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98" r:id="rId2"/>
    <p:sldId id="268" r:id="rId3"/>
    <p:sldId id="275" r:id="rId4"/>
    <p:sldId id="274" r:id="rId5"/>
    <p:sldId id="271" r:id="rId6"/>
    <p:sldId id="270" r:id="rId7"/>
    <p:sldId id="269" r:id="rId8"/>
    <p:sldId id="265" r:id="rId9"/>
    <p:sldId id="267" r:id="rId10"/>
    <p:sldId id="266" r:id="rId11"/>
    <p:sldId id="256" r:id="rId12"/>
    <p:sldId id="289" r:id="rId13"/>
    <p:sldId id="295" r:id="rId14"/>
    <p:sldId id="296" r:id="rId15"/>
    <p:sldId id="287" r:id="rId16"/>
    <p:sldId id="288" r:id="rId17"/>
    <p:sldId id="286" r:id="rId18"/>
    <p:sldId id="276"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F6765D5-1A42-4DF7-AD7A-6B599C1A1DBC}" type="datetimeFigureOut">
              <a:rPr lang="ar-SA" smtClean="0"/>
              <a:pPr/>
              <a:t>01/02/1444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E5D1AB0-FFC8-41E4-BE36-9D01E4133FED}"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0E5D1AB0-FFC8-41E4-BE36-9D01E4133FED}" type="slidenum">
              <a:rPr lang="ar-SA" smtClean="0"/>
              <a:pPr/>
              <a:t>6</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F359C-431F-4446-89DB-38B8808DEA11}" type="datetimeFigureOut">
              <a:rPr lang="ar-SA" smtClean="0"/>
              <a:pPr/>
              <a:t>01/02/1444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4A6A4B2-386A-47FA-A4D1-7248A1DB1ADD}"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BBF359C-431F-4446-89DB-38B8808DEA11}" type="datetimeFigureOut">
              <a:rPr lang="ar-SA" smtClean="0"/>
              <a:pPr/>
              <a:t>01/02/1444</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4A6A4B2-386A-47FA-A4D1-7248A1DB1ADD}"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عنوان 1"/>
          <p:cNvSpPr txBox="1">
            <a:spLocks/>
          </p:cNvSpPr>
          <p:nvPr/>
        </p:nvSpPr>
        <p:spPr>
          <a:xfrm>
            <a:off x="683568" y="2564904"/>
            <a:ext cx="7772400" cy="1752600"/>
          </a:xfrm>
          <a:prstGeom prst="rect">
            <a:avLst/>
          </a:prstGeom>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FFFF00"/>
                </a:solidFill>
                <a:effectLst/>
                <a:uLnTx/>
                <a:uFillTx/>
                <a:latin typeface="+mj-lt"/>
                <a:ea typeface="+mj-ea"/>
                <a:cs typeface="+mj-cs"/>
              </a:rPr>
              <a:t>1-</a:t>
            </a:r>
            <a:r>
              <a:rPr kumimoji="0" lang="ar-SA" sz="4000" b="1" i="0" u="none" strike="noStrike" kern="1200" cap="none" spc="0" normalizeH="0" noProof="0" dirty="0" smtClean="0">
                <a:ln>
                  <a:noFill/>
                </a:ln>
                <a:solidFill>
                  <a:srgbClr val="FFFF00"/>
                </a:solidFill>
                <a:effectLst/>
                <a:uLnTx/>
                <a:uFillTx/>
                <a:latin typeface="+mj-lt"/>
                <a:ea typeface="+mj-ea"/>
                <a:cs typeface="+mj-cs"/>
              </a:rPr>
              <a:t> </a:t>
            </a:r>
            <a:r>
              <a:rPr kumimoji="0" lang="ar-SA" sz="4000" b="1" i="0" u="none" strike="noStrike" kern="1200" cap="none" spc="0" normalizeH="0" baseline="0" noProof="0" dirty="0" smtClean="0">
                <a:ln>
                  <a:noFill/>
                </a:ln>
                <a:solidFill>
                  <a:srgbClr val="FFFF00"/>
                </a:solidFill>
                <a:effectLst/>
                <a:uLnTx/>
                <a:uFillTx/>
                <a:latin typeface="+mj-lt"/>
                <a:ea typeface="+mj-ea"/>
                <a:cs typeface="+mj-cs"/>
              </a:rPr>
              <a:t>التعقيم للبيئات </a:t>
            </a:r>
            <a:r>
              <a:rPr kumimoji="0" lang="ar-SA" sz="4000" b="1" i="0" u="none" strike="noStrike" kern="1200" cap="none" spc="0" normalizeH="0" baseline="0" noProof="0" dirty="0" err="1" smtClean="0">
                <a:ln>
                  <a:noFill/>
                </a:ln>
                <a:solidFill>
                  <a:srgbClr val="FFFF00"/>
                </a:solidFill>
                <a:effectLst/>
                <a:uLnTx/>
                <a:uFillTx/>
                <a:latin typeface="+mj-lt"/>
                <a:ea typeface="+mj-ea"/>
                <a:cs typeface="+mj-cs"/>
              </a:rPr>
              <a:t>المغ</a:t>
            </a:r>
            <a:r>
              <a:rPr lang="ar-SA" sz="4000" b="1" dirty="0" err="1" smtClean="0">
                <a:solidFill>
                  <a:srgbClr val="FFFF00"/>
                </a:solidFill>
                <a:latin typeface="+mj-lt"/>
                <a:ea typeface="+mj-ea"/>
                <a:cs typeface="+mj-cs"/>
              </a:rPr>
              <a:t>ذيه</a:t>
            </a:r>
            <a:endParaRPr lang="ar-SA" sz="4000" b="1" dirty="0" smtClean="0">
              <a:solidFill>
                <a:srgbClr val="FFFF00"/>
              </a:solidFill>
              <a:latin typeface="+mj-lt"/>
              <a:ea typeface="+mj-ea"/>
              <a:cs typeface="+mj-cs"/>
            </a:endParaRPr>
          </a:p>
          <a:p>
            <a:pPr marL="0" marR="0" lvl="0" indent="0" algn="ctr" defTabSz="914400" rtl="1" eaLnBrk="1" fontAlgn="auto" latinLnBrk="0" hangingPunct="1">
              <a:lnSpc>
                <a:spcPct val="100000"/>
              </a:lnSpc>
              <a:spcBef>
                <a:spcPct val="0"/>
              </a:spcBef>
              <a:spcAft>
                <a:spcPts val="0"/>
              </a:spcAft>
              <a:buClrTx/>
              <a:buSzTx/>
              <a:buFontTx/>
              <a:buNone/>
              <a:tabLst/>
              <a:defRPr/>
            </a:pPr>
            <a:r>
              <a:rPr lang="ar-SA" sz="4000" b="1" dirty="0" smtClean="0">
                <a:solidFill>
                  <a:srgbClr val="FFFF00"/>
                </a:solidFill>
                <a:latin typeface="+mj-lt"/>
                <a:ea typeface="+mj-ea"/>
                <a:cs typeface="+mj-cs"/>
              </a:rPr>
              <a:t>2</a:t>
            </a:r>
            <a:r>
              <a:rPr kumimoji="0" lang="ar-SA" sz="4000" b="1" i="0" u="none" strike="noStrike" kern="1200" cap="none" spc="0" normalizeH="0" baseline="0" noProof="0" dirty="0" smtClean="0">
                <a:ln>
                  <a:noFill/>
                </a:ln>
                <a:solidFill>
                  <a:srgbClr val="FFFF00"/>
                </a:solidFill>
                <a:effectLst/>
                <a:uLnTx/>
                <a:uFillTx/>
                <a:latin typeface="+mj-lt"/>
                <a:ea typeface="+mj-ea"/>
                <a:cs typeface="+mj-cs"/>
              </a:rPr>
              <a:t> - تحضير بيئة مغذيه معمليا </a:t>
            </a:r>
          </a:p>
        </p:txBody>
      </p:sp>
      <p:sp>
        <p:nvSpPr>
          <p:cNvPr id="4" name="مربع نص 3"/>
          <p:cNvSpPr txBox="1"/>
          <p:nvPr/>
        </p:nvSpPr>
        <p:spPr>
          <a:xfrm>
            <a:off x="1547664" y="1412776"/>
            <a:ext cx="5663731" cy="1015663"/>
          </a:xfrm>
          <a:prstGeom prst="rect">
            <a:avLst/>
          </a:prstGeom>
          <a:noFill/>
        </p:spPr>
        <p:txBody>
          <a:bodyPr wrap="none" rtlCol="1">
            <a:spAutoFit/>
          </a:bodyPr>
          <a:lstStyle/>
          <a:p>
            <a:r>
              <a:rPr lang="ar-SA" sz="6000" b="1" u="sng" dirty="0" smtClean="0">
                <a:solidFill>
                  <a:srgbClr val="FFFF00"/>
                </a:solidFill>
              </a:rPr>
              <a:t>الدرس العملي  الثالث </a:t>
            </a:r>
            <a:endParaRPr lang="ar-SA" sz="6000" b="1" u="sng" dirty="0">
              <a:solidFill>
                <a:srgbClr val="FFFF00"/>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عنصر نائب للمحتوى 2"/>
          <p:cNvSpPr txBox="1">
            <a:spLocks/>
          </p:cNvSpPr>
          <p:nvPr/>
        </p:nvSpPr>
        <p:spPr>
          <a:xfrm>
            <a:off x="320040" y="1412776"/>
            <a:ext cx="8503920" cy="4572000"/>
          </a:xfrm>
          <a:prstGeom prst="rect">
            <a:avLst/>
          </a:prstGeom>
        </p:spPr>
        <p:txBody>
          <a:bodyPr>
            <a:normAutofit fontScale="92500" lnSpcReduction="20000"/>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12- كمية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الأجار</a:t>
            </a:r>
            <a:r>
              <a:rPr kumimoji="0" lang="ar-SA" sz="3200" i="0" u="none" strike="noStrike" kern="1200" cap="none" spc="0" normalizeH="0" baseline="0" noProof="0" dirty="0" smtClean="0">
                <a:ln>
                  <a:noFill/>
                </a:ln>
                <a:solidFill>
                  <a:schemeClr val="bg1"/>
                </a:solidFill>
                <a:effectLst/>
                <a:uLnTx/>
                <a:uFillTx/>
                <a:latin typeface="+mn-lt"/>
                <a:ea typeface="+mn-ea"/>
                <a:cs typeface="+mn-cs"/>
              </a:rPr>
              <a:t> في البيئة الصلبة تتراوح ما بين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0.6 </a:t>
            </a:r>
            <a:r>
              <a:rPr kumimoji="0" lang="ar-SA" sz="3200" i="0" u="none" strike="noStrike" kern="1200" cap="none" spc="0" normalizeH="0" baseline="0" noProof="0" dirty="0" smtClean="0">
                <a:ln>
                  <a:noFill/>
                </a:ln>
                <a:solidFill>
                  <a:schemeClr val="bg1"/>
                </a:solidFill>
                <a:effectLst/>
                <a:uLnTx/>
                <a:uFillTx/>
                <a:latin typeface="+mn-lt"/>
                <a:ea typeface="+mn-ea"/>
                <a:cs typeface="+mn-cs"/>
              </a:rPr>
              <a:t>-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1 % .</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13- لا توجد بيئة واحدة صالحة لكل أنواع الاستعمال في مزارع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الأنسجة  .</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14- أي مادة جديدة مستخدمة لابد من اختبارها حتى تثبتها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واستعمالها .</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15- جميع البيئات لابد أن تحتوي على العناصر الكبرى والصغرى بنسب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ثابتة .</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16-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الاوكسينات</a:t>
            </a:r>
            <a:r>
              <a:rPr kumimoji="0" lang="ar-SA" sz="3200" i="0" u="none" strike="noStrike" kern="1200" cap="none" spc="0" normalizeH="0" baseline="0" noProof="0" dirty="0" smtClean="0">
                <a:ln>
                  <a:noFill/>
                </a:ln>
                <a:solidFill>
                  <a:schemeClr val="bg1"/>
                </a:solidFill>
                <a:effectLst/>
                <a:uLnTx/>
                <a:uFillTx/>
                <a:latin typeface="+mn-lt"/>
                <a:ea typeface="+mn-ea"/>
                <a:cs typeface="+mn-cs"/>
              </a:rPr>
              <a:t> تشجع على النمو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اوالتجذير</a:t>
            </a:r>
            <a:r>
              <a:rPr kumimoji="0" lang="ar-SA" sz="3200" i="0" u="none" strike="noStrike" kern="1200" cap="none" spc="0" normalizeH="0" baseline="0" noProof="0" dirty="0" smtClean="0">
                <a:ln>
                  <a:noFill/>
                </a:ln>
                <a:solidFill>
                  <a:schemeClr val="bg1"/>
                </a:solidFill>
                <a:effectLst/>
                <a:uLnTx/>
                <a:uFillTx/>
                <a:latin typeface="+mn-lt"/>
                <a:ea typeface="+mn-ea"/>
                <a:cs typeface="+mn-cs"/>
              </a:rPr>
              <a:t>    أما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السيتوكينينات</a:t>
            </a:r>
            <a:r>
              <a:rPr kumimoji="0" lang="ar-SA" sz="3200" i="0" u="none" strike="noStrike" kern="1200" cap="none" spc="0" normalizeH="0" baseline="0" noProof="0" dirty="0" smtClean="0">
                <a:ln>
                  <a:noFill/>
                </a:ln>
                <a:solidFill>
                  <a:schemeClr val="bg1"/>
                </a:solidFill>
                <a:effectLst/>
                <a:uLnTx/>
                <a:uFillTx/>
                <a:latin typeface="+mn-lt"/>
                <a:ea typeface="+mn-ea"/>
                <a:cs typeface="+mn-cs"/>
              </a:rPr>
              <a:t> تعمل على النمو الخضري  وتكوين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البراعم  .</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17- البيئات الزراعية التجارية تعتبر المناسبة في أغلب الأحيان لتفادي الخطأ التجريبي.</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ar-SA" sz="320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5" name="Rectangle 4"/>
          <p:cNvSpPr/>
          <p:nvPr/>
        </p:nvSpPr>
        <p:spPr>
          <a:xfrm>
            <a:off x="827584" y="1556792"/>
            <a:ext cx="7560840" cy="4154984"/>
          </a:xfrm>
          <a:prstGeom prst="rect">
            <a:avLst/>
          </a:prstGeom>
        </p:spPr>
        <p:txBody>
          <a:bodyPr wrap="square">
            <a:spAutoFit/>
          </a:bodyPr>
          <a:lstStyle/>
          <a:p>
            <a:pPr algn="ctr"/>
            <a:r>
              <a:rPr lang="ar-SA" sz="4000" b="1" dirty="0" smtClean="0">
                <a:solidFill>
                  <a:srgbClr val="FFFF00"/>
                </a:solidFill>
              </a:rPr>
              <a:t>انواع البيئات المستخدمة في زراعة </a:t>
            </a:r>
            <a:r>
              <a:rPr lang="ar-SA" sz="4000" b="1" dirty="0" err="1" smtClean="0">
                <a:solidFill>
                  <a:srgbClr val="FFFF00"/>
                </a:solidFill>
              </a:rPr>
              <a:t>الانسجه</a:t>
            </a:r>
            <a:r>
              <a:rPr lang="ar-SA" sz="4000" b="1" dirty="0" smtClean="0">
                <a:solidFill>
                  <a:srgbClr val="FFFF00"/>
                </a:solidFill>
              </a:rPr>
              <a:t> اعداد </a:t>
            </a:r>
            <a:r>
              <a:rPr lang="ar-SA" sz="4000" b="1" dirty="0">
                <a:solidFill>
                  <a:srgbClr val="FFFF00"/>
                </a:solidFill>
              </a:rPr>
              <a:t>بيئة </a:t>
            </a:r>
            <a:r>
              <a:rPr lang="ar-SA" sz="4000" b="1" dirty="0" err="1" smtClean="0">
                <a:solidFill>
                  <a:srgbClr val="FFFF00"/>
                </a:solidFill>
              </a:rPr>
              <a:t>زراعةالأنسجة</a:t>
            </a:r>
            <a:r>
              <a:rPr lang="ar-SA" sz="4000" b="1" dirty="0" smtClean="0">
                <a:solidFill>
                  <a:srgbClr val="FFFF00"/>
                </a:solidFill>
              </a:rPr>
              <a:t> </a:t>
            </a:r>
            <a:r>
              <a:rPr lang="ar-SA" sz="4000" b="1" dirty="0">
                <a:solidFill>
                  <a:srgbClr val="FFFF00"/>
                </a:solidFill>
              </a:rPr>
              <a:t>النباتية</a:t>
            </a:r>
          </a:p>
          <a:p>
            <a:pPr algn="ctr"/>
            <a:r>
              <a:rPr lang="ar-SA" sz="3200" b="1" dirty="0" smtClean="0">
                <a:solidFill>
                  <a:schemeClr val="bg1"/>
                </a:solidFill>
              </a:rPr>
              <a:t>بيئة </a:t>
            </a:r>
            <a:r>
              <a:rPr lang="en-US" sz="3200" b="1" dirty="0" smtClean="0">
                <a:solidFill>
                  <a:schemeClr val="bg1"/>
                </a:solidFill>
              </a:rPr>
              <a:t> MS </a:t>
            </a:r>
            <a:r>
              <a:rPr lang="en-US" sz="3200" b="1" dirty="0">
                <a:solidFill>
                  <a:schemeClr val="bg1"/>
                </a:solidFill>
              </a:rPr>
              <a:t>: </a:t>
            </a:r>
            <a:r>
              <a:rPr lang="ar-SA" sz="3200" b="1" dirty="0" smtClean="0">
                <a:solidFill>
                  <a:schemeClr val="bg1"/>
                </a:solidFill>
              </a:rPr>
              <a:t> (</a:t>
            </a:r>
            <a:r>
              <a:rPr lang="en-US" sz="3200" b="1" dirty="0" err="1" smtClean="0">
                <a:solidFill>
                  <a:schemeClr val="bg1"/>
                </a:solidFill>
              </a:rPr>
              <a:t>Murashige</a:t>
            </a:r>
            <a:r>
              <a:rPr lang="ar-SA" sz="3200" b="1" dirty="0" smtClean="0">
                <a:solidFill>
                  <a:schemeClr val="bg1"/>
                </a:solidFill>
              </a:rPr>
              <a:t> &amp; </a:t>
            </a:r>
            <a:r>
              <a:rPr lang="en-US" sz="3200" b="1" dirty="0" smtClean="0">
                <a:solidFill>
                  <a:schemeClr val="bg1"/>
                </a:solidFill>
              </a:rPr>
              <a:t>(</a:t>
            </a:r>
            <a:r>
              <a:rPr lang="en-US" sz="3200" b="1" dirty="0" err="1" smtClean="0">
                <a:solidFill>
                  <a:schemeClr val="bg1"/>
                </a:solidFill>
              </a:rPr>
              <a:t>Skoog</a:t>
            </a:r>
            <a:r>
              <a:rPr lang="en-US" sz="3200" b="1" dirty="0" smtClean="0">
                <a:solidFill>
                  <a:schemeClr val="bg1"/>
                </a:solidFill>
              </a:rPr>
              <a:t> </a:t>
            </a:r>
            <a:r>
              <a:rPr lang="ar-SA" sz="3200" b="1" dirty="0" smtClean="0">
                <a:solidFill>
                  <a:schemeClr val="bg1"/>
                </a:solidFill>
              </a:rPr>
              <a:t> </a:t>
            </a:r>
          </a:p>
          <a:p>
            <a:pPr algn="ctr"/>
            <a:endParaRPr lang="ar-SA" sz="4000" b="1" dirty="0" smtClean="0">
              <a:solidFill>
                <a:srgbClr val="FFFF00"/>
              </a:solidFill>
            </a:endParaRPr>
          </a:p>
          <a:p>
            <a:pPr algn="ctr"/>
            <a:endParaRPr lang="ar-SA" sz="3200" b="1" dirty="0" smtClean="0">
              <a:solidFill>
                <a:srgbClr val="FFFF00"/>
              </a:solidFill>
            </a:endParaRPr>
          </a:p>
          <a:p>
            <a:pPr algn="ctr"/>
            <a:endParaRPr lang="ar-SA" sz="3200" b="1" dirty="0" smtClean="0">
              <a:solidFill>
                <a:srgbClr val="FFFF00"/>
              </a:solidFill>
            </a:endParaRPr>
          </a:p>
          <a:p>
            <a:pPr algn="ctr"/>
            <a:r>
              <a:rPr lang="ar-SA" sz="4000" b="1" dirty="0" smtClean="0">
                <a:solidFill>
                  <a:schemeClr val="bg1"/>
                </a:solidFill>
              </a:rPr>
              <a:t>تستخدم </a:t>
            </a:r>
            <a:r>
              <a:rPr lang="ar-SA" sz="4000" b="1" dirty="0">
                <a:solidFill>
                  <a:schemeClr val="bg1"/>
                </a:solidFill>
              </a:rPr>
              <a:t>لنمو </a:t>
            </a:r>
            <a:r>
              <a:rPr lang="ar-SA" sz="4000" b="1" dirty="0" smtClean="0">
                <a:solidFill>
                  <a:schemeClr val="bg1"/>
                </a:solidFill>
              </a:rPr>
              <a:t>المجموع الخضري </a:t>
            </a:r>
            <a:r>
              <a:rPr lang="ar-SA" sz="4000" b="1" dirty="0">
                <a:solidFill>
                  <a:schemeClr val="bg1"/>
                </a:solidFill>
              </a:rPr>
              <a:t>والجذري</a:t>
            </a:r>
            <a:endParaRPr lang="ar-SA" sz="4000" dirty="0">
              <a:solidFill>
                <a:schemeClr val="bg1"/>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6" name="مربع نص 5"/>
          <p:cNvSpPr txBox="1"/>
          <p:nvPr/>
        </p:nvSpPr>
        <p:spPr>
          <a:xfrm>
            <a:off x="0" y="692696"/>
            <a:ext cx="8892480" cy="4462760"/>
          </a:xfrm>
          <a:prstGeom prst="rect">
            <a:avLst/>
          </a:prstGeom>
          <a:noFill/>
        </p:spPr>
        <p:txBody>
          <a:bodyPr wrap="square" rtlCol="1">
            <a:spAutoFit/>
          </a:bodyPr>
          <a:lstStyle/>
          <a:p>
            <a:r>
              <a:rPr lang="ar-SA" sz="3600" b="1" u="sng" dirty="0" smtClean="0">
                <a:solidFill>
                  <a:srgbClr val="FFFF00"/>
                </a:solidFill>
              </a:rPr>
              <a:t>انواع  البيئات المغذيه المستخدمه في زراعة </a:t>
            </a:r>
            <a:r>
              <a:rPr lang="ar-SA" sz="3600" b="1" u="sng" dirty="0" err="1" smtClean="0">
                <a:solidFill>
                  <a:srgbClr val="FFFF00"/>
                </a:solidFill>
              </a:rPr>
              <a:t>الانسجه</a:t>
            </a:r>
            <a:r>
              <a:rPr lang="ar-SA" sz="3600" b="1" u="sng" dirty="0" smtClean="0">
                <a:solidFill>
                  <a:srgbClr val="FFFF00"/>
                </a:solidFill>
              </a:rPr>
              <a:t> </a:t>
            </a:r>
            <a:r>
              <a:rPr lang="ar-SA" sz="3600" b="1" u="sng" dirty="0" err="1" smtClean="0">
                <a:solidFill>
                  <a:srgbClr val="FFFF00"/>
                </a:solidFill>
              </a:rPr>
              <a:t>:</a:t>
            </a:r>
            <a:endParaRPr lang="ar-SA" sz="3600" b="1" u="sng" dirty="0" smtClean="0">
              <a:solidFill>
                <a:srgbClr val="FFFF00"/>
              </a:solidFill>
            </a:endParaRPr>
          </a:p>
          <a:p>
            <a:r>
              <a:rPr lang="ar-SA" sz="3200" dirty="0" smtClean="0">
                <a:solidFill>
                  <a:schemeClr val="bg1"/>
                </a:solidFill>
              </a:rPr>
              <a:t>1-</a:t>
            </a:r>
            <a:r>
              <a:rPr lang="ar-SA" sz="3200" dirty="0" err="1" smtClean="0">
                <a:solidFill>
                  <a:schemeClr val="bg1"/>
                </a:solidFill>
              </a:rPr>
              <a:t>وايتس</a:t>
            </a:r>
            <a:r>
              <a:rPr lang="ar-SA" sz="3200" dirty="0" smtClean="0">
                <a:solidFill>
                  <a:schemeClr val="bg1"/>
                </a:solidFill>
              </a:rPr>
              <a:t> </a:t>
            </a:r>
            <a:r>
              <a:rPr lang="en-US" sz="3200" dirty="0" smtClean="0">
                <a:solidFill>
                  <a:schemeClr val="bg1"/>
                </a:solidFill>
              </a:rPr>
              <a:t>Whites</a:t>
            </a:r>
            <a:endParaRPr lang="ar-SA" sz="3200" dirty="0" smtClean="0">
              <a:solidFill>
                <a:schemeClr val="bg1"/>
              </a:solidFill>
            </a:endParaRPr>
          </a:p>
          <a:p>
            <a:r>
              <a:rPr lang="ar-SA" sz="3200" dirty="0" smtClean="0">
                <a:solidFill>
                  <a:schemeClr val="bg1"/>
                </a:solidFill>
              </a:rPr>
              <a:t>2- </a:t>
            </a:r>
            <a:r>
              <a:rPr lang="ar-SA" sz="3200" dirty="0" err="1" smtClean="0">
                <a:solidFill>
                  <a:schemeClr val="bg1"/>
                </a:solidFill>
              </a:rPr>
              <a:t>موراشج</a:t>
            </a:r>
            <a:r>
              <a:rPr lang="ar-SA" sz="3200" dirty="0" smtClean="0">
                <a:solidFill>
                  <a:schemeClr val="bg1"/>
                </a:solidFill>
              </a:rPr>
              <a:t> </a:t>
            </a:r>
            <a:r>
              <a:rPr lang="ar-SA" sz="3200" dirty="0" err="1" smtClean="0">
                <a:solidFill>
                  <a:schemeClr val="bg1"/>
                </a:solidFill>
              </a:rPr>
              <a:t>وسكوتج</a:t>
            </a:r>
            <a:r>
              <a:rPr lang="ar-SA" sz="3200" dirty="0" smtClean="0">
                <a:solidFill>
                  <a:schemeClr val="bg1"/>
                </a:solidFill>
              </a:rPr>
              <a:t> </a:t>
            </a:r>
            <a:r>
              <a:rPr lang="en-US" sz="3200" dirty="0" err="1" smtClean="0">
                <a:solidFill>
                  <a:schemeClr val="bg1"/>
                </a:solidFill>
              </a:rPr>
              <a:t>Murashige</a:t>
            </a:r>
            <a:r>
              <a:rPr lang="en-US" sz="3200" dirty="0" smtClean="0">
                <a:solidFill>
                  <a:schemeClr val="bg1"/>
                </a:solidFill>
              </a:rPr>
              <a:t> and </a:t>
            </a:r>
            <a:r>
              <a:rPr lang="en-US" sz="3200" dirty="0" err="1" smtClean="0">
                <a:solidFill>
                  <a:schemeClr val="bg1"/>
                </a:solidFill>
              </a:rPr>
              <a:t>Skoog</a:t>
            </a:r>
            <a:endParaRPr lang="ar-SA" sz="3200" dirty="0" smtClean="0">
              <a:solidFill>
                <a:schemeClr val="bg1"/>
              </a:solidFill>
            </a:endParaRPr>
          </a:p>
          <a:p>
            <a:r>
              <a:rPr lang="ar-SA" sz="3200" dirty="0" smtClean="0">
                <a:solidFill>
                  <a:schemeClr val="bg1"/>
                </a:solidFill>
              </a:rPr>
              <a:t>3- </a:t>
            </a:r>
            <a:r>
              <a:rPr lang="ar-SA" sz="3200" dirty="0" err="1" smtClean="0">
                <a:solidFill>
                  <a:schemeClr val="bg1"/>
                </a:solidFill>
              </a:rPr>
              <a:t>جامبورق</a:t>
            </a:r>
            <a:r>
              <a:rPr lang="ar-SA" sz="3200" dirty="0" smtClean="0">
                <a:solidFill>
                  <a:schemeClr val="bg1"/>
                </a:solidFill>
              </a:rPr>
              <a:t> </a:t>
            </a:r>
            <a:r>
              <a:rPr lang="en-US" sz="3200" dirty="0" err="1" smtClean="0">
                <a:solidFill>
                  <a:schemeClr val="bg1"/>
                </a:solidFill>
              </a:rPr>
              <a:t>Gamborg</a:t>
            </a:r>
            <a:endParaRPr lang="ar-SA" sz="3200" dirty="0" smtClean="0">
              <a:solidFill>
                <a:schemeClr val="bg1"/>
              </a:solidFill>
            </a:endParaRPr>
          </a:p>
          <a:p>
            <a:r>
              <a:rPr lang="ar-SA" sz="3200" dirty="0" smtClean="0">
                <a:solidFill>
                  <a:schemeClr val="bg1"/>
                </a:solidFill>
              </a:rPr>
              <a:t>4- </a:t>
            </a:r>
            <a:r>
              <a:rPr lang="ar-SA" sz="3200" dirty="0" err="1" smtClean="0">
                <a:solidFill>
                  <a:schemeClr val="bg1"/>
                </a:solidFill>
              </a:rPr>
              <a:t>شو</a:t>
            </a:r>
            <a:r>
              <a:rPr lang="ar-SA" sz="3200" dirty="0" smtClean="0">
                <a:solidFill>
                  <a:schemeClr val="bg1"/>
                </a:solidFill>
              </a:rPr>
              <a:t> </a:t>
            </a:r>
            <a:r>
              <a:rPr lang="en-US" sz="3200" dirty="0" smtClean="0">
                <a:solidFill>
                  <a:schemeClr val="bg1"/>
                </a:solidFill>
              </a:rPr>
              <a:t>Chu</a:t>
            </a:r>
            <a:endParaRPr lang="ar-SA" sz="3200" dirty="0" smtClean="0">
              <a:solidFill>
                <a:schemeClr val="bg1"/>
              </a:solidFill>
            </a:endParaRPr>
          </a:p>
          <a:p>
            <a:r>
              <a:rPr lang="ar-SA" sz="3200" dirty="0" smtClean="0">
                <a:solidFill>
                  <a:schemeClr val="bg1"/>
                </a:solidFill>
              </a:rPr>
              <a:t>5- نتش  </a:t>
            </a:r>
            <a:r>
              <a:rPr lang="en-US" sz="3200" dirty="0" err="1" smtClean="0">
                <a:solidFill>
                  <a:schemeClr val="bg1"/>
                </a:solidFill>
              </a:rPr>
              <a:t>Nitchs</a:t>
            </a:r>
            <a:endParaRPr lang="ar-SA" sz="3200" dirty="0" smtClean="0">
              <a:solidFill>
                <a:schemeClr val="bg1"/>
              </a:solidFill>
            </a:endParaRPr>
          </a:p>
          <a:p>
            <a:r>
              <a:rPr lang="ar-SA" sz="2800" b="1" dirty="0" smtClean="0">
                <a:solidFill>
                  <a:schemeClr val="bg1"/>
                </a:solidFill>
              </a:rPr>
              <a:t>تعتبر بيئة </a:t>
            </a:r>
            <a:r>
              <a:rPr lang="ar-SA" sz="2800" b="1" dirty="0" err="1" smtClean="0">
                <a:solidFill>
                  <a:schemeClr val="bg1"/>
                </a:solidFill>
              </a:rPr>
              <a:t>موراشج</a:t>
            </a:r>
            <a:r>
              <a:rPr lang="ar-SA" sz="2800" b="1" dirty="0" smtClean="0">
                <a:solidFill>
                  <a:schemeClr val="bg1"/>
                </a:solidFill>
              </a:rPr>
              <a:t> </a:t>
            </a:r>
            <a:r>
              <a:rPr lang="ar-SA" sz="2800" b="1" dirty="0" err="1" smtClean="0">
                <a:solidFill>
                  <a:schemeClr val="bg1"/>
                </a:solidFill>
              </a:rPr>
              <a:t>وسكوتج</a:t>
            </a:r>
            <a:r>
              <a:rPr lang="ar-SA" sz="2800" b="1" dirty="0" smtClean="0">
                <a:solidFill>
                  <a:schemeClr val="bg1"/>
                </a:solidFill>
              </a:rPr>
              <a:t>  من افضل البيئات المستخدمة لكافة  تقنيات زراعة </a:t>
            </a:r>
            <a:r>
              <a:rPr lang="ar-SA" sz="2800" b="1" dirty="0" err="1" smtClean="0">
                <a:solidFill>
                  <a:schemeClr val="bg1"/>
                </a:solidFill>
              </a:rPr>
              <a:t>الانسجه</a:t>
            </a:r>
            <a:r>
              <a:rPr lang="ar-SA" sz="2800" b="1" dirty="0" smtClean="0">
                <a:solidFill>
                  <a:schemeClr val="bg1"/>
                </a:solidFill>
              </a:rPr>
              <a:t> تحت </a:t>
            </a:r>
            <a:r>
              <a:rPr lang="ar-SA" sz="2800" b="1" dirty="0" err="1" smtClean="0">
                <a:solidFill>
                  <a:schemeClr val="bg1"/>
                </a:solidFill>
              </a:rPr>
              <a:t>الدراسه</a:t>
            </a:r>
            <a:r>
              <a:rPr lang="ar-SA" sz="2800" b="1" dirty="0" smtClean="0">
                <a:solidFill>
                  <a:schemeClr val="bg1"/>
                </a:solidFill>
              </a:rPr>
              <a:t> </a:t>
            </a:r>
            <a:r>
              <a:rPr lang="ar-SA" sz="2800" b="1" dirty="0" err="1" smtClean="0">
                <a:solidFill>
                  <a:schemeClr val="bg1"/>
                </a:solidFill>
              </a:rPr>
              <a:t>.</a:t>
            </a:r>
            <a:endParaRPr lang="ar-SA" sz="2800" b="1" dirty="0" smtClean="0">
              <a:solidFill>
                <a:schemeClr val="bg1"/>
              </a:solidFill>
            </a:endParaRPr>
          </a:p>
          <a:p>
            <a:endParaRPr lang="ar-SA" sz="3200" dirty="0" smtClean="0">
              <a:solidFill>
                <a:schemeClr val="bg1"/>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Rectangle 3"/>
          <p:cNvSpPr/>
          <p:nvPr/>
        </p:nvSpPr>
        <p:spPr>
          <a:xfrm>
            <a:off x="467544" y="260648"/>
            <a:ext cx="8352928" cy="3416320"/>
          </a:xfrm>
          <a:prstGeom prst="rect">
            <a:avLst/>
          </a:prstGeom>
        </p:spPr>
        <p:txBody>
          <a:bodyPr wrap="square">
            <a:spAutoFit/>
          </a:bodyPr>
          <a:lstStyle/>
          <a:p>
            <a:r>
              <a:rPr lang="ar-SA" sz="2800" b="1" dirty="0" smtClean="0">
                <a:solidFill>
                  <a:schemeClr val="bg1"/>
                </a:solidFill>
              </a:rPr>
              <a:t>تعتبر بيئة </a:t>
            </a:r>
            <a:r>
              <a:rPr lang="ar-SA" sz="2800" b="1" dirty="0" err="1" smtClean="0">
                <a:solidFill>
                  <a:schemeClr val="bg1"/>
                </a:solidFill>
              </a:rPr>
              <a:t>موراشيج</a:t>
            </a:r>
            <a:r>
              <a:rPr lang="ar-SA" sz="2800" b="1" dirty="0" smtClean="0">
                <a:solidFill>
                  <a:schemeClr val="bg1"/>
                </a:solidFill>
              </a:rPr>
              <a:t> </a:t>
            </a:r>
            <a:r>
              <a:rPr lang="ar-SA" sz="2800" b="1" dirty="0" err="1" smtClean="0">
                <a:solidFill>
                  <a:schemeClr val="bg1"/>
                </a:solidFill>
              </a:rPr>
              <a:t>وسكوج</a:t>
            </a:r>
            <a:r>
              <a:rPr lang="en-US" sz="2800" b="1" dirty="0" smtClean="0">
                <a:solidFill>
                  <a:schemeClr val="bg1"/>
                </a:solidFill>
              </a:rPr>
              <a:t>MS </a:t>
            </a:r>
            <a:r>
              <a:rPr lang="ar-SA" sz="2800" b="1" dirty="0" smtClean="0">
                <a:solidFill>
                  <a:schemeClr val="bg1"/>
                </a:solidFill>
              </a:rPr>
              <a:t>  </a:t>
            </a:r>
            <a:r>
              <a:rPr lang="en-US" sz="2800" b="1" dirty="0" err="1" smtClean="0">
                <a:solidFill>
                  <a:schemeClr val="bg1"/>
                </a:solidFill>
              </a:rPr>
              <a:t>Murashige</a:t>
            </a:r>
            <a:r>
              <a:rPr lang="ar-SA" sz="2800" b="1" dirty="0" smtClean="0">
                <a:solidFill>
                  <a:schemeClr val="bg1"/>
                </a:solidFill>
              </a:rPr>
              <a:t> &amp; </a:t>
            </a:r>
            <a:r>
              <a:rPr lang="en-US" sz="2800" b="1" dirty="0" err="1" smtClean="0">
                <a:solidFill>
                  <a:schemeClr val="bg1"/>
                </a:solidFill>
              </a:rPr>
              <a:t>Skoog</a:t>
            </a:r>
            <a:r>
              <a:rPr lang="en-US" sz="2800" b="1" dirty="0" smtClean="0">
                <a:solidFill>
                  <a:schemeClr val="bg1"/>
                </a:solidFill>
              </a:rPr>
              <a:t> </a:t>
            </a:r>
            <a:r>
              <a:rPr lang="ar-SA" sz="2800" b="1" dirty="0" smtClean="0">
                <a:solidFill>
                  <a:schemeClr val="bg1"/>
                </a:solidFill>
              </a:rPr>
              <a:t>  من أشهر البيئات المستخدمة </a:t>
            </a:r>
            <a:r>
              <a:rPr lang="ar-SA" sz="2800" b="1" u="sng" dirty="0" smtClean="0">
                <a:solidFill>
                  <a:schemeClr val="bg1"/>
                </a:solidFill>
              </a:rPr>
              <a:t>لإكثار العديد </a:t>
            </a:r>
            <a:r>
              <a:rPr lang="ar-SA" sz="2800" b="1" dirty="0" smtClean="0">
                <a:solidFill>
                  <a:schemeClr val="bg1"/>
                </a:solidFill>
              </a:rPr>
              <a:t>من الأنواع النباتية والتى يمكن تحضيرها معمليا أو شرائها .</a:t>
            </a:r>
          </a:p>
          <a:p>
            <a:endParaRPr lang="ar-SA" sz="2400" b="1" dirty="0" smtClean="0">
              <a:solidFill>
                <a:schemeClr val="bg1"/>
              </a:solidFill>
            </a:endParaRPr>
          </a:p>
          <a:p>
            <a:r>
              <a:rPr lang="ar-SA" sz="3600" b="1" u="sng" dirty="0" smtClean="0">
                <a:solidFill>
                  <a:srgbClr val="FFFF00"/>
                </a:solidFill>
              </a:rPr>
              <a:t>الادوات  والمواد :</a:t>
            </a:r>
          </a:p>
          <a:p>
            <a:endParaRPr lang="ar-SA" sz="2400" b="1" dirty="0" smtClean="0">
              <a:solidFill>
                <a:schemeClr val="bg1"/>
              </a:solidFill>
            </a:endParaRPr>
          </a:p>
          <a:p>
            <a:endParaRPr lang="ar-SA" sz="2400" b="1" dirty="0" smtClean="0">
              <a:solidFill>
                <a:schemeClr val="bg1"/>
              </a:solidFill>
            </a:endParaRPr>
          </a:p>
          <a:p>
            <a:endParaRPr lang="ar-SA" sz="2400" b="1" dirty="0">
              <a:solidFill>
                <a:schemeClr val="bg1"/>
              </a:solidFill>
            </a:endParaRPr>
          </a:p>
        </p:txBody>
      </p:sp>
      <p:sp>
        <p:nvSpPr>
          <p:cNvPr id="9217" name="Rectangle 1"/>
          <p:cNvSpPr>
            <a:spLocks noChangeArrowheads="1"/>
          </p:cNvSpPr>
          <p:nvPr/>
        </p:nvSpPr>
        <p:spPr bwMode="auto">
          <a:xfrm>
            <a:off x="1763688" y="3037602"/>
            <a:ext cx="712879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قطن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 فلاسكات سعة 2 لتر</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 بيكر سعة  </a:t>
            </a:r>
            <a:r>
              <a:rPr kumimoji="0" lang="ar-SA"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2لتر</a:t>
            </a:r>
            <a:endParaRPr lang="ar-SA" sz="2400" b="1" dirty="0" smtClean="0">
              <a:solidFill>
                <a:schemeClr val="bg1"/>
              </a:solidFill>
              <a:latin typeface="Times New Roman" pitchFamily="18" charset="0"/>
              <a:ea typeface="Calibri" pitchFamily="34"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4-جهاز ال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ph meter</a:t>
            </a:r>
            <a:endPar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5- جهاز الحركه التقليب – الهزاز </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6-ميزان</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17"/>
                                        </p:tgtEl>
                                        <p:attrNameLst>
                                          <p:attrName>style.visibility</p:attrName>
                                        </p:attrNameLst>
                                      </p:cBhvr>
                                      <p:to>
                                        <p:strVal val="visible"/>
                                      </p:to>
                                    </p:set>
                                    <p:animEffect transition="in" filter="dissolve">
                                      <p:cBhvr>
                                        <p:cTn id="12" dur="500"/>
                                        <p:tgtEl>
                                          <p:spTgt spid="9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2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5" name="مستطيل 4"/>
          <p:cNvSpPr/>
          <p:nvPr/>
        </p:nvSpPr>
        <p:spPr>
          <a:xfrm>
            <a:off x="0" y="0"/>
            <a:ext cx="8676456" cy="6740307"/>
          </a:xfrm>
          <a:prstGeom prst="rect">
            <a:avLst/>
          </a:prstGeom>
        </p:spPr>
        <p:txBody>
          <a:bodyPr wrap="square">
            <a:spAutoFit/>
          </a:bodyPr>
          <a:lstStyle/>
          <a:p>
            <a:pPr lvl="0" fontAlgn="base">
              <a:spcBef>
                <a:spcPct val="0"/>
              </a:spcBef>
              <a:spcAft>
                <a:spcPct val="0"/>
              </a:spcAft>
            </a:pPr>
            <a:r>
              <a:rPr lang="ar-SA" sz="2400" b="1" dirty="0" smtClean="0">
                <a:solidFill>
                  <a:schemeClr val="bg1"/>
                </a:solidFill>
                <a:latin typeface="Times New Roman" pitchFamily="18" charset="0"/>
                <a:ea typeface="Calibri" pitchFamily="34" charset="0"/>
                <a:cs typeface="Times New Roman" pitchFamily="18" charset="0"/>
              </a:rPr>
              <a:t>7- قصدير</a:t>
            </a:r>
          </a:p>
          <a:p>
            <a:pPr lvl="0" fontAlgn="base">
              <a:spcBef>
                <a:spcPct val="0"/>
              </a:spcBef>
              <a:spcAft>
                <a:spcPct val="0"/>
              </a:spcAft>
            </a:pPr>
            <a:r>
              <a:rPr lang="ar-SA" sz="2400" b="1" dirty="0" smtClean="0">
                <a:solidFill>
                  <a:schemeClr val="bg1"/>
                </a:solidFill>
                <a:latin typeface="Times New Roman" pitchFamily="18" charset="0"/>
                <a:ea typeface="Calibri" pitchFamily="34" charset="0"/>
                <a:cs typeface="Times New Roman" pitchFamily="18" charset="0"/>
              </a:rPr>
              <a:t>8- </a:t>
            </a:r>
            <a:r>
              <a:rPr lang="ar-SA" sz="2400" b="1" dirty="0" err="1" smtClean="0">
                <a:solidFill>
                  <a:schemeClr val="bg1"/>
                </a:solidFill>
                <a:latin typeface="Times New Roman" pitchFamily="18" charset="0"/>
                <a:ea typeface="Calibri" pitchFamily="34" charset="0"/>
                <a:cs typeface="Times New Roman" pitchFamily="18" charset="0"/>
              </a:rPr>
              <a:t>ملعقه</a:t>
            </a:r>
            <a:r>
              <a:rPr lang="ar-SA" sz="2400" b="1" dirty="0" smtClean="0">
                <a:solidFill>
                  <a:schemeClr val="bg1"/>
                </a:solidFill>
                <a:latin typeface="Times New Roman" pitchFamily="18" charset="0"/>
                <a:ea typeface="Calibri" pitchFamily="34" charset="0"/>
                <a:cs typeface="Times New Roman" pitchFamily="18" charset="0"/>
              </a:rPr>
              <a:t> للوزن</a:t>
            </a:r>
          </a:p>
          <a:p>
            <a:pPr lvl="0" fontAlgn="base">
              <a:spcBef>
                <a:spcPct val="0"/>
              </a:spcBef>
              <a:spcAft>
                <a:spcPct val="0"/>
              </a:spcAft>
            </a:pPr>
            <a:r>
              <a:rPr lang="ar-SA" sz="2400" b="1" dirty="0" smtClean="0">
                <a:solidFill>
                  <a:schemeClr val="bg1"/>
                </a:solidFill>
                <a:latin typeface="Times New Roman" pitchFamily="18" charset="0"/>
                <a:ea typeface="Calibri" pitchFamily="34" charset="0"/>
                <a:cs typeface="Times New Roman" pitchFamily="18" charset="0"/>
              </a:rPr>
              <a:t> 9- ليبل</a:t>
            </a:r>
          </a:p>
          <a:p>
            <a:pPr lvl="0" fontAlgn="base">
              <a:spcBef>
                <a:spcPct val="0"/>
              </a:spcBef>
              <a:spcAft>
                <a:spcPct val="0"/>
              </a:spcAft>
            </a:pPr>
            <a:r>
              <a:rPr lang="ar-SA" sz="2400" b="1" dirty="0" smtClean="0">
                <a:solidFill>
                  <a:schemeClr val="bg1"/>
                </a:solidFill>
                <a:latin typeface="Times New Roman" pitchFamily="18" charset="0"/>
                <a:cs typeface="Times New Roman" pitchFamily="18" charset="0"/>
              </a:rPr>
              <a:t>10- جهاز </a:t>
            </a:r>
            <a:r>
              <a:rPr lang="ar-SA" sz="2400" b="1" dirty="0" err="1" smtClean="0">
                <a:solidFill>
                  <a:schemeClr val="bg1"/>
                </a:solidFill>
                <a:latin typeface="Times New Roman" pitchFamily="18" charset="0"/>
                <a:cs typeface="Times New Roman" pitchFamily="18" charset="0"/>
              </a:rPr>
              <a:t>الاوتوكليف</a:t>
            </a:r>
            <a:r>
              <a:rPr lang="ar-SA" sz="2400" b="1" dirty="0" smtClean="0">
                <a:solidFill>
                  <a:schemeClr val="bg1"/>
                </a:solidFill>
                <a:latin typeface="Times New Roman" pitchFamily="18" charset="0"/>
                <a:cs typeface="Times New Roman" pitchFamily="18" charset="0"/>
              </a:rPr>
              <a:t> </a:t>
            </a:r>
          </a:p>
          <a:p>
            <a:pPr lvl="0" fontAlgn="base">
              <a:spcBef>
                <a:spcPct val="0"/>
              </a:spcBef>
              <a:spcAft>
                <a:spcPct val="0"/>
              </a:spcAft>
            </a:pPr>
            <a:r>
              <a:rPr lang="ar-SA" sz="2400" b="1" dirty="0" smtClean="0">
                <a:solidFill>
                  <a:schemeClr val="bg1"/>
                </a:solidFill>
                <a:latin typeface="Times New Roman" pitchFamily="18" charset="0"/>
                <a:cs typeface="Times New Roman" pitchFamily="18" charset="0"/>
              </a:rPr>
              <a:t>11- </a:t>
            </a:r>
            <a:r>
              <a:rPr lang="ar-SA" sz="2400" b="1" u="sng" dirty="0" smtClean="0">
                <a:solidFill>
                  <a:schemeClr val="bg1"/>
                </a:solidFill>
                <a:latin typeface="Times New Roman" pitchFamily="18" charset="0"/>
                <a:cs typeface="Times New Roman" pitchFamily="18" charset="0"/>
              </a:rPr>
              <a:t>انابيب </a:t>
            </a:r>
            <a:r>
              <a:rPr lang="ar-SA" sz="2400" b="1" u="sng" dirty="0" err="1" smtClean="0">
                <a:solidFill>
                  <a:schemeClr val="bg1"/>
                </a:solidFill>
                <a:latin typeface="Times New Roman" pitchFamily="18" charset="0"/>
                <a:cs typeface="Times New Roman" pitchFamily="18" charset="0"/>
              </a:rPr>
              <a:t>للزراعه</a:t>
            </a:r>
            <a:r>
              <a:rPr lang="ar-SA" sz="2400" b="1" u="sng" dirty="0" smtClean="0">
                <a:solidFill>
                  <a:schemeClr val="bg1"/>
                </a:solidFill>
                <a:latin typeface="Times New Roman" pitchFamily="18" charset="0"/>
                <a:cs typeface="Times New Roman" pitchFamily="18" charset="0"/>
              </a:rPr>
              <a:t> </a:t>
            </a:r>
            <a:r>
              <a:rPr lang="ar-SA" sz="2400" b="1" u="sng" dirty="0" err="1" smtClean="0">
                <a:solidFill>
                  <a:schemeClr val="bg1"/>
                </a:solidFill>
                <a:latin typeface="Times New Roman" pitchFamily="18" charset="0"/>
                <a:cs typeface="Times New Roman" pitchFamily="18" charset="0"/>
              </a:rPr>
              <a:t>باغطيه</a:t>
            </a:r>
            <a:r>
              <a:rPr lang="ar-SA" sz="2400" b="1" u="sng" dirty="0" smtClean="0">
                <a:solidFill>
                  <a:schemeClr val="bg1"/>
                </a:solidFill>
                <a:latin typeface="Times New Roman" pitchFamily="18" charset="0"/>
                <a:cs typeface="Times New Roman" pitchFamily="18" charset="0"/>
              </a:rPr>
              <a:t> </a:t>
            </a:r>
            <a:r>
              <a:rPr lang="ar-SA" sz="2400" b="1" dirty="0" err="1" smtClean="0">
                <a:solidFill>
                  <a:schemeClr val="bg1"/>
                </a:solidFill>
                <a:latin typeface="Times New Roman" pitchFamily="18" charset="0"/>
                <a:cs typeface="Times New Roman" pitchFamily="18" charset="0"/>
              </a:rPr>
              <a:t>.</a:t>
            </a:r>
            <a:r>
              <a:rPr lang="ar-SA" sz="2400" b="1" dirty="0" smtClean="0">
                <a:solidFill>
                  <a:schemeClr val="bg1"/>
                </a:solidFill>
                <a:latin typeface="Times New Roman" pitchFamily="18" charset="0"/>
                <a:cs typeface="Times New Roman" pitchFamily="18" charset="0"/>
              </a:rPr>
              <a:t>  </a:t>
            </a:r>
          </a:p>
          <a:p>
            <a:pPr lvl="0" fontAlgn="base">
              <a:spcBef>
                <a:spcPct val="0"/>
              </a:spcBef>
              <a:spcAft>
                <a:spcPct val="0"/>
              </a:spcAft>
            </a:pPr>
            <a:r>
              <a:rPr lang="ar-SA" sz="2400" b="1" dirty="0" smtClean="0">
                <a:solidFill>
                  <a:schemeClr val="bg1"/>
                </a:solidFill>
                <a:latin typeface="Times New Roman" pitchFamily="18" charset="0"/>
                <a:cs typeface="Times New Roman" pitchFamily="18" charset="0"/>
              </a:rPr>
              <a:t>12- لتر ماء </a:t>
            </a:r>
            <a:r>
              <a:rPr lang="ar-SA" sz="2400" b="1" dirty="0" err="1" smtClean="0">
                <a:solidFill>
                  <a:schemeClr val="bg1"/>
                </a:solidFill>
                <a:latin typeface="Times New Roman" pitchFamily="18" charset="0"/>
                <a:cs typeface="Times New Roman" pitchFamily="18" charset="0"/>
              </a:rPr>
              <a:t>مقطرمرتين</a:t>
            </a:r>
            <a:r>
              <a:rPr lang="ar-SA" sz="2400" b="1" dirty="0" smtClean="0">
                <a:solidFill>
                  <a:schemeClr val="bg1"/>
                </a:solidFill>
                <a:latin typeface="Times New Roman" pitchFamily="18" charset="0"/>
                <a:cs typeface="Times New Roman" pitchFamily="18" charset="0"/>
              </a:rPr>
              <a:t> </a:t>
            </a:r>
          </a:p>
          <a:p>
            <a:pPr lvl="0" fontAlgn="base">
              <a:spcBef>
                <a:spcPct val="0"/>
              </a:spcBef>
              <a:spcAft>
                <a:spcPct val="0"/>
              </a:spcAft>
            </a:pPr>
            <a:r>
              <a:rPr lang="ar-SA" sz="2400" b="1" dirty="0" smtClean="0">
                <a:solidFill>
                  <a:schemeClr val="bg1"/>
                </a:solidFill>
                <a:latin typeface="Times New Roman" pitchFamily="18" charset="0"/>
                <a:cs typeface="Times New Roman" pitchFamily="18" charset="0"/>
              </a:rPr>
              <a:t>13- </a:t>
            </a:r>
            <a:r>
              <a:rPr lang="ar-SA" sz="2400" b="1" dirty="0" err="1" smtClean="0">
                <a:solidFill>
                  <a:schemeClr val="bg1"/>
                </a:solidFill>
                <a:latin typeface="Times New Roman" pitchFamily="18" charset="0"/>
                <a:cs typeface="Times New Roman" pitchFamily="18" charset="0"/>
              </a:rPr>
              <a:t>30جرام</a:t>
            </a:r>
            <a:r>
              <a:rPr lang="ar-SA" sz="2400" b="1" dirty="0" smtClean="0">
                <a:solidFill>
                  <a:schemeClr val="bg1"/>
                </a:solidFill>
                <a:latin typeface="Times New Roman" pitchFamily="18" charset="0"/>
                <a:cs typeface="Times New Roman" pitchFamily="18" charset="0"/>
              </a:rPr>
              <a:t>  سكر </a:t>
            </a:r>
            <a:r>
              <a:rPr lang="ar-SA" sz="2400" b="1" dirty="0" err="1" smtClean="0">
                <a:solidFill>
                  <a:schemeClr val="bg1"/>
                </a:solidFill>
                <a:latin typeface="Times New Roman" pitchFamily="18" charset="0"/>
                <a:cs typeface="Times New Roman" pitchFamily="18" charset="0"/>
              </a:rPr>
              <a:t>سكروز</a:t>
            </a:r>
            <a:endParaRPr lang="ar-SA" sz="2400" b="1" dirty="0" smtClean="0">
              <a:solidFill>
                <a:schemeClr val="bg1"/>
              </a:solidFill>
              <a:latin typeface="Times New Roman" pitchFamily="18" charset="0"/>
              <a:cs typeface="Times New Roman" pitchFamily="18" charset="0"/>
            </a:endParaRPr>
          </a:p>
          <a:p>
            <a:pPr lvl="0" fontAlgn="base">
              <a:spcBef>
                <a:spcPct val="0"/>
              </a:spcBef>
              <a:spcAft>
                <a:spcPct val="0"/>
              </a:spcAft>
            </a:pPr>
            <a:r>
              <a:rPr lang="ar-SA" sz="2400" b="1" dirty="0" smtClean="0">
                <a:solidFill>
                  <a:schemeClr val="bg1"/>
                </a:solidFill>
                <a:latin typeface="Times New Roman" pitchFamily="18" charset="0"/>
                <a:cs typeface="Times New Roman" pitchFamily="18" charset="0"/>
              </a:rPr>
              <a:t>14- </a:t>
            </a:r>
            <a:r>
              <a:rPr lang="ar-SA" sz="2400" b="1" dirty="0" err="1" smtClean="0">
                <a:solidFill>
                  <a:schemeClr val="bg1"/>
                </a:solidFill>
                <a:latin typeface="Times New Roman" pitchFamily="18" charset="0"/>
                <a:cs typeface="Times New Roman" pitchFamily="18" charset="0"/>
              </a:rPr>
              <a:t>8جرام</a:t>
            </a:r>
            <a:r>
              <a:rPr lang="ar-SA" sz="2400" b="1" dirty="0" smtClean="0">
                <a:solidFill>
                  <a:schemeClr val="bg1"/>
                </a:solidFill>
                <a:latin typeface="Times New Roman" pitchFamily="18" charset="0"/>
                <a:cs typeface="Times New Roman" pitchFamily="18" charset="0"/>
              </a:rPr>
              <a:t> اجار نقي </a:t>
            </a:r>
          </a:p>
          <a:p>
            <a:pPr lvl="0" fontAlgn="base">
              <a:spcBef>
                <a:spcPct val="0"/>
              </a:spcBef>
              <a:spcAft>
                <a:spcPct val="0"/>
              </a:spcAft>
            </a:pPr>
            <a:r>
              <a:rPr lang="ar-SA" sz="2400" b="1" dirty="0" smtClean="0">
                <a:solidFill>
                  <a:schemeClr val="bg1"/>
                </a:solidFill>
                <a:latin typeface="Times New Roman" pitchFamily="18" charset="0"/>
                <a:cs typeface="Times New Roman" pitchFamily="18" charset="0"/>
              </a:rPr>
              <a:t>15- اكسين </a:t>
            </a:r>
            <a:r>
              <a:rPr lang="en-US" sz="2400" b="1" dirty="0" smtClean="0">
                <a:solidFill>
                  <a:schemeClr val="bg1"/>
                </a:solidFill>
                <a:latin typeface="Times New Roman" pitchFamily="18" charset="0"/>
                <a:cs typeface="Times New Roman" pitchFamily="18" charset="0"/>
              </a:rPr>
              <a:t>NAA</a:t>
            </a:r>
            <a:r>
              <a:rPr lang="ar-SA" sz="2400" b="1" dirty="0" smtClean="0">
                <a:solidFill>
                  <a:schemeClr val="bg1"/>
                </a:solidFill>
                <a:latin typeface="Times New Roman" pitchFamily="18" charset="0"/>
                <a:cs typeface="Times New Roman" pitchFamily="18" charset="0"/>
              </a:rPr>
              <a:t> =0.05 ملجم  </a:t>
            </a:r>
            <a:r>
              <a:rPr lang="ar-SA" sz="2400" b="1" dirty="0" err="1" smtClean="0">
                <a:solidFill>
                  <a:schemeClr val="bg1"/>
                </a:solidFill>
                <a:latin typeface="Times New Roman" pitchFamily="18" charset="0"/>
                <a:cs typeface="Times New Roman" pitchFamily="18" charset="0"/>
              </a:rPr>
              <a:t>بودره</a:t>
            </a:r>
            <a:r>
              <a:rPr lang="ar-SA" sz="2400" b="1" dirty="0" smtClean="0">
                <a:solidFill>
                  <a:schemeClr val="bg1"/>
                </a:solidFill>
                <a:latin typeface="Times New Roman" pitchFamily="18" charset="0"/>
                <a:cs typeface="Times New Roman" pitchFamily="18" charset="0"/>
              </a:rPr>
              <a:t> يذوب في قطرة اسيتون او قطرتين  ويضاف له قطرات ماء </a:t>
            </a:r>
            <a:r>
              <a:rPr lang="ar-SA" sz="2400" b="1" dirty="0" err="1" smtClean="0">
                <a:solidFill>
                  <a:schemeClr val="bg1"/>
                </a:solidFill>
                <a:latin typeface="Times New Roman" pitchFamily="18" charset="0"/>
                <a:cs typeface="Times New Roman" pitchFamily="18" charset="0"/>
              </a:rPr>
              <a:t>مقطرللاذابه</a:t>
            </a:r>
            <a:r>
              <a:rPr lang="ar-SA" sz="2400" b="1" dirty="0" smtClean="0">
                <a:solidFill>
                  <a:schemeClr val="bg1"/>
                </a:solidFill>
                <a:latin typeface="Times New Roman" pitchFamily="18" charset="0"/>
                <a:cs typeface="Times New Roman" pitchFamily="18" charset="0"/>
              </a:rPr>
              <a:t> </a:t>
            </a:r>
            <a:r>
              <a:rPr lang="ar-SA" sz="2400" b="1" dirty="0" err="1" smtClean="0">
                <a:solidFill>
                  <a:schemeClr val="bg1"/>
                </a:solidFill>
                <a:latin typeface="Times New Roman" pitchFamily="18" charset="0"/>
                <a:cs typeface="Times New Roman" pitchFamily="18" charset="0"/>
              </a:rPr>
              <a:t>.</a:t>
            </a:r>
            <a:endParaRPr lang="ar-SA" sz="2400" b="1" dirty="0" smtClean="0">
              <a:solidFill>
                <a:schemeClr val="bg1"/>
              </a:solidFill>
              <a:latin typeface="Times New Roman" pitchFamily="18" charset="0"/>
              <a:cs typeface="Times New Roman" pitchFamily="18" charset="0"/>
            </a:endParaRPr>
          </a:p>
          <a:p>
            <a:pPr lvl="0" fontAlgn="base">
              <a:spcBef>
                <a:spcPct val="0"/>
              </a:spcBef>
              <a:spcAft>
                <a:spcPct val="0"/>
              </a:spcAft>
            </a:pPr>
            <a:r>
              <a:rPr lang="ar-SA" sz="2400" b="1" dirty="0" smtClean="0">
                <a:solidFill>
                  <a:schemeClr val="bg1"/>
                </a:solidFill>
                <a:latin typeface="Times New Roman" pitchFamily="18" charset="0"/>
                <a:cs typeface="Times New Roman" pitchFamily="18" charset="0"/>
              </a:rPr>
              <a:t>16- </a:t>
            </a:r>
            <a:r>
              <a:rPr lang="ar-SA" sz="2400" b="1" dirty="0" err="1" smtClean="0">
                <a:solidFill>
                  <a:schemeClr val="bg1"/>
                </a:solidFill>
                <a:latin typeface="Times New Roman" pitchFamily="18" charset="0"/>
                <a:cs typeface="Times New Roman" pitchFamily="18" charset="0"/>
              </a:rPr>
              <a:t>سيتوكاينين</a:t>
            </a:r>
            <a:r>
              <a:rPr lang="en-US" sz="2400" b="1" dirty="0" err="1" smtClean="0">
                <a:solidFill>
                  <a:schemeClr val="bg1"/>
                </a:solidFill>
                <a:latin typeface="Times New Roman" pitchFamily="18" charset="0"/>
                <a:cs typeface="Times New Roman" pitchFamily="18" charset="0"/>
              </a:rPr>
              <a:t>Aminopurine</a:t>
            </a:r>
            <a:r>
              <a:rPr lang="en-US" sz="2400" b="1" dirty="0" smtClean="0">
                <a:solidFill>
                  <a:schemeClr val="bg1"/>
                </a:solidFill>
                <a:latin typeface="Times New Roman" pitchFamily="18" charset="0"/>
                <a:cs typeface="Times New Roman" pitchFamily="18" charset="0"/>
              </a:rPr>
              <a:t> </a:t>
            </a:r>
            <a:r>
              <a:rPr lang="ar-SA" sz="2400" b="1" dirty="0" smtClean="0">
                <a:solidFill>
                  <a:schemeClr val="bg1"/>
                </a:solidFill>
                <a:latin typeface="Times New Roman" pitchFamily="18" charset="0"/>
                <a:cs typeface="Times New Roman" pitchFamily="18" charset="0"/>
              </a:rPr>
              <a:t> =</a:t>
            </a:r>
            <a:r>
              <a:rPr lang="ar-SA" sz="2400" b="1" dirty="0" err="1" smtClean="0">
                <a:solidFill>
                  <a:schemeClr val="bg1"/>
                </a:solidFill>
                <a:latin typeface="Times New Roman" pitchFamily="18" charset="0"/>
                <a:cs typeface="Times New Roman" pitchFamily="18" charset="0"/>
              </a:rPr>
              <a:t>10ملجم</a:t>
            </a:r>
            <a:r>
              <a:rPr lang="ar-SA" sz="2400" b="1" dirty="0" smtClean="0">
                <a:solidFill>
                  <a:schemeClr val="bg1"/>
                </a:solidFill>
                <a:latin typeface="Times New Roman" pitchFamily="18" charset="0"/>
                <a:cs typeface="Times New Roman" pitchFamily="18" charset="0"/>
              </a:rPr>
              <a:t> </a:t>
            </a:r>
            <a:r>
              <a:rPr lang="ar-SA" sz="2400" b="1" dirty="0" err="1" smtClean="0">
                <a:solidFill>
                  <a:schemeClr val="bg1"/>
                </a:solidFill>
                <a:latin typeface="Times New Roman" pitchFamily="18" charset="0"/>
                <a:cs typeface="Times New Roman" pitchFamily="18" charset="0"/>
              </a:rPr>
              <a:t>بودره</a:t>
            </a:r>
            <a:r>
              <a:rPr lang="ar-SA" sz="2400" b="1" dirty="0" smtClean="0">
                <a:solidFill>
                  <a:schemeClr val="bg1"/>
                </a:solidFill>
                <a:latin typeface="Times New Roman" pitchFamily="18" charset="0"/>
                <a:cs typeface="Times New Roman" pitchFamily="18" charset="0"/>
              </a:rPr>
              <a:t> يذوب في  1 مل </a:t>
            </a:r>
            <a:r>
              <a:rPr lang="ar-SA" sz="2400" b="1" dirty="0" err="1" smtClean="0">
                <a:solidFill>
                  <a:schemeClr val="bg1"/>
                </a:solidFill>
                <a:latin typeface="Times New Roman" pitchFamily="18" charset="0"/>
                <a:cs typeface="Times New Roman" pitchFamily="18" charset="0"/>
              </a:rPr>
              <a:t>هيدروكسيد</a:t>
            </a:r>
            <a:r>
              <a:rPr lang="ar-SA" sz="2400" b="1" dirty="0" smtClean="0">
                <a:solidFill>
                  <a:schemeClr val="bg1"/>
                </a:solidFill>
                <a:latin typeface="Times New Roman" pitchFamily="18" charset="0"/>
                <a:cs typeface="Times New Roman" pitchFamily="18" charset="0"/>
              </a:rPr>
              <a:t> صوديوم </a:t>
            </a:r>
            <a:r>
              <a:rPr lang="ar-SA" sz="2400" b="1" dirty="0" err="1" smtClean="0">
                <a:solidFill>
                  <a:schemeClr val="bg1"/>
                </a:solidFill>
                <a:latin typeface="Times New Roman" pitchFamily="18" charset="0"/>
                <a:cs typeface="Times New Roman" pitchFamily="18" charset="0"/>
              </a:rPr>
              <a:t>لاتمام</a:t>
            </a:r>
            <a:r>
              <a:rPr lang="ar-SA" sz="2400" b="1" dirty="0" smtClean="0">
                <a:solidFill>
                  <a:schemeClr val="bg1"/>
                </a:solidFill>
                <a:latin typeface="Times New Roman" pitchFamily="18" charset="0"/>
                <a:cs typeface="Times New Roman" pitchFamily="18" charset="0"/>
              </a:rPr>
              <a:t> الذوبان وان لم يذب يضاف قطرات من ماء مقطر </a:t>
            </a:r>
            <a:r>
              <a:rPr lang="ar-SA" sz="2400" b="1" dirty="0" err="1" smtClean="0">
                <a:solidFill>
                  <a:schemeClr val="bg1"/>
                </a:solidFill>
                <a:latin typeface="Times New Roman" pitchFamily="18" charset="0"/>
                <a:cs typeface="Times New Roman" pitchFamily="18" charset="0"/>
              </a:rPr>
              <a:t>لاتمام</a:t>
            </a:r>
            <a:r>
              <a:rPr lang="ar-SA" sz="2400" b="1" dirty="0" smtClean="0">
                <a:solidFill>
                  <a:schemeClr val="bg1"/>
                </a:solidFill>
                <a:latin typeface="Times New Roman" pitchFamily="18" charset="0"/>
                <a:cs typeface="Times New Roman" pitchFamily="18" charset="0"/>
              </a:rPr>
              <a:t> </a:t>
            </a:r>
            <a:r>
              <a:rPr lang="ar-SA" sz="2400" b="1" dirty="0" err="1" smtClean="0">
                <a:solidFill>
                  <a:schemeClr val="bg1"/>
                </a:solidFill>
                <a:latin typeface="Times New Roman" pitchFamily="18" charset="0"/>
                <a:cs typeface="Times New Roman" pitchFamily="18" charset="0"/>
              </a:rPr>
              <a:t>الذوبان .</a:t>
            </a:r>
            <a:endParaRPr lang="ar-SA" sz="2400" b="1" dirty="0" smtClean="0">
              <a:solidFill>
                <a:schemeClr val="bg1"/>
              </a:solidFill>
              <a:latin typeface="Times New Roman" pitchFamily="18" charset="0"/>
              <a:cs typeface="Times New Roman" pitchFamily="18" charset="0"/>
            </a:endParaRPr>
          </a:p>
          <a:p>
            <a:pPr lvl="0" fontAlgn="base">
              <a:spcBef>
                <a:spcPct val="0"/>
              </a:spcBef>
              <a:spcAft>
                <a:spcPct val="0"/>
              </a:spcAft>
            </a:pPr>
            <a:r>
              <a:rPr lang="ar-SA" sz="2400" b="1" dirty="0" smtClean="0">
                <a:solidFill>
                  <a:schemeClr val="bg1"/>
                </a:solidFill>
                <a:latin typeface="Times New Roman" pitchFamily="18" charset="0"/>
                <a:cs typeface="Times New Roman" pitchFamily="18" charset="0"/>
              </a:rPr>
              <a:t>  اضافة السيتوكاينين اكثر من </a:t>
            </a:r>
            <a:r>
              <a:rPr lang="ar-SA" sz="2400" b="1" dirty="0" smtClean="0">
                <a:solidFill>
                  <a:schemeClr val="bg1"/>
                </a:solidFill>
                <a:latin typeface="Times New Roman" pitchFamily="18" charset="0"/>
                <a:cs typeface="Times New Roman" pitchFamily="18" charset="0"/>
              </a:rPr>
              <a:t>الاوكسين </a:t>
            </a:r>
            <a:r>
              <a:rPr lang="ar-SA" sz="2400" b="1" u="sng" dirty="0" smtClean="0">
                <a:solidFill>
                  <a:srgbClr val="FFFF00"/>
                </a:solidFill>
                <a:latin typeface="Times New Roman" pitchFamily="18" charset="0"/>
                <a:cs typeface="Times New Roman" pitchFamily="18" charset="0"/>
              </a:rPr>
              <a:t>لاستحثاث السيقان والبراعم الجانبيه .</a:t>
            </a:r>
          </a:p>
          <a:p>
            <a:pPr lvl="0" fontAlgn="base">
              <a:spcBef>
                <a:spcPct val="0"/>
              </a:spcBef>
              <a:spcAft>
                <a:spcPct val="0"/>
              </a:spcAft>
            </a:pPr>
            <a:r>
              <a:rPr lang="ar-SA" sz="2400" b="1" dirty="0" smtClean="0">
                <a:solidFill>
                  <a:schemeClr val="bg1"/>
                </a:solidFill>
                <a:latin typeface="Times New Roman" pitchFamily="18" charset="0"/>
                <a:cs typeface="Times New Roman" pitchFamily="18" charset="0"/>
              </a:rPr>
              <a:t>17-  4.43 جرام من بيئة </a:t>
            </a:r>
            <a:r>
              <a:rPr lang="en-US" sz="2400" b="1" dirty="0" smtClean="0">
                <a:solidFill>
                  <a:schemeClr val="bg1"/>
                </a:solidFill>
                <a:latin typeface="Times New Roman" pitchFamily="18" charset="0"/>
                <a:cs typeface="Times New Roman" pitchFamily="18" charset="0"/>
              </a:rPr>
              <a:t>Ms  </a:t>
            </a:r>
            <a:r>
              <a:rPr lang="ar-SA" sz="2400" b="1" dirty="0" smtClean="0">
                <a:solidFill>
                  <a:schemeClr val="bg1"/>
                </a:solidFill>
                <a:latin typeface="Times New Roman" pitchFamily="18" charset="0"/>
                <a:cs typeface="Times New Roman" pitchFamily="18" charset="0"/>
              </a:rPr>
              <a:t> او بكت كامل منها </a:t>
            </a:r>
            <a:r>
              <a:rPr lang="ar-SA" sz="2400" b="1" dirty="0" smtClean="0">
                <a:solidFill>
                  <a:schemeClr val="bg1"/>
                </a:solidFill>
                <a:latin typeface="Times New Roman" pitchFamily="18" charset="0"/>
                <a:cs typeface="Times New Roman" pitchFamily="18" charset="0"/>
              </a:rPr>
              <a:t>.</a:t>
            </a:r>
            <a:endParaRPr lang="ar-SA" sz="2400" b="1" dirty="0" smtClean="0">
              <a:solidFill>
                <a:schemeClr val="bg1"/>
              </a:solidFill>
              <a:latin typeface="Times New Roman" pitchFamily="18" charset="0"/>
              <a:cs typeface="Times New Roman" pitchFamily="18" charset="0"/>
            </a:endParaRPr>
          </a:p>
          <a:p>
            <a:pPr lvl="0" fontAlgn="base">
              <a:spcBef>
                <a:spcPct val="0"/>
              </a:spcBef>
              <a:spcAft>
                <a:spcPct val="0"/>
              </a:spcAft>
            </a:pPr>
            <a:r>
              <a:rPr lang="ar-SA" sz="2400" b="1" dirty="0" err="1" smtClean="0">
                <a:solidFill>
                  <a:srgbClr val="FFFF00"/>
                </a:solidFill>
                <a:latin typeface="Times New Roman" pitchFamily="18" charset="0"/>
                <a:cs typeface="Times New Roman" pitchFamily="18" charset="0"/>
              </a:rPr>
              <a:t>ملاحظه </a:t>
            </a:r>
            <a:r>
              <a:rPr lang="ar-SA" sz="2400" b="1" dirty="0" smtClean="0">
                <a:solidFill>
                  <a:srgbClr val="FFFF00"/>
                </a:solidFill>
                <a:latin typeface="Times New Roman" pitchFamily="18" charset="0"/>
                <a:cs typeface="Times New Roman" pitchFamily="18" charset="0"/>
              </a:rPr>
              <a:t>: تعتمد  كمية </a:t>
            </a:r>
            <a:r>
              <a:rPr lang="ar-SA" sz="2400" b="1" dirty="0" err="1" smtClean="0">
                <a:solidFill>
                  <a:srgbClr val="FFFF00"/>
                </a:solidFill>
                <a:latin typeface="Times New Roman" pitchFamily="18" charset="0"/>
                <a:cs typeface="Times New Roman" pitchFamily="18" charset="0"/>
              </a:rPr>
              <a:t>الهرمونات</a:t>
            </a:r>
            <a:r>
              <a:rPr lang="ar-SA" sz="2400" b="1" dirty="0" smtClean="0">
                <a:solidFill>
                  <a:srgbClr val="FFFF00"/>
                </a:solidFill>
                <a:latin typeface="Times New Roman" pitchFamily="18" charset="0"/>
                <a:cs typeface="Times New Roman" pitchFamily="18" charset="0"/>
              </a:rPr>
              <a:t> ونوعها حسب  الغرض من الزراعه</a:t>
            </a:r>
          </a:p>
          <a:p>
            <a:pPr lvl="0" fontAlgn="base">
              <a:spcBef>
                <a:spcPct val="0"/>
              </a:spcBef>
              <a:spcAft>
                <a:spcPct val="0"/>
              </a:spcAft>
            </a:pPr>
            <a:r>
              <a:rPr lang="ar-SA" sz="2400" b="1" dirty="0" smtClean="0">
                <a:solidFill>
                  <a:srgbClr val="FFFF00"/>
                </a:solidFill>
                <a:latin typeface="Times New Roman" pitchFamily="18" charset="0"/>
                <a:cs typeface="Times New Roman" pitchFamily="18" charset="0"/>
              </a:rPr>
              <a:t>وبيئتنا هنا </a:t>
            </a:r>
            <a:r>
              <a:rPr lang="ar-SA" sz="2400" b="1" dirty="0" err="1" smtClean="0">
                <a:solidFill>
                  <a:srgbClr val="FFFF00"/>
                </a:solidFill>
                <a:latin typeface="Times New Roman" pitchFamily="18" charset="0"/>
                <a:cs typeface="Times New Roman" pitchFamily="18" charset="0"/>
              </a:rPr>
              <a:t>للاكثار</a:t>
            </a:r>
            <a:r>
              <a:rPr lang="ar-SA" sz="2400" b="1" dirty="0" smtClean="0">
                <a:solidFill>
                  <a:srgbClr val="FFFF00"/>
                </a:solidFill>
                <a:latin typeface="Times New Roman" pitchFamily="18" charset="0"/>
                <a:cs typeface="Times New Roman" pitchFamily="18" charset="0"/>
              </a:rPr>
              <a:t> </a:t>
            </a:r>
            <a:r>
              <a:rPr lang="ar-SA" sz="2400" b="1" dirty="0" err="1" smtClean="0">
                <a:solidFill>
                  <a:srgbClr val="FFFF00"/>
                </a:solidFill>
                <a:latin typeface="Times New Roman" pitchFamily="18" charset="0"/>
                <a:cs typeface="Times New Roman" pitchFamily="18" charset="0"/>
              </a:rPr>
              <a:t>الدقيق .</a:t>
            </a:r>
            <a:endParaRPr lang="ar-SA" sz="2400" b="1" dirty="0" smtClean="0">
              <a:solidFill>
                <a:srgbClr val="FFFF00"/>
              </a:solidFill>
              <a:latin typeface="Times New Roman" pitchFamily="18" charset="0"/>
              <a:cs typeface="Times New Roman" pitchFamily="18" charset="0"/>
            </a:endParaRPr>
          </a:p>
          <a:p>
            <a:pPr lvl="0" fontAlgn="base">
              <a:spcBef>
                <a:spcPct val="0"/>
              </a:spcBef>
              <a:spcAft>
                <a:spcPct val="0"/>
              </a:spcAft>
            </a:pPr>
            <a:endParaRPr lang="ar-SA" sz="2400" b="1" dirty="0" smtClean="0">
              <a:solidFill>
                <a:schemeClr val="bg1"/>
              </a:solidFill>
              <a:latin typeface="Times New Roman" pitchFamily="18" charset="0"/>
              <a:cs typeface="Times New Roman" pitchFamily="18" charset="0"/>
            </a:endParaRPr>
          </a:p>
          <a:p>
            <a:pPr lvl="0" fontAlgn="base">
              <a:spcBef>
                <a:spcPct val="0"/>
              </a:spcBef>
              <a:spcAft>
                <a:spcPct val="0"/>
              </a:spcAft>
            </a:pPr>
            <a:endParaRPr lang="ar-SA" sz="2000" dirty="0" smtClean="0">
              <a:solidFill>
                <a:schemeClr val="bg1"/>
              </a:solidFill>
              <a:latin typeface="Arial" pitchFamily="34" charset="0"/>
              <a:cs typeface="Arial"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مربع نص 2"/>
          <p:cNvSpPr txBox="1"/>
          <p:nvPr/>
        </p:nvSpPr>
        <p:spPr>
          <a:xfrm>
            <a:off x="0" y="692696"/>
            <a:ext cx="8501147" cy="954107"/>
          </a:xfrm>
          <a:prstGeom prst="rect">
            <a:avLst/>
          </a:prstGeom>
          <a:noFill/>
        </p:spPr>
        <p:txBody>
          <a:bodyPr wrap="square" rtlCol="1">
            <a:spAutoFit/>
          </a:bodyPr>
          <a:lstStyle/>
          <a:p>
            <a:r>
              <a:rPr lang="ar-SA" sz="2800" b="1" dirty="0" smtClean="0">
                <a:solidFill>
                  <a:schemeClr val="bg1"/>
                </a:solidFill>
                <a:cs typeface="+mj-cs"/>
              </a:rPr>
              <a:t>19-  بعض المكونات العضويه والفيتامينات </a:t>
            </a:r>
          </a:p>
          <a:p>
            <a:r>
              <a:rPr lang="ar-SA" sz="2800" b="1" dirty="0" err="1" smtClean="0">
                <a:solidFill>
                  <a:srgbClr val="FFFF00"/>
                </a:solidFill>
                <a:cs typeface="+mj-cs"/>
              </a:rPr>
              <a:t>-</a:t>
            </a:r>
            <a:r>
              <a:rPr lang="ar-SA" sz="2800" b="1" dirty="0" smtClean="0">
                <a:solidFill>
                  <a:srgbClr val="FFFF00"/>
                </a:solidFill>
                <a:cs typeface="+mj-cs"/>
              </a:rPr>
              <a:t> </a:t>
            </a:r>
            <a:r>
              <a:rPr lang="en-US" sz="2800" b="1" dirty="0" smtClean="0">
                <a:solidFill>
                  <a:srgbClr val="FFFF00"/>
                </a:solidFill>
                <a:cs typeface="+mj-cs"/>
              </a:rPr>
              <a:t>  Thiamine   HCL =0.5 mg</a:t>
            </a:r>
            <a:endParaRPr lang="ar-SA" sz="2800" b="1" dirty="0">
              <a:solidFill>
                <a:srgbClr val="FFFF00"/>
              </a:solidFill>
              <a:cs typeface="+mj-cs"/>
            </a:endParaRPr>
          </a:p>
        </p:txBody>
      </p:sp>
      <p:sp>
        <p:nvSpPr>
          <p:cNvPr id="5" name="مربع نص 4"/>
          <p:cNvSpPr txBox="1"/>
          <p:nvPr/>
        </p:nvSpPr>
        <p:spPr>
          <a:xfrm>
            <a:off x="4355976" y="1628800"/>
            <a:ext cx="4146007" cy="800219"/>
          </a:xfrm>
          <a:prstGeom prst="rect">
            <a:avLst/>
          </a:prstGeom>
          <a:noFill/>
        </p:spPr>
        <p:txBody>
          <a:bodyPr wrap="none" rtlCol="1">
            <a:spAutoFit/>
          </a:bodyPr>
          <a:lstStyle/>
          <a:p>
            <a:r>
              <a:rPr lang="ar-SA" sz="2800" b="1" dirty="0" err="1" smtClean="0">
                <a:solidFill>
                  <a:srgbClr val="FFFF00"/>
                </a:solidFill>
                <a:cs typeface="+mj-cs"/>
              </a:rPr>
              <a:t>-</a:t>
            </a:r>
            <a:r>
              <a:rPr lang="en-US" sz="2800" b="1" dirty="0" smtClean="0">
                <a:solidFill>
                  <a:srgbClr val="FFFF00"/>
                </a:solidFill>
                <a:cs typeface="+mj-cs"/>
              </a:rPr>
              <a:t>0.5 mg </a:t>
            </a:r>
            <a:r>
              <a:rPr lang="ar-SA" sz="2800" b="1" dirty="0" err="1" smtClean="0">
                <a:solidFill>
                  <a:srgbClr val="FFFF00"/>
                </a:solidFill>
                <a:cs typeface="+mj-cs"/>
              </a:rPr>
              <a:t>=</a:t>
            </a:r>
            <a:r>
              <a:rPr lang="ar-SA" sz="2800" b="1" dirty="0" smtClean="0">
                <a:solidFill>
                  <a:srgbClr val="FFFF00"/>
                </a:solidFill>
                <a:cs typeface="+mj-cs"/>
              </a:rPr>
              <a:t> </a:t>
            </a:r>
            <a:r>
              <a:rPr lang="en-US" sz="2800" b="1" dirty="0" smtClean="0">
                <a:solidFill>
                  <a:srgbClr val="FFFF00"/>
                </a:solidFill>
                <a:cs typeface="+mj-cs"/>
              </a:rPr>
              <a:t>Pyridoxine (HCL)</a:t>
            </a:r>
          </a:p>
          <a:p>
            <a:endParaRPr lang="ar-SA" dirty="0"/>
          </a:p>
        </p:txBody>
      </p:sp>
      <p:sp>
        <p:nvSpPr>
          <p:cNvPr id="6" name="مربع نص 5"/>
          <p:cNvSpPr txBox="1"/>
          <p:nvPr/>
        </p:nvSpPr>
        <p:spPr>
          <a:xfrm>
            <a:off x="755576" y="2348880"/>
            <a:ext cx="7746366" cy="4247317"/>
          </a:xfrm>
          <a:prstGeom prst="rect">
            <a:avLst/>
          </a:prstGeom>
          <a:noFill/>
        </p:spPr>
        <p:txBody>
          <a:bodyPr wrap="square" rtlCol="1">
            <a:spAutoFit/>
          </a:bodyPr>
          <a:lstStyle/>
          <a:p>
            <a:pPr>
              <a:buFontTx/>
              <a:buChar char="-"/>
            </a:pPr>
            <a:r>
              <a:rPr lang="en-US" sz="2800" b="1" dirty="0" smtClean="0">
                <a:solidFill>
                  <a:srgbClr val="FFFF00"/>
                </a:solidFill>
                <a:cs typeface="+mj-cs"/>
              </a:rPr>
              <a:t>Nicotinic acid= 0.5 mg</a:t>
            </a:r>
            <a:r>
              <a:rPr lang="en-US" sz="2800" b="1" dirty="0" smtClean="0">
                <a:solidFill>
                  <a:srgbClr val="FFFF00"/>
                </a:solidFill>
              </a:rPr>
              <a:t> </a:t>
            </a:r>
          </a:p>
          <a:p>
            <a:pPr>
              <a:buFontTx/>
              <a:buChar char="-"/>
            </a:pPr>
            <a:r>
              <a:rPr lang="en-US" sz="2800" b="1" dirty="0" err="1" smtClean="0">
                <a:solidFill>
                  <a:srgbClr val="FFFF00"/>
                </a:solidFill>
              </a:rPr>
              <a:t>Myo-inositol</a:t>
            </a:r>
            <a:r>
              <a:rPr lang="en-US" sz="2800" b="1" dirty="0" smtClean="0">
                <a:solidFill>
                  <a:srgbClr val="FFFF00"/>
                </a:solidFill>
              </a:rPr>
              <a:t>  package =100 mg </a:t>
            </a:r>
          </a:p>
          <a:p>
            <a:r>
              <a:rPr lang="en-US" sz="2800" b="1" dirty="0" err="1" smtClean="0">
                <a:solidFill>
                  <a:srgbClr val="FFFF00"/>
                </a:solidFill>
                <a:cs typeface="+mj-cs"/>
              </a:rPr>
              <a:t>Glycine</a:t>
            </a:r>
            <a:r>
              <a:rPr lang="en-US" sz="2800" b="1" dirty="0" smtClean="0">
                <a:solidFill>
                  <a:srgbClr val="FFFF00"/>
                </a:solidFill>
                <a:cs typeface="+mj-cs"/>
              </a:rPr>
              <a:t>=2 mg   </a:t>
            </a:r>
          </a:p>
          <a:p>
            <a:endParaRPr lang="en-US" sz="2800" b="1" dirty="0" smtClean="0">
              <a:solidFill>
                <a:schemeClr val="bg1"/>
              </a:solidFill>
              <a:cs typeface="+mj-cs"/>
            </a:endParaRPr>
          </a:p>
          <a:p>
            <a:r>
              <a:rPr lang="ar-SA" sz="2800" b="1" dirty="0" smtClean="0">
                <a:solidFill>
                  <a:schemeClr val="bg1"/>
                </a:solidFill>
                <a:cs typeface="+mj-cs"/>
              </a:rPr>
              <a:t>20-  محاليل </a:t>
            </a:r>
            <a:r>
              <a:rPr lang="ar-SA" sz="2800" b="1" dirty="0" err="1" smtClean="0">
                <a:solidFill>
                  <a:schemeClr val="bg1"/>
                </a:solidFill>
                <a:cs typeface="+mj-cs"/>
              </a:rPr>
              <a:t>هيدروكسيد</a:t>
            </a:r>
            <a:r>
              <a:rPr lang="ar-SA" sz="2800" b="1" dirty="0" smtClean="0">
                <a:solidFill>
                  <a:schemeClr val="bg1"/>
                </a:solidFill>
                <a:cs typeface="+mj-cs"/>
              </a:rPr>
              <a:t> صوديوم </a:t>
            </a:r>
            <a:r>
              <a:rPr lang="en-US" sz="2800" b="1" dirty="0" smtClean="0">
                <a:solidFill>
                  <a:schemeClr val="bg1"/>
                </a:solidFill>
                <a:cs typeface="+mj-cs"/>
              </a:rPr>
              <a:t>NAOH</a:t>
            </a:r>
            <a:r>
              <a:rPr lang="ar-SA" sz="2800" b="1" dirty="0" smtClean="0">
                <a:solidFill>
                  <a:schemeClr val="bg1"/>
                </a:solidFill>
                <a:cs typeface="+mj-cs"/>
              </a:rPr>
              <a:t>او </a:t>
            </a:r>
            <a:r>
              <a:rPr lang="ar-SA" sz="2800" b="1" dirty="0" err="1" smtClean="0">
                <a:solidFill>
                  <a:schemeClr val="bg1"/>
                </a:solidFill>
                <a:cs typeface="+mj-cs"/>
              </a:rPr>
              <a:t>هيدروكسيد</a:t>
            </a:r>
            <a:r>
              <a:rPr lang="ar-SA" sz="2800" b="1" dirty="0" smtClean="0">
                <a:solidFill>
                  <a:schemeClr val="bg1"/>
                </a:solidFill>
                <a:cs typeface="+mj-cs"/>
              </a:rPr>
              <a:t> </a:t>
            </a:r>
            <a:r>
              <a:rPr lang="ar-SA" sz="2800" b="1" dirty="0" err="1" smtClean="0">
                <a:solidFill>
                  <a:schemeClr val="bg1"/>
                </a:solidFill>
                <a:cs typeface="+mj-cs"/>
              </a:rPr>
              <a:t>بوتاسيم</a:t>
            </a:r>
            <a:r>
              <a:rPr lang="en-US" sz="2800" b="1" dirty="0" smtClean="0">
                <a:solidFill>
                  <a:schemeClr val="bg1"/>
                </a:solidFill>
                <a:cs typeface="+mj-cs"/>
              </a:rPr>
              <a:t>KOH </a:t>
            </a:r>
            <a:r>
              <a:rPr lang="ar-SA" sz="2800" b="1" dirty="0" smtClean="0">
                <a:solidFill>
                  <a:schemeClr val="bg1"/>
                </a:solidFill>
                <a:cs typeface="+mj-cs"/>
              </a:rPr>
              <a:t>    و حمض </a:t>
            </a:r>
            <a:r>
              <a:rPr lang="ar-SA" sz="2800" b="1" dirty="0" err="1" smtClean="0">
                <a:solidFill>
                  <a:schemeClr val="bg1"/>
                </a:solidFill>
                <a:cs typeface="+mj-cs"/>
              </a:rPr>
              <a:t>الهيدروكلوريك</a:t>
            </a:r>
            <a:r>
              <a:rPr lang="ar-SA" sz="2800" b="1" dirty="0" smtClean="0">
                <a:solidFill>
                  <a:schemeClr val="bg1"/>
                </a:solidFill>
                <a:cs typeface="+mj-cs"/>
              </a:rPr>
              <a:t>  </a:t>
            </a:r>
            <a:r>
              <a:rPr lang="en-US" sz="2800" b="1" dirty="0" smtClean="0">
                <a:solidFill>
                  <a:schemeClr val="bg1"/>
                </a:solidFill>
                <a:cs typeface="+mj-cs"/>
              </a:rPr>
              <a:t> HCL </a:t>
            </a:r>
            <a:r>
              <a:rPr lang="ar-SA" sz="2800" b="1" dirty="0" smtClean="0">
                <a:solidFill>
                  <a:schemeClr val="bg1"/>
                </a:solidFill>
                <a:cs typeface="+mj-cs"/>
              </a:rPr>
              <a:t>لتعديل حموضه او قلوية الوسط الغذائي </a:t>
            </a:r>
            <a:r>
              <a:rPr lang="ar-SA" sz="2800" b="1" dirty="0" smtClean="0">
                <a:solidFill>
                  <a:schemeClr val="bg1"/>
                </a:solidFill>
                <a:cs typeface="+mj-cs"/>
              </a:rPr>
              <a:t>.</a:t>
            </a:r>
            <a:endParaRPr lang="ar-SA" sz="2800" b="1" dirty="0" smtClean="0">
              <a:solidFill>
                <a:schemeClr val="bg1"/>
              </a:solidFill>
              <a:cs typeface="+mj-cs"/>
            </a:endParaRPr>
          </a:p>
          <a:p>
            <a:r>
              <a:rPr lang="ar-SA" sz="2800" b="1" dirty="0" smtClean="0">
                <a:solidFill>
                  <a:schemeClr val="bg1"/>
                </a:solidFill>
                <a:cs typeface="+mj-cs"/>
              </a:rPr>
              <a:t>21- </a:t>
            </a:r>
            <a:r>
              <a:rPr lang="ar-SA" sz="2800" b="1" dirty="0" err="1" smtClean="0">
                <a:solidFill>
                  <a:schemeClr val="bg1"/>
                </a:solidFill>
                <a:cs typeface="+mj-cs"/>
              </a:rPr>
              <a:t>كلوروكس</a:t>
            </a:r>
            <a:r>
              <a:rPr lang="ar-SA" sz="2800" b="1" dirty="0" smtClean="0">
                <a:solidFill>
                  <a:schemeClr val="bg1"/>
                </a:solidFill>
                <a:cs typeface="+mj-cs"/>
              </a:rPr>
              <a:t> </a:t>
            </a:r>
            <a:r>
              <a:rPr lang="ar-SA" sz="2800" b="1" dirty="0" err="1" smtClean="0">
                <a:solidFill>
                  <a:schemeClr val="bg1"/>
                </a:solidFill>
                <a:cs typeface="+mj-cs"/>
              </a:rPr>
              <a:t>10%</a:t>
            </a:r>
            <a:endParaRPr lang="ar-SA" sz="2800" b="1" dirty="0" smtClean="0">
              <a:solidFill>
                <a:schemeClr val="bg1"/>
              </a:solidFill>
              <a:cs typeface="+mj-cs"/>
            </a:endParaRPr>
          </a:p>
          <a:p>
            <a:r>
              <a:rPr lang="ar-SA" sz="2800" b="1" dirty="0" smtClean="0">
                <a:solidFill>
                  <a:schemeClr val="bg1"/>
                </a:solidFill>
                <a:cs typeface="+mj-cs"/>
              </a:rPr>
              <a:t>22- كحول </a:t>
            </a:r>
            <a:r>
              <a:rPr lang="ar-SA" sz="2800" b="1" dirty="0" err="1" smtClean="0">
                <a:solidFill>
                  <a:schemeClr val="bg1"/>
                </a:solidFill>
                <a:cs typeface="+mj-cs"/>
              </a:rPr>
              <a:t>ايثانول</a:t>
            </a:r>
            <a:r>
              <a:rPr lang="ar-SA" sz="2800" b="1" dirty="0" smtClean="0">
                <a:solidFill>
                  <a:schemeClr val="bg1"/>
                </a:solidFill>
                <a:cs typeface="+mj-cs"/>
              </a:rPr>
              <a:t> 70%</a:t>
            </a:r>
            <a:endParaRPr lang="en-US" sz="2800" b="1" dirty="0" smtClean="0">
              <a:solidFill>
                <a:schemeClr val="bg1"/>
              </a:solidFill>
              <a:cs typeface="+mj-cs"/>
            </a:endParaRPr>
          </a:p>
          <a:p>
            <a:endParaRPr lang="ar-SA"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مربع نص 2"/>
          <p:cNvSpPr txBox="1"/>
          <p:nvPr/>
        </p:nvSpPr>
        <p:spPr>
          <a:xfrm>
            <a:off x="611560" y="620688"/>
            <a:ext cx="7965254" cy="7971413"/>
          </a:xfrm>
          <a:prstGeom prst="rect">
            <a:avLst/>
          </a:prstGeom>
          <a:noFill/>
        </p:spPr>
        <p:txBody>
          <a:bodyPr wrap="square" rtlCol="1">
            <a:spAutoFit/>
          </a:bodyPr>
          <a:lstStyle/>
          <a:p>
            <a:r>
              <a:rPr lang="ar-SA" sz="3200" b="1" u="sng" dirty="0" smtClean="0">
                <a:solidFill>
                  <a:srgbClr val="FFFF00"/>
                </a:solidFill>
              </a:rPr>
              <a:t>خطوات اعداد بيئة </a:t>
            </a:r>
            <a:r>
              <a:rPr lang="ar-SA" sz="3200" b="1" u="sng" dirty="0" err="1" smtClean="0">
                <a:solidFill>
                  <a:srgbClr val="FFFF00"/>
                </a:solidFill>
              </a:rPr>
              <a:t>الزراعه :</a:t>
            </a:r>
            <a:endParaRPr lang="ar-SA" sz="3200" b="1" u="sng" dirty="0" smtClean="0">
              <a:solidFill>
                <a:srgbClr val="FFFF00"/>
              </a:solidFill>
            </a:endParaRPr>
          </a:p>
          <a:p>
            <a:r>
              <a:rPr lang="ar-SA" sz="2800" b="1" dirty="0" smtClean="0">
                <a:solidFill>
                  <a:schemeClr val="bg1"/>
                </a:solidFill>
                <a:cs typeface="+mj-cs"/>
              </a:rPr>
              <a:t>1- نضع  900 مل ماء مقطر في دورق سعة </a:t>
            </a:r>
            <a:r>
              <a:rPr lang="ar-SA" sz="2800" b="1" dirty="0" err="1" smtClean="0">
                <a:solidFill>
                  <a:schemeClr val="bg1"/>
                </a:solidFill>
                <a:cs typeface="+mj-cs"/>
              </a:rPr>
              <a:t>2لتر</a:t>
            </a:r>
            <a:r>
              <a:rPr lang="ar-SA" sz="2800" b="1" dirty="0" smtClean="0">
                <a:solidFill>
                  <a:schemeClr val="bg1"/>
                </a:solidFill>
                <a:cs typeface="+mj-cs"/>
              </a:rPr>
              <a:t> </a:t>
            </a:r>
            <a:r>
              <a:rPr lang="ar-SA" sz="2800" b="1" dirty="0" err="1" smtClean="0">
                <a:solidFill>
                  <a:schemeClr val="bg1"/>
                </a:solidFill>
                <a:cs typeface="+mj-cs"/>
              </a:rPr>
              <a:t>.</a:t>
            </a:r>
            <a:endParaRPr lang="ar-SA" sz="2800" b="1" dirty="0" smtClean="0">
              <a:solidFill>
                <a:schemeClr val="bg1"/>
              </a:solidFill>
              <a:cs typeface="+mj-cs"/>
            </a:endParaRPr>
          </a:p>
          <a:p>
            <a:r>
              <a:rPr lang="ar-SA" sz="2800" b="1" dirty="0" smtClean="0">
                <a:solidFill>
                  <a:schemeClr val="bg1"/>
                </a:solidFill>
                <a:cs typeface="+mj-cs"/>
              </a:rPr>
              <a:t>2- تذوب مكونات البيئة المغذيه </a:t>
            </a:r>
            <a:r>
              <a:rPr lang="en-US" sz="2800" b="1" dirty="0" smtClean="0">
                <a:solidFill>
                  <a:schemeClr val="bg1"/>
                </a:solidFill>
                <a:cs typeface="+mj-cs"/>
              </a:rPr>
              <a:t>ms </a:t>
            </a:r>
            <a:r>
              <a:rPr lang="ar-SA" sz="2800" b="1" dirty="0" smtClean="0">
                <a:solidFill>
                  <a:schemeClr val="bg1"/>
                </a:solidFill>
                <a:cs typeface="+mj-cs"/>
              </a:rPr>
              <a:t> وزن 4.43جرام في الماء المقطر  مع التقليب المستمر لضمان ذوبان  مكونات البيئه  ويمكن استخدام  سخان على درجة 35 درجه  ومغناطيس التقليب اثناء الاذابه  او جهاز </a:t>
            </a:r>
            <a:r>
              <a:rPr lang="ar-SA" sz="2800" b="1" dirty="0" smtClean="0">
                <a:solidFill>
                  <a:schemeClr val="bg1"/>
                </a:solidFill>
                <a:cs typeface="+mj-cs"/>
              </a:rPr>
              <a:t>الهزاز </a:t>
            </a:r>
            <a:r>
              <a:rPr lang="ar-SA" sz="2800" b="1" dirty="0" smtClean="0">
                <a:solidFill>
                  <a:schemeClr val="bg1"/>
                </a:solidFill>
                <a:cs typeface="+mj-cs"/>
              </a:rPr>
              <a:t>.  </a:t>
            </a:r>
          </a:p>
          <a:p>
            <a:r>
              <a:rPr lang="ar-SA" sz="2800" b="1" dirty="0" smtClean="0">
                <a:solidFill>
                  <a:schemeClr val="bg1"/>
                </a:solidFill>
                <a:cs typeface="+mj-cs"/>
              </a:rPr>
              <a:t>3-  تضاف  المكونات العضويه والفيتامينات مع استمرار التقليب اذا لم تكن </a:t>
            </a:r>
            <a:r>
              <a:rPr lang="ar-SA" sz="2800" b="1" dirty="0" err="1" smtClean="0">
                <a:solidFill>
                  <a:schemeClr val="bg1"/>
                </a:solidFill>
                <a:cs typeface="+mj-cs"/>
              </a:rPr>
              <a:t>موجوده</a:t>
            </a:r>
            <a:r>
              <a:rPr lang="ar-SA" sz="2800" b="1" dirty="0" smtClean="0">
                <a:solidFill>
                  <a:schemeClr val="bg1"/>
                </a:solidFill>
                <a:cs typeface="+mj-cs"/>
              </a:rPr>
              <a:t> اصلا في البيئة  التجاريه   </a:t>
            </a:r>
            <a:r>
              <a:rPr lang="ar-SA" sz="2800" b="1" dirty="0" err="1" smtClean="0">
                <a:solidFill>
                  <a:schemeClr val="bg1"/>
                </a:solidFill>
                <a:cs typeface="+mj-cs"/>
              </a:rPr>
              <a:t>بحيث :</a:t>
            </a:r>
            <a:endParaRPr lang="ar-SA" sz="2800" b="1" dirty="0" smtClean="0">
              <a:solidFill>
                <a:schemeClr val="bg1"/>
              </a:solidFill>
              <a:cs typeface="+mj-cs"/>
            </a:endParaRPr>
          </a:p>
          <a:p>
            <a:r>
              <a:rPr lang="ar-SA" sz="2800" b="1" dirty="0" smtClean="0">
                <a:solidFill>
                  <a:srgbClr val="FFFF00"/>
                </a:solidFill>
                <a:cs typeface="+mj-cs"/>
              </a:rPr>
              <a:t>يضاف 0.5 </a:t>
            </a:r>
            <a:r>
              <a:rPr lang="ar-SA" sz="2800" b="1" dirty="0" err="1" smtClean="0">
                <a:solidFill>
                  <a:srgbClr val="FFFF00"/>
                </a:solidFill>
                <a:cs typeface="+mj-cs"/>
              </a:rPr>
              <a:t>ملجرام</a:t>
            </a:r>
            <a:r>
              <a:rPr lang="ar-SA" sz="2800" b="1" dirty="0" smtClean="0">
                <a:solidFill>
                  <a:srgbClr val="FFFF00"/>
                </a:solidFill>
                <a:cs typeface="+mj-cs"/>
              </a:rPr>
              <a:t> </a:t>
            </a:r>
            <a:r>
              <a:rPr lang="ar-SA" sz="2800" b="1" dirty="0" err="1" smtClean="0">
                <a:solidFill>
                  <a:srgbClr val="FFFF00"/>
                </a:solidFill>
                <a:cs typeface="+mj-cs"/>
              </a:rPr>
              <a:t>ثيامين</a:t>
            </a:r>
            <a:r>
              <a:rPr lang="ar-SA" sz="2800" b="1" dirty="0" smtClean="0">
                <a:solidFill>
                  <a:srgbClr val="FFFF00"/>
                </a:solidFill>
                <a:cs typeface="+mj-cs"/>
              </a:rPr>
              <a:t> </a:t>
            </a:r>
          </a:p>
          <a:p>
            <a:r>
              <a:rPr lang="ar-SA" sz="2800" b="1" dirty="0" smtClean="0">
                <a:solidFill>
                  <a:srgbClr val="FFFF00"/>
                </a:solidFill>
                <a:cs typeface="+mj-cs"/>
              </a:rPr>
              <a:t>يضاف 0.</a:t>
            </a:r>
            <a:r>
              <a:rPr lang="ar-SA" sz="2800" b="1" dirty="0" err="1" smtClean="0">
                <a:solidFill>
                  <a:srgbClr val="FFFF00"/>
                </a:solidFill>
                <a:cs typeface="+mj-cs"/>
              </a:rPr>
              <a:t>5ملجرام</a:t>
            </a:r>
            <a:r>
              <a:rPr lang="ar-SA" sz="2800" b="1" dirty="0" smtClean="0">
                <a:solidFill>
                  <a:srgbClr val="FFFF00"/>
                </a:solidFill>
                <a:cs typeface="+mj-cs"/>
              </a:rPr>
              <a:t> </a:t>
            </a:r>
            <a:r>
              <a:rPr lang="ar-SA" sz="2800" b="1" dirty="0" err="1" smtClean="0">
                <a:solidFill>
                  <a:srgbClr val="FFFF00"/>
                </a:solidFill>
                <a:cs typeface="+mj-cs"/>
              </a:rPr>
              <a:t>بيريودوكسين</a:t>
            </a:r>
            <a:r>
              <a:rPr lang="ar-SA" sz="2800" b="1" dirty="0" smtClean="0">
                <a:solidFill>
                  <a:srgbClr val="FFFF00"/>
                </a:solidFill>
                <a:cs typeface="+mj-cs"/>
              </a:rPr>
              <a:t> </a:t>
            </a:r>
          </a:p>
          <a:p>
            <a:r>
              <a:rPr lang="ar-SA" sz="2800" b="1" dirty="0" smtClean="0">
                <a:solidFill>
                  <a:srgbClr val="FFFF00"/>
                </a:solidFill>
                <a:cs typeface="+mj-cs"/>
              </a:rPr>
              <a:t>يضاف 0.</a:t>
            </a:r>
            <a:r>
              <a:rPr lang="ar-SA" sz="2800" b="1" dirty="0" err="1" smtClean="0">
                <a:solidFill>
                  <a:srgbClr val="FFFF00"/>
                </a:solidFill>
                <a:cs typeface="+mj-cs"/>
              </a:rPr>
              <a:t>5ملجرام</a:t>
            </a:r>
            <a:r>
              <a:rPr lang="ar-SA" sz="2800" b="1" dirty="0" smtClean="0">
                <a:solidFill>
                  <a:srgbClr val="FFFF00"/>
                </a:solidFill>
                <a:cs typeface="+mj-cs"/>
              </a:rPr>
              <a:t> </a:t>
            </a:r>
            <a:r>
              <a:rPr lang="ar-SA" sz="2800" b="1" dirty="0" err="1" smtClean="0">
                <a:solidFill>
                  <a:srgbClr val="FFFF00"/>
                </a:solidFill>
                <a:cs typeface="+mj-cs"/>
              </a:rPr>
              <a:t>نيكوتينك</a:t>
            </a:r>
            <a:r>
              <a:rPr lang="ar-SA" sz="2800" b="1" dirty="0" smtClean="0">
                <a:solidFill>
                  <a:srgbClr val="FFFF00"/>
                </a:solidFill>
                <a:cs typeface="+mj-cs"/>
              </a:rPr>
              <a:t> اسد</a:t>
            </a:r>
          </a:p>
          <a:p>
            <a:r>
              <a:rPr lang="ar-SA" sz="2800" b="1" dirty="0" smtClean="0">
                <a:solidFill>
                  <a:srgbClr val="FFFF00"/>
                </a:solidFill>
                <a:cs typeface="+mj-cs"/>
              </a:rPr>
              <a:t>يضاف </a:t>
            </a:r>
            <a:r>
              <a:rPr lang="ar-SA" sz="2800" b="1" dirty="0" err="1" smtClean="0">
                <a:solidFill>
                  <a:srgbClr val="FFFF00"/>
                </a:solidFill>
                <a:cs typeface="+mj-cs"/>
              </a:rPr>
              <a:t>100ملجرام</a:t>
            </a:r>
            <a:r>
              <a:rPr lang="ar-SA" sz="2800" b="1" dirty="0" smtClean="0">
                <a:solidFill>
                  <a:srgbClr val="FFFF00"/>
                </a:solidFill>
                <a:cs typeface="+mj-cs"/>
              </a:rPr>
              <a:t> من </a:t>
            </a:r>
            <a:r>
              <a:rPr lang="ar-SA" sz="2800" b="1" dirty="0" err="1" smtClean="0">
                <a:solidFill>
                  <a:srgbClr val="FFFF00"/>
                </a:solidFill>
                <a:cs typeface="+mj-cs"/>
              </a:rPr>
              <a:t>ميونوسيتول</a:t>
            </a:r>
            <a:r>
              <a:rPr lang="ar-SA" sz="2800" b="1" dirty="0" smtClean="0">
                <a:solidFill>
                  <a:srgbClr val="FFFF00"/>
                </a:solidFill>
                <a:cs typeface="+mj-cs"/>
              </a:rPr>
              <a:t>  </a:t>
            </a:r>
          </a:p>
          <a:p>
            <a:r>
              <a:rPr lang="ar-SA" sz="2800" b="1" dirty="0" smtClean="0">
                <a:solidFill>
                  <a:srgbClr val="FFFF00"/>
                </a:solidFill>
                <a:cs typeface="+mj-cs"/>
              </a:rPr>
              <a:t>يضاف </a:t>
            </a:r>
            <a:r>
              <a:rPr lang="ar-SA" sz="2800" b="1" dirty="0" err="1" smtClean="0">
                <a:solidFill>
                  <a:srgbClr val="FFFF00"/>
                </a:solidFill>
                <a:cs typeface="+mj-cs"/>
              </a:rPr>
              <a:t>2ملجرام</a:t>
            </a:r>
            <a:r>
              <a:rPr lang="ar-SA" sz="2800" b="1" dirty="0" smtClean="0">
                <a:solidFill>
                  <a:srgbClr val="FFFF00"/>
                </a:solidFill>
                <a:cs typeface="+mj-cs"/>
              </a:rPr>
              <a:t> جليسين</a:t>
            </a:r>
          </a:p>
          <a:p>
            <a:r>
              <a:rPr lang="ar-SA" sz="2000" b="1" dirty="0" err="1" smtClean="0">
                <a:solidFill>
                  <a:srgbClr val="92D050"/>
                </a:solidFill>
                <a:cs typeface="+mj-cs"/>
              </a:rPr>
              <a:t>ملاحظه </a:t>
            </a:r>
            <a:r>
              <a:rPr lang="ar-SA" sz="2000" b="1" dirty="0" smtClean="0">
                <a:solidFill>
                  <a:srgbClr val="92D050"/>
                </a:solidFill>
                <a:cs typeface="+mj-cs"/>
              </a:rPr>
              <a:t>: المواد في فقره 3 </a:t>
            </a:r>
            <a:r>
              <a:rPr lang="ar-SA" sz="2000" b="1" dirty="0" err="1" smtClean="0">
                <a:solidFill>
                  <a:srgbClr val="92D050"/>
                </a:solidFill>
                <a:cs typeface="+mj-cs"/>
              </a:rPr>
              <a:t>موجوده</a:t>
            </a:r>
            <a:r>
              <a:rPr lang="ar-SA" sz="2000" b="1" dirty="0" smtClean="0">
                <a:solidFill>
                  <a:srgbClr val="92D050"/>
                </a:solidFill>
                <a:cs typeface="+mj-cs"/>
              </a:rPr>
              <a:t> في البيئة التجاريه  </a:t>
            </a:r>
          </a:p>
          <a:p>
            <a:endParaRPr lang="ar-SA" sz="2800" dirty="0" smtClean="0">
              <a:solidFill>
                <a:schemeClr val="bg1"/>
              </a:solidFill>
              <a:cs typeface="+mj-cs"/>
            </a:endParaRPr>
          </a:p>
          <a:p>
            <a:endParaRPr lang="ar-SA" sz="3200" dirty="0" smtClean="0">
              <a:solidFill>
                <a:schemeClr val="bg1"/>
              </a:solidFill>
            </a:endParaRPr>
          </a:p>
          <a:p>
            <a:endParaRPr lang="ar-SA" sz="3200" dirty="0" smtClean="0">
              <a:solidFill>
                <a:schemeClr val="bg1"/>
              </a:solidFill>
            </a:endParaRPr>
          </a:p>
          <a:p>
            <a:endParaRPr lang="ar-SA" sz="2400" dirty="0">
              <a:solidFill>
                <a:schemeClr val="bg1"/>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5" name="مربع نص 4"/>
          <p:cNvSpPr txBox="1"/>
          <p:nvPr/>
        </p:nvSpPr>
        <p:spPr>
          <a:xfrm>
            <a:off x="0" y="363915"/>
            <a:ext cx="8717171" cy="6494085"/>
          </a:xfrm>
          <a:prstGeom prst="rect">
            <a:avLst/>
          </a:prstGeom>
          <a:noFill/>
        </p:spPr>
        <p:txBody>
          <a:bodyPr wrap="square" rtlCol="1">
            <a:spAutoFit/>
          </a:bodyPr>
          <a:lstStyle/>
          <a:p>
            <a:r>
              <a:rPr lang="ar-SA" sz="2800" b="1" dirty="0" smtClean="0">
                <a:solidFill>
                  <a:schemeClr val="bg1"/>
                </a:solidFill>
                <a:cs typeface="+mj-cs"/>
              </a:rPr>
              <a:t>4- يضاف </a:t>
            </a:r>
            <a:r>
              <a:rPr lang="ar-SA" sz="2800" b="1" dirty="0" err="1" smtClean="0">
                <a:solidFill>
                  <a:schemeClr val="bg1"/>
                </a:solidFill>
                <a:cs typeface="+mj-cs"/>
              </a:rPr>
              <a:t>السكروز</a:t>
            </a:r>
            <a:r>
              <a:rPr lang="ar-SA" sz="2800" b="1" dirty="0" smtClean="0">
                <a:solidFill>
                  <a:schemeClr val="bg1"/>
                </a:solidFill>
                <a:cs typeface="+mj-cs"/>
              </a:rPr>
              <a:t> بمقدار </a:t>
            </a:r>
            <a:r>
              <a:rPr lang="ar-SA" sz="2800" b="1" dirty="0" err="1" smtClean="0">
                <a:solidFill>
                  <a:schemeClr val="bg1"/>
                </a:solidFill>
                <a:cs typeface="+mj-cs"/>
              </a:rPr>
              <a:t>30جرام</a:t>
            </a:r>
            <a:r>
              <a:rPr lang="ar-SA" sz="2800" b="1" dirty="0" smtClean="0">
                <a:solidFill>
                  <a:schemeClr val="bg1"/>
                </a:solidFill>
                <a:cs typeface="+mj-cs"/>
              </a:rPr>
              <a:t>  مع استمرار التقليب  ورفع درجة </a:t>
            </a:r>
            <a:r>
              <a:rPr lang="ar-SA" sz="2800" b="1" dirty="0" err="1" smtClean="0">
                <a:solidFill>
                  <a:schemeClr val="bg1"/>
                </a:solidFill>
                <a:cs typeface="+mj-cs"/>
              </a:rPr>
              <a:t>الحراره</a:t>
            </a:r>
            <a:r>
              <a:rPr lang="ar-SA" sz="2800" b="1" dirty="0" smtClean="0">
                <a:solidFill>
                  <a:schemeClr val="bg1"/>
                </a:solidFill>
                <a:cs typeface="+mj-cs"/>
              </a:rPr>
              <a:t> الى 45 درجه </a:t>
            </a:r>
            <a:r>
              <a:rPr lang="ar-SA" sz="2800" b="1" dirty="0" err="1" smtClean="0">
                <a:solidFill>
                  <a:schemeClr val="bg1"/>
                </a:solidFill>
                <a:cs typeface="+mj-cs"/>
              </a:rPr>
              <a:t>مئويه</a:t>
            </a:r>
            <a:r>
              <a:rPr lang="ar-SA" sz="2800" b="1" dirty="0" smtClean="0">
                <a:solidFill>
                  <a:schemeClr val="bg1"/>
                </a:solidFill>
                <a:cs typeface="+mj-cs"/>
              </a:rPr>
              <a:t>  لضمان </a:t>
            </a:r>
            <a:r>
              <a:rPr lang="ar-SA" sz="2800" b="1" dirty="0" err="1" smtClean="0">
                <a:solidFill>
                  <a:schemeClr val="bg1"/>
                </a:solidFill>
                <a:cs typeface="+mj-cs"/>
              </a:rPr>
              <a:t>الذوبان .</a:t>
            </a:r>
            <a:endParaRPr lang="ar-SA" sz="2800" b="1" dirty="0" smtClean="0">
              <a:solidFill>
                <a:schemeClr val="bg1"/>
              </a:solidFill>
              <a:cs typeface="+mj-cs"/>
            </a:endParaRPr>
          </a:p>
          <a:p>
            <a:r>
              <a:rPr lang="ar-SA" sz="2800" b="1" dirty="0" smtClean="0">
                <a:solidFill>
                  <a:schemeClr val="bg1"/>
                </a:solidFill>
                <a:cs typeface="+mj-cs"/>
              </a:rPr>
              <a:t>5- تضبط درجة حموضة الوسط باستخدام </a:t>
            </a:r>
            <a:r>
              <a:rPr lang="en-US" sz="2800" b="1" dirty="0" smtClean="0">
                <a:solidFill>
                  <a:schemeClr val="bg1"/>
                </a:solidFill>
                <a:cs typeface="+mj-cs"/>
              </a:rPr>
              <a:t>PH meter</a:t>
            </a:r>
            <a:r>
              <a:rPr lang="ar-SA" sz="2800" b="1" dirty="0" smtClean="0">
                <a:solidFill>
                  <a:schemeClr val="bg1"/>
                </a:solidFill>
                <a:cs typeface="+mj-cs"/>
              </a:rPr>
              <a:t> والتي لابد ان تكون 5.8</a:t>
            </a:r>
            <a:r>
              <a:rPr lang="en-US" sz="2800" b="1" dirty="0" smtClean="0">
                <a:solidFill>
                  <a:schemeClr val="bg1"/>
                </a:solidFill>
                <a:cs typeface="+mj-cs"/>
              </a:rPr>
              <a:t>PH=</a:t>
            </a:r>
            <a:r>
              <a:rPr lang="ar-SA" sz="2800" b="1" dirty="0" smtClean="0">
                <a:solidFill>
                  <a:schemeClr val="bg1"/>
                </a:solidFill>
                <a:cs typeface="+mj-cs"/>
              </a:rPr>
              <a:t>   ويمكن تعديلها </a:t>
            </a:r>
            <a:r>
              <a:rPr lang="ar-SA" sz="2800" b="1" dirty="0" err="1" smtClean="0">
                <a:solidFill>
                  <a:schemeClr val="bg1"/>
                </a:solidFill>
                <a:cs typeface="+mj-cs"/>
              </a:rPr>
              <a:t>باضافة</a:t>
            </a:r>
            <a:r>
              <a:rPr lang="ar-SA" sz="2800" b="1" dirty="0" smtClean="0">
                <a:solidFill>
                  <a:schemeClr val="bg1"/>
                </a:solidFill>
                <a:cs typeface="+mj-cs"/>
              </a:rPr>
              <a:t> </a:t>
            </a:r>
            <a:r>
              <a:rPr lang="ar-SA" sz="2800" b="1" dirty="0" err="1" smtClean="0">
                <a:solidFill>
                  <a:schemeClr val="bg1"/>
                </a:solidFill>
                <a:cs typeface="+mj-cs"/>
              </a:rPr>
              <a:t>هيدروكسيد</a:t>
            </a:r>
            <a:r>
              <a:rPr lang="ar-SA" sz="2800" b="1" dirty="0" smtClean="0">
                <a:solidFill>
                  <a:schemeClr val="bg1"/>
                </a:solidFill>
                <a:cs typeface="+mj-cs"/>
              </a:rPr>
              <a:t> صوديوم  او </a:t>
            </a:r>
            <a:r>
              <a:rPr lang="ar-SA" sz="2800" b="1" dirty="0" err="1" smtClean="0">
                <a:solidFill>
                  <a:schemeClr val="bg1"/>
                </a:solidFill>
                <a:cs typeface="+mj-cs"/>
              </a:rPr>
              <a:t>هيدروكسيد</a:t>
            </a:r>
            <a:r>
              <a:rPr lang="ar-SA" sz="2800" b="1" dirty="0" smtClean="0">
                <a:solidFill>
                  <a:schemeClr val="bg1"/>
                </a:solidFill>
                <a:cs typeface="+mj-cs"/>
              </a:rPr>
              <a:t> </a:t>
            </a:r>
            <a:r>
              <a:rPr lang="ar-SA" sz="2800" b="1" dirty="0" err="1" smtClean="0">
                <a:solidFill>
                  <a:schemeClr val="bg1"/>
                </a:solidFill>
                <a:cs typeface="+mj-cs"/>
              </a:rPr>
              <a:t>بوتاسيم</a:t>
            </a:r>
            <a:r>
              <a:rPr lang="ar-SA" sz="2800" b="1" dirty="0" smtClean="0">
                <a:solidFill>
                  <a:schemeClr val="bg1"/>
                </a:solidFill>
                <a:cs typeface="+mj-cs"/>
              </a:rPr>
              <a:t>  او حمض </a:t>
            </a:r>
            <a:r>
              <a:rPr lang="ar-SA" sz="2800" b="1" dirty="0" err="1" smtClean="0">
                <a:solidFill>
                  <a:schemeClr val="bg1"/>
                </a:solidFill>
                <a:cs typeface="+mj-cs"/>
              </a:rPr>
              <a:t>الهيدروكلوريك</a:t>
            </a:r>
            <a:r>
              <a:rPr lang="ar-SA" sz="2800" b="1" dirty="0" smtClean="0">
                <a:solidFill>
                  <a:schemeClr val="bg1"/>
                </a:solidFill>
                <a:cs typeface="+mj-cs"/>
              </a:rPr>
              <a:t> </a:t>
            </a:r>
            <a:r>
              <a:rPr lang="ar-SA" sz="2800" b="1" dirty="0" err="1" smtClean="0">
                <a:solidFill>
                  <a:schemeClr val="bg1"/>
                </a:solidFill>
                <a:cs typeface="+mj-cs"/>
              </a:rPr>
              <a:t>.</a:t>
            </a:r>
            <a:endParaRPr lang="ar-SA" sz="2800" b="1" dirty="0" smtClean="0">
              <a:solidFill>
                <a:schemeClr val="bg1"/>
              </a:solidFill>
              <a:cs typeface="+mj-cs"/>
            </a:endParaRPr>
          </a:p>
          <a:p>
            <a:r>
              <a:rPr lang="ar-SA" sz="2800" b="1" dirty="0" smtClean="0">
                <a:solidFill>
                  <a:schemeClr val="bg1"/>
                </a:solidFill>
                <a:cs typeface="+mj-cs"/>
              </a:rPr>
              <a:t>6- يضاف </a:t>
            </a:r>
            <a:r>
              <a:rPr lang="ar-SA" sz="2800" b="1" dirty="0" err="1" smtClean="0">
                <a:solidFill>
                  <a:schemeClr val="bg1"/>
                </a:solidFill>
                <a:cs typeface="+mj-cs"/>
              </a:rPr>
              <a:t>الاجار</a:t>
            </a:r>
            <a:r>
              <a:rPr lang="ar-SA" sz="2800" b="1" dirty="0" smtClean="0">
                <a:solidFill>
                  <a:schemeClr val="bg1"/>
                </a:solidFill>
                <a:cs typeface="+mj-cs"/>
              </a:rPr>
              <a:t>  8 جرام  مع استمرار التقليب  حتى يذوب تماما وبدون </a:t>
            </a:r>
            <a:r>
              <a:rPr lang="ar-SA" sz="2800" b="1" dirty="0" err="1" smtClean="0">
                <a:solidFill>
                  <a:schemeClr val="bg1"/>
                </a:solidFill>
                <a:cs typeface="+mj-cs"/>
              </a:rPr>
              <a:t>شوائب .</a:t>
            </a:r>
            <a:endParaRPr lang="ar-SA" sz="2800" b="1" dirty="0" smtClean="0">
              <a:solidFill>
                <a:schemeClr val="bg1"/>
              </a:solidFill>
              <a:cs typeface="+mj-cs"/>
            </a:endParaRPr>
          </a:p>
          <a:p>
            <a:r>
              <a:rPr lang="ar-SA" sz="2800" b="1" dirty="0" smtClean="0">
                <a:solidFill>
                  <a:schemeClr val="bg1"/>
                </a:solidFill>
                <a:cs typeface="+mj-cs"/>
              </a:rPr>
              <a:t>7- يكمل الحجم  بالماء المقطر الى </a:t>
            </a:r>
            <a:r>
              <a:rPr lang="ar-SA" sz="2800" b="1" dirty="0" err="1" smtClean="0">
                <a:solidFill>
                  <a:schemeClr val="bg1"/>
                </a:solidFill>
                <a:cs typeface="+mj-cs"/>
              </a:rPr>
              <a:t>لتر .</a:t>
            </a:r>
            <a:endParaRPr lang="ar-SA" sz="2800" b="1" dirty="0" smtClean="0">
              <a:solidFill>
                <a:schemeClr val="bg1"/>
              </a:solidFill>
              <a:cs typeface="+mj-cs"/>
            </a:endParaRPr>
          </a:p>
          <a:p>
            <a:r>
              <a:rPr lang="ar-SA" sz="2800" b="1" dirty="0" smtClean="0">
                <a:solidFill>
                  <a:schemeClr val="bg1"/>
                </a:solidFill>
                <a:cs typeface="+mj-cs"/>
              </a:rPr>
              <a:t>8- يصب حجم 25مل من البيئه  في كل انبوب من انابيب الزراعه </a:t>
            </a:r>
            <a:r>
              <a:rPr lang="ar-SA" sz="2800" b="1" dirty="0" smtClean="0">
                <a:solidFill>
                  <a:schemeClr val="bg1"/>
                </a:solidFill>
                <a:cs typeface="+mj-cs"/>
              </a:rPr>
              <a:t>حجم </a:t>
            </a:r>
            <a:r>
              <a:rPr lang="ar-SA" sz="2800" b="1" dirty="0" smtClean="0">
                <a:solidFill>
                  <a:schemeClr val="bg1"/>
                </a:solidFill>
                <a:cs typeface="+mj-cs"/>
              </a:rPr>
              <a:t>200 مل ويكون  ارتفاع البيئه في الانبوب من 4-5 سم .</a:t>
            </a:r>
          </a:p>
          <a:p>
            <a:r>
              <a:rPr lang="ar-SA" sz="2800" b="1" dirty="0" smtClean="0">
                <a:solidFill>
                  <a:schemeClr val="bg1"/>
                </a:solidFill>
                <a:cs typeface="+mj-cs"/>
              </a:rPr>
              <a:t>9- تعقم البيئات في جهاز الاوتوكليف  عند ضغط 1كجم /سم2(15باوند /بوصه2) </a:t>
            </a:r>
            <a:r>
              <a:rPr lang="ar-SA" sz="2800" b="1" dirty="0" smtClean="0">
                <a:solidFill>
                  <a:srgbClr val="FFFF00"/>
                </a:solidFill>
                <a:cs typeface="+mj-cs"/>
              </a:rPr>
              <a:t>ودرجة حراره 121 لمدة 20 دقيقه </a:t>
            </a:r>
            <a:r>
              <a:rPr lang="ar-SA" sz="2800" b="1" dirty="0" smtClean="0">
                <a:solidFill>
                  <a:srgbClr val="FFFF00"/>
                </a:solidFill>
                <a:cs typeface="+mj-cs"/>
              </a:rPr>
              <a:t>.</a:t>
            </a:r>
            <a:endParaRPr lang="ar-SA" sz="2800" b="1" dirty="0" smtClean="0">
              <a:solidFill>
                <a:srgbClr val="FFFF00"/>
              </a:solidFill>
              <a:cs typeface="+mj-cs"/>
            </a:endParaRPr>
          </a:p>
          <a:p>
            <a:r>
              <a:rPr lang="ar-SA" sz="2800" b="1" dirty="0" smtClean="0">
                <a:solidFill>
                  <a:schemeClr val="bg1"/>
                </a:solidFill>
                <a:cs typeface="+mj-cs"/>
              </a:rPr>
              <a:t>10- تحفظ الانابيب في كبينة الزراعه المعقمه </a:t>
            </a:r>
            <a:r>
              <a:rPr lang="ar-SA" sz="2800" b="1" dirty="0" err="1" smtClean="0">
                <a:solidFill>
                  <a:schemeClr val="bg1"/>
                </a:solidFill>
                <a:cs typeface="+mj-cs"/>
              </a:rPr>
              <a:t>بالكحول70</a:t>
            </a:r>
            <a:r>
              <a:rPr lang="ar-SA" sz="2800" b="1" dirty="0" smtClean="0">
                <a:solidFill>
                  <a:schemeClr val="bg1"/>
                </a:solidFill>
                <a:cs typeface="+mj-cs"/>
              </a:rPr>
              <a:t>% </a:t>
            </a:r>
            <a:r>
              <a:rPr lang="ar-SA" sz="2800" b="1" dirty="0" err="1" smtClean="0">
                <a:solidFill>
                  <a:schemeClr val="bg1"/>
                </a:solidFill>
                <a:cs typeface="+mj-cs"/>
              </a:rPr>
              <a:t>ايثانول</a:t>
            </a:r>
            <a:r>
              <a:rPr lang="ar-SA" sz="2800" b="1" dirty="0" smtClean="0">
                <a:solidFill>
                  <a:schemeClr val="bg1"/>
                </a:solidFill>
                <a:cs typeface="+mj-cs"/>
              </a:rPr>
              <a:t>  </a:t>
            </a:r>
            <a:r>
              <a:rPr lang="ar-SA" sz="2800" b="1" dirty="0" err="1" smtClean="0">
                <a:solidFill>
                  <a:schemeClr val="bg1"/>
                </a:solidFill>
                <a:cs typeface="+mj-cs"/>
              </a:rPr>
              <a:t>والكلوروكس</a:t>
            </a:r>
            <a:r>
              <a:rPr lang="ar-SA" sz="2800" b="1" dirty="0" smtClean="0">
                <a:solidFill>
                  <a:schemeClr val="bg1"/>
                </a:solidFill>
                <a:cs typeface="+mj-cs"/>
              </a:rPr>
              <a:t> 10% لحين </a:t>
            </a:r>
            <a:r>
              <a:rPr lang="ar-SA" sz="2800" b="1" dirty="0" err="1" smtClean="0">
                <a:solidFill>
                  <a:schemeClr val="bg1"/>
                </a:solidFill>
                <a:cs typeface="+mj-cs"/>
              </a:rPr>
              <a:t>الزراعه .</a:t>
            </a:r>
            <a:endParaRPr lang="ar-SA" sz="2800" b="1" dirty="0" smtClean="0">
              <a:solidFill>
                <a:schemeClr val="bg1"/>
              </a:solidFill>
              <a:cs typeface="+mj-cs"/>
            </a:endParaRPr>
          </a:p>
          <a:p>
            <a:endParaRPr lang="ar-SA" sz="2400" dirty="0">
              <a:solidFill>
                <a:schemeClr val="bg1"/>
              </a:solidFill>
              <a:cs typeface="+mj-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مربع نص 2"/>
          <p:cNvSpPr txBox="1"/>
          <p:nvPr/>
        </p:nvSpPr>
        <p:spPr>
          <a:xfrm>
            <a:off x="2771800" y="2708920"/>
            <a:ext cx="3711272" cy="1107996"/>
          </a:xfrm>
          <a:prstGeom prst="rect">
            <a:avLst/>
          </a:prstGeom>
          <a:noFill/>
        </p:spPr>
        <p:txBody>
          <a:bodyPr wrap="none" rtlCol="1">
            <a:spAutoFit/>
          </a:bodyPr>
          <a:lstStyle/>
          <a:p>
            <a:r>
              <a:rPr lang="ar-SA" sz="6600" b="1" dirty="0" smtClean="0">
                <a:solidFill>
                  <a:srgbClr val="FFFF00"/>
                </a:solidFill>
              </a:rPr>
              <a:t>انتهى الدرس</a:t>
            </a:r>
            <a:endParaRPr lang="ar-SA" sz="6600" b="1" dirty="0">
              <a:solidFill>
                <a:srgbClr val="FFFF00"/>
              </a:solidFill>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عنصر نائب للمحتوى 2"/>
          <p:cNvSpPr txBox="1">
            <a:spLocks/>
          </p:cNvSpPr>
          <p:nvPr/>
        </p:nvSpPr>
        <p:spPr>
          <a:xfrm>
            <a:off x="301752" y="1527048"/>
            <a:ext cx="8503920" cy="4572000"/>
          </a:xfrm>
          <a:prstGeom prst="rect">
            <a:avLst/>
          </a:prstGeom>
        </p:spPr>
        <p:txBody>
          <a:bodyPr>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1" i="0" u="none" strike="noStrike" kern="1200" cap="none" spc="0" normalizeH="0" baseline="0" noProof="0" dirty="0" smtClean="0">
                <a:ln>
                  <a:noFill/>
                </a:ln>
                <a:solidFill>
                  <a:schemeClr val="bg1"/>
                </a:solidFill>
                <a:effectLst/>
                <a:uLnTx/>
                <a:uFillTx/>
                <a:latin typeface="+mn-lt"/>
                <a:ea typeface="+mn-ea"/>
                <a:cs typeface="+mn-cs"/>
              </a:rPr>
              <a:t>نظرا لاحتواء الوسط المغذي على معظم العناصر الغذائية اللازمة لنمو الكائنات الدقيقة كالبكتريا والفطريات والخمائر </a:t>
            </a:r>
            <a:r>
              <a:rPr kumimoji="0" lang="ar-SA" sz="3200" b="1" i="0" u="none" strike="noStrike" kern="1200" cap="none" spc="0" normalizeH="0" baseline="0" noProof="0" dirty="0" err="1" smtClean="0">
                <a:ln>
                  <a:noFill/>
                </a:ln>
                <a:solidFill>
                  <a:schemeClr val="bg1"/>
                </a:solidFill>
                <a:effectLst/>
                <a:uLnTx/>
                <a:uFillTx/>
                <a:latin typeface="+mn-lt"/>
                <a:ea typeface="+mn-ea"/>
                <a:cs typeface="+mn-cs"/>
              </a:rPr>
              <a:t>وغيرها.</a:t>
            </a:r>
            <a:r>
              <a:rPr kumimoji="0" lang="ar-SA" sz="3200" b="1" i="0" u="none" strike="noStrike" kern="1200" cap="none" spc="0" normalizeH="0" baseline="0" noProof="0" dirty="0" smtClean="0">
                <a:ln>
                  <a:noFill/>
                </a:ln>
                <a:solidFill>
                  <a:schemeClr val="bg1"/>
                </a:solidFill>
                <a:effectLst/>
                <a:uLnTx/>
                <a:uFillTx/>
                <a:latin typeface="+mn-lt"/>
                <a:ea typeface="+mn-ea"/>
                <a:cs typeface="+mn-cs"/>
              </a:rPr>
              <a:t> فإن عملية التعقيم للوسط المغذي قبل زراعة الجزء النباتي عمليه ضروري جدا للحفاظ عليه من هذه الملوثات التي تنافسه على الغذاء وتفرز مواد سامة تؤدي إلى موته وهلاكه.</a:t>
            </a:r>
            <a:endParaRPr kumimoji="0" lang="en-US" sz="32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عنوان 1"/>
          <p:cNvSpPr txBox="1">
            <a:spLocks/>
          </p:cNvSpPr>
          <p:nvPr/>
        </p:nvSpPr>
        <p:spPr>
          <a:xfrm>
            <a:off x="301752" y="228600"/>
            <a:ext cx="8534400" cy="758952"/>
          </a:xfrm>
          <a:prstGeom prst="rect">
            <a:avLst/>
          </a:prstGeom>
        </p:spPr>
        <p:txBody>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400" b="1" i="0" u="sng" strike="noStrike" kern="1200" cap="none" spc="0" normalizeH="0" baseline="0" noProof="0" dirty="0" smtClean="0">
                <a:ln>
                  <a:noFill/>
                </a:ln>
                <a:solidFill>
                  <a:srgbClr val="FFC000"/>
                </a:solidFill>
                <a:effectLst/>
                <a:uLnTx/>
                <a:uFillTx/>
                <a:latin typeface="+mj-lt"/>
                <a:ea typeface="+mj-ea"/>
                <a:cs typeface="+mj-cs"/>
              </a:rPr>
              <a:t>وهناك عدة طرق لتعقيم الوسط المغذي </a:t>
            </a:r>
            <a:r>
              <a:rPr kumimoji="0" lang="ar-SA" sz="4400" b="1" i="0" u="sng" strike="noStrike" kern="1200" cap="none" spc="0" normalizeH="0" baseline="0" noProof="0" dirty="0" err="1" smtClean="0">
                <a:ln>
                  <a:noFill/>
                </a:ln>
                <a:solidFill>
                  <a:srgbClr val="FFC000"/>
                </a:solidFill>
                <a:effectLst/>
                <a:uLnTx/>
                <a:uFillTx/>
                <a:latin typeface="+mj-lt"/>
                <a:ea typeface="+mj-ea"/>
                <a:cs typeface="+mj-cs"/>
              </a:rPr>
              <a:t>هي :-</a:t>
            </a:r>
            <a:endParaRPr kumimoji="0" lang="en-US" sz="4400" b="0" i="0" u="sng" strike="noStrike" kern="1200" cap="none" spc="0" normalizeH="0" baseline="0" noProof="0" dirty="0">
              <a:ln>
                <a:noFill/>
              </a:ln>
              <a:solidFill>
                <a:srgbClr val="FFC000"/>
              </a:solidFill>
              <a:effectLst/>
              <a:uLnTx/>
              <a:uFillTx/>
              <a:latin typeface="+mj-lt"/>
              <a:ea typeface="+mj-ea"/>
              <a:cs typeface="+mj-cs"/>
            </a:endParaRPr>
          </a:p>
        </p:txBody>
      </p:sp>
      <p:sp>
        <p:nvSpPr>
          <p:cNvPr id="4" name="عنصر نائب للمحتوى 2"/>
          <p:cNvSpPr txBox="1">
            <a:spLocks/>
          </p:cNvSpPr>
          <p:nvPr/>
        </p:nvSpPr>
        <p:spPr>
          <a:xfrm>
            <a:off x="301752" y="1527048"/>
            <a:ext cx="8503920" cy="4572000"/>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1" i="0" u="none" strike="noStrike" kern="1200" cap="none" spc="0" normalizeH="0" baseline="0" noProof="0" dirty="0" smtClean="0">
                <a:ln>
                  <a:noFill/>
                </a:ln>
                <a:solidFill>
                  <a:srgbClr val="FFFF00"/>
                </a:solidFill>
                <a:effectLst/>
                <a:uLnTx/>
                <a:uFillTx/>
                <a:latin typeface="+mn-lt"/>
                <a:ea typeface="+mn-ea"/>
                <a:cs typeface="+mn-cs"/>
              </a:rPr>
              <a:t>1) التعقيم </a:t>
            </a:r>
            <a:r>
              <a:rPr kumimoji="0" lang="ar-SA" sz="3200" b="1" i="0" u="none" strike="noStrike" kern="1200" cap="none" spc="0" normalizeH="0" baseline="0" noProof="0" dirty="0" err="1" smtClean="0">
                <a:ln>
                  <a:noFill/>
                </a:ln>
                <a:solidFill>
                  <a:srgbClr val="FFFF00"/>
                </a:solidFill>
                <a:effectLst/>
                <a:uLnTx/>
                <a:uFillTx/>
                <a:latin typeface="+mn-lt"/>
                <a:ea typeface="+mn-ea"/>
                <a:cs typeface="+mn-cs"/>
              </a:rPr>
              <a:t>بالبخار :-</a:t>
            </a:r>
            <a:r>
              <a:rPr kumimoji="0" lang="ar-SA" sz="3200" b="1" i="0" u="none" strike="noStrike" kern="1200" cap="none" spc="0" normalizeH="0" baseline="0" noProof="0" dirty="0" smtClean="0">
                <a:ln>
                  <a:noFill/>
                </a:ln>
                <a:solidFill>
                  <a:srgbClr val="FFFF00"/>
                </a:solidFill>
                <a:effectLst/>
                <a:uLnTx/>
                <a:uFillTx/>
                <a:latin typeface="+mn-lt"/>
                <a:ea typeface="+mn-ea"/>
                <a:cs typeface="+mn-cs"/>
              </a:rPr>
              <a:t>          </a:t>
            </a:r>
            <a:r>
              <a:rPr kumimoji="0" lang="en-US" sz="3200" b="1" i="0" u="none" strike="noStrike" kern="1200" cap="none" spc="0" normalizeH="0" baseline="0" noProof="0" dirty="0" smtClean="0">
                <a:ln>
                  <a:noFill/>
                </a:ln>
                <a:solidFill>
                  <a:srgbClr val="FFFF00"/>
                </a:solidFill>
                <a:effectLst/>
                <a:uLnTx/>
                <a:uFillTx/>
                <a:latin typeface="+mn-lt"/>
                <a:ea typeface="+mn-ea"/>
                <a:cs typeface="+mn-cs"/>
              </a:rPr>
              <a:t>Autoclaving         </a:t>
            </a:r>
            <a:endParaRPr kumimoji="0" lang="en-US" sz="3200" b="0" i="0" u="none" strike="noStrike" kern="1200" cap="none" spc="0" normalizeH="0" baseline="0" noProof="0" dirty="0" smtClean="0">
              <a:ln>
                <a:noFill/>
              </a:ln>
              <a:solidFill>
                <a:srgbClr val="FFFF0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800" b="1" i="0" u="none" strike="noStrike" kern="1200" cap="none" spc="0" normalizeH="0" baseline="0" noProof="0" dirty="0" smtClean="0">
                <a:ln>
                  <a:noFill/>
                </a:ln>
                <a:solidFill>
                  <a:schemeClr val="bg1"/>
                </a:solidFill>
                <a:effectLst/>
                <a:uLnTx/>
                <a:uFillTx/>
                <a:latin typeface="+mn-lt"/>
                <a:ea typeface="+mn-ea"/>
                <a:cs typeface="+mn-cs"/>
              </a:rPr>
              <a:t>وهو أكثر الطرق استعمالا في معامل زراعة الأنسجة وأسهل في الاستعمال حيث يتم ذلك عن طريق جهاز يسمى بالأتوكلاف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a:t>
            </a:r>
            <a:r>
              <a:rPr kumimoji="0" lang="ar-SA" sz="2800" b="1" i="0" u="none" strike="noStrike" kern="1200" cap="none" spc="0" normalizeH="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حيث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يتم وضع الوسط المغذي في أوعية ثم وضعه في الجهاز على درجة حرارة 121</a:t>
            </a:r>
            <a:r>
              <a:rPr kumimoji="0" lang="en-US"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م ولمدة 20 دقيقة وقد تصل إلى نصف ساعة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 او اكثر على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حسب الكمية المراد تعقيمها. مما يسمح بالقضاء على معظم </a:t>
            </a:r>
            <a:r>
              <a:rPr kumimoji="0" lang="ar-SA" sz="2800" b="1" i="0" u="none" strike="noStrike" kern="1200" cap="none" spc="0" normalizeH="0" baseline="0" noProof="0" dirty="0" err="1" smtClean="0">
                <a:ln>
                  <a:noFill/>
                </a:ln>
                <a:solidFill>
                  <a:schemeClr val="bg1"/>
                </a:solidFill>
                <a:effectLst/>
                <a:uLnTx/>
                <a:uFillTx/>
                <a:latin typeface="+mn-lt"/>
                <a:ea typeface="+mn-ea"/>
                <a:cs typeface="+mn-cs"/>
              </a:rPr>
              <a:t>الملوثات.</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 وفي نفس الوقت لا تسمح بتعريض الوسط المغذي بما يحتويه من مكونات حساسة لدرجة الحرارة العالية إلى الفقد أو التكسير بكميات كبيرة.</a:t>
            </a:r>
            <a:endParaRPr kumimoji="0" lang="en-US" sz="28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3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عنصر نائب للمحتوى 2"/>
          <p:cNvSpPr txBox="1">
            <a:spLocks/>
          </p:cNvSpPr>
          <p:nvPr/>
        </p:nvSpPr>
        <p:spPr>
          <a:xfrm>
            <a:off x="258920" y="1844824"/>
            <a:ext cx="8626160" cy="4758280"/>
          </a:xfrm>
          <a:prstGeom prst="rect">
            <a:avLst/>
          </a:prstGeom>
        </p:spPr>
        <p:txBody>
          <a:bodyPr>
            <a:normAutofit fontScale="77500" lnSpcReduction="20000"/>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500" b="1" i="0" u="sng" strike="noStrike" kern="1200" cap="none" spc="0" normalizeH="0" baseline="0" noProof="0" dirty="0" smtClean="0">
                <a:ln>
                  <a:noFill/>
                </a:ln>
                <a:solidFill>
                  <a:srgbClr val="FFC000"/>
                </a:solidFill>
                <a:effectLst/>
                <a:uLnTx/>
                <a:uFillTx/>
                <a:latin typeface="+mn-lt"/>
                <a:ea typeface="+mn-ea"/>
                <a:cs typeface="+mn-cs"/>
              </a:rPr>
              <a:t>ومن مميزات التعقيم </a:t>
            </a:r>
            <a:r>
              <a:rPr kumimoji="0" lang="ar-SA" sz="3500" b="1" i="0" u="sng" strike="noStrike" kern="1200" cap="none" spc="0" normalizeH="0" baseline="0" noProof="0" dirty="0" err="1" smtClean="0">
                <a:ln>
                  <a:noFill/>
                </a:ln>
                <a:solidFill>
                  <a:srgbClr val="FFC000"/>
                </a:solidFill>
                <a:effectLst/>
                <a:uLnTx/>
                <a:uFillTx/>
                <a:latin typeface="+mn-lt"/>
                <a:ea typeface="+mn-ea"/>
                <a:cs typeface="+mn-cs"/>
              </a:rPr>
              <a:t>بالبخار:-</a:t>
            </a:r>
            <a:endParaRPr kumimoji="0" lang="en-US" sz="3500" b="0" i="0" u="sng" strike="noStrike" kern="1200" cap="none" spc="0" normalizeH="0" baseline="0" noProof="0" dirty="0" smtClean="0">
              <a:ln>
                <a:noFill/>
              </a:ln>
              <a:solidFill>
                <a:srgbClr val="FFC00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600" i="0" u="none" strike="noStrike" kern="1200" cap="none" spc="0" normalizeH="0" baseline="0" noProof="0" dirty="0" smtClean="0">
                <a:ln>
                  <a:noFill/>
                </a:ln>
                <a:solidFill>
                  <a:schemeClr val="bg1"/>
                </a:solidFill>
                <a:effectLst/>
                <a:uLnTx/>
                <a:uFillTx/>
                <a:latin typeface="+mn-lt"/>
                <a:ea typeface="+mn-ea"/>
                <a:cs typeface="+mn-cs"/>
              </a:rPr>
              <a:t>          السرعة- البساطة- القضاء على الملوثات خاصة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الفيروسات .</a:t>
            </a:r>
            <a:endParaRPr kumimoji="0" lang="en-US" sz="36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500" b="1" i="0" u="sng" strike="noStrike" kern="1200" cap="none" spc="0" normalizeH="0" baseline="0" noProof="0" dirty="0" smtClean="0">
                <a:ln>
                  <a:noFill/>
                </a:ln>
                <a:solidFill>
                  <a:srgbClr val="FFC000"/>
                </a:solidFill>
                <a:effectLst/>
                <a:uLnTx/>
                <a:uFillTx/>
                <a:latin typeface="+mn-lt"/>
                <a:ea typeface="+mn-ea"/>
                <a:cs typeface="+mn-cs"/>
              </a:rPr>
              <a:t>أما عيوبه </a:t>
            </a:r>
            <a:r>
              <a:rPr kumimoji="0" lang="ar-SA" sz="3500" b="1" i="0" u="sng" strike="noStrike" kern="1200" cap="none" spc="0" normalizeH="0" baseline="0" noProof="0" dirty="0" err="1" smtClean="0">
                <a:ln>
                  <a:noFill/>
                </a:ln>
                <a:solidFill>
                  <a:srgbClr val="FFC000"/>
                </a:solidFill>
                <a:effectLst/>
                <a:uLnTx/>
                <a:uFillTx/>
                <a:latin typeface="+mn-lt"/>
                <a:ea typeface="+mn-ea"/>
                <a:cs typeface="+mn-cs"/>
              </a:rPr>
              <a:t>فهي :-</a:t>
            </a:r>
            <a:endParaRPr kumimoji="0" lang="en-US" sz="3500" b="0" i="0" u="sng" strike="noStrike" kern="1200" cap="none" spc="0" normalizeH="0" baseline="0" noProof="0" dirty="0" smtClean="0">
              <a:ln>
                <a:noFill/>
              </a:ln>
              <a:solidFill>
                <a:srgbClr val="FFC00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0" i="0" u="none" strike="noStrike" kern="1200" cap="none" spc="0" normalizeH="0" baseline="0" noProof="0" dirty="0" smtClean="0">
                <a:ln>
                  <a:noFill/>
                </a:ln>
                <a:solidFill>
                  <a:schemeClr val="tx1"/>
                </a:solidFill>
                <a:effectLst/>
                <a:uLnTx/>
                <a:uFillTx/>
                <a:latin typeface="+mn-lt"/>
                <a:ea typeface="+mn-ea"/>
                <a:cs typeface="+mn-cs"/>
              </a:rPr>
              <a:t>- </a:t>
            </a:r>
            <a:r>
              <a:rPr kumimoji="0" lang="ar-SA" sz="3600" i="0" u="none" strike="noStrike" kern="1200" cap="none" spc="0" normalizeH="0" baseline="0" noProof="0" dirty="0" smtClean="0">
                <a:ln>
                  <a:noFill/>
                </a:ln>
                <a:solidFill>
                  <a:schemeClr val="bg1"/>
                </a:solidFill>
                <a:effectLst/>
                <a:uLnTx/>
                <a:uFillTx/>
                <a:latin typeface="+mn-lt"/>
                <a:ea typeface="+mn-ea"/>
                <a:cs typeface="+mn-cs"/>
              </a:rPr>
              <a:t>يمكن أن يحدث تغير في حموضة الوسط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المغذي .</a:t>
            </a:r>
            <a:endParaRPr kumimoji="0" lang="en-US" sz="36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600" i="0" u="none" strike="noStrike" kern="1200" cap="none" spc="0" normalizeH="0" baseline="0" noProof="0" dirty="0" smtClean="0">
                <a:ln>
                  <a:noFill/>
                </a:ln>
                <a:solidFill>
                  <a:schemeClr val="bg1"/>
                </a:solidFill>
                <a:effectLst/>
                <a:uLnTx/>
                <a:uFillTx/>
                <a:latin typeface="+mn-lt"/>
                <a:ea typeface="+mn-ea"/>
                <a:cs typeface="+mn-cs"/>
              </a:rPr>
              <a:t>- تكسير بعض المكونات خاصة الحساسة للحرارة كالفيتامينات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والهرمونات</a:t>
            </a:r>
            <a:r>
              <a:rPr kumimoji="0" lang="ar-SA" sz="3600" i="0" u="none" strike="noStrike" kern="1200" cap="none" spc="0" normalizeH="0" baseline="0" noProof="0" dirty="0" smtClean="0">
                <a:ln>
                  <a:noFill/>
                </a:ln>
                <a:solidFill>
                  <a:schemeClr val="bg1"/>
                </a:solidFill>
                <a:effectLst/>
                <a:uLnTx/>
                <a:uFillTx/>
                <a:latin typeface="+mn-lt"/>
                <a:ea typeface="+mn-ea"/>
                <a:cs typeface="+mn-cs"/>
              </a:rPr>
              <a:t> النباتية والمضادات الحيوية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والأنزيمات .</a:t>
            </a:r>
            <a:endParaRPr kumimoji="0" lang="en-US" sz="36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600" i="0" u="none" strike="noStrike" kern="1200" cap="none" spc="0" normalizeH="0" baseline="0" noProof="0" dirty="0" smtClean="0">
                <a:ln>
                  <a:noFill/>
                </a:ln>
                <a:solidFill>
                  <a:schemeClr val="bg1"/>
                </a:solidFill>
                <a:effectLst/>
                <a:uLnTx/>
                <a:uFillTx/>
                <a:latin typeface="+mn-lt"/>
                <a:ea typeface="+mn-ea"/>
                <a:cs typeface="+mn-cs"/>
              </a:rPr>
              <a:t>-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السكروز</a:t>
            </a:r>
            <a:r>
              <a:rPr kumimoji="0" lang="ar-SA" sz="3600" i="0" u="none" strike="noStrike" kern="1200" cap="none" spc="0" normalizeH="0" baseline="0" noProof="0" dirty="0" smtClean="0">
                <a:ln>
                  <a:noFill/>
                </a:ln>
                <a:solidFill>
                  <a:schemeClr val="bg1"/>
                </a:solidFill>
                <a:effectLst/>
                <a:uLnTx/>
                <a:uFillTx/>
                <a:latin typeface="+mn-lt"/>
                <a:ea typeface="+mn-ea"/>
                <a:cs typeface="+mn-cs"/>
              </a:rPr>
              <a:t>: حيث ينكسر إلى وحدتين من السكر الأحادي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فركتوز</a:t>
            </a:r>
            <a:r>
              <a:rPr kumimoji="0" lang="ar-SA" sz="3600" i="0" u="none" strike="noStrike" kern="1200" cap="none" spc="0" normalizeH="0" baseline="0" noProof="0" dirty="0" smtClean="0">
                <a:ln>
                  <a:noFill/>
                </a:ln>
                <a:solidFill>
                  <a:schemeClr val="bg1"/>
                </a:solidFill>
                <a:effectLst/>
                <a:uLnTx/>
                <a:uFillTx/>
                <a:latin typeface="+mn-lt"/>
                <a:ea typeface="+mn-ea"/>
                <a:cs typeface="+mn-cs"/>
              </a:rPr>
              <a:t>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وجلوكوز.</a:t>
            </a:r>
            <a:r>
              <a:rPr kumimoji="0" lang="ar-SA" sz="3600" i="0" u="none" strike="noStrike" kern="1200" cap="none" spc="0" normalizeH="0" baseline="0" noProof="0" dirty="0" smtClean="0">
                <a:ln>
                  <a:noFill/>
                </a:ln>
                <a:solidFill>
                  <a:schemeClr val="bg1"/>
                </a:solidFill>
                <a:effectLst/>
                <a:uLnTx/>
                <a:uFillTx/>
                <a:latin typeface="+mn-lt"/>
                <a:ea typeface="+mn-ea"/>
                <a:cs typeface="+mn-cs"/>
              </a:rPr>
              <a:t> وزيادة التعقيم يؤدي إلى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كرملة</a:t>
            </a:r>
            <a:r>
              <a:rPr kumimoji="0" lang="ar-SA" sz="3600" i="0" u="none" strike="noStrike" kern="1200" cap="none" spc="0" normalizeH="0" baseline="0" noProof="0" dirty="0" smtClean="0">
                <a:ln>
                  <a:noFill/>
                </a:ln>
                <a:solidFill>
                  <a:schemeClr val="bg1"/>
                </a:solidFill>
                <a:effectLst/>
                <a:uLnTx/>
                <a:uFillTx/>
                <a:latin typeface="+mn-lt"/>
                <a:ea typeface="+mn-ea"/>
                <a:cs typeface="+mn-cs"/>
              </a:rPr>
              <a:t> السكر وتكوين مواد سامة للنسيج النباتي.</a:t>
            </a:r>
            <a:endParaRPr kumimoji="0" lang="en-US" sz="36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600" i="0" u="none" strike="noStrike" kern="1200" cap="none" spc="0" normalizeH="0" baseline="0" noProof="0" dirty="0" smtClean="0">
                <a:ln>
                  <a:noFill/>
                </a:ln>
                <a:solidFill>
                  <a:schemeClr val="bg1"/>
                </a:solidFill>
                <a:effectLst/>
                <a:uLnTx/>
                <a:uFillTx/>
                <a:latin typeface="+mn-lt"/>
                <a:ea typeface="+mn-ea"/>
                <a:cs typeface="+mn-cs"/>
              </a:rPr>
              <a:t>-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الجبريلك</a:t>
            </a:r>
            <a:r>
              <a:rPr kumimoji="0" lang="ar-SA" sz="3600" i="0" u="none" strike="noStrike" kern="1200" cap="none" spc="0" normalizeH="0" baseline="0" noProof="0" dirty="0" smtClean="0">
                <a:ln>
                  <a:noFill/>
                </a:ln>
                <a:solidFill>
                  <a:schemeClr val="bg1"/>
                </a:solidFill>
                <a:effectLst/>
                <a:uLnTx/>
                <a:uFillTx/>
                <a:latin typeface="+mn-lt"/>
                <a:ea typeface="+mn-ea"/>
                <a:cs typeface="+mn-cs"/>
              </a:rPr>
              <a:t> : أكثر من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90 </a:t>
            </a:r>
            <a:r>
              <a:rPr kumimoji="0" lang="ar-SA" sz="3600" i="0" u="none" strike="noStrike" kern="1200" cap="none" spc="0" normalizeH="0" baseline="0" noProof="0" dirty="0" smtClean="0">
                <a:ln>
                  <a:noFill/>
                </a:ln>
                <a:solidFill>
                  <a:schemeClr val="bg1"/>
                </a:solidFill>
                <a:effectLst/>
                <a:uLnTx/>
                <a:uFillTx/>
                <a:latin typeface="+mn-lt"/>
                <a:ea typeface="+mn-ea"/>
                <a:cs typeface="+mn-cs"/>
              </a:rPr>
              <a:t>% منه يحدث له فقد في قدرته على </a:t>
            </a:r>
            <a:r>
              <a:rPr kumimoji="0" lang="ar-SA" sz="3600" i="0" u="none" strike="noStrike" kern="1200" cap="none" spc="0" normalizeH="0" baseline="0" noProof="0" dirty="0" err="1" smtClean="0">
                <a:ln>
                  <a:noFill/>
                </a:ln>
                <a:solidFill>
                  <a:schemeClr val="bg1"/>
                </a:solidFill>
                <a:effectLst/>
                <a:uLnTx/>
                <a:uFillTx/>
                <a:latin typeface="+mn-lt"/>
                <a:ea typeface="+mn-ea"/>
                <a:cs typeface="+mn-cs"/>
              </a:rPr>
              <a:t>التفاعل .</a:t>
            </a:r>
            <a:endParaRPr kumimoji="0" lang="en-US" sz="36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360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844" y="147"/>
            <a:ext cx="9144000" cy="6858000"/>
          </a:xfrm>
          <a:prstGeom prst="rect">
            <a:avLst/>
          </a:prstGeom>
          <a:noFill/>
          <a:ln w="9525">
            <a:noFill/>
            <a:miter lim="800000"/>
            <a:headEnd/>
            <a:tailEnd/>
          </a:ln>
          <a:effectLst/>
        </p:spPr>
      </p:pic>
      <p:sp>
        <p:nvSpPr>
          <p:cNvPr id="3" name="عنصر نائب للمحتوى 2"/>
          <p:cNvSpPr txBox="1">
            <a:spLocks/>
          </p:cNvSpPr>
          <p:nvPr/>
        </p:nvSpPr>
        <p:spPr>
          <a:xfrm>
            <a:off x="321884" y="2060848"/>
            <a:ext cx="8503920" cy="4572000"/>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1" i="0" u="sng" strike="noStrike" kern="1200" cap="none" spc="0" normalizeH="0" baseline="0" noProof="0" dirty="0" smtClean="0">
                <a:ln>
                  <a:noFill/>
                </a:ln>
                <a:solidFill>
                  <a:srgbClr val="FFFF00"/>
                </a:solidFill>
                <a:effectLst/>
                <a:uLnTx/>
                <a:uFillTx/>
                <a:latin typeface="+mn-lt"/>
                <a:ea typeface="+mn-ea"/>
                <a:cs typeface="+mn-cs"/>
              </a:rPr>
              <a:t>التعقيم </a:t>
            </a:r>
            <a:r>
              <a:rPr kumimoji="0" lang="ar-SA" sz="3200" b="1" i="0" u="sng" strike="noStrike" kern="1200" cap="none" spc="0" normalizeH="0" baseline="0" noProof="0" dirty="0" err="1" smtClean="0">
                <a:ln>
                  <a:noFill/>
                </a:ln>
                <a:solidFill>
                  <a:srgbClr val="FFFF00"/>
                </a:solidFill>
                <a:effectLst/>
                <a:uLnTx/>
                <a:uFillTx/>
                <a:latin typeface="+mn-lt"/>
                <a:ea typeface="+mn-ea"/>
                <a:cs typeface="+mn-cs"/>
              </a:rPr>
              <a:t>البارد :</a:t>
            </a:r>
            <a:r>
              <a:rPr kumimoji="0" lang="ar-SA" sz="3200" b="1" i="0" u="sng" strike="noStrike" kern="1200" cap="none" spc="0" normalizeH="0" baseline="0" noProof="0" dirty="0" smtClean="0">
                <a:ln>
                  <a:noFill/>
                </a:ln>
                <a:solidFill>
                  <a:srgbClr val="FFFF00"/>
                </a:solidFill>
                <a:effectLst/>
                <a:uLnTx/>
                <a:uFillTx/>
                <a:latin typeface="+mn-lt"/>
                <a:ea typeface="+mn-ea"/>
                <a:cs typeface="+mn-cs"/>
              </a:rPr>
              <a:t>    </a:t>
            </a:r>
            <a:r>
              <a:rPr kumimoji="0" lang="en-US" sz="3200" b="1" i="0" u="sng" strike="noStrike" kern="1200" cap="none" spc="0" normalizeH="0" baseline="0" noProof="0" dirty="0" smtClean="0">
                <a:ln>
                  <a:noFill/>
                </a:ln>
                <a:solidFill>
                  <a:srgbClr val="FFFF00"/>
                </a:solidFill>
                <a:effectLst/>
                <a:uLnTx/>
                <a:uFillTx/>
                <a:latin typeface="+mn-lt"/>
                <a:ea typeface="+mn-ea"/>
                <a:cs typeface="+mn-cs"/>
              </a:rPr>
              <a:t>Cold sterilization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هناك بعض المركبات التي تتأثر بالحرارة العالية مثل الجبريللين والزياتين </a:t>
            </a:r>
            <a:r>
              <a:rPr kumimoji="0" lang="ar-SA" sz="3200" i="0" u="none" strike="noStrike" kern="1200" cap="none" spc="0" normalizeH="0" baseline="0" noProof="0" dirty="0" smtClean="0">
                <a:ln>
                  <a:noFill/>
                </a:ln>
                <a:solidFill>
                  <a:schemeClr val="bg1"/>
                </a:solidFill>
                <a:effectLst/>
                <a:uLnTx/>
                <a:uFillTx/>
                <a:latin typeface="+mn-lt"/>
                <a:ea typeface="+mn-ea"/>
                <a:cs typeface="+mn-cs"/>
              </a:rPr>
              <a:t>وبعض </a:t>
            </a:r>
            <a:r>
              <a:rPr kumimoji="0" lang="ar-SA" sz="3200" i="0" u="none" strike="noStrike" kern="1200" cap="none" spc="0" normalizeH="0" baseline="0" noProof="0" dirty="0" smtClean="0">
                <a:ln>
                  <a:noFill/>
                </a:ln>
                <a:solidFill>
                  <a:schemeClr val="bg1"/>
                </a:solidFill>
                <a:effectLst/>
                <a:uLnTx/>
                <a:uFillTx/>
                <a:latin typeface="+mn-lt"/>
                <a:ea typeface="+mn-ea"/>
                <a:cs typeface="+mn-cs"/>
              </a:rPr>
              <a:t>منظمات النمو الأخرى التي لا يمكن تعقيمها في الأتوكلاف. لذا يتم تعقيمها أولاً في المرشحات الغشائية ذات قطر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0,22 </a:t>
            </a:r>
            <a:r>
              <a:rPr kumimoji="0" lang="ar-SA" sz="3200" i="0" u="none" strike="noStrike" kern="1200" cap="none" spc="0" normalizeH="0" baseline="0" noProof="0" dirty="0" smtClean="0">
                <a:ln>
                  <a:noFill/>
                </a:ln>
                <a:solidFill>
                  <a:schemeClr val="bg1"/>
                </a:solidFill>
                <a:effectLst/>
                <a:uLnTx/>
                <a:uFillTx/>
                <a:latin typeface="+mn-lt"/>
                <a:ea typeface="+mn-ea"/>
                <a:cs typeface="+mn-cs"/>
              </a:rPr>
              <a:t>– 0,45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ميكرون</a:t>
            </a:r>
            <a:r>
              <a:rPr kumimoji="0" lang="ar-SA" sz="3200" i="0" u="none" strike="noStrike" kern="1200" cap="none" spc="0" normalizeH="0" baseline="0" noProof="0" dirty="0" smtClean="0">
                <a:ln>
                  <a:noFill/>
                </a:ln>
                <a:solidFill>
                  <a:schemeClr val="bg1"/>
                </a:solidFill>
                <a:effectLst/>
                <a:uLnTx/>
                <a:uFillTx/>
                <a:latin typeface="+mn-lt"/>
                <a:ea typeface="+mn-ea"/>
                <a:cs typeface="+mn-cs"/>
              </a:rPr>
              <a:t>، ثم أضافتها على البيئة الصلبة بعد تسخينها وتعقيمها عندما تكون على درجة حرارة من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37 </a:t>
            </a:r>
            <a:r>
              <a:rPr kumimoji="0" lang="ar-SA" sz="3200" i="0" u="none" strike="noStrike" kern="1200" cap="none" spc="0" normalizeH="0" baseline="0" noProof="0" dirty="0" smtClean="0">
                <a:ln>
                  <a:noFill/>
                </a:ln>
                <a:solidFill>
                  <a:schemeClr val="bg1"/>
                </a:solidFill>
                <a:effectLst/>
                <a:uLnTx/>
                <a:uFillTx/>
                <a:latin typeface="+mn-lt"/>
                <a:ea typeface="+mn-ea"/>
                <a:cs typeface="+mn-cs"/>
              </a:rPr>
              <a:t>- 40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ْم</a:t>
            </a:r>
            <a:r>
              <a:rPr kumimoji="0" lang="ar-SA" sz="3200" i="0" u="none" strike="noStrike" kern="1200" cap="none" spc="0" normalizeH="0" baseline="0" noProof="0" dirty="0" smtClean="0">
                <a:ln>
                  <a:noFill/>
                </a:ln>
                <a:solidFill>
                  <a:schemeClr val="bg1"/>
                </a:solidFill>
                <a:effectLst/>
                <a:uLnTx/>
                <a:uFillTx/>
                <a:latin typeface="+mn-lt"/>
                <a:ea typeface="+mn-ea"/>
                <a:cs typeface="+mn-cs"/>
              </a:rPr>
              <a:t>، أما في البيئة السائلة يتم إضافتها بعد أن تصل إلى درجة حرارة الغرفة.</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360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p:spPr>
      </p:pic>
      <p:sp>
        <p:nvSpPr>
          <p:cNvPr id="3" name="عنصر نائب للمحتوى 2"/>
          <p:cNvSpPr txBox="1">
            <a:spLocks/>
          </p:cNvSpPr>
          <p:nvPr/>
        </p:nvSpPr>
        <p:spPr>
          <a:xfrm>
            <a:off x="395536" y="548680"/>
            <a:ext cx="8503920" cy="4572000"/>
          </a:xfrm>
          <a:prstGeom prst="rect">
            <a:avLst/>
          </a:prstGeom>
        </p:spPr>
        <p:txBody>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1" i="0" u="none" strike="noStrike" kern="1200" cap="none" spc="0" normalizeH="0" baseline="0" noProof="0" dirty="0" smtClean="0">
                <a:ln>
                  <a:noFill/>
                </a:ln>
                <a:solidFill>
                  <a:srgbClr val="FFC000"/>
                </a:solidFill>
                <a:effectLst/>
                <a:uLnTx/>
                <a:uFillTx/>
                <a:latin typeface="+mn-lt"/>
                <a:ea typeface="+mn-ea"/>
                <a:cs typeface="+mn-cs"/>
              </a:rPr>
              <a:t>مميزات هذه </a:t>
            </a:r>
            <a:r>
              <a:rPr kumimoji="0" lang="ar-SA" sz="3200" b="1" i="0" u="none" strike="noStrike" kern="1200" cap="none" spc="0" normalizeH="0" baseline="0" noProof="0" dirty="0" err="1" smtClean="0">
                <a:ln>
                  <a:noFill/>
                </a:ln>
                <a:solidFill>
                  <a:srgbClr val="FFC000"/>
                </a:solidFill>
                <a:effectLst/>
                <a:uLnTx/>
                <a:uFillTx/>
                <a:latin typeface="+mn-lt"/>
                <a:ea typeface="+mn-ea"/>
                <a:cs typeface="+mn-cs"/>
              </a:rPr>
              <a:t>الطريقة:-</a:t>
            </a:r>
            <a:r>
              <a:rPr kumimoji="0" lang="ar-SA" sz="3200" b="1" i="0" u="none" strike="noStrike" kern="1200" cap="none" spc="0" normalizeH="0" baseline="0" noProof="0" dirty="0" smtClean="0">
                <a:ln>
                  <a:noFill/>
                </a:ln>
                <a:solidFill>
                  <a:srgbClr val="FFC000"/>
                </a:solidFill>
                <a:effectLst/>
                <a:uLnTx/>
                <a:uFillTx/>
                <a:latin typeface="+mn-lt"/>
                <a:ea typeface="+mn-ea"/>
                <a:cs typeface="+mn-cs"/>
              </a:rPr>
              <a:t> </a:t>
            </a:r>
            <a:endParaRPr kumimoji="0" lang="en-US" sz="3200" b="0" i="0" u="none" strike="noStrike" kern="1200" cap="none" spc="0" normalizeH="0" baseline="0" noProof="0" dirty="0" smtClean="0">
              <a:ln>
                <a:noFill/>
              </a:ln>
              <a:solidFill>
                <a:srgbClr val="FFC00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الحفاظ على المواد التي تتأثر بالحرارة العالية دون حدوث أي تغير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بها.</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0" i="0" u="none" strike="noStrike" kern="1200" cap="none" spc="0" normalizeH="0" baseline="0" noProof="0" dirty="0" smtClean="0">
                <a:ln>
                  <a:noFill/>
                </a:ln>
                <a:solidFill>
                  <a:schemeClr val="bg1"/>
                </a:solidFill>
                <a:effectLst/>
                <a:uLnTx/>
                <a:uFillTx/>
                <a:latin typeface="+mn-lt"/>
                <a:ea typeface="+mn-ea"/>
                <a:cs typeface="+mn-cs"/>
              </a:rPr>
              <a:t> </a:t>
            </a: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1" i="0" u="none" strike="noStrike" kern="1200" cap="none" spc="0" normalizeH="0" baseline="0" noProof="0" dirty="0" smtClean="0">
                <a:ln>
                  <a:noFill/>
                </a:ln>
                <a:solidFill>
                  <a:srgbClr val="FFC000"/>
                </a:solidFill>
                <a:effectLst/>
                <a:uLnTx/>
                <a:uFillTx/>
                <a:latin typeface="+mn-lt"/>
                <a:ea typeface="+mn-ea"/>
                <a:cs typeface="+mn-cs"/>
              </a:rPr>
              <a:t>أما عيوب هذه </a:t>
            </a:r>
            <a:r>
              <a:rPr kumimoji="0" lang="ar-SA" sz="3200" b="1" i="0" u="none" strike="noStrike" kern="1200" cap="none" spc="0" normalizeH="0" baseline="0" noProof="0" dirty="0" err="1" smtClean="0">
                <a:ln>
                  <a:noFill/>
                </a:ln>
                <a:solidFill>
                  <a:srgbClr val="FFC000"/>
                </a:solidFill>
                <a:effectLst/>
                <a:uLnTx/>
                <a:uFillTx/>
                <a:latin typeface="+mn-lt"/>
                <a:ea typeface="+mn-ea"/>
                <a:cs typeface="+mn-cs"/>
              </a:rPr>
              <a:t>الطريقة</a:t>
            </a:r>
            <a:r>
              <a:rPr kumimoji="0" lang="ar-SA" sz="3200" b="0" i="0" u="none" strike="noStrike" kern="1200" cap="none" spc="0" normalizeH="0" baseline="0" noProof="0" dirty="0" err="1" smtClean="0">
                <a:ln>
                  <a:noFill/>
                </a:ln>
                <a:solidFill>
                  <a:srgbClr val="FFC000"/>
                </a:solidFill>
                <a:effectLst/>
                <a:uLnTx/>
                <a:uFillTx/>
                <a:latin typeface="+mn-lt"/>
                <a:ea typeface="+mn-ea"/>
                <a:cs typeface="+mn-cs"/>
              </a:rPr>
              <a:t>:-</a:t>
            </a:r>
            <a:r>
              <a:rPr kumimoji="0" lang="ar-SA" sz="3200" b="0" i="0" u="none" strike="noStrike" kern="1200" cap="none" spc="0" normalizeH="0" baseline="0" noProof="0" dirty="0" smtClean="0">
                <a:ln>
                  <a:noFill/>
                </a:ln>
                <a:solidFill>
                  <a:srgbClr val="FFC000"/>
                </a:solidFill>
                <a:effectLst/>
                <a:uLnTx/>
                <a:uFillTx/>
                <a:latin typeface="+mn-lt"/>
                <a:ea typeface="+mn-ea"/>
                <a:cs typeface="+mn-cs"/>
              </a:rPr>
              <a:t> </a:t>
            </a:r>
            <a:endParaRPr kumimoji="0" lang="en-US" sz="3200" b="0" i="0" u="none" strike="noStrike" kern="1200" cap="none" spc="0" normalizeH="0" baseline="0" noProof="0" dirty="0" smtClean="0">
              <a:ln>
                <a:noFill/>
              </a:ln>
              <a:solidFill>
                <a:srgbClr val="FFC00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0" i="0" u="none" strike="noStrike" kern="1200" cap="none" spc="0" normalizeH="0" baseline="0" noProof="0" dirty="0" smtClean="0">
                <a:ln>
                  <a:noFill/>
                </a:ln>
                <a:solidFill>
                  <a:schemeClr val="bg1"/>
                </a:solidFill>
                <a:effectLst/>
                <a:uLnTx/>
                <a:uFillTx/>
                <a:latin typeface="+mn-lt"/>
                <a:ea typeface="+mn-ea"/>
                <a:cs typeface="+mn-cs"/>
              </a:rPr>
              <a:t>أدمصاص المواد على </a:t>
            </a:r>
            <a:r>
              <a:rPr kumimoji="0" lang="ar-SA" sz="3200" b="0" i="0" u="none" strike="noStrike" kern="1200" cap="none" spc="0" normalizeH="0" baseline="0" noProof="0" dirty="0" smtClean="0">
                <a:ln>
                  <a:noFill/>
                </a:ln>
                <a:solidFill>
                  <a:schemeClr val="bg1"/>
                </a:solidFill>
                <a:effectLst/>
                <a:uLnTx/>
                <a:uFillTx/>
                <a:latin typeface="+mn-lt"/>
                <a:ea typeface="+mn-ea"/>
                <a:cs typeface="+mn-cs"/>
              </a:rPr>
              <a:t>الفلتر</a:t>
            </a:r>
          </a:p>
          <a:p>
            <a:pPr marL="457200" marR="0" lvl="0" indent="-457200" algn="r" defTabSz="914400" rtl="1" eaLnBrk="1" fontAlgn="auto" latinLnBrk="0" hangingPunct="1">
              <a:lnSpc>
                <a:spcPct val="100000"/>
              </a:lnSpc>
              <a:spcBef>
                <a:spcPct val="20000"/>
              </a:spcBef>
              <a:spcAft>
                <a:spcPts val="0"/>
              </a:spcAft>
              <a:buClrTx/>
              <a:buSzTx/>
              <a:buFontTx/>
              <a:buChar char="-"/>
              <a:tabLst/>
              <a:defRPr/>
            </a:pPr>
            <a:r>
              <a:rPr kumimoji="0" lang="ar-SA" sz="3200" b="0" i="0" u="none" strike="noStrike" kern="1200" cap="none" spc="0" normalizeH="0" baseline="0" noProof="0" dirty="0" smtClean="0">
                <a:ln>
                  <a:noFill/>
                </a:ln>
                <a:solidFill>
                  <a:schemeClr val="bg1"/>
                </a:solidFill>
                <a:effectLst/>
                <a:uLnTx/>
                <a:uFillTx/>
                <a:latin typeface="+mn-lt"/>
                <a:ea typeface="+mn-ea"/>
                <a:cs typeface="+mn-cs"/>
              </a:rPr>
              <a:t>مرور </a:t>
            </a:r>
            <a:r>
              <a:rPr kumimoji="0" lang="ar-SA" sz="3200" b="0" i="0" u="none" strike="noStrike" kern="1200" cap="none" spc="0" normalizeH="0" baseline="0" noProof="0" dirty="0" smtClean="0">
                <a:ln>
                  <a:noFill/>
                </a:ln>
                <a:solidFill>
                  <a:schemeClr val="bg1"/>
                </a:solidFill>
                <a:effectLst/>
                <a:uLnTx/>
                <a:uFillTx/>
                <a:latin typeface="+mn-lt"/>
                <a:ea typeface="+mn-ea"/>
                <a:cs typeface="+mn-cs"/>
              </a:rPr>
              <a:t>بعض جزئيان الفيروسات من </a:t>
            </a:r>
            <a:r>
              <a:rPr kumimoji="0" lang="ar-SA" sz="3200" b="0" i="0" u="none" strike="noStrike" kern="1200" cap="none" spc="0" normalizeH="0" baseline="0" noProof="0" dirty="0" smtClean="0">
                <a:ln>
                  <a:noFill/>
                </a:ln>
                <a:solidFill>
                  <a:schemeClr val="bg1"/>
                </a:solidFill>
                <a:effectLst/>
                <a:uLnTx/>
                <a:uFillTx/>
                <a:latin typeface="+mn-lt"/>
                <a:ea typeface="+mn-ea"/>
                <a:cs typeface="+mn-cs"/>
              </a:rPr>
              <a:t>الفلتر</a:t>
            </a:r>
          </a:p>
          <a:p>
            <a:pPr marR="0" lvl="0" algn="r" defTabSz="914400" rtl="1" eaLnBrk="1" fontAlgn="auto" latinLnBrk="0" hangingPunct="1">
              <a:lnSpc>
                <a:spcPct val="100000"/>
              </a:lnSpc>
              <a:spcBef>
                <a:spcPct val="20000"/>
              </a:spcBef>
              <a:spcAft>
                <a:spcPts val="0"/>
              </a:spcAft>
              <a:buClrTx/>
              <a:buSzTx/>
              <a:tabLst/>
              <a:defRPr/>
            </a:pPr>
            <a:r>
              <a:rPr lang="ar-SA" sz="3200" dirty="0">
                <a:solidFill>
                  <a:schemeClr val="bg1"/>
                </a:solidFill>
              </a:rPr>
              <a:t>-</a:t>
            </a:r>
            <a:r>
              <a:rPr kumimoji="0" lang="ar-SA" sz="3200" b="0" i="0" u="none" strike="noStrike" kern="1200" cap="none" spc="0" normalizeH="0" baseline="0" noProof="0" dirty="0" smtClean="0">
                <a:ln>
                  <a:noFill/>
                </a:ln>
                <a:solidFill>
                  <a:schemeClr val="bg1"/>
                </a:solidFill>
                <a:effectLst/>
                <a:uLnTx/>
                <a:uFillTx/>
                <a:latin typeface="+mn-lt"/>
                <a:ea typeface="+mn-ea"/>
                <a:cs typeface="+mn-cs"/>
              </a:rPr>
              <a:t> </a:t>
            </a:r>
            <a:r>
              <a:rPr kumimoji="0" lang="ar-SA" sz="3200" b="0" i="0" u="none" strike="noStrike" kern="1200" cap="none" spc="0" normalizeH="0" baseline="0" noProof="0" dirty="0" smtClean="0">
                <a:ln>
                  <a:noFill/>
                </a:ln>
                <a:solidFill>
                  <a:schemeClr val="bg1"/>
                </a:solidFill>
                <a:effectLst/>
                <a:uLnTx/>
                <a:uFillTx/>
                <a:latin typeface="+mn-lt"/>
                <a:ea typeface="+mn-ea"/>
                <a:cs typeface="+mn-cs"/>
              </a:rPr>
              <a:t>تحتاج هذه الطريقة إلى وقت طويل وليس ببساطة التعقيم في الأتوكلاف.</a:t>
            </a: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0" i="0" u="none" strike="noStrike" kern="1200" cap="none" spc="0" normalizeH="0" baseline="0" noProof="0" dirty="0" smtClean="0">
                <a:ln>
                  <a:noFill/>
                </a:ln>
                <a:solidFill>
                  <a:schemeClr val="bg1"/>
                </a:solidFill>
                <a:effectLst/>
                <a:uLnTx/>
                <a:uFillTx/>
                <a:latin typeface="+mn-lt"/>
                <a:ea typeface="+mn-ea"/>
                <a:cs typeface="+mn-cs"/>
              </a:rPr>
              <a:t> </a:t>
            </a: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عنصر نائب للمحتوى 2"/>
          <p:cNvSpPr txBox="1">
            <a:spLocks/>
          </p:cNvSpPr>
          <p:nvPr/>
        </p:nvSpPr>
        <p:spPr>
          <a:xfrm>
            <a:off x="320040" y="2420888"/>
            <a:ext cx="8503920" cy="4572000"/>
          </a:xfrm>
          <a:prstGeom prst="rect">
            <a:avLst/>
          </a:prstGeom>
        </p:spPr>
        <p:txBody>
          <a:bodyPr>
            <a:normAutofit fontScale="62500" lnSpcReduction="20000"/>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5100" b="1" i="0" u="none" strike="noStrike" kern="1200" cap="none" spc="0" normalizeH="0" baseline="0" noProof="0" dirty="0" smtClean="0">
                <a:ln>
                  <a:noFill/>
                </a:ln>
                <a:solidFill>
                  <a:srgbClr val="FFFF00"/>
                </a:solidFill>
                <a:effectLst/>
                <a:uLnTx/>
                <a:uFillTx/>
                <a:latin typeface="+mn-lt"/>
                <a:ea typeface="+mn-ea"/>
                <a:cs typeface="+mn-cs"/>
              </a:rPr>
              <a:t>3-  التعقيم </a:t>
            </a:r>
            <a:r>
              <a:rPr kumimoji="0" lang="ar-SA" sz="5100" b="1" i="0" u="none" strike="noStrike" kern="1200" cap="none" spc="0" normalizeH="0" baseline="0" noProof="0" dirty="0" err="1" smtClean="0">
                <a:ln>
                  <a:noFill/>
                </a:ln>
                <a:solidFill>
                  <a:srgbClr val="FFFF00"/>
                </a:solidFill>
                <a:effectLst/>
                <a:uLnTx/>
                <a:uFillTx/>
                <a:latin typeface="+mn-lt"/>
                <a:ea typeface="+mn-ea"/>
                <a:cs typeface="+mn-cs"/>
              </a:rPr>
              <a:t>الإشعاعي :-</a:t>
            </a:r>
            <a:r>
              <a:rPr kumimoji="0" lang="ar-SA" sz="5100" b="1" i="0" u="none" strike="noStrike" kern="1200" cap="none" spc="0" normalizeH="0" baseline="0" noProof="0" dirty="0" smtClean="0">
                <a:ln>
                  <a:noFill/>
                </a:ln>
                <a:solidFill>
                  <a:srgbClr val="FFFF00"/>
                </a:solidFill>
                <a:effectLst/>
                <a:uLnTx/>
                <a:uFillTx/>
                <a:latin typeface="+mn-lt"/>
                <a:ea typeface="+mn-ea"/>
                <a:cs typeface="+mn-cs"/>
              </a:rPr>
              <a:t>           </a:t>
            </a:r>
            <a:r>
              <a:rPr kumimoji="0" lang="en-US" sz="5100" b="1" i="0" u="none" strike="noStrike" kern="1200" cap="none" spc="0" normalizeH="0" baseline="0" noProof="0" dirty="0" smtClean="0">
                <a:ln>
                  <a:noFill/>
                </a:ln>
                <a:solidFill>
                  <a:srgbClr val="FFFF00"/>
                </a:solidFill>
                <a:effectLst/>
                <a:uLnTx/>
                <a:uFillTx/>
                <a:latin typeface="+mn-lt"/>
                <a:ea typeface="+mn-ea"/>
                <a:cs typeface="+mn-cs"/>
              </a:rPr>
              <a:t>sterilization Radio </a:t>
            </a:r>
            <a:endParaRPr kumimoji="0" lang="en-US" sz="5100" b="0" i="0" u="none" strike="noStrike" kern="1200" cap="none" spc="0" normalizeH="0" baseline="0" noProof="0" dirty="0" smtClean="0">
              <a:ln>
                <a:noFill/>
              </a:ln>
              <a:solidFill>
                <a:srgbClr val="FFFF0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4600" b="0" i="0" u="none" strike="noStrike" kern="1200" cap="none" spc="0" normalizeH="0" baseline="0" noProof="0" dirty="0" smtClean="0">
                <a:ln>
                  <a:noFill/>
                </a:ln>
                <a:solidFill>
                  <a:schemeClr val="bg1"/>
                </a:solidFill>
                <a:effectLst/>
                <a:uLnTx/>
                <a:uFillTx/>
                <a:latin typeface="+mn-lt"/>
                <a:ea typeface="+mn-ea"/>
                <a:cs typeface="+mn-cs"/>
              </a:rPr>
              <a:t>يمكن استخدام بعض الإشعاعات في تعقيم الوسط الغذائي بالرغم من خطورته ولا ينصح باستخدام ألا في أضيق الحدود، حيث أنها تؤدي إلى تكسير العديد من الأحماض العضوية والفيتامينات وتؤدي إلى تكوين مواد سامة في الوسط الغذائي نتيجة لتكسير السكر والأحماض </a:t>
            </a:r>
            <a:r>
              <a:rPr kumimoji="0" lang="ar-SA" sz="4600" b="0" i="0" u="none" strike="noStrike" kern="1200" cap="none" spc="0" normalizeH="0" baseline="0" noProof="0" dirty="0" err="1" smtClean="0">
                <a:ln>
                  <a:noFill/>
                </a:ln>
                <a:solidFill>
                  <a:schemeClr val="bg1"/>
                </a:solidFill>
                <a:effectLst/>
                <a:uLnTx/>
                <a:uFillTx/>
                <a:latin typeface="+mn-lt"/>
                <a:ea typeface="+mn-ea"/>
                <a:cs typeface="+mn-cs"/>
              </a:rPr>
              <a:t>الأمينية.</a:t>
            </a:r>
            <a:r>
              <a:rPr kumimoji="0" lang="ar-SA" sz="4600" b="0" i="0" u="none" strike="noStrike" kern="1200" cap="none" spc="0" normalizeH="0" baseline="0" noProof="0" dirty="0" smtClean="0">
                <a:ln>
                  <a:noFill/>
                </a:ln>
                <a:solidFill>
                  <a:schemeClr val="bg1"/>
                </a:solidFill>
                <a:effectLst/>
                <a:uLnTx/>
                <a:uFillTx/>
                <a:latin typeface="+mn-lt"/>
                <a:ea typeface="+mn-ea"/>
                <a:cs typeface="+mn-cs"/>
              </a:rPr>
              <a:t> وهذا بالإضافة إلى تكلفتها العالية </a:t>
            </a:r>
            <a:r>
              <a:rPr kumimoji="0" lang="ar-SA" sz="4600" b="1" i="0" u="none" strike="noStrike" kern="1200" cap="none" spc="0" normalizeH="0" baseline="0" noProof="0" dirty="0" smtClean="0">
                <a:ln>
                  <a:noFill/>
                </a:ln>
                <a:solidFill>
                  <a:srgbClr val="C00000"/>
                </a:solidFill>
                <a:effectLst/>
                <a:uLnTx/>
                <a:uFillTx/>
                <a:latin typeface="+mn-lt"/>
                <a:ea typeface="+mn-ea"/>
                <a:cs typeface="+mn-cs"/>
              </a:rPr>
              <a:t>مثل أشعة </a:t>
            </a:r>
            <a:r>
              <a:rPr kumimoji="0" lang="ar-SA" sz="4600" b="1" i="0" u="none" strike="noStrike" kern="1200" cap="none" spc="0" normalizeH="0" baseline="0" noProof="0" dirty="0" err="1" smtClean="0">
                <a:ln>
                  <a:noFill/>
                </a:ln>
                <a:solidFill>
                  <a:srgbClr val="C00000"/>
                </a:solidFill>
                <a:effectLst/>
                <a:uLnTx/>
                <a:uFillTx/>
                <a:latin typeface="+mn-lt"/>
                <a:ea typeface="+mn-ea"/>
                <a:cs typeface="+mn-cs"/>
              </a:rPr>
              <a:t>جاما</a:t>
            </a:r>
            <a:r>
              <a:rPr kumimoji="0" lang="ar-SA" sz="4600" b="1" i="0" u="none" strike="noStrike" kern="1200" cap="none" spc="0" normalizeH="0" baseline="0" noProof="0" dirty="0" smtClean="0">
                <a:ln>
                  <a:noFill/>
                </a:ln>
                <a:solidFill>
                  <a:srgbClr val="C00000"/>
                </a:solidFill>
                <a:effectLst/>
                <a:uLnTx/>
                <a:uFillTx/>
                <a:latin typeface="+mn-lt"/>
                <a:ea typeface="+mn-ea"/>
                <a:cs typeface="+mn-cs"/>
              </a:rPr>
              <a:t> </a:t>
            </a:r>
            <a:r>
              <a:rPr kumimoji="0" lang="ar-SA" sz="4600" b="0" i="0" u="none" strike="noStrike" kern="1200" cap="none" spc="0" normalizeH="0" baseline="0" noProof="0" dirty="0" smtClean="0">
                <a:ln>
                  <a:noFill/>
                </a:ln>
                <a:solidFill>
                  <a:schemeClr val="bg1"/>
                </a:solidFill>
                <a:effectLst/>
                <a:uLnTx/>
                <a:uFillTx/>
                <a:latin typeface="+mn-lt"/>
                <a:ea typeface="+mn-ea"/>
                <a:cs typeface="+mn-cs"/>
              </a:rPr>
              <a:t>تستخدم في تعقيم البيئات والأوعية البلاستكية والأنابيب </a:t>
            </a:r>
            <a:r>
              <a:rPr kumimoji="0" lang="ar-SA" sz="4600" b="0" i="0" u="none" strike="noStrike" kern="1200" cap="none" spc="0" normalizeH="0" baseline="0" noProof="0" dirty="0" err="1" smtClean="0">
                <a:ln>
                  <a:noFill/>
                </a:ln>
                <a:solidFill>
                  <a:schemeClr val="bg1"/>
                </a:solidFill>
                <a:effectLst/>
                <a:uLnTx/>
                <a:uFillTx/>
                <a:latin typeface="+mn-lt"/>
                <a:ea typeface="+mn-ea"/>
                <a:cs typeface="+mn-cs"/>
              </a:rPr>
              <a:t>وغيرها،</a:t>
            </a:r>
            <a:r>
              <a:rPr kumimoji="0" lang="ar-SA" sz="4600" b="0" i="0" u="none" strike="noStrike" kern="1200" cap="none" spc="0" normalizeH="0" baseline="0" noProof="0" dirty="0" smtClean="0">
                <a:ln>
                  <a:noFill/>
                </a:ln>
                <a:solidFill>
                  <a:schemeClr val="bg1"/>
                </a:solidFill>
                <a:effectLst/>
                <a:uLnTx/>
                <a:uFillTx/>
                <a:latin typeface="+mn-lt"/>
                <a:ea typeface="+mn-ea"/>
                <a:cs typeface="+mn-cs"/>
              </a:rPr>
              <a:t>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4600" b="0" i="0" u="none" strike="noStrike" kern="1200" cap="none" spc="0" normalizeH="0" baseline="0" noProof="0" dirty="0" smtClean="0">
                <a:ln>
                  <a:noFill/>
                </a:ln>
                <a:solidFill>
                  <a:schemeClr val="bg1"/>
                </a:solidFill>
                <a:effectLst/>
                <a:uLnTx/>
                <a:uFillTx/>
                <a:latin typeface="+mn-lt"/>
                <a:ea typeface="+mn-ea"/>
                <a:cs typeface="+mn-cs"/>
              </a:rPr>
              <a:t>أما على كابينة </a:t>
            </a:r>
            <a:r>
              <a:rPr kumimoji="0" lang="ar-SA" sz="4600" b="0" i="0" u="none" strike="noStrike" kern="1200" cap="none" spc="0" normalizeH="0" baseline="0" noProof="0" dirty="0" err="1" smtClean="0">
                <a:ln>
                  <a:noFill/>
                </a:ln>
                <a:solidFill>
                  <a:schemeClr val="bg1"/>
                </a:solidFill>
                <a:effectLst/>
                <a:uLnTx/>
                <a:uFillTx/>
                <a:latin typeface="+mn-lt"/>
                <a:ea typeface="+mn-ea"/>
                <a:cs typeface="+mn-cs"/>
              </a:rPr>
              <a:t>الزراعة </a:t>
            </a:r>
            <a:r>
              <a:rPr kumimoji="0" lang="ar-SA" sz="4600" b="0" i="0" u="none" strike="noStrike" kern="1200" cap="none" spc="0" normalizeH="0" baseline="0" noProof="0" dirty="0" smtClean="0">
                <a:ln>
                  <a:noFill/>
                </a:ln>
                <a:solidFill>
                  <a:schemeClr val="bg1"/>
                </a:solidFill>
                <a:effectLst/>
                <a:uLnTx/>
                <a:uFillTx/>
                <a:latin typeface="+mn-lt"/>
                <a:ea typeface="+mn-ea"/>
                <a:cs typeface="+mn-cs"/>
              </a:rPr>
              <a:t>(الهود) فيستخدم لمبة الأشعة </a:t>
            </a:r>
            <a:r>
              <a:rPr kumimoji="0" lang="ar-SA" sz="4600" b="0" i="0" u="none" strike="noStrike" kern="1200" cap="none" spc="0" normalizeH="0" baseline="0" noProof="0" dirty="0" err="1" smtClean="0">
                <a:ln>
                  <a:noFill/>
                </a:ln>
                <a:solidFill>
                  <a:schemeClr val="bg1"/>
                </a:solidFill>
                <a:effectLst/>
                <a:uLnTx/>
                <a:uFillTx/>
                <a:latin typeface="+mn-lt"/>
                <a:ea typeface="+mn-ea"/>
                <a:cs typeface="+mn-cs"/>
              </a:rPr>
              <a:t>الفوق</a:t>
            </a:r>
            <a:r>
              <a:rPr kumimoji="0" lang="ar-SA" sz="4600" b="0" i="0" u="none" strike="noStrike" kern="1200" cap="none" spc="0" normalizeH="0" baseline="0" noProof="0" dirty="0" smtClean="0">
                <a:ln>
                  <a:noFill/>
                </a:ln>
                <a:solidFill>
                  <a:schemeClr val="bg1"/>
                </a:solidFill>
                <a:effectLst/>
                <a:uLnTx/>
                <a:uFillTx/>
                <a:latin typeface="+mn-lt"/>
                <a:ea typeface="+mn-ea"/>
                <a:cs typeface="+mn-cs"/>
              </a:rPr>
              <a:t> بنفسجية </a:t>
            </a:r>
            <a:r>
              <a:rPr kumimoji="0" lang="en-US" sz="4600" b="0" i="0" u="none" strike="noStrike" kern="1200" cap="none" spc="0" normalizeH="0" baseline="0" noProof="0" dirty="0" smtClean="0">
                <a:ln>
                  <a:noFill/>
                </a:ln>
                <a:solidFill>
                  <a:schemeClr val="bg1"/>
                </a:solidFill>
                <a:effectLst/>
                <a:uLnTx/>
                <a:uFillTx/>
                <a:latin typeface="+mn-lt"/>
                <a:ea typeface="+mn-ea"/>
                <a:cs typeface="+mn-cs"/>
              </a:rPr>
              <a:t>(UV)</a:t>
            </a:r>
            <a:r>
              <a:rPr kumimoji="0" lang="ar-SA" sz="4600" b="0" i="0" u="none" strike="noStrike" kern="1200" cap="none" spc="0" normalizeH="0" baseline="0" noProof="0" dirty="0" smtClean="0">
                <a:ln>
                  <a:noFill/>
                </a:ln>
                <a:solidFill>
                  <a:schemeClr val="bg1"/>
                </a:solidFill>
                <a:effectLst/>
                <a:uLnTx/>
                <a:uFillTx/>
                <a:latin typeface="+mn-lt"/>
                <a:ea typeface="+mn-ea"/>
                <a:cs typeface="+mn-cs"/>
              </a:rPr>
              <a:t> وذلك للقضاء على أي كائنات حية داخل هذا المكان ويتم تشغيلها قبل الزراعة بأكثر من ساعة ولمدة لا تزيد عن </a:t>
            </a:r>
            <a:r>
              <a:rPr kumimoji="0" lang="ar-SA" sz="4600" b="0" i="0" u="none" strike="noStrike" kern="1200" cap="none" spc="0" normalizeH="0" baseline="0" noProof="0" dirty="0" err="1" smtClean="0">
                <a:ln>
                  <a:noFill/>
                </a:ln>
                <a:solidFill>
                  <a:schemeClr val="bg1"/>
                </a:solidFill>
                <a:effectLst/>
                <a:uLnTx/>
                <a:uFillTx/>
                <a:latin typeface="+mn-lt"/>
                <a:ea typeface="+mn-ea"/>
                <a:cs typeface="+mn-cs"/>
              </a:rPr>
              <a:t>10د.</a:t>
            </a:r>
            <a:endParaRPr kumimoji="0" lang="ar-SA" sz="46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11088"/>
            <a:ext cx="9144000" cy="6858000"/>
          </a:xfrm>
          <a:prstGeom prst="rect">
            <a:avLst/>
          </a:prstGeom>
          <a:noFill/>
          <a:ln w="9525">
            <a:noFill/>
            <a:miter lim="800000"/>
            <a:headEnd/>
            <a:tailEnd/>
          </a:ln>
          <a:effectLst/>
        </p:spPr>
      </p:pic>
      <p:sp>
        <p:nvSpPr>
          <p:cNvPr id="3" name="عنصر نائب للمحتوى 2"/>
          <p:cNvSpPr txBox="1">
            <a:spLocks/>
          </p:cNvSpPr>
          <p:nvPr/>
        </p:nvSpPr>
        <p:spPr>
          <a:xfrm>
            <a:off x="320040" y="1154088"/>
            <a:ext cx="8503920" cy="4572000"/>
          </a:xfrm>
          <a:prstGeom prst="rect">
            <a:avLst/>
          </a:prstGeom>
        </p:spPr>
        <p:txBody>
          <a:bodyPr>
            <a:normAutofit fontScale="85000" lnSpcReduction="20000"/>
          </a:bodyPr>
          <a:lstStyle/>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800" b="1" i="0" u="sng" strike="noStrike" kern="1200" cap="none" spc="0" normalizeH="0" baseline="0" noProof="0" dirty="0" smtClean="0">
                <a:ln>
                  <a:noFill/>
                </a:ln>
                <a:solidFill>
                  <a:srgbClr val="FFFF00"/>
                </a:solidFill>
                <a:effectLst/>
                <a:uLnTx/>
                <a:uFillTx/>
                <a:latin typeface="+mn-lt"/>
                <a:ea typeface="+mn-ea"/>
                <a:cs typeface="+mn-cs"/>
              </a:rPr>
              <a:t>الشروط الواجب إتباعها في تحضير وحفظ </a:t>
            </a:r>
            <a:r>
              <a:rPr kumimoji="0" lang="ar-SA" sz="3800" b="1" i="0" u="sng" strike="noStrike" kern="1200" cap="none" spc="0" normalizeH="0" baseline="0" noProof="0" dirty="0" err="1" smtClean="0">
                <a:ln>
                  <a:noFill/>
                </a:ln>
                <a:solidFill>
                  <a:srgbClr val="FFFF00"/>
                </a:solidFill>
                <a:effectLst/>
                <a:uLnTx/>
                <a:uFillTx/>
                <a:latin typeface="+mn-lt"/>
                <a:ea typeface="+mn-ea"/>
                <a:cs typeface="+mn-cs"/>
              </a:rPr>
              <a:t>البيئات :-</a:t>
            </a:r>
            <a:endParaRPr kumimoji="0" lang="en-US" sz="3800" b="1" i="0" u="sng" strike="noStrike" kern="1200" cap="none" spc="0" normalizeH="0" baseline="0" noProof="0" dirty="0" smtClean="0">
              <a:ln>
                <a:noFill/>
              </a:ln>
              <a:solidFill>
                <a:srgbClr val="FFFF0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1" i="0" u="none" strike="noStrike" kern="1200" cap="none" spc="0" normalizeH="0" baseline="0" noProof="0" dirty="0" smtClean="0">
                <a:ln>
                  <a:noFill/>
                </a:ln>
                <a:solidFill>
                  <a:schemeClr val="tx1"/>
                </a:solidFill>
                <a:effectLst/>
                <a:uLnTx/>
                <a:uFillTx/>
                <a:latin typeface="+mn-lt"/>
                <a:ea typeface="+mn-ea"/>
                <a:cs typeface="+mn-cs"/>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300" i="0" u="none" strike="noStrike" kern="1200" cap="none" spc="0" normalizeH="0" baseline="0" noProof="0" dirty="0" smtClean="0">
                <a:ln>
                  <a:noFill/>
                </a:ln>
                <a:solidFill>
                  <a:schemeClr val="bg1"/>
                </a:solidFill>
                <a:effectLst/>
                <a:uLnTx/>
                <a:uFillTx/>
                <a:latin typeface="+mn-lt"/>
                <a:ea typeface="+mn-ea"/>
                <a:cs typeface="+mn-cs"/>
              </a:rPr>
              <a:t>1- تحضر البيئة المغذية من أنقى أنواع الكيماويات.</a:t>
            </a:r>
            <a:endParaRPr kumimoji="0" lang="en-US" sz="33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300" i="0" u="none" strike="noStrike" kern="1200" cap="none" spc="0" normalizeH="0" baseline="0" noProof="0" dirty="0" smtClean="0">
                <a:ln>
                  <a:noFill/>
                </a:ln>
                <a:solidFill>
                  <a:schemeClr val="bg1"/>
                </a:solidFill>
                <a:effectLst/>
                <a:uLnTx/>
                <a:uFillTx/>
                <a:latin typeface="+mn-lt"/>
                <a:ea typeface="+mn-ea"/>
                <a:cs typeface="+mn-cs"/>
              </a:rPr>
              <a:t>2- تعقيم الأدوات المستخدمة لتجنب التلوث.</a:t>
            </a:r>
            <a:endParaRPr kumimoji="0" lang="en-US" sz="33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300" i="0" u="none" strike="noStrike" kern="1200" cap="none" spc="0" normalizeH="0" baseline="0" noProof="0" dirty="0" smtClean="0">
                <a:ln>
                  <a:noFill/>
                </a:ln>
                <a:solidFill>
                  <a:schemeClr val="bg1"/>
                </a:solidFill>
                <a:effectLst/>
                <a:uLnTx/>
                <a:uFillTx/>
                <a:latin typeface="+mn-lt"/>
                <a:ea typeface="+mn-ea"/>
                <a:cs typeface="+mn-cs"/>
              </a:rPr>
              <a:t>3- حفظ بعض المحاليل كالحديد في زجاجيات بنية اللون منعا </a:t>
            </a:r>
            <a:r>
              <a:rPr kumimoji="0" lang="ar-SA" sz="3300" i="0" u="none" strike="noStrike" kern="1200" cap="none" spc="0" normalizeH="0" baseline="0" noProof="0" dirty="0" err="1" smtClean="0">
                <a:ln>
                  <a:noFill/>
                </a:ln>
                <a:solidFill>
                  <a:schemeClr val="bg1"/>
                </a:solidFill>
                <a:effectLst/>
                <a:uLnTx/>
                <a:uFillTx/>
                <a:latin typeface="+mn-lt"/>
                <a:ea typeface="+mn-ea"/>
                <a:cs typeface="+mn-cs"/>
              </a:rPr>
              <a:t>لتحليلها .</a:t>
            </a:r>
            <a:endParaRPr kumimoji="0" lang="en-US" sz="33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300" i="0" u="none" strike="noStrike" kern="1200" cap="none" spc="0" normalizeH="0" baseline="0" noProof="0" dirty="0" smtClean="0">
                <a:ln>
                  <a:noFill/>
                </a:ln>
                <a:solidFill>
                  <a:schemeClr val="bg1"/>
                </a:solidFill>
                <a:effectLst/>
                <a:uLnTx/>
                <a:uFillTx/>
                <a:latin typeface="+mn-lt"/>
                <a:ea typeface="+mn-ea"/>
                <a:cs typeface="+mn-cs"/>
              </a:rPr>
              <a:t>4- تحضير </a:t>
            </a:r>
            <a:r>
              <a:rPr kumimoji="0" lang="ar-SA" sz="3300" i="0" u="none" strike="noStrike" kern="1200" cap="none" spc="0" normalizeH="0" baseline="0" noProof="0" dirty="0" err="1" smtClean="0">
                <a:ln>
                  <a:noFill/>
                </a:ln>
                <a:solidFill>
                  <a:schemeClr val="bg1"/>
                </a:solidFill>
                <a:effectLst/>
                <a:uLnTx/>
                <a:uFillTx/>
                <a:latin typeface="+mn-lt"/>
                <a:ea typeface="+mn-ea"/>
                <a:cs typeface="+mn-cs"/>
              </a:rPr>
              <a:t>الهرمونات</a:t>
            </a:r>
            <a:r>
              <a:rPr kumimoji="0" lang="ar-SA" sz="3300" i="0" u="none" strike="noStrike" kern="1200" cap="none" spc="0" normalizeH="0" baseline="0" noProof="0" dirty="0" smtClean="0">
                <a:ln>
                  <a:noFill/>
                </a:ln>
                <a:solidFill>
                  <a:schemeClr val="bg1"/>
                </a:solidFill>
                <a:effectLst/>
                <a:uLnTx/>
                <a:uFillTx/>
                <a:latin typeface="+mn-lt"/>
                <a:ea typeface="+mn-ea"/>
                <a:cs typeface="+mn-cs"/>
              </a:rPr>
              <a:t> النباتية والفيتامينات وأملاح المعادن الصغرى وحفظها في الثلاجة ويعمل </a:t>
            </a:r>
            <a:r>
              <a:rPr kumimoji="0" lang="ar-SA" sz="3300" i="0" u="none" strike="noStrike" kern="1200" cap="none" spc="0" normalizeH="0" baseline="0" noProof="0" dirty="0" err="1" smtClean="0">
                <a:ln>
                  <a:noFill/>
                </a:ln>
                <a:solidFill>
                  <a:schemeClr val="bg1"/>
                </a:solidFill>
                <a:effectLst/>
                <a:uLnTx/>
                <a:uFillTx/>
                <a:latin typeface="+mn-lt"/>
                <a:ea typeface="+mn-ea"/>
                <a:cs typeface="+mn-cs"/>
              </a:rPr>
              <a:t>بها</a:t>
            </a:r>
            <a:r>
              <a:rPr kumimoji="0" lang="ar-SA" sz="3300" i="0" u="none" strike="noStrike" kern="1200" cap="none" spc="0" normalizeH="0" baseline="0" noProof="0" dirty="0" smtClean="0">
                <a:ln>
                  <a:noFill/>
                </a:ln>
                <a:solidFill>
                  <a:schemeClr val="bg1"/>
                </a:solidFill>
                <a:effectLst/>
                <a:uLnTx/>
                <a:uFillTx/>
                <a:latin typeface="+mn-lt"/>
                <a:ea typeface="+mn-ea"/>
                <a:cs typeface="+mn-cs"/>
              </a:rPr>
              <a:t> عند وضعها على البيئة المغذية.</a:t>
            </a:r>
            <a:endParaRPr kumimoji="0" lang="en-US" sz="33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300" i="0" u="none" strike="noStrike" kern="1200" cap="none" spc="0" normalizeH="0" baseline="0" noProof="0" dirty="0" smtClean="0">
                <a:ln>
                  <a:noFill/>
                </a:ln>
                <a:solidFill>
                  <a:schemeClr val="bg1"/>
                </a:solidFill>
                <a:effectLst/>
                <a:uLnTx/>
                <a:uFillTx/>
                <a:latin typeface="+mn-lt"/>
                <a:ea typeface="+mn-ea"/>
                <a:cs typeface="+mn-cs"/>
              </a:rPr>
              <a:t>5- التأكد من درجة حموضة البيئة لأهميته في نجاح نمو البيئات على البيئة المغذية.</a:t>
            </a:r>
            <a:endParaRPr kumimoji="0" lang="en-US" sz="33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300" i="0" u="none" strike="noStrike" kern="1200" cap="none" spc="0" normalizeH="0" baseline="0" noProof="0" dirty="0" smtClean="0">
                <a:ln>
                  <a:noFill/>
                </a:ln>
                <a:solidFill>
                  <a:schemeClr val="bg1"/>
                </a:solidFill>
                <a:effectLst/>
                <a:uLnTx/>
                <a:uFillTx/>
                <a:latin typeface="+mn-lt"/>
                <a:ea typeface="+mn-ea"/>
                <a:cs typeface="+mn-cs"/>
              </a:rPr>
              <a:t>6- استخدام ميزان حساس 4 أرقام عشرية لتمكن من وزن المعادن ذات الأوزان الصغيرة جدا.</a:t>
            </a:r>
            <a:endParaRPr kumimoji="0" lang="en-US" sz="33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330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عنصر نائب للمحتوى 2"/>
          <p:cNvSpPr txBox="1">
            <a:spLocks/>
          </p:cNvSpPr>
          <p:nvPr/>
        </p:nvSpPr>
        <p:spPr>
          <a:xfrm>
            <a:off x="179512" y="836712"/>
            <a:ext cx="8503920" cy="4830288"/>
          </a:xfrm>
          <a:prstGeom prst="rect">
            <a:avLst/>
          </a:prstGeom>
        </p:spPr>
        <p:txBody>
          <a:bodyPr>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800" i="0" u="none" strike="noStrike" kern="1200" cap="none" spc="0" normalizeH="0" baseline="0" noProof="0" dirty="0" smtClean="0">
                <a:ln>
                  <a:noFill/>
                </a:ln>
                <a:solidFill>
                  <a:schemeClr val="bg1"/>
                </a:solidFill>
                <a:effectLst/>
                <a:uLnTx/>
                <a:uFillTx/>
                <a:latin typeface="+mn-lt"/>
                <a:ea typeface="+mn-ea"/>
                <a:cs typeface="+mn-cs"/>
              </a:rPr>
              <a:t>7</a:t>
            </a:r>
            <a:r>
              <a:rPr kumimoji="0" lang="ar-SA" sz="3200" i="0" u="none" strike="noStrike" kern="1200" cap="none" spc="0" normalizeH="0" baseline="0" noProof="0" dirty="0" smtClean="0">
                <a:ln>
                  <a:noFill/>
                </a:ln>
                <a:solidFill>
                  <a:schemeClr val="bg1"/>
                </a:solidFill>
                <a:effectLst/>
                <a:uLnTx/>
                <a:uFillTx/>
                <a:latin typeface="+mn-lt"/>
                <a:ea typeface="+mn-ea"/>
                <a:cs typeface="+mn-cs"/>
              </a:rPr>
              <a:t>- يراعي استخدام بلاستيك ناعم أو كأس زجاجي للوزن فيه وعدم استخدام أوراق حتى تكون ملساء ويتم نقل الوزن بالكامل.</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8- يضع الباحث أمامه سجل مدون فيه مكونات البيئة المطلوب تحضيرها بالكميات المطلوبة كل مركب على حده.</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9- يتم تحضير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الهرمونات</a:t>
            </a:r>
            <a:r>
              <a:rPr kumimoji="0" lang="ar-SA" sz="3200" i="0" u="none" strike="noStrike" kern="1200" cap="none" spc="0" normalizeH="0" baseline="0" noProof="0" dirty="0" smtClean="0">
                <a:ln>
                  <a:noFill/>
                </a:ln>
                <a:solidFill>
                  <a:schemeClr val="bg1"/>
                </a:solidFill>
                <a:effectLst/>
                <a:uLnTx/>
                <a:uFillTx/>
                <a:latin typeface="+mn-lt"/>
                <a:ea typeface="+mn-ea"/>
                <a:cs typeface="+mn-cs"/>
              </a:rPr>
              <a:t> والفيتامينات بكميات قليلة لا تتعدى 200 مل حتى لا يحدث لها فقد أو تكسير أو قد تتعرض لأحد الملوثات فتفقد الكمية كلها.</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10- يستخدم الماء المقطر في البيئة المغذية من الماء العذب.</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i="0" u="none" strike="noStrike" kern="1200" cap="none" spc="0" normalizeH="0" baseline="0" noProof="0" dirty="0" smtClean="0">
                <a:ln>
                  <a:noFill/>
                </a:ln>
                <a:solidFill>
                  <a:schemeClr val="bg1"/>
                </a:solidFill>
                <a:effectLst/>
                <a:uLnTx/>
                <a:uFillTx/>
                <a:latin typeface="+mn-lt"/>
                <a:ea typeface="+mn-ea"/>
                <a:cs typeface="+mn-cs"/>
              </a:rPr>
              <a:t>11- حفظ المحاليل في الثلاجة على درجة حرارة </a:t>
            </a:r>
            <a:r>
              <a:rPr kumimoji="0" lang="ar-SA" sz="3200" i="0" u="none" strike="noStrike" kern="1200" cap="none" spc="0" normalizeH="0" baseline="0" noProof="0" dirty="0" err="1" smtClean="0">
                <a:ln>
                  <a:noFill/>
                </a:ln>
                <a:solidFill>
                  <a:schemeClr val="bg1"/>
                </a:solidFill>
                <a:effectLst/>
                <a:uLnTx/>
                <a:uFillTx/>
                <a:latin typeface="+mn-lt"/>
                <a:ea typeface="+mn-ea"/>
                <a:cs typeface="+mn-cs"/>
              </a:rPr>
              <a:t>4 </a:t>
            </a:r>
            <a:r>
              <a:rPr kumimoji="0" lang="ar-SA" sz="3200" i="0" u="none" strike="noStrike" kern="1200" cap="none" spc="0" normalizeH="0" baseline="0" noProof="0" dirty="0" smtClean="0">
                <a:ln>
                  <a:noFill/>
                </a:ln>
                <a:solidFill>
                  <a:schemeClr val="bg1"/>
                </a:solidFill>
                <a:effectLst/>
                <a:uLnTx/>
                <a:uFillTx/>
                <a:latin typeface="+mn-lt"/>
                <a:ea typeface="+mn-ea"/>
                <a:cs typeface="+mn-cs"/>
              </a:rPr>
              <a:t>°م.</a:t>
            </a:r>
            <a:endParaRPr kumimoji="0" lang="en-US" sz="320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320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1087</Words>
  <Application>Microsoft Office PowerPoint</Application>
  <PresentationFormat>On-screen Show (4:3)</PresentationFormat>
  <Paragraphs>114</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abanomai</dc:creator>
  <cp:lastModifiedBy>maha abanomai</cp:lastModifiedBy>
  <cp:revision>92</cp:revision>
  <dcterms:created xsi:type="dcterms:W3CDTF">2016-01-27T07:23:09Z</dcterms:created>
  <dcterms:modified xsi:type="dcterms:W3CDTF">2022-08-28T14:11:52Z</dcterms:modified>
</cp:coreProperties>
</file>