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2B4B72-0D7E-4CA0-A3D4-8919073D59B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E8CA-6A2B-436D-BBA0-FF632CC0964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5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2B4B72-0D7E-4CA0-A3D4-8919073D59B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262340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42B4B72-0D7E-4CA0-A3D4-8919073D59B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E8CA-6A2B-436D-BBA0-FF632CC0964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802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2B4B72-0D7E-4CA0-A3D4-8919073D59B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1748103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2B4B72-0D7E-4CA0-A3D4-8919073D59B2}"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2284723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2B4B72-0D7E-4CA0-A3D4-8919073D59B2}"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212126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42B4B72-0D7E-4CA0-A3D4-8919073D59B2}" type="datetimeFigureOut">
              <a:rPr lang="en-US" smtClean="0"/>
              <a:t>9/10/2026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1505368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42B4B72-0D7E-4CA0-A3D4-8919073D59B2}" type="datetimeFigureOut">
              <a:rPr lang="en-US" smtClean="0"/>
              <a:t>9/10/2026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4BFE8CA-6A2B-436D-BBA0-FF632CC0964C}" type="slidenum">
              <a:rPr lang="en-US" smtClean="0"/>
              <a:t>‹#›</a:t>
            </a:fld>
            <a:endParaRPr lang="en-US"/>
          </a:p>
        </p:txBody>
      </p:sp>
    </p:spTree>
    <p:extLst>
      <p:ext uri="{BB962C8B-B14F-4D97-AF65-F5344CB8AC3E}">
        <p14:creationId xmlns:p14="http://schemas.microsoft.com/office/powerpoint/2010/main" val="429787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42B4B72-0D7E-4CA0-A3D4-8919073D59B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2216028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2B4B72-0D7E-4CA0-A3D4-8919073D59B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13193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2B4B72-0D7E-4CA0-A3D4-8919073D59B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E8CA-6A2B-436D-BBA0-FF632CC0964C}" type="slidenum">
              <a:rPr lang="en-US" smtClean="0"/>
              <a:t>‹#›</a:t>
            </a:fld>
            <a:endParaRPr lang="en-US"/>
          </a:p>
        </p:txBody>
      </p:sp>
    </p:spTree>
    <p:extLst>
      <p:ext uri="{BB962C8B-B14F-4D97-AF65-F5344CB8AC3E}">
        <p14:creationId xmlns:p14="http://schemas.microsoft.com/office/powerpoint/2010/main" val="3567748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42B4B72-0D7E-4CA0-A3D4-8919073D59B2}" type="datetimeFigureOut">
              <a:rPr lang="en-US" smtClean="0"/>
              <a:t>9/10/2026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4BFE8CA-6A2B-436D-BBA0-FF632CC0964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2729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ar-SA" dirty="0" smtClean="0"/>
              <a:t>342 نبت</a:t>
            </a:r>
            <a:br>
              <a:rPr lang="ar-SA" dirty="0" smtClean="0"/>
            </a:br>
            <a:r>
              <a:rPr lang="ar-SA" sz="6000" dirty="0" smtClean="0">
                <a:solidFill>
                  <a:srgbClr val="FF0000"/>
                </a:solidFill>
              </a:rPr>
              <a:t> الدرس العملي الرابع </a:t>
            </a:r>
            <a:endParaRPr lang="en-US" dirty="0">
              <a:solidFill>
                <a:srgbClr val="FF0000"/>
              </a:solidFill>
            </a:endParaRPr>
          </a:p>
        </p:txBody>
      </p:sp>
      <p:sp>
        <p:nvSpPr>
          <p:cNvPr id="3" name="Subtitle 2"/>
          <p:cNvSpPr>
            <a:spLocks noGrp="1"/>
          </p:cNvSpPr>
          <p:nvPr>
            <p:ph type="subTitle" idx="1"/>
          </p:nvPr>
        </p:nvSpPr>
        <p:spPr/>
        <p:txBody>
          <a:bodyPr>
            <a:normAutofit/>
          </a:bodyPr>
          <a:lstStyle/>
          <a:p>
            <a:pPr algn="ctr"/>
            <a:r>
              <a:rPr lang="ar-SA" sz="3200" dirty="0" smtClean="0">
                <a:solidFill>
                  <a:srgbClr val="7030A0"/>
                </a:solidFill>
              </a:rPr>
              <a:t>المجتمعات النباتيه </a:t>
            </a:r>
            <a:endParaRPr lang="en-US" sz="3200" dirty="0">
              <a:solidFill>
                <a:srgbClr val="7030A0"/>
              </a:solidFill>
            </a:endParaRPr>
          </a:p>
        </p:txBody>
      </p:sp>
    </p:spTree>
    <p:extLst>
      <p:ext uri="{BB962C8B-B14F-4D97-AF65-F5344CB8AC3E}">
        <p14:creationId xmlns:p14="http://schemas.microsoft.com/office/powerpoint/2010/main" val="283536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 y="424586"/>
            <a:ext cx="11612880" cy="5324535"/>
          </a:xfrm>
          <a:prstGeom prst="rect">
            <a:avLst/>
          </a:prstGeom>
        </p:spPr>
        <p:txBody>
          <a:bodyPr wrap="square">
            <a:spAutoFit/>
          </a:bodyPr>
          <a:lstStyle/>
          <a:p>
            <a:pPr marL="228600" algn="ctr" rtl="1">
              <a:spcAft>
                <a:spcPts val="0"/>
              </a:spcAft>
              <a:tabLst>
                <a:tab pos="3201670" algn="l"/>
              </a:tabLst>
            </a:pPr>
            <a:r>
              <a:rPr lang="ar-SA" sz="3200" b="1" dirty="0">
                <a:solidFill>
                  <a:srgbClr val="800080"/>
                </a:solidFill>
                <a:latin typeface="Times New Roman" panose="02020603050405020304" pitchFamily="18" charset="0"/>
                <a:ea typeface="Times New Roman" panose="02020603050405020304" pitchFamily="18" charset="0"/>
                <a:cs typeface="PT Bold Heading"/>
              </a:rPr>
              <a:t>الصفات الكمية للمجتمع النباتي وطرق دراستها</a:t>
            </a:r>
            <a:endParaRPr lang="en-US" sz="2400" b="1" dirty="0" smtClean="0">
              <a:effectLst/>
              <a:latin typeface="Times New Roman" panose="02020603050405020304" pitchFamily="18" charset="0"/>
              <a:ea typeface="Times New Roman" panose="02020603050405020304" pitchFamily="18" charset="0"/>
            </a:endParaRPr>
          </a:p>
          <a:p>
            <a:pPr marL="228600" algn="ctr" rtl="1">
              <a:spcAft>
                <a:spcPts val="0"/>
              </a:spcAft>
              <a:tabLst>
                <a:tab pos="3201670" algn="l"/>
              </a:tabLst>
            </a:pPr>
            <a:r>
              <a:rPr lang="ar-SA" sz="2800" b="1"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إن معرفة عدد الأنواع النباتية في المجتمع يدلنا فقط على الأنواع التي توجد في المجتمع ولكن المجتمع غير مناسب لنمو كافة الأنواع النباتية بنفس الدرجة حيث توجد في نفس المجتمع أنواع بأعداد كبيرة وأخرى بعدد قليل. إن دراسة الصفات الكمية للمجتمع النباتي تمكننا من الحكم على طبيعة العلاقات بين النباتات في المجتمع وبين المجتمع نفسه والوسط المحيط كما تبين التشابه والاختلاف بين المجتمعات النباتية كما أنها تدلنا على الأهمية الاقتصادية للمجتمع النباتي.</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solidFill>
                  <a:srgbClr val="00B050"/>
                </a:solidFill>
                <a:latin typeface="Times New Roman" panose="02020603050405020304" pitchFamily="18" charset="0"/>
                <a:ea typeface="Times New Roman" panose="02020603050405020304" pitchFamily="18" charset="0"/>
              </a:rPr>
              <a:t>الصفات الكمية للمجتمع النباتي تتضمن:</a:t>
            </a:r>
            <a:endParaRPr lang="en-US" b="1" dirty="0" smtClean="0">
              <a:solidFill>
                <a:srgbClr val="00B050"/>
              </a:solidFill>
              <a:effectLst/>
              <a:latin typeface="Times New Roman" panose="02020603050405020304" pitchFamily="18" charset="0"/>
              <a:ea typeface="Times New Roman" panose="02020603050405020304" pitchFamily="18" charset="0"/>
            </a:endParaRPr>
          </a:p>
          <a:p>
            <a:pPr marL="342900" lvl="0" indent="-342900" algn="r" rtl="1">
              <a:spcAft>
                <a:spcPts val="0"/>
              </a:spcAft>
              <a:buFont typeface="+mj-lt"/>
              <a:buAutoNum type="arabicPeriod"/>
              <a:tabLst>
                <a:tab pos="457200" algn="l"/>
                <a:tab pos="3201670" algn="l"/>
              </a:tabLst>
            </a:pPr>
            <a:r>
              <a:rPr lang="ar-SA" sz="2400" dirty="0">
                <a:solidFill>
                  <a:srgbClr val="7030A0"/>
                </a:solidFill>
                <a:latin typeface="Times New Roman" panose="02020603050405020304" pitchFamily="18" charset="0"/>
                <a:ea typeface="Times New Roman" panose="02020603050405020304" pitchFamily="18" charset="0"/>
              </a:rPr>
              <a:t>الغزارة أو السيادة </a:t>
            </a:r>
            <a:r>
              <a:rPr lang="en-US" sz="2400" dirty="0">
                <a:solidFill>
                  <a:srgbClr val="7030A0"/>
                </a:solidFill>
                <a:latin typeface="Times New Roman" panose="02020603050405020304" pitchFamily="18" charset="0"/>
                <a:ea typeface="Times New Roman" panose="02020603050405020304" pitchFamily="18" charset="0"/>
              </a:rPr>
              <a:t>Abundance</a:t>
            </a:r>
            <a:endParaRPr lang="en-US" dirty="0" smtClean="0">
              <a:solidFill>
                <a:srgbClr val="7030A0"/>
              </a:solidFill>
              <a:effectLst/>
              <a:latin typeface="Times New Roman" panose="02020603050405020304" pitchFamily="18" charset="0"/>
              <a:ea typeface="Times New Roman" panose="02020603050405020304" pitchFamily="18" charset="0"/>
            </a:endParaRPr>
          </a:p>
          <a:p>
            <a:pPr marL="342900" lvl="0" indent="-342900" algn="r" rtl="1">
              <a:spcAft>
                <a:spcPts val="0"/>
              </a:spcAft>
              <a:buFont typeface="+mj-lt"/>
              <a:buAutoNum type="arabicPeriod"/>
              <a:tabLst>
                <a:tab pos="457200" algn="l"/>
                <a:tab pos="3201670" algn="l"/>
              </a:tabLst>
            </a:pPr>
            <a:r>
              <a:rPr lang="ar-SA" sz="2400" dirty="0">
                <a:solidFill>
                  <a:srgbClr val="7030A0"/>
                </a:solidFill>
                <a:latin typeface="Times New Roman" panose="02020603050405020304" pitchFamily="18" charset="0"/>
                <a:ea typeface="Times New Roman" panose="02020603050405020304" pitchFamily="18" charset="0"/>
              </a:rPr>
              <a:t>التغطية </a:t>
            </a:r>
            <a:r>
              <a:rPr lang="en-US" sz="2400" dirty="0">
                <a:solidFill>
                  <a:srgbClr val="7030A0"/>
                </a:solidFill>
                <a:latin typeface="Times New Roman" panose="02020603050405020304" pitchFamily="18" charset="0"/>
                <a:ea typeface="Times New Roman" panose="02020603050405020304" pitchFamily="18" charset="0"/>
              </a:rPr>
              <a:t>Cover</a:t>
            </a:r>
            <a:endParaRPr lang="en-US" dirty="0" smtClean="0">
              <a:solidFill>
                <a:srgbClr val="7030A0"/>
              </a:solidFill>
              <a:effectLst/>
              <a:latin typeface="Times New Roman" panose="02020603050405020304" pitchFamily="18" charset="0"/>
              <a:ea typeface="Times New Roman" panose="02020603050405020304" pitchFamily="18" charset="0"/>
            </a:endParaRPr>
          </a:p>
          <a:p>
            <a:pPr marL="342900" lvl="0" indent="-342900" algn="r" rtl="1">
              <a:spcAft>
                <a:spcPts val="0"/>
              </a:spcAft>
              <a:buFont typeface="+mj-lt"/>
              <a:buAutoNum type="arabicPeriod"/>
              <a:tabLst>
                <a:tab pos="457200" algn="l"/>
                <a:tab pos="3201670" algn="l"/>
              </a:tabLst>
            </a:pPr>
            <a:r>
              <a:rPr lang="ar-SA" sz="2400" dirty="0">
                <a:solidFill>
                  <a:srgbClr val="7030A0"/>
                </a:solidFill>
                <a:latin typeface="Times New Roman" panose="02020603050405020304" pitchFamily="18" charset="0"/>
                <a:ea typeface="Times New Roman" panose="02020603050405020304" pitchFamily="18" charset="0"/>
              </a:rPr>
              <a:t>التردد </a:t>
            </a:r>
            <a:r>
              <a:rPr lang="en-US" sz="2400" dirty="0" smtClean="0">
                <a:solidFill>
                  <a:srgbClr val="7030A0"/>
                </a:solidFill>
                <a:latin typeface="Times New Roman" panose="02020603050405020304" pitchFamily="18" charset="0"/>
                <a:ea typeface="Times New Roman" panose="02020603050405020304" pitchFamily="18" charset="0"/>
              </a:rPr>
              <a:t>Frequency</a:t>
            </a:r>
            <a:endParaRPr lang="en-US" dirty="0" smtClean="0">
              <a:solidFill>
                <a:srgbClr val="7030A0"/>
              </a:solidFill>
              <a:effectLst/>
              <a:latin typeface="Times New Roman" panose="02020603050405020304" pitchFamily="18" charset="0"/>
              <a:ea typeface="Times New Roman" panose="02020603050405020304" pitchFamily="18" charset="0"/>
            </a:endParaRPr>
          </a:p>
          <a:p>
            <a:pPr marL="342900" lvl="0" indent="-342900" algn="r" rtl="1">
              <a:spcAft>
                <a:spcPts val="0"/>
              </a:spcAft>
              <a:buFont typeface="+mj-lt"/>
              <a:buAutoNum type="arabicPeriod"/>
              <a:tabLst>
                <a:tab pos="457200" algn="l"/>
                <a:tab pos="3201670" algn="l"/>
              </a:tabLst>
            </a:pPr>
            <a:r>
              <a:rPr lang="ar-SA" sz="2400" dirty="0">
                <a:solidFill>
                  <a:srgbClr val="7030A0"/>
                </a:solidFill>
                <a:latin typeface="Times New Roman" panose="02020603050405020304" pitchFamily="18" charset="0"/>
                <a:ea typeface="Times New Roman" panose="02020603050405020304" pitchFamily="18" charset="0"/>
              </a:rPr>
              <a:t>تحديد وزن (كتلة) الأنواع النباتية </a:t>
            </a:r>
            <a:r>
              <a:rPr lang="en-US" sz="2400" dirty="0">
                <a:solidFill>
                  <a:srgbClr val="7030A0"/>
                </a:solidFill>
                <a:latin typeface="Times New Roman" panose="02020603050405020304" pitchFamily="18" charset="0"/>
                <a:ea typeface="Times New Roman" panose="02020603050405020304" pitchFamily="18" charset="0"/>
              </a:rPr>
              <a:t>weight of plants</a:t>
            </a:r>
            <a:endParaRPr lang="en-US" dirty="0" smtClean="0">
              <a:solidFill>
                <a:srgbClr val="7030A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solidFill>
                  <a:srgbClr val="7030A0"/>
                </a:solidFill>
                <a:effectLst/>
                <a:latin typeface="Times New Roman" panose="02020603050405020304" pitchFamily="18" charset="0"/>
                <a:ea typeface="Times New Roman" panose="02020603050405020304" pitchFamily="18" charset="0"/>
              </a:rPr>
              <a:t> </a:t>
            </a:r>
            <a:endParaRPr lang="en-US" dirty="0">
              <a:solidFill>
                <a:srgbClr val="7030A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42727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397726" y="181132"/>
            <a:ext cx="10794274" cy="1508105"/>
          </a:xfrm>
          <a:prstGeom prst="rect">
            <a:avLst/>
          </a:prstGeom>
        </p:spPr>
        <p:txBody>
          <a:bodyPr wrap="square">
            <a:spAutoFit/>
          </a:bodyPr>
          <a:lstStyle/>
          <a:p>
            <a:pPr marL="342900" lvl="0" indent="-342900" algn="r" rtl="1">
              <a:spcAft>
                <a:spcPts val="0"/>
              </a:spcAft>
              <a:buFont typeface="+mj-lt"/>
              <a:buAutoNum type="arabicPeriod"/>
              <a:tabLst>
                <a:tab pos="948690" algn="l"/>
                <a:tab pos="3201670" algn="l"/>
              </a:tabLst>
            </a:pPr>
            <a:r>
              <a:rPr lang="ar-SA" sz="2400" b="1" u="sng" dirty="0">
                <a:solidFill>
                  <a:srgbClr val="FF0000"/>
                </a:solidFill>
                <a:latin typeface="Times New Roman" panose="02020603050405020304" pitchFamily="18" charset="0"/>
                <a:ea typeface="Times New Roman" panose="02020603050405020304" pitchFamily="18" charset="0"/>
              </a:rPr>
              <a:t>الغزارة أو السيادة </a:t>
            </a:r>
            <a:r>
              <a:rPr lang="en-US" sz="2400" b="1" u="sng" dirty="0">
                <a:solidFill>
                  <a:srgbClr val="FF0000"/>
                </a:solidFill>
                <a:latin typeface="Times New Roman" panose="02020603050405020304" pitchFamily="18" charset="0"/>
                <a:ea typeface="Times New Roman" panose="02020603050405020304" pitchFamily="18" charset="0"/>
              </a:rPr>
              <a:t>Abundance</a:t>
            </a:r>
            <a:r>
              <a:rPr lang="ar-SA" sz="2400" b="1" u="sng" dirty="0">
                <a:solidFill>
                  <a:srgbClr val="FF0000"/>
                </a:solidFill>
                <a:latin typeface="Times New Roman" panose="02020603050405020304" pitchFamily="18" charset="0"/>
                <a:ea typeface="Times New Roman" panose="02020603050405020304" pitchFamily="18" charset="0"/>
              </a:rPr>
              <a:t>:</a:t>
            </a:r>
            <a:endParaRPr lang="en-US" dirty="0" smtClean="0">
              <a:solidFill>
                <a:srgbClr val="FF000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الغزارة هي إجمالي عدد أفراد كل نوع من أنواع النباتات في وحدة المساحة</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
        <p:nvSpPr>
          <p:cNvPr id="10" name="Rectangle 10"/>
          <p:cNvSpPr>
            <a:spLocks noChangeArrowheads="1"/>
          </p:cNvSpPr>
          <p:nvPr/>
        </p:nvSpPr>
        <p:spPr bwMode="auto">
          <a:xfrm>
            <a:off x="7840980" y="1717870"/>
            <a:ext cx="239050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201988" algn="l"/>
              </a:tabLst>
              <a:defRPr>
                <a:solidFill>
                  <a:schemeClr val="tx1"/>
                </a:solidFill>
                <a:latin typeface="Arial" panose="020B0604020202020204" pitchFamily="34" charset="0"/>
              </a:defRPr>
            </a:lvl1pPr>
            <a:lvl2pPr eaLnBrk="0" fontAlgn="base" hangingPunct="0">
              <a:spcBef>
                <a:spcPct val="0"/>
              </a:spcBef>
              <a:spcAft>
                <a:spcPct val="0"/>
              </a:spcAft>
              <a:tabLst>
                <a:tab pos="3201988" algn="l"/>
              </a:tabLst>
              <a:defRPr>
                <a:solidFill>
                  <a:schemeClr val="tx1"/>
                </a:solidFill>
                <a:latin typeface="Arial" panose="020B0604020202020204" pitchFamily="34" charset="0"/>
              </a:defRPr>
            </a:lvl2pPr>
            <a:lvl3pPr eaLnBrk="0" fontAlgn="base" hangingPunct="0">
              <a:spcBef>
                <a:spcPct val="0"/>
              </a:spcBef>
              <a:spcAft>
                <a:spcPct val="0"/>
              </a:spcAft>
              <a:tabLst>
                <a:tab pos="3201988" algn="l"/>
              </a:tabLst>
              <a:defRPr>
                <a:solidFill>
                  <a:schemeClr val="tx1"/>
                </a:solidFill>
                <a:latin typeface="Arial" panose="020B0604020202020204" pitchFamily="34" charset="0"/>
              </a:defRPr>
            </a:lvl3pPr>
            <a:lvl4pPr eaLnBrk="0" fontAlgn="base" hangingPunct="0">
              <a:spcBef>
                <a:spcPct val="0"/>
              </a:spcBef>
              <a:spcAft>
                <a:spcPct val="0"/>
              </a:spcAft>
              <a:tabLst>
                <a:tab pos="3201988" algn="l"/>
              </a:tabLst>
              <a:defRPr>
                <a:solidFill>
                  <a:schemeClr val="tx1"/>
                </a:solidFill>
                <a:latin typeface="Arial" panose="020B0604020202020204" pitchFamily="34" charset="0"/>
              </a:defRPr>
            </a:lvl4pPr>
            <a:lvl5pPr eaLnBrk="0" fontAlgn="base" hangingPunct="0">
              <a:spcBef>
                <a:spcPct val="0"/>
              </a:spcBef>
              <a:spcAft>
                <a:spcPct val="0"/>
              </a:spcAft>
              <a:tabLst>
                <a:tab pos="3201988" algn="l"/>
              </a:tabLst>
              <a:defRPr>
                <a:solidFill>
                  <a:schemeClr val="tx1"/>
                </a:solidFill>
                <a:latin typeface="Arial" panose="020B0604020202020204" pitchFamily="34" charset="0"/>
              </a:defRPr>
            </a:lvl5pPr>
            <a:lvl6pPr eaLnBrk="0" fontAlgn="base" hangingPunct="0">
              <a:spcBef>
                <a:spcPct val="0"/>
              </a:spcBef>
              <a:spcAft>
                <a:spcPct val="0"/>
              </a:spcAft>
              <a:tabLst>
                <a:tab pos="3201988" algn="l"/>
              </a:tabLst>
              <a:defRPr>
                <a:solidFill>
                  <a:schemeClr val="tx1"/>
                </a:solidFill>
                <a:latin typeface="Arial" panose="020B0604020202020204" pitchFamily="34" charset="0"/>
              </a:defRPr>
            </a:lvl6pPr>
            <a:lvl7pPr eaLnBrk="0" fontAlgn="base" hangingPunct="0">
              <a:spcBef>
                <a:spcPct val="0"/>
              </a:spcBef>
              <a:spcAft>
                <a:spcPct val="0"/>
              </a:spcAft>
              <a:tabLst>
                <a:tab pos="3201988" algn="l"/>
              </a:tabLst>
              <a:defRPr>
                <a:solidFill>
                  <a:schemeClr val="tx1"/>
                </a:solidFill>
                <a:latin typeface="Arial" panose="020B0604020202020204" pitchFamily="34" charset="0"/>
              </a:defRPr>
            </a:lvl7pPr>
            <a:lvl8pPr eaLnBrk="0" fontAlgn="base" hangingPunct="0">
              <a:spcBef>
                <a:spcPct val="0"/>
              </a:spcBef>
              <a:spcAft>
                <a:spcPct val="0"/>
              </a:spcAft>
              <a:tabLst>
                <a:tab pos="3201988" algn="l"/>
              </a:tabLst>
              <a:defRPr>
                <a:solidFill>
                  <a:schemeClr val="tx1"/>
                </a:solidFill>
                <a:latin typeface="Arial" panose="020B0604020202020204" pitchFamily="34" charset="0"/>
              </a:defRPr>
            </a:lvl8pPr>
            <a:lvl9pPr eaLnBrk="0" fontAlgn="base" hangingPunct="0">
              <a:spcBef>
                <a:spcPct val="0"/>
              </a:spcBef>
              <a:spcAft>
                <a:spcPct val="0"/>
              </a:spcAft>
              <a:tabLst>
                <a:tab pos="3201988" algn="l"/>
              </a:tabLs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tab pos="3201988" algn="l"/>
              </a:tabLst>
            </a:pPr>
            <a:r>
              <a:rPr kumimoji="0" lang="ar-SA" altLang="en-US" b="1"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إجمالي عدد أفراد النوع   </a:t>
            </a:r>
            <a:endParaRPr kumimoji="0" lang="en-US" altLang="en-US" sz="1400"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201988"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12" name="Rectangle 11"/>
          <p:cNvSpPr>
            <a:spLocks noChangeArrowheads="1"/>
          </p:cNvSpPr>
          <p:nvPr/>
        </p:nvSpPr>
        <p:spPr bwMode="auto">
          <a:xfrm>
            <a:off x="8317774" y="2041036"/>
            <a:ext cx="265176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201988" algn="l"/>
              </a:tabLst>
              <a:defRPr>
                <a:solidFill>
                  <a:schemeClr val="tx1"/>
                </a:solidFill>
                <a:latin typeface="Arial" panose="020B0604020202020204" pitchFamily="34" charset="0"/>
              </a:defRPr>
            </a:lvl1pPr>
            <a:lvl2pPr eaLnBrk="0" fontAlgn="base" hangingPunct="0">
              <a:spcBef>
                <a:spcPct val="0"/>
              </a:spcBef>
              <a:spcAft>
                <a:spcPct val="0"/>
              </a:spcAft>
              <a:tabLst>
                <a:tab pos="3201988" algn="l"/>
              </a:tabLst>
              <a:defRPr>
                <a:solidFill>
                  <a:schemeClr val="tx1"/>
                </a:solidFill>
                <a:latin typeface="Arial" panose="020B0604020202020204" pitchFamily="34" charset="0"/>
              </a:defRPr>
            </a:lvl2pPr>
            <a:lvl3pPr eaLnBrk="0" fontAlgn="base" hangingPunct="0">
              <a:spcBef>
                <a:spcPct val="0"/>
              </a:spcBef>
              <a:spcAft>
                <a:spcPct val="0"/>
              </a:spcAft>
              <a:tabLst>
                <a:tab pos="3201988" algn="l"/>
              </a:tabLst>
              <a:defRPr>
                <a:solidFill>
                  <a:schemeClr val="tx1"/>
                </a:solidFill>
                <a:latin typeface="Arial" panose="020B0604020202020204" pitchFamily="34" charset="0"/>
              </a:defRPr>
            </a:lvl3pPr>
            <a:lvl4pPr eaLnBrk="0" fontAlgn="base" hangingPunct="0">
              <a:spcBef>
                <a:spcPct val="0"/>
              </a:spcBef>
              <a:spcAft>
                <a:spcPct val="0"/>
              </a:spcAft>
              <a:tabLst>
                <a:tab pos="3201988" algn="l"/>
              </a:tabLst>
              <a:defRPr>
                <a:solidFill>
                  <a:schemeClr val="tx1"/>
                </a:solidFill>
                <a:latin typeface="Arial" panose="020B0604020202020204" pitchFamily="34" charset="0"/>
              </a:defRPr>
            </a:lvl4pPr>
            <a:lvl5pPr eaLnBrk="0" fontAlgn="base" hangingPunct="0">
              <a:spcBef>
                <a:spcPct val="0"/>
              </a:spcBef>
              <a:spcAft>
                <a:spcPct val="0"/>
              </a:spcAft>
              <a:tabLst>
                <a:tab pos="3201988" algn="l"/>
              </a:tabLst>
              <a:defRPr>
                <a:solidFill>
                  <a:schemeClr val="tx1"/>
                </a:solidFill>
                <a:latin typeface="Arial" panose="020B0604020202020204" pitchFamily="34" charset="0"/>
              </a:defRPr>
            </a:lvl5pPr>
            <a:lvl6pPr eaLnBrk="0" fontAlgn="base" hangingPunct="0">
              <a:spcBef>
                <a:spcPct val="0"/>
              </a:spcBef>
              <a:spcAft>
                <a:spcPct val="0"/>
              </a:spcAft>
              <a:tabLst>
                <a:tab pos="3201988" algn="l"/>
              </a:tabLst>
              <a:defRPr>
                <a:solidFill>
                  <a:schemeClr val="tx1"/>
                </a:solidFill>
                <a:latin typeface="Arial" panose="020B0604020202020204" pitchFamily="34" charset="0"/>
              </a:defRPr>
            </a:lvl6pPr>
            <a:lvl7pPr eaLnBrk="0" fontAlgn="base" hangingPunct="0">
              <a:spcBef>
                <a:spcPct val="0"/>
              </a:spcBef>
              <a:spcAft>
                <a:spcPct val="0"/>
              </a:spcAft>
              <a:tabLst>
                <a:tab pos="3201988" algn="l"/>
              </a:tabLst>
              <a:defRPr>
                <a:solidFill>
                  <a:schemeClr val="tx1"/>
                </a:solidFill>
                <a:latin typeface="Arial" panose="020B0604020202020204" pitchFamily="34" charset="0"/>
              </a:defRPr>
            </a:lvl7pPr>
            <a:lvl8pPr eaLnBrk="0" fontAlgn="base" hangingPunct="0">
              <a:spcBef>
                <a:spcPct val="0"/>
              </a:spcBef>
              <a:spcAft>
                <a:spcPct val="0"/>
              </a:spcAft>
              <a:tabLst>
                <a:tab pos="3201988" algn="l"/>
              </a:tabLst>
              <a:defRPr>
                <a:solidFill>
                  <a:schemeClr val="tx1"/>
                </a:solidFill>
                <a:latin typeface="Arial" panose="020B0604020202020204" pitchFamily="34" charset="0"/>
              </a:defRPr>
            </a:lvl8pPr>
            <a:lvl9pPr eaLnBrk="0" fontAlgn="base" hangingPunct="0">
              <a:spcBef>
                <a:spcPct val="0"/>
              </a:spcBef>
              <a:spcAft>
                <a:spcPct val="0"/>
              </a:spcAft>
              <a:tabLst>
                <a:tab pos="3201988" algn="l"/>
              </a:tabLs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tab pos="3201988" algn="l"/>
              </a:tabLst>
            </a:pPr>
            <a:r>
              <a:rPr kumimoji="0" lang="ar-SA" altLang="en-US" b="1" i="0" u="none" strike="noStrike" cap="none" normalizeH="0" baseline="0" dirty="0" smtClean="0">
                <a:ln>
                  <a:noFill/>
                </a:ln>
                <a:solidFill>
                  <a:srgbClr val="7030A0"/>
                </a:solidFill>
                <a:effectLst/>
                <a:latin typeface="Arial" panose="020B0604020202020204" pitchFamily="34" charset="0"/>
                <a:ea typeface="Times New Roman" panose="02020603050405020304" pitchFamily="18" charset="0"/>
                <a:cs typeface="Arial" panose="020B0604020202020204" pitchFamily="34" charset="0"/>
              </a:rPr>
              <a:t>الغزاره  =                                  </a:t>
            </a:r>
            <a:endParaRPr kumimoji="0" lang="en-US" altLang="en-US" sz="1400" b="0" i="0" u="none" strike="noStrike" cap="none" normalizeH="0" baseline="0" dirty="0" smtClean="0">
              <a:ln>
                <a:noFill/>
              </a:ln>
              <a:solidFill>
                <a:srgbClr val="7030A0"/>
              </a:solidFill>
              <a:effectLst/>
              <a:latin typeface="Arial" panose="020B0604020202020204" pitchFamily="34" charset="0"/>
              <a:cs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tab pos="3201988" algn="l"/>
              </a:tabLst>
            </a:pPr>
            <a:r>
              <a:rPr kumimoji="0" lang="ar-SA" altLang="en-US" sz="1400" b="1"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1" i="0" u="none" strike="noStrike" cap="none" normalizeH="0" baseline="0" dirty="0" smtClean="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وحدة المساحة</a:t>
            </a:r>
            <a:endParaRPr kumimoji="0" lang="ar-SA" altLang="en-US" b="0" i="0" u="none" strike="noStrike" cap="none" normalizeH="0" baseline="0" dirty="0" smtClean="0">
              <a:ln>
                <a:noFill/>
              </a:ln>
              <a:solidFill>
                <a:srgbClr val="FF0000"/>
              </a:solidFill>
              <a:effectLst/>
              <a:latin typeface="Arial" panose="020B0604020202020204" pitchFamily="34" charset="0"/>
              <a:cs typeface="Arial" panose="020B0604020202020204" pitchFamily="34" charset="0"/>
            </a:endParaRPr>
          </a:p>
        </p:txBody>
      </p:sp>
      <p:sp>
        <p:nvSpPr>
          <p:cNvPr id="14" name="Line 9"/>
          <p:cNvSpPr>
            <a:spLocks noChangeShapeType="1"/>
          </p:cNvSpPr>
          <p:nvPr/>
        </p:nvSpPr>
        <p:spPr bwMode="auto">
          <a:xfrm flipH="1">
            <a:off x="7889965" y="2214691"/>
            <a:ext cx="1753689" cy="130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680902" y="2716000"/>
            <a:ext cx="11511098" cy="2677656"/>
          </a:xfrm>
          <a:prstGeom prst="rect">
            <a:avLst/>
          </a:prstGeom>
        </p:spPr>
        <p:txBody>
          <a:bodyPr wrap="square">
            <a:spAutoFit/>
          </a:bodyPr>
          <a:lstStyle/>
          <a:p>
            <a:pPr marL="228600" algn="r" rtl="1">
              <a:spcAft>
                <a:spcPts val="0"/>
              </a:spcAft>
              <a:tabLst>
                <a:tab pos="3201670" algn="l"/>
              </a:tabLst>
            </a:pPr>
            <a:r>
              <a:rPr lang="ar-SA" sz="2400" b="1" dirty="0">
                <a:solidFill>
                  <a:srgbClr val="7030A0"/>
                </a:solidFill>
                <a:latin typeface="Times New Roman" panose="02020603050405020304" pitchFamily="18" charset="0"/>
                <a:ea typeface="Times New Roman" panose="02020603050405020304" pitchFamily="18" charset="0"/>
              </a:rPr>
              <a:t>وللغزارة درجات أو مقياس عام وضعه براون بلانكيت يتكون من 6 درجات تبدأ من +  ثم من 1 إلى 5</a:t>
            </a:r>
            <a:endParaRPr lang="en-US" b="1" dirty="0" smtClean="0">
              <a:solidFill>
                <a:srgbClr val="7030A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5 :</a:t>
            </a:r>
            <a:r>
              <a:rPr lang="ar-SA" sz="2400" dirty="0">
                <a:latin typeface="Times New Roman" panose="02020603050405020304" pitchFamily="18" charset="0"/>
                <a:ea typeface="Times New Roman" panose="02020603050405020304" pitchFamily="18" charset="0"/>
              </a:rPr>
              <a:t> عدد الأفراد النباتية يغطي أكثر من 3/4 سطح الأرض ويسمى </a:t>
            </a:r>
            <a:r>
              <a:rPr lang="ar-SA" sz="2400" u="sng" dirty="0">
                <a:latin typeface="Times New Roman" panose="02020603050405020304" pitchFamily="18" charset="0"/>
                <a:ea typeface="Times New Roman" panose="02020603050405020304" pitchFamily="18" charset="0"/>
              </a:rPr>
              <a:t>سائد</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4 </a:t>
            </a:r>
            <a:r>
              <a:rPr lang="ar-SA" sz="2400" dirty="0">
                <a:latin typeface="Times New Roman" panose="02020603050405020304" pitchFamily="18" charset="0"/>
                <a:ea typeface="Times New Roman" panose="02020603050405020304" pitchFamily="18" charset="0"/>
              </a:rPr>
              <a:t>: الأفراد تنتشر بغزارة تغطي من 1/2 إلى 3/4 سطح الأرض ويسمى </a:t>
            </a:r>
            <a:r>
              <a:rPr lang="ar-SA" sz="2400" u="sng" dirty="0">
                <a:latin typeface="Times New Roman" panose="02020603050405020304" pitchFamily="18" charset="0"/>
                <a:ea typeface="Times New Roman" panose="02020603050405020304" pitchFamily="18" charset="0"/>
              </a:rPr>
              <a:t>غزير</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3 :</a:t>
            </a:r>
            <a:r>
              <a:rPr lang="ar-SA" sz="2400" dirty="0">
                <a:latin typeface="Times New Roman" panose="02020603050405020304" pitchFamily="18" charset="0"/>
                <a:ea typeface="Times New Roman" panose="02020603050405020304" pitchFamily="18" charset="0"/>
              </a:rPr>
              <a:t> الأفراد تغطي من 1/4 إلى 1/2 سطح الأرض ويسمى </a:t>
            </a:r>
            <a:r>
              <a:rPr lang="ar-SA" sz="2400" u="sng" dirty="0">
                <a:latin typeface="Times New Roman" panose="02020603050405020304" pitchFamily="18" charset="0"/>
                <a:ea typeface="Times New Roman" panose="02020603050405020304" pitchFamily="18" charset="0"/>
              </a:rPr>
              <a:t>منتشر</a:t>
            </a:r>
            <a:r>
              <a:rPr lang="ar-SA" sz="2400" dirty="0">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2 :</a:t>
            </a:r>
            <a:r>
              <a:rPr lang="ar-SA" sz="2400" dirty="0">
                <a:latin typeface="Times New Roman" panose="02020603050405020304" pitchFamily="18" charset="0"/>
                <a:ea typeface="Times New Roman" panose="02020603050405020304" pitchFamily="18" charset="0"/>
              </a:rPr>
              <a:t> الأفراد قليلة حيث تغطي 1/20 من سطح الأرض ويسمى </a:t>
            </a:r>
            <a:r>
              <a:rPr lang="ar-SA" sz="2400" u="sng" dirty="0">
                <a:latin typeface="Times New Roman" panose="02020603050405020304" pitchFamily="18" charset="0"/>
                <a:ea typeface="Times New Roman" panose="02020603050405020304" pitchFamily="18" charset="0"/>
              </a:rPr>
              <a:t>عرضي</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1 :</a:t>
            </a:r>
            <a:r>
              <a:rPr lang="ar-SA" sz="2400" dirty="0">
                <a:latin typeface="Times New Roman" panose="02020603050405020304" pitchFamily="18" charset="0"/>
                <a:ea typeface="Times New Roman" panose="02020603050405020304" pitchFamily="18" charset="0"/>
              </a:rPr>
              <a:t> أفراد كثيرة العدد ولكن درجة تغطيتها لسطح الأرض ضعيفة ويسمى </a:t>
            </a:r>
            <a:r>
              <a:rPr lang="ar-SA" sz="2400" u="sng" dirty="0">
                <a:latin typeface="Times New Roman" panose="02020603050405020304" pitchFamily="18" charset="0"/>
                <a:ea typeface="Times New Roman" panose="02020603050405020304" pitchFamily="18" charset="0"/>
              </a:rPr>
              <a:t>نادر</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b="1" dirty="0">
                <a:latin typeface="Times New Roman" panose="02020603050405020304" pitchFamily="18" charset="0"/>
                <a:ea typeface="Times New Roman" panose="02020603050405020304" pitchFamily="18" charset="0"/>
              </a:rPr>
              <a:t>+ :</a:t>
            </a:r>
            <a:r>
              <a:rPr lang="ar-SA" sz="2400" dirty="0">
                <a:latin typeface="Times New Roman" panose="02020603050405020304" pitchFamily="18" charset="0"/>
                <a:ea typeface="Times New Roman" panose="02020603050405020304" pitchFamily="18" charset="0"/>
              </a:rPr>
              <a:t> عدد ضئيل جدا من الأفراد ويسمى </a:t>
            </a:r>
            <a:r>
              <a:rPr lang="ar-SA" sz="2400" u="sng" dirty="0">
                <a:latin typeface="Times New Roman" panose="02020603050405020304" pitchFamily="18" charset="0"/>
                <a:ea typeface="Times New Roman" panose="02020603050405020304" pitchFamily="18" charset="0"/>
              </a:rPr>
              <a:t>نادر جدا</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50527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can004001"/>
          <p:cNvPicPr>
            <a:picLocks noChangeAspect="1" noChangeArrowheads="1"/>
          </p:cNvPicPr>
          <p:nvPr/>
        </p:nvPicPr>
        <p:blipFill>
          <a:blip r:embed="rId2">
            <a:lum bright="-24000" contrast="48000"/>
            <a:extLst>
              <a:ext uri="{28A0092B-C50C-407E-A947-70E740481C1C}">
                <a14:useLocalDpi xmlns:a14="http://schemas.microsoft.com/office/drawing/2010/main" val="0"/>
              </a:ext>
            </a:extLst>
          </a:blip>
          <a:srcRect l="31351" t="78188" r="34932" b="6949"/>
          <a:stretch>
            <a:fillRect/>
          </a:stretch>
        </p:blipFill>
        <p:spPr bwMode="auto">
          <a:xfrm>
            <a:off x="705394" y="404949"/>
            <a:ext cx="10711543" cy="536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2919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34085627"/>
              </p:ext>
            </p:extLst>
          </p:nvPr>
        </p:nvGraphicFramePr>
        <p:xfrm>
          <a:off x="1946366" y="1725656"/>
          <a:ext cx="7839104" cy="2781030"/>
        </p:xfrm>
        <a:graphic>
          <a:graphicData uri="http://schemas.openxmlformats.org/drawingml/2006/table">
            <a:tbl>
              <a:tblPr rtl="1" firstRow="1" firstCol="1" lastRow="1" lastCol="1" bandRow="1" bandCol="1">
                <a:tableStyleId>{5C22544A-7EE6-4342-B048-85BDC9FD1C3A}</a:tableStyleId>
              </a:tblPr>
              <a:tblGrid>
                <a:gridCol w="1452367">
                  <a:extLst>
                    <a:ext uri="{9D8B030D-6E8A-4147-A177-3AD203B41FA5}">
                      <a16:colId xmlns:a16="http://schemas.microsoft.com/office/drawing/2014/main" val="987261084"/>
                    </a:ext>
                  </a:extLst>
                </a:gridCol>
                <a:gridCol w="1159136">
                  <a:extLst>
                    <a:ext uri="{9D8B030D-6E8A-4147-A177-3AD203B41FA5}">
                      <a16:colId xmlns:a16="http://schemas.microsoft.com/office/drawing/2014/main" val="3753689762"/>
                    </a:ext>
                  </a:extLst>
                </a:gridCol>
                <a:gridCol w="1306211">
                  <a:extLst>
                    <a:ext uri="{9D8B030D-6E8A-4147-A177-3AD203B41FA5}">
                      <a16:colId xmlns:a16="http://schemas.microsoft.com/office/drawing/2014/main" val="2886162876"/>
                    </a:ext>
                  </a:extLst>
                </a:gridCol>
                <a:gridCol w="1307130">
                  <a:extLst>
                    <a:ext uri="{9D8B030D-6E8A-4147-A177-3AD203B41FA5}">
                      <a16:colId xmlns:a16="http://schemas.microsoft.com/office/drawing/2014/main" val="624983474"/>
                    </a:ext>
                  </a:extLst>
                </a:gridCol>
                <a:gridCol w="1307130">
                  <a:extLst>
                    <a:ext uri="{9D8B030D-6E8A-4147-A177-3AD203B41FA5}">
                      <a16:colId xmlns:a16="http://schemas.microsoft.com/office/drawing/2014/main" val="2302443440"/>
                    </a:ext>
                  </a:extLst>
                </a:gridCol>
                <a:gridCol w="1307130">
                  <a:extLst>
                    <a:ext uri="{9D8B030D-6E8A-4147-A177-3AD203B41FA5}">
                      <a16:colId xmlns:a16="http://schemas.microsoft.com/office/drawing/2014/main" val="2021451536"/>
                    </a:ext>
                  </a:extLst>
                </a:gridCol>
              </a:tblGrid>
              <a:tr h="1158762">
                <a:tc>
                  <a:txBody>
                    <a:bodyPr/>
                    <a:lstStyle/>
                    <a:p>
                      <a:pPr algn="r" rtl="1">
                        <a:spcAft>
                          <a:spcPts val="0"/>
                        </a:spcAft>
                        <a:tabLst>
                          <a:tab pos="3201670" algn="l"/>
                        </a:tabLst>
                      </a:pPr>
                      <a:r>
                        <a:rPr lang="ar-SA" sz="1200">
                          <a:effectLst/>
                        </a:rPr>
                        <a:t>الأنواع</a:t>
                      </a:r>
                      <a:endParaRPr lang="en-US" sz="1200">
                        <a:effectLst/>
                      </a:endParaRPr>
                    </a:p>
                    <a:p>
                      <a:pPr algn="r" rtl="1">
                        <a:spcAft>
                          <a:spcPts val="0"/>
                        </a:spcAft>
                        <a:tabLst>
                          <a:tab pos="3201670" algn="l"/>
                        </a:tabLst>
                      </a:pPr>
                      <a:r>
                        <a:rPr lang="ar-SA" sz="1400">
                          <a:effectLst/>
                        </a:rPr>
                        <a:t>         </a:t>
                      </a:r>
                      <a:r>
                        <a:rPr lang="ar-SA" sz="1200">
                          <a:effectLst/>
                        </a:rPr>
                        <a:t>المربعات</a:t>
                      </a:r>
                      <a:r>
                        <a:rPr lang="ar-SA" sz="1400">
                          <a:effectLst/>
                        </a:rPr>
                        <a:t>   </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dirty="0">
                          <a:effectLst/>
                        </a:rPr>
                        <a:t>1</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837655417"/>
                  </a:ext>
                </a:extLst>
              </a:tr>
              <a:tr h="405567">
                <a:tc>
                  <a:txBody>
                    <a:bodyPr/>
                    <a:lstStyle/>
                    <a:p>
                      <a:pPr algn="ctr" rtl="1">
                        <a:spcAft>
                          <a:spcPts val="0"/>
                        </a:spcAft>
                        <a:tabLst>
                          <a:tab pos="3201670" algn="l"/>
                        </a:tabLst>
                      </a:pPr>
                      <a:r>
                        <a:rPr lang="ar-SA" sz="1400">
                          <a:effectLst/>
                        </a:rPr>
                        <a:t>العرفج</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10</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10</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10</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15</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95199331"/>
                  </a:ext>
                </a:extLst>
              </a:tr>
              <a:tr h="405567">
                <a:tc>
                  <a:txBody>
                    <a:bodyPr/>
                    <a:lstStyle/>
                    <a:p>
                      <a:pPr algn="ctr" rtl="1">
                        <a:spcAft>
                          <a:spcPts val="0"/>
                        </a:spcAft>
                        <a:tabLst>
                          <a:tab pos="3201670" algn="l"/>
                        </a:tabLst>
                      </a:pPr>
                      <a:r>
                        <a:rPr lang="ar-SA" sz="1400">
                          <a:effectLst/>
                        </a:rPr>
                        <a:t>السلّة</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10</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53883784"/>
                  </a:ext>
                </a:extLst>
              </a:tr>
              <a:tr h="405567">
                <a:tc>
                  <a:txBody>
                    <a:bodyPr/>
                    <a:lstStyle/>
                    <a:p>
                      <a:pPr algn="ctr" rtl="1">
                        <a:spcAft>
                          <a:spcPts val="0"/>
                        </a:spcAft>
                        <a:tabLst>
                          <a:tab pos="3201670" algn="l"/>
                        </a:tabLst>
                      </a:pPr>
                      <a:r>
                        <a:rPr lang="ar-SA" sz="1400">
                          <a:effectLst/>
                        </a:rPr>
                        <a:t>القتاد</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3</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5</a:t>
                      </a:r>
                      <a:endParaRPr lang="en-US"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33953994"/>
                  </a:ext>
                </a:extLst>
              </a:tr>
              <a:tr h="405567">
                <a:tc>
                  <a:txBody>
                    <a:bodyPr/>
                    <a:lstStyle/>
                    <a:p>
                      <a:pPr algn="ctr" rtl="1">
                        <a:spcAft>
                          <a:spcPts val="0"/>
                        </a:spcAft>
                        <a:tabLst>
                          <a:tab pos="3201670" algn="l"/>
                        </a:tabLst>
                      </a:pPr>
                      <a:r>
                        <a:rPr lang="ar-SA" sz="1400">
                          <a:effectLst/>
                        </a:rPr>
                        <a:t>الحرمل</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2</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1</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a:effectLst/>
                        </a:rPr>
                        <a:t>4</a:t>
                      </a:r>
                      <a:endParaRPr lang="en-US"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rtl="1">
                        <a:spcAft>
                          <a:spcPts val="0"/>
                        </a:spcAft>
                        <a:tabLst>
                          <a:tab pos="3201670" algn="l"/>
                        </a:tabLst>
                      </a:pPr>
                      <a:r>
                        <a:rPr lang="ar-SA" sz="1400" dirty="0">
                          <a:effectLst/>
                        </a:rPr>
                        <a:t>2</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2886254"/>
                  </a:ext>
                </a:extLst>
              </a:tr>
            </a:tbl>
          </a:graphicData>
        </a:graphic>
      </p:graphicFrame>
      <p:sp>
        <p:nvSpPr>
          <p:cNvPr id="3" name="Rectangle 1"/>
          <p:cNvSpPr>
            <a:spLocks noChangeArrowheads="1"/>
          </p:cNvSpPr>
          <p:nvPr/>
        </p:nvSpPr>
        <p:spPr bwMode="auto">
          <a:xfrm>
            <a:off x="352697" y="740771"/>
            <a:ext cx="1107730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201988" algn="l"/>
              </a:tabLst>
              <a:defRPr>
                <a:solidFill>
                  <a:schemeClr val="tx1"/>
                </a:solidFill>
                <a:latin typeface="Arial" panose="020B0604020202020204" pitchFamily="34" charset="0"/>
              </a:defRPr>
            </a:lvl1pPr>
            <a:lvl2pPr eaLnBrk="0" fontAlgn="base" hangingPunct="0">
              <a:spcBef>
                <a:spcPct val="0"/>
              </a:spcBef>
              <a:spcAft>
                <a:spcPct val="0"/>
              </a:spcAft>
              <a:tabLst>
                <a:tab pos="3201988" algn="l"/>
              </a:tabLst>
              <a:defRPr>
                <a:solidFill>
                  <a:schemeClr val="tx1"/>
                </a:solidFill>
                <a:latin typeface="Arial" panose="020B0604020202020204" pitchFamily="34" charset="0"/>
              </a:defRPr>
            </a:lvl2pPr>
            <a:lvl3pPr eaLnBrk="0" fontAlgn="base" hangingPunct="0">
              <a:spcBef>
                <a:spcPct val="0"/>
              </a:spcBef>
              <a:spcAft>
                <a:spcPct val="0"/>
              </a:spcAft>
              <a:tabLst>
                <a:tab pos="3201988" algn="l"/>
              </a:tabLst>
              <a:defRPr>
                <a:solidFill>
                  <a:schemeClr val="tx1"/>
                </a:solidFill>
                <a:latin typeface="Arial" panose="020B0604020202020204" pitchFamily="34" charset="0"/>
              </a:defRPr>
            </a:lvl3pPr>
            <a:lvl4pPr eaLnBrk="0" fontAlgn="base" hangingPunct="0">
              <a:spcBef>
                <a:spcPct val="0"/>
              </a:spcBef>
              <a:spcAft>
                <a:spcPct val="0"/>
              </a:spcAft>
              <a:tabLst>
                <a:tab pos="3201988" algn="l"/>
              </a:tabLst>
              <a:defRPr>
                <a:solidFill>
                  <a:schemeClr val="tx1"/>
                </a:solidFill>
                <a:latin typeface="Arial" panose="020B0604020202020204" pitchFamily="34" charset="0"/>
              </a:defRPr>
            </a:lvl4pPr>
            <a:lvl5pPr eaLnBrk="0" fontAlgn="base" hangingPunct="0">
              <a:spcBef>
                <a:spcPct val="0"/>
              </a:spcBef>
              <a:spcAft>
                <a:spcPct val="0"/>
              </a:spcAft>
              <a:tabLst>
                <a:tab pos="3201988" algn="l"/>
              </a:tabLst>
              <a:defRPr>
                <a:solidFill>
                  <a:schemeClr val="tx1"/>
                </a:solidFill>
                <a:latin typeface="Arial" panose="020B0604020202020204" pitchFamily="34" charset="0"/>
              </a:defRPr>
            </a:lvl5pPr>
            <a:lvl6pPr eaLnBrk="0" fontAlgn="base" hangingPunct="0">
              <a:spcBef>
                <a:spcPct val="0"/>
              </a:spcBef>
              <a:spcAft>
                <a:spcPct val="0"/>
              </a:spcAft>
              <a:tabLst>
                <a:tab pos="3201988" algn="l"/>
              </a:tabLst>
              <a:defRPr>
                <a:solidFill>
                  <a:schemeClr val="tx1"/>
                </a:solidFill>
                <a:latin typeface="Arial" panose="020B0604020202020204" pitchFamily="34" charset="0"/>
              </a:defRPr>
            </a:lvl6pPr>
            <a:lvl7pPr eaLnBrk="0" fontAlgn="base" hangingPunct="0">
              <a:spcBef>
                <a:spcPct val="0"/>
              </a:spcBef>
              <a:spcAft>
                <a:spcPct val="0"/>
              </a:spcAft>
              <a:tabLst>
                <a:tab pos="3201988" algn="l"/>
              </a:tabLst>
              <a:defRPr>
                <a:solidFill>
                  <a:schemeClr val="tx1"/>
                </a:solidFill>
                <a:latin typeface="Arial" panose="020B0604020202020204" pitchFamily="34" charset="0"/>
              </a:defRPr>
            </a:lvl7pPr>
            <a:lvl8pPr eaLnBrk="0" fontAlgn="base" hangingPunct="0">
              <a:spcBef>
                <a:spcPct val="0"/>
              </a:spcBef>
              <a:spcAft>
                <a:spcPct val="0"/>
              </a:spcAft>
              <a:tabLst>
                <a:tab pos="3201988" algn="l"/>
              </a:tabLst>
              <a:defRPr>
                <a:solidFill>
                  <a:schemeClr val="tx1"/>
                </a:solidFill>
                <a:latin typeface="Arial" panose="020B0604020202020204" pitchFamily="34" charset="0"/>
              </a:defRPr>
            </a:lvl8pPr>
            <a:lvl9pPr eaLnBrk="0" fontAlgn="base" hangingPunct="0">
              <a:spcBef>
                <a:spcPct val="0"/>
              </a:spcBef>
              <a:spcAft>
                <a:spcPct val="0"/>
              </a:spcAft>
              <a:tabLst>
                <a:tab pos="3201988" algn="l"/>
              </a:tabLs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tab pos="3201988" algn="l"/>
              </a:tabLst>
            </a:pPr>
            <a:r>
              <a:rPr kumimoji="0" lang="ar-SA"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احسبي مدى غزارة الأنواع النباتية ( العرفج ، السلّة ، القتاد ، الحرمل ) المذكورة لكي في المثال وحددي درجات الغزارة في حقل مساحته 10 م</a:t>
            </a:r>
            <a:r>
              <a:rPr kumimoji="0" lang="ar-SA" altLang="en-US" sz="2000" b="1" i="0" u="none" strike="noStrike" cap="none" normalizeH="0" baseline="3000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a:t>
            </a:r>
            <a:r>
              <a:rPr kumimoji="0" lang="ar-SA"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وكل مربع يمثل 2م</a:t>
            </a:r>
            <a:r>
              <a:rPr kumimoji="0" lang="ar-SA" altLang="en-US" sz="2000" b="1" i="0" u="none" strike="noStrike" cap="none" normalizeH="0" baseline="3000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2 </a:t>
            </a:r>
            <a:r>
              <a:rPr kumimoji="0" lang="ar-SA" altLang="en-US" sz="20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201988"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2043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571" y="555193"/>
            <a:ext cx="11665132" cy="2554545"/>
          </a:xfrm>
          <a:prstGeom prst="rect">
            <a:avLst/>
          </a:prstGeom>
        </p:spPr>
        <p:txBody>
          <a:bodyPr wrap="square">
            <a:spAutoFit/>
          </a:bodyPr>
          <a:lstStyle/>
          <a:p>
            <a:pPr marL="342900" lvl="0" indent="-342900" algn="r" rtl="1">
              <a:spcAft>
                <a:spcPts val="0"/>
              </a:spcAft>
              <a:buFont typeface="+mj-lt"/>
              <a:buAutoNum type="arabicPeriod"/>
              <a:tabLst>
                <a:tab pos="948690" algn="l"/>
                <a:tab pos="3201670" algn="l"/>
              </a:tabLst>
            </a:pPr>
            <a:r>
              <a:rPr lang="ar-SA" sz="2400" b="1" u="sng" dirty="0">
                <a:latin typeface="Times New Roman" panose="02020603050405020304" pitchFamily="18" charset="0"/>
                <a:ea typeface="Times New Roman" panose="02020603050405020304" pitchFamily="18" charset="0"/>
              </a:rPr>
              <a:t>التغطية </a:t>
            </a:r>
            <a:r>
              <a:rPr lang="en-US" sz="2400" b="1" u="sng" dirty="0">
                <a:latin typeface="Times New Roman" panose="02020603050405020304" pitchFamily="18" charset="0"/>
                <a:ea typeface="Times New Roman" panose="02020603050405020304" pitchFamily="18" charset="0"/>
              </a:rPr>
              <a:t>Plant cover</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التغطية هي عبارة عن المساحة التي تغطيها النباتات المفردة أو أفراد النوع الواحد أو كل الأنواع النباتية في المجتمع النباتي .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ويعبّر عنها بنسبة مئوية من مساحة المجتمع النباتي فالنسبة المئوية 100% تعني أن سطح التربة مغطى بشكل كامل والنسبة 70% تعني ان 30% من سطح التربة غير مغطى بالنباتات إذا نظرنا له من الأعلى.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
        <p:nvSpPr>
          <p:cNvPr id="3" name="Rectangle 2"/>
          <p:cNvSpPr>
            <a:spLocks noChangeArrowheads="1"/>
          </p:cNvSpPr>
          <p:nvPr/>
        </p:nvSpPr>
        <p:spPr bwMode="auto">
          <a:xfrm>
            <a:off x="5167128" y="3276058"/>
            <a:ext cx="443368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201988" algn="l"/>
              </a:tabLst>
              <a:defRPr>
                <a:solidFill>
                  <a:schemeClr val="tx1"/>
                </a:solidFill>
                <a:latin typeface="Arial" panose="020B0604020202020204" pitchFamily="34" charset="0"/>
              </a:defRPr>
            </a:lvl1pPr>
            <a:lvl2pPr eaLnBrk="0" fontAlgn="base" hangingPunct="0">
              <a:spcBef>
                <a:spcPct val="0"/>
              </a:spcBef>
              <a:spcAft>
                <a:spcPct val="0"/>
              </a:spcAft>
              <a:tabLst>
                <a:tab pos="3201988" algn="l"/>
              </a:tabLst>
              <a:defRPr>
                <a:solidFill>
                  <a:schemeClr val="tx1"/>
                </a:solidFill>
                <a:latin typeface="Arial" panose="020B0604020202020204" pitchFamily="34" charset="0"/>
              </a:defRPr>
            </a:lvl2pPr>
            <a:lvl3pPr eaLnBrk="0" fontAlgn="base" hangingPunct="0">
              <a:spcBef>
                <a:spcPct val="0"/>
              </a:spcBef>
              <a:spcAft>
                <a:spcPct val="0"/>
              </a:spcAft>
              <a:tabLst>
                <a:tab pos="3201988" algn="l"/>
              </a:tabLst>
              <a:defRPr>
                <a:solidFill>
                  <a:schemeClr val="tx1"/>
                </a:solidFill>
                <a:latin typeface="Arial" panose="020B0604020202020204" pitchFamily="34" charset="0"/>
              </a:defRPr>
            </a:lvl3pPr>
            <a:lvl4pPr eaLnBrk="0" fontAlgn="base" hangingPunct="0">
              <a:spcBef>
                <a:spcPct val="0"/>
              </a:spcBef>
              <a:spcAft>
                <a:spcPct val="0"/>
              </a:spcAft>
              <a:tabLst>
                <a:tab pos="3201988" algn="l"/>
              </a:tabLst>
              <a:defRPr>
                <a:solidFill>
                  <a:schemeClr val="tx1"/>
                </a:solidFill>
                <a:latin typeface="Arial" panose="020B0604020202020204" pitchFamily="34" charset="0"/>
              </a:defRPr>
            </a:lvl4pPr>
            <a:lvl5pPr eaLnBrk="0" fontAlgn="base" hangingPunct="0">
              <a:spcBef>
                <a:spcPct val="0"/>
              </a:spcBef>
              <a:spcAft>
                <a:spcPct val="0"/>
              </a:spcAft>
              <a:tabLst>
                <a:tab pos="3201988" algn="l"/>
              </a:tabLst>
              <a:defRPr>
                <a:solidFill>
                  <a:schemeClr val="tx1"/>
                </a:solidFill>
                <a:latin typeface="Arial" panose="020B0604020202020204" pitchFamily="34" charset="0"/>
              </a:defRPr>
            </a:lvl5pPr>
            <a:lvl6pPr eaLnBrk="0" fontAlgn="base" hangingPunct="0">
              <a:spcBef>
                <a:spcPct val="0"/>
              </a:spcBef>
              <a:spcAft>
                <a:spcPct val="0"/>
              </a:spcAft>
              <a:tabLst>
                <a:tab pos="3201988" algn="l"/>
              </a:tabLst>
              <a:defRPr>
                <a:solidFill>
                  <a:schemeClr val="tx1"/>
                </a:solidFill>
                <a:latin typeface="Arial" panose="020B0604020202020204" pitchFamily="34" charset="0"/>
              </a:defRPr>
            </a:lvl6pPr>
            <a:lvl7pPr eaLnBrk="0" fontAlgn="base" hangingPunct="0">
              <a:spcBef>
                <a:spcPct val="0"/>
              </a:spcBef>
              <a:spcAft>
                <a:spcPct val="0"/>
              </a:spcAft>
              <a:tabLst>
                <a:tab pos="3201988" algn="l"/>
              </a:tabLst>
              <a:defRPr>
                <a:solidFill>
                  <a:schemeClr val="tx1"/>
                </a:solidFill>
                <a:latin typeface="Arial" panose="020B0604020202020204" pitchFamily="34" charset="0"/>
              </a:defRPr>
            </a:lvl7pPr>
            <a:lvl8pPr eaLnBrk="0" fontAlgn="base" hangingPunct="0">
              <a:spcBef>
                <a:spcPct val="0"/>
              </a:spcBef>
              <a:spcAft>
                <a:spcPct val="0"/>
              </a:spcAft>
              <a:tabLst>
                <a:tab pos="3201988" algn="l"/>
              </a:tabLst>
              <a:defRPr>
                <a:solidFill>
                  <a:schemeClr val="tx1"/>
                </a:solidFill>
                <a:latin typeface="Arial" panose="020B0604020202020204" pitchFamily="34" charset="0"/>
              </a:defRPr>
            </a:lvl8pPr>
            <a:lvl9pPr eaLnBrk="0" fontAlgn="base" hangingPunct="0">
              <a:spcBef>
                <a:spcPct val="0"/>
              </a:spcBef>
              <a:spcAft>
                <a:spcPct val="0"/>
              </a:spcAft>
              <a:tabLst>
                <a:tab pos="3201988" algn="l"/>
              </a:tabLst>
              <a:defRPr>
                <a:solidFill>
                  <a:schemeClr val="tx1"/>
                </a:solidFill>
                <a:latin typeface="Arial" panose="020B0604020202020204" pitchFamily="34" charset="0"/>
              </a:defRPr>
            </a:lvl9pPr>
          </a:lstStyle>
          <a:p>
            <a:pPr marL="0" marR="0" lvl="0" indent="0" algn="l" defTabSz="914400" rtl="1" eaLnBrk="0" fontAlgn="base" latinLnBrk="0" hangingPunct="0">
              <a:lnSpc>
                <a:spcPct val="100000"/>
              </a:lnSpc>
              <a:spcBef>
                <a:spcPct val="0"/>
              </a:spcBef>
              <a:spcAft>
                <a:spcPct val="0"/>
              </a:spcAft>
              <a:buClrTx/>
              <a:buSzTx/>
              <a:buFontTx/>
              <a:buNone/>
              <a:tabLst>
                <a:tab pos="3201988" algn="l"/>
              </a:tabLst>
            </a:pPr>
            <a:r>
              <a:rPr kumimoji="0" lang="ar-SA" altLang="en-US"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عدد أفراد النوع النباتي  </a:t>
            </a:r>
            <a:endPar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201988"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5" name="Rectangle 3"/>
          <p:cNvSpPr>
            <a:spLocks noChangeArrowheads="1"/>
          </p:cNvSpPr>
          <p:nvPr/>
        </p:nvSpPr>
        <p:spPr bwMode="auto">
          <a:xfrm>
            <a:off x="4719583" y="3905085"/>
            <a:ext cx="229234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201988" algn="l"/>
              </a:tabLst>
              <a:defRPr>
                <a:solidFill>
                  <a:schemeClr val="tx1"/>
                </a:solidFill>
                <a:latin typeface="Arial" panose="020B0604020202020204" pitchFamily="34" charset="0"/>
              </a:defRPr>
            </a:lvl1pPr>
            <a:lvl2pPr eaLnBrk="0" fontAlgn="base" hangingPunct="0">
              <a:spcBef>
                <a:spcPct val="0"/>
              </a:spcBef>
              <a:spcAft>
                <a:spcPct val="0"/>
              </a:spcAft>
              <a:tabLst>
                <a:tab pos="3201988" algn="l"/>
              </a:tabLst>
              <a:defRPr>
                <a:solidFill>
                  <a:schemeClr val="tx1"/>
                </a:solidFill>
                <a:latin typeface="Arial" panose="020B0604020202020204" pitchFamily="34" charset="0"/>
              </a:defRPr>
            </a:lvl2pPr>
            <a:lvl3pPr eaLnBrk="0" fontAlgn="base" hangingPunct="0">
              <a:spcBef>
                <a:spcPct val="0"/>
              </a:spcBef>
              <a:spcAft>
                <a:spcPct val="0"/>
              </a:spcAft>
              <a:tabLst>
                <a:tab pos="3201988" algn="l"/>
              </a:tabLst>
              <a:defRPr>
                <a:solidFill>
                  <a:schemeClr val="tx1"/>
                </a:solidFill>
                <a:latin typeface="Arial" panose="020B0604020202020204" pitchFamily="34" charset="0"/>
              </a:defRPr>
            </a:lvl3pPr>
            <a:lvl4pPr eaLnBrk="0" fontAlgn="base" hangingPunct="0">
              <a:spcBef>
                <a:spcPct val="0"/>
              </a:spcBef>
              <a:spcAft>
                <a:spcPct val="0"/>
              </a:spcAft>
              <a:tabLst>
                <a:tab pos="3201988" algn="l"/>
              </a:tabLst>
              <a:defRPr>
                <a:solidFill>
                  <a:schemeClr val="tx1"/>
                </a:solidFill>
                <a:latin typeface="Arial" panose="020B0604020202020204" pitchFamily="34" charset="0"/>
              </a:defRPr>
            </a:lvl4pPr>
            <a:lvl5pPr eaLnBrk="0" fontAlgn="base" hangingPunct="0">
              <a:spcBef>
                <a:spcPct val="0"/>
              </a:spcBef>
              <a:spcAft>
                <a:spcPct val="0"/>
              </a:spcAft>
              <a:tabLst>
                <a:tab pos="3201988" algn="l"/>
              </a:tabLst>
              <a:defRPr>
                <a:solidFill>
                  <a:schemeClr val="tx1"/>
                </a:solidFill>
                <a:latin typeface="Arial" panose="020B0604020202020204" pitchFamily="34" charset="0"/>
              </a:defRPr>
            </a:lvl5pPr>
            <a:lvl6pPr eaLnBrk="0" fontAlgn="base" hangingPunct="0">
              <a:spcBef>
                <a:spcPct val="0"/>
              </a:spcBef>
              <a:spcAft>
                <a:spcPct val="0"/>
              </a:spcAft>
              <a:tabLst>
                <a:tab pos="3201988" algn="l"/>
              </a:tabLst>
              <a:defRPr>
                <a:solidFill>
                  <a:schemeClr val="tx1"/>
                </a:solidFill>
                <a:latin typeface="Arial" panose="020B0604020202020204" pitchFamily="34" charset="0"/>
              </a:defRPr>
            </a:lvl6pPr>
            <a:lvl7pPr eaLnBrk="0" fontAlgn="base" hangingPunct="0">
              <a:spcBef>
                <a:spcPct val="0"/>
              </a:spcBef>
              <a:spcAft>
                <a:spcPct val="0"/>
              </a:spcAft>
              <a:tabLst>
                <a:tab pos="3201988" algn="l"/>
              </a:tabLst>
              <a:defRPr>
                <a:solidFill>
                  <a:schemeClr val="tx1"/>
                </a:solidFill>
                <a:latin typeface="Arial" panose="020B0604020202020204" pitchFamily="34" charset="0"/>
              </a:defRPr>
            </a:lvl7pPr>
            <a:lvl8pPr eaLnBrk="0" fontAlgn="base" hangingPunct="0">
              <a:spcBef>
                <a:spcPct val="0"/>
              </a:spcBef>
              <a:spcAft>
                <a:spcPct val="0"/>
              </a:spcAft>
              <a:tabLst>
                <a:tab pos="3201988" algn="l"/>
              </a:tabLst>
              <a:defRPr>
                <a:solidFill>
                  <a:schemeClr val="tx1"/>
                </a:solidFill>
                <a:latin typeface="Arial" panose="020B0604020202020204" pitchFamily="34" charset="0"/>
              </a:defRPr>
            </a:lvl8pPr>
            <a:lvl9pPr eaLnBrk="0" fontAlgn="base" hangingPunct="0">
              <a:spcBef>
                <a:spcPct val="0"/>
              </a:spcBef>
              <a:spcAft>
                <a:spcPct val="0"/>
              </a:spcAft>
              <a:tabLst>
                <a:tab pos="3201988" algn="l"/>
              </a:tabLst>
              <a:defRPr>
                <a:solidFill>
                  <a:schemeClr val="tx1"/>
                </a:solidFill>
                <a:latin typeface="Arial" panose="020B0604020202020204" pitchFamily="34" charset="0"/>
              </a:defRPr>
            </a:lvl9pPr>
          </a:lstStyle>
          <a:p>
            <a:pPr marL="0" marR="0" lvl="0" indent="0" algn="ctr" defTabSz="914400" rtl="1" eaLnBrk="0" fontAlgn="base" latinLnBrk="0" hangingPunct="0">
              <a:lnSpc>
                <a:spcPct val="100000"/>
              </a:lnSpc>
              <a:spcBef>
                <a:spcPct val="0"/>
              </a:spcBef>
              <a:spcAft>
                <a:spcPct val="0"/>
              </a:spcAft>
              <a:buClrTx/>
              <a:buSzTx/>
              <a:buFontTx/>
              <a:buNone/>
              <a:tabLst>
                <a:tab pos="3201988" algn="l"/>
              </a:tabLst>
            </a:pPr>
            <a:r>
              <a:rPr kumimoji="0" lang="ar-SA" altLang="en-US"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وحدة المساحة</a:t>
            </a:r>
            <a:endParaRPr kumimoji="0" lang="en-US" altLang="en-US" sz="11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201988" algn="l"/>
              </a:tabLst>
            </a:pP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6" name="Rectangle 5"/>
          <p:cNvSpPr/>
          <p:nvPr/>
        </p:nvSpPr>
        <p:spPr>
          <a:xfrm>
            <a:off x="3803633" y="3535753"/>
            <a:ext cx="837088" cy="369332"/>
          </a:xfrm>
          <a:prstGeom prst="rect">
            <a:avLst/>
          </a:prstGeom>
        </p:spPr>
        <p:txBody>
          <a:bodyPr wrap="none">
            <a:spAutoFit/>
          </a:bodyPr>
          <a:lstStyle/>
          <a:p>
            <a:pPr lvl="0" algn="ctr" rtl="1" eaLnBrk="0" fontAlgn="base" hangingPunct="0">
              <a:spcBef>
                <a:spcPct val="0"/>
              </a:spcBef>
              <a:spcAft>
                <a:spcPct val="0"/>
              </a:spcAft>
              <a:tabLst>
                <a:tab pos="3201988" algn="l"/>
              </a:tabLst>
            </a:pPr>
            <a:r>
              <a:rPr lang="ar-SA" altLang="en-US" b="1" dirty="0">
                <a:latin typeface="Bodoni MT" panose="02070603080606020203" pitchFamily="18" charset="0"/>
                <a:ea typeface="Times New Roman" panose="02020603050405020304" pitchFamily="18" charset="0"/>
              </a:rPr>
              <a:t>×</a:t>
            </a:r>
            <a:r>
              <a:rPr lang="ar-SA" altLang="en-US" b="1" dirty="0">
                <a:ea typeface="Times New Roman" panose="02020603050405020304" pitchFamily="18" charset="0"/>
              </a:rPr>
              <a:t>  </a:t>
            </a:r>
            <a:r>
              <a:rPr lang="ar-SA" altLang="en-US" b="1" dirty="0">
                <a:latin typeface="Arial" panose="020B0604020202020204" pitchFamily="34" charset="0"/>
                <a:ea typeface="Times New Roman" panose="02020603050405020304" pitchFamily="18" charset="0"/>
              </a:rPr>
              <a:t>100</a:t>
            </a:r>
            <a:endParaRPr kumimoji="0" lang="en-US" altLang="en-US"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7" name="Rectangle 6"/>
          <p:cNvSpPr/>
          <p:nvPr/>
        </p:nvSpPr>
        <p:spPr>
          <a:xfrm>
            <a:off x="7011925" y="3467685"/>
            <a:ext cx="976549" cy="369332"/>
          </a:xfrm>
          <a:prstGeom prst="rect">
            <a:avLst/>
          </a:prstGeom>
        </p:spPr>
        <p:txBody>
          <a:bodyPr wrap="none">
            <a:spAutoFit/>
          </a:bodyPr>
          <a:lstStyle/>
          <a:p>
            <a:r>
              <a:rPr lang="ar-SA" altLang="en-US" b="1" dirty="0">
                <a:latin typeface="Arial" panose="020B0604020202020204" pitchFamily="34" charset="0"/>
                <a:ea typeface="Times New Roman" panose="02020603050405020304" pitchFamily="18" charset="0"/>
              </a:rPr>
              <a:t>التغطية = </a:t>
            </a:r>
            <a:endParaRPr lang="en-US" dirty="0"/>
          </a:p>
        </p:txBody>
      </p:sp>
      <p:sp>
        <p:nvSpPr>
          <p:cNvPr id="8" name="Minus 7"/>
          <p:cNvSpPr/>
          <p:nvPr/>
        </p:nvSpPr>
        <p:spPr>
          <a:xfrm>
            <a:off x="4820195" y="3467685"/>
            <a:ext cx="2191730" cy="39314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9827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8674" y="494012"/>
            <a:ext cx="11913326" cy="4585871"/>
          </a:xfrm>
          <a:prstGeom prst="rect">
            <a:avLst/>
          </a:prstGeom>
        </p:spPr>
        <p:txBody>
          <a:bodyPr wrap="square">
            <a:spAutoFit/>
          </a:bodyPr>
          <a:lstStyle/>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وهناك تغطية نباتية كلية </a:t>
            </a:r>
            <a:r>
              <a:rPr lang="en-US" sz="2400" dirty="0">
                <a:latin typeface="Times New Roman" panose="02020603050405020304" pitchFamily="18" charset="0"/>
                <a:ea typeface="Times New Roman" panose="02020603050405020304" pitchFamily="18" charset="0"/>
              </a:rPr>
              <a:t> total plant cover</a:t>
            </a:r>
            <a:r>
              <a:rPr lang="ar-SA" sz="2400" dirty="0">
                <a:latin typeface="Times New Roman" panose="02020603050405020304" pitchFamily="18" charset="0"/>
                <a:ea typeface="Times New Roman" panose="02020603050405020304" pitchFamily="18" charset="0"/>
              </a:rPr>
              <a:t>تشمل كل الغطاء النباتي في المجتمع  وتغطية جزئية </a:t>
            </a:r>
            <a:r>
              <a:rPr lang="en-US" sz="2400" dirty="0">
                <a:latin typeface="Times New Roman" panose="02020603050405020304" pitchFamily="18" charset="0"/>
                <a:ea typeface="Times New Roman" panose="02020603050405020304" pitchFamily="18" charset="0"/>
              </a:rPr>
              <a:t>partial plant cover  </a:t>
            </a:r>
            <a:r>
              <a:rPr lang="ar-SA" sz="2400" dirty="0" smtClean="0">
                <a:latin typeface="Times New Roman" panose="02020603050405020304" pitchFamily="18" charset="0"/>
                <a:ea typeface="Times New Roman" panose="02020603050405020304" pitchFamily="18" charset="0"/>
              </a:rPr>
              <a:t> لكل </a:t>
            </a:r>
            <a:r>
              <a:rPr lang="ar-SA" sz="2400" dirty="0">
                <a:latin typeface="Times New Roman" panose="02020603050405020304" pitchFamily="18" charset="0"/>
                <a:ea typeface="Times New Roman" panose="02020603050405020304" pitchFamily="18" charset="0"/>
              </a:rPr>
              <a:t>نوع في المجتمع النباتي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وعادة تدرس التغطية حسب التطبق العامودي للنباتات حيث تحسب تغطية الأشجار لتعيين التغطية الجزئية </a:t>
            </a:r>
            <a:r>
              <a:rPr lang="ar-SA" sz="2400" dirty="0" smtClean="0">
                <a:latin typeface="Times New Roman" panose="02020603050405020304" pitchFamily="18" charset="0"/>
                <a:ea typeface="Times New Roman" panose="02020603050405020304" pitchFamily="18" charset="0"/>
              </a:rPr>
              <a:t>للأشجار</a:t>
            </a:r>
          </a:p>
          <a:p>
            <a:pPr marL="228600" algn="r" rtl="1">
              <a:spcAft>
                <a:spcPts val="0"/>
              </a:spcAft>
              <a:tabLst>
                <a:tab pos="3201670" algn="l"/>
              </a:tabLst>
            </a:pPr>
            <a:r>
              <a:rPr lang="ar-SA" sz="2400" dirty="0" smtClean="0">
                <a:latin typeface="Times New Roman" panose="02020603050405020304" pitchFamily="18" charset="0"/>
                <a:ea typeface="Times New Roman" panose="02020603050405020304" pitchFamily="18" charset="0"/>
              </a:rPr>
              <a:t> </a:t>
            </a:r>
            <a:r>
              <a:rPr lang="ar-SA" sz="2400" dirty="0">
                <a:latin typeface="Times New Roman" panose="02020603050405020304" pitchFamily="18" charset="0"/>
                <a:ea typeface="Times New Roman" panose="02020603050405020304" pitchFamily="18" charset="0"/>
              </a:rPr>
              <a:t>(أي  نسبة المساحة المغطاة بالأشجار إلى المساحة الكلية) وكذلك تغطية الشجيرات وتغطية الأعشاب ومن ثم تحسب التغطية الكلية للغطاء النباتي ككل على سطح الأرض .</a:t>
            </a:r>
            <a:endParaRPr lang="en-US"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عادة تتراوح النسبة المئوية للتغطية في المناطق المعتدلة مابين 70-100 % أما في المناطق الصحراوية فتتراوح بين 20-40 % وقد تصل إلى أقل من 20% في مناطق أخرى كالمناطق الصخرية.</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en-US"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2000" dirty="0" smtClean="0">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6329511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23</TotalTime>
  <Words>217</Words>
  <Application>Microsoft Office PowerPoint</Application>
  <PresentationFormat>Widescreen</PresentationFormat>
  <Paragraphs>77</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Bodoni MT</vt:lpstr>
      <vt:lpstr>Calibri</vt:lpstr>
      <vt:lpstr>Calibri Light</vt:lpstr>
      <vt:lpstr>PT Bold Heading</vt:lpstr>
      <vt:lpstr>Times New Roman</vt:lpstr>
      <vt:lpstr>Retrospect</vt:lpstr>
      <vt:lpstr>342 نبت  الدرس العملي الرابع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342 نبت  الدرس العملي الرابع</dc:title>
  <dc:creator>maha abanomai</dc:creator>
  <cp:lastModifiedBy>maha abanomai</cp:lastModifiedBy>
  <cp:revision>4</cp:revision>
  <dcterms:created xsi:type="dcterms:W3CDTF">2026-09-10T05:12:29Z</dcterms:created>
  <dcterms:modified xsi:type="dcterms:W3CDTF">2026-09-10T04:49:43Z</dcterms:modified>
</cp:coreProperties>
</file>