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256" r:id="rId5"/>
    <p:sldId id="306" r:id="rId6"/>
    <p:sldId id="307" r:id="rId7"/>
    <p:sldId id="257" r:id="rId8"/>
    <p:sldId id="259" r:id="rId9"/>
    <p:sldId id="308" r:id="rId10"/>
    <p:sldId id="260" r:id="rId11"/>
    <p:sldId id="261" r:id="rId12"/>
    <p:sldId id="262" r:id="rId13"/>
    <p:sldId id="263" r:id="rId14"/>
    <p:sldId id="264" r:id="rId15"/>
    <p:sldId id="265" r:id="rId16"/>
    <p:sldId id="258" r:id="rId17"/>
    <p:sldId id="286" r:id="rId18"/>
    <p:sldId id="288" r:id="rId19"/>
    <p:sldId id="289" r:id="rId20"/>
    <p:sldId id="309" r:id="rId21"/>
    <p:sldId id="310" r:id="rId22"/>
    <p:sldId id="311" r:id="rId23"/>
    <p:sldId id="266" r:id="rId24"/>
    <p:sldId id="287" r:id="rId25"/>
    <p:sldId id="267" r:id="rId26"/>
    <p:sldId id="268" r:id="rId27"/>
    <p:sldId id="26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49CB7E-FFF9-46E1-B9FA-6D1D1908EBED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66486F-EFE4-4260-9421-1EEE070B52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503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497EC8-3666-41A0-8EAF-EA710D2A0337}" type="slidenum">
              <a:rPr lang="ar-SA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ar-SA" b="1"/>
          </a:p>
        </p:txBody>
      </p:sp>
    </p:spTree>
    <p:extLst>
      <p:ext uri="{BB962C8B-B14F-4D97-AF65-F5344CB8AC3E}">
        <p14:creationId xmlns:p14="http://schemas.microsoft.com/office/powerpoint/2010/main" val="332313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C73B1-EF3D-43FE-981F-6EDE8CC98BA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F7A5-E6DB-4E96-ABFF-F823BC8A91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C73B1-EF3D-43FE-981F-6EDE8CC98BA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F7A5-E6DB-4E96-ABFF-F823BC8A91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C73B1-EF3D-43FE-981F-6EDE8CC98BA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F7A5-E6DB-4E96-ABFF-F823BC8A91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C73B1-EF3D-43FE-981F-6EDE8CC98BA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F7A5-E6DB-4E96-ABFF-F823BC8A91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C73B1-EF3D-43FE-981F-6EDE8CC98BA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F7A5-E6DB-4E96-ABFF-F823BC8A91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C73B1-EF3D-43FE-981F-6EDE8CC98BA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F7A5-E6DB-4E96-ABFF-F823BC8A91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C73B1-EF3D-43FE-981F-6EDE8CC98BA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F7A5-E6DB-4E96-ABFF-F823BC8A91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C73B1-EF3D-43FE-981F-6EDE8CC98BA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F7A5-E6DB-4E96-ABFF-F823BC8A91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C73B1-EF3D-43FE-981F-6EDE8CC98BA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F7A5-E6DB-4E96-ABFF-F823BC8A91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C73B1-EF3D-43FE-981F-6EDE8CC98BA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F7A5-E6DB-4E96-ABFF-F823BC8A91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C73B1-EF3D-43FE-981F-6EDE8CC98BA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D6F7A5-E6DB-4E96-ABFF-F823BC8A914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C73B1-EF3D-43FE-981F-6EDE8CC98BAF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6F7A5-E6DB-4E96-ABFF-F823BC8A914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الدرس </a:t>
            </a:r>
            <a:r>
              <a:rPr lang="ar-SA" b="1" smtClean="0">
                <a:solidFill>
                  <a:srgbClr val="C00000"/>
                </a:solidFill>
              </a:rPr>
              <a:t>العملي الخامس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SA" b="1" dirty="0" smtClean="0"/>
              <a:t>الوضع المشيمي</a:t>
            </a:r>
            <a:br>
              <a:rPr lang="ar-SA" b="1" dirty="0" smtClean="0"/>
            </a:br>
            <a:r>
              <a:rPr lang="en-US" b="1" dirty="0" err="1" smtClean="0"/>
              <a:t>placentation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990600" y="5140325"/>
            <a:ext cx="62515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 </a:t>
            </a:r>
            <a:r>
              <a:rPr lang="en-US" sz="1000">
                <a:solidFill>
                  <a:srgbClr val="000000"/>
                </a:solidFill>
              </a:rPr>
              <a:t>. 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378745"/>
            <a:ext cx="8686800" cy="3505200"/>
          </a:xfrm>
        </p:spPr>
        <p:txBody>
          <a:bodyPr/>
          <a:lstStyle/>
          <a:p>
            <a:pPr algn="r">
              <a:lnSpc>
                <a:spcPct val="90000"/>
              </a:lnSpc>
              <a:buClr>
                <a:schemeClr val="accent2"/>
              </a:buClr>
              <a:buFont typeface="Wingdings" pitchFamily="2" charset="2"/>
              <a:buNone/>
            </a:pPr>
            <a:r>
              <a:rPr lang="en-US" b="1" dirty="0">
                <a:solidFill>
                  <a:srgbClr val="00B050"/>
                </a:solidFill>
              </a:rPr>
              <a:t>  </a:t>
            </a:r>
            <a:r>
              <a:rPr lang="ar-SA" b="1" dirty="0">
                <a:solidFill>
                  <a:srgbClr val="00B050"/>
                </a:solidFill>
              </a:rPr>
              <a:t>ما هو الوضع المشيمي ...وأين يوجد؟؟؟</a:t>
            </a:r>
            <a:endParaRPr lang="en-US" b="1" dirty="0">
              <a:solidFill>
                <a:srgbClr val="00B050"/>
              </a:solidFill>
            </a:endParaRPr>
          </a:p>
          <a:p>
            <a:pPr algn="r">
              <a:lnSpc>
                <a:spcPct val="90000"/>
              </a:lnSpc>
              <a:buFontTx/>
              <a:buNone/>
            </a:pPr>
            <a:r>
              <a:rPr lang="ar-SA" b="1" dirty="0">
                <a:solidFill>
                  <a:srgbClr val="7030A0"/>
                </a:solidFill>
              </a:rPr>
              <a:t>الوضع المشیمي ھو موضع اتصال البویضات بجدار ا لكربلة من الد اخل حیث توجد المشیمة.</a:t>
            </a:r>
            <a:endParaRPr lang="en-US" b="1" dirty="0">
              <a:solidFill>
                <a:srgbClr val="7030A0"/>
              </a:solidFill>
            </a:endParaRPr>
          </a:p>
          <a:p>
            <a:pPr algn="r">
              <a:lnSpc>
                <a:spcPct val="90000"/>
              </a:lnSpc>
              <a:buFontTx/>
              <a:buNone/>
            </a:pPr>
            <a:r>
              <a:rPr lang="ar-SA" b="1" dirty="0">
                <a:solidFill>
                  <a:srgbClr val="7030A0"/>
                </a:solidFill>
              </a:rPr>
              <a:t>ویتحدد الوضع المشیمي بطریقة اتصال البویضات داخل الكرابل ھل ھي على حواف الكرابل أم في وسطھا وھكذا.</a:t>
            </a:r>
            <a:r>
              <a:rPr lang="ar-SA" sz="2800" dirty="0">
                <a:solidFill>
                  <a:srgbClr val="7030A0"/>
                </a:solidFill>
              </a:rPr>
              <a:t> </a:t>
            </a:r>
            <a:endParaRPr lang="en-US" dirty="0">
              <a:solidFill>
                <a:srgbClr val="7030A0"/>
              </a:solidFill>
            </a:endParaRPr>
          </a:p>
          <a:p>
            <a:pPr>
              <a:lnSpc>
                <a:spcPct val="90000"/>
              </a:lnSpc>
              <a:buClr>
                <a:schemeClr val="accent2"/>
              </a:buClr>
              <a:buFont typeface="Wingdings" pitchFamily="2" charset="2"/>
              <a:buNone/>
            </a:pPr>
            <a:endParaRPr lang="en-US" dirty="0">
              <a:solidFill>
                <a:srgbClr val="7030A0"/>
              </a:solidFill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dirty="0"/>
              <a:t> 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ar-SA" b="1" dirty="0">
                <a:solidFill>
                  <a:srgbClr val="FF0000"/>
                </a:solidFill>
              </a:rPr>
              <a:t>  </a:t>
            </a:r>
            <a:r>
              <a:rPr lang="en-US" sz="2800" b="1" dirty="0">
                <a:solidFill>
                  <a:srgbClr val="FF0000"/>
                </a:solidFill>
              </a:rPr>
              <a:t>placentation </a:t>
            </a:r>
            <a:r>
              <a:rPr lang="ar-SA" b="1" dirty="0">
                <a:solidFill>
                  <a:srgbClr val="FF0000"/>
                </a:solidFill>
              </a:rPr>
              <a:t>الوضع المشيمي 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6150" name="Picture 6" descr="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210" y="4221162"/>
            <a:ext cx="3523781" cy="244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221163"/>
            <a:ext cx="3776861" cy="244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750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0" name="AutoShape 60"/>
          <p:cNvSpPr>
            <a:spLocks noChangeArrowheads="1"/>
          </p:cNvSpPr>
          <p:nvPr/>
        </p:nvSpPr>
        <p:spPr bwMode="gray">
          <a:xfrm>
            <a:off x="468313" y="2057400"/>
            <a:ext cx="8370887" cy="4035425"/>
          </a:xfrm>
          <a:prstGeom prst="roundRect">
            <a:avLst>
              <a:gd name="adj" fmla="val 11181"/>
            </a:avLst>
          </a:prstGeom>
          <a:solidFill>
            <a:srgbClr val="FFFFFF">
              <a:alpha val="80000"/>
            </a:srgbClr>
          </a:solidFill>
          <a:ln w="317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</a:endParaRP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sz="3600" b="1" dirty="0">
                <a:solidFill>
                  <a:srgbClr val="C00000"/>
                </a:solidFill>
              </a:rPr>
              <a:t>: </a:t>
            </a:r>
            <a:r>
              <a:rPr lang="ar-SA" sz="3600" b="1" dirty="0">
                <a:solidFill>
                  <a:srgbClr val="C00000"/>
                </a:solidFill>
              </a:rPr>
              <a:t>الأوضاع المشیمیة</a:t>
            </a:r>
            <a:r>
              <a:rPr lang="en-US" sz="3600" b="1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gray">
          <a:xfrm>
            <a:off x="1757363" y="5246687"/>
            <a:ext cx="6189663" cy="750888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0"/>
                  <a:invGamma/>
                  <a:alpha val="0"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</a:rPr>
              <a:t>:Apical                     </a:t>
            </a:r>
          </a:p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ar-SA" b="1" dirty="0">
                <a:solidFill>
                  <a:srgbClr val="000000"/>
                </a:solidFill>
              </a:rPr>
              <a:t>         </a:t>
            </a:r>
            <a:r>
              <a:rPr lang="ar-SA" sz="2800" b="1" dirty="0">
                <a:solidFill>
                  <a:srgbClr val="CC3300"/>
                </a:solidFill>
              </a:rPr>
              <a:t>الوضع المشیمي القمي</a:t>
            </a:r>
            <a:endParaRPr lang="en-US" sz="2800" b="1" dirty="0">
              <a:solidFill>
                <a:srgbClr val="CC3300"/>
              </a:solidFill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gray">
          <a:xfrm>
            <a:off x="406400" y="4287838"/>
            <a:ext cx="3886200" cy="750887"/>
          </a:xfrm>
          <a:prstGeom prst="rect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  <a:alpha val="0"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</a:rPr>
              <a:t>Basal </a:t>
            </a:r>
            <a:r>
              <a:rPr lang="ar-SA" b="1" dirty="0">
                <a:solidFill>
                  <a:srgbClr val="000000"/>
                </a:solidFill>
              </a:rPr>
              <a:t> </a:t>
            </a:r>
          </a:p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ar-SA" sz="2400" b="1" dirty="0">
                <a:solidFill>
                  <a:srgbClr val="CC3300"/>
                </a:solidFill>
              </a:rPr>
              <a:t>الوضع المشیمي القاعدي</a:t>
            </a:r>
            <a:endParaRPr lang="en-US" sz="2400" b="1" dirty="0">
              <a:solidFill>
                <a:srgbClr val="CC3300"/>
              </a:solidFill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gray">
          <a:xfrm>
            <a:off x="406400" y="3243263"/>
            <a:ext cx="3886200" cy="750887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</a:endParaRPr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gray">
          <a:xfrm>
            <a:off x="406400" y="2243138"/>
            <a:ext cx="3886200" cy="750887"/>
          </a:xfrm>
          <a:prstGeom prst="rect">
            <a:avLst/>
          </a:prstGeom>
          <a:gradFill rotWithShape="1">
            <a:gsLst>
              <a:gs pos="0">
                <a:schemeClr val="accent1">
                  <a:gamma/>
                  <a:tint val="0"/>
                  <a:invGamma/>
                  <a:alpha val="0"/>
                </a:schemeClr>
              </a:gs>
              <a:gs pos="100000">
                <a:schemeClr val="accent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1116013" y="2276475"/>
            <a:ext cx="2851150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</a:rPr>
              <a:t>:Parietal </a:t>
            </a:r>
            <a:endParaRPr lang="ar-SA" b="1">
              <a:solidFill>
                <a:srgbClr val="000000"/>
              </a:solidFill>
            </a:endParaRPr>
          </a:p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</a:rPr>
              <a:t>  </a:t>
            </a:r>
            <a:r>
              <a:rPr lang="ar-SA" sz="2400" b="1">
                <a:solidFill>
                  <a:srgbClr val="800000"/>
                </a:solidFill>
              </a:rPr>
              <a:t>الوضع المشیمي الجداري</a:t>
            </a:r>
            <a:endParaRPr lang="en-US" sz="2400" b="1">
              <a:solidFill>
                <a:srgbClr val="800000"/>
              </a:solidFill>
            </a:endParaRP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395288" y="3213100"/>
            <a:ext cx="3671887" cy="731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</a:rPr>
              <a:t>:Free central </a:t>
            </a:r>
            <a:r>
              <a:rPr lang="ar-SA" b="1">
                <a:solidFill>
                  <a:srgbClr val="000000"/>
                </a:solidFill>
              </a:rPr>
              <a:t> </a:t>
            </a:r>
          </a:p>
          <a:p>
            <a:pPr rtl="0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</a:rPr>
              <a:t> </a:t>
            </a:r>
            <a:r>
              <a:rPr lang="ar-SA" sz="2400" b="1">
                <a:solidFill>
                  <a:srgbClr val="CC3300"/>
                </a:solidFill>
              </a:rPr>
              <a:t>الوضع المشیمي المركزي السائب</a:t>
            </a:r>
            <a:endParaRPr lang="en-US" sz="2400" b="1">
              <a:solidFill>
                <a:srgbClr val="CC3300"/>
              </a:solidFill>
            </a:endParaRP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827088" y="4292600"/>
            <a:ext cx="2851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80808"/>
                </a:solidFill>
              </a:rPr>
              <a:t> 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1084263" y="5413375"/>
            <a:ext cx="2851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/>
                    </a:gs>
                    <a:gs pos="100000">
                      <a:schemeClr val="accent2">
                        <a:gamma/>
                        <a:tint val="73725"/>
                        <a:invGamma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80808"/>
                </a:solidFill>
              </a:rPr>
              <a:t> .</a:t>
            </a:r>
          </a:p>
        </p:txBody>
      </p:sp>
      <p:sp>
        <p:nvSpPr>
          <p:cNvPr id="10263" name="Text Box 23"/>
          <p:cNvSpPr txBox="1">
            <a:spLocks noChangeArrowheads="1"/>
          </p:cNvSpPr>
          <p:nvPr/>
        </p:nvSpPr>
        <p:spPr bwMode="auto">
          <a:xfrm>
            <a:off x="7234238" y="2354263"/>
            <a:ext cx="15367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 fontAlgn="base">
              <a:spcBef>
                <a:spcPct val="5000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</a:endParaRPr>
          </a:p>
        </p:txBody>
      </p:sp>
      <p:sp>
        <p:nvSpPr>
          <p:cNvPr id="10264" name="Text Box 24"/>
          <p:cNvSpPr txBox="1">
            <a:spLocks noChangeArrowheads="1"/>
          </p:cNvSpPr>
          <p:nvPr/>
        </p:nvSpPr>
        <p:spPr bwMode="black">
          <a:xfrm>
            <a:off x="7207250" y="2344738"/>
            <a:ext cx="806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>
                <a:solidFill>
                  <a:srgbClr val="777777"/>
                </a:solidFill>
              </a:rPr>
              <a:t> </a:t>
            </a:r>
          </a:p>
        </p:txBody>
      </p:sp>
      <p:sp>
        <p:nvSpPr>
          <p:cNvPr id="10265" name="Text Box 25"/>
          <p:cNvSpPr txBox="1">
            <a:spLocks noChangeArrowheads="1"/>
          </p:cNvSpPr>
          <p:nvPr/>
        </p:nvSpPr>
        <p:spPr bwMode="black">
          <a:xfrm>
            <a:off x="6300788" y="3284538"/>
            <a:ext cx="806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>
                <a:solidFill>
                  <a:srgbClr val="777777"/>
                </a:solidFill>
              </a:rPr>
              <a:t> </a:t>
            </a:r>
          </a:p>
        </p:txBody>
      </p:sp>
      <p:sp>
        <p:nvSpPr>
          <p:cNvPr id="10266" name="Text Box 26"/>
          <p:cNvSpPr txBox="1">
            <a:spLocks noChangeArrowheads="1"/>
          </p:cNvSpPr>
          <p:nvPr/>
        </p:nvSpPr>
        <p:spPr bwMode="black">
          <a:xfrm>
            <a:off x="7832725" y="4346575"/>
            <a:ext cx="806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>
                <a:solidFill>
                  <a:srgbClr val="777777"/>
                </a:solidFill>
              </a:rPr>
              <a:t> </a:t>
            </a:r>
          </a:p>
        </p:txBody>
      </p:sp>
      <p:sp>
        <p:nvSpPr>
          <p:cNvPr id="10267" name="Text Box 27"/>
          <p:cNvSpPr txBox="1">
            <a:spLocks noChangeArrowheads="1"/>
          </p:cNvSpPr>
          <p:nvPr/>
        </p:nvSpPr>
        <p:spPr bwMode="black">
          <a:xfrm>
            <a:off x="7794625" y="2617788"/>
            <a:ext cx="806450" cy="3365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rtl="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>
                <a:solidFill>
                  <a:srgbClr val="F8A230"/>
                </a:solidFill>
              </a:rPr>
              <a:t> </a:t>
            </a:r>
          </a:p>
        </p:txBody>
      </p:sp>
      <p:sp>
        <p:nvSpPr>
          <p:cNvPr id="10268" name="Text Box 28"/>
          <p:cNvSpPr txBox="1">
            <a:spLocks noChangeArrowheads="1"/>
          </p:cNvSpPr>
          <p:nvPr/>
        </p:nvSpPr>
        <p:spPr bwMode="black">
          <a:xfrm>
            <a:off x="6819900" y="3554413"/>
            <a:ext cx="806450" cy="3365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rtl="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>
                <a:solidFill>
                  <a:srgbClr val="5CACE2"/>
                </a:solidFill>
              </a:rPr>
              <a:t> </a:t>
            </a:r>
          </a:p>
        </p:txBody>
      </p:sp>
      <p:sp>
        <p:nvSpPr>
          <p:cNvPr id="10274" name="Text Box 34"/>
          <p:cNvSpPr txBox="1">
            <a:spLocks noChangeArrowheads="1"/>
          </p:cNvSpPr>
          <p:nvPr/>
        </p:nvSpPr>
        <p:spPr bwMode="black">
          <a:xfrm>
            <a:off x="6196013" y="5300663"/>
            <a:ext cx="806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>
                <a:solidFill>
                  <a:srgbClr val="777777"/>
                </a:solidFill>
              </a:rPr>
              <a:t> </a:t>
            </a:r>
          </a:p>
        </p:txBody>
      </p:sp>
      <p:sp>
        <p:nvSpPr>
          <p:cNvPr id="10275" name="Text Box 35"/>
          <p:cNvSpPr txBox="1">
            <a:spLocks noChangeArrowheads="1"/>
          </p:cNvSpPr>
          <p:nvPr/>
        </p:nvSpPr>
        <p:spPr bwMode="black">
          <a:xfrm>
            <a:off x="6819900" y="5594350"/>
            <a:ext cx="806450" cy="336550"/>
          </a:xfrm>
          <a:prstGeom prst="rect">
            <a:avLst/>
          </a:prstGeom>
          <a:noFill/>
          <a:ln>
            <a:noFill/>
          </a:ln>
          <a:effectLst>
            <a:outerShdw dist="127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1"/>
                    </a:gs>
                    <a:gs pos="50000">
                      <a:schemeClr val="bg1"/>
                    </a:gs>
                    <a:gs pos="100000">
                      <a:schemeClr val="accent1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rtl="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600" b="1">
                <a:solidFill>
                  <a:srgbClr val="95D844"/>
                </a:solidFill>
              </a:rPr>
              <a:t> </a:t>
            </a:r>
          </a:p>
        </p:txBody>
      </p:sp>
      <p:grpSp>
        <p:nvGrpSpPr>
          <p:cNvPr id="10276" name="Group 36"/>
          <p:cNvGrpSpPr>
            <a:grpSpLocks/>
          </p:cNvGrpSpPr>
          <p:nvPr/>
        </p:nvGrpSpPr>
        <p:grpSpPr bwMode="auto">
          <a:xfrm>
            <a:off x="3835400" y="2209800"/>
            <a:ext cx="822325" cy="819150"/>
            <a:chOff x="1596" y="1152"/>
            <a:chExt cx="518" cy="516"/>
          </a:xfrm>
        </p:grpSpPr>
        <p:sp>
          <p:nvSpPr>
            <p:cNvPr id="10277" name="Oval 37"/>
            <p:cNvSpPr>
              <a:spLocks noChangeArrowheads="1"/>
            </p:cNvSpPr>
            <p:nvPr/>
          </p:nvSpPr>
          <p:spPr bwMode="gray">
            <a:xfrm>
              <a:off x="1596" y="1154"/>
              <a:ext cx="518" cy="514"/>
            </a:xfrm>
            <a:prstGeom prst="ellipse">
              <a:avLst/>
            </a:prstGeom>
            <a:solidFill>
              <a:schemeClr val="accent1"/>
            </a:solidFill>
            <a:ln w="28575" algn="ctr">
              <a:solidFill>
                <a:srgbClr val="F8F8F8">
                  <a:alpha val="70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  <p:pic>
          <p:nvPicPr>
            <p:cNvPr id="10278" name="Picture 38" descr="cir_lighteffect0"/>
            <p:cNvPicPr>
              <a:picLocks noChangeAspect="1" noChangeArrowheads="1"/>
            </p:cNvPicPr>
            <p:nvPr/>
          </p:nvPicPr>
          <p:blipFill>
            <a:blip r:embed="rId3">
              <a:lum bright="18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609" y="1152"/>
              <a:ext cx="484" cy="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79" name="Group 39"/>
          <p:cNvGrpSpPr>
            <a:grpSpLocks/>
          </p:cNvGrpSpPr>
          <p:nvPr/>
        </p:nvGrpSpPr>
        <p:grpSpPr bwMode="auto">
          <a:xfrm>
            <a:off x="3924300" y="3213100"/>
            <a:ext cx="822325" cy="819150"/>
            <a:chOff x="1596" y="1152"/>
            <a:chExt cx="518" cy="516"/>
          </a:xfrm>
        </p:grpSpPr>
        <p:sp>
          <p:nvSpPr>
            <p:cNvPr id="10280" name="Oval 40"/>
            <p:cNvSpPr>
              <a:spLocks noChangeArrowheads="1"/>
            </p:cNvSpPr>
            <p:nvPr/>
          </p:nvSpPr>
          <p:spPr bwMode="gray">
            <a:xfrm>
              <a:off x="1596" y="1154"/>
              <a:ext cx="518" cy="514"/>
            </a:xfrm>
            <a:prstGeom prst="ellipse">
              <a:avLst/>
            </a:prstGeom>
            <a:solidFill>
              <a:schemeClr val="accent2"/>
            </a:solidFill>
            <a:ln w="28575" algn="ctr">
              <a:solidFill>
                <a:srgbClr val="F8F8F8">
                  <a:alpha val="70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  <p:pic>
          <p:nvPicPr>
            <p:cNvPr id="10281" name="Picture 41" descr="cir_lighteffect0"/>
            <p:cNvPicPr>
              <a:picLocks noChangeAspect="1" noChangeArrowheads="1"/>
            </p:cNvPicPr>
            <p:nvPr/>
          </p:nvPicPr>
          <p:blipFill>
            <a:blip r:embed="rId3">
              <a:lum bright="18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609" y="1152"/>
              <a:ext cx="484" cy="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82" name="Group 42"/>
          <p:cNvGrpSpPr>
            <a:grpSpLocks/>
          </p:cNvGrpSpPr>
          <p:nvPr/>
        </p:nvGrpSpPr>
        <p:grpSpPr bwMode="auto">
          <a:xfrm>
            <a:off x="3835400" y="4267200"/>
            <a:ext cx="822325" cy="819150"/>
            <a:chOff x="1596" y="1152"/>
            <a:chExt cx="518" cy="516"/>
          </a:xfrm>
        </p:grpSpPr>
        <p:sp>
          <p:nvSpPr>
            <p:cNvPr id="10283" name="Oval 43"/>
            <p:cNvSpPr>
              <a:spLocks noChangeArrowheads="1"/>
            </p:cNvSpPr>
            <p:nvPr/>
          </p:nvSpPr>
          <p:spPr bwMode="gray">
            <a:xfrm>
              <a:off x="1596" y="1154"/>
              <a:ext cx="518" cy="514"/>
            </a:xfrm>
            <a:prstGeom prst="ellipse">
              <a:avLst/>
            </a:prstGeom>
            <a:solidFill>
              <a:schemeClr val="hlink"/>
            </a:solidFill>
            <a:ln w="28575" algn="ctr">
              <a:solidFill>
                <a:srgbClr val="F8F8F8">
                  <a:alpha val="70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  <p:pic>
          <p:nvPicPr>
            <p:cNvPr id="10284" name="Picture 44" descr="cir_lighteffect0"/>
            <p:cNvPicPr>
              <a:picLocks noChangeAspect="1" noChangeArrowheads="1"/>
            </p:cNvPicPr>
            <p:nvPr/>
          </p:nvPicPr>
          <p:blipFill>
            <a:blip r:embed="rId3">
              <a:lum bright="18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609" y="1152"/>
              <a:ext cx="484" cy="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285" name="Group 45"/>
          <p:cNvGrpSpPr>
            <a:grpSpLocks/>
          </p:cNvGrpSpPr>
          <p:nvPr/>
        </p:nvGrpSpPr>
        <p:grpSpPr bwMode="auto">
          <a:xfrm>
            <a:off x="7947026" y="5167313"/>
            <a:ext cx="822325" cy="819150"/>
            <a:chOff x="1596" y="1152"/>
            <a:chExt cx="518" cy="516"/>
          </a:xfrm>
        </p:grpSpPr>
        <p:sp>
          <p:nvSpPr>
            <p:cNvPr id="10286" name="Oval 46"/>
            <p:cNvSpPr>
              <a:spLocks noChangeArrowheads="1"/>
            </p:cNvSpPr>
            <p:nvPr/>
          </p:nvSpPr>
          <p:spPr bwMode="gray">
            <a:xfrm>
              <a:off x="1596" y="1154"/>
              <a:ext cx="518" cy="514"/>
            </a:xfrm>
            <a:prstGeom prst="ellipse">
              <a:avLst/>
            </a:prstGeom>
            <a:solidFill>
              <a:schemeClr val="folHlink"/>
            </a:solidFill>
            <a:ln w="28575" algn="ctr">
              <a:solidFill>
                <a:srgbClr val="F8F8F8">
                  <a:alpha val="70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  <p:pic>
          <p:nvPicPr>
            <p:cNvPr id="10287" name="Picture 47" descr="cir_lighteffect0"/>
            <p:cNvPicPr>
              <a:picLocks noChangeAspect="1" noChangeArrowheads="1"/>
            </p:cNvPicPr>
            <p:nvPr/>
          </p:nvPicPr>
          <p:blipFill>
            <a:blip r:embed="rId3">
              <a:lum bright="18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609" y="1152"/>
              <a:ext cx="484" cy="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303" name="Text Box 63"/>
          <p:cNvSpPr txBox="1">
            <a:spLocks noChangeArrowheads="1"/>
          </p:cNvSpPr>
          <p:nvPr/>
        </p:nvSpPr>
        <p:spPr bwMode="auto">
          <a:xfrm>
            <a:off x="4335463" y="2266950"/>
            <a:ext cx="18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ar-SA" sz="3200" b="1">
              <a:solidFill>
                <a:srgbClr val="000000"/>
              </a:solidFill>
            </a:endParaRPr>
          </a:p>
        </p:txBody>
      </p:sp>
      <p:sp>
        <p:nvSpPr>
          <p:cNvPr id="10305" name="Rectangle 65"/>
          <p:cNvSpPr>
            <a:spLocks noChangeArrowheads="1"/>
          </p:cNvSpPr>
          <p:nvPr/>
        </p:nvSpPr>
        <p:spPr bwMode="auto">
          <a:xfrm>
            <a:off x="4067175" y="23495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0313" name="Rectangle 73"/>
          <p:cNvSpPr>
            <a:spLocks noChangeArrowheads="1"/>
          </p:cNvSpPr>
          <p:nvPr/>
        </p:nvSpPr>
        <p:spPr bwMode="gray">
          <a:xfrm>
            <a:off x="4714875" y="2276475"/>
            <a:ext cx="3529013" cy="792163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0"/>
                  <a:invGamma/>
                  <a:alpha val="0"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</a:rPr>
              <a:t>:</a:t>
            </a:r>
            <a:r>
              <a:rPr lang="en-US" b="1" dirty="0" err="1">
                <a:solidFill>
                  <a:srgbClr val="000000"/>
                </a:solidFill>
              </a:rPr>
              <a:t>Axile</a:t>
            </a:r>
            <a:endParaRPr lang="en-US" b="1" dirty="0">
              <a:solidFill>
                <a:srgbClr val="000000"/>
              </a:solidFill>
            </a:endParaRPr>
          </a:p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ar-SA" sz="2400" b="1" dirty="0">
                <a:solidFill>
                  <a:srgbClr val="CC3300"/>
                </a:solidFill>
              </a:rPr>
              <a:t> الوضع </a:t>
            </a:r>
            <a:r>
              <a:rPr lang="ar-SA" sz="2400" b="1" dirty="0" err="1">
                <a:solidFill>
                  <a:srgbClr val="CC3300"/>
                </a:solidFill>
              </a:rPr>
              <a:t>المشیمي</a:t>
            </a:r>
            <a:r>
              <a:rPr lang="ar-SA" sz="2400" b="1" dirty="0">
                <a:solidFill>
                  <a:srgbClr val="CC3300"/>
                </a:solidFill>
              </a:rPr>
              <a:t> المحوري</a:t>
            </a:r>
            <a:endParaRPr lang="en-US" sz="2400" b="1" dirty="0">
              <a:solidFill>
                <a:srgbClr val="CC3300"/>
              </a:solidFill>
            </a:endParaRPr>
          </a:p>
        </p:txBody>
      </p:sp>
      <p:grpSp>
        <p:nvGrpSpPr>
          <p:cNvPr id="10309" name="Group 69"/>
          <p:cNvGrpSpPr>
            <a:grpSpLocks/>
          </p:cNvGrpSpPr>
          <p:nvPr/>
        </p:nvGrpSpPr>
        <p:grpSpPr bwMode="auto">
          <a:xfrm>
            <a:off x="7926388" y="2249488"/>
            <a:ext cx="822325" cy="819150"/>
            <a:chOff x="1596" y="1152"/>
            <a:chExt cx="518" cy="516"/>
          </a:xfrm>
        </p:grpSpPr>
        <p:sp>
          <p:nvSpPr>
            <p:cNvPr id="10310" name="Oval 70"/>
            <p:cNvSpPr>
              <a:spLocks noChangeArrowheads="1"/>
            </p:cNvSpPr>
            <p:nvPr/>
          </p:nvSpPr>
          <p:spPr bwMode="gray">
            <a:xfrm>
              <a:off x="1596" y="1154"/>
              <a:ext cx="518" cy="514"/>
            </a:xfrm>
            <a:prstGeom prst="ellipse">
              <a:avLst/>
            </a:prstGeom>
            <a:solidFill>
              <a:schemeClr val="accent2"/>
            </a:solidFill>
            <a:ln w="28575" algn="ctr">
              <a:solidFill>
                <a:srgbClr val="F8F8F8">
                  <a:alpha val="70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  <p:pic>
          <p:nvPicPr>
            <p:cNvPr id="10311" name="Picture 71" descr="cir_lighteffect0"/>
            <p:cNvPicPr>
              <a:picLocks noChangeAspect="1" noChangeArrowheads="1"/>
            </p:cNvPicPr>
            <p:nvPr/>
          </p:nvPicPr>
          <p:blipFill>
            <a:blip r:embed="rId3">
              <a:lum bright="18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609" y="1152"/>
              <a:ext cx="484" cy="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317" name="Rectangle 77"/>
          <p:cNvSpPr>
            <a:spLocks noChangeArrowheads="1"/>
          </p:cNvSpPr>
          <p:nvPr/>
        </p:nvSpPr>
        <p:spPr bwMode="gray">
          <a:xfrm>
            <a:off x="4500563" y="3284538"/>
            <a:ext cx="3886200" cy="750887"/>
          </a:xfrm>
          <a:prstGeom prst="rect">
            <a:avLst/>
          </a:prstGeom>
          <a:gradFill rotWithShape="1">
            <a:gsLst>
              <a:gs pos="0">
                <a:schemeClr val="hlink">
                  <a:gamma/>
                  <a:tint val="0"/>
                  <a:invGamma/>
                  <a:alpha val="0"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</a:rPr>
              <a:t>:Central </a:t>
            </a:r>
            <a:r>
              <a:rPr lang="ar-SA" b="1" dirty="0">
                <a:solidFill>
                  <a:srgbClr val="000000"/>
                </a:solidFill>
              </a:rPr>
              <a:t> </a:t>
            </a:r>
          </a:p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ar-SA" b="1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ar-SA" sz="2400" b="1" dirty="0">
                <a:solidFill>
                  <a:srgbClr val="CC3300"/>
                </a:solidFill>
              </a:rPr>
              <a:t>الوضع المشیمي المركزي</a:t>
            </a:r>
            <a:endParaRPr lang="en-US" sz="2400" b="1" dirty="0">
              <a:solidFill>
                <a:srgbClr val="CC3300"/>
              </a:solidFill>
            </a:endParaRPr>
          </a:p>
        </p:txBody>
      </p:sp>
      <p:grpSp>
        <p:nvGrpSpPr>
          <p:cNvPr id="10314" name="Group 74"/>
          <p:cNvGrpSpPr>
            <a:grpSpLocks/>
          </p:cNvGrpSpPr>
          <p:nvPr/>
        </p:nvGrpSpPr>
        <p:grpSpPr bwMode="auto">
          <a:xfrm>
            <a:off x="7853363" y="3213100"/>
            <a:ext cx="822325" cy="819150"/>
            <a:chOff x="1596" y="1152"/>
            <a:chExt cx="518" cy="516"/>
          </a:xfrm>
        </p:grpSpPr>
        <p:sp>
          <p:nvSpPr>
            <p:cNvPr id="10315" name="Oval 75"/>
            <p:cNvSpPr>
              <a:spLocks noChangeArrowheads="1"/>
            </p:cNvSpPr>
            <p:nvPr/>
          </p:nvSpPr>
          <p:spPr bwMode="gray">
            <a:xfrm>
              <a:off x="1596" y="1154"/>
              <a:ext cx="518" cy="514"/>
            </a:xfrm>
            <a:prstGeom prst="ellipse">
              <a:avLst/>
            </a:prstGeom>
            <a:solidFill>
              <a:schemeClr val="hlink"/>
            </a:solidFill>
            <a:ln w="28575" algn="ctr">
              <a:solidFill>
                <a:srgbClr val="F8F8F8">
                  <a:alpha val="70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  <p:pic>
          <p:nvPicPr>
            <p:cNvPr id="10316" name="Picture 76" descr="cir_lighteffect0"/>
            <p:cNvPicPr>
              <a:picLocks noChangeAspect="1" noChangeArrowheads="1"/>
            </p:cNvPicPr>
            <p:nvPr/>
          </p:nvPicPr>
          <p:blipFill>
            <a:blip r:embed="rId3">
              <a:lum bright="18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609" y="1152"/>
              <a:ext cx="484" cy="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321" name="Rectangle 81"/>
          <p:cNvSpPr>
            <a:spLocks noChangeArrowheads="1"/>
          </p:cNvSpPr>
          <p:nvPr/>
        </p:nvSpPr>
        <p:spPr bwMode="gray">
          <a:xfrm>
            <a:off x="4427538" y="4365625"/>
            <a:ext cx="3886200" cy="750888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0"/>
                  <a:invGamma/>
                  <a:alpha val="0"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ar-SA" sz="2400" b="1" dirty="0">
                <a:solidFill>
                  <a:srgbClr val="CC3300"/>
                </a:solidFill>
              </a:rPr>
              <a:t>الوضع المشیمي الحافي</a:t>
            </a:r>
            <a:endParaRPr lang="en-US" sz="2400" b="1" dirty="0">
              <a:solidFill>
                <a:srgbClr val="CC3300"/>
              </a:solidFill>
            </a:endParaRPr>
          </a:p>
          <a:p>
            <a:pPr algn="ctr" rt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</a:rPr>
              <a:t>:Marginal</a:t>
            </a:r>
          </a:p>
        </p:txBody>
      </p:sp>
      <p:grpSp>
        <p:nvGrpSpPr>
          <p:cNvPr id="10318" name="Group 78"/>
          <p:cNvGrpSpPr>
            <a:grpSpLocks/>
          </p:cNvGrpSpPr>
          <p:nvPr/>
        </p:nvGrpSpPr>
        <p:grpSpPr bwMode="auto">
          <a:xfrm>
            <a:off x="7853363" y="4292600"/>
            <a:ext cx="822325" cy="819150"/>
            <a:chOff x="1596" y="1152"/>
            <a:chExt cx="518" cy="516"/>
          </a:xfrm>
        </p:grpSpPr>
        <p:sp>
          <p:nvSpPr>
            <p:cNvPr id="10319" name="Oval 79"/>
            <p:cNvSpPr>
              <a:spLocks noChangeArrowheads="1"/>
            </p:cNvSpPr>
            <p:nvPr/>
          </p:nvSpPr>
          <p:spPr bwMode="gray">
            <a:xfrm>
              <a:off x="1596" y="1154"/>
              <a:ext cx="518" cy="514"/>
            </a:xfrm>
            <a:prstGeom prst="ellipse">
              <a:avLst/>
            </a:prstGeom>
            <a:solidFill>
              <a:schemeClr val="folHlink"/>
            </a:solidFill>
            <a:ln w="28575" algn="ctr">
              <a:solidFill>
                <a:srgbClr val="F8F8F8">
                  <a:alpha val="70000"/>
                </a:srgbClr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ar-SA">
                <a:solidFill>
                  <a:srgbClr val="000000"/>
                </a:solidFill>
              </a:endParaRPr>
            </a:p>
          </p:txBody>
        </p:sp>
        <p:pic>
          <p:nvPicPr>
            <p:cNvPr id="10320" name="Picture 80" descr="cir_lighteffect0"/>
            <p:cNvPicPr>
              <a:picLocks noChangeAspect="1" noChangeArrowheads="1"/>
            </p:cNvPicPr>
            <p:nvPr/>
          </p:nvPicPr>
          <p:blipFill>
            <a:blip r:embed="rId3">
              <a:lum bright="18000" contrast="-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1609" y="1152"/>
              <a:ext cx="484" cy="3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322" name="Rectangle 82"/>
          <p:cNvSpPr>
            <a:spLocks noChangeArrowheads="1"/>
          </p:cNvSpPr>
          <p:nvPr/>
        </p:nvSpPr>
        <p:spPr bwMode="auto">
          <a:xfrm>
            <a:off x="8150225" y="2349500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323" name="Text Box 83"/>
          <p:cNvSpPr txBox="1">
            <a:spLocks noChangeArrowheads="1"/>
          </p:cNvSpPr>
          <p:nvPr/>
        </p:nvSpPr>
        <p:spPr bwMode="auto">
          <a:xfrm>
            <a:off x="8101013" y="3357563"/>
            <a:ext cx="409575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0324" name="Text Box 84"/>
          <p:cNvSpPr txBox="1">
            <a:spLocks noChangeArrowheads="1"/>
          </p:cNvSpPr>
          <p:nvPr/>
        </p:nvSpPr>
        <p:spPr bwMode="auto">
          <a:xfrm>
            <a:off x="4119563" y="3324225"/>
            <a:ext cx="3825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0325" name="Text Box 85"/>
          <p:cNvSpPr txBox="1">
            <a:spLocks noChangeArrowheads="1"/>
          </p:cNvSpPr>
          <p:nvPr/>
        </p:nvSpPr>
        <p:spPr bwMode="auto">
          <a:xfrm>
            <a:off x="8101013" y="4437063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0327" name="Text Box 87"/>
          <p:cNvSpPr txBox="1">
            <a:spLocks noChangeArrowheads="1"/>
          </p:cNvSpPr>
          <p:nvPr/>
        </p:nvSpPr>
        <p:spPr bwMode="auto">
          <a:xfrm>
            <a:off x="4048125" y="4422775"/>
            <a:ext cx="3794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10328" name="Text Box 88"/>
          <p:cNvSpPr txBox="1">
            <a:spLocks noChangeArrowheads="1"/>
          </p:cNvSpPr>
          <p:nvPr/>
        </p:nvSpPr>
        <p:spPr bwMode="auto">
          <a:xfrm>
            <a:off x="8166895" y="5332630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FFFFF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47110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8243"/>
            <a:ext cx="8229600" cy="1143000"/>
          </a:xfrm>
        </p:spPr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الوضع المشيمي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828858" y="980728"/>
            <a:ext cx="8229600" cy="4202797"/>
          </a:xfrm>
        </p:spPr>
        <p:txBody>
          <a:bodyPr>
            <a:normAutofit fontScale="92500" lnSpcReduction="20000"/>
          </a:bodyPr>
          <a:lstStyle/>
          <a:p>
            <a:pPr marL="514350" indent="-514350" algn="r">
              <a:buNone/>
            </a:pPr>
            <a:r>
              <a:rPr lang="ar-SA" sz="3000" b="1" dirty="0" smtClean="0">
                <a:solidFill>
                  <a:srgbClr val="7030A0"/>
                </a:solidFill>
              </a:rPr>
              <a:t>هو موضع اتصال البويضات بجدار المبيض </a:t>
            </a:r>
          </a:p>
          <a:p>
            <a:pPr marL="514350" indent="-514350" algn="r">
              <a:buNone/>
            </a:pPr>
            <a:r>
              <a:rPr lang="ar-SA" sz="3000" b="1" dirty="0" smtClean="0">
                <a:solidFill>
                  <a:srgbClr val="7030A0"/>
                </a:solidFill>
              </a:rPr>
              <a:t>ويكون على عدة </a:t>
            </a:r>
            <a:r>
              <a:rPr lang="ar-SA" sz="3000" b="1" dirty="0" err="1" smtClean="0">
                <a:solidFill>
                  <a:srgbClr val="7030A0"/>
                </a:solidFill>
              </a:rPr>
              <a:t>اشكال</a:t>
            </a:r>
            <a:r>
              <a:rPr lang="ar-SA" sz="3000" b="1" dirty="0" smtClean="0">
                <a:solidFill>
                  <a:srgbClr val="7030A0"/>
                </a:solidFill>
              </a:rPr>
              <a:t>:</a:t>
            </a:r>
          </a:p>
          <a:p>
            <a:pPr marL="578358" indent="-514350" algn="r" rtl="1">
              <a:buFont typeface="Wingdings" panose="05000000000000000000" pitchFamily="2" charset="2"/>
              <a:buChar char="Ø"/>
            </a:pPr>
            <a:r>
              <a:rPr lang="ar-SA" sz="3000" b="1" dirty="0" smtClean="0"/>
              <a:t>محوري </a:t>
            </a:r>
          </a:p>
          <a:p>
            <a:pPr marL="578358" indent="-514350" algn="r" rtl="1">
              <a:buFont typeface="Wingdings" panose="05000000000000000000" pitchFamily="2" charset="2"/>
              <a:buChar char="Ø"/>
            </a:pPr>
            <a:r>
              <a:rPr lang="ar-SA" sz="3000" b="1" dirty="0" smtClean="0"/>
              <a:t>جداري</a:t>
            </a:r>
          </a:p>
          <a:p>
            <a:pPr marL="578358" indent="-514350" algn="r" rtl="1">
              <a:buFont typeface="Wingdings" panose="05000000000000000000" pitchFamily="2" charset="2"/>
              <a:buChar char="Ø"/>
            </a:pPr>
            <a:r>
              <a:rPr lang="ar-SA" sz="3000" b="1" dirty="0" smtClean="0"/>
              <a:t>مركزي</a:t>
            </a:r>
          </a:p>
          <a:p>
            <a:pPr marL="578358" indent="-514350" algn="r" rtl="1">
              <a:buFont typeface="Wingdings" panose="05000000000000000000" pitchFamily="2" charset="2"/>
              <a:buChar char="Ø"/>
            </a:pPr>
            <a:r>
              <a:rPr lang="ar-SA" sz="3000" b="1" dirty="0" smtClean="0"/>
              <a:t>مركزي </a:t>
            </a:r>
            <a:r>
              <a:rPr lang="ar-SA" sz="3000" b="1" dirty="0" err="1" smtClean="0"/>
              <a:t>سائب</a:t>
            </a:r>
            <a:endParaRPr lang="ar-SA" sz="3000" b="1" dirty="0" smtClean="0"/>
          </a:p>
          <a:p>
            <a:pPr marL="578358" indent="-514350" algn="r" rtl="1">
              <a:buFont typeface="Wingdings" panose="05000000000000000000" pitchFamily="2" charset="2"/>
              <a:buChar char="Ø"/>
            </a:pPr>
            <a:r>
              <a:rPr lang="ar-SA" sz="3000" b="1" dirty="0" smtClean="0"/>
              <a:t>حافي</a:t>
            </a:r>
          </a:p>
          <a:p>
            <a:pPr marL="578358" indent="-514350" algn="r" rtl="1">
              <a:buFont typeface="Wingdings" panose="05000000000000000000" pitchFamily="2" charset="2"/>
              <a:buChar char="Ø"/>
            </a:pPr>
            <a:r>
              <a:rPr lang="ar-SA" sz="3000" b="1" dirty="0" smtClean="0"/>
              <a:t>قاعدي</a:t>
            </a:r>
          </a:p>
          <a:p>
            <a:pPr marL="578358" indent="-514350" algn="r" rtl="1">
              <a:buFont typeface="Wingdings" panose="05000000000000000000" pitchFamily="2" charset="2"/>
              <a:buChar char="Ø"/>
            </a:pPr>
            <a:r>
              <a:rPr lang="ar-SA" sz="3000" b="1" dirty="0" err="1" smtClean="0"/>
              <a:t>قمي</a:t>
            </a:r>
            <a:endParaRPr lang="ar-SA" sz="3000" b="1" dirty="0" smtClean="0"/>
          </a:p>
          <a:p>
            <a:pPr marL="514350" indent="-514350" algn="r">
              <a:buNone/>
            </a:pP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Parietal </a:t>
            </a:r>
            <a:r>
              <a:rPr lang="ar-SA" b="1" dirty="0" err="1" smtClean="0"/>
              <a:t>اولاً</a:t>
            </a:r>
            <a:r>
              <a:rPr lang="ar-SA" b="1" dirty="0" smtClean="0"/>
              <a:t>: </a:t>
            </a:r>
            <a:r>
              <a:rPr lang="ar-SA" b="1" dirty="0" err="1" smtClean="0"/>
              <a:t>الجداري</a:t>
            </a:r>
            <a:r>
              <a:rPr lang="ar-SA" b="1" dirty="0" smtClean="0"/>
              <a:t> </a:t>
            </a:r>
            <a:endParaRPr lang="en-US" b="1" dirty="0"/>
          </a:p>
        </p:txBody>
      </p:sp>
      <p:pic>
        <p:nvPicPr>
          <p:cNvPr id="4" name="عنصر نائب للمحتوى 7" descr="cucumbe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5008" y="1643051"/>
            <a:ext cx="2965846" cy="2551332"/>
          </a:xfrm>
        </p:spPr>
      </p:pic>
      <p:pic>
        <p:nvPicPr>
          <p:cNvPr id="5" name="عنصر نائب للمحتوى 8" descr="parietal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1151791"/>
            <a:ext cx="2232248" cy="2372862"/>
          </a:xfrm>
          <a:prstGeom prst="rect">
            <a:avLst/>
          </a:prstGeom>
        </p:spPr>
      </p:pic>
      <p:pic>
        <p:nvPicPr>
          <p:cNvPr id="7" name="عنصر نائب للمحتوى 3" descr="http://www.floranordica.org/info/termlistfiler/termbilder/placentation.gif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436" r="54218" b="29578"/>
          <a:stretch>
            <a:fillRect/>
          </a:stretch>
        </p:blipFill>
        <p:spPr bwMode="auto">
          <a:xfrm>
            <a:off x="755576" y="3182606"/>
            <a:ext cx="4648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66967" y="5697206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b="1" dirty="0" smtClean="0"/>
              <a:t>الجداري وصفه</a:t>
            </a:r>
            <a:r>
              <a:rPr lang="ar-SA" b="1" dirty="0"/>
              <a:t>: </a:t>
            </a:r>
            <a:r>
              <a:rPr lang="ar-SA" dirty="0"/>
              <a:t>يتكون المبيض من كربلتين أو أكثر ملتحمة من الأطراف فقط لتشكل غرفة واحدة واسعة (دون فواصل داخلية)، وتتوزع البويضات على الجدار الداخلي للمبيض حيث تلتصق حواف الكرابل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نتيجة بحث الصور عن الخيار اخضر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0338"/>
            <a:ext cx="3816424" cy="3484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45024"/>
            <a:ext cx="3816424" cy="2975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645024"/>
            <a:ext cx="4608512" cy="29750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0" b="30632"/>
          <a:stretch/>
        </p:blipFill>
        <p:spPr bwMode="auto">
          <a:xfrm>
            <a:off x="4134266" y="548680"/>
            <a:ext cx="4470182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4095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Axile</a:t>
            </a:r>
            <a:r>
              <a:rPr lang="en-US" b="1" dirty="0" smtClean="0"/>
              <a:t> </a:t>
            </a:r>
            <a:r>
              <a:rPr lang="ar-SA" b="1" dirty="0" smtClean="0"/>
              <a:t>ثانياً: المحوري</a:t>
            </a:r>
            <a:endParaRPr lang="en-US" b="1" dirty="0"/>
          </a:p>
        </p:txBody>
      </p:sp>
      <p:pic>
        <p:nvPicPr>
          <p:cNvPr id="4" name="عنصر نائب للمحتوى 9" descr="tomate-coupetrans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268760"/>
            <a:ext cx="3690938" cy="3690938"/>
          </a:xfrm>
          <a:prstGeom prst="rect">
            <a:avLst/>
          </a:prstGeom>
        </p:spPr>
      </p:pic>
      <p:pic>
        <p:nvPicPr>
          <p:cNvPr id="6" name="Picture 9" descr="http://classconnection.s3.amazonaws.com/565/flashcards/2181565/png/axile_placentation-143FAEB23D1600B838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67" y="1514628"/>
            <a:ext cx="2115877" cy="208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441" y="1413418"/>
            <a:ext cx="2316536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85532" y="5263472"/>
            <a:ext cx="84609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b="1" dirty="0" smtClean="0"/>
              <a:t>المحوري وصفه</a:t>
            </a:r>
            <a:r>
              <a:rPr lang="ar-SA" b="1" dirty="0"/>
              <a:t>: </a:t>
            </a:r>
            <a:r>
              <a:rPr lang="ar-SA" dirty="0"/>
              <a:t>يتكون المبيض من عدة كرابل ملتحمة معاً بحيث يتقابل التئام حوافها في مركز المبيض، مقسمة إياه إلى عدة غرف أو مساكن (متعدد المساكن)، وتخرج البويضات مرتبطة بهذا المحور المركزي.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Central</a:t>
            </a:r>
            <a:r>
              <a:rPr lang="ar-SA" b="1" dirty="0" smtClean="0"/>
              <a:t> ثالثاً: مركزي</a:t>
            </a:r>
            <a:endParaRPr lang="en-US" b="1" dirty="0"/>
          </a:p>
        </p:txBody>
      </p:sp>
      <p:pic>
        <p:nvPicPr>
          <p:cNvPr id="4" name="عنصر نائب للمحتوى 10" descr="kiwi-transv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657975" y="1397094"/>
            <a:ext cx="2028825" cy="2286000"/>
          </a:xfrm>
        </p:spPr>
      </p:pic>
      <p:pic>
        <p:nvPicPr>
          <p:cNvPr id="5" name="عنصر نائب للمحتوى 9" descr="placen3.gif"/>
          <p:cNvPicPr>
            <a:picLocks noChangeAspect="1"/>
          </p:cNvPicPr>
          <p:nvPr/>
        </p:nvPicPr>
        <p:blipFill rotWithShape="1">
          <a:blip r:embed="rId3" cstate="print"/>
          <a:srcRect l="53906" t="-1930" r="-1991" b="54694"/>
          <a:stretch/>
        </p:blipFill>
        <p:spPr>
          <a:xfrm>
            <a:off x="1259632" y="1449717"/>
            <a:ext cx="4176464" cy="223337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3410" y="5157192"/>
            <a:ext cx="90877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b="1" dirty="0" smtClean="0"/>
              <a:t>المركزي وصفه</a:t>
            </a:r>
            <a:r>
              <a:rPr lang="ar-SA" b="1" dirty="0"/>
              <a:t>: </a:t>
            </a:r>
            <a:r>
              <a:rPr lang="ar-SA" dirty="0"/>
              <a:t>يشبه الوضع المحوري في بدايته، لكن الفواصل والحواجز بين الغرف تتمزق وتزول مع نضج المبيض، لتصبح البويضات معلقة بمحور مركزي واحد يمتد من القاعدة إلى القمة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Free-central </a:t>
            </a:r>
            <a:r>
              <a:rPr lang="ar-SA" b="1" dirty="0" smtClean="0"/>
              <a:t>رابعاً: مركزي </a:t>
            </a:r>
            <a:r>
              <a:rPr lang="ar-SA" b="1" dirty="0" err="1" smtClean="0"/>
              <a:t>سائب</a:t>
            </a:r>
            <a:endParaRPr lang="en-US" b="1" dirty="0"/>
          </a:p>
        </p:txBody>
      </p:sp>
      <p:pic>
        <p:nvPicPr>
          <p:cNvPr id="4" name="عنصر نائب للمحتوى 3" descr="poivron-coupetransv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300192" y="1196752"/>
            <a:ext cx="2401594" cy="1700246"/>
          </a:xfrm>
          <a:prstGeom prst="rect">
            <a:avLst/>
          </a:prstGeom>
        </p:spPr>
      </p:pic>
      <p:pic>
        <p:nvPicPr>
          <p:cNvPr id="5" name="صورة 4" descr="poivron-coupelong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00192" y="2896998"/>
            <a:ext cx="2401594" cy="22601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عنصر نائب للمحتوى 3" descr="http://www.floranordica.org/info/termlistfiler/termbilder/placentation.gif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8" b="60564"/>
          <a:stretch>
            <a:fillRect/>
          </a:stretch>
        </p:blipFill>
        <p:spPr bwMode="auto">
          <a:xfrm>
            <a:off x="901302" y="1556792"/>
            <a:ext cx="4343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5543038"/>
            <a:ext cx="89515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b="1" dirty="0" smtClean="0"/>
              <a:t>المركزي السائب :</a:t>
            </a:r>
            <a:r>
              <a:rPr lang="ar-SA" dirty="0" smtClean="0"/>
              <a:t>وصفه</a:t>
            </a:r>
            <a:r>
              <a:rPr lang="ar-SA" dirty="0"/>
              <a:t>: يتكون المبيض من عدة كرابل ويكون وحيد الغرفة، ويبرز من قاعدته محور أسطواني مركزي يمتد إلى الأعلى دون أن يتصل بسقف أو قمة المبيض، وتتوزع البويضات حول هذا العمود السائب.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Marginal</a:t>
            </a:r>
            <a:r>
              <a:rPr lang="ar-SA" b="1" dirty="0" smtClean="0"/>
              <a:t> خامساً: حافي</a:t>
            </a:r>
            <a:endParaRPr lang="en-US" b="1" dirty="0"/>
          </a:p>
        </p:txBody>
      </p:sp>
      <p:pic>
        <p:nvPicPr>
          <p:cNvPr id="4" name="عنصر نائب للمحتوى 3" descr="fava1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868144" y="1556793"/>
            <a:ext cx="2572916" cy="244827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426" y="1196752"/>
            <a:ext cx="19970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عنصر نائب للمحتوى 3" descr="http://www.floranordica.org/info/termlistfiler/termbilder/placentation.gif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55" t="39436" b="30984"/>
          <a:stretch>
            <a:fillRect/>
          </a:stretch>
        </p:blipFill>
        <p:spPr bwMode="auto">
          <a:xfrm>
            <a:off x="99661" y="2780929"/>
            <a:ext cx="3533444" cy="199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-8198" y="5157192"/>
            <a:ext cx="9027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b="1" dirty="0" smtClean="0"/>
              <a:t>الحافي وصفه</a:t>
            </a:r>
            <a:r>
              <a:rPr lang="ar-SA" b="1" dirty="0"/>
              <a:t>:</a:t>
            </a:r>
            <a:r>
              <a:rPr lang="ar-SA" dirty="0"/>
              <a:t> يتكون المبيض من كربلة واحدة (وحيد الغرفة)، وتتوضع البويضات في صف واحد أو صفين على طول خط التقاء حافتي الكربلة (منطقة التدريز البطني).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Basal</a:t>
            </a:r>
            <a:r>
              <a:rPr lang="ar-SA" b="1" dirty="0" smtClean="0"/>
              <a:t> سادساً: قاعدي</a:t>
            </a:r>
            <a:endParaRPr lang="en-US" b="1" dirty="0"/>
          </a:p>
        </p:txBody>
      </p:sp>
      <p:pic>
        <p:nvPicPr>
          <p:cNvPr id="4" name="عنصر نائب للمحتوى 3" descr="sunfl3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990918" y="2056598"/>
            <a:ext cx="3886200" cy="2571750"/>
          </a:xfrm>
          <a:prstGeom prst="rect">
            <a:avLst/>
          </a:prstGeom>
        </p:spPr>
      </p:pic>
      <p:pic>
        <p:nvPicPr>
          <p:cNvPr id="5" name="عنصر نائب للمحتوى 3" descr="http://www.floranordica.org/info/termlistfiler/termbilder/placentation.gif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06" r="54556"/>
          <a:stretch>
            <a:fillRect/>
          </a:stretch>
        </p:blipFill>
        <p:spPr bwMode="auto">
          <a:xfrm>
            <a:off x="140122" y="2123273"/>
            <a:ext cx="4724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40043" y="5333983"/>
            <a:ext cx="84489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b="1" dirty="0" smtClean="0"/>
              <a:t>القاعدي وصفه</a:t>
            </a:r>
            <a:r>
              <a:rPr lang="ar-SA" b="1" dirty="0"/>
              <a:t>: </a:t>
            </a:r>
            <a:r>
              <a:rPr lang="ar-SA" dirty="0"/>
              <a:t>يتكون المبيض من كربلة واحدة أو أكثر، وتستقر بويضة واحدة (أو عدد قليل جداً من البويضات) مباشرة عند قاعدة تجويف المبيض.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Apical </a:t>
            </a:r>
            <a:r>
              <a:rPr lang="ar-SA" b="1" dirty="0" smtClean="0"/>
              <a:t>سابعاً: </a:t>
            </a:r>
            <a:r>
              <a:rPr lang="ar-SA" b="1" dirty="0" err="1" smtClean="0"/>
              <a:t>قمي</a:t>
            </a:r>
            <a:endParaRPr lang="en-US" b="1" dirty="0"/>
          </a:p>
        </p:txBody>
      </p:sp>
      <p:pic>
        <p:nvPicPr>
          <p:cNvPr id="4" name="عنصر نائب للمحتوى 3" descr="datte-ouvert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508104" y="1916832"/>
            <a:ext cx="3443454" cy="26399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عنصر نائب للمحتوى 3" descr="http://www.floranordica.org/info/termlistfiler/termbilder/placentation.gif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71" t="69014"/>
          <a:stretch>
            <a:fillRect/>
          </a:stretch>
        </p:blipFill>
        <p:spPr bwMode="auto">
          <a:xfrm>
            <a:off x="323528" y="2204864"/>
            <a:ext cx="4948238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6512" y="5360837"/>
            <a:ext cx="9027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SA" b="1" dirty="0" smtClean="0"/>
              <a:t>القمي وصفه</a:t>
            </a:r>
            <a:r>
              <a:rPr lang="ar-SA" b="1" dirty="0"/>
              <a:t>: </a:t>
            </a:r>
            <a:r>
              <a:rPr lang="ar-SA" dirty="0"/>
              <a:t>يشبه الوضع القاعدي، ولكن تنشأ البويضة أو تتصل من قمة المبيض (من ناحية السطح العلوي القريب من القلم والميسم).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placen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14290"/>
            <a:ext cx="5786478" cy="63579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907704" y="3366850"/>
            <a:ext cx="712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قاعدي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35896" y="3439597"/>
            <a:ext cx="474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قمي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32040" y="3439597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جداري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300192" y="3410431"/>
            <a:ext cx="9361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dirty="0" smtClean="0"/>
              <a:t>محوري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592762" y="5877272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مركزي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45957" y="5972458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حافي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images.tutorvista.com/cms/images/123/placentation-in-flower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"/>
            <a:ext cx="7934325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87624" y="4293096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جداري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36096" y="4295840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حافي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55564" y="2152382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محوري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728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42164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08304" y="5485199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محوري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542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09760"/>
            <a:ext cx="9144000" cy="40384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5470688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جداري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16016" y="5448240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حافي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784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7" name="Picture 5" descr="melon-parie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195388"/>
            <a:ext cx="3063875" cy="5041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9" name="Picture 7" descr="parietal-axi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4450"/>
            <a:ext cx="5040313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21" name="Picture 9" descr="cucumber-pariet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357563"/>
            <a:ext cx="5081588" cy="2909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2916238" y="188913"/>
            <a:ext cx="14779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FFFFF"/>
                </a:solidFill>
              </a:rPr>
              <a:t>Parietal</a:t>
            </a:r>
            <a:r>
              <a:rPr lang="ar-SA" b="1" dirty="0" smtClean="0">
                <a:solidFill>
                  <a:srgbClr val="FFFFFF"/>
                </a:solidFill>
              </a:rPr>
              <a:t>جداري 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64523" name="Rectangle 11"/>
          <p:cNvSpPr>
            <a:spLocks noChangeArrowheads="1"/>
          </p:cNvSpPr>
          <p:nvPr/>
        </p:nvSpPr>
        <p:spPr bwMode="auto">
          <a:xfrm>
            <a:off x="1908175" y="188913"/>
            <a:ext cx="730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FFFFFF"/>
                </a:solidFill>
              </a:rPr>
              <a:t>Axile</a:t>
            </a:r>
          </a:p>
        </p:txBody>
      </p:sp>
      <p:sp>
        <p:nvSpPr>
          <p:cNvPr id="64525" name="Rectangle 13"/>
          <p:cNvSpPr>
            <a:spLocks noChangeArrowheads="1"/>
          </p:cNvSpPr>
          <p:nvPr/>
        </p:nvSpPr>
        <p:spPr bwMode="auto">
          <a:xfrm>
            <a:off x="468313" y="4797425"/>
            <a:ext cx="1009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FFFFFF"/>
                </a:solidFill>
              </a:rPr>
              <a:t>Parietal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69074" y="186293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>
                <a:solidFill>
                  <a:schemeClr val="bg1"/>
                </a:solidFill>
              </a:rPr>
              <a:t>محوري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13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4" descr="free-centr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657225"/>
            <a:ext cx="2563812" cy="586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6156325" y="2924175"/>
            <a:ext cx="1479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95D844"/>
                </a:solidFill>
              </a:rPr>
              <a:t>Free central</a:t>
            </a:r>
          </a:p>
        </p:txBody>
      </p:sp>
      <p:pic>
        <p:nvPicPr>
          <p:cNvPr id="62471" name="Picture 7" descr="pepper-berr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341438"/>
            <a:ext cx="457200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4500563" y="1412875"/>
            <a:ext cx="1479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95D844"/>
                </a:solidFill>
              </a:rPr>
              <a:t>Free central</a:t>
            </a:r>
          </a:p>
        </p:txBody>
      </p:sp>
      <p:pic>
        <p:nvPicPr>
          <p:cNvPr id="62474" name="Picture 10" descr="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1341438"/>
            <a:ext cx="2592388" cy="4392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944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3" name="Picture 5" descr="apocar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6250"/>
            <a:ext cx="3600450" cy="6343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5" name="Picture 7" descr="placent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813"/>
            <a:ext cx="4119438" cy="5976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4787900" y="620713"/>
            <a:ext cx="1289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</a:rPr>
              <a:t>marginally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755577" y="4003674"/>
            <a:ext cx="504056" cy="288925"/>
          </a:xfrm>
          <a:prstGeom prst="rect">
            <a:avLst/>
          </a:prstGeom>
          <a:solidFill>
            <a:schemeClr val="accent1">
              <a:lumMod val="40000"/>
              <a:lumOff val="60000"/>
              <a:alpha val="99000"/>
            </a:schemeClr>
          </a:solidFill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667" y="2019578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جداري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620928" y="1891701"/>
            <a:ext cx="622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حافي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300068" y="2091593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محوري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55324" y="3778804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SA" dirty="0" smtClean="0"/>
              <a:t>قاعدي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27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b="1" dirty="0" smtClean="0">
                <a:solidFill>
                  <a:srgbClr val="C00000"/>
                </a:solidFill>
              </a:rPr>
              <a:t> </a:t>
            </a:r>
            <a:r>
              <a:rPr lang="ar-SA" b="1" dirty="0" err="1" smtClean="0">
                <a:solidFill>
                  <a:srgbClr val="C00000"/>
                </a:solidFill>
              </a:rPr>
              <a:t>انواع</a:t>
            </a:r>
            <a:r>
              <a:rPr lang="ar-SA" b="1" dirty="0" smtClean="0">
                <a:solidFill>
                  <a:srgbClr val="C00000"/>
                </a:solidFill>
              </a:rPr>
              <a:t> </a:t>
            </a:r>
            <a:r>
              <a:rPr lang="ar-SA" b="1" dirty="0" err="1" smtClean="0">
                <a:solidFill>
                  <a:srgbClr val="C00000"/>
                </a:solidFill>
              </a:rPr>
              <a:t>الازهار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r>
              <a:rPr lang="ar-SA" b="1" dirty="0"/>
              <a:t> يحدد نوع الزهرة على حسب وضع المتاع على التخت , فهي تكون على 3 انواع </a:t>
            </a:r>
            <a:r>
              <a:rPr lang="ar-SA" b="1" dirty="0" smtClean="0"/>
              <a:t>:</a:t>
            </a:r>
            <a:endParaRPr lang="en-US" b="1" dirty="0" smtClean="0"/>
          </a:p>
          <a:p>
            <a:pPr algn="r">
              <a:buNone/>
            </a:pPr>
            <a:endParaRPr lang="ar-SA" b="1" dirty="0"/>
          </a:p>
          <a:p>
            <a:pPr marL="512064" indent="-457200" algn="r" rtl="1">
              <a:buFont typeface="Wingdings" panose="05000000000000000000" pitchFamily="2" charset="2"/>
              <a:buChar char="ü"/>
            </a:pPr>
            <a:r>
              <a:rPr lang="ar-SA" b="1" dirty="0">
                <a:solidFill>
                  <a:srgbClr val="7030A0"/>
                </a:solidFill>
              </a:rPr>
              <a:t>زهرة علوية</a:t>
            </a:r>
          </a:p>
          <a:p>
            <a:pPr marL="512064" indent="-457200" algn="r" rtl="1">
              <a:buFont typeface="Wingdings" panose="05000000000000000000" pitchFamily="2" charset="2"/>
              <a:buChar char="ü"/>
            </a:pPr>
            <a:r>
              <a:rPr lang="ar-SA" b="1" dirty="0">
                <a:solidFill>
                  <a:srgbClr val="7030A0"/>
                </a:solidFill>
              </a:rPr>
              <a:t>زهرة سفلية</a:t>
            </a:r>
          </a:p>
          <a:p>
            <a:pPr marL="512064" indent="-457200" algn="r" rtl="1">
              <a:buFont typeface="Wingdings" panose="05000000000000000000" pitchFamily="2" charset="2"/>
              <a:buChar char="ü"/>
            </a:pPr>
            <a:r>
              <a:rPr lang="ar-SA" b="1" dirty="0">
                <a:solidFill>
                  <a:srgbClr val="7030A0"/>
                </a:solidFill>
              </a:rPr>
              <a:t>زهرة محيطية</a:t>
            </a:r>
            <a:endParaRPr lang="en-US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2286000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016" y="332656"/>
            <a:ext cx="21336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32656"/>
            <a:ext cx="3400425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96569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fig8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571480"/>
            <a:ext cx="8776668" cy="600079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2800" dirty="0" smtClean="0"/>
              <a:t>زهــــــــــرة سفلــــية</a:t>
            </a:r>
            <a:endParaRPr lang="en-US" sz="280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ar-SA" sz="2800" b="1" dirty="0"/>
              <a:t> وضع المبيض بالنسبة للمحيطات </a:t>
            </a:r>
            <a:r>
              <a:rPr lang="ar-SA" sz="2800" b="1" dirty="0" smtClean="0"/>
              <a:t>الأخرى </a:t>
            </a:r>
            <a:r>
              <a:rPr lang="ar-SA" sz="2800" b="1" dirty="0"/>
              <a:t>يحدد نوع الزهرة </a:t>
            </a:r>
            <a:endParaRPr lang="en-US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063" y="332656"/>
            <a:ext cx="3156937" cy="25058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20688"/>
            <a:ext cx="5235060" cy="41044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ar-SA" sz="2800" dirty="0" smtClean="0"/>
              <a:t>زهــــــــــرة علوية</a:t>
            </a:r>
            <a:endParaRPr lang="en-US" sz="2800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ar-SA" sz="2800" dirty="0"/>
              <a:t> وضع المبيض بالنسبة للمحيطات </a:t>
            </a:r>
            <a:r>
              <a:rPr lang="ar-SA" sz="2800" dirty="0" smtClean="0"/>
              <a:t>الأخرى </a:t>
            </a:r>
            <a:r>
              <a:rPr lang="ar-SA" sz="2800" dirty="0"/>
              <a:t>يحدد نوع الزهرة </a:t>
            </a:r>
            <a:endParaRPr lang="en-US" sz="2800" dirty="0"/>
          </a:p>
        </p:txBody>
      </p:sp>
      <p:pic>
        <p:nvPicPr>
          <p:cNvPr id="3" name="Picture Placeholder 2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52" b="13352"/>
          <a:stretch>
            <a:fillRect/>
          </a:stretch>
        </p:blipFill>
        <p:spPr>
          <a:xfrm>
            <a:off x="107504" y="402431"/>
            <a:ext cx="4824536" cy="4114800"/>
          </a:xfrm>
        </p:spPr>
      </p:pic>
      <p:pic>
        <p:nvPicPr>
          <p:cNvPr id="7" name="عنصر نائب للصورة 5" descr="capitulo%20ct.jpg"/>
          <p:cNvPicPr>
            <a:picLocks noChangeAspect="1"/>
          </p:cNvPicPr>
          <p:nvPr/>
        </p:nvPicPr>
        <p:blipFill>
          <a:blip r:embed="rId3" cstate="print"/>
          <a:srcRect l="5745" r="5745"/>
          <a:stretch>
            <a:fillRect/>
          </a:stretch>
        </p:blipFill>
        <p:spPr>
          <a:xfrm>
            <a:off x="5013604" y="402431"/>
            <a:ext cx="3937281" cy="41147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1371DEBFDE7345B294783EBBE7AECE" ma:contentTypeVersion="0" ma:contentTypeDescription="Create a new document." ma:contentTypeScope="" ma:versionID="dcb2b1d1c4a53c62f5fd2860ec2bb539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A1AA6E2-3D84-4E65-8DAF-ABB2284AD8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706A43C1-CBDB-40CA-A345-DB1A9C2721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250AD4-332D-4165-B9D6-88FB382A5A31}">
  <ds:schemaRefs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462</Words>
  <Application>Microsoft Office PowerPoint</Application>
  <PresentationFormat>On-screen Show (4:3)</PresentationFormat>
  <Paragraphs>98</Paragraphs>
  <Slides>24</Slides>
  <Notes>1</Notes>
  <HiddenSlides>4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Times New Roman</vt:lpstr>
      <vt:lpstr>Wingdings</vt:lpstr>
      <vt:lpstr>سمة Office</vt:lpstr>
      <vt:lpstr>الدرس العملي الخامس </vt:lpstr>
      <vt:lpstr>  placentation الوضع المشيمي </vt:lpstr>
      <vt:lpstr>: الأوضاع المشیمیة </vt:lpstr>
      <vt:lpstr>الوضع المشيمي</vt:lpstr>
      <vt:lpstr>Parietal اولاً: الجداري </vt:lpstr>
      <vt:lpstr>PowerPoint Presentation</vt:lpstr>
      <vt:lpstr>Axile ثانياً: المحوري</vt:lpstr>
      <vt:lpstr>Central ثالثاً: مركزي</vt:lpstr>
      <vt:lpstr>Free-central رابعاً: مركزي سائب</vt:lpstr>
      <vt:lpstr>Marginal خامساً: حافي</vt:lpstr>
      <vt:lpstr>Basal سادساً: قاعدي</vt:lpstr>
      <vt:lpstr>Apical سابعاً: قمي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انواع الازهار</vt:lpstr>
      <vt:lpstr>PowerPoint Presentation</vt:lpstr>
      <vt:lpstr>PowerPoint Presentation</vt:lpstr>
      <vt:lpstr>زهــــــــــرة سفلــــية</vt:lpstr>
      <vt:lpstr>زهــــــــــرة علوية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الدرس العملي الثالث</dc:title>
  <dc:creator>user</dc:creator>
  <cp:lastModifiedBy>maha abanomai</cp:lastModifiedBy>
  <cp:revision>31</cp:revision>
  <dcterms:created xsi:type="dcterms:W3CDTF">2011-03-05T11:52:58Z</dcterms:created>
  <dcterms:modified xsi:type="dcterms:W3CDTF">2026-09-23T06:41:33Z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0x010100F31371DEBFDE7345B294783EBBE7AECE</vt:lpwstr>
  </property>
</Properties>
</file>