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EC224-C9E0-42B8-9CD0-8582DE72660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64ACC-1D68-48D1-A171-428326DB0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22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7E205-701B-4524-873B-44F2840BE04B}" type="slidenum">
              <a:rPr lang="ar-SA" smtClean="0"/>
              <a:pPr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4498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3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9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5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24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8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0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9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6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7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2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5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6C491-D1B2-42DE-A539-77FED05124E5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A2F47-92DA-4E0F-9C9B-8A81532BD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9.pn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888" y="1709740"/>
            <a:ext cx="7886700" cy="855165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المعمل 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7888" y="2564905"/>
            <a:ext cx="7886700" cy="3524747"/>
          </a:xfrm>
        </p:spPr>
        <p:txBody>
          <a:bodyPr>
            <a:normAutofit/>
          </a:bodyPr>
          <a:lstStyle/>
          <a:p>
            <a:pPr algn="ctr"/>
            <a:r>
              <a:rPr lang="ar-SA" sz="3600" b="1" dirty="0">
                <a:solidFill>
                  <a:srgbClr val="00B0F0"/>
                </a:solidFill>
              </a:rPr>
              <a:t> اهداف الدرس: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1-التعرف على تركيب الزهرة. 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2- التعرف على المحيطات الاساسية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3-التعرف على المحيطات الغير اساسية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9830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980728"/>
            <a:ext cx="3111971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631149" y="28823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أنبوبي 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Tubular </a:t>
            </a:r>
            <a:endParaRPr lang="ar-SA" sz="2800" b="1" dirty="0">
              <a:solidFill>
                <a:srgbClr val="FF0000"/>
              </a:solidFill>
            </a:endParaRPr>
          </a:p>
          <a:p>
            <a:endParaRPr lang="ar-SA" sz="2800" b="1" dirty="0"/>
          </a:p>
          <a:p>
            <a:endParaRPr lang="en-US" sz="2800" b="1" dirty="0"/>
          </a:p>
        </p:txBody>
      </p:sp>
      <p:pic>
        <p:nvPicPr>
          <p:cNvPr id="4" name="Picture 3" descr="E:\ملفات العمل\المقرارات\222 Bot\صور\Tubular caly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916832"/>
            <a:ext cx="3756176" cy="298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08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ملفات العمل\المقرارات\222 Bot\صور\Ocimum_basilicum_flower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281" y="1844824"/>
            <a:ext cx="4153644" cy="352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810000" y="5743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800" b="1" dirty="0" smtClean="0"/>
              <a:t> </a:t>
            </a:r>
            <a:r>
              <a:rPr lang="ar-SA" sz="2000" dirty="0" smtClean="0">
                <a:solidFill>
                  <a:srgbClr val="FF0000"/>
                </a:solidFill>
              </a:rPr>
              <a:t>(ليبييت)   </a:t>
            </a:r>
            <a:r>
              <a:rPr lang="ar-SA" sz="2800" b="1" dirty="0" smtClean="0"/>
              <a:t>شفوي </a:t>
            </a:r>
            <a:r>
              <a:rPr lang="en-US" sz="2800" b="1" dirty="0"/>
              <a:t>Labiate</a:t>
            </a:r>
          </a:p>
        </p:txBody>
      </p:sp>
      <p:sp>
        <p:nvSpPr>
          <p:cNvPr id="4" name="AutoShape 2" descr="https://encrypted-tbn3.gstatic.com/images?q=tbn:ANd9GcTQoe6pYfXPy0HlSlM3rYDg9WjPJPZpIh_36uxC5617oPWFakRr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84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01390" y="3785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000" dirty="0" smtClean="0">
                <a:solidFill>
                  <a:srgbClr val="FF0000"/>
                </a:solidFill>
              </a:rPr>
              <a:t>(سبرد) </a:t>
            </a:r>
            <a:r>
              <a:rPr lang="ar-SA" sz="2800" b="1" dirty="0" smtClean="0">
                <a:solidFill>
                  <a:srgbClr val="FF0000"/>
                </a:solidFill>
              </a:rPr>
              <a:t>مهمازي </a:t>
            </a:r>
            <a:r>
              <a:rPr lang="en-US" sz="2800" b="1" dirty="0">
                <a:solidFill>
                  <a:srgbClr val="FF0000"/>
                </a:solidFill>
              </a:rPr>
              <a:t>Spurred</a:t>
            </a:r>
          </a:p>
        </p:txBody>
      </p:sp>
      <p:pic>
        <p:nvPicPr>
          <p:cNvPr id="12290" name="Picture 2" descr="E:\ملفات العمل\المقرارات\222 Bot\صور\ابو خنج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3" y="901760"/>
            <a:ext cx="5165271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عنصر نائب للصورة 4" descr="1ابوخنجر.jpg"/>
          <p:cNvPicPr>
            <a:picLocks noChangeAspect="1"/>
          </p:cNvPicPr>
          <p:nvPr/>
        </p:nvPicPr>
        <p:blipFill>
          <a:blip r:embed="rId3" cstate="print"/>
          <a:srcRect t="8704" b="8704"/>
          <a:stretch>
            <a:fillRect/>
          </a:stretch>
        </p:blipFill>
        <p:spPr>
          <a:xfrm>
            <a:off x="691719" y="4105988"/>
            <a:ext cx="6610418" cy="22933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17168" y="14866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ar-SA" b="1" dirty="0" smtClean="0"/>
              <a:t>هو: تحور </a:t>
            </a:r>
            <a:r>
              <a:rPr lang="ar-SA" b="1" dirty="0"/>
              <a:t>في أحد أوراق الكأس (السبلات) في الزهرة ليمتد إلى الخلف على شكل أنبوب رفيع يشبه "المهماز" (الشوكة أو النتوء الخلفي للحذاء).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22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ملفات العمل\المقرارات\222 Bot\صور\داتورا -شبة جرة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532" y="198740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840498" y="548680"/>
            <a:ext cx="3443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/>
              <a:t> شبه </a:t>
            </a:r>
            <a:r>
              <a:rPr lang="ar-SA" sz="2800" b="1" dirty="0"/>
              <a:t>الجرة </a:t>
            </a:r>
            <a:r>
              <a:rPr lang="ar-SA" sz="2800" b="1" dirty="0" smtClean="0"/>
              <a:t> </a:t>
            </a:r>
            <a:r>
              <a:rPr lang="en-US" sz="2800" b="1" dirty="0" smtClean="0"/>
              <a:t>pitcher-like </a:t>
            </a:r>
            <a:endParaRPr lang="en-US" sz="2800" b="1" dirty="0"/>
          </a:p>
        </p:txBody>
      </p:sp>
      <p:pic>
        <p:nvPicPr>
          <p:cNvPr id="4" name="عنصر نائب للصورة 6" descr="1034%20-%20Psiguria%20pedata%20flwr1.jpg"/>
          <p:cNvPicPr>
            <a:picLocks noChangeAspect="1"/>
          </p:cNvPicPr>
          <p:nvPr/>
        </p:nvPicPr>
        <p:blipFill>
          <a:blip r:embed="rId3" cstate="print"/>
          <a:srcRect t="204" b="204"/>
          <a:stretch>
            <a:fillRect/>
          </a:stretch>
        </p:blipFill>
        <p:spPr>
          <a:xfrm>
            <a:off x="2567608" y="1987402"/>
            <a:ext cx="5387672" cy="450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8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1628801"/>
            <a:ext cx="3904828" cy="349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57134" y="764704"/>
            <a:ext cx="3720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000" dirty="0" smtClean="0">
                <a:solidFill>
                  <a:srgbClr val="FF0000"/>
                </a:solidFill>
              </a:rPr>
              <a:t>(ساكيولينت)  </a:t>
            </a:r>
            <a:r>
              <a:rPr lang="ar-SA" sz="2800" b="1" dirty="0" smtClean="0">
                <a:solidFill>
                  <a:srgbClr val="FF0000"/>
                </a:solidFill>
              </a:rPr>
              <a:t>لحمي  </a:t>
            </a:r>
            <a:r>
              <a:rPr lang="en-US" sz="2800" b="1" dirty="0">
                <a:solidFill>
                  <a:srgbClr val="FF0000"/>
                </a:solidFill>
              </a:rPr>
              <a:t>Succulent</a:t>
            </a:r>
            <a:endParaRPr lang="ar-S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ملفات العمل\المقرارات\222 Bot\صور\Scutellaria_racemosa_caly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" y="1226457"/>
            <a:ext cx="571500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3572272" y="2542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(ساكيت) </a:t>
            </a:r>
            <a:r>
              <a:rPr lang="ar-SA" sz="2400" b="1" dirty="0" smtClean="0">
                <a:solidFill>
                  <a:srgbClr val="FF0000"/>
                </a:solidFill>
              </a:rPr>
              <a:t>جرابي </a:t>
            </a:r>
            <a:r>
              <a:rPr lang="ar-SA" sz="2400" b="1" dirty="0">
                <a:solidFill>
                  <a:srgbClr val="FF0000"/>
                </a:solidFill>
              </a:rPr>
              <a:t>أو جيبي </a:t>
            </a:r>
            <a:r>
              <a:rPr lang="en-US" sz="2400" b="1" dirty="0">
                <a:solidFill>
                  <a:srgbClr val="FF0000"/>
                </a:solidFill>
              </a:rPr>
              <a:t>Saccate </a:t>
            </a:r>
          </a:p>
          <a:p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6688181" y="1226457"/>
            <a:ext cx="51354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dirty="0"/>
              <a:t>هو نوع من أنواع تحورات الكأس في الزهرة، حيث تلتحم أوراق الكأس (السبلات) مع بعضها البعض على طول جزء كبير منها لتشكل هيكلاً يشبه </a:t>
            </a:r>
            <a:r>
              <a:rPr lang="ar-SA" b="1" dirty="0"/>
              <a:t>"الجرة" أو "الوعاء الصغير"</a:t>
            </a:r>
            <a:r>
              <a:rPr lang="ar-SA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92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364" y="160338"/>
            <a:ext cx="45275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ناقوسي </a:t>
            </a:r>
            <a:r>
              <a:rPr lang="en-US" sz="2800" b="1" dirty="0" smtClean="0">
                <a:solidFill>
                  <a:srgbClr val="FF0000"/>
                </a:solidFill>
              </a:rPr>
              <a:t>  )</a:t>
            </a:r>
            <a:r>
              <a:rPr lang="ar-SA" sz="2000" dirty="0" smtClean="0">
                <a:solidFill>
                  <a:srgbClr val="FF0000"/>
                </a:solidFill>
              </a:rPr>
              <a:t>(كامبانيوليت)</a:t>
            </a:r>
            <a:r>
              <a:rPr lang="en-US" sz="2800" b="1" dirty="0" smtClean="0">
                <a:solidFill>
                  <a:srgbClr val="FF0000"/>
                </a:solidFill>
              </a:rPr>
              <a:t>Campanulate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data:image/jpeg;base64,/9j/4AAQSkZJRgABAQAAAQABAAD/2wCEAAkGBhQSERUUEhQVFRUUFBcVFxQXFRQUFBQWFxUVFRQVFxUYHCYeFxkkGRUVHy8gJCcpLCwsFR4xNTAqNSYsLCkBCQoKDgwOFw8PGikkHCQsKSksKSwsLCksLCwsKSwpLCwpLCwsLCksLCkpKSwpKSkpKSwpKSwsKSksLCkpLCksNf/AABEIAPkAygMBIgACEQEDEQH/xAAcAAACAgMBAQAAAAAAAAAAAAADBAIGAQUHAAj/xABCEAACAQICBwUGAwcDAgcAAAABAgADEQQhBQYSMUFRYRMicYGRMqGxwdHwByNCFENScoKSsiSi4WLxM1Njc4OTwv/EABoBAAMBAQEBAAAAAAAAAAAAAAECAwAEBQb/xAAlEQACAgICAgICAwEAAAAAAAAAAQIRITEDEgRBIlETcRSBsWH/2gAMAwEAAhEDEQA/AOSq0KjRYGGSczJsZUyd4FTCBotEmSvM3mAZm8FCnpG0lMgQ3QQlFIcCSw2FJRnG5CoPPvbVv8T6iSUSUmK5GAJgmEIhsFQDdpcXtRdh0K7JuOu/1mWRbEtqSvMbMlaE1ngZibjRWq1fEWKLZGDEVGyTu5HPfvy3c+Rtq6mGYOadjthtjZGZ2r2sOecZwaVgsCYNjNhg9C1qu3sUyezvtbhYi/dz/Vkct+U1/ZkgkAkLa5sbC+QueF7GbpL6AmQMxtTxMgTMihItBtUkWaCIhGSCdrPCrICnCJSmoIWmxMNsmCRYTamBZpwIVJ4JCLTjlWzKyQngs8YBD21Nkuj/APSGuQc660lO5SOzqM/jmEHkZqjOj6hMGwTI4Dr2zKyMARYojD1Jb0jqs2ZoqmkNX3pUadYEPTqKDtLfuMR7Dcjwv0htEatVK6sw7oCba7QP5lyQAp8VYX6ToFHV6kmFakGLU6jVAVOZRTslADxsbkHpNXqzVZaL4d/bw1VlB5o52hbptBj/AFTNRsDRXNX8EaqV6K+2VRgDlcpUG0CeGTGNaW1bNBEcG+QDjLusRfIjevCO9h2GkVIyWsD6sCCP7gD5ywYvD9ojIf1LbwPA+sRRw0L1s59sR3RFK9Qj+KlUH+wn5RnWLACjWCoCFZQQN+e4j1+M240EMLUwzbZZ3LKy2FgezY5fCTUGmSp2UtktkciPUHjeMaKwXbVkp/xsATyXex8gDOi6yaqippfCuFvSxRFR+IJpDbqA/wAyhPHaMqWo2HD402GSpUI6AkIPcxlHx00Mou6ZfcViRTpqiCwAsANwAyA9Jz/RQ29K8z2tQ+YVzf1EvekcNnK9qHgb4rFVjwqtSXzcs/uCDzjtWyr9IsWLwy0qbObIihqj2yud7E82Mo+gcPtaOx9Qiwc5Dh+WC/u7QS3fiRTb9gfZys6F+qFrHP8AmK+k1K4XsdCspyLUGqHxqnaF/wCkoPKO18kCSxRzQvPBSQSASFFybZAXABPLMgeclgcE9aqtOmNp3bZUdeZPAAXJPAAmXrWLRNDAaPNFbVKtZlDVDxYHaJUfpVQCAN/evvMlGC2zV9HPwJILMiZtFDZ4CEQSIEzeKxWFkNqCapIbZgRqIKsJsyYSej2FsjsTJoxrAYns6ivYMBvU+yykWZT4gmdAGrNDG4dalMlXC7KueQ9lai2zI9naGeQOcZK1gW3ZzM0Zcfw6xHerUj+tVceKkj/9LNbgNCbWLTD1gyEvsMBa4yO7h4HrCtQ/YMdYklUaxNs2puN9udjfxWBYVhTOgLyiL4bZr7YHtpsN/MneQ/27Q8hH2FxcZg8RuPIiSUXzt4jrzhKVZqdJYTaNF+NOsh/pZgp99ptKonhSvvGRmKpz84wayK4vRfbVaDm1qTFm8LXH+4D1i+nKn5+EJ/8APt62X5zapwmh1qqbL4U8qwPoyQPQrVWzpOreJFTDUS9iybSX4g03eixHUqM5zD8N8KVxuJBGdNSnn2tj/hOg6LwnZUmzPfq1ag6bTksB0uSfOV7C4U0tI4p+FWnSqA+bq/8AuHvEo/QfosBw4ZgG3X+c1GpuCC0FPGo9SsfGpUYr/sCTanFWMzgGCrZRYAWA5ADZA9JrGo9p/BCvQqUm3OhU/GVrXZguBxHLZRB/9iLN9isdNVj8GtemqP7Haq7j+JUu2x/UwQeF5uwkkabUXQYw9AVmH51db576dI5qo5FvaPTZHA30v4l48GpSoDfTU1H6NVC7C+IRVb/5Z0PD09twTmL7ufT4es5V+I620jX67DHxNNCYPRnjBoFjeGwBZHqXsiWFz+p29lB1OZ6ASOh9GviKop07XOZJyVVHtMx4Af8AEu+J1GxFdUSioo4akDsvVOw9Zj7dbswNo34XAy8YkYNk26KQiiYajNhpLR6Uappq+3s5FtkoNriADnaLzkm3F0LYkyQexHWpyGxMpDpngkgyxlxFnMcmnZASyara1nDts1GPZZ2Fr7JPvtzlZJntqFSaY529NX6OIr0qr3WooBSopyb9SbX8QzyPIyt/iPq4zha9NSSilagG/ZBureVyD5SP4Za1K4GDrsAf3Dn1NIn3jzl/SqadS1QXz7wPEHJh6GdWJJfQ6WznGoWmTUU0Gzaku0h4mncAr12SR5HpLSQAbnccj06xLWb8OqmGxC4zR42kB2zRHIizqv8A0spIt1jWHriotxmDc7iDa5sCDuYbiOYMSScR4v0w5p2yMFiKGd5KmcrH9PHmvA+Uy73HhFsYGEyHiZXtbsBUqPQ2FZgpJYgE27yb/SWZRf3y2aqYVTSYsL3e27gAo+JMeKUtiyTapC7r/p1P8LMPUn5ges0le178QCt+lwfjf1lqw2E2qNRRv2nA8Qbj5Sm4km8abpWYziqlrw2GPdPQRDFPdvSF/arU7DeZLsEWxT94yaLcC0Xtc/GPIjJTeoF2iqMyrz2Re55DdMsgYvR0gWxtOgP3VJ6zjkSAlNT1JqFz4pOZ64VGr6RrBAWLVezVRmWKgU1A/tlt/DkO9TE4iobs5RSx4kk1H8ALJ4ZRzVXV0dvUxbr3qru1FeKU3YkP/MwPkD1yeOid2bnUbVMYSjbJsRVsWORAtyJy2V4Hnc8ran8QdeXpVGw2HOYH5te92Yn9K/wqPWbXXXWj9goGmhH7TVWxO/sk+vznHtsk3JuTmTxJg5J0qRn/AMCdtc3JuTvJOZmduLOZAVpzdbF6jgaRijVpDt+sCgw9TZ1BFqixpoCoJRkoizLAuYwwgHECRZEUrEEEEgg3BGRBG4gzseqWvqY2mtKuQuJQWDbhVAH+XT5buMXh6NUqQykgg3BGRB5iVToc+pNX8ddezbh7J6coLTGrCvd6YCucyNwY8/H6TlWpv4iEstLEGzblq7gTwD8vGdj0XpcVO6cmA/7iWjJSVMZUyiVKTI2ywscwL+8QTZZ9bGXnWLRAqoWHtKL35gSlhb3B4j3ic04dWHR7D7zL/oSgFoUwOK7X93e+couDpXI62HnuE6NRQBQBuAt6ZS3CsBjsU0b+8H/qv8pV9P6J2XJG5rkeuY8j8padH76v/uH4CL6dpg0b8iPfkfj7pVq0Bo541O7SKpl4R+vTsWgey9lRxznC0LYOmFRTUqEKii5J3WHP7zM3uqGJoYul2qE3IdGB4A8COGQE5HrvrAa1XsKZPZ0m2bD95UGRNhvAOQ8zxl21H0U+AwbvXJR6/e2Gy7KmoObcmO88hbjeWhaYt3gf0dodMLRFFe9cszHgxY5+QXZXyiWltbKeCBOT1yO6g/T1PKVvWf8AEdQpp4U7Tt7VbgOiX3+O7xnPziixJYkkm5JNyT4wybegpVo2WktKPXqNUqG7Mbnp0EWEAWmRUkGCgpgyk8Xng0GQqJB6cFsRgiRlExjZ2g6gktqRZoGcaF3i1Voeo0VqGFIvFAiZJTIESYjlGgivOmai66s4Wk7fm0x3W41UHDq6j1HUTl5m80Zq3iTs1FtTzVlYtYi+asLXPI2txmtRVvQrPp3RuOFWmrDiPfxlI0lTC1X2f0uRbkRY2/tIMlqtrStNVSscyBtMoOxtcSAcwL3iesNYUtJlbgpjKQqJy7WkLH+6n/gsWXJHkj8Xoa7Q5o02qr/OvoWWXp8SqAlyAATvnP6NTZO0eHyOUFjMY9TvEnPd9ZD+T+ONJWwp0b59awlcqi3V22iT4AW6brxXWnWn8zDUkDEVqlmNjZQFZhc7gbgZStpTYuB0uecew1VgbcCfnOfi8rlt99f4DtYxX4+Imr1h0l+z4arV/VbYTrUbJfTvN/RNtUTj5yr63aIqYpkphglKiLsxBYvVqAHZVR7WzT2CSSAO0M6VNZbFbwbD8K9VKdLDft1ZQ1Ryex2s9hQSNsX/AFEg58h1lV/EvWo1HOHptcA/mtfe38HgDv62HAy64/WD/Sph8OOy7OmKas2YFgBt2sO9YXHC85HprQT0Ddu8pPti9r55G+4nf1577WjzQkqiwYRpyJi0KUgnjWOj3bWmBWgmEEZutlEh1XhkiFOpGqTRZRA0MyN5gtI9pESFGe2kWrRYvI7UpRNRCu0Gwns5kCNQyIFJ4CEKzFoA2bTVpsKKp/bFYra62JC7QO57ZlSPh1m70xrttVB2SjYB3kHMZXsOHifSU9VhVElycS5Gu2UvXoVnUKNQMoYbrAjwIBmxx+imxdCiUfZq4Wpt02OeRIIB6BgvrKtqnUL0Qu/ZOz5HMfEzoehadiRw2fvhkL2nm8V8XM4rQqyCxmF2mCruv5R2loy+fI+XK3u90apYYFr8bny4RwHYjabb9jlaxOAZXvzG+3GMaNwW0Tv/AOenXj5Ta4ohhbp9ePCew1MILDxv4eMywwexXsdo2PDhz6dOMr2lWO1snfcm/NmJZ2HixPhLRRrgN4/ef3wlb0tSuxI/iPyi8kvhS+wMqOs2lRQCqoBds7k+yL23dbGafD651FHsKTw5ehBtnNdrJiy+Jf8A6TsDwUW+N5rDOri8eKim1kUlWqFmLHexJPiTcxZxDGRInSsDrAuVkTSjIEkKcbtQ9iqUoxTpQ6UYQU4HOwOYA05Ds40wgyJkKmAEmqyGzCKJQxkJMhJMLMwWKCeCJhahgOMyHQRRCIINTCq0zEZ0L8PaI7Jjx2jw5KBv5y9YJ7MLfw2+/KUTUPFfk24q7cOaqRfzB9JbjiLEG9uU8jl+PK3+gx0b/DVRn0vl4798JiHymnwmIzO7JufS4+McOM4ZE2P2fvhGTThYx6tUAPS2X09ZkYrl1z9Jrq2Ku4B32+cIX4X6ffp7okZW2Ahi6tny5E8vOJEWUk87+RP36ybm7nwtbqTI45u6R4RatsByrWnC7OKffnZswBvHTwmq2JYtbF/PH8gyve2bHy8JpWSenB3FfonYqyQREZcRd5RIdMiqxmmsApjFN4kh2GEmFkFMJtSNkmRZYC0K7QV5ZNmFxJoYAGFQy7HaDkwZa8ixmaW+KFIl2cktGFtCU0idhWxV6EgFmxanFWpwKdgUjf6m48o7JvBG1vVQLe0TfM5ZAdZ0CkdpRztxE5Hh6mwysOBB3X93GdO0NiQ6Ahr8ze/XPrnOPyI/JS+8DRZsMNVzPW0YWrnlbhnn13esTC2fLll9/e+HQnP4ZzljehiFSt3xflly5j5w6Nlv84nUA2x4fP3wnaffWDjWWzHlPfPT7HutFNJ4iwA6/L79ISk+V+fkeW773yuaz6U2VNjm3dHgD3j7hGjDsuv2B4RW9K4gVKrMN2QHgBYRJp4vINPWiqwc/wCwbxdxDM0C7SqRWIMtPLWg3MiDD1LIdSrJ9rERUtJCtJOAeo72kjtxftZjtYOojiZUQqiQpiFIlGzbItJUZEwe1aCrDQ+sPTERo1owMRJyiyMhpmyixMg9eQFST6CqIQy4al4/ulLju8MgbHceZz+UpbPNhq3pA08Qttz936Hxvx6mLODlFoZI6jVFrEHpf14RmmmR/wC+8cff9mJisCtwRwPTgfvhnJriRbPO5y+ot47uk4Ytdy4Ovcsctw9Rc/T4SNb2fHy35HP73mB7W7cMrb8ueRPnCVmBsB45WN+UmniQKAYmrsr5ffhOe6axnaVTY3VclzG4ccuZufOW/WTHBKTNexAsBxJa4HC052Kk7/GhuX9CSD7UwWg9qRZ52UIkecwDCSLyJjodYBMshsw9pgrHsewDSAaHanBilDgpFng0lYwtOlC9jJNhsxSaELRVGhdqCiaRItAu0y7QRjIeiavCCtFSZ68arEocFSEDxRDDCI0K0EZpEPnflPbMxsTJAL/ojWhaqWORG8Ei5Nt4HInx+rT6aC7+W/79JzcRrCYlrhSxs2Vj1ynDy+HntFjqVbLummUJuM/eeUdpY4HP0zvYcZTMBS2bmZfEsWsWJHLhOF8dOkzOaRPW7TG2wpruHebkW4Wy4Dj4yuB5cGwK1E2WFxwPEHmJS6qlWIO8Eg+U9TxJxnHqvQsfkHFSeMXDx7D6LrOjVEpOyLYFgDYX+PluuL751tJbN1ATFo6mh6x/dP6Tz6JrLvpOP6TBaC4S+hQJM7EmUI3gg9cpIRWxAJWQ2YyRIFZkxkzNBYxsQVCNXiS2Zs0qwwMEiwkdjEWkTMmYhGbBsJlUktmFRJhbIokMgmVSTCzMVyMgTxE9aZMyEI2kqIO0Lb7i0jeTw9YB1J3XmZkWUYa211GQ8b2Pwi9DDXveNUagt4dPT3mZJsb8/jPEm3tFZRYbCg5DpNc2qJq1ndiQGa4UZk+ceoVLkdZYdHLmW5EAeJvn6CN40nx9pHRxQSTkyOhtTcPSAJph247WYH1jGkO4VWnkFO4Dugk7gPIQ9XE2N+W7h4mI4rFElbXB5cTy+vlOf+RLklTOaTlJlqpYBbbpJsCOUZ0cn5ac9lfPKNtSy+7j6z3UrSPVTZXMdoKlUFnRT4gSpaX/AA9U3NA7J/hOa+vCdIrUPf6H6GJ1Kf3ymcQvijNZRw/H6PqUW2ailT7j4HjFp2PS+h0rIVdQfiOoPAzl+sGgHwzc0O5vkesyOHl8dwytGvQw4MSpNGAZmjnaNeJ5mkNqDZ5RIZRJl54GCEkJSgtB1h0WLUzGUaTZKSDKsnsyCtJ7cBLJgiRYTxeeGeQ38pgqwTRrAaJeqeS8/pN1o3VckbdUeC/WbLFV1ohbqdk5XAyElLkrR6XF41R78mhHE0OzVcybc95ke02lNvHh0t8Y5jVDrcZjfluM01IkNYXz3C1953WE4Zr5MM4fLGjYYOpx47vrLBo+p+Wx65f2nP1t6RLR2rVR7F+6Dw/V/wAS04DV/uhSTsjcI0YvSOqcF+Pqiv18WTbfx+XpeQwTbdUclzvx6y0tqxS4r9+VoIarinnTy57yPfn75GPjOL0RhwxW2brRmIuLHMD3cJtlztn5/Iyu6ObY35H3HpnN0lTu39fkRPUg8F5LOAzAW3ZfqHLqIlXp2vxsPVYY1j5j3iAqPuPW3kd0oNFCNZR5fL6iarSWASopVgCCLETaVza/IH3GJ1D7vhwMVoq42cn03oU4ars71OanpyPUROdF1k0WK1IjiM1PI/eU5yaZGR4TJWeTz8fSWNGoqPaDDyNczFMTpSwFRwHSFAkEEIIGSZkCFUwMkDJyEaGNuYNSBLwuCwb1nCILk+g6mIsCxg26QTDUmqMFQEk8JfdX9V1p2Z839w8IbQOr6YdRYXYjNpv6Sybl2PY4PEXGu0tgWw/Ca3SeCBUqRcGb5aUXxGE28s/vhFksFm0UzQ2h6xqGmovTG9juHh16S7aL1cp0vZW7EZsd/UdB0E2GAwIUCwsJt8NheMnHi9s5cLWhanhcsgB5b4dUI4Ax3YmVpyvUwk2HJzH35SSIb2O6PbFodaYIhUWZmjxeAyuN0QWq1M8xy+ksOMTu2mnxCXEzVaHg72ZpYgGxHh1mGOR6i4+PxmtSpsNfhxHnwj3aZD7yMeErLIHVsfMEem6J1R/j8IzUbLwb4xR2+JHujMohPEHI/f3xldqaJQkm28kzf1n3/fKa5hJvAk4J7OPVN8nTEk9POTSnOy8HlOWCSiTmQJholkbMXkhB7ULQpF2CqLkndFkGrDYPBtVYKguT7us6PoDQS0EyHeO88SYtq9oMUUFx3zmTN+m6c7fY9nxfG/Guz2ZMdoJEL5x6k+UyR18qwHeGwuH4mBoi5ud0eptNs4ZfQ1SFo0tSJKYQNHSMoDq1YRKkQ25NKsahvxmwBk6TWMUpVYR2gqiTiCx1bhNc7ZQmJqZwDPEbGjGka/ErA0a1u76eMZr5zX4j3yV0yiD1a+/yitep/kIJq+773GBq1f8AKdN2i6RCpU+HzihPh6yOIrffmYl28nI0kUA0pNaUKd0kJVs+bcgJWBcRl4u0MQxBKhJsM5ftVdXRSUVHHfPuEp+h/wDx0/m+s6nR3Dwk+SXo9Pw4KTcmSCzIaZ5eBnsPJo9mOjIGfL4xlOUCN8LQ3j74RifI8GwojhHKYieH3COJGSOFhlkrwYmY6GiTvMl5AbpiPRVDFJ4WtigAbxelA46JPAjVkFqXzMDUqya7ovV3yPoegdSpE6rwzRV5NoDRrsRU2WEWbE5DzMlpDf5/IxB939P0lIPBWC+IPEV/vyMQOJhMZviRmYzR/9k=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5" y="327084"/>
            <a:ext cx="3626321" cy="4470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954" y="1844825"/>
            <a:ext cx="2870333" cy="341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69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08168" y="532806"/>
            <a:ext cx="2523448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(بابوس) </a:t>
            </a:r>
            <a:r>
              <a:rPr lang="ar-SA" sz="2400" b="1" dirty="0" smtClean="0">
                <a:solidFill>
                  <a:srgbClr val="FF0000"/>
                </a:solidFill>
              </a:rPr>
              <a:t>زغبي </a:t>
            </a:r>
            <a:r>
              <a:rPr lang="en-US" sz="2400" b="1" dirty="0">
                <a:solidFill>
                  <a:srgbClr val="FF0000"/>
                </a:solidFill>
              </a:rPr>
              <a:t>pappus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encrypted-tbn3.gstatic.com/images?q=tbn:ANd9GcQ-i-0LiTnZZ_HyD0x86Vm6JKxgHIOgWSvDyR80O0Va39-TiURJ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7" y="412650"/>
            <a:ext cx="3295427" cy="445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https://encrypted-tbn3.gstatic.com/images?q=tbn:ANd9GcQiyhotu9AZNI7_hvNdttOX3duKejw9ZLupPPqWRuid0cmuXQJ9Tg"/>
          <p:cNvSpPr>
            <a:spLocks noChangeAspect="1" noChangeArrowheads="1"/>
          </p:cNvSpPr>
          <p:nvPr/>
        </p:nvSpPr>
        <p:spPr bwMode="auto">
          <a:xfrm>
            <a:off x="10599738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309" y="1628800"/>
            <a:ext cx="326002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44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03514" y="155228"/>
            <a:ext cx="95566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400" b="1" u="sng" dirty="0">
                <a:solidFill>
                  <a:srgbClr val="00B050"/>
                </a:solidFill>
              </a:rPr>
              <a:t>الغلاف الزهري</a:t>
            </a:r>
          </a:p>
          <a:p>
            <a:pPr algn="r">
              <a:lnSpc>
                <a:spcPct val="150000"/>
              </a:lnSpc>
            </a:pPr>
            <a:r>
              <a:rPr lang="ar-SA" sz="2400" b="1" dirty="0"/>
              <a:t>قد لا تتمیز السبلات عن البتلات في بعض الأزھار، اذ یندمج المحیطان مع بعضھما كما في زھرة </a:t>
            </a:r>
            <a:r>
              <a:rPr lang="ar-SA" sz="2400" b="1" dirty="0" smtClean="0"/>
              <a:t>الجھنمیة                           </a:t>
            </a:r>
            <a:r>
              <a:rPr lang="ar-SA" sz="2400" b="1" i="1" dirty="0" smtClean="0"/>
              <a:t>وفي </a:t>
            </a:r>
            <a:r>
              <a:rPr lang="ar-SA" sz="2400" b="1" i="1" dirty="0"/>
              <a:t>زهرة نخيل التمر المؤنثة.</a:t>
            </a:r>
            <a:endParaRPr lang="ar-SA" sz="2400" b="1" dirty="0"/>
          </a:p>
          <a:p>
            <a:pPr algn="r">
              <a:lnSpc>
                <a:spcPct val="150000"/>
              </a:lnSpc>
            </a:pPr>
            <a:r>
              <a:rPr lang="ar-SA" sz="2400" b="1" dirty="0"/>
              <a:t>عندئذ تسمى السبلات والبتلات بأسم الغلاف الزھري </a:t>
            </a:r>
            <a:r>
              <a:rPr lang="ar-SA" sz="2400" b="1" dirty="0" smtClean="0"/>
              <a:t>                    وتسمى </a:t>
            </a:r>
            <a:r>
              <a:rPr lang="ar-SA" sz="2400" b="1" dirty="0"/>
              <a:t>اجزاءة </a:t>
            </a:r>
            <a:r>
              <a:rPr lang="ar-SA" sz="2400" b="1" dirty="0" smtClean="0"/>
              <a:t>تبلات</a:t>
            </a:r>
            <a:endParaRPr lang="ar-SA" sz="2400" dirty="0"/>
          </a:p>
        </p:txBody>
      </p:sp>
      <p:sp>
        <p:nvSpPr>
          <p:cNvPr id="3" name="AutoShape 2" descr="https://encrypted-tbn3.gstatic.com/images?q=tbn:ANd9GcRXbTih-k__b9swUvhgkcdFhNF_7wL7dJE_3ojuE66geLTXH80F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3" y="3428998"/>
            <a:ext cx="2304256" cy="309634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9" y="3429000"/>
            <a:ext cx="2243284" cy="315339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14834" r="-1733"/>
          <a:stretch/>
        </p:blipFill>
        <p:spPr>
          <a:xfrm>
            <a:off x="6222884" y="3429000"/>
            <a:ext cx="4389659" cy="30963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90418" y="1401723"/>
            <a:ext cx="1755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Bougainvillea </a:t>
            </a:r>
            <a:r>
              <a:rPr lang="en-US" b="1" i="1" dirty="0" err="1"/>
              <a:t>sp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060560" y="1942732"/>
            <a:ext cx="2009461" cy="463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b="1" dirty="0" smtClean="0"/>
              <a:t>  </a:t>
            </a:r>
            <a:r>
              <a:rPr lang="ar-SA" b="1" dirty="0" smtClean="0">
                <a:solidFill>
                  <a:srgbClr val="FF0000"/>
                </a:solidFill>
              </a:rPr>
              <a:t>بيرينث</a:t>
            </a:r>
            <a:r>
              <a:rPr lang="ar-SA" b="1" dirty="0" smtClean="0"/>
              <a:t>      </a:t>
            </a:r>
            <a:r>
              <a:rPr lang="en-US" b="1" dirty="0" smtClean="0"/>
              <a:t>Perianth</a:t>
            </a:r>
            <a:endParaRPr lang="ar-SA" b="1" dirty="0"/>
          </a:p>
        </p:txBody>
      </p:sp>
      <p:sp>
        <p:nvSpPr>
          <p:cNvPr id="9" name="Rectangle 8"/>
          <p:cNvSpPr/>
          <p:nvPr/>
        </p:nvSpPr>
        <p:spPr>
          <a:xfrm>
            <a:off x="1536405" y="1942732"/>
            <a:ext cx="778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Tepals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371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1624" y="1772816"/>
            <a:ext cx="6858000" cy="2387600"/>
          </a:xfrm>
        </p:spPr>
        <p:txBody>
          <a:bodyPr/>
          <a:lstStyle/>
          <a:p>
            <a:pPr rtl="1"/>
            <a:r>
              <a:rPr lang="ar-SA" sz="4800" b="1" dirty="0">
                <a:solidFill>
                  <a:srgbClr val="C00000"/>
                </a:solidFill>
              </a:rPr>
              <a:t>  </a:t>
            </a:r>
            <a:r>
              <a:rPr lang="en-US" sz="4800" b="1" dirty="0">
                <a:solidFill>
                  <a:srgbClr val="C00000"/>
                </a:solidFill>
              </a:rPr>
              <a:t>  Corolla </a:t>
            </a:r>
            <a:r>
              <a:rPr lang="ar-SA" sz="4800" b="1" dirty="0">
                <a:solidFill>
                  <a:srgbClr val="C00000"/>
                </a:solidFill>
              </a:rPr>
              <a:t>التویج  ت  </a:t>
            </a:r>
            <a:r>
              <a:rPr lang="en-US" sz="4800" b="1" dirty="0">
                <a:solidFill>
                  <a:srgbClr val="C00000"/>
                </a:solidFill>
              </a:rPr>
              <a:t>C-</a:t>
            </a:r>
            <a:r>
              <a:rPr lang="ar-SA" sz="4800" b="1" dirty="0">
                <a:solidFill>
                  <a:srgbClr val="C00000"/>
                </a:solidFill>
              </a:rPr>
              <a:t/>
            </a:r>
            <a:br>
              <a:rPr lang="ar-SA" sz="4800" b="1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2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387" y="267667"/>
            <a:ext cx="8191822" cy="5700291"/>
          </a:xfrm>
        </p:spPr>
        <p:txBody>
          <a:bodyPr/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ar-SA" sz="1800" dirty="0">
                <a:solidFill>
                  <a:srgbClr val="C00000"/>
                </a:solidFill>
              </a:rPr>
              <a:t> </a:t>
            </a:r>
            <a:r>
              <a:rPr lang="en-US" sz="1800" dirty="0">
                <a:solidFill>
                  <a:srgbClr val="C00000"/>
                </a:solidFill>
              </a:rPr>
              <a:t>  </a:t>
            </a:r>
            <a:r>
              <a:rPr lang="ar-SA" sz="1800" dirty="0" smtClean="0">
                <a:solidFill>
                  <a:srgbClr val="C00000"/>
                </a:solidFill>
              </a:rPr>
              <a:t>( ريسيبتكل)   </a:t>
            </a:r>
            <a:r>
              <a:rPr lang="en-US" b="1" dirty="0" smtClean="0">
                <a:solidFill>
                  <a:srgbClr val="C00000"/>
                </a:solidFill>
              </a:rPr>
              <a:t>Receptacle </a:t>
            </a:r>
            <a:r>
              <a:rPr lang="ar-SA" b="1" dirty="0" smtClean="0">
                <a:solidFill>
                  <a:srgbClr val="C00000"/>
                </a:solidFill>
              </a:rPr>
              <a:t>      التخت</a:t>
            </a:r>
            <a:endParaRPr lang="ar-SA" b="1" dirty="0">
              <a:solidFill>
                <a:srgbClr val="C00000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SA" sz="2400" b="1" dirty="0"/>
              <a:t>ھو الجزء الطرفي المنتفخ من العنق، وتحمل علیھا الأوراق الزھریة.</a:t>
            </a:r>
          </a:p>
          <a:p>
            <a:pPr algn="r" rtl="1"/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17" y="1920240"/>
            <a:ext cx="9026434" cy="440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192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2"/>
          <p:cNvSpPr>
            <a:spLocks noGrp="1"/>
          </p:cNvSpPr>
          <p:nvPr>
            <p:ph idx="1"/>
          </p:nvPr>
        </p:nvSpPr>
        <p:spPr>
          <a:xfrm>
            <a:off x="2279576" y="692697"/>
            <a:ext cx="81369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2400" dirty="0"/>
              <a:t>ھو المحیط الثاني بعد الكأس، ویتكون من بتلات </a:t>
            </a:r>
            <a:r>
              <a:rPr lang="en-US" sz="2400" dirty="0"/>
              <a:t>Petals </a:t>
            </a:r>
            <a:r>
              <a:rPr lang="ar-SA" sz="2400" dirty="0"/>
              <a:t> </a:t>
            </a: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</a:rPr>
              <a:t>الزھرة ملتحمة البتلات </a:t>
            </a:r>
            <a:r>
              <a:rPr lang="en-US" sz="2400" b="1" dirty="0" err="1">
                <a:solidFill>
                  <a:srgbClr val="C00000"/>
                </a:solidFill>
              </a:rPr>
              <a:t>Gemopetalous</a:t>
            </a:r>
            <a:endParaRPr lang="ar-SA" sz="2400" b="1" dirty="0">
              <a:solidFill>
                <a:srgbClr val="C00000"/>
              </a:solidFill>
            </a:endParaRPr>
          </a:p>
          <a:p>
            <a:pPr algn="just" rtl="1">
              <a:lnSpc>
                <a:spcPct val="150000"/>
              </a:lnSpc>
            </a:pPr>
            <a:r>
              <a:rPr lang="en-US" sz="2400" dirty="0"/>
              <a:t>(</a:t>
            </a:r>
            <a:r>
              <a:rPr lang="en-US" sz="2400" dirty="0" err="1"/>
              <a:t>SymPetalous</a:t>
            </a:r>
            <a:r>
              <a:rPr lang="en-US" sz="2400" dirty="0"/>
              <a:t>). </a:t>
            </a:r>
            <a:r>
              <a:rPr lang="ar-SA" sz="2400" dirty="0"/>
              <a:t> ( مثل  </a:t>
            </a:r>
            <a:r>
              <a:rPr lang="ar-SA" sz="2400" dirty="0" err="1"/>
              <a:t>البتونيا</a:t>
            </a:r>
            <a:r>
              <a:rPr lang="ar-SA" sz="2400" dirty="0"/>
              <a:t>)</a:t>
            </a:r>
          </a:p>
          <a:p>
            <a:pPr algn="just" rtl="1"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</a:rPr>
              <a:t>الزھرة سائبة البتلات </a:t>
            </a:r>
            <a:r>
              <a:rPr lang="en-US" sz="2400" b="1" dirty="0">
                <a:solidFill>
                  <a:srgbClr val="C00000"/>
                </a:solidFill>
              </a:rPr>
              <a:t>Polypetalous</a:t>
            </a:r>
          </a:p>
          <a:p>
            <a:pPr algn="just" rtl="1">
              <a:lnSpc>
                <a:spcPct val="150000"/>
              </a:lnSpc>
            </a:pPr>
            <a:r>
              <a:rPr lang="ar-SA" sz="2400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Dialypetalae</a:t>
            </a:r>
            <a:r>
              <a:rPr lang="en-US" sz="2400" dirty="0"/>
              <a:t>)</a:t>
            </a:r>
            <a:r>
              <a:rPr lang="ar-SA" sz="2400" dirty="0"/>
              <a:t> (مثل نبات الخطمية)</a:t>
            </a:r>
            <a:endParaRPr lang="en-US" sz="2400" dirty="0"/>
          </a:p>
          <a:p>
            <a:pPr algn="just" rtl="1">
              <a:lnSpc>
                <a:spcPct val="150000"/>
              </a:lnSpc>
            </a:pPr>
            <a:r>
              <a:rPr lang="ar-SA" sz="2400" dirty="0" err="1"/>
              <a:t>یعتبر</a:t>
            </a:r>
            <a:r>
              <a:rPr lang="ar-SA" sz="2400" dirty="0"/>
              <a:t> التحام البتلات أو </a:t>
            </a:r>
            <a:r>
              <a:rPr lang="ar-SA" sz="2400" dirty="0" err="1"/>
              <a:t>انفصالھا</a:t>
            </a:r>
            <a:r>
              <a:rPr lang="ar-SA" sz="2400" dirty="0"/>
              <a:t> ذا </a:t>
            </a:r>
            <a:r>
              <a:rPr lang="ar-SA" sz="2400" dirty="0" err="1"/>
              <a:t>أھمیة</a:t>
            </a:r>
            <a:r>
              <a:rPr lang="ar-SA" sz="2400" dirty="0"/>
              <a:t> </a:t>
            </a:r>
            <a:r>
              <a:rPr lang="ar-SA" sz="2400" dirty="0" err="1"/>
              <a:t>تصنیفیة</a:t>
            </a:r>
            <a:r>
              <a:rPr lang="ar-SA" sz="2400" dirty="0"/>
              <a:t> </a:t>
            </a:r>
            <a:r>
              <a:rPr lang="ar-SA" sz="2400" dirty="0" err="1"/>
              <a:t>كبیرة</a:t>
            </a:r>
            <a:r>
              <a:rPr lang="ar-SA" sz="2400" dirty="0"/>
              <a:t>  </a:t>
            </a:r>
          </a:p>
          <a:p>
            <a:pPr algn="just" rtl="1">
              <a:lnSpc>
                <a:spcPct val="150000"/>
              </a:lnSpc>
            </a:pPr>
            <a:r>
              <a:rPr lang="ar-SA" sz="2400" b="1" dirty="0" err="1">
                <a:solidFill>
                  <a:srgbClr val="7030A0"/>
                </a:solidFill>
              </a:rPr>
              <a:t>اذ</a:t>
            </a:r>
            <a:r>
              <a:rPr lang="ar-SA" sz="2400" b="1" dirty="0">
                <a:solidFill>
                  <a:srgbClr val="7030A0"/>
                </a:solidFill>
              </a:rPr>
              <a:t> </a:t>
            </a:r>
            <a:r>
              <a:rPr lang="ar-SA" sz="2400" b="1" dirty="0" err="1">
                <a:solidFill>
                  <a:srgbClr val="7030A0"/>
                </a:solidFill>
              </a:rPr>
              <a:t>یقسم</a:t>
            </a:r>
            <a:r>
              <a:rPr lang="ar-SA" sz="2400" b="1" dirty="0">
                <a:solidFill>
                  <a:srgbClr val="7030A0"/>
                </a:solidFill>
              </a:rPr>
              <a:t> النباتات </a:t>
            </a:r>
            <a:r>
              <a:rPr lang="ar-SA" sz="2400" b="1" dirty="0" err="1">
                <a:solidFill>
                  <a:srgbClr val="7030A0"/>
                </a:solidFill>
              </a:rPr>
              <a:t>الى</a:t>
            </a:r>
            <a:r>
              <a:rPr lang="ar-SA" sz="2400" b="1" dirty="0">
                <a:solidFill>
                  <a:srgbClr val="7030A0"/>
                </a:solidFill>
              </a:rPr>
              <a:t> تحت </a:t>
            </a:r>
            <a:r>
              <a:rPr lang="ar-SA" sz="2400" b="1" dirty="0" err="1">
                <a:solidFill>
                  <a:srgbClr val="7030A0"/>
                </a:solidFill>
              </a:rPr>
              <a:t>صفین</a:t>
            </a:r>
            <a:r>
              <a:rPr lang="ar-SA" sz="2400" b="1" dirty="0">
                <a:solidFill>
                  <a:srgbClr val="7030A0"/>
                </a:solidFill>
              </a:rPr>
              <a:t> </a:t>
            </a:r>
            <a:r>
              <a:rPr lang="ar-SA" sz="2400" b="1" dirty="0" err="1">
                <a:solidFill>
                  <a:srgbClr val="7030A0"/>
                </a:solidFill>
              </a:rPr>
              <a:t>رئیسیین</a:t>
            </a:r>
            <a:r>
              <a:rPr lang="ar-SA" sz="2400" b="1" dirty="0">
                <a:solidFill>
                  <a:srgbClr val="7030A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54147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6689824" y="3283408"/>
            <a:ext cx="3671888" cy="1295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2400" b="1" dirty="0"/>
              <a:t>تحت صف منفصل البتلات</a:t>
            </a:r>
          </a:p>
          <a:p>
            <a:pPr algn="ctr"/>
            <a:r>
              <a:rPr lang="en-US" sz="2400" b="1" dirty="0">
                <a:solidFill>
                  <a:srgbClr val="990000"/>
                </a:solidFill>
              </a:rPr>
              <a:t>Archi</a:t>
            </a:r>
            <a:r>
              <a:rPr lang="en-US" sz="2400" b="1" dirty="0"/>
              <a:t>chlamydeae</a:t>
            </a:r>
          </a:p>
        </p:txBody>
      </p:sp>
      <p:sp>
        <p:nvSpPr>
          <p:cNvPr id="5" name="Oval 6"/>
          <p:cNvSpPr>
            <a:spLocks noChangeArrowheads="1"/>
          </p:cNvSpPr>
          <p:nvPr/>
        </p:nvSpPr>
        <p:spPr bwMode="auto">
          <a:xfrm>
            <a:off x="1919536" y="3354846"/>
            <a:ext cx="3960812" cy="1223963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2400" b="1" dirty="0"/>
              <a:t>  تحت صف ملتحم البتلات</a:t>
            </a:r>
          </a:p>
          <a:p>
            <a:pPr algn="ctr"/>
            <a:r>
              <a:rPr lang="ar-SA" sz="2400" b="1" dirty="0"/>
              <a:t>  </a:t>
            </a:r>
            <a:r>
              <a:rPr lang="en-US" sz="2400" b="1" dirty="0" err="1">
                <a:solidFill>
                  <a:srgbClr val="990000"/>
                </a:solidFill>
              </a:rPr>
              <a:t>Meta</a:t>
            </a:r>
            <a:r>
              <a:rPr lang="en-US" sz="2400" b="1" dirty="0" err="1"/>
              <a:t>chlamydeae</a:t>
            </a:r>
            <a:endParaRPr lang="ar-SA" sz="2400" b="1" dirty="0"/>
          </a:p>
          <a:p>
            <a:pPr algn="ctr"/>
            <a:r>
              <a:rPr lang="ar-SA" dirty="0"/>
              <a:t> </a:t>
            </a:r>
            <a:endParaRPr lang="en-US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4772744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64" y="4895646"/>
            <a:ext cx="3067185" cy="1629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792" y="270984"/>
            <a:ext cx="3868626" cy="269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47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000" b="1" dirty="0">
                <a:solidFill>
                  <a:srgbClr val="FF0000"/>
                </a:solidFill>
              </a:rPr>
              <a:t>نشاط 2 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ar-SA" sz="4000" b="1" dirty="0">
                <a:solidFill>
                  <a:srgbClr val="FF0000"/>
                </a:solidFill>
              </a:rPr>
              <a:t>اكتبي الاسماء العلمية لأشكال التويج 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42" y="188640"/>
            <a:ext cx="4114460" cy="29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0" t="17318" r="13339" b="14927"/>
          <a:stretch/>
        </p:blipFill>
        <p:spPr bwMode="auto">
          <a:xfrm>
            <a:off x="2495600" y="1412776"/>
            <a:ext cx="747131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5787196" y="260649"/>
            <a:ext cx="417454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>
                <a:solidFill>
                  <a:srgbClr val="7030A0"/>
                </a:solidFill>
              </a:rPr>
              <a:t>أشكال التويج  الملتحم البتلات </a:t>
            </a:r>
          </a:p>
        </p:txBody>
      </p:sp>
    </p:spTree>
    <p:extLst>
      <p:ext uri="{BB962C8B-B14F-4D97-AF65-F5344CB8AC3E}">
        <p14:creationId xmlns:p14="http://schemas.microsoft.com/office/powerpoint/2010/main" val="790072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966982" y="1"/>
            <a:ext cx="6973384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أشكال التويج   سائب البتلات</a:t>
            </a:r>
          </a:p>
          <a:p>
            <a:endParaRPr lang="ar-SA" sz="2400" b="1" dirty="0">
              <a:solidFill>
                <a:srgbClr val="00B0F0"/>
              </a:solidFill>
            </a:endParaRPr>
          </a:p>
          <a:p>
            <a:r>
              <a:rPr lang="ar-SA" sz="2400" b="1" dirty="0">
                <a:solidFill>
                  <a:srgbClr val="00B0F0"/>
                </a:solidFill>
              </a:rPr>
              <a:t>      صليبي                       فراشي                          الوردي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8" t="11854" r="17225" b="50000"/>
          <a:stretch/>
        </p:blipFill>
        <p:spPr bwMode="auto">
          <a:xfrm>
            <a:off x="2706029" y="1248936"/>
            <a:ext cx="6891454" cy="3260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948" y="1484784"/>
            <a:ext cx="213360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069" y="1555368"/>
            <a:ext cx="1877803" cy="237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139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ÙØªÙØ¬Ø© Ø¨Ø­Ø« Ø§ÙØµÙØ± Ø¹Ù âªEpicalyxâ¬â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714" y="2852937"/>
            <a:ext cx="23145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714" y="250773"/>
            <a:ext cx="2246881" cy="231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ÙØªÙØ¬Ø© Ø¨Ø­Ø« Ø§ÙØµÙØ± Ø¹Ù âªEpicalyxâ¬â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103" y="4848998"/>
            <a:ext cx="2466975" cy="200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ÙØªÙØ¬Ø© Ø¨Ø­Ø« Ø§ÙØµÙØ± Ø¹Ù âªcorolla flowerâ¬â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852936"/>
            <a:ext cx="3067185" cy="231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9" t="20854" r="14369" b="32892"/>
          <a:stretch/>
        </p:blipFill>
        <p:spPr bwMode="auto">
          <a:xfrm>
            <a:off x="5092352" y="3238561"/>
            <a:ext cx="2833405" cy="161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750628"/>
            <a:ext cx="3067185" cy="1629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ØµÙØ±Ø© Ø°Ø§Øª ØµÙØ©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088" y="710123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102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991544" y="1412776"/>
            <a:ext cx="8136904" cy="5400600"/>
            <a:chOff x="0" y="0"/>
            <a:chExt cx="5972175" cy="3284961"/>
          </a:xfrm>
        </p:grpSpPr>
        <p:grpSp>
          <p:nvGrpSpPr>
            <p:cNvPr id="3" name="مجموعة 2"/>
            <p:cNvGrpSpPr/>
            <p:nvPr/>
          </p:nvGrpSpPr>
          <p:grpSpPr>
            <a:xfrm>
              <a:off x="19050" y="0"/>
              <a:ext cx="5953125" cy="3284961"/>
              <a:chOff x="0" y="0"/>
              <a:chExt cx="5953125" cy="3284961"/>
            </a:xfrm>
          </p:grpSpPr>
          <p:sp>
            <p:nvSpPr>
              <p:cNvPr id="6" name="مربع نص 2"/>
              <p:cNvSpPr txBox="1">
                <a:spLocks noChangeArrowheads="1"/>
              </p:cNvSpPr>
              <p:nvPr/>
            </p:nvSpPr>
            <p:spPr bwMode="auto">
              <a:xfrm flipH="1">
                <a:off x="3105150" y="47625"/>
                <a:ext cx="1219200" cy="144780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r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100">
                    <a:latin typeface="Arial"/>
                    <a:ea typeface="Calibri"/>
                    <a:cs typeface="Arial"/>
                  </a:rPr>
                  <a:t> </a:t>
                </a:r>
                <a:endParaRPr lang="en-US" sz="1100">
                  <a:ea typeface="Calibri"/>
                  <a:cs typeface="Arial"/>
                </a:endParaRPr>
              </a:p>
            </p:txBody>
          </p:sp>
          <p:sp>
            <p:nvSpPr>
              <p:cNvPr id="7" name="مربع نص 20506"/>
              <p:cNvSpPr txBox="1">
                <a:spLocks noChangeArrowheads="1"/>
              </p:cNvSpPr>
              <p:nvPr/>
            </p:nvSpPr>
            <p:spPr bwMode="auto">
              <a:xfrm flipH="1">
                <a:off x="0" y="0"/>
                <a:ext cx="1219200" cy="149542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r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ea typeface="Calibri"/>
                    <a:cs typeface="Arial"/>
                  </a:rPr>
                  <a:t> </a:t>
                </a:r>
                <a:endParaRPr lang="en-US" sz="1100">
                  <a:ea typeface="Calibri"/>
                  <a:cs typeface="Arial"/>
                </a:endParaRPr>
              </a:p>
              <a:p>
                <a:pPr algn="r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ea typeface="Calibri"/>
                    <a:cs typeface="Arial"/>
                  </a:rPr>
                  <a:t> </a:t>
                </a:r>
                <a:endParaRPr lang="en-US" sz="1100">
                  <a:ea typeface="Calibri"/>
                  <a:cs typeface="Arial"/>
                </a:endParaRPr>
              </a:p>
            </p:txBody>
          </p:sp>
          <p:pic>
            <p:nvPicPr>
              <p:cNvPr id="8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6825" y="0"/>
                <a:ext cx="1428750" cy="14859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  <p:sp>
            <p:nvSpPr>
              <p:cNvPr id="9" name="مربع نص 20508"/>
              <p:cNvSpPr txBox="1">
                <a:spLocks noChangeArrowheads="1"/>
              </p:cNvSpPr>
              <p:nvPr/>
            </p:nvSpPr>
            <p:spPr bwMode="auto">
              <a:xfrm flipH="1">
                <a:off x="3171825" y="1770484"/>
                <a:ext cx="1219200" cy="151447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r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ea typeface="Calibri"/>
                    <a:cs typeface="Arial"/>
                  </a:rPr>
                  <a:t> </a:t>
                </a:r>
                <a:endParaRPr lang="en-US" sz="1100">
                  <a:ea typeface="Calibri"/>
                  <a:cs typeface="Arial"/>
                </a:endParaRPr>
              </a:p>
              <a:p>
                <a:pPr algn="r" rtl="1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ar-SA" sz="1100">
                    <a:ea typeface="Calibri"/>
                    <a:cs typeface="Arial"/>
                  </a:rPr>
                  <a:t> </a:t>
                </a:r>
                <a:endParaRPr lang="en-US" sz="1100">
                  <a:ea typeface="Calibri"/>
                  <a:cs typeface="Arial"/>
                </a:endParaRPr>
              </a:p>
            </p:txBody>
          </p:sp>
          <p:pic>
            <p:nvPicPr>
              <p:cNvPr id="10" name="Picture 2" descr="E:\ملفات العمل\المقرارات\222 Bot\صور\Scutellaria_racemosa_calyx.jp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4381500" y="1780010"/>
                <a:ext cx="1514476" cy="1495425"/>
              </a:xfrm>
              <a:prstGeom prst="rect">
                <a:avLst/>
              </a:prstGeom>
              <a:noFill/>
            </p:spPr>
          </p:pic>
          <p:pic>
            <p:nvPicPr>
              <p:cNvPr id="11" name="Picture 2" descr="E:\ملفات العمل\المقرارات\222 Bot\صور\داتورا -شبة جرة.jp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2925" y="0"/>
                <a:ext cx="1600200" cy="1495425"/>
              </a:xfrm>
              <a:prstGeom prst="rect">
                <a:avLst/>
              </a:prstGeom>
              <a:noFill/>
            </p:spPr>
          </p:pic>
        </p:grpSp>
        <p:pic>
          <p:nvPicPr>
            <p:cNvPr id="4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2" t="6254" b="24951"/>
            <a:stretch/>
          </p:blipFill>
          <p:spPr bwMode="auto">
            <a:xfrm>
              <a:off x="1238251" y="1859196"/>
              <a:ext cx="1523999" cy="138758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مربع نص 13312"/>
            <p:cNvSpPr txBox="1">
              <a:spLocks noChangeArrowheads="1"/>
            </p:cNvSpPr>
            <p:nvPr/>
          </p:nvSpPr>
          <p:spPr bwMode="auto">
            <a:xfrm flipH="1">
              <a:off x="0" y="1746315"/>
              <a:ext cx="1108075" cy="149542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1100">
                  <a:ea typeface="Calibri"/>
                  <a:cs typeface="Arial"/>
                </a:rPr>
                <a:t> </a:t>
              </a:r>
              <a:endParaRPr lang="en-US" sz="1100">
                <a:ea typeface="Calibri"/>
                <a:cs typeface="Arial"/>
              </a:endParaRPr>
            </a:p>
            <a:p>
              <a:pPr algn="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1100">
                  <a:ea typeface="Calibri"/>
                  <a:cs typeface="Arial"/>
                </a:rPr>
                <a:t> </a:t>
              </a:r>
              <a:endParaRPr lang="en-US" sz="1100">
                <a:ea typeface="Calibri"/>
                <a:cs typeface="Arial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882" y="51813"/>
            <a:ext cx="2462577" cy="12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78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en-US" sz="4800" b="1" dirty="0">
                <a:solidFill>
                  <a:srgbClr val="C00000"/>
                </a:solidFill>
              </a:rPr>
              <a:t>   Calyx </a:t>
            </a:r>
            <a:r>
              <a:rPr lang="ar-SA" sz="4800" b="1" dirty="0">
                <a:solidFill>
                  <a:srgbClr val="C00000"/>
                </a:solidFill>
              </a:rPr>
              <a:t>الكأس ك    </a:t>
            </a:r>
            <a:r>
              <a:rPr lang="en-US" sz="4800" b="1" dirty="0">
                <a:solidFill>
                  <a:srgbClr val="C00000"/>
                </a:solidFill>
              </a:rPr>
              <a:t>K-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94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847527" y="548680"/>
            <a:ext cx="94387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400" b="1" dirty="0"/>
              <a:t>ھو المحیط الخارجي من الأوراق الزھریة.  </a:t>
            </a:r>
          </a:p>
          <a:p>
            <a:pPr algn="r">
              <a:lnSpc>
                <a:spcPct val="150000"/>
              </a:lnSpc>
            </a:pPr>
            <a:r>
              <a:rPr lang="ar-SA" sz="2400" b="1" dirty="0"/>
              <a:t> یتكون من </a:t>
            </a:r>
            <a:r>
              <a:rPr lang="ar-SA" sz="2400" b="1" dirty="0" smtClean="0"/>
              <a:t>السبلات ووظیفتھا  </a:t>
            </a:r>
            <a:r>
              <a:rPr lang="ar-SA" sz="2400" b="1" dirty="0"/>
              <a:t>الأساسیة حمایة الزھرة.</a:t>
            </a:r>
          </a:p>
          <a:p>
            <a:pPr algn="r">
              <a:lnSpc>
                <a:spcPct val="150000"/>
              </a:lnSpc>
            </a:pPr>
            <a:r>
              <a:rPr lang="ar-SA" sz="2400" b="1" dirty="0"/>
              <a:t> تكون السبلات خضراء </a:t>
            </a:r>
            <a:r>
              <a:rPr lang="ar-SA" sz="2400" b="1" dirty="0" err="1"/>
              <a:t>او</a:t>
            </a:r>
            <a:r>
              <a:rPr lang="ar-SA" sz="2400" b="1" dirty="0"/>
              <a:t> تتلون بلون </a:t>
            </a:r>
            <a:r>
              <a:rPr lang="ar-SA" sz="2400" b="1" dirty="0" err="1"/>
              <a:t>التویج</a:t>
            </a:r>
            <a:r>
              <a:rPr lang="ar-SA" sz="2400" b="1" dirty="0"/>
              <a:t> .</a:t>
            </a:r>
          </a:p>
          <a:p>
            <a:pPr algn="r">
              <a:lnSpc>
                <a:spcPct val="150000"/>
              </a:lnSpc>
            </a:pPr>
            <a:r>
              <a:rPr lang="ar-SA" sz="2400" b="1" dirty="0"/>
              <a:t>  الزھرة ملتحمة السبلات </a:t>
            </a:r>
            <a:endParaRPr lang="ar-SA" sz="2400" b="1" dirty="0" smtClean="0"/>
          </a:p>
          <a:p>
            <a:pPr algn="r">
              <a:lnSpc>
                <a:spcPct val="150000"/>
              </a:lnSpc>
            </a:pPr>
            <a:r>
              <a:rPr lang="ar-SA" sz="2400" b="1" dirty="0" smtClean="0"/>
              <a:t>الزھرة </a:t>
            </a:r>
            <a:r>
              <a:rPr lang="ar-SA" sz="2400" b="1" dirty="0"/>
              <a:t>سائبة السبلات </a:t>
            </a:r>
            <a:endParaRPr lang="ar-SA" sz="2400" b="1" dirty="0" smtClean="0"/>
          </a:p>
          <a:p>
            <a:pPr algn="r">
              <a:lnSpc>
                <a:spcPct val="150000"/>
              </a:lnSpc>
            </a:pPr>
            <a:r>
              <a:rPr lang="ar-SA" sz="2400" b="1" dirty="0" smtClean="0"/>
              <a:t>یستدیم </a:t>
            </a:r>
            <a:r>
              <a:rPr lang="ar-SA" sz="2400" b="1" dirty="0"/>
              <a:t>الكأس على التخت ولا یسقط بعد عملیة التلقیح والإخصاب فیسمى الكأس المستدیم </a:t>
            </a:r>
            <a:r>
              <a:rPr lang="ar-SA" sz="2400" b="1" dirty="0" smtClean="0"/>
              <a:t>كما </a:t>
            </a:r>
            <a:r>
              <a:rPr lang="ar-SA" sz="2400" b="1" dirty="0"/>
              <a:t>في الفصیلة </a:t>
            </a:r>
            <a:r>
              <a:rPr lang="ar-SA" sz="2400" b="1" dirty="0" smtClean="0"/>
              <a:t>الباذنجانیة</a:t>
            </a:r>
            <a:endParaRPr lang="en-US" sz="2400" b="1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197" y="3954621"/>
            <a:ext cx="4865494" cy="253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6" descr="https://encrypted-tbn1.gstatic.com/images?q=tbn:ANd9GcQ2r_ThbJrIcgdeoeFmGqJHjHaWFNRUhMDLqxY3W0bE5mPtURVOMA"/>
          <p:cNvSpPr>
            <a:spLocks noChangeAspect="1" noChangeArrowheads="1"/>
          </p:cNvSpPr>
          <p:nvPr/>
        </p:nvSpPr>
        <p:spPr bwMode="auto">
          <a:xfrm>
            <a:off x="10447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" name="Rectangle 1"/>
          <p:cNvSpPr/>
          <p:nvPr/>
        </p:nvSpPr>
        <p:spPr>
          <a:xfrm>
            <a:off x="10340764" y="5261244"/>
            <a:ext cx="1401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A" b="1" dirty="0" smtClean="0"/>
              <a:t> سبلات </a:t>
            </a:r>
            <a:r>
              <a:rPr lang="en-US" b="1" dirty="0" smtClean="0"/>
              <a:t>Sepals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118201" y="5608745"/>
            <a:ext cx="3720890" cy="463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b="1" dirty="0" smtClean="0"/>
              <a:t> ملتحمة السبلات (</a:t>
            </a:r>
            <a:r>
              <a:rPr lang="ar-SA" sz="1400" dirty="0" smtClean="0">
                <a:solidFill>
                  <a:srgbClr val="FF0000"/>
                </a:solidFill>
              </a:rPr>
              <a:t>جاموسبلس</a:t>
            </a:r>
            <a:r>
              <a:rPr lang="ar-SA" b="1" dirty="0" smtClean="0"/>
              <a:t>) </a:t>
            </a:r>
            <a:r>
              <a:rPr lang="en-US" b="1" dirty="0" smtClean="0"/>
              <a:t>Gamosepalous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8213162" y="5911490"/>
            <a:ext cx="3625929" cy="463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b="1" dirty="0" smtClean="0"/>
              <a:t> سائبة السبلات  ( </a:t>
            </a:r>
            <a:r>
              <a:rPr lang="ar-SA" sz="1600" dirty="0" smtClean="0">
                <a:solidFill>
                  <a:srgbClr val="FF0000"/>
                </a:solidFill>
              </a:rPr>
              <a:t>بولي سبلس)</a:t>
            </a:r>
            <a:r>
              <a:rPr lang="en-US" b="1" dirty="0" smtClean="0"/>
              <a:t>Polysepalous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7485656" y="3954621"/>
            <a:ext cx="126509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/>
              <a:t>Solanaceae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8296190" y="6307680"/>
            <a:ext cx="358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A" b="1" dirty="0" smtClean="0"/>
              <a:t>     الكأس المستديم( </a:t>
            </a:r>
            <a:r>
              <a:rPr lang="ar-SA" sz="1600" dirty="0" smtClean="0">
                <a:solidFill>
                  <a:srgbClr val="FF0000"/>
                </a:solidFill>
              </a:rPr>
              <a:t>برسيستنت )</a:t>
            </a:r>
            <a:r>
              <a:rPr lang="en-US" b="1" dirty="0" smtClean="0"/>
              <a:t>Persistent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4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574766"/>
            <a:ext cx="10202092" cy="603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85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1" y="1340768"/>
            <a:ext cx="5063843" cy="3528392"/>
          </a:xfrm>
          <a:prstGeom prst="rect">
            <a:avLst/>
          </a:prstGeom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43" y="1772816"/>
            <a:ext cx="358237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67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عنصر نائب للمحتوى 4" descr="malva-moschata-caly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0296" y="3933057"/>
            <a:ext cx="1721430" cy="2721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1775520" y="836712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sz="3600" b="1" u="sng" dirty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00B0F0"/>
                </a:solidFill>
              </a:rPr>
              <a:t> </a:t>
            </a:r>
            <a:r>
              <a:rPr lang="ar-SA" sz="2000" dirty="0" smtClean="0">
                <a:solidFill>
                  <a:srgbClr val="FF0000"/>
                </a:solidFill>
              </a:rPr>
              <a:t>( ابيكلكس)     </a:t>
            </a:r>
            <a:r>
              <a:rPr lang="ar-SA" sz="2800" b="1" dirty="0" smtClean="0">
                <a:solidFill>
                  <a:srgbClr val="00B0F0"/>
                </a:solidFill>
              </a:rPr>
              <a:t>تحت </a:t>
            </a:r>
            <a:r>
              <a:rPr lang="ar-SA" sz="2800" b="1" dirty="0">
                <a:solidFill>
                  <a:srgbClr val="00B0F0"/>
                </a:solidFill>
              </a:rPr>
              <a:t>الكأس </a:t>
            </a:r>
            <a:r>
              <a:rPr lang="en-US" sz="2800" b="1" dirty="0"/>
              <a:t>Epicalyx</a:t>
            </a:r>
            <a:r>
              <a:rPr lang="ar-SA" sz="2800" b="1" dirty="0"/>
              <a:t> </a:t>
            </a:r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961" y="3908542"/>
            <a:ext cx="2260273" cy="272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98" y="3933056"/>
            <a:ext cx="2352062" cy="2696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3933057"/>
            <a:ext cx="2362200" cy="272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32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sz="4800" b="1" u="sng" dirty="0">
                <a:solidFill>
                  <a:srgbClr val="FF0000"/>
                </a:solidFill>
              </a:rPr>
              <a:t>أشكال الكأس: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981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478" y="3429000"/>
            <a:ext cx="8268592" cy="2520280"/>
          </a:xfrm>
        </p:spPr>
        <p:txBody>
          <a:bodyPr>
            <a:normAutofit/>
          </a:bodyPr>
          <a:lstStyle/>
          <a:p>
            <a:pPr algn="r"/>
            <a:r>
              <a:rPr lang="ar-SA" sz="3200" b="1" u="sng" dirty="0">
                <a:solidFill>
                  <a:srgbClr val="FF0000"/>
                </a:solidFill>
              </a:rPr>
              <a:t>نشاط 1-</a:t>
            </a:r>
            <a:r>
              <a:rPr lang="en-US" sz="3200" b="1" dirty="0">
                <a:solidFill>
                  <a:srgbClr val="FF0000"/>
                </a:solidFill>
              </a:rPr>
              <a:t/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ar-SA" sz="3200" b="1" dirty="0">
                <a:solidFill>
                  <a:srgbClr val="FF0000"/>
                </a:solidFill>
              </a:rPr>
              <a:t>عمل حصر لأشكال الكاس في النباتات الزهرية مستشهدة بالصور</a:t>
            </a:r>
            <a:br>
              <a:rPr lang="ar-SA" sz="3200" b="1" dirty="0">
                <a:solidFill>
                  <a:srgbClr val="FF0000"/>
                </a:solidFill>
              </a:rPr>
            </a:b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42" y="188640"/>
            <a:ext cx="4114460" cy="29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14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366</Words>
  <Application>Microsoft Office PowerPoint</Application>
  <PresentationFormat>Widescreen</PresentationFormat>
  <Paragraphs>65</Paragraphs>
  <Slides>26</Slides>
  <Notes>1</Notes>
  <HiddenSlides>9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المعمل 2</vt:lpstr>
      <vt:lpstr>PowerPoint Presentation</vt:lpstr>
      <vt:lpstr>   Calyx الكأس ك    K-</vt:lpstr>
      <vt:lpstr>PowerPoint Presentation</vt:lpstr>
      <vt:lpstr>PowerPoint Presentation</vt:lpstr>
      <vt:lpstr>PowerPoint Presentation</vt:lpstr>
      <vt:lpstr>PowerPoint Presentation</vt:lpstr>
      <vt:lpstr>أشكال الكأس:</vt:lpstr>
      <vt:lpstr>نشاط 1- عمل حصر لأشكال الكاس في النباتات الزهرية مستشهدة بالصور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Corolla التویج  ت  C- </vt:lpstr>
      <vt:lpstr>PowerPoint Presentation</vt:lpstr>
      <vt:lpstr>PowerPoint Presentation</vt:lpstr>
      <vt:lpstr>نشاط 2 : اكتبي الاسماء العلمية لأشكال التويج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2</dc:title>
  <dc:creator>maha abanomai</dc:creator>
  <cp:lastModifiedBy>maha abanomai</cp:lastModifiedBy>
  <cp:revision>10</cp:revision>
  <dcterms:created xsi:type="dcterms:W3CDTF">2026-08-25T16:16:20Z</dcterms:created>
  <dcterms:modified xsi:type="dcterms:W3CDTF">2026-09-03T09:37:40Z</dcterms:modified>
</cp:coreProperties>
</file>