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0" r:id="rId2"/>
    <p:sldId id="257" r:id="rId3"/>
    <p:sldId id="258" r:id="rId4"/>
    <p:sldId id="261" r:id="rId5"/>
    <p:sldId id="262" r:id="rId6"/>
    <p:sldId id="263" r:id="rId7"/>
    <p:sldId id="264"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3" d="100"/>
          <a:sy n="73" d="100"/>
        </p:scale>
        <p:origin x="61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3C35B9FF-F929-453A-B590-D5979B95A29A}" type="datetimeFigureOut">
              <a:rPr lang="en-US" smtClean="0"/>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7B7283-0B84-4108-AB95-318DA7A76644}"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22990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C35B9FF-F929-453A-B590-D5979B95A29A}" type="datetimeFigureOut">
              <a:rPr lang="en-US" smtClean="0"/>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7B7283-0B84-4108-AB95-318DA7A76644}" type="slidenum">
              <a:rPr lang="en-US" smtClean="0"/>
              <a:t>‹#›</a:t>
            </a:fld>
            <a:endParaRPr lang="en-US"/>
          </a:p>
        </p:txBody>
      </p:sp>
    </p:spTree>
    <p:extLst>
      <p:ext uri="{BB962C8B-B14F-4D97-AF65-F5344CB8AC3E}">
        <p14:creationId xmlns:p14="http://schemas.microsoft.com/office/powerpoint/2010/main" val="9095823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3C35B9FF-F929-453A-B590-D5979B95A29A}" type="datetimeFigureOut">
              <a:rPr lang="en-US" smtClean="0"/>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7B7283-0B84-4108-AB95-318DA7A76644}"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028427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C35B9FF-F929-453A-B590-D5979B95A29A}" type="datetimeFigureOut">
              <a:rPr lang="en-US" smtClean="0"/>
              <a:t>9/10/2026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C7B7283-0B84-4108-AB95-318DA7A76644}" type="slidenum">
              <a:rPr lang="en-US" smtClean="0"/>
              <a:t>‹#›</a:t>
            </a:fld>
            <a:endParaRPr lang="en-US"/>
          </a:p>
        </p:txBody>
      </p:sp>
    </p:spTree>
    <p:extLst>
      <p:ext uri="{BB962C8B-B14F-4D97-AF65-F5344CB8AC3E}">
        <p14:creationId xmlns:p14="http://schemas.microsoft.com/office/powerpoint/2010/main" val="5484154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3C35B9FF-F929-453A-B590-D5979B95A29A}" type="datetimeFigureOut">
              <a:rPr lang="en-US" smtClean="0"/>
              <a:t>9/10/2026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C7B7283-0B84-4108-AB95-318DA7A76644}" type="slidenum">
              <a:rPr lang="en-US" smtClean="0"/>
              <a:t>‹#›</a:t>
            </a:fld>
            <a:endParaRPr lang="en-US"/>
          </a:p>
        </p:txBody>
      </p:sp>
    </p:spTree>
    <p:extLst>
      <p:ext uri="{BB962C8B-B14F-4D97-AF65-F5344CB8AC3E}">
        <p14:creationId xmlns:p14="http://schemas.microsoft.com/office/powerpoint/2010/main" val="4322902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3C35B9FF-F929-453A-B590-D5979B95A29A}" type="datetimeFigureOut">
              <a:rPr lang="en-US" smtClean="0"/>
              <a:t>9/10/2026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C7B7283-0B84-4108-AB95-318DA7A76644}" type="slidenum">
              <a:rPr lang="en-US" smtClean="0"/>
              <a:t>‹#›</a:t>
            </a:fld>
            <a:endParaRPr lang="en-US"/>
          </a:p>
        </p:txBody>
      </p:sp>
    </p:spTree>
    <p:extLst>
      <p:ext uri="{BB962C8B-B14F-4D97-AF65-F5344CB8AC3E}">
        <p14:creationId xmlns:p14="http://schemas.microsoft.com/office/powerpoint/2010/main" val="24173913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3C35B9FF-F929-453A-B590-D5979B95A29A}" type="datetimeFigureOut">
              <a:rPr lang="en-US" smtClean="0"/>
              <a:t>9/10/2026</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FC7B7283-0B84-4108-AB95-318DA7A76644}" type="slidenum">
              <a:rPr lang="en-US" smtClean="0"/>
              <a:t>‹#›</a:t>
            </a:fld>
            <a:endParaRPr lang="en-US"/>
          </a:p>
        </p:txBody>
      </p:sp>
    </p:spTree>
    <p:extLst>
      <p:ext uri="{BB962C8B-B14F-4D97-AF65-F5344CB8AC3E}">
        <p14:creationId xmlns:p14="http://schemas.microsoft.com/office/powerpoint/2010/main" val="33408083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3C35B9FF-F929-453A-B590-D5979B95A29A}" type="datetimeFigureOut">
              <a:rPr lang="en-US" smtClean="0"/>
              <a:t>9/10/2026</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FC7B7283-0B84-4108-AB95-318DA7A76644}" type="slidenum">
              <a:rPr lang="en-US" smtClean="0"/>
              <a:t>‹#›</a:t>
            </a:fld>
            <a:endParaRPr lang="en-US"/>
          </a:p>
        </p:txBody>
      </p:sp>
    </p:spTree>
    <p:extLst>
      <p:ext uri="{BB962C8B-B14F-4D97-AF65-F5344CB8AC3E}">
        <p14:creationId xmlns:p14="http://schemas.microsoft.com/office/powerpoint/2010/main" val="13436294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3C35B9FF-F929-453A-B590-D5979B95A29A}" type="datetimeFigureOut">
              <a:rPr lang="en-US" smtClean="0"/>
              <a:t>9/10/2026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C7B7283-0B84-4108-AB95-318DA7A76644}" type="slidenum">
              <a:rPr lang="en-US" smtClean="0"/>
              <a:t>‹#›</a:t>
            </a:fld>
            <a:endParaRPr lang="en-US"/>
          </a:p>
        </p:txBody>
      </p:sp>
    </p:spTree>
    <p:extLst>
      <p:ext uri="{BB962C8B-B14F-4D97-AF65-F5344CB8AC3E}">
        <p14:creationId xmlns:p14="http://schemas.microsoft.com/office/powerpoint/2010/main" val="20992209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C35B9FF-F929-453A-B590-D5979B95A29A}" type="datetimeFigureOut">
              <a:rPr lang="en-US" smtClean="0"/>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7B7283-0B84-4108-AB95-318DA7A76644}" type="slidenum">
              <a:rPr lang="en-US" smtClean="0"/>
              <a:t>‹#›</a:t>
            </a:fld>
            <a:endParaRPr lang="en-US"/>
          </a:p>
        </p:txBody>
      </p:sp>
    </p:spTree>
    <p:extLst>
      <p:ext uri="{BB962C8B-B14F-4D97-AF65-F5344CB8AC3E}">
        <p14:creationId xmlns:p14="http://schemas.microsoft.com/office/powerpoint/2010/main" val="17514944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C35B9FF-F929-453A-B590-D5979B95A29A}" type="datetimeFigureOut">
              <a:rPr lang="en-US" smtClean="0"/>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7B7283-0B84-4108-AB95-318DA7A76644}" type="slidenum">
              <a:rPr lang="en-US" smtClean="0"/>
              <a:t>‹#›</a:t>
            </a:fld>
            <a:endParaRPr lang="en-US"/>
          </a:p>
        </p:txBody>
      </p:sp>
    </p:spTree>
    <p:extLst>
      <p:ext uri="{BB962C8B-B14F-4D97-AF65-F5344CB8AC3E}">
        <p14:creationId xmlns:p14="http://schemas.microsoft.com/office/powerpoint/2010/main" val="24072852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3C35B9FF-F929-453A-B590-D5979B95A29A}" type="datetimeFigureOut">
              <a:rPr lang="en-US" smtClean="0"/>
              <a:t>9/10/2026</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FC7B7283-0B84-4108-AB95-318DA7A76644}"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0061141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hyperlink" Target="https://www.youtube.com/watch?v=efFko2F46zs" TargetMode="Externa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ar-SA" dirty="0" smtClean="0"/>
              <a:t>342 نبت </a:t>
            </a:r>
            <a:br>
              <a:rPr lang="ar-SA" dirty="0" smtClean="0"/>
            </a:br>
            <a:r>
              <a:rPr lang="ar-SA" sz="6600" dirty="0" smtClean="0">
                <a:solidFill>
                  <a:srgbClr val="FF0000"/>
                </a:solidFill>
              </a:rPr>
              <a:t>الدرس العملي الثالث  </a:t>
            </a:r>
            <a:endParaRPr lang="en-US" dirty="0">
              <a:solidFill>
                <a:srgbClr val="FF0000"/>
              </a:solidFill>
            </a:endParaRPr>
          </a:p>
        </p:txBody>
      </p:sp>
      <p:sp>
        <p:nvSpPr>
          <p:cNvPr id="3" name="Subtitle 2"/>
          <p:cNvSpPr>
            <a:spLocks noGrp="1"/>
          </p:cNvSpPr>
          <p:nvPr>
            <p:ph type="subTitle" idx="1"/>
          </p:nvPr>
        </p:nvSpPr>
        <p:spPr/>
        <p:txBody>
          <a:bodyPr>
            <a:normAutofit/>
          </a:bodyPr>
          <a:lstStyle/>
          <a:p>
            <a:pPr algn="ctr"/>
            <a:r>
              <a:rPr lang="ar-SA" sz="3200" dirty="0" smtClean="0">
                <a:solidFill>
                  <a:srgbClr val="FF0000"/>
                </a:solidFill>
              </a:rPr>
              <a:t>المجتمعات النباتيه </a:t>
            </a:r>
            <a:endParaRPr lang="en-US" sz="3200" dirty="0">
              <a:solidFill>
                <a:srgbClr val="FF0000"/>
              </a:solidFill>
            </a:endParaRPr>
          </a:p>
        </p:txBody>
      </p:sp>
    </p:spTree>
    <p:extLst>
      <p:ext uri="{BB962C8B-B14F-4D97-AF65-F5344CB8AC3E}">
        <p14:creationId xmlns:p14="http://schemas.microsoft.com/office/powerpoint/2010/main" val="37319939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39634" y="249245"/>
            <a:ext cx="11586755" cy="6032421"/>
          </a:xfrm>
          <a:prstGeom prst="rect">
            <a:avLst/>
          </a:prstGeom>
        </p:spPr>
        <p:txBody>
          <a:bodyPr wrap="square">
            <a:spAutoFit/>
          </a:bodyPr>
          <a:lstStyle/>
          <a:p>
            <a:pPr lvl="0" algn="r" rtl="1">
              <a:spcAft>
                <a:spcPts val="0"/>
              </a:spcAft>
              <a:tabLst>
                <a:tab pos="228600" algn="l"/>
                <a:tab pos="3201670" algn="l"/>
              </a:tabLst>
            </a:pPr>
            <a:r>
              <a:rPr lang="ar-SA" sz="2400" b="1" u="sng" dirty="0" smtClean="0">
                <a:solidFill>
                  <a:srgbClr val="FF0000"/>
                </a:solidFill>
                <a:latin typeface="Times New Roman" panose="02020603050405020304" pitchFamily="18" charset="0"/>
                <a:ea typeface="Times New Roman" panose="02020603050405020304" pitchFamily="18" charset="0"/>
              </a:rPr>
              <a:t>2- مربع </a:t>
            </a:r>
            <a:r>
              <a:rPr lang="ar-SA" sz="2400" b="1" u="sng" dirty="0">
                <a:solidFill>
                  <a:srgbClr val="FF0000"/>
                </a:solidFill>
                <a:latin typeface="Times New Roman" panose="02020603050405020304" pitchFamily="18" charset="0"/>
                <a:ea typeface="Times New Roman" panose="02020603050405020304" pitchFamily="18" charset="0"/>
              </a:rPr>
              <a:t>الخريطة (المربع المرسوم) </a:t>
            </a:r>
            <a:r>
              <a:rPr lang="en-US" sz="2400" b="1" u="sng" dirty="0">
                <a:solidFill>
                  <a:srgbClr val="FF0000"/>
                </a:solidFill>
                <a:latin typeface="Times New Roman" panose="02020603050405020304" pitchFamily="18" charset="0"/>
                <a:ea typeface="Times New Roman" panose="02020603050405020304" pitchFamily="18" charset="0"/>
              </a:rPr>
              <a:t>Chart Quadrat</a:t>
            </a:r>
            <a:r>
              <a:rPr lang="ar-SA" sz="2400" b="1" u="sng" dirty="0">
                <a:solidFill>
                  <a:srgbClr val="FF0000"/>
                </a:solidFill>
                <a:latin typeface="Times New Roman" panose="02020603050405020304" pitchFamily="18" charset="0"/>
                <a:ea typeface="Times New Roman" panose="02020603050405020304" pitchFamily="18" charset="0"/>
              </a:rPr>
              <a:t>:</a:t>
            </a:r>
            <a:endParaRPr lang="en-US" dirty="0" smtClean="0">
              <a:solidFill>
                <a:srgbClr val="FF0000"/>
              </a:solidFill>
              <a:effectLst/>
              <a:latin typeface="Times New Roman" panose="02020603050405020304" pitchFamily="18" charset="0"/>
              <a:ea typeface="Times New Roman" panose="02020603050405020304" pitchFamily="18" charset="0"/>
            </a:endParaRPr>
          </a:p>
          <a:p>
            <a:pPr algn="r" rtl="1">
              <a:spcAft>
                <a:spcPts val="0"/>
              </a:spcAft>
              <a:tabLst>
                <a:tab pos="3201670" algn="l"/>
              </a:tabLst>
            </a:pPr>
            <a:r>
              <a:rPr lang="ar-SA" b="1" dirty="0">
                <a:latin typeface="Times New Roman" panose="02020603050405020304" pitchFamily="18" charset="0"/>
                <a:ea typeface="Times New Roman" panose="02020603050405020304" pitchFamily="18" charset="0"/>
              </a:rPr>
              <a:t> </a:t>
            </a:r>
            <a:endParaRPr lang="en-US" sz="1400" dirty="0" smtClean="0">
              <a:effectLst/>
              <a:latin typeface="Times New Roman" panose="02020603050405020304" pitchFamily="18" charset="0"/>
              <a:ea typeface="Times New Roman" panose="02020603050405020304" pitchFamily="18" charset="0"/>
            </a:endParaRPr>
          </a:p>
          <a:p>
            <a:pPr algn="r" rtl="1">
              <a:spcAft>
                <a:spcPts val="0"/>
              </a:spcAft>
              <a:tabLst>
                <a:tab pos="3201670" algn="l"/>
              </a:tabLst>
            </a:pPr>
            <a:r>
              <a:rPr lang="ar-SA" b="1" dirty="0">
                <a:solidFill>
                  <a:srgbClr val="7030A0"/>
                </a:solidFill>
                <a:latin typeface="Times New Roman" panose="02020603050405020304" pitchFamily="18" charset="0"/>
                <a:ea typeface="Times New Roman" panose="02020603050405020304" pitchFamily="18" charset="0"/>
              </a:rPr>
              <a:t>هو أداة بحثية أساسية يستخدمها علماء البيئة والنبات لدراسة وتحديد الأنواع النباتية في أي مجتمع نباتي دون الحاجة لحصر كل النباتات في الغابة أو الصحراء</a:t>
            </a:r>
            <a:r>
              <a:rPr lang="en-US" b="1" dirty="0">
                <a:solidFill>
                  <a:srgbClr val="7030A0"/>
                </a:solidFill>
                <a:latin typeface="Times New Roman" panose="02020603050405020304" pitchFamily="18" charset="0"/>
                <a:ea typeface="Times New Roman" panose="02020603050405020304" pitchFamily="18" charset="0"/>
              </a:rPr>
              <a:t>.</a:t>
            </a:r>
            <a:endParaRPr lang="en-US" sz="1400" b="1" dirty="0" smtClean="0">
              <a:solidFill>
                <a:srgbClr val="7030A0"/>
              </a:solidFill>
              <a:effectLst/>
              <a:latin typeface="Times New Roman" panose="02020603050405020304" pitchFamily="18" charset="0"/>
              <a:ea typeface="Times New Roman" panose="02020603050405020304" pitchFamily="18" charset="0"/>
            </a:endParaRPr>
          </a:p>
          <a:p>
            <a:pPr marL="228600" algn="r" rtl="1">
              <a:spcAft>
                <a:spcPts val="0"/>
              </a:spcAft>
              <a:tabLst>
                <a:tab pos="3201670" algn="l"/>
              </a:tabLst>
            </a:pPr>
            <a:r>
              <a:rPr lang="ar-SA" sz="1600" b="1" u="none" strike="noStrike" dirty="0" smtClean="0">
                <a:effectLst/>
                <a:latin typeface="Times New Roman" panose="02020603050405020304" pitchFamily="18" charset="0"/>
                <a:ea typeface="Times New Roman" panose="02020603050405020304" pitchFamily="18" charset="0"/>
              </a:rPr>
              <a:t> </a:t>
            </a:r>
            <a:endParaRPr lang="en-US" sz="1400" dirty="0" smtClean="0">
              <a:effectLst/>
              <a:latin typeface="Times New Roman" panose="02020603050405020304" pitchFamily="18" charset="0"/>
              <a:ea typeface="Times New Roman" panose="02020603050405020304" pitchFamily="18" charset="0"/>
            </a:endParaRPr>
          </a:p>
          <a:p>
            <a:pPr marL="228600" algn="r" rtl="1">
              <a:spcAft>
                <a:spcPts val="0"/>
              </a:spcAft>
              <a:tabLst>
                <a:tab pos="3201670" algn="l"/>
              </a:tabLst>
            </a:pPr>
            <a:r>
              <a:rPr lang="ar-SA" dirty="0">
                <a:latin typeface="Times New Roman" panose="02020603050405020304" pitchFamily="18" charset="0"/>
                <a:ea typeface="Times New Roman" panose="02020603050405020304" pitchFamily="18" charset="0"/>
              </a:rPr>
              <a:t>باستعمال هذا المربع نحصل على معلومات أكثر وضوحاً وتفصيلا من مربع القائمة حيث أنه </a:t>
            </a:r>
            <a:endParaRPr lang="en-US" sz="1400" dirty="0" smtClean="0">
              <a:effectLst/>
              <a:latin typeface="Times New Roman" panose="02020603050405020304" pitchFamily="18" charset="0"/>
              <a:ea typeface="Times New Roman" panose="02020603050405020304" pitchFamily="18" charset="0"/>
            </a:endParaRPr>
          </a:p>
          <a:p>
            <a:pPr marL="342900" lvl="0" indent="-342900" algn="r" rtl="1">
              <a:spcAft>
                <a:spcPts val="0"/>
              </a:spcAft>
              <a:buFont typeface="+mj-lt"/>
              <a:buAutoNum type="arabicPeriod"/>
              <a:tabLst>
                <a:tab pos="228600" algn="l"/>
                <a:tab pos="3201670" algn="l"/>
              </a:tabLst>
            </a:pPr>
            <a:r>
              <a:rPr lang="ar-SA" dirty="0">
                <a:solidFill>
                  <a:srgbClr val="7030A0"/>
                </a:solidFill>
                <a:latin typeface="Times New Roman" panose="02020603050405020304" pitchFamily="18" charset="0"/>
                <a:ea typeface="Times New Roman" panose="02020603050405020304" pitchFamily="18" charset="0"/>
              </a:rPr>
              <a:t>يوضح موقع كل نوع من أنواع النباتات</a:t>
            </a:r>
            <a:endParaRPr lang="en-US" sz="1400" dirty="0" smtClean="0">
              <a:solidFill>
                <a:srgbClr val="7030A0"/>
              </a:solidFill>
              <a:effectLst/>
              <a:latin typeface="Times New Roman" panose="02020603050405020304" pitchFamily="18" charset="0"/>
              <a:ea typeface="Times New Roman" panose="02020603050405020304" pitchFamily="18" charset="0"/>
            </a:endParaRPr>
          </a:p>
          <a:p>
            <a:pPr marL="342900" lvl="0" indent="-342900" algn="r" rtl="1">
              <a:spcAft>
                <a:spcPts val="0"/>
              </a:spcAft>
              <a:buFont typeface="+mj-lt"/>
              <a:buAutoNum type="arabicPeriod"/>
              <a:tabLst>
                <a:tab pos="228600" algn="l"/>
                <a:tab pos="3201670" algn="l"/>
              </a:tabLst>
            </a:pPr>
            <a:r>
              <a:rPr lang="ar-SA" dirty="0">
                <a:solidFill>
                  <a:srgbClr val="7030A0"/>
                </a:solidFill>
                <a:latin typeface="Times New Roman" panose="02020603050405020304" pitchFamily="18" charset="0"/>
                <a:ea typeface="Times New Roman" panose="02020603050405020304" pitchFamily="18" charset="0"/>
              </a:rPr>
              <a:t>وتوزيعها داخل المربع</a:t>
            </a:r>
            <a:endParaRPr lang="en-US" sz="1400" dirty="0" smtClean="0">
              <a:solidFill>
                <a:srgbClr val="7030A0"/>
              </a:solidFill>
              <a:effectLst/>
              <a:latin typeface="Times New Roman" panose="02020603050405020304" pitchFamily="18" charset="0"/>
              <a:ea typeface="Times New Roman" panose="02020603050405020304" pitchFamily="18" charset="0"/>
            </a:endParaRPr>
          </a:p>
          <a:p>
            <a:pPr marL="228600" algn="r" rtl="1">
              <a:spcAft>
                <a:spcPts val="0"/>
              </a:spcAft>
              <a:tabLst>
                <a:tab pos="3201670" algn="l"/>
              </a:tabLst>
            </a:pPr>
            <a:r>
              <a:rPr lang="ar-SA" dirty="0">
                <a:latin typeface="Times New Roman" panose="02020603050405020304" pitchFamily="18" charset="0"/>
                <a:ea typeface="Times New Roman" panose="02020603050405020304" pitchFamily="18" charset="0"/>
              </a:rPr>
              <a:t> </a:t>
            </a:r>
            <a:endParaRPr lang="en-US" sz="1400" dirty="0" smtClean="0">
              <a:effectLst/>
              <a:latin typeface="Times New Roman" panose="02020603050405020304" pitchFamily="18" charset="0"/>
              <a:ea typeface="Times New Roman" panose="02020603050405020304" pitchFamily="18" charset="0"/>
            </a:endParaRPr>
          </a:p>
          <a:p>
            <a:pPr marL="228600" algn="r" rtl="1">
              <a:spcAft>
                <a:spcPts val="0"/>
              </a:spcAft>
              <a:tabLst>
                <a:tab pos="3201670" algn="l"/>
              </a:tabLst>
            </a:pPr>
            <a:r>
              <a:rPr lang="ar-SA" b="1" u="sng" dirty="0">
                <a:solidFill>
                  <a:srgbClr val="00B050"/>
                </a:solidFill>
                <a:latin typeface="Times New Roman" panose="02020603050405020304" pitchFamily="18" charset="0"/>
                <a:ea typeface="Times New Roman" panose="02020603050405020304" pitchFamily="18" charset="0"/>
              </a:rPr>
              <a:t>ومن فوائد هذا المربع أنه :</a:t>
            </a:r>
            <a:endParaRPr lang="en-US" sz="1400" b="1" u="sng" dirty="0" smtClean="0">
              <a:solidFill>
                <a:srgbClr val="00B050"/>
              </a:solidFill>
              <a:effectLst/>
              <a:latin typeface="Times New Roman" panose="02020603050405020304" pitchFamily="18" charset="0"/>
              <a:ea typeface="Times New Roman" panose="02020603050405020304" pitchFamily="18" charset="0"/>
            </a:endParaRPr>
          </a:p>
          <a:p>
            <a:pPr marL="228600" algn="r" rtl="1">
              <a:spcAft>
                <a:spcPts val="0"/>
              </a:spcAft>
              <a:tabLst>
                <a:tab pos="3201670" algn="l"/>
              </a:tabLst>
            </a:pPr>
            <a:r>
              <a:rPr lang="ar-SA" dirty="0">
                <a:latin typeface="Times New Roman" panose="02020603050405020304" pitchFamily="18" charset="0"/>
                <a:ea typeface="Times New Roman" panose="02020603050405020304" pitchFamily="18" charset="0"/>
              </a:rPr>
              <a:t>1/ يتيح الفرصة لدراسة المجتمع النباتي على فترات متعاقبة للتعرف على مدى تأثير التغيرات الموسمية وبقية العوامل البيئية الأخرى على المجتمع المدروس</a:t>
            </a:r>
            <a:endParaRPr lang="en-US" sz="1400" dirty="0" smtClean="0">
              <a:effectLst/>
              <a:latin typeface="Times New Roman" panose="02020603050405020304" pitchFamily="18" charset="0"/>
              <a:ea typeface="Times New Roman" panose="02020603050405020304" pitchFamily="18" charset="0"/>
            </a:endParaRPr>
          </a:p>
          <a:p>
            <a:pPr marL="228600" algn="r" rtl="1">
              <a:spcAft>
                <a:spcPts val="0"/>
              </a:spcAft>
              <a:tabLst>
                <a:tab pos="3201670" algn="l"/>
              </a:tabLst>
            </a:pPr>
            <a:r>
              <a:rPr lang="ar-SA" dirty="0">
                <a:latin typeface="Times New Roman" panose="02020603050405020304" pitchFamily="18" charset="0"/>
                <a:ea typeface="Times New Roman" panose="02020603050405020304" pitchFamily="18" charset="0"/>
              </a:rPr>
              <a:t>2/ يعطي فرصة لتقدير التغطية النباتية الكلية </a:t>
            </a:r>
            <a:r>
              <a:rPr lang="en-US" dirty="0">
                <a:latin typeface="Times New Roman" panose="02020603050405020304" pitchFamily="18" charset="0"/>
                <a:ea typeface="Times New Roman" panose="02020603050405020304" pitchFamily="18" charset="0"/>
              </a:rPr>
              <a:t> total plant cover</a:t>
            </a:r>
            <a:r>
              <a:rPr lang="ar-SA" dirty="0">
                <a:latin typeface="Times New Roman" panose="02020603050405020304" pitchFamily="18" charset="0"/>
                <a:ea typeface="Times New Roman" panose="02020603050405020304" pitchFamily="18" charset="0"/>
              </a:rPr>
              <a:t>بداخل المربع وكذلك معرفة التغطية الجزئية </a:t>
            </a:r>
            <a:r>
              <a:rPr lang="en-US" dirty="0">
                <a:latin typeface="Times New Roman" panose="02020603050405020304" pitchFamily="18" charset="0"/>
                <a:ea typeface="Times New Roman" panose="02020603050405020304" pitchFamily="18" charset="0"/>
              </a:rPr>
              <a:t>partial plant cover</a:t>
            </a:r>
            <a:r>
              <a:rPr lang="ar-SA" dirty="0">
                <a:latin typeface="Times New Roman" panose="02020603050405020304" pitchFamily="18" charset="0"/>
                <a:ea typeface="Times New Roman" panose="02020603050405020304" pitchFamily="18" charset="0"/>
              </a:rPr>
              <a:t> لكل نوع نباتي</a:t>
            </a:r>
            <a:endParaRPr lang="en-US" sz="1400" dirty="0" smtClean="0">
              <a:effectLst/>
              <a:latin typeface="Times New Roman" panose="02020603050405020304" pitchFamily="18" charset="0"/>
              <a:ea typeface="Times New Roman" panose="02020603050405020304" pitchFamily="18" charset="0"/>
            </a:endParaRPr>
          </a:p>
          <a:p>
            <a:pPr marL="228600" algn="r" rtl="1">
              <a:spcAft>
                <a:spcPts val="0"/>
              </a:spcAft>
              <a:tabLst>
                <a:tab pos="3201670" algn="l"/>
              </a:tabLst>
            </a:pPr>
            <a:r>
              <a:rPr lang="ar-SA" b="1" dirty="0">
                <a:latin typeface="Times New Roman" panose="02020603050405020304" pitchFamily="18" charset="0"/>
                <a:ea typeface="Times New Roman" panose="02020603050405020304" pitchFamily="18" charset="0"/>
              </a:rPr>
              <a:t> </a:t>
            </a:r>
            <a:endParaRPr lang="en-US" sz="1400" dirty="0" smtClean="0">
              <a:effectLst/>
              <a:latin typeface="Times New Roman" panose="02020603050405020304" pitchFamily="18" charset="0"/>
              <a:ea typeface="Times New Roman" panose="02020603050405020304" pitchFamily="18" charset="0"/>
            </a:endParaRPr>
          </a:p>
          <a:p>
            <a:pPr marL="228600" algn="r" rtl="1">
              <a:spcAft>
                <a:spcPts val="0"/>
              </a:spcAft>
              <a:tabLst>
                <a:tab pos="3201670" algn="l"/>
              </a:tabLst>
            </a:pPr>
            <a:r>
              <a:rPr lang="ar-SA" sz="2000" b="1" u="sng" dirty="0" smtClean="0">
                <a:solidFill>
                  <a:srgbClr val="00B050"/>
                </a:solidFill>
                <a:effectLst/>
                <a:latin typeface="Arial Black" panose="020B0A04020102020204" pitchFamily="34" charset="0"/>
                <a:ea typeface="Times New Roman" panose="02020603050405020304" pitchFamily="18" charset="0"/>
                <a:cs typeface="DecoType Naskh Special"/>
              </a:rPr>
              <a:t>طريقة عمل مربع الخريطة:</a:t>
            </a:r>
            <a:endParaRPr lang="en-US" sz="1400" b="1" u="sng" dirty="0" smtClean="0">
              <a:solidFill>
                <a:srgbClr val="00B050"/>
              </a:solidFill>
              <a:effectLst/>
              <a:latin typeface="Times New Roman" panose="02020603050405020304" pitchFamily="18" charset="0"/>
              <a:ea typeface="Times New Roman" panose="02020603050405020304" pitchFamily="18" charset="0"/>
            </a:endParaRPr>
          </a:p>
          <a:p>
            <a:pPr algn="r"/>
            <a:r>
              <a:rPr lang="ar-SA" sz="2000" b="1" dirty="0" smtClean="0">
                <a:solidFill>
                  <a:srgbClr val="7030A0"/>
                </a:solidFill>
                <a:effectLst/>
                <a:latin typeface="Times New Roman" panose="02020603050405020304" pitchFamily="18" charset="0"/>
                <a:ea typeface="Times New Roman" panose="02020603050405020304" pitchFamily="18" charset="0"/>
              </a:rPr>
              <a:t>فكرة عمله ببساطة:</a:t>
            </a:r>
            <a:endParaRPr lang="en-US" dirty="0" smtClean="0">
              <a:solidFill>
                <a:srgbClr val="7030A0"/>
              </a:solidFill>
              <a:effectLst/>
              <a:latin typeface="Times New Roman" panose="02020603050405020304" pitchFamily="18" charset="0"/>
              <a:ea typeface="Times New Roman" panose="02020603050405020304" pitchFamily="18" charset="0"/>
            </a:endParaRPr>
          </a:p>
          <a:p>
            <a:pPr marL="228600" algn="r"/>
            <a:r>
              <a:rPr lang="ar-SA" b="1" dirty="0" smtClean="0">
                <a:solidFill>
                  <a:srgbClr val="00B050"/>
                </a:solidFill>
                <a:effectLst/>
                <a:latin typeface="Times New Roman" panose="02020603050405020304" pitchFamily="18" charset="0"/>
                <a:ea typeface="Times New Roman" panose="02020603050405020304" pitchFamily="18" charset="0"/>
              </a:rPr>
              <a:t>الإطار المحدد:</a:t>
            </a:r>
            <a:endParaRPr lang="en-US" b="1" dirty="0" smtClean="0">
              <a:solidFill>
                <a:srgbClr val="00B050"/>
              </a:solidFill>
              <a:effectLst/>
              <a:latin typeface="Times New Roman" panose="02020603050405020304" pitchFamily="18" charset="0"/>
              <a:ea typeface="Times New Roman" panose="02020603050405020304" pitchFamily="18" charset="0"/>
            </a:endParaRPr>
          </a:p>
          <a:p>
            <a:pPr marL="228600" algn="r"/>
            <a:r>
              <a:rPr lang="ar-SA" dirty="0" smtClean="0">
                <a:effectLst/>
                <a:latin typeface="Times New Roman" panose="02020603050405020304" pitchFamily="18" charset="0"/>
                <a:ea typeface="Times New Roman" panose="02020603050405020304" pitchFamily="18" charset="0"/>
              </a:rPr>
              <a:t>هو عبارة عن إطار محدد المساحة (غالباً يكون على شكل مربع مساحته متر مربع واحد، أو نصف متر، ويُصنع من الخشب أو المعدن أو الأنابيب البلاستيكية).</a:t>
            </a:r>
            <a:endParaRPr lang="en-US" dirty="0" smtClean="0">
              <a:effectLst/>
              <a:latin typeface="Times New Roman" panose="02020603050405020304" pitchFamily="18" charset="0"/>
              <a:ea typeface="Times New Roman" panose="02020603050405020304" pitchFamily="18" charset="0"/>
            </a:endParaRPr>
          </a:p>
          <a:p>
            <a:pPr marL="228600" algn="r"/>
            <a:r>
              <a:rPr lang="ar-SA" b="1" dirty="0" smtClean="0">
                <a:solidFill>
                  <a:srgbClr val="00B050"/>
                </a:solidFill>
                <a:effectLst/>
                <a:latin typeface="Times New Roman" panose="02020603050405020304" pitchFamily="18" charset="0"/>
                <a:ea typeface="Times New Roman" panose="02020603050405020304" pitchFamily="18" charset="0"/>
              </a:rPr>
              <a:t>عينة عشوائية ممثلة</a:t>
            </a:r>
            <a:endParaRPr lang="en-US" dirty="0" smtClean="0">
              <a:solidFill>
                <a:srgbClr val="00B050"/>
              </a:solidFill>
              <a:effectLst/>
              <a:latin typeface="Times New Roman" panose="02020603050405020304" pitchFamily="18" charset="0"/>
              <a:ea typeface="Times New Roman" panose="02020603050405020304" pitchFamily="18" charset="0"/>
            </a:endParaRPr>
          </a:p>
          <a:p>
            <a:pPr marL="228600" algn="r"/>
            <a:r>
              <a:rPr lang="ar-SA" dirty="0" smtClean="0">
                <a:effectLst/>
                <a:latin typeface="Times New Roman" panose="02020603050405020304" pitchFamily="18" charset="0"/>
                <a:ea typeface="Times New Roman" panose="02020603050405020304" pitchFamily="18" charset="0"/>
              </a:rPr>
              <a:t>بدلاً من دراسة مساحة شاسعة، يرمي الباحث هذا الإطار عشوائياً في عدة أماكن داخل المنطقة المراد دراستها</a:t>
            </a:r>
            <a:r>
              <a:rPr lang="en-US" sz="1400" dirty="0" smtClean="0">
                <a:effectLst/>
                <a:latin typeface="Times New Roman" panose="02020603050405020304" pitchFamily="18" charset="0"/>
                <a:ea typeface="Times New Roman" panose="02020603050405020304" pitchFamily="18" charset="0"/>
              </a:rPr>
              <a:t>.. </a:t>
            </a:r>
          </a:p>
        </p:txBody>
      </p:sp>
    </p:spTree>
    <p:extLst>
      <p:ext uri="{BB962C8B-B14F-4D97-AF65-F5344CB8AC3E}">
        <p14:creationId xmlns:p14="http://schemas.microsoft.com/office/powerpoint/2010/main" val="3554622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38548" y="3007914"/>
            <a:ext cx="7846423" cy="1077218"/>
          </a:xfrm>
          <a:prstGeom prst="rect">
            <a:avLst/>
          </a:prstGeom>
        </p:spPr>
        <p:txBody>
          <a:bodyPr wrap="square">
            <a:spAutoFit/>
          </a:bodyPr>
          <a:lstStyle/>
          <a:p>
            <a:pPr marL="228600" algn="r" rtl="1">
              <a:spcAft>
                <a:spcPts val="0"/>
              </a:spcAft>
              <a:tabLst>
                <a:tab pos="3201670" algn="l"/>
              </a:tabLst>
            </a:pPr>
            <a:endParaRPr lang="en-US" dirty="0">
              <a:latin typeface="Times New Roman" panose="02020603050405020304" pitchFamily="18" charset="0"/>
              <a:ea typeface="Times New Roman" panose="02020603050405020304" pitchFamily="18" charset="0"/>
            </a:endParaRPr>
          </a:p>
          <a:p>
            <a:pPr marL="228600" algn="r" rtl="1">
              <a:spcAft>
                <a:spcPts val="0"/>
              </a:spcAft>
              <a:tabLst>
                <a:tab pos="3201670" algn="l"/>
              </a:tabLst>
            </a:pPr>
            <a:r>
              <a:rPr lang="ar-SA" sz="2800" dirty="0" smtClean="0">
                <a:effectLst/>
                <a:latin typeface="Arial Black" panose="020B0A04020102020204" pitchFamily="34" charset="0"/>
                <a:ea typeface="Times New Roman" panose="02020603050405020304" pitchFamily="18" charset="0"/>
                <a:cs typeface="DecoType Naskh Special"/>
              </a:rPr>
              <a:t> </a:t>
            </a:r>
            <a:endParaRPr lang="en-US" dirty="0">
              <a:latin typeface="Times New Roman" panose="02020603050405020304" pitchFamily="18" charset="0"/>
              <a:ea typeface="Times New Roman" panose="02020603050405020304" pitchFamily="18" charset="0"/>
            </a:endParaRPr>
          </a:p>
          <a:p>
            <a:pPr marL="228600" algn="ctr" rtl="1">
              <a:spcAft>
                <a:spcPts val="0"/>
              </a:spcAft>
              <a:tabLst>
                <a:tab pos="3201670" algn="l"/>
              </a:tabLst>
            </a:pPr>
            <a:r>
              <a:rPr lang="en-US" u="sng" dirty="0">
                <a:solidFill>
                  <a:srgbClr val="0563C1"/>
                </a:solidFill>
                <a:latin typeface="Arial Black" panose="020B0A04020102020204" pitchFamily="34" charset="0"/>
                <a:ea typeface="Times New Roman" panose="02020603050405020304" pitchFamily="18" charset="0"/>
                <a:cs typeface="DecoType Naskh Special"/>
                <a:hlinkClick r:id="rId2"/>
              </a:rPr>
              <a:t>https://www.youtube.com/watch?v=efFko2F46zs</a:t>
            </a:r>
            <a:endParaRPr lang="en-US" dirty="0">
              <a:latin typeface="Times New Roman" panose="02020603050405020304" pitchFamily="18" charset="0"/>
              <a:ea typeface="Times New Roman" panose="02020603050405020304" pitchFamily="18" charset="0"/>
            </a:endParaRPr>
          </a:p>
        </p:txBody>
      </p:sp>
      <p:sp>
        <p:nvSpPr>
          <p:cNvPr id="3" name="Rectangle 2"/>
          <p:cNvSpPr/>
          <p:nvPr/>
        </p:nvSpPr>
        <p:spPr>
          <a:xfrm>
            <a:off x="457200" y="307704"/>
            <a:ext cx="11547566" cy="2308324"/>
          </a:xfrm>
          <a:prstGeom prst="rect">
            <a:avLst/>
          </a:prstGeom>
        </p:spPr>
        <p:txBody>
          <a:bodyPr wrap="square">
            <a:spAutoFit/>
          </a:bodyPr>
          <a:lstStyle/>
          <a:p>
            <a:pPr algn="r"/>
            <a:r>
              <a:rPr lang="ar-SA" b="1" dirty="0" smtClean="0">
                <a:solidFill>
                  <a:srgbClr val="00B050"/>
                </a:solidFill>
                <a:latin typeface="Times New Roman" panose="02020603050405020304" pitchFamily="18" charset="0"/>
                <a:ea typeface="Times New Roman" panose="02020603050405020304" pitchFamily="18" charset="0"/>
              </a:rPr>
              <a:t>    </a:t>
            </a:r>
            <a:r>
              <a:rPr lang="ar-SA" b="1" dirty="0" smtClean="0">
                <a:solidFill>
                  <a:srgbClr val="00B050"/>
                </a:solidFill>
                <a:latin typeface="Times New Roman" panose="02020603050405020304" pitchFamily="18" charset="0"/>
                <a:ea typeface="Times New Roman" panose="02020603050405020304" pitchFamily="18" charset="0"/>
                <a:cs typeface="+mj-cs"/>
              </a:rPr>
              <a:t>التسجيل </a:t>
            </a:r>
            <a:r>
              <a:rPr lang="ar-SA" b="1" dirty="0">
                <a:solidFill>
                  <a:srgbClr val="00B050"/>
                </a:solidFill>
                <a:latin typeface="Times New Roman" panose="02020603050405020304" pitchFamily="18" charset="0"/>
                <a:ea typeface="Times New Roman" panose="02020603050405020304" pitchFamily="18" charset="0"/>
                <a:cs typeface="+mj-cs"/>
              </a:rPr>
              <a:t>والحصر:</a:t>
            </a:r>
            <a:endParaRPr lang="en-US" dirty="0">
              <a:solidFill>
                <a:srgbClr val="00B050"/>
              </a:solidFill>
              <a:latin typeface="Times New Roman" panose="02020603050405020304" pitchFamily="18" charset="0"/>
              <a:ea typeface="Times New Roman" panose="02020603050405020304" pitchFamily="18" charset="0"/>
              <a:cs typeface="+mj-cs"/>
            </a:endParaRPr>
          </a:p>
          <a:p>
            <a:pPr algn="r"/>
            <a:r>
              <a:rPr lang="ar-SA" dirty="0">
                <a:latin typeface="Times New Roman" panose="02020603050405020304" pitchFamily="18" charset="0"/>
                <a:ea typeface="Times New Roman" panose="02020603050405020304" pitchFamily="18" charset="0"/>
                <a:cs typeface="+mj-cs"/>
              </a:rPr>
              <a:t> حصر الانواع  كل ما يقع داخل حدود هذا المربع من نباتات يتم تحليله ودراسته بدقة، من </a:t>
            </a:r>
            <a:r>
              <a:rPr lang="ar-SA" dirty="0" smtClean="0">
                <a:latin typeface="Times New Roman" panose="02020603050405020304" pitchFamily="18" charset="0"/>
                <a:ea typeface="Times New Roman" panose="02020603050405020304" pitchFamily="18" charset="0"/>
                <a:cs typeface="+mj-cs"/>
              </a:rPr>
              <a:t>خلال</a:t>
            </a:r>
            <a:endParaRPr lang="en-US" dirty="0">
              <a:latin typeface="Times New Roman" panose="02020603050405020304" pitchFamily="18" charset="0"/>
              <a:ea typeface="Times New Roman" panose="02020603050405020304" pitchFamily="18" charset="0"/>
              <a:cs typeface="+mj-cs"/>
            </a:endParaRPr>
          </a:p>
          <a:p>
            <a:pPr marL="228600" algn="just" rtl="1">
              <a:spcAft>
                <a:spcPts val="0"/>
              </a:spcAft>
              <a:tabLst>
                <a:tab pos="3201670" algn="l"/>
              </a:tabLst>
            </a:pPr>
            <a:r>
              <a:rPr lang="ar-SA" dirty="0">
                <a:latin typeface="Times New Roman" panose="02020603050405020304" pitchFamily="18" charset="0"/>
                <a:ea typeface="Times New Roman" panose="02020603050405020304" pitchFamily="18" charset="0"/>
                <a:cs typeface="+mj-cs"/>
              </a:rPr>
              <a:t>و معرفة أسماء وأنواع النباتات الموجودة </a:t>
            </a:r>
            <a:r>
              <a:rPr lang="ar-SA" dirty="0" smtClean="0">
                <a:latin typeface="Times New Roman" panose="02020603050405020304" pitchFamily="18" charset="0"/>
                <a:ea typeface="Times New Roman" panose="02020603050405020304" pitchFamily="18" charset="0"/>
                <a:cs typeface="+mj-cs"/>
              </a:rPr>
              <a:t>بداخله.</a:t>
            </a:r>
          </a:p>
          <a:p>
            <a:pPr marL="228600" algn="just" rtl="1">
              <a:spcAft>
                <a:spcPts val="0"/>
              </a:spcAft>
              <a:tabLst>
                <a:tab pos="3201670" algn="l"/>
              </a:tabLst>
            </a:pPr>
            <a:endParaRPr lang="ar-SA" dirty="0" smtClean="0">
              <a:latin typeface="Times New Roman" panose="02020603050405020304" pitchFamily="18" charset="0"/>
              <a:ea typeface="Times New Roman" panose="02020603050405020304" pitchFamily="18" charset="0"/>
              <a:cs typeface="+mj-cs"/>
            </a:endParaRPr>
          </a:p>
          <a:p>
            <a:pPr marL="228600" algn="just" rtl="1">
              <a:spcAft>
                <a:spcPts val="0"/>
              </a:spcAft>
              <a:tabLst>
                <a:tab pos="3201670" algn="l"/>
              </a:tabLst>
            </a:pPr>
            <a:r>
              <a:rPr lang="ar-SA" b="1" dirty="0" smtClean="0">
                <a:solidFill>
                  <a:srgbClr val="00B050"/>
                </a:solidFill>
                <a:latin typeface="Times New Roman" panose="02020603050405020304" pitchFamily="18" charset="0"/>
                <a:ea typeface="Times New Roman" panose="02020603050405020304" pitchFamily="18" charset="0"/>
                <a:cs typeface="+mj-cs"/>
              </a:rPr>
              <a:t>حساب الكثافة والسيادة</a:t>
            </a:r>
            <a:r>
              <a:rPr lang="en-US" b="1" dirty="0" smtClean="0">
                <a:solidFill>
                  <a:srgbClr val="00B050"/>
                </a:solidFill>
                <a:latin typeface="Times New Roman" panose="02020603050405020304" pitchFamily="18" charset="0"/>
                <a:ea typeface="Times New Roman" panose="02020603050405020304" pitchFamily="18" charset="0"/>
                <a:cs typeface="+mj-cs"/>
              </a:rPr>
              <a:t>:</a:t>
            </a:r>
            <a:r>
              <a:rPr lang="en-US" dirty="0" smtClean="0">
                <a:latin typeface="Times New Roman" panose="02020603050405020304" pitchFamily="18" charset="0"/>
                <a:ea typeface="Times New Roman" panose="02020603050405020304" pitchFamily="18" charset="0"/>
                <a:cs typeface="+mj-cs"/>
              </a:rPr>
              <a:t> </a:t>
            </a:r>
            <a:r>
              <a:rPr lang="ar-SA" dirty="0" smtClean="0">
                <a:latin typeface="Times New Roman" panose="02020603050405020304" pitchFamily="18" charset="0"/>
                <a:ea typeface="Times New Roman" panose="02020603050405020304" pitchFamily="18" charset="0"/>
                <a:cs typeface="+mj-cs"/>
              </a:rPr>
              <a:t>عد عدد أفراد كل نوع، أو تقدير نسبة تغطيته لسطح الأرض داخل المربع (مثل معرفة نسبة العشب أ إلى العشب ب.</a:t>
            </a:r>
          </a:p>
          <a:p>
            <a:pPr marL="228600" algn="r" rtl="1">
              <a:spcAft>
                <a:spcPts val="0"/>
              </a:spcAft>
              <a:tabLst>
                <a:tab pos="3201670" algn="l"/>
              </a:tabLst>
            </a:pPr>
            <a:endParaRPr lang="en-US" dirty="0" smtClean="0">
              <a:latin typeface="Times New Roman" panose="02020603050405020304" pitchFamily="18" charset="0"/>
              <a:ea typeface="Times New Roman" panose="02020603050405020304" pitchFamily="18" charset="0"/>
              <a:cs typeface="+mj-cs"/>
            </a:endParaRPr>
          </a:p>
          <a:p>
            <a:pPr marL="228600" algn="r" rtl="1">
              <a:spcAft>
                <a:spcPts val="0"/>
              </a:spcAft>
              <a:tabLst>
                <a:tab pos="3201670" algn="l"/>
              </a:tabLst>
            </a:pPr>
            <a:r>
              <a:rPr lang="ar-SA" b="1" dirty="0" smtClean="0">
                <a:solidFill>
                  <a:srgbClr val="00B050"/>
                </a:solidFill>
                <a:latin typeface="Times New Roman" panose="02020603050405020304" pitchFamily="18" charset="0"/>
                <a:ea typeface="Times New Roman" panose="02020603050405020304" pitchFamily="18" charset="0"/>
                <a:cs typeface="+mj-cs"/>
              </a:rPr>
              <a:t>التعميم الإحصائي</a:t>
            </a:r>
            <a:r>
              <a:rPr lang="en-US" b="1" dirty="0" smtClean="0">
                <a:solidFill>
                  <a:srgbClr val="00B050"/>
                </a:solidFill>
                <a:latin typeface="Times New Roman" panose="02020603050405020304" pitchFamily="18" charset="0"/>
                <a:ea typeface="Times New Roman" panose="02020603050405020304" pitchFamily="18" charset="0"/>
                <a:cs typeface="+mj-cs"/>
              </a:rPr>
              <a:t>:</a:t>
            </a:r>
            <a:r>
              <a:rPr lang="en-US" dirty="0" smtClean="0">
                <a:latin typeface="Times New Roman" panose="02020603050405020304" pitchFamily="18" charset="0"/>
                <a:ea typeface="Times New Roman" panose="02020603050405020304" pitchFamily="18" charset="0"/>
                <a:cs typeface="+mj-cs"/>
              </a:rPr>
              <a:t> </a:t>
            </a:r>
            <a:r>
              <a:rPr lang="ar-SA" dirty="0" smtClean="0">
                <a:latin typeface="Times New Roman" panose="02020603050405020304" pitchFamily="18" charset="0"/>
                <a:ea typeface="Times New Roman" panose="02020603050405020304" pitchFamily="18" charset="0"/>
                <a:cs typeface="+mj-cs"/>
              </a:rPr>
              <a:t>بعد تكرار هذه العملية في عدة مربعات موزعة في الموقع، يأخذ الباحث المتوسط ليحصل على صورة دقيقة ومصغرة تُمثل تكوين المجتمع النباتي وتوزيع أنواعه في المنطقة بالكامل</a:t>
            </a:r>
            <a:r>
              <a:rPr lang="en-US" dirty="0" smtClean="0">
                <a:latin typeface="Times New Roman" panose="02020603050405020304" pitchFamily="18" charset="0"/>
                <a:ea typeface="Times New Roman" panose="02020603050405020304" pitchFamily="18" charset="0"/>
                <a:cs typeface="+mj-cs"/>
              </a:rPr>
              <a:t>.</a:t>
            </a:r>
            <a:endParaRPr lang="en-US" dirty="0">
              <a:latin typeface="Times New Roman" panose="02020603050405020304" pitchFamily="18" charset="0"/>
              <a:ea typeface="Times New Roman" panose="02020603050405020304" pitchFamily="18" charset="0"/>
              <a:cs typeface="+mj-cs"/>
            </a:endParaRPr>
          </a:p>
        </p:txBody>
      </p:sp>
    </p:spTree>
    <p:extLst>
      <p:ext uri="{BB962C8B-B14F-4D97-AF65-F5344CB8AC3E}">
        <p14:creationId xmlns:p14="http://schemas.microsoft.com/office/powerpoint/2010/main" val="25590155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74321" y="735955"/>
            <a:ext cx="11599816" cy="4955203"/>
          </a:xfrm>
          <a:prstGeom prst="rect">
            <a:avLst/>
          </a:prstGeom>
        </p:spPr>
        <p:txBody>
          <a:bodyPr wrap="square">
            <a:spAutoFit/>
          </a:bodyPr>
          <a:lstStyle/>
          <a:p>
            <a:pPr marL="228600" algn="r" rtl="1">
              <a:spcAft>
                <a:spcPts val="0"/>
              </a:spcAft>
              <a:tabLst>
                <a:tab pos="3201670" algn="l"/>
              </a:tabLst>
            </a:pPr>
            <a:r>
              <a:rPr lang="ar-SA" sz="2800" dirty="0" smtClean="0">
                <a:effectLst/>
                <a:latin typeface="Arial Black" panose="020B0A04020102020204" pitchFamily="34" charset="0"/>
                <a:ea typeface="Times New Roman" panose="02020603050405020304" pitchFamily="18" charset="0"/>
                <a:cs typeface="DecoType Naskh Special"/>
              </a:rPr>
              <a:t>اي :</a:t>
            </a:r>
            <a:endParaRPr lang="en-US" dirty="0" smtClean="0">
              <a:effectLst/>
              <a:latin typeface="Times New Roman" panose="02020603050405020304" pitchFamily="18" charset="0"/>
              <a:ea typeface="Times New Roman" panose="02020603050405020304" pitchFamily="18" charset="0"/>
            </a:endParaRPr>
          </a:p>
          <a:p>
            <a:pPr marL="228600" algn="r" rtl="1">
              <a:spcAft>
                <a:spcPts val="0"/>
              </a:spcAft>
              <a:tabLst>
                <a:tab pos="3201670" algn="l"/>
              </a:tabLst>
            </a:pPr>
            <a:r>
              <a:rPr lang="ar-SA" sz="2400" dirty="0">
                <a:latin typeface="Times New Roman" panose="02020603050405020304" pitchFamily="18" charset="0"/>
                <a:ea typeface="Times New Roman" panose="02020603050405020304" pitchFamily="18" charset="0"/>
              </a:rPr>
              <a:t>- تحدد أركان المربع ويغرس في كل زاوية وتد من الحديد وتشد بين كل وتد من هذه الأوتاد الأربعة حبال فيتحدد بذلك محيط المربع ويقسم هذا المربع إلى مربعات صغيرة وذلك بشد حبال رفيعة على أوتاد صغيرة منتظمة على ضلع المربع الكبير الأساس.</a:t>
            </a:r>
            <a:endParaRPr lang="en-US" dirty="0" smtClean="0">
              <a:effectLst/>
              <a:latin typeface="Times New Roman" panose="02020603050405020304" pitchFamily="18" charset="0"/>
              <a:ea typeface="Times New Roman" panose="02020603050405020304" pitchFamily="18" charset="0"/>
            </a:endParaRPr>
          </a:p>
          <a:p>
            <a:pPr marL="228600" algn="r" rtl="1">
              <a:spcAft>
                <a:spcPts val="0"/>
              </a:spcAft>
              <a:tabLst>
                <a:tab pos="3201670" algn="l"/>
              </a:tabLst>
            </a:pPr>
            <a:r>
              <a:rPr lang="ar-SA" sz="2400" dirty="0">
                <a:latin typeface="Times New Roman" panose="02020603050405020304" pitchFamily="18" charset="0"/>
                <a:ea typeface="Times New Roman" panose="02020603050405020304" pitchFamily="18" charset="0"/>
              </a:rPr>
              <a:t>- بعد ذلك يعد على ورق رسم بياني مربعاً مقسماً مماثلاً لما عمل على الطبيعة بمقياس رسم معقول وملائم ثم ترسم عليه النباتات المختلفة وتحدد مواقعها والجزء الذي يشغله كل نوع.</a:t>
            </a:r>
            <a:endParaRPr lang="en-US" dirty="0" smtClean="0">
              <a:effectLst/>
              <a:latin typeface="Times New Roman" panose="02020603050405020304" pitchFamily="18" charset="0"/>
              <a:ea typeface="Times New Roman" panose="02020603050405020304" pitchFamily="18" charset="0"/>
            </a:endParaRPr>
          </a:p>
          <a:p>
            <a:pPr marL="228600" algn="r" rtl="1">
              <a:spcAft>
                <a:spcPts val="0"/>
              </a:spcAft>
              <a:tabLst>
                <a:tab pos="3201670" algn="l"/>
              </a:tabLst>
            </a:pPr>
            <a:r>
              <a:rPr lang="ar-SA" sz="2400" dirty="0">
                <a:latin typeface="Times New Roman" panose="02020603050405020304" pitchFamily="18" charset="0"/>
                <a:ea typeface="Times New Roman" panose="02020603050405020304" pitchFamily="18" charset="0"/>
              </a:rPr>
              <a:t>- يرمز لكل نوع من النباتات برمز وليكن الحرف الأول من أسمه العلمي اللاتيني على أن يوضح أسفل الرسم اسم النبات المعطى له الرمز كاملاً ولابد من ذكر النسبة المئوية للتغطية الكلية والنسبة المئوية للتغطية الجزئية.</a:t>
            </a:r>
            <a:endParaRPr lang="en-US" dirty="0" smtClean="0">
              <a:effectLst/>
              <a:latin typeface="Times New Roman" panose="02020603050405020304" pitchFamily="18" charset="0"/>
              <a:ea typeface="Times New Roman" panose="02020603050405020304" pitchFamily="18" charset="0"/>
            </a:endParaRPr>
          </a:p>
          <a:p>
            <a:pPr marL="228600" algn="r" rtl="1">
              <a:spcAft>
                <a:spcPts val="0"/>
              </a:spcAft>
              <a:tabLst>
                <a:tab pos="3201670" algn="l"/>
              </a:tabLst>
            </a:pPr>
            <a:r>
              <a:rPr lang="ar-SA" sz="2400" dirty="0">
                <a:latin typeface="Times New Roman" panose="02020603050405020304" pitchFamily="18" charset="0"/>
                <a:ea typeface="Times New Roman" panose="02020603050405020304" pitchFamily="18" charset="0"/>
              </a:rPr>
              <a:t>إذا كانت هناك نباتات متداخلة مع بعضها فيجب عند الرسم على الورق أن يضلل الجزء المتداخل.</a:t>
            </a:r>
            <a:endParaRPr lang="en-US" dirty="0" smtClean="0">
              <a:effectLst/>
              <a:latin typeface="Times New Roman" panose="02020603050405020304" pitchFamily="18" charset="0"/>
              <a:ea typeface="Times New Roman" panose="02020603050405020304" pitchFamily="18" charset="0"/>
            </a:endParaRPr>
          </a:p>
          <a:p>
            <a:pPr marL="228600" algn="r" rtl="1">
              <a:spcAft>
                <a:spcPts val="0"/>
              </a:spcAft>
              <a:tabLst>
                <a:tab pos="3201670" algn="l"/>
              </a:tabLst>
            </a:pPr>
            <a:r>
              <a:rPr lang="ar-SA" sz="2400" dirty="0">
                <a:latin typeface="Times New Roman" panose="02020603050405020304" pitchFamily="18" charset="0"/>
                <a:ea typeface="Times New Roman" panose="02020603050405020304" pitchFamily="18" charset="0"/>
              </a:rPr>
              <a:t>كما يجب عند الرسم لأي نوع أن توضع نقطة توضح موقع الساق الرئيسية للنبات </a:t>
            </a:r>
            <a:endParaRPr lang="en-US" dirty="0" smtClean="0">
              <a:effectLst/>
              <a:latin typeface="Times New Roman" panose="02020603050405020304" pitchFamily="18" charset="0"/>
              <a:ea typeface="Times New Roman" panose="02020603050405020304" pitchFamily="18" charset="0"/>
            </a:endParaRPr>
          </a:p>
          <a:p>
            <a:pPr marL="228600" algn="r" rtl="1">
              <a:spcAft>
                <a:spcPts val="0"/>
              </a:spcAft>
              <a:tabLst>
                <a:tab pos="3201670" algn="l"/>
              </a:tabLst>
            </a:pPr>
            <a:r>
              <a:rPr lang="ar-SA" sz="2400" dirty="0">
                <a:latin typeface="Times New Roman" panose="02020603050405020304" pitchFamily="18" charset="0"/>
                <a:ea typeface="Times New Roman" panose="02020603050405020304" pitchFamily="18" charset="0"/>
              </a:rPr>
              <a:t>مثلا في حالة كون الساق الرئيسية مستقيمة والنمو الخضري منتظم فيرسم المجموع الخضري على شكل دائرة توضع بداخلها نقطة تمثل الساق </a:t>
            </a:r>
            <a:r>
              <a:rPr lang="ar-SA" sz="2400" dirty="0">
                <a:highlight>
                  <a:srgbClr val="FFFF00"/>
                </a:highlight>
                <a:latin typeface="Times New Roman" panose="02020603050405020304" pitchFamily="18" charset="0"/>
                <a:ea typeface="Times New Roman" panose="02020603050405020304" pitchFamily="18" charset="0"/>
              </a:rPr>
              <a:t>أما إذا كان النمو الخضري غير منتظم ومائل فإن الساق تبدو جانبية .</a:t>
            </a:r>
            <a:endParaRPr lang="en-US" dirty="0" smtClean="0">
              <a:effectLst/>
              <a:latin typeface="Times New Roman" panose="02020603050405020304" pitchFamily="18" charset="0"/>
              <a:ea typeface="Times New Roman" panose="02020603050405020304" pitchFamily="18" charset="0"/>
            </a:endParaRPr>
          </a:p>
          <a:p>
            <a:pPr algn="r" rtl="1">
              <a:spcAft>
                <a:spcPts val="0"/>
              </a:spcAft>
              <a:tabLst>
                <a:tab pos="3201670" algn="l"/>
              </a:tabLst>
            </a:pPr>
            <a:r>
              <a:rPr lang="ar-SA" sz="2400" b="1" dirty="0">
                <a:latin typeface="Times New Roman" panose="02020603050405020304" pitchFamily="18" charset="0"/>
                <a:ea typeface="Times New Roman" panose="02020603050405020304" pitchFamily="18" charset="0"/>
              </a:rPr>
              <a:t> </a:t>
            </a:r>
            <a:endParaRPr lang="en-US"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8430062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44583" y="445145"/>
            <a:ext cx="10985863" cy="2492990"/>
          </a:xfrm>
          <a:prstGeom prst="rect">
            <a:avLst/>
          </a:prstGeom>
        </p:spPr>
        <p:txBody>
          <a:bodyPr wrap="square">
            <a:spAutoFit/>
          </a:bodyPr>
          <a:lstStyle/>
          <a:p>
            <a:pPr marL="228600" algn="r" rtl="1">
              <a:spcAft>
                <a:spcPts val="0"/>
              </a:spcAft>
              <a:tabLst>
                <a:tab pos="3201670" algn="l"/>
              </a:tabLst>
            </a:pPr>
            <a:r>
              <a:rPr lang="ar-SA" sz="2400" b="1" u="sng" dirty="0" smtClean="0">
                <a:solidFill>
                  <a:srgbClr val="FF0000"/>
                </a:solidFill>
                <a:latin typeface="Times New Roman" panose="02020603050405020304" pitchFamily="18" charset="0"/>
                <a:ea typeface="Times New Roman" panose="02020603050405020304" pitchFamily="18" charset="0"/>
              </a:rPr>
              <a:t>3- المربع </a:t>
            </a:r>
            <a:r>
              <a:rPr lang="ar-SA" sz="2400" b="1" u="sng" dirty="0">
                <a:solidFill>
                  <a:srgbClr val="FF0000"/>
                </a:solidFill>
                <a:latin typeface="Times New Roman" panose="02020603050405020304" pitchFamily="18" charset="0"/>
                <a:ea typeface="Times New Roman" panose="02020603050405020304" pitchFamily="18" charset="0"/>
              </a:rPr>
              <a:t>المستديم </a:t>
            </a:r>
            <a:r>
              <a:rPr lang="en-US" sz="2400" b="1" u="sng" dirty="0">
                <a:solidFill>
                  <a:srgbClr val="FF0000"/>
                </a:solidFill>
                <a:latin typeface="Times New Roman" panose="02020603050405020304" pitchFamily="18" charset="0"/>
                <a:ea typeface="Times New Roman" panose="02020603050405020304" pitchFamily="18" charset="0"/>
              </a:rPr>
              <a:t>Permanent Quadrat </a:t>
            </a:r>
            <a:endParaRPr lang="en-US" dirty="0" smtClean="0">
              <a:solidFill>
                <a:srgbClr val="FF0000"/>
              </a:solidFill>
              <a:effectLst/>
              <a:latin typeface="Times New Roman" panose="02020603050405020304" pitchFamily="18" charset="0"/>
              <a:ea typeface="Times New Roman" panose="02020603050405020304" pitchFamily="18" charset="0"/>
            </a:endParaRPr>
          </a:p>
          <a:p>
            <a:pPr marL="228600" algn="r" rtl="1">
              <a:spcAft>
                <a:spcPts val="0"/>
              </a:spcAft>
              <a:tabLst>
                <a:tab pos="3201670" algn="l"/>
              </a:tabLst>
            </a:pPr>
            <a:r>
              <a:rPr lang="ar-SA" sz="2000" dirty="0" smtClean="0">
                <a:effectLst/>
                <a:latin typeface="Times New Roman" panose="02020603050405020304" pitchFamily="18" charset="0"/>
                <a:ea typeface="Times New Roman" panose="02020603050405020304" pitchFamily="18" charset="0"/>
              </a:rPr>
              <a:t> </a:t>
            </a:r>
            <a:endParaRPr lang="en-US" dirty="0" smtClean="0">
              <a:effectLst/>
              <a:latin typeface="Times New Roman" panose="02020603050405020304" pitchFamily="18" charset="0"/>
              <a:ea typeface="Times New Roman" panose="02020603050405020304" pitchFamily="18" charset="0"/>
            </a:endParaRPr>
          </a:p>
          <a:p>
            <a:pPr marL="228600" algn="r" rtl="1">
              <a:spcAft>
                <a:spcPts val="0"/>
              </a:spcAft>
              <a:tabLst>
                <a:tab pos="3201670" algn="l"/>
              </a:tabLst>
            </a:pPr>
            <a:r>
              <a:rPr lang="ar-SA" sz="2400" dirty="0">
                <a:latin typeface="Times New Roman" panose="02020603050405020304" pitchFamily="18" charset="0"/>
                <a:ea typeface="Times New Roman" panose="02020603050405020304" pitchFamily="18" charset="0"/>
              </a:rPr>
              <a:t>هو نفسه مربع الخريطة (المرسوم) لكنه يترك لفترة طويلة للعودة إليه مرة أخرى لتكرار المشاهدة حيث تزال الحبال والأوتاد ويعلـّم مكانها في الأرض بعلامات واضحة ليمكن الرجوع إليها مرة أخرى وتكرار الدراسة من فصل على فصل آخر ومن سنة إلى سنة أخرى لمعرفة التغيرات داخل الغطاء النباتي ضمن المربع الواحد.</a:t>
            </a:r>
            <a:endParaRPr lang="en-US" dirty="0" smtClean="0">
              <a:effectLst/>
              <a:latin typeface="Times New Roman" panose="02020603050405020304" pitchFamily="18" charset="0"/>
              <a:ea typeface="Times New Roman" panose="02020603050405020304" pitchFamily="18" charset="0"/>
            </a:endParaRPr>
          </a:p>
          <a:p>
            <a:pPr marL="228600" algn="r" rtl="1">
              <a:spcAft>
                <a:spcPts val="0"/>
              </a:spcAft>
              <a:tabLst>
                <a:tab pos="3201670" algn="l"/>
              </a:tabLst>
            </a:pPr>
            <a:r>
              <a:rPr lang="ar-SA" sz="2000" dirty="0" smtClean="0">
                <a:effectLst/>
                <a:latin typeface="Times New Roman" panose="02020603050405020304" pitchFamily="18" charset="0"/>
                <a:ea typeface="Times New Roman" panose="02020603050405020304" pitchFamily="18" charset="0"/>
              </a:rPr>
              <a:t> </a:t>
            </a:r>
            <a:endParaRPr lang="en-US" dirty="0" smtClean="0">
              <a:effectLst/>
              <a:latin typeface="Times New Roman" panose="02020603050405020304" pitchFamily="18" charset="0"/>
              <a:ea typeface="Times New Roman" panose="02020603050405020304" pitchFamily="18" charset="0"/>
            </a:endParaRPr>
          </a:p>
          <a:p>
            <a:pPr algn="r" rtl="1">
              <a:spcAft>
                <a:spcPts val="0"/>
              </a:spcAft>
              <a:tabLst>
                <a:tab pos="3201670" algn="l"/>
              </a:tabLst>
            </a:pPr>
            <a:r>
              <a:rPr lang="ar-SA" sz="2000" dirty="0" smtClean="0">
                <a:effectLst/>
                <a:latin typeface="Times New Roman" panose="02020603050405020304" pitchFamily="18" charset="0"/>
                <a:ea typeface="Times New Roman" panose="02020603050405020304" pitchFamily="18" charset="0"/>
              </a:rPr>
              <a:t> </a:t>
            </a:r>
            <a:endParaRPr lang="en-US"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2121067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13509" y="450711"/>
            <a:ext cx="11325496" cy="4893647"/>
          </a:xfrm>
          <a:prstGeom prst="rect">
            <a:avLst/>
          </a:prstGeom>
        </p:spPr>
        <p:txBody>
          <a:bodyPr wrap="square">
            <a:spAutoFit/>
          </a:bodyPr>
          <a:lstStyle/>
          <a:p>
            <a:pPr marL="228600" algn="r" rtl="1">
              <a:spcAft>
                <a:spcPts val="0"/>
              </a:spcAft>
              <a:tabLst>
                <a:tab pos="3201670" algn="l"/>
              </a:tabLst>
            </a:pPr>
            <a:r>
              <a:rPr lang="ar-SA" sz="3200" b="1" u="sng" dirty="0" smtClean="0">
                <a:solidFill>
                  <a:srgbClr val="0000FF"/>
                </a:solidFill>
                <a:effectLst/>
                <a:latin typeface="Times New Roman" panose="02020603050405020304" pitchFamily="18" charset="0"/>
                <a:ea typeface="Times New Roman" panose="02020603050405020304" pitchFamily="18" charset="0"/>
              </a:rPr>
              <a:t>طريقة القطاعات </a:t>
            </a:r>
            <a:r>
              <a:rPr lang="en-US" sz="3200" b="1" u="sng" dirty="0" smtClean="0">
                <a:solidFill>
                  <a:srgbClr val="0000FF"/>
                </a:solidFill>
                <a:effectLst/>
                <a:latin typeface="Times New Roman" panose="02020603050405020304" pitchFamily="18" charset="0"/>
                <a:ea typeface="Times New Roman" panose="02020603050405020304" pitchFamily="18" charset="0"/>
              </a:rPr>
              <a:t>Transect method</a:t>
            </a:r>
            <a:endParaRPr lang="en-US" sz="2000" dirty="0" smtClean="0">
              <a:effectLst/>
              <a:latin typeface="Times New Roman" panose="02020603050405020304" pitchFamily="18" charset="0"/>
              <a:ea typeface="Times New Roman" panose="02020603050405020304" pitchFamily="18" charset="0"/>
            </a:endParaRPr>
          </a:p>
          <a:p>
            <a:pPr marL="228600" algn="r" rtl="1">
              <a:spcAft>
                <a:spcPts val="0"/>
              </a:spcAft>
              <a:tabLst>
                <a:tab pos="3201670" algn="l"/>
              </a:tabLst>
            </a:pPr>
            <a:r>
              <a:rPr lang="ar-SA" sz="2000" dirty="0" smtClean="0">
                <a:effectLst/>
                <a:latin typeface="Times New Roman" panose="02020603050405020304" pitchFamily="18" charset="0"/>
                <a:ea typeface="Times New Roman" panose="02020603050405020304" pitchFamily="18" charset="0"/>
              </a:rPr>
              <a:t> </a:t>
            </a:r>
            <a:endParaRPr lang="en-US" dirty="0" smtClean="0">
              <a:effectLst/>
              <a:latin typeface="Times New Roman" panose="02020603050405020304" pitchFamily="18" charset="0"/>
              <a:ea typeface="Times New Roman" panose="02020603050405020304" pitchFamily="18" charset="0"/>
            </a:endParaRPr>
          </a:p>
          <a:p>
            <a:pPr marL="228600" algn="r" rtl="1">
              <a:spcAft>
                <a:spcPts val="0"/>
              </a:spcAft>
              <a:tabLst>
                <a:tab pos="3201670" algn="l"/>
              </a:tabLst>
            </a:pPr>
            <a:r>
              <a:rPr lang="ar-SA" sz="2400" dirty="0">
                <a:latin typeface="Times New Roman" panose="02020603050405020304" pitchFamily="18" charset="0"/>
                <a:ea typeface="Times New Roman" panose="02020603050405020304" pitchFamily="18" charset="0"/>
              </a:rPr>
              <a:t>تستخدم هذه الطريقة في الدراسة عندما يوجد اختلاف وتغير في الكساء الخضري المنظور بالعين المجردة ، أو وجود تغيرات في طبوغرافية الأرض وتضاريسها من انحدار وارتفاع وغيره ، أو تغيرات في نوعية التربة أو في المحتوى المائي للتربة . </a:t>
            </a:r>
            <a:endParaRPr lang="en-US" dirty="0" smtClean="0">
              <a:effectLst/>
              <a:latin typeface="Times New Roman" panose="02020603050405020304" pitchFamily="18" charset="0"/>
              <a:ea typeface="Times New Roman" panose="02020603050405020304" pitchFamily="18" charset="0"/>
            </a:endParaRPr>
          </a:p>
          <a:p>
            <a:pPr marL="228600" algn="r" rtl="1">
              <a:spcAft>
                <a:spcPts val="0"/>
              </a:spcAft>
              <a:tabLst>
                <a:tab pos="3201670" algn="l"/>
              </a:tabLst>
            </a:pPr>
            <a:r>
              <a:rPr lang="ar-SA" sz="2400" dirty="0">
                <a:latin typeface="Times New Roman" panose="02020603050405020304" pitchFamily="18" charset="0"/>
                <a:ea typeface="Times New Roman" panose="02020603050405020304" pitchFamily="18" charset="0"/>
              </a:rPr>
              <a:t> </a:t>
            </a:r>
            <a:endParaRPr lang="en-US" dirty="0" smtClean="0">
              <a:effectLst/>
              <a:latin typeface="Times New Roman" panose="02020603050405020304" pitchFamily="18" charset="0"/>
              <a:ea typeface="Times New Roman" panose="02020603050405020304" pitchFamily="18" charset="0"/>
            </a:endParaRPr>
          </a:p>
          <a:p>
            <a:pPr marL="228600" algn="r" rtl="1">
              <a:spcAft>
                <a:spcPts val="0"/>
              </a:spcAft>
              <a:tabLst>
                <a:tab pos="3201670" algn="l"/>
              </a:tabLst>
            </a:pPr>
            <a:r>
              <a:rPr lang="ar-SA" sz="2400" b="1" dirty="0">
                <a:solidFill>
                  <a:srgbClr val="FF0000"/>
                </a:solidFill>
                <a:latin typeface="Times New Roman" panose="02020603050405020304" pitchFamily="18" charset="0"/>
                <a:ea typeface="Times New Roman" panose="02020603050405020304" pitchFamily="18" charset="0"/>
              </a:rPr>
              <a:t>والقطاع </a:t>
            </a:r>
            <a:r>
              <a:rPr lang="en-US" sz="2400" b="1" dirty="0">
                <a:solidFill>
                  <a:srgbClr val="FF0000"/>
                </a:solidFill>
                <a:latin typeface="Times New Roman" panose="02020603050405020304" pitchFamily="18" charset="0"/>
                <a:ea typeface="Times New Roman" panose="02020603050405020304" pitchFamily="18" charset="0"/>
              </a:rPr>
              <a:t>Transect</a:t>
            </a:r>
            <a:r>
              <a:rPr lang="ar-SA" sz="2400" dirty="0">
                <a:latin typeface="Times New Roman" panose="02020603050405020304" pitchFamily="18" charset="0"/>
                <a:ea typeface="Times New Roman" panose="02020603050405020304" pitchFamily="18" charset="0"/>
              </a:rPr>
              <a:t> هو عبارة عن شريط طولي ضيق يعبر المنطقة ويمثل قطاعاً عرضياً فيها وهو يمتد لمسافة طويلة ويتباين فيها الغطاء النباتي من جزء إلى آخر على طول القطاع حيث تظهر مناطق نباتية مختلفة وواضحة نظرا لاختلاف المناخ الدقيق لكل منطقة </a:t>
            </a:r>
            <a:endParaRPr lang="en-US" dirty="0" smtClean="0">
              <a:effectLst/>
              <a:latin typeface="Times New Roman" panose="02020603050405020304" pitchFamily="18" charset="0"/>
              <a:ea typeface="Times New Roman" panose="02020603050405020304" pitchFamily="18" charset="0"/>
            </a:endParaRPr>
          </a:p>
          <a:p>
            <a:pPr marL="228600" algn="r" rtl="1">
              <a:spcAft>
                <a:spcPts val="0"/>
              </a:spcAft>
              <a:tabLst>
                <a:tab pos="3201670" algn="l"/>
              </a:tabLst>
            </a:pPr>
            <a:r>
              <a:rPr lang="ar-SA" sz="2400" dirty="0">
                <a:latin typeface="Times New Roman" panose="02020603050405020304" pitchFamily="18" charset="0"/>
                <a:ea typeface="Times New Roman" panose="02020603050405020304" pitchFamily="18" charset="0"/>
              </a:rPr>
              <a:t> </a:t>
            </a:r>
            <a:endParaRPr lang="en-US" dirty="0" smtClean="0">
              <a:effectLst/>
              <a:latin typeface="Times New Roman" panose="02020603050405020304" pitchFamily="18" charset="0"/>
              <a:ea typeface="Times New Roman" panose="02020603050405020304" pitchFamily="18" charset="0"/>
            </a:endParaRPr>
          </a:p>
          <a:p>
            <a:pPr marL="228600" algn="r" rtl="1">
              <a:spcAft>
                <a:spcPts val="0"/>
              </a:spcAft>
              <a:tabLst>
                <a:tab pos="3201670" algn="l"/>
              </a:tabLst>
            </a:pPr>
            <a:r>
              <a:rPr lang="ar-SA" sz="2400" dirty="0">
                <a:latin typeface="Times New Roman" panose="02020603050405020304" pitchFamily="18" charset="0"/>
                <a:ea typeface="Times New Roman" panose="02020603050405020304" pitchFamily="18" charset="0"/>
              </a:rPr>
              <a:t>أما</a:t>
            </a:r>
            <a:r>
              <a:rPr lang="ar-SA" sz="2400" dirty="0">
                <a:solidFill>
                  <a:srgbClr val="FF0000"/>
                </a:solidFill>
                <a:latin typeface="Times New Roman" panose="02020603050405020304" pitchFamily="18" charset="0"/>
                <a:ea typeface="Times New Roman" panose="02020603050405020304" pitchFamily="18" charset="0"/>
              </a:rPr>
              <a:t> </a:t>
            </a:r>
            <a:r>
              <a:rPr lang="ar-SA" sz="2400" b="1" dirty="0">
                <a:solidFill>
                  <a:srgbClr val="FF0000"/>
                </a:solidFill>
                <a:latin typeface="Times New Roman" panose="02020603050405020304" pitchFamily="18" charset="0"/>
                <a:ea typeface="Times New Roman" panose="02020603050405020304" pitchFamily="18" charset="0"/>
              </a:rPr>
              <a:t>القطاع الأرضي </a:t>
            </a:r>
            <a:r>
              <a:rPr lang="en-US" sz="2400" b="1" dirty="0">
                <a:solidFill>
                  <a:srgbClr val="FF0000"/>
                </a:solidFill>
                <a:latin typeface="Times New Roman" panose="02020603050405020304" pitchFamily="18" charset="0"/>
                <a:ea typeface="Times New Roman" panose="02020603050405020304" pitchFamily="18" charset="0"/>
              </a:rPr>
              <a:t>Bisect</a:t>
            </a:r>
            <a:r>
              <a:rPr lang="ar-SA" sz="2400" dirty="0">
                <a:latin typeface="Times New Roman" panose="02020603050405020304" pitchFamily="18" charset="0"/>
                <a:ea typeface="Times New Roman" panose="02020603050405020304" pitchFamily="18" charset="0"/>
              </a:rPr>
              <a:t> فهو عبارة عن شريط طولي يمتد على الأرض ويحفر على امتداده بعمل مقطع في التربة لمعرفة مدى تفرع الجذور وامتدادها داخل التربة لمختلف النباتات والعلاقة فيما بينها داخل طبقات الأرض.</a:t>
            </a:r>
            <a:endParaRPr lang="en-US" dirty="0" smtClean="0">
              <a:effectLst/>
              <a:latin typeface="Times New Roman" panose="02020603050405020304" pitchFamily="18" charset="0"/>
              <a:ea typeface="Times New Roman" panose="02020603050405020304" pitchFamily="18" charset="0"/>
            </a:endParaRPr>
          </a:p>
          <a:p>
            <a:pPr marL="228600" algn="r" rtl="1">
              <a:spcAft>
                <a:spcPts val="0"/>
              </a:spcAft>
              <a:tabLst>
                <a:tab pos="3201670" algn="l"/>
              </a:tabLst>
            </a:pPr>
            <a:r>
              <a:rPr lang="ar-SA" sz="2000" dirty="0" smtClean="0">
                <a:effectLst/>
                <a:latin typeface="Times New Roman" panose="02020603050405020304" pitchFamily="18" charset="0"/>
                <a:ea typeface="Times New Roman" panose="02020603050405020304" pitchFamily="18" charset="0"/>
              </a:rPr>
              <a:t> </a:t>
            </a:r>
            <a:endParaRPr lang="en-US"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7794885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229498" y="410399"/>
            <a:ext cx="11563351" cy="36625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3201988" algn="l"/>
              </a:tabLst>
              <a:defRPr>
                <a:solidFill>
                  <a:schemeClr val="tx1"/>
                </a:solidFill>
                <a:latin typeface="Arial" panose="020B0604020202020204" pitchFamily="34" charset="0"/>
              </a:defRPr>
            </a:lvl1pPr>
            <a:lvl2pPr eaLnBrk="0" fontAlgn="base" hangingPunct="0">
              <a:spcBef>
                <a:spcPct val="0"/>
              </a:spcBef>
              <a:spcAft>
                <a:spcPct val="0"/>
              </a:spcAft>
              <a:tabLst>
                <a:tab pos="3201988" algn="l"/>
              </a:tabLst>
              <a:defRPr>
                <a:solidFill>
                  <a:schemeClr val="tx1"/>
                </a:solidFill>
                <a:latin typeface="Arial" panose="020B0604020202020204" pitchFamily="34" charset="0"/>
              </a:defRPr>
            </a:lvl2pPr>
            <a:lvl3pPr eaLnBrk="0" fontAlgn="base" hangingPunct="0">
              <a:spcBef>
                <a:spcPct val="0"/>
              </a:spcBef>
              <a:spcAft>
                <a:spcPct val="0"/>
              </a:spcAft>
              <a:tabLst>
                <a:tab pos="3201988" algn="l"/>
              </a:tabLst>
              <a:defRPr>
                <a:solidFill>
                  <a:schemeClr val="tx1"/>
                </a:solidFill>
                <a:latin typeface="Arial" panose="020B0604020202020204" pitchFamily="34" charset="0"/>
              </a:defRPr>
            </a:lvl3pPr>
            <a:lvl4pPr eaLnBrk="0" fontAlgn="base" hangingPunct="0">
              <a:spcBef>
                <a:spcPct val="0"/>
              </a:spcBef>
              <a:spcAft>
                <a:spcPct val="0"/>
              </a:spcAft>
              <a:tabLst>
                <a:tab pos="3201988" algn="l"/>
              </a:tabLst>
              <a:defRPr>
                <a:solidFill>
                  <a:schemeClr val="tx1"/>
                </a:solidFill>
                <a:latin typeface="Arial" panose="020B0604020202020204" pitchFamily="34" charset="0"/>
              </a:defRPr>
            </a:lvl4pPr>
            <a:lvl5pPr eaLnBrk="0" fontAlgn="base" hangingPunct="0">
              <a:spcBef>
                <a:spcPct val="0"/>
              </a:spcBef>
              <a:spcAft>
                <a:spcPct val="0"/>
              </a:spcAft>
              <a:tabLst>
                <a:tab pos="3201988" algn="l"/>
              </a:tabLst>
              <a:defRPr>
                <a:solidFill>
                  <a:schemeClr val="tx1"/>
                </a:solidFill>
                <a:latin typeface="Arial" panose="020B0604020202020204" pitchFamily="34" charset="0"/>
              </a:defRPr>
            </a:lvl5pPr>
            <a:lvl6pPr eaLnBrk="0" fontAlgn="base" hangingPunct="0">
              <a:spcBef>
                <a:spcPct val="0"/>
              </a:spcBef>
              <a:spcAft>
                <a:spcPct val="0"/>
              </a:spcAft>
              <a:tabLst>
                <a:tab pos="3201988" algn="l"/>
              </a:tabLst>
              <a:defRPr>
                <a:solidFill>
                  <a:schemeClr val="tx1"/>
                </a:solidFill>
                <a:latin typeface="Arial" panose="020B0604020202020204" pitchFamily="34" charset="0"/>
              </a:defRPr>
            </a:lvl6pPr>
            <a:lvl7pPr eaLnBrk="0" fontAlgn="base" hangingPunct="0">
              <a:spcBef>
                <a:spcPct val="0"/>
              </a:spcBef>
              <a:spcAft>
                <a:spcPct val="0"/>
              </a:spcAft>
              <a:tabLst>
                <a:tab pos="3201988" algn="l"/>
              </a:tabLst>
              <a:defRPr>
                <a:solidFill>
                  <a:schemeClr val="tx1"/>
                </a:solidFill>
                <a:latin typeface="Arial" panose="020B0604020202020204" pitchFamily="34" charset="0"/>
              </a:defRPr>
            </a:lvl7pPr>
            <a:lvl8pPr eaLnBrk="0" fontAlgn="base" hangingPunct="0">
              <a:spcBef>
                <a:spcPct val="0"/>
              </a:spcBef>
              <a:spcAft>
                <a:spcPct val="0"/>
              </a:spcAft>
              <a:tabLst>
                <a:tab pos="3201988" algn="l"/>
              </a:tabLst>
              <a:defRPr>
                <a:solidFill>
                  <a:schemeClr val="tx1"/>
                </a:solidFill>
                <a:latin typeface="Arial" panose="020B0604020202020204" pitchFamily="34" charset="0"/>
              </a:defRPr>
            </a:lvl8pPr>
            <a:lvl9pPr eaLnBrk="0" fontAlgn="base" hangingPunct="0">
              <a:spcBef>
                <a:spcPct val="0"/>
              </a:spcBef>
              <a:spcAft>
                <a:spcPct val="0"/>
              </a:spcAft>
              <a:tabLst>
                <a:tab pos="3201988" algn="l"/>
              </a:tabLst>
              <a:defRPr>
                <a:solidFill>
                  <a:schemeClr val="tx1"/>
                </a:solidFill>
                <a:latin typeface="Arial" panose="020B0604020202020204" pitchFamily="34" charset="0"/>
              </a:defRPr>
            </a:lvl9pPr>
          </a:lstStyle>
          <a:p>
            <a:pPr marL="0" marR="0" lvl="0" indent="0" algn="r" defTabSz="914400" rtl="1" eaLnBrk="0" fontAlgn="base" latinLnBrk="0" hangingPunct="0">
              <a:lnSpc>
                <a:spcPct val="100000"/>
              </a:lnSpc>
              <a:spcBef>
                <a:spcPct val="0"/>
              </a:spcBef>
              <a:spcAft>
                <a:spcPct val="0"/>
              </a:spcAft>
              <a:buClrTx/>
              <a:buSzTx/>
              <a:buFontTx/>
              <a:buNone/>
              <a:tabLst>
                <a:tab pos="3201988" algn="l"/>
              </a:tabLst>
            </a:pPr>
            <a:r>
              <a:rPr kumimoji="0" lang="ar-SA" altLang="en-US" sz="3200" b="0" i="0" u="none" strike="noStrike" cap="none" normalizeH="0" baseline="0" dirty="0" smtClean="0">
                <a:ln>
                  <a:noFill/>
                </a:ln>
                <a:solidFill>
                  <a:srgbClr val="FF0000"/>
                </a:solidFill>
                <a:effectLst/>
                <a:latin typeface="Arial" panose="020B0604020202020204" pitchFamily="34" charset="0"/>
                <a:ea typeface="Times New Roman" panose="02020603050405020304" pitchFamily="18" charset="0"/>
                <a:cs typeface="DecoType Naskh Special" charset="-78"/>
              </a:rPr>
              <a:t>طريقة عمل القطاع </a:t>
            </a:r>
            <a:r>
              <a:rPr kumimoji="0" lang="en-US" altLang="en-US" sz="3200" b="0" i="0" u="none" strike="noStrike" cap="none" normalizeH="0" baseline="0" dirty="0" smtClean="0">
                <a:ln>
                  <a:noFill/>
                </a:ln>
                <a:solidFill>
                  <a:srgbClr val="FF0000"/>
                </a:solidFill>
                <a:effectLst/>
                <a:latin typeface="Arial" panose="020B0604020202020204" pitchFamily="34" charset="0"/>
                <a:ea typeface="Times New Roman" panose="02020603050405020304" pitchFamily="18" charset="0"/>
                <a:cs typeface="DecoType Naskh Special" charset="-78"/>
              </a:rPr>
              <a:t>transect </a:t>
            </a:r>
            <a:r>
              <a:rPr kumimoji="0" lang="ar-SA" altLang="en-US" sz="3200" b="0" i="0" u="none" strike="noStrike" cap="none" normalizeH="0" baseline="0" dirty="0" smtClean="0">
                <a:ln>
                  <a:noFill/>
                </a:ln>
                <a:solidFill>
                  <a:srgbClr val="FF0000"/>
                </a:solidFill>
                <a:effectLst/>
                <a:latin typeface="Arial" panose="020B0604020202020204" pitchFamily="34" charset="0"/>
                <a:ea typeface="Times New Roman" panose="02020603050405020304" pitchFamily="18" charset="0"/>
                <a:cs typeface="DecoType Naskh Special" charset="-78"/>
              </a:rPr>
              <a:t>:</a:t>
            </a:r>
            <a:endParaRPr kumimoji="0" lang="en-US" altLang="en-US" b="0" i="0" u="none" strike="noStrike" cap="none" normalizeH="0" baseline="0" dirty="0" smtClean="0">
              <a:ln>
                <a:noFill/>
              </a:ln>
              <a:solidFill>
                <a:srgbClr val="FF0000"/>
              </a:solidFill>
              <a:effectLst/>
              <a:latin typeface="Arial" panose="020B0604020202020204"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tab pos="3201988" algn="l"/>
              </a:tabLst>
            </a:pPr>
            <a:r>
              <a:rPr kumimoji="0" lang="ar-SA" altLang="en-US" sz="28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يمسك حبل مثبت في وتد ويمشى به على الأرض حتى نصل إلى نهاية الموقع المراد عمل القطاع له وخلال السير بالحبل تدون النتيجة فيسجل في ورقة جميع البيانات فيسجل اسم كل نوع نباتي يلامسه الحبل خلال المسير ونوعه إذا كان عشبي أم شجيري وكذلك أماكن الارتفاع والانحدار عن سطح الأرض وهكذا على طول القطاع حتى ينتهي .</a:t>
            </a:r>
            <a:endParaRPr kumimoji="0" lang="en-US" altLang="en-US"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tab pos="3201988" algn="l"/>
              </a:tabLst>
            </a:pPr>
            <a:r>
              <a:rPr kumimoji="0" lang="ar-SA" altLang="en-US" sz="28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بعد مرور فصل أو سنة نرجع ونمد الحبل مرة أخرى في نفس المكان ونسجل البيانات من جديد ونقارنها بالبيانات السابقة في السنة الماضية ونلاحظ الاختلاف والفرق.</a:t>
            </a:r>
            <a:endParaRPr kumimoji="0" lang="en-US" altLang="en-US"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tab pos="3201988" algn="l"/>
              </a:tabLst>
            </a:pPr>
            <a:endParaRPr kumimoji="0" lang="en-US" altLang="en-US" sz="32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p:txBody>
      </p:sp>
      <p:pic>
        <p:nvPicPr>
          <p:cNvPr id="2049" name="Picture 1" descr="scan003001"/>
          <p:cNvPicPr>
            <a:picLocks noChangeAspect="1" noChangeArrowheads="1"/>
          </p:cNvPicPr>
          <p:nvPr/>
        </p:nvPicPr>
        <p:blipFill>
          <a:blip r:embed="rId2">
            <a:lum bright="-6000" contrast="100000"/>
            <a:extLst>
              <a:ext uri="{28A0092B-C50C-407E-A947-70E740481C1C}">
                <a14:useLocalDpi xmlns:a14="http://schemas.microsoft.com/office/drawing/2010/main" val="0"/>
              </a:ext>
            </a:extLst>
          </a:blip>
          <a:srcRect l="8676" t="11040" r="13243" b="55840"/>
          <a:stretch>
            <a:fillRect/>
          </a:stretch>
        </p:blipFill>
        <p:spPr bwMode="auto">
          <a:xfrm>
            <a:off x="1084217" y="3616396"/>
            <a:ext cx="10136777" cy="222885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4363927" y="5845246"/>
            <a:ext cx="3294492" cy="369332"/>
          </a:xfrm>
          <a:prstGeom prst="rect">
            <a:avLst/>
          </a:prstGeom>
        </p:spPr>
        <p:txBody>
          <a:bodyPr wrap="none">
            <a:spAutoFit/>
          </a:bodyPr>
          <a:lstStyle/>
          <a:p>
            <a:pPr marL="228600" algn="ctr" rtl="1">
              <a:spcAft>
                <a:spcPts val="0"/>
              </a:spcAft>
              <a:tabLst>
                <a:tab pos="3201670" algn="l"/>
              </a:tabLst>
            </a:pPr>
            <a:r>
              <a:rPr lang="ar-SA" dirty="0">
                <a:latin typeface="Times New Roman" panose="02020603050405020304" pitchFamily="18" charset="0"/>
                <a:ea typeface="Times New Roman" panose="02020603050405020304" pitchFamily="18" charset="0"/>
              </a:rPr>
              <a:t>صورة توضح القطاع الأرضي </a:t>
            </a:r>
            <a:r>
              <a:rPr lang="en-US" b="1" dirty="0">
                <a:latin typeface="Times New Roman" panose="02020603050405020304" pitchFamily="18" charset="0"/>
                <a:ea typeface="Times New Roman" panose="02020603050405020304" pitchFamily="18" charset="0"/>
              </a:rPr>
              <a:t>Bisect</a:t>
            </a:r>
            <a:endParaRPr lang="en-US"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4116425"/>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Retrospect</Template>
  <TotalTime>11</TotalTime>
  <Words>388</Words>
  <Application>Microsoft Office PowerPoint</Application>
  <PresentationFormat>Widescreen</PresentationFormat>
  <Paragraphs>55</Paragraphs>
  <Slides>7</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vt:i4>
      </vt:variant>
    </vt:vector>
  </HeadingPairs>
  <TitlesOfParts>
    <vt:vector size="14" baseType="lpstr">
      <vt:lpstr>Arial</vt:lpstr>
      <vt:lpstr>Arial Black</vt:lpstr>
      <vt:lpstr>Calibri</vt:lpstr>
      <vt:lpstr>Calibri Light</vt:lpstr>
      <vt:lpstr>DecoType Naskh Special</vt:lpstr>
      <vt:lpstr>Times New Roman</vt:lpstr>
      <vt:lpstr>Retrospect</vt:lpstr>
      <vt:lpstr>342 نبت  الدرس العملي الثالث  </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342 نبت  الدرس العملي الثالث</dc:title>
  <dc:creator>maha abanomai</dc:creator>
  <cp:lastModifiedBy>maha abanomai</cp:lastModifiedBy>
  <cp:revision>2</cp:revision>
  <dcterms:created xsi:type="dcterms:W3CDTF">2026-09-10T04:58:18Z</dcterms:created>
  <dcterms:modified xsi:type="dcterms:W3CDTF">2026-09-10T05:10:14Z</dcterms:modified>
</cp:coreProperties>
</file>