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26"/>
  </p:notesMasterIdLst>
  <p:sldIdLst>
    <p:sldId id="256" r:id="rId5"/>
    <p:sldId id="257" r:id="rId6"/>
    <p:sldId id="273" r:id="rId7"/>
    <p:sldId id="274" r:id="rId8"/>
    <p:sldId id="275" r:id="rId9"/>
    <p:sldId id="269" r:id="rId10"/>
    <p:sldId id="276" r:id="rId11"/>
    <p:sldId id="270" r:id="rId12"/>
    <p:sldId id="271" r:id="rId13"/>
    <p:sldId id="277" r:id="rId14"/>
    <p:sldId id="272" r:id="rId15"/>
    <p:sldId id="264" r:id="rId16"/>
    <p:sldId id="265" r:id="rId17"/>
    <p:sldId id="285" r:id="rId18"/>
    <p:sldId id="268" r:id="rId19"/>
    <p:sldId id="279" r:id="rId20"/>
    <p:sldId id="280" r:id="rId21"/>
    <p:sldId id="281" r:id="rId22"/>
    <p:sldId id="282" r:id="rId23"/>
    <p:sldId id="283" r:id="rId24"/>
    <p:sldId id="28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ha abanomai" initials="ma" lastIdx="1" clrIdx="0">
    <p:extLst>
      <p:ext uri="{19B8F6BF-5375-455C-9EA6-DF929625EA0E}">
        <p15:presenceInfo xmlns:p15="http://schemas.microsoft.com/office/powerpoint/2012/main" userId="773b3bfd645bcc3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B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64" autoAdjust="0"/>
  </p:normalViewPr>
  <p:slideViewPr>
    <p:cSldViewPr>
      <p:cViewPr varScale="1">
        <p:scale>
          <a:sx n="73" d="100"/>
          <a:sy n="73" d="100"/>
        </p:scale>
        <p:origin x="129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9-17T08:15:58.744" idx="1">
    <p:pos x="5560" y="475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3653C-C711-4041-B8AE-6AA9C725F28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FCA4E-48DF-4EDE-9E52-149B16219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41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anth</a:t>
            </a:r>
            <a:r>
              <a:rPr lang="ar-SA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pɛr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iˌæn</a:t>
            </a:r>
            <a:r>
              <a:rPr lang="el-G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θ</a:t>
            </a:r>
            <a:r>
              <a:rPr lang="ar-SA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--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EFE38A-115B-4306-8CBD-F6624C18BC1A}" type="slidenum">
              <a:rPr lang="ar-SA" smtClean="0"/>
              <a:pPr/>
              <a:t>19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52444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8360-2977-41EC-B4D3-55E5893728D2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EC30-69C9-437C-8608-61112B0EA8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13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8360-2977-41EC-B4D3-55E5893728D2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EC30-69C9-437C-8608-61112B0EA8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930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8360-2977-41EC-B4D3-55E5893728D2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EC30-69C9-437C-8608-61112B0EA8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519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8360-2977-41EC-B4D3-55E5893728D2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EC30-69C9-437C-8608-61112B0EA8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04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8360-2977-41EC-B4D3-55E5893728D2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EC30-69C9-437C-8608-61112B0EA8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747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8360-2977-41EC-B4D3-55E5893728D2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EC30-69C9-437C-8608-61112B0EA8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077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8360-2977-41EC-B4D3-55E5893728D2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EC30-69C9-437C-8608-61112B0EA8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535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8360-2977-41EC-B4D3-55E5893728D2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EC30-69C9-437C-8608-61112B0EA8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1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8360-2977-41EC-B4D3-55E5893728D2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EC30-69C9-437C-8608-61112B0EA8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8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8360-2977-41EC-B4D3-55E5893728D2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EC30-69C9-437C-8608-61112B0EA8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108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98360-2977-41EC-B4D3-55E5893728D2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EC30-69C9-437C-8608-61112B0EA8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7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98360-2977-41EC-B4D3-55E5893728D2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5EC30-69C9-437C-8608-61112B0EA8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73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r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الدرس </a:t>
            </a:r>
            <a:r>
              <a:rPr lang="ar-SA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العملـــي الرابع</a:t>
            </a:r>
            <a:r>
              <a:rPr lang="ar-SA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ar-SA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SA" sz="2800" b="1" dirty="0" smtClean="0">
                <a:ln w="0"/>
                <a:latin typeface="ae_Dimnah" pitchFamily="18" charset="-78"/>
                <a:cs typeface="ae_Dimnah" pitchFamily="18" charset="-78"/>
              </a:rPr>
              <a:t>التربيع الزهري </a:t>
            </a:r>
            <a:r>
              <a:rPr lang="en-US" sz="2800" b="1" dirty="0" smtClean="0">
                <a:ln w="0"/>
                <a:latin typeface="ae_Dimnah" pitchFamily="18" charset="-78"/>
                <a:cs typeface="ae_Dimnah" pitchFamily="18" charset="-78"/>
              </a:rPr>
              <a:t> </a:t>
            </a:r>
            <a:r>
              <a:rPr lang="en-US" sz="2800" b="1" dirty="0" smtClean="0">
                <a:ln w="0"/>
                <a:latin typeface="Tekton Pro Ext" pitchFamily="34" charset="0"/>
              </a:rPr>
              <a:t>Aestivation</a:t>
            </a:r>
          </a:p>
          <a:p>
            <a:r>
              <a:rPr lang="en-US" sz="2800" b="1" dirty="0" smtClean="0">
                <a:ln w="0"/>
                <a:latin typeface="Tekton Pro Ext" pitchFamily="34" charset="0"/>
              </a:rPr>
              <a:t> </a:t>
            </a:r>
            <a:r>
              <a:rPr lang="ar-SA" sz="2800" b="1" dirty="0" smtClean="0">
                <a:ln w="0"/>
                <a:latin typeface="Tekton Pro Ext" pitchFamily="34" charset="0"/>
              </a:rPr>
              <a:t>التناظر في الزهرة </a:t>
            </a:r>
            <a:r>
              <a:rPr lang="en-US" sz="2800" b="1" dirty="0" smtClean="0">
                <a:ln w="0"/>
                <a:latin typeface="Tekton Pro Ext" pitchFamily="34" charset="0"/>
              </a:rPr>
              <a:t> symmetry</a:t>
            </a:r>
            <a:endParaRPr lang="en-US" sz="2800" b="1" dirty="0">
              <a:ln w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3200" b="1" dirty="0" smtClean="0">
                <a:solidFill>
                  <a:srgbClr val="C00000"/>
                </a:solidFill>
              </a:rPr>
              <a:t> التربيع الزهري:</a:t>
            </a:r>
            <a:r>
              <a:rPr lang="en-US" sz="3200" b="1" dirty="0" smtClean="0">
                <a:solidFill>
                  <a:srgbClr val="C00000"/>
                </a:solidFill>
              </a:rPr>
              <a:t>Aestivation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28650" y="1412776"/>
            <a:ext cx="7886700" cy="4764187"/>
          </a:xfrm>
        </p:spPr>
        <p:txBody>
          <a:bodyPr>
            <a:normAutofit/>
          </a:bodyPr>
          <a:lstStyle/>
          <a:p>
            <a:pPr marL="0" indent="0" rtl="0">
              <a:lnSpc>
                <a:spcPct val="150000"/>
              </a:lnSpc>
              <a:buNone/>
            </a:pPr>
            <a:r>
              <a:rPr lang="ar-SA" b="1" dirty="0" smtClean="0">
                <a:cs typeface="+mj-cs"/>
              </a:rPr>
              <a:t>يعرف </a:t>
            </a:r>
            <a:r>
              <a:rPr lang="ar-SA" b="1" dirty="0">
                <a:cs typeface="+mj-cs"/>
              </a:rPr>
              <a:t>ترتيب </a:t>
            </a:r>
            <a:r>
              <a:rPr lang="ar-SA" b="1" dirty="0" err="1">
                <a:cs typeface="+mj-cs"/>
              </a:rPr>
              <a:t>السبلات</a:t>
            </a:r>
            <a:r>
              <a:rPr lang="ar-SA" b="1" dirty="0">
                <a:cs typeface="+mj-cs"/>
              </a:rPr>
              <a:t> </a:t>
            </a:r>
            <a:r>
              <a:rPr lang="ar-SA" b="1" dirty="0" err="1">
                <a:cs typeface="+mj-cs"/>
              </a:rPr>
              <a:t>والبتلات</a:t>
            </a:r>
            <a:r>
              <a:rPr lang="ar-SA" b="1" dirty="0">
                <a:cs typeface="+mj-cs"/>
              </a:rPr>
              <a:t> على المحور الزهري باسم</a:t>
            </a:r>
            <a:r>
              <a:rPr lang="ar-SA" b="1" dirty="0">
                <a:solidFill>
                  <a:srgbClr val="FF0000"/>
                </a:solidFill>
                <a:cs typeface="+mj-cs"/>
              </a:rPr>
              <a:t> </a:t>
            </a:r>
            <a:r>
              <a:rPr lang="ar-SA" b="1" dirty="0" smtClean="0">
                <a:solidFill>
                  <a:srgbClr val="FF0000"/>
                </a:solidFill>
                <a:cs typeface="+mj-cs"/>
              </a:rPr>
              <a:t>التربيع الزهري</a:t>
            </a:r>
            <a:r>
              <a:rPr lang="ar-SA" b="1" dirty="0" smtClean="0">
                <a:cs typeface="+mj-cs"/>
              </a:rPr>
              <a:t>.</a:t>
            </a:r>
          </a:p>
          <a:p>
            <a:pPr marL="0" indent="0" rtl="0">
              <a:lnSpc>
                <a:spcPct val="150000"/>
              </a:lnSpc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     ترتيب مصراعي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Valvate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1- </a:t>
            </a:r>
            <a:endParaRPr lang="en-US" dirty="0" smtClean="0">
              <a:solidFill>
                <a:schemeClr val="accent2">
                  <a:lumMod val="75000"/>
                </a:schemeClr>
              </a:solidFill>
              <a:latin typeface="Microsoft Sans Serif" pitchFamily="34" charset="0"/>
              <a:cs typeface="+mj-cs"/>
            </a:endParaRPr>
          </a:p>
          <a:p>
            <a:pPr marL="0" indent="0" rtl="0">
              <a:lnSpc>
                <a:spcPct val="150000"/>
              </a:lnSpc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    ترتيب ملتف او حلزوني 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Contorted or spiral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2- </a:t>
            </a:r>
            <a:endParaRPr lang="en-US" dirty="0" smtClean="0">
              <a:solidFill>
                <a:schemeClr val="accent2">
                  <a:lumMod val="75000"/>
                </a:schemeClr>
              </a:solidFill>
              <a:latin typeface="Microsoft Sans Serif" pitchFamily="34" charset="0"/>
              <a:cs typeface="+mj-cs"/>
            </a:endParaRPr>
          </a:p>
          <a:p>
            <a:pPr marL="0" indent="0" rtl="0">
              <a:lnSpc>
                <a:spcPct val="150000"/>
              </a:lnSpc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    ترتيب متراكب 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Imbricate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3- </a:t>
            </a:r>
            <a:endParaRPr lang="en-US" dirty="0" smtClean="0">
              <a:solidFill>
                <a:schemeClr val="accent2">
                  <a:lumMod val="75000"/>
                </a:schemeClr>
              </a:solidFill>
              <a:latin typeface="Microsoft Sans Serif" pitchFamily="34" charset="0"/>
              <a:cs typeface="+mj-cs"/>
            </a:endParaRPr>
          </a:p>
          <a:p>
            <a:pPr marL="0" indent="0" rtl="0">
              <a:lnSpc>
                <a:spcPct val="150000"/>
              </a:lnSpc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تصاعدي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   Ascending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أ-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 </a:t>
            </a:r>
            <a:endParaRPr lang="en-US" dirty="0" smtClean="0">
              <a:solidFill>
                <a:schemeClr val="accent2">
                  <a:lumMod val="75000"/>
                </a:schemeClr>
              </a:solidFill>
              <a:latin typeface="Microsoft Sans Serif" pitchFamily="34" charset="0"/>
              <a:cs typeface="+mj-cs"/>
            </a:endParaRPr>
          </a:p>
          <a:p>
            <a:pPr marL="0" indent="0" rtl="0">
              <a:lnSpc>
                <a:spcPct val="150000"/>
              </a:lnSpc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تنازلي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   Descending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ب- </a:t>
            </a:r>
            <a:endParaRPr lang="en-US" dirty="0" smtClean="0">
              <a:solidFill>
                <a:schemeClr val="accent2">
                  <a:lumMod val="75000"/>
                </a:schemeClr>
              </a:solidFill>
              <a:latin typeface="Microsoft Sans Serif" pitchFamily="34" charset="0"/>
              <a:cs typeface="+mj-cs"/>
            </a:endParaRPr>
          </a:p>
          <a:p>
            <a:pPr marL="0" indent="0" rtl="0">
              <a:lnSpc>
                <a:spcPct val="150000"/>
              </a:lnSpc>
              <a:buNone/>
            </a:pP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ترتيب خماسي   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كونسي 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(كوينكنشل)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Quincuncial</a:t>
            </a:r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+mj-cs"/>
              </a:rPr>
              <a:t>4- </a:t>
            </a:r>
            <a:endParaRPr lang="en-US" dirty="0" smtClean="0">
              <a:solidFill>
                <a:schemeClr val="accent2">
                  <a:lumMod val="75000"/>
                </a:schemeClr>
              </a:solidFill>
              <a:latin typeface="Microsoft Sans Serif" pitchFamily="34" charset="0"/>
              <a:cs typeface="+mj-cs"/>
            </a:endParaRPr>
          </a:p>
          <a:p>
            <a:pPr marL="0" indent="0" rtl="0">
              <a:lnSpc>
                <a:spcPct val="150000"/>
              </a:lnSpc>
              <a:buNone/>
            </a:pPr>
            <a:endParaRPr lang="en-US" dirty="0">
              <a:cs typeface="+mj-cs"/>
            </a:endParaRPr>
          </a:p>
        </p:txBody>
      </p:sp>
      <p:pic>
        <p:nvPicPr>
          <p:cNvPr id="4" name="Picture 40" descr="Diagram to illustrate flower stru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0888"/>
            <a:ext cx="333375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11760" y="404664"/>
            <a:ext cx="4557192" cy="927100"/>
          </a:xfrm>
        </p:spPr>
        <p:txBody>
          <a:bodyPr/>
          <a:lstStyle/>
          <a:p>
            <a:pPr algn="r" rtl="1"/>
            <a:r>
              <a:rPr lang="ar-SA" b="1" dirty="0">
                <a:solidFill>
                  <a:srgbClr val="FF0000"/>
                </a:solidFill>
              </a:rPr>
              <a:t>التربيع </a:t>
            </a:r>
            <a:r>
              <a:rPr lang="ar-SA" b="1" dirty="0" smtClean="0">
                <a:solidFill>
                  <a:srgbClr val="FF0000"/>
                </a:solidFill>
              </a:rPr>
              <a:t>الزهري</a:t>
            </a:r>
            <a:r>
              <a:rPr lang="en-US" b="1" dirty="0" smtClean="0">
                <a:solidFill>
                  <a:srgbClr val="FF0000"/>
                </a:solidFill>
              </a:rPr>
              <a:t>Aestivation</a:t>
            </a:r>
            <a:endParaRPr lang="ar-SA" b="1" dirty="0">
              <a:solidFill>
                <a:srgbClr val="FF0000"/>
              </a:solidFill>
            </a:endParaRPr>
          </a:p>
        </p:txBody>
      </p:sp>
      <p:pic>
        <p:nvPicPr>
          <p:cNvPr id="1028" name="Picture 4" descr="https://upload.wikimedia.org/wikipedia/commons/thumb/f/fa/Floral_diagram_and_plant_material.svg/1024px-Floral_diagram_and_plant_material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8075053" cy="484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92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agallis arven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901"/>
            <a:ext cx="4367495" cy="309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loral diagram of Anagallis arvens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36912"/>
            <a:ext cx="410445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4603735" y="620688"/>
            <a:ext cx="45216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Floral </a:t>
            </a:r>
            <a:r>
              <a:rPr lang="en-US" sz="3200" b="1" dirty="0" smtClean="0">
                <a:solidFill>
                  <a:srgbClr val="FF0000"/>
                </a:solidFill>
              </a:rPr>
              <a:t>diagram</a:t>
            </a:r>
            <a:r>
              <a:rPr lang="ar-SA" sz="3200" b="1" dirty="0" smtClean="0">
                <a:solidFill>
                  <a:srgbClr val="FF0000"/>
                </a:solidFill>
              </a:rPr>
              <a:t>مخطط الزهره </a:t>
            </a:r>
            <a:endParaRPr lang="ar-SA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09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0" t="64198" r="40132" b="21300"/>
          <a:stretch/>
        </p:blipFill>
        <p:spPr bwMode="auto">
          <a:xfrm>
            <a:off x="96009" y="2272745"/>
            <a:ext cx="5238308" cy="1490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1" t="17291" r="69078" b="72500"/>
          <a:stretch/>
        </p:blipFill>
        <p:spPr bwMode="auto">
          <a:xfrm>
            <a:off x="1043608" y="871845"/>
            <a:ext cx="2478400" cy="97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1" t="25417" r="65265" b="60833"/>
          <a:stretch/>
        </p:blipFill>
        <p:spPr bwMode="auto">
          <a:xfrm>
            <a:off x="978987" y="4132665"/>
            <a:ext cx="3031883" cy="212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1" t="13761" r="77292" b="79531"/>
          <a:stretch/>
        </p:blipFill>
        <p:spPr bwMode="auto">
          <a:xfrm>
            <a:off x="1246859" y="3945580"/>
            <a:ext cx="1127761" cy="490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2" t="52444" r="57110" b="1714"/>
          <a:stretch/>
        </p:blipFill>
        <p:spPr bwMode="auto">
          <a:xfrm>
            <a:off x="5557654" y="2814102"/>
            <a:ext cx="3358422" cy="300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0" t="49538" r="79385" b="45347"/>
          <a:stretch/>
        </p:blipFill>
        <p:spPr bwMode="auto">
          <a:xfrm>
            <a:off x="1717362" y="1903096"/>
            <a:ext cx="929632" cy="374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1" t="40646" r="78213" b="54667"/>
          <a:stretch/>
        </p:blipFill>
        <p:spPr bwMode="auto">
          <a:xfrm>
            <a:off x="6040165" y="2375668"/>
            <a:ext cx="1007802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ستطيل 2"/>
          <p:cNvSpPr/>
          <p:nvPr/>
        </p:nvSpPr>
        <p:spPr>
          <a:xfrm>
            <a:off x="2286989" y="225514"/>
            <a:ext cx="32367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Bracts and bracteoles, </a:t>
            </a:r>
            <a:r>
              <a:rPr lang="en-US" b="1" dirty="0" smtClean="0"/>
              <a:t>axes</a:t>
            </a:r>
            <a:endParaRPr lang="ar-SA" b="1" dirty="0" smtClean="0"/>
          </a:p>
          <a:p>
            <a:r>
              <a:rPr lang="ar-SA" dirty="0" smtClean="0"/>
              <a:t>القنابة- </a:t>
            </a:r>
            <a:r>
              <a:rPr lang="ar-SA" b="1" dirty="0" err="1" smtClean="0"/>
              <a:t>القنيبه</a:t>
            </a:r>
            <a:r>
              <a:rPr lang="ar-SA" b="1" dirty="0" smtClean="0"/>
              <a:t>  -محور</a:t>
            </a:r>
            <a:endParaRPr lang="en-US" b="1" dirty="0"/>
          </a:p>
        </p:txBody>
      </p:sp>
      <p:grpSp>
        <p:nvGrpSpPr>
          <p:cNvPr id="11" name="مجموعة 10"/>
          <p:cNvGrpSpPr/>
          <p:nvPr/>
        </p:nvGrpSpPr>
        <p:grpSpPr>
          <a:xfrm>
            <a:off x="4499992" y="727248"/>
            <a:ext cx="4293063" cy="1329814"/>
            <a:chOff x="4499992" y="971744"/>
            <a:chExt cx="4293063" cy="1329814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40" t="35834" r="53266" b="50207"/>
            <a:stretch/>
          </p:blipFill>
          <p:spPr bwMode="auto">
            <a:xfrm>
              <a:off x="4499992" y="971744"/>
              <a:ext cx="4293063" cy="13298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مستطيل 5"/>
            <p:cNvSpPr/>
            <p:nvPr/>
          </p:nvSpPr>
          <p:spPr>
            <a:xfrm>
              <a:off x="4503480" y="1370644"/>
              <a:ext cx="2040586" cy="646331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>
              <a:spAutoFit/>
            </a:bodyPr>
            <a:lstStyle/>
            <a:p>
              <a:r>
                <a:rPr lang="ar-SA" dirty="0"/>
                <a:t>المحور </a:t>
              </a:r>
              <a:r>
                <a:rPr lang="ar-SA" dirty="0" smtClean="0"/>
                <a:t>بالنسبة </a:t>
              </a:r>
              <a:r>
                <a:rPr lang="ar-SA" dirty="0"/>
                <a:t>للزهرة</a:t>
              </a:r>
            </a:p>
            <a:p>
              <a:r>
                <a:rPr lang="ar-SA" dirty="0"/>
                <a:t>الجذع الرئيسي للإزهار</a:t>
              </a:r>
            </a:p>
          </p:txBody>
        </p:sp>
      </p:grpSp>
      <p:sp>
        <p:nvSpPr>
          <p:cNvPr id="14" name="مستطيل 13"/>
          <p:cNvSpPr/>
          <p:nvPr/>
        </p:nvSpPr>
        <p:spPr>
          <a:xfrm>
            <a:off x="346594" y="6211669"/>
            <a:ext cx="39404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dirty="0" smtClean="0"/>
              <a:t> الغدد الرحيقية: تمتلئ </a:t>
            </a:r>
            <a:r>
              <a:rPr lang="ar-SA" dirty="0"/>
              <a:t>الرحيق باللون الرمادي </a:t>
            </a:r>
            <a:r>
              <a:rPr lang="ar-SA" dirty="0" smtClean="0"/>
              <a:t>،</a:t>
            </a:r>
          </a:p>
          <a:p>
            <a:pPr algn="ctr"/>
            <a:r>
              <a:rPr lang="ar-SA" dirty="0" smtClean="0"/>
              <a:t> </a:t>
            </a:r>
            <a:r>
              <a:rPr lang="ar-SA" dirty="0"/>
              <a:t>يملأها </a:t>
            </a:r>
            <a:r>
              <a:rPr lang="ar-SA" dirty="0" err="1"/>
              <a:t>ايشلر</a:t>
            </a:r>
            <a:r>
              <a:rPr lang="ar-SA" dirty="0"/>
              <a:t> عن طريق التظليل</a:t>
            </a:r>
          </a:p>
        </p:txBody>
      </p:sp>
      <p:sp>
        <p:nvSpPr>
          <p:cNvPr id="2" name="Rectangle 1"/>
          <p:cNvSpPr/>
          <p:nvPr/>
        </p:nvSpPr>
        <p:spPr>
          <a:xfrm>
            <a:off x="2560141" y="1872396"/>
            <a:ext cx="2012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الغلاف الزهري/بيريانث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956130" y="2780862"/>
            <a:ext cx="1350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سبلات </a:t>
            </a:r>
            <a:r>
              <a:rPr lang="ar-SA" dirty="0"/>
              <a:t>التويجية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316824" y="3947999"/>
            <a:ext cx="1648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/>
              <a:t>"</a:t>
            </a:r>
            <a:r>
              <a:rPr lang="ar-SA" dirty="0" smtClean="0"/>
              <a:t>أندرويسيوم/ الطلع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0" y="5630473"/>
            <a:ext cx="1141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/>
              <a:t>السداة العقيمة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319832" y="5076158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/>
              <a:t>السداة 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7369267" y="2272745"/>
            <a:ext cx="1423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 smtClean="0"/>
              <a:t>جينوسيوم/ المتاع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567721" y="3576248"/>
            <a:ext cx="1284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/>
              <a:t>المبيض العلوي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707342" y="5825223"/>
            <a:ext cx="44967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1200" dirty="0" smtClean="0"/>
              <a:t>* يكون </a:t>
            </a:r>
            <a:r>
              <a:rPr lang="ar-SA" sz="1200" dirty="0"/>
              <a:t>المبيض علوياً عندما يقع موقعه في أعلى </a:t>
            </a:r>
            <a:r>
              <a:rPr lang="ar-SA" sz="1200" dirty="0" smtClean="0"/>
              <a:t>التخت وباقي المحيطات من قاعدة التخت </a:t>
            </a:r>
            <a:endParaRPr lang="en-US" sz="1200" dirty="0"/>
          </a:p>
        </p:txBody>
      </p:sp>
      <p:sp>
        <p:nvSpPr>
          <p:cNvPr id="21" name="Rectangle 20"/>
          <p:cNvSpPr/>
          <p:nvPr/>
        </p:nvSpPr>
        <p:spPr>
          <a:xfrm>
            <a:off x="5586957" y="4436296"/>
            <a:ext cx="12650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/>
              <a:t>المبيض السفلي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6627064" y="6128428"/>
            <a:ext cx="258275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1200" dirty="0" smtClean="0"/>
              <a:t>* المبيض السفلي يقع </a:t>
            </a:r>
            <a:r>
              <a:rPr lang="ar-SA" sz="1200" dirty="0"/>
              <a:t>أسفل أجزاء الزهرة الأخرى</a:t>
            </a:r>
            <a:endParaRPr lang="en-US" sz="1200" dirty="0"/>
          </a:p>
        </p:txBody>
      </p:sp>
      <p:sp>
        <p:nvSpPr>
          <p:cNvPr id="23" name="Rectangle 22"/>
          <p:cNvSpPr/>
          <p:nvPr/>
        </p:nvSpPr>
        <p:spPr>
          <a:xfrm>
            <a:off x="5148064" y="6426893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ar-SA" sz="1200" dirty="0" smtClean="0"/>
              <a:t>المبيض </a:t>
            </a:r>
            <a:r>
              <a:rPr lang="ar-SA" sz="1200" dirty="0"/>
              <a:t>نصف السفلي (ويُعرف أيضاً بالمبيض المتوسط أو المحيطي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5473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28650" y="1124744"/>
            <a:ext cx="7886700" cy="5052219"/>
          </a:xfrm>
        </p:spPr>
        <p:txBody>
          <a:bodyPr/>
          <a:lstStyle/>
          <a:p>
            <a:pPr marL="274320" indent="-27432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ar-SA" sz="2800" b="1" dirty="0" smtClean="0">
                <a:solidFill>
                  <a:srgbClr val="C00000"/>
                </a:solidFill>
              </a:rPr>
              <a:t>أنواع </a:t>
            </a:r>
            <a:r>
              <a:rPr lang="ar-SA" sz="2800" b="1" dirty="0">
                <a:solidFill>
                  <a:srgbClr val="C00000"/>
                </a:solidFill>
              </a:rPr>
              <a:t>التربيع الزهري:</a:t>
            </a:r>
            <a:endParaRPr lang="en-US" sz="2800" b="1" dirty="0">
              <a:solidFill>
                <a:srgbClr val="C00000"/>
              </a:solidFill>
            </a:endParaRPr>
          </a:p>
          <a:p>
            <a:pPr marL="514350" indent="-514350" algn="just" fontAlgn="auto">
              <a:spcAft>
                <a:spcPts val="0"/>
              </a:spcAft>
              <a:buClr>
                <a:schemeClr val="accent6">
                  <a:lumMod val="50000"/>
                </a:schemeClr>
              </a:buClr>
              <a:buSzPct val="100000"/>
              <a:buFont typeface="+mj-lt"/>
              <a:buAutoNum type="arabicPeriod"/>
              <a:defRPr/>
            </a:pPr>
            <a:r>
              <a:rPr lang="ar-SA" sz="3200" b="1" dirty="0">
                <a:solidFill>
                  <a:srgbClr val="FF0000"/>
                </a:solidFill>
              </a:rPr>
              <a:t>الترتيب </a:t>
            </a:r>
            <a:r>
              <a:rPr lang="ar-SA" sz="3200" b="1" dirty="0" err="1">
                <a:solidFill>
                  <a:srgbClr val="FF0000"/>
                </a:solidFill>
              </a:rPr>
              <a:t>المصراعي</a:t>
            </a:r>
            <a:r>
              <a:rPr lang="ar-SA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>
                <a:solidFill>
                  <a:srgbClr val="FF0000"/>
                </a:solidFill>
              </a:rPr>
              <a:t>Valvate </a:t>
            </a:r>
          </a:p>
          <a:p>
            <a:pPr marL="274320" indent="-274320" algn="just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ar-SA" sz="2400" b="1" dirty="0">
                <a:solidFill>
                  <a:srgbClr val="7030A0"/>
                </a:solidFill>
              </a:rPr>
              <a:t>فيه تتلامس وتتقابل حواف السبلات والبتلات دون انطواء 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ar-SA" sz="2400" b="1" dirty="0">
                <a:solidFill>
                  <a:srgbClr val="7030A0"/>
                </a:solidFill>
              </a:rPr>
              <a:t>او </a:t>
            </a:r>
            <a:r>
              <a:rPr lang="ar-SA" sz="2400" b="1" dirty="0" err="1">
                <a:solidFill>
                  <a:srgbClr val="7030A0"/>
                </a:solidFill>
              </a:rPr>
              <a:t>إنثناء</a:t>
            </a:r>
            <a:r>
              <a:rPr lang="ar-SA" sz="2400" b="1" dirty="0">
                <a:solidFill>
                  <a:srgbClr val="7030A0"/>
                </a:solidFill>
              </a:rPr>
              <a:t> وهناك انواع اخرى مشتقة من هذا النوع.</a:t>
            </a:r>
            <a:endParaRPr lang="en-US" sz="2400" b="1" dirty="0">
              <a:solidFill>
                <a:srgbClr val="7030A0"/>
              </a:solidFill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ar-SA" dirty="0"/>
          </a:p>
        </p:txBody>
      </p:sp>
      <p:pic>
        <p:nvPicPr>
          <p:cNvPr id="5" name="Picture 5" descr="نسخ من 5608-004-92A006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538" y="3260932"/>
            <a:ext cx="2266950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نسخ من aestivation-of-calyx-and-corolla-typ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5" y="3789040"/>
            <a:ext cx="2036715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التربي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786" y="3260932"/>
            <a:ext cx="1944216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96094" y="6118727"/>
            <a:ext cx="2551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-274320" algn="just">
              <a:buClr>
                <a:srgbClr val="00FF00"/>
              </a:buClr>
              <a:buSzPct val="100000"/>
              <a:buFont typeface="Wingdings" pitchFamily="2" charset="2"/>
              <a:buChar char="Ø"/>
              <a:defRPr/>
            </a:pPr>
            <a:r>
              <a:rPr lang="ar-SA" b="1" dirty="0" smtClean="0"/>
              <a:t>بنتاميروس /خماسي </a:t>
            </a:r>
            <a:r>
              <a:rPr lang="ar-SA" b="1" dirty="0"/>
              <a:t>الأجزاء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عنصر نائب للمحتوى 3" descr="Viburnum_opulus_flower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92355" y="3260931"/>
            <a:ext cx="2315457" cy="285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02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upload.wikimedia.org/wikipedia/commons/thumb/3/38/ThoraThora1.JPG/220px-ThoraThor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4608512" cy="427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عنصر نائب للمحتوى 3" descr="Viburnum_opulus_flowe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19643" y="404664"/>
            <a:ext cx="3340790" cy="427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16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137129" y="2813668"/>
            <a:ext cx="6868362" cy="101740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None/>
            </a:pPr>
            <a:r>
              <a:rPr lang="ar-SA" sz="1400" b="1" dirty="0"/>
              <a:t>یكون التراكب في الأوراق الزھریة إما تنازلي أو تصاعدي،ویتحدد ھذا الترتیب بكیفیة مسك الزھرة بالشكل السلیم من </a:t>
            </a:r>
            <a:r>
              <a:rPr lang="ar-SA" sz="1400" b="1" dirty="0"/>
              <a:t>قبل الطــــــالبة( بحیث تكون القنابة ناحیة </a:t>
            </a:r>
            <a:r>
              <a:rPr lang="ar-SA" sz="1400" b="1" dirty="0" smtClean="0"/>
              <a:t>جسم</a:t>
            </a:r>
            <a:r>
              <a:rPr lang="ar-SA" sz="1400" b="1" dirty="0"/>
              <a:t> الطالبة والمحور الذي یحمل الزھرة في الجھة الخلفیة محمولة بالید)</a:t>
            </a:r>
            <a:endParaRPr lang="en-US" sz="1400" b="1" dirty="0"/>
          </a:p>
          <a:p>
            <a:pPr>
              <a:lnSpc>
                <a:spcPct val="150000"/>
              </a:lnSpc>
              <a:buNone/>
            </a:pPr>
            <a:endParaRPr lang="ar-SA" sz="1400" b="1" dirty="0"/>
          </a:p>
          <a:p>
            <a:pPr>
              <a:lnSpc>
                <a:spcPct val="150000"/>
              </a:lnSpc>
              <a:buNone/>
            </a:pPr>
            <a:endParaRPr lang="ar-SA" sz="1400" b="1" dirty="0"/>
          </a:p>
          <a:p>
            <a:pPr>
              <a:lnSpc>
                <a:spcPct val="150000"/>
              </a:lnSpc>
              <a:buNone/>
            </a:pPr>
            <a:endParaRPr lang="ar-SA" sz="2000" b="1" dirty="0"/>
          </a:p>
        </p:txBody>
      </p:sp>
      <p:pic>
        <p:nvPicPr>
          <p:cNvPr id="7" name="Picture 17" descr="نسخ (2) من 5608-004-92A006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89" y="3611635"/>
            <a:ext cx="1477675" cy="26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Group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1378641"/>
              </p:ext>
            </p:extLst>
          </p:nvPr>
        </p:nvGraphicFramePr>
        <p:xfrm>
          <a:off x="1624812" y="769725"/>
          <a:ext cx="7359502" cy="2011732"/>
        </p:xfrm>
        <a:graphic>
          <a:graphicData uri="http://schemas.openxmlformats.org/drawingml/2006/table">
            <a:tbl>
              <a:tblPr/>
              <a:tblGrid>
                <a:gridCol w="3620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9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33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Descending       </a:t>
                      </a: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تنازلي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3" marB="457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تصاعدي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Ascending 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019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بالعكس من السابق ، تحیط الورقة الزھریة الظھریة التي من ناحیة المحور بالأوراق الزھریة المجاورة</a:t>
                      </a:r>
                      <a:r>
                        <a:rPr kumimoji="0" lang="ar-S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3" marB="457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وفیھ</a:t>
                      </a: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تحیط</a:t>
                      </a: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الورقة </a:t>
                      </a:r>
                      <a:r>
                        <a:rPr kumimoji="0" lang="ar-S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الزھریة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ar-S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الأمامیة</a:t>
                      </a: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بالأوراق </a:t>
                      </a:r>
                      <a:r>
                        <a:rPr kumimoji="0" lang="ar-SA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الزھریة</a:t>
                      </a:r>
                      <a:endParaRPr kumimoji="0" lang="ar-S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S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المجاورة.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436470" y="6318321"/>
            <a:ext cx="7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/>
              <a:t>متراكبة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34061" y="3794089"/>
            <a:ext cx="277960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dirty="0" smtClean="0">
                <a:solidFill>
                  <a:srgbClr val="7030A0"/>
                </a:solidFill>
              </a:rPr>
              <a:t>هو : نمط </a:t>
            </a:r>
            <a:r>
              <a:rPr lang="ar-SA" dirty="0">
                <a:solidFill>
                  <a:srgbClr val="7030A0"/>
                </a:solidFill>
              </a:rPr>
              <a:t>تنتظم فيه أجزاء الزهرة (مثل البتلات) بحيث يكون </a:t>
            </a:r>
            <a:r>
              <a:rPr lang="ar-SA" b="1" dirty="0">
                <a:solidFill>
                  <a:srgbClr val="7030A0"/>
                </a:solidFill>
              </a:rPr>
              <a:t>أحد الأجزاء خارجياً تماماً</a:t>
            </a:r>
            <a:r>
              <a:rPr lang="ar-SA" dirty="0">
                <a:solidFill>
                  <a:srgbClr val="7030A0"/>
                </a:solidFill>
              </a:rPr>
              <a:t> (جميع حوافه تغطي الأجزاء المجاورة)، و</a:t>
            </a:r>
            <a:r>
              <a:rPr lang="ar-SA" b="1" dirty="0">
                <a:solidFill>
                  <a:srgbClr val="7030A0"/>
                </a:solidFill>
              </a:rPr>
              <a:t>جزء آخر داخلياً تماماً</a:t>
            </a:r>
            <a:r>
              <a:rPr lang="ar-SA" dirty="0">
                <a:solidFill>
                  <a:srgbClr val="7030A0"/>
                </a:solidFill>
              </a:rPr>
              <a:t> (حوافها مغطاة بالكامل)، بينما تكون </a:t>
            </a:r>
            <a:r>
              <a:rPr lang="ar-SA" b="1" dirty="0">
                <a:solidFill>
                  <a:srgbClr val="7030A0"/>
                </a:solidFill>
              </a:rPr>
              <a:t>الأجزاء الباقية واقعة في وضع متوسط</a:t>
            </a:r>
            <a:r>
              <a:rPr lang="ar-SA" dirty="0">
                <a:solidFill>
                  <a:srgbClr val="7030A0"/>
                </a:solidFill>
              </a:rPr>
              <a:t> (إحدى الحواف مغطاة والأخرى تغطي ما تحتاها)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87784" y="260648"/>
            <a:ext cx="337464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FF0000"/>
                </a:solidFill>
                <a:latin typeface="Microsoft Sans Serif" pitchFamily="34" charset="0"/>
              </a:rPr>
              <a:t>Imbricate</a:t>
            </a:r>
            <a:r>
              <a:rPr lang="ar-SA" sz="2400" b="1" dirty="0">
                <a:solidFill>
                  <a:srgbClr val="FF0000"/>
                </a:solidFill>
              </a:rPr>
              <a:t> 2- ترتيب متراكب </a:t>
            </a:r>
            <a:endParaRPr lang="en-US" sz="2400" dirty="0">
              <a:solidFill>
                <a:srgbClr val="FF0000"/>
              </a:solidFill>
              <a:latin typeface="Microsoft Sans Serif" pitchFamily="34" charset="0"/>
            </a:endParaRPr>
          </a:p>
          <a:p>
            <a:pPr algn="r"/>
            <a:r>
              <a:rPr lang="ar-SA" sz="2800" b="1" dirty="0" smtClean="0">
                <a:solidFill>
                  <a:srgbClr val="FF0000"/>
                </a:solidFill>
              </a:rPr>
              <a:t> 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9" name="عنصر نائب للصورة 4" descr="التربيع الزهري في التيكوما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99538" y="3611636"/>
            <a:ext cx="2048132" cy="26677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51720" y="6296455"/>
            <a:ext cx="841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تصاعدي</a:t>
            </a:r>
            <a:endParaRPr lang="en-US" dirty="0"/>
          </a:p>
        </p:txBody>
      </p:sp>
      <p:pic>
        <p:nvPicPr>
          <p:cNvPr id="10" name="عنصر نائب للصورة 12" descr="cassia_artemisioides_360.jpg"/>
          <p:cNvPicPr>
            <a:picLocks noChangeAspect="1"/>
          </p:cNvPicPr>
          <p:nvPr/>
        </p:nvPicPr>
        <p:blipFill>
          <a:blip r:embed="rId4" cstate="print"/>
          <a:srcRect t="12332" b="12332"/>
          <a:stretch>
            <a:fillRect/>
          </a:stretch>
        </p:blipFill>
        <p:spPr>
          <a:xfrm>
            <a:off x="3655849" y="3611635"/>
            <a:ext cx="2507816" cy="267787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644578" y="6289506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>
                <a:solidFill>
                  <a:schemeClr val="accent2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تنازلي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828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28650" y="548680"/>
            <a:ext cx="7886700" cy="5628283"/>
          </a:xfrm>
        </p:spPr>
        <p:txBody>
          <a:bodyPr/>
          <a:lstStyle/>
          <a:p>
            <a:pPr marL="514350" indent="-514350" fontAlgn="auto">
              <a:spcAft>
                <a:spcPts val="0"/>
              </a:spcAft>
              <a:buClrTx/>
              <a:buSzPct val="100000"/>
              <a:buFont typeface="+mj-lt"/>
              <a:buAutoNum type="arabicPeriod" startAt="3"/>
              <a:defRPr/>
            </a:pPr>
            <a:r>
              <a:rPr lang="ar-SA" sz="2800" b="1" dirty="0">
                <a:solidFill>
                  <a:srgbClr val="FF0000"/>
                </a:solidFill>
              </a:rPr>
              <a:t>الترتيب الملتف 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contorated</a:t>
            </a:r>
            <a:r>
              <a:rPr lang="en-US" sz="2800" b="1" dirty="0">
                <a:solidFill>
                  <a:srgbClr val="FF0000"/>
                </a:solidFill>
              </a:rPr>
              <a:t> or </a:t>
            </a:r>
            <a:r>
              <a:rPr lang="en-US" sz="2800" b="1" dirty="0" smtClean="0">
                <a:solidFill>
                  <a:srgbClr val="FF0000"/>
                </a:solidFill>
              </a:rPr>
              <a:t>twisted</a:t>
            </a:r>
            <a:endParaRPr lang="ar-SA" sz="2000" dirty="0"/>
          </a:p>
          <a:p>
            <a:pPr marL="274320" indent="-274320" algn="just" fontAlgn="auto">
              <a:spcAft>
                <a:spcPts val="0"/>
              </a:spcAft>
              <a:buClrTx/>
              <a:buFont typeface="Wingdings 2"/>
              <a:buChar char=""/>
              <a:defRPr/>
            </a:pPr>
            <a:r>
              <a:rPr lang="ar-SA" sz="2000" b="1" dirty="0">
                <a:solidFill>
                  <a:srgbClr val="7030A0"/>
                </a:solidFill>
              </a:rPr>
              <a:t>باتجاه عقارب الساعة </a:t>
            </a:r>
            <a:r>
              <a:rPr lang="en-US" sz="2000" b="1" dirty="0">
                <a:solidFill>
                  <a:srgbClr val="7030A0"/>
                </a:solidFill>
              </a:rPr>
              <a:t>clock wise</a:t>
            </a:r>
            <a:r>
              <a:rPr lang="ar-SA" sz="2000" b="1" dirty="0">
                <a:solidFill>
                  <a:srgbClr val="7030A0"/>
                </a:solidFill>
              </a:rPr>
              <a:t> هنا يلتف طرف كل ورقة زهرية أو بتلة عل طرف الورقة المجاورة ، بينما الطرف الآخر يغلف بطرف الورقة الزهرية الأخرى المجاورة.</a:t>
            </a:r>
            <a:endParaRPr lang="en-US" sz="2000" b="1" dirty="0">
              <a:solidFill>
                <a:srgbClr val="7030A0"/>
              </a:solidFill>
            </a:endParaRPr>
          </a:p>
          <a:p>
            <a:pPr marL="274320" indent="-274320" algn="just" fontAlgn="auto">
              <a:spcAft>
                <a:spcPts val="0"/>
              </a:spcAft>
              <a:buClrTx/>
              <a:buFont typeface="Wingdings 2"/>
              <a:buChar char=""/>
              <a:defRPr/>
            </a:pPr>
            <a:r>
              <a:rPr lang="ar-SA" sz="2000" b="1" dirty="0">
                <a:solidFill>
                  <a:srgbClr val="0070C0"/>
                </a:solidFill>
              </a:rPr>
              <a:t>عكس اتجاه عقارب الساعة </a:t>
            </a:r>
            <a:r>
              <a:rPr lang="en-US" sz="2000" b="1" dirty="0">
                <a:solidFill>
                  <a:srgbClr val="0070C0"/>
                </a:solidFill>
              </a:rPr>
              <a:t>anti clock wise</a:t>
            </a:r>
            <a:r>
              <a:rPr lang="ar-SA" sz="2000" b="1" dirty="0">
                <a:solidFill>
                  <a:srgbClr val="0070C0"/>
                </a:solidFill>
              </a:rPr>
              <a:t> الالتفاف هناك يختلف حيث يكون التفاف البتلات أو السبلات بعكس </a:t>
            </a:r>
            <a:r>
              <a:rPr lang="ar-SA" sz="2000" b="1" dirty="0" err="1">
                <a:solidFill>
                  <a:srgbClr val="0070C0"/>
                </a:solidFill>
              </a:rPr>
              <a:t>إتجاه</a:t>
            </a:r>
            <a:r>
              <a:rPr lang="ar-SA" sz="2000" b="1" dirty="0">
                <a:solidFill>
                  <a:srgbClr val="0070C0"/>
                </a:solidFill>
              </a:rPr>
              <a:t> عقارب الساعة.</a:t>
            </a:r>
            <a:endParaRPr lang="en-US" sz="2000" b="1" dirty="0">
              <a:solidFill>
                <a:srgbClr val="0070C0"/>
              </a:solidFill>
            </a:endParaRPr>
          </a:p>
          <a:p>
            <a:endParaRPr lang="ar-SA" sz="2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3362821"/>
            <a:ext cx="1712788" cy="1650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290" y="5013176"/>
            <a:ext cx="1617266" cy="1617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نسخ (4) من aestivation-of-calyx-and-corolla-typ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899" y="3332988"/>
            <a:ext cx="1966045" cy="309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162" y="3045636"/>
            <a:ext cx="2333395" cy="3725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عنصر نائب للصورة 4" descr="600px-Datura_stramonium_white_flower.jpg"/>
          <p:cNvPicPr>
            <a:picLocks noChangeAspect="1"/>
          </p:cNvPicPr>
          <p:nvPr/>
        </p:nvPicPr>
        <p:blipFill>
          <a:blip r:embed="rId6" cstate="print"/>
          <a:srcRect t="21749" b="21749"/>
          <a:stretch>
            <a:fillRect/>
          </a:stretch>
        </p:blipFill>
        <p:spPr>
          <a:xfrm>
            <a:off x="6684306" y="2991098"/>
            <a:ext cx="2340165" cy="37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069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9" descr="http://www.shajrah.com/IMG/arton128.jpg?13729716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4176464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مربع نص 2"/>
          <p:cNvSpPr txBox="1">
            <a:spLocks noChangeArrowheads="1"/>
          </p:cNvSpPr>
          <p:nvPr/>
        </p:nvSpPr>
        <p:spPr bwMode="auto">
          <a:xfrm>
            <a:off x="863947" y="5154246"/>
            <a:ext cx="30956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800" dirty="0">
                <a:solidFill>
                  <a:srgbClr val="FF0000"/>
                </a:solidFill>
              </a:rPr>
              <a:t>ويركاليا</a:t>
            </a: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709038"/>
            <a:ext cx="2905246" cy="4411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134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62470" y="276187"/>
            <a:ext cx="8423822" cy="1728192"/>
          </a:xfrm>
        </p:spPr>
        <p:txBody>
          <a:bodyPr>
            <a:normAutofit fontScale="55000" lnSpcReduction="20000"/>
          </a:bodyPr>
          <a:lstStyle/>
          <a:p>
            <a:pPr marL="742950" indent="-742950" fontAlgn="auto">
              <a:spcAft>
                <a:spcPts val="0"/>
              </a:spcAft>
              <a:buClrTx/>
              <a:buSzPct val="100000"/>
              <a:buFont typeface="+mj-lt"/>
              <a:buAutoNum type="arabicPeriod" startAt="4"/>
              <a:defRPr/>
            </a:pPr>
            <a:r>
              <a:rPr lang="ar-SA" sz="5100" b="1" dirty="0">
                <a:solidFill>
                  <a:srgbClr val="FF0000"/>
                </a:solidFill>
              </a:rPr>
              <a:t>الترتيب </a:t>
            </a:r>
            <a:r>
              <a:rPr lang="ar-SA" sz="5100" b="1" dirty="0" err="1">
                <a:solidFill>
                  <a:srgbClr val="FF0000"/>
                </a:solidFill>
              </a:rPr>
              <a:t>الكوانسي</a:t>
            </a:r>
            <a:r>
              <a:rPr lang="ar-SA" sz="5100" b="1" dirty="0">
                <a:solidFill>
                  <a:srgbClr val="FF0000"/>
                </a:solidFill>
              </a:rPr>
              <a:t> "</a:t>
            </a:r>
            <a:r>
              <a:rPr lang="ar-SA" sz="5100" b="1" dirty="0" err="1">
                <a:solidFill>
                  <a:srgbClr val="FF0000"/>
                </a:solidFill>
              </a:rPr>
              <a:t>التخميسي</a:t>
            </a:r>
            <a:r>
              <a:rPr lang="ar-SA" sz="4400" b="1" dirty="0">
                <a:solidFill>
                  <a:srgbClr val="FF0000"/>
                </a:solidFill>
              </a:rPr>
              <a:t>"</a:t>
            </a:r>
            <a:r>
              <a:rPr lang="en-US" sz="4400" b="1" dirty="0">
                <a:solidFill>
                  <a:srgbClr val="FF0000"/>
                </a:solidFill>
              </a:rPr>
              <a:t> </a:t>
            </a:r>
            <a:r>
              <a:rPr lang="en-US" sz="4400" b="1" dirty="0" err="1">
                <a:solidFill>
                  <a:srgbClr val="FF0000"/>
                </a:solidFill>
              </a:rPr>
              <a:t>quincunical</a:t>
            </a:r>
            <a:endParaRPr lang="en-US" sz="5100" b="1" dirty="0">
              <a:solidFill>
                <a:srgbClr val="FF0000"/>
              </a:solidFill>
            </a:endParaRPr>
          </a:p>
          <a:p>
            <a:pPr marL="274320" indent="-274320" fontAlgn="auto">
              <a:spcAft>
                <a:spcPts val="0"/>
              </a:spcAft>
              <a:buClrTx/>
              <a:buFont typeface="Wingdings 2"/>
              <a:buChar char=""/>
              <a:defRPr/>
            </a:pPr>
            <a:endParaRPr lang="ar-SA" sz="2000" dirty="0"/>
          </a:p>
          <a:p>
            <a:pPr marL="0" indent="0" fontAlgn="auto">
              <a:spcAft>
                <a:spcPts val="0"/>
              </a:spcAft>
              <a:buClrTx/>
              <a:buNone/>
              <a:defRPr/>
            </a:pPr>
            <a:r>
              <a:rPr lang="ar-SA" sz="3600" b="1" dirty="0">
                <a:solidFill>
                  <a:srgbClr val="7030A0"/>
                </a:solidFill>
              </a:rPr>
              <a:t>في هذه الحالة تكون هناك ورقتان فوق أو خارجيتان  وورقتان تحت أو داخليتان والورقة </a:t>
            </a:r>
            <a:r>
              <a:rPr lang="ar-SA" sz="3600" b="1" dirty="0" smtClean="0">
                <a:solidFill>
                  <a:srgbClr val="7030A0"/>
                </a:solidFill>
              </a:rPr>
              <a:t>( </a:t>
            </a:r>
            <a:r>
              <a:rPr lang="ar-SA" sz="3600" b="1" dirty="0">
                <a:solidFill>
                  <a:srgbClr val="7030A0"/>
                </a:solidFill>
              </a:rPr>
              <a:t>البتلة ، السبلة </a:t>
            </a:r>
            <a:r>
              <a:rPr lang="ar-SA" sz="3600" b="1" dirty="0" smtClean="0">
                <a:solidFill>
                  <a:srgbClr val="7030A0"/>
                </a:solidFill>
              </a:rPr>
              <a:t>) </a:t>
            </a:r>
            <a:r>
              <a:rPr lang="ar-SA" sz="3600" b="1" dirty="0">
                <a:solidFill>
                  <a:srgbClr val="7030A0"/>
                </a:solidFill>
              </a:rPr>
              <a:t>الزهرية بينهما أي طرف منها خارجي وطرف منها داخلي كما في الرسم.</a:t>
            </a:r>
          </a:p>
          <a:p>
            <a:pPr marL="274320" indent="-274320" fontAlgn="auto">
              <a:spcAft>
                <a:spcPts val="0"/>
              </a:spcAft>
              <a:buClrTx/>
              <a:buFont typeface="Wingdings 2"/>
              <a:buChar char=""/>
              <a:defRPr/>
            </a:pPr>
            <a:endParaRPr lang="en-US" sz="4000" b="1" dirty="0">
              <a:solidFill>
                <a:srgbClr val="7030A0"/>
              </a:solidFill>
            </a:endParaRPr>
          </a:p>
          <a:p>
            <a:pPr marL="274320" indent="-274320" fontAlgn="auto">
              <a:spcAft>
                <a:spcPts val="0"/>
              </a:spcAft>
              <a:buClrTx/>
              <a:buFont typeface="Wingdings" pitchFamily="2" charset="2"/>
              <a:buNone/>
              <a:defRPr/>
            </a:pPr>
            <a:r>
              <a:rPr lang="ar-SA" sz="2300" b="1" dirty="0">
                <a:solidFill>
                  <a:srgbClr val="00B050"/>
                </a:solidFill>
              </a:rPr>
              <a:t> </a:t>
            </a:r>
            <a:endParaRPr lang="en-US" sz="2300" dirty="0"/>
          </a:p>
          <a:p>
            <a:endParaRPr lang="ar-S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597" y="3484425"/>
            <a:ext cx="2486025" cy="212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نسخ (2) من aestivation-of-calyx-and-corolla-typ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645" y="3484425"/>
            <a:ext cx="1681613" cy="256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62470" y="2146951"/>
            <a:ext cx="85288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b="1" dirty="0" smtClean="0"/>
              <a:t>1- جزآن </a:t>
            </a:r>
            <a:r>
              <a:rPr lang="ar-SA" b="1" dirty="0"/>
              <a:t>(ورقتان): تكون إحداهما والأخرى في وضع خارجي تماماً (أي أن كلا حافديها تغطيان الأجزاء المجاورة</a:t>
            </a:r>
            <a:r>
              <a:rPr lang="ar-SA" b="1" dirty="0" smtClean="0"/>
              <a:t>).</a:t>
            </a:r>
          </a:p>
          <a:p>
            <a:pPr algn="r"/>
            <a:r>
              <a:rPr lang="ar-SA" b="1" dirty="0" smtClean="0"/>
              <a:t>2- جزآن </a:t>
            </a:r>
            <a:r>
              <a:rPr lang="ar-SA" b="1" dirty="0"/>
              <a:t>(ورقتان): تكونان في وضع داخلي تماماً (أي أن كلا حافديها مغطاة بالأجزاء الأخرى</a:t>
            </a:r>
            <a:r>
              <a:rPr lang="ar-SA" b="1" dirty="0" smtClean="0"/>
              <a:t>).</a:t>
            </a:r>
          </a:p>
          <a:p>
            <a:pPr algn="r"/>
            <a:r>
              <a:rPr lang="ar-SA" b="1" dirty="0" smtClean="0"/>
              <a:t>3- جزء </a:t>
            </a:r>
            <a:r>
              <a:rPr lang="ar-SA" b="1" dirty="0"/>
              <a:t>واحد (الورقة الخامسة): تكون في وضع وسيط؛ بحيث تكون إحدى حافديها خارجية والأخرى داخلية.</a:t>
            </a:r>
            <a:endParaRPr lang="en-US" b="1" dirty="0"/>
          </a:p>
        </p:txBody>
      </p:sp>
      <p:pic>
        <p:nvPicPr>
          <p:cNvPr id="7" name="Picture 2" descr="http://heshamtree.com/Tree/Cassia%20nodosa/Cassia%20nodosa%20(6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916" y="3484424"/>
            <a:ext cx="2349883" cy="2896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065802" y="6488668"/>
            <a:ext cx="1138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>
                <a:solidFill>
                  <a:srgbClr val="FF0000"/>
                </a:solidFill>
              </a:rPr>
              <a:t> كاسيا نيدوزا</a:t>
            </a:r>
            <a:endParaRPr lang="en-US" dirty="0"/>
          </a:p>
        </p:txBody>
      </p:sp>
      <p:pic>
        <p:nvPicPr>
          <p:cNvPr id="9" name="عنصر نائب للمحتوى 3" descr="Fremon3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6800" y="3484425"/>
            <a:ext cx="2059696" cy="289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480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2620236389_393c28c3ff_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1412776"/>
            <a:ext cx="5591805" cy="47996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Datu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31264" y="588264"/>
            <a:ext cx="5681472" cy="5681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ar-SA" dirty="0" smtClean="0"/>
              <a:t>  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064783" y="1470809"/>
            <a:ext cx="1027497" cy="12509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796136" y="4380498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64782" y="2798771"/>
            <a:ext cx="1027497" cy="12509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41507" t="30515" r="33035" b="28142"/>
          <a:stretch/>
        </p:blipFill>
        <p:spPr>
          <a:xfrm>
            <a:off x="827584" y="274638"/>
            <a:ext cx="7200800" cy="632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72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ekton Pro Ext" pitchFamily="34" charset="0"/>
              </a:rPr>
              <a:t> </a:t>
            </a:r>
            <a:r>
              <a:rPr lang="ar-SA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ekton Pro Ext" pitchFamily="34" charset="0"/>
              </a:rPr>
              <a:t>التناظر في الزهرة </a:t>
            </a:r>
            <a:r>
              <a:rPr lang="en-US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ekton Pro Ext" pitchFamily="34" charset="0"/>
              </a:rPr>
              <a:t> symmetry</a:t>
            </a:r>
            <a:r>
              <a:rPr lang="en-US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3143248"/>
            <a:ext cx="1726467" cy="16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4714884"/>
            <a:ext cx="162877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مستطيل 6"/>
          <p:cNvSpPr/>
          <p:nvPr/>
        </p:nvSpPr>
        <p:spPr>
          <a:xfrm>
            <a:off x="285720" y="1428736"/>
            <a:ext cx="835824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 smtClean="0"/>
              <a:t>توصف الزهرة بأنها </a:t>
            </a:r>
            <a:r>
              <a:rPr lang="ar-SA" sz="2000" b="1" dirty="0" smtClean="0"/>
              <a:t>متناظرة </a:t>
            </a:r>
            <a:r>
              <a:rPr lang="ar-SA" sz="2000" b="1" dirty="0" smtClean="0"/>
              <a:t>/اكتينومورفيك </a:t>
            </a:r>
            <a:r>
              <a:rPr lang="en-US" sz="2000" dirty="0" smtClean="0">
                <a:solidFill>
                  <a:srgbClr val="FF0000"/>
                </a:solidFill>
              </a:rPr>
              <a:t>Actinomorphic</a:t>
            </a:r>
            <a:r>
              <a:rPr lang="ar-SA" sz="2000" dirty="0" smtClean="0"/>
              <a:t>(</a:t>
            </a:r>
            <a:r>
              <a:rPr lang="en-US" sz="2000" dirty="0" smtClean="0"/>
              <a:t>Regular</a:t>
            </a:r>
            <a:r>
              <a:rPr lang="ar-SA" sz="2000" dirty="0" smtClean="0"/>
              <a:t>) </a:t>
            </a:r>
            <a:r>
              <a:rPr lang="ar-SA" sz="2000" b="1" dirty="0" smtClean="0"/>
              <a:t>منتظمة </a:t>
            </a:r>
            <a:r>
              <a:rPr lang="ar-SA" sz="2000" dirty="0" smtClean="0"/>
              <a:t>إذا أمكن تقسيمها إلى نصفين متماثلين بأكثر من قطاع يمر بمركزها. </a:t>
            </a:r>
          </a:p>
          <a:p>
            <a:pPr algn="r" rtl="1"/>
            <a:r>
              <a:rPr lang="ar-SA" sz="2000" dirty="0" smtClean="0"/>
              <a:t>وتوصف الزهرة بأنها </a:t>
            </a:r>
            <a:r>
              <a:rPr lang="ar-SA" sz="2000" b="1" dirty="0" smtClean="0"/>
              <a:t>وحيدة تناظر 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Zygomorphic</a:t>
            </a:r>
            <a:r>
              <a:rPr lang="ar-SA" sz="2000" b="1" dirty="0" smtClean="0"/>
              <a:t> </a:t>
            </a:r>
            <a:r>
              <a:rPr lang="ar-SA" sz="2000" dirty="0" smtClean="0"/>
              <a:t>عندما يستحيل تقسيمها إلى نصفين متماثلين إلا بقطاع واحد يمر بمركزها. </a:t>
            </a:r>
          </a:p>
          <a:p>
            <a:pPr algn="r" rtl="1"/>
            <a:r>
              <a:rPr lang="ar-SA" sz="2000" dirty="0" smtClean="0"/>
              <a:t>وتسمى الزهرة </a:t>
            </a:r>
            <a:r>
              <a:rPr lang="ar-SA" sz="2000" b="1" dirty="0" smtClean="0"/>
              <a:t>غير منتظمة </a:t>
            </a:r>
            <a:r>
              <a:rPr lang="en-US" sz="2000" dirty="0">
                <a:solidFill>
                  <a:srgbClr val="FF0000"/>
                </a:solidFill>
              </a:rPr>
              <a:t>Irregular </a:t>
            </a:r>
            <a:r>
              <a:rPr lang="ar-SA" sz="2000" dirty="0" smtClean="0"/>
              <a:t> إذا </a:t>
            </a:r>
            <a:r>
              <a:rPr lang="ar-SA" sz="2000" dirty="0" err="1" smtClean="0"/>
              <a:t>إستحال</a:t>
            </a:r>
            <a:r>
              <a:rPr lang="ar-SA" sz="2000" dirty="0" smtClean="0"/>
              <a:t> تقسيمها إلى نصفين متماثلين.</a:t>
            </a:r>
            <a:endParaRPr lang="ar-SA" sz="2000" dirty="0"/>
          </a:p>
        </p:txBody>
      </p:sp>
      <p:pic>
        <p:nvPicPr>
          <p:cNvPr id="1029" name="Picture 5" descr="http://bestdaleel.com/images/articles/bio_15_4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02804" y="3562359"/>
            <a:ext cx="4762500" cy="2305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6" t="12262" r="14401" b="6696"/>
          <a:stretch>
            <a:fillRect/>
          </a:stretch>
        </p:blipFill>
        <p:spPr bwMode="auto">
          <a:xfrm>
            <a:off x="250825" y="84138"/>
            <a:ext cx="8097838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56176" y="5877272"/>
            <a:ext cx="1306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وحيدة المسكن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28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6" t="11565" r="14198" b="18175"/>
          <a:stretch>
            <a:fillRect/>
          </a:stretch>
        </p:blipFill>
        <p:spPr bwMode="auto">
          <a:xfrm>
            <a:off x="468313" y="165100"/>
            <a:ext cx="7900987" cy="621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079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مربع نص 1"/>
          <p:cNvSpPr txBox="1">
            <a:spLocks noChangeArrowheads="1"/>
          </p:cNvSpPr>
          <p:nvPr/>
        </p:nvSpPr>
        <p:spPr bwMode="auto">
          <a:xfrm>
            <a:off x="1979712" y="260648"/>
            <a:ext cx="68754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3200" dirty="0">
                <a:solidFill>
                  <a:srgbClr val="FF0000"/>
                </a:solidFill>
              </a:rPr>
              <a:t>تميز نبات الفلقة الواحدة ونباتات </a:t>
            </a:r>
            <a:r>
              <a:rPr lang="ar-SA" sz="3200" dirty="0" smtClean="0">
                <a:solidFill>
                  <a:srgbClr val="FF0000"/>
                </a:solidFill>
              </a:rPr>
              <a:t>الفلقتين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3200" dirty="0" smtClean="0">
                <a:solidFill>
                  <a:srgbClr val="FF0000"/>
                </a:solidFill>
              </a:rPr>
              <a:t> </a:t>
            </a:r>
            <a:r>
              <a:rPr lang="ar-SA" sz="3200" dirty="0">
                <a:solidFill>
                  <a:srgbClr val="00B050"/>
                </a:solidFill>
              </a:rPr>
              <a:t>عن طريق </a:t>
            </a:r>
            <a:r>
              <a:rPr lang="ar-SA" sz="3200" dirty="0" smtClean="0">
                <a:solidFill>
                  <a:srgbClr val="00B050"/>
                </a:solidFill>
              </a:rPr>
              <a:t>الأزهار:</a:t>
            </a:r>
            <a:endParaRPr lang="ar-SA" sz="3200" dirty="0">
              <a:solidFill>
                <a:srgbClr val="00B050"/>
              </a:solidFill>
            </a:endParaRP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0" t="18375" r="19498" b="13652"/>
          <a:stretch>
            <a:fillRect/>
          </a:stretch>
        </p:blipFill>
        <p:spPr bwMode="auto">
          <a:xfrm>
            <a:off x="467544" y="1772816"/>
            <a:ext cx="8280400" cy="461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72200" y="3068960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>
                <a:solidFill>
                  <a:srgbClr val="00B050"/>
                </a:solidFill>
              </a:rPr>
              <a:t>فلقتين </a:t>
            </a:r>
            <a:endParaRPr lang="en-US" sz="2000" b="1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9610" y="3068960"/>
            <a:ext cx="1136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2000" b="1" dirty="0" smtClean="0">
                <a:solidFill>
                  <a:srgbClr val="00B050"/>
                </a:solidFill>
              </a:rPr>
              <a:t>فلقه واحده </a:t>
            </a:r>
            <a:endParaRPr lang="en-US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89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52658" y="5158991"/>
            <a:ext cx="8833955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400" b="1" dirty="0" smtClean="0"/>
              <a:t>توجد زوائد </a:t>
            </a:r>
            <a:r>
              <a:rPr lang="ar-SA" sz="2400" b="1" dirty="0" smtClean="0"/>
              <a:t>على </a:t>
            </a:r>
            <a:r>
              <a:rPr lang="ar-SA" sz="2400" b="1" dirty="0" smtClean="0"/>
              <a:t>الغلاف الزهري او على  البتلات –نموات خارجة منها تسمى: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00B050"/>
                </a:solidFill>
              </a:rPr>
              <a:t>Corona</a:t>
            </a:r>
            <a:r>
              <a:rPr lang="ar-SA" sz="2400" b="1" dirty="0">
                <a:solidFill>
                  <a:srgbClr val="00B050"/>
                </a:solidFill>
              </a:rPr>
              <a:t> 1 - التاج </a:t>
            </a:r>
            <a:r>
              <a:rPr lang="ar-SA" sz="2400" b="1" dirty="0" smtClean="0">
                <a:solidFill>
                  <a:srgbClr val="00B050"/>
                </a:solidFill>
              </a:rPr>
              <a:t>/ </a:t>
            </a:r>
            <a:endParaRPr lang="ar-SA" sz="2400" b="1" dirty="0" smtClean="0">
              <a:solidFill>
                <a:srgbClr val="00B050"/>
              </a:solidFill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زوائد بتلية تخرج من البتلات كما في زهرة الدفلة والنرجس</a:t>
            </a:r>
            <a:endParaRPr lang="ar-SA" sz="2400" dirty="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737" y="2516323"/>
            <a:ext cx="3838575" cy="2388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ستطيل 2"/>
          <p:cNvSpPr/>
          <p:nvPr/>
        </p:nvSpPr>
        <p:spPr>
          <a:xfrm>
            <a:off x="251520" y="692696"/>
            <a:ext cx="84176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Perianth-</a:t>
            </a:r>
            <a:r>
              <a:rPr lang="ar-SA" sz="2400" b="1" dirty="0">
                <a:solidFill>
                  <a:srgbClr val="FF0000"/>
                </a:solidFill>
              </a:rPr>
              <a:t> الغلاف الزهري </a:t>
            </a:r>
            <a:endParaRPr lang="ar-SA" sz="2400" b="1" dirty="0">
              <a:solidFill>
                <a:srgbClr val="FF0000"/>
              </a:solidFill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وصف المحيطات الزهرية الغير </a:t>
            </a:r>
            <a:r>
              <a:rPr lang="ar-SA" sz="2400" dirty="0" err="1">
                <a:solidFill>
                  <a:srgbClr val="000000">
                    <a:lumMod val="95000"/>
                    <a:lumOff val="5000"/>
                  </a:srgbClr>
                </a:solidFill>
              </a:rPr>
              <a:t>اساسية</a:t>
            </a:r>
            <a:r>
              <a:rPr lang="ar-SA" sz="2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 - كأس وتويج –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عندما يندمجان السبلات والبتلات .تسمى الاوراق الزهرية </a:t>
            </a:r>
            <a:r>
              <a:rPr lang="ar-SA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المكونه للغلاف الزهري  </a:t>
            </a:r>
            <a:endParaRPr lang="ar-SA" sz="2400" dirty="0">
              <a:solidFill>
                <a:srgbClr val="000000">
                  <a:lumMod val="95000"/>
                  <a:lumOff val="5000"/>
                </a:srgbClr>
              </a:solidFill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  تبله كما في </a:t>
            </a:r>
            <a:r>
              <a:rPr lang="ar-SA" sz="2400" dirty="0">
                <a:solidFill>
                  <a:srgbClr val="C00000"/>
                </a:solidFill>
              </a:rPr>
              <a:t>زهرة الجهنمية  </a:t>
            </a:r>
            <a:r>
              <a:rPr 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tepals</a:t>
            </a:r>
            <a:r>
              <a:rPr lang="ar-SA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 </a:t>
            </a:r>
            <a:endParaRPr lang="ar-SA" sz="2400" dirty="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16323"/>
            <a:ext cx="4560386" cy="2408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364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038" y="2076531"/>
            <a:ext cx="3671937" cy="1856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3" name="مربع نص 1"/>
          <p:cNvSpPr txBox="1">
            <a:spLocks noChangeArrowheads="1"/>
          </p:cNvSpPr>
          <p:nvPr/>
        </p:nvSpPr>
        <p:spPr bwMode="auto">
          <a:xfrm>
            <a:off x="169633" y="260647"/>
            <a:ext cx="873516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endParaRPr lang="ar-SA" sz="3200" b="1" dirty="0" smtClean="0">
              <a:solidFill>
                <a:srgbClr val="FF0000"/>
              </a:solidFill>
            </a:endParaRP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b="1" dirty="0" err="1" smtClean="0">
                <a:solidFill>
                  <a:srgbClr val="FF0000"/>
                </a:solidFill>
              </a:rPr>
              <a:t>Nectaries</a:t>
            </a:r>
            <a:r>
              <a:rPr lang="ar-SA" sz="2800" b="1" dirty="0" smtClean="0">
                <a:solidFill>
                  <a:srgbClr val="FF0000"/>
                </a:solidFill>
              </a:rPr>
              <a:t> 2- الغدد 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endParaRPr lang="ar-SA" sz="2800" b="1" dirty="0">
              <a:solidFill>
                <a:srgbClr val="FF0000"/>
              </a:solidFill>
            </a:endParaRP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ar-SA" sz="2000" dirty="0" smtClean="0"/>
              <a:t>هي </a:t>
            </a:r>
            <a:r>
              <a:rPr lang="ar-SA" sz="2000" dirty="0"/>
              <a:t>غدد نباتيّة متخصصة تفرز مادة سكرية تُعرف بـ </a:t>
            </a:r>
            <a:r>
              <a:rPr lang="ar-SA" sz="2000" b="1" dirty="0"/>
              <a:t>الرحيق</a:t>
            </a:r>
            <a:endParaRPr lang="ar-SA" sz="2000" b="1" dirty="0" smtClean="0">
              <a:solidFill>
                <a:srgbClr val="000000"/>
              </a:solidFill>
            </a:endParaRP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endParaRPr lang="ar-SA" sz="2800" b="1" dirty="0">
              <a:solidFill>
                <a:srgbClr val="000000"/>
              </a:solidFill>
            </a:endParaRP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33" y="2076529"/>
            <a:ext cx="2160588" cy="185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058" y="2060575"/>
            <a:ext cx="2559735" cy="1872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07904" y="4185784"/>
            <a:ext cx="531405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b="1" dirty="0">
                <a:solidFill>
                  <a:srgbClr val="00B050"/>
                </a:solidFill>
              </a:rPr>
              <a:t>غدد تخرج من أماكن متعددة في </a:t>
            </a:r>
            <a:r>
              <a:rPr lang="ar-SA" b="1" dirty="0" smtClean="0">
                <a:solidFill>
                  <a:srgbClr val="00B050"/>
                </a:solidFill>
              </a:rPr>
              <a:t>النبات مثل:  </a:t>
            </a:r>
            <a:endParaRPr lang="en-US" b="1" dirty="0">
              <a:solidFill>
                <a:srgbClr val="00B050"/>
              </a:solidFill>
            </a:endParaRPr>
          </a:p>
          <a:p>
            <a:pPr marL="285750" indent="-285750" algn="r">
              <a:buFontTx/>
              <a:buChar char="-"/>
            </a:pPr>
            <a:r>
              <a:rPr lang="ar-SA" sz="1600" b="1" dirty="0" smtClean="0"/>
              <a:t>- قاعدة </a:t>
            </a:r>
            <a:r>
              <a:rPr lang="ar-SA" sz="1600" b="1" dirty="0"/>
              <a:t>البتلات أو السبلات:</a:t>
            </a:r>
            <a:r>
              <a:rPr lang="ar-SA" sz="1600" dirty="0"/>
              <a:t> تظهر غالباً كزوائد أو انخفاضات صغيرة تفرز الرحيق في أسفل تويج أو كاس الزهرة</a:t>
            </a:r>
            <a:r>
              <a:rPr lang="ar-SA" sz="1600" dirty="0" smtClean="0"/>
              <a:t>.</a:t>
            </a:r>
          </a:p>
          <a:p>
            <a:pPr marL="285750" indent="-285750" algn="r">
              <a:buFontTx/>
              <a:buChar char="-"/>
            </a:pPr>
            <a:r>
              <a:rPr lang="ar-SA" sz="1600" b="1" dirty="0" smtClean="0"/>
              <a:t>.- قاعدة </a:t>
            </a:r>
            <a:r>
              <a:rPr lang="ar-SA" sz="1600" b="1" dirty="0"/>
              <a:t>الأسدية:</a:t>
            </a:r>
            <a:r>
              <a:rPr lang="ar-SA" sz="1600" dirty="0"/>
              <a:t> قد تتواجد عند منشأ خيوط </a:t>
            </a:r>
            <a:r>
              <a:rPr lang="ar-SA" sz="1600" dirty="0" smtClean="0"/>
              <a:t>الأسدية</a:t>
            </a:r>
          </a:p>
          <a:p>
            <a:pPr marL="285750" indent="-285750" algn="r">
              <a:buFontTx/>
              <a:buChar char="-"/>
            </a:pPr>
            <a:r>
              <a:rPr lang="ar-SA" sz="1600" dirty="0" smtClean="0"/>
              <a:t> ا</a:t>
            </a:r>
            <a:r>
              <a:rPr lang="ar-SA" sz="1600" b="1" dirty="0" smtClean="0"/>
              <a:t>لمهماز:</a:t>
            </a:r>
            <a:r>
              <a:rPr lang="ar-SA" sz="1600" dirty="0" smtClean="0"/>
              <a:t> </a:t>
            </a:r>
            <a:r>
              <a:rPr lang="ar-SA" sz="1600" dirty="0"/>
              <a:t>في بعض الزهور مثل زهرة "أبو خنجر" </a:t>
            </a:r>
            <a:r>
              <a:rPr lang="ar-SA" sz="1600" dirty="0" smtClean="0"/>
              <a:t>يمتد </a:t>
            </a:r>
            <a:r>
              <a:rPr lang="ar-SA" sz="1600" dirty="0"/>
              <a:t>جزء من الزهرة للخلف على شكل أنبوب طويل يُسمى </a:t>
            </a:r>
            <a:r>
              <a:rPr lang="ar-SA" sz="1600" dirty="0" smtClean="0"/>
              <a:t>المهماز</a:t>
            </a:r>
            <a:r>
              <a:rPr lang="ar-SA" sz="1600" dirty="0"/>
              <a:t>وتستقر الغدة الرحيقية في نهايته القصوى لإجبار الحشرة على دفع جسمها بعمق للوصول إليه.</a:t>
            </a:r>
            <a:endParaRPr lang="en-US" sz="1600" dirty="0"/>
          </a:p>
        </p:txBody>
      </p:sp>
      <p:pic>
        <p:nvPicPr>
          <p:cNvPr id="2052" name="Picture 4" descr="بذور زهرة ابو خنجر ( tropaeolum majus ) - 2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11" y="4185784"/>
            <a:ext cx="2088427" cy="1916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Image result for الغدد الرحيقية في زهرة نبات ابو خنجر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8" descr="Image result for الغدد الرحيقية في زهرة نبات ابو خنجر 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10" descr="Image result for الغدد الرحيقية في زهرة نبات ابو خنجر "/>
          <p:cNvSpPr>
            <a:spLocks noChangeAspect="1" noChangeArrowheads="1"/>
          </p:cNvSpPr>
          <p:nvPr/>
        </p:nvSpPr>
        <p:spPr bwMode="auto">
          <a:xfrm>
            <a:off x="460374" y="16033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2" descr="Image result for القرص الرحيقي في ازهار البرتقال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81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92" y="61741"/>
            <a:ext cx="6097587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923" y="3068960"/>
            <a:ext cx="7345363" cy="369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41777" y="404664"/>
            <a:ext cx="2763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زهرة العائله الصليبيه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762" y="2666450"/>
            <a:ext cx="1111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1200" dirty="0" smtClean="0"/>
              <a:t>غدد رحيقيه جانبيه </a:t>
            </a:r>
            <a:endParaRPr 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318971" y="3403255"/>
            <a:ext cx="1157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1200" dirty="0" smtClean="0"/>
              <a:t>غدد رحيقيه وسطيه </a:t>
            </a:r>
            <a:endParaRPr lang="en-US" sz="1200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970444" y="2372271"/>
            <a:ext cx="313446" cy="3321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1036707" y="2538358"/>
            <a:ext cx="349109" cy="757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36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1371DEBFDE7345B294783EBBE7AECE" ma:contentTypeVersion="0" ma:contentTypeDescription="Create a new document." ma:contentTypeScope="" ma:versionID="dcb2b1d1c4a53c62f5fd2860ec2bb539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B469848E-2939-4C37-94C5-F4A2591C19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310945-0404-43B1-B88B-5496627444A2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www.w3.org/XML/1998/namespace"/>
    <ds:schemaRef ds:uri="http://purl.org/dc/dcmitype/"/>
    <ds:schemaRef ds:uri="http://purl.org/dc/terms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C0539DC-A22B-4A1C-B7E7-307CAE6CBF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1622</TotalTime>
  <Words>700</Words>
  <Application>Microsoft Office PowerPoint</Application>
  <PresentationFormat>On-screen Show (4:3)</PresentationFormat>
  <Paragraphs>90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ae_Dimnah</vt:lpstr>
      <vt:lpstr>Arial</vt:lpstr>
      <vt:lpstr>Calibri</vt:lpstr>
      <vt:lpstr>Calibri Light</vt:lpstr>
      <vt:lpstr>Microsoft Sans Serif</vt:lpstr>
      <vt:lpstr>Tekton Pro Ext</vt:lpstr>
      <vt:lpstr>Times New Roman</vt:lpstr>
      <vt:lpstr>Wingdings</vt:lpstr>
      <vt:lpstr>Wingdings 2</vt:lpstr>
      <vt:lpstr>نسق Office</vt:lpstr>
      <vt:lpstr>الدرس العملـــي الرابع </vt:lpstr>
      <vt:lpstr> التربيع الزهري:Aestivation</vt:lpstr>
      <vt:lpstr>التربيع الزهريAestivation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</vt:lpstr>
      <vt:lpstr> التناظر في الزهرة  symmetry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الدرس العملـــي الثاني</dc:title>
  <dc:creator>user</dc:creator>
  <cp:lastModifiedBy>maha abanomai</cp:lastModifiedBy>
  <cp:revision>47</cp:revision>
  <dcterms:created xsi:type="dcterms:W3CDTF">2011-02-26T19:45:16Z</dcterms:created>
  <dcterms:modified xsi:type="dcterms:W3CDTF">2026-09-17T06:08:37Z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0x010100F31371DEBFDE7345B294783EBBE7AECE</vt:lpwstr>
  </property>
</Properties>
</file>