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768" r:id="rId9"/>
  </p:sldMasterIdLst>
  <p:notesMasterIdLst>
    <p:notesMasterId r:id="rId112"/>
  </p:notesMasterIdLst>
  <p:sldIdLst>
    <p:sldId id="260" r:id="rId10"/>
    <p:sldId id="257" r:id="rId11"/>
    <p:sldId id="258" r:id="rId12"/>
    <p:sldId id="338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71" r:id="rId32"/>
    <p:sldId id="280" r:id="rId33"/>
    <p:sldId id="281" r:id="rId34"/>
    <p:sldId id="335" r:id="rId35"/>
    <p:sldId id="283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39" r:id="rId51"/>
    <p:sldId id="340" r:id="rId52"/>
    <p:sldId id="341" r:id="rId53"/>
    <p:sldId id="342" r:id="rId54"/>
    <p:sldId id="357" r:id="rId55"/>
    <p:sldId id="358" r:id="rId56"/>
    <p:sldId id="359" r:id="rId57"/>
    <p:sldId id="284" r:id="rId58"/>
    <p:sldId id="282" r:id="rId59"/>
    <p:sldId id="285" r:id="rId60"/>
    <p:sldId id="286" r:id="rId61"/>
    <p:sldId id="287" r:id="rId62"/>
    <p:sldId id="288" r:id="rId63"/>
    <p:sldId id="289" r:id="rId64"/>
    <p:sldId id="290" r:id="rId65"/>
    <p:sldId id="291" r:id="rId66"/>
    <p:sldId id="292" r:id="rId67"/>
    <p:sldId id="293" r:id="rId68"/>
    <p:sldId id="336" r:id="rId69"/>
    <p:sldId id="294" r:id="rId70"/>
    <p:sldId id="295" r:id="rId71"/>
    <p:sldId id="296" r:id="rId72"/>
    <p:sldId id="297" r:id="rId73"/>
    <p:sldId id="298" r:id="rId74"/>
    <p:sldId id="299" r:id="rId75"/>
    <p:sldId id="300" r:id="rId76"/>
    <p:sldId id="302" r:id="rId77"/>
    <p:sldId id="303" r:id="rId78"/>
    <p:sldId id="333" r:id="rId79"/>
    <p:sldId id="334" r:id="rId80"/>
    <p:sldId id="337" r:id="rId81"/>
    <p:sldId id="304" r:id="rId82"/>
    <p:sldId id="305" r:id="rId83"/>
    <p:sldId id="306" r:id="rId84"/>
    <p:sldId id="307" r:id="rId85"/>
    <p:sldId id="301" r:id="rId86"/>
    <p:sldId id="308" r:id="rId87"/>
    <p:sldId id="309" r:id="rId88"/>
    <p:sldId id="311" r:id="rId89"/>
    <p:sldId id="312" r:id="rId90"/>
    <p:sldId id="313" r:id="rId91"/>
    <p:sldId id="310" r:id="rId92"/>
    <p:sldId id="314" r:id="rId93"/>
    <p:sldId id="315" r:id="rId94"/>
    <p:sldId id="319" r:id="rId95"/>
    <p:sldId id="316" r:id="rId96"/>
    <p:sldId id="317" r:id="rId97"/>
    <p:sldId id="318" r:id="rId98"/>
    <p:sldId id="320" r:id="rId99"/>
    <p:sldId id="321" r:id="rId100"/>
    <p:sldId id="322" r:id="rId101"/>
    <p:sldId id="323" r:id="rId102"/>
    <p:sldId id="324" r:id="rId103"/>
    <p:sldId id="325" r:id="rId104"/>
    <p:sldId id="326" r:id="rId105"/>
    <p:sldId id="327" r:id="rId106"/>
    <p:sldId id="328" r:id="rId107"/>
    <p:sldId id="329" r:id="rId108"/>
    <p:sldId id="330" r:id="rId109"/>
    <p:sldId id="331" r:id="rId110"/>
    <p:sldId id="332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slide" Target="slides/slide78.xml"/><Relationship Id="rId102" Type="http://schemas.openxmlformats.org/officeDocument/2006/relationships/slide" Target="slides/slide93.xml"/><Relationship Id="rId110" Type="http://schemas.openxmlformats.org/officeDocument/2006/relationships/slide" Target="slides/slide101.xml"/><Relationship Id="rId11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11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116" Type="http://schemas.openxmlformats.org/officeDocument/2006/relationships/tableStyles" Target="tableStyle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11" Type="http://schemas.openxmlformats.org/officeDocument/2006/relationships/slide" Target="slides/slide10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6" Type="http://schemas.openxmlformats.org/officeDocument/2006/relationships/slide" Target="slides/slide97.xml"/><Relationship Id="rId114" Type="http://schemas.openxmlformats.org/officeDocument/2006/relationships/viewProps" Target="viewProp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B39DED3-F68C-4244-A576-30D13DE4EA75}" type="datetimeFigureOut">
              <a:rPr lang="ar-SA" smtClean="0"/>
              <a:pPr/>
              <a:t>17/11/35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849DEE-D531-42F9-8A55-D57FF27D15D7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9500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1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r" rtl="1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r" rtl="1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r" rtl="1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r" rtl="1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r" rtl="1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r" rtl="1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r" rtl="1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r" rtl="1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rtl="1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1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rtl="1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rtl="1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9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9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9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9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8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8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8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0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1219200" y="685800"/>
            <a:ext cx="7772400" cy="2057400"/>
          </a:xfrm>
        </p:spPr>
        <p:txBody>
          <a:bodyPr>
            <a:normAutofit fontScale="90000"/>
          </a:bodyPr>
          <a:lstStyle/>
          <a:p>
            <a:pPr rtl="1"/>
            <a:r>
              <a:rPr lang="ar-SA" sz="7300" b="1" dirty="0" smtClean="0"/>
              <a:t>أهمية الحجر الزراعي</a:t>
            </a:r>
            <a:r>
              <a:rPr lang="ar-SA" sz="5400" b="1" dirty="0" smtClean="0"/>
              <a:t/>
            </a:r>
            <a:br>
              <a:rPr lang="ar-SA" sz="5400" b="1" dirty="0" smtClean="0"/>
            </a:br>
            <a:r>
              <a:rPr lang="ar-SA" sz="4000" b="1" dirty="0" smtClean="0"/>
              <a:t>ودوره في حماية القطاع الزراعي </a:t>
            </a:r>
            <a:br>
              <a:rPr lang="ar-SA" sz="4000" b="1" dirty="0" smtClean="0"/>
            </a:br>
            <a:r>
              <a:rPr lang="ar-SA" sz="4000" b="1" dirty="0" smtClean="0"/>
              <a:t>بالمملكة العربية السعودية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4038600"/>
            <a:ext cx="4267200" cy="762000"/>
          </a:xfrm>
          <a:solidFill>
            <a:schemeClr val="tx1">
              <a:lumMod val="85000"/>
              <a:lumOff val="15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ar-SA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إعداد: د.فهد بن عبدالله اليحيى</a:t>
            </a:r>
            <a:endParaRPr lang="en-US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ar-SA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شعار الوقاي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13" y="2971800"/>
            <a:ext cx="3646487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 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600200"/>
          <a:ext cx="7696200" cy="396240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696200"/>
              </a:tblGrid>
              <a:tr h="413745">
                <a:tc>
                  <a:txBody>
                    <a:bodyPr/>
                    <a:lstStyle/>
                    <a:p>
                      <a:pPr algn="r" rtl="1"/>
                      <a:r>
                        <a:rPr lang="ar-SA" sz="2000" dirty="0" smtClean="0">
                          <a:cs typeface="+mj-cs"/>
                        </a:rPr>
                        <a:t>الموضوع</a:t>
                      </a:r>
                      <a:endParaRPr lang="ar-SA" sz="2000" dirty="0">
                        <a:cs typeface="+mj-cs"/>
                      </a:endParaRPr>
                    </a:p>
                  </a:txBody>
                  <a:tcPr/>
                </a:tc>
              </a:tr>
              <a:tr h="47739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ar-SA" sz="2400" b="1" baseline="0" dirty="0" smtClean="0">
                          <a:latin typeface="TTE1CE9490t00"/>
                        </a:rPr>
                        <a:t> </a:t>
                      </a:r>
                      <a:r>
                        <a:rPr lang="ar-SA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أولاً: أهمية الحجر الزراعي</a:t>
                      </a:r>
                    </a:p>
                  </a:txBody>
                  <a:tcPr/>
                </a:tc>
              </a:tr>
              <a:tr h="387222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ar-SA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(1-1) تاريخ الحجر</a:t>
                      </a:r>
                      <a:endParaRPr lang="en-US" sz="24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7739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>
                          <a:cs typeface="+mj-cs"/>
                        </a:rPr>
                        <a:t>(1-2)</a:t>
                      </a:r>
                      <a:r>
                        <a:rPr lang="ar-SA" sz="2400" b="1" baseline="0" dirty="0" smtClean="0">
                          <a:cs typeface="+mj-cs"/>
                        </a:rPr>
                        <a:t> تعاريف الحجر الصحي الزراعي </a:t>
                      </a:r>
                      <a:endParaRPr lang="ar-SA" sz="2400" b="1" dirty="0">
                        <a:cs typeface="+mj-cs"/>
                      </a:endParaRPr>
                    </a:p>
                  </a:txBody>
                  <a:tcPr/>
                </a:tc>
              </a:tr>
              <a:tr h="477398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j-cs"/>
                        </a:rPr>
                        <a:t>(1-3) مصطلحات الحجر الزراعي</a:t>
                      </a:r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/>
                </a:tc>
              </a:tr>
              <a:tr h="47739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>
                          <a:cs typeface="+mj-cs"/>
                        </a:rPr>
                        <a:t>(1-4) أهداف وأقسام الحجر الزراعي</a:t>
                      </a:r>
                      <a:endParaRPr lang="ar-SA" sz="2400" b="1" dirty="0">
                        <a:cs typeface="+mj-cs"/>
                      </a:endParaRPr>
                    </a:p>
                  </a:txBody>
                  <a:tcPr/>
                </a:tc>
              </a:tr>
              <a:tr h="477398">
                <a:tc>
                  <a:txBody>
                    <a:bodyPr/>
                    <a:lstStyle/>
                    <a:p>
                      <a:pPr algn="r" rtl="1"/>
                      <a:r>
                        <a:rPr lang="ar-SA" sz="2400" b="1" dirty="0" smtClean="0">
                          <a:cs typeface="+mj-cs"/>
                        </a:rPr>
                        <a:t>(1-5) كوارث عالمية ناجمة عن عدم تطبيق قوانين الحجر الزراعي</a:t>
                      </a:r>
                      <a:endParaRPr lang="ar-SA" sz="2400" b="1" dirty="0">
                        <a:cs typeface="+mj-cs"/>
                      </a:endParaRPr>
                    </a:p>
                  </a:txBody>
                  <a:tcPr/>
                </a:tc>
              </a:tr>
              <a:tr h="387222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  <a:cs typeface="+mj-cs"/>
                        </a:rPr>
                        <a:t>(1-6) العوامل المؤثرة  على انتشار الآفات ومسببات الأمرا ض النباتية</a:t>
                      </a:r>
                    </a:p>
                  </a:txBody>
                  <a:tcPr marL="68580" marR="68580" marT="0" marB="0"/>
                </a:tc>
              </a:tr>
              <a:tr h="387222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latin typeface="Times New Roman"/>
                          <a:ea typeface="Times New Roman"/>
                          <a:cs typeface="+mj-cs"/>
                        </a:rPr>
                        <a:t>(1-7)</a:t>
                      </a:r>
                      <a:r>
                        <a:rPr lang="ar-SA" sz="24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الحاجة للحجر الزراعي</a:t>
                      </a:r>
                      <a:endParaRPr lang="en-US" sz="24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03514" y="1371600"/>
          <a:ext cx="7783286" cy="4577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783286"/>
              </a:tblGrid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cs typeface="+mj-cs"/>
                        </a:rPr>
                        <a:t>الموضوع</a:t>
                      </a:r>
                      <a:endParaRPr lang="ar-SA" sz="2000" b="1" dirty="0">
                        <a:cs typeface="+mj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>
                          <a:latin typeface="Times New Roman"/>
                          <a:ea typeface="Times New Roman"/>
                          <a:cs typeface="+mj-cs"/>
                        </a:rPr>
                        <a:t>ثانياً : </a:t>
                      </a: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الحجر</a:t>
                      </a:r>
                      <a:r>
                        <a:rPr lang="ar-SA" sz="20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الزراعي في المملكة العربية السعودية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(2-1) استعراض تاريخي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(2-2)</a:t>
                      </a:r>
                      <a:r>
                        <a:rPr lang="ar-SA" sz="20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إدارة الحجر الحيواني والنباتي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(2-3) اختصاصات</a:t>
                      </a:r>
                      <a:r>
                        <a:rPr lang="ar-SA" sz="20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إدارة المحاجر الحيوانية والنباتية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(2-4) المحاجر في المملكة العربية السعودية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(2-5)</a:t>
                      </a:r>
                      <a:r>
                        <a:rPr lang="ar-SA" sz="20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مجهودات مهندسي المحاجر</a:t>
                      </a:r>
                      <a:endParaRPr lang="en-US" sz="2000" b="1" dirty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2000" b="1" dirty="0" smtClean="0">
                          <a:latin typeface="Times New Roman"/>
                          <a:ea typeface="Times New Roman"/>
                          <a:cs typeface="+mj-cs"/>
                        </a:rPr>
                        <a:t>(2-6) علاقة إدارات وأجهزة الحجر الزراعي</a:t>
                      </a:r>
                      <a:r>
                        <a:rPr lang="ar-SA" sz="2000" b="1" baseline="0" dirty="0" smtClean="0">
                          <a:latin typeface="Times New Roman"/>
                          <a:ea typeface="Times New Roman"/>
                          <a:cs typeface="+mj-cs"/>
                        </a:rPr>
                        <a:t> مع الأجهزة والقطاعات ذات العلاقة</a:t>
                      </a:r>
                      <a:endParaRPr lang="ar-SA" sz="2000" b="1" dirty="0" smtClean="0">
                        <a:latin typeface="Times New Roman"/>
                        <a:ea typeface="Times New Roman"/>
                        <a:cs typeface="+mj-c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cs typeface="+mj-cs"/>
                        </a:rPr>
                        <a:t>(2-7) بعض بنود نظام الحجر الزراعي في دول مجلس</a:t>
                      </a:r>
                      <a:r>
                        <a:rPr lang="ar-SA" sz="2000" b="1" baseline="0" dirty="0" smtClean="0">
                          <a:cs typeface="+mj-cs"/>
                        </a:rPr>
                        <a:t> التعاون لدول الخليج العربي</a:t>
                      </a:r>
                      <a:endParaRPr lang="ar-SA" sz="2000" b="1" dirty="0">
                        <a:cs typeface="+mj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cs typeface="+mj-cs"/>
                        </a:rPr>
                        <a:t>(2-8) التوصيات</a:t>
                      </a:r>
                      <a:endParaRPr lang="ar-SA" sz="2000" b="1" dirty="0">
                        <a:cs typeface="+mj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 dirty="0" smtClean="0">
                          <a:cs typeface="+mj-cs"/>
                        </a:rPr>
                        <a:t>الملحق</a:t>
                      </a:r>
                      <a:endParaRPr lang="ar-SA" sz="2000" b="1" dirty="0">
                        <a:cs typeface="+mj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>
                          <a:cs typeface="+mj-cs"/>
                        </a:rPr>
                        <a:t>المراجع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amze\Desktop\جماعية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041400"/>
            <a:ext cx="5257800" cy="55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566737"/>
            <a:ext cx="8153400" cy="583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638800" y="533400"/>
            <a:ext cx="29718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685800"/>
            <a:ext cx="80867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8" y="2971800"/>
            <a:ext cx="80486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624138"/>
            <a:ext cx="80772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286000"/>
            <a:ext cx="805815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228600"/>
            <a:ext cx="799147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276601"/>
            <a:ext cx="800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371600" y="228600"/>
            <a:ext cx="65532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1047750"/>
            <a:ext cx="80200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162050"/>
            <a:ext cx="449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088" y="1828800"/>
            <a:ext cx="85058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962400" y="1143000"/>
            <a:ext cx="44196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1333500"/>
            <a:ext cx="79819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914400"/>
            <a:ext cx="34290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" y="3562350"/>
            <a:ext cx="79724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128713"/>
            <a:ext cx="81153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52600"/>
            <a:ext cx="8001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63" y="3200400"/>
            <a:ext cx="79914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800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895600" y="838200"/>
            <a:ext cx="54102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81915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581400"/>
            <a:ext cx="8158163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14400" y="1371600"/>
            <a:ext cx="7391400" cy="685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1757363"/>
            <a:ext cx="81248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2243138"/>
            <a:ext cx="81153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038225"/>
            <a:ext cx="81153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2114550"/>
            <a:ext cx="81153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2309813"/>
            <a:ext cx="808672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1943100"/>
            <a:ext cx="79629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662113"/>
            <a:ext cx="82486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5" y="1785938"/>
            <a:ext cx="79819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28750"/>
            <a:ext cx="8839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975" y="1485900"/>
            <a:ext cx="881062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1585913"/>
            <a:ext cx="79629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776413"/>
            <a:ext cx="80581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852488"/>
            <a:ext cx="808672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57325"/>
            <a:ext cx="8001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550" y="3352800"/>
            <a:ext cx="8020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94321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38213"/>
            <a:ext cx="6934199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19200"/>
            <a:ext cx="6705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781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1" y="1143000"/>
            <a:ext cx="6553200" cy="464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47800"/>
            <a:ext cx="6553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67817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33513"/>
            <a:ext cx="6172199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609600"/>
            <a:ext cx="59436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112" y="1143000"/>
            <a:ext cx="78070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90600"/>
            <a:ext cx="7086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957263"/>
            <a:ext cx="6019799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43000"/>
            <a:ext cx="5753100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71600"/>
            <a:ext cx="6858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amze\Desktop\فحص إرسالية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1976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amze\Desktop\فحص الإرساليات من قبل طلبة الحجر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085850"/>
            <a:ext cx="6273800" cy="4705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amze\Desktop\فحص الإرساليات من قبل طلبة الحجر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000" y="1143000"/>
            <a:ext cx="6375400" cy="4781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amze\Desktop\فحص الإرساليات من قبل طلبة الحجر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800" y="1295400"/>
            <a:ext cx="59944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925" y="895350"/>
            <a:ext cx="424815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1" y="1371601"/>
            <a:ext cx="6096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71600"/>
            <a:ext cx="6477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1566863"/>
            <a:ext cx="79629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" y="1600200"/>
            <a:ext cx="78486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733800"/>
            <a:ext cx="80010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5" y="1600200"/>
            <a:ext cx="80200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38325"/>
            <a:ext cx="80772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953000" y="1905000"/>
            <a:ext cx="35814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1233488"/>
            <a:ext cx="80391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80010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000500"/>
            <a:ext cx="79248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76413"/>
            <a:ext cx="80010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1309688"/>
            <a:ext cx="81248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1219200"/>
            <a:ext cx="7467600" cy="76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Rectangle 3"/>
          <p:cNvSpPr/>
          <p:nvPr/>
        </p:nvSpPr>
        <p:spPr>
          <a:xfrm>
            <a:off x="5638800" y="2209800"/>
            <a:ext cx="29718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1485900"/>
            <a:ext cx="792480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09625"/>
            <a:ext cx="7620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76961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491" y="1066800"/>
            <a:ext cx="764334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908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3" y="485775"/>
            <a:ext cx="7381875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1576387"/>
            <a:ext cx="8172450" cy="375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114800" y="1524000"/>
            <a:ext cx="4495800" cy="609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62025"/>
            <a:ext cx="80772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8450" y="4914900"/>
            <a:ext cx="55435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1133475"/>
            <a:ext cx="82772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14600" y="1143000"/>
            <a:ext cx="61722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728788"/>
            <a:ext cx="7962900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919288"/>
            <a:ext cx="7748587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4" y="1600200"/>
            <a:ext cx="7458075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419601"/>
            <a:ext cx="7467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4963"/>
            <a:ext cx="7391400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2290763"/>
            <a:ext cx="81915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200400" y="2209800"/>
            <a:ext cx="54102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371600"/>
            <a:ext cx="8686799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14600"/>
            <a:ext cx="8458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" y="1295400"/>
            <a:ext cx="85248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79438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52400"/>
            <a:ext cx="8991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8305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4343400"/>
            <a:ext cx="82105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"/>
            <a:ext cx="7696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1671638"/>
            <a:ext cx="843915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191000" y="1600200"/>
            <a:ext cx="45720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04938"/>
            <a:ext cx="8382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1581150"/>
            <a:ext cx="84486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66775"/>
            <a:ext cx="8382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81000" y="838200"/>
            <a:ext cx="8229600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966788"/>
            <a:ext cx="8458201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28600" y="990600"/>
            <a:ext cx="8610600" cy="990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157288"/>
            <a:ext cx="824865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933450"/>
            <a:ext cx="80867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38288"/>
            <a:ext cx="83820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" y="1385888"/>
            <a:ext cx="77724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838200"/>
            <a:ext cx="8534401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196" y="5181600"/>
            <a:ext cx="780943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581025"/>
            <a:ext cx="8382001" cy="569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99" y="1190625"/>
            <a:ext cx="8458201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4582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540" y="3400425"/>
            <a:ext cx="8449202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525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14388"/>
            <a:ext cx="83820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3" y="2600325"/>
            <a:ext cx="776287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33450"/>
            <a:ext cx="86106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lum bright="-2000" contrast="-4000"/>
          </a:blip>
          <a:srcRect/>
          <a:stretch>
            <a:fillRect/>
          </a:stretch>
        </p:blipFill>
        <p:spPr bwMode="auto">
          <a:xfrm>
            <a:off x="1905000" y="457200"/>
            <a:ext cx="5486400" cy="6096000"/>
          </a:xfrm>
          <a:prstGeom prst="rect">
            <a:avLst/>
          </a:prstGeom>
          <a:ln w="2286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lum bright="4000" contrast="-13000"/>
          </a:blip>
          <a:srcRect/>
          <a:stretch>
            <a:fillRect/>
          </a:stretch>
        </p:blipFill>
        <p:spPr bwMode="auto">
          <a:xfrm>
            <a:off x="2190750" y="1004888"/>
            <a:ext cx="4762500" cy="4848225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lum bright="6000" contrast="-15000"/>
          </a:blip>
          <a:srcRect/>
          <a:stretch>
            <a:fillRect/>
          </a:stretch>
        </p:blipFill>
        <p:spPr bwMode="auto">
          <a:xfrm>
            <a:off x="1905000" y="381000"/>
            <a:ext cx="5410200" cy="6248400"/>
          </a:xfrm>
          <a:prstGeom prst="rect">
            <a:avLst/>
          </a:prstGeom>
          <a:ln w="2286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1447800"/>
            <a:ext cx="7272337" cy="36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477000" y="1447800"/>
            <a:ext cx="21336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543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1371600"/>
            <a:ext cx="72771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1071563"/>
            <a:ext cx="67913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52488"/>
            <a:ext cx="7315200" cy="52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114800" y="762000"/>
            <a:ext cx="1219200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838200"/>
            <a:ext cx="70151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20000">
            <a:off x="839227" y="915357"/>
            <a:ext cx="7505252" cy="541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20000">
            <a:off x="835295" y="1147049"/>
            <a:ext cx="7625996" cy="45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rek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2285</TotalTime>
  <Words>149</Words>
  <Application>Microsoft Office PowerPoint</Application>
  <PresentationFormat>عرض على الشاشة (3:4)‏</PresentationFormat>
  <Paragraphs>24</Paragraphs>
  <Slides>102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9</vt:i4>
      </vt:variant>
      <vt:variant>
        <vt:lpstr>عناوين الشرائح</vt:lpstr>
      </vt:variant>
      <vt:variant>
        <vt:i4>102</vt:i4>
      </vt:variant>
    </vt:vector>
  </HeadingPairs>
  <TitlesOfParts>
    <vt:vector size="111" baseType="lpstr">
      <vt:lpstr>Office Theme</vt:lpstr>
      <vt:lpstr>Flow</vt:lpstr>
      <vt:lpstr>Verve</vt:lpstr>
      <vt:lpstr>Metro</vt:lpstr>
      <vt:lpstr>Trek</vt:lpstr>
      <vt:lpstr>Opulent</vt:lpstr>
      <vt:lpstr>Apex</vt:lpstr>
      <vt:lpstr>Civic</vt:lpstr>
      <vt:lpstr>Concourse</vt:lpstr>
      <vt:lpstr>أهمية الحجر الزراعي ودوره في حماية القطاع الزراعي  بالمملكة العربية السعودية</vt:lpstr>
      <vt:lpstr>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hamze</dc:creator>
  <cp:lastModifiedBy>windws</cp:lastModifiedBy>
  <cp:revision>220</cp:revision>
  <dcterms:created xsi:type="dcterms:W3CDTF">2006-08-16T00:00:00Z</dcterms:created>
  <dcterms:modified xsi:type="dcterms:W3CDTF">2014-09-11T06:19:54Z</dcterms:modified>
</cp:coreProperties>
</file>