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84" r:id="rId3"/>
    <p:sldId id="260" r:id="rId4"/>
    <p:sldId id="261" r:id="rId5"/>
    <p:sldId id="262" r:id="rId6"/>
    <p:sldId id="263" r:id="rId7"/>
    <p:sldId id="285" r:id="rId8"/>
    <p:sldId id="256" r:id="rId9"/>
    <p:sldId id="264" r:id="rId10"/>
    <p:sldId id="265" r:id="rId11"/>
    <p:sldId id="266" r:id="rId12"/>
    <p:sldId id="286" r:id="rId13"/>
    <p:sldId id="258" r:id="rId14"/>
    <p:sldId id="267" r:id="rId15"/>
    <p:sldId id="268" r:id="rId16"/>
    <p:sldId id="269" r:id="rId17"/>
    <p:sldId id="28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8" r:id="rId27"/>
    <p:sldId id="278" r:id="rId28"/>
    <p:sldId id="279" r:id="rId29"/>
    <p:sldId id="280" r:id="rId30"/>
    <p:sldId id="289" r:id="rId31"/>
    <p:sldId id="282" r:id="rId32"/>
    <p:sldId id="290" r:id="rId33"/>
    <p:sldId id="283" r:id="rId34"/>
    <p:sldId id="291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81B0-6112-495F-AF02-F18C4A96D1A6}" type="datetimeFigureOut">
              <a:rPr lang="ar-SA" smtClean="0"/>
              <a:pPr/>
              <a:t>27/01/1442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2DFE-2D47-482D-ADA2-3E05E0151E7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رابط مستقيم 11"/>
          <p:cNvCxnSpPr/>
          <p:nvPr/>
        </p:nvCxnSpPr>
        <p:spPr>
          <a:xfrm rot="5400000">
            <a:off x="1143770" y="1785926"/>
            <a:ext cx="284958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1178695" y="2250273"/>
            <a:ext cx="21352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1000100" y="24288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V="1">
            <a:off x="1428728" y="24288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1179489" y="2606669"/>
            <a:ext cx="21352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1000100" y="27844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V="1">
            <a:off x="1428728" y="27844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1178695" y="2963859"/>
            <a:ext cx="21352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4106859" y="1677975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4000496" y="19272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V="1">
            <a:off x="4286248" y="19272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>
            <a:off x="4108050" y="210700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892546" y="4178702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893340" y="460733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V="1">
            <a:off x="1142976" y="4429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V="1">
            <a:off x="857224" y="4429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V="1">
            <a:off x="3500430" y="442754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5400000">
            <a:off x="3607984" y="425014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3607984" y="460733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V="1">
            <a:off x="3857620" y="4429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3786182" y="4868872"/>
            <a:ext cx="61914" cy="6032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>
            <a:off x="1071538" y="585789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 rot="5400000">
            <a:off x="1071538" y="621508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flipV="1">
            <a:off x="928662" y="60706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 flipV="1">
            <a:off x="1214414" y="60706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>
            <a:off x="1223938" y="6440508"/>
            <a:ext cx="61914" cy="6032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rot="5400000">
            <a:off x="4143372" y="585789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5400000">
            <a:off x="4143372" y="621508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flipV="1">
            <a:off x="4357686" y="6072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flipV="1">
            <a:off x="4000496" y="6072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>
            <a:off x="4286248" y="6511946"/>
            <a:ext cx="61914" cy="6032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5066113" y="157597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عنوان 6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u="sng" dirty="0"/>
              <a:t>CALVIN CYCLE</a:t>
            </a:r>
            <a:endParaRPr lang="ar-SA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71406" y="-24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 Catalas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peroxisome 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O2</a:t>
            </a:r>
            <a:r>
              <a:rPr lang="ar-SA" sz="1400" dirty="0">
                <a:latin typeface="+mj-lt"/>
                <a:ea typeface="+mj-ea"/>
                <a:cs typeface="+mj-cs"/>
              </a:rPr>
              <a:t>  +</a:t>
            </a:r>
            <a:r>
              <a:rPr lang="en-US" sz="1400" dirty="0">
                <a:latin typeface="+mj-lt"/>
                <a:ea typeface="+mj-ea"/>
                <a:cs typeface="+mj-cs"/>
              </a:rPr>
              <a:t>      2 H2O2           2 H2O 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-32" y="642918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 glyoxalate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glutamat  aminotrasfer</a:t>
            </a:r>
            <a:r>
              <a:rPr lang="en-US" sz="1400" dirty="0">
                <a:latin typeface="+mj-lt"/>
                <a:ea typeface="+mj-ea"/>
                <a:cs typeface="+mj-cs"/>
              </a:rPr>
              <a:t>ase 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peroxisome ) </a:t>
            </a:r>
            <a:endParaRPr lang="ar-SA" sz="14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400" dirty="0"/>
              <a:t>α</a:t>
            </a:r>
            <a:r>
              <a:rPr lang="en-US" sz="1400" dirty="0"/>
              <a:t>-ketoglutrarate </a:t>
            </a:r>
            <a:r>
              <a:rPr lang="ar-SA" sz="1400" dirty="0"/>
              <a:t> </a:t>
            </a:r>
            <a:r>
              <a:rPr lang="en-US" sz="1400" dirty="0">
                <a:latin typeface="+mj-lt"/>
                <a:ea typeface="+mj-ea"/>
                <a:cs typeface="+mj-cs"/>
              </a:rPr>
              <a:t>glycoxalate + glytomate                glycine  +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1071538" y="42701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2000232" y="107154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عنصر نائب للمحتوى 6"/>
          <p:cNvGraphicFramePr>
            <a:graphicFrameLocks/>
          </p:cNvGraphicFramePr>
          <p:nvPr/>
        </p:nvGraphicFramePr>
        <p:xfrm>
          <a:off x="71406" y="1320156"/>
          <a:ext cx="857256" cy="822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          O         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COO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يساوي 11"/>
          <p:cNvSpPr/>
          <p:nvPr/>
        </p:nvSpPr>
        <p:spPr>
          <a:xfrm rot="8724433" flipH="1">
            <a:off x="504089" y="1539698"/>
            <a:ext cx="159107" cy="6383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285720" y="1500174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321836" y="1821248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1000100" y="1285860"/>
          <a:ext cx="1143008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C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      C 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H       C      NH2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رابط مستقيم 15"/>
          <p:cNvCxnSpPr/>
          <p:nvPr/>
        </p:nvCxnSpPr>
        <p:spPr>
          <a:xfrm rot="5400000">
            <a:off x="1427934" y="15708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1429522" y="199944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1429522" y="235663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1429522" y="271382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V="1">
            <a:off x="1571604" y="24987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V="1">
            <a:off x="1214414" y="25003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عنصر نائب للمحتوى 6"/>
          <p:cNvGraphicFramePr>
            <a:graphicFrameLocks/>
          </p:cNvGraphicFramePr>
          <p:nvPr/>
        </p:nvGraphicFramePr>
        <p:xfrm>
          <a:off x="2500298" y="1357298"/>
          <a:ext cx="857256" cy="10715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NH2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 </a:t>
                      </a:r>
                      <a:r>
                        <a:rPr lang="ar-SA" sz="1200" baseline="0" dirty="0"/>
                        <a:t>   </a:t>
                      </a:r>
                      <a:r>
                        <a:rPr lang="en-US" sz="1200" dirty="0"/>
                        <a:t>      COO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رابط مستقيم 22"/>
          <p:cNvCxnSpPr/>
          <p:nvPr/>
        </p:nvCxnSpPr>
        <p:spPr>
          <a:xfrm rot="5400000">
            <a:off x="2786844" y="164225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>
            <a:off x="2786844" y="199944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جدول 24"/>
          <p:cNvGraphicFramePr>
            <a:graphicFrameLocks noGrp="1"/>
          </p:cNvGraphicFramePr>
          <p:nvPr/>
        </p:nvGraphicFramePr>
        <p:xfrm>
          <a:off x="3500430" y="1334450"/>
          <a:ext cx="92869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CH2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C       O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رابط مستقيم 25"/>
          <p:cNvCxnSpPr/>
          <p:nvPr/>
        </p:nvCxnSpPr>
        <p:spPr>
          <a:xfrm rot="5400000">
            <a:off x="3715538" y="164225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>
            <a:off x="3715538" y="199944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5400000">
            <a:off x="3715538" y="235663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3715538" y="271382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يساوي 29"/>
          <p:cNvSpPr/>
          <p:nvPr/>
        </p:nvSpPr>
        <p:spPr>
          <a:xfrm rot="10800000" flipH="1">
            <a:off x="3857621" y="2463180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71406" y="3143248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glycine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decarboxylas ( mitachondrion ) </a:t>
            </a:r>
            <a:endParaRPr lang="ar-SA" sz="14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/>
              <a:t>  </a:t>
            </a:r>
            <a:r>
              <a:rPr lang="en-US" sz="1400" dirty="0"/>
              <a:t> </a:t>
            </a:r>
            <a:r>
              <a:rPr lang="ar-SA" sz="1400" dirty="0"/>
              <a:t> </a:t>
            </a:r>
            <a:r>
              <a:rPr lang="en-US" sz="1400" dirty="0"/>
              <a:t>4-folate</a:t>
            </a:r>
            <a:r>
              <a:rPr lang="ar-SA" sz="1400" dirty="0"/>
              <a:t>-</a:t>
            </a:r>
            <a:r>
              <a:rPr lang="en-US" sz="1400" dirty="0"/>
              <a:t>H + CO2 + NH3 + methylen</a:t>
            </a:r>
            <a:r>
              <a:rPr lang="ar-SA" sz="1400" dirty="0"/>
              <a:t> </a:t>
            </a:r>
            <a:r>
              <a:rPr lang="en-US" sz="1400" dirty="0">
                <a:latin typeface="+mj-lt"/>
                <a:ea typeface="+mj-ea"/>
                <a:cs typeface="+mj-cs"/>
              </a:rPr>
              <a:t>glycine + NAD + H4-folate             NADH  +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>
            <a:off x="2143108" y="357187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عنصر نائب للمحتوى 6"/>
          <p:cNvGraphicFramePr>
            <a:graphicFrameLocks/>
          </p:cNvGraphicFramePr>
          <p:nvPr/>
        </p:nvGraphicFramePr>
        <p:xfrm>
          <a:off x="285720" y="3780482"/>
          <a:ext cx="100013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NH2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 </a:t>
                      </a:r>
                      <a:r>
                        <a:rPr lang="ar-SA" sz="1200" baseline="0" dirty="0"/>
                        <a:t>   </a:t>
                      </a:r>
                      <a:r>
                        <a:rPr lang="en-US" sz="1200" dirty="0"/>
                        <a:t>     COO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" name="رابط مستقيم 33"/>
          <p:cNvCxnSpPr/>
          <p:nvPr/>
        </p:nvCxnSpPr>
        <p:spPr>
          <a:xfrm rot="5400000">
            <a:off x="572266" y="407114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570678" y="449977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عنصر نائب للمحتوى 6"/>
          <p:cNvGraphicFramePr>
            <a:graphicFrameLocks/>
          </p:cNvGraphicFramePr>
          <p:nvPr/>
        </p:nvGraphicFramePr>
        <p:xfrm>
          <a:off x="3500430" y="3861444"/>
          <a:ext cx="1428760" cy="3533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37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-CH2 – H4 –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folate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عنوان 1"/>
          <p:cNvSpPr txBox="1">
            <a:spLocks/>
          </p:cNvSpPr>
          <p:nvPr/>
        </p:nvSpPr>
        <p:spPr>
          <a:xfrm>
            <a:off x="71406" y="4786322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 serine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hydroxymethyltransferase ( mitachondrion ) </a:t>
            </a:r>
            <a:endParaRPr lang="ar-SA" sz="14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merhylene-</a:t>
            </a:r>
            <a:r>
              <a:rPr lang="en-US" sz="1400" dirty="0">
                <a:latin typeface="+mj-lt"/>
                <a:ea typeface="+mj-ea"/>
                <a:cs typeface="+mj-cs"/>
              </a:rPr>
              <a:t>H4-folate + H2O + glycine                  serine + H4-folate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>
            <a:off x="3071802" y="521495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عنصر نائب للمحتوى 6"/>
          <p:cNvGraphicFramePr>
            <a:graphicFrameLocks/>
          </p:cNvGraphicFramePr>
          <p:nvPr/>
        </p:nvGraphicFramePr>
        <p:xfrm>
          <a:off x="357158" y="5504518"/>
          <a:ext cx="1428760" cy="3533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37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-CH2 – H4 – 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folate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عنصر نائب للمحتوى 6"/>
          <p:cNvGraphicFramePr>
            <a:graphicFrameLocks/>
          </p:cNvGraphicFramePr>
          <p:nvPr/>
        </p:nvGraphicFramePr>
        <p:xfrm>
          <a:off x="2071670" y="5494994"/>
          <a:ext cx="100013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NH2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 </a:t>
                      </a:r>
                      <a:r>
                        <a:rPr lang="ar-SA" sz="1200" baseline="0" dirty="0"/>
                        <a:t>   </a:t>
                      </a:r>
                      <a:r>
                        <a:rPr lang="en-US" sz="1200" dirty="0"/>
                        <a:t>     COO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1" name="رابط مستقيم 40"/>
          <p:cNvCxnSpPr/>
          <p:nvPr/>
        </p:nvCxnSpPr>
        <p:spPr>
          <a:xfrm rot="5400000">
            <a:off x="2358216" y="5785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5400000">
            <a:off x="2356628" y="621428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جدول 42"/>
          <p:cNvGraphicFramePr>
            <a:graphicFrameLocks noGrp="1"/>
          </p:cNvGraphicFramePr>
          <p:nvPr/>
        </p:nvGraphicFramePr>
        <p:xfrm>
          <a:off x="3571868" y="5494994"/>
          <a:ext cx="1143008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CH2OH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H     C      NH2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 </a:t>
                      </a:r>
                    </a:p>
                    <a:p>
                      <a:pPr algn="l" rtl="1"/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4" name="رابط مستقيم 43"/>
          <p:cNvCxnSpPr/>
          <p:nvPr/>
        </p:nvCxnSpPr>
        <p:spPr>
          <a:xfrm rot="5400000">
            <a:off x="3929852" y="5785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3929852" y="6142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V="1">
            <a:off x="3786182" y="599918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V="1">
            <a:off x="4071934" y="60007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>
            <a:off x="1857356" y="4071942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>
            <a:off x="3143240" y="5857892"/>
            <a:ext cx="42862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>
            <a:off x="2143108" y="1927214"/>
            <a:ext cx="35719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/>
          <p:cNvSpPr/>
          <p:nvPr/>
        </p:nvSpPr>
        <p:spPr>
          <a:xfrm>
            <a:off x="3252501" y="1681451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785786" y="1643050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1714480" y="5429264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71438" y="-24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serine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aminotransferase ( peroxisome )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serine + </a:t>
            </a:r>
            <a:r>
              <a:rPr lang="el-GR" sz="1400" dirty="0"/>
              <a:t>α</a:t>
            </a:r>
            <a:r>
              <a:rPr lang="en-US" sz="1400" dirty="0"/>
              <a:t>-ketoglutarate </a:t>
            </a:r>
            <a:r>
              <a:rPr lang="en-US" sz="1400" dirty="0">
                <a:latin typeface="+mj-lt"/>
                <a:ea typeface="+mj-ea"/>
                <a:cs typeface="+mj-cs"/>
              </a:rPr>
              <a:t>            hydroxypyruvate + glutamate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14282" y="642918"/>
          <a:ext cx="1143008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CH2OH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H     C      NH2   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 </a:t>
                      </a:r>
                    </a:p>
                    <a:p>
                      <a:pPr algn="l" rtl="1"/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5400000">
            <a:off x="572266" y="12850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572266" y="92787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V="1">
            <a:off x="428596" y="1141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714348" y="11429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500166" y="642918"/>
          <a:ext cx="92869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CH2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C       O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رابط مستقيم 8"/>
          <p:cNvCxnSpPr/>
          <p:nvPr/>
        </p:nvCxnSpPr>
        <p:spPr>
          <a:xfrm rot="5400000">
            <a:off x="1715274" y="92787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1715274" y="135650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1715274" y="17136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1713686" y="20708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يساوي 12"/>
          <p:cNvSpPr/>
          <p:nvPr/>
        </p:nvSpPr>
        <p:spPr>
          <a:xfrm rot="10800000" flipH="1">
            <a:off x="1855108" y="1785926"/>
            <a:ext cx="216562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2786050" y="714356"/>
          <a:ext cx="714380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CH2OH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l" rtl="1"/>
                      <a:r>
                        <a:rPr lang="en-US" sz="1200" dirty="0"/>
                        <a:t>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COO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يساوي 14"/>
          <p:cNvSpPr/>
          <p:nvPr/>
        </p:nvSpPr>
        <p:spPr>
          <a:xfrm rot="10800000" flipH="1">
            <a:off x="2998116" y="1105859"/>
            <a:ext cx="216562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5400000">
            <a:off x="2858282" y="9993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2856694" y="135650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3571868" y="642918"/>
          <a:ext cx="1500198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    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O       C       NH2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رابط مستقيم 18"/>
          <p:cNvCxnSpPr/>
          <p:nvPr/>
        </p:nvCxnSpPr>
        <p:spPr>
          <a:xfrm rot="5400000">
            <a:off x="4001290" y="92787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4001290" y="12850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4001290" y="17136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4001290" y="20708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V="1">
            <a:off x="4143372" y="185736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3857620" y="185736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عنوان 1"/>
          <p:cNvSpPr txBox="1">
            <a:spLocks/>
          </p:cNvSpPr>
          <p:nvPr/>
        </p:nvSpPr>
        <p:spPr>
          <a:xfrm>
            <a:off x="71406" y="2428868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 Hydroxypyruvate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reductase( peroxisome )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 NADH + H                  Glycerate + NAD </a:t>
            </a:r>
            <a:r>
              <a:rPr lang="ar-SA" sz="1400" dirty="0">
                <a:latin typeface="+mj-lt"/>
                <a:ea typeface="+mj-ea"/>
                <a:cs typeface="+mj-cs"/>
              </a:rPr>
              <a:t>+ </a:t>
            </a:r>
            <a:r>
              <a:rPr lang="en-US" sz="1400" dirty="0">
                <a:latin typeface="+mj-lt"/>
                <a:ea typeface="+mj-ea"/>
                <a:cs typeface="+mj-cs"/>
              </a:rPr>
              <a:t>   hydroxypyruvate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جدول 25"/>
          <p:cNvGraphicFramePr>
            <a:graphicFrameLocks noGrp="1"/>
          </p:cNvGraphicFramePr>
          <p:nvPr/>
        </p:nvGraphicFramePr>
        <p:xfrm>
          <a:off x="714348" y="3071810"/>
          <a:ext cx="714380" cy="118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CH2OH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l" rtl="1"/>
                      <a:r>
                        <a:rPr lang="en-US" sz="1200" dirty="0"/>
                        <a:t>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COO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رابط مستقيم 26"/>
          <p:cNvCxnSpPr/>
          <p:nvPr/>
        </p:nvCxnSpPr>
        <p:spPr>
          <a:xfrm rot="5400000">
            <a:off x="786580" y="33567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5400000">
            <a:off x="786580" y="3785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يساوي 28"/>
          <p:cNvSpPr/>
          <p:nvPr/>
        </p:nvSpPr>
        <p:spPr>
          <a:xfrm rot="10800000" flipH="1">
            <a:off x="928662" y="3500438"/>
            <a:ext cx="216562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3286116" y="3137540"/>
          <a:ext cx="1214446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CH2OH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H       C      H</a:t>
                      </a:r>
                    </a:p>
                    <a:p>
                      <a:pPr algn="l" rtl="1"/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 </a:t>
                      </a:r>
                    </a:p>
                    <a:p>
                      <a:pPr algn="l" rtl="1"/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رابط مستقيم 30"/>
          <p:cNvCxnSpPr/>
          <p:nvPr/>
        </p:nvCxnSpPr>
        <p:spPr>
          <a:xfrm rot="5400000">
            <a:off x="3715538" y="3428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3715538" y="3785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V="1">
            <a:off x="3571868" y="364172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3857620" y="36433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عنوان 1"/>
          <p:cNvSpPr txBox="1">
            <a:spLocks/>
          </p:cNvSpPr>
          <p:nvPr/>
        </p:nvSpPr>
        <p:spPr>
          <a:xfrm>
            <a:off x="-32" y="4357694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10- Glycerate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kinase  ( Chloroplast)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 ATP                  3-P</a:t>
            </a:r>
            <a:r>
              <a:rPr lang="en-GB" sz="1400" dirty="0">
                <a:latin typeface="+mj-lt"/>
                <a:ea typeface="+mj-ea"/>
                <a:cs typeface="+mj-cs"/>
              </a:rPr>
              <a:t>hosphoglycerate +ADP + H </a:t>
            </a:r>
            <a:r>
              <a:rPr lang="en-US" sz="1400" dirty="0">
                <a:latin typeface="+mj-lt"/>
                <a:ea typeface="+mj-ea"/>
                <a:cs typeface="+mj-cs"/>
              </a:rPr>
              <a:t> </a:t>
            </a:r>
            <a:r>
              <a:rPr lang="ar-SA" sz="1400" dirty="0">
                <a:latin typeface="+mj-lt"/>
                <a:ea typeface="+mj-ea"/>
                <a:cs typeface="+mj-cs"/>
              </a:rPr>
              <a:t>+ </a:t>
            </a:r>
            <a:r>
              <a:rPr lang="en-US" sz="1400" dirty="0">
                <a:latin typeface="+mj-lt"/>
                <a:ea typeface="+mj-ea"/>
                <a:cs typeface="+mj-cs"/>
              </a:rPr>
              <a:t>   Glycerate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142876" y="4994928"/>
          <a:ext cx="128585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CH2OH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HO       C        H</a:t>
                      </a:r>
                    </a:p>
                    <a:p>
                      <a:pPr algn="l" rtl="1"/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 </a:t>
                      </a:r>
                    </a:p>
                    <a:p>
                      <a:pPr algn="l" rtl="1"/>
                      <a:r>
                        <a:rPr lang="en-US" sz="1200" baseline="0" dirty="0"/>
                        <a:t>   </a:t>
                      </a:r>
                      <a:r>
                        <a:rPr lang="en-US" sz="1200" dirty="0"/>
                        <a:t>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رابط مستقيم 36"/>
          <p:cNvCxnSpPr/>
          <p:nvPr/>
        </p:nvCxnSpPr>
        <p:spPr>
          <a:xfrm rot="5400000">
            <a:off x="643704" y="52855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642116" y="56427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V="1">
            <a:off x="857224" y="54991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V="1">
            <a:off x="500034" y="550070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2000232" y="42701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جدول 41"/>
          <p:cNvGraphicFramePr>
            <a:graphicFrameLocks noGrp="1"/>
          </p:cNvGraphicFramePr>
          <p:nvPr/>
        </p:nvGraphicFramePr>
        <p:xfrm>
          <a:off x="2357422" y="5000636"/>
          <a:ext cx="135732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CH2OPO3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HO       C        H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        COO</a:t>
                      </a:r>
                      <a:r>
                        <a:rPr lang="ar-SA" sz="1200" baseline="0" dirty="0"/>
                        <a:t>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" name="رابط مستقيم 42"/>
          <p:cNvCxnSpPr/>
          <p:nvPr/>
        </p:nvCxnSpPr>
        <p:spPr>
          <a:xfrm rot="5400000">
            <a:off x="2856694" y="53570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5400000">
            <a:off x="2858282" y="5714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V="1">
            <a:off x="2714612" y="550070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V="1">
            <a:off x="3071802" y="550070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>
            <a:off x="2571736" y="2855908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>
            <a:off x="1643042" y="478632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1252237" y="1000108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3357554" y="1071546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1" name="رابط كسهم مستقيم 50"/>
          <p:cNvCxnSpPr/>
          <p:nvPr/>
        </p:nvCxnSpPr>
        <p:spPr>
          <a:xfrm>
            <a:off x="1500166" y="3643314"/>
            <a:ext cx="164307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كسهم مستقيم 51"/>
          <p:cNvCxnSpPr/>
          <p:nvPr/>
        </p:nvCxnSpPr>
        <p:spPr>
          <a:xfrm>
            <a:off x="1500166" y="5499114"/>
            <a:ext cx="78581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>
            <a:off x="2500298" y="1285860"/>
            <a:ext cx="285752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u="sng" dirty="0"/>
              <a:t>Photosynthetic carbon cycle</a:t>
            </a:r>
            <a:r>
              <a:rPr lang="ar-SA" b="1" u="sng" dirty="0"/>
              <a:t> </a:t>
            </a:r>
            <a:r>
              <a:rPr lang="en-US" b="1" u="sng" dirty="0"/>
              <a:t>C</a:t>
            </a:r>
            <a:r>
              <a:rPr lang="en-US" sz="2800" b="1" u="sng" dirty="0"/>
              <a:t>4</a:t>
            </a:r>
            <a:endParaRPr lang="ar-SA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0" y="509262"/>
            <a:ext cx="542925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309686" y="142852"/>
          <a:ext cx="1690678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MESOPHELL</a:t>
                      </a:r>
                      <a:r>
                        <a:rPr lang="en-US" sz="1600" baseline="0" dirty="0"/>
                        <a:t> CELL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14282" y="2071678"/>
          <a:ext cx="2143140" cy="3571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Phosohoenol </a:t>
                      </a:r>
                      <a:r>
                        <a:rPr lang="en-US" sz="1600" baseline="0" dirty="0"/>
                        <a:t> pyruvate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3357554" y="2071678"/>
          <a:ext cx="107157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peruvate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3071802" y="1129334"/>
          <a:ext cx="857256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malate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214282" y="1142984"/>
          <a:ext cx="135732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oxlaoacetate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جدول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69957"/>
              </p:ext>
            </p:extLst>
          </p:nvPr>
        </p:nvGraphicFramePr>
        <p:xfrm>
          <a:off x="235950" y="642918"/>
          <a:ext cx="2121472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NADP malic</a:t>
                      </a:r>
                      <a:r>
                        <a:rPr lang="en-US" sz="1400" baseline="0" dirty="0">
                          <a:solidFill>
                            <a:srgbClr val="FFC000"/>
                          </a:solidFill>
                        </a:rPr>
                        <a:t> enzyme type </a:t>
                      </a:r>
                      <a:endParaRPr lang="ar-SA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رابط كسهم مستقيم 22"/>
          <p:cNvCxnSpPr/>
          <p:nvPr/>
        </p:nvCxnSpPr>
        <p:spPr>
          <a:xfrm>
            <a:off x="1571604" y="1357298"/>
            <a:ext cx="1428760" cy="1588"/>
          </a:xfrm>
          <a:prstGeom prst="straightConnector1">
            <a:avLst/>
          </a:prstGeom>
          <a:ln w="38100" cmpd="sng">
            <a:solidFill>
              <a:schemeClr val="bg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rot="10800000">
            <a:off x="2428860" y="2285992"/>
            <a:ext cx="857256" cy="1588"/>
          </a:xfrm>
          <a:prstGeom prst="straightConnector1">
            <a:avLst/>
          </a:prstGeom>
          <a:ln w="38100" cmpd="sng">
            <a:solidFill>
              <a:schemeClr val="bg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>
            <a:off x="1928794" y="3571876"/>
            <a:ext cx="1428760" cy="1588"/>
          </a:xfrm>
          <a:prstGeom prst="straightConnector1">
            <a:avLst/>
          </a:prstGeom>
          <a:ln w="38100" cmpd="sng">
            <a:solidFill>
              <a:schemeClr val="bg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مستدير الزوايا 36"/>
          <p:cNvSpPr/>
          <p:nvPr/>
        </p:nvSpPr>
        <p:spPr>
          <a:xfrm>
            <a:off x="0" y="2643182"/>
            <a:ext cx="5429256" cy="207170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graphicFrame>
        <p:nvGraphicFramePr>
          <p:cNvPr id="38" name="جدول 37"/>
          <p:cNvGraphicFramePr>
            <a:graphicFrameLocks noGrp="1"/>
          </p:cNvGraphicFramePr>
          <p:nvPr/>
        </p:nvGraphicFramePr>
        <p:xfrm>
          <a:off x="357158" y="3143248"/>
          <a:ext cx="135732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oxlaoacetate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جدول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25440"/>
              </p:ext>
            </p:extLst>
          </p:nvPr>
        </p:nvGraphicFramePr>
        <p:xfrm>
          <a:off x="285720" y="2714620"/>
          <a:ext cx="2143140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NADP malic</a:t>
                      </a:r>
                      <a:r>
                        <a:rPr lang="en-US" sz="1400" baseline="0" dirty="0">
                          <a:solidFill>
                            <a:srgbClr val="FFC000"/>
                          </a:solidFill>
                        </a:rPr>
                        <a:t> enzyme type </a:t>
                      </a:r>
                      <a:endParaRPr lang="ar-SA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جدول 39"/>
          <p:cNvGraphicFramePr>
            <a:graphicFrameLocks noGrp="1"/>
          </p:cNvGraphicFramePr>
          <p:nvPr/>
        </p:nvGraphicFramePr>
        <p:xfrm>
          <a:off x="3357554" y="3093720"/>
          <a:ext cx="100013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Aspartat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3" name="رابط كسهم مستقيم 42"/>
          <p:cNvCxnSpPr/>
          <p:nvPr/>
        </p:nvCxnSpPr>
        <p:spPr>
          <a:xfrm flipV="1">
            <a:off x="1714480" y="3357562"/>
            <a:ext cx="1500198" cy="142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rot="16200000" flipV="1">
            <a:off x="716725" y="4002881"/>
            <a:ext cx="561980" cy="477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جدول 49"/>
          <p:cNvGraphicFramePr>
            <a:graphicFrameLocks noGrp="1"/>
          </p:cNvGraphicFramePr>
          <p:nvPr/>
        </p:nvGraphicFramePr>
        <p:xfrm>
          <a:off x="142844" y="4286256"/>
          <a:ext cx="2133616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33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Phosohoenol pyruvate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جدول 50"/>
          <p:cNvGraphicFramePr>
            <a:graphicFrameLocks noGrp="1"/>
          </p:cNvGraphicFramePr>
          <p:nvPr/>
        </p:nvGraphicFramePr>
        <p:xfrm>
          <a:off x="4357686" y="4286256"/>
          <a:ext cx="857256" cy="5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40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Alanine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2857488" y="4286256"/>
          <a:ext cx="100013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Pyruvate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4" name="رابط كسهم مستقيم 53"/>
          <p:cNvCxnSpPr/>
          <p:nvPr/>
        </p:nvCxnSpPr>
        <p:spPr>
          <a:xfrm rot="10800000">
            <a:off x="2357423" y="4500570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/>
          <p:cNvCxnSpPr/>
          <p:nvPr/>
        </p:nvCxnSpPr>
        <p:spPr>
          <a:xfrm rot="10800000">
            <a:off x="3857621" y="4500570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مستدير الزوايا 64"/>
          <p:cNvSpPr/>
          <p:nvPr/>
        </p:nvSpPr>
        <p:spPr>
          <a:xfrm>
            <a:off x="-24202" y="4986350"/>
            <a:ext cx="5357818" cy="2071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67" name="رابط كسهم مستقيم 66"/>
          <p:cNvCxnSpPr/>
          <p:nvPr/>
        </p:nvCxnSpPr>
        <p:spPr>
          <a:xfrm rot="16200000" flipV="1">
            <a:off x="681005" y="1814498"/>
            <a:ext cx="490542" cy="477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جدول 69"/>
          <p:cNvGraphicFramePr>
            <a:graphicFrameLocks noGrp="1"/>
          </p:cNvGraphicFramePr>
          <p:nvPr/>
        </p:nvGraphicFramePr>
        <p:xfrm>
          <a:off x="285720" y="5286388"/>
          <a:ext cx="135732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oxlaoacetate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جدول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23568"/>
              </p:ext>
            </p:extLst>
          </p:nvPr>
        </p:nvGraphicFramePr>
        <p:xfrm>
          <a:off x="142876" y="4786322"/>
          <a:ext cx="3500430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0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Phosphoenopyruvate carboxykinase</a:t>
                      </a:r>
                      <a:r>
                        <a:rPr lang="en-US" sz="1400" baseline="0" dirty="0">
                          <a:solidFill>
                            <a:srgbClr val="FFC000"/>
                          </a:solidFill>
                        </a:rPr>
                        <a:t> type </a:t>
                      </a:r>
                      <a:endParaRPr lang="ar-SA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2" name="رابط كسهم مستقيم 71"/>
          <p:cNvCxnSpPr/>
          <p:nvPr/>
        </p:nvCxnSpPr>
        <p:spPr>
          <a:xfrm>
            <a:off x="1643042" y="5429264"/>
            <a:ext cx="150019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3214678" y="5214950"/>
          <a:ext cx="100013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Aspartat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جدول 76"/>
          <p:cNvGraphicFramePr>
            <a:graphicFrameLocks noGrp="1"/>
          </p:cNvGraphicFramePr>
          <p:nvPr/>
        </p:nvGraphicFramePr>
        <p:xfrm>
          <a:off x="71406" y="6522744"/>
          <a:ext cx="2133616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33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Phosohoenol pyruvate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جدول 77"/>
          <p:cNvGraphicFramePr>
            <a:graphicFrameLocks noGrp="1"/>
          </p:cNvGraphicFramePr>
          <p:nvPr/>
        </p:nvGraphicFramePr>
        <p:xfrm>
          <a:off x="2643174" y="6236992"/>
          <a:ext cx="100013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Pyruvate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جدول 78"/>
          <p:cNvGraphicFramePr>
            <a:graphicFrameLocks noGrp="1"/>
          </p:cNvGraphicFramePr>
          <p:nvPr/>
        </p:nvGraphicFramePr>
        <p:xfrm>
          <a:off x="4214810" y="6215082"/>
          <a:ext cx="857256" cy="5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40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Alanine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0" name="رابط كسهم مستقيم 79"/>
          <p:cNvCxnSpPr/>
          <p:nvPr/>
        </p:nvCxnSpPr>
        <p:spPr>
          <a:xfrm rot="10800000">
            <a:off x="3714744" y="6429396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كسهم مستقيم 80"/>
          <p:cNvCxnSpPr/>
          <p:nvPr/>
        </p:nvCxnSpPr>
        <p:spPr>
          <a:xfrm rot="10800000" flipV="1">
            <a:off x="2214546" y="6288108"/>
            <a:ext cx="428628" cy="1412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ستطيل مستدير الزوايا 84"/>
          <p:cNvSpPr/>
          <p:nvPr/>
        </p:nvSpPr>
        <p:spPr>
          <a:xfrm>
            <a:off x="5429256" y="580700"/>
            <a:ext cx="371474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6" name="مستطيل مستدير الزوايا 85"/>
          <p:cNvSpPr/>
          <p:nvPr/>
        </p:nvSpPr>
        <p:spPr>
          <a:xfrm>
            <a:off x="5429256" y="2643182"/>
            <a:ext cx="3714744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7" name="مستطيل مستدير الزوايا 86"/>
          <p:cNvSpPr/>
          <p:nvPr/>
        </p:nvSpPr>
        <p:spPr>
          <a:xfrm>
            <a:off x="5357818" y="4991742"/>
            <a:ext cx="3786182" cy="200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88" name="جدول 87"/>
          <p:cNvGraphicFramePr>
            <a:graphicFrameLocks noGrp="1"/>
          </p:cNvGraphicFramePr>
          <p:nvPr/>
        </p:nvGraphicFramePr>
        <p:xfrm>
          <a:off x="6357950" y="1071546"/>
          <a:ext cx="857256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malate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0" name="رابط كسهم مستقيم 89"/>
          <p:cNvCxnSpPr/>
          <p:nvPr/>
        </p:nvCxnSpPr>
        <p:spPr>
          <a:xfrm>
            <a:off x="4071934" y="1284272"/>
            <a:ext cx="2143140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كسهم مستقيم 94"/>
          <p:cNvCxnSpPr/>
          <p:nvPr/>
        </p:nvCxnSpPr>
        <p:spPr>
          <a:xfrm>
            <a:off x="4500562" y="3284536"/>
            <a:ext cx="1214446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جدول 95"/>
          <p:cNvGraphicFramePr>
            <a:graphicFrameLocks noGrp="1"/>
          </p:cNvGraphicFramePr>
          <p:nvPr/>
        </p:nvGraphicFramePr>
        <p:xfrm>
          <a:off x="6286512" y="2000240"/>
          <a:ext cx="107157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peruvate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7" name="رابط كسهم مستقيم 96"/>
          <p:cNvCxnSpPr/>
          <p:nvPr/>
        </p:nvCxnSpPr>
        <p:spPr>
          <a:xfrm rot="10800000">
            <a:off x="5072067" y="6357958"/>
            <a:ext cx="571504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كسهم مستقيم 97"/>
          <p:cNvCxnSpPr/>
          <p:nvPr/>
        </p:nvCxnSpPr>
        <p:spPr>
          <a:xfrm rot="10800000">
            <a:off x="4643438" y="2284403"/>
            <a:ext cx="1571636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كسهم مستقيم 98"/>
          <p:cNvCxnSpPr/>
          <p:nvPr/>
        </p:nvCxnSpPr>
        <p:spPr>
          <a:xfrm>
            <a:off x="4286248" y="5427676"/>
            <a:ext cx="1500198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جدول 102"/>
          <p:cNvGraphicFramePr>
            <a:graphicFrameLocks noGrp="1"/>
          </p:cNvGraphicFramePr>
          <p:nvPr/>
        </p:nvGraphicFramePr>
        <p:xfrm>
          <a:off x="6238908" y="200640"/>
          <a:ext cx="2047868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/>
                        <a:t>BUNDLE</a:t>
                      </a:r>
                      <a:r>
                        <a:rPr lang="en-US" sz="1600" baseline="0" dirty="0"/>
                        <a:t> SHESTH CELL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4" name="رابط كسهم مستقيم 103"/>
          <p:cNvCxnSpPr/>
          <p:nvPr/>
        </p:nvCxnSpPr>
        <p:spPr>
          <a:xfrm rot="5400000">
            <a:off x="6608777" y="1749413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كسهم مستقيم 110"/>
          <p:cNvCxnSpPr/>
          <p:nvPr/>
        </p:nvCxnSpPr>
        <p:spPr>
          <a:xfrm>
            <a:off x="6858016" y="1571612"/>
            <a:ext cx="642942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جدول 114"/>
          <p:cNvGraphicFramePr>
            <a:graphicFrameLocks noGrp="1"/>
          </p:cNvGraphicFramePr>
          <p:nvPr/>
        </p:nvGraphicFramePr>
        <p:xfrm>
          <a:off x="7572396" y="1785926"/>
          <a:ext cx="428628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CO2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جدول 115"/>
          <p:cNvGraphicFramePr>
            <a:graphicFrameLocks noGrp="1"/>
          </p:cNvGraphicFramePr>
          <p:nvPr/>
        </p:nvGraphicFramePr>
        <p:xfrm>
          <a:off x="8358214" y="1857364"/>
          <a:ext cx="571504" cy="624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Clavin cycle</a:t>
                      </a:r>
                    </a:p>
                    <a:p>
                      <a:pPr algn="l" rtl="1"/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9" name="رابط كسهم مستقيم 118"/>
          <p:cNvCxnSpPr/>
          <p:nvPr/>
        </p:nvCxnSpPr>
        <p:spPr>
          <a:xfrm>
            <a:off x="8072462" y="2000240"/>
            <a:ext cx="285752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جدول 122"/>
          <p:cNvGraphicFramePr>
            <a:graphicFrameLocks noGrp="1"/>
          </p:cNvGraphicFramePr>
          <p:nvPr/>
        </p:nvGraphicFramePr>
        <p:xfrm>
          <a:off x="5786446" y="2928934"/>
          <a:ext cx="928694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Aspartat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جدول 126"/>
          <p:cNvGraphicFramePr>
            <a:graphicFrameLocks noGrp="1"/>
          </p:cNvGraphicFramePr>
          <p:nvPr/>
        </p:nvGraphicFramePr>
        <p:xfrm>
          <a:off x="7286644" y="2928934"/>
          <a:ext cx="1285884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oxlaoacetate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8" name="رابط كسهم مستقيم 127"/>
          <p:cNvCxnSpPr/>
          <p:nvPr/>
        </p:nvCxnSpPr>
        <p:spPr>
          <a:xfrm flipV="1">
            <a:off x="6786578" y="3143248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جدول 129"/>
          <p:cNvGraphicFramePr>
            <a:graphicFrameLocks noGrp="1"/>
          </p:cNvGraphicFramePr>
          <p:nvPr/>
        </p:nvGraphicFramePr>
        <p:xfrm>
          <a:off x="7286644" y="3571876"/>
          <a:ext cx="77629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Malate 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1" name="رابط كسهم مستقيم 130"/>
          <p:cNvCxnSpPr/>
          <p:nvPr/>
        </p:nvCxnSpPr>
        <p:spPr>
          <a:xfrm rot="5400000">
            <a:off x="7571602" y="3428206"/>
            <a:ext cx="28575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رابط كسهم مستقيم 131"/>
          <p:cNvCxnSpPr/>
          <p:nvPr/>
        </p:nvCxnSpPr>
        <p:spPr>
          <a:xfrm rot="5400000">
            <a:off x="7500958" y="4071942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جدول 136"/>
          <p:cNvGraphicFramePr>
            <a:graphicFrameLocks noGrp="1"/>
          </p:cNvGraphicFramePr>
          <p:nvPr/>
        </p:nvGraphicFramePr>
        <p:xfrm>
          <a:off x="7143768" y="4286256"/>
          <a:ext cx="100013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Pyruvate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0" name="رابط كسهم مستقيم 139"/>
          <p:cNvCxnSpPr/>
          <p:nvPr/>
        </p:nvCxnSpPr>
        <p:spPr>
          <a:xfrm>
            <a:off x="7715272" y="4000504"/>
            <a:ext cx="428628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جدول 146"/>
          <p:cNvGraphicFramePr>
            <a:graphicFrameLocks noGrp="1"/>
          </p:cNvGraphicFramePr>
          <p:nvPr/>
        </p:nvGraphicFramePr>
        <p:xfrm>
          <a:off x="8143900" y="4000504"/>
          <a:ext cx="428628" cy="24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1"/>
                      <a:r>
                        <a:rPr lang="en-US" sz="1000" dirty="0"/>
                        <a:t>CO2</a:t>
                      </a:r>
                      <a:endParaRPr lang="ar-S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1" name="رابط كسهم مستقيم 150"/>
          <p:cNvCxnSpPr/>
          <p:nvPr/>
        </p:nvCxnSpPr>
        <p:spPr>
          <a:xfrm>
            <a:off x="8572528" y="4357694"/>
            <a:ext cx="285752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2" name="جدول 151"/>
          <p:cNvGraphicFramePr>
            <a:graphicFrameLocks noGrp="1"/>
          </p:cNvGraphicFramePr>
          <p:nvPr/>
        </p:nvGraphicFramePr>
        <p:xfrm>
          <a:off x="8643966" y="4143380"/>
          <a:ext cx="571504" cy="609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Clavin </a:t>
                      </a:r>
                      <a:r>
                        <a:rPr lang="en-US" sz="1100" dirty="0"/>
                        <a:t>cycle</a:t>
                      </a:r>
                    </a:p>
                    <a:p>
                      <a:pPr algn="l" rtl="1"/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3" name="جدول 152"/>
          <p:cNvGraphicFramePr>
            <a:graphicFrameLocks noGrp="1"/>
          </p:cNvGraphicFramePr>
          <p:nvPr/>
        </p:nvGraphicFramePr>
        <p:xfrm>
          <a:off x="5857884" y="4286256"/>
          <a:ext cx="857256" cy="5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40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Alanine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4" name="رابط كسهم مستقيم 153"/>
          <p:cNvCxnSpPr/>
          <p:nvPr/>
        </p:nvCxnSpPr>
        <p:spPr>
          <a:xfrm rot="10800000">
            <a:off x="5143505" y="4500570"/>
            <a:ext cx="714380" cy="158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كسهم مستقيم 157"/>
          <p:cNvCxnSpPr/>
          <p:nvPr/>
        </p:nvCxnSpPr>
        <p:spPr>
          <a:xfrm rot="10800000">
            <a:off x="6715140" y="4500570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0" name="جدول 159"/>
          <p:cNvGraphicFramePr>
            <a:graphicFrameLocks noGrp="1"/>
          </p:cNvGraphicFramePr>
          <p:nvPr/>
        </p:nvGraphicFramePr>
        <p:xfrm>
          <a:off x="5857884" y="5143512"/>
          <a:ext cx="100013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Aspartat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" name="جدول 161"/>
          <p:cNvGraphicFramePr>
            <a:graphicFrameLocks noGrp="1"/>
          </p:cNvGraphicFramePr>
          <p:nvPr/>
        </p:nvGraphicFramePr>
        <p:xfrm>
          <a:off x="7358082" y="5143512"/>
          <a:ext cx="1357322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oxlaoacetate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3" name="رابط كسهم مستقيم 162"/>
          <p:cNvCxnSpPr/>
          <p:nvPr/>
        </p:nvCxnSpPr>
        <p:spPr>
          <a:xfrm flipV="1">
            <a:off x="6858016" y="5284800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رابط كسهم مستقيم 163"/>
          <p:cNvCxnSpPr/>
          <p:nvPr/>
        </p:nvCxnSpPr>
        <p:spPr>
          <a:xfrm rot="5400000">
            <a:off x="7287438" y="5928536"/>
            <a:ext cx="85725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5" name="جدول 164"/>
          <p:cNvGraphicFramePr>
            <a:graphicFrameLocks noGrp="1"/>
          </p:cNvGraphicFramePr>
          <p:nvPr/>
        </p:nvGraphicFramePr>
        <p:xfrm>
          <a:off x="8215338" y="5715016"/>
          <a:ext cx="428628" cy="24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1"/>
                      <a:r>
                        <a:rPr lang="en-US" sz="1000" dirty="0"/>
                        <a:t>CO2</a:t>
                      </a:r>
                      <a:endParaRPr lang="ar-S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6" name="جدول 165"/>
          <p:cNvGraphicFramePr>
            <a:graphicFrameLocks noGrp="1"/>
          </p:cNvGraphicFramePr>
          <p:nvPr/>
        </p:nvGraphicFramePr>
        <p:xfrm>
          <a:off x="8572528" y="6248400"/>
          <a:ext cx="571504" cy="609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Clavin </a:t>
                      </a:r>
                      <a:r>
                        <a:rPr lang="en-US" sz="1100" dirty="0"/>
                        <a:t>cycle</a:t>
                      </a:r>
                    </a:p>
                    <a:p>
                      <a:pPr algn="l" rtl="1"/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7" name="رابط كسهم مستقيم 166"/>
          <p:cNvCxnSpPr/>
          <p:nvPr/>
        </p:nvCxnSpPr>
        <p:spPr>
          <a:xfrm>
            <a:off x="7786710" y="5643578"/>
            <a:ext cx="428628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رابط كسهم مستقيم 167"/>
          <p:cNvCxnSpPr/>
          <p:nvPr/>
        </p:nvCxnSpPr>
        <p:spPr>
          <a:xfrm rot="16200000" flipH="1">
            <a:off x="8608247" y="6036487"/>
            <a:ext cx="214314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0" name="جدول 169"/>
          <p:cNvGraphicFramePr>
            <a:graphicFrameLocks noGrp="1"/>
          </p:cNvGraphicFramePr>
          <p:nvPr/>
        </p:nvGraphicFramePr>
        <p:xfrm>
          <a:off x="6224598" y="6429396"/>
          <a:ext cx="2133616" cy="33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33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Phosohoenol pyruvate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2" name="رابط كسهم مستقيم 171"/>
          <p:cNvCxnSpPr/>
          <p:nvPr/>
        </p:nvCxnSpPr>
        <p:spPr>
          <a:xfrm rot="10800000" flipV="1">
            <a:off x="2285984" y="6643710"/>
            <a:ext cx="3929090" cy="6984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9" name="جدول 198"/>
          <p:cNvGraphicFramePr>
            <a:graphicFrameLocks noGrp="1"/>
          </p:cNvGraphicFramePr>
          <p:nvPr/>
        </p:nvGraphicFramePr>
        <p:xfrm>
          <a:off x="6643702" y="5786454"/>
          <a:ext cx="785818" cy="2857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Pyruvate 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" name="جدول 199"/>
          <p:cNvGraphicFramePr>
            <a:graphicFrameLocks noGrp="1"/>
          </p:cNvGraphicFramePr>
          <p:nvPr/>
        </p:nvGraphicFramePr>
        <p:xfrm>
          <a:off x="5643570" y="6143644"/>
          <a:ext cx="704856" cy="274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40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Alanine 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4" name="رابط كسهم مستقيم 203"/>
          <p:cNvCxnSpPr/>
          <p:nvPr/>
        </p:nvCxnSpPr>
        <p:spPr>
          <a:xfrm rot="5400000">
            <a:off x="6393669" y="5893611"/>
            <a:ext cx="285752" cy="21431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رابط كسهم مستقيم 204"/>
          <p:cNvCxnSpPr/>
          <p:nvPr/>
        </p:nvCxnSpPr>
        <p:spPr>
          <a:xfrm rot="16200000" flipV="1">
            <a:off x="7179486" y="6179363"/>
            <a:ext cx="285752" cy="21431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رابط كسهم مستقيم 210"/>
          <p:cNvCxnSpPr/>
          <p:nvPr/>
        </p:nvCxnSpPr>
        <p:spPr>
          <a:xfrm rot="16200000" flipV="1">
            <a:off x="681006" y="6181740"/>
            <a:ext cx="776294" cy="4770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جدول 81"/>
          <p:cNvGraphicFramePr>
            <a:graphicFrameLocks noGrp="1"/>
          </p:cNvGraphicFramePr>
          <p:nvPr/>
        </p:nvGraphicFramePr>
        <p:xfrm>
          <a:off x="2071670" y="107154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(3-2)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جدول 82"/>
          <p:cNvGraphicFramePr>
            <a:graphicFrameLocks noGrp="1"/>
          </p:cNvGraphicFramePr>
          <p:nvPr/>
        </p:nvGraphicFramePr>
        <p:xfrm>
          <a:off x="7286644" y="141445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(3-4)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جدول 83"/>
          <p:cNvGraphicFramePr>
            <a:graphicFrameLocks noGrp="1"/>
          </p:cNvGraphicFramePr>
          <p:nvPr/>
        </p:nvGraphicFramePr>
        <p:xfrm>
          <a:off x="1071538" y="170020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(3-1)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جدول 88"/>
          <p:cNvGraphicFramePr>
            <a:graphicFrameLocks noGrp="1"/>
          </p:cNvGraphicFramePr>
          <p:nvPr/>
        </p:nvGraphicFramePr>
        <p:xfrm>
          <a:off x="71406" y="1661136"/>
          <a:ext cx="785818" cy="2676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666">
                <a:tc>
                  <a:txBody>
                    <a:bodyPr/>
                    <a:lstStyle/>
                    <a:p>
                      <a:pPr algn="l" rtl="1"/>
                      <a:r>
                        <a:rPr lang="ar-SA" sz="800" dirty="0"/>
                        <a:t> </a:t>
                      </a:r>
                      <a:r>
                        <a:rPr lang="en-US" sz="800" dirty="0"/>
                        <a:t>HCO3</a:t>
                      </a:r>
                      <a:r>
                        <a:rPr lang="ar-SA" sz="800" dirty="0"/>
                        <a:t>   </a:t>
                      </a:r>
                      <a:r>
                        <a:rPr lang="en-US" sz="800" dirty="0"/>
                        <a:t>  </a:t>
                      </a:r>
                      <a:r>
                        <a:rPr lang="ar-SA" sz="800" dirty="0"/>
                        <a:t> </a:t>
                      </a:r>
                      <a:r>
                        <a:rPr lang="en-US" sz="800" dirty="0"/>
                        <a:t>CO2</a:t>
                      </a:r>
                      <a:endParaRPr lang="ar-S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1" name="رابط كسهم مستقيم 90"/>
          <p:cNvCxnSpPr/>
          <p:nvPr/>
        </p:nvCxnSpPr>
        <p:spPr>
          <a:xfrm rot="10800000" flipV="1">
            <a:off x="357158" y="1776402"/>
            <a:ext cx="142876" cy="9524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كسهم مستقيم 93"/>
          <p:cNvCxnSpPr/>
          <p:nvPr/>
        </p:nvCxnSpPr>
        <p:spPr>
          <a:xfrm>
            <a:off x="4071934" y="2857496"/>
            <a:ext cx="428628" cy="1588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كسهم مستقيم 112"/>
          <p:cNvCxnSpPr/>
          <p:nvPr/>
        </p:nvCxnSpPr>
        <p:spPr>
          <a:xfrm>
            <a:off x="357158" y="1776402"/>
            <a:ext cx="152400" cy="9524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جدول 116"/>
          <p:cNvGraphicFramePr>
            <a:graphicFrameLocks noGrp="1"/>
          </p:cNvGraphicFramePr>
          <p:nvPr/>
        </p:nvGraphicFramePr>
        <p:xfrm>
          <a:off x="142844" y="3875714"/>
          <a:ext cx="785818" cy="2676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666">
                <a:tc>
                  <a:txBody>
                    <a:bodyPr/>
                    <a:lstStyle/>
                    <a:p>
                      <a:pPr algn="l" rtl="1"/>
                      <a:r>
                        <a:rPr lang="ar-SA" sz="800" dirty="0"/>
                        <a:t> </a:t>
                      </a:r>
                      <a:r>
                        <a:rPr lang="en-US" sz="800" dirty="0"/>
                        <a:t>HCO3</a:t>
                      </a:r>
                      <a:r>
                        <a:rPr lang="ar-SA" sz="800" dirty="0"/>
                        <a:t>   </a:t>
                      </a:r>
                      <a:r>
                        <a:rPr lang="en-US" sz="800" dirty="0"/>
                        <a:t>  </a:t>
                      </a:r>
                      <a:r>
                        <a:rPr lang="ar-SA" sz="800" dirty="0"/>
                        <a:t> </a:t>
                      </a:r>
                      <a:r>
                        <a:rPr lang="en-US" sz="800" dirty="0"/>
                        <a:t>CO2</a:t>
                      </a:r>
                      <a:endParaRPr lang="ar-S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8" name="رابط كسهم مستقيم 117"/>
          <p:cNvCxnSpPr/>
          <p:nvPr/>
        </p:nvCxnSpPr>
        <p:spPr>
          <a:xfrm>
            <a:off x="428596" y="3990980"/>
            <a:ext cx="152400" cy="9524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رابط كسهم مستقيم 119"/>
          <p:cNvCxnSpPr/>
          <p:nvPr/>
        </p:nvCxnSpPr>
        <p:spPr>
          <a:xfrm rot="10800000">
            <a:off x="428596" y="3998916"/>
            <a:ext cx="80962" cy="1588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جدول 121"/>
          <p:cNvGraphicFramePr>
            <a:graphicFrameLocks noGrp="1"/>
          </p:cNvGraphicFramePr>
          <p:nvPr/>
        </p:nvGraphicFramePr>
        <p:xfrm>
          <a:off x="142844" y="6090292"/>
          <a:ext cx="785818" cy="2676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666">
                <a:tc>
                  <a:txBody>
                    <a:bodyPr/>
                    <a:lstStyle/>
                    <a:p>
                      <a:pPr algn="l" rtl="1"/>
                      <a:r>
                        <a:rPr lang="ar-SA" sz="800" dirty="0"/>
                        <a:t> </a:t>
                      </a:r>
                      <a:r>
                        <a:rPr lang="en-US" sz="800" dirty="0"/>
                        <a:t>HCO3</a:t>
                      </a:r>
                      <a:r>
                        <a:rPr lang="ar-SA" sz="800" dirty="0"/>
                        <a:t>   </a:t>
                      </a:r>
                      <a:r>
                        <a:rPr lang="en-US" sz="800" dirty="0"/>
                        <a:t>  </a:t>
                      </a:r>
                      <a:r>
                        <a:rPr lang="ar-SA" sz="800" dirty="0"/>
                        <a:t> </a:t>
                      </a:r>
                      <a:r>
                        <a:rPr lang="en-US" sz="800" dirty="0"/>
                        <a:t>CO2</a:t>
                      </a:r>
                      <a:endParaRPr lang="ar-SA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4" name="رابط كسهم مستقيم 123"/>
          <p:cNvCxnSpPr/>
          <p:nvPr/>
        </p:nvCxnSpPr>
        <p:spPr>
          <a:xfrm rot="10800000">
            <a:off x="428596" y="6213494"/>
            <a:ext cx="80962" cy="1588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رابط كسهم مستقيم 124"/>
          <p:cNvCxnSpPr/>
          <p:nvPr/>
        </p:nvCxnSpPr>
        <p:spPr>
          <a:xfrm flipV="1">
            <a:off x="428596" y="6205558"/>
            <a:ext cx="133352" cy="9524"/>
          </a:xfrm>
          <a:prstGeom prst="straightConnector1">
            <a:avLst/>
          </a:prstGeom>
          <a:ln w="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جدول 135"/>
          <p:cNvGraphicFramePr>
            <a:graphicFrameLocks noGrp="1"/>
          </p:cNvGraphicFramePr>
          <p:nvPr/>
        </p:nvGraphicFramePr>
        <p:xfrm>
          <a:off x="2714612" y="2343144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(3-7)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8" name="جدول 137"/>
          <p:cNvGraphicFramePr>
            <a:graphicFrameLocks noGrp="1"/>
          </p:cNvGraphicFramePr>
          <p:nvPr/>
        </p:nvGraphicFramePr>
        <p:xfrm>
          <a:off x="2143108" y="307181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9" name="جدول 138"/>
          <p:cNvGraphicFramePr>
            <a:graphicFrameLocks noGrp="1"/>
          </p:cNvGraphicFramePr>
          <p:nvPr/>
        </p:nvGraphicFramePr>
        <p:xfrm>
          <a:off x="6786578" y="278605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1" name="جدول 140"/>
          <p:cNvGraphicFramePr>
            <a:graphicFrameLocks noGrp="1"/>
          </p:cNvGraphicFramePr>
          <p:nvPr/>
        </p:nvGraphicFramePr>
        <p:xfrm>
          <a:off x="7929586" y="327183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(3-2)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2" name="جدول 141"/>
          <p:cNvGraphicFramePr>
            <a:graphicFrameLocks noGrp="1"/>
          </p:cNvGraphicFramePr>
          <p:nvPr/>
        </p:nvGraphicFramePr>
        <p:xfrm>
          <a:off x="8572528" y="384334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(3-4)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" name="جدول 142"/>
          <p:cNvGraphicFramePr>
            <a:graphicFrameLocks noGrp="1"/>
          </p:cNvGraphicFramePr>
          <p:nvPr/>
        </p:nvGraphicFramePr>
        <p:xfrm>
          <a:off x="2428860" y="455772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(3-7)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4" name="جدول 143"/>
          <p:cNvGraphicFramePr>
            <a:graphicFrameLocks noGrp="1"/>
          </p:cNvGraphicFramePr>
          <p:nvPr/>
        </p:nvGraphicFramePr>
        <p:xfrm>
          <a:off x="4000496" y="455772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5" name="جدول 144"/>
          <p:cNvGraphicFramePr>
            <a:graphicFrameLocks noGrp="1"/>
          </p:cNvGraphicFramePr>
          <p:nvPr/>
        </p:nvGraphicFramePr>
        <p:xfrm>
          <a:off x="6786578" y="457200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" name="جدول 145"/>
          <p:cNvGraphicFramePr>
            <a:graphicFrameLocks noGrp="1"/>
          </p:cNvGraphicFramePr>
          <p:nvPr/>
        </p:nvGraphicFramePr>
        <p:xfrm>
          <a:off x="1928794" y="512922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8" name="جدول 147"/>
          <p:cNvGraphicFramePr>
            <a:graphicFrameLocks noGrp="1"/>
          </p:cNvGraphicFramePr>
          <p:nvPr/>
        </p:nvGraphicFramePr>
        <p:xfrm>
          <a:off x="6786578" y="500063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9" name="جدول 148"/>
          <p:cNvGraphicFramePr>
            <a:graphicFrameLocks noGrp="1"/>
          </p:cNvGraphicFramePr>
          <p:nvPr/>
        </p:nvGraphicFramePr>
        <p:xfrm>
          <a:off x="1071538" y="392906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(3-1)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0" name="جدول 149"/>
          <p:cNvGraphicFramePr>
            <a:graphicFrameLocks noGrp="1"/>
          </p:cNvGraphicFramePr>
          <p:nvPr/>
        </p:nvGraphicFramePr>
        <p:xfrm>
          <a:off x="1071538" y="605792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(3-1)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جدول 154"/>
          <p:cNvGraphicFramePr>
            <a:graphicFrameLocks noGrp="1"/>
          </p:cNvGraphicFramePr>
          <p:nvPr/>
        </p:nvGraphicFramePr>
        <p:xfrm>
          <a:off x="3929058" y="677230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6" name="جدول 155"/>
          <p:cNvGraphicFramePr>
            <a:graphicFrameLocks noGrp="1"/>
          </p:cNvGraphicFramePr>
          <p:nvPr/>
        </p:nvGraphicFramePr>
        <p:xfrm>
          <a:off x="6072198" y="577216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571480"/>
            <a:ext cx="650085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 Phosphoenol</a:t>
            </a:r>
            <a:r>
              <a:rPr lang="en-US" sz="1600" baseline="0" dirty="0">
                <a:latin typeface="+mj-lt"/>
                <a:ea typeface="+mj-ea"/>
                <a:cs typeface="+mj-cs"/>
              </a:rPr>
              <a:t>pyruvate</a:t>
            </a:r>
            <a:r>
              <a:rPr lang="en-US" sz="1600" dirty="0">
                <a:latin typeface="+mj-lt"/>
                <a:ea typeface="+mj-ea"/>
                <a:cs typeface="+mj-cs"/>
              </a:rPr>
              <a:t> carboxylase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oxal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oacetat + HOPO3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en-US" sz="1600" dirty="0"/>
              <a:t>Phosphoenolpyruvate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HCO3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596" y="1142984"/>
          <a:ext cx="135732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CH2</a:t>
                      </a:r>
                    </a:p>
                    <a:p>
                      <a:pPr algn="l" rtl="1"/>
                      <a:r>
                        <a:rPr lang="ar-SA" sz="1200" baseline="0" dirty="0"/>
                        <a:t> 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l" rtl="1"/>
                      <a:r>
                        <a:rPr lang="en-US" sz="1200" dirty="0"/>
                        <a:t>C        O         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</a:p>
                    <a:p>
                      <a:pPr algn="l" rtl="1"/>
                      <a:r>
                        <a:rPr lang="en-US" sz="1200" baseline="0" dirty="0"/>
                        <a:t>COO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يساوي 3"/>
          <p:cNvSpPr/>
          <p:nvPr/>
        </p:nvSpPr>
        <p:spPr>
          <a:xfrm rot="10800000" flipH="1">
            <a:off x="3926810" y="1928802"/>
            <a:ext cx="216562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5" name="يساوي 4"/>
          <p:cNvSpPr/>
          <p:nvPr/>
        </p:nvSpPr>
        <p:spPr>
          <a:xfrm rot="16200000">
            <a:off x="478116" y="1379217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500430" y="1142984"/>
          <a:ext cx="1000132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r>
                        <a:rPr lang="en-US" sz="1200" baseline="0" dirty="0"/>
                        <a:t>     C        O</a:t>
                      </a:r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يساوي 7"/>
          <p:cNvSpPr/>
          <p:nvPr/>
        </p:nvSpPr>
        <p:spPr>
          <a:xfrm rot="16200000">
            <a:off x="3750464" y="1379217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9" name="يساوي 8"/>
          <p:cNvSpPr/>
          <p:nvPr/>
        </p:nvSpPr>
        <p:spPr>
          <a:xfrm rot="10800000" flipH="1">
            <a:off x="3929058" y="1928802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3786976" y="1785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3785387" y="22137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500828" y="18565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714348" y="16430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V="1">
            <a:off x="1071538" y="16430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عنوان 1"/>
          <p:cNvSpPr txBox="1">
            <a:spLocks/>
          </p:cNvSpPr>
          <p:nvPr/>
        </p:nvSpPr>
        <p:spPr>
          <a:xfrm>
            <a:off x="-32" y="2571744"/>
            <a:ext cx="650085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 NAD : malak dehydrogonase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Malate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NADP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en-US" sz="1600" dirty="0"/>
              <a:t>oxaloactate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NADPH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H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428596" y="3143248"/>
          <a:ext cx="114300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ar-SA" sz="1200" baseline="0" dirty="0"/>
                        <a:t>       </a:t>
                      </a:r>
                      <a:r>
                        <a:rPr lang="en-US" sz="1200" baseline="0" dirty="0"/>
                        <a:t>C        O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2928926" y="3071810"/>
          <a:ext cx="1500198" cy="1380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017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    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H       C       OH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رابط مستقيم 17"/>
          <p:cNvCxnSpPr/>
          <p:nvPr/>
        </p:nvCxnSpPr>
        <p:spPr>
          <a:xfrm rot="5400000">
            <a:off x="500828" y="3428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500828" y="3785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500828" y="421402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3356760" y="33567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3358348" y="3785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3358348" y="414258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3214678" y="39290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V="1">
            <a:off x="3571868" y="39290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يساوي 25"/>
          <p:cNvSpPr/>
          <p:nvPr/>
        </p:nvSpPr>
        <p:spPr>
          <a:xfrm rot="10800000" flipH="1">
            <a:off x="642910" y="3929066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-32" y="4500570"/>
            <a:ext cx="650085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1600" dirty="0">
                <a:latin typeface="+mj-lt"/>
                <a:ea typeface="+mj-ea"/>
                <a:cs typeface="+mj-cs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Aspartate aminotransferas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aspartat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en-US" sz="1600" dirty="0"/>
              <a:t>Oxalocate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Glutamate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000496" y="4643446"/>
            <a:ext cx="168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-ketoglutarate </a:t>
            </a:r>
            <a:endParaRPr lang="ar-SA" dirty="0"/>
          </a:p>
        </p:txBody>
      </p:sp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214282" y="5129234"/>
          <a:ext cx="114300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ar-SA" sz="1200" baseline="0" dirty="0"/>
                        <a:t>       </a:t>
                      </a:r>
                      <a:r>
                        <a:rPr lang="en-US" sz="1200" baseline="0" dirty="0"/>
                        <a:t>C        O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1428728" y="5072074"/>
          <a:ext cx="1500198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    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H       C       NH2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30"/>
          <p:cNvGraphicFramePr>
            <a:graphicFrameLocks noGrp="1"/>
          </p:cNvGraphicFramePr>
          <p:nvPr/>
        </p:nvGraphicFramePr>
        <p:xfrm>
          <a:off x="3214678" y="5072074"/>
          <a:ext cx="1500198" cy="17145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H       C       NH2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جدول 31"/>
          <p:cNvGraphicFramePr>
            <a:graphicFrameLocks noGrp="1"/>
          </p:cNvGraphicFramePr>
          <p:nvPr/>
        </p:nvGraphicFramePr>
        <p:xfrm>
          <a:off x="4714876" y="5072074"/>
          <a:ext cx="92869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CH2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C       O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رابط مستقيم 32"/>
          <p:cNvCxnSpPr/>
          <p:nvPr/>
        </p:nvCxnSpPr>
        <p:spPr>
          <a:xfrm rot="5400000">
            <a:off x="284926" y="54284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286514" y="5785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286514" y="621428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1858150" y="53570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1858150" y="5714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1856562" y="6142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>
            <a:off x="1858150" y="650004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يساوي 39"/>
          <p:cNvSpPr/>
          <p:nvPr/>
        </p:nvSpPr>
        <p:spPr>
          <a:xfrm rot="10800000" flipH="1">
            <a:off x="428596" y="5929330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V="1">
            <a:off x="1714480" y="62849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V="1">
            <a:off x="2071670" y="628652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V="1">
            <a:off x="3500430" y="5929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V="1">
            <a:off x="3857620" y="5929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3642512" y="53570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5400000">
            <a:off x="3644100" y="5785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rot="5400000">
            <a:off x="3644100" y="6142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5400000">
            <a:off x="4929984" y="54284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5400000">
            <a:off x="4929984" y="5785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4929984" y="6142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5400000">
            <a:off x="4928396" y="650004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يساوي 51"/>
          <p:cNvSpPr/>
          <p:nvPr/>
        </p:nvSpPr>
        <p:spPr>
          <a:xfrm rot="10800000" flipH="1">
            <a:off x="5072066" y="6177956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53" name="رابط كسهم مستقيم 52"/>
          <p:cNvCxnSpPr/>
          <p:nvPr/>
        </p:nvCxnSpPr>
        <p:spPr>
          <a:xfrm>
            <a:off x="2928926" y="92867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>
            <a:off x="2500298" y="292893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>
            <a:off x="2428860" y="4929198"/>
            <a:ext cx="428628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rot="10800000">
            <a:off x="2285985" y="4927610"/>
            <a:ext cx="428627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>
            <a:off x="1928794" y="1643050"/>
            <a:ext cx="150019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>
            <a:off x="1643042" y="3786190"/>
            <a:ext cx="121444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>
            <a:off x="2857488" y="5857892"/>
            <a:ext cx="357190" cy="1111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ستطيل 65"/>
          <p:cNvSpPr/>
          <p:nvPr/>
        </p:nvSpPr>
        <p:spPr>
          <a:xfrm>
            <a:off x="4538385" y="5610541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1214414" y="5610541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-24"/>
            <a:ext cx="650085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 NAD(p) : malak dehydrogonase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Pyruvate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CO2 + NAPDP + H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malate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NADP 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85984" y="571480"/>
          <a:ext cx="1143008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baseline="0" dirty="0"/>
                        <a:t>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ar-SA" sz="1200" baseline="0" dirty="0"/>
                        <a:t>       </a:t>
                      </a:r>
                      <a:r>
                        <a:rPr lang="en-US" sz="1200" baseline="0" dirty="0"/>
                        <a:t>C        O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14282" y="580066"/>
          <a:ext cx="1285884" cy="14201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0174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H       C       OH       </a:t>
                      </a:r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5400000">
            <a:off x="642116" y="85643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643704" y="12850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5400000">
            <a:off x="642116" y="164225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>
            <a:off x="2356628" y="85643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5400000">
            <a:off x="2358216" y="12850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يساوي 9"/>
          <p:cNvSpPr/>
          <p:nvPr/>
        </p:nvSpPr>
        <p:spPr>
          <a:xfrm rot="10800000" flipH="1">
            <a:off x="2500298" y="1000108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V="1">
            <a:off x="500034" y="142873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V="1">
            <a:off x="857224" y="142873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-32" y="2000240"/>
            <a:ext cx="650085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 phosphoenolpyruvate carboxykinase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lang="en-GB" sz="1600" dirty="0">
                <a:latin typeface="+mj-lt"/>
                <a:ea typeface="+mj-ea"/>
                <a:cs typeface="+mj-cs"/>
              </a:rPr>
              <a:t>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hospoenolpyruvate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CO2 + ADP 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oxaloacetate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ATP 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357158" y="2571744"/>
          <a:ext cx="928694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87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C       O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2714612" y="2566036"/>
          <a:ext cx="135732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CH2</a:t>
                      </a:r>
                    </a:p>
                    <a:p>
                      <a:pPr algn="l" rtl="1"/>
                      <a:r>
                        <a:rPr lang="ar-SA" sz="1200" baseline="0" dirty="0"/>
                        <a:t> 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l" rtl="1"/>
                      <a:r>
                        <a:rPr lang="en-US" sz="1200" dirty="0"/>
                        <a:t>C        O         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</a:p>
                    <a:p>
                      <a:pPr algn="l" rtl="1"/>
                      <a:r>
                        <a:rPr lang="en-US" sz="1200" baseline="0" dirty="0"/>
                        <a:t>COO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رابط مستقيم 16"/>
          <p:cNvCxnSpPr/>
          <p:nvPr/>
        </p:nvCxnSpPr>
        <p:spPr>
          <a:xfrm rot="5400000">
            <a:off x="572266" y="285670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570678" y="3285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570678" y="364252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2785256" y="3285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10800000">
            <a:off x="2928926" y="3070221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يساوي 21"/>
          <p:cNvSpPr/>
          <p:nvPr/>
        </p:nvSpPr>
        <p:spPr>
          <a:xfrm rot="10800000" flipH="1">
            <a:off x="714348" y="3357562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23" name="يساوي 22"/>
          <p:cNvSpPr/>
          <p:nvPr/>
        </p:nvSpPr>
        <p:spPr>
          <a:xfrm rot="16200000">
            <a:off x="2764132" y="2821778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rot="10800000">
            <a:off x="3357554" y="307181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عنوان 1"/>
          <p:cNvSpPr txBox="1">
            <a:spLocks/>
          </p:cNvSpPr>
          <p:nvPr/>
        </p:nvSpPr>
        <p:spPr>
          <a:xfrm>
            <a:off x="-32" y="4000504"/>
            <a:ext cx="650085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1600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Alanine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aminotransferase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alanine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pyruvate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glutamate 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428992" y="4143380"/>
            <a:ext cx="168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-ketoglutarate </a:t>
            </a:r>
            <a:endParaRPr lang="ar-SA" dirty="0"/>
          </a:p>
        </p:txBody>
      </p:sp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142844" y="4637738"/>
          <a:ext cx="857256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baseline="0" dirty="0"/>
                        <a:t>CH3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C        O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4286248" y="4572008"/>
          <a:ext cx="92869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CH2        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C       O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2928926" y="4572008"/>
          <a:ext cx="1285884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baseline="0" dirty="0"/>
                        <a:t>    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H       C       NH2       </a:t>
                      </a:r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30"/>
          <p:cNvGraphicFramePr>
            <a:graphicFrameLocks noGrp="1"/>
          </p:cNvGraphicFramePr>
          <p:nvPr/>
        </p:nvGraphicFramePr>
        <p:xfrm>
          <a:off x="1071538" y="4620598"/>
          <a:ext cx="1500198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CH2 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</a:t>
                      </a:r>
                      <a:r>
                        <a:rPr lang="en-US" sz="1200" baseline="0" dirty="0"/>
                        <a:t>        C H2       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H      C       NH2      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          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رابط كسهم مستقيم 31"/>
          <p:cNvCxnSpPr/>
          <p:nvPr/>
        </p:nvCxnSpPr>
        <p:spPr>
          <a:xfrm rot="10800000">
            <a:off x="2071671" y="4427544"/>
            <a:ext cx="428627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214546" y="4429132"/>
            <a:ext cx="428628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215076" y="499984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215076" y="52855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1499372" y="492840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1499372" y="52855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1500960" y="5714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>
            <a:off x="1500960" y="607141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5400000">
            <a:off x="3358348" y="52855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5400000">
            <a:off x="3358348" y="48569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5400000">
            <a:off x="4501356" y="485696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rot="5400000">
            <a:off x="4501356" y="52855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5400000">
            <a:off x="4501356" y="56427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4501356" y="599997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10800000">
            <a:off x="1357290" y="585630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rot="10800000">
            <a:off x="1643042" y="585789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يساوي 48"/>
          <p:cNvSpPr/>
          <p:nvPr/>
        </p:nvSpPr>
        <p:spPr>
          <a:xfrm rot="10800000" flipH="1">
            <a:off x="357158" y="5072074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50" name="يساوي 49"/>
          <p:cNvSpPr/>
          <p:nvPr/>
        </p:nvSpPr>
        <p:spPr>
          <a:xfrm rot="10800000" flipH="1">
            <a:off x="4643438" y="5715016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52" name="رابط مستقيم 51"/>
          <p:cNvCxnSpPr/>
          <p:nvPr/>
        </p:nvCxnSpPr>
        <p:spPr>
          <a:xfrm rot="10800000">
            <a:off x="3214678" y="507048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rot="10800000">
            <a:off x="3571869" y="507048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>
            <a:off x="1643042" y="35716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/>
          <p:nvPr/>
        </p:nvCxnSpPr>
        <p:spPr>
          <a:xfrm>
            <a:off x="2000232" y="235584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ستطيل 55"/>
          <p:cNvSpPr/>
          <p:nvPr/>
        </p:nvSpPr>
        <p:spPr>
          <a:xfrm>
            <a:off x="4071934" y="4896161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857224" y="4896161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8" name="رابط كسهم مستقيم 57"/>
          <p:cNvCxnSpPr/>
          <p:nvPr/>
        </p:nvCxnSpPr>
        <p:spPr>
          <a:xfrm>
            <a:off x="1428728" y="3071810"/>
            <a:ext cx="121444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>
            <a:off x="1571604" y="1142984"/>
            <a:ext cx="7143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>
            <a:off x="2571736" y="5143512"/>
            <a:ext cx="36671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71414"/>
            <a:ext cx="8643998" cy="7143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Pyruvate</a:t>
            </a:r>
            <a:r>
              <a:rPr lang="en-US" sz="1600" dirty="0">
                <a:latin typeface="+mj-lt"/>
                <a:ea typeface="+mj-ea"/>
                <a:cs typeface="+mj-cs"/>
              </a:rPr>
              <a:t>-orthophosphate di kinase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lang="en-GB" sz="1600" dirty="0">
                <a:latin typeface="+mj-lt"/>
                <a:ea typeface="+mj-ea"/>
                <a:cs typeface="+mj-cs"/>
              </a:rPr>
              <a:t>PHOSPHOENOLPYRUVATE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AMP + NAPDP + H2P2O7 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peruvate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HOPO3 + ATP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57158" y="785794"/>
          <a:ext cx="857256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baseline="0" dirty="0"/>
                        <a:t>CH3      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C        O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</a:t>
                      </a:r>
                    </a:p>
                    <a:p>
                      <a:pPr algn="l" rtl="1"/>
                      <a:r>
                        <a:rPr lang="en-US" sz="1200" dirty="0"/>
                        <a:t>COO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357554" y="785794"/>
          <a:ext cx="1357322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CH2</a:t>
                      </a:r>
                    </a:p>
                    <a:p>
                      <a:pPr algn="l" rtl="1"/>
                      <a:r>
                        <a:rPr lang="ar-SA" sz="1200" baseline="0" dirty="0"/>
                        <a:t>  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l" rtl="1"/>
                      <a:r>
                        <a:rPr lang="en-US" sz="1200" dirty="0"/>
                        <a:t>C        O         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</a:p>
                    <a:p>
                      <a:pPr algn="l" rtl="1"/>
                      <a:r>
                        <a:rPr lang="en-US" sz="1200" baseline="0" dirty="0"/>
                        <a:t>COO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5400000">
            <a:off x="429390" y="107075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429390" y="142794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5400000">
            <a:off x="3429786" y="142794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4071934" y="128427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>
            <a:off x="3643306" y="12858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يساوي 9"/>
          <p:cNvSpPr/>
          <p:nvPr/>
        </p:nvSpPr>
        <p:spPr>
          <a:xfrm rot="16200000">
            <a:off x="3407074" y="1035828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2428860" y="50004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يساوي 12"/>
          <p:cNvSpPr/>
          <p:nvPr/>
        </p:nvSpPr>
        <p:spPr>
          <a:xfrm rot="10800000" flipH="1">
            <a:off x="571472" y="1214422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1571604" y="1142984"/>
            <a:ext cx="157163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u="sng" dirty="0"/>
              <a:t>Crassulacean acid metabolism ( CAM )</a:t>
            </a:r>
            <a:endParaRPr lang="ar-SA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-32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1000100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2285984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3286116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Leaf</a:t>
            </a:r>
          </a:p>
          <a:p>
            <a:pPr algn="ctr"/>
            <a:r>
              <a:rPr lang="en-US" sz="1200" dirty="0"/>
              <a:t>epidermis</a:t>
            </a:r>
            <a:endParaRPr lang="ar-SA" sz="1200" dirty="0"/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5000628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6000760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7000892" y="1214422"/>
            <a:ext cx="1000132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ذو زوايا قطرية مستديرة 8"/>
          <p:cNvSpPr/>
          <p:nvPr/>
        </p:nvSpPr>
        <p:spPr>
          <a:xfrm>
            <a:off x="8001024" y="1214422"/>
            <a:ext cx="1142976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Leaf </a:t>
            </a:r>
          </a:p>
          <a:p>
            <a:pPr algn="ctr"/>
            <a:r>
              <a:rPr lang="en-US" sz="1200" dirty="0"/>
              <a:t>epidermis</a:t>
            </a:r>
            <a:endParaRPr lang="ar-SA" sz="1200" dirty="0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-32" y="428604"/>
          <a:ext cx="1643074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2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CO2 uptake</a:t>
                      </a:r>
                      <a:r>
                        <a:rPr lang="en-US" sz="1400" baseline="0" dirty="0"/>
                        <a:t> and fixtion : leaf acidification</a:t>
                      </a:r>
                      <a:endParaRPr lang="ar-SA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2643174" y="411464"/>
          <a:ext cx="1643074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2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Open stoma permits entry of CO2 and loss</a:t>
                      </a:r>
                      <a:r>
                        <a:rPr lang="en-US" sz="1400" baseline="0" dirty="0"/>
                        <a:t> of </a:t>
                      </a:r>
                      <a:r>
                        <a:rPr lang="en-US" sz="1200" baseline="0" dirty="0"/>
                        <a:t>H2O</a:t>
                      </a:r>
                      <a:endParaRPr lang="ar-SA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5000628" y="214290"/>
          <a:ext cx="2071702" cy="94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2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Decarboxylation</a:t>
                      </a:r>
                      <a:r>
                        <a:rPr lang="en-US" sz="1400" baseline="0" dirty="0"/>
                        <a:t> of stored malate and refixation of intrnal CO2 : deacidication</a:t>
                      </a:r>
                      <a:endParaRPr lang="ar-SA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جدول 13"/>
          <p:cNvGraphicFramePr>
            <a:graphicFrameLocks noGrp="1"/>
          </p:cNvGraphicFramePr>
          <p:nvPr/>
        </p:nvGraphicFramePr>
        <p:xfrm>
          <a:off x="7500958" y="411464"/>
          <a:ext cx="1643074" cy="731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Closed</a:t>
                      </a:r>
                      <a:r>
                        <a:rPr lang="en-US" sz="1400" baseline="0" dirty="0"/>
                        <a:t> stoma </a:t>
                      </a:r>
                      <a:r>
                        <a:rPr lang="ar-SA" sz="1400" baseline="0" dirty="0"/>
                        <a:t> </a:t>
                      </a:r>
                      <a:endParaRPr lang="en-US" sz="1400" baseline="0" dirty="0"/>
                    </a:p>
                    <a:p>
                      <a:pPr algn="l" rtl="1"/>
                      <a:r>
                        <a:rPr lang="en-US" sz="1400" dirty="0"/>
                        <a:t>prevents </a:t>
                      </a:r>
                      <a:r>
                        <a:rPr lang="en-US" sz="1200" baseline="0" dirty="0"/>
                        <a:t>H2O </a:t>
                      </a:r>
                      <a:r>
                        <a:rPr lang="en-US" sz="1400" baseline="0" dirty="0"/>
                        <a:t>loss</a:t>
                      </a:r>
                    </a:p>
                    <a:p>
                      <a:pPr algn="l" rtl="1"/>
                      <a:r>
                        <a:rPr lang="ar-SA" sz="1400" dirty="0"/>
                        <a:t> 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and CO2 uptake </a:t>
                      </a:r>
                      <a:endParaRPr lang="ar-SA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رابط كسهم مستقيم 14"/>
          <p:cNvCxnSpPr/>
          <p:nvPr/>
        </p:nvCxnSpPr>
        <p:spPr>
          <a:xfrm rot="10800000" flipV="1">
            <a:off x="7000892" y="1071546"/>
            <a:ext cx="500066" cy="428627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 flipV="1">
            <a:off x="2143108" y="1000108"/>
            <a:ext cx="500066" cy="428627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-32" y="-19072"/>
          <a:ext cx="92869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Darkness</a:t>
                      </a:r>
                      <a:endParaRPr lang="ar-SA" sz="1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8358214" y="-19072"/>
          <a:ext cx="785818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Light</a:t>
                      </a:r>
                      <a:endParaRPr lang="ar-SA" sz="1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شكل بيضاوي 20"/>
          <p:cNvSpPr/>
          <p:nvPr/>
        </p:nvSpPr>
        <p:spPr>
          <a:xfrm>
            <a:off x="-32" y="2214554"/>
            <a:ext cx="4500594" cy="4429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4786314" y="2143116"/>
            <a:ext cx="4357718" cy="4500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2000232" y="357166"/>
            <a:ext cx="57150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co2</a:t>
            </a:r>
            <a:endParaRPr lang="ar-SA" sz="1100" dirty="0">
              <a:solidFill>
                <a:schemeClr val="bg1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rot="5400000">
            <a:off x="1142976" y="1357298"/>
            <a:ext cx="1785950" cy="3571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1071538" y="2511738"/>
          <a:ext cx="571504" cy="274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rtl="1"/>
                      <a:r>
                        <a:rPr lang="en-US" sz="1200" dirty="0"/>
                        <a:t>HCO3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2776526" y="2511738"/>
          <a:ext cx="366714" cy="274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PI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357158" y="3288032"/>
          <a:ext cx="857256" cy="42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Phosoenol pyruvate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جدول 30"/>
          <p:cNvGraphicFramePr>
            <a:graphicFrameLocks noGrp="1"/>
          </p:cNvGraphicFramePr>
          <p:nvPr/>
        </p:nvGraphicFramePr>
        <p:xfrm>
          <a:off x="214282" y="4143380"/>
          <a:ext cx="857256" cy="42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Trios phosphate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جدول 31"/>
          <p:cNvGraphicFramePr>
            <a:graphicFrameLocks noGrp="1"/>
          </p:cNvGraphicFramePr>
          <p:nvPr/>
        </p:nvGraphicFramePr>
        <p:xfrm>
          <a:off x="857224" y="5241622"/>
          <a:ext cx="64294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starch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2357422" y="3286124"/>
          <a:ext cx="100013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oxaloacetate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وتر 33"/>
          <p:cNvSpPr/>
          <p:nvPr/>
        </p:nvSpPr>
        <p:spPr>
          <a:xfrm flipH="1">
            <a:off x="3071802" y="2928934"/>
            <a:ext cx="1357322" cy="2928958"/>
          </a:xfrm>
          <a:prstGeom prst="chor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35" name="جدول 34"/>
          <p:cNvGraphicFramePr>
            <a:graphicFrameLocks noGrp="1"/>
          </p:cNvGraphicFramePr>
          <p:nvPr/>
        </p:nvGraphicFramePr>
        <p:xfrm>
          <a:off x="3500430" y="3825892"/>
          <a:ext cx="857256" cy="3174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488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vacuole</a:t>
                      </a:r>
                      <a:endParaRPr lang="ar-SA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وتر 35"/>
          <p:cNvSpPr/>
          <p:nvPr/>
        </p:nvSpPr>
        <p:spPr>
          <a:xfrm flipH="1">
            <a:off x="7786710" y="2857496"/>
            <a:ext cx="1357322" cy="2928958"/>
          </a:xfrm>
          <a:prstGeom prst="chor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37" name="جدول 36"/>
          <p:cNvGraphicFramePr>
            <a:graphicFrameLocks noGrp="1"/>
          </p:cNvGraphicFramePr>
          <p:nvPr/>
        </p:nvGraphicFramePr>
        <p:xfrm>
          <a:off x="2428860" y="4572008"/>
          <a:ext cx="64294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malate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جدول 37"/>
          <p:cNvGraphicFramePr>
            <a:graphicFrameLocks noGrp="1"/>
          </p:cNvGraphicFramePr>
          <p:nvPr/>
        </p:nvGraphicFramePr>
        <p:xfrm>
          <a:off x="1500166" y="3812862"/>
          <a:ext cx="64294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NADPH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1571604" y="4214818"/>
          <a:ext cx="561980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NADP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0" name="رابط كسهم مستقيم 39"/>
          <p:cNvCxnSpPr/>
          <p:nvPr/>
        </p:nvCxnSpPr>
        <p:spPr>
          <a:xfrm rot="5400000">
            <a:off x="2356626" y="4071149"/>
            <a:ext cx="1000134" cy="1589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سهم منحني إلى الأسفل 43"/>
          <p:cNvSpPr/>
          <p:nvPr/>
        </p:nvSpPr>
        <p:spPr>
          <a:xfrm rot="5400000">
            <a:off x="2250266" y="3821910"/>
            <a:ext cx="571502" cy="642942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 w="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 rot="16200000" flipV="1">
            <a:off x="785786" y="4714884"/>
            <a:ext cx="214314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 rot="16200000" flipV="1">
            <a:off x="919142" y="5000635"/>
            <a:ext cx="214314" cy="7143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rot="5400000" flipH="1" flipV="1">
            <a:off x="750067" y="3964786"/>
            <a:ext cx="214313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سهم منحني إلى الأسفل 40"/>
          <p:cNvSpPr/>
          <p:nvPr/>
        </p:nvSpPr>
        <p:spPr>
          <a:xfrm>
            <a:off x="1000100" y="3071810"/>
            <a:ext cx="2000264" cy="214314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2" name="سهم منحني إلى الأسفل 41"/>
          <p:cNvSpPr/>
          <p:nvPr/>
        </p:nvSpPr>
        <p:spPr>
          <a:xfrm flipV="1">
            <a:off x="1071538" y="2847972"/>
            <a:ext cx="2000264" cy="223838"/>
          </a:xfrm>
          <a:prstGeom prst="curved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43" name="جدول 42"/>
          <p:cNvGraphicFramePr>
            <a:graphicFrameLocks noGrp="1"/>
          </p:cNvGraphicFramePr>
          <p:nvPr/>
        </p:nvGraphicFramePr>
        <p:xfrm>
          <a:off x="3428992" y="4643446"/>
          <a:ext cx="785818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Malic</a:t>
                      </a:r>
                      <a:r>
                        <a:rPr lang="en-US" sz="1100" baseline="0" dirty="0"/>
                        <a:t> acid 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رابط كسهم مستقيم 45"/>
          <p:cNvCxnSpPr/>
          <p:nvPr/>
        </p:nvCxnSpPr>
        <p:spPr>
          <a:xfrm>
            <a:off x="3071802" y="4786322"/>
            <a:ext cx="285752" cy="71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جدول 53"/>
          <p:cNvGraphicFramePr>
            <a:graphicFrameLocks noGrp="1"/>
          </p:cNvGraphicFramePr>
          <p:nvPr/>
        </p:nvGraphicFramePr>
        <p:xfrm>
          <a:off x="8215338" y="3929066"/>
          <a:ext cx="785818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Malic</a:t>
                      </a:r>
                      <a:r>
                        <a:rPr lang="en-US" sz="1100" baseline="0" dirty="0"/>
                        <a:t> acid 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" name="رابط كسهم مستقيم 54"/>
          <p:cNvCxnSpPr/>
          <p:nvPr/>
        </p:nvCxnSpPr>
        <p:spPr>
          <a:xfrm rot="16200000" flipV="1">
            <a:off x="7853386" y="3424238"/>
            <a:ext cx="581028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جدول 56"/>
          <p:cNvGraphicFramePr>
            <a:graphicFrameLocks noGrp="1"/>
          </p:cNvGraphicFramePr>
          <p:nvPr/>
        </p:nvGraphicFramePr>
        <p:xfrm>
          <a:off x="7358082" y="2884168"/>
          <a:ext cx="64294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malate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8" name="رابط كسهم مستقيم 57"/>
          <p:cNvCxnSpPr/>
          <p:nvPr/>
        </p:nvCxnSpPr>
        <p:spPr>
          <a:xfrm rot="5400000">
            <a:off x="6929454" y="3571876"/>
            <a:ext cx="928694" cy="21431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 rot="10800000" flipV="1">
            <a:off x="6786578" y="3071810"/>
            <a:ext cx="500066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/>
          <p:cNvCxnSpPr/>
          <p:nvPr/>
        </p:nvCxnSpPr>
        <p:spPr>
          <a:xfrm rot="16200000" flipH="1">
            <a:off x="7036611" y="4607727"/>
            <a:ext cx="285754" cy="7143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جدول 65"/>
          <p:cNvGraphicFramePr>
            <a:graphicFrameLocks noGrp="1"/>
          </p:cNvGraphicFramePr>
          <p:nvPr/>
        </p:nvGraphicFramePr>
        <p:xfrm>
          <a:off x="6858016" y="4143380"/>
          <a:ext cx="64294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Pyruver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0" name="رابط كسهم مستقيم 69"/>
          <p:cNvCxnSpPr/>
          <p:nvPr/>
        </p:nvCxnSpPr>
        <p:spPr>
          <a:xfrm rot="16200000" flipH="1">
            <a:off x="7108049" y="4964918"/>
            <a:ext cx="357190" cy="14287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7072330" y="5286388"/>
          <a:ext cx="642942" cy="25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starch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" name="شكل بيضاوي 76"/>
          <p:cNvSpPr/>
          <p:nvPr/>
        </p:nvSpPr>
        <p:spPr>
          <a:xfrm>
            <a:off x="6143636" y="2928934"/>
            <a:ext cx="57150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co2</a:t>
            </a:r>
            <a:endParaRPr lang="ar-SA" sz="1100" dirty="0">
              <a:solidFill>
                <a:schemeClr val="bg1"/>
              </a:solidFill>
            </a:endParaRPr>
          </a:p>
        </p:txBody>
      </p:sp>
      <p:cxnSp>
        <p:nvCxnSpPr>
          <p:cNvPr id="78" name="رابط كسهم مستقيم 77"/>
          <p:cNvCxnSpPr/>
          <p:nvPr/>
        </p:nvCxnSpPr>
        <p:spPr>
          <a:xfrm rot="5400000">
            <a:off x="5893603" y="3393281"/>
            <a:ext cx="571504" cy="21431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جدول 79"/>
          <p:cNvGraphicFramePr>
            <a:graphicFrameLocks noGrp="1"/>
          </p:cNvGraphicFramePr>
          <p:nvPr/>
        </p:nvGraphicFramePr>
        <p:xfrm>
          <a:off x="5500694" y="3929066"/>
          <a:ext cx="642942" cy="42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algn="l" rtl="1"/>
                      <a:r>
                        <a:rPr lang="en-US" sz="1100" dirty="0"/>
                        <a:t>Calvin</a:t>
                      </a:r>
                    </a:p>
                    <a:p>
                      <a:pPr algn="l" rtl="1"/>
                      <a:r>
                        <a:rPr lang="en-US" sz="1100" dirty="0"/>
                        <a:t>cycle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1" name="رابط كسهم مستقيم 80"/>
          <p:cNvCxnSpPr/>
          <p:nvPr/>
        </p:nvCxnSpPr>
        <p:spPr>
          <a:xfrm rot="5400000" flipH="1" flipV="1">
            <a:off x="6179355" y="2107397"/>
            <a:ext cx="1071570" cy="42862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كسهم مستقيم 84"/>
          <p:cNvCxnSpPr/>
          <p:nvPr/>
        </p:nvCxnSpPr>
        <p:spPr>
          <a:xfrm flipV="1">
            <a:off x="6796102" y="1704964"/>
            <a:ext cx="347666" cy="952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جدول 86"/>
          <p:cNvGraphicFramePr>
            <a:graphicFrameLocks noGrp="1"/>
          </p:cNvGraphicFramePr>
          <p:nvPr/>
        </p:nvGraphicFramePr>
        <p:xfrm>
          <a:off x="8072462" y="4754586"/>
          <a:ext cx="857256" cy="3174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488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vacuole</a:t>
                      </a:r>
                      <a:endParaRPr lang="ar-SA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8" name="رابط كسهم مستقيم 87"/>
          <p:cNvCxnSpPr/>
          <p:nvPr/>
        </p:nvCxnSpPr>
        <p:spPr>
          <a:xfrm rot="5400000" flipH="1" flipV="1">
            <a:off x="1213644" y="3429000"/>
            <a:ext cx="6858000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جدول 58"/>
          <p:cNvGraphicFramePr>
            <a:graphicFrameLocks noGrp="1"/>
          </p:cNvGraphicFramePr>
          <p:nvPr/>
        </p:nvGraphicFramePr>
        <p:xfrm>
          <a:off x="1857356" y="277177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(3-1)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جدول 60"/>
          <p:cNvGraphicFramePr>
            <a:graphicFrameLocks noGrp="1"/>
          </p:cNvGraphicFramePr>
          <p:nvPr/>
        </p:nvGraphicFramePr>
        <p:xfrm>
          <a:off x="2857488" y="391478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(3-2)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جدول 61"/>
          <p:cNvGraphicFramePr>
            <a:graphicFrameLocks noGrp="1"/>
          </p:cNvGraphicFramePr>
          <p:nvPr/>
        </p:nvGraphicFramePr>
        <p:xfrm>
          <a:off x="6858016" y="271462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(3-4)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0"/>
            <a:ext cx="91440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-32" y="3429000"/>
            <a:ext cx="9144000" cy="342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786182" y="-24"/>
          <a:ext cx="126205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chloroplast</a:t>
                      </a:r>
                      <a:endParaRPr lang="ar-SA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5072066" y="2786058"/>
            <a:ext cx="135732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Triose</a:t>
            </a:r>
          </a:p>
          <a:p>
            <a:pPr algn="ctr"/>
            <a:r>
              <a:rPr lang="en-US" sz="1400" dirty="0"/>
              <a:t>phsphate</a:t>
            </a:r>
            <a:endParaRPr lang="ar-SA" sz="1400" dirty="0"/>
          </a:p>
        </p:txBody>
      </p:sp>
      <p:sp>
        <p:nvSpPr>
          <p:cNvPr id="6" name="شكل بيضاوي 5"/>
          <p:cNvSpPr/>
          <p:nvPr/>
        </p:nvSpPr>
        <p:spPr>
          <a:xfrm>
            <a:off x="5072066" y="3500438"/>
            <a:ext cx="135732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Triose</a:t>
            </a:r>
          </a:p>
          <a:p>
            <a:pPr algn="ctr"/>
            <a:r>
              <a:rPr lang="en-US" sz="1400" dirty="0"/>
              <a:t>phsphate</a:t>
            </a:r>
            <a:endParaRPr lang="ar-SA" sz="1400" dirty="0"/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6500827" y="3786190"/>
            <a:ext cx="1214445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V="1">
            <a:off x="6500827" y="3071810"/>
            <a:ext cx="642941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7429520" y="2767964"/>
          <a:ext cx="1214446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Fructose1,6 bisphosphate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7786710" y="4625352"/>
          <a:ext cx="1214446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Fructose1,6 bisphosphate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رابط كسهم مستقيم 11"/>
          <p:cNvCxnSpPr/>
          <p:nvPr/>
        </p:nvCxnSpPr>
        <p:spPr>
          <a:xfrm rot="5400000" flipH="1" flipV="1">
            <a:off x="7607321" y="2251067"/>
            <a:ext cx="931076" cy="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سهم منحني إلى الأسفل 16"/>
          <p:cNvSpPr/>
          <p:nvPr/>
        </p:nvSpPr>
        <p:spPr>
          <a:xfrm rot="5400000">
            <a:off x="7643835" y="2071679"/>
            <a:ext cx="428626" cy="428628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 w="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7072330" y="2034532"/>
          <a:ext cx="5000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964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H2O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7215206" y="2320284"/>
          <a:ext cx="3476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7429520" y="1267766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Fructose-6-phosphate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رابط كسهم مستقيم 20"/>
          <p:cNvCxnSpPr/>
          <p:nvPr/>
        </p:nvCxnSpPr>
        <p:spPr>
          <a:xfrm rot="16200000" flipV="1">
            <a:off x="7893074" y="1036621"/>
            <a:ext cx="358778" cy="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جدول 22"/>
          <p:cNvGraphicFramePr>
            <a:graphicFrameLocks noGrp="1"/>
          </p:cNvGraphicFramePr>
          <p:nvPr/>
        </p:nvGraphicFramePr>
        <p:xfrm>
          <a:off x="7429520" y="339072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Glucose-6-phosphate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رابط كسهم مستقيم 23"/>
          <p:cNvCxnSpPr/>
          <p:nvPr/>
        </p:nvCxnSpPr>
        <p:spPr>
          <a:xfrm rot="10800000">
            <a:off x="5643571" y="642919"/>
            <a:ext cx="1714515" cy="159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4429124" y="410510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Glucose-1-phosphate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رابط كسهم مستقيم 27"/>
          <p:cNvCxnSpPr/>
          <p:nvPr/>
        </p:nvCxnSpPr>
        <p:spPr>
          <a:xfrm rot="10800000">
            <a:off x="1857356" y="642918"/>
            <a:ext cx="242889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642910" y="428604"/>
          <a:ext cx="1143008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ADP Glucose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سهم منحني إلى الأسفل 33"/>
          <p:cNvSpPr/>
          <p:nvPr/>
        </p:nvSpPr>
        <p:spPr>
          <a:xfrm>
            <a:off x="2419173" y="650184"/>
            <a:ext cx="1496103" cy="428628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 w="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35" name="جدول 34"/>
          <p:cNvGraphicFramePr>
            <a:graphicFrameLocks noGrp="1"/>
          </p:cNvGraphicFramePr>
          <p:nvPr/>
        </p:nvGraphicFramePr>
        <p:xfrm>
          <a:off x="3571868" y="1071546"/>
          <a:ext cx="428628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2285984" y="1105838"/>
          <a:ext cx="5000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964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ATP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رابط كسهم مستقيم 36"/>
          <p:cNvCxnSpPr/>
          <p:nvPr/>
        </p:nvCxnSpPr>
        <p:spPr>
          <a:xfrm rot="16200000" flipH="1">
            <a:off x="571472" y="1428735"/>
            <a:ext cx="1143007" cy="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جدول 39"/>
          <p:cNvGraphicFramePr>
            <a:graphicFrameLocks noGrp="1"/>
          </p:cNvGraphicFramePr>
          <p:nvPr/>
        </p:nvGraphicFramePr>
        <p:xfrm>
          <a:off x="785786" y="1986590"/>
          <a:ext cx="785818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Starch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جدول 43"/>
          <p:cNvGraphicFramePr>
            <a:graphicFrameLocks noGrp="1"/>
          </p:cNvGraphicFramePr>
          <p:nvPr/>
        </p:nvGraphicFramePr>
        <p:xfrm>
          <a:off x="7786710" y="3571876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Metabolism via glycolysis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رابط كسهم مستقيم 45"/>
          <p:cNvCxnSpPr/>
          <p:nvPr/>
        </p:nvCxnSpPr>
        <p:spPr>
          <a:xfrm>
            <a:off x="7215206" y="3786191"/>
            <a:ext cx="1000132" cy="7858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rot="5400000">
            <a:off x="7858544" y="5643180"/>
            <a:ext cx="857258" cy="79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7786710" y="6125550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Fructose-6-phosphate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6" name="رابط كسهم مستقيم 55"/>
          <p:cNvCxnSpPr/>
          <p:nvPr/>
        </p:nvCxnSpPr>
        <p:spPr>
          <a:xfrm rot="10800000">
            <a:off x="7215207" y="6356369"/>
            <a:ext cx="500069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جدول 57"/>
          <p:cNvGraphicFramePr>
            <a:graphicFrameLocks noGrp="1"/>
          </p:cNvGraphicFramePr>
          <p:nvPr/>
        </p:nvGraphicFramePr>
        <p:xfrm>
          <a:off x="6072198" y="6125550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Glucose-6-phosphate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جدول 61"/>
          <p:cNvGraphicFramePr>
            <a:graphicFrameLocks noGrp="1"/>
          </p:cNvGraphicFramePr>
          <p:nvPr/>
        </p:nvGraphicFramePr>
        <p:xfrm>
          <a:off x="4286248" y="6125550"/>
          <a:ext cx="1143008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Glucose-1-phosphate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رابط كسهم مستقيم 62"/>
          <p:cNvCxnSpPr/>
          <p:nvPr/>
        </p:nvCxnSpPr>
        <p:spPr>
          <a:xfrm rot="10800000">
            <a:off x="5500691" y="6357958"/>
            <a:ext cx="500069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كسهم مستقيم 66"/>
          <p:cNvCxnSpPr/>
          <p:nvPr/>
        </p:nvCxnSpPr>
        <p:spPr>
          <a:xfrm rot="10800000">
            <a:off x="1785918" y="6427807"/>
            <a:ext cx="242889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سهم منحني إلى الأسفل 67"/>
          <p:cNvSpPr/>
          <p:nvPr/>
        </p:nvSpPr>
        <p:spPr>
          <a:xfrm rot="10800000">
            <a:off x="2428860" y="6000767"/>
            <a:ext cx="1496103" cy="428628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 w="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69" name="جدول 68"/>
          <p:cNvGraphicFramePr>
            <a:graphicFrameLocks noGrp="1"/>
          </p:cNvGraphicFramePr>
          <p:nvPr/>
        </p:nvGraphicFramePr>
        <p:xfrm>
          <a:off x="3643306" y="5749308"/>
          <a:ext cx="5000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964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UTP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جدول 69"/>
          <p:cNvGraphicFramePr>
            <a:graphicFrameLocks noGrp="1"/>
          </p:cNvGraphicFramePr>
          <p:nvPr/>
        </p:nvGraphicFramePr>
        <p:xfrm>
          <a:off x="2357422" y="5749308"/>
          <a:ext cx="428628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جدول 70"/>
          <p:cNvGraphicFramePr>
            <a:graphicFrameLocks noGrp="1"/>
          </p:cNvGraphicFramePr>
          <p:nvPr/>
        </p:nvGraphicFramePr>
        <p:xfrm>
          <a:off x="545063" y="6201432"/>
          <a:ext cx="1169417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UDP Glucose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2" name="رابط كسهم مستقيم 71"/>
          <p:cNvCxnSpPr/>
          <p:nvPr/>
        </p:nvCxnSpPr>
        <p:spPr>
          <a:xfrm rot="16200000" flipV="1">
            <a:off x="897706" y="5960286"/>
            <a:ext cx="357190" cy="95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جدول 74"/>
          <p:cNvGraphicFramePr>
            <a:graphicFrameLocks noGrp="1"/>
          </p:cNvGraphicFramePr>
          <p:nvPr/>
        </p:nvGraphicFramePr>
        <p:xfrm>
          <a:off x="571472" y="5268294"/>
          <a:ext cx="1000132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Sucrose</a:t>
                      </a:r>
                      <a:r>
                        <a:rPr lang="en-US" sz="1400" baseline="0" dirty="0"/>
                        <a:t> phosphate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6" name="رابط كسهم مستقيم 75"/>
          <p:cNvCxnSpPr/>
          <p:nvPr/>
        </p:nvCxnSpPr>
        <p:spPr>
          <a:xfrm rot="5400000" flipH="1" flipV="1">
            <a:off x="607192" y="4750602"/>
            <a:ext cx="928694" cy="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جدول 80"/>
          <p:cNvGraphicFramePr>
            <a:graphicFrameLocks noGrp="1"/>
          </p:cNvGraphicFramePr>
          <p:nvPr/>
        </p:nvGraphicFramePr>
        <p:xfrm>
          <a:off x="652434" y="3929066"/>
          <a:ext cx="77629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Sucrose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سهم منحني 82"/>
          <p:cNvSpPr>
            <a:spLocks noChangeAspect="1"/>
          </p:cNvSpPr>
          <p:nvPr/>
        </p:nvSpPr>
        <p:spPr>
          <a:xfrm>
            <a:off x="1071499" y="4714882"/>
            <a:ext cx="928733" cy="142878"/>
          </a:xfrm>
          <a:prstGeom prst="bentArrow">
            <a:avLst>
              <a:gd name="adj1" fmla="val 25000"/>
              <a:gd name="adj2" fmla="val 25677"/>
              <a:gd name="adj3" fmla="val 25000"/>
              <a:gd name="adj4" fmla="val 43750"/>
            </a:avLst>
          </a:prstGeom>
          <a:solidFill>
            <a:schemeClr val="accent6">
              <a:lumMod val="50000"/>
            </a:schemeClr>
          </a:solidFill>
          <a:ln w="0">
            <a:solidFill>
              <a:schemeClr val="accent6">
                <a:lumMod val="50000"/>
              </a:schemeClr>
            </a:solidFill>
          </a:ln>
          <a:effectLst>
            <a:outerShdw sx="1000" sy="1000" algn="ctr" rotWithShape="0">
              <a:schemeClr val="accent6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84" name="جدول 83"/>
          <p:cNvGraphicFramePr>
            <a:graphicFrameLocks noGrp="1"/>
          </p:cNvGraphicFramePr>
          <p:nvPr/>
        </p:nvGraphicFramePr>
        <p:xfrm>
          <a:off x="2000232" y="4606300"/>
          <a:ext cx="3476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جدول 84"/>
          <p:cNvGraphicFramePr>
            <a:graphicFrameLocks noGrp="1"/>
          </p:cNvGraphicFramePr>
          <p:nvPr/>
        </p:nvGraphicFramePr>
        <p:xfrm>
          <a:off x="3929058" y="3201036"/>
          <a:ext cx="71438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9" name="سهم منحني إلى اليمين 88"/>
          <p:cNvSpPr/>
          <p:nvPr/>
        </p:nvSpPr>
        <p:spPr>
          <a:xfrm>
            <a:off x="4429124" y="3000372"/>
            <a:ext cx="588644" cy="928694"/>
          </a:xfrm>
          <a:prstGeom prst="curv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triangl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1" name="سهم منحني إلى اليمين 90"/>
          <p:cNvSpPr/>
          <p:nvPr/>
        </p:nvSpPr>
        <p:spPr>
          <a:xfrm rot="10800000">
            <a:off x="3714744" y="2928933"/>
            <a:ext cx="588644" cy="928694"/>
          </a:xfrm>
          <a:prstGeom prst="curved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triangle"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93" name="رابط كسهم مستقيم 92"/>
          <p:cNvCxnSpPr/>
          <p:nvPr/>
        </p:nvCxnSpPr>
        <p:spPr>
          <a:xfrm rot="5400000">
            <a:off x="2964645" y="1893083"/>
            <a:ext cx="1357322" cy="28575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جدول 95"/>
          <p:cNvGraphicFramePr>
            <a:graphicFrameLocks noGrp="1"/>
          </p:cNvGraphicFramePr>
          <p:nvPr/>
        </p:nvGraphicFramePr>
        <p:xfrm>
          <a:off x="3295640" y="2820350"/>
          <a:ext cx="3476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9" name="رابط كسهم مستقيم 98"/>
          <p:cNvCxnSpPr/>
          <p:nvPr/>
        </p:nvCxnSpPr>
        <p:spPr>
          <a:xfrm rot="10800000">
            <a:off x="3571868" y="4000505"/>
            <a:ext cx="3357586" cy="150020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سهم منحني 99"/>
          <p:cNvSpPr>
            <a:spLocks noChangeAspect="1"/>
          </p:cNvSpPr>
          <p:nvPr/>
        </p:nvSpPr>
        <p:spPr>
          <a:xfrm rot="10800000">
            <a:off x="7358043" y="5429264"/>
            <a:ext cx="928733" cy="142878"/>
          </a:xfrm>
          <a:prstGeom prst="bentArrow">
            <a:avLst>
              <a:gd name="adj1" fmla="val 25000"/>
              <a:gd name="adj2" fmla="val 25677"/>
              <a:gd name="adj3" fmla="val 25000"/>
              <a:gd name="adj4" fmla="val 43750"/>
            </a:avLst>
          </a:prstGeom>
          <a:solidFill>
            <a:schemeClr val="accent6">
              <a:lumMod val="50000"/>
            </a:schemeClr>
          </a:solidFill>
          <a:ln w="0">
            <a:solidFill>
              <a:schemeClr val="accent6">
                <a:lumMod val="50000"/>
              </a:schemeClr>
            </a:solidFill>
          </a:ln>
          <a:effectLst>
            <a:outerShdw sx="1000" sy="1000" algn="ctr" rotWithShape="0">
              <a:schemeClr val="accent6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101" name="جدول 100"/>
          <p:cNvGraphicFramePr>
            <a:graphicFrameLocks noGrp="1"/>
          </p:cNvGraphicFramePr>
          <p:nvPr/>
        </p:nvGraphicFramePr>
        <p:xfrm>
          <a:off x="7010416" y="5429264"/>
          <a:ext cx="3476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5" name="رابط كسهم مستقيم 104"/>
          <p:cNvCxnSpPr/>
          <p:nvPr/>
        </p:nvCxnSpPr>
        <p:spPr>
          <a:xfrm rot="5400000" flipH="1" flipV="1">
            <a:off x="2071669" y="4500571"/>
            <a:ext cx="1714514" cy="71438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جدول 111"/>
          <p:cNvGraphicFramePr>
            <a:graphicFrameLocks noGrp="1"/>
          </p:cNvGraphicFramePr>
          <p:nvPr/>
        </p:nvGraphicFramePr>
        <p:xfrm>
          <a:off x="3224202" y="3714752"/>
          <a:ext cx="347666" cy="251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362">
                <a:tc>
                  <a:txBody>
                    <a:bodyPr/>
                    <a:lstStyle/>
                    <a:p>
                      <a:pPr algn="l" rtl="1"/>
                      <a:r>
                        <a:rPr lang="en-US" sz="1050" dirty="0"/>
                        <a:t>Pi</a:t>
                      </a:r>
                      <a:endParaRPr lang="ar-SA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رابط كسهم مستقيم 113"/>
          <p:cNvCxnSpPr/>
          <p:nvPr/>
        </p:nvCxnSpPr>
        <p:spPr>
          <a:xfrm flipV="1">
            <a:off x="2428860" y="3929066"/>
            <a:ext cx="714380" cy="64294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جدول 121"/>
          <p:cNvGraphicFramePr>
            <a:graphicFrameLocks noGrp="1"/>
          </p:cNvGraphicFramePr>
          <p:nvPr/>
        </p:nvGraphicFramePr>
        <p:xfrm>
          <a:off x="452430" y="3429000"/>
          <a:ext cx="1047736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4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CYTOSOL</a:t>
                      </a:r>
                      <a:endParaRPr lang="ar-SA" sz="14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" name="جدول 124"/>
          <p:cNvGraphicFramePr>
            <a:graphicFrameLocks noGrp="1"/>
          </p:cNvGraphicFramePr>
          <p:nvPr/>
        </p:nvGraphicFramePr>
        <p:xfrm>
          <a:off x="5524528" y="2043106"/>
          <a:ext cx="619108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Calvin</a:t>
                      </a:r>
                    </a:p>
                    <a:p>
                      <a:pPr algn="l" rtl="1"/>
                      <a:r>
                        <a:rPr lang="en-US" sz="1200" dirty="0"/>
                        <a:t>cycle</a:t>
                      </a:r>
                      <a:endParaRPr lang="ar-SA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6" name="رابط كسهم مستقيم 125"/>
          <p:cNvCxnSpPr/>
          <p:nvPr/>
        </p:nvCxnSpPr>
        <p:spPr>
          <a:xfrm rot="5400000">
            <a:off x="5644363" y="2572537"/>
            <a:ext cx="274640" cy="15240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جدول 59"/>
          <p:cNvGraphicFramePr>
            <a:graphicFrameLocks noGrp="1"/>
          </p:cNvGraphicFramePr>
          <p:nvPr/>
        </p:nvGraphicFramePr>
        <p:xfrm>
          <a:off x="6500826" y="312896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(5-2)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جدول 60"/>
          <p:cNvGraphicFramePr>
            <a:graphicFrameLocks noGrp="1"/>
          </p:cNvGraphicFramePr>
          <p:nvPr/>
        </p:nvGraphicFramePr>
        <p:xfrm>
          <a:off x="8143900" y="220026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(5-2)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جدول 63"/>
          <p:cNvGraphicFramePr>
            <a:graphicFrameLocks noGrp="1"/>
          </p:cNvGraphicFramePr>
          <p:nvPr/>
        </p:nvGraphicFramePr>
        <p:xfrm>
          <a:off x="8215338" y="100010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جدول 64"/>
          <p:cNvGraphicFramePr>
            <a:graphicFrameLocks noGrp="1"/>
          </p:cNvGraphicFramePr>
          <p:nvPr/>
        </p:nvGraphicFramePr>
        <p:xfrm>
          <a:off x="6357950" y="35716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(5-4)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جدول 65"/>
          <p:cNvGraphicFramePr>
            <a:graphicFrameLocks noGrp="1"/>
          </p:cNvGraphicFramePr>
          <p:nvPr/>
        </p:nvGraphicFramePr>
        <p:xfrm>
          <a:off x="2928926" y="34288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(5-5)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جدول 72"/>
          <p:cNvGraphicFramePr>
            <a:graphicFrameLocks noGrp="1"/>
          </p:cNvGraphicFramePr>
          <p:nvPr/>
        </p:nvGraphicFramePr>
        <p:xfrm>
          <a:off x="3143240" y="171448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جدول 73"/>
          <p:cNvGraphicFramePr>
            <a:graphicFrameLocks noGrp="1"/>
          </p:cNvGraphicFramePr>
          <p:nvPr/>
        </p:nvGraphicFramePr>
        <p:xfrm>
          <a:off x="642910" y="1271574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(5-7)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جدول 76"/>
          <p:cNvGraphicFramePr>
            <a:graphicFrameLocks noGrp="1"/>
          </p:cNvGraphicFramePr>
          <p:nvPr/>
        </p:nvGraphicFramePr>
        <p:xfrm>
          <a:off x="6858016" y="350043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جدول 77"/>
          <p:cNvGraphicFramePr>
            <a:graphicFrameLocks noGrp="1"/>
          </p:cNvGraphicFramePr>
          <p:nvPr/>
        </p:nvGraphicFramePr>
        <p:xfrm>
          <a:off x="7286644" y="648654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(6-5)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جدول 78"/>
          <p:cNvGraphicFramePr>
            <a:graphicFrameLocks noGrp="1"/>
          </p:cNvGraphicFramePr>
          <p:nvPr/>
        </p:nvGraphicFramePr>
        <p:xfrm>
          <a:off x="8358214" y="541497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(6-4)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جدول 79"/>
          <p:cNvGraphicFramePr>
            <a:graphicFrameLocks noGrp="1"/>
          </p:cNvGraphicFramePr>
          <p:nvPr/>
        </p:nvGraphicFramePr>
        <p:xfrm>
          <a:off x="5500694" y="648654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جدول 81"/>
          <p:cNvGraphicFramePr>
            <a:graphicFrameLocks noGrp="1"/>
          </p:cNvGraphicFramePr>
          <p:nvPr/>
        </p:nvGraphicFramePr>
        <p:xfrm>
          <a:off x="2928926" y="648654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(6-7)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جدول 85"/>
          <p:cNvGraphicFramePr>
            <a:graphicFrameLocks noGrp="1"/>
          </p:cNvGraphicFramePr>
          <p:nvPr/>
        </p:nvGraphicFramePr>
        <p:xfrm>
          <a:off x="500034" y="5915044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(6-8)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جدول 86"/>
          <p:cNvGraphicFramePr>
            <a:graphicFrameLocks noGrp="1"/>
          </p:cNvGraphicFramePr>
          <p:nvPr/>
        </p:nvGraphicFramePr>
        <p:xfrm>
          <a:off x="571472" y="462916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(6-9)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" name="جدول 87"/>
          <p:cNvGraphicFramePr>
            <a:graphicFrameLocks noGrp="1"/>
          </p:cNvGraphicFramePr>
          <p:nvPr/>
        </p:nvGraphicFramePr>
        <p:xfrm>
          <a:off x="3143240" y="3429000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(6-1)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6500858" cy="571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/>
              <a:t>1- Riblous 1,5 bisphate carboxylase/oxygenase</a:t>
            </a:r>
            <a:br>
              <a:rPr lang="en-US" sz="1600" dirty="0"/>
            </a:br>
            <a:r>
              <a:rPr lang="en-GB" sz="1600" dirty="0"/>
              <a:t>          2(3-</a:t>
            </a:r>
            <a:r>
              <a:rPr lang="en-US" sz="1600" dirty="0"/>
              <a:t>phosphoglycerate ) + 2H+</a:t>
            </a:r>
            <a:r>
              <a:rPr lang="ar-SA" sz="1600" dirty="0"/>
              <a:t> </a:t>
            </a:r>
            <a:r>
              <a:rPr lang="en-GB" sz="1600" dirty="0"/>
              <a:t>riblous-1,5-bisphosphate + CO2 + H2O </a:t>
            </a:r>
            <a:endParaRPr lang="ar-SA" sz="1600" dirty="0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Reaction of the calvin cycly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0" y="3286124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2- 3-Phosphoglycerate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Kinase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      3-Phsphoglycerate + ATP        1,3 bisphosphoglycerate  + ADP 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0" y="5072074"/>
            <a:ext cx="7000924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 NADP:Glyceraldehyde-3-phosphate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dehydrogenase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1400" baseline="0" dirty="0">
                <a:latin typeface="+mj-lt"/>
                <a:ea typeface="+mj-ea"/>
                <a:cs typeface="+mj-cs"/>
              </a:rPr>
              <a:t>Glyceraldehye-3-phosphate</a:t>
            </a:r>
            <a:r>
              <a:rPr lang="en-US" sz="1400" dirty="0">
                <a:latin typeface="+mj-lt"/>
                <a:ea typeface="+mj-ea"/>
                <a:cs typeface="+mj-cs"/>
              </a:rPr>
              <a:t> NADP + HOPO3 </a:t>
            </a:r>
            <a:r>
              <a:rPr lang="ar-SA" sz="1400" baseline="0" dirty="0">
                <a:latin typeface="+mj-lt"/>
                <a:ea typeface="+mj-ea"/>
                <a:cs typeface="+mj-cs"/>
              </a:rPr>
              <a:t>        </a:t>
            </a:r>
            <a:r>
              <a:rPr lang="en-US" sz="1400" baseline="0" dirty="0">
                <a:latin typeface="+mj-lt"/>
                <a:ea typeface="+mj-ea"/>
                <a:cs typeface="+mj-cs"/>
              </a:rPr>
              <a:t>     1,3Bisphosphoglycerate</a:t>
            </a:r>
            <a:r>
              <a:rPr lang="en-US" sz="1400" dirty="0">
                <a:latin typeface="+mj-lt"/>
                <a:ea typeface="+mj-ea"/>
                <a:cs typeface="+mj-cs"/>
              </a:rPr>
              <a:t> + NADPH + H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642910" y="1357298"/>
          <a:ext cx="1643074" cy="19288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CH2OPO3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 H </a:t>
                      </a:r>
                      <a:r>
                        <a:rPr lang="en-US" sz="1200" baseline="0" dirty="0"/>
                        <a:t>       C       OH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رابط كسهم مستقيم 7"/>
          <p:cNvCxnSpPr/>
          <p:nvPr/>
        </p:nvCxnSpPr>
        <p:spPr>
          <a:xfrm>
            <a:off x="3214678" y="121283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يساوي 9"/>
          <p:cNvSpPr/>
          <p:nvPr/>
        </p:nvSpPr>
        <p:spPr>
          <a:xfrm rot="10800000" flipH="1">
            <a:off x="1285853" y="1963116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5400000">
            <a:off x="1143770" y="1785926"/>
            <a:ext cx="284958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1178695" y="2250273"/>
            <a:ext cx="21352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1000100" y="24288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V="1">
            <a:off x="1428728" y="24288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1179489" y="2606669"/>
            <a:ext cx="21352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1000100" y="27844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V="1">
            <a:off x="1428728" y="27844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1178695" y="2963859"/>
            <a:ext cx="21352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جدول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9823"/>
              </p:ext>
            </p:extLst>
          </p:nvPr>
        </p:nvGraphicFramePr>
        <p:xfrm>
          <a:off x="3643306" y="1397000"/>
          <a:ext cx="1714512" cy="13890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9058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CH2OPO3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US" sz="1200" baseline="0" dirty="0"/>
                        <a:t>C       H  </a:t>
                      </a:r>
                      <a:r>
                        <a:rPr lang="ar-SA" sz="1200" baseline="0" dirty="0"/>
                        <a:t>    </a:t>
                      </a:r>
                      <a:r>
                        <a:rPr lang="en-US" sz="1200" baseline="0" dirty="0"/>
                        <a:t>HO 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COO</a:t>
                      </a:r>
                      <a:r>
                        <a:rPr lang="en-US" sz="1200" baseline="0" dirty="0"/>
                        <a:t>                       </a:t>
                      </a:r>
                      <a:endParaRPr lang="en-US" sz="1200" dirty="0"/>
                    </a:p>
                    <a:p>
                      <a:pPr rtl="1"/>
                      <a:endParaRPr lang="ar-SA" sz="1200" dirty="0"/>
                    </a:p>
                    <a:p>
                      <a:pPr rtl="1"/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رابط مستقيم 20"/>
          <p:cNvCxnSpPr/>
          <p:nvPr/>
        </p:nvCxnSpPr>
        <p:spPr>
          <a:xfrm rot="5400000">
            <a:off x="4106859" y="1677975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4000496" y="19272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V="1">
            <a:off x="4286248" y="19272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>
            <a:off x="4108050" y="210700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2143108" y="371316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500034" y="3929066"/>
          <a:ext cx="1714512" cy="10715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COO</a:t>
                      </a: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رابط مستقيم 30"/>
          <p:cNvCxnSpPr/>
          <p:nvPr/>
        </p:nvCxnSpPr>
        <p:spPr>
          <a:xfrm rot="5400000">
            <a:off x="892546" y="4178702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893340" y="460733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V="1">
            <a:off x="1142976" y="4429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V="1">
            <a:off x="857224" y="4429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جدول 47"/>
          <p:cNvGraphicFramePr>
            <a:graphicFrameLocks noGrp="1"/>
          </p:cNvGraphicFramePr>
          <p:nvPr/>
        </p:nvGraphicFramePr>
        <p:xfrm>
          <a:off x="3143240" y="3929066"/>
          <a:ext cx="1643074" cy="12144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 O 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OPO3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O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4" name="رابط مستقيم 53"/>
          <p:cNvCxnSpPr/>
          <p:nvPr/>
        </p:nvCxnSpPr>
        <p:spPr>
          <a:xfrm flipV="1">
            <a:off x="3500430" y="442754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5400000">
            <a:off x="3607984" y="425014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3607984" y="460733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V="1">
            <a:off x="3857620" y="442913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يساوي 57"/>
          <p:cNvSpPr/>
          <p:nvPr/>
        </p:nvSpPr>
        <p:spPr>
          <a:xfrm rot="8724433" flipH="1">
            <a:off x="3450047" y="4813137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59" name="رابط مستقيم 58"/>
          <p:cNvCxnSpPr/>
          <p:nvPr/>
        </p:nvCxnSpPr>
        <p:spPr>
          <a:xfrm>
            <a:off x="3786182" y="4868872"/>
            <a:ext cx="61914" cy="6032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>
            <a:off x="3071802" y="549911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جدول 65"/>
          <p:cNvGraphicFramePr>
            <a:graphicFrameLocks noGrp="1"/>
          </p:cNvGraphicFramePr>
          <p:nvPr/>
        </p:nvGraphicFramePr>
        <p:xfrm>
          <a:off x="642910" y="5572140"/>
          <a:ext cx="1643074" cy="12144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 O 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OPO3</a:t>
                      </a:r>
                      <a:r>
                        <a:rPr kumimoji="0" lang="ar-S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O</a:t>
                      </a:r>
                      <a:endParaRPr lang="ar-S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8" name="رابط مستقيم 67"/>
          <p:cNvCxnSpPr/>
          <p:nvPr/>
        </p:nvCxnSpPr>
        <p:spPr>
          <a:xfrm rot="5400000">
            <a:off x="1071538" y="585789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 rot="5400000">
            <a:off x="1071538" y="621508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flipV="1">
            <a:off x="928662" y="60706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 flipV="1">
            <a:off x="1214414" y="60706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يساوي 73"/>
          <p:cNvSpPr/>
          <p:nvPr/>
        </p:nvSpPr>
        <p:spPr>
          <a:xfrm rot="8724433" flipH="1">
            <a:off x="910761" y="6384773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75" name="رابط مستقيم 74"/>
          <p:cNvCxnSpPr/>
          <p:nvPr/>
        </p:nvCxnSpPr>
        <p:spPr>
          <a:xfrm>
            <a:off x="1223938" y="6440508"/>
            <a:ext cx="61914" cy="6032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جدول 75"/>
          <p:cNvGraphicFramePr>
            <a:graphicFrameLocks noGrp="1"/>
          </p:cNvGraphicFramePr>
          <p:nvPr/>
        </p:nvGraphicFramePr>
        <p:xfrm>
          <a:off x="3643306" y="5572140"/>
          <a:ext cx="1643074" cy="12144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 O 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O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7" name="رابط مستقيم 76"/>
          <p:cNvCxnSpPr/>
          <p:nvPr/>
        </p:nvCxnSpPr>
        <p:spPr>
          <a:xfrm rot="5400000">
            <a:off x="4143372" y="585789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5400000">
            <a:off x="4143372" y="6215082"/>
            <a:ext cx="14367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flipV="1">
            <a:off x="4357686" y="6072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flipV="1">
            <a:off x="4000496" y="6072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يساوي 80"/>
          <p:cNvSpPr/>
          <p:nvPr/>
        </p:nvSpPr>
        <p:spPr>
          <a:xfrm rot="8724433" flipH="1">
            <a:off x="3982595" y="6456211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82" name="رابط مستقيم 81"/>
          <p:cNvCxnSpPr/>
          <p:nvPr/>
        </p:nvCxnSpPr>
        <p:spPr>
          <a:xfrm>
            <a:off x="4286248" y="6511946"/>
            <a:ext cx="61914" cy="6032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5066113" y="157597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2428860" y="2214554"/>
            <a:ext cx="114300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>
            <a:off x="2357422" y="4572008"/>
            <a:ext cx="7143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كسهم مستقيم 63"/>
          <p:cNvCxnSpPr/>
          <p:nvPr/>
        </p:nvCxnSpPr>
        <p:spPr>
          <a:xfrm>
            <a:off x="2509822" y="6070618"/>
            <a:ext cx="99060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571480"/>
            <a:ext cx="8643998" cy="7143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Fructos-1,6-bisphosphate aldolase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Dihydroxyaceton-3-phosphate + glyceraldhyde-3-phosphate               fructose1,6bisphosphate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-32" y="2571744"/>
            <a:ext cx="8643998" cy="7143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Fuctos-1,6-bisphosphate phosphate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Fructose-1,6-bisphosphate + H2O               fructose-6-bisphosphate + HOPO3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عنصر نائب للمحتوى 6"/>
          <p:cNvGraphicFramePr>
            <a:graphicFrameLocks/>
          </p:cNvGraphicFramePr>
          <p:nvPr/>
        </p:nvGraphicFramePr>
        <p:xfrm>
          <a:off x="428596" y="1142984"/>
          <a:ext cx="1071570" cy="1143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CH2OPO3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يساوي 4"/>
          <p:cNvSpPr/>
          <p:nvPr/>
        </p:nvSpPr>
        <p:spPr>
          <a:xfrm rot="10800000" flipH="1">
            <a:off x="785786" y="1534486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rot="5400000">
            <a:off x="643704" y="149938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5400000">
            <a:off x="642116" y="18565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عنصر نائب للمحتوى 6"/>
          <p:cNvGraphicFramePr>
            <a:graphicFrameLocks/>
          </p:cNvGraphicFramePr>
          <p:nvPr/>
        </p:nvGraphicFramePr>
        <p:xfrm>
          <a:off x="3286148" y="1142984"/>
          <a:ext cx="1571604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</a:t>
                      </a:r>
                      <a:endParaRPr lang="ar-SA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</a:t>
                      </a:r>
                      <a:r>
                        <a:rPr lang="en-US" sz="1200" baseline="0" dirty="0"/>
                        <a:t>             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رابط مستقيم 8"/>
          <p:cNvCxnSpPr/>
          <p:nvPr/>
        </p:nvCxnSpPr>
        <p:spPr>
          <a:xfrm rot="5400000">
            <a:off x="3715538" y="142794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3715538" y="18565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3643306" y="164146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3929058" y="16430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يساوي 12"/>
          <p:cNvSpPr/>
          <p:nvPr/>
        </p:nvSpPr>
        <p:spPr>
          <a:xfrm rot="8724433" flipH="1">
            <a:off x="3553967" y="2119252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3857620" y="2152640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عنصر نائب للمحتوى 6"/>
          <p:cNvGraphicFramePr>
            <a:graphicFrameLocks/>
          </p:cNvGraphicFramePr>
          <p:nvPr/>
        </p:nvGraphicFramePr>
        <p:xfrm>
          <a:off x="6072198" y="1142984"/>
          <a:ext cx="192882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OH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رابط مستقيم 15"/>
          <p:cNvCxnSpPr/>
          <p:nvPr/>
        </p:nvCxnSpPr>
        <p:spPr>
          <a:xfrm rot="10800000" flipV="1">
            <a:off x="6858016" y="150017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6679818" y="153549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6200000" flipV="1">
            <a:off x="6822297" y="1750207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10800000">
            <a:off x="7072330" y="1998652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7465636" y="1749810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7429520" y="1785926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10800000">
            <a:off x="7358082" y="150017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>
            <a:off x="7072727" y="199984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7358479" y="199984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عنصر نائب للمحتوى 6"/>
          <p:cNvGraphicFramePr>
            <a:graphicFrameLocks/>
          </p:cNvGraphicFramePr>
          <p:nvPr/>
        </p:nvGraphicFramePr>
        <p:xfrm>
          <a:off x="500034" y="3143248"/>
          <a:ext cx="2357454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OH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CH2OPO3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عنصر نائب للمحتوى 6"/>
          <p:cNvGraphicFramePr>
            <a:graphicFrameLocks/>
          </p:cNvGraphicFramePr>
          <p:nvPr/>
        </p:nvGraphicFramePr>
        <p:xfrm>
          <a:off x="3786182" y="3143248"/>
          <a:ext cx="2214578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OH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CH2OH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رابط مستقيم 27"/>
          <p:cNvCxnSpPr/>
          <p:nvPr/>
        </p:nvCxnSpPr>
        <p:spPr>
          <a:xfrm rot="5400000">
            <a:off x="1107654" y="3535760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10800000" flipV="1">
            <a:off x="1285852" y="3500438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10800000" flipV="1">
            <a:off x="4572000" y="3500437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4393008" y="3535760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16200000" flipV="1">
            <a:off x="1250133" y="375047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16200000" flipV="1">
            <a:off x="4536281" y="375047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0800000">
            <a:off x="4786315" y="4000504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10800000">
            <a:off x="1500166" y="4000504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5143504" y="3786190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1857356" y="3786190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5179620" y="375007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>
            <a:off x="1893472" y="375007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10800000">
            <a:off x="5072066" y="3500437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10800000">
            <a:off x="1785918" y="3500437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5400000">
            <a:off x="1500563" y="400010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rot="5400000">
            <a:off x="1785521" y="400010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5400000">
            <a:off x="4786711" y="400010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5072463" y="400010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عنوان 1"/>
          <p:cNvSpPr txBox="1">
            <a:spLocks/>
          </p:cNvSpPr>
          <p:nvPr/>
        </p:nvSpPr>
        <p:spPr>
          <a:xfrm>
            <a:off x="-32" y="4572008"/>
            <a:ext cx="8643998" cy="7143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Hexose phosphate </a:t>
            </a:r>
            <a:r>
              <a:rPr lang="en-US" sz="1600" dirty="0">
                <a:latin typeface="+mj-lt"/>
                <a:ea typeface="+mj-ea"/>
                <a:cs typeface="+mj-cs"/>
              </a:rPr>
              <a:t>ispmerase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Fructose-6-bisphosphate + H2O               glucose-6-bisphosphate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7" name="عنصر نائب للمحتوى 6"/>
          <p:cNvGraphicFramePr>
            <a:graphicFrameLocks/>
          </p:cNvGraphicFramePr>
          <p:nvPr/>
        </p:nvGraphicFramePr>
        <p:xfrm>
          <a:off x="571472" y="5143512"/>
          <a:ext cx="2071702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OH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CH2OH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عنصر نائب للمحتوى 6"/>
          <p:cNvGraphicFramePr>
            <a:graphicFrameLocks/>
          </p:cNvGraphicFramePr>
          <p:nvPr/>
        </p:nvGraphicFramePr>
        <p:xfrm>
          <a:off x="3571868" y="5143512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رابط مستقيم 48"/>
          <p:cNvCxnSpPr/>
          <p:nvPr/>
        </p:nvCxnSpPr>
        <p:spPr>
          <a:xfrm rot="5400000">
            <a:off x="1179092" y="553602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10800000" flipV="1">
            <a:off x="1357290" y="550070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16200000" flipV="1">
            <a:off x="1321571" y="575073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10800000">
            <a:off x="1571604" y="6000768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rot="5400000">
            <a:off x="1928794" y="5786454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1964910" y="575033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10800000">
            <a:off x="1857356" y="550070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1572001" y="600037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rot="5400000">
            <a:off x="1857753" y="600037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5400000">
            <a:off x="4250529" y="575073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10800000" flipV="1">
            <a:off x="4429125" y="550070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rot="16200000" flipV="1">
            <a:off x="4429124" y="5715017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 rot="10800000">
            <a:off x="4714877" y="5999179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rot="10800000" flipV="1">
            <a:off x="4714877" y="5492765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 rot="10800000">
            <a:off x="5072067" y="550070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5400000">
            <a:off x="5072066" y="571501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 rot="5400000">
            <a:off x="5179223" y="574994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rot="5400000">
            <a:off x="4708923" y="549474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rot="5400000">
            <a:off x="4708923" y="600513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>
            <a:off x="4996263" y="600513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كسهم مستقيم 68"/>
          <p:cNvCxnSpPr/>
          <p:nvPr/>
        </p:nvCxnSpPr>
        <p:spPr>
          <a:xfrm>
            <a:off x="5500694" y="99852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كسهم مستقيم 69"/>
          <p:cNvCxnSpPr/>
          <p:nvPr/>
        </p:nvCxnSpPr>
        <p:spPr>
          <a:xfrm>
            <a:off x="3286116" y="299878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كسهم مستقيم 70"/>
          <p:cNvCxnSpPr/>
          <p:nvPr/>
        </p:nvCxnSpPr>
        <p:spPr>
          <a:xfrm>
            <a:off x="3143240" y="4999048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كسهم مستقيم 71"/>
          <p:cNvCxnSpPr/>
          <p:nvPr/>
        </p:nvCxnSpPr>
        <p:spPr>
          <a:xfrm>
            <a:off x="5072066" y="1714488"/>
            <a:ext cx="7143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كسهم مستقيم 72"/>
          <p:cNvCxnSpPr/>
          <p:nvPr/>
        </p:nvCxnSpPr>
        <p:spPr>
          <a:xfrm>
            <a:off x="3000364" y="3641726"/>
            <a:ext cx="7143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>
            <a:off x="2714612" y="5784866"/>
            <a:ext cx="7143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/>
          <p:cNvSpPr/>
          <p:nvPr/>
        </p:nvSpPr>
        <p:spPr>
          <a:xfrm>
            <a:off x="2071670" y="1500174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-24"/>
            <a:ext cx="8643998" cy="7143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Phosphoglucomutase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glucose-6-phosphate                glucose-1-bisphosphate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عنصر نائب للمحتوى 6"/>
          <p:cNvGraphicFramePr>
            <a:graphicFrameLocks/>
          </p:cNvGraphicFramePr>
          <p:nvPr/>
        </p:nvGraphicFramePr>
        <p:xfrm>
          <a:off x="71406" y="571480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عنصر نائب للمحتوى 6"/>
          <p:cNvGraphicFramePr>
            <a:graphicFrameLocks/>
          </p:cNvGraphicFramePr>
          <p:nvPr/>
        </p:nvGraphicFramePr>
        <p:xfrm>
          <a:off x="2786050" y="571480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5400000">
            <a:off x="749273" y="117790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>
            <a:off x="3464711" y="1178703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928663" y="92867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0800000" flipV="1">
            <a:off x="3643306" y="92867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6200000" flipV="1">
            <a:off x="928662" y="1142985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6200000" flipV="1">
            <a:off x="3643306" y="1142985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1214415" y="1427147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3929058" y="1428736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1571604" y="1142984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86248" y="1142984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0800000">
            <a:off x="1571605" y="92867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0800000">
            <a:off x="4286248" y="92867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10800000" flipV="1">
            <a:off x="1214414" y="920733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10800000" flipV="1">
            <a:off x="3929058" y="920734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3923105" y="93303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3924693" y="142278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4208857" y="143310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>
            <a:off x="1210049" y="143310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1494213" y="143310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1210049" y="92271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>
            <a:off x="1677966" y="117790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5400000">
            <a:off x="4392611" y="1178703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وان 1"/>
          <p:cNvSpPr txBox="1">
            <a:spLocks/>
          </p:cNvSpPr>
          <p:nvPr/>
        </p:nvSpPr>
        <p:spPr>
          <a:xfrm>
            <a:off x="-32" y="1928802"/>
            <a:ext cx="8643998" cy="7143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ADP-glucose pyrophosphophorylase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glucose-1-phosphate + ATP                ADP-glucose + H2P2O7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عنصر نائب للمحتوى 6"/>
          <p:cNvGraphicFramePr>
            <a:graphicFrameLocks/>
          </p:cNvGraphicFramePr>
          <p:nvPr/>
        </p:nvGraphicFramePr>
        <p:xfrm>
          <a:off x="214282" y="2500306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رابط مستقيم 30"/>
          <p:cNvCxnSpPr/>
          <p:nvPr/>
        </p:nvCxnSpPr>
        <p:spPr>
          <a:xfrm rot="5400000">
            <a:off x="892149" y="310673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10800000" flipV="1">
            <a:off x="1071538" y="285749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16200000" flipV="1">
            <a:off x="1071538" y="307181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0800000">
            <a:off x="1357290" y="3355974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1714480" y="307181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10800000">
            <a:off x="1714480" y="285749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1821637" y="3035297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10800000" flipV="1">
            <a:off x="1357290" y="2849560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5400000">
            <a:off x="1352925" y="335160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5400000">
            <a:off x="1638677" y="336192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5400000">
            <a:off x="1352925" y="285154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عنصر نائب للمحتوى 6"/>
          <p:cNvGraphicFramePr>
            <a:graphicFrameLocks/>
          </p:cNvGraphicFramePr>
          <p:nvPr/>
        </p:nvGraphicFramePr>
        <p:xfrm>
          <a:off x="3071802" y="2500306"/>
          <a:ext cx="514353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                    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Adenosine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P           O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HO   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    HO</a:t>
                      </a:r>
                      <a:endParaRPr kumimoji="0" lang="ar-S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-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O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4" name="رابط مستقيم 43"/>
          <p:cNvCxnSpPr/>
          <p:nvPr/>
        </p:nvCxnSpPr>
        <p:spPr>
          <a:xfrm rot="10800000" flipV="1">
            <a:off x="3929058" y="285749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3749668" y="310752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16200000" flipV="1">
            <a:off x="3929058" y="3071811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rot="10800000">
            <a:off x="4214810" y="3357562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5400000">
            <a:off x="4572000" y="307181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10800000">
            <a:off x="4572000" y="285749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4679157" y="310673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10800000" flipV="1">
            <a:off x="4214810" y="2849559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5400000">
            <a:off x="4208857" y="285154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rot="5400000">
            <a:off x="4208857" y="336192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4494609" y="336192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10800000">
            <a:off x="5000628" y="335756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10800000">
            <a:off x="5500694" y="335756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10800000">
            <a:off x="6357950" y="335756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rot="10800000">
            <a:off x="6858016" y="335756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 rot="10800000">
            <a:off x="5929322" y="335756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يساوي 62"/>
          <p:cNvSpPr/>
          <p:nvPr/>
        </p:nvSpPr>
        <p:spPr>
          <a:xfrm rot="16200000">
            <a:off x="6193156" y="3093729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64" name="يساوي 63"/>
          <p:cNvSpPr/>
          <p:nvPr/>
        </p:nvSpPr>
        <p:spPr>
          <a:xfrm rot="16200000">
            <a:off x="5322100" y="3093729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65" name="رابط مستقيم 64"/>
          <p:cNvCxnSpPr/>
          <p:nvPr/>
        </p:nvCxnSpPr>
        <p:spPr>
          <a:xfrm rot="5400000">
            <a:off x="5282015" y="351432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rot="5400000">
            <a:off x="6209121" y="350480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عنوان 1"/>
          <p:cNvSpPr txBox="1">
            <a:spLocks/>
          </p:cNvSpPr>
          <p:nvPr/>
        </p:nvSpPr>
        <p:spPr>
          <a:xfrm>
            <a:off x="-32" y="3857628"/>
            <a:ext cx="8643998" cy="5000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 Pyrophosphatase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8" name="جدول 67"/>
          <p:cNvGraphicFramePr>
            <a:graphicFrameLocks noGrp="1"/>
          </p:cNvGraphicFramePr>
          <p:nvPr/>
        </p:nvGraphicFramePr>
        <p:xfrm>
          <a:off x="214282" y="4201168"/>
          <a:ext cx="2928958" cy="299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H2P2O7</a:t>
                      </a:r>
                      <a:r>
                        <a:rPr lang="en-US" sz="1200" baseline="0" dirty="0"/>
                        <a:t> +H2O                   2 HOPO3 + 2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عنوان 1"/>
          <p:cNvSpPr txBox="1">
            <a:spLocks/>
          </p:cNvSpPr>
          <p:nvPr/>
        </p:nvSpPr>
        <p:spPr>
          <a:xfrm>
            <a:off x="-32" y="4500570"/>
            <a:ext cx="8643998" cy="57150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Starch synthase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ADP-glucose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" name="عنصر نائب للمحتوى 6"/>
          <p:cNvGraphicFramePr>
            <a:graphicFrameLocks/>
          </p:cNvGraphicFramePr>
          <p:nvPr/>
        </p:nvGraphicFramePr>
        <p:xfrm>
          <a:off x="-32" y="5000636"/>
          <a:ext cx="4857784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O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                       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H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Adenosine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P           O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HO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   HO</a:t>
                      </a:r>
                      <a:endParaRPr kumimoji="0" lang="ar-S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-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O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عنصر نائب للمحتوى 6"/>
          <p:cNvGraphicFramePr>
            <a:graphicFrameLocks/>
          </p:cNvGraphicFramePr>
          <p:nvPr/>
        </p:nvGraphicFramePr>
        <p:xfrm>
          <a:off x="5072066" y="5000636"/>
          <a:ext cx="157163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H              O         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OH    H              OH   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عنصر نائب للمحتوى 6"/>
          <p:cNvGraphicFramePr>
            <a:graphicFrameLocks/>
          </p:cNvGraphicFramePr>
          <p:nvPr/>
        </p:nvGraphicFramePr>
        <p:xfrm>
          <a:off x="6500826" y="5000636"/>
          <a:ext cx="157163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H              O         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OH    H                 O    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عنصر نائب للمحتوى 6"/>
          <p:cNvGraphicFramePr>
            <a:graphicFrameLocks/>
          </p:cNvGraphicFramePr>
          <p:nvPr/>
        </p:nvGraphicFramePr>
        <p:xfrm>
          <a:off x="7929586" y="5000636"/>
          <a:ext cx="157163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H               O         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OH    H                 O    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4" name="رابط مستقيم 73"/>
          <p:cNvCxnSpPr/>
          <p:nvPr/>
        </p:nvCxnSpPr>
        <p:spPr>
          <a:xfrm rot="5400000">
            <a:off x="607191" y="560706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rot="10800000" flipV="1">
            <a:off x="785786" y="535782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rot="16200000" flipV="1">
            <a:off x="785786" y="557214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rot="10800000">
            <a:off x="1071537" y="5856304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10800000" flipV="1">
            <a:off x="1071538" y="5349890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rot="10800000">
            <a:off x="1428728" y="535782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5400000">
            <a:off x="1428728" y="557214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rot="5400000">
            <a:off x="1535885" y="560706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rot="5400000">
            <a:off x="1137023" y="585193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rot="5400000">
            <a:off x="1067173" y="536219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rot="5400000">
            <a:off x="1352925" y="585193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rot="10800000">
            <a:off x="1785917" y="585630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rot="10800000">
            <a:off x="2285984" y="585789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10800000">
            <a:off x="2786050" y="585789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 rot="10800000">
            <a:off x="3214678" y="585789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rot="10800000">
            <a:off x="3714744" y="585789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يساوي 89"/>
          <p:cNvSpPr/>
          <p:nvPr/>
        </p:nvSpPr>
        <p:spPr>
          <a:xfrm rot="16200000">
            <a:off x="2107390" y="5607860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91" name="يساوي 90"/>
          <p:cNvSpPr/>
          <p:nvPr/>
        </p:nvSpPr>
        <p:spPr>
          <a:xfrm rot="16200000">
            <a:off x="3036084" y="5594059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92" name="رابط مستقيم 91"/>
          <p:cNvCxnSpPr/>
          <p:nvPr/>
        </p:nvCxnSpPr>
        <p:spPr>
          <a:xfrm rot="5400000">
            <a:off x="3065849" y="600513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rot="5400000">
            <a:off x="2137155" y="600513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rot="5400000">
            <a:off x="5179223" y="560706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rot="5400000">
            <a:off x="6607189" y="560785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 rot="5400000">
            <a:off x="8035948" y="560706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rot="10800000" flipV="1">
            <a:off x="5357818" y="535782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/>
          <p:cNvCxnSpPr/>
          <p:nvPr/>
        </p:nvCxnSpPr>
        <p:spPr>
          <a:xfrm rot="10800000" flipV="1">
            <a:off x="6786579" y="535782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 rot="10800000" flipV="1">
            <a:off x="8215338" y="535782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rot="16200000" flipV="1">
            <a:off x="5357818" y="5572141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rot="16200000" flipV="1">
            <a:off x="6786578" y="5572141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 rot="16200000" flipV="1">
            <a:off x="8215338" y="5572141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rot="10800000">
            <a:off x="5643571" y="5856303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 rot="10800000">
            <a:off x="7072331" y="5856303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 rot="10800000">
            <a:off x="8501090" y="5856303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rot="10800000">
            <a:off x="6000761" y="535782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 rot="10800000">
            <a:off x="7429521" y="535782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rot="10800000">
            <a:off x="8929718" y="535782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rot="5400000">
            <a:off x="6000760" y="557214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rot="5400000">
            <a:off x="7429520" y="557214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 rot="5400000">
            <a:off x="8929718" y="557214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رابط مستقيم 111"/>
          <p:cNvCxnSpPr/>
          <p:nvPr/>
        </p:nvCxnSpPr>
        <p:spPr>
          <a:xfrm rot="10800000" flipV="1">
            <a:off x="5643571" y="5349889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rot="10800000" flipV="1">
            <a:off x="7072331" y="5357826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رابط مستقيم 113"/>
          <p:cNvCxnSpPr/>
          <p:nvPr/>
        </p:nvCxnSpPr>
        <p:spPr>
          <a:xfrm rot="10800000" flipV="1">
            <a:off x="8501090" y="5357826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مستقيم 114"/>
          <p:cNvCxnSpPr/>
          <p:nvPr/>
        </p:nvCxnSpPr>
        <p:spPr>
          <a:xfrm rot="5400000">
            <a:off x="6107917" y="560785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رابط مستقيم 115"/>
          <p:cNvCxnSpPr/>
          <p:nvPr/>
        </p:nvCxnSpPr>
        <p:spPr>
          <a:xfrm rot="5400000">
            <a:off x="7536677" y="560785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رابط مستقيم 116"/>
          <p:cNvCxnSpPr/>
          <p:nvPr/>
        </p:nvCxnSpPr>
        <p:spPr>
          <a:xfrm rot="5400000">
            <a:off x="9036875" y="560785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/>
          <p:cNvCxnSpPr/>
          <p:nvPr/>
        </p:nvCxnSpPr>
        <p:spPr>
          <a:xfrm rot="10800000">
            <a:off x="6500828" y="5857892"/>
            <a:ext cx="142875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رابط مستقيم 121"/>
          <p:cNvCxnSpPr/>
          <p:nvPr/>
        </p:nvCxnSpPr>
        <p:spPr>
          <a:xfrm rot="10800000">
            <a:off x="7929587" y="5857892"/>
            <a:ext cx="142875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رابط مستقيم 122"/>
          <p:cNvCxnSpPr/>
          <p:nvPr/>
        </p:nvCxnSpPr>
        <p:spPr>
          <a:xfrm rot="10800000">
            <a:off x="9358347" y="5857892"/>
            <a:ext cx="142875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رابط كسهم مستقيم 118"/>
          <p:cNvCxnSpPr/>
          <p:nvPr/>
        </p:nvCxnSpPr>
        <p:spPr>
          <a:xfrm>
            <a:off x="2285984" y="42860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رابط كسهم مستقيم 119"/>
          <p:cNvCxnSpPr/>
          <p:nvPr/>
        </p:nvCxnSpPr>
        <p:spPr>
          <a:xfrm>
            <a:off x="2786050" y="235743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/>
          <p:cNvCxnSpPr/>
          <p:nvPr/>
        </p:nvCxnSpPr>
        <p:spPr>
          <a:xfrm>
            <a:off x="2571736" y="3141660"/>
            <a:ext cx="42862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كسهم مستقيم 125"/>
          <p:cNvCxnSpPr/>
          <p:nvPr/>
        </p:nvCxnSpPr>
        <p:spPr>
          <a:xfrm>
            <a:off x="2428860" y="1214422"/>
            <a:ext cx="35719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كسهم مستقيم 126"/>
          <p:cNvCxnSpPr/>
          <p:nvPr/>
        </p:nvCxnSpPr>
        <p:spPr>
          <a:xfrm>
            <a:off x="4857752" y="5784866"/>
            <a:ext cx="285752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571480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Phosphateltriose bisphosphate translocator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Triose phosphate (chloroplast)  + HOPO3 (cytosol)          triose phosphate (cytosol) + HOPO3 ( chloroplast)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-32" y="1285860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triose phosphate ispmerase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Dihydrexyaton-3-phosphate                    glyceraldehy-3-phosphate         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-32" y="3286124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Frouctose 1,6 bisphosphate aldolase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Dihydrexyaton-3-phosphate + glyceraldehy-3-phosphate                   </a:t>
            </a:r>
            <a:r>
              <a:rPr lang="en-US" sz="1600" dirty="0"/>
              <a:t>Frouctose 1,6 bisphosphate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عنصر نائب للمحتوى 6"/>
          <p:cNvGraphicFramePr>
            <a:graphicFrameLocks/>
          </p:cNvGraphicFramePr>
          <p:nvPr/>
        </p:nvGraphicFramePr>
        <p:xfrm>
          <a:off x="571472" y="2000240"/>
          <a:ext cx="1071570" cy="1143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CH2OPO3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5400000">
            <a:off x="784992" y="228519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5400000">
            <a:off x="786580" y="271382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يساوي 7"/>
          <p:cNvSpPr/>
          <p:nvPr/>
        </p:nvSpPr>
        <p:spPr>
          <a:xfrm rot="10800000" flipH="1">
            <a:off x="928662" y="2428868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عنصر نائب للمحتوى 6"/>
          <p:cNvGraphicFramePr>
            <a:graphicFrameLocks/>
          </p:cNvGraphicFramePr>
          <p:nvPr/>
        </p:nvGraphicFramePr>
        <p:xfrm>
          <a:off x="3857652" y="1857364"/>
          <a:ext cx="1571604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</a:t>
                      </a:r>
                      <a:endParaRPr lang="ar-SA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</a:t>
                      </a:r>
                      <a:r>
                        <a:rPr lang="en-US" sz="1200" baseline="0" dirty="0"/>
                        <a:t>             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يساوي 10"/>
          <p:cNvSpPr/>
          <p:nvPr/>
        </p:nvSpPr>
        <p:spPr>
          <a:xfrm rot="8724433" flipH="1">
            <a:off x="4092989" y="2833632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429124" y="2867020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87042" y="21423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87042" y="25709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0800000">
            <a:off x="4143372" y="2355841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4500562" y="23574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عنصر نائب للمحتوى 6"/>
          <p:cNvGraphicFramePr>
            <a:graphicFrameLocks/>
          </p:cNvGraphicFramePr>
          <p:nvPr/>
        </p:nvGraphicFramePr>
        <p:xfrm>
          <a:off x="642910" y="3929066"/>
          <a:ext cx="1071570" cy="11430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C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CH2OPO3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رابط مستقيم 17"/>
          <p:cNvCxnSpPr/>
          <p:nvPr/>
        </p:nvCxnSpPr>
        <p:spPr>
          <a:xfrm rot="5400000">
            <a:off x="858018" y="421402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858018" y="464265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يساوي 19"/>
          <p:cNvSpPr/>
          <p:nvPr/>
        </p:nvSpPr>
        <p:spPr>
          <a:xfrm rot="10800000" flipH="1">
            <a:off x="1000100" y="4357694"/>
            <a:ext cx="214314" cy="180001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21" name="عنصر نائب للمحتوى 6"/>
          <p:cNvGraphicFramePr>
            <a:graphicFrameLocks/>
          </p:cNvGraphicFramePr>
          <p:nvPr/>
        </p:nvGraphicFramePr>
        <p:xfrm>
          <a:off x="3071802" y="3857628"/>
          <a:ext cx="1571604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</a:t>
                      </a:r>
                      <a:endParaRPr lang="ar-SA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</a:t>
                      </a:r>
                      <a:r>
                        <a:rPr lang="en-US" sz="1200" baseline="0" dirty="0"/>
                        <a:t>             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رابط مستقيم 21"/>
          <p:cNvCxnSpPr/>
          <p:nvPr/>
        </p:nvCxnSpPr>
        <p:spPr>
          <a:xfrm rot="5400000">
            <a:off x="3501224" y="414258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3501224" y="457121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10800000">
            <a:off x="3714744" y="43561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10800000">
            <a:off x="3357555" y="43576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يساوي 26"/>
          <p:cNvSpPr/>
          <p:nvPr/>
        </p:nvSpPr>
        <p:spPr>
          <a:xfrm rot="8724433" flipH="1">
            <a:off x="3307171" y="4813137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>
            <a:off x="3643306" y="4867284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عنصر نائب للمحتوى 6"/>
          <p:cNvGraphicFramePr>
            <a:graphicFrameLocks/>
          </p:cNvGraphicFramePr>
          <p:nvPr/>
        </p:nvGraphicFramePr>
        <p:xfrm>
          <a:off x="6072198" y="3929066"/>
          <a:ext cx="2357454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CH2OPO3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رابط مستقيم 29"/>
          <p:cNvCxnSpPr/>
          <p:nvPr/>
        </p:nvCxnSpPr>
        <p:spPr>
          <a:xfrm rot="5400000">
            <a:off x="7465636" y="453589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6679818" y="432157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10800000">
            <a:off x="7358082" y="428625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10800000" flipV="1">
            <a:off x="6858017" y="428625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0800000">
            <a:off x="7072331" y="4786322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16200000" flipV="1">
            <a:off x="6822297" y="4536289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7429520" y="4572008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7072727" y="478592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7429123" y="478592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عنوان 1"/>
          <p:cNvSpPr txBox="1">
            <a:spLocks/>
          </p:cNvSpPr>
          <p:nvPr/>
        </p:nvSpPr>
        <p:spPr>
          <a:xfrm>
            <a:off x="-32" y="5500702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Frouctose 1,6 bisphosphate phosphatase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/>
              <a:t>Frouctose 1,6 bisphosphate + H2O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lang="en-US" sz="1600" dirty="0"/>
              <a:t>Frouctose 1,6 bisphosphate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+ HOPO3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" name="رابط كسهم مستقيم 39"/>
          <p:cNvCxnSpPr/>
          <p:nvPr/>
        </p:nvCxnSpPr>
        <p:spPr>
          <a:xfrm>
            <a:off x="2928926" y="1714488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5286380" y="371316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>
            <a:off x="3428992" y="592933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>
            <a:off x="1857356" y="2571744"/>
            <a:ext cx="157163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4786314" y="4429132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2180931" y="4253219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6"/>
          <p:cNvGraphicFramePr>
            <a:graphicFrameLocks/>
          </p:cNvGraphicFramePr>
          <p:nvPr/>
        </p:nvGraphicFramePr>
        <p:xfrm>
          <a:off x="642910" y="142852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CH2OPO3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عنصر نائب للمحتوى 6"/>
          <p:cNvGraphicFramePr>
            <a:graphicFrameLocks/>
          </p:cNvGraphicFramePr>
          <p:nvPr/>
        </p:nvGraphicFramePr>
        <p:xfrm>
          <a:off x="5143504" y="142852"/>
          <a:ext cx="2071702" cy="12858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5400000">
            <a:off x="5750330" y="53536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1250530" y="53536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 flipV="1">
            <a:off x="5929322" y="50004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 flipV="1">
            <a:off x="1428728" y="50004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6429388" y="500043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>
            <a:off x="1928794" y="50004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6536942" y="74967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2036348" y="74967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6200000" flipV="1">
            <a:off x="5893603" y="75007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6200000" flipV="1">
            <a:off x="1393009" y="75007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6143636" y="998520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0800000">
            <a:off x="1643042" y="998520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6500826" y="785794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2000232" y="785794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6500429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6144033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1929191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1643439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عنوان 1"/>
          <p:cNvSpPr txBox="1">
            <a:spLocks/>
          </p:cNvSpPr>
          <p:nvPr/>
        </p:nvSpPr>
        <p:spPr>
          <a:xfrm>
            <a:off x="-71470" y="1500174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4a-Ppi-linked phosphoructokinase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/>
              <a:t>Frouctose 1,6 bisphosphate + H</a:t>
            </a:r>
            <a:r>
              <a:rPr lang="en-US" sz="1200" dirty="0"/>
              <a:t>2</a:t>
            </a:r>
            <a:r>
              <a:rPr lang="en-US" sz="1600" dirty="0"/>
              <a:t>P</a:t>
            </a:r>
            <a:r>
              <a:rPr lang="en-US" sz="1200" dirty="0"/>
              <a:t>2</a:t>
            </a:r>
            <a:r>
              <a:rPr lang="en-US" sz="1600" dirty="0"/>
              <a:t>O</a:t>
            </a:r>
            <a:r>
              <a:rPr lang="en-US" sz="1200" dirty="0"/>
              <a:t>7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r>
              <a:rPr lang="en-US" sz="1600" dirty="0"/>
              <a:t>Frouctose 1,6 bisphosphate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+ HOPO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عنصر نائب للمحتوى 6"/>
          <p:cNvGraphicFramePr>
            <a:graphicFrameLocks/>
          </p:cNvGraphicFramePr>
          <p:nvPr/>
        </p:nvGraphicFramePr>
        <p:xfrm>
          <a:off x="714348" y="2143116"/>
          <a:ext cx="2071702" cy="12858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عنصر نائب للمحتوى 6"/>
          <p:cNvGraphicFramePr>
            <a:graphicFrameLocks/>
          </p:cNvGraphicFramePr>
          <p:nvPr/>
        </p:nvGraphicFramePr>
        <p:xfrm>
          <a:off x="5000628" y="2143116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CH2OPO3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رابط مستقيم 24"/>
          <p:cNvCxnSpPr/>
          <p:nvPr/>
        </p:nvCxnSpPr>
        <p:spPr>
          <a:xfrm rot="5400000">
            <a:off x="1321968" y="253562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10800000" flipV="1">
            <a:off x="1500167" y="250030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16200000" flipV="1">
            <a:off x="1464447" y="2750339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16200000" flipV="1">
            <a:off x="5750727" y="275034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5607454" y="253562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10800000" flipV="1">
            <a:off x="5786446" y="250030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10800000">
            <a:off x="6286512" y="250030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10800000">
            <a:off x="2000233" y="250030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6357950" y="2786058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2071670" y="2786058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6394066" y="274994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2107786" y="274994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10800000">
            <a:off x="6000760" y="2998784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10800000">
            <a:off x="1714480" y="3000372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>
            <a:off x="6001157" y="299997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5400000">
            <a:off x="6286909" y="299997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5400000">
            <a:off x="2000629" y="299997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5400000">
            <a:off x="1714877" y="299997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عنوان 1"/>
          <p:cNvSpPr txBox="1">
            <a:spLocks/>
          </p:cNvSpPr>
          <p:nvPr/>
        </p:nvSpPr>
        <p:spPr>
          <a:xfrm>
            <a:off x="0" y="3500438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 Hexose</a:t>
            </a:r>
            <a:r>
              <a:rPr lang="en-US" sz="1600" baseline="0" dirty="0">
                <a:latin typeface="+mj-lt"/>
                <a:ea typeface="+mj-ea"/>
                <a:cs typeface="+mj-cs"/>
              </a:rPr>
              <a:t>-phospjate</a:t>
            </a:r>
            <a:r>
              <a:rPr lang="en-US" sz="1600" dirty="0">
                <a:latin typeface="+mj-lt"/>
                <a:ea typeface="+mj-ea"/>
                <a:cs typeface="+mj-cs"/>
              </a:rPr>
              <a:t> isomerase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/>
              <a:t>Frouctose-6-phosphate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glucose-6-phosphate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" name="عنصر نائب للمحتوى 6"/>
          <p:cNvGraphicFramePr>
            <a:graphicFrameLocks/>
          </p:cNvGraphicFramePr>
          <p:nvPr/>
        </p:nvGraphicFramePr>
        <p:xfrm>
          <a:off x="500034" y="4143380"/>
          <a:ext cx="2071702" cy="12858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رابط مستقيم 44"/>
          <p:cNvCxnSpPr/>
          <p:nvPr/>
        </p:nvCxnSpPr>
        <p:spPr>
          <a:xfrm rot="5400000">
            <a:off x="1107654" y="453589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10800000" flipV="1">
            <a:off x="1285852" y="450057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rot="16200000" flipV="1">
            <a:off x="1250133" y="4750603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10800000">
            <a:off x="1500166" y="4999048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5400000">
            <a:off x="1857356" y="4786322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1893472" y="475020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10800000">
            <a:off x="1785918" y="450057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5400000">
            <a:off x="1786315" y="500023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rot="5400000">
            <a:off x="1500563" y="500023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عنصر نائب للمحتوى 6"/>
          <p:cNvGraphicFramePr>
            <a:graphicFrameLocks/>
          </p:cNvGraphicFramePr>
          <p:nvPr/>
        </p:nvGraphicFramePr>
        <p:xfrm>
          <a:off x="5072066" y="4071942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" name="رابط مستقيم 54"/>
          <p:cNvCxnSpPr/>
          <p:nvPr/>
        </p:nvCxnSpPr>
        <p:spPr>
          <a:xfrm rot="5400000">
            <a:off x="5749933" y="467837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6678627" y="467837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rot="10800000" flipV="1">
            <a:off x="5929323" y="442913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16200000" flipV="1">
            <a:off x="5929322" y="464344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10800000" flipV="1">
            <a:off x="6215075" y="4421195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rot="10800000">
            <a:off x="6572265" y="442913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 rot="5400000">
            <a:off x="6572264" y="464344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rot="10800000">
            <a:off x="6215074" y="4927609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 rot="5400000">
            <a:off x="6210709" y="442317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5400000">
            <a:off x="6210709" y="492324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 rot="5400000">
            <a:off x="6494873" y="493356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>
            <a:off x="3571868" y="192880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كسهم مستقيم 66"/>
          <p:cNvCxnSpPr/>
          <p:nvPr/>
        </p:nvCxnSpPr>
        <p:spPr>
          <a:xfrm>
            <a:off x="3000364" y="3929066"/>
            <a:ext cx="571504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/>
          <p:cNvCxnSpPr/>
          <p:nvPr/>
        </p:nvCxnSpPr>
        <p:spPr>
          <a:xfrm>
            <a:off x="3428992" y="785794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كسهم مستقيم 68"/>
          <p:cNvCxnSpPr/>
          <p:nvPr/>
        </p:nvCxnSpPr>
        <p:spPr>
          <a:xfrm>
            <a:off x="3428992" y="2713032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كسهم مستقيم 69"/>
          <p:cNvCxnSpPr/>
          <p:nvPr/>
        </p:nvCxnSpPr>
        <p:spPr>
          <a:xfrm>
            <a:off x="3357554" y="4856172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-24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 phosphoglucomutase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/>
              <a:t>Glucose-6-phosphate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glucose-6-phosphate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عنصر نائب للمحتوى 6"/>
          <p:cNvGraphicFramePr>
            <a:graphicFrameLocks/>
          </p:cNvGraphicFramePr>
          <p:nvPr/>
        </p:nvGraphicFramePr>
        <p:xfrm>
          <a:off x="3929058" y="785794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عنصر نائب للمحتوى 6"/>
          <p:cNvGraphicFramePr>
            <a:graphicFrameLocks/>
          </p:cNvGraphicFramePr>
          <p:nvPr/>
        </p:nvGraphicFramePr>
        <p:xfrm>
          <a:off x="142844" y="785794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5400000">
            <a:off x="821505" y="132078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4606925" y="125014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 flipV="1">
            <a:off x="1000101" y="107154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 flipV="1">
            <a:off x="4786314" y="107154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6200000" flipV="1">
            <a:off x="4786314" y="128586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6200000" flipV="1">
            <a:off x="1000100" y="1285861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1285853" y="1570023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5072066" y="1571613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 flipV="1">
            <a:off x="5072066" y="1063610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 flipV="1">
            <a:off x="1285853" y="1071546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1643042" y="128586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5429256" y="128586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0800000">
            <a:off x="5429256" y="107154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10800000">
            <a:off x="1643043" y="107154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5536413" y="132157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1750199" y="132157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5351865" y="157597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5066113" y="157597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5067701" y="107591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>
            <a:off x="1281487" y="107591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1281487" y="157597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1565651" y="157597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عنوان 1"/>
          <p:cNvSpPr txBox="1">
            <a:spLocks/>
          </p:cNvSpPr>
          <p:nvPr/>
        </p:nvSpPr>
        <p:spPr>
          <a:xfrm>
            <a:off x="-32" y="2285992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 UDP glucose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pyrophosphorylase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/>
              <a:t>Glucose-1-phosphate                 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                                   ATP                                            UDP-glucose + H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عنصر نائب للمحتوى 6"/>
          <p:cNvGraphicFramePr>
            <a:graphicFrameLocks/>
          </p:cNvGraphicFramePr>
          <p:nvPr/>
        </p:nvGraphicFramePr>
        <p:xfrm>
          <a:off x="285720" y="3000372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رابط مستقيم 28"/>
          <p:cNvCxnSpPr/>
          <p:nvPr/>
        </p:nvCxnSpPr>
        <p:spPr>
          <a:xfrm rot="10800000" flipV="1">
            <a:off x="1152501" y="335756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16200000" flipV="1">
            <a:off x="1142976" y="357187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963587" y="360680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1892281" y="360680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10800000">
            <a:off x="1785918" y="335756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1785918" y="357187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10800000" flipV="1">
            <a:off x="1438253" y="3349626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1424363" y="335160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10800000">
            <a:off x="1428728" y="3856040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1422775" y="386199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>
            <a:off x="1708527" y="386199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عنصر نائب للمحتوى 6"/>
          <p:cNvGraphicFramePr>
            <a:graphicFrameLocks/>
          </p:cNvGraphicFramePr>
          <p:nvPr/>
        </p:nvGraphicFramePr>
        <p:xfrm>
          <a:off x="3071802" y="3143248"/>
          <a:ext cx="4286280" cy="10715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O                        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           Uridine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P           O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-O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عنصر نائب للمحتوى 6"/>
          <p:cNvGraphicFramePr>
            <a:graphicFrameLocks/>
          </p:cNvGraphicFramePr>
          <p:nvPr/>
        </p:nvGraphicFramePr>
        <p:xfrm>
          <a:off x="357158" y="4714884"/>
          <a:ext cx="4857784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O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                       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H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Uridine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P           O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HO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   OH</a:t>
                      </a:r>
                      <a:endParaRPr kumimoji="0" lang="ar-S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-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O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رابط مستقيم 41"/>
          <p:cNvCxnSpPr/>
          <p:nvPr/>
        </p:nvCxnSpPr>
        <p:spPr>
          <a:xfrm rot="10800000">
            <a:off x="3357554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rot="10800000">
            <a:off x="3857620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10800000">
            <a:off x="4286248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10800000">
            <a:off x="4714876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10800000">
            <a:off x="5286380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rot="10800000">
            <a:off x="5857884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10800000">
            <a:off x="6357950" y="364331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10800000">
            <a:off x="2143109" y="5570552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10800000">
            <a:off x="2643174" y="5572140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10800000">
            <a:off x="3143240" y="5572140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10800000">
            <a:off x="3571869" y="5572140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rot="10800000">
            <a:off x="4143372" y="5572140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964381" y="525066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10800000" flipV="1">
            <a:off x="1142976" y="507207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16200000" flipV="1">
            <a:off x="1142976" y="528638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rot="10800000">
            <a:off x="1428728" y="5570552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10800000" flipV="1">
            <a:off x="1428728" y="5064138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10800000">
            <a:off x="1785917" y="507207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rot="5400000">
            <a:off x="1893075" y="5321313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 rot="5400000">
            <a:off x="1785918" y="528638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يساوي 61"/>
          <p:cNvSpPr/>
          <p:nvPr/>
        </p:nvSpPr>
        <p:spPr>
          <a:xfrm rot="16200000">
            <a:off x="2478380" y="5308306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63" name="يساوي 62"/>
          <p:cNvSpPr/>
          <p:nvPr/>
        </p:nvSpPr>
        <p:spPr>
          <a:xfrm rot="16200000">
            <a:off x="3407074" y="5308307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64" name="يساوي 63"/>
          <p:cNvSpPr/>
          <p:nvPr/>
        </p:nvSpPr>
        <p:spPr>
          <a:xfrm rot="16200000">
            <a:off x="3607588" y="3393282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65" name="يساوي 64"/>
          <p:cNvSpPr/>
          <p:nvPr/>
        </p:nvSpPr>
        <p:spPr>
          <a:xfrm rot="16200000">
            <a:off x="4550082" y="3379480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66" name="يساوي 65"/>
          <p:cNvSpPr/>
          <p:nvPr/>
        </p:nvSpPr>
        <p:spPr>
          <a:xfrm rot="16200000">
            <a:off x="5607852" y="3379481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 rot="5400000">
            <a:off x="2494345" y="578050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>
            <a:off x="3424627" y="579081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rot="5400000">
            <a:off x="3638941" y="385167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rot="5400000">
            <a:off x="4567635" y="379055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 rot="5400000">
            <a:off x="5637617" y="379055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كسهم مستقيم 73"/>
          <p:cNvCxnSpPr/>
          <p:nvPr/>
        </p:nvCxnSpPr>
        <p:spPr>
          <a:xfrm>
            <a:off x="2571736" y="427016"/>
            <a:ext cx="100013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كسهم مستقيم 75"/>
          <p:cNvCxnSpPr/>
          <p:nvPr/>
        </p:nvCxnSpPr>
        <p:spPr>
          <a:xfrm>
            <a:off x="5786446" y="2713032"/>
            <a:ext cx="100013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كسهم مستقيم 74"/>
          <p:cNvCxnSpPr/>
          <p:nvPr/>
        </p:nvCxnSpPr>
        <p:spPr>
          <a:xfrm>
            <a:off x="2571736" y="1428736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/>
          <p:cNvCxnSpPr/>
          <p:nvPr/>
        </p:nvCxnSpPr>
        <p:spPr>
          <a:xfrm>
            <a:off x="7500958" y="3714752"/>
            <a:ext cx="128588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2643174" y="3429000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2" y="-24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8- Sucrose phosphate synthase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UDP-</a:t>
            </a:r>
            <a:r>
              <a:rPr lang="en-US" sz="1600" dirty="0"/>
              <a:t>Glucose               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                Fuctose-6-phosphate                                         UDP-sucrose6-6phosphate 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عنصر نائب للمحتوى 6"/>
          <p:cNvGraphicFramePr>
            <a:graphicFrameLocks/>
          </p:cNvGraphicFramePr>
          <p:nvPr/>
        </p:nvGraphicFramePr>
        <p:xfrm>
          <a:off x="-32" y="642918"/>
          <a:ext cx="4857784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O 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                       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   H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Adenosine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P           O 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HO                       O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    HO</a:t>
                      </a:r>
                      <a:endParaRPr kumimoji="0" lang="ar-S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-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O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رابط مستقيم 3"/>
          <p:cNvCxnSpPr/>
          <p:nvPr/>
        </p:nvCxnSpPr>
        <p:spPr>
          <a:xfrm rot="5400000">
            <a:off x="607191" y="1249347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6200000" flipV="1">
            <a:off x="785786" y="1214423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 flipV="1">
            <a:off x="785787" y="1000108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 flipV="1">
            <a:off x="1071539" y="1000108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>
            <a:off x="1071539" y="1500174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5400000">
            <a:off x="1428728" y="1214422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0800000">
            <a:off x="1428729" y="1000108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1893075" y="5321313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1535885" y="117790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1857356" y="1498585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2285984" y="150017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10800000">
            <a:off x="2786050" y="1500175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3214678" y="150017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0800000">
            <a:off x="3714744" y="1500174"/>
            <a:ext cx="285752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يساوي 17"/>
          <p:cNvSpPr/>
          <p:nvPr/>
        </p:nvSpPr>
        <p:spPr>
          <a:xfrm rot="16200000">
            <a:off x="2121190" y="1236340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19" name="يساوي 18"/>
          <p:cNvSpPr/>
          <p:nvPr/>
        </p:nvSpPr>
        <p:spPr>
          <a:xfrm rot="16200000">
            <a:off x="3036084" y="1236341"/>
            <a:ext cx="200512" cy="156676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5400000">
            <a:off x="3067437" y="164741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2138743" y="164741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عنصر نائب للمحتوى 6"/>
          <p:cNvGraphicFramePr>
            <a:graphicFrameLocks/>
          </p:cNvGraphicFramePr>
          <p:nvPr/>
        </p:nvGraphicFramePr>
        <p:xfrm>
          <a:off x="4857752" y="642918"/>
          <a:ext cx="2071702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 – CH2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رابط مستقيم 23"/>
          <p:cNvCxnSpPr/>
          <p:nvPr/>
        </p:nvCxnSpPr>
        <p:spPr>
          <a:xfrm rot="5400000">
            <a:off x="5536016" y="110686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10800000" flipV="1">
            <a:off x="5715008" y="107154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16200000" flipV="1">
            <a:off x="5679289" y="1321579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10800000">
            <a:off x="5929322" y="1571613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6357950" y="128586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10800000">
            <a:off x="6286512" y="1071546"/>
            <a:ext cx="357190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5400000">
            <a:off x="6464710" y="132118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>
            <a:off x="5929719" y="157121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6286115" y="157121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عنصر نائب للمحتوى 6"/>
          <p:cNvGraphicFramePr>
            <a:graphicFrameLocks/>
          </p:cNvGraphicFramePr>
          <p:nvPr/>
        </p:nvGraphicFramePr>
        <p:xfrm>
          <a:off x="6858016" y="642918"/>
          <a:ext cx="228601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6" name="رابط مستقيم 35"/>
          <p:cNvCxnSpPr/>
          <p:nvPr/>
        </p:nvCxnSpPr>
        <p:spPr>
          <a:xfrm rot="5400000">
            <a:off x="7536677" y="117790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10800000" flipV="1">
            <a:off x="7715272" y="1000108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16200000" flipV="1">
            <a:off x="7715272" y="1214422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5400000">
            <a:off x="8358214" y="1214422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10800000">
            <a:off x="8358214" y="1000108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10800000" flipV="1">
            <a:off x="8001024" y="992171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rot="10800000">
            <a:off x="8001024" y="1500174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5400000">
            <a:off x="7996659" y="100447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7996659" y="150453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5400000">
            <a:off x="8280823" y="150453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عنصر نائب للمحتوى 6"/>
          <p:cNvGraphicFramePr>
            <a:graphicFrameLocks/>
          </p:cNvGraphicFramePr>
          <p:nvPr/>
        </p:nvGraphicFramePr>
        <p:xfrm>
          <a:off x="6858016" y="2071678"/>
          <a:ext cx="228601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 – CH2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    O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6" name="رابط مستقيم 55"/>
          <p:cNvCxnSpPr/>
          <p:nvPr/>
        </p:nvCxnSpPr>
        <p:spPr>
          <a:xfrm rot="5400000">
            <a:off x="7465636" y="2464190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rot="10800000" flipV="1">
            <a:off x="7644628" y="2428868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16200000" flipV="1">
            <a:off x="7608909" y="267890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10800000">
            <a:off x="7858942" y="2928935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rot="5400000">
            <a:off x="8287570" y="2643182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 rot="10800000">
            <a:off x="8216132" y="2428868"/>
            <a:ext cx="357190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rot="5400000">
            <a:off x="8394330" y="267850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/>
          <p:cNvCxnSpPr/>
          <p:nvPr/>
        </p:nvCxnSpPr>
        <p:spPr>
          <a:xfrm rot="5400000">
            <a:off x="7859339" y="292853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5400000">
            <a:off x="8215735" y="292853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rot="5400000">
            <a:off x="8036346" y="1606934"/>
            <a:ext cx="121444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عنوان 1"/>
          <p:cNvSpPr txBox="1">
            <a:spLocks/>
          </p:cNvSpPr>
          <p:nvPr/>
        </p:nvSpPr>
        <p:spPr>
          <a:xfrm>
            <a:off x="-32" y="3357562"/>
            <a:ext cx="91440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phosphatase</a:t>
            </a: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 Sucrose phosphate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600" dirty="0"/>
              <a:t>sucrose6-6phosphate          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                H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                                        sucrose6 +  HOPO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3" name="عنصر نائب للمحتوى 6"/>
          <p:cNvGraphicFramePr>
            <a:graphicFrameLocks/>
          </p:cNvGraphicFramePr>
          <p:nvPr/>
        </p:nvGraphicFramePr>
        <p:xfrm>
          <a:off x="142844" y="3929066"/>
          <a:ext cx="228601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عنصر نائب للمحتوى 6"/>
          <p:cNvGraphicFramePr>
            <a:graphicFrameLocks/>
          </p:cNvGraphicFramePr>
          <p:nvPr/>
        </p:nvGraphicFramePr>
        <p:xfrm>
          <a:off x="142844" y="5286388"/>
          <a:ext cx="228601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 – CH2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    O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6" name="رابط مستقيم 75"/>
          <p:cNvCxnSpPr/>
          <p:nvPr/>
        </p:nvCxnSpPr>
        <p:spPr>
          <a:xfrm rot="5400000">
            <a:off x="822299" y="4464057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rot="10800000" flipV="1">
            <a:off x="1000894" y="428625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16200000" flipV="1">
            <a:off x="1000894" y="450057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rot="5400000">
            <a:off x="1643836" y="450057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10800000">
            <a:off x="1643836" y="428625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rot="10800000" flipV="1">
            <a:off x="1286646" y="4278319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rot="10800000">
            <a:off x="1286646" y="4786322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rot="5400000">
            <a:off x="1282281" y="429062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rot="5400000">
            <a:off x="1282281" y="479068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rot="5400000">
            <a:off x="1566445" y="479068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rot="5400000">
            <a:off x="751258" y="575033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10800000" flipV="1">
            <a:off x="930250" y="5715016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 rot="16200000" flipV="1">
            <a:off x="894531" y="5965049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rot="10800000">
            <a:off x="1144564" y="6215083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rot="5400000">
            <a:off x="1573192" y="5929330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 rot="10800000">
            <a:off x="1501754" y="5715016"/>
            <a:ext cx="357190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 rot="5400000">
            <a:off x="1679952" y="596465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rot="5400000">
            <a:off x="1144961" y="621468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rot="5400000">
            <a:off x="1501357" y="621468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rot="5400000">
            <a:off x="1321968" y="4893082"/>
            <a:ext cx="121444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عنصر نائب للمحتوى 6"/>
          <p:cNvGraphicFramePr>
            <a:graphicFrameLocks/>
          </p:cNvGraphicFramePr>
          <p:nvPr/>
        </p:nvGraphicFramePr>
        <p:xfrm>
          <a:off x="5357818" y="4000504"/>
          <a:ext cx="228601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OH    H                                    HO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H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" name="عنصر نائب للمحتوى 6"/>
          <p:cNvGraphicFramePr>
            <a:graphicFrameLocks/>
          </p:cNvGraphicFramePr>
          <p:nvPr/>
        </p:nvGraphicFramePr>
        <p:xfrm>
          <a:off x="5357818" y="5357826"/>
          <a:ext cx="2286016" cy="142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 – CH2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    O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HO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CH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9" name="رابط مستقيم 98"/>
          <p:cNvCxnSpPr/>
          <p:nvPr/>
        </p:nvCxnSpPr>
        <p:spPr>
          <a:xfrm rot="5400000">
            <a:off x="6036479" y="453549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rot="10800000" flipV="1">
            <a:off x="6215074" y="435769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rot="16200000" flipV="1">
            <a:off x="6215074" y="457200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 rot="5400000">
            <a:off x="6858016" y="457200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rot="10800000">
            <a:off x="6858016" y="435769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 rot="10800000" flipV="1">
            <a:off x="6500826" y="4349757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 rot="10800000">
            <a:off x="6500826" y="4857760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rot="5400000">
            <a:off x="6496461" y="436205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 rot="5400000">
            <a:off x="6496461" y="486212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rot="5400000">
            <a:off x="6780625" y="486212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rot="5400000">
            <a:off x="5965438" y="582177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rot="10800000" flipV="1">
            <a:off x="6144430" y="578645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 rot="16200000" flipV="1">
            <a:off x="6108711" y="6036487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رابط مستقيم 111"/>
          <p:cNvCxnSpPr/>
          <p:nvPr/>
        </p:nvCxnSpPr>
        <p:spPr>
          <a:xfrm rot="10800000">
            <a:off x="6358744" y="6286521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rot="5400000">
            <a:off x="6787372" y="600076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رابط مستقيم 113"/>
          <p:cNvCxnSpPr/>
          <p:nvPr/>
        </p:nvCxnSpPr>
        <p:spPr>
          <a:xfrm rot="10800000">
            <a:off x="6715934" y="5786454"/>
            <a:ext cx="357190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مستقيم 114"/>
          <p:cNvCxnSpPr/>
          <p:nvPr/>
        </p:nvCxnSpPr>
        <p:spPr>
          <a:xfrm rot="5400000">
            <a:off x="6894132" y="6036090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رابط مستقيم 115"/>
          <p:cNvCxnSpPr/>
          <p:nvPr/>
        </p:nvCxnSpPr>
        <p:spPr>
          <a:xfrm rot="5400000">
            <a:off x="6359141" y="628612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رابط مستقيم 116"/>
          <p:cNvCxnSpPr/>
          <p:nvPr/>
        </p:nvCxnSpPr>
        <p:spPr>
          <a:xfrm rot="5400000">
            <a:off x="6715537" y="628612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/>
          <p:cNvCxnSpPr/>
          <p:nvPr/>
        </p:nvCxnSpPr>
        <p:spPr>
          <a:xfrm rot="5400000">
            <a:off x="6536148" y="4964520"/>
            <a:ext cx="121444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رابط مستقيم 118"/>
          <p:cNvCxnSpPr/>
          <p:nvPr/>
        </p:nvCxnSpPr>
        <p:spPr>
          <a:xfrm rot="5400000">
            <a:off x="1065585" y="1494221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رابط مستقيم 119"/>
          <p:cNvCxnSpPr/>
          <p:nvPr/>
        </p:nvCxnSpPr>
        <p:spPr>
          <a:xfrm rot="5400000">
            <a:off x="1281487" y="150453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/>
          <p:cNvCxnSpPr/>
          <p:nvPr/>
        </p:nvCxnSpPr>
        <p:spPr>
          <a:xfrm>
            <a:off x="5214942" y="427016"/>
            <a:ext cx="100013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رابط كسهم مستقيم 121"/>
          <p:cNvCxnSpPr/>
          <p:nvPr/>
        </p:nvCxnSpPr>
        <p:spPr>
          <a:xfrm>
            <a:off x="4357686" y="3784602"/>
            <a:ext cx="100013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مستطيل 122"/>
          <p:cNvSpPr/>
          <p:nvPr/>
        </p:nvSpPr>
        <p:spPr>
          <a:xfrm>
            <a:off x="4824137" y="1142984"/>
            <a:ext cx="390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4" name="رابط كسهم مستقيم 123"/>
          <p:cNvCxnSpPr/>
          <p:nvPr/>
        </p:nvCxnSpPr>
        <p:spPr>
          <a:xfrm>
            <a:off x="7000892" y="1427148"/>
            <a:ext cx="42862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كسهم مستقيم 125"/>
          <p:cNvCxnSpPr/>
          <p:nvPr/>
        </p:nvCxnSpPr>
        <p:spPr>
          <a:xfrm>
            <a:off x="2928926" y="5357826"/>
            <a:ext cx="228601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sz="7200" b="1" u="sng" dirty="0"/>
              <a:t>Fat synthesis</a:t>
            </a:r>
            <a:endParaRPr lang="ar-SA" sz="7200" b="1" u="sng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2"/>
            <a:ext cx="9143999" cy="318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3357562"/>
            <a:ext cx="9144032" cy="339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764"/>
            <a:ext cx="9072594" cy="170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754"/>
            <a:ext cx="9144000" cy="347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827"/>
            <a:ext cx="9072530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142876" y="642918"/>
          <a:ext cx="207167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</a:t>
                      </a:r>
                      <a:endParaRPr lang="ar-SA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</a:t>
                      </a:r>
                      <a:r>
                        <a:rPr lang="en-US" sz="1200" baseline="0" dirty="0"/>
                        <a:t>             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500858" cy="571504"/>
          </a:xfrm>
        </p:spPr>
        <p:txBody>
          <a:bodyPr>
            <a:normAutofit/>
          </a:bodyPr>
          <a:lstStyle/>
          <a:p>
            <a:pPr algn="l"/>
            <a:r>
              <a:rPr lang="en-US" sz="1400" dirty="0"/>
              <a:t>4- Triose phosphate isomerase</a:t>
            </a:r>
            <a:br>
              <a:rPr lang="en-US" sz="1400" dirty="0"/>
            </a:br>
            <a:r>
              <a:rPr lang="en-US" sz="1400" dirty="0"/>
              <a:t>dihydroxyacetone-3-phosphate </a:t>
            </a:r>
            <a:r>
              <a:rPr lang="ar-SA" sz="1400" dirty="0"/>
              <a:t>        </a:t>
            </a:r>
            <a:r>
              <a:rPr lang="en-US" sz="1400" dirty="0"/>
              <a:t>     Glyceraldehyde-3-phosphate</a:t>
            </a:r>
            <a:r>
              <a:rPr lang="en-US" sz="1200" dirty="0"/>
              <a:t> </a:t>
            </a:r>
            <a:endParaRPr lang="ar-SA" sz="1200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2500298" y="242728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571869" y="92827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571869" y="135690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785786" y="1141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428596" y="1141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714348" y="1652574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يساوي 36"/>
          <p:cNvSpPr/>
          <p:nvPr/>
        </p:nvSpPr>
        <p:spPr>
          <a:xfrm rot="8724433" flipH="1">
            <a:off x="410695" y="1619186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38" name="عنصر نائب للمحتوى 6"/>
          <p:cNvGraphicFramePr>
            <a:graphicFrameLocks/>
          </p:cNvGraphicFramePr>
          <p:nvPr/>
        </p:nvGraphicFramePr>
        <p:xfrm>
          <a:off x="3000396" y="642918"/>
          <a:ext cx="207167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          O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CH2OH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" name="رابط مستقيم 38"/>
          <p:cNvCxnSpPr/>
          <p:nvPr/>
        </p:nvCxnSpPr>
        <p:spPr>
          <a:xfrm rot="5400000">
            <a:off x="3429389" y="92827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3643306" y="11429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3714744" y="3070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rot="5400000">
            <a:off x="3428595" y="135690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عنوان 1"/>
          <p:cNvSpPr txBox="1">
            <a:spLocks/>
          </p:cNvSpPr>
          <p:nvPr/>
        </p:nvSpPr>
        <p:spPr>
          <a:xfrm>
            <a:off x="71406" y="2000240"/>
            <a:ext cx="7572428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Aldolase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dihydroxyacetone-3-phosphate         fructose-1,6-bisphosphate 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Glyceraldehyde-3-phosphate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5143504" y="242728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عنصر نائب للمحتوى 6"/>
          <p:cNvGraphicFramePr>
            <a:graphicFrameLocks/>
          </p:cNvGraphicFramePr>
          <p:nvPr/>
        </p:nvGraphicFramePr>
        <p:xfrm>
          <a:off x="214282" y="2571744"/>
          <a:ext cx="207167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</a:t>
                      </a:r>
                      <a:endParaRPr lang="ar-SA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</a:t>
                      </a:r>
                      <a:r>
                        <a:rPr lang="en-US" sz="1200" baseline="0" dirty="0"/>
                        <a:t>             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رابط مستقيم 46"/>
          <p:cNvCxnSpPr/>
          <p:nvPr/>
        </p:nvCxnSpPr>
        <p:spPr>
          <a:xfrm rot="5400000">
            <a:off x="643307" y="328572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5400000">
            <a:off x="642513" y="285709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>
            <a:off x="500034" y="3070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>
            <a:off x="857224" y="3070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>
            <a:off x="785786" y="3581400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يساوي 51"/>
          <p:cNvSpPr/>
          <p:nvPr/>
        </p:nvSpPr>
        <p:spPr>
          <a:xfrm rot="8724433" flipH="1">
            <a:off x="449651" y="3527253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graphicFrame>
        <p:nvGraphicFramePr>
          <p:cNvPr id="53" name="عنصر نائب للمحتوى 6"/>
          <p:cNvGraphicFramePr>
            <a:graphicFrameLocks/>
          </p:cNvGraphicFramePr>
          <p:nvPr/>
        </p:nvGraphicFramePr>
        <p:xfrm>
          <a:off x="3071802" y="2571744"/>
          <a:ext cx="207167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          O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CH2OH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" name="رابط مستقيم 54"/>
          <p:cNvCxnSpPr/>
          <p:nvPr/>
        </p:nvCxnSpPr>
        <p:spPr>
          <a:xfrm rot="5400000">
            <a:off x="3500827" y="328572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3500827" y="285709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>
            <a:off x="3643306" y="107154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>
            <a:off x="3714744" y="3070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3714744" y="300037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عنصر نائب للمحتوى 6"/>
          <p:cNvGraphicFramePr>
            <a:graphicFrameLocks/>
          </p:cNvGraphicFramePr>
          <p:nvPr/>
        </p:nvGraphicFramePr>
        <p:xfrm>
          <a:off x="5500726" y="2571744"/>
          <a:ext cx="257173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OH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H    H    HO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CH2OPO3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1" name="رابط مستقيم 60"/>
          <p:cNvCxnSpPr/>
          <p:nvPr/>
        </p:nvCxnSpPr>
        <p:spPr>
          <a:xfrm rot="5400000">
            <a:off x="6178958" y="296425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10800000" flipV="1">
            <a:off x="6357950" y="2928934"/>
            <a:ext cx="214314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rot="10800000">
            <a:off x="6786578" y="292893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rot="5400000">
            <a:off x="6894132" y="3178570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5400000">
            <a:off x="6858016" y="3214686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rot="10800000">
            <a:off x="6572264" y="3429000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rot="16200000" flipV="1">
            <a:off x="6322231" y="3178967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rot="5400000">
            <a:off x="6501223" y="342860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rot="5400000">
            <a:off x="6786181" y="342860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عنوان 1"/>
          <p:cNvSpPr txBox="1">
            <a:spLocks/>
          </p:cNvSpPr>
          <p:nvPr/>
        </p:nvSpPr>
        <p:spPr>
          <a:xfrm>
            <a:off x="142844" y="3929066"/>
            <a:ext cx="7572428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 Fructose-1,6-bisphosphate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phosphate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HOPO3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fructose-1,6-bisphosphate </a:t>
            </a: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en-US" sz="1400" dirty="0">
                <a:latin typeface="+mj-lt"/>
                <a:ea typeface="+mj-ea"/>
                <a:cs typeface="+mj-cs"/>
              </a:rPr>
              <a:t>Fructose-1,6-bisphosphate + H2O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" name="رابط كسهم مستقيم 53"/>
          <p:cNvCxnSpPr/>
          <p:nvPr/>
        </p:nvCxnSpPr>
        <p:spPr>
          <a:xfrm>
            <a:off x="2928926" y="435610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كسهم مستقيم 61"/>
          <p:cNvCxnSpPr/>
          <p:nvPr/>
        </p:nvCxnSpPr>
        <p:spPr>
          <a:xfrm>
            <a:off x="2428860" y="42701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عنصر نائب للمحتوى 6"/>
          <p:cNvGraphicFramePr>
            <a:graphicFrameLocks/>
          </p:cNvGraphicFramePr>
          <p:nvPr/>
        </p:nvGraphicFramePr>
        <p:xfrm>
          <a:off x="214314" y="4500570"/>
          <a:ext cx="257173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OH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H    H    HO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CH2OPO3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5" name="رابط مستقيم 64"/>
          <p:cNvCxnSpPr/>
          <p:nvPr/>
        </p:nvCxnSpPr>
        <p:spPr>
          <a:xfrm rot="5400000">
            <a:off x="892546" y="489308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rot="10800000" flipV="1">
            <a:off x="1071537" y="4857760"/>
            <a:ext cx="214314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rot="10800000">
            <a:off x="1500165" y="485776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>
            <a:off x="1607720" y="510739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rot="5400000">
            <a:off x="1571604" y="5214950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 rot="10800000">
            <a:off x="1285852" y="5429264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rot="16200000" flipV="1">
            <a:off x="1035819" y="517923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 rot="5400000">
            <a:off x="1214811" y="542886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 rot="5400000">
            <a:off x="1499769" y="542886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عنصر نائب للمحتوى 6"/>
          <p:cNvGraphicFramePr>
            <a:graphicFrameLocks/>
          </p:cNvGraphicFramePr>
          <p:nvPr/>
        </p:nvGraphicFramePr>
        <p:xfrm>
          <a:off x="3571900" y="4500570"/>
          <a:ext cx="257173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OH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H    H    HO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CH2OH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6" name="رابط مستقيم 75"/>
          <p:cNvCxnSpPr/>
          <p:nvPr/>
        </p:nvCxnSpPr>
        <p:spPr>
          <a:xfrm rot="5400000">
            <a:off x="4250132" y="489308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rot="10800000" flipV="1">
            <a:off x="4429125" y="4857760"/>
            <a:ext cx="214314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10800000">
            <a:off x="4929190" y="4857760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rot="5400000">
            <a:off x="5035950" y="510739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5400000">
            <a:off x="5000628" y="5214950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rot="10800000">
            <a:off x="4643440" y="5427676"/>
            <a:ext cx="428627" cy="1589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rot="16200000" flipV="1">
            <a:off x="4321967" y="5107793"/>
            <a:ext cx="428628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rot="5400000">
            <a:off x="4643041" y="542886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rot="5400000">
            <a:off x="4858149" y="542886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عنوان 1"/>
          <p:cNvSpPr txBox="1">
            <a:spLocks/>
          </p:cNvSpPr>
          <p:nvPr/>
        </p:nvSpPr>
        <p:spPr>
          <a:xfrm>
            <a:off x="71406" y="6000768"/>
            <a:ext cx="7786742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Trensketolase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400" dirty="0">
                <a:latin typeface="+mj-lt"/>
                <a:ea typeface="+mj-ea"/>
                <a:cs typeface="+mj-cs"/>
              </a:rPr>
              <a:t>Fructose-1,6-bisphosphate +  Glyceraldehye-3-phosphate          erythrose-4-phosphate + xylulose-5-phosphate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6" name="رابط كسهم مستقيم 95"/>
          <p:cNvCxnSpPr/>
          <p:nvPr/>
        </p:nvCxnSpPr>
        <p:spPr>
          <a:xfrm>
            <a:off x="4071934" y="6429396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كسهم مستقيم 82"/>
          <p:cNvCxnSpPr/>
          <p:nvPr/>
        </p:nvCxnSpPr>
        <p:spPr>
          <a:xfrm>
            <a:off x="2357422" y="1212834"/>
            <a:ext cx="5619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كسهم مستقيم 87"/>
          <p:cNvCxnSpPr/>
          <p:nvPr/>
        </p:nvCxnSpPr>
        <p:spPr>
          <a:xfrm>
            <a:off x="2428860" y="3141660"/>
            <a:ext cx="5619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كسهم مستقيم 88"/>
          <p:cNvCxnSpPr/>
          <p:nvPr/>
        </p:nvCxnSpPr>
        <p:spPr>
          <a:xfrm>
            <a:off x="2938450" y="5070486"/>
            <a:ext cx="5619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sz="6600" b="1" u="sng" dirty="0"/>
              <a:t>Proten synthesis</a:t>
            </a:r>
            <a:endParaRPr lang="ar-SA" sz="6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/>
              <a:t>DNA to Proten</a:t>
            </a:r>
            <a:endParaRPr lang="ar-SA" sz="2100" dirty="0"/>
          </a:p>
          <a:p>
            <a:r>
              <a:rPr lang="ar-SA" sz="2400" b="1" dirty="0"/>
              <a:t>تحدث عملية ترجمة الجين إلى بروتين خلال مرحلتين : </a:t>
            </a:r>
          </a:p>
          <a:p>
            <a:pPr marL="514350" indent="-514350">
              <a:buNone/>
            </a:pPr>
            <a:endParaRPr lang="ar-SA" sz="21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</p:txBody>
      </p:sp>
      <p:pic>
        <p:nvPicPr>
          <p:cNvPr id="4" name="صورة 3" descr="dna_replication_yourgen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4429124" cy="2786058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4786314" y="1285860"/>
          <a:ext cx="4000528" cy="27860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6082">
                <a:tc>
                  <a:txBody>
                    <a:bodyPr/>
                    <a:lstStyle/>
                    <a:p>
                      <a:pPr marL="514350" indent="-514350" algn="r">
                        <a:buNone/>
                      </a:pPr>
                      <a:r>
                        <a:rPr lang="ar-SA" sz="2400" dirty="0"/>
                        <a:t>1- </a:t>
                      </a:r>
                      <a:r>
                        <a:rPr lang="ar-SA" sz="2400" dirty="0">
                          <a:solidFill>
                            <a:srgbClr val="FFFF00"/>
                          </a:solidFill>
                        </a:rPr>
                        <a:t>النسخ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Transcreaption</a:t>
                      </a:r>
                      <a:r>
                        <a:rPr lang="ar-SA" sz="2400" dirty="0"/>
                        <a:t> (تحدث</a:t>
                      </a:r>
                      <a:r>
                        <a:rPr lang="ar-SA" sz="2400" baseline="0" dirty="0"/>
                        <a:t> </a:t>
                      </a:r>
                      <a:r>
                        <a:rPr lang="ar-SA" sz="2400" dirty="0"/>
                        <a:t>في النواة وتنتج </a:t>
                      </a:r>
                      <a:r>
                        <a:rPr lang="en-US" sz="2400" dirty="0"/>
                        <a:t>mRNA</a:t>
                      </a:r>
                      <a:r>
                        <a:rPr lang="ar-SA" sz="2400" dirty="0"/>
                        <a:t> )</a:t>
                      </a:r>
                      <a:endParaRPr lang="en-US" sz="2400" dirty="0"/>
                    </a:p>
                    <a:p>
                      <a:pPr marL="514350" indent="-514350" algn="r">
                        <a:buNone/>
                      </a:pPr>
                      <a:r>
                        <a:rPr lang="ar-SA" sz="2400" dirty="0"/>
                        <a:t>هي نقل المعلومات الوراثية من أحد شريطي ال </a:t>
                      </a:r>
                      <a:r>
                        <a:rPr lang="en-US" sz="2400" dirty="0"/>
                        <a:t>DNA</a:t>
                      </a:r>
                      <a:r>
                        <a:rPr lang="ar-SA" sz="2400" dirty="0"/>
                        <a:t> إلى شريط </a:t>
                      </a:r>
                      <a:r>
                        <a:rPr lang="en-US" sz="2400" dirty="0"/>
                        <a:t>RNA</a:t>
                      </a:r>
                      <a:r>
                        <a:rPr lang="ar-SA" sz="2400" dirty="0"/>
                        <a:t> 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4786314" y="4429132"/>
          <a:ext cx="3929090" cy="22145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4578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ar-SA" sz="2400" dirty="0"/>
                        <a:t>2- يلتحم أنزيم ” بلمره </a:t>
                      </a:r>
                      <a:r>
                        <a:rPr lang="en-US" sz="2400" dirty="0"/>
                        <a:t>RNA polymerase</a:t>
                      </a:r>
                      <a:r>
                        <a:rPr lang="ar-SA" sz="2400" dirty="0"/>
                        <a:t> مع حمض </a:t>
                      </a:r>
                      <a:r>
                        <a:rPr lang="en-US" sz="2400" dirty="0"/>
                        <a:t>DNA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ar-SA" sz="2400" dirty="0"/>
                        <a:t>ينفصل شريطا حمض </a:t>
                      </a:r>
                      <a:r>
                        <a:rPr lang="en-US" sz="2400" dirty="0"/>
                        <a:t>DNA</a:t>
                      </a:r>
                      <a:r>
                        <a:rPr lang="ar-SA" sz="2400" dirty="0"/>
                        <a:t> وتنكشف القواعد النيتروجينية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رابط كسهم مستقيم 8"/>
          <p:cNvCxnSpPr/>
          <p:nvPr/>
        </p:nvCxnSpPr>
        <p:spPr>
          <a:xfrm rot="10800000">
            <a:off x="4429124" y="2643182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4286248" y="5356237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 descr="تخليق ال R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44291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ar-SA" sz="1800" dirty="0"/>
          </a:p>
          <a:p>
            <a:pPr marL="514350" indent="-514350">
              <a:buNone/>
            </a:pPr>
            <a:endParaRPr lang="ar-SA" sz="1800" dirty="0"/>
          </a:p>
          <a:p>
            <a:pPr marL="514350" indent="-514350">
              <a:buFont typeface="+mj-lt"/>
              <a:buAutoNum type="alphaUcPeriod"/>
            </a:pPr>
            <a:endParaRPr lang="ar-SA" sz="1800" dirty="0"/>
          </a:p>
          <a:p>
            <a:pPr marL="514350" indent="-514350">
              <a:buFont typeface="+mj-lt"/>
              <a:buAutoNum type="alphaUcPeriod"/>
            </a:pPr>
            <a:endParaRPr lang="ar-SA" sz="1800" dirty="0"/>
          </a:p>
          <a:p>
            <a:pPr marL="514350" indent="-514350">
              <a:buFont typeface="+mj-lt"/>
              <a:buAutoNum type="alphaUcPeriod"/>
            </a:pPr>
            <a:endParaRPr lang="ar-SA" sz="1800" dirty="0"/>
          </a:p>
          <a:p>
            <a:pPr marL="514350" indent="-514350">
              <a:buFont typeface="+mj-lt"/>
              <a:buAutoNum type="alphaUcPeriod"/>
            </a:pPr>
            <a:endParaRPr lang="ar-SA" sz="1800" dirty="0"/>
          </a:p>
          <a:p>
            <a:pPr marL="514350" indent="-514350">
              <a:buFont typeface="+mj-lt"/>
              <a:buAutoNum type="alphaUcPeriod"/>
            </a:pPr>
            <a:endParaRPr lang="ar-SA" sz="1800" dirty="0"/>
          </a:p>
          <a:p>
            <a:pPr marL="514350" indent="-514350">
              <a:buNone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pPr marL="514350" indent="-514350">
              <a:buFont typeface="+mj-lt"/>
              <a:buAutoNum type="arabicPeriod"/>
            </a:pPr>
            <a:endParaRPr lang="ar-SA" dirty="0"/>
          </a:p>
          <a:p>
            <a:endParaRPr lang="ar-SA" dirty="0"/>
          </a:p>
        </p:txBody>
      </p:sp>
      <p:pic>
        <p:nvPicPr>
          <p:cNvPr id="4" name="صورة 3" descr="ex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4500562" cy="3143272"/>
          </a:xfrm>
          <a:prstGeom prst="rect">
            <a:avLst/>
          </a:prstGeom>
        </p:spPr>
      </p:pic>
      <p:cxnSp>
        <p:nvCxnSpPr>
          <p:cNvPr id="5" name="رابط كسهم مستقيم 4"/>
          <p:cNvCxnSpPr/>
          <p:nvPr/>
        </p:nvCxnSpPr>
        <p:spPr>
          <a:xfrm rot="10800000">
            <a:off x="4357686" y="1785926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>
            <a:off x="4357686" y="5000636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4786314" y="3929066"/>
          <a:ext cx="3929090" cy="25717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1768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ar-SA" sz="2400" dirty="0"/>
                        <a:t>4- بعد اكتمال عملية النسخ ينفصل الانزيم عن شريط ال </a:t>
                      </a:r>
                      <a:r>
                        <a:rPr lang="en-US" sz="2400" dirty="0"/>
                        <a:t>DNA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ar-SA" sz="2400" dirty="0"/>
                        <a:t>تحدث عملية المعالجة ويسمى هنا </a:t>
                      </a:r>
                      <a:r>
                        <a:rPr lang="en-US" sz="2400" dirty="0"/>
                        <a:t>mRNA</a:t>
                      </a:r>
                      <a:r>
                        <a:rPr lang="ar-SA" sz="2400" dirty="0"/>
                        <a:t> حيث انزيمات بازالة </a:t>
                      </a:r>
                      <a:r>
                        <a:rPr lang="en-US" sz="2400" dirty="0"/>
                        <a:t> Intron </a:t>
                      </a:r>
                      <a:r>
                        <a:rPr lang="ar-SA" sz="2400" dirty="0"/>
                        <a:t>وربط </a:t>
                      </a:r>
                      <a:r>
                        <a:rPr lang="en-US" sz="2400" dirty="0"/>
                        <a:t>Exon</a:t>
                      </a:r>
                      <a:r>
                        <a:rPr lang="ar-SA" sz="2400" dirty="0"/>
                        <a:t> مع بعض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4857752" y="571480"/>
          <a:ext cx="3857652" cy="25003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0330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ar-SA" sz="2400" dirty="0"/>
                        <a:t> 3- يضيف أنزيم </a:t>
                      </a:r>
                      <a:r>
                        <a:rPr lang="en-US" sz="2400" dirty="0"/>
                        <a:t>RNA polymerase</a:t>
                      </a:r>
                      <a:r>
                        <a:rPr lang="ar-SA" sz="2400" dirty="0"/>
                        <a:t> نيوكليوتيدات للقواعد المكشوفة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ar-SA" sz="2400" dirty="0"/>
                        <a:t> تتبع عملية النسخ نظام ” ازدواج القواعد”</a:t>
                      </a:r>
                      <a:r>
                        <a:rPr lang="ar-SA" sz="2400" baseline="0" dirty="0"/>
                        <a:t>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ar-SA" sz="2400" dirty="0"/>
                        <a:t> </a:t>
                      </a:r>
                      <a:r>
                        <a:rPr lang="en-US" sz="2400" dirty="0"/>
                        <a:t>U</a:t>
                      </a:r>
                      <a:r>
                        <a:rPr lang="ar-SA" sz="2400" dirty="0"/>
                        <a:t> مع </a:t>
                      </a:r>
                      <a:r>
                        <a:rPr lang="en-US" sz="2400" dirty="0"/>
                        <a:t>A</a:t>
                      </a:r>
                      <a:r>
                        <a:rPr lang="ar-SA" sz="2400" dirty="0"/>
                        <a:t> وال </a:t>
                      </a:r>
                      <a:r>
                        <a:rPr lang="en-US" sz="2400" dirty="0"/>
                        <a:t>C</a:t>
                      </a:r>
                      <a:r>
                        <a:rPr lang="ar-SA" sz="2400" dirty="0"/>
                        <a:t> مع  </a:t>
                      </a:r>
                      <a:r>
                        <a:rPr lang="en-US" sz="2400" dirty="0"/>
                        <a:t>G</a:t>
                      </a:r>
                      <a:r>
                        <a:rPr lang="ar-SA" sz="240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صورة 8" descr="نيوكليوتيدا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435768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SA" sz="2000" dirty="0"/>
          </a:p>
          <a:p>
            <a:pPr>
              <a:buNone/>
            </a:pPr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endParaRPr lang="ar-SA" sz="2000" dirty="0"/>
          </a:p>
          <a:p>
            <a:pPr marL="514350" indent="-514350">
              <a:buNone/>
            </a:pPr>
            <a:endParaRPr lang="ar-SA" sz="10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929190" y="571480"/>
          <a:ext cx="4048132" cy="26432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4320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solidFill>
                            <a:schemeClr val="bg1"/>
                          </a:solidFill>
                        </a:rPr>
                        <a:t>5-</a:t>
                      </a:r>
                      <a:r>
                        <a:rPr lang="ar-SA" sz="1800" dirty="0">
                          <a:solidFill>
                            <a:srgbClr val="FFFF00"/>
                          </a:solidFill>
                        </a:rPr>
                        <a:t> الترجمة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Translation</a:t>
                      </a:r>
                      <a:r>
                        <a:rPr lang="ar-SA" sz="1800" dirty="0"/>
                        <a:t> ( تحدث في السيتوبلازم وتنتج بروتين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صورة 4" descr="trans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4"/>
            <a:ext cx="4786314" cy="3143248"/>
          </a:xfrm>
          <a:prstGeom prst="rect">
            <a:avLst/>
          </a:prstGeom>
        </p:spPr>
      </p:pic>
      <p:pic>
        <p:nvPicPr>
          <p:cNvPr id="6" name="صورة 5" descr="structure tR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4357686" cy="3043092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4857752" y="4011952"/>
          <a:ext cx="4071966" cy="22031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3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SA" sz="1800" dirty="0"/>
                        <a:t>6- يرتبط </a:t>
                      </a:r>
                      <a:r>
                        <a:rPr lang="en-GB" sz="1800" dirty="0"/>
                        <a:t>mRNA</a:t>
                      </a:r>
                      <a:r>
                        <a:rPr lang="ar-SA" sz="1800" dirty="0"/>
                        <a:t> بالوحدة الريبوسومية الصغرى عند كودون البدء .</a:t>
                      </a:r>
                    </a:p>
                    <a:p>
                      <a:pPr>
                        <a:buNone/>
                      </a:pPr>
                      <a:r>
                        <a:rPr lang="ar-SA" sz="1800" dirty="0"/>
                        <a:t>يحمل </a:t>
                      </a:r>
                      <a:r>
                        <a:rPr lang="en-US" sz="1800" dirty="0"/>
                        <a:t>tRNA</a:t>
                      </a:r>
                      <a:r>
                        <a:rPr lang="ar-SA" sz="1800" dirty="0"/>
                        <a:t> على احد طرفية الحمض الاميني </a:t>
                      </a:r>
                      <a:r>
                        <a:rPr lang="en-US" sz="1800" dirty="0"/>
                        <a:t>codon</a:t>
                      </a:r>
                      <a:r>
                        <a:rPr lang="ar-SA" sz="1800" dirty="0"/>
                        <a:t> والطرف الاخر مقابل الكودون </a:t>
                      </a:r>
                      <a:r>
                        <a:rPr lang="en-US" sz="1800" dirty="0"/>
                        <a:t>anticodon</a:t>
                      </a:r>
                      <a:r>
                        <a:rPr lang="ar-SA" sz="1800" dirty="0"/>
                        <a:t> يرتبط أول </a:t>
                      </a:r>
                      <a:r>
                        <a:rPr lang="en-US" sz="1800" dirty="0"/>
                        <a:t>tRNA</a:t>
                      </a:r>
                      <a:r>
                        <a:rPr lang="ar-SA" sz="1800" dirty="0"/>
                        <a:t> مع كودون البدء ثم ترتبط الوحدة الريبوسومية الكبرى مع الصغري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رابط كسهم مستقيم 7"/>
          <p:cNvCxnSpPr/>
          <p:nvPr/>
        </p:nvCxnSpPr>
        <p:spPr>
          <a:xfrm rot="10800000">
            <a:off x="4500562" y="1784337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4357686" y="5000636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endParaRPr lang="ar-SA" dirty="0"/>
          </a:p>
          <a:p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286380" y="214290"/>
          <a:ext cx="3571900" cy="31432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2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SA" sz="1800" dirty="0"/>
                        <a:t>7-</a:t>
                      </a:r>
                      <a:r>
                        <a:rPr lang="ar-SA" sz="1800" baseline="0" dirty="0"/>
                        <a:t> </a:t>
                      </a:r>
                      <a:r>
                        <a:rPr lang="ar-SA" sz="1800" dirty="0"/>
                        <a:t>يوجد على الريبوسوم موقعين لارتباط ا</a:t>
                      </a:r>
                      <a:r>
                        <a:rPr lang="en-US" sz="1800" dirty="0"/>
                        <a:t> tRNA</a:t>
                      </a:r>
                      <a:r>
                        <a:rPr lang="ar-SA" sz="1800" dirty="0"/>
                        <a:t> ” موقع </a:t>
                      </a:r>
                      <a:r>
                        <a:rPr lang="en-US" sz="1800" dirty="0"/>
                        <a:t>A</a:t>
                      </a:r>
                      <a:r>
                        <a:rPr lang="ar-SA" sz="1800" dirty="0"/>
                        <a:t> وموقع </a:t>
                      </a:r>
                      <a:r>
                        <a:rPr lang="en-US" sz="1800" dirty="0"/>
                        <a:t>P</a:t>
                      </a:r>
                      <a:r>
                        <a:rPr lang="ar-SA" sz="1800" dirty="0"/>
                        <a:t> ”</a:t>
                      </a:r>
                    </a:p>
                    <a:p>
                      <a:pPr>
                        <a:buNone/>
                      </a:pPr>
                      <a:r>
                        <a:rPr lang="ar-SA" sz="1800" dirty="0"/>
                        <a:t>ترتبط الاحماض الامينية ببعضها البعض بروابط ببتيدية </a:t>
                      </a:r>
                    </a:p>
                    <a:p>
                      <a:pPr>
                        <a:buNone/>
                      </a:pPr>
                      <a:r>
                        <a:rPr lang="ar-SA" sz="1800" dirty="0"/>
                        <a:t>تضيف الريبوسومات حمض أميني واحد في وقت واحد إلى سلسلة الببتيد المتنامية.</a:t>
                      </a:r>
                    </a:p>
                    <a:p>
                      <a:pPr>
                        <a:buNone/>
                      </a:pPr>
                      <a:r>
                        <a:rPr lang="ar-SA" sz="1800" dirty="0"/>
                        <a:t>يدفع </a:t>
                      </a:r>
                      <a:r>
                        <a:rPr lang="en-US" sz="1800" dirty="0"/>
                        <a:t>tRNA</a:t>
                      </a:r>
                      <a:r>
                        <a:rPr lang="ar-SA" sz="1800" dirty="0"/>
                        <a:t>  الموجود في </a:t>
                      </a:r>
                      <a:r>
                        <a:rPr lang="en-US" sz="1800" dirty="0"/>
                        <a:t>A</a:t>
                      </a:r>
                      <a:r>
                        <a:rPr lang="ar-SA" sz="1800" dirty="0"/>
                        <a:t> إلى </a:t>
                      </a:r>
                      <a:r>
                        <a:rPr lang="en-US" sz="1800" dirty="0"/>
                        <a:t>P</a:t>
                      </a:r>
                      <a:r>
                        <a:rPr lang="ar-SA" sz="1800" dirty="0"/>
                        <a:t> وتستمر العملية إلى أن يصل كودون التوقف إلى الموقع </a:t>
                      </a:r>
                      <a:r>
                        <a:rPr lang="en-US" sz="1800" dirty="0"/>
                        <a:t>A</a:t>
                      </a:r>
                      <a:r>
                        <a:rPr lang="ar-SA" sz="1800" dirty="0"/>
                        <a:t> 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صورة 4" descr="translation_m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14291"/>
            <a:ext cx="4995857" cy="3357586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5214942" y="3571876"/>
          <a:ext cx="3571900" cy="31432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2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ar-SA" dirty="0"/>
                        <a:t>8-</a:t>
                      </a:r>
                      <a:r>
                        <a:rPr lang="ar-SA" baseline="0" dirty="0"/>
                        <a:t> </a:t>
                      </a:r>
                      <a:r>
                        <a:rPr lang="ar-SA" dirty="0"/>
                        <a:t>تنطلق الريبوسومات من الحمض الريبي النووي النقال والببتيد على شكل بروتين .</a:t>
                      </a:r>
                    </a:p>
                    <a:p>
                      <a:pPr>
                        <a:buNone/>
                      </a:pPr>
                      <a:r>
                        <a:rPr lang="ar-SA" dirty="0"/>
                        <a:t>كودون التوقف ليس له مقابل كودون ولا يترجم إلى أي حمض اميني ثم تنفصل الريبوسومات عن بعضها البعض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صورة 7" descr="pro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876"/>
            <a:ext cx="4786346" cy="3081342"/>
          </a:xfrm>
          <a:prstGeom prst="rect">
            <a:avLst/>
          </a:prstGeom>
        </p:spPr>
      </p:pic>
      <p:cxnSp>
        <p:nvCxnSpPr>
          <p:cNvPr id="9" name="رابط كسهم مستقيم 8"/>
          <p:cNvCxnSpPr/>
          <p:nvPr/>
        </p:nvCxnSpPr>
        <p:spPr>
          <a:xfrm rot="10800000">
            <a:off x="4857752" y="1714489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>
            <a:off x="4786314" y="5000636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ar-SA" dirty="0"/>
          </a:p>
        </p:txBody>
      </p:sp>
      <p:graphicFrame>
        <p:nvGraphicFramePr>
          <p:cNvPr id="4" name="عنصر نائب للمحتوى 6"/>
          <p:cNvGraphicFramePr>
            <a:graphicFrameLocks/>
          </p:cNvGraphicFramePr>
          <p:nvPr/>
        </p:nvGraphicFramePr>
        <p:xfrm>
          <a:off x="142844" y="71414"/>
          <a:ext cx="2286016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OH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H    H    HO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CH2OH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5400000">
            <a:off x="4250132" y="489308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5400000">
            <a:off x="821107" y="53536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 flipV="1">
            <a:off x="1000100" y="500042"/>
            <a:ext cx="214314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6200000" flipV="1">
            <a:off x="1464447" y="53576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1535488" y="821116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6200000" flipV="1">
            <a:off x="964381" y="75007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1214414" y="1000108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1143373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1428331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عنصر نائب للمحتوى 6"/>
          <p:cNvGraphicFramePr>
            <a:graphicFrameLocks/>
          </p:cNvGraphicFramePr>
          <p:nvPr/>
        </p:nvGraphicFramePr>
        <p:xfrm>
          <a:off x="2643174" y="71414"/>
          <a:ext cx="1857388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      C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                              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O          H      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رابط مستقيم 16"/>
          <p:cNvCxnSpPr/>
          <p:nvPr/>
        </p:nvCxnSpPr>
        <p:spPr>
          <a:xfrm rot="5400000">
            <a:off x="3142843" y="35676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عنصر نائب للمحتوى 6"/>
          <p:cNvGraphicFramePr>
            <a:graphicFrameLocks/>
          </p:cNvGraphicFramePr>
          <p:nvPr/>
        </p:nvGraphicFramePr>
        <p:xfrm>
          <a:off x="5357818" y="71414"/>
          <a:ext cx="164307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H         O 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C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H     C      OH  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H      C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CH2OPO3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رابط مستقيم 18"/>
          <p:cNvCxnSpPr/>
          <p:nvPr/>
        </p:nvCxnSpPr>
        <p:spPr>
          <a:xfrm>
            <a:off x="3000364" y="57148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3286116" y="57148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3143637" y="71395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يساوي 21"/>
          <p:cNvSpPr/>
          <p:nvPr/>
        </p:nvSpPr>
        <p:spPr>
          <a:xfrm rot="8724433" flipH="1">
            <a:off x="3058393" y="945342"/>
            <a:ext cx="115086" cy="180969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3286116" y="1000108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يساوي 23"/>
          <p:cNvSpPr/>
          <p:nvPr/>
        </p:nvSpPr>
        <p:spPr>
          <a:xfrm rot="8724433" flipH="1">
            <a:off x="6182890" y="253812"/>
            <a:ext cx="159107" cy="6383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>
            <a:off x="6000760" y="214290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6071801" y="57108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5929322" y="784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6215074" y="7842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6072595" y="92827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6000760" y="114139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6286512" y="114298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>
            <a:off x="6072595" y="128546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عنصر نائب للمحتوى 6"/>
          <p:cNvGraphicFramePr>
            <a:graphicFrameLocks/>
          </p:cNvGraphicFramePr>
          <p:nvPr/>
        </p:nvGraphicFramePr>
        <p:xfrm>
          <a:off x="7215206" y="71414"/>
          <a:ext cx="164307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CH2OH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 O     C       H  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        C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CH2OPO3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" name="رابط مستقيم 33"/>
          <p:cNvCxnSpPr/>
          <p:nvPr/>
        </p:nvCxnSpPr>
        <p:spPr>
          <a:xfrm rot="5400000">
            <a:off x="7714875" y="35676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7714875" y="71395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>
            <a:off x="7714875" y="114258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rot="5400000">
            <a:off x="7714875" y="149977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7572396" y="9366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7858148" y="93660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7858148" y="135571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7500958" y="135571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يساوي 41"/>
          <p:cNvSpPr/>
          <p:nvPr/>
        </p:nvSpPr>
        <p:spPr>
          <a:xfrm rot="10800000" flipH="1">
            <a:off x="7880654" y="500042"/>
            <a:ext cx="191808" cy="11479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-32" y="1643050"/>
            <a:ext cx="7786742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Aldolase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400" dirty="0">
                <a:latin typeface="+mj-lt"/>
                <a:ea typeface="+mj-ea"/>
                <a:cs typeface="+mj-cs"/>
              </a:rPr>
              <a:t>Erythrose-4-phosphate +  dihydoxycetone-3-phosphate         sedoheptulose-1,7-bisphosphate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" name="عنصر نائب للمحتوى 6"/>
          <p:cNvGraphicFramePr>
            <a:graphicFrameLocks/>
          </p:cNvGraphicFramePr>
          <p:nvPr/>
        </p:nvGraphicFramePr>
        <p:xfrm>
          <a:off x="5072066" y="2214554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OH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    HO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HO                        CH2OH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رابط كسهم مستقيم 44"/>
          <p:cNvCxnSpPr/>
          <p:nvPr/>
        </p:nvCxnSpPr>
        <p:spPr>
          <a:xfrm>
            <a:off x="4143372" y="207009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عنصر نائب للمحتوى 6"/>
          <p:cNvGraphicFramePr>
            <a:graphicFrameLocks/>
          </p:cNvGraphicFramePr>
          <p:nvPr/>
        </p:nvGraphicFramePr>
        <p:xfrm>
          <a:off x="142844" y="2231710"/>
          <a:ext cx="1643074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H         O 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C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H     C      OH                 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H      C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CH2OPO3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يساوي 46"/>
          <p:cNvSpPr/>
          <p:nvPr/>
        </p:nvSpPr>
        <p:spPr>
          <a:xfrm rot="8724433" flipH="1">
            <a:off x="979814" y="2396954"/>
            <a:ext cx="159107" cy="6383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785786" y="2428868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5400000">
            <a:off x="856827" y="271422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857621" y="307141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5400000">
            <a:off x="857621" y="3428603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>
            <a:off x="714348" y="2927346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>
            <a:off x="1000100" y="292893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عنصر نائب للمحتوى 6"/>
          <p:cNvGraphicFramePr>
            <a:graphicFrameLocks/>
          </p:cNvGraphicFramePr>
          <p:nvPr/>
        </p:nvGraphicFramePr>
        <p:xfrm>
          <a:off x="2071670" y="2285992"/>
          <a:ext cx="207167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          O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CH2OH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" name="رابط مستقيم 54"/>
          <p:cNvCxnSpPr/>
          <p:nvPr/>
        </p:nvCxnSpPr>
        <p:spPr>
          <a:xfrm rot="5400000">
            <a:off x="2499901" y="257134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يساوي 55"/>
          <p:cNvSpPr/>
          <p:nvPr/>
        </p:nvSpPr>
        <p:spPr>
          <a:xfrm rot="10800000" flipH="1">
            <a:off x="2665680" y="2742700"/>
            <a:ext cx="191808" cy="11479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 rot="5400000">
            <a:off x="2500695" y="299997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5400000">
            <a:off x="1571604" y="857232"/>
            <a:ext cx="142876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rot="10800000" flipV="1">
            <a:off x="5929322" y="257174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rot="5400000">
            <a:off x="5749933" y="2750339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 rot="5400000">
            <a:off x="6679024" y="2749942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rot="5400000">
            <a:off x="6572264" y="278605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rot="10800000">
            <a:off x="6572264" y="257174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10800000">
            <a:off x="6215074" y="3070222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rot="16200000" flipV="1">
            <a:off x="5929322" y="278605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rot="10800000" flipV="1">
            <a:off x="6215074" y="2571744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 rot="5400000">
            <a:off x="6139271" y="257610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rot="5400000">
            <a:off x="6139271" y="307617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 rot="5400000">
            <a:off x="6425023" y="307617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عنوان 1"/>
          <p:cNvSpPr txBox="1">
            <a:spLocks/>
          </p:cNvSpPr>
          <p:nvPr/>
        </p:nvSpPr>
        <p:spPr>
          <a:xfrm>
            <a:off x="71406" y="3786190"/>
            <a:ext cx="7786742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 Sedoheptulosee-1,7,bisphosphate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phosphate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400" dirty="0"/>
              <a:t>Sedoheptulosee-1,7,bisphosphate </a:t>
            </a:r>
            <a:r>
              <a:rPr lang="en-US" sz="1400" dirty="0">
                <a:latin typeface="+mj-lt"/>
                <a:ea typeface="+mj-ea"/>
                <a:cs typeface="+mj-cs"/>
              </a:rPr>
              <a:t>+  H2O          sedoheptulose-7-phosphate + HOPO3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8" name="عنصر نائب للمحتوى 6"/>
          <p:cNvGraphicFramePr>
            <a:graphicFrameLocks/>
          </p:cNvGraphicFramePr>
          <p:nvPr/>
        </p:nvGraphicFramePr>
        <p:xfrm>
          <a:off x="357158" y="4357694"/>
          <a:ext cx="2357454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OH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    HO                                      HO                     CH2OPO3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عنصر نائب للمحتوى 6"/>
          <p:cNvGraphicFramePr>
            <a:graphicFrameLocks/>
          </p:cNvGraphicFramePr>
          <p:nvPr/>
        </p:nvGraphicFramePr>
        <p:xfrm>
          <a:off x="3929058" y="4429132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OH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    HO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HO                        CH2OH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4" name="رابط كسهم مستقيم 73"/>
          <p:cNvCxnSpPr/>
          <p:nvPr/>
        </p:nvCxnSpPr>
        <p:spPr>
          <a:xfrm>
            <a:off x="3286116" y="421323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rot="5400000">
            <a:off x="4606925" y="4964917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rot="5400000">
            <a:off x="1963719" y="4964123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5400000">
            <a:off x="5535619" y="5035561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rot="5400000">
            <a:off x="1035025" y="4964917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rot="10800000" flipV="1">
            <a:off x="1214415" y="471488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rot="10800000" flipV="1">
            <a:off x="4786315" y="478632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rot="16200000" flipV="1">
            <a:off x="1214414" y="492919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16200000" flipV="1">
            <a:off x="4786314" y="500063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 rot="10800000">
            <a:off x="1500166" y="5213362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rot="10800000">
            <a:off x="5072067" y="5286388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rot="5400000">
            <a:off x="5429256" y="500063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 rot="5400000">
            <a:off x="1857356" y="4929198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rot="10800000">
            <a:off x="5429256" y="4786321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rot="10800000">
            <a:off x="1857356" y="4714884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rot="10800000" flipV="1">
            <a:off x="5072067" y="4778385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/>
          <p:cNvCxnSpPr/>
          <p:nvPr/>
        </p:nvCxnSpPr>
        <p:spPr>
          <a:xfrm rot="10800000" flipV="1">
            <a:off x="1500166" y="4714884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 rot="5400000">
            <a:off x="1424363" y="4719249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rot="5400000">
            <a:off x="4996263" y="479068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rot="5400000">
            <a:off x="5282015" y="528043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 rot="5400000">
            <a:off x="4994675" y="528043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rot="5400000">
            <a:off x="1424363" y="520899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 rot="5400000">
            <a:off x="1710115" y="5219315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عنوان 1"/>
          <p:cNvSpPr txBox="1">
            <a:spLocks/>
          </p:cNvSpPr>
          <p:nvPr/>
        </p:nvSpPr>
        <p:spPr>
          <a:xfrm>
            <a:off x="142844" y="5929330"/>
            <a:ext cx="8786874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10- Transketolase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400" dirty="0"/>
              <a:t>Sedoheptulosee-1,7,bisphosphate </a:t>
            </a:r>
            <a:r>
              <a:rPr lang="en-US" sz="1400" dirty="0">
                <a:latin typeface="+mj-lt"/>
                <a:ea typeface="+mj-ea"/>
                <a:cs typeface="+mj-cs"/>
              </a:rPr>
              <a:t>+  glyceraldehyd-3-phosphate           riblulose-5-phosphate + xylulose-5-phosphate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6" name="رابط كسهم مستقيم 105"/>
          <p:cNvCxnSpPr/>
          <p:nvPr/>
        </p:nvCxnSpPr>
        <p:spPr>
          <a:xfrm>
            <a:off x="5000628" y="6286520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كسهم مستقيم 106"/>
          <p:cNvCxnSpPr/>
          <p:nvPr/>
        </p:nvCxnSpPr>
        <p:spPr>
          <a:xfrm>
            <a:off x="4652962" y="785794"/>
            <a:ext cx="5619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ستطيل 107"/>
          <p:cNvSpPr/>
          <p:nvPr/>
        </p:nvSpPr>
        <p:spPr>
          <a:xfrm>
            <a:off x="2357422" y="538443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9" name="مستطيل 108"/>
          <p:cNvSpPr/>
          <p:nvPr/>
        </p:nvSpPr>
        <p:spPr>
          <a:xfrm>
            <a:off x="6929454" y="571480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0" name="رابط كسهم مستقيم 109"/>
          <p:cNvCxnSpPr/>
          <p:nvPr/>
        </p:nvCxnSpPr>
        <p:spPr>
          <a:xfrm>
            <a:off x="4357686" y="2855908"/>
            <a:ext cx="561980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مستطيل 110"/>
          <p:cNvSpPr/>
          <p:nvPr/>
        </p:nvSpPr>
        <p:spPr>
          <a:xfrm>
            <a:off x="1752303" y="2681583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2" name="رابط كسهم مستقيم 111"/>
          <p:cNvCxnSpPr/>
          <p:nvPr/>
        </p:nvCxnSpPr>
        <p:spPr>
          <a:xfrm>
            <a:off x="2928926" y="5000636"/>
            <a:ext cx="85725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 CH2OPO3</a:t>
            </a:r>
            <a:endParaRPr lang="ar-SA" sz="4400" dirty="0">
              <a:latin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                  H               O       OH     </a:t>
            </a:r>
            <a:endParaRPr lang="ar-SA" sz="4400" dirty="0">
              <a:latin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                            H</a:t>
            </a:r>
            <a:endParaRPr lang="ar-SA" sz="4400" dirty="0">
              <a:latin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                            H    HO                   </a:t>
            </a:r>
            <a:endParaRPr lang="ar-SA" sz="4400" dirty="0">
              <a:latin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                 HO                        CH2OH</a:t>
            </a:r>
            <a:endParaRPr lang="ar-SA" sz="4400" dirty="0">
              <a:latin typeface="Arial"/>
            </a:endParaRPr>
          </a:p>
          <a:p>
            <a:pPr marL="0" indent="0" algn="l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H</a:t>
            </a:r>
            <a:r>
              <a:rPr lang="ar-SA" dirty="0">
                <a:solidFill>
                  <a:srgbClr val="FFFFFF"/>
                </a:solidFill>
                <a:cs typeface="Calibri"/>
              </a:rPr>
              <a:t>     </a:t>
            </a:r>
            <a:r>
              <a:rPr lang="en-US" dirty="0">
                <a:solidFill>
                  <a:srgbClr val="FFFFFF"/>
                </a:solidFill>
              </a:rPr>
              <a:t>                          H</a:t>
            </a:r>
            <a:endParaRPr lang="ar-SA" dirty="0"/>
          </a:p>
        </p:txBody>
      </p:sp>
      <p:graphicFrame>
        <p:nvGraphicFramePr>
          <p:cNvPr id="4" name="عنصر نائب للمحتوى 6"/>
          <p:cNvGraphicFramePr>
            <a:graphicFrameLocks/>
          </p:cNvGraphicFramePr>
          <p:nvPr/>
        </p:nvGraphicFramePr>
        <p:xfrm>
          <a:off x="142844" y="142852"/>
          <a:ext cx="228601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H               O       OH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H    HO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HO                        CH2OH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ar-S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HO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5400000">
            <a:off x="821505" y="75007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1750199" y="750075"/>
            <a:ext cx="35798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rot="10800000" flipV="1">
            <a:off x="1000100" y="50004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6200000" flipV="1">
            <a:off x="1000100" y="71435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>
            <a:off x="1285853" y="1000108"/>
            <a:ext cx="357190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1643042" y="714356"/>
            <a:ext cx="285752" cy="285752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>
            <a:off x="1643042" y="50004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 flipV="1">
            <a:off x="1285852" y="500043"/>
            <a:ext cx="214314" cy="793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1210049" y="504407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1495801" y="100447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1210049" y="1004473"/>
            <a:ext cx="15319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عنصر نائب للمحتوى 6"/>
          <p:cNvGraphicFramePr>
            <a:graphicFrameLocks/>
          </p:cNvGraphicFramePr>
          <p:nvPr/>
        </p:nvGraphicFramePr>
        <p:xfrm>
          <a:off x="2571768" y="142852"/>
          <a:ext cx="2071670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CH2OPO3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     C       H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C</a:t>
                      </a:r>
                      <a:endParaRPr lang="ar-SA" sz="1200" dirty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</a:t>
                      </a:r>
                      <a:r>
                        <a:rPr lang="en-US" sz="1200" baseline="0" dirty="0"/>
                        <a:t>              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رابط مستقيم 16"/>
          <p:cNvCxnSpPr/>
          <p:nvPr/>
        </p:nvCxnSpPr>
        <p:spPr>
          <a:xfrm rot="5400000">
            <a:off x="2999967" y="49964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3000761" y="85683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2928926" y="6429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3214678" y="64291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يساوي 20"/>
          <p:cNvSpPr/>
          <p:nvPr/>
        </p:nvSpPr>
        <p:spPr>
          <a:xfrm rot="8724433" flipH="1">
            <a:off x="2839587" y="1119120"/>
            <a:ext cx="211160" cy="139925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3143240" y="1142984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عنصر نائب للمحتوى 6"/>
          <p:cNvGraphicFramePr>
            <a:graphicFrameLocks/>
          </p:cNvGraphicFramePr>
          <p:nvPr/>
        </p:nvGraphicFramePr>
        <p:xfrm>
          <a:off x="5000628" y="142852"/>
          <a:ext cx="1928826" cy="1357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 H     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H      H       H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OH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رابط مستقيم 23"/>
          <p:cNvCxnSpPr/>
          <p:nvPr/>
        </p:nvCxnSpPr>
        <p:spPr>
          <a:xfrm rot="5400000">
            <a:off x="5608248" y="53536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10800000" flipV="1">
            <a:off x="5786446" y="500042"/>
            <a:ext cx="214314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16200000" flipV="1">
            <a:off x="5750727" y="750075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10800000">
            <a:off x="6286512" y="500043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rot="5400000">
            <a:off x="6394066" y="74967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6357950" y="785794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10800000">
            <a:off x="6000760" y="998520"/>
            <a:ext cx="428628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6001157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rot="5400000">
            <a:off x="6357553" y="99971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عنوان 1"/>
          <p:cNvSpPr txBox="1">
            <a:spLocks/>
          </p:cNvSpPr>
          <p:nvPr/>
        </p:nvSpPr>
        <p:spPr>
          <a:xfrm>
            <a:off x="71406" y="1714488"/>
            <a:ext cx="8786874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11- Ribluse5-phosphate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epimerase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Xylulose</a:t>
            </a:r>
            <a:r>
              <a:rPr lang="en-US" sz="1400" baseline="0" dirty="0">
                <a:latin typeface="+mj-lt"/>
                <a:ea typeface="+mj-ea"/>
                <a:cs typeface="+mj-cs"/>
              </a:rPr>
              <a:t>-5-</a:t>
            </a:r>
            <a:r>
              <a:rPr lang="en-US" sz="1400" dirty="0"/>
              <a:t>phosphate           </a:t>
            </a:r>
            <a:r>
              <a:rPr lang="en-US" sz="1400" dirty="0">
                <a:latin typeface="+mj-lt"/>
                <a:ea typeface="+mj-ea"/>
                <a:cs typeface="+mj-cs"/>
              </a:rPr>
              <a:t>riblulose-5-phosphate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" name="جدول 36"/>
          <p:cNvGraphicFramePr>
            <a:graphicFrameLocks noGrp="1"/>
          </p:cNvGraphicFramePr>
          <p:nvPr/>
        </p:nvGraphicFramePr>
        <p:xfrm>
          <a:off x="7143768" y="142852"/>
          <a:ext cx="157163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H O</a:t>
                      </a:r>
                      <a:r>
                        <a:rPr lang="en-US" sz="1200" baseline="0" dirty="0"/>
                        <a:t>       C       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" name="رابط مستقيم 37"/>
          <p:cNvCxnSpPr/>
          <p:nvPr/>
        </p:nvCxnSpPr>
        <p:spPr>
          <a:xfrm rot="5400000">
            <a:off x="7678759" y="464323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يساوي 38"/>
          <p:cNvSpPr/>
          <p:nvPr/>
        </p:nvSpPr>
        <p:spPr>
          <a:xfrm rot="10800000" flipH="1">
            <a:off x="7855900" y="534356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 flipV="1">
            <a:off x="7572396" y="100010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V="1">
            <a:off x="7929586" y="100010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V="1">
            <a:off x="7500958" y="135729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V="1">
            <a:off x="7929586" y="135571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>
            <a:off x="7680347" y="1177909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5400000">
            <a:off x="7716066" y="857232"/>
            <a:ext cx="142082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7680347" y="1535099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>
            <a:off x="1785918" y="2141528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142844" y="2263144"/>
          <a:ext cx="157163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H O</a:t>
                      </a:r>
                      <a:r>
                        <a:rPr lang="en-US" sz="1200" baseline="0" dirty="0"/>
                        <a:t>       C       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3" name="رابط مستقيم 52"/>
          <p:cNvCxnSpPr/>
          <p:nvPr/>
        </p:nvCxnSpPr>
        <p:spPr>
          <a:xfrm rot="5400000">
            <a:off x="679423" y="2535231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715142" y="2928934"/>
            <a:ext cx="142082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يساوي 54"/>
          <p:cNvSpPr/>
          <p:nvPr/>
        </p:nvSpPr>
        <p:spPr>
          <a:xfrm rot="10800000" flipH="1">
            <a:off x="854976" y="2677496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56" name="رابط مستقيم 55"/>
          <p:cNvCxnSpPr/>
          <p:nvPr/>
        </p:nvCxnSpPr>
        <p:spPr>
          <a:xfrm flipV="1">
            <a:off x="571472" y="3141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flipV="1">
            <a:off x="928662" y="31416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flipV="1">
            <a:off x="928662" y="3498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flipV="1">
            <a:off x="500034" y="3498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جدول 61"/>
          <p:cNvGraphicFramePr>
            <a:graphicFrameLocks noGrp="1"/>
          </p:cNvGraphicFramePr>
          <p:nvPr/>
        </p:nvGraphicFramePr>
        <p:xfrm>
          <a:off x="2357422" y="2285992"/>
          <a:ext cx="157163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  H</a:t>
                      </a:r>
                      <a:r>
                        <a:rPr lang="en-US" sz="1200" baseline="0" dirty="0"/>
                        <a:t>        C       OH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رابط مستقيم 63"/>
          <p:cNvCxnSpPr/>
          <p:nvPr/>
        </p:nvCxnSpPr>
        <p:spPr>
          <a:xfrm rot="5400000">
            <a:off x="2892413" y="2606669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يساوي 64"/>
          <p:cNvSpPr/>
          <p:nvPr/>
        </p:nvSpPr>
        <p:spPr>
          <a:xfrm rot="10800000" flipH="1">
            <a:off x="3069554" y="2714620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rot="5400000">
            <a:off x="2928926" y="2928140"/>
            <a:ext cx="142082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 rot="5400000">
            <a:off x="2928132" y="335676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>
            <a:off x="2928132" y="371395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rot="5400000">
            <a:off x="713554" y="3285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rot="5400000">
            <a:off x="713554" y="364252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flipV="1">
            <a:off x="2786050" y="314324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flipV="1">
            <a:off x="3143240" y="314324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flipV="1">
            <a:off x="3143240" y="350043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flipV="1">
            <a:off x="2714612" y="350043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عنوان 1"/>
          <p:cNvSpPr txBox="1">
            <a:spLocks/>
          </p:cNvSpPr>
          <p:nvPr/>
        </p:nvSpPr>
        <p:spPr>
          <a:xfrm>
            <a:off x="71406" y="4071942"/>
            <a:ext cx="8786874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12- </a:t>
            </a:r>
            <a:r>
              <a:rPr lang="en-US" sz="1400" dirty="0"/>
              <a:t>Ribose-5-phosphate </a:t>
            </a:r>
            <a:r>
              <a:rPr lang="en-US" sz="1400" dirty="0">
                <a:latin typeface="+mj-lt"/>
                <a:ea typeface="+mj-ea"/>
                <a:cs typeface="+mj-cs"/>
              </a:rPr>
              <a:t>isomerase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400" dirty="0"/>
              <a:t> Ribose-5-phosphate           </a:t>
            </a:r>
            <a:r>
              <a:rPr lang="en-US" sz="1400" dirty="0">
                <a:latin typeface="+mj-lt"/>
                <a:ea typeface="+mj-ea"/>
                <a:cs typeface="+mj-cs"/>
              </a:rPr>
              <a:t>riblulose-5-phosphate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2" name="جدول 81"/>
          <p:cNvGraphicFramePr>
            <a:graphicFrameLocks noGrp="1"/>
          </p:cNvGraphicFramePr>
          <p:nvPr/>
        </p:nvGraphicFramePr>
        <p:xfrm>
          <a:off x="2500298" y="4714884"/>
          <a:ext cx="157163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  H </a:t>
                      </a:r>
                      <a:r>
                        <a:rPr lang="en-US" sz="1200" baseline="0" dirty="0"/>
                        <a:t>      C        OH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3" name="رابط كسهم مستقيم 82"/>
          <p:cNvCxnSpPr/>
          <p:nvPr/>
        </p:nvCxnSpPr>
        <p:spPr>
          <a:xfrm>
            <a:off x="1714480" y="449898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رابط مستقيم 83"/>
          <p:cNvCxnSpPr/>
          <p:nvPr/>
        </p:nvCxnSpPr>
        <p:spPr>
          <a:xfrm rot="5400000">
            <a:off x="3035289" y="5035561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rot="5400000">
            <a:off x="3071802" y="5357032"/>
            <a:ext cx="142082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 rot="5400000">
            <a:off x="3071008" y="571422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rot="5400000">
            <a:off x="3071008" y="61428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V="1">
            <a:off x="2928926" y="557214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 flipV="1">
            <a:off x="3286116" y="557214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 flipV="1">
            <a:off x="3286116" y="5929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flipV="1">
            <a:off x="2857488" y="592933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عنصر نائب للمحتوى 6"/>
          <p:cNvGraphicFramePr>
            <a:graphicFrameLocks/>
          </p:cNvGraphicFramePr>
          <p:nvPr/>
        </p:nvGraphicFramePr>
        <p:xfrm>
          <a:off x="71406" y="4786322"/>
          <a:ext cx="2285984" cy="15001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O3POH2C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O        OH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H    H     H                   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CH2OPO3 OH</a:t>
                      </a:r>
                      <a:r>
                        <a:rPr kumimoji="0" lang="ar-S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OH</a:t>
                      </a:r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يساوي 94"/>
          <p:cNvSpPr/>
          <p:nvPr/>
        </p:nvSpPr>
        <p:spPr>
          <a:xfrm rot="10800000" flipH="1">
            <a:off x="3221954" y="5143512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96" name="رابط مستقيم 95"/>
          <p:cNvCxnSpPr/>
          <p:nvPr/>
        </p:nvCxnSpPr>
        <p:spPr>
          <a:xfrm rot="5400000">
            <a:off x="749670" y="5178834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rot="5400000">
            <a:off x="1464844" y="5393148"/>
            <a:ext cx="357190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/>
          <p:cNvCxnSpPr/>
          <p:nvPr/>
        </p:nvCxnSpPr>
        <p:spPr>
          <a:xfrm rot="10800000">
            <a:off x="1357290" y="5143512"/>
            <a:ext cx="285752" cy="2143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 rot="10800000" flipV="1">
            <a:off x="928662" y="5143512"/>
            <a:ext cx="214314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rot="16200000" flipV="1">
            <a:off x="857224" y="5429264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rot="5400000">
            <a:off x="1428728" y="5429264"/>
            <a:ext cx="285752" cy="142876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rot="10800000">
            <a:off x="1071539" y="5643578"/>
            <a:ext cx="428627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rot="5400000">
            <a:off x="1071935" y="564318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rot="5400000">
            <a:off x="1356893" y="564318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كسهم مستقيم 85"/>
          <p:cNvCxnSpPr/>
          <p:nvPr/>
        </p:nvCxnSpPr>
        <p:spPr>
          <a:xfrm>
            <a:off x="4724400" y="857232"/>
            <a:ext cx="27622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ستطيل 101"/>
          <p:cNvSpPr/>
          <p:nvPr/>
        </p:nvSpPr>
        <p:spPr>
          <a:xfrm>
            <a:off x="2323807" y="571480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6895839" y="571480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5" name="رابط كسهم مستقيم 104"/>
          <p:cNvCxnSpPr/>
          <p:nvPr/>
        </p:nvCxnSpPr>
        <p:spPr>
          <a:xfrm>
            <a:off x="1785918" y="3071810"/>
            <a:ext cx="57150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كسهم مستقيم 109"/>
          <p:cNvCxnSpPr/>
          <p:nvPr/>
        </p:nvCxnSpPr>
        <p:spPr>
          <a:xfrm>
            <a:off x="2357422" y="5499114"/>
            <a:ext cx="214314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71406" y="142852"/>
            <a:ext cx="8786874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13- Ribluse5-phosphate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KINASE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400" dirty="0"/>
              <a:t> riblulose-5-phosphate + ATP             </a:t>
            </a:r>
            <a:r>
              <a:rPr lang="en-US" sz="1400" dirty="0">
                <a:latin typeface="+mj-lt"/>
                <a:ea typeface="+mj-ea"/>
                <a:cs typeface="+mj-cs"/>
              </a:rPr>
              <a:t>riblulose-5-phosphate + ATP + H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2357422" y="56989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57158" y="785794"/>
          <a:ext cx="157163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  H </a:t>
                      </a:r>
                      <a:r>
                        <a:rPr lang="en-US" sz="1200" baseline="0" dirty="0"/>
                        <a:t>      C        OH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رابط مستقيم 7"/>
          <p:cNvCxnSpPr/>
          <p:nvPr/>
        </p:nvCxnSpPr>
        <p:spPr>
          <a:xfrm rot="5400000">
            <a:off x="893737" y="1106471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927868" y="142794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929456" y="185657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929456" y="221376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يساوي 14"/>
          <p:cNvSpPr/>
          <p:nvPr/>
        </p:nvSpPr>
        <p:spPr>
          <a:xfrm rot="10800000" flipH="1">
            <a:off x="1071539" y="1177297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flipV="1">
            <a:off x="785786" y="16430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1142976" y="164305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V="1">
            <a:off x="1142976" y="199865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785786" y="200024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3000364" y="857232"/>
          <a:ext cx="1571636" cy="173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pPr algn="l" rtl="1"/>
                      <a:r>
                        <a:rPr lang="en-US" sz="1200" baseline="0" dirty="0"/>
                        <a:t> 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r>
                        <a:rPr lang="en-GB" sz="1200" baseline="0" dirty="0"/>
                        <a:t> </a:t>
                      </a:r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  H </a:t>
                      </a:r>
                      <a:r>
                        <a:rPr lang="en-US" sz="1200" baseline="0" dirty="0"/>
                        <a:t>      C        OH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رابط مستقيم 20"/>
          <p:cNvCxnSpPr/>
          <p:nvPr/>
        </p:nvCxnSpPr>
        <p:spPr>
          <a:xfrm rot="5400000">
            <a:off x="3535355" y="1177909"/>
            <a:ext cx="214314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rot="5400000">
            <a:off x="3571074" y="158034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3572662" y="192800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rot="5400000">
            <a:off x="3572662" y="228519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يساوي 24"/>
          <p:cNvSpPr/>
          <p:nvPr/>
        </p:nvSpPr>
        <p:spPr>
          <a:xfrm rot="10800000" flipH="1">
            <a:off x="3712496" y="1285860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 flipV="1">
            <a:off x="3428992" y="171448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V="1">
            <a:off x="3786182" y="171448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V="1">
            <a:off x="3786182" y="2070090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V="1">
            <a:off x="3357554" y="207167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2143108" y="1643050"/>
            <a:ext cx="78581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u="sng" dirty="0"/>
              <a:t>The Photorespiratory Carbon Oxidation Cycle</a:t>
            </a:r>
            <a:endParaRPr lang="ar-SA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14282" y="142852"/>
            <a:ext cx="8715436" cy="214314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14282" y="2285992"/>
            <a:ext cx="8715436" cy="22860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05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4572008"/>
            <a:ext cx="8715436" cy="2285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3286116" y="142852"/>
            <a:ext cx="257176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CLOROPLAT</a:t>
            </a:r>
            <a:endParaRPr lang="ar-SA" dirty="0"/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547702" y="285728"/>
          <a:ext cx="2166910" cy="7924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16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Ribulose-1 5-bisphosphate 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رابط كسهم مستقيم 30"/>
          <p:cNvCxnSpPr/>
          <p:nvPr/>
        </p:nvCxnSpPr>
        <p:spPr>
          <a:xfrm rot="5400000">
            <a:off x="643307" y="2857099"/>
            <a:ext cx="1857388" cy="794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جدول 43"/>
          <p:cNvGraphicFramePr>
            <a:graphicFrameLocks noGrp="1"/>
          </p:cNvGraphicFramePr>
          <p:nvPr/>
        </p:nvGraphicFramePr>
        <p:xfrm>
          <a:off x="571472" y="1415086"/>
          <a:ext cx="214314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2-phosphoglycolate</a:t>
                      </a:r>
                      <a:endParaRPr lang="ar-SA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شكل بيضاوي 45"/>
          <p:cNvSpPr/>
          <p:nvPr/>
        </p:nvSpPr>
        <p:spPr>
          <a:xfrm>
            <a:off x="500034" y="1000108"/>
            <a:ext cx="571504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O2</a:t>
            </a:r>
            <a:endParaRPr lang="ar-SA" sz="1400" dirty="0"/>
          </a:p>
        </p:txBody>
      </p:sp>
      <p:sp>
        <p:nvSpPr>
          <p:cNvPr id="48" name="شكل بيضاوي 47"/>
          <p:cNvSpPr/>
          <p:nvPr/>
        </p:nvSpPr>
        <p:spPr>
          <a:xfrm>
            <a:off x="500034" y="1857364"/>
            <a:ext cx="785818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H2O</a:t>
            </a:r>
            <a:endParaRPr lang="ar-SA" sz="1200" dirty="0"/>
          </a:p>
        </p:txBody>
      </p:sp>
      <p:sp>
        <p:nvSpPr>
          <p:cNvPr id="49" name="شكل بيضاوي 48"/>
          <p:cNvSpPr/>
          <p:nvPr/>
        </p:nvSpPr>
        <p:spPr>
          <a:xfrm>
            <a:off x="642910" y="2285992"/>
            <a:ext cx="571504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Pi</a:t>
            </a:r>
            <a:endParaRPr lang="ar-SA" sz="1200" dirty="0"/>
          </a:p>
        </p:txBody>
      </p:sp>
      <p:sp>
        <p:nvSpPr>
          <p:cNvPr id="52" name="سهم منحني إلى الأسفل 51"/>
          <p:cNvSpPr/>
          <p:nvPr/>
        </p:nvSpPr>
        <p:spPr>
          <a:xfrm rot="5068942">
            <a:off x="1223525" y="3156081"/>
            <a:ext cx="504618" cy="430766"/>
          </a:xfrm>
          <a:prstGeom prst="curvedDownArrow">
            <a:avLst>
              <a:gd name="adj1" fmla="val 25000"/>
              <a:gd name="adj2" fmla="val 39274"/>
              <a:gd name="adj3" fmla="val 25000"/>
            </a:avLst>
          </a:prstGeom>
          <a:ln>
            <a:solidFill>
              <a:schemeClr val="bg1"/>
            </a:solidFill>
            <a:beve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3214678" y="2285992"/>
            <a:ext cx="2571768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PEROXISOME</a:t>
            </a:r>
            <a:endParaRPr lang="ar-SA" dirty="0"/>
          </a:p>
        </p:txBody>
      </p:sp>
      <p:graphicFrame>
        <p:nvGraphicFramePr>
          <p:cNvPr id="55" name="جدول 54"/>
          <p:cNvGraphicFramePr>
            <a:graphicFrameLocks noGrp="1"/>
          </p:cNvGraphicFramePr>
          <p:nvPr/>
        </p:nvGraphicFramePr>
        <p:xfrm>
          <a:off x="571472" y="2695572"/>
          <a:ext cx="200026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Glycolate</a:t>
                      </a:r>
                      <a:endParaRPr lang="ar-S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شكل بيضاوي 56"/>
          <p:cNvSpPr/>
          <p:nvPr/>
        </p:nvSpPr>
        <p:spPr>
          <a:xfrm>
            <a:off x="500034" y="3071810"/>
            <a:ext cx="571504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O2</a:t>
            </a:r>
            <a:endParaRPr lang="ar-SA" sz="1400" dirty="0"/>
          </a:p>
        </p:txBody>
      </p:sp>
      <p:sp>
        <p:nvSpPr>
          <p:cNvPr id="58" name="سهم منحني إلى الأسفل 57"/>
          <p:cNvSpPr/>
          <p:nvPr/>
        </p:nvSpPr>
        <p:spPr>
          <a:xfrm rot="5068942">
            <a:off x="1281712" y="2137668"/>
            <a:ext cx="504618" cy="430766"/>
          </a:xfrm>
          <a:prstGeom prst="curvedDownArrow">
            <a:avLst>
              <a:gd name="adj1" fmla="val 25000"/>
              <a:gd name="adj2" fmla="val 39274"/>
              <a:gd name="adj3" fmla="val 25000"/>
            </a:avLst>
          </a:prstGeom>
          <a:ln>
            <a:solidFill>
              <a:schemeClr val="bg1"/>
            </a:solidFill>
            <a:beve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9" name="شكل بيضاوي 58"/>
          <p:cNvSpPr/>
          <p:nvPr/>
        </p:nvSpPr>
        <p:spPr>
          <a:xfrm>
            <a:off x="428596" y="3429000"/>
            <a:ext cx="785818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H2O2</a:t>
            </a:r>
            <a:endParaRPr lang="ar-SA" sz="1200" dirty="0"/>
          </a:p>
        </p:txBody>
      </p:sp>
      <p:graphicFrame>
        <p:nvGraphicFramePr>
          <p:cNvPr id="61" name="جدول 60"/>
          <p:cNvGraphicFramePr>
            <a:graphicFrameLocks noGrp="1"/>
          </p:cNvGraphicFramePr>
          <p:nvPr/>
        </p:nvGraphicFramePr>
        <p:xfrm>
          <a:off x="500034" y="3857628"/>
          <a:ext cx="200026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Glyoxylate</a:t>
                      </a:r>
                      <a:endParaRPr lang="ar-S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2" name="رابط كسهم مستقيم 61"/>
          <p:cNvCxnSpPr/>
          <p:nvPr/>
        </p:nvCxnSpPr>
        <p:spPr>
          <a:xfrm rot="5400000">
            <a:off x="428993" y="5428867"/>
            <a:ext cx="2286016" cy="794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جدول 62"/>
          <p:cNvGraphicFramePr>
            <a:graphicFrameLocks noGrp="1"/>
          </p:cNvGraphicFramePr>
          <p:nvPr/>
        </p:nvGraphicFramePr>
        <p:xfrm>
          <a:off x="571472" y="4786322"/>
          <a:ext cx="200026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Glycine</a:t>
                      </a:r>
                      <a:r>
                        <a:rPr lang="en-US" sz="1400" baseline="0" dirty="0"/>
                        <a:t> </a:t>
                      </a:r>
                      <a:endParaRPr lang="ar-SA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سهم منحني إلى الأسفل 63"/>
          <p:cNvSpPr/>
          <p:nvPr/>
        </p:nvSpPr>
        <p:spPr>
          <a:xfrm rot="5068942">
            <a:off x="1057875" y="5299221"/>
            <a:ext cx="504618" cy="430766"/>
          </a:xfrm>
          <a:prstGeom prst="curvedDownArrow">
            <a:avLst>
              <a:gd name="adj1" fmla="val 25000"/>
              <a:gd name="adj2" fmla="val 39274"/>
              <a:gd name="adj3" fmla="val 18196"/>
            </a:avLst>
          </a:prstGeom>
          <a:ln>
            <a:solidFill>
              <a:schemeClr val="bg1"/>
            </a:solidFill>
            <a:beve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6" name="شكل بيضاوي 65"/>
          <p:cNvSpPr/>
          <p:nvPr/>
        </p:nvSpPr>
        <p:spPr>
          <a:xfrm>
            <a:off x="214282" y="5214950"/>
            <a:ext cx="785818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NAD+</a:t>
            </a:r>
            <a:endParaRPr lang="ar-SA" sz="1200" dirty="0"/>
          </a:p>
        </p:txBody>
      </p:sp>
      <p:sp>
        <p:nvSpPr>
          <p:cNvPr id="67" name="شكل بيضاوي 66"/>
          <p:cNvSpPr/>
          <p:nvPr/>
        </p:nvSpPr>
        <p:spPr>
          <a:xfrm>
            <a:off x="142844" y="5572140"/>
            <a:ext cx="928694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NADH</a:t>
            </a:r>
            <a:endParaRPr lang="ar-SA" sz="1200" dirty="0"/>
          </a:p>
        </p:txBody>
      </p:sp>
      <p:sp>
        <p:nvSpPr>
          <p:cNvPr id="68" name="سهم منحني 67"/>
          <p:cNvSpPr/>
          <p:nvPr/>
        </p:nvSpPr>
        <p:spPr>
          <a:xfrm rot="10800000">
            <a:off x="1142978" y="5715016"/>
            <a:ext cx="428625" cy="71438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0" name="شكل بيضاوي 69"/>
          <p:cNvSpPr/>
          <p:nvPr/>
        </p:nvSpPr>
        <p:spPr>
          <a:xfrm>
            <a:off x="428596" y="6572272"/>
            <a:ext cx="714380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NH3</a:t>
            </a:r>
            <a:endParaRPr lang="ar-SA" sz="1400" dirty="0"/>
          </a:p>
        </p:txBody>
      </p:sp>
      <p:sp>
        <p:nvSpPr>
          <p:cNvPr id="71" name="شكل بيضاوي 70"/>
          <p:cNvSpPr/>
          <p:nvPr/>
        </p:nvSpPr>
        <p:spPr>
          <a:xfrm>
            <a:off x="571472" y="6286520"/>
            <a:ext cx="285752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+</a:t>
            </a:r>
            <a:endParaRPr lang="ar-SA" sz="1400" dirty="0"/>
          </a:p>
        </p:txBody>
      </p:sp>
      <p:sp>
        <p:nvSpPr>
          <p:cNvPr id="72" name="شكل بيضاوي 71"/>
          <p:cNvSpPr/>
          <p:nvPr/>
        </p:nvSpPr>
        <p:spPr>
          <a:xfrm>
            <a:off x="285720" y="6000768"/>
            <a:ext cx="714380" cy="2143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CO2</a:t>
            </a:r>
            <a:endParaRPr lang="ar-SA" sz="1400" dirty="0"/>
          </a:p>
        </p:txBody>
      </p:sp>
      <p:sp>
        <p:nvSpPr>
          <p:cNvPr id="74" name="سهم منحني إلى اليسار 73"/>
          <p:cNvSpPr/>
          <p:nvPr/>
        </p:nvSpPr>
        <p:spPr>
          <a:xfrm flipV="1">
            <a:off x="5785652" y="5357825"/>
            <a:ext cx="1785950" cy="12144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5" name="سهم منحني إلى اليمين 74"/>
          <p:cNvSpPr/>
          <p:nvPr/>
        </p:nvSpPr>
        <p:spPr>
          <a:xfrm>
            <a:off x="1643042" y="5500702"/>
            <a:ext cx="1643074" cy="1000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77" name="جدول 76"/>
          <p:cNvGraphicFramePr>
            <a:graphicFrameLocks noGrp="1"/>
          </p:cNvGraphicFramePr>
          <p:nvPr/>
        </p:nvGraphicFramePr>
        <p:xfrm>
          <a:off x="3571868" y="5429264"/>
          <a:ext cx="200026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baseline="0" dirty="0"/>
                        <a:t>H4-FOLATE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" name="سهم منحني إلى اليمين 77"/>
          <p:cNvSpPr/>
          <p:nvPr/>
        </p:nvSpPr>
        <p:spPr>
          <a:xfrm>
            <a:off x="1643042" y="4143380"/>
            <a:ext cx="1714512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79" name="جدول 78"/>
          <p:cNvGraphicFramePr>
            <a:graphicFrameLocks noGrp="1"/>
          </p:cNvGraphicFramePr>
          <p:nvPr/>
        </p:nvGraphicFramePr>
        <p:xfrm>
          <a:off x="3571868" y="6286520"/>
          <a:ext cx="2000264" cy="51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baseline="0" dirty="0"/>
                        <a:t>Methylene </a:t>
                      </a:r>
                    </a:p>
                    <a:p>
                      <a:pPr algn="l" rtl="1"/>
                      <a:r>
                        <a:rPr lang="en-US" sz="1400" baseline="0" dirty="0"/>
                        <a:t>H4- folate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سهم منحني 80"/>
          <p:cNvSpPr/>
          <p:nvPr/>
        </p:nvSpPr>
        <p:spPr>
          <a:xfrm rot="16200000">
            <a:off x="7215205" y="5643576"/>
            <a:ext cx="1214448" cy="500065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2" name="شكل بيضاوي 81"/>
          <p:cNvSpPr/>
          <p:nvPr/>
        </p:nvSpPr>
        <p:spPr>
          <a:xfrm>
            <a:off x="8143900" y="5429264"/>
            <a:ext cx="785818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H2O</a:t>
            </a:r>
            <a:endParaRPr lang="ar-SA" sz="1200" dirty="0"/>
          </a:p>
        </p:txBody>
      </p:sp>
      <p:sp>
        <p:nvSpPr>
          <p:cNvPr id="83" name="شكل بيضاوي 82"/>
          <p:cNvSpPr/>
          <p:nvPr/>
        </p:nvSpPr>
        <p:spPr>
          <a:xfrm>
            <a:off x="8429652" y="5786454"/>
            <a:ext cx="285752" cy="2857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+</a:t>
            </a:r>
            <a:endParaRPr lang="ar-SA" sz="1400" dirty="0"/>
          </a:p>
        </p:txBody>
      </p:sp>
      <p:graphicFrame>
        <p:nvGraphicFramePr>
          <p:cNvPr id="84" name="جدول 83"/>
          <p:cNvGraphicFramePr>
            <a:graphicFrameLocks noGrp="1"/>
          </p:cNvGraphicFramePr>
          <p:nvPr/>
        </p:nvGraphicFramePr>
        <p:xfrm>
          <a:off x="8072462" y="6215082"/>
          <a:ext cx="857256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Glycine</a:t>
                      </a:r>
                      <a:r>
                        <a:rPr lang="en-US" sz="1400" baseline="0" dirty="0"/>
                        <a:t> </a:t>
                      </a:r>
                      <a:endParaRPr lang="ar-SA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جدول 84"/>
          <p:cNvGraphicFramePr>
            <a:graphicFrameLocks noGrp="1"/>
          </p:cNvGraphicFramePr>
          <p:nvPr/>
        </p:nvGraphicFramePr>
        <p:xfrm>
          <a:off x="6643702" y="4786322"/>
          <a:ext cx="2047868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Serine </a:t>
                      </a:r>
                      <a:endParaRPr lang="ar-SA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" name="جدول 85"/>
          <p:cNvGraphicFramePr>
            <a:graphicFrameLocks noGrp="1"/>
          </p:cNvGraphicFramePr>
          <p:nvPr/>
        </p:nvGraphicFramePr>
        <p:xfrm>
          <a:off x="6715140" y="2500306"/>
          <a:ext cx="2047868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Glycerate</a:t>
                      </a:r>
                      <a:endParaRPr lang="ar-S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جدول 86"/>
          <p:cNvGraphicFramePr>
            <a:graphicFrameLocks noGrp="1"/>
          </p:cNvGraphicFramePr>
          <p:nvPr/>
        </p:nvGraphicFramePr>
        <p:xfrm>
          <a:off x="6643702" y="3838580"/>
          <a:ext cx="2047868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Hydroxypyruvate</a:t>
                      </a:r>
                      <a:endParaRPr lang="ar-SA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8" name="سهم منحني إلى اليسار 87"/>
          <p:cNvSpPr/>
          <p:nvPr/>
        </p:nvSpPr>
        <p:spPr>
          <a:xfrm flipV="1">
            <a:off x="5357024" y="3911605"/>
            <a:ext cx="2286016" cy="803277"/>
          </a:xfrm>
          <a:prstGeom prst="curvedLeftArrow">
            <a:avLst>
              <a:gd name="adj1" fmla="val 25000"/>
              <a:gd name="adj2" fmla="val 3870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3286116" y="3786190"/>
          <a:ext cx="200026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baseline="0" dirty="0"/>
                        <a:t>H4-FOLATE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جدول 41"/>
          <p:cNvGraphicFramePr>
            <a:graphicFrameLocks noGrp="1"/>
          </p:cNvGraphicFramePr>
          <p:nvPr/>
        </p:nvGraphicFramePr>
        <p:xfrm>
          <a:off x="3357554" y="4429132"/>
          <a:ext cx="2000264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rtl="1"/>
                      <a:r>
                        <a:rPr lang="en-US" sz="1400" baseline="0" dirty="0"/>
                        <a:t>H4-FOLATE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جدول 42"/>
          <p:cNvGraphicFramePr>
            <a:graphicFrameLocks noGrp="1"/>
          </p:cNvGraphicFramePr>
          <p:nvPr/>
        </p:nvGraphicFramePr>
        <p:xfrm>
          <a:off x="6643702" y="1500174"/>
          <a:ext cx="2047868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Glycerate</a:t>
                      </a:r>
                      <a:endParaRPr lang="ar-SA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جدول 44"/>
          <p:cNvGraphicFramePr>
            <a:graphicFrameLocks noGrp="1"/>
          </p:cNvGraphicFramePr>
          <p:nvPr/>
        </p:nvGraphicFramePr>
        <p:xfrm>
          <a:off x="6667536" y="357166"/>
          <a:ext cx="2047868" cy="30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3-phosphoglycerate</a:t>
                      </a:r>
                      <a:endParaRPr lang="ar-SA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رابط كسهم مستقيم 46"/>
          <p:cNvCxnSpPr/>
          <p:nvPr/>
        </p:nvCxnSpPr>
        <p:spPr>
          <a:xfrm rot="5400000" flipH="1" flipV="1">
            <a:off x="7358084" y="3357560"/>
            <a:ext cx="714380" cy="4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كسهم مستقيم 55"/>
          <p:cNvCxnSpPr/>
          <p:nvPr/>
        </p:nvCxnSpPr>
        <p:spPr>
          <a:xfrm rot="5400000" flipH="1" flipV="1">
            <a:off x="7286646" y="1071544"/>
            <a:ext cx="714380" cy="4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سهم منحني إلى الأسفل 59"/>
          <p:cNvSpPr/>
          <p:nvPr/>
        </p:nvSpPr>
        <p:spPr>
          <a:xfrm rot="16200000">
            <a:off x="7606908" y="894158"/>
            <a:ext cx="504618" cy="430766"/>
          </a:xfrm>
          <a:prstGeom prst="curvedDownArrow">
            <a:avLst>
              <a:gd name="adj1" fmla="val 25000"/>
              <a:gd name="adj2" fmla="val 39274"/>
              <a:gd name="adj3" fmla="val 25000"/>
            </a:avLst>
          </a:prstGeom>
          <a:ln>
            <a:solidFill>
              <a:schemeClr val="bg1"/>
            </a:solidFill>
            <a:beve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5" name="شكل بيضاوي 64"/>
          <p:cNvSpPr/>
          <p:nvPr/>
        </p:nvSpPr>
        <p:spPr>
          <a:xfrm>
            <a:off x="8072462" y="1142984"/>
            <a:ext cx="785818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ATP</a:t>
            </a:r>
            <a:endParaRPr lang="ar-SA" sz="1200" dirty="0"/>
          </a:p>
        </p:txBody>
      </p:sp>
      <p:sp>
        <p:nvSpPr>
          <p:cNvPr id="69" name="شكل بيضاوي 68"/>
          <p:cNvSpPr/>
          <p:nvPr/>
        </p:nvSpPr>
        <p:spPr>
          <a:xfrm>
            <a:off x="8072462" y="785794"/>
            <a:ext cx="785818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ADP</a:t>
            </a:r>
            <a:endParaRPr lang="ar-SA" sz="1200" dirty="0"/>
          </a:p>
        </p:txBody>
      </p:sp>
      <p:sp>
        <p:nvSpPr>
          <p:cNvPr id="73" name="شكل بيضاوي 72"/>
          <p:cNvSpPr/>
          <p:nvPr/>
        </p:nvSpPr>
        <p:spPr>
          <a:xfrm>
            <a:off x="8001024" y="3429000"/>
            <a:ext cx="928694" cy="276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NADH</a:t>
            </a:r>
            <a:endParaRPr lang="ar-SA" sz="1200" dirty="0"/>
          </a:p>
        </p:txBody>
      </p:sp>
      <p:sp>
        <p:nvSpPr>
          <p:cNvPr id="76" name="شكل بيضاوي 75"/>
          <p:cNvSpPr/>
          <p:nvPr/>
        </p:nvSpPr>
        <p:spPr>
          <a:xfrm>
            <a:off x="8001024" y="3009896"/>
            <a:ext cx="928694" cy="276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NAD</a:t>
            </a:r>
            <a:r>
              <a:rPr lang="en-US" dirty="0"/>
              <a:t>+</a:t>
            </a:r>
            <a:endParaRPr lang="ar-SA" sz="1200" dirty="0"/>
          </a:p>
        </p:txBody>
      </p:sp>
      <p:sp>
        <p:nvSpPr>
          <p:cNvPr id="80" name="سهم منحني إلى الأسفل 79"/>
          <p:cNvSpPr/>
          <p:nvPr/>
        </p:nvSpPr>
        <p:spPr>
          <a:xfrm rot="15857480">
            <a:off x="7652178" y="3226887"/>
            <a:ext cx="504618" cy="430766"/>
          </a:xfrm>
          <a:prstGeom prst="curvedDownArrow">
            <a:avLst>
              <a:gd name="adj1" fmla="val 25000"/>
              <a:gd name="adj2" fmla="val 39274"/>
              <a:gd name="adj3" fmla="val 25000"/>
            </a:avLst>
          </a:prstGeom>
          <a:ln>
            <a:solidFill>
              <a:schemeClr val="bg1"/>
            </a:solidFill>
            <a:beve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89" name="رابط كسهم مستقيم 88"/>
          <p:cNvCxnSpPr/>
          <p:nvPr/>
        </p:nvCxnSpPr>
        <p:spPr>
          <a:xfrm rot="5400000" flipH="1" flipV="1">
            <a:off x="7358082" y="4500570"/>
            <a:ext cx="571504" cy="1588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كسهم مستقيم 90"/>
          <p:cNvCxnSpPr/>
          <p:nvPr/>
        </p:nvCxnSpPr>
        <p:spPr>
          <a:xfrm rot="5400000" flipH="1" flipV="1">
            <a:off x="7428726" y="2142322"/>
            <a:ext cx="571504" cy="1588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كسهم مستقيم 91"/>
          <p:cNvCxnSpPr/>
          <p:nvPr/>
        </p:nvCxnSpPr>
        <p:spPr>
          <a:xfrm rot="16200000" flipH="1">
            <a:off x="1357289" y="1142983"/>
            <a:ext cx="428630" cy="3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رابط كسهم مستقيم 146"/>
          <p:cNvCxnSpPr/>
          <p:nvPr/>
        </p:nvCxnSpPr>
        <p:spPr>
          <a:xfrm flipV="1">
            <a:off x="1142976" y="642918"/>
            <a:ext cx="5572164" cy="42862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رابط كسهم مستقيم 150"/>
          <p:cNvCxnSpPr/>
          <p:nvPr/>
        </p:nvCxnSpPr>
        <p:spPr>
          <a:xfrm>
            <a:off x="1142976" y="1142984"/>
            <a:ext cx="357190" cy="71438"/>
          </a:xfrm>
          <a:prstGeom prst="straightConnector1">
            <a:avLst/>
          </a:prstGeom>
          <a:ln w="15875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كسهم مستقيم 157"/>
          <p:cNvCxnSpPr/>
          <p:nvPr/>
        </p:nvCxnSpPr>
        <p:spPr>
          <a:xfrm rot="10800000">
            <a:off x="6215074" y="0"/>
            <a:ext cx="785818" cy="35714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رابط كسهم مستقيم 161"/>
          <p:cNvCxnSpPr/>
          <p:nvPr/>
        </p:nvCxnSpPr>
        <p:spPr>
          <a:xfrm rot="10800000">
            <a:off x="2786050" y="0"/>
            <a:ext cx="3286148" cy="158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رابط كسهم مستقيم 166"/>
          <p:cNvCxnSpPr/>
          <p:nvPr/>
        </p:nvCxnSpPr>
        <p:spPr>
          <a:xfrm rot="10800000" flipV="1">
            <a:off x="2490774" y="71415"/>
            <a:ext cx="223838" cy="21431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ستطيل 89"/>
          <p:cNvSpPr/>
          <p:nvPr/>
        </p:nvSpPr>
        <p:spPr>
          <a:xfrm>
            <a:off x="3071802" y="4786322"/>
            <a:ext cx="2571768" cy="3571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MITOCHODRION</a:t>
            </a:r>
            <a:endParaRPr lang="ar-SA" dirty="0"/>
          </a:p>
        </p:txBody>
      </p:sp>
      <p:graphicFrame>
        <p:nvGraphicFramePr>
          <p:cNvPr id="93" name="جدول 92"/>
          <p:cNvGraphicFramePr>
            <a:graphicFrameLocks noGrp="1"/>
          </p:cNvGraphicFramePr>
          <p:nvPr/>
        </p:nvGraphicFramePr>
        <p:xfrm>
          <a:off x="1714480" y="100010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(2-1)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4" name="جدول 93"/>
          <p:cNvGraphicFramePr>
            <a:graphicFrameLocks noGrp="1"/>
          </p:cNvGraphicFramePr>
          <p:nvPr/>
        </p:nvGraphicFramePr>
        <p:xfrm>
          <a:off x="1866880" y="214311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(2-2)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جدول 94"/>
          <p:cNvGraphicFramePr>
            <a:graphicFrameLocks noGrp="1"/>
          </p:cNvGraphicFramePr>
          <p:nvPr/>
        </p:nvGraphicFramePr>
        <p:xfrm>
          <a:off x="1857356" y="327183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(2-3)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" name="جدول 95"/>
          <p:cNvGraphicFramePr>
            <a:graphicFrameLocks noGrp="1"/>
          </p:cNvGraphicFramePr>
          <p:nvPr/>
        </p:nvGraphicFramePr>
        <p:xfrm>
          <a:off x="928662" y="442913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(2-5)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" name="جدول 96"/>
          <p:cNvGraphicFramePr>
            <a:graphicFrameLocks noGrp="1"/>
          </p:cNvGraphicFramePr>
          <p:nvPr/>
        </p:nvGraphicFramePr>
        <p:xfrm>
          <a:off x="1571604" y="5272102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(2-6)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8" name="جدول 97"/>
          <p:cNvGraphicFramePr>
            <a:graphicFrameLocks noGrp="1"/>
          </p:cNvGraphicFramePr>
          <p:nvPr/>
        </p:nvGraphicFramePr>
        <p:xfrm>
          <a:off x="7929586" y="5772168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(2-7)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جدول 98"/>
          <p:cNvGraphicFramePr>
            <a:graphicFrameLocks noGrp="1"/>
          </p:cNvGraphicFramePr>
          <p:nvPr/>
        </p:nvGraphicFramePr>
        <p:xfrm>
          <a:off x="7858148" y="4414846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(2-8)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جدول 99"/>
          <p:cNvGraphicFramePr>
            <a:graphicFrameLocks noGrp="1"/>
          </p:cNvGraphicFramePr>
          <p:nvPr/>
        </p:nvGraphicFramePr>
        <p:xfrm>
          <a:off x="7143768" y="3286124"/>
          <a:ext cx="428628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(2-9)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جدول 100"/>
          <p:cNvGraphicFramePr>
            <a:graphicFrameLocks noGrp="1"/>
          </p:cNvGraphicFramePr>
          <p:nvPr/>
        </p:nvGraphicFramePr>
        <p:xfrm>
          <a:off x="7000892" y="1000108"/>
          <a:ext cx="500066" cy="228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en-US" sz="900" dirty="0"/>
                        <a:t>(2-10)</a:t>
                      </a:r>
                      <a:endParaRPr lang="ar-SA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-71462"/>
            <a:ext cx="9144000" cy="6858000"/>
          </a:xfrm>
        </p:spPr>
        <p:txBody>
          <a:bodyPr/>
          <a:lstStyle/>
          <a:p>
            <a:pPr marL="0" algn="l" fontAlgn="t">
              <a:spcBef>
                <a:spcPts val="0"/>
              </a:spcBef>
            </a:pPr>
            <a:r>
              <a:rPr lang="en-US" b="1" dirty="0">
                <a:solidFill>
                  <a:schemeClr val="lt1"/>
                </a:solidFill>
              </a:rPr>
              <a:t>CH2OPO3</a:t>
            </a:r>
            <a:endParaRPr lang="ar-SA" sz="4400" dirty="0">
              <a:latin typeface="Arial"/>
            </a:endParaRPr>
          </a:p>
          <a:p>
            <a:pPr marL="0" algn="l" fontAlgn="base">
              <a:spcBef>
                <a:spcPts val="0"/>
              </a:spcBef>
            </a:pPr>
            <a:endParaRPr lang="en-US" b="1" dirty="0">
              <a:solidFill>
                <a:schemeClr val="lt1"/>
              </a:solidFill>
            </a:endParaRPr>
          </a:p>
          <a:p>
            <a:pPr marL="0" algn="l" fontAlgn="t">
              <a:spcBef>
                <a:spcPts val="0"/>
              </a:spcBef>
            </a:pPr>
            <a:r>
              <a:rPr lang="en-US" b="1" dirty="0">
                <a:solidFill>
                  <a:schemeClr val="lt1"/>
                </a:solidFill>
              </a:rPr>
              <a:t>       </a:t>
            </a:r>
            <a:endParaRPr lang="ar-SA" sz="4400" dirty="0">
              <a:latin typeface="Arial"/>
            </a:endParaRPr>
          </a:p>
          <a:p>
            <a:pPr marL="0" algn="l" fontAlgn="t">
              <a:spcBef>
                <a:spcPts val="0"/>
              </a:spcBef>
            </a:pPr>
            <a:r>
              <a:rPr lang="en-US" b="1" dirty="0">
                <a:solidFill>
                  <a:schemeClr val="lt1"/>
                </a:solidFill>
              </a:rPr>
              <a:t>             C        O</a:t>
            </a:r>
            <a:endParaRPr lang="ar-SA" sz="4400" dirty="0">
              <a:latin typeface="Arial"/>
            </a:endParaRPr>
          </a:p>
          <a:p>
            <a:pPr marL="0" algn="l" fontAlgn="base">
              <a:spcBef>
                <a:spcPts val="0"/>
              </a:spcBef>
            </a:pPr>
            <a:endParaRPr lang="en-US" b="1" dirty="0">
              <a:solidFill>
                <a:schemeClr val="lt1"/>
              </a:solidFill>
            </a:endParaRPr>
          </a:p>
          <a:p>
            <a:pPr marL="0" algn="l" fontAlgn="t">
              <a:spcBef>
                <a:spcPts val="0"/>
              </a:spcBef>
            </a:pPr>
            <a:r>
              <a:rPr lang="en-GB" b="1" dirty="0">
                <a:solidFill>
                  <a:schemeClr val="lt1"/>
                </a:solidFill>
              </a:rPr>
              <a:t>   H </a:t>
            </a:r>
            <a:r>
              <a:rPr lang="en-US" b="1" dirty="0">
                <a:solidFill>
                  <a:schemeClr val="lt1"/>
                </a:solidFill>
              </a:rPr>
              <a:t>       C       OH </a:t>
            </a:r>
            <a:endParaRPr lang="ar-SA" sz="4400" dirty="0">
              <a:latin typeface="Arial"/>
            </a:endParaRPr>
          </a:p>
          <a:p>
            <a:pPr marL="0" algn="l" fontAlgn="base">
              <a:spcBef>
                <a:spcPts val="0"/>
              </a:spcBef>
            </a:pPr>
            <a:endParaRPr lang="en-US" b="1" dirty="0">
              <a:solidFill>
                <a:schemeClr val="lt1"/>
              </a:solidFill>
            </a:endParaRPr>
          </a:p>
          <a:p>
            <a:pPr marL="0" algn="l" fontAlgn="t">
              <a:spcBef>
                <a:spcPts val="0"/>
              </a:spcBef>
            </a:pPr>
            <a:r>
              <a:rPr lang="en-US" b="1" dirty="0">
                <a:solidFill>
                  <a:schemeClr val="lt1"/>
                </a:solidFill>
              </a:rPr>
              <a:t>   H        C        OH   </a:t>
            </a:r>
            <a:endParaRPr lang="ar-SA" sz="4400" dirty="0">
              <a:latin typeface="Arial"/>
            </a:endParaRPr>
          </a:p>
          <a:p>
            <a:pPr marL="0" algn="l" fontAlgn="t">
              <a:spcBef>
                <a:spcPts val="0"/>
              </a:spcBef>
            </a:pPr>
            <a:endParaRPr lang="en-US" b="1" dirty="0">
              <a:solidFill>
                <a:schemeClr val="lt1"/>
              </a:solidFill>
            </a:endParaRPr>
          </a:p>
          <a:p>
            <a:pPr marL="0" algn="l" fontAlgn="t">
              <a:spcBef>
                <a:spcPts val="0"/>
              </a:spcBef>
            </a:pPr>
            <a:r>
              <a:rPr lang="en-US" b="1" dirty="0">
                <a:solidFill>
                  <a:schemeClr val="lt1"/>
                </a:solidFill>
              </a:rPr>
              <a:t>             CH2OPO3   </a:t>
            </a: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-32" y="571480"/>
            <a:ext cx="6500858" cy="571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/>
              <a:t> chloroplast )</a:t>
            </a:r>
            <a:r>
              <a:rPr lang="ar-SA" sz="1600" dirty="0"/>
              <a:t>)   </a:t>
            </a:r>
            <a:r>
              <a:rPr lang="en-US" sz="1600" dirty="0"/>
              <a:t>1- Riblous 1,5 bisphate carboxylase/oxygenase</a:t>
            </a:r>
            <a:br>
              <a:rPr lang="en-US" sz="1600" dirty="0"/>
            </a:br>
            <a:r>
              <a:rPr lang="en-GB" sz="1600" dirty="0"/>
              <a:t>          2-</a:t>
            </a:r>
            <a:r>
              <a:rPr lang="en-US" sz="1600" dirty="0"/>
              <a:t>phosphoglyceraten+ </a:t>
            </a:r>
            <a:r>
              <a:rPr lang="en-GB" sz="1600" dirty="0"/>
              <a:t>3-</a:t>
            </a:r>
            <a:r>
              <a:rPr lang="en-US" sz="1600" dirty="0"/>
              <a:t>phosphoglyceraten  + 2H+</a:t>
            </a:r>
            <a:r>
              <a:rPr lang="ar-SA" sz="1600" dirty="0"/>
              <a:t> </a:t>
            </a:r>
            <a:r>
              <a:rPr lang="en-GB" sz="1600" dirty="0"/>
              <a:t>riblous-1,5-bisphosphate + O2</a:t>
            </a:r>
            <a:endParaRPr lang="ar-SA" sz="1600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428860" y="1000108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14282" y="1214422"/>
          <a:ext cx="1643074" cy="19288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CH2OPO3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    </a:t>
                      </a:r>
                    </a:p>
                    <a:p>
                      <a:pPr algn="l" rtl="1"/>
                      <a:r>
                        <a:rPr lang="en-US" sz="1200" baseline="0" dirty="0"/>
                        <a:t>              C        O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GB" sz="1200" baseline="0" dirty="0"/>
                        <a:t>   H </a:t>
                      </a:r>
                      <a:r>
                        <a:rPr lang="en-US" sz="1200" baseline="0" dirty="0"/>
                        <a:t>       C       OH </a:t>
                      </a:r>
                    </a:p>
                    <a:p>
                      <a:pPr algn="l" rtl="1"/>
                      <a:endParaRPr lang="en-US" sz="1200" baseline="0" dirty="0"/>
                    </a:p>
                    <a:p>
                      <a:pPr algn="l" rtl="1"/>
                      <a:r>
                        <a:rPr lang="en-US" sz="1200" baseline="0" dirty="0"/>
                        <a:t>   H        C        OH   </a:t>
                      </a:r>
                    </a:p>
                    <a:p>
                      <a:pPr algn="l" rtl="1"/>
                      <a:endParaRPr lang="en-US" sz="1200" dirty="0"/>
                    </a:p>
                    <a:p>
                      <a:pPr algn="l" rtl="1"/>
                      <a:r>
                        <a:rPr lang="en-US" sz="1200" dirty="0"/>
                        <a:t>              CH2OPO3</a:t>
                      </a:r>
                      <a:r>
                        <a:rPr lang="en-US" sz="1200" baseline="0" dirty="0"/>
                        <a:t>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رابط مستقيم 10"/>
          <p:cNvCxnSpPr/>
          <p:nvPr/>
        </p:nvCxnSpPr>
        <p:spPr>
          <a:xfrm rot="5400000">
            <a:off x="713554" y="1643050"/>
            <a:ext cx="28654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785389" y="207128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786183" y="2499909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786183" y="2785661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يساوي 16"/>
          <p:cNvSpPr/>
          <p:nvPr/>
        </p:nvSpPr>
        <p:spPr>
          <a:xfrm rot="10800000" flipH="1">
            <a:off x="928663" y="1820239"/>
            <a:ext cx="288000" cy="18000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flipV="1">
            <a:off x="928662" y="228440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928662" y="2641594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V="1">
            <a:off x="571472" y="264318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V="1">
            <a:off x="571472" y="2285992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جدول 21"/>
          <p:cNvGraphicFramePr>
            <a:graphicFrameLocks noGrp="1"/>
          </p:cNvGraphicFramePr>
          <p:nvPr/>
        </p:nvGraphicFramePr>
        <p:xfrm>
          <a:off x="2928926" y="1214422"/>
          <a:ext cx="1143008" cy="9286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CH2OPO3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COO</a:t>
                      </a:r>
                      <a:r>
                        <a:rPr lang="en-US" sz="1200" baseline="0" dirty="0"/>
                        <a:t>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جدول 22"/>
          <p:cNvGraphicFramePr>
            <a:graphicFrameLocks noGrp="1"/>
          </p:cNvGraphicFramePr>
          <p:nvPr/>
        </p:nvGraphicFramePr>
        <p:xfrm>
          <a:off x="4857752" y="1214422"/>
          <a:ext cx="1428760" cy="13890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9058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        CH2OPO3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</a:p>
                    <a:p>
                      <a:pPr algn="l" rtl="1"/>
                      <a:r>
                        <a:rPr lang="ar-SA" sz="1200" baseline="0" dirty="0"/>
                        <a:t>     </a:t>
                      </a:r>
                      <a:r>
                        <a:rPr lang="en-US" sz="1200" baseline="0" dirty="0"/>
                        <a:t>C       H  </a:t>
                      </a:r>
                      <a:r>
                        <a:rPr lang="ar-SA" sz="1200" baseline="0" dirty="0"/>
                        <a:t>    </a:t>
                      </a:r>
                      <a:r>
                        <a:rPr lang="en-US" sz="1200" baseline="0" dirty="0"/>
                        <a:t>HO 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COO</a:t>
                      </a:r>
                      <a:r>
                        <a:rPr lang="en-US" sz="1200" baseline="0" dirty="0"/>
                        <a:t>                </a:t>
                      </a:r>
                      <a:r>
                        <a:rPr lang="ar-SA" sz="1200" baseline="0" dirty="0"/>
                        <a:t>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رابط مستقيم 24"/>
          <p:cNvCxnSpPr/>
          <p:nvPr/>
        </p:nvCxnSpPr>
        <p:spPr>
          <a:xfrm rot="5400000">
            <a:off x="5358215" y="149977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>
            <a:off x="3107918" y="1535496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5400000">
            <a:off x="4000099" y="1499777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rot="5400000">
            <a:off x="5357421" y="1928405"/>
            <a:ext cx="142876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V="1">
            <a:off x="5572132" y="171448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V="1">
            <a:off x="5214942" y="1714488"/>
            <a:ext cx="142876" cy="1588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عنوان 1"/>
          <p:cNvSpPr txBox="1">
            <a:spLocks/>
          </p:cNvSpPr>
          <p:nvPr/>
        </p:nvSpPr>
        <p:spPr>
          <a:xfrm>
            <a:off x="0" y="3286124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2- 3-Phosphoglycolate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phosphatase ( chloroplast )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      3-Phsphoglycolate + H2O           glycolate  + HOPO3 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>
            <a:off x="2214546" y="3713164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571472" y="3857628"/>
          <a:ext cx="1143008" cy="7143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CH2OPO3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COO</a:t>
                      </a:r>
                      <a:r>
                        <a:rPr lang="en-US" sz="1200" baseline="0" dirty="0"/>
                        <a:t>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/>
        </p:nvGraphicFramePr>
        <p:xfrm>
          <a:off x="2714612" y="3929066"/>
          <a:ext cx="1143008" cy="7143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COO</a:t>
                      </a:r>
                      <a:r>
                        <a:rPr lang="en-US" sz="1200" baseline="0" dirty="0"/>
                        <a:t>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" name="رابط مستقيم 37"/>
          <p:cNvCxnSpPr/>
          <p:nvPr/>
        </p:nvCxnSpPr>
        <p:spPr>
          <a:xfrm rot="5400000">
            <a:off x="2893604" y="425014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5400000">
            <a:off x="750464" y="4178702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عنوان 1"/>
          <p:cNvSpPr txBox="1">
            <a:spLocks/>
          </p:cNvSpPr>
          <p:nvPr/>
        </p:nvSpPr>
        <p:spPr>
          <a:xfrm>
            <a:off x="71406" y="4714884"/>
            <a:ext cx="8286776" cy="5715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glycolate oxidase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peroxisome )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+mj-lt"/>
                <a:ea typeface="+mj-ea"/>
                <a:cs typeface="+mj-cs"/>
              </a:rPr>
              <a:t>      glycolate + O2             glyoxylate  + H2O2  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6" name="رابط كسهم مستقيم 45"/>
          <p:cNvCxnSpPr/>
          <p:nvPr/>
        </p:nvCxnSpPr>
        <p:spPr>
          <a:xfrm>
            <a:off x="1571604" y="5143512"/>
            <a:ext cx="28575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جدول 46"/>
          <p:cNvGraphicFramePr>
            <a:graphicFrameLocks noGrp="1"/>
          </p:cNvGraphicFramePr>
          <p:nvPr/>
        </p:nvGraphicFramePr>
        <p:xfrm>
          <a:off x="357158" y="5357826"/>
          <a:ext cx="1143008" cy="7143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l" rtl="1"/>
                      <a:r>
                        <a:rPr lang="en-US" sz="1200" dirty="0"/>
                        <a:t>    CH2OH</a:t>
                      </a:r>
                    </a:p>
                    <a:p>
                      <a:pPr algn="l" rtl="1"/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</a:t>
                      </a:r>
                      <a:endParaRPr lang="ar-SA" sz="1200" dirty="0"/>
                    </a:p>
                    <a:p>
                      <a:pPr rtl="1"/>
                      <a:r>
                        <a:rPr lang="en-US" sz="1200" dirty="0"/>
                        <a:t>COO</a:t>
                      </a:r>
                      <a:r>
                        <a:rPr lang="en-US" sz="1200" baseline="0" dirty="0"/>
                        <a:t>               </a:t>
                      </a:r>
                      <a:r>
                        <a:rPr lang="ar-SA" sz="1200" baseline="0" dirty="0"/>
                        <a:t>      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8" name="رابط مستقيم 47"/>
          <p:cNvCxnSpPr/>
          <p:nvPr/>
        </p:nvCxnSpPr>
        <p:spPr>
          <a:xfrm rot="5400000">
            <a:off x="536150" y="567890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عنصر نائب للمحتوى 6"/>
          <p:cNvGraphicFramePr>
            <a:graphicFrameLocks/>
          </p:cNvGraphicFramePr>
          <p:nvPr/>
        </p:nvGraphicFramePr>
        <p:xfrm>
          <a:off x="2071670" y="5320684"/>
          <a:ext cx="1285884" cy="822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H          O                     C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COO</a:t>
                      </a:r>
                      <a:endParaRPr lang="ar-SA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يساوي 49"/>
          <p:cNvSpPr/>
          <p:nvPr/>
        </p:nvSpPr>
        <p:spPr>
          <a:xfrm rot="8724433" flipH="1">
            <a:off x="2647229" y="5540224"/>
            <a:ext cx="159107" cy="63830"/>
          </a:xfrm>
          <a:prstGeom prst="mathEqual">
            <a:avLst/>
          </a:prstGeom>
          <a:ln w="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dirty="0">
              <a:solidFill>
                <a:schemeClr val="bg1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>
            <a:off x="2500298" y="5500702"/>
            <a:ext cx="71438" cy="6191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5400000">
            <a:off x="2535620" y="5831300"/>
            <a:ext cx="214314" cy="794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>
            <a:off x="2000232" y="1643050"/>
            <a:ext cx="78581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>
            <a:off x="1857356" y="4286256"/>
            <a:ext cx="785818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1571604" y="5643578"/>
            <a:ext cx="500066" cy="158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/>
          <p:cNvSpPr/>
          <p:nvPr/>
        </p:nvSpPr>
        <p:spPr>
          <a:xfrm>
            <a:off x="4252633" y="1467137"/>
            <a:ext cx="39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endParaRPr lang="ar-S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2633</Words>
  <Application>Microsoft Office PowerPoint</Application>
  <PresentationFormat>عرض على الشاشة (4:3)</PresentationFormat>
  <Paragraphs>1022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7" baseType="lpstr">
      <vt:lpstr>Arial</vt:lpstr>
      <vt:lpstr>Calibri</vt:lpstr>
      <vt:lpstr>سمة Office</vt:lpstr>
      <vt:lpstr>CALVIN CYCLE</vt:lpstr>
      <vt:lpstr>1- Riblous 1,5 bisphate carboxylase/oxygenase           2(3-phosphoglycerate ) + 2H+ riblous-1,5-bisphosphate + CO2 + H2O </vt:lpstr>
      <vt:lpstr>4- Triose phosphate isomerase dihydroxyacetone-3-phosphate              Glyceraldehyde-3-phosphate </vt:lpstr>
      <vt:lpstr>عرض تقديمي في PowerPoint</vt:lpstr>
      <vt:lpstr>عرض تقديمي في PowerPoint</vt:lpstr>
      <vt:lpstr>عرض تقديمي في PowerPoint</vt:lpstr>
      <vt:lpstr>The Photorespiratory Carbon Oxidation Cycle</vt:lpstr>
      <vt:lpstr>عرض تقديمي في PowerPoint</vt:lpstr>
      <vt:lpstr> chloroplast ))   1- Riblous 1,5 bisphate carboxylase/oxygenase           2-phosphoglyceraten+ 3-phosphoglyceraten  + 2H+ riblous-1,5-bisphosphate + O2</vt:lpstr>
      <vt:lpstr>عرض تقديمي في PowerPoint</vt:lpstr>
      <vt:lpstr>عرض تقديمي في PowerPoint</vt:lpstr>
      <vt:lpstr>Photosynthetic carbon cycle C4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Crassulacean acid metabolism ( CAM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Fat synthesis</vt:lpstr>
      <vt:lpstr>عرض تقديمي في PowerPoint</vt:lpstr>
      <vt:lpstr>عرض تقديمي في PowerPoint</vt:lpstr>
      <vt:lpstr>عرض تقديمي في PowerPoint</vt:lpstr>
      <vt:lpstr>Proten synthesis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عبدالله محمد ال فلاح الغامدي</dc:creator>
  <cp:lastModifiedBy>Ahmed Alghamdi</cp:lastModifiedBy>
  <cp:revision>246</cp:revision>
  <dcterms:created xsi:type="dcterms:W3CDTF">2019-10-16T21:14:46Z</dcterms:created>
  <dcterms:modified xsi:type="dcterms:W3CDTF">2020-09-14T14:47:38Z</dcterms:modified>
</cp:coreProperties>
</file>