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26"/>
  </p:notesMasterIdLst>
  <p:sldIdLst>
    <p:sldId id="256" r:id="rId2"/>
    <p:sldId id="260" r:id="rId3"/>
    <p:sldId id="261" r:id="rId4"/>
    <p:sldId id="262" r:id="rId5"/>
    <p:sldId id="257" r:id="rId6"/>
    <p:sldId id="284" r:id="rId7"/>
    <p:sldId id="263" r:id="rId8"/>
    <p:sldId id="264" r:id="rId9"/>
    <p:sldId id="285" r:id="rId10"/>
    <p:sldId id="301" r:id="rId11"/>
    <p:sldId id="287" r:id="rId12"/>
    <p:sldId id="288" r:id="rId13"/>
    <p:sldId id="289" r:id="rId14"/>
    <p:sldId id="286" r:id="rId15"/>
    <p:sldId id="290" r:id="rId16"/>
    <p:sldId id="291" r:id="rId17"/>
    <p:sldId id="292" r:id="rId18"/>
    <p:sldId id="293" r:id="rId19"/>
    <p:sldId id="295" r:id="rId20"/>
    <p:sldId id="297" r:id="rId21"/>
    <p:sldId id="296" r:id="rId22"/>
    <p:sldId id="299" r:id="rId23"/>
    <p:sldId id="300" r:id="rId24"/>
    <p:sldId id="27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6" autoAdjust="0"/>
    <p:restoredTop sz="94660"/>
  </p:normalViewPr>
  <p:slideViewPr>
    <p:cSldViewPr>
      <p:cViewPr varScale="1">
        <p:scale>
          <a:sx n="82" d="100"/>
          <a:sy n="82" d="100"/>
        </p:scale>
        <p:origin x="540"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486909-16F7-498F-B9EE-2245888CE1F9}" type="datetimeFigureOut">
              <a:rPr lang="en-GB" smtClean="0"/>
              <a:pPr/>
              <a:t>02/03/2021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E6D41-47FB-4BEF-9F55-2C4D4722D25A}" type="slidenum">
              <a:rPr lang="en-GB" smtClean="0"/>
              <a:pPr/>
              <a:t>‹#›</a:t>
            </a:fld>
            <a:endParaRPr lang="en-GB"/>
          </a:p>
        </p:txBody>
      </p:sp>
    </p:spTree>
    <p:extLst>
      <p:ext uri="{BB962C8B-B14F-4D97-AF65-F5344CB8AC3E}">
        <p14:creationId xmlns:p14="http://schemas.microsoft.com/office/powerpoint/2010/main" val="323037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E6D41-47FB-4BEF-9F55-2C4D4722D25A}" type="slidenum">
              <a:rPr lang="en-GB" smtClean="0"/>
              <a:pPr/>
              <a:t>17</a:t>
            </a:fld>
            <a:endParaRPr lang="en-GB"/>
          </a:p>
        </p:txBody>
      </p:sp>
    </p:spTree>
    <p:extLst>
      <p:ext uri="{BB962C8B-B14F-4D97-AF65-F5344CB8AC3E}">
        <p14:creationId xmlns:p14="http://schemas.microsoft.com/office/powerpoint/2010/main" val="1077254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34E2CA-5A5E-4FE9-AAB2-C1DEAD1E59EF}" type="datetime1">
              <a:rPr lang="en-GB" smtClean="0"/>
              <a:t>02/03/2021</a:t>
            </a:fld>
            <a:endParaRPr lang="en-GB"/>
          </a:p>
        </p:txBody>
      </p:sp>
      <p:sp>
        <p:nvSpPr>
          <p:cNvPr id="5" name="Footer Placeholder 4"/>
          <p:cNvSpPr>
            <a:spLocks noGrp="1"/>
          </p:cNvSpPr>
          <p:nvPr>
            <p:ph type="ftr" sz="quarter" idx="11"/>
          </p:nvPr>
        </p:nvSpPr>
        <p:spPr/>
        <p:txBody>
          <a:bodyPr/>
          <a:lstStyle/>
          <a:p>
            <a:r>
              <a:rPr lang="ar-SA"/>
              <a:t>فوزية الكلابي</a:t>
            </a:r>
            <a:endParaRPr lang="en-GB"/>
          </a:p>
        </p:txBody>
      </p:sp>
      <p:sp>
        <p:nvSpPr>
          <p:cNvPr id="6" name="Slide Number Placeholder 5"/>
          <p:cNvSpPr>
            <a:spLocks noGrp="1"/>
          </p:cNvSpPr>
          <p:nvPr>
            <p:ph type="sldNum" sz="quarter" idx="12"/>
          </p:nvPr>
        </p:nvSpPr>
        <p:spPr/>
        <p:txBody>
          <a:bodyPr/>
          <a:lstStyle/>
          <a:p>
            <a:fld id="{DDA63D12-BCEB-4E8B-94AD-549E12DB8AFD}"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15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DDC7ED-7682-406C-903F-C60D48C5E35D}" type="datetime1">
              <a:rPr lang="en-GB" smtClean="0"/>
              <a:t>02/03/2021</a:t>
            </a:fld>
            <a:endParaRPr lang="en-GB"/>
          </a:p>
        </p:txBody>
      </p:sp>
      <p:sp>
        <p:nvSpPr>
          <p:cNvPr id="5" name="Footer Placeholder 4"/>
          <p:cNvSpPr>
            <a:spLocks noGrp="1"/>
          </p:cNvSpPr>
          <p:nvPr>
            <p:ph type="ftr" sz="quarter" idx="11"/>
          </p:nvPr>
        </p:nvSpPr>
        <p:spPr/>
        <p:txBody>
          <a:bodyPr/>
          <a:lstStyle/>
          <a:p>
            <a:r>
              <a:rPr lang="ar-SA"/>
              <a:t>فوزية الكلابي</a:t>
            </a:r>
            <a:endParaRPr lang="en-GB"/>
          </a:p>
        </p:txBody>
      </p:sp>
      <p:sp>
        <p:nvSpPr>
          <p:cNvPr id="6" name="Slide Number Placeholder 5"/>
          <p:cNvSpPr>
            <a:spLocks noGrp="1"/>
          </p:cNvSpPr>
          <p:nvPr>
            <p:ph type="sldNum" sz="quarter" idx="12"/>
          </p:nvPr>
        </p:nvSpPr>
        <p:spPr/>
        <p:txBody>
          <a:bodyPr/>
          <a:lstStyle/>
          <a:p>
            <a:fld id="{DDA63D12-BCEB-4E8B-94AD-549E12DB8AFD}" type="slidenum">
              <a:rPr lang="en-GB" smtClean="0"/>
              <a:pPr/>
              <a:t>‹#›</a:t>
            </a:fld>
            <a:endParaRPr lang="en-GB"/>
          </a:p>
        </p:txBody>
      </p:sp>
    </p:spTree>
    <p:extLst>
      <p:ext uri="{BB962C8B-B14F-4D97-AF65-F5344CB8AC3E}">
        <p14:creationId xmlns:p14="http://schemas.microsoft.com/office/powerpoint/2010/main" val="196759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888CB-35F1-4310-9684-D4F5FC47EC06}" type="datetime1">
              <a:rPr lang="en-GB" smtClean="0"/>
              <a:t>02/03/2021</a:t>
            </a:fld>
            <a:endParaRPr lang="en-GB"/>
          </a:p>
        </p:txBody>
      </p:sp>
      <p:sp>
        <p:nvSpPr>
          <p:cNvPr id="5" name="Footer Placeholder 4"/>
          <p:cNvSpPr>
            <a:spLocks noGrp="1"/>
          </p:cNvSpPr>
          <p:nvPr>
            <p:ph type="ftr" sz="quarter" idx="11"/>
          </p:nvPr>
        </p:nvSpPr>
        <p:spPr/>
        <p:txBody>
          <a:bodyPr/>
          <a:lstStyle/>
          <a:p>
            <a:r>
              <a:rPr lang="ar-SA"/>
              <a:t>فوزية الكلابي</a:t>
            </a:r>
            <a:endParaRPr lang="en-GB"/>
          </a:p>
        </p:txBody>
      </p:sp>
      <p:sp>
        <p:nvSpPr>
          <p:cNvPr id="6" name="Slide Number Placeholder 5"/>
          <p:cNvSpPr>
            <a:spLocks noGrp="1"/>
          </p:cNvSpPr>
          <p:nvPr>
            <p:ph type="sldNum" sz="quarter" idx="12"/>
          </p:nvPr>
        </p:nvSpPr>
        <p:spPr/>
        <p:txBody>
          <a:bodyPr/>
          <a:lstStyle/>
          <a:p>
            <a:fld id="{DDA63D12-BCEB-4E8B-94AD-549E12DB8AFD}" type="slidenum">
              <a:rPr lang="en-GB" smtClean="0"/>
              <a:pPr/>
              <a:t>‹#›</a:t>
            </a:fld>
            <a:endParaRPr lang="en-GB"/>
          </a:p>
        </p:txBody>
      </p:sp>
    </p:spTree>
    <p:extLst>
      <p:ext uri="{BB962C8B-B14F-4D97-AF65-F5344CB8AC3E}">
        <p14:creationId xmlns:p14="http://schemas.microsoft.com/office/powerpoint/2010/main" val="141345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86A8A2-9CC0-4336-A751-C8CDF5548647}" type="datetime1">
              <a:rPr lang="en-GB" smtClean="0"/>
              <a:t>02/03/2021</a:t>
            </a:fld>
            <a:endParaRPr lang="en-GB"/>
          </a:p>
        </p:txBody>
      </p:sp>
      <p:sp>
        <p:nvSpPr>
          <p:cNvPr id="5" name="Footer Placeholder 4"/>
          <p:cNvSpPr>
            <a:spLocks noGrp="1"/>
          </p:cNvSpPr>
          <p:nvPr>
            <p:ph type="ftr" sz="quarter" idx="11"/>
          </p:nvPr>
        </p:nvSpPr>
        <p:spPr/>
        <p:txBody>
          <a:bodyPr/>
          <a:lstStyle/>
          <a:p>
            <a:r>
              <a:rPr lang="ar-SA"/>
              <a:t>فوزية الكلابي</a:t>
            </a:r>
            <a:endParaRPr lang="en-GB"/>
          </a:p>
        </p:txBody>
      </p:sp>
      <p:sp>
        <p:nvSpPr>
          <p:cNvPr id="6" name="Slide Number Placeholder 5"/>
          <p:cNvSpPr>
            <a:spLocks noGrp="1"/>
          </p:cNvSpPr>
          <p:nvPr>
            <p:ph type="sldNum" sz="quarter" idx="12"/>
          </p:nvPr>
        </p:nvSpPr>
        <p:spPr/>
        <p:txBody>
          <a:bodyPr/>
          <a:lstStyle/>
          <a:p>
            <a:fld id="{DDA63D12-BCEB-4E8B-94AD-549E12DB8AFD}" type="slidenum">
              <a:rPr lang="en-GB" smtClean="0"/>
              <a:pPr/>
              <a:t>‹#›</a:t>
            </a:fld>
            <a:endParaRPr lang="en-GB"/>
          </a:p>
        </p:txBody>
      </p:sp>
    </p:spTree>
    <p:extLst>
      <p:ext uri="{BB962C8B-B14F-4D97-AF65-F5344CB8AC3E}">
        <p14:creationId xmlns:p14="http://schemas.microsoft.com/office/powerpoint/2010/main" val="40550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DFF96F-2FD6-4E36-969A-449856474DB5}" type="datetime1">
              <a:rPr lang="en-GB" smtClean="0"/>
              <a:t>02/03/2021</a:t>
            </a:fld>
            <a:endParaRPr lang="en-GB"/>
          </a:p>
        </p:txBody>
      </p:sp>
      <p:sp>
        <p:nvSpPr>
          <p:cNvPr id="5" name="Footer Placeholder 4"/>
          <p:cNvSpPr>
            <a:spLocks noGrp="1"/>
          </p:cNvSpPr>
          <p:nvPr>
            <p:ph type="ftr" sz="quarter" idx="11"/>
          </p:nvPr>
        </p:nvSpPr>
        <p:spPr/>
        <p:txBody>
          <a:bodyPr/>
          <a:lstStyle/>
          <a:p>
            <a:r>
              <a:rPr lang="ar-SA"/>
              <a:t>فوزية الكلابي</a:t>
            </a:r>
            <a:endParaRPr lang="en-GB"/>
          </a:p>
        </p:txBody>
      </p:sp>
      <p:sp>
        <p:nvSpPr>
          <p:cNvPr id="6" name="Slide Number Placeholder 5"/>
          <p:cNvSpPr>
            <a:spLocks noGrp="1"/>
          </p:cNvSpPr>
          <p:nvPr>
            <p:ph type="sldNum" sz="quarter" idx="12"/>
          </p:nvPr>
        </p:nvSpPr>
        <p:spPr/>
        <p:txBody>
          <a:bodyPr/>
          <a:lstStyle/>
          <a:p>
            <a:fld id="{DDA63D12-BCEB-4E8B-94AD-549E12DB8AFD}"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27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3AF257-FB91-4A7B-B53E-2BD212F6C6B5}" type="datetime1">
              <a:rPr lang="en-GB" smtClean="0"/>
              <a:t>02/03/2021</a:t>
            </a:fld>
            <a:endParaRPr lang="en-GB"/>
          </a:p>
        </p:txBody>
      </p:sp>
      <p:sp>
        <p:nvSpPr>
          <p:cNvPr id="6" name="Footer Placeholder 5"/>
          <p:cNvSpPr>
            <a:spLocks noGrp="1"/>
          </p:cNvSpPr>
          <p:nvPr>
            <p:ph type="ftr" sz="quarter" idx="11"/>
          </p:nvPr>
        </p:nvSpPr>
        <p:spPr/>
        <p:txBody>
          <a:bodyPr/>
          <a:lstStyle/>
          <a:p>
            <a:r>
              <a:rPr lang="ar-SA"/>
              <a:t>فوزية الكلابي</a:t>
            </a:r>
            <a:endParaRPr lang="en-GB"/>
          </a:p>
        </p:txBody>
      </p:sp>
      <p:sp>
        <p:nvSpPr>
          <p:cNvPr id="7" name="Slide Number Placeholder 6"/>
          <p:cNvSpPr>
            <a:spLocks noGrp="1"/>
          </p:cNvSpPr>
          <p:nvPr>
            <p:ph type="sldNum" sz="quarter" idx="12"/>
          </p:nvPr>
        </p:nvSpPr>
        <p:spPr/>
        <p:txBody>
          <a:bodyPr/>
          <a:lstStyle/>
          <a:p>
            <a:fld id="{DDA63D12-BCEB-4E8B-94AD-549E12DB8AFD}" type="slidenum">
              <a:rPr lang="en-GB" smtClean="0"/>
              <a:pPr/>
              <a:t>‹#›</a:t>
            </a:fld>
            <a:endParaRPr lang="en-GB"/>
          </a:p>
        </p:txBody>
      </p:sp>
    </p:spTree>
    <p:extLst>
      <p:ext uri="{BB962C8B-B14F-4D97-AF65-F5344CB8AC3E}">
        <p14:creationId xmlns:p14="http://schemas.microsoft.com/office/powerpoint/2010/main" val="176348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F0782C-F503-46CA-85E5-5E6CAF36DC7F}" type="datetime1">
              <a:rPr lang="en-GB" smtClean="0"/>
              <a:t>02/03/2021</a:t>
            </a:fld>
            <a:endParaRPr lang="en-GB"/>
          </a:p>
        </p:txBody>
      </p:sp>
      <p:sp>
        <p:nvSpPr>
          <p:cNvPr id="8" name="Footer Placeholder 7"/>
          <p:cNvSpPr>
            <a:spLocks noGrp="1"/>
          </p:cNvSpPr>
          <p:nvPr>
            <p:ph type="ftr" sz="quarter" idx="11"/>
          </p:nvPr>
        </p:nvSpPr>
        <p:spPr/>
        <p:txBody>
          <a:bodyPr/>
          <a:lstStyle/>
          <a:p>
            <a:r>
              <a:rPr lang="ar-SA"/>
              <a:t>فوزية الكلابي</a:t>
            </a:r>
            <a:endParaRPr lang="en-GB"/>
          </a:p>
        </p:txBody>
      </p:sp>
      <p:sp>
        <p:nvSpPr>
          <p:cNvPr id="9" name="Slide Number Placeholder 8"/>
          <p:cNvSpPr>
            <a:spLocks noGrp="1"/>
          </p:cNvSpPr>
          <p:nvPr>
            <p:ph type="sldNum" sz="quarter" idx="12"/>
          </p:nvPr>
        </p:nvSpPr>
        <p:spPr/>
        <p:txBody>
          <a:bodyPr/>
          <a:lstStyle/>
          <a:p>
            <a:fld id="{DDA63D12-BCEB-4E8B-94AD-549E12DB8AFD}" type="slidenum">
              <a:rPr lang="en-GB" smtClean="0"/>
              <a:pPr/>
              <a:t>‹#›</a:t>
            </a:fld>
            <a:endParaRPr lang="en-GB"/>
          </a:p>
        </p:txBody>
      </p:sp>
    </p:spTree>
    <p:extLst>
      <p:ext uri="{BB962C8B-B14F-4D97-AF65-F5344CB8AC3E}">
        <p14:creationId xmlns:p14="http://schemas.microsoft.com/office/powerpoint/2010/main" val="339563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931576-3ADD-43D4-BA1E-2FAEB8395614}" type="datetime1">
              <a:rPr lang="en-GB" smtClean="0"/>
              <a:t>02/03/2021</a:t>
            </a:fld>
            <a:endParaRPr lang="en-GB"/>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a:t>
            </a:fld>
            <a:endParaRPr lang="en-GB"/>
          </a:p>
        </p:txBody>
      </p:sp>
    </p:spTree>
    <p:extLst>
      <p:ext uri="{BB962C8B-B14F-4D97-AF65-F5344CB8AC3E}">
        <p14:creationId xmlns:p14="http://schemas.microsoft.com/office/powerpoint/2010/main" val="306649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023941E-5453-46A9-8E95-70E5E107A6B0}" type="datetime1">
              <a:rPr lang="en-GB" smtClean="0"/>
              <a:t>02/03/2021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ar-SA"/>
              <a:t>فوزية الكلابي</a:t>
            </a:r>
            <a:endParaRPr lang="en-GB"/>
          </a:p>
        </p:txBody>
      </p:sp>
      <p:sp>
        <p:nvSpPr>
          <p:cNvPr id="9" name="Slide Number Placeholder 8"/>
          <p:cNvSpPr>
            <a:spLocks noGrp="1"/>
          </p:cNvSpPr>
          <p:nvPr>
            <p:ph type="sldNum" sz="quarter" idx="12"/>
          </p:nvPr>
        </p:nvSpPr>
        <p:spPr/>
        <p:txBody>
          <a:bodyPr/>
          <a:lstStyle/>
          <a:p>
            <a:fld id="{DDA63D12-BCEB-4E8B-94AD-549E12DB8AFD}" type="slidenum">
              <a:rPr lang="en-GB" smtClean="0"/>
              <a:pPr/>
              <a:t>‹#›</a:t>
            </a:fld>
            <a:endParaRPr lang="en-GB"/>
          </a:p>
        </p:txBody>
      </p:sp>
    </p:spTree>
    <p:extLst>
      <p:ext uri="{BB962C8B-B14F-4D97-AF65-F5344CB8AC3E}">
        <p14:creationId xmlns:p14="http://schemas.microsoft.com/office/powerpoint/2010/main" val="99279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FA3E804-1941-484B-A0BE-84080FD6D26E}" type="datetime1">
              <a:rPr lang="en-GB" smtClean="0"/>
              <a:t>02/03/2021</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ar-SA"/>
              <a:t>فوزية الكلابي</a:t>
            </a: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A63D12-BCEB-4E8B-94AD-549E12DB8AFD}" type="slidenum">
              <a:rPr lang="en-GB" smtClean="0"/>
              <a:pPr/>
              <a:t>‹#›</a:t>
            </a:fld>
            <a:endParaRPr lang="en-GB"/>
          </a:p>
        </p:txBody>
      </p:sp>
    </p:spTree>
    <p:extLst>
      <p:ext uri="{BB962C8B-B14F-4D97-AF65-F5344CB8AC3E}">
        <p14:creationId xmlns:p14="http://schemas.microsoft.com/office/powerpoint/2010/main" val="227319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2307E6-1EEA-4D2B-A536-C3A1D19C3E23}" type="datetime1">
              <a:rPr lang="en-GB" smtClean="0"/>
              <a:t>02/03/2021</a:t>
            </a:fld>
            <a:endParaRPr lang="en-GB"/>
          </a:p>
        </p:txBody>
      </p:sp>
      <p:sp>
        <p:nvSpPr>
          <p:cNvPr id="6" name="Footer Placeholder 5"/>
          <p:cNvSpPr>
            <a:spLocks noGrp="1"/>
          </p:cNvSpPr>
          <p:nvPr>
            <p:ph type="ftr" sz="quarter" idx="11"/>
          </p:nvPr>
        </p:nvSpPr>
        <p:spPr/>
        <p:txBody>
          <a:bodyPr/>
          <a:lstStyle/>
          <a:p>
            <a:r>
              <a:rPr lang="ar-SA"/>
              <a:t>فوزية الكلابي</a:t>
            </a:r>
            <a:endParaRPr lang="en-GB"/>
          </a:p>
        </p:txBody>
      </p:sp>
      <p:sp>
        <p:nvSpPr>
          <p:cNvPr id="7" name="Slide Number Placeholder 6"/>
          <p:cNvSpPr>
            <a:spLocks noGrp="1"/>
          </p:cNvSpPr>
          <p:nvPr>
            <p:ph type="sldNum" sz="quarter" idx="12"/>
          </p:nvPr>
        </p:nvSpPr>
        <p:spPr/>
        <p:txBody>
          <a:bodyPr/>
          <a:lstStyle/>
          <a:p>
            <a:fld id="{DDA63D12-BCEB-4E8B-94AD-549E12DB8AFD}" type="slidenum">
              <a:rPr lang="en-GB" smtClean="0"/>
              <a:pPr/>
              <a:t>‹#›</a:t>
            </a:fld>
            <a:endParaRPr lang="en-GB"/>
          </a:p>
        </p:txBody>
      </p:sp>
    </p:spTree>
    <p:extLst>
      <p:ext uri="{BB962C8B-B14F-4D97-AF65-F5344CB8AC3E}">
        <p14:creationId xmlns:p14="http://schemas.microsoft.com/office/powerpoint/2010/main" val="350018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2AAF3EE-671B-4D90-9DAA-C6C8B256B909}" type="datetime1">
              <a:rPr lang="en-GB" smtClean="0"/>
              <a:t>02/03/2021</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ar-SA"/>
              <a:t>فوزية الكلابي</a:t>
            </a:r>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DA63D12-BCEB-4E8B-94AD-549E12DB8AFD}" type="slidenum">
              <a:rPr lang="en-GB" smtClean="0"/>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1554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48272"/>
            <a:ext cx="7851648" cy="1828800"/>
          </a:xfrm>
        </p:spPr>
        <p:txBody>
          <a:bodyPr>
            <a:normAutofit/>
          </a:bodyPr>
          <a:lstStyle/>
          <a:p>
            <a:pPr algn="ctr" rtl="1"/>
            <a:r>
              <a:rPr lang="ar-SA" sz="4800" b="1" dirty="0">
                <a:solidFill>
                  <a:srgbClr val="C00000"/>
                </a:solidFill>
                <a:effectLst>
                  <a:outerShdw blurRad="38100" dist="38100" dir="2700000" algn="tl">
                    <a:srgbClr val="000000">
                      <a:alpha val="43137"/>
                    </a:srgbClr>
                  </a:outerShdw>
                </a:effectLst>
              </a:rPr>
              <a:t>الانتاج في الاجل </a:t>
            </a:r>
            <a:r>
              <a:rPr lang="ar-SA" sz="4800" b="1" dirty="0" smtClean="0">
                <a:solidFill>
                  <a:srgbClr val="C00000"/>
                </a:solidFill>
                <a:effectLst>
                  <a:outerShdw blurRad="38100" dist="38100" dir="2700000" algn="tl">
                    <a:srgbClr val="000000">
                      <a:alpha val="43137"/>
                    </a:srgbClr>
                  </a:outerShdw>
                </a:effectLst>
              </a:rPr>
              <a:t>القصير</a:t>
            </a:r>
            <a:endParaRPr lang="en-GB" sz="4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002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ar-SA" smtClean="0"/>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10</a:t>
            </a:fld>
            <a:endParaRPr lang="en-GB"/>
          </a:p>
        </p:txBody>
      </p:sp>
    </p:spTree>
    <p:extLst>
      <p:ext uri="{BB962C8B-B14F-4D97-AF65-F5344CB8AC3E}">
        <p14:creationId xmlns:p14="http://schemas.microsoft.com/office/powerpoint/2010/main" val="366913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7"/>
            <a:ext cx="7557314" cy="792087"/>
          </a:xfrm>
        </p:spPr>
        <p:txBody>
          <a:bodyPr/>
          <a:lstStyle/>
          <a:p>
            <a:pPr algn="ctr"/>
            <a:r>
              <a:rPr lang="ar-SA" b="1" dirty="0">
                <a:solidFill>
                  <a:srgbClr val="C00000"/>
                </a:solidFill>
                <a:effectLst>
                  <a:outerShdw blurRad="38100" dist="38100" dir="2700000" algn="tl">
                    <a:srgbClr val="000000">
                      <a:alpha val="43137"/>
                    </a:srgbClr>
                  </a:outerShdw>
                </a:effectLst>
              </a:rPr>
              <a:t>الانتاج بالاجل القصير </a:t>
            </a:r>
            <a:endParaRPr lang="en-US" b="1" dirty="0">
              <a:solidFill>
                <a:srgbClr val="C00000"/>
              </a:solidFill>
              <a:effectLst>
                <a:outerShdw blurRad="38100" dist="38100" dir="2700000" algn="tl">
                  <a:srgbClr val="000000">
                    <a:alpha val="43137"/>
                  </a:srgbClr>
                </a:outerShdw>
              </a:effectLst>
            </a:endParaRPr>
          </a:p>
        </p:txBody>
      </p:sp>
      <p:pic>
        <p:nvPicPr>
          <p:cNvPr id="9" name="Content Placeholder 8"/>
          <p:cNvPicPr>
            <a:picLocks noGrp="1" noChangeAspect="1"/>
          </p:cNvPicPr>
          <p:nvPr>
            <p:ph idx="1"/>
          </p:nvPr>
        </p:nvPicPr>
        <p:blipFill>
          <a:blip r:embed="rId2"/>
          <a:stretch>
            <a:fillRect/>
          </a:stretch>
        </p:blipFill>
        <p:spPr>
          <a:xfrm>
            <a:off x="2112955" y="1846263"/>
            <a:ext cx="4962540" cy="4022725"/>
          </a:xfrm>
          <a:prstGeom prst="rect">
            <a:avLst/>
          </a:prstGeom>
        </p:spPr>
      </p:pic>
      <p:sp>
        <p:nvSpPr>
          <p:cNvPr id="4" name="Footer Placeholder 3"/>
          <p:cNvSpPr>
            <a:spLocks noGrp="1"/>
          </p:cNvSpPr>
          <p:nvPr>
            <p:ph type="ftr" sz="quarter" idx="11"/>
          </p:nvPr>
        </p:nvSpPr>
        <p:spPr>
          <a:xfrm>
            <a:off x="107504" y="6492875"/>
            <a:ext cx="5004665" cy="365125"/>
          </a:xfrm>
        </p:spPr>
        <p:txBody>
          <a:bodyPr/>
          <a:lstStyle/>
          <a:p>
            <a:r>
              <a:rPr lang="ar-SA" dirty="0"/>
              <a:t>فوزية الكلابي</a:t>
            </a:r>
            <a:endParaRPr lang="en-GB" dirty="0"/>
          </a:p>
        </p:txBody>
      </p:sp>
      <p:sp>
        <p:nvSpPr>
          <p:cNvPr id="5" name="Slide Number Placeholder 4"/>
          <p:cNvSpPr>
            <a:spLocks noGrp="1"/>
          </p:cNvSpPr>
          <p:nvPr>
            <p:ph type="sldNum" sz="quarter" idx="12"/>
          </p:nvPr>
        </p:nvSpPr>
        <p:spPr>
          <a:xfrm>
            <a:off x="8532440" y="6495663"/>
            <a:ext cx="573161" cy="365125"/>
          </a:xfrm>
        </p:spPr>
        <p:txBody>
          <a:bodyPr/>
          <a:lstStyle/>
          <a:p>
            <a:fld id="{DDA63D12-BCEB-4E8B-94AD-549E12DB8AFD}" type="slidenum">
              <a:rPr lang="en-GB" smtClean="0"/>
              <a:pPr/>
              <a:t>11</a:t>
            </a:fld>
            <a:endParaRPr lang="en-GB" dirty="0"/>
          </a:p>
        </p:txBody>
      </p:sp>
    </p:spTree>
    <p:extLst>
      <p:ext uri="{BB962C8B-B14F-4D97-AF65-F5344CB8AC3E}">
        <p14:creationId xmlns:p14="http://schemas.microsoft.com/office/powerpoint/2010/main" val="4107717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56" y="569422"/>
            <a:ext cx="7773338" cy="843135"/>
          </a:xfrm>
        </p:spPr>
        <p:txBody>
          <a:bodyPr/>
          <a:lstStyle/>
          <a:p>
            <a:pPr algn="ctr"/>
            <a:r>
              <a:rPr lang="ar-SA" b="1" dirty="0">
                <a:solidFill>
                  <a:srgbClr val="C00000"/>
                </a:solidFill>
                <a:effectLst>
                  <a:outerShdw blurRad="38100" dist="38100" dir="2700000" algn="tl">
                    <a:srgbClr val="000000">
                      <a:alpha val="43137"/>
                    </a:srgbClr>
                  </a:outerShdw>
                </a:effectLst>
              </a:rPr>
              <a:t>منحنيات الانتاج في الأجل القصير</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16016" y="1844824"/>
            <a:ext cx="3742185" cy="4464496"/>
          </a:xfrm>
        </p:spPr>
        <p:txBody>
          <a:bodyPr>
            <a:normAutofit lnSpcReduction="10000"/>
          </a:bodyPr>
          <a:lstStyle/>
          <a:p>
            <a:pPr marL="0" indent="0" algn="r" rtl="1">
              <a:buNone/>
            </a:pPr>
            <a:r>
              <a:rPr lang="ar-SA" sz="2400" b="1" dirty="0">
                <a:solidFill>
                  <a:srgbClr val="C00000"/>
                </a:solidFill>
                <a:effectLst>
                  <a:outerShdw blurRad="38100" dist="38100" dir="2700000" algn="tl">
                    <a:srgbClr val="000000">
                      <a:alpha val="43137"/>
                    </a:srgbClr>
                  </a:outerShdw>
                </a:effectLst>
              </a:rPr>
              <a:t>1ـ منحنى الناتج الكلي (</a:t>
            </a:r>
            <a:r>
              <a:rPr lang="en-US" sz="2400" b="1" dirty="0">
                <a:solidFill>
                  <a:srgbClr val="C00000"/>
                </a:solidFill>
                <a:effectLst>
                  <a:outerShdw blurRad="38100" dist="38100" dir="2700000" algn="tl">
                    <a:srgbClr val="000000">
                      <a:alpha val="43137"/>
                    </a:srgbClr>
                  </a:outerShdw>
                </a:effectLst>
              </a:rPr>
              <a:t>TP</a:t>
            </a:r>
            <a:r>
              <a:rPr lang="ar-SA" sz="2400" b="1" dirty="0">
                <a:solidFill>
                  <a:srgbClr val="C00000"/>
                </a:solidFill>
                <a:effectLst>
                  <a:outerShdw blurRad="38100" dist="38100" dir="2700000" algn="tl">
                    <a:srgbClr val="000000">
                      <a:alpha val="43137"/>
                    </a:srgbClr>
                  </a:outerShdw>
                </a:effectLst>
              </a:rPr>
              <a:t>)   </a:t>
            </a:r>
            <a:r>
              <a:rPr lang="ar-SA" b="1" dirty="0">
                <a:solidFill>
                  <a:srgbClr val="C00000"/>
                </a:solidFill>
              </a:rPr>
              <a:t>                                             </a:t>
            </a:r>
            <a:r>
              <a:rPr lang="ar-SA" sz="2400" dirty="0"/>
              <a:t>بافتراض ان عنصر </a:t>
            </a:r>
            <a:r>
              <a:rPr lang="ar-SA" sz="2400" dirty="0" smtClean="0"/>
              <a:t>الانتاج </a:t>
            </a:r>
            <a:r>
              <a:rPr lang="ar-SA" sz="2400" dirty="0"/>
              <a:t>المتغير بالاجل القصير هو العمل </a:t>
            </a:r>
          </a:p>
          <a:p>
            <a:pPr marL="0" indent="0" algn="r" rtl="1">
              <a:buNone/>
            </a:pPr>
            <a:r>
              <a:rPr lang="ar-SA" sz="2400" b="1" dirty="0">
                <a:solidFill>
                  <a:srgbClr val="0070C0"/>
                </a:solidFill>
                <a:effectLst>
                  <a:outerShdw blurRad="38100" dist="38100" dir="2700000" algn="tl">
                    <a:srgbClr val="000000">
                      <a:alpha val="43137"/>
                    </a:srgbClr>
                  </a:outerShdw>
                </a:effectLst>
              </a:rPr>
              <a:t>منحنى الانتاج الكلي </a:t>
            </a:r>
          </a:p>
          <a:p>
            <a:pPr algn="r" rtl="1">
              <a:buFont typeface="Wingdings" panose="05000000000000000000" pitchFamily="2" charset="2"/>
              <a:buChar char="v"/>
            </a:pPr>
            <a:r>
              <a:rPr lang="ar-SA" sz="2400" dirty="0"/>
              <a:t>يبدا من الصفر عندما عدد العمال صفر </a:t>
            </a:r>
          </a:p>
          <a:p>
            <a:pPr algn="r" rtl="1">
              <a:buFont typeface="Wingdings" panose="05000000000000000000" pitchFamily="2" charset="2"/>
              <a:buChar char="v"/>
            </a:pPr>
            <a:r>
              <a:rPr lang="ar-SA" sz="2400" dirty="0"/>
              <a:t>ثم يتزايد بمعدل متزايد حتى نقطة الانقلاب </a:t>
            </a:r>
          </a:p>
          <a:p>
            <a:pPr algn="r" rtl="1">
              <a:buFont typeface="Wingdings" panose="05000000000000000000" pitchFamily="2" charset="2"/>
              <a:buChar char="v"/>
            </a:pPr>
            <a:r>
              <a:rPr lang="ar-SA" sz="2400" dirty="0"/>
              <a:t>وثم يتزايد بمعدل متناقص حتى يصل الى اقصى انتاج </a:t>
            </a:r>
          </a:p>
          <a:p>
            <a:pPr algn="r" rtl="1">
              <a:buFont typeface="Wingdings" panose="05000000000000000000" pitchFamily="2" charset="2"/>
              <a:buChar char="v"/>
            </a:pPr>
            <a:r>
              <a:rPr lang="ar-SA" sz="2400" dirty="0"/>
              <a:t>وبعدها يتناقص </a:t>
            </a:r>
            <a:endParaRPr lang="en-US" sz="2400" dirty="0"/>
          </a:p>
          <a:p>
            <a:pPr marL="457200" indent="-457200" algn="r" rtl="1">
              <a:buFont typeface="+mj-lt"/>
              <a:buAutoNum type="arabicPeriod"/>
            </a:pPr>
            <a:endParaRPr lang="en-US" dirty="0"/>
          </a:p>
          <a:p>
            <a:pPr marL="457200" indent="-457200" algn="r" rtl="1">
              <a:buFont typeface="+mj-lt"/>
              <a:buAutoNum type="arabicPeriod"/>
            </a:pPr>
            <a:endParaRPr lang="en-US" dirty="0"/>
          </a:p>
          <a:p>
            <a:pPr marL="457200" indent="-457200" algn="r" rtl="1">
              <a:buFont typeface="+mj-lt"/>
              <a:buAutoNum type="arabicPeriod"/>
            </a:pPr>
            <a:endParaRPr lang="en-US" dirty="0"/>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12</a:t>
            </a:fld>
            <a:endParaRPr lang="en-GB"/>
          </a:p>
        </p:txBody>
      </p:sp>
      <p:cxnSp>
        <p:nvCxnSpPr>
          <p:cNvPr id="7" name="Straight Connector 6"/>
          <p:cNvCxnSpPr/>
          <p:nvPr/>
        </p:nvCxnSpPr>
        <p:spPr>
          <a:xfrm>
            <a:off x="1115616" y="1988840"/>
            <a:ext cx="0" cy="2376264"/>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V="1">
            <a:off x="1115616" y="4355343"/>
            <a:ext cx="2664296" cy="20989"/>
          </a:xfrm>
          <a:prstGeom prst="line">
            <a:avLst/>
          </a:prstGeom>
        </p:spPr>
        <p:style>
          <a:lnRef idx="3">
            <a:schemeClr val="accent2"/>
          </a:lnRef>
          <a:fillRef idx="0">
            <a:schemeClr val="accent2"/>
          </a:fillRef>
          <a:effectRef idx="2">
            <a:schemeClr val="accent2"/>
          </a:effectRef>
          <a:fontRef idx="minor">
            <a:schemeClr val="tx1"/>
          </a:fontRef>
        </p:style>
      </p:cxnSp>
      <p:sp>
        <p:nvSpPr>
          <p:cNvPr id="9" name="Freeform 8"/>
          <p:cNvSpPr/>
          <p:nvPr/>
        </p:nvSpPr>
        <p:spPr>
          <a:xfrm>
            <a:off x="1148998" y="2394537"/>
            <a:ext cx="2168165" cy="1960806"/>
          </a:xfrm>
          <a:custGeom>
            <a:avLst/>
            <a:gdLst>
              <a:gd name="connsiteX0" fmla="*/ 0 w 2168165"/>
              <a:gd name="connsiteY0" fmla="*/ 1960806 h 1960806"/>
              <a:gd name="connsiteX1" fmla="*/ 301658 w 2168165"/>
              <a:gd name="connsiteY1" fmla="*/ 1682715 h 1960806"/>
              <a:gd name="connsiteX2" fmla="*/ 570322 w 2168165"/>
              <a:gd name="connsiteY2" fmla="*/ 1206661 h 1960806"/>
              <a:gd name="connsiteX3" fmla="*/ 829559 w 2168165"/>
              <a:gd name="connsiteY3" fmla="*/ 457230 h 1960806"/>
              <a:gd name="connsiteX4" fmla="*/ 1225485 w 2168165"/>
              <a:gd name="connsiteY4" fmla="*/ 89585 h 1960806"/>
              <a:gd name="connsiteX5" fmla="*/ 1451728 w 2168165"/>
              <a:gd name="connsiteY5" fmla="*/ 30 h 1960806"/>
              <a:gd name="connsiteX6" fmla="*/ 1753386 w 2168165"/>
              <a:gd name="connsiteY6" fmla="*/ 94298 h 1960806"/>
              <a:gd name="connsiteX7" fmla="*/ 2168165 w 2168165"/>
              <a:gd name="connsiteY7" fmla="*/ 504364 h 1960806"/>
              <a:gd name="connsiteX8" fmla="*/ 2168165 w 2168165"/>
              <a:gd name="connsiteY8" fmla="*/ 504364 h 196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165" h="1960806">
                <a:moveTo>
                  <a:pt x="0" y="1960806"/>
                </a:moveTo>
                <a:cubicBezTo>
                  <a:pt x="103302" y="1884606"/>
                  <a:pt x="206604" y="1808406"/>
                  <a:pt x="301658" y="1682715"/>
                </a:cubicBezTo>
                <a:cubicBezTo>
                  <a:pt x="396712" y="1557024"/>
                  <a:pt x="482339" y="1410908"/>
                  <a:pt x="570322" y="1206661"/>
                </a:cubicBezTo>
                <a:cubicBezTo>
                  <a:pt x="658305" y="1002414"/>
                  <a:pt x="720365" y="643409"/>
                  <a:pt x="829559" y="457230"/>
                </a:cubicBezTo>
                <a:cubicBezTo>
                  <a:pt x="938753" y="271051"/>
                  <a:pt x="1121790" y="165785"/>
                  <a:pt x="1225485" y="89585"/>
                </a:cubicBezTo>
                <a:cubicBezTo>
                  <a:pt x="1329180" y="13385"/>
                  <a:pt x="1363745" y="-755"/>
                  <a:pt x="1451728" y="30"/>
                </a:cubicBezTo>
                <a:cubicBezTo>
                  <a:pt x="1539711" y="815"/>
                  <a:pt x="1633980" y="10242"/>
                  <a:pt x="1753386" y="94298"/>
                </a:cubicBezTo>
                <a:cubicBezTo>
                  <a:pt x="1872792" y="178354"/>
                  <a:pt x="2168165" y="504364"/>
                  <a:pt x="2168165" y="504364"/>
                </a:cubicBezTo>
                <a:lnTo>
                  <a:pt x="2168165" y="504364"/>
                </a:ln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576528" y="2321637"/>
            <a:ext cx="123264" cy="94294"/>
          </a:xfrm>
          <a:prstGeom prst="ellipse">
            <a:avLst/>
          </a:prstGeom>
          <a:solidFill>
            <a:srgbClr val="C0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80379" y="3239265"/>
            <a:ext cx="72008"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755151" y="2889420"/>
            <a:ext cx="1306684" cy="31335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dirty="0">
                <a:effectLst>
                  <a:outerShdw blurRad="38100" dist="38100" dir="2700000" algn="tl">
                    <a:srgbClr val="000000">
                      <a:alpha val="43137"/>
                    </a:srgbClr>
                  </a:outerShdw>
                </a:effectLst>
              </a:rPr>
              <a:t>TP</a:t>
            </a:r>
            <a:endParaRPr lang="ar-SA" sz="1200" b="1" dirty="0">
              <a:effectLst>
                <a:outerShdw blurRad="38100" dist="38100" dir="2700000" algn="tl">
                  <a:srgbClr val="000000">
                    <a:alpha val="43137"/>
                  </a:srgbClr>
                </a:outerShdw>
              </a:effectLst>
            </a:endParaRPr>
          </a:p>
          <a:p>
            <a:pPr algn="ctr"/>
            <a:r>
              <a:rPr lang="ar-SA" sz="1200" b="1" dirty="0">
                <a:effectLst>
                  <a:outerShdw blurRad="38100" dist="38100" dir="2700000" algn="tl">
                    <a:srgbClr val="000000">
                      <a:alpha val="43137"/>
                    </a:srgbClr>
                  </a:outerShdw>
                </a:effectLst>
              </a:rPr>
              <a:t>منحنى الانتاج الكلي </a:t>
            </a:r>
            <a:endParaRPr lang="en-US" sz="1200" b="1" dirty="0">
              <a:effectLst>
                <a:outerShdw blurRad="38100" dist="38100" dir="2700000" algn="tl">
                  <a:srgbClr val="000000">
                    <a:alpha val="43137"/>
                  </a:srgbClr>
                </a:outerShdw>
              </a:effectLst>
            </a:endParaRPr>
          </a:p>
        </p:txBody>
      </p:sp>
      <p:sp>
        <p:nvSpPr>
          <p:cNvPr id="13" name="Rounded Rectangle 12"/>
          <p:cNvSpPr/>
          <p:nvPr/>
        </p:nvSpPr>
        <p:spPr>
          <a:xfrm>
            <a:off x="1096681" y="3024661"/>
            <a:ext cx="811023" cy="324036"/>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200" b="1" dirty="0">
                <a:effectLst>
                  <a:outerShdw blurRad="38100" dist="38100" dir="2700000" algn="tl">
                    <a:srgbClr val="000000">
                      <a:alpha val="43137"/>
                    </a:srgbClr>
                  </a:outerShdw>
                </a:effectLst>
              </a:rPr>
              <a:t>نقطة الانقلاب</a:t>
            </a:r>
            <a:endParaRPr lang="en-US" sz="1200" b="1" dirty="0">
              <a:effectLst>
                <a:outerShdw blurRad="38100" dist="38100" dir="2700000" algn="tl">
                  <a:srgbClr val="000000">
                    <a:alpha val="43137"/>
                  </a:srgbClr>
                </a:outerShdw>
              </a:effectLst>
            </a:endParaRPr>
          </a:p>
        </p:txBody>
      </p:sp>
      <p:sp>
        <p:nvSpPr>
          <p:cNvPr id="14" name="Rounded Rectangle 13"/>
          <p:cNvSpPr/>
          <p:nvPr/>
        </p:nvSpPr>
        <p:spPr>
          <a:xfrm>
            <a:off x="1682318" y="2053277"/>
            <a:ext cx="1161490" cy="29244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200" b="1" dirty="0">
                <a:effectLst>
                  <a:outerShdw blurRad="38100" dist="38100" dir="2700000" algn="tl">
                    <a:srgbClr val="000000">
                      <a:alpha val="43137"/>
                    </a:srgbClr>
                  </a:outerShdw>
                </a:effectLst>
              </a:rPr>
              <a:t>اقصى انتاج</a:t>
            </a:r>
          </a:p>
          <a:p>
            <a:pPr algn="ctr"/>
            <a:r>
              <a:rPr lang="en-US" sz="1200" b="1" dirty="0">
                <a:effectLst>
                  <a:outerShdw blurRad="38100" dist="38100" dir="2700000" algn="tl">
                    <a:srgbClr val="000000">
                      <a:alpha val="43137"/>
                    </a:srgbClr>
                  </a:outerShdw>
                </a:effectLst>
              </a:rPr>
              <a:t>Max</a:t>
            </a:r>
            <a:r>
              <a:rPr lang="ar-SA" sz="1200" b="1" dirty="0">
                <a:effectLst>
                  <a:outerShdw blurRad="38100" dist="38100" dir="2700000" algn="tl">
                    <a:srgbClr val="000000">
                      <a:alpha val="43137"/>
                    </a:srgbClr>
                  </a:outerShdw>
                </a:effectLst>
              </a:rPr>
              <a:t> </a:t>
            </a:r>
            <a:r>
              <a:rPr lang="en-US" sz="1200" b="1" dirty="0">
                <a:effectLst>
                  <a:outerShdw blurRad="38100" dist="38100" dir="2700000" algn="tl">
                    <a:srgbClr val="000000">
                      <a:alpha val="43137"/>
                    </a:srgbClr>
                  </a:outerShdw>
                </a:effectLst>
              </a:rPr>
              <a:t>TP</a:t>
            </a:r>
          </a:p>
        </p:txBody>
      </p:sp>
      <p:sp>
        <p:nvSpPr>
          <p:cNvPr id="15" name="Rounded Rectangle 14"/>
          <p:cNvSpPr/>
          <p:nvPr/>
        </p:nvSpPr>
        <p:spPr>
          <a:xfrm>
            <a:off x="694956" y="1845167"/>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b="1" dirty="0"/>
              <a:t>Q</a:t>
            </a:r>
          </a:p>
        </p:txBody>
      </p:sp>
      <p:cxnSp>
        <p:nvCxnSpPr>
          <p:cNvPr id="18" name="Straight Connector 17"/>
          <p:cNvCxnSpPr/>
          <p:nvPr/>
        </p:nvCxnSpPr>
        <p:spPr>
          <a:xfrm>
            <a:off x="2610829" y="2425691"/>
            <a:ext cx="37707" cy="193941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29818" y="3262124"/>
            <a:ext cx="10836" cy="112136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656648" y="4272277"/>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b="1" dirty="0">
                <a:effectLst>
                  <a:outerShdw blurRad="38100" dist="38100" dir="2700000" algn="tl">
                    <a:srgbClr val="000000">
                      <a:alpha val="43137"/>
                    </a:srgbClr>
                  </a:outerShdw>
                </a:effectLst>
              </a:rPr>
              <a:t>L</a:t>
            </a:r>
          </a:p>
        </p:txBody>
      </p:sp>
      <p:sp>
        <p:nvSpPr>
          <p:cNvPr id="24" name="Rounded Rectangle 23"/>
          <p:cNvSpPr/>
          <p:nvPr/>
        </p:nvSpPr>
        <p:spPr>
          <a:xfrm>
            <a:off x="757015" y="4251288"/>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100" dirty="0"/>
              <a:t>0</a:t>
            </a:r>
            <a:endParaRPr lang="en-US" sz="1100" dirty="0"/>
          </a:p>
        </p:txBody>
      </p:sp>
      <p:sp>
        <p:nvSpPr>
          <p:cNvPr id="21" name="Rounded Rectangle 21"/>
          <p:cNvSpPr/>
          <p:nvPr/>
        </p:nvSpPr>
        <p:spPr>
          <a:xfrm>
            <a:off x="1115616" y="3592634"/>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dirty="0">
                <a:solidFill>
                  <a:srgbClr val="C00000"/>
                </a:solidFill>
                <a:effectLst>
                  <a:outerShdw blurRad="38100" dist="38100" dir="2700000" algn="tl">
                    <a:srgbClr val="000000">
                      <a:alpha val="43137"/>
                    </a:srgbClr>
                  </a:outerShdw>
                </a:effectLst>
              </a:rPr>
              <a:t>++</a:t>
            </a:r>
            <a:endParaRPr lang="en-US" dirty="0">
              <a:solidFill>
                <a:srgbClr val="C00000"/>
              </a:solidFill>
              <a:effectLst>
                <a:outerShdw blurRad="38100" dist="38100" dir="2700000" algn="tl">
                  <a:srgbClr val="000000">
                    <a:alpha val="43137"/>
                  </a:srgbClr>
                </a:outerShdw>
              </a:effectLst>
            </a:endParaRPr>
          </a:p>
        </p:txBody>
      </p:sp>
      <p:sp>
        <p:nvSpPr>
          <p:cNvPr id="23" name="Rounded Rectangle 21"/>
          <p:cNvSpPr/>
          <p:nvPr/>
        </p:nvSpPr>
        <p:spPr>
          <a:xfrm>
            <a:off x="1520265" y="2586093"/>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dirty="0">
                <a:solidFill>
                  <a:srgbClr val="C00000"/>
                </a:solidFill>
                <a:effectLst>
                  <a:outerShdw blurRad="38100" dist="38100" dir="2700000" algn="tl">
                    <a:srgbClr val="000000">
                      <a:alpha val="43137"/>
                    </a:srgbClr>
                  </a:outerShdw>
                </a:effectLst>
              </a:rPr>
              <a:t>- +</a:t>
            </a:r>
            <a:endParaRPr lang="en-US"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713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1"/>
            <a:ext cx="7847108" cy="980728"/>
          </a:xfrm>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منحنيات الانتاج في الاجل القصير</a:t>
            </a:r>
            <a:endParaRPr lang="en-US" sz="3600" b="1" dirty="0"/>
          </a:p>
        </p:txBody>
      </p:sp>
      <p:sp>
        <p:nvSpPr>
          <p:cNvPr id="4" name="Footer Placeholder 3"/>
          <p:cNvSpPr>
            <a:spLocks noGrp="1"/>
          </p:cNvSpPr>
          <p:nvPr>
            <p:ph type="ftr" sz="quarter" idx="11"/>
          </p:nvPr>
        </p:nvSpPr>
        <p:spPr>
          <a:xfrm>
            <a:off x="35496" y="6492875"/>
            <a:ext cx="5004665" cy="365125"/>
          </a:xfrm>
        </p:spPr>
        <p:txBody>
          <a:bodyPr/>
          <a:lstStyle/>
          <a:p>
            <a:r>
              <a:rPr lang="ar-SA" dirty="0"/>
              <a:t>فوزية الكلابي</a:t>
            </a:r>
            <a:endParaRPr lang="en-GB" dirty="0"/>
          </a:p>
        </p:txBody>
      </p:sp>
      <p:sp>
        <p:nvSpPr>
          <p:cNvPr id="5" name="Slide Number Placeholder 4"/>
          <p:cNvSpPr>
            <a:spLocks noGrp="1"/>
          </p:cNvSpPr>
          <p:nvPr>
            <p:ph type="sldNum" sz="quarter" idx="12"/>
          </p:nvPr>
        </p:nvSpPr>
        <p:spPr>
          <a:xfrm>
            <a:off x="8570839" y="6525344"/>
            <a:ext cx="573161" cy="365125"/>
          </a:xfrm>
        </p:spPr>
        <p:txBody>
          <a:bodyPr/>
          <a:lstStyle/>
          <a:p>
            <a:fld id="{DDA63D12-BCEB-4E8B-94AD-549E12DB8AFD}" type="slidenum">
              <a:rPr lang="en-GB" smtClean="0"/>
              <a:pPr/>
              <a:t>13</a:t>
            </a:fld>
            <a:endParaRPr lang="en-GB" dirty="0"/>
          </a:p>
        </p:txBody>
      </p:sp>
      <mc:AlternateContent xmlns:mc="http://schemas.openxmlformats.org/markup-compatibility/2006">
        <mc:Choice xmlns:a14="http://schemas.microsoft.com/office/drawing/2010/main" Requires="a14">
          <p:sp>
            <p:nvSpPr>
              <p:cNvPr id="7" name="Rectangle 6"/>
              <p:cNvSpPr/>
              <p:nvPr/>
            </p:nvSpPr>
            <p:spPr>
              <a:xfrm>
                <a:off x="1187624" y="1124743"/>
                <a:ext cx="7631967" cy="518576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ar-SA" sz="2000" b="1" dirty="0">
                    <a:solidFill>
                      <a:srgbClr val="C00000"/>
                    </a:solidFill>
                    <a:effectLst>
                      <a:outerShdw blurRad="38100" dist="38100" dir="2700000" algn="tl">
                        <a:srgbClr val="000000">
                          <a:alpha val="43137"/>
                        </a:srgbClr>
                      </a:outerShdw>
                    </a:effectLst>
                  </a:rPr>
                  <a:t>2</a:t>
                </a:r>
                <a:r>
                  <a:rPr lang="ar-SA" sz="2400" b="1" dirty="0">
                    <a:solidFill>
                      <a:srgbClr val="C00000"/>
                    </a:solidFill>
                    <a:effectLst>
                      <a:outerShdw blurRad="38100" dist="38100" dir="2700000" algn="tl">
                        <a:srgbClr val="000000">
                          <a:alpha val="43137"/>
                        </a:srgbClr>
                      </a:outerShdw>
                    </a:effectLst>
                  </a:rPr>
                  <a:t>ـ منحنى الناتج الحدي (</a:t>
                </a:r>
                <a:r>
                  <a:rPr lang="en-US" sz="2400" b="1" dirty="0">
                    <a:solidFill>
                      <a:srgbClr val="C00000"/>
                    </a:solidFill>
                    <a:effectLst>
                      <a:outerShdw blurRad="38100" dist="38100" dir="2700000" algn="tl">
                        <a:srgbClr val="000000">
                          <a:alpha val="43137"/>
                        </a:srgbClr>
                      </a:outerShdw>
                    </a:effectLst>
                  </a:rPr>
                  <a:t>MP</a:t>
                </a:r>
                <a:r>
                  <a:rPr lang="ar-SA" sz="2400" b="1" dirty="0">
                    <a:solidFill>
                      <a:srgbClr val="C00000"/>
                    </a:solidFill>
                    <a:effectLst>
                      <a:outerShdw blurRad="38100" dist="38100" dir="2700000" algn="tl">
                        <a:srgbClr val="000000">
                          <a:alpha val="43137"/>
                        </a:srgbClr>
                      </a:outerShdw>
                    </a:effectLst>
                  </a:rPr>
                  <a:t>)</a:t>
                </a:r>
              </a:p>
              <a:p>
                <a:pPr algn="r" rtl="1"/>
                <a:endParaRPr lang="en-US" sz="2000" b="1" dirty="0">
                  <a:solidFill>
                    <a:srgbClr val="C00000"/>
                  </a:solidFill>
                  <a:effectLst>
                    <a:outerShdw blurRad="38100" dist="38100" dir="2700000" algn="tl">
                      <a:srgbClr val="000000">
                        <a:alpha val="43137"/>
                      </a:srgbClr>
                    </a:outerShdw>
                  </a:effectLst>
                </a:endParaRPr>
              </a:p>
              <a:p>
                <a:pPr algn="r" rtl="1"/>
                <a:r>
                  <a:rPr lang="ar-SA" sz="2400" b="1" dirty="0">
                    <a:solidFill>
                      <a:srgbClr val="C00000"/>
                    </a:solidFill>
                    <a:effectLst>
                      <a:outerShdw blurRad="38100" dist="38100" dir="2700000" algn="tl">
                        <a:srgbClr val="000000">
                          <a:alpha val="43137"/>
                        </a:srgbClr>
                      </a:outerShdw>
                    </a:effectLst>
                  </a:rPr>
                  <a:t>يعرف الانتاج الحدي  (</a:t>
                </a:r>
                <a:r>
                  <a:rPr lang="en-US" sz="2400" b="1" dirty="0">
                    <a:solidFill>
                      <a:srgbClr val="C00000"/>
                    </a:solidFill>
                    <a:effectLst>
                      <a:outerShdw blurRad="38100" dist="38100" dir="2700000" algn="tl">
                        <a:srgbClr val="000000">
                          <a:alpha val="43137"/>
                        </a:srgbClr>
                      </a:outerShdw>
                    </a:effectLst>
                  </a:rPr>
                  <a:t>MP</a:t>
                </a:r>
                <a:r>
                  <a:rPr lang="ar-SA" sz="2400" b="1" dirty="0">
                    <a:solidFill>
                      <a:srgbClr val="C00000"/>
                    </a:solidFill>
                    <a:effectLst>
                      <a:outerShdw blurRad="38100" dist="38100" dir="2700000" algn="tl">
                        <a:srgbClr val="000000">
                          <a:alpha val="43137"/>
                        </a:srgbClr>
                      </a:outerShdw>
                    </a:effectLst>
                  </a:rPr>
                  <a:t>) على انه : </a:t>
                </a:r>
                <a:r>
                  <a:rPr lang="ar-SA" sz="2400" dirty="0">
                    <a:solidFill>
                      <a:srgbClr val="0070C0"/>
                    </a:solidFill>
                    <a:effectLst>
                      <a:outerShdw blurRad="38100" dist="38100" dir="2700000" algn="tl">
                        <a:srgbClr val="000000">
                          <a:alpha val="43137"/>
                        </a:srgbClr>
                      </a:outerShdw>
                    </a:effectLst>
                  </a:rPr>
                  <a:t>التغير في الانتاج الكلي نتيجة تغير العنصر المتغير بوحدة واحدة </a:t>
                </a:r>
                <a:endParaRPr lang="en-US" sz="2400" dirty="0">
                  <a:solidFill>
                    <a:srgbClr val="0070C0"/>
                  </a:solidFill>
                  <a:effectLst>
                    <a:outerShdw blurRad="38100" dist="38100" dir="2700000" algn="tl">
                      <a:srgbClr val="000000">
                        <a:alpha val="43137"/>
                      </a:srgbClr>
                    </a:outerShdw>
                  </a:effectLst>
                </a:endParaRPr>
              </a:p>
              <a:p>
                <a:pPr algn="r" rtl="1"/>
                <a:endParaRPr lang="en-US" sz="2000" dirty="0">
                  <a:solidFill>
                    <a:srgbClr val="0070C0"/>
                  </a:solidFill>
                  <a:effectLst>
                    <a:outerShdw blurRad="38100" dist="38100" dir="2700000" algn="tl">
                      <a:srgbClr val="000000">
                        <a:alpha val="43137"/>
                      </a:srgbClr>
                    </a:outerShdw>
                  </a:effectLst>
                </a:endParaRPr>
              </a:p>
              <a:p>
                <a:pPr algn="r" rtl="1"/>
                <a:r>
                  <a:rPr lang="ar-SA" sz="2000" dirty="0">
                    <a:solidFill>
                      <a:srgbClr val="C00000"/>
                    </a:solidFill>
                    <a:effectLst>
                      <a:outerShdw blurRad="38100" dist="38100" dir="2700000" algn="tl">
                        <a:srgbClr val="000000">
                          <a:alpha val="43137"/>
                        </a:srgbClr>
                      </a:outerShdw>
                    </a:effectLst>
                  </a:rPr>
                  <a:t>الانتاج الحدي لعنصر العمل (</a:t>
                </a:r>
                <a:r>
                  <a:rPr lang="en-US" sz="2000" dirty="0">
                    <a:solidFill>
                      <a:srgbClr val="C00000"/>
                    </a:solidFill>
                    <a:effectLst>
                      <a:outerShdw blurRad="38100" dist="38100" dir="2700000" algn="tl">
                        <a:srgbClr val="000000">
                          <a:alpha val="43137"/>
                        </a:srgbClr>
                      </a:outerShdw>
                    </a:effectLst>
                  </a:rPr>
                  <a:t>MPL</a:t>
                </a:r>
                <a:r>
                  <a:rPr lang="ar-SA" sz="2000" dirty="0">
                    <a:solidFill>
                      <a:srgbClr val="C00000"/>
                    </a:solidFill>
                    <a:effectLst>
                      <a:outerShdw blurRad="38100" dist="38100" dir="2700000" algn="tl">
                        <a:srgbClr val="000000">
                          <a:alpha val="43137"/>
                        </a:srgbClr>
                      </a:outerShdw>
                    </a:effectLst>
                  </a:rPr>
                  <a:t>) </a:t>
                </a:r>
              </a:p>
              <a:p>
                <a:pPr marL="285750" indent="-285750" algn="r" rtl="1">
                  <a:buFont typeface="Wingdings" panose="05000000000000000000" pitchFamily="2" charset="2"/>
                  <a:buChar char="§"/>
                </a:pPr>
                <a:r>
                  <a:rPr lang="ar-SA" sz="2000" dirty="0">
                    <a:solidFill>
                      <a:srgbClr val="0070C0"/>
                    </a:solidFill>
                  </a:rPr>
                  <a:t>التغير في الانتاج الكلي نتيجة تغير العمل بوحدة واحدة </a:t>
                </a:r>
              </a:p>
              <a:p>
                <a:pPr marL="285750" indent="-285750" algn="r" rtl="1">
                  <a:buFont typeface="Wingdings" panose="05000000000000000000" pitchFamily="2" charset="2"/>
                  <a:buChar char="§"/>
                </a:pPr>
                <a:r>
                  <a:rPr lang="ar-SA" sz="2000" dirty="0">
                    <a:solidFill>
                      <a:srgbClr val="0070C0"/>
                    </a:solidFill>
                  </a:rPr>
                  <a:t>ما يضيفه العامل الواحد للانتاج الكلي  </a:t>
                </a:r>
              </a:p>
              <a:p>
                <a:pPr marL="285750" indent="-285750" algn="r" rtl="1">
                  <a:buFont typeface="Wingdings" panose="05000000000000000000" pitchFamily="2" charset="2"/>
                  <a:buChar char="§"/>
                </a:pPr>
                <a:r>
                  <a:rPr lang="ar-SA" sz="2000" dirty="0">
                    <a:solidFill>
                      <a:srgbClr val="0070C0"/>
                    </a:solidFill>
                  </a:rPr>
                  <a:t>ميل دالة الانتاج الكلي </a:t>
                </a:r>
              </a:p>
              <a:p>
                <a:pPr marL="285750" indent="-285750" algn="r" rtl="1">
                  <a:buFont typeface="Wingdings" panose="05000000000000000000" pitchFamily="2" charset="2"/>
                  <a:buChar char="§"/>
                </a:pPr>
                <a:r>
                  <a:rPr lang="ar-SA" sz="2000" dirty="0">
                    <a:solidFill>
                      <a:srgbClr val="0070C0"/>
                    </a:solidFill>
                  </a:rPr>
                  <a:t>الانتاج الاضافي</a:t>
                </a:r>
              </a:p>
              <a:p>
                <a:pPr algn="r" rtl="1"/>
                <a:r>
                  <a:rPr lang="ar-SA" sz="2000" dirty="0">
                    <a:solidFill>
                      <a:srgbClr val="C00000"/>
                    </a:solidFill>
                  </a:rPr>
                  <a:t>يتم اشتقاقه من منحنى الناتج الكلي </a:t>
                </a:r>
                <a:endParaRPr lang="en-US" sz="2000" dirty="0">
                  <a:solidFill>
                    <a:srgbClr val="C00000"/>
                  </a:solidFill>
                </a:endParaRPr>
              </a:p>
              <a:p>
                <a:pPr algn="ctr" rtl="1"/>
                <a14:m>
                  <m:oMath xmlns:m="http://schemas.openxmlformats.org/officeDocument/2006/math">
                    <m:sSub>
                      <m:sSubPr>
                        <m:ctrlPr>
                          <a:rPr lang="ar-SA" sz="2400" i="1" smtClean="0">
                            <a:solidFill>
                              <a:srgbClr val="0070C0"/>
                            </a:solidFill>
                            <a:latin typeface="Cambria Math" panose="02040503050406030204" pitchFamily="18" charset="0"/>
                          </a:rPr>
                        </m:ctrlPr>
                      </m:sSubPr>
                      <m:e>
                        <m:sSub>
                          <m:sSubPr>
                            <m:ctrlPr>
                              <a:rPr lang="ar-SA" sz="24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𝑴𝑷</m:t>
                            </m:r>
                          </m:e>
                          <m:sub>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sub>
                        </m:sSub>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 </m:t>
                        </m:r>
                        <m:f>
                          <m:fPr>
                            <m:ctrlP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l-GR" sz="2400" b="1" i="0" smtClean="0">
                                <a:solidFill>
                                  <a:srgbClr val="C00000"/>
                                </a:solidFill>
                                <a:effectLst>
                                  <a:outerShdw blurRad="38100" dist="38100" dir="2700000" algn="tl">
                                    <a:srgbClr val="000000">
                                      <a:alpha val="43137"/>
                                    </a:srgbClr>
                                  </a:outerShdw>
                                </a:effectLst>
                                <a:latin typeface="Cambria Math" panose="02040503050406030204" pitchFamily="18" charset="0"/>
                              </a:rPr>
                              <m:t>𝚫</m:t>
                            </m:r>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𝑸</m:t>
                            </m:r>
                          </m:num>
                          <m:den>
                            <m:r>
                              <a:rPr lang="el-GR" sz="2400" b="1" i="0" smtClean="0">
                                <a:solidFill>
                                  <a:srgbClr val="C00000"/>
                                </a:solidFill>
                                <a:effectLst>
                                  <a:outerShdw blurRad="38100" dist="38100" dir="2700000" algn="tl">
                                    <a:srgbClr val="000000">
                                      <a:alpha val="43137"/>
                                    </a:srgbClr>
                                  </a:outerShdw>
                                </a:effectLst>
                                <a:latin typeface="Cambria Math" panose="02040503050406030204" pitchFamily="18" charset="0"/>
                              </a:rPr>
                              <m:t>𝚫</m:t>
                            </m:r>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den>
                        </m:f>
                      </m:e>
                      <m:sub>
                        <m:r>
                          <a:rPr lang="en-US" sz="2400" b="0" i="1" smtClean="0">
                            <a:solidFill>
                              <a:srgbClr val="0070C0"/>
                            </a:solidFill>
                            <a:latin typeface="Cambria Math" panose="02040503050406030204" pitchFamily="18" charset="0"/>
                          </a:rPr>
                          <m:t>   </m:t>
                        </m:r>
                      </m:sub>
                    </m:sSub>
                  </m:oMath>
                </a14:m>
                <a:r>
                  <a:rPr lang="ar-SA" sz="2000" dirty="0">
                    <a:solidFill>
                      <a:srgbClr val="0070C0"/>
                    </a:solidFill>
                  </a:rPr>
                  <a:t> </a:t>
                </a:r>
              </a:p>
              <a:p>
                <a:pPr algn="r" rtl="1"/>
                <a:r>
                  <a:rPr lang="ar-SA" sz="2000" b="1" dirty="0">
                    <a:solidFill>
                      <a:srgbClr val="00B050"/>
                    </a:solidFill>
                    <a:effectLst>
                      <a:outerShdw blurRad="38100" dist="38100" dir="2700000" algn="tl">
                        <a:srgbClr val="000000">
                          <a:alpha val="43137"/>
                        </a:srgbClr>
                      </a:outerShdw>
                    </a:effectLst>
                  </a:rPr>
                  <a:t>نلاحظ من الرسم </a:t>
                </a:r>
              </a:p>
              <a:p>
                <a:pPr algn="r" rtl="1"/>
                <a:r>
                  <a:rPr lang="ar-SA" sz="2000" dirty="0">
                    <a:solidFill>
                      <a:srgbClr val="0070C0"/>
                    </a:solidFill>
                  </a:rPr>
                  <a:t>ان الانتاج </a:t>
                </a:r>
                <a:r>
                  <a:rPr lang="ar-SA" sz="2000" dirty="0" smtClean="0">
                    <a:solidFill>
                      <a:srgbClr val="0070C0"/>
                    </a:solidFill>
                  </a:rPr>
                  <a:t>الحدي يكون  </a:t>
                </a:r>
                <a:r>
                  <a:rPr lang="ar-SA" sz="2000" dirty="0">
                    <a:solidFill>
                      <a:srgbClr val="0070C0"/>
                    </a:solidFill>
                  </a:rPr>
                  <a:t>موجب  ويتزايد حتى يصل </a:t>
                </a:r>
                <a:r>
                  <a:rPr lang="ar-SA" sz="2000" dirty="0" smtClean="0">
                    <a:solidFill>
                      <a:srgbClr val="0070C0"/>
                    </a:solidFill>
                  </a:rPr>
                  <a:t>الى</a:t>
                </a:r>
              </a:p>
              <a:p>
                <a:pPr algn="r" rtl="1"/>
                <a:r>
                  <a:rPr lang="ar-SA" sz="2000" dirty="0" smtClean="0">
                    <a:solidFill>
                      <a:srgbClr val="0070C0"/>
                    </a:solidFill>
                  </a:rPr>
                  <a:t> </a:t>
                </a:r>
                <a:r>
                  <a:rPr lang="ar-SA" sz="2000" dirty="0">
                    <a:solidFill>
                      <a:srgbClr val="0070C0"/>
                    </a:solidFill>
                  </a:rPr>
                  <a:t>اقصى </a:t>
                </a:r>
                <a:r>
                  <a:rPr lang="ar-SA" sz="2000" dirty="0" smtClean="0">
                    <a:solidFill>
                      <a:srgbClr val="0070C0"/>
                    </a:solidFill>
                  </a:rPr>
                  <a:t>قيمة </a:t>
                </a:r>
                <a:r>
                  <a:rPr lang="ar-SA" sz="2000" dirty="0">
                    <a:solidFill>
                      <a:srgbClr val="0070C0"/>
                    </a:solidFill>
                  </a:rPr>
                  <a:t>له (عند نقطة الانقلاب)ثم يتناقص حتى يصل </a:t>
                </a:r>
                <a:r>
                  <a:rPr lang="ar-SA" sz="2000" dirty="0" smtClean="0">
                    <a:solidFill>
                      <a:srgbClr val="0070C0"/>
                    </a:solidFill>
                  </a:rPr>
                  <a:t>الى</a:t>
                </a:r>
              </a:p>
              <a:p>
                <a:pPr algn="r" rtl="1"/>
                <a:r>
                  <a:rPr lang="ar-SA" sz="2000" dirty="0" smtClean="0">
                    <a:solidFill>
                      <a:srgbClr val="0070C0"/>
                    </a:solidFill>
                  </a:rPr>
                  <a:t> </a:t>
                </a:r>
                <a:r>
                  <a:rPr lang="ar-SA" sz="2000" dirty="0">
                    <a:solidFill>
                      <a:srgbClr val="0070C0"/>
                    </a:solidFill>
                  </a:rPr>
                  <a:t>الصفر(عندما </a:t>
                </a:r>
                <a:r>
                  <a:rPr lang="ar-SA" sz="2000" dirty="0" smtClean="0">
                    <a:solidFill>
                      <a:srgbClr val="0070C0"/>
                    </a:solidFill>
                  </a:rPr>
                  <a:t>يصل </a:t>
                </a:r>
                <a:r>
                  <a:rPr lang="ar-SA" sz="2000" dirty="0">
                    <a:solidFill>
                      <a:srgbClr val="0070C0"/>
                    </a:solidFill>
                  </a:rPr>
                  <a:t>الناتج </a:t>
                </a:r>
                <a:r>
                  <a:rPr lang="ar-SA" dirty="0">
                    <a:solidFill>
                      <a:srgbClr val="0070C0"/>
                    </a:solidFill>
                  </a:rPr>
                  <a:t>الكلي لاقصى قيمة له لماذا؟ ) وبعدها </a:t>
                </a:r>
                <a:r>
                  <a:rPr lang="ar-SA" dirty="0" smtClean="0">
                    <a:solidFill>
                      <a:srgbClr val="0070C0"/>
                    </a:solidFill>
                  </a:rPr>
                  <a:t>يكون</a:t>
                </a:r>
              </a:p>
              <a:p>
                <a:pPr algn="r" rtl="1"/>
                <a:r>
                  <a:rPr lang="ar-SA" dirty="0">
                    <a:solidFill>
                      <a:srgbClr val="0070C0"/>
                    </a:solidFill>
                  </a:rPr>
                  <a:t> </a:t>
                </a:r>
                <a:r>
                  <a:rPr lang="ar-SA" dirty="0" smtClean="0">
                    <a:solidFill>
                      <a:srgbClr val="0070C0"/>
                    </a:solidFill>
                  </a:rPr>
                  <a:t> </a:t>
                </a:r>
                <a:r>
                  <a:rPr lang="ar-SA" dirty="0">
                    <a:solidFill>
                      <a:srgbClr val="0070C0"/>
                    </a:solidFill>
                  </a:rPr>
                  <a:t>بالسالب</a:t>
                </a:r>
              </a:p>
              <a:p>
                <a:pPr algn="ctr" rtl="1"/>
                <a:r>
                  <a:rPr lang="ar-SA" dirty="0">
                    <a:solidFill>
                      <a:schemeClr val="tx1"/>
                    </a:solidFill>
                  </a:rPr>
                  <a:t> </a:t>
                </a:r>
                <a:endParaRPr lang="en-US" dirty="0">
                  <a:solidFill>
                    <a:schemeClr val="tx1"/>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1187624" y="1124743"/>
                <a:ext cx="7631967" cy="5185761"/>
              </a:xfrm>
              <a:prstGeom prst="rect">
                <a:avLst/>
              </a:prstGeom>
              <a:blipFill rotWithShape="0">
                <a:blip r:embed="rId2"/>
                <a:stretch>
                  <a:fillRect t="-8824" r="-1597" b="-9412"/>
                </a:stretch>
              </a:blipFill>
              <a:ln>
                <a:noFill/>
              </a:ln>
            </p:spPr>
            <p:txBody>
              <a:bodyPr/>
              <a:lstStyle/>
              <a:p>
                <a:r>
                  <a:rPr lang="en-US">
                    <a:noFill/>
                  </a:rPr>
                  <a:t> </a:t>
                </a:r>
              </a:p>
            </p:txBody>
          </p:sp>
        </mc:Fallback>
      </mc:AlternateContent>
      <p:sp>
        <p:nvSpPr>
          <p:cNvPr id="8" name="Rounded Rectangle 7"/>
          <p:cNvSpPr/>
          <p:nvPr/>
        </p:nvSpPr>
        <p:spPr>
          <a:xfrm>
            <a:off x="5148064" y="4509120"/>
            <a:ext cx="1656184" cy="64807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9" name="Straight Connector 8"/>
          <p:cNvCxnSpPr/>
          <p:nvPr/>
        </p:nvCxnSpPr>
        <p:spPr>
          <a:xfrm>
            <a:off x="1115616" y="1916832"/>
            <a:ext cx="0" cy="2448272"/>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V="1">
            <a:off x="1115616" y="4293096"/>
            <a:ext cx="2664296" cy="83235"/>
          </a:xfrm>
          <a:prstGeom prst="line">
            <a:avLst/>
          </a:prstGeom>
        </p:spPr>
        <p:style>
          <a:lnRef idx="3">
            <a:schemeClr val="accent2"/>
          </a:lnRef>
          <a:fillRef idx="0">
            <a:schemeClr val="accent2"/>
          </a:fillRef>
          <a:effectRef idx="2">
            <a:schemeClr val="accent2"/>
          </a:effectRef>
          <a:fontRef idx="minor">
            <a:schemeClr val="tx1"/>
          </a:fontRef>
        </p:style>
      </p:cxnSp>
      <p:sp>
        <p:nvSpPr>
          <p:cNvPr id="11" name="Freeform 10"/>
          <p:cNvSpPr/>
          <p:nvPr/>
        </p:nvSpPr>
        <p:spPr>
          <a:xfrm>
            <a:off x="1151519" y="2393813"/>
            <a:ext cx="2168165" cy="1960806"/>
          </a:xfrm>
          <a:custGeom>
            <a:avLst/>
            <a:gdLst>
              <a:gd name="connsiteX0" fmla="*/ 0 w 2168165"/>
              <a:gd name="connsiteY0" fmla="*/ 1960806 h 1960806"/>
              <a:gd name="connsiteX1" fmla="*/ 301658 w 2168165"/>
              <a:gd name="connsiteY1" fmla="*/ 1682715 h 1960806"/>
              <a:gd name="connsiteX2" fmla="*/ 570322 w 2168165"/>
              <a:gd name="connsiteY2" fmla="*/ 1206661 h 1960806"/>
              <a:gd name="connsiteX3" fmla="*/ 829559 w 2168165"/>
              <a:gd name="connsiteY3" fmla="*/ 457230 h 1960806"/>
              <a:gd name="connsiteX4" fmla="*/ 1225485 w 2168165"/>
              <a:gd name="connsiteY4" fmla="*/ 89585 h 1960806"/>
              <a:gd name="connsiteX5" fmla="*/ 1451728 w 2168165"/>
              <a:gd name="connsiteY5" fmla="*/ 30 h 1960806"/>
              <a:gd name="connsiteX6" fmla="*/ 1753386 w 2168165"/>
              <a:gd name="connsiteY6" fmla="*/ 94298 h 1960806"/>
              <a:gd name="connsiteX7" fmla="*/ 2168165 w 2168165"/>
              <a:gd name="connsiteY7" fmla="*/ 504364 h 1960806"/>
              <a:gd name="connsiteX8" fmla="*/ 2168165 w 2168165"/>
              <a:gd name="connsiteY8" fmla="*/ 504364 h 196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165" h="1960806">
                <a:moveTo>
                  <a:pt x="0" y="1960806"/>
                </a:moveTo>
                <a:cubicBezTo>
                  <a:pt x="103302" y="1884606"/>
                  <a:pt x="206604" y="1808406"/>
                  <a:pt x="301658" y="1682715"/>
                </a:cubicBezTo>
                <a:cubicBezTo>
                  <a:pt x="396712" y="1557024"/>
                  <a:pt x="482339" y="1410908"/>
                  <a:pt x="570322" y="1206661"/>
                </a:cubicBezTo>
                <a:cubicBezTo>
                  <a:pt x="658305" y="1002414"/>
                  <a:pt x="720365" y="643409"/>
                  <a:pt x="829559" y="457230"/>
                </a:cubicBezTo>
                <a:cubicBezTo>
                  <a:pt x="938753" y="271051"/>
                  <a:pt x="1121790" y="165785"/>
                  <a:pt x="1225485" y="89585"/>
                </a:cubicBezTo>
                <a:cubicBezTo>
                  <a:pt x="1329180" y="13385"/>
                  <a:pt x="1363745" y="-755"/>
                  <a:pt x="1451728" y="30"/>
                </a:cubicBezTo>
                <a:cubicBezTo>
                  <a:pt x="1539711" y="815"/>
                  <a:pt x="1633980" y="10242"/>
                  <a:pt x="1753386" y="94298"/>
                </a:cubicBezTo>
                <a:cubicBezTo>
                  <a:pt x="1872792" y="178354"/>
                  <a:pt x="2168165" y="504364"/>
                  <a:pt x="2168165" y="504364"/>
                </a:cubicBezTo>
                <a:lnTo>
                  <a:pt x="2168165" y="504364"/>
                </a:ln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1115616" y="5517232"/>
            <a:ext cx="2664296" cy="11228"/>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1120523" y="4581128"/>
            <a:ext cx="14029" cy="1287966"/>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2627784" y="2393830"/>
            <a:ext cx="41504" cy="3124132"/>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p:cNvCxnSpPr/>
          <p:nvPr/>
        </p:nvCxnSpPr>
        <p:spPr>
          <a:xfrm>
            <a:off x="1835696" y="3212976"/>
            <a:ext cx="0" cy="231548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Freeform 15"/>
          <p:cNvSpPr/>
          <p:nvPr/>
        </p:nvSpPr>
        <p:spPr>
          <a:xfrm>
            <a:off x="1331640" y="4831222"/>
            <a:ext cx="1673258" cy="1037872"/>
          </a:xfrm>
          <a:custGeom>
            <a:avLst/>
            <a:gdLst>
              <a:gd name="connsiteX0" fmla="*/ 0 w 1673258"/>
              <a:gd name="connsiteY0" fmla="*/ 462837 h 1037872"/>
              <a:gd name="connsiteX1" fmla="*/ 593889 w 1673258"/>
              <a:gd name="connsiteY1" fmla="*/ 19777 h 1037872"/>
              <a:gd name="connsiteX2" fmla="*/ 1673258 w 1673258"/>
              <a:gd name="connsiteY2" fmla="*/ 1037872 h 1037872"/>
              <a:gd name="connsiteX3" fmla="*/ 1673258 w 1673258"/>
              <a:gd name="connsiteY3" fmla="*/ 1037872 h 1037872"/>
            </a:gdLst>
            <a:ahLst/>
            <a:cxnLst>
              <a:cxn ang="0">
                <a:pos x="connsiteX0" y="connsiteY0"/>
              </a:cxn>
              <a:cxn ang="0">
                <a:pos x="connsiteX1" y="connsiteY1"/>
              </a:cxn>
              <a:cxn ang="0">
                <a:pos x="connsiteX2" y="connsiteY2"/>
              </a:cxn>
              <a:cxn ang="0">
                <a:pos x="connsiteX3" y="connsiteY3"/>
              </a:cxn>
            </a:cxnLst>
            <a:rect l="l" t="t" r="r" b="b"/>
            <a:pathLst>
              <a:path w="1673258" h="1037872">
                <a:moveTo>
                  <a:pt x="0" y="462837"/>
                </a:moveTo>
                <a:cubicBezTo>
                  <a:pt x="157506" y="193387"/>
                  <a:pt x="315013" y="-76062"/>
                  <a:pt x="593889" y="19777"/>
                </a:cubicBezTo>
                <a:cubicBezTo>
                  <a:pt x="872765" y="115616"/>
                  <a:pt x="1673258" y="1037872"/>
                  <a:pt x="1673258" y="1037872"/>
                </a:cubicBezTo>
                <a:lnTo>
                  <a:pt x="1673258" y="1037872"/>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576528" y="2370211"/>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654188" y="5471513"/>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780379" y="3239265"/>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799692" y="4808362"/>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956296" y="2899944"/>
            <a:ext cx="866144" cy="31335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TP</a:t>
            </a:r>
            <a:endParaRPr lang="ar-SA" sz="1100" dirty="0"/>
          </a:p>
          <a:p>
            <a:pPr algn="ctr"/>
            <a:r>
              <a:rPr lang="ar-SA" sz="1100" dirty="0"/>
              <a:t>الانتاج الكلي </a:t>
            </a:r>
            <a:endParaRPr lang="en-US" sz="1100" dirty="0"/>
          </a:p>
        </p:txBody>
      </p:sp>
      <p:sp>
        <p:nvSpPr>
          <p:cNvPr id="22" name="Rounded Rectangle 21"/>
          <p:cNvSpPr/>
          <p:nvPr/>
        </p:nvSpPr>
        <p:spPr>
          <a:xfrm>
            <a:off x="1187624" y="3024661"/>
            <a:ext cx="720080" cy="324036"/>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100" dirty="0"/>
              <a:t>نقطة الانقلاب</a:t>
            </a:r>
            <a:endParaRPr lang="en-US" sz="1100" dirty="0"/>
          </a:p>
        </p:txBody>
      </p:sp>
      <p:sp>
        <p:nvSpPr>
          <p:cNvPr id="23" name="Rounded Rectangle 22"/>
          <p:cNvSpPr/>
          <p:nvPr/>
        </p:nvSpPr>
        <p:spPr>
          <a:xfrm>
            <a:off x="2742226" y="5805794"/>
            <a:ext cx="866144" cy="31335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MP</a:t>
            </a:r>
            <a:endParaRPr lang="ar-SA" sz="1100" dirty="0"/>
          </a:p>
          <a:p>
            <a:pPr algn="ctr"/>
            <a:r>
              <a:rPr lang="ar-SA" sz="1100" dirty="0"/>
              <a:t>الانتاج الحدي </a:t>
            </a:r>
            <a:endParaRPr lang="en-US" sz="1100" dirty="0"/>
          </a:p>
        </p:txBody>
      </p:sp>
      <p:sp>
        <p:nvSpPr>
          <p:cNvPr id="24" name="Rounded Rectangle 23"/>
          <p:cNvSpPr/>
          <p:nvPr/>
        </p:nvSpPr>
        <p:spPr>
          <a:xfrm>
            <a:off x="3704455" y="4223433"/>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L</a:t>
            </a:r>
          </a:p>
        </p:txBody>
      </p:sp>
      <p:sp>
        <p:nvSpPr>
          <p:cNvPr id="25" name="Rounded Rectangle 24"/>
          <p:cNvSpPr/>
          <p:nvPr/>
        </p:nvSpPr>
        <p:spPr>
          <a:xfrm>
            <a:off x="731975" y="1806879"/>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Q</a:t>
            </a:r>
          </a:p>
        </p:txBody>
      </p:sp>
      <p:sp>
        <p:nvSpPr>
          <p:cNvPr id="26" name="Rounded Rectangle 25"/>
          <p:cNvSpPr/>
          <p:nvPr/>
        </p:nvSpPr>
        <p:spPr>
          <a:xfrm>
            <a:off x="1622324" y="2112456"/>
            <a:ext cx="2010920" cy="1800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1100" dirty="0"/>
              <a:t>اقصى انتاج</a:t>
            </a:r>
            <a:endParaRPr lang="en-US" sz="1100" dirty="0"/>
          </a:p>
          <a:p>
            <a:pPr algn="ctr" rtl="1"/>
            <a:r>
              <a:rPr lang="en-US" sz="1100" dirty="0"/>
              <a:t>Max TP</a:t>
            </a:r>
          </a:p>
        </p:txBody>
      </p:sp>
      <p:sp>
        <p:nvSpPr>
          <p:cNvPr id="27" name="Rounded Rectangle 26"/>
          <p:cNvSpPr/>
          <p:nvPr/>
        </p:nvSpPr>
        <p:spPr>
          <a:xfrm>
            <a:off x="1102338" y="3655620"/>
            <a:ext cx="643384" cy="2551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100" dirty="0"/>
              <a:t>++</a:t>
            </a:r>
            <a:endParaRPr lang="en-US" sz="1100" dirty="0"/>
          </a:p>
        </p:txBody>
      </p:sp>
      <p:sp>
        <p:nvSpPr>
          <p:cNvPr id="30" name="Rounded Rectangle 29"/>
          <p:cNvSpPr/>
          <p:nvPr/>
        </p:nvSpPr>
        <p:spPr>
          <a:xfrm>
            <a:off x="1458687" y="2525026"/>
            <a:ext cx="643384" cy="2551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100" dirty="0"/>
              <a:t>- +</a:t>
            </a:r>
            <a:endParaRPr lang="en-US" sz="1100" dirty="0"/>
          </a:p>
        </p:txBody>
      </p:sp>
      <p:sp>
        <p:nvSpPr>
          <p:cNvPr id="31" name="Rounded Rectangle 30"/>
          <p:cNvSpPr/>
          <p:nvPr/>
        </p:nvSpPr>
        <p:spPr>
          <a:xfrm>
            <a:off x="1693535" y="4627998"/>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C`</a:t>
            </a:r>
          </a:p>
        </p:txBody>
      </p:sp>
      <p:sp>
        <p:nvSpPr>
          <p:cNvPr id="32" name="Rounded Rectangle 31"/>
          <p:cNvSpPr/>
          <p:nvPr/>
        </p:nvSpPr>
        <p:spPr>
          <a:xfrm>
            <a:off x="1693535" y="3165164"/>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C</a:t>
            </a:r>
          </a:p>
        </p:txBody>
      </p:sp>
      <p:sp>
        <p:nvSpPr>
          <p:cNvPr id="33" name="Rounded Rectangle 32"/>
          <p:cNvSpPr/>
          <p:nvPr/>
        </p:nvSpPr>
        <p:spPr>
          <a:xfrm>
            <a:off x="1160901" y="4639794"/>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Max MP</a:t>
            </a:r>
          </a:p>
        </p:txBody>
      </p:sp>
      <p:sp>
        <p:nvSpPr>
          <p:cNvPr id="34" name="Rounded Rectangle 33"/>
          <p:cNvSpPr/>
          <p:nvPr/>
        </p:nvSpPr>
        <p:spPr>
          <a:xfrm>
            <a:off x="2599986" y="5297454"/>
            <a:ext cx="602000" cy="23377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MP=0</a:t>
            </a:r>
          </a:p>
        </p:txBody>
      </p:sp>
      <p:sp>
        <p:nvSpPr>
          <p:cNvPr id="35" name="Rounded Rectangle 34"/>
          <p:cNvSpPr/>
          <p:nvPr/>
        </p:nvSpPr>
        <p:spPr>
          <a:xfrm>
            <a:off x="1352678" y="5005610"/>
            <a:ext cx="545741" cy="22166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MP&gt;0</a:t>
            </a:r>
          </a:p>
        </p:txBody>
      </p:sp>
      <p:sp>
        <p:nvSpPr>
          <p:cNvPr id="36" name="Rounded Rectangle 35"/>
          <p:cNvSpPr/>
          <p:nvPr/>
        </p:nvSpPr>
        <p:spPr>
          <a:xfrm>
            <a:off x="3608370" y="5390317"/>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L</a:t>
            </a:r>
          </a:p>
        </p:txBody>
      </p:sp>
      <p:sp>
        <p:nvSpPr>
          <p:cNvPr id="37" name="Rounded Rectangle 36"/>
          <p:cNvSpPr/>
          <p:nvPr/>
        </p:nvSpPr>
        <p:spPr>
          <a:xfrm>
            <a:off x="645504" y="4516019"/>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MP</a:t>
            </a:r>
          </a:p>
        </p:txBody>
      </p:sp>
      <p:cxnSp>
        <p:nvCxnSpPr>
          <p:cNvPr id="39" name="Straight Connector 38"/>
          <p:cNvCxnSpPr/>
          <p:nvPr/>
        </p:nvCxnSpPr>
        <p:spPr>
          <a:xfrm flipH="1">
            <a:off x="1151519" y="2397823"/>
            <a:ext cx="1517769" cy="13221"/>
          </a:xfrm>
          <a:prstGeom prst="line">
            <a:avLst/>
          </a:prstGeom>
          <a:ln w="12700">
            <a:solidFill>
              <a:srgbClr val="0070C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39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862" y="325564"/>
            <a:ext cx="7773338" cy="720081"/>
          </a:xfrm>
        </p:spPr>
        <p:txBody>
          <a:bodyPr/>
          <a:lstStyle/>
          <a:p>
            <a:r>
              <a:rPr lang="ar-SA" b="1" dirty="0">
                <a:solidFill>
                  <a:srgbClr val="C00000"/>
                </a:solidFill>
                <a:effectLst>
                  <a:outerShdw blurRad="38100" dist="38100" dir="2700000" algn="tl">
                    <a:srgbClr val="000000">
                      <a:alpha val="43137"/>
                    </a:srgbClr>
                  </a:outerShdw>
                </a:effectLst>
              </a:rPr>
              <a:t>منحنيات الانتاج في الاجل القصير</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39764" y="1268760"/>
                <a:ext cx="4418436" cy="5400600"/>
              </a:xfrm>
            </p:spPr>
            <p:txBody>
              <a:bodyPr>
                <a:noAutofit/>
              </a:bodyPr>
              <a:lstStyle/>
              <a:p>
                <a:pPr marL="0" indent="0" algn="r" rtl="1">
                  <a:buNone/>
                </a:pPr>
                <a:r>
                  <a:rPr lang="ar-SA" sz="2400" b="1" dirty="0">
                    <a:solidFill>
                      <a:srgbClr val="C00000"/>
                    </a:solidFill>
                    <a:effectLst>
                      <a:outerShdw blurRad="38100" dist="38100" dir="2700000" algn="tl">
                        <a:srgbClr val="000000">
                          <a:alpha val="43137"/>
                        </a:srgbClr>
                      </a:outerShdw>
                    </a:effectLst>
                  </a:rPr>
                  <a:t>3- الانتاج المتوسط (</a:t>
                </a:r>
                <a:r>
                  <a:rPr lang="en-US" sz="2400" b="1" dirty="0">
                    <a:solidFill>
                      <a:srgbClr val="C00000"/>
                    </a:solidFill>
                    <a:effectLst>
                      <a:outerShdw blurRad="38100" dist="38100" dir="2700000" algn="tl">
                        <a:srgbClr val="000000">
                          <a:alpha val="43137"/>
                        </a:srgbClr>
                      </a:outerShdw>
                    </a:effectLst>
                  </a:rPr>
                  <a:t>AP</a:t>
                </a:r>
                <a:r>
                  <a:rPr lang="ar-SA" sz="2400" b="1" dirty="0">
                    <a:solidFill>
                      <a:srgbClr val="C00000"/>
                    </a:solidFill>
                    <a:effectLst>
                      <a:outerShdw blurRad="38100" dist="38100" dir="2700000" algn="tl">
                        <a:srgbClr val="000000">
                          <a:alpha val="43137"/>
                        </a:srgbClr>
                      </a:outerShdw>
                    </a:effectLst>
                  </a:rPr>
                  <a:t>)</a:t>
                </a:r>
              </a:p>
              <a:p>
                <a:pPr marL="0" indent="0" algn="r" rtl="1">
                  <a:buNone/>
                </a:pPr>
                <a:r>
                  <a:rPr lang="ar-SA" sz="2400" b="1" dirty="0">
                    <a:solidFill>
                      <a:srgbClr val="0070C0"/>
                    </a:solidFill>
                    <a:effectLst>
                      <a:outerShdw blurRad="38100" dist="38100" dir="2700000" algn="tl">
                        <a:srgbClr val="000000">
                          <a:alpha val="43137"/>
                        </a:srgbClr>
                      </a:outerShdw>
                    </a:effectLst>
                  </a:rPr>
                  <a:t>الانتاج المتوسط للعمل (</a:t>
                </a:r>
                <a14:m>
                  <m:oMath xmlns:m="http://schemas.openxmlformats.org/officeDocument/2006/math">
                    <m:sSub>
                      <m:sSubPr>
                        <m:ctrlPr>
                          <a:rPr lang="ar-SA" sz="2400" b="1" i="1" smtClean="0">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0070C0"/>
                            </a:solidFill>
                            <a:effectLst>
                              <a:outerShdw blurRad="38100" dist="38100" dir="2700000" algn="tl">
                                <a:srgbClr val="000000">
                                  <a:alpha val="43137"/>
                                </a:srgbClr>
                              </a:outerShdw>
                            </a:effectLst>
                            <a:latin typeface="Cambria Math" panose="02040503050406030204" pitchFamily="18" charset="0"/>
                          </a:rPr>
                          <m:t>𝑨𝑷</m:t>
                        </m:r>
                      </m:e>
                      <m:sub>
                        <m:r>
                          <a:rPr lang="en-US" sz="2400" b="1" i="1" smtClean="0">
                            <a:solidFill>
                              <a:srgbClr val="0070C0"/>
                            </a:solidFill>
                            <a:effectLst>
                              <a:outerShdw blurRad="38100" dist="38100" dir="2700000" algn="tl">
                                <a:srgbClr val="000000">
                                  <a:alpha val="43137"/>
                                </a:srgbClr>
                              </a:outerShdw>
                            </a:effectLst>
                            <a:latin typeface="Cambria Math" panose="02040503050406030204" pitchFamily="18" charset="0"/>
                          </a:rPr>
                          <m:t>𝑳</m:t>
                        </m:r>
                      </m:sub>
                    </m:sSub>
                  </m:oMath>
                </a14:m>
                <a:r>
                  <a:rPr lang="ar-SA" sz="2400" b="1" dirty="0">
                    <a:solidFill>
                      <a:srgbClr val="0070C0"/>
                    </a:solidFill>
                    <a:effectLst>
                      <a:outerShdw blurRad="38100" dist="38100" dir="2700000" algn="tl">
                        <a:srgbClr val="000000">
                          <a:alpha val="43137"/>
                        </a:srgbClr>
                      </a:outerShdw>
                    </a:effectLst>
                  </a:rPr>
                  <a:t>): </a:t>
                </a:r>
              </a:p>
              <a:p>
                <a:pPr algn="r" rtl="1">
                  <a:buFont typeface="Wingdings" panose="05000000000000000000" pitchFamily="2" charset="2"/>
                  <a:buChar char="§"/>
                </a:pPr>
                <a:r>
                  <a:rPr lang="ar-SA" sz="2400" dirty="0"/>
                  <a:t>مقدار الانتاج لكل وحدة من العمل </a:t>
                </a:r>
              </a:p>
              <a:p>
                <a:pPr algn="r" rtl="1">
                  <a:buFont typeface="Wingdings" panose="05000000000000000000" pitchFamily="2" charset="2"/>
                  <a:buChar char="§"/>
                </a:pPr>
                <a:r>
                  <a:rPr lang="ar-SA" sz="2400" dirty="0"/>
                  <a:t>ما ينتجه العامل الواحد في المتوسط </a:t>
                </a:r>
              </a:p>
              <a:p>
                <a:pPr algn="r" rtl="1">
                  <a:buFont typeface="Wingdings" panose="05000000000000000000" pitchFamily="2" charset="2"/>
                  <a:buChar char="§"/>
                </a:pPr>
                <a:r>
                  <a:rPr lang="ar-SA" sz="2400" dirty="0"/>
                  <a:t>حاصل قسمة الانتاج الكلي على عدد العمال </a:t>
                </a:r>
                <a:endParaRPr lang="ar-SA" sz="2400" b="1" i="1" dirty="0">
                  <a:solidFill>
                    <a:srgbClr val="C00000"/>
                  </a:solidFill>
                  <a:effectLst>
                    <a:outerShdw blurRad="38100" dist="38100" dir="2700000" algn="tl">
                      <a:srgbClr val="000000">
                        <a:alpha val="43137"/>
                      </a:srgbClr>
                    </a:outerShdw>
                  </a:effectLst>
                  <a:latin typeface="Cambria Math" panose="02040503050406030204" pitchFamily="18" charset="0"/>
                </a:endParaRPr>
              </a:p>
              <a:p>
                <a:pPr marL="0" indent="0" algn="ctr" rtl="1">
                  <a:buNone/>
                </a:pPr>
                <a14:m>
                  <m:oMath xmlns:m="http://schemas.openxmlformats.org/officeDocument/2006/math">
                    <m:f>
                      <m:fPr>
                        <m:ctrlP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𝑸</m:t>
                        </m:r>
                      </m:num>
                      <m:den>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den>
                    </m:f>
                  </m:oMath>
                </a14:m>
                <a:r>
                  <a:rPr lang="ar-SA" sz="2400" b="1" dirty="0">
                    <a:solidFill>
                      <a:srgbClr val="C00000"/>
                    </a:solidFill>
                    <a:effectLst>
                      <a:outerShdw blurRad="38100" dist="38100" dir="2700000" algn="tl">
                        <a:srgbClr val="000000">
                          <a:alpha val="43137"/>
                        </a:srgbClr>
                      </a:outerShdw>
                    </a:effectLst>
                  </a:rPr>
                  <a:t>=</a:t>
                </a:r>
                <a14:m>
                  <m:oMath xmlns:m="http://schemas.openxmlformats.org/officeDocument/2006/math">
                    <m:sSub>
                      <m:sSubPr>
                        <m:ctrlPr>
                          <a:rPr lang="ar-SA" sz="24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𝑨𝑷</m:t>
                        </m:r>
                      </m:e>
                      <m:sub>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sub>
                    </m:sSub>
                  </m:oMath>
                </a14:m>
                <a:r>
                  <a:rPr lang="en-US" sz="2400" dirty="0"/>
                  <a:t> </a:t>
                </a:r>
              </a:p>
              <a:p>
                <a:pPr marL="0" indent="0" algn="ctr" rtl="1">
                  <a:buNone/>
                </a:pPr>
                <a:r>
                  <a:rPr lang="ar-SA" sz="2400" dirty="0"/>
                  <a:t>يتزايد</a:t>
                </a:r>
                <a14:m>
                  <m:oMath xmlns:m="http://schemas.openxmlformats.org/officeDocument/2006/math">
                    <m:sSub>
                      <m:sSubPr>
                        <m:ctrlPr>
                          <a:rPr lang="ar-SA" sz="2400" i="1">
                            <a:latin typeface="Cambria Math" panose="02040503050406030204" pitchFamily="18" charset="0"/>
                          </a:rPr>
                        </m:ctrlPr>
                      </m:sSubPr>
                      <m:e>
                        <m:r>
                          <a:rPr lang="en-US" sz="2400" i="1">
                            <a:latin typeface="Cambria Math" panose="02040503050406030204" pitchFamily="18" charset="0"/>
                          </a:rPr>
                          <m:t>𝐴𝑃</m:t>
                        </m:r>
                      </m:e>
                      <m:sub>
                        <m:r>
                          <a:rPr lang="en-US" sz="2400" i="1">
                            <a:latin typeface="Cambria Math" panose="02040503050406030204" pitchFamily="18" charset="0"/>
                          </a:rPr>
                          <m:t>𝐿</m:t>
                        </m:r>
                      </m:sub>
                    </m:sSub>
                  </m:oMath>
                </a14:m>
                <a:r>
                  <a:rPr lang="en-US" sz="2400" dirty="0"/>
                  <a:t> </a:t>
                </a:r>
                <a:r>
                  <a:rPr lang="ar-SA" sz="2400" dirty="0"/>
                  <a:t> حتى يصل الى اقصى قيمة له ثم يتناقص </a:t>
                </a:r>
                <a:endParaRPr lang="en-US" sz="2400" dirty="0"/>
              </a:p>
              <a:p>
                <a:pPr marL="0" indent="0" algn="ctr" rtl="1">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39764" y="1268760"/>
                <a:ext cx="4418436" cy="5400600"/>
              </a:xfrm>
              <a:blipFill>
                <a:blip r:embed="rId2"/>
                <a:stretch>
                  <a:fillRect l="-3862" t="-1806" r="-496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a:xfrm>
            <a:off x="8458200" y="6492875"/>
            <a:ext cx="573161" cy="365125"/>
          </a:xfrm>
        </p:spPr>
        <p:txBody>
          <a:bodyPr/>
          <a:lstStyle/>
          <a:p>
            <a:fld id="{DDA63D12-BCEB-4E8B-94AD-549E12DB8AFD}" type="slidenum">
              <a:rPr lang="en-GB" smtClean="0"/>
              <a:pPr/>
              <a:t>14</a:t>
            </a:fld>
            <a:endParaRPr lang="en-GB" dirty="0"/>
          </a:p>
        </p:txBody>
      </p:sp>
      <p:cxnSp>
        <p:nvCxnSpPr>
          <p:cNvPr id="7" name="Straight Connector 6"/>
          <p:cNvCxnSpPr/>
          <p:nvPr/>
        </p:nvCxnSpPr>
        <p:spPr>
          <a:xfrm flipV="1">
            <a:off x="1115616" y="4293096"/>
            <a:ext cx="2664296" cy="83235"/>
          </a:xfrm>
          <a:prstGeom prst="line">
            <a:avLst/>
          </a:prstGeom>
        </p:spPr>
        <p:style>
          <a:lnRef idx="3">
            <a:schemeClr val="accent2"/>
          </a:lnRef>
          <a:fillRef idx="0">
            <a:schemeClr val="accent2"/>
          </a:fillRef>
          <a:effectRef idx="2">
            <a:schemeClr val="accent2"/>
          </a:effectRef>
          <a:fontRef idx="minor">
            <a:schemeClr val="tx1"/>
          </a:fontRef>
        </p:style>
      </p:cxnSp>
      <p:sp>
        <p:nvSpPr>
          <p:cNvPr id="8" name="Freeform 7"/>
          <p:cNvSpPr/>
          <p:nvPr/>
        </p:nvSpPr>
        <p:spPr>
          <a:xfrm>
            <a:off x="1151519" y="2393813"/>
            <a:ext cx="2168165" cy="1960806"/>
          </a:xfrm>
          <a:custGeom>
            <a:avLst/>
            <a:gdLst>
              <a:gd name="connsiteX0" fmla="*/ 0 w 2168165"/>
              <a:gd name="connsiteY0" fmla="*/ 1960806 h 1960806"/>
              <a:gd name="connsiteX1" fmla="*/ 301658 w 2168165"/>
              <a:gd name="connsiteY1" fmla="*/ 1682715 h 1960806"/>
              <a:gd name="connsiteX2" fmla="*/ 570322 w 2168165"/>
              <a:gd name="connsiteY2" fmla="*/ 1206661 h 1960806"/>
              <a:gd name="connsiteX3" fmla="*/ 829559 w 2168165"/>
              <a:gd name="connsiteY3" fmla="*/ 457230 h 1960806"/>
              <a:gd name="connsiteX4" fmla="*/ 1225485 w 2168165"/>
              <a:gd name="connsiteY4" fmla="*/ 89585 h 1960806"/>
              <a:gd name="connsiteX5" fmla="*/ 1451728 w 2168165"/>
              <a:gd name="connsiteY5" fmla="*/ 30 h 1960806"/>
              <a:gd name="connsiteX6" fmla="*/ 1753386 w 2168165"/>
              <a:gd name="connsiteY6" fmla="*/ 94298 h 1960806"/>
              <a:gd name="connsiteX7" fmla="*/ 2168165 w 2168165"/>
              <a:gd name="connsiteY7" fmla="*/ 504364 h 1960806"/>
              <a:gd name="connsiteX8" fmla="*/ 2168165 w 2168165"/>
              <a:gd name="connsiteY8" fmla="*/ 504364 h 196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165" h="1960806">
                <a:moveTo>
                  <a:pt x="0" y="1960806"/>
                </a:moveTo>
                <a:cubicBezTo>
                  <a:pt x="103302" y="1884606"/>
                  <a:pt x="206604" y="1808406"/>
                  <a:pt x="301658" y="1682715"/>
                </a:cubicBezTo>
                <a:cubicBezTo>
                  <a:pt x="396712" y="1557024"/>
                  <a:pt x="482339" y="1410908"/>
                  <a:pt x="570322" y="1206661"/>
                </a:cubicBezTo>
                <a:cubicBezTo>
                  <a:pt x="658305" y="1002414"/>
                  <a:pt x="720365" y="643409"/>
                  <a:pt x="829559" y="457230"/>
                </a:cubicBezTo>
                <a:cubicBezTo>
                  <a:pt x="938753" y="271051"/>
                  <a:pt x="1121790" y="165785"/>
                  <a:pt x="1225485" y="89585"/>
                </a:cubicBezTo>
                <a:cubicBezTo>
                  <a:pt x="1329180" y="13385"/>
                  <a:pt x="1363745" y="-755"/>
                  <a:pt x="1451728" y="30"/>
                </a:cubicBezTo>
                <a:cubicBezTo>
                  <a:pt x="1539711" y="815"/>
                  <a:pt x="1633980" y="10242"/>
                  <a:pt x="1753386" y="94298"/>
                </a:cubicBezTo>
                <a:cubicBezTo>
                  <a:pt x="1872792" y="178354"/>
                  <a:pt x="2168165" y="504364"/>
                  <a:pt x="2168165" y="504364"/>
                </a:cubicBezTo>
                <a:lnTo>
                  <a:pt x="2168165" y="504364"/>
                </a:ln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115616" y="5517232"/>
            <a:ext cx="2664296" cy="1122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H="1">
            <a:off x="1120523" y="4581128"/>
            <a:ext cx="14029" cy="1287966"/>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2627784" y="2393830"/>
            <a:ext cx="41504" cy="3124132"/>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p:cNvCxnSpPr/>
          <p:nvPr/>
        </p:nvCxnSpPr>
        <p:spPr>
          <a:xfrm>
            <a:off x="1835696" y="3212976"/>
            <a:ext cx="0" cy="231548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Freeform 12"/>
          <p:cNvSpPr/>
          <p:nvPr/>
        </p:nvSpPr>
        <p:spPr>
          <a:xfrm>
            <a:off x="1458686" y="4758699"/>
            <a:ext cx="2031070" cy="675714"/>
          </a:xfrm>
          <a:custGeom>
            <a:avLst/>
            <a:gdLst>
              <a:gd name="connsiteX0" fmla="*/ 0 w 1673258"/>
              <a:gd name="connsiteY0" fmla="*/ 462837 h 1037872"/>
              <a:gd name="connsiteX1" fmla="*/ 593889 w 1673258"/>
              <a:gd name="connsiteY1" fmla="*/ 19777 h 1037872"/>
              <a:gd name="connsiteX2" fmla="*/ 1673258 w 1673258"/>
              <a:gd name="connsiteY2" fmla="*/ 1037872 h 1037872"/>
              <a:gd name="connsiteX3" fmla="*/ 1673258 w 1673258"/>
              <a:gd name="connsiteY3" fmla="*/ 1037872 h 1037872"/>
            </a:gdLst>
            <a:ahLst/>
            <a:cxnLst>
              <a:cxn ang="0">
                <a:pos x="connsiteX0" y="connsiteY0"/>
              </a:cxn>
              <a:cxn ang="0">
                <a:pos x="connsiteX1" y="connsiteY1"/>
              </a:cxn>
              <a:cxn ang="0">
                <a:pos x="connsiteX2" y="connsiteY2"/>
              </a:cxn>
              <a:cxn ang="0">
                <a:pos x="connsiteX3" y="connsiteY3"/>
              </a:cxn>
            </a:cxnLst>
            <a:rect l="l" t="t" r="r" b="b"/>
            <a:pathLst>
              <a:path w="1673258" h="1037872">
                <a:moveTo>
                  <a:pt x="0" y="462837"/>
                </a:moveTo>
                <a:cubicBezTo>
                  <a:pt x="157506" y="193387"/>
                  <a:pt x="315013" y="-76062"/>
                  <a:pt x="593889" y="19777"/>
                </a:cubicBezTo>
                <a:cubicBezTo>
                  <a:pt x="872765" y="115616"/>
                  <a:pt x="1673258" y="1037872"/>
                  <a:pt x="1673258" y="1037872"/>
                </a:cubicBezTo>
                <a:lnTo>
                  <a:pt x="1673258" y="1037872"/>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76528" y="2370211"/>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80379" y="3239265"/>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V="1">
            <a:off x="1992957" y="4736987"/>
            <a:ext cx="55148" cy="71376"/>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956296" y="2899944"/>
            <a:ext cx="866144" cy="31335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TP</a:t>
            </a:r>
            <a:endParaRPr lang="ar-SA" sz="1100" dirty="0"/>
          </a:p>
          <a:p>
            <a:pPr algn="ctr"/>
            <a:r>
              <a:rPr lang="ar-SA" sz="1100" dirty="0"/>
              <a:t>الانتاج الكلي </a:t>
            </a:r>
            <a:endParaRPr lang="en-US" sz="1100" dirty="0"/>
          </a:p>
        </p:txBody>
      </p:sp>
      <p:sp>
        <p:nvSpPr>
          <p:cNvPr id="19" name="Rounded Rectangle 18"/>
          <p:cNvSpPr/>
          <p:nvPr/>
        </p:nvSpPr>
        <p:spPr>
          <a:xfrm>
            <a:off x="1187624" y="3024661"/>
            <a:ext cx="720080" cy="324036"/>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100" dirty="0"/>
              <a:t>نقطة الانقلاب</a:t>
            </a:r>
            <a:endParaRPr lang="en-US" sz="1100" dirty="0"/>
          </a:p>
        </p:txBody>
      </p:sp>
      <p:sp>
        <p:nvSpPr>
          <p:cNvPr id="21" name="Rounded Rectangle 20"/>
          <p:cNvSpPr/>
          <p:nvPr/>
        </p:nvSpPr>
        <p:spPr>
          <a:xfrm>
            <a:off x="1622324" y="2112456"/>
            <a:ext cx="2010920" cy="1800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1100" dirty="0"/>
              <a:t>اقصى انتاج</a:t>
            </a:r>
            <a:endParaRPr lang="en-US" sz="1100" dirty="0"/>
          </a:p>
          <a:p>
            <a:pPr algn="ctr" rtl="1"/>
            <a:r>
              <a:rPr lang="en-US" sz="1100" dirty="0"/>
              <a:t>Max TP</a:t>
            </a:r>
          </a:p>
        </p:txBody>
      </p:sp>
      <p:sp>
        <p:nvSpPr>
          <p:cNvPr id="24" name="Rounded Rectangle 23"/>
          <p:cNvSpPr/>
          <p:nvPr/>
        </p:nvSpPr>
        <p:spPr>
          <a:xfrm>
            <a:off x="1714996" y="4580747"/>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B`</a:t>
            </a:r>
          </a:p>
        </p:txBody>
      </p:sp>
      <p:sp>
        <p:nvSpPr>
          <p:cNvPr id="25" name="Rounded Rectangle 24"/>
          <p:cNvSpPr/>
          <p:nvPr/>
        </p:nvSpPr>
        <p:spPr>
          <a:xfrm>
            <a:off x="1547664" y="3057315"/>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C</a:t>
            </a:r>
          </a:p>
        </p:txBody>
      </p:sp>
      <p:sp>
        <p:nvSpPr>
          <p:cNvPr id="26" name="Rounded Rectangle 25"/>
          <p:cNvSpPr/>
          <p:nvPr/>
        </p:nvSpPr>
        <p:spPr>
          <a:xfrm>
            <a:off x="1984560" y="4545431"/>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Max AP</a:t>
            </a:r>
          </a:p>
        </p:txBody>
      </p:sp>
      <p:sp>
        <p:nvSpPr>
          <p:cNvPr id="27" name="Rounded Rectangle 26"/>
          <p:cNvSpPr/>
          <p:nvPr/>
        </p:nvSpPr>
        <p:spPr>
          <a:xfrm>
            <a:off x="2599986" y="5297454"/>
            <a:ext cx="602000" cy="23377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100" dirty="0"/>
          </a:p>
        </p:txBody>
      </p:sp>
      <p:sp>
        <p:nvSpPr>
          <p:cNvPr id="28" name="Rounded Rectangle 27"/>
          <p:cNvSpPr/>
          <p:nvPr/>
        </p:nvSpPr>
        <p:spPr>
          <a:xfrm>
            <a:off x="1352678" y="5005610"/>
            <a:ext cx="545741" cy="22166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100" dirty="0"/>
          </a:p>
        </p:txBody>
      </p:sp>
      <p:sp>
        <p:nvSpPr>
          <p:cNvPr id="29" name="Rounded Rectangle 28"/>
          <p:cNvSpPr/>
          <p:nvPr/>
        </p:nvSpPr>
        <p:spPr>
          <a:xfrm>
            <a:off x="645504" y="4516019"/>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MP</a:t>
            </a:r>
          </a:p>
        </p:txBody>
      </p:sp>
      <p:cxnSp>
        <p:nvCxnSpPr>
          <p:cNvPr id="30" name="Straight Connector 29"/>
          <p:cNvCxnSpPr/>
          <p:nvPr/>
        </p:nvCxnSpPr>
        <p:spPr>
          <a:xfrm flipH="1">
            <a:off x="1151519" y="2397823"/>
            <a:ext cx="1517769" cy="13221"/>
          </a:xfrm>
          <a:prstGeom prst="line">
            <a:avLst/>
          </a:prstGeom>
          <a:ln w="127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129983" y="1844824"/>
            <a:ext cx="0" cy="2525894"/>
          </a:xfrm>
          <a:prstGeom prst="line">
            <a:avLst/>
          </a:prstGeom>
        </p:spPr>
        <p:style>
          <a:lnRef idx="3">
            <a:schemeClr val="accent2"/>
          </a:lnRef>
          <a:fillRef idx="0">
            <a:schemeClr val="accent2"/>
          </a:fillRef>
          <a:effectRef idx="2">
            <a:schemeClr val="accent2"/>
          </a:effectRef>
          <a:fontRef idx="minor">
            <a:schemeClr val="tx1"/>
          </a:fontRef>
        </p:style>
      </p:cxnSp>
      <p:sp>
        <p:nvSpPr>
          <p:cNvPr id="57" name="Rounded Rectangle 56"/>
          <p:cNvSpPr/>
          <p:nvPr/>
        </p:nvSpPr>
        <p:spPr>
          <a:xfrm>
            <a:off x="3654495" y="4155341"/>
            <a:ext cx="432048" cy="28803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L</a:t>
            </a:r>
          </a:p>
        </p:txBody>
      </p:sp>
      <p:sp>
        <p:nvSpPr>
          <p:cNvPr id="58" name="Rounded Rectangle 57"/>
          <p:cNvSpPr/>
          <p:nvPr/>
        </p:nvSpPr>
        <p:spPr>
          <a:xfrm>
            <a:off x="3683510" y="5364973"/>
            <a:ext cx="432048" cy="28803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L</a:t>
            </a:r>
          </a:p>
        </p:txBody>
      </p:sp>
      <p:sp>
        <p:nvSpPr>
          <p:cNvPr id="59" name="Rounded Rectangle 58"/>
          <p:cNvSpPr/>
          <p:nvPr/>
        </p:nvSpPr>
        <p:spPr>
          <a:xfrm>
            <a:off x="730414" y="1765147"/>
            <a:ext cx="432048" cy="28803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Q</a:t>
            </a:r>
          </a:p>
        </p:txBody>
      </p:sp>
      <p:cxnSp>
        <p:nvCxnSpPr>
          <p:cNvPr id="60" name="Straight Connector 59"/>
          <p:cNvCxnSpPr/>
          <p:nvPr/>
        </p:nvCxnSpPr>
        <p:spPr>
          <a:xfrm>
            <a:off x="2011300" y="2852936"/>
            <a:ext cx="40999" cy="275581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2" name="Rounded Rectangle 61"/>
          <p:cNvSpPr/>
          <p:nvPr/>
        </p:nvSpPr>
        <p:spPr>
          <a:xfrm>
            <a:off x="2973493" y="5181482"/>
            <a:ext cx="1298396" cy="15555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1100" dirty="0"/>
              <a:t>منحنى الانتاج المتوسط</a:t>
            </a:r>
            <a:r>
              <a:rPr lang="en-US" sz="1100" dirty="0"/>
              <a:t> AP</a:t>
            </a:r>
          </a:p>
        </p:txBody>
      </p:sp>
      <p:sp>
        <p:nvSpPr>
          <p:cNvPr id="63" name="Rounded Rectangle 62"/>
          <p:cNvSpPr/>
          <p:nvPr/>
        </p:nvSpPr>
        <p:spPr>
          <a:xfrm>
            <a:off x="1678059" y="2652633"/>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B</a:t>
            </a:r>
          </a:p>
        </p:txBody>
      </p:sp>
      <p:cxnSp>
        <p:nvCxnSpPr>
          <p:cNvPr id="65" name="Straight Connector 64"/>
          <p:cNvCxnSpPr>
            <a:stCxn id="8" idx="0"/>
          </p:cNvCxnSpPr>
          <p:nvPr/>
        </p:nvCxnSpPr>
        <p:spPr>
          <a:xfrm flipV="1">
            <a:off x="1151519" y="2202460"/>
            <a:ext cx="1188233" cy="2152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8" idx="0"/>
          </p:cNvCxnSpPr>
          <p:nvPr/>
        </p:nvCxnSpPr>
        <p:spPr>
          <a:xfrm flipV="1">
            <a:off x="1151519" y="2343136"/>
            <a:ext cx="1356965" cy="2011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8" idx="0"/>
          </p:cNvCxnSpPr>
          <p:nvPr/>
        </p:nvCxnSpPr>
        <p:spPr>
          <a:xfrm flipV="1">
            <a:off x="1151519" y="3789040"/>
            <a:ext cx="470805" cy="565579"/>
          </a:xfrm>
          <a:prstGeom prst="line">
            <a:avLst/>
          </a:prstGeom>
        </p:spPr>
        <p:style>
          <a:lnRef idx="1">
            <a:schemeClr val="accent1"/>
          </a:lnRef>
          <a:fillRef idx="0">
            <a:schemeClr val="accent1"/>
          </a:fillRef>
          <a:effectRef idx="0">
            <a:schemeClr val="accent1"/>
          </a:effectRef>
          <a:fontRef idx="minor">
            <a:schemeClr val="tx1"/>
          </a:fontRef>
        </p:style>
      </p:cxnSp>
      <p:sp>
        <p:nvSpPr>
          <p:cNvPr id="70" name="Freeform 69"/>
          <p:cNvSpPr/>
          <p:nvPr/>
        </p:nvSpPr>
        <p:spPr>
          <a:xfrm>
            <a:off x="1475656" y="4760531"/>
            <a:ext cx="2031070" cy="675714"/>
          </a:xfrm>
          <a:custGeom>
            <a:avLst/>
            <a:gdLst>
              <a:gd name="connsiteX0" fmla="*/ 0 w 1673258"/>
              <a:gd name="connsiteY0" fmla="*/ 462837 h 1037872"/>
              <a:gd name="connsiteX1" fmla="*/ 593889 w 1673258"/>
              <a:gd name="connsiteY1" fmla="*/ 19777 h 1037872"/>
              <a:gd name="connsiteX2" fmla="*/ 1673258 w 1673258"/>
              <a:gd name="connsiteY2" fmla="*/ 1037872 h 1037872"/>
              <a:gd name="connsiteX3" fmla="*/ 1673258 w 1673258"/>
              <a:gd name="connsiteY3" fmla="*/ 1037872 h 1037872"/>
            </a:gdLst>
            <a:ahLst/>
            <a:cxnLst>
              <a:cxn ang="0">
                <a:pos x="connsiteX0" y="connsiteY0"/>
              </a:cxn>
              <a:cxn ang="0">
                <a:pos x="connsiteX1" y="connsiteY1"/>
              </a:cxn>
              <a:cxn ang="0">
                <a:pos x="connsiteX2" y="connsiteY2"/>
              </a:cxn>
              <a:cxn ang="0">
                <a:pos x="connsiteX3" y="connsiteY3"/>
              </a:cxn>
            </a:cxnLst>
            <a:rect l="l" t="t" r="r" b="b"/>
            <a:pathLst>
              <a:path w="1673258" h="1037872">
                <a:moveTo>
                  <a:pt x="0" y="462837"/>
                </a:moveTo>
                <a:cubicBezTo>
                  <a:pt x="157506" y="193387"/>
                  <a:pt x="315013" y="-76062"/>
                  <a:pt x="593889" y="19777"/>
                </a:cubicBezTo>
                <a:cubicBezTo>
                  <a:pt x="872765" y="115616"/>
                  <a:pt x="1673258" y="1037872"/>
                  <a:pt x="1673258" y="1037872"/>
                </a:cubicBezTo>
                <a:lnTo>
                  <a:pt x="1673258" y="1037872"/>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863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8"/>
            <a:ext cx="7773338" cy="1188155"/>
          </a:xfrm>
        </p:spPr>
        <p:txBody>
          <a:bodyPr>
            <a:normAutofit fontScale="90000"/>
          </a:bodyPr>
          <a:lstStyle/>
          <a:p>
            <a:r>
              <a:rPr lang="ar-SA" b="1" dirty="0">
                <a:solidFill>
                  <a:srgbClr val="C00000"/>
                </a:solidFill>
                <a:effectLst>
                  <a:outerShdw blurRad="38100" dist="38100" dir="2700000" algn="tl">
                    <a:srgbClr val="000000">
                      <a:alpha val="43137"/>
                    </a:srgbClr>
                  </a:outerShdw>
                </a:effectLst>
              </a:rPr>
              <a:t>العلاقة بين الانتاج الحدي والانتاج المتوسط </a:t>
            </a:r>
            <a:endParaRPr lang="en-US" b="1" dirty="0">
              <a:solidFill>
                <a:srgbClr val="C0000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0" y="6492875"/>
            <a:ext cx="5294461" cy="365125"/>
          </a:xfrm>
        </p:spPr>
        <p:txBody>
          <a:bodyPr/>
          <a:lstStyle/>
          <a:p>
            <a:r>
              <a:rPr lang="ar-SA" dirty="0"/>
              <a:t>فوزية الكلابي</a:t>
            </a:r>
            <a:endParaRPr lang="en-GB" dirty="0"/>
          </a:p>
        </p:txBody>
      </p:sp>
      <p:sp>
        <p:nvSpPr>
          <p:cNvPr id="5" name="Slide Number Placeholder 4"/>
          <p:cNvSpPr>
            <a:spLocks noGrp="1"/>
          </p:cNvSpPr>
          <p:nvPr>
            <p:ph type="sldNum" sz="quarter" idx="12"/>
          </p:nvPr>
        </p:nvSpPr>
        <p:spPr>
          <a:xfrm>
            <a:off x="8532440" y="6478235"/>
            <a:ext cx="573161" cy="365125"/>
          </a:xfrm>
        </p:spPr>
        <p:txBody>
          <a:bodyPr/>
          <a:lstStyle/>
          <a:p>
            <a:fld id="{DDA63D12-BCEB-4E8B-94AD-549E12DB8AFD}" type="slidenum">
              <a:rPr lang="en-GB" smtClean="0"/>
              <a:pPr/>
              <a:t>15</a:t>
            </a:fld>
            <a:endParaRPr lang="en-GB" dirty="0"/>
          </a:p>
        </p:txBody>
      </p:sp>
      <mc:AlternateContent xmlns:mc="http://schemas.openxmlformats.org/markup-compatibility/2006" xmlns:a14="http://schemas.microsoft.com/office/drawing/2010/main">
        <mc:Choice Requires="a14">
          <p:sp>
            <p:nvSpPr>
              <p:cNvPr id="8" name="TextBox 7"/>
              <p:cNvSpPr txBox="1"/>
              <p:nvPr/>
            </p:nvSpPr>
            <p:spPr>
              <a:xfrm>
                <a:off x="2893868" y="1927460"/>
                <a:ext cx="6142628" cy="3816429"/>
              </a:xfrm>
              <a:prstGeom prst="rect">
                <a:avLst/>
              </a:prstGeom>
              <a:noFill/>
            </p:spPr>
            <p:txBody>
              <a:bodyPr wrap="square" rtlCol="0">
                <a:spAutoFit/>
              </a:bodyPr>
              <a:lstStyle/>
              <a:p>
                <a:pPr algn="r" rtl="1"/>
                <a:r>
                  <a:rPr lang="ar-SA" sz="2800" dirty="0">
                    <a:solidFill>
                      <a:srgbClr val="0070C0"/>
                    </a:solidFill>
                  </a:rPr>
                  <a:t>عندما يكون</a:t>
                </a:r>
                <a14:m>
                  <m:oMath xmlns:m="http://schemas.openxmlformats.org/officeDocument/2006/math">
                    <m:sSub>
                      <m:sSubPr>
                        <m:ctrlPr>
                          <a:rPr lang="en-US" sz="2800" i="1" dirty="0" smtClean="0">
                            <a:solidFill>
                              <a:srgbClr val="0070C0"/>
                            </a:solidFill>
                            <a:latin typeface="Cambria Math" panose="02040503050406030204" pitchFamily="18" charset="0"/>
                          </a:rPr>
                        </m:ctrlPr>
                      </m:sSubPr>
                      <m:e>
                        <m:r>
                          <a:rPr lang="en-US" sz="2800" b="0" i="1" dirty="0" smtClean="0">
                            <a:solidFill>
                              <a:srgbClr val="0070C0"/>
                            </a:solidFill>
                            <a:latin typeface="Cambria Math" panose="02040503050406030204" pitchFamily="18" charset="0"/>
                          </a:rPr>
                          <m:t>𝑀𝑃</m:t>
                        </m:r>
                      </m:e>
                      <m:sub>
                        <m:r>
                          <a:rPr lang="en-US" sz="2800" b="0" i="1" dirty="0" smtClean="0">
                            <a:solidFill>
                              <a:srgbClr val="0070C0"/>
                            </a:solidFill>
                            <a:latin typeface="Cambria Math" panose="02040503050406030204" pitchFamily="18" charset="0"/>
                          </a:rPr>
                          <m:t>𝐿</m:t>
                        </m:r>
                      </m:sub>
                    </m:sSub>
                  </m:oMath>
                </a14:m>
                <a:r>
                  <a:rPr lang="ar-SA" sz="2800" dirty="0">
                    <a:solidFill>
                      <a:srgbClr val="0070C0"/>
                    </a:solidFill>
                  </a:rPr>
                  <a:t> </a:t>
                </a:r>
                <a14:m>
                  <m:oMath xmlns:m="http://schemas.openxmlformats.org/officeDocument/2006/math">
                    <m:r>
                      <a:rPr lang="ar-SA" sz="2800" b="0" i="0" dirty="0" smtClean="0">
                        <a:solidFill>
                          <a:srgbClr val="0070C0"/>
                        </a:solidFill>
                        <a:latin typeface="Cambria Math" panose="02040503050406030204" pitchFamily="18" charset="0"/>
                      </a:rPr>
                      <m:t> </m:t>
                    </m:r>
                    <m:sSub>
                      <m:sSubPr>
                        <m:ctrlPr>
                          <a:rPr lang="en-US" sz="2800" i="1" dirty="0" smtClean="0">
                            <a:solidFill>
                              <a:srgbClr val="0070C0"/>
                            </a:solidFill>
                            <a:latin typeface="Cambria Math" panose="02040503050406030204" pitchFamily="18" charset="0"/>
                          </a:rPr>
                        </m:ctrlPr>
                      </m:sSubPr>
                      <m:e>
                        <m:r>
                          <a:rPr lang="en-US" sz="2800" b="0" i="1" dirty="0" smtClean="0">
                            <a:solidFill>
                              <a:srgbClr val="0070C0"/>
                            </a:solidFill>
                            <a:latin typeface="Cambria Math" panose="02040503050406030204" pitchFamily="18" charset="0"/>
                          </a:rPr>
                          <m:t>𝐴𝑃</m:t>
                        </m:r>
                      </m:e>
                      <m:sub>
                        <m:r>
                          <a:rPr lang="en-US" sz="2800" b="0" i="1" dirty="0" smtClean="0">
                            <a:solidFill>
                              <a:srgbClr val="0070C0"/>
                            </a:solidFill>
                            <a:latin typeface="Cambria Math" panose="02040503050406030204" pitchFamily="18" charset="0"/>
                          </a:rPr>
                          <m:t>𝐿</m:t>
                        </m:r>
                      </m:sub>
                    </m:sSub>
                  </m:oMath>
                </a14:m>
                <a:r>
                  <a:rPr lang="en-US" sz="2800" b="1" dirty="0">
                    <a:solidFill>
                      <a:srgbClr val="C00000"/>
                    </a:solidFill>
                    <a:effectLst>
                      <a:outerShdw blurRad="38100" dist="38100" dir="2700000" algn="tl">
                        <a:srgbClr val="000000">
                          <a:alpha val="43137"/>
                        </a:srgbClr>
                      </a:outerShdw>
                    </a:effectLst>
                  </a:rPr>
                  <a:t>&lt;</a:t>
                </a:r>
                <a:r>
                  <a:rPr lang="ar-SA" sz="2800" dirty="0">
                    <a:solidFill>
                      <a:srgbClr val="0070C0"/>
                    </a:solidFill>
                  </a:rPr>
                  <a:t> فان </a:t>
                </a:r>
                <a14:m>
                  <m:oMath xmlns:m="http://schemas.openxmlformats.org/officeDocument/2006/math">
                    <m:sSub>
                      <m:sSubPr>
                        <m:ctrlPr>
                          <a:rPr lang="en-US" sz="2800" i="1" dirty="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𝐴𝑃</m:t>
                        </m:r>
                      </m:e>
                      <m:sub>
                        <m:r>
                          <a:rPr lang="en-US" sz="2800" i="1" dirty="0">
                            <a:solidFill>
                              <a:srgbClr val="0070C0"/>
                            </a:solidFill>
                            <a:latin typeface="Cambria Math" panose="02040503050406030204" pitchFamily="18" charset="0"/>
                          </a:rPr>
                          <m:t>𝐿</m:t>
                        </m:r>
                      </m:sub>
                    </m:sSub>
                  </m:oMath>
                </a14:m>
                <a:r>
                  <a:rPr lang="ar-SA" sz="2800" dirty="0">
                    <a:solidFill>
                      <a:srgbClr val="0070C0"/>
                    </a:solidFill>
                  </a:rPr>
                  <a:t> يتزايد </a:t>
                </a:r>
              </a:p>
              <a:p>
                <a:pPr algn="r" rtl="1"/>
                <a:endParaRPr lang="ar-SA" sz="2800" dirty="0">
                  <a:solidFill>
                    <a:srgbClr val="0070C0"/>
                  </a:solidFill>
                </a:endParaRPr>
              </a:p>
              <a:p>
                <a:pPr algn="r" rtl="1"/>
                <a:r>
                  <a:rPr lang="ar-SA" sz="2800" dirty="0">
                    <a:solidFill>
                      <a:srgbClr val="0070C0"/>
                    </a:solidFill>
                  </a:rPr>
                  <a:t>عندما يكون</a:t>
                </a:r>
                <a14:m>
                  <m:oMath xmlns:m="http://schemas.openxmlformats.org/officeDocument/2006/math">
                    <m:sSub>
                      <m:sSubPr>
                        <m:ctrlPr>
                          <a:rPr lang="en-US" sz="2800" i="1" dirty="0">
                            <a:solidFill>
                              <a:srgbClr val="0070C0"/>
                            </a:solidFill>
                            <a:latin typeface="Cambria Math" panose="02040503050406030204" pitchFamily="18" charset="0"/>
                          </a:rPr>
                        </m:ctrlPr>
                      </m:sSubPr>
                      <m:e>
                        <m:r>
                          <a:rPr lang="en-US" sz="2800" b="0" i="1" dirty="0" smtClean="0">
                            <a:solidFill>
                              <a:srgbClr val="0070C0"/>
                            </a:solidFill>
                            <a:latin typeface="Cambria Math" panose="02040503050406030204" pitchFamily="18" charset="0"/>
                          </a:rPr>
                          <m:t>𝐴</m:t>
                        </m:r>
                        <m:r>
                          <a:rPr lang="en-US" sz="2800" i="1" dirty="0">
                            <a:solidFill>
                              <a:srgbClr val="0070C0"/>
                            </a:solidFill>
                            <a:latin typeface="Cambria Math" panose="02040503050406030204" pitchFamily="18" charset="0"/>
                          </a:rPr>
                          <m:t>𝑃</m:t>
                        </m:r>
                      </m:e>
                      <m:sub>
                        <m:r>
                          <a:rPr lang="en-US" sz="2800" i="1" dirty="0">
                            <a:solidFill>
                              <a:srgbClr val="0070C0"/>
                            </a:solidFill>
                            <a:latin typeface="Cambria Math" panose="02040503050406030204" pitchFamily="18" charset="0"/>
                          </a:rPr>
                          <m:t>𝐿</m:t>
                        </m:r>
                      </m:sub>
                    </m:sSub>
                  </m:oMath>
                </a14:m>
                <a:r>
                  <a:rPr lang="ar-SA" sz="2800" dirty="0">
                    <a:solidFill>
                      <a:srgbClr val="0070C0"/>
                    </a:solidFill>
                  </a:rPr>
                  <a:t> </a:t>
                </a:r>
                <a:r>
                  <a:rPr lang="en-US" sz="2800" dirty="0">
                    <a:solidFill>
                      <a:srgbClr val="0070C0"/>
                    </a:solidFill>
                  </a:rPr>
                  <a:t> </a:t>
                </a:r>
                <a14:m>
                  <m:oMath xmlns:m="http://schemas.openxmlformats.org/officeDocument/2006/math">
                    <m:sSub>
                      <m:sSubPr>
                        <m:ctrlPr>
                          <a:rPr lang="en-US" sz="2800" i="1" dirty="0">
                            <a:solidFill>
                              <a:srgbClr val="0070C0"/>
                            </a:solidFill>
                            <a:latin typeface="Cambria Math" panose="02040503050406030204" pitchFamily="18" charset="0"/>
                          </a:rPr>
                        </m:ctrlPr>
                      </m:sSubPr>
                      <m:e>
                        <m:r>
                          <a:rPr lang="en-US" sz="2800" b="0" i="1" dirty="0" smtClean="0">
                            <a:solidFill>
                              <a:srgbClr val="0070C0"/>
                            </a:solidFill>
                            <a:latin typeface="Cambria Math" panose="02040503050406030204" pitchFamily="18" charset="0"/>
                          </a:rPr>
                          <m:t>𝑀</m:t>
                        </m:r>
                        <m:r>
                          <a:rPr lang="en-US" sz="2800" i="1" dirty="0">
                            <a:solidFill>
                              <a:srgbClr val="0070C0"/>
                            </a:solidFill>
                            <a:latin typeface="Cambria Math" panose="02040503050406030204" pitchFamily="18" charset="0"/>
                          </a:rPr>
                          <m:t>𝑃</m:t>
                        </m:r>
                      </m:e>
                      <m:sub>
                        <m:r>
                          <a:rPr lang="en-US" sz="2800" i="1" dirty="0">
                            <a:solidFill>
                              <a:srgbClr val="0070C0"/>
                            </a:solidFill>
                            <a:latin typeface="Cambria Math" panose="02040503050406030204" pitchFamily="18" charset="0"/>
                          </a:rPr>
                          <m:t>𝐿</m:t>
                        </m:r>
                      </m:sub>
                    </m:sSub>
                  </m:oMath>
                </a14:m>
                <a:r>
                  <a:rPr lang="en-US" sz="2800" b="1" dirty="0">
                    <a:solidFill>
                      <a:srgbClr val="C00000"/>
                    </a:solidFill>
                    <a:effectLst>
                      <a:outerShdw blurRad="38100" dist="38100" dir="2700000" algn="tl">
                        <a:srgbClr val="000000">
                          <a:alpha val="43137"/>
                        </a:srgbClr>
                      </a:outerShdw>
                    </a:effectLst>
                  </a:rPr>
                  <a:t>&lt;</a:t>
                </a:r>
                <a:r>
                  <a:rPr lang="ar-SA" sz="2800" dirty="0">
                    <a:solidFill>
                      <a:srgbClr val="0070C0"/>
                    </a:solidFill>
                  </a:rPr>
                  <a:t>فان </a:t>
                </a:r>
                <a14:m>
                  <m:oMath xmlns:m="http://schemas.openxmlformats.org/officeDocument/2006/math">
                    <m:sSub>
                      <m:sSubPr>
                        <m:ctrlPr>
                          <a:rPr lang="en-US" sz="2800" i="1" dirty="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𝐴𝑃</m:t>
                        </m:r>
                      </m:e>
                      <m:sub>
                        <m:r>
                          <a:rPr lang="en-US" sz="2800" i="1" dirty="0">
                            <a:solidFill>
                              <a:srgbClr val="0070C0"/>
                            </a:solidFill>
                            <a:latin typeface="Cambria Math" panose="02040503050406030204" pitchFamily="18" charset="0"/>
                          </a:rPr>
                          <m:t>𝐿</m:t>
                        </m:r>
                      </m:sub>
                    </m:sSub>
                  </m:oMath>
                </a14:m>
                <a:r>
                  <a:rPr lang="ar-SA" sz="2800" dirty="0">
                    <a:solidFill>
                      <a:srgbClr val="0070C0"/>
                    </a:solidFill>
                  </a:rPr>
                  <a:t> تتناقص </a:t>
                </a:r>
              </a:p>
              <a:p>
                <a:pPr algn="r" rtl="1"/>
                <a:endParaRPr lang="ar-SA" sz="2800" dirty="0">
                  <a:solidFill>
                    <a:srgbClr val="0070C0"/>
                  </a:solidFill>
                </a:endParaRPr>
              </a:p>
              <a:p>
                <a:pPr algn="r" rtl="1"/>
                <a:r>
                  <a:rPr lang="ar-SA" sz="2800" dirty="0">
                    <a:solidFill>
                      <a:srgbClr val="0070C0"/>
                    </a:solidFill>
                  </a:rPr>
                  <a:t>عندما </a:t>
                </a:r>
                <a14:m>
                  <m:oMath xmlns:m="http://schemas.openxmlformats.org/officeDocument/2006/math">
                    <m:sSub>
                      <m:sSubPr>
                        <m:ctrlPr>
                          <a:rPr lang="en-US" sz="2800" i="1" dirty="0" smtClean="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𝑀𝑃</m:t>
                        </m:r>
                      </m:e>
                      <m:sub>
                        <m:r>
                          <a:rPr lang="en-US" sz="2800" i="1" dirty="0">
                            <a:solidFill>
                              <a:srgbClr val="0070C0"/>
                            </a:solidFill>
                            <a:latin typeface="Cambria Math" panose="02040503050406030204" pitchFamily="18" charset="0"/>
                          </a:rPr>
                          <m:t>𝐿</m:t>
                        </m:r>
                      </m:sub>
                    </m:sSub>
                  </m:oMath>
                </a14:m>
                <a:r>
                  <a:rPr lang="ar-SA" sz="2800" dirty="0">
                    <a:solidFill>
                      <a:srgbClr val="0070C0"/>
                    </a:solidFill>
                  </a:rPr>
                  <a:t> </a:t>
                </a:r>
                <a:r>
                  <a:rPr lang="en-US" sz="2800" dirty="0">
                    <a:solidFill>
                      <a:srgbClr val="0070C0"/>
                    </a:solidFill>
                  </a:rPr>
                  <a:t> </a:t>
                </a:r>
                <a14:m>
                  <m:oMath xmlns:m="http://schemas.openxmlformats.org/officeDocument/2006/math">
                    <m:sSub>
                      <m:sSubPr>
                        <m:ctrlPr>
                          <a:rPr lang="en-US" sz="2800" i="1" dirty="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𝐴𝑃</m:t>
                        </m:r>
                      </m:e>
                      <m:sub>
                        <m:r>
                          <a:rPr lang="en-US" sz="2800" i="1" dirty="0">
                            <a:solidFill>
                              <a:srgbClr val="0070C0"/>
                            </a:solidFill>
                            <a:latin typeface="Cambria Math" panose="02040503050406030204" pitchFamily="18" charset="0"/>
                          </a:rPr>
                          <m:t>𝐿</m:t>
                        </m:r>
                      </m:sub>
                    </m:sSub>
                  </m:oMath>
                </a14:m>
                <a:r>
                  <a:rPr lang="en-US" sz="2800" b="1" dirty="0">
                    <a:solidFill>
                      <a:srgbClr val="C00000"/>
                    </a:solidFill>
                    <a:effectLst>
                      <a:outerShdw blurRad="38100" dist="38100" dir="2700000" algn="tl">
                        <a:srgbClr val="000000">
                          <a:alpha val="43137"/>
                        </a:srgbClr>
                      </a:outerShdw>
                    </a:effectLst>
                  </a:rPr>
                  <a:t>=</a:t>
                </a:r>
                <a:r>
                  <a:rPr lang="ar-SA" sz="2800" dirty="0">
                    <a:solidFill>
                      <a:srgbClr val="0070C0"/>
                    </a:solidFill>
                  </a:rPr>
                  <a:t>فان </a:t>
                </a:r>
                <a14:m>
                  <m:oMath xmlns:m="http://schemas.openxmlformats.org/officeDocument/2006/math">
                    <m:sSub>
                      <m:sSubPr>
                        <m:ctrlPr>
                          <a:rPr lang="en-US" sz="2800" i="1" dirty="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𝐴𝑃</m:t>
                        </m:r>
                      </m:e>
                      <m:sub>
                        <m:r>
                          <a:rPr lang="en-US" sz="2800" i="1" dirty="0">
                            <a:solidFill>
                              <a:srgbClr val="0070C0"/>
                            </a:solidFill>
                            <a:latin typeface="Cambria Math" panose="02040503050406030204" pitchFamily="18" charset="0"/>
                          </a:rPr>
                          <m:t>𝐿</m:t>
                        </m:r>
                      </m:sub>
                    </m:sSub>
                  </m:oMath>
                </a14:m>
                <a:r>
                  <a:rPr lang="ar-SA" sz="2800" dirty="0">
                    <a:solidFill>
                      <a:srgbClr val="0070C0"/>
                    </a:solidFill>
                  </a:rPr>
                  <a:t> وصلت لاقصى</a:t>
                </a:r>
              </a:p>
              <a:p>
                <a:pPr algn="r" rtl="1"/>
                <a:r>
                  <a:rPr lang="ar-SA" sz="2800" dirty="0">
                    <a:solidFill>
                      <a:srgbClr val="0070C0"/>
                    </a:solidFill>
                  </a:rPr>
                  <a:t> قيمة  </a:t>
                </a:r>
              </a:p>
              <a:p>
                <a:pPr algn="r" rtl="1"/>
                <a:endParaRPr lang="ar-SA" sz="2800" dirty="0">
                  <a:solidFill>
                    <a:srgbClr val="0070C0"/>
                  </a:solidFill>
                </a:endParaRPr>
              </a:p>
              <a:p>
                <a:pPr algn="r" rtl="1"/>
                <a:r>
                  <a:rPr lang="ar-SA" sz="2800" dirty="0">
                    <a:solidFill>
                      <a:srgbClr val="0070C0"/>
                    </a:solidFill>
                  </a:rPr>
                  <a:t> </a:t>
                </a:r>
              </a:p>
              <a:p>
                <a:pPr algn="r" rtl="1"/>
                <a:endParaRPr lang="ar-SA" dirty="0">
                  <a:solidFill>
                    <a:srgbClr val="0070C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893868" y="1927460"/>
                <a:ext cx="6142628" cy="3816429"/>
              </a:xfrm>
              <a:prstGeom prst="rect">
                <a:avLst/>
              </a:prstGeom>
              <a:blipFill>
                <a:blip r:embed="rId2"/>
                <a:stretch>
                  <a:fillRect t="-1917" r="-2085"/>
                </a:stretch>
              </a:blipFill>
            </p:spPr>
            <p:txBody>
              <a:bodyPr/>
              <a:lstStyle/>
              <a:p>
                <a:r>
                  <a:rPr lang="en-US">
                    <a:noFill/>
                  </a:rPr>
                  <a:t> </a:t>
                </a:r>
              </a:p>
            </p:txBody>
          </p:sp>
        </mc:Fallback>
      </mc:AlternateContent>
      <p:cxnSp>
        <p:nvCxnSpPr>
          <p:cNvPr id="7" name="Straight Connector 6"/>
          <p:cNvCxnSpPr/>
          <p:nvPr/>
        </p:nvCxnSpPr>
        <p:spPr>
          <a:xfrm>
            <a:off x="1115616" y="1916832"/>
            <a:ext cx="0" cy="2448272"/>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V="1">
            <a:off x="1115616" y="4293096"/>
            <a:ext cx="2664296" cy="83235"/>
          </a:xfrm>
          <a:prstGeom prst="line">
            <a:avLst/>
          </a:prstGeom>
        </p:spPr>
        <p:style>
          <a:lnRef idx="3">
            <a:schemeClr val="accent2"/>
          </a:lnRef>
          <a:fillRef idx="0">
            <a:schemeClr val="accent2"/>
          </a:fillRef>
          <a:effectRef idx="2">
            <a:schemeClr val="accent2"/>
          </a:effectRef>
          <a:fontRef idx="minor">
            <a:schemeClr val="tx1"/>
          </a:fontRef>
        </p:style>
      </p:cxnSp>
      <p:sp>
        <p:nvSpPr>
          <p:cNvPr id="10" name="Freeform 9"/>
          <p:cNvSpPr/>
          <p:nvPr/>
        </p:nvSpPr>
        <p:spPr>
          <a:xfrm>
            <a:off x="1151519" y="2393813"/>
            <a:ext cx="2168165" cy="1960806"/>
          </a:xfrm>
          <a:custGeom>
            <a:avLst/>
            <a:gdLst>
              <a:gd name="connsiteX0" fmla="*/ 0 w 2168165"/>
              <a:gd name="connsiteY0" fmla="*/ 1960806 h 1960806"/>
              <a:gd name="connsiteX1" fmla="*/ 301658 w 2168165"/>
              <a:gd name="connsiteY1" fmla="*/ 1682715 h 1960806"/>
              <a:gd name="connsiteX2" fmla="*/ 570322 w 2168165"/>
              <a:gd name="connsiteY2" fmla="*/ 1206661 h 1960806"/>
              <a:gd name="connsiteX3" fmla="*/ 829559 w 2168165"/>
              <a:gd name="connsiteY3" fmla="*/ 457230 h 1960806"/>
              <a:gd name="connsiteX4" fmla="*/ 1225485 w 2168165"/>
              <a:gd name="connsiteY4" fmla="*/ 89585 h 1960806"/>
              <a:gd name="connsiteX5" fmla="*/ 1451728 w 2168165"/>
              <a:gd name="connsiteY5" fmla="*/ 30 h 1960806"/>
              <a:gd name="connsiteX6" fmla="*/ 1753386 w 2168165"/>
              <a:gd name="connsiteY6" fmla="*/ 94298 h 1960806"/>
              <a:gd name="connsiteX7" fmla="*/ 2168165 w 2168165"/>
              <a:gd name="connsiteY7" fmla="*/ 504364 h 1960806"/>
              <a:gd name="connsiteX8" fmla="*/ 2168165 w 2168165"/>
              <a:gd name="connsiteY8" fmla="*/ 504364 h 196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165" h="1960806">
                <a:moveTo>
                  <a:pt x="0" y="1960806"/>
                </a:moveTo>
                <a:cubicBezTo>
                  <a:pt x="103302" y="1884606"/>
                  <a:pt x="206604" y="1808406"/>
                  <a:pt x="301658" y="1682715"/>
                </a:cubicBezTo>
                <a:cubicBezTo>
                  <a:pt x="396712" y="1557024"/>
                  <a:pt x="482339" y="1410908"/>
                  <a:pt x="570322" y="1206661"/>
                </a:cubicBezTo>
                <a:cubicBezTo>
                  <a:pt x="658305" y="1002414"/>
                  <a:pt x="720365" y="643409"/>
                  <a:pt x="829559" y="457230"/>
                </a:cubicBezTo>
                <a:cubicBezTo>
                  <a:pt x="938753" y="271051"/>
                  <a:pt x="1121790" y="165785"/>
                  <a:pt x="1225485" y="89585"/>
                </a:cubicBezTo>
                <a:cubicBezTo>
                  <a:pt x="1329180" y="13385"/>
                  <a:pt x="1363745" y="-755"/>
                  <a:pt x="1451728" y="30"/>
                </a:cubicBezTo>
                <a:cubicBezTo>
                  <a:pt x="1539711" y="815"/>
                  <a:pt x="1633980" y="10242"/>
                  <a:pt x="1753386" y="94298"/>
                </a:cubicBezTo>
                <a:cubicBezTo>
                  <a:pt x="1872792" y="178354"/>
                  <a:pt x="2168165" y="504364"/>
                  <a:pt x="2168165" y="504364"/>
                </a:cubicBezTo>
                <a:lnTo>
                  <a:pt x="2168165" y="504364"/>
                </a:ln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115616" y="5517232"/>
            <a:ext cx="2664296" cy="11228"/>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1120523" y="4581128"/>
            <a:ext cx="14029" cy="1287966"/>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2627784" y="2393830"/>
            <a:ext cx="41504" cy="3124132"/>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p:cNvCxnSpPr/>
          <p:nvPr/>
        </p:nvCxnSpPr>
        <p:spPr>
          <a:xfrm>
            <a:off x="1835696" y="3212976"/>
            <a:ext cx="0" cy="231548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Freeform 14"/>
          <p:cNvSpPr/>
          <p:nvPr/>
        </p:nvSpPr>
        <p:spPr>
          <a:xfrm>
            <a:off x="1352678" y="4831222"/>
            <a:ext cx="1652220" cy="1037872"/>
          </a:xfrm>
          <a:custGeom>
            <a:avLst/>
            <a:gdLst>
              <a:gd name="connsiteX0" fmla="*/ 0 w 1673258"/>
              <a:gd name="connsiteY0" fmla="*/ 462837 h 1037872"/>
              <a:gd name="connsiteX1" fmla="*/ 593889 w 1673258"/>
              <a:gd name="connsiteY1" fmla="*/ 19777 h 1037872"/>
              <a:gd name="connsiteX2" fmla="*/ 1673258 w 1673258"/>
              <a:gd name="connsiteY2" fmla="*/ 1037872 h 1037872"/>
              <a:gd name="connsiteX3" fmla="*/ 1673258 w 1673258"/>
              <a:gd name="connsiteY3" fmla="*/ 1037872 h 1037872"/>
            </a:gdLst>
            <a:ahLst/>
            <a:cxnLst>
              <a:cxn ang="0">
                <a:pos x="connsiteX0" y="connsiteY0"/>
              </a:cxn>
              <a:cxn ang="0">
                <a:pos x="connsiteX1" y="connsiteY1"/>
              </a:cxn>
              <a:cxn ang="0">
                <a:pos x="connsiteX2" y="connsiteY2"/>
              </a:cxn>
              <a:cxn ang="0">
                <a:pos x="connsiteX3" y="connsiteY3"/>
              </a:cxn>
            </a:cxnLst>
            <a:rect l="l" t="t" r="r" b="b"/>
            <a:pathLst>
              <a:path w="1673258" h="1037872">
                <a:moveTo>
                  <a:pt x="0" y="462837"/>
                </a:moveTo>
                <a:cubicBezTo>
                  <a:pt x="157506" y="193387"/>
                  <a:pt x="315013" y="-76062"/>
                  <a:pt x="593889" y="19777"/>
                </a:cubicBezTo>
                <a:cubicBezTo>
                  <a:pt x="872765" y="115616"/>
                  <a:pt x="1673258" y="1037872"/>
                  <a:pt x="1673258" y="1037872"/>
                </a:cubicBezTo>
                <a:lnTo>
                  <a:pt x="1673258" y="1037872"/>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76528" y="2370211"/>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654188" y="5471513"/>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780379" y="3239265"/>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799692" y="4808362"/>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956296" y="2899944"/>
            <a:ext cx="866144" cy="31335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TP</a:t>
            </a:r>
            <a:endParaRPr lang="ar-SA" sz="1100" dirty="0"/>
          </a:p>
          <a:p>
            <a:pPr algn="ctr"/>
            <a:r>
              <a:rPr lang="ar-SA" sz="1100" dirty="0"/>
              <a:t>الانتاج الكلي </a:t>
            </a:r>
            <a:endParaRPr lang="en-US" sz="1100" dirty="0"/>
          </a:p>
        </p:txBody>
      </p:sp>
      <p:sp>
        <p:nvSpPr>
          <p:cNvPr id="21" name="Rounded Rectangle 20"/>
          <p:cNvSpPr/>
          <p:nvPr/>
        </p:nvSpPr>
        <p:spPr>
          <a:xfrm>
            <a:off x="1187624" y="3024661"/>
            <a:ext cx="720080" cy="324036"/>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100" dirty="0"/>
              <a:t>نقطة الانقلاب</a:t>
            </a:r>
            <a:endParaRPr lang="en-US" sz="1100" dirty="0"/>
          </a:p>
        </p:txBody>
      </p:sp>
      <p:sp>
        <p:nvSpPr>
          <p:cNvPr id="22" name="Rounded Rectangle 21"/>
          <p:cNvSpPr/>
          <p:nvPr/>
        </p:nvSpPr>
        <p:spPr>
          <a:xfrm>
            <a:off x="2742226" y="5805794"/>
            <a:ext cx="866144" cy="31335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MP</a:t>
            </a:r>
            <a:endParaRPr lang="ar-SA" sz="1100" dirty="0"/>
          </a:p>
          <a:p>
            <a:pPr algn="ctr"/>
            <a:r>
              <a:rPr lang="ar-SA" sz="1100" dirty="0"/>
              <a:t>الانتاج الحدي </a:t>
            </a:r>
            <a:endParaRPr lang="en-US" sz="1100" dirty="0"/>
          </a:p>
        </p:txBody>
      </p:sp>
      <p:sp>
        <p:nvSpPr>
          <p:cNvPr id="23" name="Rounded Rectangle 22"/>
          <p:cNvSpPr/>
          <p:nvPr/>
        </p:nvSpPr>
        <p:spPr>
          <a:xfrm>
            <a:off x="1622324" y="2112456"/>
            <a:ext cx="2010920" cy="1800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1100" dirty="0"/>
              <a:t>اقصى انتاج</a:t>
            </a:r>
            <a:endParaRPr lang="en-US" sz="1100" dirty="0"/>
          </a:p>
          <a:p>
            <a:pPr algn="ctr" rtl="1"/>
            <a:r>
              <a:rPr lang="en-US" sz="1100" dirty="0"/>
              <a:t>Max TP</a:t>
            </a:r>
          </a:p>
        </p:txBody>
      </p:sp>
      <p:sp>
        <p:nvSpPr>
          <p:cNvPr id="24" name="Rounded Rectangle 23"/>
          <p:cNvSpPr/>
          <p:nvPr/>
        </p:nvSpPr>
        <p:spPr>
          <a:xfrm>
            <a:off x="1102338" y="3655620"/>
            <a:ext cx="643384" cy="2551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100" dirty="0"/>
              <a:t>++</a:t>
            </a:r>
            <a:endParaRPr lang="en-US" sz="1100" dirty="0"/>
          </a:p>
        </p:txBody>
      </p:sp>
      <p:sp>
        <p:nvSpPr>
          <p:cNvPr id="25" name="Rounded Rectangle 24"/>
          <p:cNvSpPr/>
          <p:nvPr/>
        </p:nvSpPr>
        <p:spPr>
          <a:xfrm>
            <a:off x="1496447" y="2526730"/>
            <a:ext cx="643384" cy="2551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100" dirty="0"/>
              <a:t>- +</a:t>
            </a:r>
            <a:endParaRPr lang="en-US" sz="1100" dirty="0"/>
          </a:p>
        </p:txBody>
      </p:sp>
      <p:sp>
        <p:nvSpPr>
          <p:cNvPr id="26" name="Rounded Rectangle 25"/>
          <p:cNvSpPr/>
          <p:nvPr/>
        </p:nvSpPr>
        <p:spPr>
          <a:xfrm>
            <a:off x="1693535" y="4627998"/>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C`</a:t>
            </a:r>
          </a:p>
        </p:txBody>
      </p:sp>
      <p:sp>
        <p:nvSpPr>
          <p:cNvPr id="27" name="Rounded Rectangle 26"/>
          <p:cNvSpPr/>
          <p:nvPr/>
        </p:nvSpPr>
        <p:spPr>
          <a:xfrm>
            <a:off x="1693535" y="3165164"/>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C</a:t>
            </a:r>
          </a:p>
        </p:txBody>
      </p:sp>
      <p:sp>
        <p:nvSpPr>
          <p:cNvPr id="28" name="Rounded Rectangle 27"/>
          <p:cNvSpPr/>
          <p:nvPr/>
        </p:nvSpPr>
        <p:spPr>
          <a:xfrm>
            <a:off x="1160901" y="4639794"/>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Max MP</a:t>
            </a:r>
          </a:p>
        </p:txBody>
      </p:sp>
      <p:sp>
        <p:nvSpPr>
          <p:cNvPr id="29" name="Rounded Rectangle 28"/>
          <p:cNvSpPr/>
          <p:nvPr/>
        </p:nvSpPr>
        <p:spPr>
          <a:xfrm>
            <a:off x="2599986" y="5297454"/>
            <a:ext cx="602000" cy="23377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MP=0</a:t>
            </a:r>
          </a:p>
        </p:txBody>
      </p:sp>
      <p:sp>
        <p:nvSpPr>
          <p:cNvPr id="30" name="Rounded Rectangle 29"/>
          <p:cNvSpPr/>
          <p:nvPr/>
        </p:nvSpPr>
        <p:spPr>
          <a:xfrm>
            <a:off x="1352678" y="5083931"/>
            <a:ext cx="545741" cy="22166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MP&gt;0</a:t>
            </a:r>
          </a:p>
        </p:txBody>
      </p:sp>
      <p:sp>
        <p:nvSpPr>
          <p:cNvPr id="31" name="Rounded Rectangle 30"/>
          <p:cNvSpPr/>
          <p:nvPr/>
        </p:nvSpPr>
        <p:spPr>
          <a:xfrm>
            <a:off x="3608370" y="5390317"/>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L</a:t>
            </a:r>
          </a:p>
        </p:txBody>
      </p:sp>
      <p:sp>
        <p:nvSpPr>
          <p:cNvPr id="32" name="Rounded Rectangle 31"/>
          <p:cNvSpPr/>
          <p:nvPr/>
        </p:nvSpPr>
        <p:spPr>
          <a:xfrm>
            <a:off x="645504" y="4516019"/>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MP</a:t>
            </a:r>
          </a:p>
        </p:txBody>
      </p:sp>
      <p:cxnSp>
        <p:nvCxnSpPr>
          <p:cNvPr id="33" name="Straight Connector 32"/>
          <p:cNvCxnSpPr/>
          <p:nvPr/>
        </p:nvCxnSpPr>
        <p:spPr>
          <a:xfrm flipH="1">
            <a:off x="1151519" y="2397823"/>
            <a:ext cx="1517769" cy="13221"/>
          </a:xfrm>
          <a:prstGeom prst="line">
            <a:avLst/>
          </a:prstGeom>
          <a:ln w="127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60" name="Freeform 59"/>
          <p:cNvSpPr/>
          <p:nvPr/>
        </p:nvSpPr>
        <p:spPr>
          <a:xfrm>
            <a:off x="1429605" y="4954997"/>
            <a:ext cx="1737290" cy="479535"/>
          </a:xfrm>
          <a:custGeom>
            <a:avLst/>
            <a:gdLst>
              <a:gd name="connsiteX0" fmla="*/ 0 w 1673258"/>
              <a:gd name="connsiteY0" fmla="*/ 462837 h 1037872"/>
              <a:gd name="connsiteX1" fmla="*/ 593889 w 1673258"/>
              <a:gd name="connsiteY1" fmla="*/ 19777 h 1037872"/>
              <a:gd name="connsiteX2" fmla="*/ 1673258 w 1673258"/>
              <a:gd name="connsiteY2" fmla="*/ 1037872 h 1037872"/>
              <a:gd name="connsiteX3" fmla="*/ 1673258 w 1673258"/>
              <a:gd name="connsiteY3" fmla="*/ 1037872 h 1037872"/>
            </a:gdLst>
            <a:ahLst/>
            <a:cxnLst>
              <a:cxn ang="0">
                <a:pos x="connsiteX0" y="connsiteY0"/>
              </a:cxn>
              <a:cxn ang="0">
                <a:pos x="connsiteX1" y="connsiteY1"/>
              </a:cxn>
              <a:cxn ang="0">
                <a:pos x="connsiteX2" y="connsiteY2"/>
              </a:cxn>
              <a:cxn ang="0">
                <a:pos x="connsiteX3" y="connsiteY3"/>
              </a:cxn>
            </a:cxnLst>
            <a:rect l="l" t="t" r="r" b="b"/>
            <a:pathLst>
              <a:path w="1673258" h="1037872">
                <a:moveTo>
                  <a:pt x="0" y="462837"/>
                </a:moveTo>
                <a:cubicBezTo>
                  <a:pt x="157506" y="193387"/>
                  <a:pt x="315013" y="-76062"/>
                  <a:pt x="593889" y="19777"/>
                </a:cubicBezTo>
                <a:cubicBezTo>
                  <a:pt x="872765" y="115616"/>
                  <a:pt x="1673258" y="1037872"/>
                  <a:pt x="1673258" y="1037872"/>
                </a:cubicBezTo>
                <a:lnTo>
                  <a:pt x="1673258" y="1037872"/>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2627784" y="2392574"/>
            <a:ext cx="41504" cy="3124132"/>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p:cNvCxnSpPr>
            <a:stCxn id="25" idx="3"/>
          </p:cNvCxnSpPr>
          <p:nvPr/>
        </p:nvCxnSpPr>
        <p:spPr>
          <a:xfrm flipH="1">
            <a:off x="2132284" y="2654285"/>
            <a:ext cx="7547" cy="2871109"/>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4" name="Rounded Rectangle 63"/>
          <p:cNvSpPr/>
          <p:nvPr/>
        </p:nvSpPr>
        <p:spPr>
          <a:xfrm>
            <a:off x="1965935" y="4761989"/>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B`</a:t>
            </a:r>
          </a:p>
        </p:txBody>
      </p:sp>
      <p:sp>
        <p:nvSpPr>
          <p:cNvPr id="65" name="Rounded Rectangle 64"/>
          <p:cNvSpPr/>
          <p:nvPr/>
        </p:nvSpPr>
        <p:spPr>
          <a:xfrm>
            <a:off x="1977388" y="2573729"/>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B</a:t>
            </a:r>
          </a:p>
        </p:txBody>
      </p:sp>
      <p:sp>
        <p:nvSpPr>
          <p:cNvPr id="66" name="Rounded Rectangle 65"/>
          <p:cNvSpPr/>
          <p:nvPr/>
        </p:nvSpPr>
        <p:spPr>
          <a:xfrm>
            <a:off x="2013861" y="4636069"/>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Max AP</a:t>
            </a:r>
          </a:p>
        </p:txBody>
      </p:sp>
      <p:sp>
        <p:nvSpPr>
          <p:cNvPr id="67" name="Oval 66"/>
          <p:cNvSpPr/>
          <p:nvPr/>
        </p:nvSpPr>
        <p:spPr>
          <a:xfrm>
            <a:off x="2090196" y="4926898"/>
            <a:ext cx="87588" cy="79584"/>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2987463" y="5123404"/>
            <a:ext cx="1145495" cy="31335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AP</a:t>
            </a:r>
            <a:endParaRPr lang="ar-SA" sz="1100" dirty="0"/>
          </a:p>
          <a:p>
            <a:pPr algn="ctr"/>
            <a:r>
              <a:rPr lang="ar-SA" sz="1100" dirty="0"/>
              <a:t>الانتاج المتوسط </a:t>
            </a:r>
            <a:endParaRPr lang="en-US" sz="1100" dirty="0"/>
          </a:p>
        </p:txBody>
      </p:sp>
      <p:sp>
        <p:nvSpPr>
          <p:cNvPr id="70" name="Rounded Rectangle 69"/>
          <p:cNvSpPr/>
          <p:nvPr/>
        </p:nvSpPr>
        <p:spPr>
          <a:xfrm>
            <a:off x="763316" y="1828451"/>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Q</a:t>
            </a:r>
          </a:p>
        </p:txBody>
      </p:sp>
      <p:sp>
        <p:nvSpPr>
          <p:cNvPr id="71" name="Rounded Rectangle 70"/>
          <p:cNvSpPr/>
          <p:nvPr/>
        </p:nvSpPr>
        <p:spPr>
          <a:xfrm>
            <a:off x="3618696" y="4202567"/>
            <a:ext cx="482342" cy="18968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L</a:t>
            </a:r>
            <a:endParaRPr lang="ar-SA" sz="1100" dirty="0"/>
          </a:p>
        </p:txBody>
      </p:sp>
      <p:sp>
        <p:nvSpPr>
          <p:cNvPr id="72" name="Freeform 71"/>
          <p:cNvSpPr/>
          <p:nvPr/>
        </p:nvSpPr>
        <p:spPr>
          <a:xfrm>
            <a:off x="1376313" y="5111272"/>
            <a:ext cx="99867" cy="153598"/>
          </a:xfrm>
          <a:custGeom>
            <a:avLst/>
            <a:gdLst>
              <a:gd name="connsiteX0" fmla="*/ 0 w 99867"/>
              <a:gd name="connsiteY0" fmla="*/ 153598 h 153598"/>
              <a:gd name="connsiteX1" fmla="*/ 94268 w 99867"/>
              <a:gd name="connsiteY1" fmla="*/ 12196 h 153598"/>
              <a:gd name="connsiteX2" fmla="*/ 89555 w 99867"/>
              <a:gd name="connsiteY2" fmla="*/ 7483 h 153598"/>
              <a:gd name="connsiteX3" fmla="*/ 70701 w 99867"/>
              <a:gd name="connsiteY3" fmla="*/ 21623 h 153598"/>
            </a:gdLst>
            <a:ahLst/>
            <a:cxnLst>
              <a:cxn ang="0">
                <a:pos x="connsiteX0" y="connsiteY0"/>
              </a:cxn>
              <a:cxn ang="0">
                <a:pos x="connsiteX1" y="connsiteY1"/>
              </a:cxn>
              <a:cxn ang="0">
                <a:pos x="connsiteX2" y="connsiteY2"/>
              </a:cxn>
              <a:cxn ang="0">
                <a:pos x="connsiteX3" y="connsiteY3"/>
              </a:cxn>
            </a:cxnLst>
            <a:rect l="l" t="t" r="r" b="b"/>
            <a:pathLst>
              <a:path w="99867" h="153598">
                <a:moveTo>
                  <a:pt x="0" y="153598"/>
                </a:moveTo>
                <a:cubicBezTo>
                  <a:pt x="39671" y="95073"/>
                  <a:pt x="79342" y="36548"/>
                  <a:pt x="94268" y="12196"/>
                </a:cubicBezTo>
                <a:cubicBezTo>
                  <a:pt x="109194" y="-12157"/>
                  <a:pt x="89555" y="7483"/>
                  <a:pt x="89555" y="7483"/>
                </a:cubicBezTo>
                <a:cubicBezTo>
                  <a:pt x="85627" y="9054"/>
                  <a:pt x="78164" y="15338"/>
                  <a:pt x="70701" y="21623"/>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938274"/>
          </a:xfrm>
        </p:spPr>
        <p:txBody>
          <a:bodyPr>
            <a:normAutofit/>
          </a:bodyPr>
          <a:lstStyle/>
          <a:p>
            <a:pPr algn="ctr"/>
            <a:r>
              <a:rPr lang="ar-SA" b="1" dirty="0">
                <a:solidFill>
                  <a:srgbClr val="C00000"/>
                </a:solidFill>
                <a:effectLst>
                  <a:outerShdw blurRad="38100" dist="38100" dir="2700000" algn="tl">
                    <a:srgbClr val="000000">
                      <a:alpha val="43137"/>
                    </a:srgbClr>
                  </a:outerShdw>
                </a:effectLst>
              </a:rPr>
              <a:t>قانون تناقص الغلة </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2367093"/>
            <a:ext cx="8062664" cy="2502067"/>
          </a:xfrm>
        </p:spPr>
        <p:txBody>
          <a:bodyPr>
            <a:noAutofit/>
          </a:bodyPr>
          <a:lstStyle/>
          <a:p>
            <a:pPr marL="0" indent="0" algn="r" rtl="1">
              <a:buNone/>
            </a:pPr>
            <a:r>
              <a:rPr lang="ar-SA" sz="3200" dirty="0"/>
              <a:t>عند زيادة استخدام العنصر الانتاجي المتغير مع ثبات العوامل الاخرى فان الانتاج الاضافي(الحدي) يأخذ بالتناقص .</a:t>
            </a:r>
          </a:p>
          <a:p>
            <a:pPr marL="0" indent="0" algn="r" rtl="1">
              <a:buNone/>
            </a:pPr>
            <a:r>
              <a:rPr lang="ar-SA" sz="3200" b="1" dirty="0">
                <a:solidFill>
                  <a:srgbClr val="00B050"/>
                </a:solidFill>
              </a:rPr>
              <a:t>يسمى ايضا قانون تناقص الانتاجية الحدية </a:t>
            </a:r>
            <a:endParaRPr lang="en-US" sz="3200" b="1" dirty="0">
              <a:solidFill>
                <a:srgbClr val="00B050"/>
              </a:solidFill>
            </a:endParaRPr>
          </a:p>
        </p:txBody>
      </p:sp>
      <p:sp>
        <p:nvSpPr>
          <p:cNvPr id="4" name="Footer Placeholder 3"/>
          <p:cNvSpPr>
            <a:spLocks noGrp="1"/>
          </p:cNvSpPr>
          <p:nvPr>
            <p:ph type="ftr" sz="quarter" idx="11"/>
          </p:nvPr>
        </p:nvSpPr>
        <p:spPr>
          <a:xfrm>
            <a:off x="179512" y="6381328"/>
            <a:ext cx="5150444" cy="365125"/>
          </a:xfrm>
        </p:spPr>
        <p:txBody>
          <a:bodyPr/>
          <a:lstStyle/>
          <a:p>
            <a:r>
              <a:rPr lang="ar-SA" dirty="0"/>
              <a:t>فوزية الكلابي</a:t>
            </a:r>
            <a:endParaRPr lang="en-GB" dirty="0"/>
          </a:p>
        </p:txBody>
      </p:sp>
      <p:sp>
        <p:nvSpPr>
          <p:cNvPr id="5" name="Slide Number Placeholder 4"/>
          <p:cNvSpPr>
            <a:spLocks noGrp="1"/>
          </p:cNvSpPr>
          <p:nvPr>
            <p:ph type="sldNum" sz="quarter" idx="12"/>
          </p:nvPr>
        </p:nvSpPr>
        <p:spPr>
          <a:xfrm>
            <a:off x="8388424" y="6237312"/>
            <a:ext cx="573161" cy="365125"/>
          </a:xfrm>
        </p:spPr>
        <p:txBody>
          <a:bodyPr/>
          <a:lstStyle/>
          <a:p>
            <a:fld id="{DDA63D12-BCEB-4E8B-94AD-549E12DB8AFD}" type="slidenum">
              <a:rPr lang="en-GB" smtClean="0"/>
              <a:pPr/>
              <a:t>16</a:t>
            </a:fld>
            <a:endParaRPr lang="en-GB" dirty="0"/>
          </a:p>
        </p:txBody>
      </p:sp>
    </p:spTree>
    <p:extLst>
      <p:ext uri="{BB962C8B-B14F-4D97-AF65-F5344CB8AC3E}">
        <p14:creationId xmlns:p14="http://schemas.microsoft.com/office/powerpoint/2010/main" val="3464473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116633"/>
            <a:ext cx="7773338" cy="576064"/>
          </a:xfrm>
        </p:spPr>
        <p:txBody>
          <a:bodyPr>
            <a:normAutofit fontScale="90000"/>
          </a:bodyPr>
          <a:lstStyle/>
          <a:p>
            <a:pPr algn="ctr"/>
            <a:r>
              <a:rPr lang="ar-SA" b="1" dirty="0">
                <a:solidFill>
                  <a:srgbClr val="C00000"/>
                </a:solidFill>
                <a:effectLst>
                  <a:outerShdw blurRad="38100" dist="38100" dir="2700000" algn="tl">
                    <a:srgbClr val="000000">
                      <a:alpha val="43137"/>
                    </a:srgbClr>
                  </a:outerShdw>
                </a:effectLst>
              </a:rPr>
              <a:t>مراحل الانتاج</a:t>
            </a:r>
            <a:endParaRPr lang="en-US" b="1" dirty="0">
              <a:solidFill>
                <a:srgbClr val="C0000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179512" y="6309320"/>
            <a:ext cx="5004665" cy="365125"/>
          </a:xfrm>
        </p:spPr>
        <p:txBody>
          <a:bodyPr/>
          <a:lstStyle/>
          <a:p>
            <a:r>
              <a:rPr lang="ar-SA" dirty="0"/>
              <a:t>فوزية الكلابي</a:t>
            </a:r>
            <a:endParaRPr lang="en-GB" dirty="0"/>
          </a:p>
        </p:txBody>
      </p:sp>
      <p:sp>
        <p:nvSpPr>
          <p:cNvPr id="5" name="Slide Number Placeholder 4"/>
          <p:cNvSpPr>
            <a:spLocks noGrp="1"/>
          </p:cNvSpPr>
          <p:nvPr>
            <p:ph type="sldNum" sz="quarter" idx="12"/>
          </p:nvPr>
        </p:nvSpPr>
        <p:spPr>
          <a:xfrm>
            <a:off x="8570839" y="6525344"/>
            <a:ext cx="573161" cy="365125"/>
          </a:xfrm>
        </p:spPr>
        <p:txBody>
          <a:bodyPr/>
          <a:lstStyle/>
          <a:p>
            <a:fld id="{DDA63D12-BCEB-4E8B-94AD-549E12DB8AFD}" type="slidenum">
              <a:rPr lang="en-GB" smtClean="0"/>
              <a:pPr/>
              <a:t>17</a:t>
            </a:fld>
            <a:endParaRPr lang="en-GB" dirty="0"/>
          </a:p>
        </p:txBody>
      </p:sp>
      <mc:AlternateContent xmlns:mc="http://schemas.openxmlformats.org/markup-compatibility/2006" xmlns:a14="http://schemas.microsoft.com/office/drawing/2010/main">
        <mc:Choice Requires="a14">
          <p:sp>
            <p:nvSpPr>
              <p:cNvPr id="7" name="TextBox 6"/>
              <p:cNvSpPr txBox="1"/>
              <p:nvPr/>
            </p:nvSpPr>
            <p:spPr>
              <a:xfrm>
                <a:off x="3340663" y="814716"/>
                <a:ext cx="5485760" cy="6620723"/>
              </a:xfrm>
              <a:prstGeom prst="rect">
                <a:avLst/>
              </a:prstGeom>
              <a:noFill/>
            </p:spPr>
            <p:txBody>
              <a:bodyPr wrap="square" rtlCol="0">
                <a:spAutoFit/>
              </a:bodyPr>
              <a:lstStyle/>
              <a:p>
                <a:pPr algn="r" rtl="1"/>
                <a:r>
                  <a:rPr lang="ar-SA" sz="2400" b="1" dirty="0">
                    <a:solidFill>
                      <a:srgbClr val="C00000"/>
                    </a:solidFill>
                    <a:effectLst>
                      <a:outerShdw blurRad="38100" dist="38100" dir="2700000" algn="tl">
                        <a:srgbClr val="000000">
                          <a:alpha val="43137"/>
                        </a:srgbClr>
                      </a:outerShdw>
                    </a:effectLst>
                  </a:rPr>
                  <a:t>المرحلة الاولى (</a:t>
                </a:r>
                <a:r>
                  <a:rPr lang="en-US" sz="2400" b="1" dirty="0">
                    <a:solidFill>
                      <a:srgbClr val="C00000"/>
                    </a:solidFill>
                    <a:effectLst>
                      <a:outerShdw blurRad="38100" dist="38100" dir="2700000" algn="tl">
                        <a:srgbClr val="000000">
                          <a:alpha val="43137"/>
                        </a:srgbClr>
                      </a:outerShdw>
                    </a:effectLst>
                  </a:rPr>
                  <a:t>0 </a:t>
                </a:r>
                <a:r>
                  <a:rPr lang="en-US" sz="2400" b="1" dirty="0">
                    <a:solidFill>
                      <a:srgbClr val="C00000"/>
                    </a:solidFill>
                    <a:effectLst>
                      <a:outerShdw blurRad="38100" dist="38100" dir="2700000" algn="tl">
                        <a:srgbClr val="000000">
                          <a:alpha val="43137"/>
                        </a:srgbClr>
                      </a:outerShdw>
                    </a:effectLst>
                    <a:sym typeface="Symbol" panose="05050102010706020507" pitchFamily="18" charset="2"/>
                  </a:rPr>
                  <a:t> AP</a:t>
                </a:r>
                <a:r>
                  <a:rPr lang="ar-SA" sz="2400" b="1" dirty="0">
                    <a:solidFill>
                      <a:srgbClr val="C00000"/>
                    </a:solidFill>
                    <a:effectLst>
                      <a:outerShdw blurRad="38100" dist="38100" dir="2700000" algn="tl">
                        <a:srgbClr val="000000">
                          <a:alpha val="43137"/>
                        </a:srgbClr>
                      </a:outerShdw>
                    </a:effectLst>
                  </a:rPr>
                  <a:t> </a:t>
                </a:r>
                <a:r>
                  <a:rPr lang="en-US" sz="2400" b="1" dirty="0">
                    <a:solidFill>
                      <a:srgbClr val="C00000"/>
                    </a:solidFill>
                    <a:effectLst>
                      <a:outerShdw blurRad="38100" dist="38100" dir="2700000" algn="tl">
                        <a:srgbClr val="000000">
                          <a:alpha val="43137"/>
                        </a:srgbClr>
                      </a:outerShdw>
                    </a:effectLst>
                  </a:rPr>
                  <a:t>MP</a:t>
                </a:r>
                <a:r>
                  <a:rPr lang="en-US" sz="2400" b="1" dirty="0">
                    <a:solidFill>
                      <a:srgbClr val="C00000"/>
                    </a:solidFill>
                    <a:effectLst>
                      <a:outerShdw blurRad="38100" dist="38100" dir="2700000" algn="tl">
                        <a:srgbClr val="000000">
                          <a:alpha val="43137"/>
                        </a:srgbClr>
                      </a:outerShdw>
                    </a:effectLst>
                    <a:sym typeface="Symbol" panose="05050102010706020507" pitchFamily="18" charset="2"/>
                  </a:rPr>
                  <a:t></a:t>
                </a:r>
                <a:r>
                  <a:rPr lang="ar-SA" sz="2400" b="1" dirty="0">
                    <a:solidFill>
                      <a:srgbClr val="C00000"/>
                    </a:solidFill>
                    <a:effectLst>
                      <a:outerShdw blurRad="38100" dist="38100" dir="2700000" algn="tl">
                        <a:srgbClr val="000000">
                          <a:alpha val="43137"/>
                        </a:srgbClr>
                      </a:outerShdw>
                    </a:effectLst>
                  </a:rPr>
                  <a:t>)</a:t>
                </a:r>
                <a:r>
                  <a:rPr lang="en-US" sz="2400" b="1" dirty="0">
                    <a:solidFill>
                      <a:srgbClr val="C00000"/>
                    </a:solidFill>
                    <a:effectLst>
                      <a:outerShdw blurRad="38100" dist="38100" dir="2700000" algn="tl">
                        <a:srgbClr val="000000">
                          <a:alpha val="43137"/>
                        </a:srgbClr>
                      </a:outerShdw>
                    </a:effectLst>
                  </a:rPr>
                  <a:t>    </a:t>
                </a:r>
                <a:r>
                  <a:rPr lang="en-US" b="1" dirty="0">
                    <a:solidFill>
                      <a:srgbClr val="0070C0"/>
                    </a:solidFill>
                  </a:rPr>
                  <a:t> </a:t>
                </a:r>
                <a:endParaRPr lang="ar-SA" b="1" dirty="0">
                  <a:solidFill>
                    <a:srgbClr val="0070C0"/>
                  </a:solidFill>
                </a:endParaRPr>
              </a:p>
              <a:p>
                <a:pPr algn="r" rtl="1"/>
                <a:r>
                  <a:rPr lang="ar-SA" sz="2400" dirty="0">
                    <a:solidFill>
                      <a:srgbClr val="0070C0"/>
                    </a:solidFill>
                  </a:rPr>
                  <a:t>عدد العمال قليل وليس هناك تزاحم على راس المال ونسبة العمالة لراس المال منخفضة </a:t>
                </a:r>
              </a:p>
              <a:p>
                <a:pPr marL="285750" indent="-285750" algn="r" rtl="1">
                  <a:buFont typeface="Arial" panose="020B0604020202020204" pitchFamily="34" charset="0"/>
                  <a:buChar char="•"/>
                </a:pPr>
                <a:r>
                  <a:rPr lang="ar-SA" sz="2400" dirty="0">
                    <a:solidFill>
                      <a:srgbClr val="0070C0"/>
                    </a:solidFill>
                  </a:rPr>
                  <a:t>تزايد </a:t>
                </a:r>
                <a14:m>
                  <m:oMath xmlns:m="http://schemas.openxmlformats.org/officeDocument/2006/math">
                    <m:sSub>
                      <m:sSubPr>
                        <m:ctrlPr>
                          <a:rPr lang="en-US" sz="240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𝐴𝑃</m:t>
                        </m:r>
                      </m:e>
                      <m:sub>
                        <m:r>
                          <a:rPr lang="en-US" sz="2400" b="0" i="1" dirty="0" smtClean="0">
                            <a:solidFill>
                              <a:srgbClr val="0070C0"/>
                            </a:solidFill>
                            <a:latin typeface="Cambria Math" panose="02040503050406030204" pitchFamily="18" charset="0"/>
                          </a:rPr>
                          <m:t>𝐿</m:t>
                        </m:r>
                      </m:sub>
                    </m:sSub>
                  </m:oMath>
                </a14:m>
                <a:r>
                  <a:rPr lang="en-US" sz="2400" dirty="0">
                    <a:solidFill>
                      <a:srgbClr val="0070C0"/>
                    </a:solidFill>
                  </a:rPr>
                  <a:t> </a:t>
                </a:r>
                <a:r>
                  <a:rPr lang="ar-SA" sz="2400" dirty="0">
                    <a:solidFill>
                      <a:srgbClr val="0070C0"/>
                    </a:solidFill>
                  </a:rPr>
                  <a:t> مع زيادة كمية العمل المستخدمة </a:t>
                </a:r>
              </a:p>
              <a:p>
                <a:pPr algn="r" rtl="1"/>
                <a:r>
                  <a:rPr lang="ar-SA" sz="2400" dirty="0">
                    <a:solidFill>
                      <a:srgbClr val="0070C0"/>
                    </a:solidFill>
                  </a:rPr>
                  <a:t>لكل وحدة من راس المال(</a:t>
                </a:r>
                <a14:m>
                  <m:oMath xmlns:m="http://schemas.openxmlformats.org/officeDocument/2006/math">
                    <m:f>
                      <m:fPr>
                        <m:ctrlPr>
                          <a:rPr lang="ar-SA" sz="2400" i="1" smtClean="0">
                            <a:solidFill>
                              <a:srgbClr val="0070C0"/>
                            </a:solidFill>
                            <a:latin typeface="Cambria Math" panose="02040503050406030204" pitchFamily="18" charset="0"/>
                          </a:rPr>
                        </m:ctrlPr>
                      </m:fPr>
                      <m:num>
                        <m:r>
                          <a:rPr lang="en-US" sz="2400" b="0" i="1" smtClean="0">
                            <a:solidFill>
                              <a:srgbClr val="0070C0"/>
                            </a:solidFill>
                            <a:latin typeface="Cambria Math" panose="02040503050406030204" pitchFamily="18" charset="0"/>
                          </a:rPr>
                          <m:t>𝐿</m:t>
                        </m:r>
                      </m:num>
                      <m:den>
                        <m:r>
                          <a:rPr lang="en-US" sz="2400" b="0" i="1" smtClean="0">
                            <a:solidFill>
                              <a:srgbClr val="0070C0"/>
                            </a:solidFill>
                            <a:latin typeface="Cambria Math" panose="02040503050406030204" pitchFamily="18" charset="0"/>
                          </a:rPr>
                          <m:t>𝐾</m:t>
                        </m:r>
                      </m:den>
                    </m:f>
                  </m:oMath>
                </a14:m>
                <a:r>
                  <a:rPr lang="ar-SA" sz="2400" dirty="0">
                    <a:solidFill>
                      <a:srgbClr val="0070C0"/>
                    </a:solidFill>
                  </a:rPr>
                  <a:t>) وبالتالي كفاءة العمل</a:t>
                </a:r>
              </a:p>
              <a:p>
                <a:pPr algn="r" rtl="1"/>
                <a:r>
                  <a:rPr lang="ar-SA" sz="2400" dirty="0">
                    <a:solidFill>
                      <a:srgbClr val="0070C0"/>
                    </a:solidFill>
                  </a:rPr>
                  <a:t> تزداد (</a:t>
                </a:r>
                <a14:m>
                  <m:oMath xmlns:m="http://schemas.openxmlformats.org/officeDocument/2006/math">
                    <m:f>
                      <m:fPr>
                        <m:ctrlPr>
                          <a:rPr lang="ar-SA" sz="2400" i="1" smtClean="0">
                            <a:solidFill>
                              <a:srgbClr val="0070C0"/>
                            </a:solidFill>
                            <a:latin typeface="Cambria Math" panose="02040503050406030204" pitchFamily="18" charset="0"/>
                          </a:rPr>
                        </m:ctrlPr>
                      </m:fPr>
                      <m:num>
                        <m:r>
                          <a:rPr lang="en-US" sz="2400" b="0" i="1" smtClean="0">
                            <a:solidFill>
                              <a:srgbClr val="0070C0"/>
                            </a:solidFill>
                            <a:latin typeface="Cambria Math" panose="02040503050406030204" pitchFamily="18" charset="0"/>
                          </a:rPr>
                          <m:t>𝑄</m:t>
                        </m:r>
                      </m:num>
                      <m:den>
                        <m:r>
                          <a:rPr lang="en-US" sz="2400" b="0" i="1" smtClean="0">
                            <a:solidFill>
                              <a:srgbClr val="0070C0"/>
                            </a:solidFill>
                            <a:latin typeface="Cambria Math" panose="02040503050406030204" pitchFamily="18" charset="0"/>
                          </a:rPr>
                          <m:t>𝐿</m:t>
                        </m:r>
                      </m:den>
                    </m:f>
                  </m:oMath>
                </a14:m>
                <a:r>
                  <a:rPr lang="ar-SA" sz="2400" dirty="0">
                    <a:solidFill>
                      <a:srgbClr val="0070C0"/>
                    </a:solidFill>
                  </a:rPr>
                  <a:t>)</a:t>
                </a:r>
                <a:endParaRPr lang="en-US" sz="2400" dirty="0">
                  <a:solidFill>
                    <a:srgbClr val="0070C0"/>
                  </a:solidFill>
                </a:endParaRPr>
              </a:p>
              <a:p>
                <a:pPr marL="285750" indent="-285750" algn="r" rtl="1">
                  <a:buFont typeface="Arial" panose="020B0604020202020204" pitchFamily="34" charset="0"/>
                  <a:buChar char="•"/>
                </a:pPr>
                <a:r>
                  <a:rPr lang="ar-SA" sz="2400" dirty="0">
                    <a:solidFill>
                      <a:srgbClr val="0070C0"/>
                    </a:solidFill>
                  </a:rPr>
                  <a:t>الانتاج الكلي يزيد مع زيادة العمل  لكل وحدة</a:t>
                </a:r>
              </a:p>
              <a:p>
                <a:pPr algn="r" rtl="1"/>
                <a:r>
                  <a:rPr lang="ar-SA" sz="2400" dirty="0">
                    <a:solidFill>
                      <a:srgbClr val="0070C0"/>
                    </a:solidFill>
                  </a:rPr>
                  <a:t> من راس المال وهذا  يعني ان كفاءة راس المال </a:t>
                </a:r>
              </a:p>
              <a:p>
                <a:pPr algn="r" rtl="1"/>
                <a:r>
                  <a:rPr lang="ar-SA" sz="2400" dirty="0">
                    <a:solidFill>
                      <a:srgbClr val="0070C0"/>
                    </a:solidFill>
                  </a:rPr>
                  <a:t>تزداد ايضا (</a:t>
                </a:r>
                <a14:m>
                  <m:oMath xmlns:m="http://schemas.openxmlformats.org/officeDocument/2006/math">
                    <m:f>
                      <m:fPr>
                        <m:ctrlPr>
                          <a:rPr lang="ar-SA"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rPr>
                          <m:t>𝑄</m:t>
                        </m:r>
                      </m:num>
                      <m:den>
                        <m:r>
                          <a:rPr lang="en-US" sz="2400" b="0" i="1" smtClean="0">
                            <a:solidFill>
                              <a:srgbClr val="0070C0"/>
                            </a:solidFill>
                            <a:latin typeface="Cambria Math" panose="02040503050406030204" pitchFamily="18" charset="0"/>
                          </a:rPr>
                          <m:t>𝐾</m:t>
                        </m:r>
                      </m:den>
                    </m:f>
                  </m:oMath>
                </a14:m>
                <a:r>
                  <a:rPr lang="ar-SA" sz="2400" dirty="0">
                    <a:solidFill>
                      <a:srgbClr val="0070C0"/>
                    </a:solidFill>
                  </a:rPr>
                  <a:t>)</a:t>
                </a:r>
              </a:p>
              <a:p>
                <a:pPr algn="r" rtl="1"/>
                <a:r>
                  <a:rPr lang="ar-SA" sz="2400" b="1" dirty="0">
                    <a:solidFill>
                      <a:srgbClr val="C00000"/>
                    </a:solidFill>
                    <a:effectLst>
                      <a:outerShdw blurRad="38100" dist="38100" dir="2700000" algn="tl">
                        <a:srgbClr val="000000">
                          <a:alpha val="43137"/>
                        </a:srgbClr>
                      </a:outerShdw>
                    </a:effectLst>
                  </a:rPr>
                  <a:t>في هذه المرحله  </a:t>
                </a:r>
                <a:r>
                  <a:rPr lang="ar-SA" sz="2400" b="1" dirty="0">
                    <a:solidFill>
                      <a:srgbClr val="00B050"/>
                    </a:solidFill>
                    <a:effectLst>
                      <a:outerShdw blurRad="38100" dist="38100" dir="2700000" algn="tl">
                        <a:srgbClr val="000000">
                          <a:alpha val="43137"/>
                        </a:srgbClr>
                      </a:outerShdw>
                    </a:effectLst>
                  </a:rPr>
                  <a:t>تزداد</a:t>
                </a:r>
                <a:r>
                  <a:rPr lang="ar-SA" sz="2400" b="1" dirty="0">
                    <a:solidFill>
                      <a:srgbClr val="C00000"/>
                    </a:solidFill>
                    <a:effectLst>
                      <a:outerShdw blurRad="38100" dist="38100" dir="2700000" algn="tl">
                        <a:srgbClr val="000000">
                          <a:alpha val="43137"/>
                        </a:srgbClr>
                      </a:outerShdw>
                    </a:effectLst>
                  </a:rPr>
                  <a:t> </a:t>
                </a:r>
                <a:r>
                  <a:rPr lang="ar-SA" sz="2400" b="1" dirty="0">
                    <a:solidFill>
                      <a:srgbClr val="00B050"/>
                    </a:solidFill>
                    <a:effectLst>
                      <a:outerShdw blurRad="38100" dist="38100" dir="2700000" algn="tl">
                        <a:srgbClr val="000000">
                          <a:alpha val="43137"/>
                        </a:srgbClr>
                      </a:outerShdw>
                    </a:effectLst>
                  </a:rPr>
                  <a:t>كفاءة كل من العمل وراس المال </a:t>
                </a:r>
                <a:r>
                  <a:rPr lang="ar-SA" sz="3600" b="1" dirty="0">
                    <a:solidFill>
                      <a:srgbClr val="C00000"/>
                    </a:solidFill>
                    <a:effectLst>
                      <a:outerShdw blurRad="38100" dist="38100" dir="2700000" algn="tl">
                        <a:srgbClr val="000000">
                          <a:alpha val="43137"/>
                        </a:srgbClr>
                      </a:outerShdw>
                    </a:effectLst>
                  </a:rPr>
                  <a:t>(</a:t>
                </a:r>
                <a:r>
                  <a:rPr lang="en-US" sz="2400" b="1" dirty="0">
                    <a:solidFill>
                      <a:srgbClr val="00B050"/>
                    </a:solidFill>
                    <a:effectLst>
                      <a:outerShdw blurRad="38100" dist="38100" dir="2700000" algn="tl">
                        <a:srgbClr val="000000">
                          <a:alpha val="43137"/>
                        </a:srgbClr>
                      </a:outerShdw>
                    </a:effectLst>
                    <a:sym typeface="Symbol" panose="05050102010706020507" pitchFamily="18" charset="2"/>
                  </a:rPr>
                  <a:t></a:t>
                </a:r>
                <a:r>
                  <a:rPr lang="ar-SA" sz="2400" b="1" dirty="0">
                    <a:solidFill>
                      <a:srgbClr val="00B050"/>
                    </a:solidFill>
                    <a:effectLst>
                      <a:outerShdw blurRad="38100" dist="38100" dir="2700000" algn="tl">
                        <a:srgbClr val="000000">
                          <a:alpha val="43137"/>
                        </a:srgbClr>
                      </a:outerShdw>
                    </a:effectLst>
                  </a:rPr>
                  <a:t>(</a:t>
                </a:r>
                <a14:m>
                  <m:oMath xmlns:m="http://schemas.openxmlformats.org/officeDocument/2006/math">
                    <m:f>
                      <m:fPr>
                        <m:ctrlPr>
                          <a:rPr lang="ar-SA" sz="2400" b="1" i="1">
                            <a:solidFill>
                              <a:srgbClr val="00B050"/>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00B050"/>
                            </a:solidFill>
                            <a:effectLst>
                              <a:outerShdw blurRad="38100" dist="38100" dir="2700000" algn="tl">
                                <a:srgbClr val="000000">
                                  <a:alpha val="43137"/>
                                </a:srgbClr>
                              </a:outerShdw>
                            </a:effectLst>
                            <a:latin typeface="Cambria Math" panose="02040503050406030204" pitchFamily="18" charset="0"/>
                          </a:rPr>
                          <m:t>𝑸</m:t>
                        </m:r>
                      </m:num>
                      <m:den>
                        <m:r>
                          <a:rPr lang="en-US" sz="2400" b="1" i="1">
                            <a:solidFill>
                              <a:srgbClr val="00B050"/>
                            </a:solidFill>
                            <a:effectLst>
                              <a:outerShdw blurRad="38100" dist="38100" dir="2700000" algn="tl">
                                <a:srgbClr val="000000">
                                  <a:alpha val="43137"/>
                                </a:srgbClr>
                              </a:outerShdw>
                            </a:effectLst>
                            <a:latin typeface="Cambria Math" panose="02040503050406030204" pitchFamily="18" charset="0"/>
                          </a:rPr>
                          <m:t>𝑳</m:t>
                        </m:r>
                      </m:den>
                    </m:f>
                  </m:oMath>
                </a14:m>
                <a:r>
                  <a:rPr lang="ar-SA" sz="2400" b="1" dirty="0">
                    <a:solidFill>
                      <a:srgbClr val="00B050"/>
                    </a:solidFill>
                    <a:effectLst>
                      <a:outerShdw blurRad="38100" dist="38100" dir="2700000" algn="tl">
                        <a:srgbClr val="000000">
                          <a:alpha val="43137"/>
                        </a:srgbClr>
                      </a:outerShdw>
                    </a:effectLst>
                  </a:rPr>
                  <a:t>)</a:t>
                </a:r>
                <a:r>
                  <a:rPr lang="en-US" sz="2400" b="1" dirty="0">
                    <a:solidFill>
                      <a:srgbClr val="00B050"/>
                    </a:solidFill>
                    <a:effectLst>
                      <a:outerShdw blurRad="38100" dist="38100" dir="2700000" algn="tl">
                        <a:srgbClr val="000000">
                          <a:alpha val="43137"/>
                        </a:srgbClr>
                      </a:outerShdw>
                    </a:effectLst>
                    <a:sym typeface="Symbol" panose="05050102010706020507" pitchFamily="18" charset="2"/>
                  </a:rPr>
                  <a:t>   </a:t>
                </a:r>
                <a:r>
                  <a:rPr lang="ar-SA" sz="2400" b="1" dirty="0">
                    <a:solidFill>
                      <a:srgbClr val="00B050"/>
                    </a:solidFill>
                    <a:effectLst>
                      <a:outerShdw blurRad="38100" dist="38100" dir="2700000" algn="tl">
                        <a:srgbClr val="000000">
                          <a:alpha val="43137"/>
                        </a:srgbClr>
                      </a:outerShdw>
                    </a:effectLst>
                  </a:rPr>
                  <a:t>(</a:t>
                </a:r>
                <a14:m>
                  <m:oMath xmlns:m="http://schemas.openxmlformats.org/officeDocument/2006/math">
                    <m:f>
                      <m:fPr>
                        <m:ctrlPr>
                          <a:rPr lang="ar-SA" sz="2400" b="1" i="1">
                            <a:solidFill>
                              <a:srgbClr val="00B050"/>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00B050"/>
                            </a:solidFill>
                            <a:effectLst>
                              <a:outerShdw blurRad="38100" dist="38100" dir="2700000" algn="tl">
                                <a:srgbClr val="000000">
                                  <a:alpha val="43137"/>
                                </a:srgbClr>
                              </a:outerShdw>
                            </a:effectLst>
                            <a:latin typeface="Cambria Math" panose="02040503050406030204" pitchFamily="18" charset="0"/>
                          </a:rPr>
                          <m:t>𝑸</m:t>
                        </m:r>
                      </m:num>
                      <m:den>
                        <m:r>
                          <a:rPr lang="en-US" sz="2400" b="1" i="1">
                            <a:solidFill>
                              <a:srgbClr val="00B050"/>
                            </a:solidFill>
                            <a:effectLst>
                              <a:outerShdw blurRad="38100" dist="38100" dir="2700000" algn="tl">
                                <a:srgbClr val="000000">
                                  <a:alpha val="43137"/>
                                </a:srgbClr>
                              </a:outerShdw>
                            </a:effectLst>
                            <a:latin typeface="Cambria Math" panose="02040503050406030204" pitchFamily="18" charset="0"/>
                          </a:rPr>
                          <m:t>𝑲</m:t>
                        </m:r>
                      </m:den>
                    </m:f>
                  </m:oMath>
                </a14:m>
                <a:r>
                  <a:rPr lang="ar-SA" sz="2400" b="1" dirty="0">
                    <a:solidFill>
                      <a:srgbClr val="00B050"/>
                    </a:solidFill>
                    <a:effectLst>
                      <a:outerShdw blurRad="38100" dist="38100" dir="2700000" algn="tl">
                        <a:srgbClr val="000000">
                          <a:alpha val="43137"/>
                        </a:srgbClr>
                      </a:outerShdw>
                    </a:effectLst>
                  </a:rPr>
                  <a:t>)</a:t>
                </a:r>
                <a:r>
                  <a:rPr lang="ar-SA" sz="3600" b="1" dirty="0">
                    <a:solidFill>
                      <a:srgbClr val="C00000"/>
                    </a:solidFill>
                    <a:effectLst>
                      <a:outerShdw blurRad="38100" dist="38100" dir="2700000" algn="tl">
                        <a:srgbClr val="000000">
                          <a:alpha val="43137"/>
                        </a:srgbClr>
                      </a:outerShdw>
                    </a:effectLst>
                  </a:rPr>
                  <a:t>)</a:t>
                </a:r>
                <a:r>
                  <a:rPr lang="ar-SA" sz="2400" b="1" dirty="0">
                    <a:solidFill>
                      <a:srgbClr val="00B050"/>
                    </a:solidFill>
                    <a:effectLst>
                      <a:outerShdw blurRad="38100" dist="38100" dir="2700000" algn="tl">
                        <a:srgbClr val="000000">
                          <a:alpha val="43137"/>
                        </a:srgbClr>
                      </a:outerShdw>
                    </a:effectLst>
                  </a:rPr>
                  <a:t>  لذلك من مصلحة </a:t>
                </a:r>
              </a:p>
              <a:p>
                <a:pPr algn="r" rtl="1"/>
                <a:r>
                  <a:rPr lang="ar-SA" sz="2400" b="1" dirty="0">
                    <a:solidFill>
                      <a:srgbClr val="00B050"/>
                    </a:solidFill>
                    <a:effectLst>
                      <a:outerShdw blurRad="38100" dist="38100" dir="2700000" algn="tl">
                        <a:srgbClr val="000000">
                          <a:alpha val="43137"/>
                        </a:srgbClr>
                      </a:outerShdw>
                    </a:effectLst>
                  </a:rPr>
                  <a:t>المنتج ان يستمر في زيادة عدد العمال لزيادة</a:t>
                </a:r>
              </a:p>
              <a:p>
                <a:pPr algn="r" rtl="1"/>
                <a:r>
                  <a:rPr lang="ar-SA" sz="2400" b="1" dirty="0">
                    <a:solidFill>
                      <a:srgbClr val="00B050"/>
                    </a:solidFill>
                    <a:effectLst>
                      <a:outerShdw blurRad="38100" dist="38100" dir="2700000" algn="tl">
                        <a:srgbClr val="000000">
                          <a:alpha val="43137"/>
                        </a:srgbClr>
                      </a:outerShdw>
                    </a:effectLst>
                  </a:rPr>
                  <a:t> الانتاج وبالتالي الارباح </a:t>
                </a:r>
                <a:endParaRPr lang="en-US" sz="2400" b="1" dirty="0">
                  <a:solidFill>
                    <a:srgbClr val="00B050"/>
                  </a:solidFill>
                  <a:effectLst>
                    <a:outerShdw blurRad="38100" dist="38100" dir="2700000" algn="tl">
                      <a:srgbClr val="000000">
                        <a:alpha val="43137"/>
                      </a:srgbClr>
                    </a:outerShdw>
                  </a:effectLst>
                </a:endParaRPr>
              </a:p>
              <a:p>
                <a:pPr algn="r" rtl="1"/>
                <a:endParaRPr lang="ar-SA" dirty="0">
                  <a:solidFill>
                    <a:srgbClr val="0070C0"/>
                  </a:solidFill>
                </a:endParaRPr>
              </a:p>
              <a:p>
                <a:pPr algn="r" rtl="1"/>
                <a:endParaRPr lang="ar-SA" b="1" dirty="0">
                  <a:solidFill>
                    <a:srgbClr val="0070C0"/>
                  </a:solidFill>
                </a:endParaRPr>
              </a:p>
              <a:p>
                <a:pPr algn="r" rtl="1"/>
                <a:endParaRPr lang="ar-SA" dirty="0"/>
              </a:p>
              <a:p>
                <a:pPr algn="r" rtl="1"/>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340663" y="814716"/>
                <a:ext cx="5485760" cy="6620723"/>
              </a:xfrm>
              <a:prstGeom prst="rect">
                <a:avLst/>
              </a:prstGeom>
              <a:blipFill>
                <a:blip r:embed="rId3"/>
                <a:stretch>
                  <a:fillRect t="-1013" r="-2444"/>
                </a:stretch>
              </a:blipFill>
            </p:spPr>
            <p:txBody>
              <a:bodyPr/>
              <a:lstStyle/>
              <a:p>
                <a:r>
                  <a:rPr lang="en-US">
                    <a:noFill/>
                  </a:rPr>
                  <a:t> </a:t>
                </a:r>
              </a:p>
            </p:txBody>
          </p:sp>
        </mc:Fallback>
      </mc:AlternateContent>
      <p:cxnSp>
        <p:nvCxnSpPr>
          <p:cNvPr id="8" name="Straight Connector 7"/>
          <p:cNvCxnSpPr/>
          <p:nvPr/>
        </p:nvCxnSpPr>
        <p:spPr>
          <a:xfrm>
            <a:off x="1115616" y="1916832"/>
            <a:ext cx="0" cy="2448272"/>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V="1">
            <a:off x="1115616" y="4293096"/>
            <a:ext cx="2664296" cy="83235"/>
          </a:xfrm>
          <a:prstGeom prst="line">
            <a:avLst/>
          </a:prstGeom>
        </p:spPr>
        <p:style>
          <a:lnRef idx="3">
            <a:schemeClr val="accent2"/>
          </a:lnRef>
          <a:fillRef idx="0">
            <a:schemeClr val="accent2"/>
          </a:fillRef>
          <a:effectRef idx="2">
            <a:schemeClr val="accent2"/>
          </a:effectRef>
          <a:fontRef idx="minor">
            <a:schemeClr val="tx1"/>
          </a:fontRef>
        </p:style>
      </p:cxnSp>
      <p:sp>
        <p:nvSpPr>
          <p:cNvPr id="10" name="Freeform 9"/>
          <p:cNvSpPr/>
          <p:nvPr/>
        </p:nvSpPr>
        <p:spPr>
          <a:xfrm>
            <a:off x="1151519" y="2393813"/>
            <a:ext cx="2168165" cy="1960806"/>
          </a:xfrm>
          <a:custGeom>
            <a:avLst/>
            <a:gdLst>
              <a:gd name="connsiteX0" fmla="*/ 0 w 2168165"/>
              <a:gd name="connsiteY0" fmla="*/ 1960806 h 1960806"/>
              <a:gd name="connsiteX1" fmla="*/ 301658 w 2168165"/>
              <a:gd name="connsiteY1" fmla="*/ 1682715 h 1960806"/>
              <a:gd name="connsiteX2" fmla="*/ 570322 w 2168165"/>
              <a:gd name="connsiteY2" fmla="*/ 1206661 h 1960806"/>
              <a:gd name="connsiteX3" fmla="*/ 829559 w 2168165"/>
              <a:gd name="connsiteY3" fmla="*/ 457230 h 1960806"/>
              <a:gd name="connsiteX4" fmla="*/ 1225485 w 2168165"/>
              <a:gd name="connsiteY4" fmla="*/ 89585 h 1960806"/>
              <a:gd name="connsiteX5" fmla="*/ 1451728 w 2168165"/>
              <a:gd name="connsiteY5" fmla="*/ 30 h 1960806"/>
              <a:gd name="connsiteX6" fmla="*/ 1753386 w 2168165"/>
              <a:gd name="connsiteY6" fmla="*/ 94298 h 1960806"/>
              <a:gd name="connsiteX7" fmla="*/ 2168165 w 2168165"/>
              <a:gd name="connsiteY7" fmla="*/ 504364 h 1960806"/>
              <a:gd name="connsiteX8" fmla="*/ 2168165 w 2168165"/>
              <a:gd name="connsiteY8" fmla="*/ 504364 h 196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165" h="1960806">
                <a:moveTo>
                  <a:pt x="0" y="1960806"/>
                </a:moveTo>
                <a:cubicBezTo>
                  <a:pt x="103302" y="1884606"/>
                  <a:pt x="206604" y="1808406"/>
                  <a:pt x="301658" y="1682715"/>
                </a:cubicBezTo>
                <a:cubicBezTo>
                  <a:pt x="396712" y="1557024"/>
                  <a:pt x="482339" y="1410908"/>
                  <a:pt x="570322" y="1206661"/>
                </a:cubicBezTo>
                <a:cubicBezTo>
                  <a:pt x="658305" y="1002414"/>
                  <a:pt x="720365" y="643409"/>
                  <a:pt x="829559" y="457230"/>
                </a:cubicBezTo>
                <a:cubicBezTo>
                  <a:pt x="938753" y="271051"/>
                  <a:pt x="1121790" y="165785"/>
                  <a:pt x="1225485" y="89585"/>
                </a:cubicBezTo>
                <a:cubicBezTo>
                  <a:pt x="1329180" y="13385"/>
                  <a:pt x="1363745" y="-755"/>
                  <a:pt x="1451728" y="30"/>
                </a:cubicBezTo>
                <a:cubicBezTo>
                  <a:pt x="1539711" y="815"/>
                  <a:pt x="1633980" y="10242"/>
                  <a:pt x="1753386" y="94298"/>
                </a:cubicBezTo>
                <a:cubicBezTo>
                  <a:pt x="1872792" y="178354"/>
                  <a:pt x="2168165" y="504364"/>
                  <a:pt x="2168165" y="504364"/>
                </a:cubicBezTo>
                <a:lnTo>
                  <a:pt x="2168165" y="504364"/>
                </a:ln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115616" y="5517232"/>
            <a:ext cx="2664296" cy="11228"/>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1120523" y="4581128"/>
            <a:ext cx="14029" cy="1287966"/>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2627784" y="2393830"/>
            <a:ext cx="41504" cy="3124132"/>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p:cNvCxnSpPr/>
          <p:nvPr/>
        </p:nvCxnSpPr>
        <p:spPr>
          <a:xfrm>
            <a:off x="1835696" y="3212976"/>
            <a:ext cx="0" cy="231548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Freeform 14"/>
          <p:cNvSpPr/>
          <p:nvPr/>
        </p:nvSpPr>
        <p:spPr>
          <a:xfrm>
            <a:off x="1352678" y="4831222"/>
            <a:ext cx="1652220" cy="1037872"/>
          </a:xfrm>
          <a:custGeom>
            <a:avLst/>
            <a:gdLst>
              <a:gd name="connsiteX0" fmla="*/ 0 w 1673258"/>
              <a:gd name="connsiteY0" fmla="*/ 462837 h 1037872"/>
              <a:gd name="connsiteX1" fmla="*/ 593889 w 1673258"/>
              <a:gd name="connsiteY1" fmla="*/ 19777 h 1037872"/>
              <a:gd name="connsiteX2" fmla="*/ 1673258 w 1673258"/>
              <a:gd name="connsiteY2" fmla="*/ 1037872 h 1037872"/>
              <a:gd name="connsiteX3" fmla="*/ 1673258 w 1673258"/>
              <a:gd name="connsiteY3" fmla="*/ 1037872 h 1037872"/>
            </a:gdLst>
            <a:ahLst/>
            <a:cxnLst>
              <a:cxn ang="0">
                <a:pos x="connsiteX0" y="connsiteY0"/>
              </a:cxn>
              <a:cxn ang="0">
                <a:pos x="connsiteX1" y="connsiteY1"/>
              </a:cxn>
              <a:cxn ang="0">
                <a:pos x="connsiteX2" y="connsiteY2"/>
              </a:cxn>
              <a:cxn ang="0">
                <a:pos x="connsiteX3" y="connsiteY3"/>
              </a:cxn>
            </a:cxnLst>
            <a:rect l="l" t="t" r="r" b="b"/>
            <a:pathLst>
              <a:path w="1673258" h="1037872">
                <a:moveTo>
                  <a:pt x="0" y="462837"/>
                </a:moveTo>
                <a:cubicBezTo>
                  <a:pt x="157506" y="193387"/>
                  <a:pt x="315013" y="-76062"/>
                  <a:pt x="593889" y="19777"/>
                </a:cubicBezTo>
                <a:cubicBezTo>
                  <a:pt x="872765" y="115616"/>
                  <a:pt x="1673258" y="1037872"/>
                  <a:pt x="1673258" y="1037872"/>
                </a:cubicBezTo>
                <a:lnTo>
                  <a:pt x="1673258" y="1037872"/>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76528" y="2370211"/>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654188" y="5471513"/>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780379" y="3239265"/>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799692" y="4808362"/>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956296" y="2899944"/>
            <a:ext cx="866144" cy="31335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TP</a:t>
            </a:r>
            <a:endParaRPr lang="ar-SA" sz="1100" dirty="0"/>
          </a:p>
          <a:p>
            <a:pPr algn="ctr"/>
            <a:r>
              <a:rPr lang="ar-SA" sz="1100" dirty="0"/>
              <a:t>الانتاج الكلي </a:t>
            </a:r>
            <a:endParaRPr lang="en-US" sz="1100" dirty="0"/>
          </a:p>
        </p:txBody>
      </p:sp>
      <p:sp>
        <p:nvSpPr>
          <p:cNvPr id="21" name="Rounded Rectangle 20"/>
          <p:cNvSpPr/>
          <p:nvPr/>
        </p:nvSpPr>
        <p:spPr>
          <a:xfrm>
            <a:off x="1035908" y="3165023"/>
            <a:ext cx="819555" cy="324036"/>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100" dirty="0"/>
              <a:t>نقطة الانقلاب</a:t>
            </a:r>
            <a:endParaRPr lang="en-US" sz="1100" dirty="0"/>
          </a:p>
        </p:txBody>
      </p:sp>
      <p:sp>
        <p:nvSpPr>
          <p:cNvPr id="22" name="Rounded Rectangle 21"/>
          <p:cNvSpPr/>
          <p:nvPr/>
        </p:nvSpPr>
        <p:spPr>
          <a:xfrm>
            <a:off x="2742226" y="5805794"/>
            <a:ext cx="866144" cy="31335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MP</a:t>
            </a:r>
            <a:endParaRPr lang="ar-SA" sz="1100" dirty="0"/>
          </a:p>
          <a:p>
            <a:pPr algn="ctr"/>
            <a:r>
              <a:rPr lang="ar-SA" sz="1100" dirty="0"/>
              <a:t>الانتاج الحدي </a:t>
            </a:r>
            <a:endParaRPr lang="en-US" sz="1100" dirty="0"/>
          </a:p>
        </p:txBody>
      </p:sp>
      <p:sp>
        <p:nvSpPr>
          <p:cNvPr id="23" name="Rounded Rectangle 22"/>
          <p:cNvSpPr/>
          <p:nvPr/>
        </p:nvSpPr>
        <p:spPr>
          <a:xfrm>
            <a:off x="1986224" y="2102473"/>
            <a:ext cx="883839" cy="157726"/>
          </a:xfrm>
          <a:prstGeom prst="roundRect">
            <a:avLst>
              <a:gd name="adj" fmla="val 5000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1100" dirty="0"/>
              <a:t>اقصى انتاج</a:t>
            </a:r>
            <a:endParaRPr lang="en-US" sz="1100" dirty="0"/>
          </a:p>
          <a:p>
            <a:pPr algn="ctr" rtl="1"/>
            <a:r>
              <a:rPr lang="en-US" sz="1100" dirty="0"/>
              <a:t>Max TP</a:t>
            </a:r>
          </a:p>
        </p:txBody>
      </p:sp>
      <p:sp>
        <p:nvSpPr>
          <p:cNvPr id="24" name="Rounded Rectangle 23"/>
          <p:cNvSpPr/>
          <p:nvPr/>
        </p:nvSpPr>
        <p:spPr>
          <a:xfrm>
            <a:off x="1102338" y="3655620"/>
            <a:ext cx="643384" cy="2551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100" dirty="0"/>
              <a:t>++</a:t>
            </a:r>
            <a:endParaRPr lang="en-US" sz="1100" dirty="0"/>
          </a:p>
        </p:txBody>
      </p:sp>
      <p:sp>
        <p:nvSpPr>
          <p:cNvPr id="26" name="Rounded Rectangle 25"/>
          <p:cNvSpPr/>
          <p:nvPr/>
        </p:nvSpPr>
        <p:spPr>
          <a:xfrm>
            <a:off x="1693535" y="4627998"/>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C`</a:t>
            </a:r>
          </a:p>
        </p:txBody>
      </p:sp>
      <p:sp>
        <p:nvSpPr>
          <p:cNvPr id="27" name="Rounded Rectangle 26"/>
          <p:cNvSpPr/>
          <p:nvPr/>
        </p:nvSpPr>
        <p:spPr>
          <a:xfrm>
            <a:off x="1693535" y="3165164"/>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C</a:t>
            </a:r>
          </a:p>
        </p:txBody>
      </p:sp>
      <p:sp>
        <p:nvSpPr>
          <p:cNvPr id="28" name="Rounded Rectangle 27"/>
          <p:cNvSpPr/>
          <p:nvPr/>
        </p:nvSpPr>
        <p:spPr>
          <a:xfrm>
            <a:off x="1181236" y="3088008"/>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Max MP</a:t>
            </a:r>
          </a:p>
        </p:txBody>
      </p:sp>
      <p:sp>
        <p:nvSpPr>
          <p:cNvPr id="29" name="Rounded Rectangle 28"/>
          <p:cNvSpPr/>
          <p:nvPr/>
        </p:nvSpPr>
        <p:spPr>
          <a:xfrm>
            <a:off x="2599986" y="5297454"/>
            <a:ext cx="602000" cy="23377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MP=0</a:t>
            </a:r>
          </a:p>
        </p:txBody>
      </p:sp>
      <mc:AlternateContent xmlns:mc="http://schemas.openxmlformats.org/markup-compatibility/2006" xmlns:a14="http://schemas.microsoft.com/office/drawing/2010/main">
        <mc:Choice Requires="a14">
          <p:sp>
            <p:nvSpPr>
              <p:cNvPr id="31" name="Rounded Rectangle 30"/>
              <p:cNvSpPr/>
              <p:nvPr/>
            </p:nvSpPr>
            <p:spPr>
              <a:xfrm>
                <a:off x="3670826" y="5484911"/>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i="1" dirty="0">
                              <a:latin typeface="Cambria Math" panose="02040503050406030204" pitchFamily="18" charset="0"/>
                            </a:rPr>
                          </m:ctrlPr>
                        </m:fPr>
                        <m:num>
                          <m:r>
                            <a:rPr lang="en-US" sz="1100" i="1" dirty="0">
                              <a:latin typeface="Cambria Math" panose="02040503050406030204" pitchFamily="18" charset="0"/>
                            </a:rPr>
                            <m:t>𝐿</m:t>
                          </m:r>
                        </m:num>
                        <m:den>
                          <m:r>
                            <a:rPr lang="en-US" sz="1100" i="1" dirty="0">
                              <a:latin typeface="Cambria Math" panose="02040503050406030204" pitchFamily="18" charset="0"/>
                            </a:rPr>
                            <m:t>𝐾</m:t>
                          </m:r>
                        </m:den>
                      </m:f>
                    </m:oMath>
                  </m:oMathPara>
                </a14:m>
                <a:endParaRPr lang="en-US" sz="1100" dirty="0"/>
              </a:p>
            </p:txBody>
          </p:sp>
        </mc:Choice>
        <mc:Fallback xmlns="">
          <p:sp>
            <p:nvSpPr>
              <p:cNvPr id="31" name="Rounded Rectangle 30"/>
              <p:cNvSpPr>
                <a:spLocks noRot="1" noChangeAspect="1" noMove="1" noResize="1" noEditPoints="1" noAdjustHandles="1" noChangeArrowheads="1" noChangeShapeType="1" noTextEdit="1"/>
              </p:cNvSpPr>
              <p:nvPr/>
            </p:nvSpPr>
            <p:spPr>
              <a:xfrm>
                <a:off x="3670826" y="5484911"/>
                <a:ext cx="492668" cy="208110"/>
              </a:xfrm>
              <a:prstGeom prst="roundRect">
                <a:avLst/>
              </a:prstGeom>
              <a:blipFill>
                <a:blip r:embed="rId4"/>
                <a:stretch>
                  <a:fillRect t="-26471" b="-47059"/>
                </a:stretch>
              </a:blipFill>
              <a:ln>
                <a:noFill/>
              </a:ln>
            </p:spPr>
            <p:txBody>
              <a:bodyPr/>
              <a:lstStyle/>
              <a:p>
                <a:r>
                  <a:rPr lang="en-US">
                    <a:noFill/>
                  </a:rPr>
                  <a:t> </a:t>
                </a:r>
              </a:p>
            </p:txBody>
          </p:sp>
        </mc:Fallback>
      </mc:AlternateContent>
      <p:sp>
        <p:nvSpPr>
          <p:cNvPr id="32" name="Rounded Rectangle 31"/>
          <p:cNvSpPr/>
          <p:nvPr/>
        </p:nvSpPr>
        <p:spPr>
          <a:xfrm>
            <a:off x="645504" y="4516019"/>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MP</a:t>
            </a:r>
          </a:p>
        </p:txBody>
      </p:sp>
      <p:cxnSp>
        <p:nvCxnSpPr>
          <p:cNvPr id="33" name="Straight Connector 32"/>
          <p:cNvCxnSpPr/>
          <p:nvPr/>
        </p:nvCxnSpPr>
        <p:spPr>
          <a:xfrm flipH="1">
            <a:off x="1151519" y="2397823"/>
            <a:ext cx="1517769" cy="13221"/>
          </a:xfrm>
          <a:prstGeom prst="line">
            <a:avLst/>
          </a:prstGeom>
          <a:ln w="127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1429605" y="4954997"/>
            <a:ext cx="1737290" cy="479535"/>
          </a:xfrm>
          <a:custGeom>
            <a:avLst/>
            <a:gdLst>
              <a:gd name="connsiteX0" fmla="*/ 0 w 1673258"/>
              <a:gd name="connsiteY0" fmla="*/ 462837 h 1037872"/>
              <a:gd name="connsiteX1" fmla="*/ 593889 w 1673258"/>
              <a:gd name="connsiteY1" fmla="*/ 19777 h 1037872"/>
              <a:gd name="connsiteX2" fmla="*/ 1673258 w 1673258"/>
              <a:gd name="connsiteY2" fmla="*/ 1037872 h 1037872"/>
              <a:gd name="connsiteX3" fmla="*/ 1673258 w 1673258"/>
              <a:gd name="connsiteY3" fmla="*/ 1037872 h 1037872"/>
            </a:gdLst>
            <a:ahLst/>
            <a:cxnLst>
              <a:cxn ang="0">
                <a:pos x="connsiteX0" y="connsiteY0"/>
              </a:cxn>
              <a:cxn ang="0">
                <a:pos x="connsiteX1" y="connsiteY1"/>
              </a:cxn>
              <a:cxn ang="0">
                <a:pos x="connsiteX2" y="connsiteY2"/>
              </a:cxn>
              <a:cxn ang="0">
                <a:pos x="connsiteX3" y="connsiteY3"/>
              </a:cxn>
            </a:cxnLst>
            <a:rect l="l" t="t" r="r" b="b"/>
            <a:pathLst>
              <a:path w="1673258" h="1037872">
                <a:moveTo>
                  <a:pt x="0" y="462837"/>
                </a:moveTo>
                <a:cubicBezTo>
                  <a:pt x="157506" y="193387"/>
                  <a:pt x="315013" y="-76062"/>
                  <a:pt x="593889" y="19777"/>
                </a:cubicBezTo>
                <a:cubicBezTo>
                  <a:pt x="872765" y="115616"/>
                  <a:pt x="1673258" y="1037872"/>
                  <a:pt x="1673258" y="1037872"/>
                </a:cubicBezTo>
                <a:lnTo>
                  <a:pt x="1673258" y="1037872"/>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2627784" y="2392574"/>
            <a:ext cx="41504" cy="3124132"/>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2140751" y="2643357"/>
            <a:ext cx="7547" cy="2871109"/>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7" name="Rounded Rectangle 36"/>
          <p:cNvSpPr/>
          <p:nvPr/>
        </p:nvSpPr>
        <p:spPr>
          <a:xfrm>
            <a:off x="1965935" y="4761989"/>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B`</a:t>
            </a:r>
          </a:p>
        </p:txBody>
      </p:sp>
      <p:sp>
        <p:nvSpPr>
          <p:cNvPr id="38" name="Rounded Rectangle 37"/>
          <p:cNvSpPr/>
          <p:nvPr/>
        </p:nvSpPr>
        <p:spPr>
          <a:xfrm>
            <a:off x="1977388" y="2573729"/>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B</a:t>
            </a:r>
          </a:p>
        </p:txBody>
      </p:sp>
      <p:sp>
        <p:nvSpPr>
          <p:cNvPr id="39" name="Rounded Rectangle 38"/>
          <p:cNvSpPr/>
          <p:nvPr/>
        </p:nvSpPr>
        <p:spPr>
          <a:xfrm>
            <a:off x="2013861" y="4636069"/>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Max AP</a:t>
            </a:r>
          </a:p>
        </p:txBody>
      </p:sp>
      <p:sp>
        <p:nvSpPr>
          <p:cNvPr id="40" name="Oval 39"/>
          <p:cNvSpPr/>
          <p:nvPr/>
        </p:nvSpPr>
        <p:spPr>
          <a:xfrm>
            <a:off x="2090196" y="4926898"/>
            <a:ext cx="87588" cy="79584"/>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2987463" y="5123404"/>
            <a:ext cx="1145495" cy="31335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AP</a:t>
            </a:r>
            <a:endParaRPr lang="ar-SA" sz="1100" dirty="0"/>
          </a:p>
          <a:p>
            <a:pPr algn="ctr"/>
            <a:r>
              <a:rPr lang="ar-SA" sz="1100" dirty="0"/>
              <a:t>الانتاج المتوسط </a:t>
            </a:r>
            <a:endParaRPr lang="en-US" sz="1100" dirty="0"/>
          </a:p>
        </p:txBody>
      </p:sp>
      <mc:AlternateContent xmlns:mc="http://schemas.openxmlformats.org/markup-compatibility/2006" xmlns:a14="http://schemas.microsoft.com/office/drawing/2010/main">
        <mc:Choice Requires="a14">
          <p:sp>
            <p:nvSpPr>
              <p:cNvPr id="42" name="Rounded Rectangle 41"/>
              <p:cNvSpPr/>
              <p:nvPr/>
            </p:nvSpPr>
            <p:spPr>
              <a:xfrm>
                <a:off x="3628006" y="4164976"/>
                <a:ext cx="544798" cy="256240"/>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i="1" dirty="0" smtClean="0">
                              <a:latin typeface="Cambria Math" panose="02040503050406030204" pitchFamily="18" charset="0"/>
                            </a:rPr>
                          </m:ctrlPr>
                        </m:fPr>
                        <m:num>
                          <m:r>
                            <a:rPr lang="en-US" sz="1100" b="0" i="1" dirty="0" smtClean="0">
                              <a:latin typeface="Cambria Math" panose="02040503050406030204" pitchFamily="18" charset="0"/>
                            </a:rPr>
                            <m:t>𝐿</m:t>
                          </m:r>
                        </m:num>
                        <m:den>
                          <m:r>
                            <a:rPr lang="en-US" sz="1100" b="0" i="1" dirty="0" smtClean="0">
                              <a:latin typeface="Cambria Math" panose="02040503050406030204" pitchFamily="18" charset="0"/>
                            </a:rPr>
                            <m:t>𝐾</m:t>
                          </m:r>
                        </m:den>
                      </m:f>
                    </m:oMath>
                  </m:oMathPara>
                </a14:m>
                <a:endParaRPr lang="ar-SA" sz="1100" dirty="0"/>
              </a:p>
            </p:txBody>
          </p:sp>
        </mc:Choice>
        <mc:Fallback xmlns="">
          <p:sp>
            <p:nvSpPr>
              <p:cNvPr id="42" name="Rounded Rectangle 41"/>
              <p:cNvSpPr>
                <a:spLocks noRot="1" noChangeAspect="1" noMove="1" noResize="1" noEditPoints="1" noAdjustHandles="1" noChangeArrowheads="1" noChangeShapeType="1" noTextEdit="1"/>
              </p:cNvSpPr>
              <p:nvPr/>
            </p:nvSpPr>
            <p:spPr>
              <a:xfrm>
                <a:off x="3628006" y="4164976"/>
                <a:ext cx="544798" cy="256240"/>
              </a:xfrm>
              <a:prstGeom prst="roundRect">
                <a:avLst>
                  <a:gd name="adj" fmla="val 0"/>
                </a:avLst>
              </a:prstGeom>
              <a:blipFill>
                <a:blip r:embed="rId5"/>
                <a:stretch>
                  <a:fillRect t="-11905" b="-30952"/>
                </a:stretch>
              </a:blipFill>
              <a:ln>
                <a:noFill/>
              </a:ln>
            </p:spPr>
            <p:txBody>
              <a:bodyPr/>
              <a:lstStyle/>
              <a:p>
                <a:r>
                  <a:rPr lang="en-US">
                    <a:noFill/>
                  </a:rPr>
                  <a:t> </a:t>
                </a:r>
              </a:p>
            </p:txBody>
          </p:sp>
        </mc:Fallback>
      </mc:AlternateContent>
      <p:sp>
        <p:nvSpPr>
          <p:cNvPr id="43" name="Freeform 42"/>
          <p:cNvSpPr/>
          <p:nvPr/>
        </p:nvSpPr>
        <p:spPr>
          <a:xfrm>
            <a:off x="1376313" y="5111272"/>
            <a:ext cx="99867" cy="153598"/>
          </a:xfrm>
          <a:custGeom>
            <a:avLst/>
            <a:gdLst>
              <a:gd name="connsiteX0" fmla="*/ 0 w 99867"/>
              <a:gd name="connsiteY0" fmla="*/ 153598 h 153598"/>
              <a:gd name="connsiteX1" fmla="*/ 94268 w 99867"/>
              <a:gd name="connsiteY1" fmla="*/ 12196 h 153598"/>
              <a:gd name="connsiteX2" fmla="*/ 89555 w 99867"/>
              <a:gd name="connsiteY2" fmla="*/ 7483 h 153598"/>
              <a:gd name="connsiteX3" fmla="*/ 70701 w 99867"/>
              <a:gd name="connsiteY3" fmla="*/ 21623 h 153598"/>
            </a:gdLst>
            <a:ahLst/>
            <a:cxnLst>
              <a:cxn ang="0">
                <a:pos x="connsiteX0" y="connsiteY0"/>
              </a:cxn>
              <a:cxn ang="0">
                <a:pos x="connsiteX1" y="connsiteY1"/>
              </a:cxn>
              <a:cxn ang="0">
                <a:pos x="connsiteX2" y="connsiteY2"/>
              </a:cxn>
              <a:cxn ang="0">
                <a:pos x="connsiteX3" y="connsiteY3"/>
              </a:cxn>
            </a:cxnLst>
            <a:rect l="l" t="t" r="r" b="b"/>
            <a:pathLst>
              <a:path w="99867" h="153598">
                <a:moveTo>
                  <a:pt x="0" y="153598"/>
                </a:moveTo>
                <a:cubicBezTo>
                  <a:pt x="39671" y="95073"/>
                  <a:pt x="79342" y="36548"/>
                  <a:pt x="94268" y="12196"/>
                </a:cubicBezTo>
                <a:cubicBezTo>
                  <a:pt x="109194" y="-12157"/>
                  <a:pt x="89555" y="7483"/>
                  <a:pt x="89555" y="7483"/>
                </a:cubicBezTo>
                <a:cubicBezTo>
                  <a:pt x="85627" y="9054"/>
                  <a:pt x="78164" y="15338"/>
                  <a:pt x="70701" y="21623"/>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688861">
            <a:off x="2089168" y="2714169"/>
            <a:ext cx="856037" cy="19750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900" dirty="0"/>
              <a:t>اقصى كفاءة عمل </a:t>
            </a:r>
            <a:endParaRPr lang="en-US" sz="900" dirty="0"/>
          </a:p>
        </p:txBody>
      </p:sp>
      <p:sp>
        <p:nvSpPr>
          <p:cNvPr id="45" name="Rounded Rectangle 44"/>
          <p:cNvSpPr/>
          <p:nvPr/>
        </p:nvSpPr>
        <p:spPr>
          <a:xfrm>
            <a:off x="1156323" y="4666449"/>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Max MP</a:t>
            </a:r>
          </a:p>
        </p:txBody>
      </p:sp>
      <p:sp>
        <p:nvSpPr>
          <p:cNvPr id="46" name="Oval 45"/>
          <p:cNvSpPr/>
          <p:nvPr/>
        </p:nvSpPr>
        <p:spPr>
          <a:xfrm>
            <a:off x="2090196" y="2647922"/>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1515910" y="2500240"/>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Max AP</a:t>
            </a:r>
          </a:p>
        </p:txBody>
      </p:sp>
      <p:sp>
        <p:nvSpPr>
          <p:cNvPr id="49" name="Rounded Rectangle 48"/>
          <p:cNvSpPr/>
          <p:nvPr/>
        </p:nvSpPr>
        <p:spPr>
          <a:xfrm rot="21095222">
            <a:off x="2091655" y="4787847"/>
            <a:ext cx="856037" cy="19750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900" dirty="0"/>
              <a:t>اقصى كفاءة عمل </a:t>
            </a:r>
            <a:endParaRPr lang="en-US" sz="900" dirty="0"/>
          </a:p>
        </p:txBody>
      </p:sp>
      <p:sp>
        <p:nvSpPr>
          <p:cNvPr id="50" name="Rounded Rectangle 49"/>
          <p:cNvSpPr/>
          <p:nvPr/>
        </p:nvSpPr>
        <p:spPr>
          <a:xfrm rot="20659842">
            <a:off x="1724623" y="5632080"/>
            <a:ext cx="1118893" cy="183067"/>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900" dirty="0"/>
              <a:t>اقصى كفاءة لراس المال </a:t>
            </a:r>
            <a:endParaRPr lang="en-US" sz="900" dirty="0"/>
          </a:p>
        </p:txBody>
      </p:sp>
      <p:sp>
        <p:nvSpPr>
          <p:cNvPr id="51" name="Rounded Rectangle 50"/>
          <p:cNvSpPr/>
          <p:nvPr/>
        </p:nvSpPr>
        <p:spPr>
          <a:xfrm rot="20659842">
            <a:off x="2508267" y="2109839"/>
            <a:ext cx="1118893" cy="183067"/>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900" dirty="0"/>
              <a:t>اقصى كفاءة لراس المال </a:t>
            </a:r>
            <a:endParaRPr lang="en-US" sz="900" dirty="0"/>
          </a:p>
        </p:txBody>
      </p:sp>
      <p:cxnSp>
        <p:nvCxnSpPr>
          <p:cNvPr id="52" name="Straight Arrow Connector 51"/>
          <p:cNvCxnSpPr/>
          <p:nvPr/>
        </p:nvCxnSpPr>
        <p:spPr>
          <a:xfrm>
            <a:off x="1146727" y="5352180"/>
            <a:ext cx="952958" cy="40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126200" y="5350158"/>
            <a:ext cx="55554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2708332" y="5350158"/>
            <a:ext cx="3593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Rounded Rectangle 58"/>
              <p:cNvSpPr/>
              <p:nvPr/>
            </p:nvSpPr>
            <p:spPr>
              <a:xfrm>
                <a:off x="1446737" y="5157191"/>
                <a:ext cx="320564" cy="202428"/>
              </a:xfrm>
              <a:prstGeom prst="roundRect">
                <a:avLst>
                  <a:gd name="adj" fmla="val 5000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800" i="1" smtClean="0">
                          <a:latin typeface="Cambria Math" panose="02040503050406030204" pitchFamily="18" charset="0"/>
                        </a:rPr>
                        <m:t>❶</m:t>
                      </m:r>
                    </m:oMath>
                  </m:oMathPara>
                </a14:m>
                <a:endParaRPr lang="en-US" sz="800" dirty="0"/>
              </a:p>
            </p:txBody>
          </p:sp>
        </mc:Choice>
        <mc:Fallback xmlns="">
          <p:sp>
            <p:nvSpPr>
              <p:cNvPr id="59" name="Rounded Rectangle 58"/>
              <p:cNvSpPr>
                <a:spLocks noRot="1" noChangeAspect="1" noMove="1" noResize="1" noEditPoints="1" noAdjustHandles="1" noChangeArrowheads="1" noChangeShapeType="1" noTextEdit="1"/>
              </p:cNvSpPr>
              <p:nvPr/>
            </p:nvSpPr>
            <p:spPr>
              <a:xfrm>
                <a:off x="1446737" y="5157191"/>
                <a:ext cx="320564" cy="202428"/>
              </a:xfrm>
              <a:prstGeom prst="roundRect">
                <a:avLst>
                  <a:gd name="adj" fmla="val 50000"/>
                </a:avLst>
              </a:prstGeom>
              <a:blipFill>
                <a:blip r:embed="rId6"/>
                <a:stretch>
                  <a:fillRect b="-1212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2936719" y="5186045"/>
                <a:ext cx="165110" cy="1447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900" i="1" smtClean="0">
                          <a:latin typeface="Cambria Math" panose="02040503050406030204" pitchFamily="18" charset="0"/>
                        </a:rPr>
                        <m:t>❸</m:t>
                      </m:r>
                    </m:oMath>
                  </m:oMathPara>
                </a14:m>
                <a:endParaRPr lang="en-US" sz="900" dirty="0"/>
              </a:p>
            </p:txBody>
          </p:sp>
        </mc:Choice>
        <mc:Fallback xmlns="">
          <p:sp>
            <p:nvSpPr>
              <p:cNvPr id="60" name="TextBox 59"/>
              <p:cNvSpPr txBox="1">
                <a:spLocks noRot="1" noChangeAspect="1" noMove="1" noResize="1" noEditPoints="1" noAdjustHandles="1" noChangeArrowheads="1" noChangeShapeType="1" noTextEdit="1"/>
              </p:cNvSpPr>
              <p:nvPr/>
            </p:nvSpPr>
            <p:spPr>
              <a:xfrm>
                <a:off x="2936719" y="5186045"/>
                <a:ext cx="165110" cy="144720"/>
              </a:xfrm>
              <a:prstGeom prst="rect">
                <a:avLst/>
              </a:prstGeom>
              <a:blipFill>
                <a:blip r:embed="rId7"/>
                <a:stretch>
                  <a:fillRect l="-33333" t="-17391" r="-33333"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2141960" y="5145228"/>
                <a:ext cx="348384" cy="2370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i="1">
                          <a:latin typeface="Cambria Math" panose="02040503050406030204" pitchFamily="18" charset="0"/>
                        </a:rPr>
                        <m:t>❷</m:t>
                      </m:r>
                    </m:oMath>
                  </m:oMathPara>
                </a14:m>
                <a:endParaRPr lang="en-US" sz="900" dirty="0"/>
              </a:p>
            </p:txBody>
          </p:sp>
        </mc:Choice>
        <mc:Fallback xmlns="">
          <p:sp>
            <p:nvSpPr>
              <p:cNvPr id="61" name="Rectangle 60"/>
              <p:cNvSpPr>
                <a:spLocks noRot="1" noChangeAspect="1" noMove="1" noResize="1" noEditPoints="1" noAdjustHandles="1" noChangeArrowheads="1" noChangeShapeType="1" noTextEdit="1"/>
              </p:cNvSpPr>
              <p:nvPr/>
            </p:nvSpPr>
            <p:spPr>
              <a:xfrm>
                <a:off x="2141960" y="5145228"/>
                <a:ext cx="348384" cy="237053"/>
              </a:xfrm>
              <a:prstGeom prst="rect">
                <a:avLst/>
              </a:prstGeom>
              <a:blipFill>
                <a:blip r:embed="rId8"/>
                <a:stretch>
                  <a:fillRect b="-7692"/>
                </a:stretch>
              </a:blipFill>
            </p:spPr>
            <p:txBody>
              <a:bodyPr/>
              <a:lstStyle/>
              <a:p>
                <a:r>
                  <a:rPr lang="en-US">
                    <a:noFill/>
                  </a:rPr>
                  <a:t> </a:t>
                </a:r>
              </a:p>
            </p:txBody>
          </p:sp>
        </mc:Fallback>
      </mc:AlternateContent>
    </p:spTree>
    <p:extLst>
      <p:ext uri="{BB962C8B-B14F-4D97-AF65-F5344CB8AC3E}">
        <p14:creationId xmlns:p14="http://schemas.microsoft.com/office/powerpoint/2010/main" val="38395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56127" y="1268760"/>
                <a:ext cx="4376313" cy="5047010"/>
              </a:xfrm>
            </p:spPr>
            <p:txBody>
              <a:bodyPr>
                <a:normAutofit/>
              </a:bodyPr>
              <a:lstStyle/>
              <a:p>
                <a:pPr algn="r" rtl="1"/>
                <a:r>
                  <a:rPr lang="ar-SA" sz="2400" b="1" dirty="0">
                    <a:solidFill>
                      <a:srgbClr val="C00000"/>
                    </a:solidFill>
                    <a:effectLst>
                      <a:outerShdw blurRad="38100" dist="38100" dir="2700000" algn="tl">
                        <a:srgbClr val="000000">
                          <a:alpha val="43137"/>
                        </a:srgbClr>
                      </a:outerShdw>
                    </a:effectLst>
                  </a:rPr>
                  <a:t>المرحلة الثانية (</a:t>
                </a:r>
                <a:r>
                  <a:rPr lang="en-US" sz="2400" b="1" dirty="0">
                    <a:solidFill>
                      <a:srgbClr val="C00000"/>
                    </a:solidFill>
                    <a:effectLst>
                      <a:outerShdw blurRad="38100" dist="38100" dir="2700000" algn="tl">
                        <a:srgbClr val="000000">
                          <a:alpha val="43137"/>
                        </a:srgbClr>
                      </a:outerShdw>
                    </a:effectLst>
                  </a:rPr>
                  <a:t>0 </a:t>
                </a:r>
                <a:r>
                  <a:rPr lang="en-US" sz="2400" b="1" dirty="0">
                    <a:solidFill>
                      <a:srgbClr val="C00000"/>
                    </a:solidFill>
                    <a:effectLst>
                      <a:outerShdw blurRad="38100" dist="38100" dir="2700000" algn="tl">
                        <a:srgbClr val="000000">
                          <a:alpha val="43137"/>
                        </a:srgbClr>
                      </a:outerShdw>
                    </a:effectLst>
                    <a:sym typeface="Symbol" panose="05050102010706020507" pitchFamily="18" charset="2"/>
                  </a:rPr>
                  <a:t> AP</a:t>
                </a:r>
                <a:r>
                  <a:rPr lang="ar-SA" sz="2400" b="1" dirty="0">
                    <a:solidFill>
                      <a:srgbClr val="C00000"/>
                    </a:solidFill>
                    <a:effectLst>
                      <a:outerShdw blurRad="38100" dist="38100" dir="2700000" algn="tl">
                        <a:srgbClr val="000000">
                          <a:alpha val="43137"/>
                        </a:srgbClr>
                      </a:outerShdw>
                    </a:effectLst>
                  </a:rPr>
                  <a:t> </a:t>
                </a:r>
                <a:r>
                  <a:rPr lang="en-US" sz="2400" b="1" dirty="0">
                    <a:solidFill>
                      <a:srgbClr val="C00000"/>
                    </a:solidFill>
                    <a:effectLst>
                      <a:outerShdw blurRad="38100" dist="38100" dir="2700000" algn="tl">
                        <a:srgbClr val="000000">
                          <a:alpha val="43137"/>
                        </a:srgbClr>
                      </a:outerShdw>
                    </a:effectLst>
                  </a:rPr>
                  <a:t>MP</a:t>
                </a:r>
                <a:r>
                  <a:rPr lang="en-US" sz="2400" b="1" dirty="0">
                    <a:solidFill>
                      <a:srgbClr val="C00000"/>
                    </a:solidFill>
                    <a:effectLst>
                      <a:outerShdw blurRad="38100" dist="38100" dir="2700000" algn="tl">
                        <a:srgbClr val="000000">
                          <a:alpha val="43137"/>
                        </a:srgbClr>
                      </a:outerShdw>
                    </a:effectLst>
                    <a:sym typeface="Symbol" panose="05050102010706020507" pitchFamily="18" charset="2"/>
                  </a:rPr>
                  <a:t></a:t>
                </a:r>
                <a:r>
                  <a:rPr lang="ar-SA" sz="2400" b="1" dirty="0">
                    <a:solidFill>
                      <a:srgbClr val="C00000"/>
                    </a:solidFill>
                    <a:effectLst>
                      <a:outerShdw blurRad="38100" dist="38100" dir="2700000" algn="tl">
                        <a:srgbClr val="000000">
                          <a:alpha val="43137"/>
                        </a:srgbClr>
                      </a:outerShdw>
                    </a:effectLst>
                  </a:rPr>
                  <a:t>)</a:t>
                </a:r>
              </a:p>
              <a:p>
                <a:pPr marL="285750" indent="-285750" algn="r" rtl="1">
                  <a:buFont typeface="Arial" panose="020B0604020202020204" pitchFamily="34" charset="0"/>
                  <a:buChar char="•"/>
                </a:pPr>
                <a:r>
                  <a:rPr lang="ar-SA" sz="2400" dirty="0">
                    <a:solidFill>
                      <a:srgbClr val="0070C0"/>
                    </a:solidFill>
                  </a:rPr>
                  <a:t>تناقص الانتاجية المتوسطة للعمل(</a:t>
                </a:r>
                <a14:m>
                  <m:oMath xmlns:m="http://schemas.openxmlformats.org/officeDocument/2006/math">
                    <m:sSub>
                      <m:sSubPr>
                        <m:ctrlPr>
                          <a:rPr lang="en-US" sz="2400" i="1" dirty="0">
                            <a:solidFill>
                              <a:srgbClr val="0070C0"/>
                            </a:solidFill>
                            <a:latin typeface="Cambria Math" panose="02040503050406030204" pitchFamily="18" charset="0"/>
                          </a:rPr>
                        </m:ctrlPr>
                      </m:sSubPr>
                      <m:e>
                        <m:r>
                          <m:rPr>
                            <m:nor/>
                          </m:rPr>
                          <a:rPr lang="en-US" sz="2400" dirty="0">
                            <a:solidFill>
                              <a:srgbClr val="0070C0"/>
                            </a:solidFill>
                            <a:sym typeface="Symbol" panose="05050102010706020507" pitchFamily="18" charset="2"/>
                          </a:rPr>
                          <m:t></m:t>
                        </m:r>
                        <m:r>
                          <a:rPr lang="en-US" sz="2400" i="1" dirty="0">
                            <a:solidFill>
                              <a:srgbClr val="0070C0"/>
                            </a:solidFill>
                            <a:latin typeface="Cambria Math" panose="02040503050406030204" pitchFamily="18" charset="0"/>
                          </a:rPr>
                          <m:t>𝐴𝑃</m:t>
                        </m:r>
                      </m:e>
                      <m:sub>
                        <m:r>
                          <a:rPr lang="en-US" sz="2400" i="1" dirty="0">
                            <a:solidFill>
                              <a:srgbClr val="0070C0"/>
                            </a:solidFill>
                            <a:latin typeface="Cambria Math" panose="02040503050406030204" pitchFamily="18" charset="0"/>
                          </a:rPr>
                          <m:t>𝐿</m:t>
                        </m:r>
                      </m:sub>
                    </m:sSub>
                  </m:oMath>
                </a14:m>
                <a:r>
                  <a:rPr lang="ar-SA" sz="2400" dirty="0">
                    <a:solidFill>
                      <a:srgbClr val="0070C0"/>
                    </a:solidFill>
                  </a:rPr>
                  <a:t>) مع زيادة استخدام عنصر العمل لكل وحدة من راس المال مما يعني ان كفاءة العمل تتناقص(</a:t>
                </a:r>
                <a14:m>
                  <m:oMath xmlns:m="http://schemas.openxmlformats.org/officeDocument/2006/math">
                    <m:f>
                      <m:fPr>
                        <m:ctrlPr>
                          <a:rPr lang="ar-SA"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rPr>
                          <m:t>𝑄</m:t>
                        </m:r>
                      </m:num>
                      <m:den>
                        <m:r>
                          <a:rPr lang="en-US" sz="2400" i="1">
                            <a:solidFill>
                              <a:srgbClr val="0070C0"/>
                            </a:solidFill>
                            <a:latin typeface="Cambria Math" panose="02040503050406030204" pitchFamily="18" charset="0"/>
                          </a:rPr>
                          <m:t>𝐿</m:t>
                        </m:r>
                      </m:den>
                    </m:f>
                  </m:oMath>
                </a14:m>
                <a:r>
                  <a:rPr lang="ar-SA" sz="2400" dirty="0">
                    <a:solidFill>
                      <a:srgbClr val="0070C0"/>
                    </a:solidFill>
                  </a:rPr>
                  <a:t>)</a:t>
                </a:r>
              </a:p>
              <a:p>
                <a:pPr marL="285750" indent="-285750" algn="r" rtl="1">
                  <a:buFont typeface="Arial" panose="020B0604020202020204" pitchFamily="34" charset="0"/>
                  <a:buChar char="•"/>
                </a:pPr>
                <a:r>
                  <a:rPr lang="ar-SA" sz="2400" dirty="0">
                    <a:solidFill>
                      <a:srgbClr val="0070C0"/>
                    </a:solidFill>
                  </a:rPr>
                  <a:t>الانتاج الكلي ما زال متزايد مع تزايد عدد العمال مما يعني ان كفاءة راس المال مازالت مستمرة (</a:t>
                </a:r>
                <a14:m>
                  <m:oMath xmlns:m="http://schemas.openxmlformats.org/officeDocument/2006/math">
                    <m:f>
                      <m:fPr>
                        <m:ctrlPr>
                          <a:rPr lang="ar-SA"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rPr>
                          <m:t>𝑄</m:t>
                        </m:r>
                      </m:num>
                      <m:den>
                        <m:r>
                          <a:rPr lang="en-US" sz="2400" i="1">
                            <a:solidFill>
                              <a:srgbClr val="0070C0"/>
                            </a:solidFill>
                            <a:latin typeface="Cambria Math" panose="02040503050406030204" pitchFamily="18" charset="0"/>
                          </a:rPr>
                          <m:t>𝐾</m:t>
                        </m:r>
                      </m:den>
                    </m:f>
                  </m:oMath>
                </a14:m>
                <a:r>
                  <a:rPr lang="ar-SA" sz="2400" dirty="0">
                    <a:solidFill>
                      <a:srgbClr val="0070C0"/>
                    </a:solidFill>
                    <a:sym typeface="Symbol" panose="05050102010706020507" pitchFamily="18" charset="2"/>
                  </a:rPr>
                  <a:t></a:t>
                </a:r>
                <a:r>
                  <a:rPr lang="ar-SA" sz="2400" dirty="0">
                    <a:solidFill>
                      <a:srgbClr val="0070C0"/>
                    </a:solidFill>
                  </a:rPr>
                  <a:t>)</a:t>
                </a:r>
              </a:p>
              <a:p>
                <a:pPr algn="r" rtl="1"/>
                <a:r>
                  <a:rPr lang="ar-SA" sz="2400" b="1" dirty="0">
                    <a:solidFill>
                      <a:srgbClr val="C00000"/>
                    </a:solidFill>
                    <a:effectLst>
                      <a:outerShdw blurRad="38100" dist="38100" dir="2700000" algn="tl">
                        <a:srgbClr val="000000">
                          <a:alpha val="43137"/>
                        </a:srgbClr>
                      </a:outerShdw>
                    </a:effectLst>
                  </a:rPr>
                  <a:t>نخلص انه في هذه المرحلة :</a:t>
                </a:r>
              </a:p>
              <a:p>
                <a:pPr algn="r" rtl="1"/>
                <a:r>
                  <a:rPr lang="ar-SA" sz="2400" b="1" dirty="0">
                    <a:solidFill>
                      <a:srgbClr val="00B050"/>
                    </a:solidFill>
                    <a:effectLst>
                      <a:outerShdw blurRad="38100" dist="38100" dir="2700000" algn="tl">
                        <a:srgbClr val="000000">
                          <a:alpha val="43137"/>
                        </a:srgbClr>
                      </a:outerShdw>
                    </a:effectLst>
                  </a:rPr>
                  <a:t>في هذه المرحلة</a:t>
                </a:r>
                <a:r>
                  <a:rPr lang="en-US" sz="3600" b="1" dirty="0">
                    <a:solidFill>
                      <a:srgbClr val="C00000"/>
                    </a:solidFill>
                  </a:rPr>
                  <a:t>)</a:t>
                </a:r>
                <a:r>
                  <a:rPr lang="ar-SA" sz="2400" dirty="0">
                    <a:solidFill>
                      <a:srgbClr val="0070C0"/>
                    </a:solidFill>
                  </a:rPr>
                  <a:t> </a:t>
                </a:r>
                <a:r>
                  <a:rPr lang="en-US" sz="2400" b="1" dirty="0">
                    <a:solidFill>
                      <a:srgbClr val="00B050"/>
                    </a:solidFill>
                    <a:effectLst>
                      <a:outerShdw blurRad="38100" dist="38100" dir="2700000" algn="tl">
                        <a:srgbClr val="000000">
                          <a:alpha val="43137"/>
                        </a:srgbClr>
                      </a:outerShdw>
                    </a:effectLst>
                    <a:sym typeface="Symbol" panose="05050102010706020507" pitchFamily="18" charset="2"/>
                  </a:rPr>
                  <a:t></a:t>
                </a:r>
                <a:r>
                  <a:rPr lang="ar-SA" sz="2400" b="1" dirty="0">
                    <a:solidFill>
                      <a:srgbClr val="00B050"/>
                    </a:solidFill>
                    <a:effectLst>
                      <a:outerShdw blurRad="38100" dist="38100" dir="2700000" algn="tl">
                        <a:srgbClr val="000000">
                          <a:alpha val="43137"/>
                        </a:srgbClr>
                      </a:outerShdw>
                    </a:effectLst>
                  </a:rPr>
                  <a:t>(</a:t>
                </a:r>
                <a14:m>
                  <m:oMath xmlns:m="http://schemas.openxmlformats.org/officeDocument/2006/math">
                    <m:f>
                      <m:fPr>
                        <m:ctrlPr>
                          <a:rPr lang="ar-SA" sz="2400" b="1" i="1">
                            <a:solidFill>
                              <a:srgbClr val="00B050"/>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00B050"/>
                            </a:solidFill>
                            <a:effectLst>
                              <a:outerShdw blurRad="38100" dist="38100" dir="2700000" algn="tl">
                                <a:srgbClr val="000000">
                                  <a:alpha val="43137"/>
                                </a:srgbClr>
                              </a:outerShdw>
                            </a:effectLst>
                            <a:latin typeface="Cambria Math" panose="02040503050406030204" pitchFamily="18" charset="0"/>
                          </a:rPr>
                          <m:t>𝑸</m:t>
                        </m:r>
                      </m:num>
                      <m:den>
                        <m:r>
                          <a:rPr lang="en-US" sz="2400" b="1" i="1">
                            <a:solidFill>
                              <a:srgbClr val="00B050"/>
                            </a:solidFill>
                            <a:effectLst>
                              <a:outerShdw blurRad="38100" dist="38100" dir="2700000" algn="tl">
                                <a:srgbClr val="000000">
                                  <a:alpha val="43137"/>
                                </a:srgbClr>
                              </a:outerShdw>
                            </a:effectLst>
                            <a:latin typeface="Cambria Math" panose="02040503050406030204" pitchFamily="18" charset="0"/>
                          </a:rPr>
                          <m:t>𝑳</m:t>
                        </m:r>
                      </m:den>
                    </m:f>
                  </m:oMath>
                </a14:m>
                <a:r>
                  <a:rPr lang="ar-SA" sz="2400" b="1" dirty="0">
                    <a:solidFill>
                      <a:srgbClr val="00B050"/>
                    </a:solidFill>
                    <a:effectLst>
                      <a:outerShdw blurRad="38100" dist="38100" dir="2700000" algn="tl">
                        <a:srgbClr val="000000">
                          <a:alpha val="43137"/>
                        </a:srgbClr>
                      </a:outerShdw>
                    </a:effectLst>
                  </a:rPr>
                  <a:t>)</a:t>
                </a:r>
                <a:r>
                  <a:rPr lang="en-US" sz="2400" b="1" dirty="0">
                    <a:solidFill>
                      <a:srgbClr val="00B050"/>
                    </a:solidFill>
                    <a:effectLst>
                      <a:outerShdw blurRad="38100" dist="38100" dir="2700000" algn="tl">
                        <a:srgbClr val="000000">
                          <a:alpha val="43137"/>
                        </a:srgbClr>
                      </a:outerShdw>
                    </a:effectLst>
                  </a:rPr>
                  <a:t> </a:t>
                </a:r>
                <a:r>
                  <a:rPr lang="en-US" sz="2400" b="1" dirty="0">
                    <a:solidFill>
                      <a:srgbClr val="00B050"/>
                    </a:solidFill>
                    <a:effectLst>
                      <a:outerShdw blurRad="38100" dist="38100" dir="2700000" algn="tl">
                        <a:srgbClr val="000000">
                          <a:alpha val="43137"/>
                        </a:srgbClr>
                      </a:outerShdw>
                    </a:effectLst>
                    <a:sym typeface="Symbol" panose="05050102010706020507" pitchFamily="18" charset="2"/>
                  </a:rPr>
                  <a:t>  </a:t>
                </a:r>
                <a:r>
                  <a:rPr lang="ar-SA" sz="2400" b="1" dirty="0">
                    <a:solidFill>
                      <a:srgbClr val="00B050"/>
                    </a:solidFill>
                    <a:effectLst>
                      <a:outerShdw blurRad="38100" dist="38100" dir="2700000" algn="tl">
                        <a:srgbClr val="000000">
                          <a:alpha val="43137"/>
                        </a:srgbClr>
                      </a:outerShdw>
                    </a:effectLst>
                  </a:rPr>
                  <a:t> </a:t>
                </a:r>
                <a:r>
                  <a:rPr lang="en-US" sz="2400" b="1" dirty="0">
                    <a:solidFill>
                      <a:srgbClr val="00B050"/>
                    </a:solidFill>
                    <a:effectLst>
                      <a:outerShdw blurRad="38100" dist="38100" dir="2700000" algn="tl">
                        <a:srgbClr val="000000">
                          <a:alpha val="43137"/>
                        </a:srgbClr>
                      </a:outerShdw>
                    </a:effectLst>
                    <a:sym typeface="Symbol" panose="05050102010706020507" pitchFamily="18" charset="2"/>
                  </a:rPr>
                  <a:t></a:t>
                </a:r>
                <a:r>
                  <a:rPr lang="ar-SA" sz="2400" b="1" dirty="0">
                    <a:solidFill>
                      <a:srgbClr val="00B050"/>
                    </a:solidFill>
                    <a:effectLst>
                      <a:outerShdw blurRad="38100" dist="38100" dir="2700000" algn="tl">
                        <a:srgbClr val="000000">
                          <a:alpha val="43137"/>
                        </a:srgbClr>
                      </a:outerShdw>
                    </a:effectLst>
                  </a:rPr>
                  <a:t>(</a:t>
                </a:r>
                <a14:m>
                  <m:oMath xmlns:m="http://schemas.openxmlformats.org/officeDocument/2006/math">
                    <m:f>
                      <m:fPr>
                        <m:ctrlPr>
                          <a:rPr lang="ar-SA" sz="2400" b="1" i="1">
                            <a:solidFill>
                              <a:srgbClr val="00B050"/>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00B050"/>
                            </a:solidFill>
                            <a:effectLst>
                              <a:outerShdw blurRad="38100" dist="38100" dir="2700000" algn="tl">
                                <a:srgbClr val="000000">
                                  <a:alpha val="43137"/>
                                </a:srgbClr>
                              </a:outerShdw>
                            </a:effectLst>
                            <a:latin typeface="Cambria Math" panose="02040503050406030204" pitchFamily="18" charset="0"/>
                          </a:rPr>
                          <m:t>𝑸</m:t>
                        </m:r>
                      </m:num>
                      <m:den>
                        <m:r>
                          <a:rPr lang="en-US" sz="2400" b="1" i="1">
                            <a:solidFill>
                              <a:srgbClr val="00B050"/>
                            </a:solidFill>
                            <a:effectLst>
                              <a:outerShdw blurRad="38100" dist="38100" dir="2700000" algn="tl">
                                <a:srgbClr val="000000">
                                  <a:alpha val="43137"/>
                                </a:srgbClr>
                              </a:outerShdw>
                            </a:effectLst>
                            <a:latin typeface="Cambria Math" panose="02040503050406030204" pitchFamily="18" charset="0"/>
                          </a:rPr>
                          <m:t>𝑲</m:t>
                        </m:r>
                      </m:den>
                    </m:f>
                  </m:oMath>
                </a14:m>
                <a:r>
                  <a:rPr lang="ar-SA" sz="2400" b="1" dirty="0">
                    <a:solidFill>
                      <a:srgbClr val="00B050"/>
                    </a:solidFill>
                    <a:effectLst>
                      <a:outerShdw blurRad="38100" dist="38100" dir="2700000" algn="tl">
                        <a:srgbClr val="000000">
                          <a:alpha val="43137"/>
                        </a:srgbClr>
                      </a:outerShdw>
                    </a:effectLst>
                  </a:rPr>
                  <a:t>)</a:t>
                </a:r>
                <a:r>
                  <a:rPr lang="en-US" sz="3600" b="1" dirty="0">
                    <a:solidFill>
                      <a:srgbClr val="C00000"/>
                    </a:solidFill>
                    <a:effectLst>
                      <a:outerShdw blurRad="38100" dist="38100" dir="2700000" algn="tl">
                        <a:srgbClr val="000000">
                          <a:alpha val="43137"/>
                        </a:srgbClr>
                      </a:outerShdw>
                    </a:effectLst>
                  </a:rPr>
                  <a:t>(</a:t>
                </a:r>
                <a:endParaRPr lang="ar-SA" sz="3600" b="1" dirty="0">
                  <a:solidFill>
                    <a:srgbClr val="C00000"/>
                  </a:solidFill>
                  <a:effectLst>
                    <a:outerShdw blurRad="38100" dist="38100" dir="2700000" algn="tl">
                      <a:srgbClr val="000000">
                        <a:alpha val="43137"/>
                      </a:srgbClr>
                    </a:outerShdw>
                  </a:effectLst>
                </a:endParaRPr>
              </a:p>
              <a:p>
                <a:pPr marL="285750" indent="-285750" algn="r" rtl="1"/>
                <a:endParaRPr lang="ar-SA" dirty="0"/>
              </a:p>
              <a:p>
                <a:pPr marL="285750" indent="-285750" algn="r" rtl="1"/>
                <a:endParaRPr lang="ar-SA" dirty="0"/>
              </a:p>
              <a:p>
                <a:pPr algn="r" rtl="1"/>
                <a:endParaRPr lang="ar-SA" dirty="0"/>
              </a:p>
              <a:p>
                <a:pPr marL="0" indent="0" algn="r" rtl="1">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56127" y="1268760"/>
                <a:ext cx="4376313" cy="5047010"/>
              </a:xfrm>
              <a:blipFill>
                <a:blip r:embed="rId2"/>
                <a:stretch>
                  <a:fillRect l="-4039" t="-2053" r="-529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18</a:t>
            </a:fld>
            <a:endParaRPr lang="en-GB"/>
          </a:p>
        </p:txBody>
      </p:sp>
      <p:cxnSp>
        <p:nvCxnSpPr>
          <p:cNvPr id="6" name="Straight Connector 5"/>
          <p:cNvCxnSpPr/>
          <p:nvPr/>
        </p:nvCxnSpPr>
        <p:spPr>
          <a:xfrm>
            <a:off x="1115616" y="1916832"/>
            <a:ext cx="0" cy="2448272"/>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V="1">
            <a:off x="1115616" y="4293096"/>
            <a:ext cx="2664296" cy="83235"/>
          </a:xfrm>
          <a:prstGeom prst="line">
            <a:avLst/>
          </a:prstGeom>
        </p:spPr>
        <p:style>
          <a:lnRef idx="3">
            <a:schemeClr val="accent2"/>
          </a:lnRef>
          <a:fillRef idx="0">
            <a:schemeClr val="accent2"/>
          </a:fillRef>
          <a:effectRef idx="2">
            <a:schemeClr val="accent2"/>
          </a:effectRef>
          <a:fontRef idx="minor">
            <a:schemeClr val="tx1"/>
          </a:fontRef>
        </p:style>
      </p:cxnSp>
      <p:sp>
        <p:nvSpPr>
          <p:cNvPr id="8" name="Freeform 7"/>
          <p:cNvSpPr/>
          <p:nvPr/>
        </p:nvSpPr>
        <p:spPr>
          <a:xfrm>
            <a:off x="1151519" y="2393813"/>
            <a:ext cx="2168165" cy="1960806"/>
          </a:xfrm>
          <a:custGeom>
            <a:avLst/>
            <a:gdLst>
              <a:gd name="connsiteX0" fmla="*/ 0 w 2168165"/>
              <a:gd name="connsiteY0" fmla="*/ 1960806 h 1960806"/>
              <a:gd name="connsiteX1" fmla="*/ 301658 w 2168165"/>
              <a:gd name="connsiteY1" fmla="*/ 1682715 h 1960806"/>
              <a:gd name="connsiteX2" fmla="*/ 570322 w 2168165"/>
              <a:gd name="connsiteY2" fmla="*/ 1206661 h 1960806"/>
              <a:gd name="connsiteX3" fmla="*/ 829559 w 2168165"/>
              <a:gd name="connsiteY3" fmla="*/ 457230 h 1960806"/>
              <a:gd name="connsiteX4" fmla="*/ 1225485 w 2168165"/>
              <a:gd name="connsiteY4" fmla="*/ 89585 h 1960806"/>
              <a:gd name="connsiteX5" fmla="*/ 1451728 w 2168165"/>
              <a:gd name="connsiteY5" fmla="*/ 30 h 1960806"/>
              <a:gd name="connsiteX6" fmla="*/ 1753386 w 2168165"/>
              <a:gd name="connsiteY6" fmla="*/ 94298 h 1960806"/>
              <a:gd name="connsiteX7" fmla="*/ 2168165 w 2168165"/>
              <a:gd name="connsiteY7" fmla="*/ 504364 h 1960806"/>
              <a:gd name="connsiteX8" fmla="*/ 2168165 w 2168165"/>
              <a:gd name="connsiteY8" fmla="*/ 504364 h 196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165" h="1960806">
                <a:moveTo>
                  <a:pt x="0" y="1960806"/>
                </a:moveTo>
                <a:cubicBezTo>
                  <a:pt x="103302" y="1884606"/>
                  <a:pt x="206604" y="1808406"/>
                  <a:pt x="301658" y="1682715"/>
                </a:cubicBezTo>
                <a:cubicBezTo>
                  <a:pt x="396712" y="1557024"/>
                  <a:pt x="482339" y="1410908"/>
                  <a:pt x="570322" y="1206661"/>
                </a:cubicBezTo>
                <a:cubicBezTo>
                  <a:pt x="658305" y="1002414"/>
                  <a:pt x="720365" y="643409"/>
                  <a:pt x="829559" y="457230"/>
                </a:cubicBezTo>
                <a:cubicBezTo>
                  <a:pt x="938753" y="271051"/>
                  <a:pt x="1121790" y="165785"/>
                  <a:pt x="1225485" y="89585"/>
                </a:cubicBezTo>
                <a:cubicBezTo>
                  <a:pt x="1329180" y="13385"/>
                  <a:pt x="1363745" y="-755"/>
                  <a:pt x="1451728" y="30"/>
                </a:cubicBezTo>
                <a:cubicBezTo>
                  <a:pt x="1539711" y="815"/>
                  <a:pt x="1633980" y="10242"/>
                  <a:pt x="1753386" y="94298"/>
                </a:cubicBezTo>
                <a:cubicBezTo>
                  <a:pt x="1872792" y="178354"/>
                  <a:pt x="2168165" y="504364"/>
                  <a:pt x="2168165" y="504364"/>
                </a:cubicBezTo>
                <a:lnTo>
                  <a:pt x="2168165" y="504364"/>
                </a:ln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115616" y="5517232"/>
            <a:ext cx="2664296" cy="1122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H="1">
            <a:off x="1120523" y="4581128"/>
            <a:ext cx="14029" cy="1287966"/>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2627784" y="2393830"/>
            <a:ext cx="41504" cy="3124132"/>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p:cNvCxnSpPr/>
          <p:nvPr/>
        </p:nvCxnSpPr>
        <p:spPr>
          <a:xfrm>
            <a:off x="1835696" y="3212976"/>
            <a:ext cx="0" cy="231548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Freeform 12"/>
          <p:cNvSpPr/>
          <p:nvPr/>
        </p:nvSpPr>
        <p:spPr>
          <a:xfrm>
            <a:off x="1352678" y="4831222"/>
            <a:ext cx="1652220" cy="1037872"/>
          </a:xfrm>
          <a:custGeom>
            <a:avLst/>
            <a:gdLst>
              <a:gd name="connsiteX0" fmla="*/ 0 w 1673258"/>
              <a:gd name="connsiteY0" fmla="*/ 462837 h 1037872"/>
              <a:gd name="connsiteX1" fmla="*/ 593889 w 1673258"/>
              <a:gd name="connsiteY1" fmla="*/ 19777 h 1037872"/>
              <a:gd name="connsiteX2" fmla="*/ 1673258 w 1673258"/>
              <a:gd name="connsiteY2" fmla="*/ 1037872 h 1037872"/>
              <a:gd name="connsiteX3" fmla="*/ 1673258 w 1673258"/>
              <a:gd name="connsiteY3" fmla="*/ 1037872 h 1037872"/>
            </a:gdLst>
            <a:ahLst/>
            <a:cxnLst>
              <a:cxn ang="0">
                <a:pos x="connsiteX0" y="connsiteY0"/>
              </a:cxn>
              <a:cxn ang="0">
                <a:pos x="connsiteX1" y="connsiteY1"/>
              </a:cxn>
              <a:cxn ang="0">
                <a:pos x="connsiteX2" y="connsiteY2"/>
              </a:cxn>
              <a:cxn ang="0">
                <a:pos x="connsiteX3" y="connsiteY3"/>
              </a:cxn>
            </a:cxnLst>
            <a:rect l="l" t="t" r="r" b="b"/>
            <a:pathLst>
              <a:path w="1673258" h="1037872">
                <a:moveTo>
                  <a:pt x="0" y="462837"/>
                </a:moveTo>
                <a:cubicBezTo>
                  <a:pt x="157506" y="193387"/>
                  <a:pt x="315013" y="-76062"/>
                  <a:pt x="593889" y="19777"/>
                </a:cubicBezTo>
                <a:cubicBezTo>
                  <a:pt x="872765" y="115616"/>
                  <a:pt x="1673258" y="1037872"/>
                  <a:pt x="1673258" y="1037872"/>
                </a:cubicBezTo>
                <a:lnTo>
                  <a:pt x="1673258" y="1037872"/>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76528" y="2370211"/>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54188" y="5471513"/>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80379" y="3239265"/>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799692" y="4808362"/>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956296" y="2899944"/>
            <a:ext cx="866144" cy="31335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TP</a:t>
            </a:r>
            <a:endParaRPr lang="ar-SA" sz="1100" dirty="0"/>
          </a:p>
          <a:p>
            <a:pPr algn="ctr"/>
            <a:r>
              <a:rPr lang="ar-SA" sz="1100" dirty="0"/>
              <a:t>الانتاج الكلي </a:t>
            </a:r>
            <a:endParaRPr lang="en-US" sz="1100" dirty="0"/>
          </a:p>
        </p:txBody>
      </p:sp>
      <p:sp>
        <p:nvSpPr>
          <p:cNvPr id="19" name="Rounded Rectangle 18"/>
          <p:cNvSpPr/>
          <p:nvPr/>
        </p:nvSpPr>
        <p:spPr>
          <a:xfrm>
            <a:off x="1035908" y="3165023"/>
            <a:ext cx="819555" cy="324036"/>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100" dirty="0"/>
              <a:t>نقطة الانقلاب</a:t>
            </a:r>
            <a:endParaRPr lang="en-US" sz="1100" dirty="0"/>
          </a:p>
        </p:txBody>
      </p:sp>
      <p:sp>
        <p:nvSpPr>
          <p:cNvPr id="20" name="Rounded Rectangle 19"/>
          <p:cNvSpPr/>
          <p:nvPr/>
        </p:nvSpPr>
        <p:spPr>
          <a:xfrm>
            <a:off x="2742226" y="5805794"/>
            <a:ext cx="866144" cy="31335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MP</a:t>
            </a:r>
            <a:endParaRPr lang="ar-SA" sz="1100" dirty="0"/>
          </a:p>
          <a:p>
            <a:pPr algn="ctr"/>
            <a:r>
              <a:rPr lang="ar-SA" sz="1100" dirty="0"/>
              <a:t>الانتاج الحدي </a:t>
            </a:r>
            <a:endParaRPr lang="en-US" sz="1100" dirty="0"/>
          </a:p>
        </p:txBody>
      </p:sp>
      <p:sp>
        <p:nvSpPr>
          <p:cNvPr id="21" name="Rounded Rectangle 20"/>
          <p:cNvSpPr/>
          <p:nvPr/>
        </p:nvSpPr>
        <p:spPr>
          <a:xfrm>
            <a:off x="1986224" y="2102473"/>
            <a:ext cx="883839" cy="157726"/>
          </a:xfrm>
          <a:prstGeom prst="roundRect">
            <a:avLst>
              <a:gd name="adj" fmla="val 5000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1100" dirty="0"/>
              <a:t>اقصى انتاج</a:t>
            </a:r>
            <a:endParaRPr lang="en-US" sz="1100" dirty="0"/>
          </a:p>
          <a:p>
            <a:pPr algn="ctr" rtl="1"/>
            <a:r>
              <a:rPr lang="en-US" sz="1100" dirty="0"/>
              <a:t>Max TP</a:t>
            </a:r>
          </a:p>
        </p:txBody>
      </p:sp>
      <p:sp>
        <p:nvSpPr>
          <p:cNvPr id="22" name="Rounded Rectangle 21"/>
          <p:cNvSpPr/>
          <p:nvPr/>
        </p:nvSpPr>
        <p:spPr>
          <a:xfrm>
            <a:off x="1102338" y="3655620"/>
            <a:ext cx="643384" cy="2551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100" dirty="0"/>
              <a:t>++</a:t>
            </a:r>
            <a:endParaRPr lang="en-US" sz="1100" dirty="0"/>
          </a:p>
        </p:txBody>
      </p:sp>
      <p:sp>
        <p:nvSpPr>
          <p:cNvPr id="23" name="Rounded Rectangle 22"/>
          <p:cNvSpPr/>
          <p:nvPr/>
        </p:nvSpPr>
        <p:spPr>
          <a:xfrm>
            <a:off x="1693535" y="4627998"/>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C`</a:t>
            </a:r>
          </a:p>
        </p:txBody>
      </p:sp>
      <p:sp>
        <p:nvSpPr>
          <p:cNvPr id="24" name="Rounded Rectangle 23"/>
          <p:cNvSpPr/>
          <p:nvPr/>
        </p:nvSpPr>
        <p:spPr>
          <a:xfrm>
            <a:off x="1693535" y="3165164"/>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C</a:t>
            </a:r>
          </a:p>
        </p:txBody>
      </p:sp>
      <p:sp>
        <p:nvSpPr>
          <p:cNvPr id="25" name="Rounded Rectangle 24"/>
          <p:cNvSpPr/>
          <p:nvPr/>
        </p:nvSpPr>
        <p:spPr>
          <a:xfrm>
            <a:off x="1181236" y="3088008"/>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Max MP</a:t>
            </a:r>
          </a:p>
        </p:txBody>
      </p:sp>
      <p:sp>
        <p:nvSpPr>
          <p:cNvPr id="26" name="Rounded Rectangle 25"/>
          <p:cNvSpPr/>
          <p:nvPr/>
        </p:nvSpPr>
        <p:spPr>
          <a:xfrm>
            <a:off x="2599986" y="5297454"/>
            <a:ext cx="602000" cy="23377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MP=0</a:t>
            </a:r>
          </a:p>
        </p:txBody>
      </p:sp>
      <mc:AlternateContent xmlns:mc="http://schemas.openxmlformats.org/markup-compatibility/2006" xmlns:a14="http://schemas.microsoft.com/office/drawing/2010/main">
        <mc:Choice Requires="a14">
          <p:sp>
            <p:nvSpPr>
              <p:cNvPr id="27" name="Rounded Rectangle 26"/>
              <p:cNvSpPr/>
              <p:nvPr/>
            </p:nvSpPr>
            <p:spPr>
              <a:xfrm>
                <a:off x="3670826" y="5484911"/>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i="1" dirty="0">
                              <a:latin typeface="Cambria Math" panose="02040503050406030204" pitchFamily="18" charset="0"/>
                            </a:rPr>
                          </m:ctrlPr>
                        </m:fPr>
                        <m:num>
                          <m:r>
                            <a:rPr lang="en-US" sz="1100" i="1" dirty="0">
                              <a:latin typeface="Cambria Math" panose="02040503050406030204" pitchFamily="18" charset="0"/>
                            </a:rPr>
                            <m:t>𝐿</m:t>
                          </m:r>
                        </m:num>
                        <m:den>
                          <m:r>
                            <a:rPr lang="en-US" sz="1100" i="1" dirty="0">
                              <a:latin typeface="Cambria Math" panose="02040503050406030204" pitchFamily="18" charset="0"/>
                            </a:rPr>
                            <m:t>𝐾</m:t>
                          </m:r>
                        </m:den>
                      </m:f>
                    </m:oMath>
                  </m:oMathPara>
                </a14:m>
                <a:endParaRPr lang="en-US" sz="1100" dirty="0"/>
              </a:p>
            </p:txBody>
          </p:sp>
        </mc:Choice>
        <mc:Fallback xmlns="">
          <p:sp>
            <p:nvSpPr>
              <p:cNvPr id="27" name="Rounded Rectangle 26"/>
              <p:cNvSpPr>
                <a:spLocks noRot="1" noChangeAspect="1" noMove="1" noResize="1" noEditPoints="1" noAdjustHandles="1" noChangeArrowheads="1" noChangeShapeType="1" noTextEdit="1"/>
              </p:cNvSpPr>
              <p:nvPr/>
            </p:nvSpPr>
            <p:spPr>
              <a:xfrm>
                <a:off x="3670826" y="5484911"/>
                <a:ext cx="492668" cy="208110"/>
              </a:xfrm>
              <a:prstGeom prst="roundRect">
                <a:avLst/>
              </a:prstGeom>
              <a:blipFill>
                <a:blip r:embed="rId3"/>
                <a:stretch>
                  <a:fillRect t="-26471" b="-47059"/>
                </a:stretch>
              </a:blipFill>
              <a:ln>
                <a:noFill/>
              </a:ln>
            </p:spPr>
            <p:txBody>
              <a:bodyPr/>
              <a:lstStyle/>
              <a:p>
                <a:r>
                  <a:rPr lang="en-US">
                    <a:noFill/>
                  </a:rPr>
                  <a:t> </a:t>
                </a:r>
              </a:p>
            </p:txBody>
          </p:sp>
        </mc:Fallback>
      </mc:AlternateContent>
      <p:cxnSp>
        <p:nvCxnSpPr>
          <p:cNvPr id="28" name="Straight Connector 27"/>
          <p:cNvCxnSpPr/>
          <p:nvPr/>
        </p:nvCxnSpPr>
        <p:spPr>
          <a:xfrm flipH="1">
            <a:off x="1151519" y="2397823"/>
            <a:ext cx="1517769" cy="13221"/>
          </a:xfrm>
          <a:prstGeom prst="line">
            <a:avLst/>
          </a:prstGeom>
          <a:ln w="127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429605" y="4954997"/>
            <a:ext cx="1737290" cy="479535"/>
          </a:xfrm>
          <a:custGeom>
            <a:avLst/>
            <a:gdLst>
              <a:gd name="connsiteX0" fmla="*/ 0 w 1673258"/>
              <a:gd name="connsiteY0" fmla="*/ 462837 h 1037872"/>
              <a:gd name="connsiteX1" fmla="*/ 593889 w 1673258"/>
              <a:gd name="connsiteY1" fmla="*/ 19777 h 1037872"/>
              <a:gd name="connsiteX2" fmla="*/ 1673258 w 1673258"/>
              <a:gd name="connsiteY2" fmla="*/ 1037872 h 1037872"/>
              <a:gd name="connsiteX3" fmla="*/ 1673258 w 1673258"/>
              <a:gd name="connsiteY3" fmla="*/ 1037872 h 1037872"/>
            </a:gdLst>
            <a:ahLst/>
            <a:cxnLst>
              <a:cxn ang="0">
                <a:pos x="connsiteX0" y="connsiteY0"/>
              </a:cxn>
              <a:cxn ang="0">
                <a:pos x="connsiteX1" y="connsiteY1"/>
              </a:cxn>
              <a:cxn ang="0">
                <a:pos x="connsiteX2" y="connsiteY2"/>
              </a:cxn>
              <a:cxn ang="0">
                <a:pos x="connsiteX3" y="connsiteY3"/>
              </a:cxn>
            </a:cxnLst>
            <a:rect l="l" t="t" r="r" b="b"/>
            <a:pathLst>
              <a:path w="1673258" h="1037872">
                <a:moveTo>
                  <a:pt x="0" y="462837"/>
                </a:moveTo>
                <a:cubicBezTo>
                  <a:pt x="157506" y="193387"/>
                  <a:pt x="315013" y="-76062"/>
                  <a:pt x="593889" y="19777"/>
                </a:cubicBezTo>
                <a:cubicBezTo>
                  <a:pt x="872765" y="115616"/>
                  <a:pt x="1673258" y="1037872"/>
                  <a:pt x="1673258" y="1037872"/>
                </a:cubicBezTo>
                <a:lnTo>
                  <a:pt x="1673258" y="1037872"/>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627784" y="2392574"/>
            <a:ext cx="41504" cy="3124132"/>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flipH="1">
            <a:off x="2140751" y="2643357"/>
            <a:ext cx="7547" cy="2871109"/>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Rounded Rectangle 31"/>
          <p:cNvSpPr/>
          <p:nvPr/>
        </p:nvSpPr>
        <p:spPr>
          <a:xfrm>
            <a:off x="1965935" y="4761989"/>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B`</a:t>
            </a:r>
          </a:p>
        </p:txBody>
      </p:sp>
      <p:sp>
        <p:nvSpPr>
          <p:cNvPr id="33" name="Rounded Rectangle 32"/>
          <p:cNvSpPr/>
          <p:nvPr/>
        </p:nvSpPr>
        <p:spPr>
          <a:xfrm>
            <a:off x="1977388" y="2573729"/>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B</a:t>
            </a:r>
          </a:p>
        </p:txBody>
      </p:sp>
      <p:sp>
        <p:nvSpPr>
          <p:cNvPr id="34" name="Rounded Rectangle 33"/>
          <p:cNvSpPr/>
          <p:nvPr/>
        </p:nvSpPr>
        <p:spPr>
          <a:xfrm>
            <a:off x="2013861" y="4636069"/>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Max AP</a:t>
            </a:r>
          </a:p>
        </p:txBody>
      </p:sp>
      <p:sp>
        <p:nvSpPr>
          <p:cNvPr id="35" name="Oval 34"/>
          <p:cNvSpPr/>
          <p:nvPr/>
        </p:nvSpPr>
        <p:spPr>
          <a:xfrm>
            <a:off x="2090196" y="4926898"/>
            <a:ext cx="87588" cy="79584"/>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987463" y="5123404"/>
            <a:ext cx="1145495" cy="31335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AP</a:t>
            </a:r>
            <a:endParaRPr lang="ar-SA" sz="1100" dirty="0"/>
          </a:p>
          <a:p>
            <a:pPr algn="ctr"/>
            <a:r>
              <a:rPr lang="ar-SA" sz="1100" dirty="0"/>
              <a:t>الانتاج المتوسط </a:t>
            </a:r>
            <a:endParaRPr lang="en-US" sz="1100" dirty="0"/>
          </a:p>
        </p:txBody>
      </p:sp>
      <mc:AlternateContent xmlns:mc="http://schemas.openxmlformats.org/markup-compatibility/2006" xmlns:a14="http://schemas.microsoft.com/office/drawing/2010/main">
        <mc:Choice Requires="a14">
          <p:sp>
            <p:nvSpPr>
              <p:cNvPr id="37" name="Rounded Rectangle 36"/>
              <p:cNvSpPr/>
              <p:nvPr/>
            </p:nvSpPr>
            <p:spPr>
              <a:xfrm>
                <a:off x="3628006" y="4164976"/>
                <a:ext cx="544798" cy="256240"/>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i="1" dirty="0" smtClean="0">
                              <a:latin typeface="Cambria Math" panose="02040503050406030204" pitchFamily="18" charset="0"/>
                            </a:rPr>
                          </m:ctrlPr>
                        </m:fPr>
                        <m:num>
                          <m:r>
                            <a:rPr lang="en-US" sz="1100" b="0" i="1" dirty="0" smtClean="0">
                              <a:latin typeface="Cambria Math" panose="02040503050406030204" pitchFamily="18" charset="0"/>
                            </a:rPr>
                            <m:t>𝐿</m:t>
                          </m:r>
                        </m:num>
                        <m:den>
                          <m:r>
                            <a:rPr lang="en-US" sz="1100" b="0" i="1" dirty="0" smtClean="0">
                              <a:latin typeface="Cambria Math" panose="02040503050406030204" pitchFamily="18" charset="0"/>
                            </a:rPr>
                            <m:t>𝐾</m:t>
                          </m:r>
                        </m:den>
                      </m:f>
                    </m:oMath>
                  </m:oMathPara>
                </a14:m>
                <a:endParaRPr lang="ar-SA" sz="1100" dirty="0"/>
              </a:p>
            </p:txBody>
          </p:sp>
        </mc:Choice>
        <mc:Fallback xmlns="">
          <p:sp>
            <p:nvSpPr>
              <p:cNvPr id="37" name="Rounded Rectangle 36"/>
              <p:cNvSpPr>
                <a:spLocks noRot="1" noChangeAspect="1" noMove="1" noResize="1" noEditPoints="1" noAdjustHandles="1" noChangeArrowheads="1" noChangeShapeType="1" noTextEdit="1"/>
              </p:cNvSpPr>
              <p:nvPr/>
            </p:nvSpPr>
            <p:spPr>
              <a:xfrm>
                <a:off x="3628006" y="4164976"/>
                <a:ext cx="544798" cy="256240"/>
              </a:xfrm>
              <a:prstGeom prst="roundRect">
                <a:avLst>
                  <a:gd name="adj" fmla="val 0"/>
                </a:avLst>
              </a:prstGeom>
              <a:blipFill>
                <a:blip r:embed="rId4"/>
                <a:stretch>
                  <a:fillRect t="-11905" b="-30952"/>
                </a:stretch>
              </a:blipFill>
              <a:ln>
                <a:noFill/>
              </a:ln>
            </p:spPr>
            <p:txBody>
              <a:bodyPr/>
              <a:lstStyle/>
              <a:p>
                <a:r>
                  <a:rPr lang="en-US">
                    <a:noFill/>
                  </a:rPr>
                  <a:t> </a:t>
                </a:r>
              </a:p>
            </p:txBody>
          </p:sp>
        </mc:Fallback>
      </mc:AlternateContent>
      <p:sp>
        <p:nvSpPr>
          <p:cNvPr id="38" name="Freeform 37"/>
          <p:cNvSpPr/>
          <p:nvPr/>
        </p:nvSpPr>
        <p:spPr>
          <a:xfrm>
            <a:off x="1376313" y="5111272"/>
            <a:ext cx="99867" cy="153598"/>
          </a:xfrm>
          <a:custGeom>
            <a:avLst/>
            <a:gdLst>
              <a:gd name="connsiteX0" fmla="*/ 0 w 99867"/>
              <a:gd name="connsiteY0" fmla="*/ 153598 h 153598"/>
              <a:gd name="connsiteX1" fmla="*/ 94268 w 99867"/>
              <a:gd name="connsiteY1" fmla="*/ 12196 h 153598"/>
              <a:gd name="connsiteX2" fmla="*/ 89555 w 99867"/>
              <a:gd name="connsiteY2" fmla="*/ 7483 h 153598"/>
              <a:gd name="connsiteX3" fmla="*/ 70701 w 99867"/>
              <a:gd name="connsiteY3" fmla="*/ 21623 h 153598"/>
            </a:gdLst>
            <a:ahLst/>
            <a:cxnLst>
              <a:cxn ang="0">
                <a:pos x="connsiteX0" y="connsiteY0"/>
              </a:cxn>
              <a:cxn ang="0">
                <a:pos x="connsiteX1" y="connsiteY1"/>
              </a:cxn>
              <a:cxn ang="0">
                <a:pos x="connsiteX2" y="connsiteY2"/>
              </a:cxn>
              <a:cxn ang="0">
                <a:pos x="connsiteX3" y="connsiteY3"/>
              </a:cxn>
            </a:cxnLst>
            <a:rect l="l" t="t" r="r" b="b"/>
            <a:pathLst>
              <a:path w="99867" h="153598">
                <a:moveTo>
                  <a:pt x="0" y="153598"/>
                </a:moveTo>
                <a:cubicBezTo>
                  <a:pt x="39671" y="95073"/>
                  <a:pt x="79342" y="36548"/>
                  <a:pt x="94268" y="12196"/>
                </a:cubicBezTo>
                <a:cubicBezTo>
                  <a:pt x="109194" y="-12157"/>
                  <a:pt x="89555" y="7483"/>
                  <a:pt x="89555" y="7483"/>
                </a:cubicBezTo>
                <a:cubicBezTo>
                  <a:pt x="85627" y="9054"/>
                  <a:pt x="78164" y="15338"/>
                  <a:pt x="70701" y="21623"/>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688861">
            <a:off x="2089168" y="2714169"/>
            <a:ext cx="856037" cy="19750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900" dirty="0"/>
              <a:t>اقصى كفاءة عمل </a:t>
            </a:r>
            <a:endParaRPr lang="en-US" sz="900" dirty="0"/>
          </a:p>
        </p:txBody>
      </p:sp>
      <p:sp>
        <p:nvSpPr>
          <p:cNvPr id="40" name="Rounded Rectangle 39"/>
          <p:cNvSpPr/>
          <p:nvPr/>
        </p:nvSpPr>
        <p:spPr>
          <a:xfrm>
            <a:off x="1156323" y="4666449"/>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Max MP</a:t>
            </a:r>
          </a:p>
        </p:txBody>
      </p:sp>
      <p:sp>
        <p:nvSpPr>
          <p:cNvPr id="41" name="Oval 40"/>
          <p:cNvSpPr/>
          <p:nvPr/>
        </p:nvSpPr>
        <p:spPr>
          <a:xfrm>
            <a:off x="2090196" y="2647922"/>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515910" y="2500240"/>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Max AP</a:t>
            </a:r>
          </a:p>
        </p:txBody>
      </p:sp>
      <p:sp>
        <p:nvSpPr>
          <p:cNvPr id="43" name="Rounded Rectangle 42"/>
          <p:cNvSpPr/>
          <p:nvPr/>
        </p:nvSpPr>
        <p:spPr>
          <a:xfrm rot="21095222">
            <a:off x="2091655" y="4787847"/>
            <a:ext cx="856037" cy="19750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900" dirty="0"/>
              <a:t>اقصى كفاءة عمل </a:t>
            </a:r>
            <a:endParaRPr lang="en-US" sz="900" dirty="0"/>
          </a:p>
        </p:txBody>
      </p:sp>
      <p:sp>
        <p:nvSpPr>
          <p:cNvPr id="44" name="Rounded Rectangle 43"/>
          <p:cNvSpPr/>
          <p:nvPr/>
        </p:nvSpPr>
        <p:spPr>
          <a:xfrm rot="20659842">
            <a:off x="1724623" y="5632080"/>
            <a:ext cx="1118893" cy="183067"/>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900" dirty="0"/>
              <a:t>اقصى كفاءة لراس المال </a:t>
            </a:r>
            <a:endParaRPr lang="en-US" sz="900" dirty="0"/>
          </a:p>
        </p:txBody>
      </p:sp>
      <p:sp>
        <p:nvSpPr>
          <p:cNvPr id="45" name="Rounded Rectangle 44"/>
          <p:cNvSpPr/>
          <p:nvPr/>
        </p:nvSpPr>
        <p:spPr>
          <a:xfrm rot="20659842">
            <a:off x="2508267" y="2109839"/>
            <a:ext cx="1118893" cy="183067"/>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900" dirty="0"/>
              <a:t>اقصى كفاءة لراس المال </a:t>
            </a:r>
            <a:endParaRPr lang="en-US" sz="900" dirty="0"/>
          </a:p>
        </p:txBody>
      </p:sp>
      <p:cxnSp>
        <p:nvCxnSpPr>
          <p:cNvPr id="46" name="Straight Arrow Connector 45"/>
          <p:cNvCxnSpPr/>
          <p:nvPr/>
        </p:nvCxnSpPr>
        <p:spPr>
          <a:xfrm>
            <a:off x="1146727" y="5352180"/>
            <a:ext cx="952958" cy="40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126200" y="5350158"/>
            <a:ext cx="55554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2708332" y="5350158"/>
            <a:ext cx="3593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ounded Rectangle 48"/>
              <p:cNvSpPr/>
              <p:nvPr/>
            </p:nvSpPr>
            <p:spPr>
              <a:xfrm>
                <a:off x="1446737" y="5157191"/>
                <a:ext cx="320564" cy="202428"/>
              </a:xfrm>
              <a:prstGeom prst="roundRect">
                <a:avLst>
                  <a:gd name="adj" fmla="val 5000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800" i="1" smtClean="0">
                          <a:latin typeface="Cambria Math" panose="02040503050406030204" pitchFamily="18" charset="0"/>
                        </a:rPr>
                        <m:t>❶</m:t>
                      </m:r>
                    </m:oMath>
                  </m:oMathPara>
                </a14:m>
                <a:endParaRPr lang="en-US" sz="800" dirty="0"/>
              </a:p>
            </p:txBody>
          </p:sp>
        </mc:Choice>
        <mc:Fallback xmlns="">
          <p:sp>
            <p:nvSpPr>
              <p:cNvPr id="49" name="Rounded Rectangle 48"/>
              <p:cNvSpPr>
                <a:spLocks noRot="1" noChangeAspect="1" noMove="1" noResize="1" noEditPoints="1" noAdjustHandles="1" noChangeArrowheads="1" noChangeShapeType="1" noTextEdit="1"/>
              </p:cNvSpPr>
              <p:nvPr/>
            </p:nvSpPr>
            <p:spPr>
              <a:xfrm>
                <a:off x="1446737" y="5157191"/>
                <a:ext cx="320564" cy="202428"/>
              </a:xfrm>
              <a:prstGeom prst="roundRect">
                <a:avLst>
                  <a:gd name="adj" fmla="val 50000"/>
                </a:avLst>
              </a:prstGeom>
              <a:blipFill>
                <a:blip r:embed="rId5"/>
                <a:stretch>
                  <a:fillRect b="-1212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2936719" y="5186045"/>
                <a:ext cx="165110" cy="1447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900" i="1" smtClean="0">
                          <a:latin typeface="Cambria Math" panose="02040503050406030204" pitchFamily="18" charset="0"/>
                        </a:rPr>
                        <m:t>❸</m:t>
                      </m:r>
                    </m:oMath>
                  </m:oMathPara>
                </a14:m>
                <a:endParaRPr lang="en-US" sz="900" dirty="0"/>
              </a:p>
            </p:txBody>
          </p:sp>
        </mc:Choice>
        <mc:Fallback xmlns="">
          <p:sp>
            <p:nvSpPr>
              <p:cNvPr id="50" name="TextBox 49"/>
              <p:cNvSpPr txBox="1">
                <a:spLocks noRot="1" noChangeAspect="1" noMove="1" noResize="1" noEditPoints="1" noAdjustHandles="1" noChangeArrowheads="1" noChangeShapeType="1" noTextEdit="1"/>
              </p:cNvSpPr>
              <p:nvPr/>
            </p:nvSpPr>
            <p:spPr>
              <a:xfrm>
                <a:off x="2936719" y="5186045"/>
                <a:ext cx="165110" cy="144720"/>
              </a:xfrm>
              <a:prstGeom prst="rect">
                <a:avLst/>
              </a:prstGeom>
              <a:blipFill>
                <a:blip r:embed="rId6"/>
                <a:stretch>
                  <a:fillRect l="-33333" t="-17391" r="-33333"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2141960" y="5145228"/>
                <a:ext cx="348384" cy="2370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i="1">
                          <a:latin typeface="Cambria Math" panose="02040503050406030204" pitchFamily="18" charset="0"/>
                        </a:rPr>
                        <m:t>❷</m:t>
                      </m:r>
                    </m:oMath>
                  </m:oMathPara>
                </a14:m>
                <a:endParaRPr lang="en-US" sz="900" dirty="0"/>
              </a:p>
            </p:txBody>
          </p:sp>
        </mc:Choice>
        <mc:Fallback xmlns="">
          <p:sp>
            <p:nvSpPr>
              <p:cNvPr id="51" name="Rectangle 50"/>
              <p:cNvSpPr>
                <a:spLocks noRot="1" noChangeAspect="1" noMove="1" noResize="1" noEditPoints="1" noAdjustHandles="1" noChangeArrowheads="1" noChangeShapeType="1" noTextEdit="1"/>
              </p:cNvSpPr>
              <p:nvPr/>
            </p:nvSpPr>
            <p:spPr>
              <a:xfrm>
                <a:off x="2141960" y="5145228"/>
                <a:ext cx="348384" cy="237053"/>
              </a:xfrm>
              <a:prstGeom prst="rect">
                <a:avLst/>
              </a:prstGeom>
              <a:blipFill>
                <a:blip r:embed="rId7"/>
                <a:stretch>
                  <a:fillRect b="-7692"/>
                </a:stretch>
              </a:blipFill>
            </p:spPr>
            <p:txBody>
              <a:bodyPr/>
              <a:lstStyle/>
              <a:p>
                <a:r>
                  <a:rPr lang="en-US">
                    <a:noFill/>
                  </a:rPr>
                  <a:t> </a:t>
                </a:r>
              </a:p>
            </p:txBody>
          </p:sp>
        </mc:Fallback>
      </mc:AlternateContent>
      <p:sp>
        <p:nvSpPr>
          <p:cNvPr id="2" name="Rectangle 1"/>
          <p:cNvSpPr/>
          <p:nvPr/>
        </p:nvSpPr>
        <p:spPr>
          <a:xfrm>
            <a:off x="860569" y="349205"/>
            <a:ext cx="7056784" cy="646331"/>
          </a:xfrm>
          <a:prstGeom prst="rect">
            <a:avLst/>
          </a:prstGeom>
        </p:spPr>
        <p:txBody>
          <a:bodyPr wrap="square">
            <a:spAutoFit/>
          </a:bodyPr>
          <a:lstStyle/>
          <a:p>
            <a:pPr algn="ctr"/>
            <a:r>
              <a:rPr lang="ar-SA" sz="3600" b="1" dirty="0">
                <a:solidFill>
                  <a:srgbClr val="C00000"/>
                </a:solidFill>
                <a:effectLst>
                  <a:outerShdw blurRad="38100" dist="38100" dir="2700000" algn="tl">
                    <a:srgbClr val="000000">
                      <a:alpha val="43137"/>
                    </a:srgbClr>
                  </a:outerShdw>
                </a:effectLst>
              </a:rPr>
              <a:t>مراحل الانتاج</a:t>
            </a:r>
            <a:endParaRPr lang="en-US" sz="3600" dirty="0"/>
          </a:p>
        </p:txBody>
      </p:sp>
    </p:spTree>
    <p:extLst>
      <p:ext uri="{BB962C8B-B14F-4D97-AF65-F5344CB8AC3E}">
        <p14:creationId xmlns:p14="http://schemas.microsoft.com/office/powerpoint/2010/main" val="358563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90" y="134607"/>
            <a:ext cx="7543800" cy="705351"/>
          </a:xfrm>
        </p:spPr>
        <p:txBody>
          <a:bodyPr>
            <a:normAutofit fontScale="90000"/>
          </a:bodyPr>
          <a:lstStyle/>
          <a:p>
            <a:pPr algn="ctr"/>
            <a:r>
              <a:rPr lang="ar-SA" b="1" dirty="0">
                <a:solidFill>
                  <a:srgbClr val="C00000"/>
                </a:solidFill>
                <a:effectLst>
                  <a:outerShdw blurRad="38100" dist="38100" dir="2700000" algn="tl">
                    <a:srgbClr val="000000">
                      <a:alpha val="43137"/>
                    </a:srgbClr>
                  </a:outerShdw>
                </a:effectLst>
              </a:rPr>
              <a:t>مراحل الانتاج</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40463" y="640926"/>
                <a:ext cx="5188885" cy="5818859"/>
              </a:xfrm>
            </p:spPr>
            <p:txBody>
              <a:bodyPr>
                <a:noAutofit/>
              </a:bodyPr>
              <a:lstStyle/>
              <a:p>
                <a:pPr algn="r" rtl="1"/>
                <a:r>
                  <a:rPr lang="ar-SA" sz="1800" b="1" dirty="0">
                    <a:solidFill>
                      <a:srgbClr val="C00000"/>
                    </a:solidFill>
                    <a:effectLst>
                      <a:outerShdw blurRad="38100" dist="38100" dir="2700000" algn="tl">
                        <a:srgbClr val="000000">
                          <a:alpha val="43137"/>
                        </a:srgbClr>
                      </a:outerShdw>
                    </a:effectLst>
                  </a:rPr>
                  <a:t>المرحلة الثالثة (</a:t>
                </a:r>
                <a:r>
                  <a:rPr lang="en-US" sz="1800" b="1" dirty="0">
                    <a:solidFill>
                      <a:srgbClr val="C00000"/>
                    </a:solidFill>
                    <a:effectLst>
                      <a:outerShdw blurRad="38100" dist="38100" dir="2700000" algn="tl">
                        <a:srgbClr val="000000">
                          <a:alpha val="43137"/>
                        </a:srgbClr>
                      </a:outerShdw>
                    </a:effectLst>
                  </a:rPr>
                  <a:t>0 </a:t>
                </a:r>
                <a:r>
                  <a:rPr lang="en-US" sz="1800" b="1" dirty="0">
                    <a:solidFill>
                      <a:srgbClr val="C00000"/>
                    </a:solidFill>
                    <a:effectLst>
                      <a:outerShdw blurRad="38100" dist="38100" dir="2700000" algn="tl">
                        <a:srgbClr val="000000">
                          <a:alpha val="43137"/>
                        </a:srgbClr>
                      </a:outerShdw>
                    </a:effectLst>
                    <a:sym typeface="Symbol" panose="05050102010706020507" pitchFamily="18" charset="2"/>
                  </a:rPr>
                  <a:t> AP</a:t>
                </a:r>
                <a:r>
                  <a:rPr lang="ar-SA" sz="1800" b="1" dirty="0">
                    <a:solidFill>
                      <a:srgbClr val="C00000"/>
                    </a:solidFill>
                    <a:effectLst>
                      <a:outerShdw blurRad="38100" dist="38100" dir="2700000" algn="tl">
                        <a:srgbClr val="000000">
                          <a:alpha val="43137"/>
                        </a:srgbClr>
                      </a:outerShdw>
                    </a:effectLst>
                  </a:rPr>
                  <a:t> </a:t>
                </a:r>
                <a:r>
                  <a:rPr lang="en-US" sz="1800" b="1" dirty="0">
                    <a:solidFill>
                      <a:srgbClr val="C00000"/>
                    </a:solidFill>
                    <a:effectLst>
                      <a:outerShdw blurRad="38100" dist="38100" dir="2700000" algn="tl">
                        <a:srgbClr val="000000">
                          <a:alpha val="43137"/>
                        </a:srgbClr>
                      </a:outerShdw>
                    </a:effectLst>
                  </a:rPr>
                  <a:t>MP</a:t>
                </a:r>
                <a14:m>
                  <m:oMath xmlns:m="http://schemas.openxmlformats.org/officeDocument/2006/math">
                    <m:r>
                      <a:rPr lang="en-US" sz="1800" b="1" i="1" dirty="0">
                        <a:solidFill>
                          <a:srgbClr val="C00000"/>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m:t>
                    </m:r>
                  </m:oMath>
                </a14:m>
                <a:r>
                  <a:rPr lang="ar-SA" sz="1800" b="1" dirty="0">
                    <a:solidFill>
                      <a:srgbClr val="C00000"/>
                    </a:solidFill>
                    <a:effectLst>
                      <a:outerShdw blurRad="38100" dist="38100" dir="2700000" algn="tl">
                        <a:srgbClr val="000000">
                          <a:alpha val="43137"/>
                        </a:srgbClr>
                      </a:outerShdw>
                    </a:effectLst>
                  </a:rPr>
                  <a:t>)</a:t>
                </a:r>
              </a:p>
              <a:p>
                <a:pPr algn="r" rtl="1"/>
                <a:r>
                  <a:rPr lang="ar-SA" dirty="0">
                    <a:solidFill>
                      <a:srgbClr val="0070C0"/>
                    </a:solidFill>
                  </a:rPr>
                  <a:t>من مصلحة المنشاة تخفيض عدد العمال لزيادة حجم الانتاج لان نسبة العمالة المخصصة لراس المال مرتفعة مما يعني ان هناك تزاحم من قبل العمال على راس المال مما يجعل الانتاجية الحدية بالسالب   </a:t>
                </a:r>
              </a:p>
              <a:p>
                <a:pPr marL="285750" indent="-285750" algn="r" rtl="1"/>
                <a:r>
                  <a:rPr lang="ar-SA" dirty="0">
                    <a:solidFill>
                      <a:srgbClr val="0070C0"/>
                    </a:solidFill>
                  </a:rPr>
                  <a:t>تناقص الانتاجية المتوسطة للعمل(</a:t>
                </a:r>
                <a14:m>
                  <m:oMath xmlns:m="http://schemas.openxmlformats.org/officeDocument/2006/math">
                    <m:sSub>
                      <m:sSubPr>
                        <m:ctrlPr>
                          <a:rPr lang="en-US" i="1" dirty="0">
                            <a:solidFill>
                              <a:srgbClr val="0070C0"/>
                            </a:solidFill>
                            <a:latin typeface="Cambria Math" panose="02040503050406030204" pitchFamily="18" charset="0"/>
                          </a:rPr>
                        </m:ctrlPr>
                      </m:sSubPr>
                      <m:e>
                        <m:r>
                          <m:rPr>
                            <m:nor/>
                          </m:rPr>
                          <a:rPr lang="en-US" dirty="0">
                            <a:solidFill>
                              <a:srgbClr val="0070C0"/>
                            </a:solidFill>
                            <a:sym typeface="Symbol" panose="05050102010706020507" pitchFamily="18" charset="2"/>
                          </a:rPr>
                          <m:t></m:t>
                        </m:r>
                        <m:r>
                          <a:rPr lang="en-US" i="1" dirty="0">
                            <a:solidFill>
                              <a:srgbClr val="0070C0"/>
                            </a:solidFill>
                            <a:latin typeface="Cambria Math" panose="02040503050406030204" pitchFamily="18" charset="0"/>
                          </a:rPr>
                          <m:t>𝐴𝑃</m:t>
                        </m:r>
                      </m:e>
                      <m:sub>
                        <m:r>
                          <a:rPr lang="en-US" i="1" dirty="0">
                            <a:solidFill>
                              <a:srgbClr val="0070C0"/>
                            </a:solidFill>
                            <a:latin typeface="Cambria Math" panose="02040503050406030204" pitchFamily="18" charset="0"/>
                          </a:rPr>
                          <m:t>𝐿</m:t>
                        </m:r>
                      </m:sub>
                    </m:sSub>
                  </m:oMath>
                </a14:m>
                <a:r>
                  <a:rPr lang="ar-SA" dirty="0">
                    <a:solidFill>
                      <a:srgbClr val="0070C0"/>
                    </a:solidFill>
                  </a:rPr>
                  <a:t>) مع زيادة استخدام عنصر العمل لكل وحدة من راس المال مما يعني ان كفاءة العمل تتناقص(</a:t>
                </a:r>
                <a14:m>
                  <m:oMath xmlns:m="http://schemas.openxmlformats.org/officeDocument/2006/math">
                    <m:f>
                      <m:fPr>
                        <m:ctrlPr>
                          <a:rPr lang="ar-SA"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𝑄</m:t>
                        </m:r>
                      </m:num>
                      <m:den>
                        <m:r>
                          <a:rPr lang="en-US" i="1">
                            <a:solidFill>
                              <a:srgbClr val="0070C0"/>
                            </a:solidFill>
                            <a:latin typeface="Cambria Math" panose="02040503050406030204" pitchFamily="18" charset="0"/>
                          </a:rPr>
                          <m:t>𝐿</m:t>
                        </m:r>
                      </m:den>
                    </m:f>
                  </m:oMath>
                </a14:m>
                <a:r>
                  <a:rPr lang="ar-SA" dirty="0">
                    <a:solidFill>
                      <a:srgbClr val="0070C0"/>
                    </a:solidFill>
                  </a:rPr>
                  <a:t>)</a:t>
                </a:r>
              </a:p>
              <a:p>
                <a:pPr marL="285750" indent="-285750" algn="r" rtl="1"/>
                <a:r>
                  <a:rPr lang="ar-SA" dirty="0">
                    <a:solidFill>
                      <a:srgbClr val="0070C0"/>
                    </a:solidFill>
                  </a:rPr>
                  <a:t>الانتاج الكلي يتناقص مع تزايد عدد العمال مما يعني ان كفاءة راس المال تنخفض (</a:t>
                </a:r>
                <a14:m>
                  <m:oMath xmlns:m="http://schemas.openxmlformats.org/officeDocument/2006/math">
                    <m:f>
                      <m:fPr>
                        <m:ctrlPr>
                          <a:rPr lang="ar-SA"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𝑄</m:t>
                        </m:r>
                      </m:num>
                      <m:den>
                        <m:r>
                          <a:rPr lang="en-US" i="1">
                            <a:solidFill>
                              <a:srgbClr val="0070C0"/>
                            </a:solidFill>
                            <a:latin typeface="Cambria Math" panose="02040503050406030204" pitchFamily="18" charset="0"/>
                          </a:rPr>
                          <m:t>𝐾</m:t>
                        </m:r>
                      </m:den>
                    </m:f>
                  </m:oMath>
                </a14:m>
                <a:r>
                  <a:rPr lang="en-US" dirty="0">
                    <a:solidFill>
                      <a:srgbClr val="0070C0"/>
                    </a:solidFill>
                    <a:sym typeface="Symbol" panose="05050102010706020507" pitchFamily="18" charset="2"/>
                  </a:rPr>
                  <a:t> </a:t>
                </a:r>
                <a14:m>
                  <m:oMath xmlns:m="http://schemas.openxmlformats.org/officeDocument/2006/math">
                    <m:r>
                      <m:rPr>
                        <m:nor/>
                      </m:rPr>
                      <a:rPr lang="en-US" dirty="0">
                        <a:solidFill>
                          <a:srgbClr val="0070C0"/>
                        </a:solidFill>
                        <a:sym typeface="Symbol" panose="05050102010706020507" pitchFamily="18" charset="2"/>
                      </a:rPr>
                      <m:t></m:t>
                    </m:r>
                  </m:oMath>
                </a14:m>
                <a:r>
                  <a:rPr lang="ar-SA" dirty="0">
                    <a:solidFill>
                      <a:srgbClr val="0070C0"/>
                    </a:solidFill>
                  </a:rPr>
                  <a:t>)</a:t>
                </a:r>
              </a:p>
              <a:p>
                <a:pPr marL="285750" indent="-285750" algn="r" rtl="1"/>
                <a:r>
                  <a:rPr lang="ar-SA" b="1" dirty="0">
                    <a:solidFill>
                      <a:srgbClr val="C00000"/>
                    </a:solidFill>
                    <a:effectLst>
                      <a:outerShdw blurRad="38100" dist="38100" dir="2700000" algn="tl">
                        <a:srgbClr val="000000">
                          <a:alpha val="43137"/>
                        </a:srgbClr>
                      </a:outerShdw>
                    </a:effectLst>
                  </a:rPr>
                  <a:t>نخلص الى انه في هذه المرحلة </a:t>
                </a:r>
              </a:p>
              <a:p>
                <a:pPr marL="285750" indent="-285750" algn="r" rtl="1"/>
                <a:r>
                  <a:rPr lang="ar-SA" b="1" dirty="0">
                    <a:solidFill>
                      <a:srgbClr val="00B050"/>
                    </a:solidFill>
                    <a:effectLst>
                      <a:outerShdw blurRad="38100" dist="38100" dir="2700000" algn="tl">
                        <a:srgbClr val="000000">
                          <a:alpha val="43137"/>
                        </a:srgbClr>
                      </a:outerShdw>
                    </a:effectLst>
                  </a:rPr>
                  <a:t>في هذه المرحلة (</a:t>
                </a:r>
                <a14:m>
                  <m:oMath xmlns:m="http://schemas.openxmlformats.org/officeDocument/2006/math">
                    <m:f>
                      <m:fPr>
                        <m:ctrlPr>
                          <a:rPr lang="ar-SA" b="1" i="1">
                            <a:solidFill>
                              <a:srgbClr val="00B050"/>
                            </a:solidFill>
                            <a:effectLst>
                              <a:outerShdw blurRad="38100" dist="38100" dir="2700000" algn="tl">
                                <a:srgbClr val="000000">
                                  <a:alpha val="43137"/>
                                </a:srgbClr>
                              </a:outerShdw>
                            </a:effectLst>
                            <a:latin typeface="Cambria Math" panose="02040503050406030204" pitchFamily="18" charset="0"/>
                          </a:rPr>
                        </m:ctrlPr>
                      </m:fPr>
                      <m:num>
                        <m:r>
                          <a:rPr lang="en-US" b="1" i="1">
                            <a:solidFill>
                              <a:srgbClr val="00B050"/>
                            </a:solidFill>
                            <a:effectLst>
                              <a:outerShdw blurRad="38100" dist="38100" dir="2700000" algn="tl">
                                <a:srgbClr val="000000">
                                  <a:alpha val="43137"/>
                                </a:srgbClr>
                              </a:outerShdw>
                            </a:effectLst>
                            <a:latin typeface="Cambria Math" panose="02040503050406030204" pitchFamily="18" charset="0"/>
                          </a:rPr>
                          <m:t>𝑸</m:t>
                        </m:r>
                      </m:num>
                      <m:den>
                        <m:r>
                          <a:rPr lang="en-US" b="1" i="1">
                            <a:solidFill>
                              <a:srgbClr val="00B050"/>
                            </a:solidFill>
                            <a:effectLst>
                              <a:outerShdw blurRad="38100" dist="38100" dir="2700000" algn="tl">
                                <a:srgbClr val="000000">
                                  <a:alpha val="43137"/>
                                </a:srgbClr>
                              </a:outerShdw>
                            </a:effectLst>
                            <a:latin typeface="Cambria Math" panose="02040503050406030204" pitchFamily="18" charset="0"/>
                          </a:rPr>
                          <m:t>𝑳</m:t>
                        </m:r>
                      </m:den>
                    </m:f>
                  </m:oMath>
                </a14:m>
                <a:r>
                  <a:rPr lang="ar-SA" b="1" dirty="0">
                    <a:solidFill>
                      <a:srgbClr val="00B050"/>
                    </a:solidFill>
                    <a:effectLst>
                      <a:outerShdw blurRad="38100" dist="38100" dir="2700000" algn="tl">
                        <a:srgbClr val="000000">
                          <a:alpha val="43137"/>
                        </a:srgbClr>
                      </a:outerShdw>
                    </a:effectLst>
                  </a:rPr>
                  <a:t>) </a:t>
                </a:r>
                <a:r>
                  <a:rPr lang="en-US" b="1" dirty="0">
                    <a:solidFill>
                      <a:srgbClr val="00B050"/>
                    </a:solidFill>
                    <a:effectLst>
                      <a:outerShdw blurRad="38100" dist="38100" dir="2700000" algn="tl">
                        <a:srgbClr val="000000">
                          <a:alpha val="43137"/>
                        </a:srgbClr>
                      </a:outerShdw>
                    </a:effectLst>
                    <a:sym typeface="Symbol" panose="05050102010706020507" pitchFamily="18" charset="2"/>
                  </a:rPr>
                  <a:t> </a:t>
                </a:r>
                <a:r>
                  <a:rPr lang="ar-SA" b="1" dirty="0">
                    <a:solidFill>
                      <a:srgbClr val="00B050"/>
                    </a:solidFill>
                    <a:effectLst>
                      <a:outerShdw blurRad="38100" dist="38100" dir="2700000" algn="tl">
                        <a:srgbClr val="000000">
                          <a:alpha val="43137"/>
                        </a:srgbClr>
                      </a:outerShdw>
                    </a:effectLst>
                    <a:sym typeface="Symbol" panose="05050102010706020507" pitchFamily="18" charset="2"/>
                  </a:rPr>
                  <a:t>  </a:t>
                </a:r>
                <a:r>
                  <a:rPr lang="ar-SA" b="1" dirty="0">
                    <a:solidFill>
                      <a:srgbClr val="00B050"/>
                    </a:solidFill>
                    <a:effectLst>
                      <a:outerShdw blurRad="38100" dist="38100" dir="2700000" algn="tl">
                        <a:srgbClr val="000000">
                          <a:alpha val="43137"/>
                        </a:srgbClr>
                      </a:outerShdw>
                    </a:effectLst>
                  </a:rPr>
                  <a:t>(</a:t>
                </a:r>
                <a14:m>
                  <m:oMath xmlns:m="http://schemas.openxmlformats.org/officeDocument/2006/math">
                    <m:f>
                      <m:fPr>
                        <m:ctrlPr>
                          <a:rPr lang="ar-SA" b="1" i="1">
                            <a:solidFill>
                              <a:srgbClr val="00B050"/>
                            </a:solidFill>
                            <a:effectLst>
                              <a:outerShdw blurRad="38100" dist="38100" dir="2700000" algn="tl">
                                <a:srgbClr val="000000">
                                  <a:alpha val="43137"/>
                                </a:srgbClr>
                              </a:outerShdw>
                            </a:effectLst>
                            <a:latin typeface="Cambria Math" panose="02040503050406030204" pitchFamily="18" charset="0"/>
                          </a:rPr>
                        </m:ctrlPr>
                      </m:fPr>
                      <m:num>
                        <m:r>
                          <a:rPr lang="en-US" b="1" i="1">
                            <a:solidFill>
                              <a:srgbClr val="00B050"/>
                            </a:solidFill>
                            <a:effectLst>
                              <a:outerShdw blurRad="38100" dist="38100" dir="2700000" algn="tl">
                                <a:srgbClr val="000000">
                                  <a:alpha val="43137"/>
                                </a:srgbClr>
                              </a:outerShdw>
                            </a:effectLst>
                            <a:latin typeface="Cambria Math" panose="02040503050406030204" pitchFamily="18" charset="0"/>
                          </a:rPr>
                          <m:t>𝑸</m:t>
                        </m:r>
                      </m:num>
                      <m:den>
                        <m:r>
                          <a:rPr lang="en-US" b="1" i="1">
                            <a:solidFill>
                              <a:srgbClr val="00B050"/>
                            </a:solidFill>
                            <a:effectLst>
                              <a:outerShdw blurRad="38100" dist="38100" dir="2700000" algn="tl">
                                <a:srgbClr val="000000">
                                  <a:alpha val="43137"/>
                                </a:srgbClr>
                              </a:outerShdw>
                            </a:effectLst>
                            <a:latin typeface="Cambria Math" panose="02040503050406030204" pitchFamily="18" charset="0"/>
                          </a:rPr>
                          <m:t>𝑲</m:t>
                        </m:r>
                      </m:den>
                    </m:f>
                  </m:oMath>
                </a14:m>
                <a:r>
                  <a:rPr lang="ar-SA" b="1" dirty="0">
                    <a:solidFill>
                      <a:srgbClr val="00B050"/>
                    </a:solidFill>
                    <a:effectLst>
                      <a:outerShdw blurRad="38100" dist="38100" dir="2700000" algn="tl">
                        <a:srgbClr val="000000">
                          <a:alpha val="43137"/>
                        </a:srgbClr>
                      </a:outerShdw>
                    </a:effectLst>
                  </a:rPr>
                  <a:t>)</a:t>
                </a:r>
                <a:r>
                  <a:rPr lang="en-US" b="1" dirty="0">
                    <a:solidFill>
                      <a:srgbClr val="00B050"/>
                    </a:solidFill>
                    <a:effectLst>
                      <a:outerShdw blurRad="38100" dist="38100" dir="2700000" algn="tl">
                        <a:srgbClr val="000000">
                          <a:alpha val="43137"/>
                        </a:srgbClr>
                      </a:outerShdw>
                    </a:effectLst>
                    <a:sym typeface="Symbol" panose="05050102010706020507" pitchFamily="18" charset="2"/>
                  </a:rPr>
                  <a:t> </a:t>
                </a:r>
                <a14:m>
                  <m:oMath xmlns:m="http://schemas.openxmlformats.org/officeDocument/2006/math">
                    <m:r>
                      <m:rPr>
                        <m:nor/>
                      </m:rPr>
                      <a:rPr lang="en-US" b="1" dirty="0">
                        <a:solidFill>
                          <a:srgbClr val="00B050"/>
                        </a:solidFill>
                        <a:effectLst>
                          <a:outerShdw blurRad="38100" dist="38100" dir="2700000" algn="tl">
                            <a:srgbClr val="000000">
                              <a:alpha val="43137"/>
                            </a:srgbClr>
                          </a:outerShdw>
                        </a:effectLst>
                        <a:sym typeface="Symbol" panose="05050102010706020507" pitchFamily="18" charset="2"/>
                      </a:rPr>
                      <m:t></m:t>
                    </m:r>
                  </m:oMath>
                </a14:m>
                <a:r>
                  <a:rPr lang="ar-SA" b="1" dirty="0">
                    <a:solidFill>
                      <a:srgbClr val="00B050"/>
                    </a:solidFill>
                    <a:effectLst>
                      <a:outerShdw blurRad="38100" dist="38100" dir="2700000" algn="tl">
                        <a:srgbClr val="000000">
                          <a:alpha val="43137"/>
                        </a:srgbClr>
                      </a:outerShdw>
                    </a:effectLst>
                  </a:rPr>
                  <a:t> من مصلحة المنشاة تخفيض عدد العمال لكي تزيد انتاجها وبالتالي ايراداتها</a:t>
                </a:r>
              </a:p>
              <a:p>
                <a:pPr algn="r"/>
                <a:r>
                  <a:rPr lang="ar-SA" sz="1800" b="1" dirty="0">
                    <a:solidFill>
                      <a:srgbClr val="7030A0"/>
                    </a:solidFill>
                    <a:effectLst>
                      <a:outerShdw blurRad="38100" dist="38100" dir="2700000" algn="tl">
                        <a:srgbClr val="000000">
                          <a:alpha val="43137"/>
                        </a:srgbClr>
                      </a:outerShdw>
                    </a:effectLst>
                  </a:rPr>
                  <a:t>اقصى كفاءة للعمل تكون في الحد الفاصل بين المرحلة الاولى والثانية ،واقصى كفاءة لرأس المال تكون في الحد الفاصل بين المرحلة الثانية والثالثة </a:t>
                </a:r>
                <a:endParaRPr lang="en-US" sz="1800" b="1" dirty="0">
                  <a:solidFill>
                    <a:srgbClr val="7030A0"/>
                  </a:solidFill>
                  <a:effectLst>
                    <a:outerShdw blurRad="38100" dist="38100" dir="2700000" algn="tl">
                      <a:srgbClr val="000000">
                        <a:alpha val="43137"/>
                      </a:srgbClr>
                    </a:outerShdw>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40463" y="640926"/>
                <a:ext cx="5188885" cy="5818859"/>
              </a:xfrm>
              <a:blipFill>
                <a:blip r:embed="rId2"/>
                <a:stretch>
                  <a:fillRect l="-4113" t="-1257" r="-3760" b="-178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19</a:t>
            </a:fld>
            <a:endParaRPr lang="en-GB"/>
          </a:p>
        </p:txBody>
      </p:sp>
      <p:cxnSp>
        <p:nvCxnSpPr>
          <p:cNvPr id="6" name="Straight Connector 5"/>
          <p:cNvCxnSpPr/>
          <p:nvPr/>
        </p:nvCxnSpPr>
        <p:spPr>
          <a:xfrm>
            <a:off x="1115616" y="1916832"/>
            <a:ext cx="0" cy="2448272"/>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V="1">
            <a:off x="1115616" y="4293096"/>
            <a:ext cx="2664296" cy="83235"/>
          </a:xfrm>
          <a:prstGeom prst="line">
            <a:avLst/>
          </a:prstGeom>
        </p:spPr>
        <p:style>
          <a:lnRef idx="3">
            <a:schemeClr val="accent2"/>
          </a:lnRef>
          <a:fillRef idx="0">
            <a:schemeClr val="accent2"/>
          </a:fillRef>
          <a:effectRef idx="2">
            <a:schemeClr val="accent2"/>
          </a:effectRef>
          <a:fontRef idx="minor">
            <a:schemeClr val="tx1"/>
          </a:fontRef>
        </p:style>
      </p:cxnSp>
      <p:sp>
        <p:nvSpPr>
          <p:cNvPr id="8" name="Freeform 7"/>
          <p:cNvSpPr/>
          <p:nvPr/>
        </p:nvSpPr>
        <p:spPr>
          <a:xfrm>
            <a:off x="1151519" y="2393813"/>
            <a:ext cx="2168165" cy="1960806"/>
          </a:xfrm>
          <a:custGeom>
            <a:avLst/>
            <a:gdLst>
              <a:gd name="connsiteX0" fmla="*/ 0 w 2168165"/>
              <a:gd name="connsiteY0" fmla="*/ 1960806 h 1960806"/>
              <a:gd name="connsiteX1" fmla="*/ 301658 w 2168165"/>
              <a:gd name="connsiteY1" fmla="*/ 1682715 h 1960806"/>
              <a:gd name="connsiteX2" fmla="*/ 570322 w 2168165"/>
              <a:gd name="connsiteY2" fmla="*/ 1206661 h 1960806"/>
              <a:gd name="connsiteX3" fmla="*/ 829559 w 2168165"/>
              <a:gd name="connsiteY3" fmla="*/ 457230 h 1960806"/>
              <a:gd name="connsiteX4" fmla="*/ 1225485 w 2168165"/>
              <a:gd name="connsiteY4" fmla="*/ 89585 h 1960806"/>
              <a:gd name="connsiteX5" fmla="*/ 1451728 w 2168165"/>
              <a:gd name="connsiteY5" fmla="*/ 30 h 1960806"/>
              <a:gd name="connsiteX6" fmla="*/ 1753386 w 2168165"/>
              <a:gd name="connsiteY6" fmla="*/ 94298 h 1960806"/>
              <a:gd name="connsiteX7" fmla="*/ 2168165 w 2168165"/>
              <a:gd name="connsiteY7" fmla="*/ 504364 h 1960806"/>
              <a:gd name="connsiteX8" fmla="*/ 2168165 w 2168165"/>
              <a:gd name="connsiteY8" fmla="*/ 504364 h 196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165" h="1960806">
                <a:moveTo>
                  <a:pt x="0" y="1960806"/>
                </a:moveTo>
                <a:cubicBezTo>
                  <a:pt x="103302" y="1884606"/>
                  <a:pt x="206604" y="1808406"/>
                  <a:pt x="301658" y="1682715"/>
                </a:cubicBezTo>
                <a:cubicBezTo>
                  <a:pt x="396712" y="1557024"/>
                  <a:pt x="482339" y="1410908"/>
                  <a:pt x="570322" y="1206661"/>
                </a:cubicBezTo>
                <a:cubicBezTo>
                  <a:pt x="658305" y="1002414"/>
                  <a:pt x="720365" y="643409"/>
                  <a:pt x="829559" y="457230"/>
                </a:cubicBezTo>
                <a:cubicBezTo>
                  <a:pt x="938753" y="271051"/>
                  <a:pt x="1121790" y="165785"/>
                  <a:pt x="1225485" y="89585"/>
                </a:cubicBezTo>
                <a:cubicBezTo>
                  <a:pt x="1329180" y="13385"/>
                  <a:pt x="1363745" y="-755"/>
                  <a:pt x="1451728" y="30"/>
                </a:cubicBezTo>
                <a:cubicBezTo>
                  <a:pt x="1539711" y="815"/>
                  <a:pt x="1633980" y="10242"/>
                  <a:pt x="1753386" y="94298"/>
                </a:cubicBezTo>
                <a:cubicBezTo>
                  <a:pt x="1872792" y="178354"/>
                  <a:pt x="2168165" y="504364"/>
                  <a:pt x="2168165" y="504364"/>
                </a:cubicBezTo>
                <a:lnTo>
                  <a:pt x="2168165" y="504364"/>
                </a:ln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115616" y="5517232"/>
            <a:ext cx="2664296" cy="1122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H="1">
            <a:off x="1120523" y="4581128"/>
            <a:ext cx="14029" cy="1287966"/>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2627784" y="2393830"/>
            <a:ext cx="41504" cy="3124132"/>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p:cNvCxnSpPr/>
          <p:nvPr/>
        </p:nvCxnSpPr>
        <p:spPr>
          <a:xfrm>
            <a:off x="1835696" y="3212976"/>
            <a:ext cx="0" cy="231548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Freeform 12"/>
          <p:cNvSpPr/>
          <p:nvPr/>
        </p:nvSpPr>
        <p:spPr>
          <a:xfrm>
            <a:off x="1352678" y="4831222"/>
            <a:ext cx="1652220" cy="1037872"/>
          </a:xfrm>
          <a:custGeom>
            <a:avLst/>
            <a:gdLst>
              <a:gd name="connsiteX0" fmla="*/ 0 w 1673258"/>
              <a:gd name="connsiteY0" fmla="*/ 462837 h 1037872"/>
              <a:gd name="connsiteX1" fmla="*/ 593889 w 1673258"/>
              <a:gd name="connsiteY1" fmla="*/ 19777 h 1037872"/>
              <a:gd name="connsiteX2" fmla="*/ 1673258 w 1673258"/>
              <a:gd name="connsiteY2" fmla="*/ 1037872 h 1037872"/>
              <a:gd name="connsiteX3" fmla="*/ 1673258 w 1673258"/>
              <a:gd name="connsiteY3" fmla="*/ 1037872 h 1037872"/>
            </a:gdLst>
            <a:ahLst/>
            <a:cxnLst>
              <a:cxn ang="0">
                <a:pos x="connsiteX0" y="connsiteY0"/>
              </a:cxn>
              <a:cxn ang="0">
                <a:pos x="connsiteX1" y="connsiteY1"/>
              </a:cxn>
              <a:cxn ang="0">
                <a:pos x="connsiteX2" y="connsiteY2"/>
              </a:cxn>
              <a:cxn ang="0">
                <a:pos x="connsiteX3" y="connsiteY3"/>
              </a:cxn>
            </a:cxnLst>
            <a:rect l="l" t="t" r="r" b="b"/>
            <a:pathLst>
              <a:path w="1673258" h="1037872">
                <a:moveTo>
                  <a:pt x="0" y="462837"/>
                </a:moveTo>
                <a:cubicBezTo>
                  <a:pt x="157506" y="193387"/>
                  <a:pt x="315013" y="-76062"/>
                  <a:pt x="593889" y="19777"/>
                </a:cubicBezTo>
                <a:cubicBezTo>
                  <a:pt x="872765" y="115616"/>
                  <a:pt x="1673258" y="1037872"/>
                  <a:pt x="1673258" y="1037872"/>
                </a:cubicBezTo>
                <a:lnTo>
                  <a:pt x="1673258" y="1037872"/>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76528" y="2370211"/>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54188" y="5471513"/>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80379" y="3239265"/>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799692" y="4808362"/>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956296" y="2899944"/>
            <a:ext cx="866144" cy="31335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TP</a:t>
            </a:r>
            <a:endParaRPr lang="ar-SA" sz="1100" dirty="0"/>
          </a:p>
          <a:p>
            <a:pPr algn="ctr"/>
            <a:r>
              <a:rPr lang="ar-SA" sz="1100" dirty="0"/>
              <a:t>الانتاج الكلي </a:t>
            </a:r>
            <a:endParaRPr lang="en-US" sz="1100" dirty="0"/>
          </a:p>
        </p:txBody>
      </p:sp>
      <p:sp>
        <p:nvSpPr>
          <p:cNvPr id="19" name="Rounded Rectangle 18"/>
          <p:cNvSpPr/>
          <p:nvPr/>
        </p:nvSpPr>
        <p:spPr>
          <a:xfrm>
            <a:off x="1035908" y="3165023"/>
            <a:ext cx="819555" cy="324036"/>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100" dirty="0"/>
              <a:t>نقطة الانقلاب</a:t>
            </a:r>
            <a:endParaRPr lang="en-US" sz="1100" dirty="0"/>
          </a:p>
        </p:txBody>
      </p:sp>
      <p:sp>
        <p:nvSpPr>
          <p:cNvPr id="20" name="Rounded Rectangle 19"/>
          <p:cNvSpPr/>
          <p:nvPr/>
        </p:nvSpPr>
        <p:spPr>
          <a:xfrm>
            <a:off x="2742226" y="5805794"/>
            <a:ext cx="866144" cy="31335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MP</a:t>
            </a:r>
            <a:endParaRPr lang="ar-SA" sz="1100" dirty="0"/>
          </a:p>
          <a:p>
            <a:pPr algn="ctr"/>
            <a:r>
              <a:rPr lang="ar-SA" sz="1100" dirty="0"/>
              <a:t>الانتاج الحدي </a:t>
            </a:r>
            <a:endParaRPr lang="en-US" sz="1100" dirty="0"/>
          </a:p>
        </p:txBody>
      </p:sp>
      <p:sp>
        <p:nvSpPr>
          <p:cNvPr id="21" name="Rounded Rectangle 20"/>
          <p:cNvSpPr/>
          <p:nvPr/>
        </p:nvSpPr>
        <p:spPr>
          <a:xfrm>
            <a:off x="1986224" y="2102473"/>
            <a:ext cx="883839" cy="157726"/>
          </a:xfrm>
          <a:prstGeom prst="roundRect">
            <a:avLst>
              <a:gd name="adj" fmla="val 5000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1100" dirty="0"/>
              <a:t>اقصى انتاج</a:t>
            </a:r>
            <a:endParaRPr lang="en-US" sz="1100" dirty="0"/>
          </a:p>
          <a:p>
            <a:pPr algn="ctr" rtl="1"/>
            <a:r>
              <a:rPr lang="en-US" sz="1100" dirty="0"/>
              <a:t>Max TP</a:t>
            </a:r>
          </a:p>
        </p:txBody>
      </p:sp>
      <p:sp>
        <p:nvSpPr>
          <p:cNvPr id="22" name="Rounded Rectangle 21"/>
          <p:cNvSpPr/>
          <p:nvPr/>
        </p:nvSpPr>
        <p:spPr>
          <a:xfrm>
            <a:off x="1102338" y="3655620"/>
            <a:ext cx="643384" cy="2551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100" dirty="0"/>
              <a:t>++</a:t>
            </a:r>
            <a:endParaRPr lang="en-US" sz="1100" dirty="0"/>
          </a:p>
        </p:txBody>
      </p:sp>
      <p:sp>
        <p:nvSpPr>
          <p:cNvPr id="23" name="Rounded Rectangle 22"/>
          <p:cNvSpPr/>
          <p:nvPr/>
        </p:nvSpPr>
        <p:spPr>
          <a:xfrm>
            <a:off x="1693535" y="4627998"/>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C`</a:t>
            </a:r>
          </a:p>
        </p:txBody>
      </p:sp>
      <p:sp>
        <p:nvSpPr>
          <p:cNvPr id="24" name="Rounded Rectangle 23"/>
          <p:cNvSpPr/>
          <p:nvPr/>
        </p:nvSpPr>
        <p:spPr>
          <a:xfrm>
            <a:off x="1693535" y="3165164"/>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C</a:t>
            </a:r>
          </a:p>
        </p:txBody>
      </p:sp>
      <p:sp>
        <p:nvSpPr>
          <p:cNvPr id="25" name="Rounded Rectangle 24"/>
          <p:cNvSpPr/>
          <p:nvPr/>
        </p:nvSpPr>
        <p:spPr>
          <a:xfrm>
            <a:off x="1181236" y="3088008"/>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Max MP</a:t>
            </a:r>
          </a:p>
        </p:txBody>
      </p:sp>
      <p:sp>
        <p:nvSpPr>
          <p:cNvPr id="26" name="Rounded Rectangle 25"/>
          <p:cNvSpPr/>
          <p:nvPr/>
        </p:nvSpPr>
        <p:spPr>
          <a:xfrm>
            <a:off x="2599986" y="5297454"/>
            <a:ext cx="602000" cy="23377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MP=0</a:t>
            </a:r>
          </a:p>
        </p:txBody>
      </p:sp>
      <mc:AlternateContent xmlns:mc="http://schemas.openxmlformats.org/markup-compatibility/2006" xmlns:a14="http://schemas.microsoft.com/office/drawing/2010/main">
        <mc:Choice Requires="a14">
          <p:sp>
            <p:nvSpPr>
              <p:cNvPr id="27" name="Rounded Rectangle 26"/>
              <p:cNvSpPr/>
              <p:nvPr/>
            </p:nvSpPr>
            <p:spPr>
              <a:xfrm>
                <a:off x="3670826" y="5484911"/>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i="1" dirty="0">
                              <a:latin typeface="Cambria Math" panose="02040503050406030204" pitchFamily="18" charset="0"/>
                            </a:rPr>
                          </m:ctrlPr>
                        </m:fPr>
                        <m:num>
                          <m:r>
                            <a:rPr lang="en-US" sz="1100" i="1" dirty="0">
                              <a:latin typeface="Cambria Math" panose="02040503050406030204" pitchFamily="18" charset="0"/>
                            </a:rPr>
                            <m:t>𝐿</m:t>
                          </m:r>
                        </m:num>
                        <m:den>
                          <m:r>
                            <a:rPr lang="en-US" sz="1100" i="1" dirty="0">
                              <a:latin typeface="Cambria Math" panose="02040503050406030204" pitchFamily="18" charset="0"/>
                            </a:rPr>
                            <m:t>𝐾</m:t>
                          </m:r>
                        </m:den>
                      </m:f>
                    </m:oMath>
                  </m:oMathPara>
                </a14:m>
                <a:endParaRPr lang="en-US" sz="1100" dirty="0"/>
              </a:p>
            </p:txBody>
          </p:sp>
        </mc:Choice>
        <mc:Fallback xmlns="">
          <p:sp>
            <p:nvSpPr>
              <p:cNvPr id="27" name="Rounded Rectangle 26"/>
              <p:cNvSpPr>
                <a:spLocks noRot="1" noChangeAspect="1" noMove="1" noResize="1" noEditPoints="1" noAdjustHandles="1" noChangeArrowheads="1" noChangeShapeType="1" noTextEdit="1"/>
              </p:cNvSpPr>
              <p:nvPr/>
            </p:nvSpPr>
            <p:spPr>
              <a:xfrm>
                <a:off x="3670826" y="5484911"/>
                <a:ext cx="492668" cy="208110"/>
              </a:xfrm>
              <a:prstGeom prst="roundRect">
                <a:avLst/>
              </a:prstGeom>
              <a:blipFill>
                <a:blip r:embed="rId3"/>
                <a:stretch>
                  <a:fillRect t="-26471" b="-47059"/>
                </a:stretch>
              </a:blipFill>
              <a:ln>
                <a:noFill/>
              </a:ln>
            </p:spPr>
            <p:txBody>
              <a:bodyPr/>
              <a:lstStyle/>
              <a:p>
                <a:r>
                  <a:rPr lang="en-US">
                    <a:noFill/>
                  </a:rPr>
                  <a:t> </a:t>
                </a:r>
              </a:p>
            </p:txBody>
          </p:sp>
        </mc:Fallback>
      </mc:AlternateContent>
      <p:cxnSp>
        <p:nvCxnSpPr>
          <p:cNvPr id="28" name="Straight Connector 27"/>
          <p:cNvCxnSpPr/>
          <p:nvPr/>
        </p:nvCxnSpPr>
        <p:spPr>
          <a:xfrm flipH="1">
            <a:off x="1151519" y="2397823"/>
            <a:ext cx="1517769" cy="13221"/>
          </a:xfrm>
          <a:prstGeom prst="line">
            <a:avLst/>
          </a:prstGeom>
          <a:ln w="127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429605" y="4954997"/>
            <a:ext cx="1737290" cy="479535"/>
          </a:xfrm>
          <a:custGeom>
            <a:avLst/>
            <a:gdLst>
              <a:gd name="connsiteX0" fmla="*/ 0 w 1673258"/>
              <a:gd name="connsiteY0" fmla="*/ 462837 h 1037872"/>
              <a:gd name="connsiteX1" fmla="*/ 593889 w 1673258"/>
              <a:gd name="connsiteY1" fmla="*/ 19777 h 1037872"/>
              <a:gd name="connsiteX2" fmla="*/ 1673258 w 1673258"/>
              <a:gd name="connsiteY2" fmla="*/ 1037872 h 1037872"/>
              <a:gd name="connsiteX3" fmla="*/ 1673258 w 1673258"/>
              <a:gd name="connsiteY3" fmla="*/ 1037872 h 1037872"/>
            </a:gdLst>
            <a:ahLst/>
            <a:cxnLst>
              <a:cxn ang="0">
                <a:pos x="connsiteX0" y="connsiteY0"/>
              </a:cxn>
              <a:cxn ang="0">
                <a:pos x="connsiteX1" y="connsiteY1"/>
              </a:cxn>
              <a:cxn ang="0">
                <a:pos x="connsiteX2" y="connsiteY2"/>
              </a:cxn>
              <a:cxn ang="0">
                <a:pos x="connsiteX3" y="connsiteY3"/>
              </a:cxn>
            </a:cxnLst>
            <a:rect l="l" t="t" r="r" b="b"/>
            <a:pathLst>
              <a:path w="1673258" h="1037872">
                <a:moveTo>
                  <a:pt x="0" y="462837"/>
                </a:moveTo>
                <a:cubicBezTo>
                  <a:pt x="157506" y="193387"/>
                  <a:pt x="315013" y="-76062"/>
                  <a:pt x="593889" y="19777"/>
                </a:cubicBezTo>
                <a:cubicBezTo>
                  <a:pt x="872765" y="115616"/>
                  <a:pt x="1673258" y="1037872"/>
                  <a:pt x="1673258" y="1037872"/>
                </a:cubicBezTo>
                <a:lnTo>
                  <a:pt x="1673258" y="1037872"/>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627784" y="2392574"/>
            <a:ext cx="41504" cy="3124132"/>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flipH="1">
            <a:off x="2140751" y="2643357"/>
            <a:ext cx="7547" cy="2871109"/>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Rounded Rectangle 31"/>
          <p:cNvSpPr/>
          <p:nvPr/>
        </p:nvSpPr>
        <p:spPr>
          <a:xfrm>
            <a:off x="1965935" y="4761989"/>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B`</a:t>
            </a:r>
          </a:p>
        </p:txBody>
      </p:sp>
      <p:sp>
        <p:nvSpPr>
          <p:cNvPr id="33" name="Rounded Rectangle 32"/>
          <p:cNvSpPr/>
          <p:nvPr/>
        </p:nvSpPr>
        <p:spPr>
          <a:xfrm>
            <a:off x="1977388" y="2573729"/>
            <a:ext cx="492668"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B</a:t>
            </a:r>
          </a:p>
        </p:txBody>
      </p:sp>
      <p:sp>
        <p:nvSpPr>
          <p:cNvPr id="34" name="Rounded Rectangle 33"/>
          <p:cNvSpPr/>
          <p:nvPr/>
        </p:nvSpPr>
        <p:spPr>
          <a:xfrm>
            <a:off x="2013861" y="4636069"/>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Max AP</a:t>
            </a:r>
          </a:p>
        </p:txBody>
      </p:sp>
      <p:sp>
        <p:nvSpPr>
          <p:cNvPr id="35" name="Oval 34"/>
          <p:cNvSpPr/>
          <p:nvPr/>
        </p:nvSpPr>
        <p:spPr>
          <a:xfrm>
            <a:off x="2090196" y="4926898"/>
            <a:ext cx="87588" cy="79584"/>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987463" y="5123404"/>
            <a:ext cx="1145495" cy="31335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AP</a:t>
            </a:r>
            <a:endParaRPr lang="ar-SA" sz="1100" dirty="0"/>
          </a:p>
          <a:p>
            <a:pPr algn="ctr"/>
            <a:r>
              <a:rPr lang="ar-SA" sz="1100" dirty="0"/>
              <a:t>الانتاج المتوسط </a:t>
            </a:r>
            <a:endParaRPr lang="en-US" sz="1100" dirty="0"/>
          </a:p>
        </p:txBody>
      </p:sp>
      <mc:AlternateContent xmlns:mc="http://schemas.openxmlformats.org/markup-compatibility/2006" xmlns:a14="http://schemas.microsoft.com/office/drawing/2010/main">
        <mc:Choice Requires="a14">
          <p:sp>
            <p:nvSpPr>
              <p:cNvPr id="37" name="Rounded Rectangle 36"/>
              <p:cNvSpPr/>
              <p:nvPr/>
            </p:nvSpPr>
            <p:spPr>
              <a:xfrm>
                <a:off x="3628006" y="4164976"/>
                <a:ext cx="544798" cy="256240"/>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i="1" dirty="0" smtClean="0">
                              <a:latin typeface="Cambria Math" panose="02040503050406030204" pitchFamily="18" charset="0"/>
                            </a:rPr>
                          </m:ctrlPr>
                        </m:fPr>
                        <m:num>
                          <m:r>
                            <a:rPr lang="en-US" sz="1100" b="0" i="1" dirty="0" smtClean="0">
                              <a:latin typeface="Cambria Math" panose="02040503050406030204" pitchFamily="18" charset="0"/>
                            </a:rPr>
                            <m:t>𝐿</m:t>
                          </m:r>
                        </m:num>
                        <m:den>
                          <m:r>
                            <a:rPr lang="en-US" sz="1100" b="0" i="1" dirty="0" smtClean="0">
                              <a:latin typeface="Cambria Math" panose="02040503050406030204" pitchFamily="18" charset="0"/>
                            </a:rPr>
                            <m:t>𝐾</m:t>
                          </m:r>
                        </m:den>
                      </m:f>
                    </m:oMath>
                  </m:oMathPara>
                </a14:m>
                <a:endParaRPr lang="ar-SA" sz="1100" dirty="0"/>
              </a:p>
            </p:txBody>
          </p:sp>
        </mc:Choice>
        <mc:Fallback xmlns="">
          <p:sp>
            <p:nvSpPr>
              <p:cNvPr id="37" name="Rounded Rectangle 36"/>
              <p:cNvSpPr>
                <a:spLocks noRot="1" noChangeAspect="1" noMove="1" noResize="1" noEditPoints="1" noAdjustHandles="1" noChangeArrowheads="1" noChangeShapeType="1" noTextEdit="1"/>
              </p:cNvSpPr>
              <p:nvPr/>
            </p:nvSpPr>
            <p:spPr>
              <a:xfrm>
                <a:off x="3628006" y="4164976"/>
                <a:ext cx="544798" cy="256240"/>
              </a:xfrm>
              <a:prstGeom prst="roundRect">
                <a:avLst>
                  <a:gd name="adj" fmla="val 0"/>
                </a:avLst>
              </a:prstGeom>
              <a:blipFill>
                <a:blip r:embed="rId4"/>
                <a:stretch>
                  <a:fillRect t="-11905" b="-30952"/>
                </a:stretch>
              </a:blipFill>
              <a:ln>
                <a:noFill/>
              </a:ln>
            </p:spPr>
            <p:txBody>
              <a:bodyPr/>
              <a:lstStyle/>
              <a:p>
                <a:r>
                  <a:rPr lang="en-US">
                    <a:noFill/>
                  </a:rPr>
                  <a:t> </a:t>
                </a:r>
              </a:p>
            </p:txBody>
          </p:sp>
        </mc:Fallback>
      </mc:AlternateContent>
      <p:sp>
        <p:nvSpPr>
          <p:cNvPr id="38" name="Freeform 37"/>
          <p:cNvSpPr/>
          <p:nvPr/>
        </p:nvSpPr>
        <p:spPr>
          <a:xfrm>
            <a:off x="1376313" y="5111272"/>
            <a:ext cx="99867" cy="153598"/>
          </a:xfrm>
          <a:custGeom>
            <a:avLst/>
            <a:gdLst>
              <a:gd name="connsiteX0" fmla="*/ 0 w 99867"/>
              <a:gd name="connsiteY0" fmla="*/ 153598 h 153598"/>
              <a:gd name="connsiteX1" fmla="*/ 94268 w 99867"/>
              <a:gd name="connsiteY1" fmla="*/ 12196 h 153598"/>
              <a:gd name="connsiteX2" fmla="*/ 89555 w 99867"/>
              <a:gd name="connsiteY2" fmla="*/ 7483 h 153598"/>
              <a:gd name="connsiteX3" fmla="*/ 70701 w 99867"/>
              <a:gd name="connsiteY3" fmla="*/ 21623 h 153598"/>
            </a:gdLst>
            <a:ahLst/>
            <a:cxnLst>
              <a:cxn ang="0">
                <a:pos x="connsiteX0" y="connsiteY0"/>
              </a:cxn>
              <a:cxn ang="0">
                <a:pos x="connsiteX1" y="connsiteY1"/>
              </a:cxn>
              <a:cxn ang="0">
                <a:pos x="connsiteX2" y="connsiteY2"/>
              </a:cxn>
              <a:cxn ang="0">
                <a:pos x="connsiteX3" y="connsiteY3"/>
              </a:cxn>
            </a:cxnLst>
            <a:rect l="l" t="t" r="r" b="b"/>
            <a:pathLst>
              <a:path w="99867" h="153598">
                <a:moveTo>
                  <a:pt x="0" y="153598"/>
                </a:moveTo>
                <a:cubicBezTo>
                  <a:pt x="39671" y="95073"/>
                  <a:pt x="79342" y="36548"/>
                  <a:pt x="94268" y="12196"/>
                </a:cubicBezTo>
                <a:cubicBezTo>
                  <a:pt x="109194" y="-12157"/>
                  <a:pt x="89555" y="7483"/>
                  <a:pt x="89555" y="7483"/>
                </a:cubicBezTo>
                <a:cubicBezTo>
                  <a:pt x="85627" y="9054"/>
                  <a:pt x="78164" y="15338"/>
                  <a:pt x="70701" y="21623"/>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688861">
            <a:off x="2089168" y="2714169"/>
            <a:ext cx="856037" cy="19750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900" dirty="0"/>
              <a:t>اقصى كفاءة عمل </a:t>
            </a:r>
            <a:endParaRPr lang="en-US" sz="900" dirty="0"/>
          </a:p>
        </p:txBody>
      </p:sp>
      <p:sp>
        <p:nvSpPr>
          <p:cNvPr id="40" name="Rounded Rectangle 39"/>
          <p:cNvSpPr/>
          <p:nvPr/>
        </p:nvSpPr>
        <p:spPr>
          <a:xfrm>
            <a:off x="1156323" y="4666449"/>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Max MP</a:t>
            </a:r>
          </a:p>
        </p:txBody>
      </p:sp>
      <p:sp>
        <p:nvSpPr>
          <p:cNvPr id="41" name="Oval 40"/>
          <p:cNvSpPr/>
          <p:nvPr/>
        </p:nvSpPr>
        <p:spPr>
          <a:xfrm>
            <a:off x="2090196" y="2647922"/>
            <a:ext cx="72008" cy="45719"/>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515910" y="2500240"/>
            <a:ext cx="728292" cy="2081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en-US" sz="1100" dirty="0"/>
              <a:t>Max AP</a:t>
            </a:r>
          </a:p>
        </p:txBody>
      </p:sp>
      <p:sp>
        <p:nvSpPr>
          <p:cNvPr id="43" name="Rounded Rectangle 42"/>
          <p:cNvSpPr/>
          <p:nvPr/>
        </p:nvSpPr>
        <p:spPr>
          <a:xfrm rot="21095222">
            <a:off x="2091655" y="4787847"/>
            <a:ext cx="856037" cy="19750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900" dirty="0"/>
              <a:t>اقصى كفاءة عمل </a:t>
            </a:r>
            <a:endParaRPr lang="en-US" sz="900" dirty="0"/>
          </a:p>
        </p:txBody>
      </p:sp>
      <p:sp>
        <p:nvSpPr>
          <p:cNvPr id="44" name="Rounded Rectangle 43"/>
          <p:cNvSpPr/>
          <p:nvPr/>
        </p:nvSpPr>
        <p:spPr>
          <a:xfrm rot="20659842">
            <a:off x="1724623" y="5632080"/>
            <a:ext cx="1118893" cy="183067"/>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900" dirty="0"/>
              <a:t>اقصى كفاءة لراس المال </a:t>
            </a:r>
            <a:endParaRPr lang="en-US" sz="900" dirty="0"/>
          </a:p>
        </p:txBody>
      </p:sp>
      <p:sp>
        <p:nvSpPr>
          <p:cNvPr id="45" name="Rounded Rectangle 44"/>
          <p:cNvSpPr/>
          <p:nvPr/>
        </p:nvSpPr>
        <p:spPr>
          <a:xfrm rot="20659842">
            <a:off x="2508267" y="2109839"/>
            <a:ext cx="1118893" cy="183067"/>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sz="900" dirty="0"/>
              <a:t>اقصى كفاءة لراس المال </a:t>
            </a:r>
            <a:endParaRPr lang="en-US" sz="900" dirty="0"/>
          </a:p>
        </p:txBody>
      </p:sp>
      <p:cxnSp>
        <p:nvCxnSpPr>
          <p:cNvPr id="46" name="Straight Arrow Connector 45"/>
          <p:cNvCxnSpPr/>
          <p:nvPr/>
        </p:nvCxnSpPr>
        <p:spPr>
          <a:xfrm>
            <a:off x="1146727" y="5352180"/>
            <a:ext cx="952958" cy="40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126200" y="5350158"/>
            <a:ext cx="55554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2708332" y="5350158"/>
            <a:ext cx="3593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ounded Rectangle 48"/>
              <p:cNvSpPr/>
              <p:nvPr/>
            </p:nvSpPr>
            <p:spPr>
              <a:xfrm>
                <a:off x="1446737" y="5157191"/>
                <a:ext cx="320564" cy="202428"/>
              </a:xfrm>
              <a:prstGeom prst="roundRect">
                <a:avLst>
                  <a:gd name="adj" fmla="val 5000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800" i="1" smtClean="0">
                          <a:latin typeface="Cambria Math" panose="02040503050406030204" pitchFamily="18" charset="0"/>
                        </a:rPr>
                        <m:t>❶</m:t>
                      </m:r>
                    </m:oMath>
                  </m:oMathPara>
                </a14:m>
                <a:endParaRPr lang="en-US" sz="800" dirty="0"/>
              </a:p>
            </p:txBody>
          </p:sp>
        </mc:Choice>
        <mc:Fallback xmlns="">
          <p:sp>
            <p:nvSpPr>
              <p:cNvPr id="49" name="Rounded Rectangle 48"/>
              <p:cNvSpPr>
                <a:spLocks noRot="1" noChangeAspect="1" noMove="1" noResize="1" noEditPoints="1" noAdjustHandles="1" noChangeArrowheads="1" noChangeShapeType="1" noTextEdit="1"/>
              </p:cNvSpPr>
              <p:nvPr/>
            </p:nvSpPr>
            <p:spPr>
              <a:xfrm>
                <a:off x="1446737" y="5157191"/>
                <a:ext cx="320564" cy="202428"/>
              </a:xfrm>
              <a:prstGeom prst="roundRect">
                <a:avLst>
                  <a:gd name="adj" fmla="val 50000"/>
                </a:avLst>
              </a:prstGeom>
              <a:blipFill>
                <a:blip r:embed="rId5"/>
                <a:stretch>
                  <a:fillRect b="-1212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2936719" y="5186045"/>
                <a:ext cx="165110" cy="1447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900" i="1" smtClean="0">
                          <a:latin typeface="Cambria Math" panose="02040503050406030204" pitchFamily="18" charset="0"/>
                        </a:rPr>
                        <m:t>❸</m:t>
                      </m:r>
                    </m:oMath>
                  </m:oMathPara>
                </a14:m>
                <a:endParaRPr lang="en-US" sz="900" dirty="0"/>
              </a:p>
            </p:txBody>
          </p:sp>
        </mc:Choice>
        <mc:Fallback xmlns="">
          <p:sp>
            <p:nvSpPr>
              <p:cNvPr id="50" name="TextBox 49"/>
              <p:cNvSpPr txBox="1">
                <a:spLocks noRot="1" noChangeAspect="1" noMove="1" noResize="1" noEditPoints="1" noAdjustHandles="1" noChangeArrowheads="1" noChangeShapeType="1" noTextEdit="1"/>
              </p:cNvSpPr>
              <p:nvPr/>
            </p:nvSpPr>
            <p:spPr>
              <a:xfrm>
                <a:off x="2936719" y="5186045"/>
                <a:ext cx="165110" cy="144720"/>
              </a:xfrm>
              <a:prstGeom prst="rect">
                <a:avLst/>
              </a:prstGeom>
              <a:blipFill>
                <a:blip r:embed="rId6"/>
                <a:stretch>
                  <a:fillRect l="-33333" t="-17391" r="-33333"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2141960" y="5145228"/>
                <a:ext cx="348384" cy="2370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i="1">
                          <a:latin typeface="Cambria Math" panose="02040503050406030204" pitchFamily="18" charset="0"/>
                        </a:rPr>
                        <m:t>❷</m:t>
                      </m:r>
                    </m:oMath>
                  </m:oMathPara>
                </a14:m>
                <a:endParaRPr lang="en-US" sz="900" dirty="0"/>
              </a:p>
            </p:txBody>
          </p:sp>
        </mc:Choice>
        <mc:Fallback xmlns="">
          <p:sp>
            <p:nvSpPr>
              <p:cNvPr id="51" name="Rectangle 50"/>
              <p:cNvSpPr>
                <a:spLocks noRot="1" noChangeAspect="1" noMove="1" noResize="1" noEditPoints="1" noAdjustHandles="1" noChangeArrowheads="1" noChangeShapeType="1" noTextEdit="1"/>
              </p:cNvSpPr>
              <p:nvPr/>
            </p:nvSpPr>
            <p:spPr>
              <a:xfrm>
                <a:off x="2141960" y="5145228"/>
                <a:ext cx="348384" cy="237053"/>
              </a:xfrm>
              <a:prstGeom prst="rect">
                <a:avLst/>
              </a:prstGeom>
              <a:blipFill>
                <a:blip r:embed="rId7"/>
                <a:stretch>
                  <a:fillRect b="-7692"/>
                </a:stretch>
              </a:blipFill>
            </p:spPr>
            <p:txBody>
              <a:bodyPr/>
              <a:lstStyle/>
              <a:p>
                <a:r>
                  <a:rPr lang="en-US">
                    <a:noFill/>
                  </a:rPr>
                  <a:t> </a:t>
                </a:r>
              </a:p>
            </p:txBody>
          </p:sp>
        </mc:Fallback>
      </mc:AlternateContent>
    </p:spTree>
    <p:extLst>
      <p:ext uri="{BB962C8B-B14F-4D97-AF65-F5344CB8AC3E}">
        <p14:creationId xmlns:p14="http://schemas.microsoft.com/office/powerpoint/2010/main" val="192331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43554"/>
            <a:ext cx="8859123" cy="1524000"/>
          </a:xfrm>
        </p:spPr>
        <p:txBody>
          <a:bodyPr>
            <a:normAutofit/>
          </a:bodyPr>
          <a:lstStyle/>
          <a:p>
            <a:pPr algn="ctr" rtl="1"/>
            <a:r>
              <a:rPr lang="ar-SA" sz="4400" b="1" dirty="0">
                <a:solidFill>
                  <a:srgbClr val="C00000"/>
                </a:solidFill>
                <a:effectLst>
                  <a:outerShdw blurRad="38100" dist="38100" dir="2700000" algn="tl">
                    <a:srgbClr val="000000">
                      <a:alpha val="43137"/>
                    </a:srgbClr>
                  </a:outerShdw>
                </a:effectLst>
              </a:rPr>
              <a:t>مقدمة:</a:t>
            </a:r>
            <a:endParaRPr lang="en-GB" sz="44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786880"/>
            <a:ext cx="7918648" cy="4306416"/>
          </a:xfrm>
        </p:spPr>
        <p:txBody>
          <a:bodyPr>
            <a:normAutofit/>
          </a:bodyPr>
          <a:lstStyle/>
          <a:p>
            <a:pPr algn="r" rtl="1"/>
            <a:endParaRPr lang="ar-SA" dirty="0"/>
          </a:p>
          <a:p>
            <a:pPr algn="r" rtl="1"/>
            <a:r>
              <a:rPr lang="ar-SA" dirty="0"/>
              <a:t>الانتاج هو العملية التي </a:t>
            </a:r>
            <a:r>
              <a:rPr lang="ar-SA" dirty="0" smtClean="0"/>
              <a:t>يتم فيها مزج </a:t>
            </a:r>
            <a:r>
              <a:rPr lang="ar-SA" dirty="0"/>
              <a:t>عناصر الانتاج للحصول على حجم معين من السلع </a:t>
            </a:r>
            <a:r>
              <a:rPr lang="ar-SA" dirty="0" smtClean="0"/>
              <a:t>والخدمات.</a:t>
            </a:r>
            <a:endParaRPr lang="ar-SA" dirty="0" smtClean="0"/>
          </a:p>
          <a:p>
            <a:pPr algn="r" rtl="1"/>
            <a:r>
              <a:rPr lang="ar-SA" dirty="0" smtClean="0"/>
              <a:t> </a:t>
            </a:r>
            <a:endParaRPr lang="ar-SA" dirty="0"/>
          </a:p>
          <a:p>
            <a:pPr algn="r" rtl="1"/>
            <a:r>
              <a:rPr lang="ar-SA" dirty="0" smtClean="0"/>
              <a:t>يجيب التحليل </a:t>
            </a:r>
            <a:r>
              <a:rPr lang="ar-SA" dirty="0"/>
              <a:t>الخاص بالإنتاج والتكاليف </a:t>
            </a:r>
            <a:r>
              <a:rPr lang="ar-SA" dirty="0" smtClean="0"/>
              <a:t>على الأسئلة </a:t>
            </a:r>
            <a:r>
              <a:rPr lang="ar-SA" dirty="0"/>
              <a:t>المتعلقة بالإنتاج، الكميات المنتجة والأرباح وما إلى ذلك.</a:t>
            </a:r>
          </a:p>
          <a:p>
            <a:pPr algn="r" rtl="1"/>
            <a:r>
              <a:rPr lang="ar-SA" b="1" dirty="0">
                <a:solidFill>
                  <a:srgbClr val="C00000"/>
                </a:solidFill>
                <a:effectLst>
                  <a:outerShdw blurRad="38100" dist="38100" dir="2700000" algn="tl">
                    <a:srgbClr val="000000">
                      <a:alpha val="43137"/>
                    </a:srgbClr>
                  </a:outerShdw>
                </a:effectLst>
              </a:rPr>
              <a:t>من أجل تحقيق الأرباح تقوم المنشأة بـ:</a:t>
            </a:r>
          </a:p>
          <a:p>
            <a:pPr marL="514350" indent="-514350" algn="r" rtl="1">
              <a:buFont typeface="+mj-lt"/>
              <a:buAutoNum type="arabicPeriod"/>
            </a:pPr>
            <a:r>
              <a:rPr lang="ar-SA" dirty="0"/>
              <a:t>شراء خدمات عناصر الإنتاج من سوق عناصر الإنتاج.</a:t>
            </a:r>
          </a:p>
          <a:p>
            <a:pPr marL="514350" indent="-514350" algn="r" rtl="1">
              <a:buFont typeface="+mj-lt"/>
              <a:buAutoNum type="arabicPeriod"/>
            </a:pPr>
            <a:r>
              <a:rPr lang="ar-SA" dirty="0"/>
              <a:t>مزج تلك العناصر لإنتاج سلعة </a:t>
            </a:r>
            <a:r>
              <a:rPr lang="ar-SA" dirty="0" smtClean="0"/>
              <a:t>او خدمة معينة</a:t>
            </a:r>
            <a:r>
              <a:rPr lang="ar-SA" dirty="0"/>
              <a:t>.</a:t>
            </a:r>
          </a:p>
          <a:p>
            <a:pPr marL="514350" indent="-514350" algn="r" rtl="1">
              <a:buFont typeface="+mj-lt"/>
              <a:buAutoNum type="arabicPeriod"/>
            </a:pPr>
            <a:r>
              <a:rPr lang="ar-SA" dirty="0"/>
              <a:t>بيع تلك السلعة </a:t>
            </a:r>
            <a:r>
              <a:rPr lang="ar-SA" dirty="0" smtClean="0"/>
              <a:t>او الخدمة في </a:t>
            </a:r>
            <a:r>
              <a:rPr lang="ar-SA" dirty="0"/>
              <a:t>سوق السلع النهائية.</a:t>
            </a:r>
            <a:endParaRPr lang="en-GB" dirty="0"/>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2</a:t>
            </a:fld>
            <a:endParaRPr lang="en-GB"/>
          </a:p>
        </p:txBody>
      </p:sp>
    </p:spTree>
    <p:extLst>
      <p:ext uri="{BB962C8B-B14F-4D97-AF65-F5344CB8AC3E}">
        <p14:creationId xmlns:p14="http://schemas.microsoft.com/office/powerpoint/2010/main" val="967416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ملاحظة هامة </a:t>
            </a:r>
            <a:endParaRPr lang="en-US" sz="36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59" y="1845734"/>
            <a:ext cx="7543801" cy="4607602"/>
          </a:xfrm>
        </p:spPr>
        <p:txBody>
          <a:bodyPr/>
          <a:lstStyle/>
          <a:p>
            <a:pPr algn="r" rtl="1"/>
            <a:r>
              <a:rPr lang="ar-SA" sz="2800" b="1" dirty="0">
                <a:solidFill>
                  <a:srgbClr val="C00000"/>
                </a:solidFill>
                <a:effectLst>
                  <a:outerShdw blurRad="38100" dist="38100" dir="2700000" algn="tl">
                    <a:srgbClr val="000000">
                      <a:alpha val="43137"/>
                    </a:srgbClr>
                  </a:outerShdw>
                </a:effectLst>
              </a:rPr>
              <a:t>المرحلة الأولى تتضمن فترتين:</a:t>
            </a:r>
            <a:endParaRPr lang="en-US" sz="2800" b="1" dirty="0">
              <a:solidFill>
                <a:srgbClr val="C00000"/>
              </a:solidFill>
              <a:effectLst>
                <a:outerShdw blurRad="38100" dist="38100" dir="2700000" algn="tl">
                  <a:srgbClr val="000000">
                    <a:alpha val="43137"/>
                  </a:srgbClr>
                </a:outerShdw>
              </a:effectLst>
            </a:endParaRPr>
          </a:p>
          <a:p>
            <a:pPr algn="r" rtl="1"/>
            <a:r>
              <a:rPr lang="ar-SA" sz="2400" b="1" u="sng" dirty="0">
                <a:solidFill>
                  <a:srgbClr val="0070C0"/>
                </a:solidFill>
              </a:rPr>
              <a:t>الفترة الأولى:</a:t>
            </a:r>
            <a:r>
              <a:rPr lang="ar-SA" sz="2400" b="1" dirty="0">
                <a:solidFill>
                  <a:srgbClr val="0070C0"/>
                </a:solidFill>
              </a:rPr>
              <a:t> </a:t>
            </a:r>
            <a:r>
              <a:rPr lang="ar-SA" sz="2400" b="1" dirty="0"/>
              <a:t>نجد ان  اضافة وحدات من عنصر العمل بنفس المعدل تؤدي الى زيادة الانتاج بمعدل متزايد مما يوضح ان قانون تناقص الانتاجية الحدية لا ينطبق خلال هذه الفترة لأن أي عامل اضافي يؤدي الى زيادة الانتاج الكلي بقدر اكبر من العامل السابق (تزايد الغلة).</a:t>
            </a:r>
            <a:endParaRPr lang="en-US" sz="2400" dirty="0"/>
          </a:p>
          <a:p>
            <a:pPr algn="r" rtl="1"/>
            <a:r>
              <a:rPr lang="ar-SA" sz="2400" b="1" u="sng" dirty="0">
                <a:solidFill>
                  <a:srgbClr val="0070C0"/>
                </a:solidFill>
              </a:rPr>
              <a:t>الفترة الثانية:</a:t>
            </a:r>
            <a:r>
              <a:rPr lang="ar-SA" sz="2400" b="1" dirty="0">
                <a:solidFill>
                  <a:srgbClr val="0070C0"/>
                </a:solidFill>
              </a:rPr>
              <a:t> </a:t>
            </a:r>
            <a:r>
              <a:rPr lang="ar-SA" sz="2400" b="1" dirty="0"/>
              <a:t>والتي تبدأ بعد نقطة الانقلاب  وتبين هذه الفترة ان اضافة وحدات من عنصر العمل بنفس المعدل تؤدي الى زيادة الانتاج الكلي بمعدل متناقص, مما يعني ان قانون تناقص الغلة يبدأ من الفترة الثانية ويمتد خلال المرحلة الثانية. </a:t>
            </a:r>
          </a:p>
          <a:p>
            <a:pPr algn="r" rtl="1"/>
            <a:endParaRPr lang="ar-SA" sz="2400" b="1" dirty="0"/>
          </a:p>
          <a:p>
            <a:pPr algn="r" rtl="1"/>
            <a:r>
              <a:rPr lang="ar-SA" sz="2400" b="1" dirty="0">
                <a:solidFill>
                  <a:srgbClr val="00B050"/>
                </a:solidFill>
              </a:rPr>
              <a:t>نميز بين المرحلة والفترة ( الفترة داخلة في المرحلة ) </a:t>
            </a:r>
            <a:endParaRPr lang="en-US" sz="2400" dirty="0">
              <a:solidFill>
                <a:srgbClr val="00B050"/>
              </a:solidFill>
            </a:endParaRPr>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20</a:t>
            </a:fld>
            <a:endParaRPr lang="en-GB"/>
          </a:p>
        </p:txBody>
      </p:sp>
    </p:spTree>
    <p:extLst>
      <p:ext uri="{BB962C8B-B14F-4D97-AF65-F5344CB8AC3E}">
        <p14:creationId xmlns:p14="http://schemas.microsoft.com/office/powerpoint/2010/main" val="4144181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مرونة الانتا ج ومراحل الانتاج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2959" y="1845734"/>
                <a:ext cx="7543801" cy="4463586"/>
              </a:xfrm>
            </p:spPr>
            <p:txBody>
              <a:bodyPr>
                <a:normAutofit fontScale="92500" lnSpcReduction="10000"/>
              </a:bodyPr>
              <a:lstStyle/>
              <a:p>
                <a:pPr algn="r" rtl="1"/>
                <a:r>
                  <a:rPr lang="ar-SA" sz="2600" b="1" dirty="0">
                    <a:solidFill>
                      <a:srgbClr val="C00000"/>
                    </a:solidFill>
                    <a:effectLst>
                      <a:outerShdw blurRad="38100" dist="38100" dir="2700000" algn="tl">
                        <a:srgbClr val="000000">
                          <a:alpha val="43137"/>
                        </a:srgbClr>
                      </a:outerShdw>
                    </a:effectLst>
                  </a:rPr>
                  <a:t>مرونة الانتاج لعنصر العمل :</a:t>
                </a:r>
                <a:r>
                  <a:rPr lang="ar-SA" sz="2600" b="1" dirty="0">
                    <a:solidFill>
                      <a:srgbClr val="0070C0"/>
                    </a:solidFill>
                    <a:effectLst>
                      <a:outerShdw blurRad="38100" dist="38100" dir="2700000" algn="tl">
                        <a:srgbClr val="000000">
                          <a:alpha val="43137"/>
                        </a:srgbClr>
                      </a:outerShdw>
                    </a:effectLst>
                  </a:rPr>
                  <a:t>هي استجابة الانتاج للتغيرات في عنصر الانتاج المتغير العمل </a:t>
                </a:r>
              </a:p>
              <a:p>
                <a:pPr algn="ctr"/>
                <a14:m>
                  <m:oMath xmlns:m="http://schemas.openxmlformats.org/officeDocument/2006/math">
                    <m:sSub>
                      <m:sSubPr>
                        <m:ctrlPr>
                          <a:rPr lang="en-US" sz="2800" b="1" i="1" smtClean="0">
                            <a:solidFill>
                              <a:srgbClr val="7030A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𝜼</m:t>
                        </m:r>
                      </m:e>
                      <m:sub>
                        <m:r>
                          <a:rPr lang="en-US" sz="2800" b="1" i="1" smtClean="0">
                            <a:solidFill>
                              <a:srgbClr val="7030A0"/>
                            </a:solidFill>
                            <a:effectLst>
                              <a:outerShdw blurRad="38100" dist="38100" dir="2700000" algn="tl">
                                <a:srgbClr val="000000">
                                  <a:alpha val="43137"/>
                                </a:srgbClr>
                              </a:outerShdw>
                            </a:effectLst>
                            <a:latin typeface="Cambria Math" panose="02040503050406030204" pitchFamily="18" charset="0"/>
                          </a:rPr>
                          <m:t>𝑸𝑳</m:t>
                        </m:r>
                      </m:sub>
                    </m:sSub>
                  </m:oMath>
                </a14:m>
                <a:r>
                  <a:rPr lang="en-US" sz="2800" b="1" dirty="0">
                    <a:solidFill>
                      <a:srgbClr val="7030A0"/>
                    </a:solidFill>
                    <a:effectLst>
                      <a:outerShdw blurRad="38100" dist="38100" dir="2700000" algn="tl">
                        <a:srgbClr val="000000">
                          <a:alpha val="43137"/>
                        </a:srgbClr>
                      </a:outerShdw>
                    </a:effectLst>
                  </a:rPr>
                  <a:t>=  </a:t>
                </a:r>
                <a14:m>
                  <m:oMath xmlns:m="http://schemas.openxmlformats.org/officeDocument/2006/math">
                    <m:f>
                      <m:fPr>
                        <m:ctrlPr>
                          <a:rPr lang="en-US" sz="2800" b="1" i="1">
                            <a:solidFill>
                              <a:srgbClr val="7030A0"/>
                            </a:solidFill>
                            <a:effectLst>
                              <a:outerShdw blurRad="38100" dist="38100" dir="2700000" algn="tl">
                                <a:srgbClr val="000000">
                                  <a:alpha val="43137"/>
                                </a:srgbClr>
                              </a:outerShdw>
                            </a:effectLst>
                            <a:latin typeface="Cambria Math" panose="02040503050406030204" pitchFamily="18" charset="0"/>
                          </a:rPr>
                        </m:ctrlPr>
                      </m:fPr>
                      <m:num>
                        <m:r>
                          <a:rPr lang="en-US" sz="2800" b="1" i="1">
                            <a:solidFill>
                              <a:srgbClr val="7030A0"/>
                            </a:solidFill>
                            <a:effectLst>
                              <a:outerShdw blurRad="38100" dist="38100" dir="2700000" algn="tl">
                                <a:srgbClr val="000000">
                                  <a:alpha val="43137"/>
                                </a:srgbClr>
                              </a:outerShdw>
                            </a:effectLst>
                            <a:latin typeface="Cambria Math" panose="02040503050406030204" pitchFamily="18" charset="0"/>
                          </a:rPr>
                          <m:t>𝝏</m:t>
                        </m:r>
                        <m:r>
                          <a:rPr lang="en-US" sz="2800" b="1" i="1">
                            <a:solidFill>
                              <a:srgbClr val="7030A0"/>
                            </a:solidFill>
                            <a:effectLst>
                              <a:outerShdw blurRad="38100" dist="38100" dir="2700000" algn="tl">
                                <a:srgbClr val="000000">
                                  <a:alpha val="43137"/>
                                </a:srgbClr>
                              </a:outerShdw>
                            </a:effectLst>
                            <a:latin typeface="Cambria Math" panose="02040503050406030204" pitchFamily="18" charset="0"/>
                          </a:rPr>
                          <m:t>𝑸</m:t>
                        </m:r>
                      </m:num>
                      <m:den>
                        <m:r>
                          <a:rPr lang="en-US" sz="2800" b="1" i="1">
                            <a:solidFill>
                              <a:srgbClr val="7030A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𝑳</m:t>
                        </m:r>
                      </m:den>
                    </m:f>
                    <m:r>
                      <a:rPr lang="en-US" sz="2800"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2800" b="1" i="1">
                        <a:solidFill>
                          <a:srgbClr val="7030A0"/>
                        </a:solidFill>
                        <a:effectLst>
                          <a:outerShdw blurRad="38100" dist="38100" dir="2700000" algn="tl">
                            <a:srgbClr val="000000">
                              <a:alpha val="43137"/>
                            </a:srgbClr>
                          </a:outerShdw>
                        </a:effectLst>
                        <a:latin typeface="Cambria Math" panose="02040503050406030204" pitchFamily="18" charset="0"/>
                      </a:rPr>
                      <m:t> </m:t>
                    </m:r>
                    <m:r>
                      <a:rPr lang="en-US" sz="2800"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2800"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ctrlPr>
                          <a:rPr lang="en-US" sz="2800"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2800"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𝑳</m:t>
                        </m:r>
                      </m:num>
                      <m:den>
                        <m:r>
                          <a:rPr lang="en-US" sz="2800"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𝑸</m:t>
                        </m:r>
                      </m:den>
                    </m:f>
                  </m:oMath>
                </a14:m>
                <a:endParaRPr lang="en-US" sz="2800" b="1" dirty="0">
                  <a:solidFill>
                    <a:srgbClr val="7030A0"/>
                  </a:solidFill>
                  <a:effectLst>
                    <a:outerShdw blurRad="38100" dist="38100" dir="2700000" algn="tl">
                      <a:srgbClr val="000000">
                        <a:alpha val="43137"/>
                      </a:srgbClr>
                    </a:outerShdw>
                  </a:effectLst>
                  <a:ea typeface="Cambria Math" panose="02040503050406030204" pitchFamily="18" charset="0"/>
                </a:endParaRPr>
              </a:p>
              <a:p>
                <a:pPr algn="ctr"/>
                <a14:m>
                  <m:oMath xmlns:m="http://schemas.openxmlformats.org/officeDocument/2006/math">
                    <m:sSub>
                      <m:sSubPr>
                        <m:ctrlPr>
                          <a:rPr lang="en-US" sz="2800" b="1" i="1">
                            <a:solidFill>
                              <a:srgbClr val="7030A0"/>
                            </a:solidFill>
                            <a:effectLst>
                              <a:outerShdw blurRad="38100" dist="38100" dir="2700000" algn="tl">
                                <a:srgbClr val="000000">
                                  <a:alpha val="43137"/>
                                </a:srgbClr>
                              </a:outerShdw>
                            </a:effectLst>
                            <a:latin typeface="Cambria Math" panose="02040503050406030204" pitchFamily="18" charset="0"/>
                          </a:rPr>
                        </m:ctrlPr>
                      </m:sSubPr>
                      <m:e>
                        <m:r>
                          <a:rPr lang="en-US" sz="2800"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𝜼</m:t>
                        </m:r>
                      </m:e>
                      <m:sub>
                        <m:r>
                          <a:rPr lang="en-US" sz="2800" b="1" i="1">
                            <a:solidFill>
                              <a:srgbClr val="7030A0"/>
                            </a:solidFill>
                            <a:effectLst>
                              <a:outerShdw blurRad="38100" dist="38100" dir="2700000" algn="tl">
                                <a:srgbClr val="000000">
                                  <a:alpha val="43137"/>
                                </a:srgbClr>
                              </a:outerShdw>
                            </a:effectLst>
                            <a:latin typeface="Cambria Math" panose="02040503050406030204" pitchFamily="18" charset="0"/>
                          </a:rPr>
                          <m:t>𝑸𝑳</m:t>
                        </m:r>
                      </m:sub>
                    </m:sSub>
                  </m:oMath>
                </a14:m>
                <a:r>
                  <a:rPr lang="en-US" sz="2800" b="1" dirty="0">
                    <a:solidFill>
                      <a:srgbClr val="7030A0"/>
                    </a:solidFill>
                    <a:effectLst>
                      <a:outerShdw blurRad="38100" dist="38100" dir="2700000" algn="tl">
                        <a:srgbClr val="000000">
                          <a:alpha val="43137"/>
                        </a:srgbClr>
                      </a:outerShdw>
                    </a:effectLst>
                  </a:rPr>
                  <a:t>=</a:t>
                </a:r>
                <a14:m>
                  <m:oMath xmlns:m="http://schemas.openxmlformats.org/officeDocument/2006/math">
                    <m:sSub>
                      <m:sSubPr>
                        <m:ctrlPr>
                          <a:rPr lang="en-US" sz="2800" b="1" i="1" smtClean="0">
                            <a:solidFill>
                              <a:srgbClr val="7030A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7030A0"/>
                            </a:solidFill>
                            <a:effectLst>
                              <a:outerShdw blurRad="38100" dist="38100" dir="2700000" algn="tl">
                                <a:srgbClr val="000000">
                                  <a:alpha val="43137"/>
                                </a:srgbClr>
                              </a:outerShdw>
                            </a:effectLst>
                            <a:latin typeface="Cambria Math" panose="02040503050406030204" pitchFamily="18" charset="0"/>
                          </a:rPr>
                          <m:t>𝑴𝑷</m:t>
                        </m:r>
                      </m:e>
                      <m:sub>
                        <m:r>
                          <a:rPr lang="en-US" sz="2800" b="1" i="1" smtClean="0">
                            <a:solidFill>
                              <a:srgbClr val="7030A0"/>
                            </a:solidFill>
                            <a:effectLst>
                              <a:outerShdw blurRad="38100" dist="38100" dir="2700000" algn="tl">
                                <a:srgbClr val="000000">
                                  <a:alpha val="43137"/>
                                </a:srgbClr>
                              </a:outerShdw>
                            </a:effectLst>
                            <a:latin typeface="Cambria Math" panose="02040503050406030204" pitchFamily="18" charset="0"/>
                          </a:rPr>
                          <m:t>𝑳</m:t>
                        </m:r>
                      </m:sub>
                    </m:sSub>
                  </m:oMath>
                </a14:m>
                <a:r>
                  <a:rPr lang="en-US" sz="2800" b="1" dirty="0">
                    <a:solidFill>
                      <a:srgbClr val="7030A0"/>
                    </a:solidFill>
                    <a:effectLst>
                      <a:outerShdw blurRad="38100" dist="38100" dir="2700000" algn="tl">
                        <a:srgbClr val="000000">
                          <a:alpha val="43137"/>
                        </a:srgbClr>
                      </a:outerShdw>
                    </a:effectLst>
                  </a:rPr>
                  <a:t>     </a:t>
                </a:r>
                <a14:m>
                  <m:oMath xmlns:m="http://schemas.openxmlformats.org/officeDocument/2006/math">
                    <m:f>
                      <m:fPr>
                        <m:ctrlPr>
                          <a:rPr lang="en-US" sz="2800" b="1" i="1" dirty="0" smtClean="0">
                            <a:solidFill>
                              <a:srgbClr val="7030A0"/>
                            </a:solidFill>
                            <a:effectLst>
                              <a:outerShdw blurRad="38100" dist="38100" dir="2700000" algn="tl">
                                <a:srgbClr val="000000">
                                  <a:alpha val="43137"/>
                                </a:srgbClr>
                              </a:outerShdw>
                            </a:effectLst>
                            <a:latin typeface="Cambria Math" panose="02040503050406030204" pitchFamily="18" charset="0"/>
                          </a:rPr>
                        </m:ctrlPr>
                      </m:fPr>
                      <m:num>
                        <m:r>
                          <a:rPr lang="en-US" sz="2800" b="1" i="1" dirty="0" smtClean="0">
                            <a:solidFill>
                              <a:srgbClr val="7030A0"/>
                            </a:solidFill>
                            <a:effectLst>
                              <a:outerShdw blurRad="38100" dist="38100" dir="2700000" algn="tl">
                                <a:srgbClr val="000000">
                                  <a:alpha val="43137"/>
                                </a:srgbClr>
                              </a:outerShdw>
                            </a:effectLst>
                            <a:latin typeface="Cambria Math" panose="02040503050406030204" pitchFamily="18" charset="0"/>
                          </a:rPr>
                          <m:t>𝟏</m:t>
                        </m:r>
                      </m:num>
                      <m:den>
                        <m:sSub>
                          <m:sSubPr>
                            <m:ctrlPr>
                              <a:rPr lang="en-US" sz="2800" b="1" i="1" dirty="0" smtClean="0">
                                <a:solidFill>
                                  <a:srgbClr val="7030A0"/>
                                </a:solidFill>
                                <a:effectLst>
                                  <a:outerShdw blurRad="38100" dist="38100" dir="2700000" algn="tl">
                                    <a:srgbClr val="000000">
                                      <a:alpha val="43137"/>
                                    </a:srgbClr>
                                  </a:outerShdw>
                                </a:effectLst>
                                <a:latin typeface="Cambria Math" panose="02040503050406030204" pitchFamily="18" charset="0"/>
                              </a:rPr>
                            </m:ctrlPr>
                          </m:sSubPr>
                          <m:e>
                            <m:r>
                              <a:rPr lang="en-US" sz="2800" b="1" i="1" dirty="0" smtClean="0">
                                <a:solidFill>
                                  <a:srgbClr val="7030A0"/>
                                </a:solidFill>
                                <a:effectLst>
                                  <a:outerShdw blurRad="38100" dist="38100" dir="2700000" algn="tl">
                                    <a:srgbClr val="000000">
                                      <a:alpha val="43137"/>
                                    </a:srgbClr>
                                  </a:outerShdw>
                                </a:effectLst>
                                <a:latin typeface="Cambria Math" panose="02040503050406030204" pitchFamily="18" charset="0"/>
                              </a:rPr>
                              <m:t>𝑨𝑷</m:t>
                            </m:r>
                          </m:e>
                          <m:sub>
                            <m:r>
                              <a:rPr lang="en-US" sz="2800" b="1" i="1" dirty="0" smtClean="0">
                                <a:solidFill>
                                  <a:srgbClr val="7030A0"/>
                                </a:solidFill>
                                <a:effectLst>
                                  <a:outerShdw blurRad="38100" dist="38100" dir="2700000" algn="tl">
                                    <a:srgbClr val="000000">
                                      <a:alpha val="43137"/>
                                    </a:srgbClr>
                                  </a:outerShdw>
                                </a:effectLst>
                                <a:latin typeface="Cambria Math" panose="02040503050406030204" pitchFamily="18" charset="0"/>
                              </a:rPr>
                              <m:t>𝑳</m:t>
                            </m:r>
                          </m:sub>
                        </m:sSub>
                      </m:den>
                    </m:f>
                  </m:oMath>
                </a14:m>
                <a:endParaRPr lang="en-US" sz="2800" b="1" dirty="0"/>
              </a:p>
              <a:p>
                <a:pPr algn="ctr"/>
                <a14:m>
                  <m:oMath xmlns:m="http://schemas.openxmlformats.org/officeDocument/2006/math">
                    <m:sSub>
                      <m:sSubPr>
                        <m:ctrlPr>
                          <a:rPr lang="en-US" sz="30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3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𝜼</m:t>
                        </m:r>
                      </m:e>
                      <m:sub>
                        <m:r>
                          <a:rPr lang="en-US" sz="3000" b="1" i="1">
                            <a:solidFill>
                              <a:srgbClr val="C00000"/>
                            </a:solidFill>
                            <a:effectLst>
                              <a:outerShdw blurRad="38100" dist="38100" dir="2700000" algn="tl">
                                <a:srgbClr val="000000">
                                  <a:alpha val="43137"/>
                                </a:srgbClr>
                              </a:outerShdw>
                            </a:effectLst>
                            <a:latin typeface="Cambria Math" panose="02040503050406030204" pitchFamily="18" charset="0"/>
                          </a:rPr>
                          <m:t>𝑸𝑳</m:t>
                        </m:r>
                      </m:sub>
                    </m:sSub>
                  </m:oMath>
                </a14:m>
                <a:r>
                  <a:rPr lang="en-US" sz="3500" b="1" dirty="0">
                    <a:solidFill>
                      <a:srgbClr val="C00000"/>
                    </a:solidFill>
                    <a:effectLst>
                      <a:outerShdw blurRad="38100" dist="38100" dir="2700000" algn="tl">
                        <a:srgbClr val="000000">
                          <a:alpha val="43137"/>
                        </a:srgbClr>
                      </a:outerShdw>
                    </a:effectLst>
                  </a:rPr>
                  <a:t>=     </a:t>
                </a:r>
                <a14:m>
                  <m:oMath xmlns:m="http://schemas.openxmlformats.org/officeDocument/2006/math">
                    <m:f>
                      <m:fPr>
                        <m:ctrlPr>
                          <a:rPr lang="en-US" sz="3500" b="1" i="1" dirty="0">
                            <a:solidFill>
                              <a:srgbClr val="C0000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35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3500" b="1" i="1">
                                <a:solidFill>
                                  <a:srgbClr val="C00000"/>
                                </a:solidFill>
                                <a:effectLst>
                                  <a:outerShdw blurRad="38100" dist="38100" dir="2700000" algn="tl">
                                    <a:srgbClr val="000000">
                                      <a:alpha val="43137"/>
                                    </a:srgbClr>
                                  </a:outerShdw>
                                </a:effectLst>
                                <a:latin typeface="Cambria Math" panose="02040503050406030204" pitchFamily="18" charset="0"/>
                              </a:rPr>
                              <m:t>𝑴𝑷</m:t>
                            </m:r>
                          </m:e>
                          <m:sub>
                            <m:r>
                              <a:rPr lang="en-US" sz="3500" b="1" i="1">
                                <a:solidFill>
                                  <a:srgbClr val="C00000"/>
                                </a:solidFill>
                                <a:effectLst>
                                  <a:outerShdw blurRad="38100" dist="38100" dir="2700000" algn="tl">
                                    <a:srgbClr val="000000">
                                      <a:alpha val="43137"/>
                                    </a:srgbClr>
                                  </a:outerShdw>
                                </a:effectLst>
                                <a:latin typeface="Cambria Math" panose="02040503050406030204" pitchFamily="18" charset="0"/>
                              </a:rPr>
                              <m:t>𝑳</m:t>
                            </m:r>
                          </m:sub>
                        </m:sSub>
                      </m:num>
                      <m:den>
                        <m:sSub>
                          <m:sSubPr>
                            <m:ctrlPr>
                              <a:rPr lang="en-US" sz="3500" b="1" i="1" dirty="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3500" b="1" i="1" dirty="0">
                                <a:solidFill>
                                  <a:srgbClr val="C00000"/>
                                </a:solidFill>
                                <a:effectLst>
                                  <a:outerShdw blurRad="38100" dist="38100" dir="2700000" algn="tl">
                                    <a:srgbClr val="000000">
                                      <a:alpha val="43137"/>
                                    </a:srgbClr>
                                  </a:outerShdw>
                                </a:effectLst>
                                <a:latin typeface="Cambria Math" panose="02040503050406030204" pitchFamily="18" charset="0"/>
                              </a:rPr>
                              <m:t>𝑨𝑷</m:t>
                            </m:r>
                          </m:e>
                          <m:sub>
                            <m:r>
                              <a:rPr lang="en-US" sz="3500" b="1" i="1" dirty="0">
                                <a:solidFill>
                                  <a:srgbClr val="C00000"/>
                                </a:solidFill>
                                <a:effectLst>
                                  <a:outerShdw blurRad="38100" dist="38100" dir="2700000" algn="tl">
                                    <a:srgbClr val="000000">
                                      <a:alpha val="43137"/>
                                    </a:srgbClr>
                                  </a:outerShdw>
                                </a:effectLst>
                                <a:latin typeface="Cambria Math" panose="02040503050406030204" pitchFamily="18" charset="0"/>
                              </a:rPr>
                              <m:t>𝑳</m:t>
                            </m:r>
                          </m:sub>
                        </m:sSub>
                      </m:den>
                    </m:f>
                  </m:oMath>
                </a14:m>
                <a:endParaRPr lang="en-US" sz="3500" b="1" dirty="0"/>
              </a:p>
              <a:p>
                <a:pPr algn="r" rtl="1"/>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𝑀𝑃</m:t>
                        </m:r>
                      </m:e>
                      <m:sub>
                        <m:r>
                          <a:rPr lang="en-US" sz="2800" i="1">
                            <a:latin typeface="Cambria Math" panose="02040503050406030204" pitchFamily="18" charset="0"/>
                          </a:rPr>
                          <m:t>𝐿</m:t>
                        </m:r>
                      </m:sub>
                    </m:sSub>
                  </m:oMath>
                </a14:m>
                <a:r>
                  <a:rPr lang="en-US" sz="2800" dirty="0"/>
                  <a:t>   </a:t>
                </a:r>
                <a:r>
                  <a:rPr lang="en-US" sz="2800" dirty="0">
                    <a:latin typeface="Calibri" panose="020F0502020204030204" pitchFamily="34" charset="0"/>
                    <a:sym typeface="Symbol" panose="05050102010706020507" pitchFamily="18" charset="2"/>
                  </a:rPr>
                  <a:t>&gt;</a:t>
                </a:r>
                <a:r>
                  <a:rPr lang="en-US" sz="2800" dirty="0">
                    <a:sym typeface="Symbol" panose="05050102010706020507" pitchFamily="18" charset="2"/>
                  </a:rPr>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𝐴𝑃</m:t>
                        </m:r>
                      </m:e>
                      <m:sub>
                        <m:r>
                          <a:rPr lang="en-US" sz="2800" i="1" dirty="0">
                            <a:latin typeface="Cambria Math" panose="02040503050406030204" pitchFamily="18" charset="0"/>
                          </a:rPr>
                          <m:t>𝐿</m:t>
                        </m:r>
                      </m:sub>
                    </m:sSub>
                  </m:oMath>
                </a14:m>
                <a:r>
                  <a:rPr lang="ar-SA" sz="2800" dirty="0"/>
                  <a:t> تزايد الغلة </a:t>
                </a:r>
                <a:r>
                  <a:rPr lang="en-US" sz="2800" dirty="0"/>
                  <a:t> </a:t>
                </a:r>
                <a:r>
                  <a:rPr lang="ar-SA" sz="2800" dirty="0"/>
                  <a:t>(</a:t>
                </a:r>
                <a:r>
                  <a:rPr lang="en-US" sz="2800" dirty="0"/>
                  <a:t>IRS</a:t>
                </a:r>
                <a:r>
                  <a:rPr lang="ar-SA" sz="2800" dirty="0"/>
                  <a:t>)</a:t>
                </a:r>
              </a:p>
              <a:p>
                <a:pPr algn="r" rtl="1"/>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𝑀𝑃</m:t>
                        </m:r>
                      </m:e>
                      <m:sub>
                        <m:r>
                          <a:rPr lang="en-US" sz="2800" i="1">
                            <a:latin typeface="Cambria Math" panose="02040503050406030204" pitchFamily="18" charset="0"/>
                          </a:rPr>
                          <m:t>𝐿</m:t>
                        </m:r>
                      </m:sub>
                    </m:sSub>
                  </m:oMath>
                </a14:m>
                <a:r>
                  <a:rPr lang="en-US" sz="2800" dirty="0"/>
                  <a:t>   </a:t>
                </a:r>
                <a:r>
                  <a:rPr lang="en-US" sz="2800" dirty="0">
                    <a:sym typeface="Symbol" panose="05050102010706020507" pitchFamily="18" charset="2"/>
                  </a:rPr>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𝐴𝑃</m:t>
                        </m:r>
                      </m:e>
                      <m:sub>
                        <m:r>
                          <a:rPr lang="en-US" sz="2800" i="1" dirty="0">
                            <a:latin typeface="Cambria Math" panose="02040503050406030204" pitchFamily="18" charset="0"/>
                          </a:rPr>
                          <m:t>𝐿</m:t>
                        </m:r>
                      </m:sub>
                    </m:sSub>
                  </m:oMath>
                </a14:m>
                <a:r>
                  <a:rPr lang="ar-SA" sz="2800" dirty="0"/>
                  <a:t> تناقص الغلة (</a:t>
                </a:r>
                <a:r>
                  <a:rPr lang="en-US" sz="2800" dirty="0"/>
                  <a:t>DRS</a:t>
                </a:r>
                <a:r>
                  <a:rPr lang="ar-SA" sz="2800" dirty="0"/>
                  <a:t>)</a:t>
                </a:r>
              </a:p>
              <a:p>
                <a:pPr algn="r" rtl="1"/>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𝑀𝑃</m:t>
                        </m:r>
                      </m:e>
                      <m:sub>
                        <m:r>
                          <a:rPr lang="en-US" sz="2800" i="1">
                            <a:latin typeface="Cambria Math" panose="02040503050406030204" pitchFamily="18" charset="0"/>
                          </a:rPr>
                          <m:t>𝐿</m:t>
                        </m:r>
                      </m:sub>
                    </m:sSub>
                  </m:oMath>
                </a14:m>
                <a:r>
                  <a:rPr lang="en-US" sz="2800" dirty="0"/>
                  <a:t>   </a:t>
                </a:r>
                <a:r>
                  <a:rPr lang="en-US" sz="2800" dirty="0">
                    <a:sym typeface="Symbol" panose="05050102010706020507" pitchFamily="18" charset="2"/>
                  </a:rPr>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𝐴𝑃</m:t>
                        </m:r>
                      </m:e>
                      <m:sub>
                        <m:r>
                          <a:rPr lang="en-US" sz="2800" i="1" dirty="0">
                            <a:latin typeface="Cambria Math" panose="02040503050406030204" pitchFamily="18" charset="0"/>
                          </a:rPr>
                          <m:t>𝐿</m:t>
                        </m:r>
                      </m:sub>
                    </m:sSub>
                  </m:oMath>
                </a14:m>
                <a:r>
                  <a:rPr lang="ar-SA" sz="2800" dirty="0"/>
                  <a:t> ثبات الغلة (</a:t>
                </a:r>
                <a:r>
                  <a:rPr lang="en-US" sz="2800" dirty="0"/>
                  <a:t>CRS</a:t>
                </a:r>
                <a:r>
                  <a:rPr lang="ar-SA" sz="2800" dirty="0"/>
                  <a:t>)</a:t>
                </a:r>
              </a:p>
              <a:p>
                <a:pPr algn="r" rtl="1"/>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2959" y="1845734"/>
                <a:ext cx="7543801" cy="4463586"/>
              </a:xfrm>
              <a:blipFill>
                <a:blip r:embed="rId2"/>
                <a:stretch>
                  <a:fillRect l="-2504" t="-2732" r="-290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21</a:t>
            </a:fld>
            <a:endParaRPr lang="en-GB"/>
          </a:p>
        </p:txBody>
      </p:sp>
      <p:sp>
        <p:nvSpPr>
          <p:cNvPr id="6" name="Rounded Rectangle 5"/>
          <p:cNvSpPr/>
          <p:nvPr/>
        </p:nvSpPr>
        <p:spPr>
          <a:xfrm>
            <a:off x="4427984" y="2492896"/>
            <a:ext cx="576064" cy="770384"/>
          </a:xfrm>
          <a:prstGeom prst="roundRect">
            <a:avLst>
              <a:gd name="adj" fmla="val 20758"/>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7" name="Rounded Rectangle 6"/>
          <p:cNvSpPr/>
          <p:nvPr/>
        </p:nvSpPr>
        <p:spPr>
          <a:xfrm>
            <a:off x="5220072" y="2539783"/>
            <a:ext cx="504056" cy="676610"/>
          </a:xfrm>
          <a:prstGeom prst="roundRect">
            <a:avLst>
              <a:gd name="adj" fmla="val 20758"/>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1045745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550108"/>
          </a:xfrm>
        </p:spPr>
        <p:txBody>
          <a:bodyPr>
            <a:normAutofit fontScale="90000"/>
          </a:bodyPr>
          <a:lstStyle/>
          <a:p>
            <a:pPr algn="ctr"/>
            <a:r>
              <a:rPr lang="ar-SA" sz="3600" b="1" dirty="0">
                <a:solidFill>
                  <a:srgbClr val="C00000"/>
                </a:solidFill>
                <a:effectLst>
                  <a:outerShdw blurRad="38100" dist="38100" dir="2700000" algn="tl">
                    <a:srgbClr val="000000">
                      <a:alpha val="43137"/>
                    </a:srgbClr>
                  </a:outerShdw>
                </a:effectLst>
              </a:rPr>
              <a:t>تمرين1</a:t>
            </a:r>
            <a:endParaRPr lang="en-US" sz="36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7504" y="764704"/>
                <a:ext cx="8928993" cy="5832648"/>
              </a:xfrm>
            </p:spPr>
            <p:txBody>
              <a:bodyPr>
                <a:normAutofit fontScale="62500" lnSpcReduction="20000"/>
              </a:bodyPr>
              <a:lstStyle/>
              <a:p>
                <a:pPr algn="r" rtl="1"/>
                <a:r>
                  <a:rPr lang="ar-SA" sz="3800" b="1" dirty="0">
                    <a:solidFill>
                      <a:srgbClr val="C00000"/>
                    </a:solidFill>
                    <a:effectLst>
                      <a:outerShdw blurRad="38100" dist="38100" dir="2700000" algn="tl">
                        <a:srgbClr val="000000">
                          <a:alpha val="43137"/>
                        </a:srgbClr>
                      </a:outerShdw>
                    </a:effectLst>
                  </a:rPr>
                  <a:t>اذا اعطيتي دالة الانتاج التالية </a:t>
                </a:r>
              </a:p>
              <a:p>
                <a:pPr algn="ctr" rtl="1"/>
                <a14:m>
                  <m:oMath xmlns:m="http://schemas.openxmlformats.org/officeDocument/2006/math">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𝑸</m:t>
                    </m:r>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𝟐𝟒</m:t>
                    </m:r>
                    <m:sSup>
                      <m:sSupPr>
                        <m:ctrlP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pPr>
                      <m:e>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e>
                      <m:sup>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𝟐</m:t>
                        </m:r>
                      </m:sup>
                    </m:sSup>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𝟒</m:t>
                    </m:r>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sSup>
                      <m:sSupPr>
                        <m:ctrlP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pPr>
                      <m:e>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e>
                      <m:sup>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𝟑</m:t>
                        </m:r>
                      </m:sup>
                    </m:sSup>
                  </m:oMath>
                </a14:m>
                <a:r>
                  <a:rPr lang="ar-SA" sz="2400" b="1" dirty="0"/>
                  <a:t> </a:t>
                </a:r>
              </a:p>
              <a:p>
                <a:pPr algn="ctr" rtl="1">
                  <a:lnSpc>
                    <a:spcPct val="80000"/>
                  </a:lnSpc>
                </a:pPr>
                <a:endParaRPr lang="ar-SA" sz="2400" b="1" dirty="0"/>
              </a:p>
              <a:p>
                <a:pPr marL="457200" indent="-457200" algn="r" rtl="1">
                  <a:buFont typeface="+mj-lt"/>
                  <a:buAutoNum type="arabicPeriod"/>
                </a:pPr>
                <a:r>
                  <a:rPr lang="ar-SA" sz="3200" dirty="0"/>
                  <a:t>هل دالة الانتاج هذه دالة انتاج في الاجل القصير </a:t>
                </a:r>
                <a:r>
                  <a:rPr lang="ar-SA" sz="3200" dirty="0" smtClean="0"/>
                  <a:t>أم </a:t>
                </a:r>
                <a:r>
                  <a:rPr lang="ar-SA" sz="3200" dirty="0"/>
                  <a:t>الطويل ولماذا؟</a:t>
                </a:r>
              </a:p>
              <a:p>
                <a:pPr marL="457200" indent="-457200" algn="r" rtl="1">
                  <a:buFont typeface="+mj-lt"/>
                  <a:buAutoNum type="arabicPeriod"/>
                </a:pPr>
                <a:r>
                  <a:rPr lang="ar-SA" sz="3200" dirty="0"/>
                  <a:t>اوجدي الانتاجية الحدية لعنصر العمل مع كتابة القانون؟</a:t>
                </a:r>
              </a:p>
              <a:p>
                <a:pPr marL="457200" indent="-457200" algn="r" rtl="1">
                  <a:buFont typeface="+mj-lt"/>
                  <a:buAutoNum type="arabicPeriod"/>
                </a:pPr>
                <a:r>
                  <a:rPr lang="ar-SA" sz="3200" dirty="0" smtClean="0"/>
                  <a:t>اوجدي </a:t>
                </a:r>
                <a:r>
                  <a:rPr lang="ar-SA" sz="3200" dirty="0"/>
                  <a:t>الانتاج المتوسط لعنصر </a:t>
                </a:r>
                <a:r>
                  <a:rPr lang="ar-SA" sz="3200" dirty="0" smtClean="0"/>
                  <a:t>العمل؟ </a:t>
                </a:r>
                <a:endParaRPr lang="ar-SA" sz="3200" dirty="0"/>
              </a:p>
              <a:p>
                <a:pPr marL="457200" indent="-457200" algn="r" rtl="1">
                  <a:buFont typeface="+mj-lt"/>
                  <a:buAutoNum type="arabicPeriod"/>
                </a:pPr>
                <a:r>
                  <a:rPr lang="ar-SA" sz="3200" dirty="0"/>
                  <a:t>اوجدي عدد العمال الذي تصل عنده الانتاجية الحدية لاقصى قيمه لها </a:t>
                </a:r>
                <a:r>
                  <a:rPr lang="ar-SA" sz="3200" dirty="0">
                    <a:solidFill>
                      <a:srgbClr val="00B050"/>
                    </a:solidFill>
                  </a:rPr>
                  <a:t>( نفس اجابة اذا طلب عدد العمال عند بدء قانون تناقص الغلة او عدد العمال عند نقطة الانقلاب </a:t>
                </a:r>
                <a:r>
                  <a:rPr lang="ar-SA" sz="3200" dirty="0" smtClean="0">
                    <a:solidFill>
                      <a:srgbClr val="00B050"/>
                    </a:solidFill>
                  </a:rPr>
                  <a:t>)</a:t>
                </a:r>
              </a:p>
              <a:p>
                <a:pPr marL="457200" indent="-457200" algn="r" rtl="1">
                  <a:buFont typeface="+mj-lt"/>
                  <a:buAutoNum type="arabicPeriod"/>
                </a:pPr>
                <a:r>
                  <a:rPr lang="ar-SA" sz="3200" dirty="0"/>
                  <a:t>هل تخضع الانتاجية الحدية لعنصر العمل لقانون تناقص الغلة </a:t>
                </a:r>
                <a:r>
                  <a:rPr lang="ar-SA" sz="3200" dirty="0" smtClean="0"/>
                  <a:t>بعد العامل الثامن ولماذا </a:t>
                </a:r>
                <a:r>
                  <a:rPr lang="ar-SA" sz="3200" dirty="0"/>
                  <a:t>؟</a:t>
                </a:r>
              </a:p>
              <a:p>
                <a:pPr marL="457200" indent="-457200" algn="r" rtl="1">
                  <a:buFont typeface="+mj-lt"/>
                  <a:buAutoNum type="arabicPeriod"/>
                </a:pPr>
                <a:r>
                  <a:rPr lang="ar-SA" sz="3200" dirty="0" smtClean="0">
                    <a:solidFill>
                      <a:schemeClr val="tx1"/>
                    </a:solidFill>
                  </a:rPr>
                  <a:t>اوجدي </a:t>
                </a:r>
                <a:r>
                  <a:rPr lang="ar-SA" sz="3200" dirty="0">
                    <a:solidFill>
                      <a:schemeClr val="tx1"/>
                    </a:solidFill>
                  </a:rPr>
                  <a:t>عدد العمال عند مرحلة ثبات الغلة </a:t>
                </a:r>
                <a:r>
                  <a:rPr lang="ar-SA" sz="3200" dirty="0">
                    <a:solidFill>
                      <a:srgbClr val="00B050"/>
                    </a:solidFill>
                  </a:rPr>
                  <a:t>(نفس اجابة السؤال اوجدي عدد العمال عندما يصل الانتاج المتوسط لاقصى قيمة او عندما يتساوى الانتاج الحدي للعمل مع الانتاج المتوسط للعمل  او عندما يصل عنصر العمل لاقصى كفاءة </a:t>
                </a:r>
                <a:r>
                  <a:rPr lang="ar-SA" sz="3200" dirty="0" smtClean="0">
                    <a:solidFill>
                      <a:srgbClr val="00B050"/>
                    </a:solidFill>
                  </a:rPr>
                  <a:t>)</a:t>
                </a:r>
                <a:endParaRPr lang="ar-SA" sz="3200" dirty="0" smtClean="0">
                  <a:solidFill>
                    <a:schemeClr val="tx1"/>
                  </a:solidFill>
                </a:endParaRPr>
              </a:p>
              <a:p>
                <a:pPr marL="457200" indent="-457200" algn="r" rtl="1">
                  <a:buFont typeface="+mj-lt"/>
                  <a:buAutoNum type="arabicPeriod"/>
                </a:pPr>
                <a:r>
                  <a:rPr lang="ar-SA" sz="3200" dirty="0" smtClean="0">
                    <a:solidFill>
                      <a:schemeClr val="tx1"/>
                    </a:solidFill>
                  </a:rPr>
                  <a:t>اوجدي </a:t>
                </a:r>
                <a:r>
                  <a:rPr lang="ar-SA" sz="3200" dirty="0">
                    <a:solidFill>
                      <a:schemeClr val="tx1"/>
                    </a:solidFill>
                  </a:rPr>
                  <a:t>عدد العمال عندما يصل الانتاج الحدي للصفر </a:t>
                </a:r>
                <a:r>
                  <a:rPr lang="ar-SA" sz="3200" dirty="0">
                    <a:solidFill>
                      <a:srgbClr val="00B050"/>
                    </a:solidFill>
                  </a:rPr>
                  <a:t>(اوجدي عدد العمال عندما يصل الانتاج الكلي لاقصى قيمة او عدد العمال عندما تصل كفاءة راس المال لاقصى قيمة , عند نهاية المرحلة </a:t>
                </a:r>
                <a:r>
                  <a:rPr lang="ar-SA" sz="3200" dirty="0" smtClean="0">
                    <a:solidFill>
                      <a:srgbClr val="00B050"/>
                    </a:solidFill>
                  </a:rPr>
                  <a:t>الاقتصادية</a:t>
                </a:r>
              </a:p>
              <a:p>
                <a:pPr marL="457200" indent="-457200" algn="r" rtl="1">
                  <a:buFont typeface="+mj-lt"/>
                  <a:buAutoNum type="arabicPeriod"/>
                </a:pPr>
                <a:r>
                  <a:rPr lang="ar-SA" sz="3200" dirty="0" smtClean="0">
                    <a:solidFill>
                      <a:schemeClr val="tx1"/>
                    </a:solidFill>
                  </a:rPr>
                  <a:t>اوجدي مرونة الانتاج لعنصر العمل عند مرحلة ثبات الغلة ؟</a:t>
                </a:r>
                <a:endParaRPr lang="ar-SA" sz="3200" dirty="0">
                  <a:solidFill>
                    <a:schemeClr val="tx1"/>
                  </a:solidFill>
                </a:endParaRPr>
              </a:p>
              <a:p>
                <a:pPr marL="457200" indent="-457200" algn="r" rtl="1">
                  <a:buFont typeface="+mj-lt"/>
                  <a:buAutoNum type="arabicPeriod"/>
                </a:pPr>
                <a:r>
                  <a:rPr lang="ar-SA" sz="3200" dirty="0">
                    <a:solidFill>
                      <a:schemeClr val="tx1"/>
                    </a:solidFill>
                  </a:rPr>
                  <a:t>مرحلة تزايد الغلة تكون عندما عدد العمال أقل من ؟ حددي في ضوء النتائج التي توصلتي لها مع توضيح مراحل الانتاج على الرسم</a:t>
                </a:r>
              </a:p>
              <a:p>
                <a:pPr algn="r" rt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7504" y="764704"/>
                <a:ext cx="8928993" cy="5832648"/>
              </a:xfrm>
              <a:blipFill rotWithShape="0">
                <a:blip r:embed="rId2"/>
                <a:stretch>
                  <a:fillRect l="-2117" t="-2508" r="-252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22</a:t>
            </a:fld>
            <a:endParaRPr lang="en-GB"/>
          </a:p>
        </p:txBody>
      </p:sp>
    </p:spTree>
    <p:extLst>
      <p:ext uri="{BB962C8B-B14F-4D97-AF65-F5344CB8AC3E}">
        <p14:creationId xmlns:p14="http://schemas.microsoft.com/office/powerpoint/2010/main" val="2732356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6633"/>
            <a:ext cx="7543800" cy="360039"/>
          </a:xfrm>
        </p:spPr>
        <p:txBody>
          <a:bodyPr>
            <a:normAutofit fontScale="90000"/>
          </a:bodyPr>
          <a:lstStyle/>
          <a:p>
            <a:pPr algn="ctr"/>
            <a:r>
              <a:rPr lang="ar-SA" sz="3600" b="1" dirty="0" smtClean="0">
                <a:solidFill>
                  <a:srgbClr val="C00000"/>
                </a:solidFill>
                <a:effectLst>
                  <a:outerShdw blurRad="38100" dist="38100" dir="2700000" algn="tl">
                    <a:srgbClr val="000000">
                      <a:alpha val="43137"/>
                    </a:srgbClr>
                  </a:outerShdw>
                </a:effectLst>
              </a:rPr>
              <a:t>حل تمرين1</a:t>
            </a:r>
            <a:endParaRPr lang="en-US" sz="36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 y="404664"/>
                <a:ext cx="8928993" cy="5832648"/>
              </a:xfrm>
            </p:spPr>
            <p:txBody>
              <a:bodyPr>
                <a:normAutofit fontScale="25000" lnSpcReduction="20000"/>
              </a:bodyPr>
              <a:lstStyle/>
              <a:p>
                <a:pPr algn="r" rtl="1"/>
                <a:r>
                  <a:rPr lang="ar-SA" sz="6400" b="1" dirty="0" smtClean="0">
                    <a:solidFill>
                      <a:srgbClr val="C00000"/>
                    </a:solidFill>
                    <a:effectLst>
                      <a:outerShdw blurRad="38100" dist="38100" dir="2700000" algn="tl">
                        <a:srgbClr val="000000">
                          <a:alpha val="43137"/>
                        </a:srgbClr>
                      </a:outerShdw>
                    </a:effectLst>
                  </a:rPr>
                  <a:t>اذا اعطيتي دالة الانتاج التالية                                                                                   </a:t>
                </a:r>
                <a14:m>
                  <m:oMath xmlns:m="http://schemas.openxmlformats.org/officeDocument/2006/math">
                    <m:r>
                      <a:rPr lang="en-US" sz="6400" b="1" i="1" smtClean="0">
                        <a:solidFill>
                          <a:srgbClr val="C00000"/>
                        </a:solidFill>
                        <a:effectLst>
                          <a:outerShdw blurRad="38100" dist="38100" dir="2700000" algn="tl">
                            <a:srgbClr val="000000">
                              <a:alpha val="43137"/>
                            </a:srgbClr>
                          </a:outerShdw>
                        </a:effectLst>
                        <a:latin typeface="Cambria Math" panose="02040503050406030204" pitchFamily="18" charset="0"/>
                      </a:rPr>
                      <m:t>𝑸</m:t>
                    </m:r>
                    <m:r>
                      <a:rPr lang="en-US" sz="64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6400" b="1" i="1" smtClean="0">
                        <a:solidFill>
                          <a:srgbClr val="C00000"/>
                        </a:solidFill>
                        <a:effectLst>
                          <a:outerShdw blurRad="38100" dist="38100" dir="2700000" algn="tl">
                            <a:srgbClr val="000000">
                              <a:alpha val="43137"/>
                            </a:srgbClr>
                          </a:outerShdw>
                        </a:effectLst>
                        <a:latin typeface="Cambria Math" panose="02040503050406030204" pitchFamily="18" charset="0"/>
                      </a:rPr>
                      <m:t>𝟐𝟒</m:t>
                    </m:r>
                    <m:sSup>
                      <m:sSupPr>
                        <m:ctrlPr>
                          <a:rPr lang="en-US" sz="64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pPr>
                      <m:e>
                        <m:r>
                          <a:rPr lang="en-US" sz="64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e>
                      <m:sup>
                        <m:r>
                          <a:rPr lang="en-US" sz="6400" b="1" i="1" smtClean="0">
                            <a:solidFill>
                              <a:srgbClr val="C00000"/>
                            </a:solidFill>
                            <a:effectLst>
                              <a:outerShdw blurRad="38100" dist="38100" dir="2700000" algn="tl">
                                <a:srgbClr val="000000">
                                  <a:alpha val="43137"/>
                                </a:srgbClr>
                              </a:outerShdw>
                            </a:effectLst>
                            <a:latin typeface="Cambria Math" panose="02040503050406030204" pitchFamily="18" charset="0"/>
                          </a:rPr>
                          <m:t>𝟐</m:t>
                        </m:r>
                      </m:sup>
                    </m:sSup>
                    <m:r>
                      <a:rPr lang="en-US" sz="64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6400" b="1" i="1" smtClean="0">
                        <a:solidFill>
                          <a:srgbClr val="C00000"/>
                        </a:solidFill>
                        <a:effectLst>
                          <a:outerShdw blurRad="38100" dist="38100" dir="2700000" algn="tl">
                            <a:srgbClr val="000000">
                              <a:alpha val="43137"/>
                            </a:srgbClr>
                          </a:outerShdw>
                        </a:effectLst>
                        <a:latin typeface="Cambria Math" panose="02040503050406030204" pitchFamily="18" charset="0"/>
                      </a:rPr>
                      <m:t>𝟒</m:t>
                    </m:r>
                    <m:r>
                      <a:rPr lang="en-US" sz="64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r>
                      <a:rPr lang="en-US" sz="64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sSup>
                      <m:sSupPr>
                        <m:ctrlPr>
                          <a:rPr lang="en-US" sz="64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pPr>
                      <m:e>
                        <m:r>
                          <a:rPr lang="en-US" sz="64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e>
                      <m:sup>
                        <m:r>
                          <a:rPr lang="en-US" sz="6400" b="1" i="1" smtClean="0">
                            <a:solidFill>
                              <a:srgbClr val="C00000"/>
                            </a:solidFill>
                            <a:effectLst>
                              <a:outerShdw blurRad="38100" dist="38100" dir="2700000" algn="tl">
                                <a:srgbClr val="000000">
                                  <a:alpha val="43137"/>
                                </a:srgbClr>
                              </a:outerShdw>
                            </a:effectLst>
                            <a:latin typeface="Cambria Math" panose="02040503050406030204" pitchFamily="18" charset="0"/>
                          </a:rPr>
                          <m:t>𝟑</m:t>
                        </m:r>
                      </m:sup>
                    </m:sSup>
                  </m:oMath>
                </a14:m>
                <a:r>
                  <a:rPr lang="ar-SA" sz="6400" b="1" dirty="0"/>
                  <a:t> </a:t>
                </a:r>
              </a:p>
              <a:p>
                <a:pPr marL="457200" indent="-457200" algn="r" rtl="1">
                  <a:buFont typeface="+mj-lt"/>
                  <a:buAutoNum type="arabicPeriod"/>
                </a:pPr>
                <a:r>
                  <a:rPr lang="ar-SA" sz="6400" dirty="0" smtClean="0"/>
                  <a:t>هل </a:t>
                </a:r>
                <a:r>
                  <a:rPr lang="ar-SA" sz="6400" dirty="0"/>
                  <a:t>دالة الانتاج هذه دالة انتاج في الاجل القصير ام الطويل ولماذا</a:t>
                </a:r>
                <a:r>
                  <a:rPr lang="ar-SA" sz="6400" dirty="0" smtClean="0"/>
                  <a:t>؟ </a:t>
                </a:r>
                <a:r>
                  <a:rPr lang="ar-SA" sz="6400" b="1" dirty="0" smtClean="0">
                    <a:solidFill>
                      <a:srgbClr val="C00000"/>
                    </a:solidFill>
                  </a:rPr>
                  <a:t>القصير لان لدينا متغير واحد فقط</a:t>
                </a:r>
                <a:endParaRPr lang="ar-SA" sz="6400" b="1" dirty="0">
                  <a:solidFill>
                    <a:srgbClr val="C00000"/>
                  </a:solidFill>
                </a:endParaRPr>
              </a:p>
              <a:p>
                <a:pPr marL="457200" indent="-457200" algn="r" rtl="1">
                  <a:buFont typeface="+mj-lt"/>
                  <a:buAutoNum type="arabicPeriod"/>
                </a:pPr>
                <a:r>
                  <a:rPr lang="ar-SA" sz="6400" dirty="0"/>
                  <a:t>اوجدي الانتاجية الحدية لعنصر العمل مع كتابة القانون</a:t>
                </a:r>
                <a:r>
                  <a:rPr lang="ar-SA" sz="6400" dirty="0" smtClean="0"/>
                  <a:t>؟</a:t>
                </a:r>
                <a:r>
                  <a:rPr lang="en-US" sz="6400" dirty="0" smtClean="0"/>
                  <a:t>=</a:t>
                </a:r>
                <a14:m>
                  <m:oMath xmlns:m="http://schemas.openxmlformats.org/officeDocument/2006/math">
                    <m:r>
                      <a:rPr lang="en-US" sz="6400" b="1" i="1" smtClean="0">
                        <a:solidFill>
                          <a:srgbClr val="C00000"/>
                        </a:solidFill>
                        <a:latin typeface="Cambria Math" panose="02040503050406030204" pitchFamily="18" charset="0"/>
                      </a:rPr>
                      <m:t>𝟒𝟖</m:t>
                    </m:r>
                    <m:r>
                      <a:rPr lang="en-US" sz="6400" b="1" i="1" smtClean="0">
                        <a:solidFill>
                          <a:srgbClr val="C00000"/>
                        </a:solidFill>
                        <a:latin typeface="Cambria Math" panose="02040503050406030204" pitchFamily="18" charset="0"/>
                      </a:rPr>
                      <m:t>𝑳</m:t>
                    </m:r>
                    <m:r>
                      <a:rPr lang="en-US" sz="6400" b="1" i="1" smtClean="0">
                        <a:solidFill>
                          <a:srgbClr val="C00000"/>
                        </a:solidFill>
                        <a:latin typeface="Cambria Math" panose="02040503050406030204" pitchFamily="18" charset="0"/>
                      </a:rPr>
                      <m:t>+</m:t>
                    </m:r>
                    <m:r>
                      <a:rPr lang="en-US" sz="6400" b="1" i="1" smtClean="0">
                        <a:solidFill>
                          <a:srgbClr val="C00000"/>
                        </a:solidFill>
                        <a:latin typeface="Cambria Math" panose="02040503050406030204" pitchFamily="18" charset="0"/>
                      </a:rPr>
                      <m:t>𝟒</m:t>
                    </m:r>
                    <m:r>
                      <a:rPr lang="en-US" sz="6400" b="1" i="1" smtClean="0">
                        <a:solidFill>
                          <a:srgbClr val="C00000"/>
                        </a:solidFill>
                        <a:latin typeface="Cambria Math" panose="02040503050406030204" pitchFamily="18" charset="0"/>
                      </a:rPr>
                      <m:t>−</m:t>
                    </m:r>
                    <m:r>
                      <a:rPr lang="en-US" sz="6400" b="1" i="1" smtClean="0">
                        <a:solidFill>
                          <a:srgbClr val="C00000"/>
                        </a:solidFill>
                        <a:latin typeface="Cambria Math" panose="02040503050406030204" pitchFamily="18" charset="0"/>
                      </a:rPr>
                      <m:t>𝟑</m:t>
                    </m:r>
                    <m:sSup>
                      <m:sSupPr>
                        <m:ctrlPr>
                          <a:rPr lang="en-US" sz="6400" b="1" i="1" smtClean="0">
                            <a:solidFill>
                              <a:srgbClr val="C00000"/>
                            </a:solidFill>
                            <a:latin typeface="Cambria Math" panose="02040503050406030204" pitchFamily="18" charset="0"/>
                          </a:rPr>
                        </m:ctrlPr>
                      </m:sSupPr>
                      <m:e>
                        <m:r>
                          <a:rPr lang="en-US" sz="6400" b="1" i="1" smtClean="0">
                            <a:solidFill>
                              <a:srgbClr val="C00000"/>
                            </a:solidFill>
                            <a:latin typeface="Cambria Math" panose="02040503050406030204" pitchFamily="18" charset="0"/>
                          </a:rPr>
                          <m:t>𝑳</m:t>
                        </m:r>
                      </m:e>
                      <m:sup>
                        <m:r>
                          <a:rPr lang="en-US" sz="6400" b="1" i="1" smtClean="0">
                            <a:solidFill>
                              <a:srgbClr val="C00000"/>
                            </a:solidFill>
                            <a:latin typeface="Cambria Math" panose="02040503050406030204" pitchFamily="18" charset="0"/>
                          </a:rPr>
                          <m:t>𝟐</m:t>
                        </m:r>
                      </m:sup>
                    </m:sSup>
                  </m:oMath>
                </a14:m>
                <a:r>
                  <a:rPr lang="en-US" sz="6400" dirty="0" smtClean="0"/>
                  <a:t>                           </a:t>
                </a:r>
                <a:r>
                  <a:rPr lang="ar-SA" sz="6400" dirty="0" smtClean="0"/>
                  <a:t> </a:t>
                </a:r>
                <a14:m>
                  <m:oMath xmlns:m="http://schemas.openxmlformats.org/officeDocument/2006/math">
                    <m:sSub>
                      <m:sSubPr>
                        <m:ctrlPr>
                          <a:rPr lang="ar-SA" sz="64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t>𝑴𝑷</m:t>
                        </m:r>
                      </m:e>
                      <m:sub>
                        <m: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t>𝑳</m:t>
                        </m:r>
                      </m:sub>
                    </m:sSub>
                    <m: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t>= </m:t>
                    </m:r>
                    <m:f>
                      <m:fPr>
                        <m:ctrlP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l-GR" sz="6400" b="1">
                            <a:solidFill>
                              <a:srgbClr val="C00000"/>
                            </a:solidFill>
                            <a:effectLst>
                              <a:outerShdw blurRad="38100" dist="38100" dir="2700000" algn="tl">
                                <a:srgbClr val="000000">
                                  <a:alpha val="43137"/>
                                </a:srgbClr>
                              </a:outerShdw>
                            </a:effectLst>
                            <a:latin typeface="Cambria Math" panose="02040503050406030204" pitchFamily="18" charset="0"/>
                          </a:rPr>
                          <m:t>𝚫</m:t>
                        </m:r>
                        <m: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t>𝑸</m:t>
                        </m:r>
                      </m:num>
                      <m:den>
                        <m:r>
                          <a:rPr lang="el-GR" sz="6400" b="1">
                            <a:solidFill>
                              <a:srgbClr val="C00000"/>
                            </a:solidFill>
                            <a:effectLst>
                              <a:outerShdw blurRad="38100" dist="38100" dir="2700000" algn="tl">
                                <a:srgbClr val="000000">
                                  <a:alpha val="43137"/>
                                </a:srgbClr>
                              </a:outerShdw>
                            </a:effectLst>
                            <a:latin typeface="Cambria Math" panose="02040503050406030204" pitchFamily="18" charset="0"/>
                          </a:rPr>
                          <m:t>𝚫</m:t>
                        </m:r>
                        <m: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t>𝑳</m:t>
                        </m:r>
                      </m:den>
                    </m:f>
                  </m:oMath>
                </a14:m>
                <a:endParaRPr lang="ar-SA" sz="6400" dirty="0"/>
              </a:p>
              <a:p>
                <a:pPr marL="457200" indent="-457200" algn="r" rtl="1">
                  <a:buFont typeface="+mj-lt"/>
                  <a:buAutoNum type="arabicPeriod"/>
                </a:pPr>
                <a:r>
                  <a:rPr lang="ar-SA" sz="6400" dirty="0" smtClean="0"/>
                  <a:t>اوجدي </a:t>
                </a:r>
                <a:r>
                  <a:rPr lang="ar-SA" sz="6400" dirty="0"/>
                  <a:t>الانتاج المتوسط لعنصر العمل </a:t>
                </a:r>
                <a:r>
                  <a:rPr lang="ar-SA" sz="6400" dirty="0" smtClean="0"/>
                  <a:t>،</a:t>
                </a:r>
                <a:r>
                  <a:rPr lang="en-US" sz="6400" b="1" dirty="0" smtClean="0">
                    <a:solidFill>
                      <a:srgbClr val="C00000"/>
                    </a:solidFill>
                  </a:rPr>
                  <a:t>=</a:t>
                </a:r>
                <a14:m>
                  <m:oMath xmlns:m="http://schemas.openxmlformats.org/officeDocument/2006/math">
                    <m:r>
                      <a:rPr lang="en-US" sz="6400" b="1" i="1" smtClean="0">
                        <a:solidFill>
                          <a:srgbClr val="C00000"/>
                        </a:solidFill>
                        <a:latin typeface="Cambria Math" panose="02040503050406030204" pitchFamily="18" charset="0"/>
                      </a:rPr>
                      <m:t>𝟐𝟒</m:t>
                    </m:r>
                    <m:r>
                      <a:rPr lang="en-US" sz="6400" b="1" i="1" smtClean="0">
                        <a:solidFill>
                          <a:srgbClr val="C00000"/>
                        </a:solidFill>
                        <a:latin typeface="Cambria Math" panose="02040503050406030204" pitchFamily="18" charset="0"/>
                      </a:rPr>
                      <m:t>𝑳</m:t>
                    </m:r>
                    <m:r>
                      <a:rPr lang="en-US" sz="6400" b="1" i="1">
                        <a:solidFill>
                          <a:srgbClr val="C00000"/>
                        </a:solidFill>
                        <a:latin typeface="Cambria Math" panose="02040503050406030204" pitchFamily="18" charset="0"/>
                      </a:rPr>
                      <m:t>+</m:t>
                    </m:r>
                    <m:r>
                      <a:rPr lang="en-US" sz="6400" b="1" i="1">
                        <a:solidFill>
                          <a:srgbClr val="C00000"/>
                        </a:solidFill>
                        <a:latin typeface="Cambria Math" panose="02040503050406030204" pitchFamily="18" charset="0"/>
                      </a:rPr>
                      <m:t>𝟒</m:t>
                    </m:r>
                    <m:r>
                      <a:rPr lang="en-US" sz="6400" b="1" i="1">
                        <a:solidFill>
                          <a:srgbClr val="C00000"/>
                        </a:solidFill>
                        <a:latin typeface="Cambria Math" panose="02040503050406030204" pitchFamily="18" charset="0"/>
                      </a:rPr>
                      <m:t>−</m:t>
                    </m:r>
                    <m:sSup>
                      <m:sSupPr>
                        <m:ctrlPr>
                          <a:rPr lang="en-US" sz="6400" b="1" i="1">
                            <a:solidFill>
                              <a:srgbClr val="C00000"/>
                            </a:solidFill>
                            <a:latin typeface="Cambria Math" panose="02040503050406030204" pitchFamily="18" charset="0"/>
                          </a:rPr>
                        </m:ctrlPr>
                      </m:sSupPr>
                      <m:e>
                        <m:r>
                          <a:rPr lang="en-US" sz="6400" b="1" i="1">
                            <a:solidFill>
                              <a:srgbClr val="C00000"/>
                            </a:solidFill>
                            <a:latin typeface="Cambria Math" panose="02040503050406030204" pitchFamily="18" charset="0"/>
                          </a:rPr>
                          <m:t>𝑳</m:t>
                        </m:r>
                      </m:e>
                      <m:sup>
                        <m:r>
                          <a:rPr lang="en-US" sz="6400" b="1" i="1">
                            <a:solidFill>
                              <a:srgbClr val="C00000"/>
                            </a:solidFill>
                            <a:latin typeface="Cambria Math" panose="02040503050406030204" pitchFamily="18" charset="0"/>
                          </a:rPr>
                          <m:t>𝟐</m:t>
                        </m:r>
                      </m:sup>
                    </m:sSup>
                  </m:oMath>
                </a14:m>
                <a:r>
                  <a:rPr lang="en-US" sz="6400" dirty="0" smtClean="0"/>
                  <a:t>  </a:t>
                </a:r>
                <a:r>
                  <a:rPr lang="ar-SA" sz="6400" dirty="0" smtClean="0"/>
                  <a:t> </a:t>
                </a:r>
                <a14:m>
                  <m:oMath xmlns:m="http://schemas.openxmlformats.org/officeDocument/2006/math">
                    <m:sSub>
                      <m:sSubPr>
                        <m:ctrlPr>
                          <a:rPr lang="ar-SA" sz="64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6400" b="1" i="1" smtClean="0">
                            <a:solidFill>
                              <a:srgbClr val="C00000"/>
                            </a:solidFill>
                            <a:effectLst>
                              <a:outerShdw blurRad="38100" dist="38100" dir="2700000" algn="tl">
                                <a:srgbClr val="000000">
                                  <a:alpha val="43137"/>
                                </a:srgbClr>
                              </a:outerShdw>
                            </a:effectLst>
                            <a:latin typeface="Cambria Math" panose="02040503050406030204" pitchFamily="18" charset="0"/>
                          </a:rPr>
                          <m:t>𝑨</m:t>
                        </m:r>
                        <m: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t>𝑳</m:t>
                        </m:r>
                      </m:sub>
                    </m:sSub>
                    <m: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t>= </m:t>
                    </m:r>
                    <m:f>
                      <m:fPr>
                        <m:ctrlP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t>𝑸</m:t>
                        </m:r>
                      </m:num>
                      <m:den>
                        <m: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t>𝑳</m:t>
                        </m:r>
                      </m:den>
                    </m:f>
                  </m:oMath>
                </a14:m>
                <a:endParaRPr lang="ar-SA" sz="6400" dirty="0"/>
              </a:p>
              <a:p>
                <a:pPr marL="457200" indent="-457200" algn="r" rtl="1">
                  <a:buFont typeface="+mj-lt"/>
                  <a:buAutoNum type="arabicPeriod"/>
                </a:pPr>
                <a:r>
                  <a:rPr lang="ar-SA" sz="6400" dirty="0"/>
                  <a:t>اوجدي عدد العمال الذي تصل عنده الانتاجية الحدية لاقصى قيمه لها </a:t>
                </a:r>
                <a:r>
                  <a:rPr lang="ar-SA" sz="6400" dirty="0">
                    <a:solidFill>
                      <a:srgbClr val="00B050"/>
                    </a:solidFill>
                  </a:rPr>
                  <a:t>( نفس اجابة اذا طلب عدد العمال عند بدء قانون تناقص الغلة او عدد العمال عند نقطة الانقلاب </a:t>
                </a:r>
                <a:r>
                  <a:rPr lang="ar-SA" sz="6400" b="1" dirty="0" smtClean="0">
                    <a:solidFill>
                      <a:srgbClr val="C00000"/>
                    </a:solidFill>
                  </a:rPr>
                  <a:t>)</a:t>
                </a:r>
                <a:r>
                  <a:rPr lang="en-US" sz="6400" b="1" dirty="0" smtClean="0">
                    <a:solidFill>
                      <a:srgbClr val="C00000"/>
                    </a:solidFill>
                  </a:rPr>
                  <a:t> </a:t>
                </a:r>
                <a14:m>
                  <m:oMath xmlns:m="http://schemas.openxmlformats.org/officeDocument/2006/math">
                    <m:f>
                      <m:fPr>
                        <m:ctrlPr>
                          <a:rPr lang="en-US" sz="6400" b="1" i="1" smtClean="0">
                            <a:solidFill>
                              <a:srgbClr val="C00000"/>
                            </a:solidFill>
                            <a:latin typeface="Cambria Math" panose="02040503050406030204" pitchFamily="18" charset="0"/>
                          </a:rPr>
                        </m:ctrlPr>
                      </m:fPr>
                      <m:num>
                        <m:r>
                          <a:rPr lang="el-GR" sz="6400" b="1" i="0" smtClean="0">
                            <a:solidFill>
                              <a:srgbClr val="C00000"/>
                            </a:solidFill>
                            <a:latin typeface="Cambria Math" panose="02040503050406030204" pitchFamily="18" charset="0"/>
                          </a:rPr>
                          <m:t>𝚫</m:t>
                        </m:r>
                        <m:sSub>
                          <m:sSubPr>
                            <m:ctrlPr>
                              <a:rPr lang="ar-SA" sz="64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t>𝑴𝑷</m:t>
                            </m:r>
                          </m:e>
                          <m:sub>
                            <m: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t>𝑳</m:t>
                            </m:r>
                          </m:sub>
                        </m:sSub>
                      </m:num>
                      <m:den>
                        <m:r>
                          <a:rPr lang="el-GR" sz="6400" b="1" i="0" smtClean="0">
                            <a:solidFill>
                              <a:srgbClr val="C00000"/>
                            </a:solidFill>
                            <a:latin typeface="Cambria Math" panose="02040503050406030204" pitchFamily="18" charset="0"/>
                          </a:rPr>
                          <m:t>𝚫</m:t>
                        </m:r>
                        <m:r>
                          <a:rPr lang="en-US" sz="6400" b="1" i="1" smtClean="0">
                            <a:solidFill>
                              <a:srgbClr val="C00000"/>
                            </a:solidFill>
                            <a:latin typeface="Cambria Math" panose="02040503050406030204" pitchFamily="18" charset="0"/>
                          </a:rPr>
                          <m:t>𝑳</m:t>
                        </m:r>
                      </m:den>
                    </m:f>
                    <m:r>
                      <a:rPr lang="en-US" sz="6400" b="1" i="1" smtClean="0">
                        <a:solidFill>
                          <a:srgbClr val="C00000"/>
                        </a:solidFill>
                        <a:latin typeface="Cambria Math" panose="02040503050406030204" pitchFamily="18" charset="0"/>
                      </a:rPr>
                      <m:t>=</m:t>
                    </m:r>
                    <m:r>
                      <a:rPr lang="en-US" sz="6400" b="1" i="1" smtClean="0">
                        <a:solidFill>
                          <a:srgbClr val="C00000"/>
                        </a:solidFill>
                        <a:latin typeface="Cambria Math" panose="02040503050406030204" pitchFamily="18" charset="0"/>
                      </a:rPr>
                      <m:t>𝟒𝟖</m:t>
                    </m:r>
                    <m:r>
                      <a:rPr lang="en-US" sz="6400" b="1" i="1" smtClean="0">
                        <a:solidFill>
                          <a:srgbClr val="C00000"/>
                        </a:solidFill>
                        <a:latin typeface="Cambria Math" panose="02040503050406030204" pitchFamily="18" charset="0"/>
                      </a:rPr>
                      <m:t>−</m:t>
                    </m:r>
                    <m:r>
                      <a:rPr lang="en-US" sz="6400" b="1" i="1" smtClean="0">
                        <a:solidFill>
                          <a:srgbClr val="C00000"/>
                        </a:solidFill>
                        <a:latin typeface="Cambria Math" panose="02040503050406030204" pitchFamily="18" charset="0"/>
                      </a:rPr>
                      <m:t>𝟔</m:t>
                    </m:r>
                    <m:r>
                      <a:rPr lang="en-US" sz="6400" b="1" i="1" smtClean="0">
                        <a:solidFill>
                          <a:srgbClr val="C00000"/>
                        </a:solidFill>
                        <a:latin typeface="Cambria Math" panose="02040503050406030204" pitchFamily="18" charset="0"/>
                      </a:rPr>
                      <m:t>𝑳</m:t>
                    </m:r>
                    <m:r>
                      <a:rPr lang="en-US" sz="6400" b="1" i="1" smtClean="0">
                        <a:solidFill>
                          <a:srgbClr val="C00000"/>
                        </a:solidFill>
                        <a:latin typeface="Cambria Math" panose="02040503050406030204" pitchFamily="18" charset="0"/>
                      </a:rPr>
                      <m:t>=</m:t>
                    </m:r>
                    <m:r>
                      <a:rPr lang="en-US" sz="6400" b="1" i="1" smtClean="0">
                        <a:solidFill>
                          <a:srgbClr val="C00000"/>
                        </a:solidFill>
                        <a:latin typeface="Cambria Math" panose="02040503050406030204" pitchFamily="18" charset="0"/>
                      </a:rPr>
                      <m:t>𝟎</m:t>
                    </m:r>
                  </m:oMath>
                </a14:m>
                <a:r>
                  <a:rPr lang="en-US" sz="6400" b="1" dirty="0" smtClean="0">
                    <a:solidFill>
                      <a:srgbClr val="C00000"/>
                    </a:solidFill>
                  </a:rPr>
                  <a:t>    </a:t>
                </a:r>
                <a:r>
                  <a:rPr lang="ar-SA" sz="6400" b="1" dirty="0" smtClean="0">
                    <a:solidFill>
                      <a:srgbClr val="C00000"/>
                    </a:solidFill>
                  </a:rPr>
                  <a:t>وبالتالي </a:t>
                </a:r>
                <a:r>
                  <a:rPr lang="en-US" sz="6400" b="1" dirty="0" smtClean="0">
                    <a:solidFill>
                      <a:srgbClr val="C00000"/>
                    </a:solidFill>
                  </a:rPr>
                  <a:t>L</a:t>
                </a:r>
                <a:r>
                  <a:rPr lang="ar-SA" sz="6400" b="1" dirty="0" smtClean="0">
                    <a:solidFill>
                      <a:srgbClr val="C00000"/>
                    </a:solidFill>
                  </a:rPr>
                  <a:t>=8</a:t>
                </a:r>
              </a:p>
              <a:p>
                <a:pPr marL="457200" indent="-457200" algn="r" rtl="1">
                  <a:buFont typeface="+mj-lt"/>
                  <a:buAutoNum type="arabicPeriod"/>
                </a:pPr>
                <a:r>
                  <a:rPr lang="ar-SA" sz="6400" dirty="0" smtClean="0"/>
                  <a:t>هل تخضع الانتاجية الحدية لعنصر العمل لقانون تناقص الغلة بعد العامل الثامن ولماذا </a:t>
                </a:r>
                <a:r>
                  <a:rPr lang="ar-SA" sz="6400" dirty="0"/>
                  <a:t>؟ </a:t>
                </a:r>
                <a:r>
                  <a:rPr lang="ar-SA" sz="5600" b="1" dirty="0">
                    <a:solidFill>
                      <a:srgbClr val="C00000"/>
                    </a:solidFill>
                  </a:rPr>
                  <a:t>نشتق الانتاجية الحدية لعنصر العمل بالنسبة لعنصر العمل ونلاحظ </a:t>
                </a:r>
                <a:r>
                  <a:rPr lang="ar-SA" sz="5600" b="1" dirty="0" smtClean="0">
                    <a:solidFill>
                      <a:srgbClr val="C00000"/>
                    </a:solidFill>
                  </a:rPr>
                  <a:t>الاشارة        </a:t>
                </a:r>
                <a:r>
                  <a:rPr lang="en-US" sz="5600" b="1" dirty="0" smtClean="0">
                    <a:solidFill>
                      <a:srgbClr val="C00000"/>
                    </a:solidFill>
                  </a:rPr>
                  <a:t> </a:t>
                </a:r>
                <a14:m>
                  <m:oMath xmlns:m="http://schemas.openxmlformats.org/officeDocument/2006/math">
                    <m:f>
                      <m:fPr>
                        <m:ctrlPr>
                          <a:rPr lang="en-US" sz="6000" b="1" i="1">
                            <a:solidFill>
                              <a:srgbClr val="C00000"/>
                            </a:solidFill>
                            <a:latin typeface="Cambria Math" panose="02040503050406030204" pitchFamily="18" charset="0"/>
                          </a:rPr>
                        </m:ctrlPr>
                      </m:fPr>
                      <m:num>
                        <m:r>
                          <a:rPr lang="el-GR" sz="6000" b="1">
                            <a:solidFill>
                              <a:srgbClr val="C00000"/>
                            </a:solidFill>
                            <a:latin typeface="Cambria Math" panose="02040503050406030204" pitchFamily="18" charset="0"/>
                          </a:rPr>
                          <m:t>𝚫</m:t>
                        </m:r>
                        <m:sSub>
                          <m:sSubPr>
                            <m:ctrlPr>
                              <a:rPr lang="ar-SA" sz="60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6000" b="1" i="1">
                                <a:solidFill>
                                  <a:srgbClr val="C00000"/>
                                </a:solidFill>
                                <a:effectLst>
                                  <a:outerShdw blurRad="38100" dist="38100" dir="2700000" algn="tl">
                                    <a:srgbClr val="000000">
                                      <a:alpha val="43137"/>
                                    </a:srgbClr>
                                  </a:outerShdw>
                                </a:effectLst>
                                <a:latin typeface="Cambria Math" panose="02040503050406030204" pitchFamily="18" charset="0"/>
                              </a:rPr>
                              <m:t>𝑴𝑷</m:t>
                            </m:r>
                          </m:e>
                          <m:sub>
                            <m:r>
                              <a:rPr lang="en-US" sz="6000" b="1" i="1">
                                <a:solidFill>
                                  <a:srgbClr val="C00000"/>
                                </a:solidFill>
                                <a:effectLst>
                                  <a:outerShdw blurRad="38100" dist="38100" dir="2700000" algn="tl">
                                    <a:srgbClr val="000000">
                                      <a:alpha val="43137"/>
                                    </a:srgbClr>
                                  </a:outerShdw>
                                </a:effectLst>
                                <a:latin typeface="Cambria Math" panose="02040503050406030204" pitchFamily="18" charset="0"/>
                              </a:rPr>
                              <m:t>𝑳</m:t>
                            </m:r>
                          </m:sub>
                        </m:sSub>
                      </m:num>
                      <m:den>
                        <m:r>
                          <a:rPr lang="el-GR" sz="6000" b="1">
                            <a:solidFill>
                              <a:srgbClr val="C00000"/>
                            </a:solidFill>
                            <a:latin typeface="Cambria Math" panose="02040503050406030204" pitchFamily="18" charset="0"/>
                          </a:rPr>
                          <m:t>𝚫</m:t>
                        </m:r>
                        <m:r>
                          <a:rPr lang="en-US" sz="6000" b="1" i="1">
                            <a:solidFill>
                              <a:srgbClr val="C00000"/>
                            </a:solidFill>
                            <a:latin typeface="Cambria Math" panose="02040503050406030204" pitchFamily="18" charset="0"/>
                          </a:rPr>
                          <m:t>𝑳</m:t>
                        </m:r>
                      </m:den>
                    </m:f>
                    <m:r>
                      <a:rPr lang="en-US" sz="6000" b="1" i="1">
                        <a:solidFill>
                          <a:srgbClr val="C00000"/>
                        </a:solidFill>
                        <a:latin typeface="Cambria Math" panose="02040503050406030204" pitchFamily="18" charset="0"/>
                      </a:rPr>
                      <m:t>=</m:t>
                    </m:r>
                    <m:r>
                      <a:rPr lang="en-US" sz="6000" b="1" i="1">
                        <a:solidFill>
                          <a:srgbClr val="C00000"/>
                        </a:solidFill>
                        <a:latin typeface="Cambria Math" panose="02040503050406030204" pitchFamily="18" charset="0"/>
                      </a:rPr>
                      <m:t>𝟒𝟖</m:t>
                    </m:r>
                    <m:r>
                      <a:rPr lang="en-US" sz="6000" b="1" i="1">
                        <a:solidFill>
                          <a:srgbClr val="C00000"/>
                        </a:solidFill>
                        <a:latin typeface="Cambria Math" panose="02040503050406030204" pitchFamily="18" charset="0"/>
                      </a:rPr>
                      <m:t>−</m:t>
                    </m:r>
                    <m:r>
                      <a:rPr lang="en-US" sz="6000" b="1" i="1">
                        <a:solidFill>
                          <a:srgbClr val="C00000"/>
                        </a:solidFill>
                        <a:latin typeface="Cambria Math" panose="02040503050406030204" pitchFamily="18" charset="0"/>
                      </a:rPr>
                      <m:t>𝟔</m:t>
                    </m:r>
                    <m:r>
                      <a:rPr lang="en-US" sz="6000" b="1" i="1">
                        <a:solidFill>
                          <a:srgbClr val="C00000"/>
                        </a:solidFill>
                        <a:latin typeface="Cambria Math" panose="02040503050406030204" pitchFamily="18" charset="0"/>
                      </a:rPr>
                      <m:t>𝑳</m:t>
                    </m:r>
                  </m:oMath>
                </a14:m>
                <a:endParaRPr lang="ar-SA" sz="5600" b="1" dirty="0" smtClean="0">
                  <a:solidFill>
                    <a:srgbClr val="C00000"/>
                  </a:solidFill>
                </a:endParaRPr>
              </a:p>
              <a:p>
                <a:pPr marL="0" indent="0" algn="r" rtl="1">
                  <a:buNone/>
                </a:pPr>
                <a:r>
                  <a:rPr lang="ar-SA" sz="5600" b="1" dirty="0" smtClean="0">
                    <a:solidFill>
                      <a:srgbClr val="C00000"/>
                    </a:solidFill>
                  </a:rPr>
                  <a:t>وفي مثالنا نعوض عن عدد العمال مثلا اقل من 8 واكثر من 8 عمال ونلاحظ الاشارة اذا سالبة تخضع لقانون تناقص الغلة موجبة لا تخضع لقانون تناقص الغلة بل قانون تزايد الغلة ونلاحظ بالتعويض عند العامل 8 مشتقة الانتاجية الحدية تساوي صفر مما يعني ان 8 عمال تعطي اقصى انتاج  وعند العامل 7 مثلا قيمة المشتقة 6 رقم موجب مما يعني تزايد الغلة وعند العامل 9 مثلا قيمة المشتقة  -6 مما يعني تناقص الغلة </a:t>
                </a:r>
                <a:endParaRPr lang="ar-SA" sz="5600" b="1" dirty="0">
                  <a:solidFill>
                    <a:srgbClr val="C00000"/>
                  </a:solidFill>
                </a:endParaRPr>
              </a:p>
              <a:p>
                <a:pPr marL="457200" indent="-457200" algn="r" rtl="1">
                  <a:buFont typeface="+mj-lt"/>
                  <a:buAutoNum type="arabicPeriod"/>
                </a:pPr>
                <a:r>
                  <a:rPr lang="ar-SA" sz="6400" dirty="0" smtClean="0">
                    <a:solidFill>
                      <a:schemeClr val="tx1"/>
                    </a:solidFill>
                  </a:rPr>
                  <a:t>اوجدي </a:t>
                </a:r>
                <a:r>
                  <a:rPr lang="ar-SA" sz="6400" dirty="0">
                    <a:solidFill>
                      <a:schemeClr val="tx1"/>
                    </a:solidFill>
                  </a:rPr>
                  <a:t>عدد العمال عند مرحلة ثبات الغلة </a:t>
                </a:r>
                <a:r>
                  <a:rPr lang="ar-SA" sz="6400" dirty="0">
                    <a:solidFill>
                      <a:srgbClr val="00B050"/>
                    </a:solidFill>
                  </a:rPr>
                  <a:t>(نفس اجابة السؤال اوجدي عدد العمال عندما يصل الانتاج المتوسط لاقصى قيمة او عندما يتساوى الانتاج الحدي للعمل مع الانتاج المتوسط للعمل  او عندما يصل عنصر العمل لاقصى كفاءة </a:t>
                </a:r>
                <a:r>
                  <a:rPr lang="ar-SA" sz="6400" dirty="0" smtClean="0">
                    <a:solidFill>
                      <a:srgbClr val="00B050"/>
                    </a:solidFill>
                  </a:rPr>
                  <a:t>)</a:t>
                </a:r>
                <a:endParaRPr lang="en-US" sz="6400" dirty="0" smtClean="0">
                  <a:solidFill>
                    <a:srgbClr val="00B050"/>
                  </a:solidFill>
                </a:endParaRPr>
              </a:p>
              <a:p>
                <a:pPr marL="0" indent="0" algn="r" rtl="1">
                  <a:buNone/>
                </a:pPr>
                <a14:m>
                  <m:oMath xmlns:m="http://schemas.openxmlformats.org/officeDocument/2006/math">
                    <m:f>
                      <m:fPr>
                        <m:ctrlPr>
                          <a:rPr lang="en-US" sz="6400" b="1" i="1">
                            <a:solidFill>
                              <a:srgbClr val="C00000"/>
                            </a:solidFill>
                            <a:latin typeface="Cambria Math" panose="02040503050406030204" pitchFamily="18" charset="0"/>
                          </a:rPr>
                        </m:ctrlPr>
                      </m:fPr>
                      <m:num>
                        <m:r>
                          <a:rPr lang="el-GR" sz="6400" b="1">
                            <a:solidFill>
                              <a:srgbClr val="C00000"/>
                            </a:solidFill>
                            <a:latin typeface="Cambria Math" panose="02040503050406030204" pitchFamily="18" charset="0"/>
                          </a:rPr>
                          <m:t>𝚫</m:t>
                        </m:r>
                        <m:sSub>
                          <m:sSubPr>
                            <m:ctrlPr>
                              <a:rPr lang="ar-SA" sz="64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6400" b="1" i="1" smtClean="0">
                                <a:solidFill>
                                  <a:srgbClr val="C00000"/>
                                </a:solidFill>
                                <a:effectLst>
                                  <a:outerShdw blurRad="38100" dist="38100" dir="2700000" algn="tl">
                                    <a:srgbClr val="000000">
                                      <a:alpha val="43137"/>
                                    </a:srgbClr>
                                  </a:outerShdw>
                                </a:effectLst>
                                <a:latin typeface="Cambria Math" panose="02040503050406030204" pitchFamily="18" charset="0"/>
                              </a:rPr>
                              <m:t>𝑨</m:t>
                            </m:r>
                            <m: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t>𝑳</m:t>
                            </m:r>
                          </m:sub>
                        </m:sSub>
                      </m:num>
                      <m:den>
                        <m:r>
                          <a:rPr lang="el-GR" sz="6400" b="1">
                            <a:solidFill>
                              <a:srgbClr val="C00000"/>
                            </a:solidFill>
                            <a:latin typeface="Cambria Math" panose="02040503050406030204" pitchFamily="18" charset="0"/>
                          </a:rPr>
                          <m:t>𝚫</m:t>
                        </m:r>
                        <m:r>
                          <a:rPr lang="en-US" sz="6400" b="1" i="1">
                            <a:solidFill>
                              <a:srgbClr val="C00000"/>
                            </a:solidFill>
                            <a:latin typeface="Cambria Math" panose="02040503050406030204" pitchFamily="18" charset="0"/>
                          </a:rPr>
                          <m:t>𝑳</m:t>
                        </m:r>
                      </m:den>
                    </m:f>
                    <m:r>
                      <a:rPr lang="en-US" sz="6400" b="1" i="1">
                        <a:solidFill>
                          <a:srgbClr val="C00000"/>
                        </a:solidFill>
                        <a:latin typeface="Cambria Math" panose="02040503050406030204" pitchFamily="18" charset="0"/>
                      </a:rPr>
                      <m:t>=</m:t>
                    </m:r>
                    <m:r>
                      <a:rPr lang="en-US" sz="6400" b="1" i="1" smtClean="0">
                        <a:solidFill>
                          <a:srgbClr val="C00000"/>
                        </a:solidFill>
                        <a:latin typeface="Cambria Math" panose="02040503050406030204" pitchFamily="18" charset="0"/>
                      </a:rPr>
                      <m:t>𝟐𝟒</m:t>
                    </m:r>
                    <m:r>
                      <a:rPr lang="en-US" sz="6400" b="1" i="1">
                        <a:solidFill>
                          <a:srgbClr val="C00000"/>
                        </a:solidFill>
                        <a:latin typeface="Cambria Math" panose="02040503050406030204" pitchFamily="18" charset="0"/>
                      </a:rPr>
                      <m:t>−</m:t>
                    </m:r>
                    <m:r>
                      <a:rPr lang="en-US" sz="6400" b="1" i="1" smtClean="0">
                        <a:solidFill>
                          <a:srgbClr val="C00000"/>
                        </a:solidFill>
                        <a:latin typeface="Cambria Math" panose="02040503050406030204" pitchFamily="18" charset="0"/>
                      </a:rPr>
                      <m:t>𝟐</m:t>
                    </m:r>
                    <m:r>
                      <a:rPr lang="en-US" sz="6400" b="1" i="1">
                        <a:solidFill>
                          <a:srgbClr val="C00000"/>
                        </a:solidFill>
                        <a:latin typeface="Cambria Math" panose="02040503050406030204" pitchFamily="18" charset="0"/>
                      </a:rPr>
                      <m:t>𝑳</m:t>
                    </m:r>
                    <m:r>
                      <a:rPr lang="en-US" sz="6400" b="1" i="1">
                        <a:solidFill>
                          <a:srgbClr val="C00000"/>
                        </a:solidFill>
                        <a:latin typeface="Cambria Math" panose="02040503050406030204" pitchFamily="18" charset="0"/>
                      </a:rPr>
                      <m:t>=</m:t>
                    </m:r>
                    <m:r>
                      <a:rPr lang="en-US" sz="6400" b="1" i="1">
                        <a:solidFill>
                          <a:srgbClr val="C00000"/>
                        </a:solidFill>
                        <a:latin typeface="Cambria Math" panose="02040503050406030204" pitchFamily="18" charset="0"/>
                      </a:rPr>
                      <m:t>𝟎</m:t>
                    </m:r>
                  </m:oMath>
                </a14:m>
                <a:r>
                  <a:rPr lang="en-US" sz="6400" b="1" dirty="0">
                    <a:solidFill>
                      <a:srgbClr val="C00000"/>
                    </a:solidFill>
                  </a:rPr>
                  <a:t> </a:t>
                </a:r>
                <a:r>
                  <a:rPr lang="en-US" sz="6400" b="1" dirty="0" smtClean="0">
                    <a:solidFill>
                      <a:srgbClr val="C00000"/>
                    </a:solidFill>
                  </a:rPr>
                  <a:t> </a:t>
                </a:r>
                <a:r>
                  <a:rPr lang="ar-SA" sz="6400" b="1" dirty="0" smtClean="0">
                    <a:solidFill>
                      <a:srgbClr val="C00000"/>
                    </a:solidFill>
                  </a:rPr>
                  <a:t>   ومنها </a:t>
                </a:r>
                <a:r>
                  <a:rPr lang="en-US" sz="6400" b="1" dirty="0" smtClean="0">
                    <a:solidFill>
                      <a:srgbClr val="C00000"/>
                    </a:solidFill>
                  </a:rPr>
                  <a:t>L=12</a:t>
                </a:r>
                <a:endParaRPr lang="ar-SA" sz="6400" dirty="0">
                  <a:solidFill>
                    <a:srgbClr val="00B050"/>
                  </a:solidFill>
                </a:endParaRPr>
              </a:p>
              <a:p>
                <a:pPr marL="0" indent="0" algn="r" rtl="1">
                  <a:buNone/>
                </a:pPr>
                <a:r>
                  <a:rPr lang="ar-SA" sz="6400" dirty="0" smtClean="0">
                    <a:solidFill>
                      <a:schemeClr val="tx1"/>
                    </a:solidFill>
                  </a:rPr>
                  <a:t>8. اوجدي عدد </a:t>
                </a:r>
                <a:r>
                  <a:rPr lang="ar-SA" sz="6400" dirty="0">
                    <a:solidFill>
                      <a:schemeClr val="tx1"/>
                    </a:solidFill>
                  </a:rPr>
                  <a:t>العمال عندما يصل الانتاج الحدي للصفر </a:t>
                </a:r>
                <a:r>
                  <a:rPr lang="ar-SA" sz="6400" dirty="0">
                    <a:solidFill>
                      <a:srgbClr val="00B050"/>
                    </a:solidFill>
                  </a:rPr>
                  <a:t>(اوجدي عدد العمال عندما يصل الانتاج الكلي لاقصى قيمة او عدد العمال عندما تصل كفاءة راس المال لاقصى قيمة , عند نهاية المرحلة </a:t>
                </a:r>
                <a:r>
                  <a:rPr lang="ar-SA" sz="6400" dirty="0" smtClean="0">
                    <a:solidFill>
                      <a:srgbClr val="00B050"/>
                    </a:solidFill>
                  </a:rPr>
                  <a:t>الاقتصادية</a:t>
                </a:r>
                <a:endParaRPr lang="en-US" sz="6400" dirty="0" smtClean="0">
                  <a:solidFill>
                    <a:srgbClr val="00B050"/>
                  </a:solidFill>
                </a:endParaRPr>
              </a:p>
              <a:p>
                <a:pPr marL="0" indent="0" algn="r" rtl="1">
                  <a:buNone/>
                </a:pPr>
                <a14:m>
                  <m:oMath xmlns:m="http://schemas.openxmlformats.org/officeDocument/2006/math">
                    <m:sSub>
                      <m:sSubPr>
                        <m:ctrlPr>
                          <a:rPr lang="ar-SA" sz="64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t>𝑴𝑷</m:t>
                        </m:r>
                      </m:e>
                      <m:sub>
                        <m: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t>𝑳</m:t>
                        </m:r>
                      </m:sub>
                    </m:sSub>
                    <m:r>
                      <a:rPr lang="en-US" sz="6400" b="1" i="1">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6400" b="1" i="1" smtClean="0">
                        <a:solidFill>
                          <a:srgbClr val="C00000"/>
                        </a:solidFill>
                        <a:effectLst>
                          <a:outerShdw blurRad="38100" dist="38100" dir="2700000" algn="tl">
                            <a:srgbClr val="000000">
                              <a:alpha val="43137"/>
                            </a:srgbClr>
                          </a:outerShdw>
                        </a:effectLst>
                        <a:latin typeface="Cambria Math" panose="02040503050406030204" pitchFamily="18" charset="0"/>
                      </a:rPr>
                      <m:t>𝟎</m:t>
                    </m:r>
                  </m:oMath>
                </a14:m>
                <a:r>
                  <a:rPr lang="en-US" sz="6400" dirty="0" smtClean="0">
                    <a:solidFill>
                      <a:srgbClr val="00B050"/>
                    </a:solidFill>
                  </a:rPr>
                  <a:t>  </a:t>
                </a:r>
                <a:r>
                  <a:rPr lang="ar-SA" sz="6400" dirty="0" smtClean="0">
                    <a:solidFill>
                      <a:srgbClr val="00B050"/>
                    </a:solidFill>
                  </a:rPr>
                  <a:t>             </a:t>
                </a:r>
                <a:r>
                  <a:rPr lang="en-US" sz="6400" dirty="0" smtClean="0">
                    <a:solidFill>
                      <a:srgbClr val="00B050"/>
                    </a:solidFill>
                  </a:rPr>
                  <a:t>=0</a:t>
                </a:r>
                <a:r>
                  <a:rPr lang="ar-SA" sz="6400" dirty="0" smtClean="0">
                    <a:solidFill>
                      <a:srgbClr val="00B050"/>
                    </a:solidFill>
                  </a:rPr>
                  <a:t> </a:t>
                </a:r>
                <a14:m>
                  <m:oMath xmlns:m="http://schemas.openxmlformats.org/officeDocument/2006/math">
                    <m:r>
                      <a:rPr lang="en-US" sz="6400" b="1" i="1">
                        <a:solidFill>
                          <a:srgbClr val="C00000"/>
                        </a:solidFill>
                        <a:latin typeface="Cambria Math" panose="02040503050406030204" pitchFamily="18" charset="0"/>
                      </a:rPr>
                      <m:t>𝟒𝟖</m:t>
                    </m:r>
                    <m:r>
                      <a:rPr lang="en-US" sz="6400" b="1" i="1">
                        <a:solidFill>
                          <a:srgbClr val="C00000"/>
                        </a:solidFill>
                        <a:latin typeface="Cambria Math" panose="02040503050406030204" pitchFamily="18" charset="0"/>
                      </a:rPr>
                      <m:t>𝑳</m:t>
                    </m:r>
                    <m:r>
                      <a:rPr lang="en-US" sz="6400" b="1" i="1">
                        <a:solidFill>
                          <a:srgbClr val="C00000"/>
                        </a:solidFill>
                        <a:latin typeface="Cambria Math" panose="02040503050406030204" pitchFamily="18" charset="0"/>
                      </a:rPr>
                      <m:t>+</m:t>
                    </m:r>
                    <m:r>
                      <a:rPr lang="en-US" sz="6400" b="1" i="1">
                        <a:solidFill>
                          <a:srgbClr val="C00000"/>
                        </a:solidFill>
                        <a:latin typeface="Cambria Math" panose="02040503050406030204" pitchFamily="18" charset="0"/>
                      </a:rPr>
                      <m:t>𝟒</m:t>
                    </m:r>
                    <m:r>
                      <a:rPr lang="en-US" sz="6400" b="1" i="1">
                        <a:solidFill>
                          <a:srgbClr val="C00000"/>
                        </a:solidFill>
                        <a:latin typeface="Cambria Math" panose="02040503050406030204" pitchFamily="18" charset="0"/>
                      </a:rPr>
                      <m:t>−</m:t>
                    </m:r>
                    <m:r>
                      <a:rPr lang="en-US" sz="6400" b="1" i="1">
                        <a:solidFill>
                          <a:srgbClr val="C00000"/>
                        </a:solidFill>
                        <a:latin typeface="Cambria Math" panose="02040503050406030204" pitchFamily="18" charset="0"/>
                      </a:rPr>
                      <m:t>𝟑</m:t>
                    </m:r>
                    <m:sSup>
                      <m:sSupPr>
                        <m:ctrlPr>
                          <a:rPr lang="en-US" sz="6400" b="1" i="1">
                            <a:solidFill>
                              <a:srgbClr val="C00000"/>
                            </a:solidFill>
                            <a:latin typeface="Cambria Math" panose="02040503050406030204" pitchFamily="18" charset="0"/>
                          </a:rPr>
                        </m:ctrlPr>
                      </m:sSupPr>
                      <m:e>
                        <m:r>
                          <a:rPr lang="en-US" sz="6400" b="1" i="1">
                            <a:solidFill>
                              <a:srgbClr val="C00000"/>
                            </a:solidFill>
                            <a:latin typeface="Cambria Math" panose="02040503050406030204" pitchFamily="18" charset="0"/>
                          </a:rPr>
                          <m:t>𝑳</m:t>
                        </m:r>
                      </m:e>
                      <m:sup>
                        <m:r>
                          <a:rPr lang="en-US" sz="6400" b="1" i="1">
                            <a:solidFill>
                              <a:srgbClr val="C00000"/>
                            </a:solidFill>
                            <a:latin typeface="Cambria Math" panose="02040503050406030204" pitchFamily="18" charset="0"/>
                          </a:rPr>
                          <m:t>𝟐</m:t>
                        </m:r>
                      </m:sup>
                    </m:sSup>
                  </m:oMath>
                </a14:m>
                <a:r>
                  <a:rPr lang="en-US" sz="6400" dirty="0" smtClean="0">
                    <a:solidFill>
                      <a:schemeClr val="tx1"/>
                    </a:solidFill>
                  </a:rPr>
                  <a:t> </a:t>
                </a:r>
                <a:r>
                  <a:rPr lang="ar-SA" sz="6400" dirty="0" smtClean="0">
                    <a:solidFill>
                      <a:schemeClr val="tx1"/>
                    </a:solidFill>
                  </a:rPr>
                  <a:t>    </a:t>
                </a:r>
                <a:r>
                  <a:rPr lang="ar-SA" sz="6400" dirty="0" smtClean="0">
                    <a:solidFill>
                      <a:srgbClr val="C00000"/>
                    </a:solidFill>
                  </a:rPr>
                  <a:t> </a:t>
                </a:r>
                <a:r>
                  <a:rPr lang="ar-SA" sz="6400" b="1" dirty="0" smtClean="0">
                    <a:solidFill>
                      <a:srgbClr val="C00000"/>
                    </a:solidFill>
                  </a:rPr>
                  <a:t>نرتب المتغيرات ثم نستخدم المميز ونوجد قيمة </a:t>
                </a:r>
                <a:r>
                  <a:rPr lang="en-US" sz="6400" b="1" dirty="0" smtClean="0">
                    <a:solidFill>
                      <a:srgbClr val="C00000"/>
                    </a:solidFill>
                  </a:rPr>
                  <a:t>L</a:t>
                </a:r>
                <a:endParaRPr lang="ar-SA" sz="6400" b="1" dirty="0" smtClean="0">
                  <a:solidFill>
                    <a:srgbClr val="C00000"/>
                  </a:solidFill>
                </a:endParaRPr>
              </a:p>
              <a:p>
                <a:pPr marL="0" indent="0" algn="r" rtl="1">
                  <a:buNone/>
                </a:pPr>
                <a:r>
                  <a:rPr lang="ar-SA" sz="6400" dirty="0" smtClean="0">
                    <a:solidFill>
                      <a:schemeClr val="tx1"/>
                    </a:solidFill>
                  </a:rPr>
                  <a:t>9. اوجدي </a:t>
                </a:r>
                <a:r>
                  <a:rPr lang="ar-SA" sz="6400" dirty="0">
                    <a:solidFill>
                      <a:schemeClr val="tx1"/>
                    </a:solidFill>
                  </a:rPr>
                  <a:t>مرونة الانتاج لعنصر العمل عند مرحلة ثبات الغلة </a:t>
                </a:r>
                <a:r>
                  <a:rPr lang="ar-SA" sz="6400" dirty="0" smtClean="0">
                    <a:solidFill>
                      <a:schemeClr val="tx1"/>
                    </a:solidFill>
                  </a:rPr>
                  <a:t>؟</a:t>
                </a:r>
                <a:endParaRPr lang="ar-SA" sz="6400" b="1" dirty="0" smtClean="0">
                  <a:solidFill>
                    <a:srgbClr val="C00000"/>
                  </a:solidFill>
                </a:endParaRPr>
              </a:p>
              <a:p>
                <a:pPr marL="0" indent="0" algn="r" rtl="1">
                  <a:buNone/>
                </a:pPr>
                <a:r>
                  <a:rPr lang="ar-SA" sz="6400" dirty="0" smtClean="0">
                    <a:solidFill>
                      <a:schemeClr val="tx1"/>
                    </a:solidFill>
                  </a:rPr>
                  <a:t>10. مرحلة تزايد </a:t>
                </a:r>
                <a:r>
                  <a:rPr lang="ar-SA" sz="6400" dirty="0">
                    <a:solidFill>
                      <a:schemeClr val="tx1"/>
                    </a:solidFill>
                  </a:rPr>
                  <a:t>الغلة تكون عندما عدد العمال أقل من ؟ حددي في ضوء النتائج التي توصلتي لها مع توضيح مراحل الانتاج على </a:t>
                </a:r>
                <a:r>
                  <a:rPr lang="ar-SA" sz="6400" dirty="0" smtClean="0">
                    <a:solidFill>
                      <a:schemeClr val="tx1"/>
                    </a:solidFill>
                  </a:rPr>
                  <a:t>الرسم   </a:t>
                </a:r>
                <a:r>
                  <a:rPr lang="ar-SA" sz="6400" b="1" dirty="0" smtClean="0">
                    <a:solidFill>
                      <a:srgbClr val="C00000"/>
                    </a:solidFill>
                  </a:rPr>
                  <a:t>اقل من 8</a:t>
                </a:r>
                <a:endParaRPr lang="ar-SA" sz="6400" b="1" dirty="0">
                  <a:solidFill>
                    <a:srgbClr val="C00000"/>
                  </a:solidFill>
                </a:endParaRPr>
              </a:p>
              <a:p>
                <a:pPr algn="r" rt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 y="404664"/>
                <a:ext cx="8928993" cy="5832648"/>
              </a:xfrm>
              <a:blipFill rotWithShape="0">
                <a:blip r:embed="rId2"/>
                <a:stretch>
                  <a:fillRect l="-1638" t="-1463" r="-1775" b="-33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23</a:t>
            </a:fld>
            <a:endParaRPr lang="en-GB"/>
          </a:p>
        </p:txBody>
      </p:sp>
    </p:spTree>
    <p:extLst>
      <p:ext uri="{BB962C8B-B14F-4D97-AF65-F5344CB8AC3E}">
        <p14:creationId xmlns:p14="http://schemas.microsoft.com/office/powerpoint/2010/main" val="1682363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303" y="548680"/>
            <a:ext cx="7789367" cy="1001918"/>
          </a:xfrm>
        </p:spPr>
        <p:txBody>
          <a:bodyPr>
            <a:normAutofit/>
          </a:bodyPr>
          <a:lstStyle/>
          <a:p>
            <a:pPr algn="ctr" rtl="1"/>
            <a:r>
              <a:rPr lang="ar-SA" sz="4400" b="1" dirty="0">
                <a:solidFill>
                  <a:srgbClr val="C00000"/>
                </a:solidFill>
                <a:effectLst>
                  <a:outerShdw blurRad="38100" dist="38100" dir="2700000" algn="tl">
                    <a:srgbClr val="000000">
                      <a:alpha val="43137"/>
                    </a:srgbClr>
                  </a:outerShdw>
                </a:effectLst>
              </a:rPr>
              <a:t>الخلاصة:</a:t>
            </a:r>
            <a:endParaRPr lang="en-GB" sz="44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59" y="1845734"/>
            <a:ext cx="7543801" cy="4463586"/>
          </a:xfrm>
        </p:spPr>
        <p:txBody>
          <a:bodyPr>
            <a:normAutofit/>
          </a:bodyPr>
          <a:lstStyle/>
          <a:p>
            <a:pPr algn="r" rtl="1"/>
            <a:r>
              <a:rPr lang="ar-SA" sz="2400" dirty="0"/>
              <a:t>دالة الإنتاج في الأجل القصير تحدد العلاقة بين الكميات المستخدمة من العنصر الإنتاجي المتغير وحجم الإنتاج وذلك بافتراض ثبات العناصر الإنتاجية الأخرى وتجانسها وثبات التكنولوجيا.</a:t>
            </a:r>
          </a:p>
          <a:p>
            <a:pPr algn="r" rtl="1"/>
            <a:r>
              <a:rPr lang="ar-SA" sz="2400" dirty="0"/>
              <a:t>زيادة العنصر الإنتاجي المتغير تؤدي إلى زيادة الإنتاج الكلي بمعدل متزايد أولاً ثم زيادته بمعدل متناقص إلى أن يصل لاقصى قيمة له ثم يتناقص.</a:t>
            </a:r>
          </a:p>
          <a:p>
            <a:pPr algn="r" rtl="1"/>
            <a:r>
              <a:rPr lang="ar-SA" sz="2400" dirty="0"/>
              <a:t>يتزايد الإنتاج الحدي للعنصر المتغير في البداية ثم يتناقص إلى أن يصل إلى صفر ثم يصبح سالب القيمة.</a:t>
            </a:r>
          </a:p>
          <a:p>
            <a:pPr algn="r" rtl="1"/>
            <a:r>
              <a:rPr lang="ar-SA" sz="2400" dirty="0"/>
              <a:t>يتقاطع منحنيا الإنتاج الحدي والإنتاج المتوسط عند أقصى قيمة للأخير.</a:t>
            </a:r>
          </a:p>
          <a:p>
            <a:pPr algn="r" rtl="1"/>
            <a:r>
              <a:rPr lang="ar-SA" sz="2400" dirty="0"/>
              <a:t>قانون تناقص الغلة ينص أن الإنتاج الحدي للعنصر المتغير يتناقص بزيادة كمياته مع ثبات العناصر الأخرى.</a:t>
            </a:r>
          </a:p>
          <a:p>
            <a:pPr algn="r" rtl="1"/>
            <a:endParaRPr lang="en-GB" dirty="0"/>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24</a:t>
            </a:fld>
            <a:endParaRPr lang="en-GB"/>
          </a:p>
        </p:txBody>
      </p:sp>
    </p:spTree>
    <p:extLst>
      <p:ext uri="{BB962C8B-B14F-4D97-AF65-F5344CB8AC3E}">
        <p14:creationId xmlns:p14="http://schemas.microsoft.com/office/powerpoint/2010/main" val="1924533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188641"/>
            <a:ext cx="7773338" cy="936104"/>
          </a:xfrm>
        </p:spPr>
        <p:txBody>
          <a:bodyPr/>
          <a:lstStyle/>
          <a:p>
            <a:pPr algn="ctr" rtl="1"/>
            <a:r>
              <a:rPr lang="ar-SA" b="1" dirty="0">
                <a:solidFill>
                  <a:srgbClr val="C00000"/>
                </a:solidFill>
                <a:effectLst>
                  <a:outerShdw blurRad="38100" dist="38100" dir="2700000" algn="tl">
                    <a:srgbClr val="000000">
                      <a:alpha val="43137"/>
                    </a:srgbClr>
                  </a:outerShdw>
                </a:effectLst>
              </a:rPr>
              <a:t>تابع المقدمة:</a:t>
            </a:r>
            <a:endParaRPr lang="en-GB"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330" y="1052736"/>
            <a:ext cx="7772870" cy="5112567"/>
          </a:xfrm>
        </p:spPr>
        <p:txBody>
          <a:bodyPr>
            <a:normAutofit/>
          </a:bodyPr>
          <a:lstStyle/>
          <a:p>
            <a:pPr algn="r" rtl="1"/>
            <a:r>
              <a:rPr lang="ar-SA" sz="3200" b="1" dirty="0">
                <a:solidFill>
                  <a:srgbClr val="C00000"/>
                </a:solidFill>
                <a:effectLst>
                  <a:outerShdw blurRad="38100" dist="38100" dir="2700000" algn="tl">
                    <a:srgbClr val="000000">
                      <a:alpha val="43137"/>
                    </a:srgbClr>
                  </a:outerShdw>
                </a:effectLst>
              </a:rPr>
              <a:t>عناصر الانتاج (الموارد الاقتصادية ، عوامل الانتاج )</a:t>
            </a:r>
          </a:p>
          <a:p>
            <a:pPr algn="r" rtl="1">
              <a:buFont typeface="Wingdings" panose="05000000000000000000" pitchFamily="2" charset="2"/>
              <a:buChar char="Ø"/>
            </a:pPr>
            <a:r>
              <a:rPr lang="ar-SA" dirty="0"/>
              <a:t>الارض (</a:t>
            </a:r>
            <a:r>
              <a:rPr lang="en-US" dirty="0"/>
              <a:t>(land</a:t>
            </a:r>
          </a:p>
          <a:p>
            <a:pPr algn="r" rtl="1">
              <a:buFont typeface="Wingdings" panose="05000000000000000000" pitchFamily="2" charset="2"/>
              <a:buChar char="Ø"/>
            </a:pPr>
            <a:r>
              <a:rPr lang="ar-SA" dirty="0"/>
              <a:t>العمل (</a:t>
            </a:r>
            <a:r>
              <a:rPr lang="en-US" dirty="0"/>
              <a:t>labor</a:t>
            </a:r>
            <a:r>
              <a:rPr lang="ar-SA" dirty="0"/>
              <a:t>)</a:t>
            </a:r>
          </a:p>
          <a:p>
            <a:pPr algn="r" rtl="1">
              <a:buFont typeface="Wingdings" panose="05000000000000000000" pitchFamily="2" charset="2"/>
              <a:buChar char="Ø"/>
            </a:pPr>
            <a:r>
              <a:rPr lang="ar-SA" dirty="0"/>
              <a:t>رأس المال (</a:t>
            </a:r>
            <a:r>
              <a:rPr lang="en-US" dirty="0"/>
              <a:t>capital</a:t>
            </a:r>
            <a:r>
              <a:rPr lang="ar-SA" dirty="0"/>
              <a:t>)     </a:t>
            </a:r>
          </a:p>
          <a:p>
            <a:pPr marL="0" indent="0" algn="r" rtl="1">
              <a:buNone/>
            </a:pPr>
            <a:r>
              <a:rPr lang="ar-SA" dirty="0"/>
              <a:t>قد يُضاف لعناصر الإنتاج الثلاث (العمل، الأرض، رأس المال) عنصراً إنتاجياً رابعاً وهو: المنظم</a:t>
            </a:r>
            <a:r>
              <a:rPr lang="en-US" dirty="0"/>
              <a:t> </a:t>
            </a:r>
            <a:r>
              <a:rPr lang="ar-SA" dirty="0"/>
              <a:t>.  </a:t>
            </a:r>
          </a:p>
          <a:p>
            <a:pPr algn="r" rtl="1">
              <a:buFont typeface="Wingdings" panose="05000000000000000000" pitchFamily="2" charset="2"/>
              <a:buChar char="Ø"/>
            </a:pPr>
            <a:r>
              <a:rPr lang="ar-SA" dirty="0"/>
              <a:t>المنظم ( </a:t>
            </a:r>
            <a:r>
              <a:rPr lang="en-GB" dirty="0"/>
              <a:t>Entrepreneur</a:t>
            </a:r>
            <a:r>
              <a:rPr lang="ar-SA" dirty="0"/>
              <a:t>) :</a:t>
            </a:r>
          </a:p>
          <a:p>
            <a:pPr marL="0" indent="0" algn="r" rtl="1">
              <a:buNone/>
            </a:pPr>
            <a:r>
              <a:rPr lang="ar-SA" dirty="0">
                <a:solidFill>
                  <a:schemeClr val="tx2"/>
                </a:solidFill>
              </a:rPr>
              <a:t>          </a:t>
            </a:r>
            <a:r>
              <a:rPr lang="ar-SA" dirty="0"/>
              <a:t>هو الذي يقوم باختيار الوسائل الكفيلة بتحقيق أهداف المنشأة حيث يقوم بتنظيم العملية الإنتاجية من استخدام لعناصر الإنتاج ومزجها وإنتاج السلعة لغرض تحقيق الأرباح.</a:t>
            </a:r>
          </a:p>
          <a:p>
            <a:pPr algn="r" rtl="1"/>
            <a:r>
              <a:rPr lang="ar-SA" dirty="0"/>
              <a:t>المنظم قد يكون مالكاً لرأس المال أو لا يكون.</a:t>
            </a:r>
            <a:endParaRPr lang="en-GB" dirty="0"/>
          </a:p>
          <a:p>
            <a:pPr marL="0" indent="0" algn="r" rtl="1">
              <a:buNone/>
            </a:pPr>
            <a:endParaRPr lang="en-GB" dirty="0"/>
          </a:p>
        </p:txBody>
      </p:sp>
      <p:sp>
        <p:nvSpPr>
          <p:cNvPr id="4" name="Footer Placeholder 3"/>
          <p:cNvSpPr>
            <a:spLocks noGrp="1"/>
          </p:cNvSpPr>
          <p:nvPr>
            <p:ph type="ftr" sz="quarter" idx="11"/>
          </p:nvPr>
        </p:nvSpPr>
        <p:spPr>
          <a:xfrm>
            <a:off x="107504" y="6381328"/>
            <a:ext cx="5004665" cy="365125"/>
          </a:xfrm>
        </p:spPr>
        <p:txBody>
          <a:bodyPr/>
          <a:lstStyle/>
          <a:p>
            <a:r>
              <a:rPr lang="ar-SA" dirty="0"/>
              <a:t>فوزية الكلابي</a:t>
            </a:r>
            <a:endParaRPr lang="en-GB" dirty="0"/>
          </a:p>
        </p:txBody>
      </p:sp>
      <p:sp>
        <p:nvSpPr>
          <p:cNvPr id="5" name="Slide Number Placeholder 4"/>
          <p:cNvSpPr>
            <a:spLocks noGrp="1"/>
          </p:cNvSpPr>
          <p:nvPr>
            <p:ph type="sldNum" sz="quarter" idx="12"/>
          </p:nvPr>
        </p:nvSpPr>
        <p:spPr>
          <a:xfrm>
            <a:off x="8316416" y="6382295"/>
            <a:ext cx="573161" cy="365125"/>
          </a:xfrm>
        </p:spPr>
        <p:txBody>
          <a:bodyPr/>
          <a:lstStyle/>
          <a:p>
            <a:fld id="{DDA63D12-BCEB-4E8B-94AD-549E12DB8AFD}" type="slidenum">
              <a:rPr lang="en-GB" smtClean="0"/>
              <a:pPr/>
              <a:t>3</a:t>
            </a:fld>
            <a:endParaRPr lang="en-GB"/>
          </a:p>
        </p:txBody>
      </p:sp>
    </p:spTree>
    <p:extLst>
      <p:ext uri="{BB962C8B-B14F-4D97-AF65-F5344CB8AC3E}">
        <p14:creationId xmlns:p14="http://schemas.microsoft.com/office/powerpoint/2010/main" val="56679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7"/>
            <a:ext cx="6554867" cy="1008113"/>
          </a:xfrm>
        </p:spPr>
        <p:txBody>
          <a:bodyPr/>
          <a:lstStyle/>
          <a:p>
            <a:pPr algn="ctr" rtl="1"/>
            <a:r>
              <a:rPr lang="ar-SA" b="1" dirty="0">
                <a:solidFill>
                  <a:srgbClr val="C00000"/>
                </a:solidFill>
              </a:rPr>
              <a:t>تابع المقدمة:</a:t>
            </a:r>
            <a:endParaRPr lang="en-GB" b="1" dirty="0">
              <a:solidFill>
                <a:srgbClr val="C00000"/>
              </a:solidFill>
            </a:endParaRPr>
          </a:p>
        </p:txBody>
      </p:sp>
      <p:sp>
        <p:nvSpPr>
          <p:cNvPr id="3" name="Content Placeholder 2"/>
          <p:cNvSpPr>
            <a:spLocks noGrp="1"/>
          </p:cNvSpPr>
          <p:nvPr>
            <p:ph idx="1"/>
          </p:nvPr>
        </p:nvSpPr>
        <p:spPr>
          <a:xfrm>
            <a:off x="107504" y="1988840"/>
            <a:ext cx="8712968" cy="4320480"/>
          </a:xfrm>
        </p:spPr>
        <p:txBody>
          <a:bodyPr>
            <a:normAutofit/>
          </a:bodyPr>
          <a:lstStyle/>
          <a:p>
            <a:pPr algn="r" rtl="1"/>
            <a:r>
              <a:rPr lang="ar-SA" sz="2800" b="1" dirty="0">
                <a:solidFill>
                  <a:srgbClr val="C00000"/>
                </a:solidFill>
              </a:rPr>
              <a:t>تواجه المنشأة من خلال المنظم سؤالين مترابطين:</a:t>
            </a:r>
          </a:p>
          <a:p>
            <a:pPr marL="514350" indent="-514350" algn="r" rtl="1">
              <a:buFont typeface="+mj-lt"/>
              <a:buAutoNum type="arabicPeriod"/>
            </a:pPr>
            <a:r>
              <a:rPr lang="ar-SA" sz="2400" dirty="0"/>
              <a:t>ماذا يجب أن يُنتج؟ وبأي الكميات؟</a:t>
            </a:r>
          </a:p>
          <a:p>
            <a:pPr marL="514350" indent="-514350" algn="r" rtl="1">
              <a:buFont typeface="+mj-lt"/>
              <a:buAutoNum type="arabicPeriod"/>
            </a:pPr>
            <a:r>
              <a:rPr lang="ar-SA" sz="2400" dirty="0"/>
              <a:t>ماهو المزيج من عناصر الإنتاج الذي يجب استخدامه لإنتاج السلع والخدمات؟</a:t>
            </a:r>
          </a:p>
          <a:p>
            <a:pPr algn="r" rtl="1"/>
            <a:r>
              <a:rPr lang="ar-SA" sz="2400" dirty="0"/>
              <a:t>للإجابة على السؤالين السابقين، نعود لهدف المنشأة الأساسي. المنشأة تسعى لتحقيق الأرباح، فتحديد طريقة الإنتاج في ظل هذا الهدف يعني أن تحاول المنشأة تحقيق الكفاءة</a:t>
            </a:r>
          </a:p>
          <a:p>
            <a:pPr algn="r" rtl="1"/>
            <a:r>
              <a:rPr lang="ar-SA" sz="2400" dirty="0"/>
              <a:t> </a:t>
            </a:r>
            <a:r>
              <a:rPr lang="ar-SA" sz="2400" b="1" dirty="0">
                <a:solidFill>
                  <a:schemeClr val="tx2"/>
                </a:solidFill>
              </a:rPr>
              <a:t>أي أن تحاول المنشأة:</a:t>
            </a:r>
          </a:p>
          <a:p>
            <a:pPr marL="514350" indent="-514350" algn="r" rtl="1">
              <a:buFont typeface="+mj-lt"/>
              <a:buAutoNum type="arabicPeriod"/>
            </a:pPr>
            <a:r>
              <a:rPr lang="ar-SA" sz="2400" dirty="0"/>
              <a:t>استخدام أقل الكميات الممكنة من عناصر الإنتاج لإنتاج كمية محددة من السلعة.</a:t>
            </a:r>
          </a:p>
          <a:p>
            <a:pPr marL="514350" indent="-514350" algn="r" rtl="1">
              <a:buFont typeface="+mj-lt"/>
              <a:buAutoNum type="arabicPeriod"/>
            </a:pPr>
            <a:r>
              <a:rPr lang="ar-SA" sz="2400" dirty="0"/>
              <a:t>استخدام كمية محددة من عناصر الإنتاج لإنتاج أكبر كمية ممكنة من السلعة.</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4</a:t>
            </a:fld>
            <a:endParaRPr lang="en-GB"/>
          </a:p>
        </p:txBody>
      </p:sp>
    </p:spTree>
    <p:extLst>
      <p:ext uri="{BB962C8B-B14F-4D97-AF65-F5344CB8AC3E}">
        <p14:creationId xmlns:p14="http://schemas.microsoft.com/office/powerpoint/2010/main" val="389768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6554867" cy="1524000"/>
          </a:xfrm>
        </p:spPr>
        <p:txBody>
          <a:bodyPr/>
          <a:lstStyle/>
          <a:p>
            <a:pPr algn="ctr" rtl="1"/>
            <a:r>
              <a:rPr lang="ar-SA" dirty="0">
                <a:solidFill>
                  <a:srgbClr val="FF0000"/>
                </a:solidFill>
                <a:effectLst>
                  <a:outerShdw blurRad="38100" dist="38100" dir="2700000" algn="tl">
                    <a:srgbClr val="000000">
                      <a:alpha val="43137"/>
                    </a:srgbClr>
                  </a:outerShdw>
                </a:effectLst>
              </a:rPr>
              <a:t>     </a:t>
            </a:r>
            <a:r>
              <a:rPr lang="ar-SA" sz="4400" b="1" dirty="0">
                <a:solidFill>
                  <a:srgbClr val="C00000"/>
                </a:solidFill>
                <a:effectLst>
                  <a:outerShdw blurRad="38100" dist="38100" dir="2700000" algn="tl">
                    <a:srgbClr val="000000">
                      <a:alpha val="43137"/>
                    </a:srgbClr>
                  </a:outerShdw>
                </a:effectLst>
              </a:rPr>
              <a:t>تابع المقدمة </a:t>
            </a:r>
            <a:endParaRPr lang="en-GB" sz="44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330" y="1772816"/>
                <a:ext cx="7772870" cy="4464495"/>
              </a:xfrm>
            </p:spPr>
            <p:txBody>
              <a:bodyPr>
                <a:noAutofit/>
              </a:bodyPr>
              <a:lstStyle/>
              <a:p>
                <a:pPr algn="r" rtl="1"/>
                <a:r>
                  <a:rPr lang="ar-SA" sz="2800" b="1" dirty="0">
                    <a:solidFill>
                      <a:srgbClr val="0070C0"/>
                    </a:solidFill>
                    <a:effectLst>
                      <a:outerShdw blurRad="38100" dist="38100" dir="2700000" algn="tl">
                        <a:srgbClr val="000000">
                          <a:alpha val="43137"/>
                        </a:srgbClr>
                      </a:outerShdw>
                    </a:effectLst>
                  </a:rPr>
                  <a:t>المدخلات </a:t>
                </a:r>
                <a:r>
                  <a:rPr lang="en-GB" sz="2800" b="1" dirty="0">
                    <a:solidFill>
                      <a:srgbClr val="0070C0"/>
                    </a:solidFill>
                    <a:effectLst>
                      <a:outerShdw blurRad="38100" dist="38100" dir="2700000" algn="tl">
                        <a:srgbClr val="000000">
                          <a:alpha val="43137"/>
                        </a:srgbClr>
                      </a:outerShdw>
                    </a:effectLst>
                  </a:rPr>
                  <a:t>Inputs</a:t>
                </a:r>
                <a:r>
                  <a:rPr lang="ar-SA" sz="2800" b="1" dirty="0">
                    <a:solidFill>
                      <a:srgbClr val="0070C0"/>
                    </a:solidFill>
                    <a:effectLst>
                      <a:outerShdw blurRad="38100" dist="38100" dir="2700000" algn="tl">
                        <a:srgbClr val="000000">
                          <a:alpha val="43137"/>
                        </a:srgbClr>
                      </a:outerShdw>
                    </a:effectLst>
                  </a:rPr>
                  <a:t> : </a:t>
                </a:r>
                <a:r>
                  <a:rPr lang="ar-SA" sz="2800" dirty="0"/>
                  <a:t>عناصر الإنتاج.</a:t>
                </a:r>
              </a:p>
              <a:p>
                <a:pPr algn="r" rtl="1"/>
                <a:r>
                  <a:rPr lang="ar-SA" sz="2800" b="1" dirty="0">
                    <a:solidFill>
                      <a:srgbClr val="0070C0"/>
                    </a:solidFill>
                    <a:effectLst>
                      <a:outerShdw blurRad="38100" dist="38100" dir="2700000" algn="tl">
                        <a:srgbClr val="000000">
                          <a:alpha val="43137"/>
                        </a:srgbClr>
                      </a:outerShdw>
                    </a:effectLst>
                  </a:rPr>
                  <a:t>المخرجات </a:t>
                </a:r>
                <a:r>
                  <a:rPr lang="en-GB" sz="2800" b="1" dirty="0">
                    <a:solidFill>
                      <a:srgbClr val="0070C0"/>
                    </a:solidFill>
                    <a:effectLst>
                      <a:outerShdw blurRad="38100" dist="38100" dir="2700000" algn="tl">
                        <a:srgbClr val="000000">
                          <a:alpha val="43137"/>
                        </a:srgbClr>
                      </a:outerShdw>
                    </a:effectLst>
                  </a:rPr>
                  <a:t>Outputs</a:t>
                </a:r>
                <a:r>
                  <a:rPr lang="ar-SA" sz="2800" b="1" dirty="0">
                    <a:solidFill>
                      <a:srgbClr val="0070C0"/>
                    </a:solidFill>
                    <a:effectLst>
                      <a:outerShdw blurRad="38100" dist="38100" dir="2700000" algn="tl">
                        <a:srgbClr val="000000">
                          <a:alpha val="43137"/>
                        </a:srgbClr>
                      </a:outerShdw>
                    </a:effectLst>
                  </a:rPr>
                  <a:t> : </a:t>
                </a:r>
                <a:r>
                  <a:rPr lang="ar-SA" sz="2800" dirty="0"/>
                  <a:t>ما يتم إنتاجه بواسطة عناصر الإنتاج.</a:t>
                </a:r>
              </a:p>
              <a:p>
                <a:pPr algn="r" rtl="1"/>
                <a:r>
                  <a:rPr lang="ar-SA" sz="2800" dirty="0"/>
                  <a:t>لابد أن تتوافر للمنشأة (أو المنظم) المعلومات عن العلاقة بين عناصر الإنتاج (المدخلات) وبين المنتج من السلعة (المخرجات) عندما تقرر كمية عناصر الإنتاج المستخدمة في العملية الإنتاجية.</a:t>
                </a:r>
              </a:p>
              <a:p>
                <a:pPr algn="r" rtl="1"/>
                <a:r>
                  <a:rPr lang="ar-SA" sz="2800" b="1" dirty="0">
                    <a:solidFill>
                      <a:srgbClr val="0070C0"/>
                    </a:solidFill>
                    <a:effectLst>
                      <a:outerShdw blurRad="38100" dist="38100" dir="2700000" algn="tl">
                        <a:srgbClr val="000000">
                          <a:alpha val="43137"/>
                        </a:srgbClr>
                      </a:outerShdw>
                    </a:effectLst>
                  </a:rPr>
                  <a:t>العلاقة بين المدخلات والمخرجات:</a:t>
                </a:r>
              </a:p>
              <a:p>
                <a:pPr marL="0" indent="0" algn="r" rtl="1">
                  <a:buNone/>
                </a:pPr>
                <a14:m>
                  <m:oMathPara xmlns:m="http://schemas.openxmlformats.org/officeDocument/2006/math">
                    <m:oMathParaPr>
                      <m:jc m:val="centerGroup"/>
                    </m:oMathParaPr>
                    <m:oMath xmlns:m="http://schemas.openxmlformats.org/officeDocument/2006/math">
                      <m:r>
                        <a:rPr lang="en-GB" sz="2800" b="1" i="1" smtClean="0">
                          <a:solidFill>
                            <a:srgbClr val="C00000"/>
                          </a:solidFill>
                          <a:effectLst>
                            <a:outerShdw blurRad="38100" dist="38100" dir="2700000" algn="tl">
                              <a:srgbClr val="000000">
                                <a:alpha val="43137"/>
                              </a:srgbClr>
                            </a:outerShdw>
                          </a:effectLst>
                          <a:latin typeface="Cambria Math"/>
                        </a:rPr>
                        <m:t>𝑸</m:t>
                      </m:r>
                      <m:r>
                        <a:rPr lang="en-GB" sz="2800" b="1" i="1" smtClean="0">
                          <a:solidFill>
                            <a:srgbClr val="C00000"/>
                          </a:solidFill>
                          <a:effectLst>
                            <a:outerShdw blurRad="38100" dist="38100" dir="2700000" algn="tl">
                              <a:srgbClr val="000000">
                                <a:alpha val="43137"/>
                              </a:srgbClr>
                            </a:outerShdw>
                          </a:effectLst>
                          <a:latin typeface="Cambria Math"/>
                        </a:rPr>
                        <m:t>=</m:t>
                      </m:r>
                      <m:r>
                        <a:rPr lang="en-GB" sz="2800" b="1" i="1" smtClean="0">
                          <a:solidFill>
                            <a:srgbClr val="C00000"/>
                          </a:solidFill>
                          <a:effectLst>
                            <a:outerShdw blurRad="38100" dist="38100" dir="2700000" algn="tl">
                              <a:srgbClr val="000000">
                                <a:alpha val="43137"/>
                              </a:srgbClr>
                            </a:outerShdw>
                          </a:effectLst>
                          <a:latin typeface="Cambria Math"/>
                        </a:rPr>
                        <m:t>𝒇</m:t>
                      </m:r>
                      <m:r>
                        <a:rPr lang="en-GB" sz="2800" b="1" i="1" smtClean="0">
                          <a:solidFill>
                            <a:srgbClr val="C00000"/>
                          </a:solidFill>
                          <a:effectLst>
                            <a:outerShdw blurRad="38100" dist="38100" dir="2700000" algn="tl">
                              <a:srgbClr val="000000">
                                <a:alpha val="43137"/>
                              </a:srgbClr>
                            </a:outerShdw>
                          </a:effectLst>
                          <a:latin typeface="Cambria Math"/>
                        </a:rPr>
                        <m:t>(</m:t>
                      </m:r>
                      <m:r>
                        <a:rPr lang="en-GB" sz="2800" b="1" i="1" smtClean="0">
                          <a:solidFill>
                            <a:srgbClr val="C00000"/>
                          </a:solidFill>
                          <a:effectLst>
                            <a:outerShdw blurRad="38100" dist="38100" dir="2700000" algn="tl">
                              <a:srgbClr val="000000">
                                <a:alpha val="43137"/>
                              </a:srgbClr>
                            </a:outerShdw>
                          </a:effectLst>
                          <a:latin typeface="Cambria Math"/>
                        </a:rPr>
                        <m:t>𝑳</m:t>
                      </m:r>
                      <m:r>
                        <a:rPr lang="en-GB" sz="2800" b="1" i="1" smtClean="0">
                          <a:solidFill>
                            <a:srgbClr val="C00000"/>
                          </a:solidFill>
                          <a:effectLst>
                            <a:outerShdw blurRad="38100" dist="38100" dir="2700000" algn="tl">
                              <a:srgbClr val="000000">
                                <a:alpha val="43137"/>
                              </a:srgbClr>
                            </a:outerShdw>
                          </a:effectLst>
                          <a:latin typeface="Cambria Math"/>
                        </a:rPr>
                        <m:t>,</m:t>
                      </m:r>
                      <m:r>
                        <a:rPr lang="en-GB" sz="2800" b="1" i="1" smtClean="0">
                          <a:solidFill>
                            <a:srgbClr val="C00000"/>
                          </a:solidFill>
                          <a:effectLst>
                            <a:outerShdw blurRad="38100" dist="38100" dir="2700000" algn="tl">
                              <a:srgbClr val="000000">
                                <a:alpha val="43137"/>
                              </a:srgbClr>
                            </a:outerShdw>
                          </a:effectLst>
                          <a:latin typeface="Cambria Math"/>
                        </a:rPr>
                        <m:t>𝑲</m:t>
                      </m:r>
                      <m:r>
                        <a:rPr lang="en-GB" sz="2800" b="1" i="1" smtClean="0">
                          <a:solidFill>
                            <a:srgbClr val="C00000"/>
                          </a:solidFill>
                          <a:effectLst>
                            <a:outerShdw blurRad="38100" dist="38100" dir="2700000" algn="tl">
                              <a:srgbClr val="000000">
                                <a:alpha val="43137"/>
                              </a:srgbClr>
                            </a:outerShdw>
                          </a:effectLst>
                          <a:latin typeface="Cambria Math"/>
                        </a:rPr>
                        <m:t>,….)</m:t>
                      </m:r>
                    </m:oMath>
                  </m:oMathPara>
                </a14:m>
                <a:endParaRPr lang="en-GB" sz="2800" b="1" dirty="0">
                  <a:solidFill>
                    <a:srgbClr val="C00000"/>
                  </a:solidFill>
                  <a:effectLst>
                    <a:outerShdw blurRad="38100" dist="38100" dir="2700000" algn="tl">
                      <a:srgbClr val="000000">
                        <a:alpha val="43137"/>
                      </a:srgbClr>
                    </a:outerShdw>
                  </a:effectLst>
                </a:endParaRPr>
              </a:p>
              <a:p>
                <a:pPr marL="0" indent="0" algn="r" rtl="1">
                  <a:buNone/>
                </a:pPr>
                <a:r>
                  <a:rPr lang="ar-SA" sz="2800" b="1" dirty="0">
                    <a:solidFill>
                      <a:srgbClr val="0070C0"/>
                    </a:solidFill>
                  </a:rPr>
                  <a:t>حيث:</a:t>
                </a:r>
                <a:r>
                  <a:rPr lang="ar-SA" sz="2800" dirty="0">
                    <a:solidFill>
                      <a:srgbClr val="0070C0"/>
                    </a:solidFill>
                    <a:latin typeface="Cambria Math" pitchFamily="18" charset="0"/>
                    <a:ea typeface="Cambria Math" pitchFamily="18" charset="0"/>
                  </a:rPr>
                  <a:t>(</a:t>
                </a:r>
                <a:r>
                  <a:rPr lang="en-GB" sz="2800" i="1" dirty="0">
                    <a:latin typeface="Cambria Math" pitchFamily="18" charset="0"/>
                    <a:ea typeface="Cambria Math" pitchFamily="18" charset="0"/>
                  </a:rPr>
                  <a:t>Q</a:t>
                </a:r>
                <a:r>
                  <a:rPr lang="ar-SA" sz="2800" dirty="0">
                    <a:latin typeface="Cambria Math" pitchFamily="18" charset="0"/>
                    <a:ea typeface="Cambria Math" pitchFamily="18" charset="0"/>
                  </a:rPr>
                  <a:t>)</a:t>
                </a:r>
                <a:r>
                  <a:rPr lang="ar-SA" sz="2800" dirty="0"/>
                  <a:t> كمية الإنتاج، (</a:t>
                </a:r>
                <a:r>
                  <a:rPr lang="en-GB" sz="2800" i="1" dirty="0">
                    <a:latin typeface="Cambria Math" pitchFamily="18" charset="0"/>
                    <a:ea typeface="Cambria Math" pitchFamily="18" charset="0"/>
                  </a:rPr>
                  <a:t>L, K, ….</a:t>
                </a:r>
                <a:r>
                  <a:rPr lang="ar-SA" sz="2800" dirty="0"/>
                  <a:t>) عناصر الإنتاج من عمل ورأس مال وغيره.</a:t>
                </a:r>
                <a:endParaRPr lang="en-GB" sz="28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330" y="1772816"/>
                <a:ext cx="7772870" cy="4464495"/>
              </a:xfrm>
              <a:blipFill>
                <a:blip r:embed="rId2"/>
                <a:stretch>
                  <a:fillRect l="-3683" t="-2869" r="-329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5</a:t>
            </a:fld>
            <a:endParaRPr lang="en-GB"/>
          </a:p>
        </p:txBody>
      </p:sp>
    </p:spTree>
    <p:extLst>
      <p:ext uri="{BB962C8B-B14F-4D97-AF65-F5344CB8AC3E}">
        <p14:creationId xmlns:p14="http://schemas.microsoft.com/office/powerpoint/2010/main" val="221476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1334"/>
            <a:ext cx="6554867" cy="1524000"/>
          </a:xfrm>
        </p:spPr>
        <p:txBody>
          <a:bodyPr/>
          <a:lstStyle/>
          <a:p>
            <a:pPr algn="ctr"/>
            <a:r>
              <a:rPr lang="ar-SA" b="1" dirty="0">
                <a:solidFill>
                  <a:srgbClr val="C00000"/>
                </a:solidFill>
                <a:effectLst>
                  <a:outerShdw blurRad="38100" dist="38100" dir="2700000" algn="tl">
                    <a:srgbClr val="000000">
                      <a:alpha val="43137"/>
                    </a:srgbClr>
                  </a:outerShdw>
                </a:effectLst>
              </a:rPr>
              <a:t>الانتاج</a:t>
            </a:r>
            <a:endParaRPr lang="en-US" b="1" dirty="0">
              <a:solidFill>
                <a:srgbClr val="C0000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143399" y="6381328"/>
            <a:ext cx="5004665" cy="365125"/>
          </a:xfrm>
        </p:spPr>
        <p:txBody>
          <a:bodyPr/>
          <a:lstStyle/>
          <a:p>
            <a:r>
              <a:rPr lang="ar-SA" dirty="0"/>
              <a:t>فوزية الكلابي</a:t>
            </a:r>
            <a:endParaRPr lang="en-GB" dirty="0"/>
          </a:p>
        </p:txBody>
      </p:sp>
      <p:sp>
        <p:nvSpPr>
          <p:cNvPr id="5" name="Slide Number Placeholder 4"/>
          <p:cNvSpPr>
            <a:spLocks noGrp="1"/>
          </p:cNvSpPr>
          <p:nvPr>
            <p:ph type="sldNum" sz="quarter" idx="12"/>
          </p:nvPr>
        </p:nvSpPr>
        <p:spPr>
          <a:xfrm>
            <a:off x="8388424" y="6397990"/>
            <a:ext cx="573161" cy="365125"/>
          </a:xfrm>
        </p:spPr>
        <p:txBody>
          <a:bodyPr/>
          <a:lstStyle/>
          <a:p>
            <a:fld id="{DDA63D12-BCEB-4E8B-94AD-549E12DB8AFD}" type="slidenum">
              <a:rPr lang="en-GB" smtClean="0"/>
              <a:pPr/>
              <a:t>6</a:t>
            </a:fld>
            <a:endParaRPr lang="en-GB" dirty="0"/>
          </a:p>
        </p:txBody>
      </p:sp>
      <p:sp>
        <p:nvSpPr>
          <p:cNvPr id="6" name="Rounded Rectangle 5"/>
          <p:cNvSpPr/>
          <p:nvPr/>
        </p:nvSpPr>
        <p:spPr>
          <a:xfrm>
            <a:off x="5652120" y="3645024"/>
            <a:ext cx="1656184"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dirty="0"/>
              <a:t>عناصر الانتاج</a:t>
            </a:r>
          </a:p>
          <a:p>
            <a:pPr algn="ctr"/>
            <a:r>
              <a:rPr lang="ar-SA" dirty="0"/>
              <a:t>(مدخلات)</a:t>
            </a:r>
            <a:endParaRPr lang="en-US" dirty="0"/>
          </a:p>
        </p:txBody>
      </p:sp>
      <p:sp>
        <p:nvSpPr>
          <p:cNvPr id="7" name="Flowchart: Decision 6"/>
          <p:cNvSpPr/>
          <p:nvPr/>
        </p:nvSpPr>
        <p:spPr>
          <a:xfrm flipH="1">
            <a:off x="3203847" y="3573016"/>
            <a:ext cx="1944217" cy="1010186"/>
          </a:xfrm>
          <a:prstGeom prst="flowChartDecis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dirty="0"/>
              <a:t>عملية الانتاج</a:t>
            </a:r>
            <a:endParaRPr lang="en-US" dirty="0"/>
          </a:p>
        </p:txBody>
      </p:sp>
      <p:sp>
        <p:nvSpPr>
          <p:cNvPr id="8" name="Rounded Rectangle 7"/>
          <p:cNvSpPr/>
          <p:nvPr/>
        </p:nvSpPr>
        <p:spPr>
          <a:xfrm>
            <a:off x="1475656" y="3573016"/>
            <a:ext cx="1368152" cy="10101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dirty="0"/>
              <a:t>سلع وخدمات (مخرجات)</a:t>
            </a:r>
            <a:endParaRPr lang="en-US" dirty="0"/>
          </a:p>
        </p:txBody>
      </p:sp>
      <p:cxnSp>
        <p:nvCxnSpPr>
          <p:cNvPr id="10" name="Straight Arrow Connector 9"/>
          <p:cNvCxnSpPr/>
          <p:nvPr/>
        </p:nvCxnSpPr>
        <p:spPr>
          <a:xfrm flipH="1">
            <a:off x="5220072" y="4078109"/>
            <a:ext cx="32414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866682" y="4078109"/>
            <a:ext cx="32414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22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188641"/>
            <a:ext cx="7773338" cy="1224136"/>
          </a:xfrm>
        </p:spPr>
        <p:txBody>
          <a:bodyPr>
            <a:normAutofit/>
          </a:bodyPr>
          <a:lstStyle/>
          <a:p>
            <a:pPr algn="ctr" rtl="1"/>
            <a:r>
              <a:rPr lang="ar-SA" sz="4400" b="1" dirty="0">
                <a:solidFill>
                  <a:srgbClr val="C00000"/>
                </a:solidFill>
                <a:effectLst>
                  <a:outerShdw blurRad="38100" dist="38100" dir="2700000" algn="tl">
                    <a:srgbClr val="000000">
                      <a:alpha val="43137"/>
                    </a:srgbClr>
                  </a:outerShdw>
                </a:effectLst>
              </a:rPr>
              <a:t>افتراضات نظرية:</a:t>
            </a:r>
            <a:endParaRPr lang="en-GB" sz="44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330" y="1772816"/>
            <a:ext cx="7772870" cy="4680519"/>
          </a:xfrm>
        </p:spPr>
        <p:txBody>
          <a:bodyPr>
            <a:normAutofit fontScale="92500" lnSpcReduction="10000"/>
          </a:bodyPr>
          <a:lstStyle/>
          <a:p>
            <a:pPr marL="0" indent="0" algn="r" rtl="1">
              <a:buNone/>
            </a:pPr>
            <a:r>
              <a:rPr lang="ar-SA" sz="2800" dirty="0"/>
              <a:t>للوصول الى كمية عناصر الانتاج التي يجب استخدامها لاتمام عملية الانتاج </a:t>
            </a:r>
            <a:r>
              <a:rPr lang="ar-SA" sz="2800" dirty="0" smtClean="0"/>
              <a:t>نفترض الافتراضات </a:t>
            </a:r>
            <a:r>
              <a:rPr lang="ar-SA" sz="2800" dirty="0"/>
              <a:t>التالية :</a:t>
            </a:r>
          </a:p>
          <a:p>
            <a:pPr algn="r" rtl="1">
              <a:buFont typeface="Wingdings" panose="05000000000000000000" pitchFamily="2" charset="2"/>
              <a:buChar char="q"/>
            </a:pPr>
            <a:r>
              <a:rPr lang="ar-SA" sz="2800" b="1" dirty="0">
                <a:solidFill>
                  <a:srgbClr val="0070C0"/>
                </a:solidFill>
                <a:effectLst>
                  <a:outerShdw blurRad="38100" dist="38100" dir="2700000" algn="tl">
                    <a:srgbClr val="000000">
                      <a:alpha val="43137"/>
                    </a:srgbClr>
                  </a:outerShdw>
                </a:effectLst>
              </a:rPr>
              <a:t>جميع عناصر الإنتاج ثابتة ماعدا عنصر إنتاجي واحد </a:t>
            </a:r>
            <a:r>
              <a:rPr lang="ar-SA" sz="2800" dirty="0"/>
              <a:t>(نفترض أنه العمل في هذا المثال) </a:t>
            </a:r>
            <a:r>
              <a:rPr lang="ar-SA" sz="2800" b="1" dirty="0" smtClean="0">
                <a:solidFill>
                  <a:srgbClr val="0070C0"/>
                </a:solidFill>
                <a:effectLst>
                  <a:outerShdw blurRad="38100" dist="38100" dir="2700000" algn="tl">
                    <a:srgbClr val="000000">
                      <a:alpha val="43137"/>
                    </a:srgbClr>
                  </a:outerShdw>
                </a:effectLst>
              </a:rPr>
              <a:t>متغير</a:t>
            </a:r>
            <a:r>
              <a:rPr lang="ar-SA" sz="2800" b="1" dirty="0">
                <a:solidFill>
                  <a:srgbClr val="0070C0"/>
                </a:solidFill>
                <a:effectLst>
                  <a:outerShdw blurRad="38100" dist="38100" dir="2700000" algn="tl">
                    <a:srgbClr val="000000">
                      <a:alpha val="43137"/>
                    </a:srgbClr>
                  </a:outerShdw>
                </a:effectLst>
              </a:rPr>
              <a:t>.</a:t>
            </a:r>
          </a:p>
          <a:p>
            <a:pPr algn="r" rtl="1">
              <a:buFont typeface="Wingdings" panose="05000000000000000000" pitchFamily="2" charset="2"/>
              <a:buChar char="q"/>
            </a:pPr>
            <a:r>
              <a:rPr lang="ar-SA" sz="2800" b="1" dirty="0">
                <a:solidFill>
                  <a:srgbClr val="0070C0"/>
                </a:solidFill>
                <a:effectLst>
                  <a:outerShdw blurRad="38100" dist="38100" dir="2700000" algn="tl">
                    <a:srgbClr val="000000">
                      <a:alpha val="43137"/>
                    </a:srgbClr>
                  </a:outerShdw>
                </a:effectLst>
              </a:rPr>
              <a:t>تجانس عناصر الإنتاج المستخدمة</a:t>
            </a:r>
            <a:r>
              <a:rPr lang="ar-SA" sz="2800" dirty="0"/>
              <a:t>( مثال تجانس العمال بمعنى ان العمالة على درجة واحدة من المهارة والاتقان وهذا وان كان افتراض غير واقعي الا انه للتبسيط).</a:t>
            </a:r>
          </a:p>
          <a:p>
            <a:pPr algn="r" rtl="1">
              <a:buFont typeface="Wingdings" panose="05000000000000000000" pitchFamily="2" charset="2"/>
              <a:buChar char="q"/>
            </a:pPr>
            <a:r>
              <a:rPr lang="ar-SA" sz="2800" b="1" dirty="0">
                <a:solidFill>
                  <a:srgbClr val="0070C0"/>
                </a:solidFill>
                <a:effectLst>
                  <a:outerShdw blurRad="38100" dist="38100" dir="2700000" algn="tl">
                    <a:srgbClr val="000000">
                      <a:alpha val="43137"/>
                    </a:srgbClr>
                  </a:outerShdw>
                </a:effectLst>
              </a:rPr>
              <a:t>ثبات التقنية المستخدمة</a:t>
            </a:r>
            <a:r>
              <a:rPr lang="ar-SA" sz="2800" b="1" dirty="0">
                <a:solidFill>
                  <a:schemeClr val="accent6">
                    <a:lumMod val="75000"/>
                  </a:schemeClr>
                </a:solidFill>
              </a:rPr>
              <a:t> </a:t>
            </a:r>
            <a:r>
              <a:rPr lang="ar-SA" sz="2800" dirty="0"/>
              <a:t>لا يتغير الاسلوب الانتاجي المستخدم في الاجل القصير  .</a:t>
            </a:r>
          </a:p>
          <a:p>
            <a:pPr algn="r" rtl="1">
              <a:buFont typeface="Wingdings" panose="05000000000000000000" pitchFamily="2" charset="2"/>
              <a:buChar char="q"/>
            </a:pPr>
            <a:r>
              <a:rPr lang="ar-SA" sz="2800" b="1" dirty="0">
                <a:solidFill>
                  <a:srgbClr val="0070C0"/>
                </a:solidFill>
                <a:effectLst>
                  <a:outerShdw blurRad="38100" dist="38100" dir="2700000" algn="tl">
                    <a:srgbClr val="000000">
                      <a:alpha val="43137"/>
                    </a:srgbClr>
                  </a:outerShdw>
                </a:effectLst>
              </a:rPr>
              <a:t>الإنتاج يتم في ظل ظروف عادية</a:t>
            </a:r>
            <a:r>
              <a:rPr lang="ar-SA" sz="2800" dirty="0">
                <a:solidFill>
                  <a:schemeClr val="tx1"/>
                </a:solidFill>
              </a:rPr>
              <a:t>(لا</a:t>
            </a:r>
            <a:r>
              <a:rPr lang="ar-SA" sz="2800" b="1" dirty="0">
                <a:solidFill>
                  <a:srgbClr val="0070C0"/>
                </a:solidFill>
                <a:effectLst>
                  <a:outerShdw blurRad="38100" dist="38100" dir="2700000" algn="tl">
                    <a:srgbClr val="000000">
                      <a:alpha val="43137"/>
                    </a:srgbClr>
                  </a:outerShdw>
                </a:effectLst>
              </a:rPr>
              <a:t> </a:t>
            </a:r>
            <a:r>
              <a:rPr lang="ar-SA" sz="2800" dirty="0"/>
              <a:t>يوجد ظروف تؤثر على الانتاج مثل الحروب </a:t>
            </a:r>
            <a:r>
              <a:rPr lang="ar-SA" sz="2800" dirty="0" smtClean="0"/>
              <a:t>والزلازل والفياضانات</a:t>
            </a:r>
            <a:r>
              <a:rPr lang="ar-SA" sz="2800" dirty="0"/>
              <a:t>) .</a:t>
            </a:r>
            <a:endParaRPr lang="en-GB" sz="2800" dirty="0"/>
          </a:p>
        </p:txBody>
      </p:sp>
      <p:sp>
        <p:nvSpPr>
          <p:cNvPr id="4" name="Footer Placeholder 3"/>
          <p:cNvSpPr>
            <a:spLocks noGrp="1"/>
          </p:cNvSpPr>
          <p:nvPr>
            <p:ph type="ftr" sz="quarter" idx="11"/>
          </p:nvPr>
        </p:nvSpPr>
        <p:spPr>
          <a:xfrm>
            <a:off x="179512" y="6444875"/>
            <a:ext cx="5004665" cy="365125"/>
          </a:xfrm>
        </p:spPr>
        <p:txBody>
          <a:bodyPr/>
          <a:lstStyle/>
          <a:p>
            <a:r>
              <a:rPr lang="ar-SA" dirty="0"/>
              <a:t>فوزية الكلابي</a:t>
            </a:r>
            <a:endParaRPr lang="en-GB" dirty="0"/>
          </a:p>
        </p:txBody>
      </p:sp>
      <p:sp>
        <p:nvSpPr>
          <p:cNvPr id="5" name="Slide Number Placeholder 4"/>
          <p:cNvSpPr>
            <a:spLocks noGrp="1"/>
          </p:cNvSpPr>
          <p:nvPr>
            <p:ph type="sldNum" sz="quarter" idx="12"/>
          </p:nvPr>
        </p:nvSpPr>
        <p:spPr>
          <a:xfrm>
            <a:off x="8478514" y="6492875"/>
            <a:ext cx="573161" cy="365125"/>
          </a:xfrm>
        </p:spPr>
        <p:txBody>
          <a:bodyPr/>
          <a:lstStyle/>
          <a:p>
            <a:fld id="{DDA63D12-BCEB-4E8B-94AD-549E12DB8AFD}" type="slidenum">
              <a:rPr lang="en-GB" smtClean="0"/>
              <a:pPr/>
              <a:t>7</a:t>
            </a:fld>
            <a:endParaRPr lang="en-GB" dirty="0"/>
          </a:p>
        </p:txBody>
      </p:sp>
    </p:spTree>
    <p:extLst>
      <p:ext uri="{BB962C8B-B14F-4D97-AF65-F5344CB8AC3E}">
        <p14:creationId xmlns:p14="http://schemas.microsoft.com/office/powerpoint/2010/main" val="153999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84" y="608029"/>
            <a:ext cx="7761085" cy="948763"/>
          </a:xfrm>
        </p:spPr>
        <p:txBody>
          <a:bodyPr>
            <a:normAutofit/>
          </a:bodyPr>
          <a:lstStyle/>
          <a:p>
            <a:pPr algn="ctr" rtl="1"/>
            <a:r>
              <a:rPr lang="ar-SA" sz="4400" b="1" dirty="0">
                <a:solidFill>
                  <a:srgbClr val="C00000"/>
                </a:solidFill>
                <a:effectLst>
                  <a:outerShdw blurRad="38100" dist="38100" dir="2700000" algn="tl">
                    <a:srgbClr val="000000">
                      <a:alpha val="43137"/>
                    </a:srgbClr>
                  </a:outerShdw>
                </a:effectLst>
              </a:rPr>
              <a:t>الاجل القصير والاجل الطويل</a:t>
            </a:r>
            <a:endParaRPr lang="en-GB" sz="44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9756" y="1592796"/>
            <a:ext cx="8354691" cy="4752528"/>
          </a:xfrm>
        </p:spPr>
        <p:txBody>
          <a:bodyPr>
            <a:noAutofit/>
          </a:bodyPr>
          <a:lstStyle/>
          <a:p>
            <a:pPr marL="0" indent="0" algn="r" rtl="1">
              <a:buNone/>
            </a:pPr>
            <a:r>
              <a:rPr lang="ar-SA" sz="2800" b="1" dirty="0">
                <a:solidFill>
                  <a:srgbClr val="C00000"/>
                </a:solidFill>
                <a:effectLst>
                  <a:outerShdw blurRad="38100" dist="38100" dir="2700000" algn="tl">
                    <a:srgbClr val="000000">
                      <a:alpha val="43137"/>
                    </a:srgbClr>
                  </a:outerShdw>
                </a:effectLst>
              </a:rPr>
              <a:t>الأجل القصير:</a:t>
            </a:r>
          </a:p>
          <a:p>
            <a:pPr algn="r" rtl="1">
              <a:buFont typeface="Wingdings" panose="05000000000000000000" pitchFamily="2" charset="2"/>
              <a:buChar char="v"/>
            </a:pPr>
            <a:r>
              <a:rPr lang="ar-SA" sz="2400" b="1" dirty="0"/>
              <a:t>الاجل الذي </a:t>
            </a:r>
            <a:r>
              <a:rPr lang="ar-SA" sz="2400" b="1" dirty="0" smtClean="0"/>
              <a:t>فيه </a:t>
            </a:r>
            <a:r>
              <a:rPr lang="ar-SA" sz="2400" b="1" dirty="0"/>
              <a:t>على الاقل </a:t>
            </a:r>
            <a:r>
              <a:rPr lang="ar-SA" sz="2400" b="1" dirty="0" smtClean="0"/>
              <a:t>أحد </a:t>
            </a:r>
            <a:r>
              <a:rPr lang="ar-SA" sz="2400" b="1" dirty="0"/>
              <a:t>عناصر الانتاج ثابت ولا يمكن </a:t>
            </a:r>
            <a:r>
              <a:rPr lang="ar-SA" sz="2400" b="1" dirty="0" smtClean="0"/>
              <a:t>تغييره. </a:t>
            </a:r>
            <a:endParaRPr lang="ar-SA" sz="2400" b="1" dirty="0"/>
          </a:p>
          <a:p>
            <a:pPr marL="0" indent="0" algn="r" rtl="1">
              <a:buNone/>
            </a:pPr>
            <a:r>
              <a:rPr lang="ar-SA" sz="2400" b="1" dirty="0"/>
              <a:t>   </a:t>
            </a:r>
            <a:r>
              <a:rPr lang="ar-SA" sz="2400" b="1" dirty="0" smtClean="0"/>
              <a:t>أو </a:t>
            </a:r>
            <a:r>
              <a:rPr lang="ar-SA" sz="2400" b="1" dirty="0"/>
              <a:t>بمعنى اخر الفترة الزمنية التي يستحيل على المنشاة خلالها </a:t>
            </a:r>
            <a:r>
              <a:rPr lang="ar-SA" sz="2400" b="1" dirty="0" smtClean="0"/>
              <a:t>أن </a:t>
            </a:r>
            <a:r>
              <a:rPr lang="ar-SA" sz="2400" b="1" dirty="0"/>
              <a:t>تغير عنصرا واحدا </a:t>
            </a:r>
            <a:r>
              <a:rPr lang="ar-SA" sz="2400" b="1" dirty="0" smtClean="0"/>
              <a:t>أو </a:t>
            </a:r>
            <a:r>
              <a:rPr lang="ar-SA" sz="2400" b="1" dirty="0"/>
              <a:t>اكثر من عناصر انتاجها سواء بالزيادة او التخفيض . </a:t>
            </a:r>
          </a:p>
          <a:p>
            <a:pPr algn="r" rtl="1">
              <a:buFont typeface="Wingdings" panose="05000000000000000000" pitchFamily="2" charset="2"/>
              <a:buChar char="v"/>
            </a:pPr>
            <a:r>
              <a:rPr lang="ar-SA" sz="2400" b="1" dirty="0"/>
              <a:t>الاجل الذي لا تستطيع المنشاة فيه تغيير حجم المشروع (حجم الانتاج ).</a:t>
            </a:r>
          </a:p>
          <a:p>
            <a:pPr marL="0" indent="0" algn="r" rtl="1">
              <a:buNone/>
            </a:pPr>
            <a:r>
              <a:rPr lang="ar-SA" sz="2400" b="1" dirty="0">
                <a:solidFill>
                  <a:srgbClr val="FF0000"/>
                </a:solidFill>
                <a:effectLst>
                  <a:outerShdw blurRad="38100" dist="38100" dir="2700000" algn="tl">
                    <a:srgbClr val="000000">
                      <a:alpha val="43137"/>
                    </a:srgbClr>
                  </a:outerShdw>
                </a:effectLst>
              </a:rPr>
              <a:t>ا</a:t>
            </a:r>
            <a:r>
              <a:rPr lang="ar-SA" sz="2400" b="1" dirty="0">
                <a:solidFill>
                  <a:srgbClr val="C00000"/>
                </a:solidFill>
                <a:effectLst>
                  <a:outerShdw blurRad="38100" dist="38100" dir="2700000" algn="tl">
                    <a:srgbClr val="000000">
                      <a:alpha val="43137"/>
                    </a:srgbClr>
                  </a:outerShdw>
                </a:effectLst>
              </a:rPr>
              <a:t>لا</a:t>
            </a:r>
            <a:r>
              <a:rPr lang="ar-SA" sz="2800" b="1" dirty="0">
                <a:solidFill>
                  <a:srgbClr val="C00000"/>
                </a:solidFill>
                <a:effectLst>
                  <a:outerShdw blurRad="38100" dist="38100" dir="2700000" algn="tl">
                    <a:srgbClr val="000000">
                      <a:alpha val="43137"/>
                    </a:srgbClr>
                  </a:outerShdw>
                </a:effectLst>
              </a:rPr>
              <a:t>جل الطويل :</a:t>
            </a:r>
          </a:p>
          <a:p>
            <a:pPr algn="r" rtl="1">
              <a:buFont typeface="Wingdings" panose="05000000000000000000" pitchFamily="2" charset="2"/>
              <a:buChar char="v"/>
            </a:pPr>
            <a:r>
              <a:rPr lang="ar-SA" sz="2400" b="1" dirty="0"/>
              <a:t>الاجل الذي </a:t>
            </a:r>
            <a:r>
              <a:rPr lang="ar-SA" sz="2400" b="1" dirty="0" smtClean="0"/>
              <a:t>فيه </a:t>
            </a:r>
            <a:r>
              <a:rPr lang="ar-SA" sz="2400" b="1" dirty="0"/>
              <a:t>كل عناصر الانتاج متغيرة </a:t>
            </a:r>
          </a:p>
          <a:p>
            <a:pPr algn="r" rtl="1">
              <a:buFont typeface="Wingdings" panose="05000000000000000000" pitchFamily="2" charset="2"/>
              <a:buChar char="v"/>
            </a:pPr>
            <a:r>
              <a:rPr lang="ar-SA" sz="2400" b="1" dirty="0"/>
              <a:t>الاجل الذي تستطيع المنشاة فيه تغيير حجم المشروع (حجم الانتاج ).</a:t>
            </a:r>
          </a:p>
          <a:p>
            <a:pPr marL="0" indent="0" algn="r" rtl="1">
              <a:lnSpc>
                <a:spcPct val="50000"/>
              </a:lnSpc>
              <a:buNone/>
            </a:pPr>
            <a:endParaRPr lang="en-US" sz="2400" b="1" dirty="0">
              <a:solidFill>
                <a:srgbClr val="00B050"/>
              </a:solidFill>
              <a:effectLst>
                <a:outerShdw blurRad="38100" dist="38100" dir="2700000" algn="tl">
                  <a:srgbClr val="000000">
                    <a:alpha val="43137"/>
                  </a:srgbClr>
                </a:outerShdw>
              </a:effectLst>
            </a:endParaRPr>
          </a:p>
          <a:p>
            <a:pPr marL="0" indent="0" algn="r" rtl="1">
              <a:buNone/>
            </a:pPr>
            <a:r>
              <a:rPr lang="ar-SA" sz="2400" b="1" dirty="0">
                <a:solidFill>
                  <a:srgbClr val="00B050"/>
                </a:solidFill>
                <a:effectLst>
                  <a:outerShdw blurRad="38100" dist="38100" dir="2700000" algn="tl">
                    <a:srgbClr val="000000">
                      <a:alpha val="43137"/>
                    </a:srgbClr>
                  </a:outerShdw>
                </a:effectLst>
              </a:rPr>
              <a:t>يختلف تعريف الاجل القصير من منشاة لاخرى </a:t>
            </a:r>
            <a:endParaRPr lang="ar-SA" sz="2400" dirty="0">
              <a:solidFill>
                <a:srgbClr val="00B05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107504" y="6492875"/>
            <a:ext cx="5004665" cy="365125"/>
          </a:xfrm>
        </p:spPr>
        <p:txBody>
          <a:bodyPr/>
          <a:lstStyle/>
          <a:p>
            <a:r>
              <a:rPr lang="ar-SA" dirty="0"/>
              <a:t>فوزية الكلابي</a:t>
            </a:r>
            <a:endParaRPr lang="en-GB" dirty="0"/>
          </a:p>
        </p:txBody>
      </p:sp>
      <p:sp>
        <p:nvSpPr>
          <p:cNvPr id="5" name="Slide Number Placeholder 4"/>
          <p:cNvSpPr>
            <a:spLocks noGrp="1"/>
          </p:cNvSpPr>
          <p:nvPr>
            <p:ph type="sldNum" sz="quarter" idx="12"/>
          </p:nvPr>
        </p:nvSpPr>
        <p:spPr>
          <a:xfrm>
            <a:off x="8316416" y="6381328"/>
            <a:ext cx="573161" cy="365125"/>
          </a:xfrm>
        </p:spPr>
        <p:txBody>
          <a:bodyPr/>
          <a:lstStyle/>
          <a:p>
            <a:fld id="{DDA63D12-BCEB-4E8B-94AD-549E12DB8AFD}" type="slidenum">
              <a:rPr lang="en-GB" smtClean="0"/>
              <a:pPr/>
              <a:t>8</a:t>
            </a:fld>
            <a:endParaRPr lang="en-GB" dirty="0"/>
          </a:p>
        </p:txBody>
      </p:sp>
    </p:spTree>
    <p:extLst>
      <p:ext uri="{BB962C8B-B14F-4D97-AF65-F5344CB8AC3E}">
        <p14:creationId xmlns:p14="http://schemas.microsoft.com/office/powerpoint/2010/main" val="2681744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773338" cy="576063"/>
          </a:xfrm>
        </p:spPr>
        <p:txBody>
          <a:bodyPr>
            <a:normAutofit fontScale="90000"/>
          </a:bodyPr>
          <a:lstStyle/>
          <a:p>
            <a:pPr algn="ctr"/>
            <a:r>
              <a:rPr lang="ar-SA" b="1" dirty="0">
                <a:solidFill>
                  <a:srgbClr val="C00000"/>
                </a:solidFill>
                <a:effectLst>
                  <a:outerShdw blurRad="38100" dist="38100" dir="2700000" algn="tl">
                    <a:srgbClr val="000000">
                      <a:alpha val="43137"/>
                    </a:srgbClr>
                  </a:outerShdw>
                </a:effectLst>
              </a:rPr>
              <a:t>دالة الانتاج</a:t>
            </a:r>
            <a:endParaRPr lang="en-US"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67544" y="1412776"/>
                <a:ext cx="7632848" cy="4968551"/>
              </a:xfrm>
            </p:spPr>
            <p:txBody>
              <a:bodyPr>
                <a:normAutofit/>
              </a:bodyPr>
              <a:lstStyle/>
              <a:p>
                <a:pPr marL="0" indent="0" algn="r" rtl="1">
                  <a:buNone/>
                </a:pPr>
                <a:r>
                  <a:rPr lang="ar-SA" sz="2400" dirty="0" smtClean="0"/>
                  <a:t>تعبر </a:t>
                </a:r>
                <a:r>
                  <a:rPr lang="ar-SA" sz="2400" dirty="0"/>
                  <a:t>دالة الانتاج عن العلاقة الفنية (التكنولوجية) التي تربط بين حجم الانتاج وعناصر الانتاج </a:t>
                </a:r>
                <a:r>
                  <a:rPr lang="ar-SA" sz="2400" dirty="0" smtClean="0"/>
                  <a:t>.</a:t>
                </a:r>
                <a:endParaRPr lang="ar-SA" sz="2400" dirty="0"/>
              </a:p>
              <a:p>
                <a:pPr marL="0" indent="0" algn="r" rtl="1">
                  <a:buNone/>
                </a:pPr>
                <a:r>
                  <a:rPr lang="ar-SA" sz="2400" b="1" dirty="0">
                    <a:solidFill>
                      <a:srgbClr val="C00000"/>
                    </a:solidFill>
                    <a:effectLst>
                      <a:outerShdw blurRad="38100" dist="38100" dir="2700000" algn="tl">
                        <a:srgbClr val="000000">
                          <a:alpha val="43137"/>
                        </a:srgbClr>
                      </a:outerShdw>
                    </a:effectLst>
                  </a:rPr>
                  <a:t>تعريف دالة الانتاج :</a:t>
                </a:r>
              </a:p>
              <a:p>
                <a:pPr marL="0" indent="0" algn="r" rtl="1">
                  <a:buNone/>
                </a:pPr>
                <a:r>
                  <a:rPr lang="ar-SA" sz="2400" b="1" dirty="0">
                    <a:solidFill>
                      <a:srgbClr val="0070C0"/>
                    </a:solidFill>
                    <a:effectLst>
                      <a:outerShdw blurRad="38100" dist="38100" dir="2700000" algn="tl">
                        <a:srgbClr val="000000">
                          <a:alpha val="43137"/>
                        </a:srgbClr>
                      </a:outerShdw>
                    </a:effectLst>
                  </a:rPr>
                  <a:t>توضح اقصى ما يمكن </a:t>
                </a:r>
                <a:r>
                  <a:rPr lang="ar-SA" sz="2400" b="1" dirty="0" smtClean="0">
                    <a:solidFill>
                      <a:srgbClr val="0070C0"/>
                    </a:solidFill>
                    <a:effectLst>
                      <a:outerShdw blurRad="38100" dist="38100" dir="2700000" algn="tl">
                        <a:srgbClr val="000000">
                          <a:alpha val="43137"/>
                        </a:srgbClr>
                      </a:outerShdw>
                    </a:effectLst>
                  </a:rPr>
                  <a:t>إنتاجه </a:t>
                </a:r>
                <a:r>
                  <a:rPr lang="ar-SA" sz="2400" b="1" dirty="0">
                    <a:solidFill>
                      <a:srgbClr val="0070C0"/>
                    </a:solidFill>
                    <a:effectLst>
                      <a:outerShdw blurRad="38100" dist="38100" dir="2700000" algn="tl">
                        <a:srgbClr val="000000">
                          <a:alpha val="43137"/>
                        </a:srgbClr>
                      </a:outerShdw>
                    </a:effectLst>
                  </a:rPr>
                  <a:t>من السلع والخدمات باستخدام كمية معينة من عناصر الانتاج وذلك عند مستوى معين من التقنية </a:t>
                </a:r>
              </a:p>
              <a:p>
                <a:pPr marL="0" indent="0" algn="ctr" rtl="1">
                  <a:buNone/>
                </a:pPr>
                <a:r>
                  <a:rPr lang="en-US" sz="2400" b="1" dirty="0">
                    <a:solidFill>
                      <a:srgbClr val="C00000"/>
                    </a:solidFill>
                  </a:rPr>
                  <a:t>Q=</a:t>
                </a:r>
                <a14:m>
                  <m:oMath xmlns:m="http://schemas.openxmlformats.org/officeDocument/2006/math">
                    <m:r>
                      <a:rPr lang="pt-BR" sz="2400" b="1" i="1" dirty="0" smtClean="0">
                        <a:solidFill>
                          <a:srgbClr val="C00000"/>
                        </a:solidFill>
                        <a:latin typeface="Cambria Math" panose="02040503050406030204" pitchFamily="18" charset="0"/>
                      </a:rPr>
                      <m:t>𝒇</m:t>
                    </m:r>
                    <m:r>
                      <a:rPr lang="en-US" sz="2400" b="1" i="1" dirty="0" smtClean="0">
                        <a:solidFill>
                          <a:srgbClr val="C00000"/>
                        </a:solidFill>
                        <a:latin typeface="Cambria Math" panose="02040503050406030204" pitchFamily="18" charset="0"/>
                      </a:rPr>
                      <m:t>(</m:t>
                    </m:r>
                    <m:sSub>
                      <m:sSubPr>
                        <m:ctrlPr>
                          <a:rPr lang="pt-BR" sz="2400" b="1" i="1" dirty="0" smtClean="0">
                            <a:solidFill>
                              <a:srgbClr val="C00000"/>
                            </a:solidFill>
                            <a:latin typeface="Cambria Math" panose="02040503050406030204" pitchFamily="18" charset="0"/>
                          </a:rPr>
                        </m:ctrlPr>
                      </m:sSubPr>
                      <m:e>
                        <m:r>
                          <a:rPr lang="en-US" sz="2400" b="1" i="1" dirty="0" smtClean="0">
                            <a:solidFill>
                              <a:srgbClr val="C00000"/>
                            </a:solidFill>
                            <a:latin typeface="Cambria Math" panose="02040503050406030204" pitchFamily="18" charset="0"/>
                          </a:rPr>
                          <m:t>𝑿</m:t>
                        </m:r>
                      </m:e>
                      <m:sub>
                        <m:r>
                          <a:rPr lang="en-US" sz="2400" b="1" i="1" dirty="0" smtClean="0">
                            <a:solidFill>
                              <a:srgbClr val="C00000"/>
                            </a:solidFill>
                            <a:latin typeface="Cambria Math" panose="02040503050406030204" pitchFamily="18" charset="0"/>
                          </a:rPr>
                          <m:t>𝟏</m:t>
                        </m:r>
                      </m:sub>
                    </m:sSub>
                    <m:r>
                      <a:rPr lang="en-US" sz="2400" b="1" i="1" dirty="0" smtClean="0">
                        <a:solidFill>
                          <a:srgbClr val="C00000"/>
                        </a:solidFill>
                        <a:latin typeface="Cambria Math" panose="02040503050406030204" pitchFamily="18" charset="0"/>
                      </a:rPr>
                      <m:t> ,</m:t>
                    </m:r>
                    <m:sSub>
                      <m:sSubPr>
                        <m:ctrlPr>
                          <a:rPr lang="en-US" sz="2400" b="1" i="1" dirty="0" smtClean="0">
                            <a:solidFill>
                              <a:srgbClr val="C00000"/>
                            </a:solidFill>
                            <a:latin typeface="Cambria Math" panose="02040503050406030204" pitchFamily="18" charset="0"/>
                          </a:rPr>
                        </m:ctrlPr>
                      </m:sSubPr>
                      <m:e>
                        <m:r>
                          <a:rPr lang="en-US" sz="2400" b="1" i="1" dirty="0" smtClean="0">
                            <a:solidFill>
                              <a:srgbClr val="C00000"/>
                            </a:solidFill>
                            <a:latin typeface="Cambria Math" panose="02040503050406030204" pitchFamily="18" charset="0"/>
                          </a:rPr>
                          <m:t>𝑿</m:t>
                        </m:r>
                      </m:e>
                      <m:sub>
                        <m:r>
                          <a:rPr lang="en-US" sz="2400" b="1" i="1" dirty="0" smtClean="0">
                            <a:solidFill>
                              <a:srgbClr val="C00000"/>
                            </a:solidFill>
                            <a:latin typeface="Cambria Math" panose="02040503050406030204" pitchFamily="18" charset="0"/>
                          </a:rPr>
                          <m:t>𝟐</m:t>
                        </m:r>
                      </m:sub>
                    </m:sSub>
                    <m:r>
                      <a:rPr lang="en-US" sz="2400" b="1" i="1" dirty="0" smtClean="0">
                        <a:solidFill>
                          <a:srgbClr val="C00000"/>
                        </a:solidFill>
                        <a:latin typeface="Cambria Math" panose="02040503050406030204" pitchFamily="18" charset="0"/>
                      </a:rPr>
                      <m:t> ,</m:t>
                    </m:r>
                    <m:sSub>
                      <m:sSubPr>
                        <m:ctrlPr>
                          <a:rPr lang="en-US" sz="2400" b="1" i="1" dirty="0" smtClean="0">
                            <a:solidFill>
                              <a:srgbClr val="C00000"/>
                            </a:solidFill>
                            <a:latin typeface="Cambria Math" panose="02040503050406030204" pitchFamily="18" charset="0"/>
                          </a:rPr>
                        </m:ctrlPr>
                      </m:sSubPr>
                      <m:e>
                        <m:r>
                          <a:rPr lang="en-US" sz="2400" b="1" i="1" dirty="0" smtClean="0">
                            <a:solidFill>
                              <a:srgbClr val="C00000"/>
                            </a:solidFill>
                            <a:latin typeface="Cambria Math" panose="02040503050406030204" pitchFamily="18" charset="0"/>
                          </a:rPr>
                          <m:t>𝑿</m:t>
                        </m:r>
                      </m:e>
                      <m:sub>
                        <m:r>
                          <a:rPr lang="en-US" sz="2400" b="1" i="1" dirty="0" smtClean="0">
                            <a:solidFill>
                              <a:srgbClr val="C00000"/>
                            </a:solidFill>
                            <a:latin typeface="Cambria Math" panose="02040503050406030204" pitchFamily="18" charset="0"/>
                          </a:rPr>
                          <m:t>𝟑</m:t>
                        </m:r>
                      </m:sub>
                    </m:sSub>
                    <m:r>
                      <a:rPr lang="en-US" sz="2400" b="1" i="1" dirty="0" smtClean="0">
                        <a:solidFill>
                          <a:srgbClr val="C00000"/>
                        </a:solidFill>
                        <a:latin typeface="Cambria Math" panose="02040503050406030204" pitchFamily="18" charset="0"/>
                      </a:rPr>
                      <m:t>,…….</m:t>
                    </m:r>
                    <m:sSub>
                      <m:sSubPr>
                        <m:ctrlPr>
                          <a:rPr lang="en-US" sz="2400" b="1" i="1" dirty="0" smtClean="0">
                            <a:solidFill>
                              <a:srgbClr val="C00000"/>
                            </a:solidFill>
                            <a:latin typeface="Cambria Math" panose="02040503050406030204" pitchFamily="18" charset="0"/>
                          </a:rPr>
                        </m:ctrlPr>
                      </m:sSubPr>
                      <m:e>
                        <m:r>
                          <a:rPr lang="en-US" sz="2400" b="1" i="1" dirty="0" smtClean="0">
                            <a:solidFill>
                              <a:srgbClr val="C00000"/>
                            </a:solidFill>
                            <a:latin typeface="Cambria Math" panose="02040503050406030204" pitchFamily="18" charset="0"/>
                          </a:rPr>
                          <m:t>𝑿</m:t>
                        </m:r>
                      </m:e>
                      <m:sub>
                        <m:r>
                          <a:rPr lang="en-US" sz="2400" b="1" i="1" dirty="0" smtClean="0">
                            <a:solidFill>
                              <a:srgbClr val="C00000"/>
                            </a:solidFill>
                            <a:latin typeface="Cambria Math" panose="02040503050406030204" pitchFamily="18" charset="0"/>
                          </a:rPr>
                          <m:t>𝒏</m:t>
                        </m:r>
                      </m:sub>
                    </m:sSub>
                  </m:oMath>
                </a14:m>
                <a:r>
                  <a:rPr lang="en-US" sz="2400" b="1" dirty="0">
                    <a:solidFill>
                      <a:srgbClr val="C00000"/>
                    </a:solidFill>
                  </a:rPr>
                  <a:t>)</a:t>
                </a:r>
              </a:p>
              <a:p>
                <a:pPr marL="0" indent="0" algn="r" rtl="1">
                  <a:buNone/>
                </a:pPr>
                <a:r>
                  <a:rPr lang="ar-SA" sz="2400" dirty="0" smtClean="0"/>
                  <a:t>هذه </a:t>
                </a:r>
                <a:r>
                  <a:rPr lang="ar-SA" sz="2400" dirty="0"/>
                  <a:t>الدالة تمثل منتج واحد وعدد من عناصر الانتاج، ولكن من الممكن ان يكون اكثر من منتج وعدد من عناصر الانتاج او عدة منتجات وعنصر انتاجي واحد .</a:t>
                </a:r>
              </a:p>
              <a:p>
                <a:pPr marL="0" indent="0" algn="r" rtl="1">
                  <a:buNone/>
                </a:pPr>
                <a:r>
                  <a:rPr lang="ar-SA" sz="2400" b="1" dirty="0">
                    <a:solidFill>
                      <a:srgbClr val="0070C0"/>
                    </a:solidFill>
                    <a:effectLst>
                      <a:outerShdw blurRad="38100" dist="38100" dir="2700000" algn="tl">
                        <a:srgbClr val="000000">
                          <a:alpha val="43137"/>
                        </a:srgbClr>
                      </a:outerShdw>
                    </a:effectLst>
                  </a:rPr>
                  <a:t>وبافتراض ان دالة الانتاج تستخدم ثلاثة عناصر انتاج يكون شكل الدالة</a:t>
                </a:r>
                <a:r>
                  <a:rPr lang="ar-SA" sz="2400" dirty="0"/>
                  <a:t> </a:t>
                </a:r>
              </a:p>
              <a:p>
                <a:pPr marL="0" indent="0" algn="ctr" rtl="1">
                  <a:buNone/>
                </a:pPr>
                <a:r>
                  <a:rPr lang="en-US" sz="2400" b="1" dirty="0">
                    <a:solidFill>
                      <a:srgbClr val="C00000"/>
                    </a:solidFill>
                  </a:rPr>
                  <a:t>Q=</a:t>
                </a:r>
                <a14:m>
                  <m:oMath xmlns:m="http://schemas.openxmlformats.org/officeDocument/2006/math">
                    <m:r>
                      <a:rPr lang="pt-BR" sz="2400" b="1" i="1" dirty="0">
                        <a:solidFill>
                          <a:srgbClr val="C00000"/>
                        </a:solidFill>
                        <a:latin typeface="Cambria Math" panose="02040503050406030204" pitchFamily="18" charset="0"/>
                      </a:rPr>
                      <m:t>𝒇</m:t>
                    </m:r>
                    <m:r>
                      <a:rPr lang="en-US" sz="2400" b="1" i="1" dirty="0">
                        <a:solidFill>
                          <a:srgbClr val="C00000"/>
                        </a:solidFill>
                        <a:latin typeface="Cambria Math" panose="02040503050406030204" pitchFamily="18" charset="0"/>
                      </a:rPr>
                      <m:t>(</m:t>
                    </m:r>
                    <m:r>
                      <a:rPr lang="en-US" sz="2400" b="1" i="1" dirty="0" smtClean="0">
                        <a:solidFill>
                          <a:srgbClr val="C00000"/>
                        </a:solidFill>
                        <a:latin typeface="Cambria Math" panose="02040503050406030204" pitchFamily="18" charset="0"/>
                      </a:rPr>
                      <m:t>𝑳</m:t>
                    </m:r>
                    <m:r>
                      <a:rPr lang="en-US" sz="2400" b="1" i="1" dirty="0">
                        <a:solidFill>
                          <a:srgbClr val="C00000"/>
                        </a:solidFill>
                        <a:latin typeface="Cambria Math" panose="02040503050406030204" pitchFamily="18" charset="0"/>
                      </a:rPr>
                      <m:t> ,</m:t>
                    </m:r>
                    <m:r>
                      <a:rPr lang="en-US" sz="2400" b="1" i="1" dirty="0" smtClean="0">
                        <a:solidFill>
                          <a:srgbClr val="C00000"/>
                        </a:solidFill>
                        <a:latin typeface="Cambria Math" panose="02040503050406030204" pitchFamily="18" charset="0"/>
                      </a:rPr>
                      <m:t>𝑲</m:t>
                    </m:r>
                    <m:r>
                      <a:rPr lang="en-US" sz="2400" b="1" i="1" dirty="0">
                        <a:solidFill>
                          <a:srgbClr val="C00000"/>
                        </a:solidFill>
                        <a:latin typeface="Cambria Math" panose="02040503050406030204" pitchFamily="18" charset="0"/>
                      </a:rPr>
                      <m:t> ,</m:t>
                    </m:r>
                    <m:r>
                      <a:rPr lang="en-US" sz="2400" b="1" i="1" dirty="0" smtClean="0">
                        <a:solidFill>
                          <a:srgbClr val="C00000"/>
                        </a:solidFill>
                        <a:latin typeface="Cambria Math" panose="02040503050406030204" pitchFamily="18" charset="0"/>
                      </a:rPr>
                      <m:t>𝑫</m:t>
                    </m:r>
                  </m:oMath>
                </a14:m>
                <a:r>
                  <a:rPr lang="en-US" sz="2400" b="1" dirty="0">
                    <a:solidFill>
                      <a:srgbClr val="C00000"/>
                    </a:solidFill>
                  </a:rPr>
                  <a:t>)</a:t>
                </a:r>
              </a:p>
              <a:p>
                <a:pPr marL="0" indent="0" algn="ctr" rtl="1">
                  <a:buNone/>
                </a:pPr>
                <a:endParaRPr lang="ar-SA" dirty="0"/>
              </a:p>
              <a:p>
                <a:pPr marL="0" indent="0" algn="r" rtl="1">
                  <a:buNone/>
                </a:pPr>
                <a:endParaRPr lang="en-US" dirty="0"/>
              </a:p>
              <a:p>
                <a:pPr marL="0" indent="0" algn="r" rtl="1">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67544" y="1412776"/>
                <a:ext cx="7632848" cy="4968551"/>
              </a:xfrm>
              <a:blipFill rotWithShape="0">
                <a:blip r:embed="rId2"/>
                <a:stretch>
                  <a:fillRect l="-2236" t="-1595" r="-2796"/>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107504" y="6381328"/>
            <a:ext cx="5811724" cy="365125"/>
          </a:xfrm>
        </p:spPr>
        <p:txBody>
          <a:bodyPr/>
          <a:lstStyle/>
          <a:p>
            <a:r>
              <a:rPr lang="ar-SA" dirty="0"/>
              <a:t>فوزية الكلابي</a:t>
            </a:r>
            <a:endParaRPr lang="en-GB" dirty="0"/>
          </a:p>
        </p:txBody>
      </p:sp>
      <p:sp>
        <p:nvSpPr>
          <p:cNvPr id="5" name="Slide Number Placeholder 4"/>
          <p:cNvSpPr>
            <a:spLocks noGrp="1"/>
          </p:cNvSpPr>
          <p:nvPr>
            <p:ph type="sldNum" sz="quarter" idx="12"/>
          </p:nvPr>
        </p:nvSpPr>
        <p:spPr>
          <a:xfrm>
            <a:off x="8209756" y="6046365"/>
            <a:ext cx="856907" cy="669925"/>
          </a:xfrm>
        </p:spPr>
        <p:txBody>
          <a:bodyPr/>
          <a:lstStyle/>
          <a:p>
            <a:fld id="{DDA63D12-BCEB-4E8B-94AD-549E12DB8AFD}" type="slidenum">
              <a:rPr lang="en-GB" smtClean="0"/>
              <a:pPr/>
              <a:t>9</a:t>
            </a:fld>
            <a:endParaRPr lang="en-GB" dirty="0"/>
          </a:p>
        </p:txBody>
      </p:sp>
    </p:spTree>
    <p:extLst>
      <p:ext uri="{BB962C8B-B14F-4D97-AF65-F5344CB8AC3E}">
        <p14:creationId xmlns:p14="http://schemas.microsoft.com/office/powerpoint/2010/main" val="144507997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2959</TotalTime>
  <Words>1401</Words>
  <Application>Microsoft Office PowerPoint</Application>
  <PresentationFormat>On-screen Show (4:3)</PresentationFormat>
  <Paragraphs>385</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Cambria Math</vt:lpstr>
      <vt:lpstr>Symbol</vt:lpstr>
      <vt:lpstr>Times New Roman</vt:lpstr>
      <vt:lpstr>Wingdings</vt:lpstr>
      <vt:lpstr>Retrospect</vt:lpstr>
      <vt:lpstr>الانتاج في الاجل القصير</vt:lpstr>
      <vt:lpstr>مقدمة:</vt:lpstr>
      <vt:lpstr>تابع المقدمة:</vt:lpstr>
      <vt:lpstr>تابع المقدمة:</vt:lpstr>
      <vt:lpstr>     تابع المقدمة </vt:lpstr>
      <vt:lpstr>الانتاج</vt:lpstr>
      <vt:lpstr>افتراضات نظرية:</vt:lpstr>
      <vt:lpstr>الاجل القصير والاجل الطويل</vt:lpstr>
      <vt:lpstr>دالة الانتاج</vt:lpstr>
      <vt:lpstr>PowerPoint Presentation</vt:lpstr>
      <vt:lpstr>الانتاج بالاجل القصير </vt:lpstr>
      <vt:lpstr>منحنيات الانتاج في الأجل القصير</vt:lpstr>
      <vt:lpstr>منحنيات الانتاج في الاجل القصير</vt:lpstr>
      <vt:lpstr>منحنيات الانتاج في الاجل القصير</vt:lpstr>
      <vt:lpstr>العلاقة بين الانتاج الحدي والانتاج المتوسط </vt:lpstr>
      <vt:lpstr>قانون تناقص الغلة </vt:lpstr>
      <vt:lpstr>مراحل الانتاج</vt:lpstr>
      <vt:lpstr>PowerPoint Presentation</vt:lpstr>
      <vt:lpstr>مراحل الانتاج</vt:lpstr>
      <vt:lpstr>ملاحظة هامة </vt:lpstr>
      <vt:lpstr>مرونة الانتا ج ومراحل الانتاج </vt:lpstr>
      <vt:lpstr>تمرين1</vt:lpstr>
      <vt:lpstr>حل تمرين1</vt:lpstr>
      <vt:lpstr>الخلاصة:</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السابع: العلاقة بين عناصر الإنتاج وحجم الإنتاج</dc:title>
  <dc:creator>Bodour</dc:creator>
  <cp:lastModifiedBy>Fawziah Alkelabi</cp:lastModifiedBy>
  <cp:revision>141</cp:revision>
  <dcterms:created xsi:type="dcterms:W3CDTF">2013-02-25T19:20:55Z</dcterms:created>
  <dcterms:modified xsi:type="dcterms:W3CDTF">2021-03-02T18:40:49Z</dcterms:modified>
</cp:coreProperties>
</file>