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36"/>
  </p:notesMasterIdLst>
  <p:sldIdLst>
    <p:sldId id="256" r:id="rId2"/>
    <p:sldId id="294" r:id="rId3"/>
    <p:sldId id="260"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92" r:id="rId22"/>
    <p:sldId id="283" r:id="rId23"/>
    <p:sldId id="282" r:id="rId24"/>
    <p:sldId id="291" r:id="rId25"/>
    <p:sldId id="279" r:id="rId26"/>
    <p:sldId id="284" r:id="rId27"/>
    <p:sldId id="285" r:id="rId28"/>
    <p:sldId id="286" r:id="rId29"/>
    <p:sldId id="287" r:id="rId30"/>
    <p:sldId id="281" r:id="rId31"/>
    <p:sldId id="288" r:id="rId32"/>
    <p:sldId id="290" r:id="rId33"/>
    <p:sldId id="293" r:id="rId34"/>
    <p:sldId id="280" r:id="rId35"/>
  </p:sldIdLst>
  <p:sldSz cx="9144000" cy="6858000" type="screen4x3"/>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6" autoAdjust="0"/>
    <p:restoredTop sz="94660"/>
  </p:normalViewPr>
  <p:slideViewPr>
    <p:cSldViewPr>
      <p:cViewPr varScale="1">
        <p:scale>
          <a:sx n="82" d="100"/>
          <a:sy n="82" d="100"/>
        </p:scale>
        <p:origin x="540" y="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GB"/>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FE486909-16F7-498F-B9EE-2245888CE1F9}" type="datetimeFigureOut">
              <a:rPr lang="en-GB" smtClean="0"/>
              <a:pPr/>
              <a:t>17/03/2021</a:t>
            </a:fld>
            <a:endParaRPr lang="en-GB"/>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GB"/>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GB"/>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F3AE6D41-47FB-4BEF-9F55-2C4D4722D25A}" type="slidenum">
              <a:rPr lang="en-GB" smtClean="0"/>
              <a:pPr/>
              <a:t>‹#›</a:t>
            </a:fld>
            <a:endParaRPr lang="en-GB"/>
          </a:p>
        </p:txBody>
      </p:sp>
    </p:spTree>
    <p:extLst>
      <p:ext uri="{BB962C8B-B14F-4D97-AF65-F5344CB8AC3E}">
        <p14:creationId xmlns:p14="http://schemas.microsoft.com/office/powerpoint/2010/main" val="323037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E6D41-47FB-4BEF-9F55-2C4D4722D25A}" type="slidenum">
              <a:rPr lang="en-GB" smtClean="0"/>
              <a:pPr/>
              <a:t>16</a:t>
            </a:fld>
            <a:endParaRPr lang="en-GB"/>
          </a:p>
        </p:txBody>
      </p:sp>
    </p:spTree>
    <p:extLst>
      <p:ext uri="{BB962C8B-B14F-4D97-AF65-F5344CB8AC3E}">
        <p14:creationId xmlns:p14="http://schemas.microsoft.com/office/powerpoint/2010/main" val="40735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AE6D41-47FB-4BEF-9F55-2C4D4722D25A}" type="slidenum">
              <a:rPr lang="en-GB" smtClean="0"/>
              <a:pPr/>
              <a:t>29</a:t>
            </a:fld>
            <a:endParaRPr lang="en-GB"/>
          </a:p>
        </p:txBody>
      </p:sp>
    </p:spTree>
    <p:extLst>
      <p:ext uri="{BB962C8B-B14F-4D97-AF65-F5344CB8AC3E}">
        <p14:creationId xmlns:p14="http://schemas.microsoft.com/office/powerpoint/2010/main" val="402088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34E2CA-5A5E-4FE9-AAB2-C1DEAD1E59EF}" type="datetime1">
              <a:rPr lang="en-GB" smtClean="0"/>
              <a:t>17/03/2021</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DDA63D12-BCEB-4E8B-94AD-549E12DB8AFD}"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15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DDC7ED-7682-406C-903F-C60D48C5E35D}" type="datetime1">
              <a:rPr lang="en-GB" smtClean="0"/>
              <a:t>17/03/2021</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1967594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888CB-35F1-4310-9684-D4F5FC47EC06}" type="datetime1">
              <a:rPr lang="en-GB" smtClean="0"/>
              <a:t>17/03/2021</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141345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86A8A2-9CC0-4336-A751-C8CDF5548647}" type="datetime1">
              <a:rPr lang="en-GB" smtClean="0"/>
              <a:t>17/03/2021</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405506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DFF96F-2FD6-4E36-969A-449856474DB5}" type="datetime1">
              <a:rPr lang="en-GB" smtClean="0"/>
              <a:t>17/03/2021</a:t>
            </a:fld>
            <a:endParaRPr lang="en-GB"/>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DDA63D12-BCEB-4E8B-94AD-549E12DB8AFD}"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27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3AF257-FB91-4A7B-B53E-2BD212F6C6B5}" type="datetime1">
              <a:rPr lang="en-GB" smtClean="0"/>
              <a:t>17/03/2021</a:t>
            </a:fld>
            <a:endParaRPr lang="en-GB"/>
          </a:p>
        </p:txBody>
      </p:sp>
      <p:sp>
        <p:nvSpPr>
          <p:cNvPr id="6" name="Footer Placeholder 5"/>
          <p:cNvSpPr>
            <a:spLocks noGrp="1"/>
          </p:cNvSpPr>
          <p:nvPr>
            <p:ph type="ftr" sz="quarter" idx="11"/>
          </p:nvPr>
        </p:nvSpPr>
        <p:spPr/>
        <p:txBody>
          <a:bodyPr/>
          <a:lstStyle/>
          <a:p>
            <a:r>
              <a:rPr lang="ar-SA"/>
              <a:t>فوزية الكلابي</a:t>
            </a:r>
            <a:endParaRPr lang="en-GB"/>
          </a:p>
        </p:txBody>
      </p:sp>
      <p:sp>
        <p:nvSpPr>
          <p:cNvPr id="7" name="Slide Number Placeholder 6"/>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176348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F0782C-F503-46CA-85E5-5E6CAF36DC7F}" type="datetime1">
              <a:rPr lang="en-GB" smtClean="0"/>
              <a:t>17/03/2021</a:t>
            </a:fld>
            <a:endParaRPr lang="en-GB"/>
          </a:p>
        </p:txBody>
      </p:sp>
      <p:sp>
        <p:nvSpPr>
          <p:cNvPr id="8" name="Footer Placeholder 7"/>
          <p:cNvSpPr>
            <a:spLocks noGrp="1"/>
          </p:cNvSpPr>
          <p:nvPr>
            <p:ph type="ftr" sz="quarter" idx="11"/>
          </p:nvPr>
        </p:nvSpPr>
        <p:spPr/>
        <p:txBody>
          <a:bodyPr/>
          <a:lstStyle/>
          <a:p>
            <a:r>
              <a:rPr lang="ar-SA"/>
              <a:t>فوزية الكلابي</a:t>
            </a:r>
            <a:endParaRPr lang="en-GB"/>
          </a:p>
        </p:txBody>
      </p:sp>
      <p:sp>
        <p:nvSpPr>
          <p:cNvPr id="9" name="Slide Number Placeholder 8"/>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339563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931576-3ADD-43D4-BA1E-2FAEB8395614}" type="datetime1">
              <a:rPr lang="en-GB" smtClean="0"/>
              <a:t>17/03/2021</a:t>
            </a:fld>
            <a:endParaRPr lang="en-GB"/>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306649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023941E-5453-46A9-8E95-70E5E107A6B0}" type="datetime1">
              <a:rPr lang="en-GB" smtClean="0"/>
              <a:t>17/03/2021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ar-SA"/>
              <a:t>فوزية الكلابي</a:t>
            </a:r>
            <a:endParaRPr lang="en-GB"/>
          </a:p>
        </p:txBody>
      </p:sp>
      <p:sp>
        <p:nvSpPr>
          <p:cNvPr id="9" name="Slide Number Placeholder 8"/>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99279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FA3E804-1941-484B-A0BE-84080FD6D26E}" type="datetime1">
              <a:rPr lang="en-GB" smtClean="0"/>
              <a:t>17/03/2021</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ar-SA"/>
              <a:t>فوزية الكلابي</a:t>
            </a: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DA63D12-BCEB-4E8B-94AD-549E12DB8AFD}" type="slidenum">
              <a:rPr lang="en-GB" smtClean="0"/>
              <a:pPr/>
              <a:t>‹#›</a:t>
            </a:fld>
            <a:endParaRPr lang="en-GB"/>
          </a:p>
        </p:txBody>
      </p:sp>
    </p:spTree>
    <p:extLst>
      <p:ext uri="{BB962C8B-B14F-4D97-AF65-F5344CB8AC3E}">
        <p14:creationId xmlns:p14="http://schemas.microsoft.com/office/powerpoint/2010/main" val="2273193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2307E6-1EEA-4D2B-A536-C3A1D19C3E23}" type="datetime1">
              <a:rPr lang="en-GB" smtClean="0"/>
              <a:t>17/03/2021</a:t>
            </a:fld>
            <a:endParaRPr lang="en-GB"/>
          </a:p>
        </p:txBody>
      </p:sp>
      <p:sp>
        <p:nvSpPr>
          <p:cNvPr id="6" name="Footer Placeholder 5"/>
          <p:cNvSpPr>
            <a:spLocks noGrp="1"/>
          </p:cNvSpPr>
          <p:nvPr>
            <p:ph type="ftr" sz="quarter" idx="11"/>
          </p:nvPr>
        </p:nvSpPr>
        <p:spPr/>
        <p:txBody>
          <a:bodyPr/>
          <a:lstStyle/>
          <a:p>
            <a:r>
              <a:rPr lang="ar-SA"/>
              <a:t>فوزية الكلابي</a:t>
            </a:r>
            <a:endParaRPr lang="en-GB"/>
          </a:p>
        </p:txBody>
      </p:sp>
      <p:sp>
        <p:nvSpPr>
          <p:cNvPr id="7" name="Slide Number Placeholder 6"/>
          <p:cNvSpPr>
            <a:spLocks noGrp="1"/>
          </p:cNvSpPr>
          <p:nvPr>
            <p:ph type="sldNum" sz="quarter" idx="12"/>
          </p:nvPr>
        </p:nvSpPr>
        <p:spPr/>
        <p:txBody>
          <a:bodyPr/>
          <a:lstStyle/>
          <a:p>
            <a:fld id="{DDA63D12-BCEB-4E8B-94AD-549E12DB8AFD}" type="slidenum">
              <a:rPr lang="en-GB" smtClean="0"/>
              <a:pPr/>
              <a:t>‹#›</a:t>
            </a:fld>
            <a:endParaRPr lang="en-GB"/>
          </a:p>
        </p:txBody>
      </p:sp>
    </p:spTree>
    <p:extLst>
      <p:ext uri="{BB962C8B-B14F-4D97-AF65-F5344CB8AC3E}">
        <p14:creationId xmlns:p14="http://schemas.microsoft.com/office/powerpoint/2010/main" val="3500189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2AAF3EE-671B-4D90-9DAA-C6C8B256B909}" type="datetime1">
              <a:rPr lang="en-GB" smtClean="0"/>
              <a:t>17/03/2021</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ar-SA"/>
              <a:t>فوزية الكلابي</a:t>
            </a:r>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DA63D12-BCEB-4E8B-94AD-549E12DB8AFD}" type="slidenum">
              <a:rPr lang="en-GB" smtClean="0"/>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1554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image" Target="../media/image36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0.png"/><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48272"/>
            <a:ext cx="7851648" cy="1828800"/>
          </a:xfrm>
        </p:spPr>
        <p:txBody>
          <a:bodyPr>
            <a:normAutofit/>
          </a:bodyPr>
          <a:lstStyle/>
          <a:p>
            <a:pPr algn="ctr" rtl="1"/>
            <a:r>
              <a:rPr lang="ar-SA" sz="4800" b="1" dirty="0">
                <a:solidFill>
                  <a:srgbClr val="C00000"/>
                </a:solidFill>
                <a:effectLst>
                  <a:outerShdw blurRad="38100" dist="38100" dir="2700000" algn="tl">
                    <a:srgbClr val="000000">
                      <a:alpha val="43137"/>
                    </a:srgbClr>
                  </a:outerShdw>
                </a:effectLst>
              </a:rPr>
              <a:t>الانتاج في الاجل </a:t>
            </a:r>
            <a:r>
              <a:rPr lang="ar-SA" sz="4800" b="1" dirty="0" smtClean="0">
                <a:solidFill>
                  <a:srgbClr val="C00000"/>
                </a:solidFill>
                <a:effectLst>
                  <a:outerShdw blurRad="38100" dist="38100" dir="2700000" algn="tl">
                    <a:srgbClr val="000000">
                      <a:alpha val="43137"/>
                    </a:srgbClr>
                  </a:outerShdw>
                </a:effectLst>
              </a:rPr>
              <a:t>الطويل</a:t>
            </a:r>
            <a:endParaRPr lang="en-GB" sz="4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002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10</a:t>
            </a:fld>
            <a:endParaRPr lang="en-GB"/>
          </a:p>
        </p:txBody>
      </p:sp>
      <p:sp>
        <p:nvSpPr>
          <p:cNvPr id="52" name="Rectangle 51"/>
          <p:cNvSpPr/>
          <p:nvPr/>
        </p:nvSpPr>
        <p:spPr>
          <a:xfrm>
            <a:off x="899592" y="1839787"/>
            <a:ext cx="669835" cy="25315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60" name="Straight Connector 59"/>
          <p:cNvCxnSpPr/>
          <p:nvPr/>
        </p:nvCxnSpPr>
        <p:spPr>
          <a:xfrm>
            <a:off x="899592" y="3068960"/>
            <a:ext cx="0" cy="2160240"/>
          </a:xfrm>
          <a:prstGeom prst="line">
            <a:avLst/>
          </a:prstGeom>
        </p:spPr>
        <p:style>
          <a:lnRef idx="3">
            <a:schemeClr val="accent2"/>
          </a:lnRef>
          <a:fillRef idx="0">
            <a:schemeClr val="accent2"/>
          </a:fillRef>
          <a:effectRef idx="2">
            <a:schemeClr val="accent2"/>
          </a:effectRef>
          <a:fontRef idx="minor">
            <a:schemeClr val="tx1"/>
          </a:fontRef>
        </p:style>
      </p:cxnSp>
      <p:cxnSp>
        <p:nvCxnSpPr>
          <p:cNvPr id="61" name="Straight Connector 60"/>
          <p:cNvCxnSpPr/>
          <p:nvPr/>
        </p:nvCxnSpPr>
        <p:spPr>
          <a:xfrm>
            <a:off x="899592" y="5229200"/>
            <a:ext cx="2448272" cy="0"/>
          </a:xfrm>
          <a:prstGeom prst="line">
            <a:avLst/>
          </a:prstGeom>
        </p:spPr>
        <p:style>
          <a:lnRef idx="3">
            <a:schemeClr val="accent2"/>
          </a:lnRef>
          <a:fillRef idx="0">
            <a:schemeClr val="accent2"/>
          </a:fillRef>
          <a:effectRef idx="2">
            <a:schemeClr val="accent2"/>
          </a:effectRef>
          <a:fontRef idx="minor">
            <a:schemeClr val="tx1"/>
          </a:fontRef>
        </p:style>
      </p:cxnSp>
      <p:sp>
        <p:nvSpPr>
          <p:cNvPr id="62" name="Freeform 61"/>
          <p:cNvSpPr/>
          <p:nvPr/>
        </p:nvSpPr>
        <p:spPr>
          <a:xfrm>
            <a:off x="1331639" y="3645024"/>
            <a:ext cx="1432999" cy="1152128"/>
          </a:xfrm>
          <a:custGeom>
            <a:avLst/>
            <a:gdLst>
              <a:gd name="connsiteX0" fmla="*/ 311996 w 512600"/>
              <a:gd name="connsiteY0" fmla="*/ 0 h 683912"/>
              <a:gd name="connsiteX1" fmla="*/ 109320 w 512600"/>
              <a:gd name="connsiteY1" fmla="*/ 65987 h 683912"/>
              <a:gd name="connsiteX2" fmla="*/ 33905 w 512600"/>
              <a:gd name="connsiteY2" fmla="*/ 221530 h 683912"/>
              <a:gd name="connsiteX3" fmla="*/ 911 w 512600"/>
              <a:gd name="connsiteY3" fmla="*/ 447773 h 683912"/>
              <a:gd name="connsiteX4" fmla="*/ 66899 w 512600"/>
              <a:gd name="connsiteY4" fmla="*/ 617455 h 683912"/>
              <a:gd name="connsiteX5" fmla="*/ 321423 w 512600"/>
              <a:gd name="connsiteY5" fmla="*/ 683443 h 683912"/>
              <a:gd name="connsiteX6" fmla="*/ 495819 w 512600"/>
              <a:gd name="connsiteY6" fmla="*/ 589175 h 683912"/>
              <a:gd name="connsiteX7" fmla="*/ 495819 w 512600"/>
              <a:gd name="connsiteY7" fmla="*/ 584462 h 68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600" h="683912">
                <a:moveTo>
                  <a:pt x="311996" y="0"/>
                </a:moveTo>
                <a:cubicBezTo>
                  <a:pt x="233832" y="14532"/>
                  <a:pt x="155668" y="29065"/>
                  <a:pt x="109320" y="65987"/>
                </a:cubicBezTo>
                <a:cubicBezTo>
                  <a:pt x="62972" y="102909"/>
                  <a:pt x="51973" y="157899"/>
                  <a:pt x="33905" y="221530"/>
                </a:cubicBezTo>
                <a:cubicBezTo>
                  <a:pt x="15837" y="285161"/>
                  <a:pt x="-4588" y="381786"/>
                  <a:pt x="911" y="447773"/>
                </a:cubicBezTo>
                <a:cubicBezTo>
                  <a:pt x="6410" y="513761"/>
                  <a:pt x="13480" y="578177"/>
                  <a:pt x="66899" y="617455"/>
                </a:cubicBezTo>
                <a:cubicBezTo>
                  <a:pt x="120318" y="656733"/>
                  <a:pt x="249936" y="688156"/>
                  <a:pt x="321423" y="683443"/>
                </a:cubicBezTo>
                <a:cubicBezTo>
                  <a:pt x="392910" y="678730"/>
                  <a:pt x="466753" y="605672"/>
                  <a:pt x="495819" y="589175"/>
                </a:cubicBezTo>
                <a:cubicBezTo>
                  <a:pt x="524885" y="572678"/>
                  <a:pt x="510352" y="578570"/>
                  <a:pt x="495819" y="5844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a:off x="1542519" y="3717032"/>
            <a:ext cx="1085265" cy="961719"/>
          </a:xfrm>
          <a:custGeom>
            <a:avLst/>
            <a:gdLst>
              <a:gd name="connsiteX0" fmla="*/ 311996 w 512600"/>
              <a:gd name="connsiteY0" fmla="*/ 0 h 683912"/>
              <a:gd name="connsiteX1" fmla="*/ 109320 w 512600"/>
              <a:gd name="connsiteY1" fmla="*/ 65987 h 683912"/>
              <a:gd name="connsiteX2" fmla="*/ 33905 w 512600"/>
              <a:gd name="connsiteY2" fmla="*/ 221530 h 683912"/>
              <a:gd name="connsiteX3" fmla="*/ 911 w 512600"/>
              <a:gd name="connsiteY3" fmla="*/ 447773 h 683912"/>
              <a:gd name="connsiteX4" fmla="*/ 66899 w 512600"/>
              <a:gd name="connsiteY4" fmla="*/ 617455 h 683912"/>
              <a:gd name="connsiteX5" fmla="*/ 321423 w 512600"/>
              <a:gd name="connsiteY5" fmla="*/ 683443 h 683912"/>
              <a:gd name="connsiteX6" fmla="*/ 495819 w 512600"/>
              <a:gd name="connsiteY6" fmla="*/ 589175 h 683912"/>
              <a:gd name="connsiteX7" fmla="*/ 495819 w 512600"/>
              <a:gd name="connsiteY7" fmla="*/ 584462 h 68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600" h="683912">
                <a:moveTo>
                  <a:pt x="311996" y="0"/>
                </a:moveTo>
                <a:cubicBezTo>
                  <a:pt x="233832" y="14532"/>
                  <a:pt x="155668" y="29065"/>
                  <a:pt x="109320" y="65987"/>
                </a:cubicBezTo>
                <a:cubicBezTo>
                  <a:pt x="62972" y="102909"/>
                  <a:pt x="51973" y="157899"/>
                  <a:pt x="33905" y="221530"/>
                </a:cubicBezTo>
                <a:cubicBezTo>
                  <a:pt x="15837" y="285161"/>
                  <a:pt x="-4588" y="381786"/>
                  <a:pt x="911" y="447773"/>
                </a:cubicBezTo>
                <a:cubicBezTo>
                  <a:pt x="6410" y="513761"/>
                  <a:pt x="13480" y="578177"/>
                  <a:pt x="66899" y="617455"/>
                </a:cubicBezTo>
                <a:cubicBezTo>
                  <a:pt x="120318" y="656733"/>
                  <a:pt x="249936" y="688156"/>
                  <a:pt x="321423" y="683443"/>
                </a:cubicBezTo>
                <a:cubicBezTo>
                  <a:pt x="392910" y="678730"/>
                  <a:pt x="466753" y="605672"/>
                  <a:pt x="495819" y="589175"/>
                </a:cubicBezTo>
                <a:cubicBezTo>
                  <a:pt x="524885" y="572678"/>
                  <a:pt x="510352" y="578570"/>
                  <a:pt x="495819" y="5844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615890" y="4522736"/>
            <a:ext cx="364976" cy="21108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K2</a:t>
            </a:r>
          </a:p>
        </p:txBody>
      </p:sp>
      <p:sp>
        <p:nvSpPr>
          <p:cNvPr id="65" name="Rectangle 64"/>
          <p:cNvSpPr/>
          <p:nvPr/>
        </p:nvSpPr>
        <p:spPr>
          <a:xfrm>
            <a:off x="2546828" y="4293096"/>
            <a:ext cx="364976" cy="2383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Q3</a:t>
            </a:r>
          </a:p>
        </p:txBody>
      </p:sp>
      <p:sp>
        <p:nvSpPr>
          <p:cNvPr id="66" name="Rectangle 65"/>
          <p:cNvSpPr/>
          <p:nvPr/>
        </p:nvSpPr>
        <p:spPr>
          <a:xfrm>
            <a:off x="2691134" y="4469288"/>
            <a:ext cx="364976" cy="24672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Q2</a:t>
            </a:r>
          </a:p>
        </p:txBody>
      </p:sp>
      <p:sp>
        <p:nvSpPr>
          <p:cNvPr id="67" name="Rectangle 66"/>
          <p:cNvSpPr/>
          <p:nvPr/>
        </p:nvSpPr>
        <p:spPr>
          <a:xfrm>
            <a:off x="2172280" y="4413194"/>
            <a:ext cx="364976" cy="2383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100" dirty="0"/>
          </a:p>
        </p:txBody>
      </p:sp>
      <p:sp>
        <p:nvSpPr>
          <p:cNvPr id="68" name="Rectangle 67"/>
          <p:cNvSpPr/>
          <p:nvPr/>
        </p:nvSpPr>
        <p:spPr>
          <a:xfrm>
            <a:off x="1677448" y="3775167"/>
            <a:ext cx="364976" cy="2383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100" dirty="0"/>
          </a:p>
        </p:txBody>
      </p:sp>
      <p:sp>
        <p:nvSpPr>
          <p:cNvPr id="69" name="Oval 68"/>
          <p:cNvSpPr/>
          <p:nvPr/>
        </p:nvSpPr>
        <p:spPr>
          <a:xfrm>
            <a:off x="1381140" y="4075168"/>
            <a:ext cx="45719" cy="61328"/>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flipH="1">
            <a:off x="2014234" y="4753392"/>
            <a:ext cx="45719" cy="59926"/>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605239" y="3913792"/>
            <a:ext cx="49303"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126560" y="4638509"/>
            <a:ext cx="45719" cy="70622"/>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326481" y="5138663"/>
            <a:ext cx="364976" cy="20139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400" dirty="0">
                <a:solidFill>
                  <a:srgbClr val="0070C0"/>
                </a:solidFill>
              </a:rPr>
              <a:t>L</a:t>
            </a:r>
          </a:p>
        </p:txBody>
      </p:sp>
      <p:sp>
        <p:nvSpPr>
          <p:cNvPr id="74" name="Rectangle 73"/>
          <p:cNvSpPr/>
          <p:nvPr/>
        </p:nvSpPr>
        <p:spPr>
          <a:xfrm>
            <a:off x="547777" y="2977253"/>
            <a:ext cx="364976" cy="18578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400" dirty="0">
                <a:solidFill>
                  <a:srgbClr val="0070C0"/>
                </a:solidFill>
              </a:rPr>
              <a:t>K</a:t>
            </a:r>
          </a:p>
        </p:txBody>
      </p:sp>
      <p:sp>
        <p:nvSpPr>
          <p:cNvPr id="75" name="Freeform 74"/>
          <p:cNvSpPr/>
          <p:nvPr/>
        </p:nvSpPr>
        <p:spPr>
          <a:xfrm>
            <a:off x="1123683" y="3567945"/>
            <a:ext cx="1648117" cy="1378252"/>
          </a:xfrm>
          <a:custGeom>
            <a:avLst/>
            <a:gdLst>
              <a:gd name="connsiteX0" fmla="*/ 311996 w 512600"/>
              <a:gd name="connsiteY0" fmla="*/ 0 h 683912"/>
              <a:gd name="connsiteX1" fmla="*/ 109320 w 512600"/>
              <a:gd name="connsiteY1" fmla="*/ 65987 h 683912"/>
              <a:gd name="connsiteX2" fmla="*/ 33905 w 512600"/>
              <a:gd name="connsiteY2" fmla="*/ 221530 h 683912"/>
              <a:gd name="connsiteX3" fmla="*/ 911 w 512600"/>
              <a:gd name="connsiteY3" fmla="*/ 447773 h 683912"/>
              <a:gd name="connsiteX4" fmla="*/ 66899 w 512600"/>
              <a:gd name="connsiteY4" fmla="*/ 617455 h 683912"/>
              <a:gd name="connsiteX5" fmla="*/ 321423 w 512600"/>
              <a:gd name="connsiteY5" fmla="*/ 683443 h 683912"/>
              <a:gd name="connsiteX6" fmla="*/ 495819 w 512600"/>
              <a:gd name="connsiteY6" fmla="*/ 589175 h 683912"/>
              <a:gd name="connsiteX7" fmla="*/ 495819 w 512600"/>
              <a:gd name="connsiteY7" fmla="*/ 584462 h 68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600" h="683912">
                <a:moveTo>
                  <a:pt x="311996" y="0"/>
                </a:moveTo>
                <a:cubicBezTo>
                  <a:pt x="233832" y="14532"/>
                  <a:pt x="155668" y="29065"/>
                  <a:pt x="109320" y="65987"/>
                </a:cubicBezTo>
                <a:cubicBezTo>
                  <a:pt x="62972" y="102909"/>
                  <a:pt x="51973" y="157899"/>
                  <a:pt x="33905" y="221530"/>
                </a:cubicBezTo>
                <a:cubicBezTo>
                  <a:pt x="15837" y="285161"/>
                  <a:pt x="-4588" y="381786"/>
                  <a:pt x="911" y="447773"/>
                </a:cubicBezTo>
                <a:cubicBezTo>
                  <a:pt x="6410" y="513761"/>
                  <a:pt x="13480" y="578177"/>
                  <a:pt x="66899" y="617455"/>
                </a:cubicBezTo>
                <a:cubicBezTo>
                  <a:pt x="120318" y="656733"/>
                  <a:pt x="249936" y="688156"/>
                  <a:pt x="321423" y="683443"/>
                </a:cubicBezTo>
                <a:cubicBezTo>
                  <a:pt x="392910" y="678730"/>
                  <a:pt x="466753" y="605672"/>
                  <a:pt x="495819" y="589175"/>
                </a:cubicBezTo>
                <a:cubicBezTo>
                  <a:pt x="524885" y="572678"/>
                  <a:pt x="510352" y="578570"/>
                  <a:pt x="495819" y="5844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729316" y="4626888"/>
            <a:ext cx="364976" cy="24672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Q1</a:t>
            </a:r>
          </a:p>
        </p:txBody>
      </p:sp>
      <p:sp>
        <p:nvSpPr>
          <p:cNvPr id="77" name="Oval 76"/>
          <p:cNvSpPr/>
          <p:nvPr/>
        </p:nvSpPr>
        <p:spPr>
          <a:xfrm flipH="1">
            <a:off x="1120045" y="4365104"/>
            <a:ext cx="45719" cy="4808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flipH="1">
            <a:off x="1798423" y="4902079"/>
            <a:ext cx="45719" cy="59926"/>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933254" y="4231032"/>
            <a:ext cx="1546288" cy="977277"/>
          </a:xfrm>
          <a:custGeom>
            <a:avLst/>
            <a:gdLst>
              <a:gd name="connsiteX0" fmla="*/ 0 w 1546288"/>
              <a:gd name="connsiteY0" fmla="*/ 977277 h 977277"/>
              <a:gd name="connsiteX1" fmla="*/ 348791 w 1546288"/>
              <a:gd name="connsiteY1" fmla="*/ 925430 h 977277"/>
              <a:gd name="connsiteX2" fmla="*/ 650449 w 1546288"/>
              <a:gd name="connsiteY2" fmla="*/ 831162 h 977277"/>
              <a:gd name="connsiteX3" fmla="*/ 900259 w 1546288"/>
              <a:gd name="connsiteY3" fmla="*/ 718040 h 977277"/>
              <a:gd name="connsiteX4" fmla="*/ 900259 w 1546288"/>
              <a:gd name="connsiteY4" fmla="*/ 718040 h 977277"/>
              <a:gd name="connsiteX5" fmla="*/ 1102936 w 1546288"/>
              <a:gd name="connsiteY5" fmla="*/ 581352 h 977277"/>
              <a:gd name="connsiteX6" fmla="*/ 1220771 w 1546288"/>
              <a:gd name="connsiteY6" fmla="*/ 463516 h 977277"/>
              <a:gd name="connsiteX7" fmla="*/ 1517715 w 1546288"/>
              <a:gd name="connsiteY7" fmla="*/ 39310 h 977277"/>
              <a:gd name="connsiteX8" fmla="*/ 1517715 w 1546288"/>
              <a:gd name="connsiteY8" fmla="*/ 44024 h 97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288" h="977277">
                <a:moveTo>
                  <a:pt x="0" y="977277"/>
                </a:moveTo>
                <a:cubicBezTo>
                  <a:pt x="120191" y="963529"/>
                  <a:pt x="240383" y="949782"/>
                  <a:pt x="348791" y="925430"/>
                </a:cubicBezTo>
                <a:cubicBezTo>
                  <a:pt x="457199" y="901078"/>
                  <a:pt x="558538" y="865727"/>
                  <a:pt x="650449" y="831162"/>
                </a:cubicBezTo>
                <a:cubicBezTo>
                  <a:pt x="742360" y="796597"/>
                  <a:pt x="900259" y="718040"/>
                  <a:pt x="900259" y="718040"/>
                </a:cubicBezTo>
                <a:lnTo>
                  <a:pt x="900259" y="718040"/>
                </a:lnTo>
                <a:cubicBezTo>
                  <a:pt x="934039" y="695259"/>
                  <a:pt x="1049517" y="623773"/>
                  <a:pt x="1102936" y="581352"/>
                </a:cubicBezTo>
                <a:cubicBezTo>
                  <a:pt x="1156355" y="538931"/>
                  <a:pt x="1151641" y="553856"/>
                  <a:pt x="1220771" y="463516"/>
                </a:cubicBezTo>
                <a:cubicBezTo>
                  <a:pt x="1289901" y="373176"/>
                  <a:pt x="1468224" y="109225"/>
                  <a:pt x="1517715" y="39310"/>
                </a:cubicBezTo>
                <a:cubicBezTo>
                  <a:pt x="1567206" y="-30605"/>
                  <a:pt x="1542460" y="6709"/>
                  <a:pt x="1517715" y="44024"/>
                </a:cubicBezTo>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900260" y="3850849"/>
            <a:ext cx="1442301" cy="1343320"/>
          </a:xfrm>
          <a:custGeom>
            <a:avLst/>
            <a:gdLst>
              <a:gd name="connsiteX0" fmla="*/ 0 w 1442301"/>
              <a:gd name="connsiteY0" fmla="*/ 1343320 h 1343320"/>
              <a:gd name="connsiteX1" fmla="*/ 127262 w 1442301"/>
              <a:gd name="connsiteY1" fmla="*/ 758858 h 1343320"/>
              <a:gd name="connsiteX2" fmla="*/ 240383 w 1442301"/>
              <a:gd name="connsiteY2" fmla="*/ 518475 h 1343320"/>
              <a:gd name="connsiteX3" fmla="*/ 443060 w 1442301"/>
              <a:gd name="connsiteY3" fmla="*/ 278091 h 1343320"/>
              <a:gd name="connsiteX4" fmla="*/ 754144 w 1442301"/>
              <a:gd name="connsiteY4" fmla="*/ 84842 h 1343320"/>
              <a:gd name="connsiteX5" fmla="*/ 1442301 w 1442301"/>
              <a:gd name="connsiteY5" fmla="*/ 0 h 1343320"/>
              <a:gd name="connsiteX6" fmla="*/ 1442301 w 1442301"/>
              <a:gd name="connsiteY6" fmla="*/ 0 h 134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301" h="1343320">
                <a:moveTo>
                  <a:pt x="0" y="1343320"/>
                </a:moveTo>
                <a:cubicBezTo>
                  <a:pt x="43599" y="1119826"/>
                  <a:pt x="87198" y="896332"/>
                  <a:pt x="127262" y="758858"/>
                </a:cubicBezTo>
                <a:cubicBezTo>
                  <a:pt x="167326" y="621384"/>
                  <a:pt x="187750" y="598603"/>
                  <a:pt x="240383" y="518475"/>
                </a:cubicBezTo>
                <a:cubicBezTo>
                  <a:pt x="293016" y="438347"/>
                  <a:pt x="357433" y="350363"/>
                  <a:pt x="443060" y="278091"/>
                </a:cubicBezTo>
                <a:cubicBezTo>
                  <a:pt x="528687" y="205819"/>
                  <a:pt x="587604" y="131190"/>
                  <a:pt x="754144" y="84842"/>
                </a:cubicBezTo>
                <a:cubicBezTo>
                  <a:pt x="920684" y="38493"/>
                  <a:pt x="1442301" y="0"/>
                  <a:pt x="1442301" y="0"/>
                </a:cubicBezTo>
                <a:lnTo>
                  <a:pt x="1442301" y="0"/>
                </a:lnTo>
              </a:path>
            </a:pathLst>
          </a:cu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783937" y="4310810"/>
            <a:ext cx="504056"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❸</a:t>
            </a:r>
          </a:p>
        </p:txBody>
      </p:sp>
      <p:sp>
        <p:nvSpPr>
          <p:cNvPr id="82" name="Rectangle 81"/>
          <p:cNvSpPr/>
          <p:nvPr/>
        </p:nvSpPr>
        <p:spPr>
          <a:xfrm>
            <a:off x="2184367" y="3795529"/>
            <a:ext cx="432048" cy="41736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❷</a:t>
            </a:r>
          </a:p>
        </p:txBody>
      </p:sp>
      <p:sp>
        <p:nvSpPr>
          <p:cNvPr id="83" name="Rectangle 82"/>
          <p:cNvSpPr/>
          <p:nvPr/>
        </p:nvSpPr>
        <p:spPr>
          <a:xfrm>
            <a:off x="2001081" y="3307075"/>
            <a:ext cx="585606" cy="4541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❶</a:t>
            </a:r>
          </a:p>
        </p:txBody>
      </p:sp>
      <mc:AlternateContent xmlns:mc="http://schemas.openxmlformats.org/markup-compatibility/2006" xmlns:a14="http://schemas.microsoft.com/office/drawing/2010/main">
        <mc:Choice Requires="a14">
          <p:sp>
            <p:nvSpPr>
              <p:cNvPr id="84" name="Rectangle 83"/>
              <p:cNvSpPr/>
              <p:nvPr/>
            </p:nvSpPr>
            <p:spPr>
              <a:xfrm>
                <a:off x="1514821" y="4068353"/>
                <a:ext cx="891090" cy="3999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sz="1000" i="1">
                              <a:latin typeface="Cambria Math" panose="02040503050406030204" pitchFamily="18" charset="0"/>
                            </a:rPr>
                          </m:ctrlPr>
                        </m:sSubPr>
                        <m:e>
                          <m:r>
                            <a:rPr lang="en-US" sz="1000" i="1">
                              <a:latin typeface="Cambria Math" panose="02040503050406030204" pitchFamily="18" charset="0"/>
                            </a:rPr>
                            <m:t>𝑀𝑃</m:t>
                          </m:r>
                        </m:e>
                        <m:sub>
                          <m:r>
                            <a:rPr lang="en-US" sz="1000" i="1">
                              <a:latin typeface="Cambria Math" panose="02040503050406030204" pitchFamily="18" charset="0"/>
                            </a:rPr>
                            <m:t>𝐿</m:t>
                          </m:r>
                        </m:sub>
                      </m:sSub>
                      <m:r>
                        <a:rPr lang="en-US" sz="1000" i="1">
                          <a:latin typeface="Cambria Math" panose="02040503050406030204" pitchFamily="18" charset="0"/>
                          <a:ea typeface="Cambria Math" panose="02040503050406030204" pitchFamily="18" charset="0"/>
                        </a:rPr>
                        <m:t>&gt;</m:t>
                      </m:r>
                      <m:r>
                        <a:rPr lang="en-US" sz="1000" i="1">
                          <a:latin typeface="Cambria Math" panose="02040503050406030204" pitchFamily="18" charset="0"/>
                          <a:ea typeface="Cambria Math" panose="02040503050406030204" pitchFamily="18" charset="0"/>
                        </a:rPr>
                        <m:t>0</m:t>
                      </m:r>
                    </m:oMath>
                  </m:oMathPara>
                </a14:m>
                <a:endParaRPr lang="en-US" sz="1000" dirty="0"/>
              </a:p>
              <a:p>
                <a:pPr/>
                <a14:m>
                  <m:oMathPara xmlns:m="http://schemas.openxmlformats.org/officeDocument/2006/math">
                    <m:oMathParaPr>
                      <m:jc m:val="centerGroup"/>
                    </m:oMathParaPr>
                    <m:oMath xmlns:m="http://schemas.openxmlformats.org/officeDocument/2006/math">
                      <m:sSub>
                        <m:sSubPr>
                          <m:ctrlPr>
                            <a:rPr lang="en-US" sz="1000" i="1">
                              <a:latin typeface="Cambria Math" panose="02040503050406030204" pitchFamily="18" charset="0"/>
                            </a:rPr>
                          </m:ctrlPr>
                        </m:sSubPr>
                        <m:e>
                          <m:r>
                            <a:rPr lang="en-US" sz="1000" i="1">
                              <a:latin typeface="Cambria Math" panose="02040503050406030204" pitchFamily="18" charset="0"/>
                            </a:rPr>
                            <m:t>𝑀𝑃</m:t>
                          </m:r>
                        </m:e>
                        <m:sub>
                          <m:r>
                            <a:rPr lang="en-US" sz="1000" i="1">
                              <a:latin typeface="Cambria Math" panose="02040503050406030204" pitchFamily="18" charset="0"/>
                            </a:rPr>
                            <m:t>𝐾</m:t>
                          </m:r>
                        </m:sub>
                      </m:sSub>
                      <m:r>
                        <a:rPr lang="en-US" sz="1000" i="1">
                          <a:latin typeface="Cambria Math" panose="02040503050406030204" pitchFamily="18" charset="0"/>
                          <a:ea typeface="Cambria Math" panose="02040503050406030204" pitchFamily="18" charset="0"/>
                        </a:rPr>
                        <m:t>&gt;</m:t>
                      </m:r>
                      <m:r>
                        <a:rPr lang="en-US" sz="1000" i="1">
                          <a:latin typeface="Cambria Math" panose="02040503050406030204" pitchFamily="18" charset="0"/>
                          <a:ea typeface="Cambria Math" panose="02040503050406030204" pitchFamily="18" charset="0"/>
                        </a:rPr>
                        <m:t>0</m:t>
                      </m:r>
                    </m:oMath>
                  </m:oMathPara>
                </a14:m>
                <a:endParaRPr lang="en-US" sz="1000" dirty="0"/>
              </a:p>
            </p:txBody>
          </p:sp>
        </mc:Choice>
        <mc:Fallback xmlns="">
          <p:sp>
            <p:nvSpPr>
              <p:cNvPr id="84" name="Rectangle 83"/>
              <p:cNvSpPr>
                <a:spLocks noRot="1" noChangeAspect="1" noMove="1" noResize="1" noEditPoints="1" noAdjustHandles="1" noChangeArrowheads="1" noChangeShapeType="1" noTextEdit="1"/>
              </p:cNvSpPr>
              <p:nvPr/>
            </p:nvSpPr>
            <p:spPr>
              <a:xfrm>
                <a:off x="1514821" y="4068353"/>
                <a:ext cx="891090" cy="399950"/>
              </a:xfrm>
              <a:prstGeom prst="rect">
                <a:avLst/>
              </a:prstGeom>
              <a:blipFill>
                <a:blip r:embed="rId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Rectangle 84"/>
              <p:cNvSpPr/>
              <p:nvPr/>
            </p:nvSpPr>
            <p:spPr>
              <a:xfrm>
                <a:off x="2318013" y="4777264"/>
                <a:ext cx="675066" cy="3285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sz="1000" i="1">
                              <a:latin typeface="Cambria Math" panose="02040503050406030204" pitchFamily="18" charset="0"/>
                            </a:rPr>
                          </m:ctrlPr>
                        </m:sSubPr>
                        <m:e>
                          <m:r>
                            <a:rPr lang="en-US" sz="1000" i="1">
                              <a:latin typeface="Cambria Math" panose="02040503050406030204" pitchFamily="18" charset="0"/>
                            </a:rPr>
                            <m:t>𝑀𝑃</m:t>
                          </m:r>
                        </m:e>
                        <m:sub>
                          <m:r>
                            <a:rPr lang="en-US" sz="1000" i="1">
                              <a:latin typeface="Cambria Math" panose="02040503050406030204" pitchFamily="18" charset="0"/>
                            </a:rPr>
                            <m:t>𝐿</m:t>
                          </m:r>
                        </m:sub>
                      </m:sSub>
                      <m:r>
                        <a:rPr lang="en-US" sz="1000" i="1">
                          <a:latin typeface="Cambria Math" panose="02040503050406030204" pitchFamily="18" charset="0"/>
                          <a:ea typeface="Cambria Math" panose="02040503050406030204" pitchFamily="18" charset="0"/>
                        </a:rPr>
                        <m:t>&lt;</m:t>
                      </m:r>
                      <m:r>
                        <a:rPr lang="en-US" sz="1000" i="1">
                          <a:latin typeface="Cambria Math" panose="02040503050406030204" pitchFamily="18" charset="0"/>
                          <a:ea typeface="Cambria Math" panose="02040503050406030204" pitchFamily="18" charset="0"/>
                        </a:rPr>
                        <m:t>0</m:t>
                      </m:r>
                    </m:oMath>
                  </m:oMathPara>
                </a14:m>
                <a:endParaRPr lang="en-US" sz="1000" dirty="0">
                  <a:ea typeface="Cambria Math" panose="02040503050406030204" pitchFamily="18" charset="0"/>
                </a:endParaRPr>
              </a:p>
            </p:txBody>
          </p:sp>
        </mc:Choice>
        <mc:Fallback xmlns="">
          <p:sp>
            <p:nvSpPr>
              <p:cNvPr id="85" name="Rectangle 84"/>
              <p:cNvSpPr>
                <a:spLocks noRot="1" noChangeAspect="1" noMove="1" noResize="1" noEditPoints="1" noAdjustHandles="1" noChangeArrowheads="1" noChangeShapeType="1" noTextEdit="1"/>
              </p:cNvSpPr>
              <p:nvPr/>
            </p:nvSpPr>
            <p:spPr>
              <a:xfrm>
                <a:off x="2318013" y="4777264"/>
                <a:ext cx="675066" cy="328516"/>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Rectangle 85"/>
              <p:cNvSpPr/>
              <p:nvPr/>
            </p:nvSpPr>
            <p:spPr>
              <a:xfrm>
                <a:off x="955615" y="3360782"/>
                <a:ext cx="675066" cy="3285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i="1">
                              <a:latin typeface="Cambria Math" panose="02040503050406030204" pitchFamily="18" charset="0"/>
                            </a:rPr>
                            <m:t>𝑀𝑃</m:t>
                          </m:r>
                        </m:e>
                        <m:sub>
                          <m:r>
                            <a:rPr lang="en-US" sz="1000" b="0" i="1" smtClean="0">
                              <a:latin typeface="Cambria Math" panose="02040503050406030204" pitchFamily="18" charset="0"/>
                            </a:rPr>
                            <m:t>𝐾</m:t>
                          </m:r>
                        </m:sub>
                      </m:sSub>
                      <m:r>
                        <a:rPr lang="en-US" sz="1000" i="1">
                          <a:latin typeface="Cambria Math" panose="02040503050406030204" pitchFamily="18" charset="0"/>
                          <a:ea typeface="Cambria Math" panose="02040503050406030204" pitchFamily="18" charset="0"/>
                        </a:rPr>
                        <m:t>&lt;</m:t>
                      </m:r>
                      <m:r>
                        <a:rPr lang="en-US" sz="1000" i="1">
                          <a:latin typeface="Cambria Math" panose="02040503050406030204" pitchFamily="18" charset="0"/>
                          <a:ea typeface="Cambria Math" panose="02040503050406030204" pitchFamily="18" charset="0"/>
                        </a:rPr>
                        <m:t>0</m:t>
                      </m:r>
                    </m:oMath>
                  </m:oMathPara>
                </a14:m>
                <a:endParaRPr lang="en-US" sz="1000" dirty="0">
                  <a:ea typeface="Cambria Math" panose="02040503050406030204" pitchFamily="18" charset="0"/>
                </a:endParaRPr>
              </a:p>
            </p:txBody>
          </p:sp>
        </mc:Choice>
        <mc:Fallback xmlns="">
          <p:sp>
            <p:nvSpPr>
              <p:cNvPr id="86" name="Rectangle 85"/>
              <p:cNvSpPr>
                <a:spLocks noRot="1" noChangeAspect="1" noMove="1" noResize="1" noEditPoints="1" noAdjustHandles="1" noChangeArrowheads="1" noChangeShapeType="1" noTextEdit="1"/>
              </p:cNvSpPr>
              <p:nvPr/>
            </p:nvSpPr>
            <p:spPr>
              <a:xfrm>
                <a:off x="955615" y="3360782"/>
                <a:ext cx="675066" cy="328516"/>
              </a:xfrm>
              <a:prstGeom prst="rect">
                <a:avLst/>
              </a:prstGeom>
              <a:blipFill>
                <a:blip r:embed="rId4"/>
                <a:stretch>
                  <a:fillRect/>
                </a:stretch>
              </a:blipFill>
              <a:ln>
                <a:noFill/>
              </a:ln>
            </p:spPr>
            <p:txBody>
              <a:bodyPr/>
              <a:lstStyle/>
              <a:p>
                <a:r>
                  <a:rPr lang="en-US">
                    <a:noFill/>
                  </a:rPr>
                  <a:t> </a:t>
                </a:r>
              </a:p>
            </p:txBody>
          </p:sp>
        </mc:Fallback>
      </mc:AlternateContent>
      <p:sp>
        <p:nvSpPr>
          <p:cNvPr id="87" name="Rectangle 86"/>
          <p:cNvSpPr/>
          <p:nvPr/>
        </p:nvSpPr>
        <p:spPr>
          <a:xfrm>
            <a:off x="1165764" y="980728"/>
            <a:ext cx="7006636" cy="4320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3200" b="1" dirty="0">
                <a:solidFill>
                  <a:srgbClr val="C00000"/>
                </a:solidFill>
                <a:effectLst>
                  <a:outerShdw blurRad="38100" dist="38100" dir="2700000" algn="tl">
                    <a:srgbClr val="000000">
                      <a:alpha val="43137"/>
                    </a:srgbClr>
                  </a:outerShdw>
                </a:effectLst>
              </a:rPr>
              <a:t>منطقة الانتاج ذات الكفاءة الاقتصادية</a:t>
            </a:r>
            <a:endParaRPr lang="en-US" sz="32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88" name="Rectangle 87"/>
              <p:cNvSpPr/>
              <p:nvPr/>
            </p:nvSpPr>
            <p:spPr>
              <a:xfrm>
                <a:off x="35496" y="5360951"/>
                <a:ext cx="9001000" cy="85902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ar-SA" sz="2400" dirty="0">
                    <a:solidFill>
                      <a:srgbClr val="00B050"/>
                    </a:solidFill>
                  </a:rPr>
                  <a:t>المنطقة ذات الكفاءة الاقتصادية هي المرحلة الثانية</a:t>
                </a:r>
                <a:r>
                  <a:rPr lang="en-US" sz="2400" dirty="0">
                    <a:solidFill>
                      <a:srgbClr val="00B050"/>
                    </a:solidFill>
                  </a:rPr>
                  <a:t> </a:t>
                </a:r>
                <a:r>
                  <a:rPr lang="ar-SA" sz="2400" dirty="0">
                    <a:solidFill>
                      <a:srgbClr val="00B050"/>
                    </a:solidFill>
                  </a:rPr>
                  <a:t>حيث منحنى الناتج المتساوي سالب الميل وعندها الانتاجية الحدية لعنصري الانتاج موجبة اي ان </a:t>
                </a:r>
                <a14:m>
                  <m:oMath xmlns:m="http://schemas.openxmlformats.org/officeDocument/2006/math">
                    <m:sSub>
                      <m:sSubPr>
                        <m:ctrlPr>
                          <a:rPr lang="en-US" sz="24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2400" b="1" i="1">
                            <a:solidFill>
                              <a:srgbClr val="C00000"/>
                            </a:solidFill>
                            <a:effectLst>
                              <a:outerShdw blurRad="38100" dist="38100" dir="2700000" algn="tl">
                                <a:srgbClr val="000000">
                                  <a:alpha val="43137"/>
                                </a:srgbClr>
                              </a:outerShdw>
                            </a:effectLst>
                            <a:latin typeface="Cambria Math" panose="02040503050406030204" pitchFamily="18" charset="0"/>
                          </a:rPr>
                          <m:t>𝑳</m:t>
                        </m:r>
                      </m:sub>
                    </m:sSub>
                    <m:r>
                      <a:rPr lang="en-US" sz="24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&gt;</m:t>
                    </m:r>
                    <m:r>
                      <a:rPr lang="en-US" sz="24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𝟎</m:t>
                    </m:r>
                  </m:oMath>
                </a14:m>
                <a:r>
                  <a:rPr lang="ar-SA" sz="2400" b="1" dirty="0">
                    <a:solidFill>
                      <a:srgbClr val="C00000"/>
                    </a:solidFill>
                    <a:effectLst>
                      <a:outerShdw blurRad="38100" dist="38100" dir="2700000" algn="tl">
                        <a:srgbClr val="000000">
                          <a:alpha val="43137"/>
                        </a:srgbClr>
                      </a:outerShdw>
                    </a:effectLst>
                  </a:rPr>
                  <a:t>   و</a:t>
                </a:r>
                <a14:m>
                  <m:oMath xmlns:m="http://schemas.openxmlformats.org/officeDocument/2006/math">
                    <m:sSub>
                      <m:sSubPr>
                        <m:ctrlPr>
                          <a:rPr lang="en-US" sz="24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2400" b="1" i="1">
                            <a:solidFill>
                              <a:srgbClr val="C00000"/>
                            </a:solidFill>
                            <a:effectLst>
                              <a:outerShdw blurRad="38100" dist="38100" dir="2700000" algn="tl">
                                <a:srgbClr val="000000">
                                  <a:alpha val="43137"/>
                                </a:srgbClr>
                              </a:outerShdw>
                            </a:effectLst>
                            <a:latin typeface="Cambria Math" panose="02040503050406030204" pitchFamily="18" charset="0"/>
                          </a:rPr>
                          <m:t>𝑲</m:t>
                        </m:r>
                      </m:sub>
                    </m:sSub>
                    <m:r>
                      <a:rPr lang="en-US" sz="24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&gt;</m:t>
                    </m:r>
                    <m:r>
                      <a:rPr lang="en-US" sz="24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𝟎</m:t>
                    </m:r>
                  </m:oMath>
                </a14:m>
                <a:endParaRPr lang="en-US" sz="2400" b="1" dirty="0">
                  <a:solidFill>
                    <a:srgbClr val="0070C0"/>
                  </a:solidFill>
                </a:endParaRPr>
              </a:p>
            </p:txBody>
          </p:sp>
        </mc:Choice>
        <mc:Fallback xmlns="">
          <p:sp>
            <p:nvSpPr>
              <p:cNvPr id="88" name="Rectangle 87"/>
              <p:cNvSpPr>
                <a:spLocks noRot="1" noChangeAspect="1" noMove="1" noResize="1" noEditPoints="1" noAdjustHandles="1" noChangeArrowheads="1" noChangeShapeType="1" noTextEdit="1"/>
              </p:cNvSpPr>
              <p:nvPr/>
            </p:nvSpPr>
            <p:spPr>
              <a:xfrm>
                <a:off x="35496" y="5360951"/>
                <a:ext cx="9001000" cy="859025"/>
              </a:xfrm>
              <a:prstGeom prst="rect">
                <a:avLst/>
              </a:prstGeom>
              <a:blipFill>
                <a:blip r:embed="rId5"/>
                <a:stretch>
                  <a:fillRect l="-881" t="-4255" r="-1016" b="-17021"/>
                </a:stretch>
              </a:blipFill>
              <a:ln>
                <a:noFill/>
              </a:ln>
            </p:spPr>
            <p:txBody>
              <a:bodyPr/>
              <a:lstStyle/>
              <a:p>
                <a:r>
                  <a:rPr lang="en-US">
                    <a:noFill/>
                  </a:rPr>
                  <a:t> </a:t>
                </a:r>
              </a:p>
            </p:txBody>
          </p:sp>
        </mc:Fallback>
      </mc:AlternateContent>
      <p:sp>
        <p:nvSpPr>
          <p:cNvPr id="90" name="Rectangle 89"/>
          <p:cNvSpPr/>
          <p:nvPr/>
        </p:nvSpPr>
        <p:spPr>
          <a:xfrm>
            <a:off x="467544" y="1898076"/>
            <a:ext cx="8568952" cy="121393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ar-SA" sz="2400" b="1" dirty="0">
                <a:solidFill>
                  <a:srgbClr val="C00000"/>
                </a:solidFill>
                <a:effectLst>
                  <a:outerShdw blurRad="38100" dist="38100" dir="2700000" algn="tl">
                    <a:srgbClr val="000000">
                      <a:alpha val="43137"/>
                    </a:srgbClr>
                  </a:outerShdw>
                </a:effectLst>
              </a:rPr>
              <a:t>منطقة الانتاج ذات الكفاءة </a:t>
            </a:r>
            <a:r>
              <a:rPr lang="ar-SA" sz="2400" dirty="0">
                <a:solidFill>
                  <a:srgbClr val="0070C0"/>
                </a:solidFill>
              </a:rPr>
              <a:t>هي المنطقة المحصورة بين الخطوط الفاصلة (</a:t>
            </a:r>
            <a:r>
              <a:rPr lang="en-US" sz="2400" dirty="0">
                <a:solidFill>
                  <a:srgbClr val="0070C0"/>
                </a:solidFill>
              </a:rPr>
              <a:t>OR</a:t>
            </a:r>
            <a:r>
              <a:rPr lang="ar-SA" sz="2400" dirty="0">
                <a:solidFill>
                  <a:srgbClr val="0070C0"/>
                </a:solidFill>
              </a:rPr>
              <a:t>) و(</a:t>
            </a:r>
            <a:r>
              <a:rPr lang="en-US" sz="2400" dirty="0">
                <a:solidFill>
                  <a:srgbClr val="0070C0"/>
                </a:solidFill>
              </a:rPr>
              <a:t>ON</a:t>
            </a:r>
            <a:r>
              <a:rPr lang="ar-SA" sz="2400" dirty="0">
                <a:solidFill>
                  <a:srgbClr val="0070C0"/>
                </a:solidFill>
              </a:rPr>
              <a:t>)</a:t>
            </a:r>
            <a:r>
              <a:rPr lang="en-US" sz="2400" dirty="0">
                <a:solidFill>
                  <a:srgbClr val="0070C0"/>
                </a:solidFill>
              </a:rPr>
              <a:t> </a:t>
            </a:r>
            <a:r>
              <a:rPr lang="ar-SA" sz="2400" dirty="0">
                <a:solidFill>
                  <a:srgbClr val="0070C0"/>
                </a:solidFill>
              </a:rPr>
              <a:t>وهذه الخطوط قد تاخذ شكل منحنى او خطوط مستقيمة </a:t>
            </a:r>
            <a:endParaRPr lang="en-US" sz="2400" dirty="0">
              <a:solidFill>
                <a:srgbClr val="0070C0"/>
              </a:solidFill>
            </a:endParaRPr>
          </a:p>
        </p:txBody>
      </p:sp>
      <p:sp>
        <p:nvSpPr>
          <p:cNvPr id="91" name="Rectangle 90"/>
          <p:cNvSpPr/>
          <p:nvPr/>
        </p:nvSpPr>
        <p:spPr>
          <a:xfrm>
            <a:off x="2218832" y="3586354"/>
            <a:ext cx="444614" cy="39158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dirty="0">
                <a:solidFill>
                  <a:srgbClr val="C00000"/>
                </a:solidFill>
                <a:effectLst>
                  <a:outerShdw blurRad="38100" dist="38100" dir="2700000" algn="tl">
                    <a:srgbClr val="000000">
                      <a:alpha val="43137"/>
                    </a:srgbClr>
                  </a:outerShdw>
                </a:effectLst>
              </a:rPr>
              <a:t>N</a:t>
            </a:r>
          </a:p>
        </p:txBody>
      </p:sp>
      <p:sp>
        <p:nvSpPr>
          <p:cNvPr id="92" name="Rectangle 91"/>
          <p:cNvSpPr/>
          <p:nvPr/>
        </p:nvSpPr>
        <p:spPr>
          <a:xfrm>
            <a:off x="2248026" y="4045124"/>
            <a:ext cx="444614" cy="39158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a:r>
              <a:rPr lang="en-US" sz="1200" b="1" dirty="0">
                <a:solidFill>
                  <a:srgbClr val="C00000"/>
                </a:solidFill>
                <a:effectLst>
                  <a:outerShdw blurRad="38100" dist="38100" dir="2700000" algn="tl">
                    <a:srgbClr val="000000">
                      <a:alpha val="43137"/>
                    </a:srgbClr>
                  </a:outerShdw>
                </a:effectLst>
              </a:rPr>
              <a:t>R </a:t>
            </a:r>
          </a:p>
        </p:txBody>
      </p:sp>
      <p:sp>
        <p:nvSpPr>
          <p:cNvPr id="93" name="Rectangle 92"/>
          <p:cNvSpPr/>
          <p:nvPr/>
        </p:nvSpPr>
        <p:spPr>
          <a:xfrm>
            <a:off x="600653" y="5023302"/>
            <a:ext cx="444614" cy="39158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dirty="0">
                <a:solidFill>
                  <a:srgbClr val="C00000"/>
                </a:solidFill>
                <a:effectLst>
                  <a:outerShdw blurRad="38100" dist="38100" dir="2700000" algn="tl">
                    <a:srgbClr val="000000">
                      <a:alpha val="43137"/>
                    </a:srgbClr>
                  </a:outerShdw>
                </a:effectLst>
              </a:rPr>
              <a:t>0</a:t>
            </a:r>
          </a:p>
        </p:txBody>
      </p:sp>
    </p:spTree>
    <p:extLst>
      <p:ext uri="{BB962C8B-B14F-4D97-AF65-F5344CB8AC3E}">
        <p14:creationId xmlns:p14="http://schemas.microsoft.com/office/powerpoint/2010/main" val="960180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8064"/>
            <a:ext cx="7543800" cy="696640"/>
          </a:xfrm>
        </p:spPr>
        <p:txBody>
          <a:bodyPr>
            <a:normAutofit/>
          </a:bodyPr>
          <a:lstStyle/>
          <a:p>
            <a:pPr algn="ctr"/>
            <a:r>
              <a:rPr lang="ar-SA" sz="4000" b="1" dirty="0">
                <a:solidFill>
                  <a:srgbClr val="C00000"/>
                </a:solidFill>
                <a:effectLst>
                  <a:outerShdw blurRad="38100" dist="38100" dir="2700000" algn="tl">
                    <a:srgbClr val="000000">
                      <a:alpha val="43137"/>
                    </a:srgbClr>
                  </a:outerShdw>
                </a:effectLst>
              </a:rPr>
              <a:t>حالات او مقاييس حجم الغلة </a:t>
            </a:r>
            <a:endParaRPr lang="en-US" sz="4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496" y="648968"/>
            <a:ext cx="9001000" cy="4705074"/>
          </a:xfrm>
        </p:spPr>
        <p:txBody>
          <a:bodyPr>
            <a:normAutofit fontScale="77500" lnSpcReduction="20000"/>
          </a:bodyPr>
          <a:lstStyle/>
          <a:p>
            <a:pPr algn="r" rtl="1">
              <a:lnSpc>
                <a:spcPct val="120000"/>
              </a:lnSpc>
            </a:pPr>
            <a:r>
              <a:rPr lang="ar-SA" sz="3400" b="1" dirty="0">
                <a:solidFill>
                  <a:srgbClr val="C00000"/>
                </a:solidFill>
                <a:effectLst>
                  <a:outerShdw blurRad="38100" dist="38100" dir="2700000" algn="tl">
                    <a:srgbClr val="000000">
                      <a:alpha val="43137"/>
                    </a:srgbClr>
                  </a:outerShdw>
                </a:effectLst>
              </a:rPr>
              <a:t>مقياس حجم الغلة (</a:t>
            </a:r>
            <a:r>
              <a:rPr lang="en-US" sz="3400" b="1" dirty="0">
                <a:solidFill>
                  <a:srgbClr val="C00000"/>
                </a:solidFill>
                <a:effectLst>
                  <a:outerShdw blurRad="38100" dist="38100" dir="2700000" algn="tl">
                    <a:srgbClr val="000000">
                      <a:alpha val="43137"/>
                    </a:srgbClr>
                  </a:outerShdw>
                </a:effectLst>
              </a:rPr>
              <a:t>Returns To Scale</a:t>
            </a:r>
            <a:r>
              <a:rPr lang="ar-SA" sz="3400" dirty="0">
                <a:solidFill>
                  <a:srgbClr val="0070C0"/>
                </a:solidFill>
              </a:rPr>
              <a:t>)</a:t>
            </a:r>
            <a:r>
              <a:rPr lang="en-US" sz="3400" dirty="0">
                <a:solidFill>
                  <a:srgbClr val="0070C0"/>
                </a:solidFill>
              </a:rPr>
              <a:t> </a:t>
            </a:r>
            <a:r>
              <a:rPr lang="ar-SA" sz="3400" dirty="0">
                <a:solidFill>
                  <a:srgbClr val="0070C0"/>
                </a:solidFill>
              </a:rPr>
              <a:t>يوضح كيف يتجاوب الانتاج مع التغيرات النسبية في جميع عناصر الانتاج . وبالتالي يساهم في معرفة طبيعة العملية الانتاجية للمنشأة في الاجل الطويل</a:t>
            </a:r>
            <a:r>
              <a:rPr lang="en-US" sz="3400" dirty="0">
                <a:solidFill>
                  <a:srgbClr val="0070C0"/>
                </a:solidFill>
              </a:rPr>
              <a:t>.</a:t>
            </a:r>
            <a:r>
              <a:rPr lang="ar-SA" sz="3400" dirty="0">
                <a:solidFill>
                  <a:srgbClr val="0070C0"/>
                </a:solidFill>
              </a:rPr>
              <a:t> </a:t>
            </a:r>
          </a:p>
          <a:p>
            <a:pPr algn="r" rtl="1">
              <a:lnSpc>
                <a:spcPct val="120000"/>
              </a:lnSpc>
            </a:pPr>
            <a:r>
              <a:rPr lang="ar-SA" sz="3100" b="1" u="sng" dirty="0">
                <a:solidFill>
                  <a:srgbClr val="C00000"/>
                </a:solidFill>
                <a:effectLst>
                  <a:outerShdw blurRad="38100" dist="38100" dir="2700000" algn="tl">
                    <a:srgbClr val="000000">
                      <a:alpha val="43137"/>
                    </a:srgbClr>
                  </a:outerShdw>
                </a:effectLst>
              </a:rPr>
              <a:t>اولا </a:t>
            </a:r>
            <a:r>
              <a:rPr lang="en-US" sz="3100" b="1" dirty="0">
                <a:solidFill>
                  <a:srgbClr val="C00000"/>
                </a:solidFill>
                <a:effectLst>
                  <a:outerShdw blurRad="38100" dist="38100" dir="2700000" algn="tl">
                    <a:srgbClr val="000000">
                      <a:alpha val="43137"/>
                    </a:srgbClr>
                  </a:outerShdw>
                </a:effectLst>
              </a:rPr>
              <a:t>:</a:t>
            </a:r>
            <a:r>
              <a:rPr lang="ar-SA" sz="3100" b="1" dirty="0">
                <a:solidFill>
                  <a:srgbClr val="C00000"/>
                </a:solidFill>
                <a:effectLst>
                  <a:outerShdw blurRad="38100" dist="38100" dir="2700000" algn="tl">
                    <a:srgbClr val="000000">
                      <a:alpha val="43137"/>
                    </a:srgbClr>
                  </a:outerShdw>
                </a:effectLst>
              </a:rPr>
              <a:t>مضاعفة الكميات المستخدمة من عنصري الانتاج </a:t>
            </a:r>
            <a:r>
              <a:rPr lang="ar-SA" sz="2600" b="1" dirty="0">
                <a:solidFill>
                  <a:srgbClr val="C00000"/>
                </a:solidFill>
                <a:effectLst>
                  <a:outerShdw blurRad="38100" dist="38100" dir="2700000" algn="tl">
                    <a:srgbClr val="000000">
                      <a:alpha val="43137"/>
                    </a:srgbClr>
                  </a:outerShdw>
                </a:effectLst>
              </a:rPr>
              <a:t>(100%) </a:t>
            </a:r>
            <a:r>
              <a:rPr lang="ar-SA" sz="3100" b="1" dirty="0">
                <a:solidFill>
                  <a:srgbClr val="C00000"/>
                </a:solidFill>
                <a:effectLst>
                  <a:outerShdw blurRad="38100" dist="38100" dir="2700000" algn="tl">
                    <a:srgbClr val="000000">
                      <a:alpha val="43137"/>
                    </a:srgbClr>
                  </a:outerShdw>
                </a:effectLst>
              </a:rPr>
              <a:t>وتأثيرها على حجم الانتاج</a:t>
            </a:r>
            <a:r>
              <a:rPr lang="en-US" sz="3100" b="1" dirty="0">
                <a:solidFill>
                  <a:srgbClr val="C00000"/>
                </a:solidFill>
                <a:effectLst>
                  <a:outerShdw blurRad="38100" dist="38100" dir="2700000" algn="tl">
                    <a:srgbClr val="000000">
                      <a:alpha val="43137"/>
                    </a:srgbClr>
                  </a:outerShdw>
                </a:effectLst>
              </a:rPr>
              <a:t>:</a:t>
            </a:r>
            <a:endParaRPr lang="ar-SA" sz="3100" b="1" dirty="0">
              <a:solidFill>
                <a:srgbClr val="C00000"/>
              </a:solidFill>
              <a:effectLst>
                <a:outerShdw blurRad="38100" dist="38100" dir="2700000" algn="tl">
                  <a:srgbClr val="000000">
                    <a:alpha val="43137"/>
                  </a:srgbClr>
                </a:outerShdw>
              </a:effectLst>
            </a:endParaRPr>
          </a:p>
          <a:p>
            <a:pPr algn="r" rtl="1">
              <a:lnSpc>
                <a:spcPct val="120000"/>
              </a:lnSpc>
              <a:buFont typeface="Wingdings" panose="05000000000000000000" pitchFamily="2" charset="2"/>
              <a:buChar char="q"/>
            </a:pPr>
            <a:r>
              <a:rPr lang="ar-SA" sz="3100" dirty="0">
                <a:solidFill>
                  <a:srgbClr val="0070C0"/>
                </a:solidFill>
              </a:rPr>
              <a:t> اذا زاد الانتاج بنسبة </a:t>
            </a:r>
            <a:r>
              <a:rPr lang="ar-SA" sz="3100" b="1" dirty="0">
                <a:solidFill>
                  <a:srgbClr val="C00000"/>
                </a:solidFill>
                <a:effectLst>
                  <a:outerShdw blurRad="38100" dist="38100" dir="2700000" algn="tl">
                    <a:srgbClr val="000000">
                      <a:alpha val="43137"/>
                    </a:srgbClr>
                  </a:outerShdw>
                </a:effectLst>
              </a:rPr>
              <a:t>اكبر</a:t>
            </a:r>
            <a:r>
              <a:rPr lang="ar-SA" sz="3100" dirty="0">
                <a:solidFill>
                  <a:srgbClr val="0070C0"/>
                </a:solidFill>
              </a:rPr>
              <a:t> من زيادة عناصر الانتاج فيكون لدينا حالة تزايد الغلة (</a:t>
            </a:r>
            <a:r>
              <a:rPr lang="en-US" sz="3100" dirty="0">
                <a:solidFill>
                  <a:srgbClr val="0070C0"/>
                </a:solidFill>
              </a:rPr>
              <a:t>IRS</a:t>
            </a:r>
            <a:r>
              <a:rPr lang="ar-SA" sz="3100" dirty="0">
                <a:solidFill>
                  <a:srgbClr val="0070C0"/>
                </a:solidFill>
              </a:rPr>
              <a:t>)</a:t>
            </a:r>
            <a:endParaRPr lang="en-US" sz="3100" dirty="0">
              <a:solidFill>
                <a:srgbClr val="0070C0"/>
              </a:solidFill>
            </a:endParaRPr>
          </a:p>
          <a:p>
            <a:pPr algn="r" rtl="1">
              <a:lnSpc>
                <a:spcPct val="120000"/>
              </a:lnSpc>
              <a:buFont typeface="Wingdings" panose="05000000000000000000" pitchFamily="2" charset="2"/>
              <a:buChar char="q"/>
            </a:pPr>
            <a:r>
              <a:rPr lang="ar-SA" sz="3100" dirty="0">
                <a:solidFill>
                  <a:srgbClr val="0070C0"/>
                </a:solidFill>
              </a:rPr>
              <a:t>اذا زاد الانتاج بنسبة </a:t>
            </a:r>
            <a:r>
              <a:rPr lang="ar-SA" sz="3100" b="1" dirty="0">
                <a:solidFill>
                  <a:srgbClr val="C00000"/>
                </a:solidFill>
                <a:effectLst>
                  <a:outerShdw blurRad="38100" dist="38100" dir="2700000" algn="tl">
                    <a:srgbClr val="000000">
                      <a:alpha val="43137"/>
                    </a:srgbClr>
                  </a:outerShdw>
                </a:effectLst>
              </a:rPr>
              <a:t>اقل</a:t>
            </a:r>
            <a:r>
              <a:rPr lang="ar-SA" sz="3100" dirty="0">
                <a:solidFill>
                  <a:srgbClr val="0070C0"/>
                </a:solidFill>
              </a:rPr>
              <a:t> من زيادة عناصر الانتاج فيكون لدينا حالة تناقص الغلة (</a:t>
            </a:r>
            <a:r>
              <a:rPr lang="en-US" sz="3100" dirty="0">
                <a:solidFill>
                  <a:srgbClr val="0070C0"/>
                </a:solidFill>
              </a:rPr>
              <a:t>DRS</a:t>
            </a:r>
            <a:r>
              <a:rPr lang="ar-SA" sz="3100" dirty="0">
                <a:solidFill>
                  <a:srgbClr val="0070C0"/>
                </a:solidFill>
              </a:rPr>
              <a:t>)</a:t>
            </a:r>
            <a:endParaRPr lang="en-US" sz="3100" dirty="0">
              <a:solidFill>
                <a:srgbClr val="0070C0"/>
              </a:solidFill>
            </a:endParaRPr>
          </a:p>
          <a:p>
            <a:pPr algn="r" rtl="1">
              <a:lnSpc>
                <a:spcPct val="120000"/>
              </a:lnSpc>
              <a:buFont typeface="Wingdings" panose="05000000000000000000" pitchFamily="2" charset="2"/>
              <a:buChar char="q"/>
            </a:pPr>
            <a:r>
              <a:rPr lang="ar-SA" sz="3100" dirty="0">
                <a:solidFill>
                  <a:srgbClr val="0070C0"/>
                </a:solidFill>
              </a:rPr>
              <a:t>اذا زاد الانتاج بنسبة </a:t>
            </a:r>
            <a:r>
              <a:rPr lang="ar-SA" sz="3100" b="1" dirty="0">
                <a:solidFill>
                  <a:srgbClr val="C00000"/>
                </a:solidFill>
                <a:effectLst>
                  <a:outerShdw blurRad="38100" dist="38100" dir="2700000" algn="tl">
                    <a:srgbClr val="000000">
                      <a:alpha val="43137"/>
                    </a:srgbClr>
                  </a:outerShdw>
                </a:effectLst>
              </a:rPr>
              <a:t>مساوية </a:t>
            </a:r>
            <a:r>
              <a:rPr lang="ar-SA" sz="3100" dirty="0">
                <a:solidFill>
                  <a:srgbClr val="0070C0"/>
                </a:solidFill>
              </a:rPr>
              <a:t> لزيادة عناصر الانتاج فيكون لدينا حالة ثبات الغلة (</a:t>
            </a:r>
            <a:r>
              <a:rPr lang="en-US" sz="3100" dirty="0">
                <a:solidFill>
                  <a:srgbClr val="0070C0"/>
                </a:solidFill>
              </a:rPr>
              <a:t>CRS</a:t>
            </a:r>
            <a:r>
              <a:rPr lang="ar-SA" sz="3100" dirty="0">
                <a:solidFill>
                  <a:srgbClr val="0070C0"/>
                </a:solidFill>
              </a:rPr>
              <a:t>)</a:t>
            </a:r>
          </a:p>
          <a:p>
            <a:pPr marL="0" indent="0" algn="r" rtl="1">
              <a:lnSpc>
                <a:spcPct val="120000"/>
              </a:lnSpc>
              <a:buNone/>
            </a:pPr>
            <a:r>
              <a:rPr lang="ar-SA" sz="2600" b="1" dirty="0">
                <a:solidFill>
                  <a:srgbClr val="00B050"/>
                </a:solidFill>
                <a:effectLst>
                  <a:outerShdw blurRad="38100" dist="38100" dir="2700000" algn="tl">
                    <a:srgbClr val="000000">
                      <a:alpha val="43137"/>
                    </a:srgbClr>
                  </a:outerShdw>
                </a:effectLst>
              </a:rPr>
              <a:t>مثال تضاعفت عناصر الانتاج بنسبة 100% كيف سيزيد الانتاج ؟</a:t>
            </a:r>
            <a:endParaRPr lang="en-US" sz="2600" b="1" dirty="0">
              <a:solidFill>
                <a:srgbClr val="00B050"/>
              </a:solidFill>
              <a:effectLst>
                <a:outerShdw blurRad="38100" dist="38100" dir="2700000" algn="tl">
                  <a:srgbClr val="000000">
                    <a:alpha val="43137"/>
                  </a:srgbClr>
                </a:outerShdw>
              </a:effectLst>
            </a:endParaRPr>
          </a:p>
          <a:p>
            <a:pPr algn="r" rtl="1">
              <a:buFont typeface="Wingdings" panose="05000000000000000000" pitchFamily="2" charset="2"/>
              <a:buChar char="q"/>
            </a:pPr>
            <a:endParaRPr lang="en-US" dirty="0">
              <a:solidFill>
                <a:srgbClr val="0070C0"/>
              </a:solidFill>
            </a:endParaRPr>
          </a:p>
        </p:txBody>
      </p:sp>
      <p:sp>
        <p:nvSpPr>
          <p:cNvPr id="4" name="Footer Placeholder 3"/>
          <p:cNvSpPr>
            <a:spLocks noGrp="1"/>
          </p:cNvSpPr>
          <p:nvPr>
            <p:ph type="ftr" sz="quarter" idx="11"/>
          </p:nvPr>
        </p:nvSpPr>
        <p:spPr>
          <a:xfrm>
            <a:off x="52453" y="6459786"/>
            <a:ext cx="1039189" cy="326444"/>
          </a:xfrm>
        </p:spPr>
        <p:txBody>
          <a:bodyPr/>
          <a:lstStyle/>
          <a:p>
            <a:r>
              <a:rPr lang="ar-SA" dirty="0"/>
              <a:t>فوزية الكلابي</a:t>
            </a:r>
            <a:endParaRPr lang="en-GB" dirty="0"/>
          </a:p>
        </p:txBody>
      </p:sp>
      <p:sp>
        <p:nvSpPr>
          <p:cNvPr id="5" name="Slide Number Placeholder 4"/>
          <p:cNvSpPr>
            <a:spLocks noGrp="1"/>
          </p:cNvSpPr>
          <p:nvPr>
            <p:ph type="sldNum" sz="quarter" idx="12"/>
          </p:nvPr>
        </p:nvSpPr>
        <p:spPr/>
        <p:txBody>
          <a:bodyPr/>
          <a:lstStyle/>
          <a:p>
            <a:fld id="{DDA63D12-BCEB-4E8B-94AD-549E12DB8AFD}" type="slidenum">
              <a:rPr lang="en-GB" smtClean="0"/>
              <a:pPr/>
              <a:t>11</a:t>
            </a:fld>
            <a:endParaRPr lang="en-GB" dirty="0"/>
          </a:p>
        </p:txBody>
      </p:sp>
      <p:cxnSp>
        <p:nvCxnSpPr>
          <p:cNvPr id="7" name="Straight Connector 6"/>
          <p:cNvCxnSpPr/>
          <p:nvPr/>
        </p:nvCxnSpPr>
        <p:spPr>
          <a:xfrm flipH="1">
            <a:off x="1403648" y="4651648"/>
            <a:ext cx="11897" cy="1081608"/>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1403648" y="5733256"/>
            <a:ext cx="1360991"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Freeform 10"/>
          <p:cNvSpPr/>
          <p:nvPr/>
        </p:nvSpPr>
        <p:spPr>
          <a:xfrm>
            <a:off x="1547665" y="4797153"/>
            <a:ext cx="908018" cy="800266"/>
          </a:xfrm>
          <a:custGeom>
            <a:avLst/>
            <a:gdLst>
              <a:gd name="connsiteX0" fmla="*/ 4641 w 881333"/>
              <a:gd name="connsiteY0" fmla="*/ 0 h 617456"/>
              <a:gd name="connsiteX1" fmla="*/ 131903 w 881333"/>
              <a:gd name="connsiteY1" fmla="*/ 452487 h 617456"/>
              <a:gd name="connsiteX2" fmla="*/ 881333 w 881333"/>
              <a:gd name="connsiteY2" fmla="*/ 617456 h 617456"/>
              <a:gd name="connsiteX3" fmla="*/ 881333 w 881333"/>
              <a:gd name="connsiteY3" fmla="*/ 617456 h 617456"/>
            </a:gdLst>
            <a:ahLst/>
            <a:cxnLst>
              <a:cxn ang="0">
                <a:pos x="connsiteX0" y="connsiteY0"/>
              </a:cxn>
              <a:cxn ang="0">
                <a:pos x="connsiteX1" y="connsiteY1"/>
              </a:cxn>
              <a:cxn ang="0">
                <a:pos x="connsiteX2" y="connsiteY2"/>
              </a:cxn>
              <a:cxn ang="0">
                <a:pos x="connsiteX3" y="connsiteY3"/>
              </a:cxn>
            </a:cxnLst>
            <a:rect l="l" t="t" r="r" b="b"/>
            <a:pathLst>
              <a:path w="881333" h="617456">
                <a:moveTo>
                  <a:pt x="4641" y="0"/>
                </a:moveTo>
                <a:cubicBezTo>
                  <a:pt x="-4786" y="174789"/>
                  <a:pt x="-14212" y="349578"/>
                  <a:pt x="131903" y="452487"/>
                </a:cubicBezTo>
                <a:cubicBezTo>
                  <a:pt x="278018" y="555396"/>
                  <a:pt x="881333" y="617456"/>
                  <a:pt x="881333" y="617456"/>
                </a:cubicBezTo>
                <a:lnTo>
                  <a:pt x="881333" y="617456"/>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763689" y="4653136"/>
            <a:ext cx="792088" cy="720080"/>
          </a:xfrm>
          <a:custGeom>
            <a:avLst/>
            <a:gdLst>
              <a:gd name="connsiteX0" fmla="*/ 4641 w 881333"/>
              <a:gd name="connsiteY0" fmla="*/ 0 h 617456"/>
              <a:gd name="connsiteX1" fmla="*/ 131903 w 881333"/>
              <a:gd name="connsiteY1" fmla="*/ 452487 h 617456"/>
              <a:gd name="connsiteX2" fmla="*/ 881333 w 881333"/>
              <a:gd name="connsiteY2" fmla="*/ 617456 h 617456"/>
              <a:gd name="connsiteX3" fmla="*/ 881333 w 881333"/>
              <a:gd name="connsiteY3" fmla="*/ 617456 h 617456"/>
            </a:gdLst>
            <a:ahLst/>
            <a:cxnLst>
              <a:cxn ang="0">
                <a:pos x="connsiteX0" y="connsiteY0"/>
              </a:cxn>
              <a:cxn ang="0">
                <a:pos x="connsiteX1" y="connsiteY1"/>
              </a:cxn>
              <a:cxn ang="0">
                <a:pos x="connsiteX2" y="connsiteY2"/>
              </a:cxn>
              <a:cxn ang="0">
                <a:pos x="connsiteX3" y="connsiteY3"/>
              </a:cxn>
            </a:cxnLst>
            <a:rect l="l" t="t" r="r" b="b"/>
            <a:pathLst>
              <a:path w="881333" h="617456">
                <a:moveTo>
                  <a:pt x="4641" y="0"/>
                </a:moveTo>
                <a:cubicBezTo>
                  <a:pt x="-4786" y="174789"/>
                  <a:pt x="-14212" y="349578"/>
                  <a:pt x="131903" y="452487"/>
                </a:cubicBezTo>
                <a:cubicBezTo>
                  <a:pt x="278018" y="555396"/>
                  <a:pt x="881333" y="617456"/>
                  <a:pt x="881333" y="617456"/>
                </a:cubicBezTo>
                <a:lnTo>
                  <a:pt x="881333" y="617456"/>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flipV="1">
            <a:off x="1403648" y="4725144"/>
            <a:ext cx="105203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37595" y="5408128"/>
            <a:ext cx="12886" cy="33330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p:cNvCxnSpPr/>
          <p:nvPr/>
        </p:nvCxnSpPr>
        <p:spPr>
          <a:xfrm flipH="1" flipV="1">
            <a:off x="1378344" y="5402009"/>
            <a:ext cx="330209" cy="16511"/>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p:cNvCxnSpPr/>
          <p:nvPr/>
        </p:nvCxnSpPr>
        <p:spPr>
          <a:xfrm>
            <a:off x="1944393" y="5251866"/>
            <a:ext cx="22112" cy="48138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p:cNvCxnSpPr/>
          <p:nvPr/>
        </p:nvCxnSpPr>
        <p:spPr>
          <a:xfrm flipH="1" flipV="1">
            <a:off x="1403647" y="5222912"/>
            <a:ext cx="457358" cy="1039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Rectangle 27"/>
          <p:cNvSpPr/>
          <p:nvPr/>
        </p:nvSpPr>
        <p:spPr>
          <a:xfrm>
            <a:off x="1091642" y="5276536"/>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000" dirty="0"/>
              <a:t>10</a:t>
            </a:r>
            <a:endParaRPr lang="en-US" sz="1000" dirty="0"/>
          </a:p>
        </p:txBody>
      </p:sp>
      <p:sp>
        <p:nvSpPr>
          <p:cNvPr id="29" name="Rectangle 28"/>
          <p:cNvSpPr/>
          <p:nvPr/>
        </p:nvSpPr>
        <p:spPr>
          <a:xfrm>
            <a:off x="1115617" y="5074396"/>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20</a:t>
            </a:r>
          </a:p>
        </p:txBody>
      </p:sp>
      <p:sp>
        <p:nvSpPr>
          <p:cNvPr id="30" name="Rectangle 29"/>
          <p:cNvSpPr/>
          <p:nvPr/>
        </p:nvSpPr>
        <p:spPr>
          <a:xfrm>
            <a:off x="1510792" y="5769261"/>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1</a:t>
            </a:r>
          </a:p>
        </p:txBody>
      </p:sp>
      <p:sp>
        <p:nvSpPr>
          <p:cNvPr id="31" name="Rectangle 30"/>
          <p:cNvSpPr/>
          <p:nvPr/>
        </p:nvSpPr>
        <p:spPr>
          <a:xfrm>
            <a:off x="1775429" y="5769261"/>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2</a:t>
            </a:r>
          </a:p>
        </p:txBody>
      </p:sp>
      <p:sp>
        <p:nvSpPr>
          <p:cNvPr id="32" name="Rectangle 31"/>
          <p:cNvSpPr/>
          <p:nvPr/>
        </p:nvSpPr>
        <p:spPr>
          <a:xfrm>
            <a:off x="2511501" y="5290420"/>
            <a:ext cx="623087" cy="19035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b="1" dirty="0">
                <a:solidFill>
                  <a:srgbClr val="00B050"/>
                </a:solidFill>
              </a:rPr>
              <a:t>Q=300</a:t>
            </a:r>
          </a:p>
        </p:txBody>
      </p:sp>
      <p:sp>
        <p:nvSpPr>
          <p:cNvPr id="33" name="Rectangle 32"/>
          <p:cNvSpPr/>
          <p:nvPr/>
        </p:nvSpPr>
        <p:spPr>
          <a:xfrm>
            <a:off x="2404371" y="5545198"/>
            <a:ext cx="607930" cy="17065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b="1" dirty="0">
                <a:solidFill>
                  <a:srgbClr val="C00000"/>
                </a:solidFill>
              </a:rPr>
              <a:t>Q=100</a:t>
            </a:r>
          </a:p>
        </p:txBody>
      </p:sp>
      <p:sp>
        <p:nvSpPr>
          <p:cNvPr id="34" name="Rectangle 33"/>
          <p:cNvSpPr/>
          <p:nvPr/>
        </p:nvSpPr>
        <p:spPr>
          <a:xfrm>
            <a:off x="2782741" y="5657874"/>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L</a:t>
            </a:r>
          </a:p>
        </p:txBody>
      </p:sp>
      <p:sp>
        <p:nvSpPr>
          <p:cNvPr id="35" name="Rectangle 34"/>
          <p:cNvSpPr/>
          <p:nvPr/>
        </p:nvSpPr>
        <p:spPr>
          <a:xfrm>
            <a:off x="1151621" y="4657126"/>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K</a:t>
            </a:r>
          </a:p>
        </p:txBody>
      </p:sp>
      <p:sp>
        <p:nvSpPr>
          <p:cNvPr id="53" name="Rectangle 52"/>
          <p:cNvSpPr/>
          <p:nvPr/>
        </p:nvSpPr>
        <p:spPr>
          <a:xfrm>
            <a:off x="3515430" y="4478454"/>
            <a:ext cx="2016224" cy="161806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4" name="Rectangle 53"/>
          <p:cNvSpPr/>
          <p:nvPr/>
        </p:nvSpPr>
        <p:spPr>
          <a:xfrm>
            <a:off x="5940152" y="4442832"/>
            <a:ext cx="2016224" cy="161806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73" name="Straight Connector 72"/>
          <p:cNvCxnSpPr/>
          <p:nvPr/>
        </p:nvCxnSpPr>
        <p:spPr>
          <a:xfrm flipH="1">
            <a:off x="3727084" y="4705284"/>
            <a:ext cx="11897" cy="1081608"/>
          </a:xfrm>
          <a:prstGeom prst="line">
            <a:avLst/>
          </a:prstGeom>
        </p:spPr>
        <p:style>
          <a:lnRef idx="3">
            <a:schemeClr val="accent2"/>
          </a:lnRef>
          <a:fillRef idx="0">
            <a:schemeClr val="accent2"/>
          </a:fillRef>
          <a:effectRef idx="2">
            <a:schemeClr val="accent2"/>
          </a:effectRef>
          <a:fontRef idx="minor">
            <a:schemeClr val="tx1"/>
          </a:fontRef>
        </p:style>
      </p:cxnSp>
      <p:cxnSp>
        <p:nvCxnSpPr>
          <p:cNvPr id="75" name="Straight Connector 74"/>
          <p:cNvCxnSpPr/>
          <p:nvPr/>
        </p:nvCxnSpPr>
        <p:spPr>
          <a:xfrm>
            <a:off x="3711636" y="5772337"/>
            <a:ext cx="1360991" cy="0"/>
          </a:xfrm>
          <a:prstGeom prst="line">
            <a:avLst/>
          </a:prstGeom>
        </p:spPr>
        <p:style>
          <a:lnRef idx="3">
            <a:schemeClr val="accent2"/>
          </a:lnRef>
          <a:fillRef idx="0">
            <a:schemeClr val="accent2"/>
          </a:fillRef>
          <a:effectRef idx="2">
            <a:schemeClr val="accent2"/>
          </a:effectRef>
          <a:fontRef idx="minor">
            <a:schemeClr val="tx1"/>
          </a:fontRef>
        </p:style>
      </p:cxnSp>
      <p:sp>
        <p:nvSpPr>
          <p:cNvPr id="76" name="Freeform 75"/>
          <p:cNvSpPr/>
          <p:nvPr/>
        </p:nvSpPr>
        <p:spPr>
          <a:xfrm>
            <a:off x="3938122" y="4844694"/>
            <a:ext cx="908018" cy="800266"/>
          </a:xfrm>
          <a:custGeom>
            <a:avLst/>
            <a:gdLst>
              <a:gd name="connsiteX0" fmla="*/ 4641 w 881333"/>
              <a:gd name="connsiteY0" fmla="*/ 0 h 617456"/>
              <a:gd name="connsiteX1" fmla="*/ 131903 w 881333"/>
              <a:gd name="connsiteY1" fmla="*/ 452487 h 617456"/>
              <a:gd name="connsiteX2" fmla="*/ 881333 w 881333"/>
              <a:gd name="connsiteY2" fmla="*/ 617456 h 617456"/>
              <a:gd name="connsiteX3" fmla="*/ 881333 w 881333"/>
              <a:gd name="connsiteY3" fmla="*/ 617456 h 617456"/>
            </a:gdLst>
            <a:ahLst/>
            <a:cxnLst>
              <a:cxn ang="0">
                <a:pos x="connsiteX0" y="connsiteY0"/>
              </a:cxn>
              <a:cxn ang="0">
                <a:pos x="connsiteX1" y="connsiteY1"/>
              </a:cxn>
              <a:cxn ang="0">
                <a:pos x="connsiteX2" y="connsiteY2"/>
              </a:cxn>
              <a:cxn ang="0">
                <a:pos x="connsiteX3" y="connsiteY3"/>
              </a:cxn>
            </a:cxnLst>
            <a:rect l="l" t="t" r="r" b="b"/>
            <a:pathLst>
              <a:path w="881333" h="617456">
                <a:moveTo>
                  <a:pt x="4641" y="0"/>
                </a:moveTo>
                <a:cubicBezTo>
                  <a:pt x="-4786" y="174789"/>
                  <a:pt x="-14212" y="349578"/>
                  <a:pt x="131903" y="452487"/>
                </a:cubicBezTo>
                <a:cubicBezTo>
                  <a:pt x="278018" y="555396"/>
                  <a:pt x="881333" y="617456"/>
                  <a:pt x="881333" y="617456"/>
                </a:cubicBezTo>
                <a:lnTo>
                  <a:pt x="881333" y="617456"/>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4197335" y="4772480"/>
            <a:ext cx="792088" cy="720080"/>
          </a:xfrm>
          <a:custGeom>
            <a:avLst/>
            <a:gdLst>
              <a:gd name="connsiteX0" fmla="*/ 4641 w 881333"/>
              <a:gd name="connsiteY0" fmla="*/ 0 h 617456"/>
              <a:gd name="connsiteX1" fmla="*/ 131903 w 881333"/>
              <a:gd name="connsiteY1" fmla="*/ 452487 h 617456"/>
              <a:gd name="connsiteX2" fmla="*/ 881333 w 881333"/>
              <a:gd name="connsiteY2" fmla="*/ 617456 h 617456"/>
              <a:gd name="connsiteX3" fmla="*/ 881333 w 881333"/>
              <a:gd name="connsiteY3" fmla="*/ 617456 h 617456"/>
            </a:gdLst>
            <a:ahLst/>
            <a:cxnLst>
              <a:cxn ang="0">
                <a:pos x="connsiteX0" y="connsiteY0"/>
              </a:cxn>
              <a:cxn ang="0">
                <a:pos x="connsiteX1" y="connsiteY1"/>
              </a:cxn>
              <a:cxn ang="0">
                <a:pos x="connsiteX2" y="connsiteY2"/>
              </a:cxn>
              <a:cxn ang="0">
                <a:pos x="connsiteX3" y="connsiteY3"/>
              </a:cxn>
            </a:cxnLst>
            <a:rect l="l" t="t" r="r" b="b"/>
            <a:pathLst>
              <a:path w="881333" h="617456">
                <a:moveTo>
                  <a:pt x="4641" y="0"/>
                </a:moveTo>
                <a:cubicBezTo>
                  <a:pt x="-4786" y="174789"/>
                  <a:pt x="-14212" y="349578"/>
                  <a:pt x="131903" y="452487"/>
                </a:cubicBezTo>
                <a:cubicBezTo>
                  <a:pt x="278018" y="555396"/>
                  <a:pt x="881333" y="617456"/>
                  <a:pt x="881333" y="617456"/>
                </a:cubicBezTo>
                <a:lnTo>
                  <a:pt x="881333" y="617456"/>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p:cNvCxnSpPr/>
          <p:nvPr/>
        </p:nvCxnSpPr>
        <p:spPr>
          <a:xfrm flipV="1">
            <a:off x="3794839" y="4757774"/>
            <a:ext cx="105203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102045" y="5463869"/>
            <a:ext cx="12886" cy="33330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Straight Connector 79"/>
          <p:cNvCxnSpPr/>
          <p:nvPr/>
        </p:nvCxnSpPr>
        <p:spPr>
          <a:xfrm flipH="1" flipV="1">
            <a:off x="3717584" y="5460745"/>
            <a:ext cx="374540" cy="1034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Straight Connector 80"/>
          <p:cNvCxnSpPr/>
          <p:nvPr/>
        </p:nvCxnSpPr>
        <p:spPr>
          <a:xfrm>
            <a:off x="4320622" y="5251865"/>
            <a:ext cx="22112" cy="48138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2" name="Straight Connector 81"/>
          <p:cNvCxnSpPr/>
          <p:nvPr/>
        </p:nvCxnSpPr>
        <p:spPr>
          <a:xfrm flipH="1">
            <a:off x="3710903" y="5286928"/>
            <a:ext cx="565384" cy="55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3" name="Rectangle 82"/>
          <p:cNvSpPr/>
          <p:nvPr/>
        </p:nvSpPr>
        <p:spPr>
          <a:xfrm>
            <a:off x="3447764" y="5365645"/>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000" dirty="0"/>
              <a:t>10</a:t>
            </a:r>
            <a:endParaRPr lang="en-US" sz="1000" dirty="0"/>
          </a:p>
        </p:txBody>
      </p:sp>
      <p:sp>
        <p:nvSpPr>
          <p:cNvPr id="84" name="Rectangle 83"/>
          <p:cNvSpPr/>
          <p:nvPr/>
        </p:nvSpPr>
        <p:spPr>
          <a:xfrm>
            <a:off x="3447031" y="5184053"/>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20</a:t>
            </a:r>
          </a:p>
        </p:txBody>
      </p:sp>
      <p:sp>
        <p:nvSpPr>
          <p:cNvPr id="85" name="Rectangle 84"/>
          <p:cNvSpPr/>
          <p:nvPr/>
        </p:nvSpPr>
        <p:spPr>
          <a:xfrm>
            <a:off x="3934911" y="5799693"/>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1</a:t>
            </a:r>
          </a:p>
        </p:txBody>
      </p:sp>
      <p:sp>
        <p:nvSpPr>
          <p:cNvPr id="86" name="Rectangle 85"/>
          <p:cNvSpPr/>
          <p:nvPr/>
        </p:nvSpPr>
        <p:spPr>
          <a:xfrm>
            <a:off x="4159866" y="5804704"/>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2</a:t>
            </a:r>
          </a:p>
        </p:txBody>
      </p:sp>
      <p:sp>
        <p:nvSpPr>
          <p:cNvPr id="87" name="Rectangle 86"/>
          <p:cNvSpPr/>
          <p:nvPr/>
        </p:nvSpPr>
        <p:spPr>
          <a:xfrm>
            <a:off x="4868139" y="5385497"/>
            <a:ext cx="623087" cy="19035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b="1" dirty="0">
                <a:solidFill>
                  <a:srgbClr val="00B050"/>
                </a:solidFill>
              </a:rPr>
              <a:t>Q=200</a:t>
            </a:r>
          </a:p>
        </p:txBody>
      </p:sp>
      <p:sp>
        <p:nvSpPr>
          <p:cNvPr id="88" name="Rectangle 87"/>
          <p:cNvSpPr/>
          <p:nvPr/>
        </p:nvSpPr>
        <p:spPr>
          <a:xfrm>
            <a:off x="4762424" y="5574831"/>
            <a:ext cx="607930" cy="17065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b="1" dirty="0">
                <a:solidFill>
                  <a:srgbClr val="C00000"/>
                </a:solidFill>
              </a:rPr>
              <a:t>Q=100</a:t>
            </a:r>
          </a:p>
        </p:txBody>
      </p:sp>
      <p:sp>
        <p:nvSpPr>
          <p:cNvPr id="89" name="Rectangle 88"/>
          <p:cNvSpPr/>
          <p:nvPr/>
        </p:nvSpPr>
        <p:spPr>
          <a:xfrm>
            <a:off x="4999651" y="5713182"/>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L</a:t>
            </a:r>
          </a:p>
        </p:txBody>
      </p:sp>
      <p:sp>
        <p:nvSpPr>
          <p:cNvPr id="90" name="Rectangle 89"/>
          <p:cNvSpPr/>
          <p:nvPr/>
        </p:nvSpPr>
        <p:spPr>
          <a:xfrm>
            <a:off x="3457192" y="4631846"/>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K</a:t>
            </a:r>
          </a:p>
        </p:txBody>
      </p:sp>
      <p:cxnSp>
        <p:nvCxnSpPr>
          <p:cNvPr id="100" name="Straight Connector 99"/>
          <p:cNvCxnSpPr/>
          <p:nvPr/>
        </p:nvCxnSpPr>
        <p:spPr>
          <a:xfrm flipH="1">
            <a:off x="6255871" y="4690729"/>
            <a:ext cx="11897" cy="108160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1" name="Straight Connector 100"/>
          <p:cNvCxnSpPr/>
          <p:nvPr/>
        </p:nvCxnSpPr>
        <p:spPr>
          <a:xfrm>
            <a:off x="6267768" y="5772328"/>
            <a:ext cx="1360991" cy="0"/>
          </a:xfrm>
          <a:prstGeom prst="line">
            <a:avLst/>
          </a:prstGeom>
        </p:spPr>
        <p:style>
          <a:lnRef idx="3">
            <a:schemeClr val="accent2"/>
          </a:lnRef>
          <a:fillRef idx="0">
            <a:schemeClr val="accent2"/>
          </a:fillRef>
          <a:effectRef idx="2">
            <a:schemeClr val="accent2"/>
          </a:effectRef>
          <a:fontRef idx="minor">
            <a:schemeClr val="tx1"/>
          </a:fontRef>
        </p:style>
      </p:cxnSp>
      <p:sp>
        <p:nvSpPr>
          <p:cNvPr id="102" name="Freeform 101"/>
          <p:cNvSpPr/>
          <p:nvPr/>
        </p:nvSpPr>
        <p:spPr>
          <a:xfrm>
            <a:off x="6444208" y="4892258"/>
            <a:ext cx="908018" cy="800266"/>
          </a:xfrm>
          <a:custGeom>
            <a:avLst/>
            <a:gdLst>
              <a:gd name="connsiteX0" fmla="*/ 4641 w 881333"/>
              <a:gd name="connsiteY0" fmla="*/ 0 h 617456"/>
              <a:gd name="connsiteX1" fmla="*/ 131903 w 881333"/>
              <a:gd name="connsiteY1" fmla="*/ 452487 h 617456"/>
              <a:gd name="connsiteX2" fmla="*/ 881333 w 881333"/>
              <a:gd name="connsiteY2" fmla="*/ 617456 h 617456"/>
              <a:gd name="connsiteX3" fmla="*/ 881333 w 881333"/>
              <a:gd name="connsiteY3" fmla="*/ 617456 h 617456"/>
            </a:gdLst>
            <a:ahLst/>
            <a:cxnLst>
              <a:cxn ang="0">
                <a:pos x="connsiteX0" y="connsiteY0"/>
              </a:cxn>
              <a:cxn ang="0">
                <a:pos x="connsiteX1" y="connsiteY1"/>
              </a:cxn>
              <a:cxn ang="0">
                <a:pos x="connsiteX2" y="connsiteY2"/>
              </a:cxn>
              <a:cxn ang="0">
                <a:pos x="connsiteX3" y="connsiteY3"/>
              </a:cxn>
            </a:cxnLst>
            <a:rect l="l" t="t" r="r" b="b"/>
            <a:pathLst>
              <a:path w="881333" h="617456">
                <a:moveTo>
                  <a:pt x="4641" y="0"/>
                </a:moveTo>
                <a:cubicBezTo>
                  <a:pt x="-4786" y="174789"/>
                  <a:pt x="-14212" y="349578"/>
                  <a:pt x="131903" y="452487"/>
                </a:cubicBezTo>
                <a:cubicBezTo>
                  <a:pt x="278018" y="555396"/>
                  <a:pt x="881333" y="617456"/>
                  <a:pt x="881333" y="617456"/>
                </a:cubicBezTo>
                <a:lnTo>
                  <a:pt x="881333" y="617456"/>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6675753" y="4836713"/>
            <a:ext cx="792088" cy="720080"/>
          </a:xfrm>
          <a:custGeom>
            <a:avLst/>
            <a:gdLst>
              <a:gd name="connsiteX0" fmla="*/ 4641 w 881333"/>
              <a:gd name="connsiteY0" fmla="*/ 0 h 617456"/>
              <a:gd name="connsiteX1" fmla="*/ 131903 w 881333"/>
              <a:gd name="connsiteY1" fmla="*/ 452487 h 617456"/>
              <a:gd name="connsiteX2" fmla="*/ 881333 w 881333"/>
              <a:gd name="connsiteY2" fmla="*/ 617456 h 617456"/>
              <a:gd name="connsiteX3" fmla="*/ 881333 w 881333"/>
              <a:gd name="connsiteY3" fmla="*/ 617456 h 617456"/>
            </a:gdLst>
            <a:ahLst/>
            <a:cxnLst>
              <a:cxn ang="0">
                <a:pos x="connsiteX0" y="connsiteY0"/>
              </a:cxn>
              <a:cxn ang="0">
                <a:pos x="connsiteX1" y="connsiteY1"/>
              </a:cxn>
              <a:cxn ang="0">
                <a:pos x="connsiteX2" y="connsiteY2"/>
              </a:cxn>
              <a:cxn ang="0">
                <a:pos x="connsiteX3" y="connsiteY3"/>
              </a:cxn>
            </a:cxnLst>
            <a:rect l="l" t="t" r="r" b="b"/>
            <a:pathLst>
              <a:path w="881333" h="617456">
                <a:moveTo>
                  <a:pt x="4641" y="0"/>
                </a:moveTo>
                <a:cubicBezTo>
                  <a:pt x="-4786" y="174789"/>
                  <a:pt x="-14212" y="349578"/>
                  <a:pt x="131903" y="452487"/>
                </a:cubicBezTo>
                <a:cubicBezTo>
                  <a:pt x="278018" y="555396"/>
                  <a:pt x="881333" y="617456"/>
                  <a:pt x="881333" y="617456"/>
                </a:cubicBezTo>
                <a:lnTo>
                  <a:pt x="881333" y="617456"/>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p:cNvCxnSpPr/>
          <p:nvPr/>
        </p:nvCxnSpPr>
        <p:spPr>
          <a:xfrm flipV="1">
            <a:off x="6258595" y="4789065"/>
            <a:ext cx="105203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572696" y="5487886"/>
            <a:ext cx="12886" cy="33330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6" name="Straight Connector 105"/>
          <p:cNvCxnSpPr/>
          <p:nvPr/>
        </p:nvCxnSpPr>
        <p:spPr>
          <a:xfrm flipH="1" flipV="1">
            <a:off x="6261819" y="5487886"/>
            <a:ext cx="295558" cy="962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7" name="Straight Connector 106"/>
          <p:cNvCxnSpPr/>
          <p:nvPr/>
        </p:nvCxnSpPr>
        <p:spPr>
          <a:xfrm>
            <a:off x="6738360" y="5344027"/>
            <a:ext cx="22112" cy="48138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8" name="Straight Connector 107"/>
          <p:cNvCxnSpPr/>
          <p:nvPr/>
        </p:nvCxnSpPr>
        <p:spPr>
          <a:xfrm flipH="1" flipV="1">
            <a:off x="6229540" y="5300787"/>
            <a:ext cx="510261" cy="2497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9" name="Rectangle 108"/>
          <p:cNvSpPr/>
          <p:nvPr/>
        </p:nvSpPr>
        <p:spPr>
          <a:xfrm>
            <a:off x="5966027" y="5387266"/>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000" dirty="0"/>
              <a:t>10</a:t>
            </a:r>
            <a:endParaRPr lang="en-US" sz="1000" dirty="0"/>
          </a:p>
        </p:txBody>
      </p:sp>
      <p:sp>
        <p:nvSpPr>
          <p:cNvPr id="110" name="Rectangle 109"/>
          <p:cNvSpPr/>
          <p:nvPr/>
        </p:nvSpPr>
        <p:spPr>
          <a:xfrm>
            <a:off x="5946058" y="5174746"/>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20</a:t>
            </a:r>
          </a:p>
        </p:txBody>
      </p:sp>
      <p:sp>
        <p:nvSpPr>
          <p:cNvPr id="111" name="Rectangle 110"/>
          <p:cNvSpPr/>
          <p:nvPr/>
        </p:nvSpPr>
        <p:spPr>
          <a:xfrm>
            <a:off x="6415489" y="5786892"/>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1</a:t>
            </a:r>
          </a:p>
        </p:txBody>
      </p:sp>
      <p:sp>
        <p:nvSpPr>
          <p:cNvPr id="112" name="Rectangle 111"/>
          <p:cNvSpPr/>
          <p:nvPr/>
        </p:nvSpPr>
        <p:spPr>
          <a:xfrm>
            <a:off x="6604849" y="5807369"/>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2</a:t>
            </a:r>
          </a:p>
        </p:txBody>
      </p:sp>
      <p:sp>
        <p:nvSpPr>
          <p:cNvPr id="113" name="Rectangle 112"/>
          <p:cNvSpPr/>
          <p:nvPr/>
        </p:nvSpPr>
        <p:spPr>
          <a:xfrm>
            <a:off x="7387842" y="5446736"/>
            <a:ext cx="623087" cy="1511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b="1" dirty="0">
                <a:solidFill>
                  <a:srgbClr val="00B050"/>
                </a:solidFill>
              </a:rPr>
              <a:t>Q=</a:t>
            </a:r>
            <a:r>
              <a:rPr lang="ar-SA" sz="1000" b="1" dirty="0">
                <a:solidFill>
                  <a:srgbClr val="00B050"/>
                </a:solidFill>
              </a:rPr>
              <a:t>15</a:t>
            </a:r>
            <a:r>
              <a:rPr lang="en-US" sz="1000" b="1" dirty="0">
                <a:solidFill>
                  <a:srgbClr val="00B050"/>
                </a:solidFill>
              </a:rPr>
              <a:t>0</a:t>
            </a:r>
          </a:p>
        </p:txBody>
      </p:sp>
      <p:sp>
        <p:nvSpPr>
          <p:cNvPr id="114" name="Rectangle 113"/>
          <p:cNvSpPr/>
          <p:nvPr/>
        </p:nvSpPr>
        <p:spPr>
          <a:xfrm>
            <a:off x="7307686" y="5599231"/>
            <a:ext cx="607930" cy="17065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b="1" dirty="0">
                <a:solidFill>
                  <a:srgbClr val="C00000"/>
                </a:solidFill>
              </a:rPr>
              <a:t>Q=100</a:t>
            </a:r>
          </a:p>
        </p:txBody>
      </p:sp>
      <p:sp>
        <p:nvSpPr>
          <p:cNvPr id="115" name="Rectangle 114"/>
          <p:cNvSpPr/>
          <p:nvPr/>
        </p:nvSpPr>
        <p:spPr>
          <a:xfrm>
            <a:off x="5966027" y="4541107"/>
            <a:ext cx="360040" cy="24249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K</a:t>
            </a:r>
          </a:p>
        </p:txBody>
      </p:sp>
      <p:sp>
        <p:nvSpPr>
          <p:cNvPr id="116" name="Rectangle 115"/>
          <p:cNvSpPr/>
          <p:nvPr/>
        </p:nvSpPr>
        <p:spPr>
          <a:xfrm>
            <a:off x="5966027" y="6165763"/>
            <a:ext cx="2448271" cy="17586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400" b="1" dirty="0">
                <a:solidFill>
                  <a:srgbClr val="C00000"/>
                </a:solidFill>
                <a:effectLst>
                  <a:outerShdw blurRad="38100" dist="38100" dir="2700000" algn="tl">
                    <a:srgbClr val="000000">
                      <a:alpha val="43137"/>
                    </a:srgbClr>
                  </a:outerShdw>
                </a:effectLst>
              </a:rPr>
              <a:t>تناقص الغلة</a:t>
            </a:r>
          </a:p>
          <a:p>
            <a:pPr algn="ctr"/>
            <a:r>
              <a:rPr lang="ar-SA" sz="1400" b="1" dirty="0">
                <a:solidFill>
                  <a:srgbClr val="C00000"/>
                </a:solidFill>
                <a:effectLst>
                  <a:outerShdw blurRad="38100" dist="38100" dir="2700000" algn="tl">
                    <a:srgbClr val="000000">
                      <a:alpha val="43137"/>
                    </a:srgbClr>
                  </a:outerShdw>
                </a:effectLst>
              </a:rPr>
              <a:t>زاد </a:t>
            </a:r>
            <a:r>
              <a:rPr lang="ar-SA" sz="1400" b="1" dirty="0" smtClean="0">
                <a:solidFill>
                  <a:srgbClr val="C00000"/>
                </a:solidFill>
                <a:effectLst>
                  <a:outerShdw blurRad="38100" dist="38100" dir="2700000" algn="tl">
                    <a:srgbClr val="000000">
                      <a:alpha val="43137"/>
                    </a:srgbClr>
                  </a:outerShdw>
                </a:effectLst>
              </a:rPr>
              <a:t>الانتاج </a:t>
            </a:r>
            <a:r>
              <a:rPr lang="ar-SA" sz="1400" b="1" dirty="0">
                <a:solidFill>
                  <a:srgbClr val="C00000"/>
                </a:solidFill>
                <a:effectLst>
                  <a:outerShdw blurRad="38100" dist="38100" dir="2700000" algn="tl">
                    <a:srgbClr val="000000">
                      <a:alpha val="43137"/>
                    </a:srgbClr>
                  </a:outerShdw>
                </a:effectLst>
              </a:rPr>
              <a:t>بنسبة اقل من 100% </a:t>
            </a:r>
            <a:r>
              <a:rPr lang="en-US" sz="1400" b="1" dirty="0">
                <a:solidFill>
                  <a:srgbClr val="C00000"/>
                </a:solidFill>
                <a:effectLst>
                  <a:outerShdw blurRad="38100" dist="38100" dir="2700000" algn="tl">
                    <a:srgbClr val="000000">
                      <a:alpha val="43137"/>
                    </a:srgbClr>
                  </a:outerShdw>
                </a:effectLst>
              </a:rPr>
              <a:t> </a:t>
            </a:r>
          </a:p>
          <a:p>
            <a:pPr algn="ctr"/>
            <a:r>
              <a:rPr lang="ar-SA" sz="1400" b="1" dirty="0">
                <a:solidFill>
                  <a:srgbClr val="C00000"/>
                </a:solidFill>
                <a:effectLst>
                  <a:outerShdw blurRad="38100" dist="38100" dir="2700000" algn="tl">
                    <a:srgbClr val="000000">
                      <a:alpha val="43137"/>
                    </a:srgbClr>
                  </a:outerShdw>
                </a:effectLst>
              </a:rPr>
              <a:t> </a:t>
            </a:r>
            <a:r>
              <a:rPr lang="en-US" sz="1400" b="1" dirty="0">
                <a:solidFill>
                  <a:srgbClr val="C00000"/>
                </a:solidFill>
                <a:effectLst>
                  <a:outerShdw blurRad="38100" dist="38100" dir="2700000" algn="tl">
                    <a:srgbClr val="000000">
                      <a:alpha val="43137"/>
                    </a:srgbClr>
                  </a:outerShdw>
                </a:effectLst>
              </a:rPr>
              <a:t> </a:t>
            </a:r>
          </a:p>
        </p:txBody>
      </p:sp>
      <p:sp>
        <p:nvSpPr>
          <p:cNvPr id="120" name="Rectangle 119"/>
          <p:cNvSpPr/>
          <p:nvPr/>
        </p:nvSpPr>
        <p:spPr>
          <a:xfrm>
            <a:off x="7593853" y="5737521"/>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L</a:t>
            </a:r>
          </a:p>
        </p:txBody>
      </p:sp>
      <p:sp>
        <p:nvSpPr>
          <p:cNvPr id="121" name="Rectangle 120"/>
          <p:cNvSpPr/>
          <p:nvPr/>
        </p:nvSpPr>
        <p:spPr>
          <a:xfrm>
            <a:off x="3095987" y="6216274"/>
            <a:ext cx="2592288" cy="11975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400" b="1" dirty="0">
                <a:solidFill>
                  <a:srgbClr val="C00000"/>
                </a:solidFill>
                <a:effectLst>
                  <a:outerShdw blurRad="38100" dist="38100" dir="2700000" algn="tl">
                    <a:srgbClr val="000000">
                      <a:alpha val="43137"/>
                    </a:srgbClr>
                  </a:outerShdw>
                </a:effectLst>
              </a:rPr>
              <a:t>ثبات الغلة </a:t>
            </a:r>
          </a:p>
          <a:p>
            <a:pPr algn="ctr"/>
            <a:r>
              <a:rPr lang="ar-SA" sz="1400" b="1" dirty="0">
                <a:solidFill>
                  <a:srgbClr val="C00000"/>
                </a:solidFill>
                <a:effectLst>
                  <a:outerShdw blurRad="38100" dist="38100" dir="2700000" algn="tl">
                    <a:srgbClr val="000000">
                      <a:alpha val="43137"/>
                    </a:srgbClr>
                  </a:outerShdw>
                </a:effectLst>
              </a:rPr>
              <a:t>زاد </a:t>
            </a:r>
            <a:r>
              <a:rPr lang="ar-SA" sz="1400" b="1" dirty="0" smtClean="0">
                <a:solidFill>
                  <a:srgbClr val="C00000"/>
                </a:solidFill>
                <a:effectLst>
                  <a:outerShdw blurRad="38100" dist="38100" dir="2700000" algn="tl">
                    <a:srgbClr val="000000">
                      <a:alpha val="43137"/>
                    </a:srgbClr>
                  </a:outerShdw>
                </a:effectLst>
              </a:rPr>
              <a:t>الانتاج </a:t>
            </a:r>
            <a:r>
              <a:rPr lang="ar-SA" sz="1400" b="1" dirty="0">
                <a:solidFill>
                  <a:srgbClr val="C00000"/>
                </a:solidFill>
                <a:effectLst>
                  <a:outerShdw blurRad="38100" dist="38100" dir="2700000" algn="tl">
                    <a:srgbClr val="000000">
                      <a:alpha val="43137"/>
                    </a:srgbClr>
                  </a:outerShdw>
                </a:effectLst>
              </a:rPr>
              <a:t>بنسبة تساوي 100% </a:t>
            </a:r>
            <a:r>
              <a:rPr lang="en-US" sz="1400" b="1" dirty="0">
                <a:solidFill>
                  <a:srgbClr val="C00000"/>
                </a:solidFill>
                <a:effectLst>
                  <a:outerShdw blurRad="38100" dist="38100" dir="2700000" algn="tl">
                    <a:srgbClr val="000000">
                      <a:alpha val="43137"/>
                    </a:srgbClr>
                  </a:outerShdw>
                </a:effectLst>
              </a:rPr>
              <a:t> </a:t>
            </a:r>
          </a:p>
          <a:p>
            <a:pPr algn="ctr"/>
            <a:r>
              <a:rPr lang="ar-SA" sz="1400" b="1" dirty="0">
                <a:solidFill>
                  <a:srgbClr val="C00000"/>
                </a:solidFill>
                <a:effectLst>
                  <a:outerShdw blurRad="38100" dist="38100" dir="2700000" algn="tl">
                    <a:srgbClr val="000000">
                      <a:alpha val="43137"/>
                    </a:srgbClr>
                  </a:outerShdw>
                </a:effectLst>
              </a:rPr>
              <a:t> </a:t>
            </a:r>
            <a:r>
              <a:rPr lang="en-US" sz="1400" b="1" dirty="0">
                <a:solidFill>
                  <a:srgbClr val="C00000"/>
                </a:solidFill>
                <a:effectLst>
                  <a:outerShdw blurRad="38100" dist="38100" dir="2700000" algn="tl">
                    <a:srgbClr val="000000">
                      <a:alpha val="43137"/>
                    </a:srgbClr>
                  </a:outerShdw>
                </a:effectLst>
              </a:rPr>
              <a:t> </a:t>
            </a:r>
          </a:p>
        </p:txBody>
      </p:sp>
      <p:sp>
        <p:nvSpPr>
          <p:cNvPr id="122" name="Rectangle 121"/>
          <p:cNvSpPr/>
          <p:nvPr/>
        </p:nvSpPr>
        <p:spPr>
          <a:xfrm>
            <a:off x="323529" y="6002917"/>
            <a:ext cx="2906682" cy="25865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400" b="1" dirty="0">
                <a:solidFill>
                  <a:srgbClr val="C00000"/>
                </a:solidFill>
                <a:effectLst>
                  <a:outerShdw blurRad="38100" dist="38100" dir="2700000" algn="tl">
                    <a:srgbClr val="000000">
                      <a:alpha val="43137"/>
                    </a:srgbClr>
                  </a:outerShdw>
                </a:effectLst>
              </a:rPr>
              <a:t>تزايد الغلة</a:t>
            </a:r>
            <a:endParaRPr lang="en-US" sz="1400" b="1" dirty="0">
              <a:solidFill>
                <a:srgbClr val="C00000"/>
              </a:solidFill>
              <a:effectLst>
                <a:outerShdw blurRad="38100" dist="38100" dir="2700000" algn="tl">
                  <a:srgbClr val="000000">
                    <a:alpha val="43137"/>
                  </a:srgbClr>
                </a:outerShdw>
              </a:effectLst>
            </a:endParaRPr>
          </a:p>
          <a:p>
            <a:pPr algn="ctr"/>
            <a:r>
              <a:rPr lang="ar-SA" sz="1400" b="1">
                <a:solidFill>
                  <a:srgbClr val="C00000"/>
                </a:solidFill>
                <a:effectLst>
                  <a:outerShdw blurRad="38100" dist="38100" dir="2700000" algn="tl">
                    <a:srgbClr val="000000">
                      <a:alpha val="43137"/>
                    </a:srgbClr>
                  </a:outerShdw>
                </a:effectLst>
              </a:rPr>
              <a:t>زاد </a:t>
            </a:r>
            <a:r>
              <a:rPr lang="ar-SA" sz="1400" b="1" smtClean="0">
                <a:solidFill>
                  <a:srgbClr val="C00000"/>
                </a:solidFill>
                <a:effectLst>
                  <a:outerShdw blurRad="38100" dist="38100" dir="2700000" algn="tl">
                    <a:srgbClr val="000000">
                      <a:alpha val="43137"/>
                    </a:srgbClr>
                  </a:outerShdw>
                </a:effectLst>
              </a:rPr>
              <a:t>الانتاج </a:t>
            </a:r>
            <a:r>
              <a:rPr lang="ar-SA" sz="1400" b="1" dirty="0">
                <a:solidFill>
                  <a:srgbClr val="C00000"/>
                </a:solidFill>
                <a:effectLst>
                  <a:outerShdw blurRad="38100" dist="38100" dir="2700000" algn="tl">
                    <a:srgbClr val="000000">
                      <a:alpha val="43137"/>
                    </a:srgbClr>
                  </a:outerShdw>
                </a:effectLst>
              </a:rPr>
              <a:t>بنسبة اكبر من 100% </a:t>
            </a:r>
            <a:r>
              <a:rPr lang="en-US" sz="1400" b="1" dirty="0">
                <a:solidFill>
                  <a:srgbClr val="C0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91467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38140"/>
          </a:xfrm>
        </p:spPr>
        <p:txBody>
          <a:bodyPr>
            <a:normAutofit/>
          </a:bodyPr>
          <a:lstStyle/>
          <a:p>
            <a:pPr algn="ctr"/>
            <a:r>
              <a:rPr lang="ar-SA" sz="4000" b="1" dirty="0">
                <a:solidFill>
                  <a:srgbClr val="C00000"/>
                </a:solidFill>
                <a:effectLst>
                  <a:outerShdw blurRad="38100" dist="38100" dir="2700000" algn="tl">
                    <a:srgbClr val="000000">
                      <a:alpha val="43137"/>
                    </a:srgbClr>
                  </a:outerShdw>
                </a:effectLst>
              </a:rPr>
              <a:t>حالات او مقاييس حجم الغلة </a:t>
            </a:r>
            <a:endParaRPr lang="en-US" sz="4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496" y="1167183"/>
            <a:ext cx="9073008" cy="3452185"/>
          </a:xfrm>
        </p:spPr>
        <p:txBody>
          <a:bodyPr>
            <a:normAutofit lnSpcReduction="10000"/>
          </a:bodyPr>
          <a:lstStyle/>
          <a:p>
            <a:pPr algn="r" rtl="1"/>
            <a:r>
              <a:rPr lang="ar-SA" sz="2400" b="1" u="sng" dirty="0">
                <a:solidFill>
                  <a:srgbClr val="C00000"/>
                </a:solidFill>
                <a:effectLst>
                  <a:outerShdw blurRad="38100" dist="38100" dir="2700000" algn="tl">
                    <a:srgbClr val="000000">
                      <a:alpha val="43137"/>
                    </a:srgbClr>
                  </a:outerShdw>
                </a:effectLst>
              </a:rPr>
              <a:t>ثانيا: </a:t>
            </a:r>
            <a:r>
              <a:rPr lang="ar-SA" sz="2400" b="1" dirty="0">
                <a:solidFill>
                  <a:srgbClr val="C00000"/>
                </a:solidFill>
                <a:effectLst>
                  <a:outerShdw blurRad="38100" dist="38100" dir="2700000" algn="tl">
                    <a:srgbClr val="000000">
                      <a:alpha val="43137"/>
                    </a:srgbClr>
                  </a:outerShdw>
                </a:effectLst>
              </a:rPr>
              <a:t>هدف المنشأة مضاعفة كميات الانتاج (100%) وتأثيرها على حجم عناصر الانتاج :</a:t>
            </a:r>
          </a:p>
          <a:p>
            <a:pPr algn="r" rtl="1">
              <a:buFont typeface="Wingdings" panose="05000000000000000000" pitchFamily="2" charset="2"/>
              <a:buChar char="q"/>
            </a:pPr>
            <a:r>
              <a:rPr lang="ar-SA" sz="2400" dirty="0">
                <a:solidFill>
                  <a:srgbClr val="0070C0"/>
                </a:solidFill>
              </a:rPr>
              <a:t> اذا رغبت المنشأة مضاعفة الانتاج مما ادى الى زيادة استخدام عناصر الانتاج بنسبة </a:t>
            </a:r>
            <a:r>
              <a:rPr lang="ar-SA" sz="2400" b="1" dirty="0">
                <a:solidFill>
                  <a:srgbClr val="C00000"/>
                </a:solidFill>
                <a:effectLst>
                  <a:outerShdw blurRad="38100" dist="38100" dir="2700000" algn="tl">
                    <a:srgbClr val="000000">
                      <a:alpha val="43137"/>
                    </a:srgbClr>
                  </a:outerShdw>
                </a:effectLst>
              </a:rPr>
              <a:t>اكبر</a:t>
            </a:r>
            <a:r>
              <a:rPr lang="ar-SA" sz="2400" dirty="0">
                <a:solidFill>
                  <a:srgbClr val="0070C0"/>
                </a:solidFill>
              </a:rPr>
              <a:t> من الضعف فيكون لدينا حالة تناقص الغلة (</a:t>
            </a:r>
            <a:r>
              <a:rPr lang="en-US" sz="2400" dirty="0">
                <a:solidFill>
                  <a:srgbClr val="0070C0"/>
                </a:solidFill>
              </a:rPr>
              <a:t>DRS</a:t>
            </a:r>
            <a:r>
              <a:rPr lang="ar-SA" sz="2400" dirty="0">
                <a:solidFill>
                  <a:srgbClr val="0070C0"/>
                </a:solidFill>
              </a:rPr>
              <a:t>)</a:t>
            </a:r>
            <a:endParaRPr lang="en-US" sz="2400" dirty="0">
              <a:solidFill>
                <a:srgbClr val="0070C0"/>
              </a:solidFill>
            </a:endParaRPr>
          </a:p>
          <a:p>
            <a:pPr algn="r" rtl="1">
              <a:buFont typeface="Wingdings" panose="05000000000000000000" pitchFamily="2" charset="2"/>
              <a:buChar char="q"/>
            </a:pPr>
            <a:r>
              <a:rPr lang="ar-SA" sz="2400" dirty="0">
                <a:solidFill>
                  <a:srgbClr val="0070C0"/>
                </a:solidFill>
              </a:rPr>
              <a:t>اذا رغبت المنشأة مضاعفة الانتاج مما ادى الى زيادة استخدام عناصر الانتاج بنسبة </a:t>
            </a:r>
            <a:r>
              <a:rPr lang="ar-SA" sz="2400" dirty="0">
                <a:solidFill>
                  <a:srgbClr val="C00000"/>
                </a:solidFill>
                <a:effectLst>
                  <a:outerShdw blurRad="38100" dist="38100" dir="2700000" algn="tl">
                    <a:srgbClr val="000000">
                      <a:alpha val="43137"/>
                    </a:srgbClr>
                  </a:outerShdw>
                </a:effectLst>
              </a:rPr>
              <a:t>أقل</a:t>
            </a:r>
            <a:r>
              <a:rPr lang="en-US" sz="2400" dirty="0">
                <a:solidFill>
                  <a:srgbClr val="0070C0"/>
                </a:solidFill>
              </a:rPr>
              <a:t> </a:t>
            </a:r>
            <a:r>
              <a:rPr lang="ar-SA" sz="2400" dirty="0">
                <a:solidFill>
                  <a:srgbClr val="0070C0"/>
                </a:solidFill>
              </a:rPr>
              <a:t>  من الضعف فيكون لدينا حالة تزايد الغلة (</a:t>
            </a:r>
            <a:r>
              <a:rPr lang="en-US" sz="2400" dirty="0">
                <a:solidFill>
                  <a:srgbClr val="0070C0"/>
                </a:solidFill>
              </a:rPr>
              <a:t>IRS</a:t>
            </a:r>
            <a:r>
              <a:rPr lang="ar-SA" sz="2400" dirty="0">
                <a:solidFill>
                  <a:srgbClr val="0070C0"/>
                </a:solidFill>
              </a:rPr>
              <a:t>)</a:t>
            </a:r>
            <a:endParaRPr lang="en-US" sz="2400" dirty="0">
              <a:solidFill>
                <a:srgbClr val="0070C0"/>
              </a:solidFill>
            </a:endParaRPr>
          </a:p>
          <a:p>
            <a:pPr algn="r" rtl="1">
              <a:buFont typeface="Wingdings" panose="05000000000000000000" pitchFamily="2" charset="2"/>
              <a:buChar char="q"/>
            </a:pPr>
            <a:r>
              <a:rPr lang="ar-SA" sz="2400" dirty="0">
                <a:solidFill>
                  <a:srgbClr val="0070C0"/>
                </a:solidFill>
              </a:rPr>
              <a:t>اذا رغبت المنشأة مضاعفة الانتاج مما ادى الى زيادة استخدام عناصر الانتاج </a:t>
            </a:r>
            <a:r>
              <a:rPr lang="ar-SA" sz="2400" b="1" dirty="0">
                <a:solidFill>
                  <a:srgbClr val="C00000"/>
                </a:solidFill>
                <a:effectLst>
                  <a:outerShdw blurRad="38100" dist="38100" dir="2700000" algn="tl">
                    <a:srgbClr val="000000">
                      <a:alpha val="43137"/>
                    </a:srgbClr>
                  </a:outerShdw>
                </a:effectLst>
              </a:rPr>
              <a:t>بنفس النسبة </a:t>
            </a:r>
            <a:r>
              <a:rPr lang="ar-SA" sz="2400" dirty="0">
                <a:solidFill>
                  <a:srgbClr val="0070C0"/>
                </a:solidFill>
              </a:rPr>
              <a:t>(الضعف) فيكون لدينا حالة ثبات الغلة (</a:t>
            </a:r>
            <a:r>
              <a:rPr lang="en-US" sz="2400" dirty="0">
                <a:solidFill>
                  <a:srgbClr val="0070C0"/>
                </a:solidFill>
              </a:rPr>
              <a:t>CRS</a:t>
            </a:r>
            <a:r>
              <a:rPr lang="ar-SA" sz="2400" dirty="0">
                <a:solidFill>
                  <a:srgbClr val="0070C0"/>
                </a:solidFill>
              </a:rPr>
              <a:t>)</a:t>
            </a:r>
            <a:endParaRPr lang="en-US" sz="2400" dirty="0">
              <a:solidFill>
                <a:srgbClr val="0070C0"/>
              </a:solidFill>
            </a:endParaRPr>
          </a:p>
          <a:p>
            <a:pPr marL="0" indent="0" algn="r" rtl="1">
              <a:buNone/>
            </a:pPr>
            <a:r>
              <a:rPr lang="ar-SA" sz="2400" b="1" dirty="0">
                <a:solidFill>
                  <a:srgbClr val="00B050"/>
                </a:solidFill>
                <a:effectLst>
                  <a:outerShdw blurRad="38100" dist="38100" dir="2700000" algn="tl">
                    <a:srgbClr val="000000">
                      <a:alpha val="43137"/>
                    </a:srgbClr>
                  </a:outerShdw>
                </a:effectLst>
              </a:rPr>
              <a:t>مثال ترغب المنشأة مضاعفة الانتاج  بنسبة 100% كيف سيكون تاثير ذلك؟</a:t>
            </a:r>
            <a:endParaRPr lang="en-US" sz="2400" b="1" dirty="0">
              <a:solidFill>
                <a:srgbClr val="00B050"/>
              </a:solidFill>
              <a:effectLst>
                <a:outerShdw blurRad="38100" dist="38100" dir="2700000" algn="tl">
                  <a:srgbClr val="000000">
                    <a:alpha val="43137"/>
                  </a:srgbClr>
                </a:outerShdw>
              </a:effectLst>
            </a:endParaRPr>
          </a:p>
          <a:p>
            <a:pPr algn="r" rtl="1">
              <a:buFont typeface="Wingdings" panose="05000000000000000000" pitchFamily="2" charset="2"/>
              <a:buChar char="q"/>
            </a:pPr>
            <a:endParaRPr lang="ar-SA" dirty="0">
              <a:solidFill>
                <a:srgbClr val="0070C0"/>
              </a:solidFill>
            </a:endParaRPr>
          </a:p>
          <a:p>
            <a:pPr algn="r" rtl="1">
              <a:buFont typeface="Wingdings" panose="05000000000000000000" pitchFamily="2" charset="2"/>
              <a:buChar char="q"/>
            </a:pPr>
            <a:endParaRPr lang="en-US" dirty="0">
              <a:solidFill>
                <a:srgbClr val="0070C0"/>
              </a:solidFill>
            </a:endParaRPr>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12</a:t>
            </a:fld>
            <a:endParaRPr lang="en-GB"/>
          </a:p>
        </p:txBody>
      </p:sp>
      <p:cxnSp>
        <p:nvCxnSpPr>
          <p:cNvPr id="7" name="Straight Connector 6"/>
          <p:cNvCxnSpPr/>
          <p:nvPr/>
        </p:nvCxnSpPr>
        <p:spPr>
          <a:xfrm flipH="1">
            <a:off x="1403648" y="4651648"/>
            <a:ext cx="11897" cy="1081608"/>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1403648" y="5733256"/>
            <a:ext cx="1360991"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Freeform 10"/>
          <p:cNvSpPr/>
          <p:nvPr/>
        </p:nvSpPr>
        <p:spPr>
          <a:xfrm>
            <a:off x="1547665" y="4797153"/>
            <a:ext cx="908018" cy="800266"/>
          </a:xfrm>
          <a:custGeom>
            <a:avLst/>
            <a:gdLst>
              <a:gd name="connsiteX0" fmla="*/ 4641 w 881333"/>
              <a:gd name="connsiteY0" fmla="*/ 0 h 617456"/>
              <a:gd name="connsiteX1" fmla="*/ 131903 w 881333"/>
              <a:gd name="connsiteY1" fmla="*/ 452487 h 617456"/>
              <a:gd name="connsiteX2" fmla="*/ 881333 w 881333"/>
              <a:gd name="connsiteY2" fmla="*/ 617456 h 617456"/>
              <a:gd name="connsiteX3" fmla="*/ 881333 w 881333"/>
              <a:gd name="connsiteY3" fmla="*/ 617456 h 617456"/>
            </a:gdLst>
            <a:ahLst/>
            <a:cxnLst>
              <a:cxn ang="0">
                <a:pos x="connsiteX0" y="connsiteY0"/>
              </a:cxn>
              <a:cxn ang="0">
                <a:pos x="connsiteX1" y="connsiteY1"/>
              </a:cxn>
              <a:cxn ang="0">
                <a:pos x="connsiteX2" y="connsiteY2"/>
              </a:cxn>
              <a:cxn ang="0">
                <a:pos x="connsiteX3" y="connsiteY3"/>
              </a:cxn>
            </a:cxnLst>
            <a:rect l="l" t="t" r="r" b="b"/>
            <a:pathLst>
              <a:path w="881333" h="617456">
                <a:moveTo>
                  <a:pt x="4641" y="0"/>
                </a:moveTo>
                <a:cubicBezTo>
                  <a:pt x="-4786" y="174789"/>
                  <a:pt x="-14212" y="349578"/>
                  <a:pt x="131903" y="452487"/>
                </a:cubicBezTo>
                <a:cubicBezTo>
                  <a:pt x="278018" y="555396"/>
                  <a:pt x="881333" y="617456"/>
                  <a:pt x="881333" y="617456"/>
                </a:cubicBezTo>
                <a:lnTo>
                  <a:pt x="881333" y="617456"/>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1763689" y="4653136"/>
            <a:ext cx="792088" cy="720080"/>
          </a:xfrm>
          <a:custGeom>
            <a:avLst/>
            <a:gdLst>
              <a:gd name="connsiteX0" fmla="*/ 4641 w 881333"/>
              <a:gd name="connsiteY0" fmla="*/ 0 h 617456"/>
              <a:gd name="connsiteX1" fmla="*/ 131903 w 881333"/>
              <a:gd name="connsiteY1" fmla="*/ 452487 h 617456"/>
              <a:gd name="connsiteX2" fmla="*/ 881333 w 881333"/>
              <a:gd name="connsiteY2" fmla="*/ 617456 h 617456"/>
              <a:gd name="connsiteX3" fmla="*/ 881333 w 881333"/>
              <a:gd name="connsiteY3" fmla="*/ 617456 h 617456"/>
            </a:gdLst>
            <a:ahLst/>
            <a:cxnLst>
              <a:cxn ang="0">
                <a:pos x="connsiteX0" y="connsiteY0"/>
              </a:cxn>
              <a:cxn ang="0">
                <a:pos x="connsiteX1" y="connsiteY1"/>
              </a:cxn>
              <a:cxn ang="0">
                <a:pos x="connsiteX2" y="connsiteY2"/>
              </a:cxn>
              <a:cxn ang="0">
                <a:pos x="connsiteX3" y="connsiteY3"/>
              </a:cxn>
            </a:cxnLst>
            <a:rect l="l" t="t" r="r" b="b"/>
            <a:pathLst>
              <a:path w="881333" h="617456">
                <a:moveTo>
                  <a:pt x="4641" y="0"/>
                </a:moveTo>
                <a:cubicBezTo>
                  <a:pt x="-4786" y="174789"/>
                  <a:pt x="-14212" y="349578"/>
                  <a:pt x="131903" y="452487"/>
                </a:cubicBezTo>
                <a:cubicBezTo>
                  <a:pt x="278018" y="555396"/>
                  <a:pt x="881333" y="617456"/>
                  <a:pt x="881333" y="617456"/>
                </a:cubicBezTo>
                <a:lnTo>
                  <a:pt x="881333" y="617456"/>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flipV="1">
            <a:off x="1403648" y="4725144"/>
            <a:ext cx="105203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37595" y="5408128"/>
            <a:ext cx="12886" cy="33330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p:cNvCxnSpPr/>
          <p:nvPr/>
        </p:nvCxnSpPr>
        <p:spPr>
          <a:xfrm flipH="1" flipV="1">
            <a:off x="1378344" y="5402009"/>
            <a:ext cx="330209" cy="16511"/>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p:cNvCxnSpPr/>
          <p:nvPr/>
        </p:nvCxnSpPr>
        <p:spPr>
          <a:xfrm>
            <a:off x="1944393" y="5251866"/>
            <a:ext cx="22112" cy="48138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p:cNvCxnSpPr/>
          <p:nvPr/>
        </p:nvCxnSpPr>
        <p:spPr>
          <a:xfrm flipH="1" flipV="1">
            <a:off x="1403647" y="5222912"/>
            <a:ext cx="457358" cy="10392"/>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Rectangle 27"/>
          <p:cNvSpPr/>
          <p:nvPr/>
        </p:nvSpPr>
        <p:spPr>
          <a:xfrm>
            <a:off x="1091642" y="5276536"/>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000" dirty="0"/>
              <a:t>10</a:t>
            </a:r>
            <a:endParaRPr lang="en-US" sz="1000" dirty="0"/>
          </a:p>
        </p:txBody>
      </p:sp>
      <p:sp>
        <p:nvSpPr>
          <p:cNvPr id="29" name="Rectangle 28"/>
          <p:cNvSpPr/>
          <p:nvPr/>
        </p:nvSpPr>
        <p:spPr>
          <a:xfrm>
            <a:off x="1115617" y="5074396"/>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15</a:t>
            </a:r>
          </a:p>
        </p:txBody>
      </p:sp>
      <p:sp>
        <p:nvSpPr>
          <p:cNvPr id="30" name="Rectangle 29"/>
          <p:cNvSpPr/>
          <p:nvPr/>
        </p:nvSpPr>
        <p:spPr>
          <a:xfrm>
            <a:off x="1510792" y="5769261"/>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1</a:t>
            </a:r>
          </a:p>
        </p:txBody>
      </p:sp>
      <p:sp>
        <p:nvSpPr>
          <p:cNvPr id="31" name="Rectangle 30"/>
          <p:cNvSpPr/>
          <p:nvPr/>
        </p:nvSpPr>
        <p:spPr>
          <a:xfrm>
            <a:off x="1775429" y="5769261"/>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1.5</a:t>
            </a:r>
          </a:p>
        </p:txBody>
      </p:sp>
      <p:sp>
        <p:nvSpPr>
          <p:cNvPr id="32" name="Rectangle 31"/>
          <p:cNvSpPr/>
          <p:nvPr/>
        </p:nvSpPr>
        <p:spPr>
          <a:xfrm>
            <a:off x="2511501" y="5290420"/>
            <a:ext cx="623087" cy="19035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b="1" dirty="0">
                <a:solidFill>
                  <a:srgbClr val="00B050"/>
                </a:solidFill>
              </a:rPr>
              <a:t>Q=</a:t>
            </a:r>
            <a:r>
              <a:rPr lang="ar-SA" sz="1000" b="1" dirty="0">
                <a:solidFill>
                  <a:srgbClr val="00B050"/>
                </a:solidFill>
              </a:rPr>
              <a:t>2</a:t>
            </a:r>
            <a:r>
              <a:rPr lang="en-US" sz="1000" b="1" dirty="0">
                <a:solidFill>
                  <a:srgbClr val="00B050"/>
                </a:solidFill>
              </a:rPr>
              <a:t>00</a:t>
            </a:r>
          </a:p>
        </p:txBody>
      </p:sp>
      <p:sp>
        <p:nvSpPr>
          <p:cNvPr id="33" name="Rectangle 32"/>
          <p:cNvSpPr/>
          <p:nvPr/>
        </p:nvSpPr>
        <p:spPr>
          <a:xfrm>
            <a:off x="2404371" y="5545198"/>
            <a:ext cx="607930" cy="17065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b="1" dirty="0">
                <a:solidFill>
                  <a:srgbClr val="C00000"/>
                </a:solidFill>
              </a:rPr>
              <a:t>Q=100</a:t>
            </a:r>
          </a:p>
        </p:txBody>
      </p:sp>
      <p:sp>
        <p:nvSpPr>
          <p:cNvPr id="34" name="Rectangle 33"/>
          <p:cNvSpPr/>
          <p:nvPr/>
        </p:nvSpPr>
        <p:spPr>
          <a:xfrm>
            <a:off x="2782741" y="5657874"/>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L</a:t>
            </a:r>
          </a:p>
        </p:txBody>
      </p:sp>
      <p:sp>
        <p:nvSpPr>
          <p:cNvPr id="35" name="Rectangle 34"/>
          <p:cNvSpPr/>
          <p:nvPr/>
        </p:nvSpPr>
        <p:spPr>
          <a:xfrm>
            <a:off x="1151621" y="4657126"/>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K</a:t>
            </a:r>
          </a:p>
        </p:txBody>
      </p:sp>
      <p:sp>
        <p:nvSpPr>
          <p:cNvPr id="53" name="Rectangle 52"/>
          <p:cNvSpPr/>
          <p:nvPr/>
        </p:nvSpPr>
        <p:spPr>
          <a:xfrm>
            <a:off x="3515430" y="4478454"/>
            <a:ext cx="2016224" cy="161806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4" name="Rectangle 53"/>
          <p:cNvSpPr/>
          <p:nvPr/>
        </p:nvSpPr>
        <p:spPr>
          <a:xfrm>
            <a:off x="5940152" y="4442832"/>
            <a:ext cx="2016224" cy="161806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73" name="Straight Connector 72"/>
          <p:cNvCxnSpPr/>
          <p:nvPr/>
        </p:nvCxnSpPr>
        <p:spPr>
          <a:xfrm flipH="1">
            <a:off x="3727084" y="4705284"/>
            <a:ext cx="11897" cy="1081608"/>
          </a:xfrm>
          <a:prstGeom prst="line">
            <a:avLst/>
          </a:prstGeom>
        </p:spPr>
        <p:style>
          <a:lnRef idx="3">
            <a:schemeClr val="accent2"/>
          </a:lnRef>
          <a:fillRef idx="0">
            <a:schemeClr val="accent2"/>
          </a:fillRef>
          <a:effectRef idx="2">
            <a:schemeClr val="accent2"/>
          </a:effectRef>
          <a:fontRef idx="minor">
            <a:schemeClr val="tx1"/>
          </a:fontRef>
        </p:style>
      </p:cxnSp>
      <p:cxnSp>
        <p:nvCxnSpPr>
          <p:cNvPr id="75" name="Straight Connector 74"/>
          <p:cNvCxnSpPr/>
          <p:nvPr/>
        </p:nvCxnSpPr>
        <p:spPr>
          <a:xfrm>
            <a:off x="3711636" y="5772337"/>
            <a:ext cx="1360991" cy="0"/>
          </a:xfrm>
          <a:prstGeom prst="line">
            <a:avLst/>
          </a:prstGeom>
        </p:spPr>
        <p:style>
          <a:lnRef idx="3">
            <a:schemeClr val="accent2"/>
          </a:lnRef>
          <a:fillRef idx="0">
            <a:schemeClr val="accent2"/>
          </a:fillRef>
          <a:effectRef idx="2">
            <a:schemeClr val="accent2"/>
          </a:effectRef>
          <a:fontRef idx="minor">
            <a:schemeClr val="tx1"/>
          </a:fontRef>
        </p:style>
      </p:cxnSp>
      <p:sp>
        <p:nvSpPr>
          <p:cNvPr id="76" name="Freeform 75"/>
          <p:cNvSpPr/>
          <p:nvPr/>
        </p:nvSpPr>
        <p:spPr>
          <a:xfrm>
            <a:off x="3938122" y="4844694"/>
            <a:ext cx="908018" cy="800266"/>
          </a:xfrm>
          <a:custGeom>
            <a:avLst/>
            <a:gdLst>
              <a:gd name="connsiteX0" fmla="*/ 4641 w 881333"/>
              <a:gd name="connsiteY0" fmla="*/ 0 h 617456"/>
              <a:gd name="connsiteX1" fmla="*/ 131903 w 881333"/>
              <a:gd name="connsiteY1" fmla="*/ 452487 h 617456"/>
              <a:gd name="connsiteX2" fmla="*/ 881333 w 881333"/>
              <a:gd name="connsiteY2" fmla="*/ 617456 h 617456"/>
              <a:gd name="connsiteX3" fmla="*/ 881333 w 881333"/>
              <a:gd name="connsiteY3" fmla="*/ 617456 h 617456"/>
            </a:gdLst>
            <a:ahLst/>
            <a:cxnLst>
              <a:cxn ang="0">
                <a:pos x="connsiteX0" y="connsiteY0"/>
              </a:cxn>
              <a:cxn ang="0">
                <a:pos x="connsiteX1" y="connsiteY1"/>
              </a:cxn>
              <a:cxn ang="0">
                <a:pos x="connsiteX2" y="connsiteY2"/>
              </a:cxn>
              <a:cxn ang="0">
                <a:pos x="connsiteX3" y="connsiteY3"/>
              </a:cxn>
            </a:cxnLst>
            <a:rect l="l" t="t" r="r" b="b"/>
            <a:pathLst>
              <a:path w="881333" h="617456">
                <a:moveTo>
                  <a:pt x="4641" y="0"/>
                </a:moveTo>
                <a:cubicBezTo>
                  <a:pt x="-4786" y="174789"/>
                  <a:pt x="-14212" y="349578"/>
                  <a:pt x="131903" y="452487"/>
                </a:cubicBezTo>
                <a:cubicBezTo>
                  <a:pt x="278018" y="555396"/>
                  <a:pt x="881333" y="617456"/>
                  <a:pt x="881333" y="617456"/>
                </a:cubicBezTo>
                <a:lnTo>
                  <a:pt x="881333" y="617456"/>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4197335" y="4772480"/>
            <a:ext cx="792088" cy="720080"/>
          </a:xfrm>
          <a:custGeom>
            <a:avLst/>
            <a:gdLst>
              <a:gd name="connsiteX0" fmla="*/ 4641 w 881333"/>
              <a:gd name="connsiteY0" fmla="*/ 0 h 617456"/>
              <a:gd name="connsiteX1" fmla="*/ 131903 w 881333"/>
              <a:gd name="connsiteY1" fmla="*/ 452487 h 617456"/>
              <a:gd name="connsiteX2" fmla="*/ 881333 w 881333"/>
              <a:gd name="connsiteY2" fmla="*/ 617456 h 617456"/>
              <a:gd name="connsiteX3" fmla="*/ 881333 w 881333"/>
              <a:gd name="connsiteY3" fmla="*/ 617456 h 617456"/>
            </a:gdLst>
            <a:ahLst/>
            <a:cxnLst>
              <a:cxn ang="0">
                <a:pos x="connsiteX0" y="connsiteY0"/>
              </a:cxn>
              <a:cxn ang="0">
                <a:pos x="connsiteX1" y="connsiteY1"/>
              </a:cxn>
              <a:cxn ang="0">
                <a:pos x="connsiteX2" y="connsiteY2"/>
              </a:cxn>
              <a:cxn ang="0">
                <a:pos x="connsiteX3" y="connsiteY3"/>
              </a:cxn>
            </a:cxnLst>
            <a:rect l="l" t="t" r="r" b="b"/>
            <a:pathLst>
              <a:path w="881333" h="617456">
                <a:moveTo>
                  <a:pt x="4641" y="0"/>
                </a:moveTo>
                <a:cubicBezTo>
                  <a:pt x="-4786" y="174789"/>
                  <a:pt x="-14212" y="349578"/>
                  <a:pt x="131903" y="452487"/>
                </a:cubicBezTo>
                <a:cubicBezTo>
                  <a:pt x="278018" y="555396"/>
                  <a:pt x="881333" y="617456"/>
                  <a:pt x="881333" y="617456"/>
                </a:cubicBezTo>
                <a:lnTo>
                  <a:pt x="881333" y="617456"/>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8" name="Straight Connector 77"/>
          <p:cNvCxnSpPr/>
          <p:nvPr/>
        </p:nvCxnSpPr>
        <p:spPr>
          <a:xfrm flipV="1">
            <a:off x="3794839" y="4757774"/>
            <a:ext cx="105203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102045" y="5463869"/>
            <a:ext cx="12886" cy="33330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Straight Connector 79"/>
          <p:cNvCxnSpPr/>
          <p:nvPr/>
        </p:nvCxnSpPr>
        <p:spPr>
          <a:xfrm flipH="1" flipV="1">
            <a:off x="3717584" y="5460745"/>
            <a:ext cx="374540" cy="1034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Straight Connector 80"/>
          <p:cNvCxnSpPr/>
          <p:nvPr/>
        </p:nvCxnSpPr>
        <p:spPr>
          <a:xfrm>
            <a:off x="4320622" y="5251865"/>
            <a:ext cx="22112" cy="48138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2" name="Straight Connector 81"/>
          <p:cNvCxnSpPr/>
          <p:nvPr/>
        </p:nvCxnSpPr>
        <p:spPr>
          <a:xfrm flipH="1">
            <a:off x="3710903" y="5286928"/>
            <a:ext cx="565384" cy="559"/>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3" name="Rectangle 82"/>
          <p:cNvSpPr/>
          <p:nvPr/>
        </p:nvSpPr>
        <p:spPr>
          <a:xfrm>
            <a:off x="3447764" y="5365645"/>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000" dirty="0"/>
              <a:t>10</a:t>
            </a:r>
            <a:endParaRPr lang="en-US" sz="1000" dirty="0"/>
          </a:p>
        </p:txBody>
      </p:sp>
      <p:sp>
        <p:nvSpPr>
          <p:cNvPr id="84" name="Rectangle 83"/>
          <p:cNvSpPr/>
          <p:nvPr/>
        </p:nvSpPr>
        <p:spPr>
          <a:xfrm>
            <a:off x="3447031" y="5184053"/>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20</a:t>
            </a:r>
          </a:p>
        </p:txBody>
      </p:sp>
      <p:sp>
        <p:nvSpPr>
          <p:cNvPr id="85" name="Rectangle 84"/>
          <p:cNvSpPr/>
          <p:nvPr/>
        </p:nvSpPr>
        <p:spPr>
          <a:xfrm>
            <a:off x="3934911" y="5799693"/>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1</a:t>
            </a:r>
          </a:p>
        </p:txBody>
      </p:sp>
      <p:sp>
        <p:nvSpPr>
          <p:cNvPr id="86" name="Rectangle 85"/>
          <p:cNvSpPr/>
          <p:nvPr/>
        </p:nvSpPr>
        <p:spPr>
          <a:xfrm>
            <a:off x="4159866" y="5804704"/>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2</a:t>
            </a:r>
          </a:p>
        </p:txBody>
      </p:sp>
      <p:sp>
        <p:nvSpPr>
          <p:cNvPr id="87" name="Rectangle 86"/>
          <p:cNvSpPr/>
          <p:nvPr/>
        </p:nvSpPr>
        <p:spPr>
          <a:xfrm>
            <a:off x="4868139" y="5385497"/>
            <a:ext cx="623087" cy="19035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b="1" dirty="0">
                <a:solidFill>
                  <a:srgbClr val="00B050"/>
                </a:solidFill>
              </a:rPr>
              <a:t>Q=200</a:t>
            </a:r>
          </a:p>
        </p:txBody>
      </p:sp>
      <p:sp>
        <p:nvSpPr>
          <p:cNvPr id="88" name="Rectangle 87"/>
          <p:cNvSpPr/>
          <p:nvPr/>
        </p:nvSpPr>
        <p:spPr>
          <a:xfrm>
            <a:off x="4762424" y="5574831"/>
            <a:ext cx="607930" cy="17065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b="1" dirty="0">
                <a:solidFill>
                  <a:srgbClr val="C00000"/>
                </a:solidFill>
              </a:rPr>
              <a:t>Q=100</a:t>
            </a:r>
          </a:p>
        </p:txBody>
      </p:sp>
      <p:sp>
        <p:nvSpPr>
          <p:cNvPr id="89" name="Rectangle 88"/>
          <p:cNvSpPr/>
          <p:nvPr/>
        </p:nvSpPr>
        <p:spPr>
          <a:xfrm>
            <a:off x="4999651" y="5713182"/>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L</a:t>
            </a:r>
          </a:p>
        </p:txBody>
      </p:sp>
      <p:sp>
        <p:nvSpPr>
          <p:cNvPr id="90" name="Rectangle 89"/>
          <p:cNvSpPr/>
          <p:nvPr/>
        </p:nvSpPr>
        <p:spPr>
          <a:xfrm>
            <a:off x="3457192" y="4631846"/>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K</a:t>
            </a:r>
          </a:p>
        </p:txBody>
      </p:sp>
      <p:cxnSp>
        <p:nvCxnSpPr>
          <p:cNvPr id="100" name="Straight Connector 99"/>
          <p:cNvCxnSpPr/>
          <p:nvPr/>
        </p:nvCxnSpPr>
        <p:spPr>
          <a:xfrm flipH="1">
            <a:off x="6255871" y="4690729"/>
            <a:ext cx="11897" cy="108160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1" name="Straight Connector 100"/>
          <p:cNvCxnSpPr/>
          <p:nvPr/>
        </p:nvCxnSpPr>
        <p:spPr>
          <a:xfrm>
            <a:off x="6267768" y="5772328"/>
            <a:ext cx="1360991" cy="0"/>
          </a:xfrm>
          <a:prstGeom prst="line">
            <a:avLst/>
          </a:prstGeom>
        </p:spPr>
        <p:style>
          <a:lnRef idx="3">
            <a:schemeClr val="accent2"/>
          </a:lnRef>
          <a:fillRef idx="0">
            <a:schemeClr val="accent2"/>
          </a:fillRef>
          <a:effectRef idx="2">
            <a:schemeClr val="accent2"/>
          </a:effectRef>
          <a:fontRef idx="minor">
            <a:schemeClr val="tx1"/>
          </a:fontRef>
        </p:style>
      </p:cxnSp>
      <p:sp>
        <p:nvSpPr>
          <p:cNvPr id="102" name="Freeform 101"/>
          <p:cNvSpPr/>
          <p:nvPr/>
        </p:nvSpPr>
        <p:spPr>
          <a:xfrm>
            <a:off x="6444208" y="4892258"/>
            <a:ext cx="908018" cy="800266"/>
          </a:xfrm>
          <a:custGeom>
            <a:avLst/>
            <a:gdLst>
              <a:gd name="connsiteX0" fmla="*/ 4641 w 881333"/>
              <a:gd name="connsiteY0" fmla="*/ 0 h 617456"/>
              <a:gd name="connsiteX1" fmla="*/ 131903 w 881333"/>
              <a:gd name="connsiteY1" fmla="*/ 452487 h 617456"/>
              <a:gd name="connsiteX2" fmla="*/ 881333 w 881333"/>
              <a:gd name="connsiteY2" fmla="*/ 617456 h 617456"/>
              <a:gd name="connsiteX3" fmla="*/ 881333 w 881333"/>
              <a:gd name="connsiteY3" fmla="*/ 617456 h 617456"/>
            </a:gdLst>
            <a:ahLst/>
            <a:cxnLst>
              <a:cxn ang="0">
                <a:pos x="connsiteX0" y="connsiteY0"/>
              </a:cxn>
              <a:cxn ang="0">
                <a:pos x="connsiteX1" y="connsiteY1"/>
              </a:cxn>
              <a:cxn ang="0">
                <a:pos x="connsiteX2" y="connsiteY2"/>
              </a:cxn>
              <a:cxn ang="0">
                <a:pos x="connsiteX3" y="connsiteY3"/>
              </a:cxn>
            </a:cxnLst>
            <a:rect l="l" t="t" r="r" b="b"/>
            <a:pathLst>
              <a:path w="881333" h="617456">
                <a:moveTo>
                  <a:pt x="4641" y="0"/>
                </a:moveTo>
                <a:cubicBezTo>
                  <a:pt x="-4786" y="174789"/>
                  <a:pt x="-14212" y="349578"/>
                  <a:pt x="131903" y="452487"/>
                </a:cubicBezTo>
                <a:cubicBezTo>
                  <a:pt x="278018" y="555396"/>
                  <a:pt x="881333" y="617456"/>
                  <a:pt x="881333" y="617456"/>
                </a:cubicBezTo>
                <a:lnTo>
                  <a:pt x="881333" y="617456"/>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6675753" y="4836713"/>
            <a:ext cx="792088" cy="720080"/>
          </a:xfrm>
          <a:custGeom>
            <a:avLst/>
            <a:gdLst>
              <a:gd name="connsiteX0" fmla="*/ 4641 w 881333"/>
              <a:gd name="connsiteY0" fmla="*/ 0 h 617456"/>
              <a:gd name="connsiteX1" fmla="*/ 131903 w 881333"/>
              <a:gd name="connsiteY1" fmla="*/ 452487 h 617456"/>
              <a:gd name="connsiteX2" fmla="*/ 881333 w 881333"/>
              <a:gd name="connsiteY2" fmla="*/ 617456 h 617456"/>
              <a:gd name="connsiteX3" fmla="*/ 881333 w 881333"/>
              <a:gd name="connsiteY3" fmla="*/ 617456 h 617456"/>
            </a:gdLst>
            <a:ahLst/>
            <a:cxnLst>
              <a:cxn ang="0">
                <a:pos x="connsiteX0" y="connsiteY0"/>
              </a:cxn>
              <a:cxn ang="0">
                <a:pos x="connsiteX1" y="connsiteY1"/>
              </a:cxn>
              <a:cxn ang="0">
                <a:pos x="connsiteX2" y="connsiteY2"/>
              </a:cxn>
              <a:cxn ang="0">
                <a:pos x="connsiteX3" y="connsiteY3"/>
              </a:cxn>
            </a:cxnLst>
            <a:rect l="l" t="t" r="r" b="b"/>
            <a:pathLst>
              <a:path w="881333" h="617456">
                <a:moveTo>
                  <a:pt x="4641" y="0"/>
                </a:moveTo>
                <a:cubicBezTo>
                  <a:pt x="-4786" y="174789"/>
                  <a:pt x="-14212" y="349578"/>
                  <a:pt x="131903" y="452487"/>
                </a:cubicBezTo>
                <a:cubicBezTo>
                  <a:pt x="278018" y="555396"/>
                  <a:pt x="881333" y="617456"/>
                  <a:pt x="881333" y="617456"/>
                </a:cubicBezTo>
                <a:lnTo>
                  <a:pt x="881333" y="617456"/>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4" name="Straight Connector 103"/>
          <p:cNvCxnSpPr/>
          <p:nvPr/>
        </p:nvCxnSpPr>
        <p:spPr>
          <a:xfrm flipV="1">
            <a:off x="6258595" y="4789065"/>
            <a:ext cx="1052034"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572696" y="5487886"/>
            <a:ext cx="12886" cy="33330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6" name="Straight Connector 105"/>
          <p:cNvCxnSpPr/>
          <p:nvPr/>
        </p:nvCxnSpPr>
        <p:spPr>
          <a:xfrm flipH="1" flipV="1">
            <a:off x="6261819" y="5487886"/>
            <a:ext cx="295558" cy="962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7" name="Straight Connector 106"/>
          <p:cNvCxnSpPr/>
          <p:nvPr/>
        </p:nvCxnSpPr>
        <p:spPr>
          <a:xfrm>
            <a:off x="6738360" y="5344027"/>
            <a:ext cx="22112" cy="48138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8" name="Straight Connector 107"/>
          <p:cNvCxnSpPr/>
          <p:nvPr/>
        </p:nvCxnSpPr>
        <p:spPr>
          <a:xfrm flipH="1" flipV="1">
            <a:off x="6229540" y="5300787"/>
            <a:ext cx="510261" cy="2497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9" name="Rectangle 108"/>
          <p:cNvSpPr/>
          <p:nvPr/>
        </p:nvSpPr>
        <p:spPr>
          <a:xfrm>
            <a:off x="5966027" y="5387266"/>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000" dirty="0"/>
              <a:t>10</a:t>
            </a:r>
            <a:endParaRPr lang="en-US" sz="1000" dirty="0"/>
          </a:p>
        </p:txBody>
      </p:sp>
      <p:sp>
        <p:nvSpPr>
          <p:cNvPr id="110" name="Rectangle 109"/>
          <p:cNvSpPr/>
          <p:nvPr/>
        </p:nvSpPr>
        <p:spPr>
          <a:xfrm>
            <a:off x="5946058" y="5174746"/>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000" dirty="0"/>
              <a:t>30</a:t>
            </a:r>
            <a:endParaRPr lang="en-US" sz="1000" dirty="0"/>
          </a:p>
        </p:txBody>
      </p:sp>
      <p:sp>
        <p:nvSpPr>
          <p:cNvPr id="111" name="Rectangle 110"/>
          <p:cNvSpPr/>
          <p:nvPr/>
        </p:nvSpPr>
        <p:spPr>
          <a:xfrm>
            <a:off x="6415489" y="5786892"/>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1</a:t>
            </a:r>
          </a:p>
        </p:txBody>
      </p:sp>
      <p:sp>
        <p:nvSpPr>
          <p:cNvPr id="112" name="Rectangle 111"/>
          <p:cNvSpPr/>
          <p:nvPr/>
        </p:nvSpPr>
        <p:spPr>
          <a:xfrm>
            <a:off x="6604849" y="5807369"/>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000" dirty="0"/>
              <a:t>3</a:t>
            </a:r>
            <a:endParaRPr lang="en-US" sz="1000" dirty="0"/>
          </a:p>
        </p:txBody>
      </p:sp>
      <p:sp>
        <p:nvSpPr>
          <p:cNvPr id="113" name="Rectangle 112"/>
          <p:cNvSpPr/>
          <p:nvPr/>
        </p:nvSpPr>
        <p:spPr>
          <a:xfrm>
            <a:off x="7387842" y="5446736"/>
            <a:ext cx="623087" cy="1511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b="1" dirty="0">
                <a:solidFill>
                  <a:srgbClr val="00B050"/>
                </a:solidFill>
              </a:rPr>
              <a:t>Q=</a:t>
            </a:r>
            <a:r>
              <a:rPr lang="ar-SA" sz="1000" b="1" dirty="0">
                <a:solidFill>
                  <a:srgbClr val="00B050"/>
                </a:solidFill>
              </a:rPr>
              <a:t>200</a:t>
            </a:r>
            <a:endParaRPr lang="en-US" sz="1000" b="1" dirty="0">
              <a:solidFill>
                <a:srgbClr val="00B050"/>
              </a:solidFill>
            </a:endParaRPr>
          </a:p>
        </p:txBody>
      </p:sp>
      <p:sp>
        <p:nvSpPr>
          <p:cNvPr id="114" name="Rectangle 113"/>
          <p:cNvSpPr/>
          <p:nvPr/>
        </p:nvSpPr>
        <p:spPr>
          <a:xfrm>
            <a:off x="7307686" y="5599231"/>
            <a:ext cx="607930" cy="17065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b="1" dirty="0">
                <a:solidFill>
                  <a:srgbClr val="C00000"/>
                </a:solidFill>
              </a:rPr>
              <a:t>Q=100</a:t>
            </a:r>
          </a:p>
        </p:txBody>
      </p:sp>
      <p:sp>
        <p:nvSpPr>
          <p:cNvPr id="115" name="Rectangle 114"/>
          <p:cNvSpPr/>
          <p:nvPr/>
        </p:nvSpPr>
        <p:spPr>
          <a:xfrm>
            <a:off x="5966027" y="4541107"/>
            <a:ext cx="360040" cy="24249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K</a:t>
            </a:r>
          </a:p>
        </p:txBody>
      </p:sp>
      <p:sp>
        <p:nvSpPr>
          <p:cNvPr id="116" name="Rectangle 115"/>
          <p:cNvSpPr/>
          <p:nvPr/>
        </p:nvSpPr>
        <p:spPr>
          <a:xfrm>
            <a:off x="6441521" y="6013109"/>
            <a:ext cx="1082807" cy="2236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400" b="1" dirty="0">
                <a:solidFill>
                  <a:srgbClr val="C00000"/>
                </a:solidFill>
                <a:effectLst>
                  <a:outerShdw blurRad="38100" dist="38100" dir="2700000" algn="tl">
                    <a:srgbClr val="000000">
                      <a:alpha val="43137"/>
                    </a:srgbClr>
                  </a:outerShdw>
                </a:effectLst>
              </a:rPr>
              <a:t>تناقص الغلة </a:t>
            </a:r>
            <a:r>
              <a:rPr lang="en-US" sz="1400" b="1" dirty="0">
                <a:solidFill>
                  <a:srgbClr val="C00000"/>
                </a:solidFill>
                <a:effectLst>
                  <a:outerShdw blurRad="38100" dist="38100" dir="2700000" algn="tl">
                    <a:srgbClr val="000000">
                      <a:alpha val="43137"/>
                    </a:srgbClr>
                  </a:outerShdw>
                </a:effectLst>
              </a:rPr>
              <a:t> </a:t>
            </a:r>
          </a:p>
        </p:txBody>
      </p:sp>
      <p:sp>
        <p:nvSpPr>
          <p:cNvPr id="120" name="Rectangle 119"/>
          <p:cNvSpPr/>
          <p:nvPr/>
        </p:nvSpPr>
        <p:spPr>
          <a:xfrm>
            <a:off x="7593853" y="5737521"/>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00" dirty="0"/>
              <a:t>L</a:t>
            </a:r>
          </a:p>
        </p:txBody>
      </p:sp>
      <p:sp>
        <p:nvSpPr>
          <p:cNvPr id="121" name="Rectangle 120"/>
          <p:cNvSpPr/>
          <p:nvPr/>
        </p:nvSpPr>
        <p:spPr>
          <a:xfrm>
            <a:off x="3934911" y="6030434"/>
            <a:ext cx="1082807" cy="2236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400" b="1" dirty="0">
                <a:solidFill>
                  <a:srgbClr val="C00000"/>
                </a:solidFill>
                <a:effectLst>
                  <a:outerShdw blurRad="38100" dist="38100" dir="2700000" algn="tl">
                    <a:srgbClr val="000000">
                      <a:alpha val="43137"/>
                    </a:srgbClr>
                  </a:outerShdw>
                </a:effectLst>
              </a:rPr>
              <a:t>ثبات الغلة </a:t>
            </a:r>
            <a:r>
              <a:rPr lang="en-US" sz="1400" b="1" dirty="0">
                <a:solidFill>
                  <a:srgbClr val="C00000"/>
                </a:solidFill>
                <a:effectLst>
                  <a:outerShdw blurRad="38100" dist="38100" dir="2700000" algn="tl">
                    <a:srgbClr val="000000">
                      <a:alpha val="43137"/>
                    </a:srgbClr>
                  </a:outerShdw>
                </a:effectLst>
              </a:rPr>
              <a:t> </a:t>
            </a:r>
          </a:p>
        </p:txBody>
      </p:sp>
      <p:sp>
        <p:nvSpPr>
          <p:cNvPr id="122" name="Rectangle 121"/>
          <p:cNvSpPr/>
          <p:nvPr/>
        </p:nvSpPr>
        <p:spPr>
          <a:xfrm>
            <a:off x="1403647" y="6037914"/>
            <a:ext cx="1082807" cy="22365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400" b="1" dirty="0">
                <a:solidFill>
                  <a:srgbClr val="C00000"/>
                </a:solidFill>
                <a:effectLst>
                  <a:outerShdw blurRad="38100" dist="38100" dir="2700000" algn="tl">
                    <a:srgbClr val="000000">
                      <a:alpha val="43137"/>
                    </a:srgbClr>
                  </a:outerShdw>
                </a:effectLst>
              </a:rPr>
              <a:t>تزايد الغلة </a:t>
            </a:r>
            <a:r>
              <a:rPr lang="en-US" sz="1400" b="1" dirty="0">
                <a:solidFill>
                  <a:srgbClr val="C0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06062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94792"/>
            <a:ext cx="7543800" cy="838140"/>
          </a:xfrm>
        </p:spPr>
        <p:txBody>
          <a:bodyPr>
            <a:normAutofit/>
          </a:bodyPr>
          <a:lstStyle/>
          <a:p>
            <a:pPr algn="ctr"/>
            <a:r>
              <a:rPr lang="ar-SA" sz="4000" b="1" dirty="0">
                <a:solidFill>
                  <a:srgbClr val="C00000"/>
                </a:solidFill>
                <a:effectLst>
                  <a:outerShdw blurRad="38100" dist="38100" dir="2700000" algn="tl">
                    <a:srgbClr val="000000">
                      <a:alpha val="43137"/>
                    </a:srgbClr>
                  </a:outerShdw>
                </a:effectLst>
              </a:rPr>
              <a:t>حالات خاصة من دوال الانتاج </a:t>
            </a:r>
            <a:endParaRPr lang="en-US" sz="4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988420"/>
            <a:ext cx="8712968" cy="4752528"/>
          </a:xfrm>
        </p:spPr>
        <p:txBody>
          <a:bodyPr/>
          <a:lstStyle/>
          <a:p>
            <a:pPr algn="r" rtl="1">
              <a:lnSpc>
                <a:spcPct val="100000"/>
              </a:lnSpc>
            </a:pPr>
            <a:r>
              <a:rPr lang="ar-SA" sz="2400" dirty="0">
                <a:solidFill>
                  <a:srgbClr val="00B050"/>
                </a:solidFill>
                <a:effectLst>
                  <a:outerShdw blurRad="38100" dist="38100" dir="2700000" algn="tl">
                    <a:srgbClr val="000000">
                      <a:alpha val="43137"/>
                    </a:srgbClr>
                  </a:outerShdw>
                </a:effectLst>
              </a:rPr>
              <a:t>بالاضافة الى الحالة العادية عندما يكون هناك احلال بين عناصر الانتاج وبالتالي يتناقص معدل الاحلال الحدي الفني</a:t>
            </a:r>
            <a:r>
              <a:rPr lang="en-US" sz="2400" dirty="0">
                <a:solidFill>
                  <a:srgbClr val="00B050"/>
                </a:solidFill>
                <a:effectLst>
                  <a:outerShdw blurRad="38100" dist="38100" dir="2700000" algn="tl">
                    <a:srgbClr val="000000">
                      <a:alpha val="43137"/>
                    </a:srgbClr>
                  </a:outerShdw>
                </a:effectLst>
              </a:rPr>
              <a:t> </a:t>
            </a:r>
            <a:r>
              <a:rPr lang="ar-SA" sz="2400" dirty="0">
                <a:solidFill>
                  <a:srgbClr val="00B050"/>
                </a:solidFill>
                <a:effectLst>
                  <a:outerShdw blurRad="38100" dist="38100" dir="2700000" algn="tl">
                    <a:srgbClr val="000000">
                      <a:alpha val="43137"/>
                    </a:srgbClr>
                  </a:outerShdw>
                </a:effectLst>
              </a:rPr>
              <a:t>على طول منحنى الناتج المتساوي فان هناك حالتين خاصة </a:t>
            </a:r>
          </a:p>
          <a:p>
            <a:pPr algn="r" rtl="1">
              <a:lnSpc>
                <a:spcPct val="100000"/>
              </a:lnSpc>
              <a:buFont typeface="Wingdings" panose="05000000000000000000" pitchFamily="2" charset="2"/>
              <a:buChar char="q"/>
            </a:pPr>
            <a:r>
              <a:rPr lang="ar-SA" sz="2400" dirty="0"/>
              <a:t> </a:t>
            </a:r>
            <a:r>
              <a:rPr lang="ar-SA" sz="2400" b="1" dirty="0">
                <a:solidFill>
                  <a:srgbClr val="C00000"/>
                </a:solidFill>
                <a:effectLst>
                  <a:outerShdw blurRad="38100" dist="38100" dir="2700000" algn="tl">
                    <a:srgbClr val="000000">
                      <a:alpha val="43137"/>
                    </a:srgbClr>
                  </a:outerShdw>
                </a:effectLst>
              </a:rPr>
              <a:t>دالة الانتاج تامة الاحلال :</a:t>
            </a:r>
            <a:r>
              <a:rPr lang="ar-SA" sz="2400" dirty="0">
                <a:solidFill>
                  <a:srgbClr val="0070C0"/>
                </a:solidFill>
              </a:rPr>
              <a:t>يتم فيها احلال عنصر محل اخر بنسبة ثابتة وبالتالي يكون معدل الاحلال الحدي الفني ثابت على طول منحنى الناتج المتساوي ويكون منحنى الناتج المتساوي خط مستقيم سالب الميل مثال نوعين من الالات او الوقود</a:t>
            </a:r>
          </a:p>
          <a:p>
            <a:pPr algn="r" rtl="1">
              <a:lnSpc>
                <a:spcPct val="100000"/>
              </a:lnSpc>
              <a:buFont typeface="Wingdings" panose="05000000000000000000" pitchFamily="2" charset="2"/>
              <a:buChar char="q"/>
            </a:pPr>
            <a:r>
              <a:rPr lang="ar-SA" sz="2400" b="1" dirty="0">
                <a:solidFill>
                  <a:srgbClr val="C00000"/>
                </a:solidFill>
                <a:effectLst>
                  <a:outerShdw blurRad="38100" dist="38100" dir="2700000" algn="tl">
                    <a:srgbClr val="000000">
                      <a:alpha val="43137"/>
                    </a:srgbClr>
                  </a:outerShdw>
                </a:effectLst>
              </a:rPr>
              <a:t>دالة الانتاج ذات النسب الثابتة : </a:t>
            </a:r>
            <a:r>
              <a:rPr lang="ar-SA" sz="2400" dirty="0">
                <a:solidFill>
                  <a:srgbClr val="0070C0"/>
                </a:solidFill>
              </a:rPr>
              <a:t>يستحيل فيها عمل احلال بين عناصر الانتاج وبالتالي يكون معدل الاحلال الحدي الفني يساوي الصفر ويكون شكل منحنيات الناتج المتساوي على شكل زاوية قائمة ( حرف </a:t>
            </a:r>
            <a:r>
              <a:rPr lang="en-US" sz="2400" dirty="0">
                <a:solidFill>
                  <a:srgbClr val="0070C0"/>
                </a:solidFill>
              </a:rPr>
              <a:t>L</a:t>
            </a:r>
            <a:r>
              <a:rPr lang="ar-SA" sz="2400" dirty="0">
                <a:solidFill>
                  <a:srgbClr val="0070C0"/>
                </a:solidFill>
              </a:rPr>
              <a:t>) ولزيادة حجم الانتاج لابد من استخدام كميات اكبر من كلا العنصرين بنسب ثابتة </a:t>
            </a:r>
          </a:p>
          <a:p>
            <a:pPr algn="r" rtl="1"/>
            <a:endParaRPr lang="en-US" sz="1100" dirty="0"/>
          </a:p>
          <a:p>
            <a:pPr algn="r" rtl="1"/>
            <a:endParaRPr lang="en-US" sz="1100" dirty="0"/>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13</a:t>
            </a:fld>
            <a:endParaRPr lang="en-GB"/>
          </a:p>
        </p:txBody>
      </p:sp>
      <p:cxnSp>
        <p:nvCxnSpPr>
          <p:cNvPr id="7" name="Straight Connector 6"/>
          <p:cNvCxnSpPr/>
          <p:nvPr/>
        </p:nvCxnSpPr>
        <p:spPr>
          <a:xfrm>
            <a:off x="1315247" y="4509120"/>
            <a:ext cx="0" cy="144016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1315247" y="5949280"/>
            <a:ext cx="172819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1315247" y="4941168"/>
            <a:ext cx="952497" cy="1008112"/>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315247" y="5157192"/>
            <a:ext cx="736473" cy="81009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1315247" y="4725144"/>
            <a:ext cx="1168521" cy="1206135"/>
          </a:xfrm>
          <a:prstGeom prst="line">
            <a:avLst/>
          </a:prstGeom>
        </p:spPr>
        <p:style>
          <a:lnRef idx="3">
            <a:schemeClr val="accent2"/>
          </a:lnRef>
          <a:fillRef idx="0">
            <a:schemeClr val="accent2"/>
          </a:fillRef>
          <a:effectRef idx="2">
            <a:schemeClr val="accent2"/>
          </a:effectRef>
          <a:fontRef idx="minor">
            <a:schemeClr val="tx1"/>
          </a:fontRef>
        </p:style>
      </p:cxnSp>
      <p:sp>
        <p:nvSpPr>
          <p:cNvPr id="19" name="Rectangle 18"/>
          <p:cNvSpPr/>
          <p:nvPr/>
        </p:nvSpPr>
        <p:spPr>
          <a:xfrm>
            <a:off x="2981615" y="5841268"/>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L</a:t>
            </a:r>
          </a:p>
        </p:txBody>
      </p:sp>
      <p:sp>
        <p:nvSpPr>
          <p:cNvPr id="20" name="Rectangle 19"/>
          <p:cNvSpPr/>
          <p:nvPr/>
        </p:nvSpPr>
        <p:spPr>
          <a:xfrm>
            <a:off x="683568" y="6101359"/>
            <a:ext cx="2824705" cy="21279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b="1" dirty="0">
                <a:solidFill>
                  <a:srgbClr val="C00000"/>
                </a:solidFill>
                <a:effectLst>
                  <a:outerShdw blurRad="38100" dist="38100" dir="2700000" algn="tl">
                    <a:srgbClr val="000000">
                      <a:alpha val="43137"/>
                    </a:srgbClr>
                  </a:outerShdw>
                </a:effectLst>
              </a:rPr>
              <a:t>دالة انتاج تامة الاحلال </a:t>
            </a:r>
            <a:endParaRPr lang="en-US" b="1" dirty="0">
              <a:solidFill>
                <a:srgbClr val="C00000"/>
              </a:solidFill>
              <a:effectLst>
                <a:outerShdw blurRad="38100" dist="38100" dir="2700000" algn="tl">
                  <a:srgbClr val="000000">
                    <a:alpha val="43137"/>
                  </a:srgbClr>
                </a:outerShdw>
              </a:effectLst>
            </a:endParaRPr>
          </a:p>
        </p:txBody>
      </p:sp>
      <p:sp>
        <p:nvSpPr>
          <p:cNvPr id="21" name="Rectangle 20"/>
          <p:cNvSpPr/>
          <p:nvPr/>
        </p:nvSpPr>
        <p:spPr>
          <a:xfrm>
            <a:off x="971600" y="4419110"/>
            <a:ext cx="360040"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K</a:t>
            </a:r>
          </a:p>
        </p:txBody>
      </p:sp>
      <p:cxnSp>
        <p:nvCxnSpPr>
          <p:cNvPr id="23" name="Straight Connector 22"/>
          <p:cNvCxnSpPr/>
          <p:nvPr/>
        </p:nvCxnSpPr>
        <p:spPr>
          <a:xfrm>
            <a:off x="4499992" y="4484967"/>
            <a:ext cx="0" cy="144016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flipV="1">
            <a:off x="4499992" y="5913276"/>
            <a:ext cx="1944216" cy="11851"/>
          </a:xfrm>
          <a:prstGeom prst="line">
            <a:avLst/>
          </a:prstGeom>
        </p:spPr>
        <p:style>
          <a:lnRef idx="3">
            <a:schemeClr val="accent2"/>
          </a:lnRef>
          <a:fillRef idx="0">
            <a:schemeClr val="accent2"/>
          </a:fillRef>
          <a:effectRef idx="2">
            <a:schemeClr val="accent2"/>
          </a:effectRef>
          <a:fontRef idx="minor">
            <a:schemeClr val="tx1"/>
          </a:fontRef>
        </p:style>
      </p:cxnSp>
      <p:sp>
        <p:nvSpPr>
          <p:cNvPr id="25" name="Rectangle 24"/>
          <p:cNvSpPr/>
          <p:nvPr/>
        </p:nvSpPr>
        <p:spPr>
          <a:xfrm>
            <a:off x="3995936" y="6101359"/>
            <a:ext cx="2824705" cy="21279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b="1" dirty="0">
                <a:solidFill>
                  <a:srgbClr val="C00000"/>
                </a:solidFill>
                <a:effectLst>
                  <a:outerShdw blurRad="38100" dist="38100" dir="2700000" algn="tl">
                    <a:srgbClr val="000000">
                      <a:alpha val="43137"/>
                    </a:srgbClr>
                  </a:outerShdw>
                </a:effectLst>
              </a:rPr>
              <a:t>دالة انتاج ذات نسب ثابتة </a:t>
            </a:r>
            <a:endParaRPr lang="en-US" b="1" dirty="0">
              <a:solidFill>
                <a:srgbClr val="C00000"/>
              </a:solidFill>
              <a:effectLst>
                <a:outerShdw blurRad="38100" dist="38100" dir="2700000" algn="tl">
                  <a:srgbClr val="000000">
                    <a:alpha val="43137"/>
                  </a:srgbClr>
                </a:outerShdw>
              </a:effectLst>
            </a:endParaRPr>
          </a:p>
        </p:txBody>
      </p:sp>
      <p:cxnSp>
        <p:nvCxnSpPr>
          <p:cNvPr id="27" name="Straight Connector 26"/>
          <p:cNvCxnSpPr/>
          <p:nvPr/>
        </p:nvCxnSpPr>
        <p:spPr>
          <a:xfrm flipH="1">
            <a:off x="5079638" y="4462905"/>
            <a:ext cx="4118" cy="1066150"/>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a:off x="5485986" y="5261254"/>
            <a:ext cx="74219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a:xfrm>
            <a:off x="5312908" y="4527852"/>
            <a:ext cx="8955" cy="864096"/>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a:off x="5481011" y="4562946"/>
            <a:ext cx="4975" cy="698308"/>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V="1">
            <a:off x="5337739" y="5398671"/>
            <a:ext cx="882086" cy="3308"/>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461819" y="5904060"/>
            <a:ext cx="8640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79638" y="5552126"/>
            <a:ext cx="104209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42" name="Straight Connector 41"/>
          <p:cNvCxnSpPr/>
          <p:nvPr/>
        </p:nvCxnSpPr>
        <p:spPr>
          <a:xfrm flipV="1">
            <a:off x="4499991" y="4978440"/>
            <a:ext cx="1341144" cy="942750"/>
          </a:xfrm>
          <a:prstGeom prst="line">
            <a:avLst/>
          </a:prstGeom>
          <a:ln>
            <a:solidFill>
              <a:srgbClr val="FFC000"/>
            </a:solidFill>
          </a:ln>
        </p:spPr>
        <p:style>
          <a:lnRef idx="3">
            <a:schemeClr val="accent3"/>
          </a:lnRef>
          <a:fillRef idx="0">
            <a:schemeClr val="accent3"/>
          </a:fillRef>
          <a:effectRef idx="2">
            <a:schemeClr val="accent3"/>
          </a:effectRef>
          <a:fontRef idx="minor">
            <a:schemeClr val="tx1"/>
          </a:fontRef>
        </p:style>
      </p:cxnSp>
      <p:sp>
        <p:nvSpPr>
          <p:cNvPr id="43" name="Rectangle 42"/>
          <p:cNvSpPr/>
          <p:nvPr/>
        </p:nvSpPr>
        <p:spPr>
          <a:xfrm>
            <a:off x="2076309" y="5683283"/>
            <a:ext cx="343647"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Q2</a:t>
            </a:r>
          </a:p>
        </p:txBody>
      </p:sp>
      <p:sp>
        <p:nvSpPr>
          <p:cNvPr id="49" name="Rectangle 48"/>
          <p:cNvSpPr/>
          <p:nvPr/>
        </p:nvSpPr>
        <p:spPr>
          <a:xfrm>
            <a:off x="2341198" y="5643442"/>
            <a:ext cx="343647"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Q3</a:t>
            </a:r>
          </a:p>
        </p:txBody>
      </p:sp>
      <mc:AlternateContent xmlns:mc="http://schemas.openxmlformats.org/markup-compatibility/2006" xmlns:a14="http://schemas.microsoft.com/office/drawing/2010/main">
        <mc:Choice Requires="a14">
          <p:sp>
            <p:nvSpPr>
              <p:cNvPr id="50" name="Rectangle 49"/>
              <p:cNvSpPr/>
              <p:nvPr/>
            </p:nvSpPr>
            <p:spPr>
              <a:xfrm>
                <a:off x="5436096" y="5584486"/>
                <a:ext cx="665334" cy="23279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 xmlns:m="http://schemas.openxmlformats.org/officeDocument/2006/math">
                    <m:sSub>
                      <m:sSubPr>
                        <m:ctrlPr>
                          <a:rPr lang="en-US" sz="1050" i="1">
                            <a:latin typeface="Cambria Math" panose="02040503050406030204" pitchFamily="18" charset="0"/>
                          </a:rPr>
                        </m:ctrlPr>
                      </m:sSubPr>
                      <m:e>
                        <m:r>
                          <a:rPr lang="en-US" sz="1050" i="1">
                            <a:latin typeface="Cambria Math" panose="02040503050406030204" pitchFamily="18" charset="0"/>
                          </a:rPr>
                          <m:t>𝑀𝑃</m:t>
                        </m:r>
                      </m:e>
                      <m:sub>
                        <m:r>
                          <a:rPr lang="en-US" sz="1050" i="1">
                            <a:latin typeface="Cambria Math" panose="02040503050406030204" pitchFamily="18" charset="0"/>
                          </a:rPr>
                          <m:t>𝐿</m:t>
                        </m:r>
                        <m:r>
                          <a:rPr lang="en-US" sz="1050" i="1">
                            <a:latin typeface="Cambria Math" panose="02040503050406030204" pitchFamily="18" charset="0"/>
                          </a:rPr>
                          <m:t> </m:t>
                        </m:r>
                      </m:sub>
                    </m:sSub>
                  </m:oMath>
                </a14:m>
                <a:r>
                  <a:rPr lang="en-US" sz="1050" dirty="0"/>
                  <a:t>=0</a:t>
                </a:r>
              </a:p>
            </p:txBody>
          </p:sp>
        </mc:Choice>
        <mc:Fallback xmlns="">
          <p:sp>
            <p:nvSpPr>
              <p:cNvPr id="50" name="Rectangle 49"/>
              <p:cNvSpPr>
                <a:spLocks noRot="1" noChangeAspect="1" noMove="1" noResize="1" noEditPoints="1" noAdjustHandles="1" noChangeArrowheads="1" noChangeShapeType="1" noTextEdit="1"/>
              </p:cNvSpPr>
              <p:nvPr/>
            </p:nvSpPr>
            <p:spPr>
              <a:xfrm>
                <a:off x="5436096" y="5584486"/>
                <a:ext cx="665334" cy="232792"/>
              </a:xfrm>
              <a:prstGeom prst="rect">
                <a:avLst/>
              </a:prstGeom>
              <a:blipFill>
                <a:blip r:embed="rId2"/>
                <a:stretch>
                  <a:fillRect b="-23684"/>
                </a:stretch>
              </a:blipFill>
              <a:ln>
                <a:noFill/>
              </a:ln>
            </p:spPr>
            <p:txBody>
              <a:bodyPr/>
              <a:lstStyle/>
              <a:p>
                <a:r>
                  <a:rPr lang="en-US">
                    <a:noFill/>
                  </a:rPr>
                  <a:t> </a:t>
                </a:r>
              </a:p>
            </p:txBody>
          </p:sp>
        </mc:Fallback>
      </mc:AlternateContent>
      <p:sp>
        <p:nvSpPr>
          <p:cNvPr id="51" name="Rectangle 50"/>
          <p:cNvSpPr/>
          <p:nvPr/>
        </p:nvSpPr>
        <p:spPr>
          <a:xfrm>
            <a:off x="6154091" y="5137956"/>
            <a:ext cx="343647"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Q3</a:t>
            </a:r>
          </a:p>
        </p:txBody>
      </p:sp>
      <p:sp>
        <p:nvSpPr>
          <p:cNvPr id="52" name="Rectangle 51"/>
          <p:cNvSpPr/>
          <p:nvPr/>
        </p:nvSpPr>
        <p:spPr>
          <a:xfrm>
            <a:off x="6177761" y="5484710"/>
            <a:ext cx="343647"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Q1</a:t>
            </a:r>
          </a:p>
        </p:txBody>
      </p:sp>
      <p:sp>
        <p:nvSpPr>
          <p:cNvPr id="53" name="Rectangle 52"/>
          <p:cNvSpPr/>
          <p:nvPr/>
        </p:nvSpPr>
        <p:spPr>
          <a:xfrm>
            <a:off x="6195751" y="5313966"/>
            <a:ext cx="343647"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Q2</a:t>
            </a:r>
          </a:p>
        </p:txBody>
      </p:sp>
      <p:sp>
        <p:nvSpPr>
          <p:cNvPr id="54" name="Rectangle 53"/>
          <p:cNvSpPr/>
          <p:nvPr/>
        </p:nvSpPr>
        <p:spPr>
          <a:xfrm>
            <a:off x="1810169" y="5674282"/>
            <a:ext cx="343647"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Q1</a:t>
            </a:r>
          </a:p>
        </p:txBody>
      </p:sp>
      <p:sp>
        <p:nvSpPr>
          <p:cNvPr id="55" name="Rectangle 54"/>
          <p:cNvSpPr/>
          <p:nvPr/>
        </p:nvSpPr>
        <p:spPr>
          <a:xfrm>
            <a:off x="4216719" y="4415605"/>
            <a:ext cx="343647"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K</a:t>
            </a:r>
          </a:p>
        </p:txBody>
      </p:sp>
      <p:sp>
        <p:nvSpPr>
          <p:cNvPr id="56" name="Rectangle 55"/>
          <p:cNvSpPr/>
          <p:nvPr/>
        </p:nvSpPr>
        <p:spPr>
          <a:xfrm>
            <a:off x="6398794" y="5817115"/>
            <a:ext cx="343647"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050" dirty="0"/>
              <a:t>L</a:t>
            </a:r>
          </a:p>
        </p:txBody>
      </p:sp>
      <mc:AlternateContent xmlns:mc="http://schemas.openxmlformats.org/markup-compatibility/2006" xmlns:a14="http://schemas.microsoft.com/office/drawing/2010/main">
        <mc:Choice Requires="a14">
          <p:sp>
            <p:nvSpPr>
              <p:cNvPr id="57" name="Rectangle 56"/>
              <p:cNvSpPr/>
              <p:nvPr/>
            </p:nvSpPr>
            <p:spPr>
              <a:xfrm>
                <a:off x="4466343" y="4834512"/>
                <a:ext cx="665334" cy="28932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 xmlns:m="http://schemas.openxmlformats.org/officeDocument/2006/math">
                    <m:sSub>
                      <m:sSubPr>
                        <m:ctrlPr>
                          <a:rPr lang="en-US" sz="1050" i="1" smtClean="0">
                            <a:latin typeface="Cambria Math" panose="02040503050406030204" pitchFamily="18" charset="0"/>
                          </a:rPr>
                        </m:ctrlPr>
                      </m:sSubPr>
                      <m:e>
                        <m:r>
                          <a:rPr lang="en-US" sz="1050" i="1">
                            <a:latin typeface="Cambria Math" panose="02040503050406030204" pitchFamily="18" charset="0"/>
                          </a:rPr>
                          <m:t>𝑀𝑃</m:t>
                        </m:r>
                      </m:e>
                      <m:sub>
                        <m:r>
                          <a:rPr lang="en-US" sz="1050" b="0" i="1" smtClean="0">
                            <a:latin typeface="Cambria Math" panose="02040503050406030204" pitchFamily="18" charset="0"/>
                          </a:rPr>
                          <m:t>𝐾</m:t>
                        </m:r>
                        <m:r>
                          <a:rPr lang="en-US" sz="1050" i="1">
                            <a:latin typeface="Cambria Math" panose="02040503050406030204" pitchFamily="18" charset="0"/>
                          </a:rPr>
                          <m:t> </m:t>
                        </m:r>
                      </m:sub>
                    </m:sSub>
                  </m:oMath>
                </a14:m>
                <a:r>
                  <a:rPr lang="en-US" sz="1050" dirty="0"/>
                  <a:t>=0</a:t>
                </a:r>
              </a:p>
            </p:txBody>
          </p:sp>
        </mc:Choice>
        <mc:Fallback xmlns="">
          <p:sp>
            <p:nvSpPr>
              <p:cNvPr id="57" name="Rectangle 56"/>
              <p:cNvSpPr>
                <a:spLocks noRot="1" noChangeAspect="1" noMove="1" noResize="1" noEditPoints="1" noAdjustHandles="1" noChangeArrowheads="1" noChangeShapeType="1" noTextEdit="1"/>
              </p:cNvSpPr>
              <p:nvPr/>
            </p:nvSpPr>
            <p:spPr>
              <a:xfrm>
                <a:off x="4466343" y="4834512"/>
                <a:ext cx="665334" cy="289327"/>
              </a:xfrm>
              <a:prstGeom prst="rect">
                <a:avLst/>
              </a:prstGeom>
              <a:blipFill>
                <a:blip r:embed="rId3"/>
                <a:stretch>
                  <a:fillRect b="-625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7390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759" y="79213"/>
            <a:ext cx="7543800" cy="968438"/>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عناصر الانتاج والمزيج الامثل </a:t>
            </a: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5496" y="908720"/>
            <a:ext cx="8928992" cy="5479058"/>
          </a:xfrm>
        </p:spPr>
        <p:txBody>
          <a:bodyPr>
            <a:normAutofit/>
          </a:bodyPr>
          <a:lstStyle/>
          <a:p>
            <a:pPr algn="r" rtl="1"/>
            <a:r>
              <a:rPr lang="ar-SA" sz="2400" dirty="0"/>
              <a:t>لتحقيق اقصى ارباح تحاول  المنشأة الحصول على اقصى انتاج باستخدام عناصر الانتاج المتاحة لها معتمدة على اسعار عناصر الانتاج .</a:t>
            </a:r>
          </a:p>
          <a:p>
            <a:pPr algn="r" rtl="1"/>
            <a:r>
              <a:rPr lang="ar-SA" sz="2400" dirty="0"/>
              <a:t>ويكون الانفاق الاجمالي (</a:t>
            </a:r>
            <a:r>
              <a:rPr lang="en-US" sz="2400" dirty="0"/>
              <a:t>TC</a:t>
            </a:r>
            <a:r>
              <a:rPr lang="ar-SA" sz="2400" dirty="0"/>
              <a:t>) لهذه المنشأة هو ماتنفقة على كل عناصر الانتاج.</a:t>
            </a:r>
          </a:p>
          <a:p>
            <a:pPr algn="r" rtl="1"/>
            <a:r>
              <a:rPr lang="ar-SA" sz="2400" dirty="0"/>
              <a:t> ففي حالة منشأة تستخدم عنصري انتاج عمل وراس مال فان :</a:t>
            </a:r>
          </a:p>
          <a:p>
            <a:pPr algn="r" rtl="1"/>
            <a:r>
              <a:rPr lang="ar-SA" sz="2400" dirty="0">
                <a:solidFill>
                  <a:srgbClr val="0070C0"/>
                </a:solidFill>
                <a:effectLst>
                  <a:outerShdw blurRad="38100" dist="38100" dir="2700000" algn="tl">
                    <a:srgbClr val="000000">
                      <a:alpha val="43137"/>
                    </a:srgbClr>
                  </a:outerShdw>
                </a:effectLst>
              </a:rPr>
              <a:t>الانفاق على عنصر رأس المال = حجم رأس المال </a:t>
            </a:r>
            <a:r>
              <a:rPr lang="en-US" sz="2400" b="1" dirty="0">
                <a:solidFill>
                  <a:srgbClr val="00B050"/>
                </a:solidFill>
                <a:effectLst>
                  <a:outerShdw blurRad="38100" dist="38100" dir="2700000" algn="tl">
                    <a:srgbClr val="000000">
                      <a:alpha val="43137"/>
                    </a:srgbClr>
                  </a:outerShdw>
                </a:effectLst>
              </a:rPr>
              <a:t>x</a:t>
            </a:r>
            <a:r>
              <a:rPr lang="ar-SA" sz="2400" dirty="0">
                <a:solidFill>
                  <a:srgbClr val="0070C0"/>
                </a:solidFill>
                <a:effectLst>
                  <a:outerShdw blurRad="38100" dist="38100" dir="2700000" algn="tl">
                    <a:srgbClr val="000000">
                      <a:alpha val="43137"/>
                    </a:srgbClr>
                  </a:outerShdw>
                </a:effectLst>
              </a:rPr>
              <a:t> سعر عنصر راس المال (ويقاس سعر رأس المال بسعر الفائدة)</a:t>
            </a:r>
          </a:p>
          <a:p>
            <a:pPr algn="r" rtl="1"/>
            <a:r>
              <a:rPr lang="ar-SA" sz="2400" dirty="0">
                <a:solidFill>
                  <a:srgbClr val="0070C0"/>
                </a:solidFill>
                <a:effectLst>
                  <a:outerShdw blurRad="38100" dist="38100" dir="2700000" algn="tl">
                    <a:srgbClr val="000000">
                      <a:alpha val="43137"/>
                    </a:srgbClr>
                  </a:outerShdw>
                </a:effectLst>
              </a:rPr>
              <a:t>الانفاق على عنصر العمل= عدد العمال </a:t>
            </a:r>
            <a:r>
              <a:rPr lang="en-US" sz="2400" b="1" dirty="0">
                <a:solidFill>
                  <a:srgbClr val="00B050"/>
                </a:solidFill>
                <a:effectLst>
                  <a:outerShdw blurRad="38100" dist="38100" dir="2700000" algn="tl">
                    <a:srgbClr val="000000">
                      <a:alpha val="43137"/>
                    </a:srgbClr>
                  </a:outerShdw>
                </a:effectLst>
              </a:rPr>
              <a:t>x</a:t>
            </a:r>
            <a:r>
              <a:rPr lang="ar-SA" sz="2400" dirty="0">
                <a:solidFill>
                  <a:srgbClr val="0070C0"/>
                </a:solidFill>
                <a:effectLst>
                  <a:outerShdw blurRad="38100" dist="38100" dir="2700000" algn="tl">
                    <a:srgbClr val="000000">
                      <a:alpha val="43137"/>
                    </a:srgbClr>
                  </a:outerShdw>
                </a:effectLst>
              </a:rPr>
              <a:t> الاجر (ويقاس سعرعنصر العمل بالاجر )</a:t>
            </a:r>
          </a:p>
          <a:p>
            <a:pPr algn="ctr" rtl="1"/>
            <a:r>
              <a:rPr lang="en-US" sz="2400" b="1" dirty="0">
                <a:solidFill>
                  <a:srgbClr val="C00000"/>
                </a:solidFill>
                <a:effectLst>
                  <a:outerShdw blurRad="38100" dist="38100" dir="2700000" algn="tl">
                    <a:srgbClr val="000000">
                      <a:alpha val="43137"/>
                    </a:srgbClr>
                  </a:outerShdw>
                </a:effectLst>
              </a:rPr>
              <a:t>                 </a:t>
            </a:r>
            <a:r>
              <a:rPr lang="ar-SA" sz="2400" b="1" dirty="0">
                <a:solidFill>
                  <a:srgbClr val="C00000"/>
                </a:solidFill>
                <a:effectLst>
                  <a:outerShdw blurRad="38100" dist="38100" dir="2700000" algn="tl">
                    <a:srgbClr val="000000">
                      <a:alpha val="43137"/>
                    </a:srgbClr>
                  </a:outerShdw>
                </a:effectLst>
              </a:rPr>
              <a:t>  </a:t>
            </a:r>
            <a:r>
              <a:rPr lang="en-US" sz="2400" b="1" dirty="0">
                <a:solidFill>
                  <a:srgbClr val="C00000"/>
                </a:solidFill>
                <a:effectLst>
                  <a:outerShdw blurRad="38100" dist="38100" dir="2700000" algn="tl">
                    <a:srgbClr val="000000">
                      <a:alpha val="43137"/>
                    </a:srgbClr>
                  </a:outerShdw>
                </a:effectLst>
              </a:rPr>
              <a:t>TC=</a:t>
            </a:r>
            <a:r>
              <a:rPr lang="en-US" sz="2400" b="1" dirty="0" err="1">
                <a:solidFill>
                  <a:srgbClr val="C00000"/>
                </a:solidFill>
                <a:effectLst>
                  <a:outerShdw blurRad="38100" dist="38100" dir="2700000" algn="tl">
                    <a:srgbClr val="000000">
                      <a:alpha val="43137"/>
                    </a:srgbClr>
                  </a:outerShdw>
                </a:effectLst>
              </a:rPr>
              <a:t>w.L</a:t>
            </a:r>
            <a:r>
              <a:rPr lang="en-US" sz="2400" b="1" dirty="0">
                <a:solidFill>
                  <a:srgbClr val="C00000"/>
                </a:solidFill>
                <a:effectLst>
                  <a:outerShdw blurRad="38100" dist="38100" dir="2700000" algn="tl">
                    <a:srgbClr val="000000">
                      <a:alpha val="43137"/>
                    </a:srgbClr>
                  </a:outerShdw>
                </a:effectLst>
              </a:rPr>
              <a:t> +r. K    </a:t>
            </a:r>
            <a:r>
              <a:rPr lang="ar-SA" sz="2400" b="1" dirty="0">
                <a:solidFill>
                  <a:srgbClr val="C00000"/>
                </a:solidFill>
                <a:effectLst>
                  <a:outerShdw blurRad="38100" dist="38100" dir="2700000" algn="tl">
                    <a:srgbClr val="000000">
                      <a:alpha val="43137"/>
                    </a:srgbClr>
                  </a:outerShdw>
                </a:effectLst>
              </a:rPr>
              <a:t>    دالة التكاليف او خط التكاليف</a:t>
            </a:r>
            <a:r>
              <a:rPr lang="en-US" sz="2400" b="1" dirty="0">
                <a:solidFill>
                  <a:srgbClr val="C00000"/>
                </a:solidFill>
                <a:effectLst>
                  <a:outerShdw blurRad="38100" dist="38100" dir="2700000" algn="tl">
                    <a:srgbClr val="000000">
                      <a:alpha val="43137"/>
                    </a:srgbClr>
                  </a:outerShdw>
                </a:effectLst>
              </a:rPr>
              <a:t>)</a:t>
            </a:r>
            <a:r>
              <a:rPr lang="ar-SA" sz="2400" b="1" dirty="0">
                <a:solidFill>
                  <a:srgbClr val="C00000"/>
                </a:solidFill>
                <a:effectLst>
                  <a:outerShdw blurRad="38100" dist="38100" dir="2700000" algn="tl">
                    <a:srgbClr val="000000">
                      <a:alpha val="43137"/>
                    </a:srgbClr>
                  </a:outerShdw>
                </a:effectLst>
              </a:rPr>
              <a:t> </a:t>
            </a:r>
            <a:r>
              <a:rPr lang="en-US" sz="2400" b="1" dirty="0" err="1">
                <a:solidFill>
                  <a:srgbClr val="C00000"/>
                </a:solidFill>
                <a:effectLst>
                  <a:outerShdw blurRad="38100" dist="38100" dir="2700000" algn="tl">
                    <a:srgbClr val="000000">
                      <a:alpha val="43137"/>
                    </a:srgbClr>
                  </a:outerShdw>
                </a:effectLst>
              </a:rPr>
              <a:t>Isocost</a:t>
            </a:r>
            <a:r>
              <a:rPr lang="en-US" sz="2400" b="1" dirty="0">
                <a:solidFill>
                  <a:srgbClr val="C00000"/>
                </a:solidFill>
                <a:effectLst>
                  <a:outerShdw blurRad="38100" dist="38100" dir="2700000" algn="tl">
                    <a:srgbClr val="000000">
                      <a:alpha val="43137"/>
                    </a:srgbClr>
                  </a:outerShdw>
                </a:effectLst>
              </a:rPr>
              <a:t> Line</a:t>
            </a:r>
            <a:r>
              <a:rPr lang="ar-SA" sz="2400" b="1" dirty="0">
                <a:solidFill>
                  <a:srgbClr val="C00000"/>
                </a:solidFill>
                <a:effectLst>
                  <a:outerShdw blurRad="38100" dist="38100" dir="2700000" algn="tl">
                    <a:srgbClr val="000000">
                      <a:alpha val="43137"/>
                    </a:srgbClr>
                  </a:outerShdw>
                </a:effectLst>
              </a:rPr>
              <a:t> </a:t>
            </a:r>
            <a:r>
              <a:rPr lang="en-US" sz="2400" b="1" dirty="0">
                <a:solidFill>
                  <a:srgbClr val="C00000"/>
                </a:solidFill>
                <a:effectLst>
                  <a:outerShdw blurRad="38100" dist="38100" dir="2700000" algn="tl">
                    <a:srgbClr val="000000">
                      <a:alpha val="43137"/>
                    </a:srgbClr>
                  </a:outerShdw>
                </a:effectLst>
              </a:rPr>
              <a:t>(</a:t>
            </a:r>
            <a:r>
              <a:rPr lang="ar-SA" sz="2400" b="1" dirty="0">
                <a:solidFill>
                  <a:srgbClr val="C00000"/>
                </a:solidFill>
                <a:effectLst>
                  <a:outerShdw blurRad="38100" dist="38100" dir="2700000" algn="tl">
                    <a:srgbClr val="000000">
                      <a:alpha val="43137"/>
                    </a:srgbClr>
                  </a:outerShdw>
                </a:effectLst>
              </a:rPr>
              <a:t>   </a:t>
            </a:r>
            <a:endParaRPr lang="en-US" sz="2400" b="1" dirty="0">
              <a:solidFill>
                <a:srgbClr val="C00000"/>
              </a:solidFill>
              <a:effectLst>
                <a:outerShdw blurRad="38100" dist="38100" dir="2700000" algn="tl">
                  <a:srgbClr val="000000">
                    <a:alpha val="43137"/>
                  </a:srgbClr>
                </a:outerShdw>
              </a:effectLst>
            </a:endParaRPr>
          </a:p>
          <a:p>
            <a:pPr algn="r" rtl="1"/>
            <a:r>
              <a:rPr lang="ar-SA" sz="2400" dirty="0">
                <a:solidFill>
                  <a:srgbClr val="0070C0"/>
                </a:solidFill>
                <a:effectLst>
                  <a:outerShdw blurRad="38100" dist="38100" dir="2700000" algn="tl">
                    <a:srgbClr val="000000">
                      <a:alpha val="43137"/>
                    </a:srgbClr>
                  </a:outerShdw>
                </a:effectLst>
              </a:rPr>
              <a:t>حيث (</a:t>
            </a:r>
            <a:r>
              <a:rPr lang="en-US" sz="2400" dirty="0">
                <a:solidFill>
                  <a:srgbClr val="0070C0"/>
                </a:solidFill>
                <a:effectLst>
                  <a:outerShdw blurRad="38100" dist="38100" dir="2700000" algn="tl">
                    <a:srgbClr val="000000">
                      <a:alpha val="43137"/>
                    </a:srgbClr>
                  </a:outerShdw>
                </a:effectLst>
              </a:rPr>
              <a:t>W</a:t>
            </a:r>
            <a:r>
              <a:rPr lang="ar-SA" sz="2400" dirty="0">
                <a:solidFill>
                  <a:srgbClr val="0070C0"/>
                </a:solidFill>
                <a:effectLst>
                  <a:outerShdw blurRad="38100" dist="38100" dir="2700000" algn="tl">
                    <a:srgbClr val="000000">
                      <a:alpha val="43137"/>
                    </a:srgbClr>
                  </a:outerShdw>
                </a:effectLst>
              </a:rPr>
              <a:t>) اجر العامل ، (</a:t>
            </a:r>
            <a:r>
              <a:rPr lang="en-US" sz="2400" dirty="0">
                <a:solidFill>
                  <a:srgbClr val="0070C0"/>
                </a:solidFill>
                <a:effectLst>
                  <a:outerShdw blurRad="38100" dist="38100" dir="2700000" algn="tl">
                    <a:srgbClr val="000000">
                      <a:alpha val="43137"/>
                    </a:srgbClr>
                  </a:outerShdw>
                </a:effectLst>
              </a:rPr>
              <a:t>r</a:t>
            </a:r>
            <a:r>
              <a:rPr lang="ar-SA" sz="2400" dirty="0">
                <a:solidFill>
                  <a:srgbClr val="0070C0"/>
                </a:solidFill>
                <a:effectLst>
                  <a:outerShdw blurRad="38100" dist="38100" dir="2700000" algn="tl">
                    <a:srgbClr val="000000">
                      <a:alpha val="43137"/>
                    </a:srgbClr>
                  </a:outerShdw>
                </a:effectLst>
              </a:rPr>
              <a:t>) سعر الفائدة </a:t>
            </a:r>
          </a:p>
          <a:p>
            <a:pPr algn="r" rtl="1"/>
            <a:r>
              <a:rPr lang="ar-SA" sz="2400" b="1" dirty="0">
                <a:solidFill>
                  <a:srgbClr val="C00000"/>
                </a:solidFill>
                <a:effectLst>
                  <a:outerShdw blurRad="38100" dist="38100" dir="2700000" algn="tl">
                    <a:srgbClr val="000000">
                      <a:alpha val="43137"/>
                    </a:srgbClr>
                  </a:outerShdw>
                </a:effectLst>
              </a:rPr>
              <a:t>تعريف خط التكاليف : </a:t>
            </a:r>
            <a:r>
              <a:rPr lang="ar-SA" sz="2400" b="1" dirty="0">
                <a:solidFill>
                  <a:srgbClr val="0070C0"/>
                </a:solidFill>
                <a:effectLst>
                  <a:outerShdw blurRad="38100" dist="38100" dir="2700000" algn="tl">
                    <a:srgbClr val="000000">
                      <a:alpha val="43137"/>
                    </a:srgbClr>
                  </a:outerShdw>
                </a:effectLst>
              </a:rPr>
              <a:t>التوليفات او المجموعات المختلفة من عناصر الانتاج التي يمكن شراؤها عند مستوى معين من التكاليف</a:t>
            </a:r>
            <a:r>
              <a:rPr lang="en-US" sz="2400" b="1" dirty="0">
                <a:solidFill>
                  <a:srgbClr val="0070C0"/>
                </a:solidFill>
                <a:effectLst>
                  <a:outerShdw blurRad="38100" dist="38100" dir="2700000" algn="tl">
                    <a:srgbClr val="000000">
                      <a:alpha val="43137"/>
                    </a:srgbClr>
                  </a:outerShdw>
                </a:effectLst>
              </a:rPr>
              <a:t>.</a:t>
            </a:r>
          </a:p>
          <a:p>
            <a:pPr algn="r" rtl="1"/>
            <a:r>
              <a:rPr lang="ar-SA" sz="2400" dirty="0">
                <a:solidFill>
                  <a:srgbClr val="00B050"/>
                </a:solidFill>
              </a:rPr>
              <a:t>نلاحظ تشابه بين خط التكاليف وخط الدخل او قيد الميزانية في سلوك المستهلك</a:t>
            </a:r>
            <a:endParaRPr lang="en-US" sz="2400" dirty="0">
              <a:solidFill>
                <a:srgbClr val="00B050"/>
              </a:solidFill>
            </a:endParaRPr>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14</a:t>
            </a:fld>
            <a:endParaRPr lang="en-GB"/>
          </a:p>
        </p:txBody>
      </p:sp>
    </p:spTree>
    <p:extLst>
      <p:ext uri="{BB962C8B-B14F-4D97-AF65-F5344CB8AC3E}">
        <p14:creationId xmlns:p14="http://schemas.microsoft.com/office/powerpoint/2010/main" val="269946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922"/>
            <a:ext cx="7543800" cy="766132"/>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تابع : عناصر الانتاج والمزيج الامثل </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04" y="1700808"/>
                <a:ext cx="8856983" cy="4680520"/>
              </a:xfrm>
            </p:spPr>
            <p:txBody>
              <a:bodyPr>
                <a:normAutofit fontScale="25000" lnSpcReduction="20000"/>
              </a:bodyPr>
              <a:lstStyle/>
              <a:p>
                <a:pPr algn="r" rtl="1"/>
                <a:endParaRPr lang="en-US" sz="9600" dirty="0"/>
              </a:p>
              <a:p>
                <a:pPr algn="r" rtl="1"/>
                <a:r>
                  <a:rPr lang="ar-SA" sz="9600" dirty="0"/>
                  <a:t>اقصى ما يمكن شراءه من عنصر العمل اذا وجه كل الانفاق لعنصر العمل</a:t>
                </a:r>
                <a:endParaRPr lang="en-US" sz="9600" dirty="0"/>
              </a:p>
              <a:p>
                <a:pPr algn="r" rtl="1"/>
                <a:r>
                  <a:rPr lang="ar-SA" sz="9600" dirty="0"/>
                  <a:t> ولا شيء لراس</a:t>
                </a:r>
                <a:r>
                  <a:rPr lang="en-US" sz="9600" dirty="0"/>
                  <a:t> </a:t>
                </a:r>
                <a:r>
                  <a:rPr lang="ar-SA" sz="9600" dirty="0"/>
                  <a:t>المال       </a:t>
                </a:r>
                <a:r>
                  <a:rPr lang="en-US" sz="9600" dirty="0"/>
                  <a:t>                   </a:t>
                </a:r>
                <a:r>
                  <a:rPr lang="ar-SA" sz="9600" dirty="0"/>
                  <a:t> </a:t>
                </a:r>
                <a14:m>
                  <m:oMath xmlns:m="http://schemas.openxmlformats.org/officeDocument/2006/math">
                    <m:r>
                      <a:rPr lang="en-US" sz="9600" b="1" i="0" smtClean="0">
                        <a:solidFill>
                          <a:srgbClr val="C00000"/>
                        </a:solidFill>
                        <a:effectLst>
                          <a:outerShdw blurRad="38100" dist="38100" dir="2700000" algn="tl">
                            <a:srgbClr val="000000">
                              <a:alpha val="43137"/>
                            </a:srgbClr>
                          </a:outerShdw>
                        </a:effectLst>
                        <a:latin typeface="Cambria Math" panose="02040503050406030204" pitchFamily="18" charset="0"/>
                      </a:rPr>
                      <m:t>𝐋</m:t>
                    </m:r>
                    <m:r>
                      <a:rPr lang="en-US" sz="9600" b="1" i="0" smtClean="0">
                        <a:solidFill>
                          <a:srgbClr val="C00000"/>
                        </a:solidFill>
                        <a:effectLst>
                          <a:outerShdw blurRad="38100" dist="38100" dir="2700000" algn="tl">
                            <a:srgbClr val="000000">
                              <a:alpha val="43137"/>
                            </a:srgbClr>
                          </a:outerShdw>
                        </a:effectLst>
                        <a:latin typeface="Cambria Math" panose="02040503050406030204" pitchFamily="18" charset="0"/>
                      </a:rPr>
                      <m:t>=</m:t>
                    </m:r>
                    <m:f>
                      <m:fPr>
                        <m:ctrlPr>
                          <a:rPr lang="en-US" sz="96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n-US" sz="9600" b="1" i="0" smtClean="0">
                            <a:solidFill>
                              <a:srgbClr val="C00000"/>
                            </a:solidFill>
                            <a:effectLst>
                              <a:outerShdw blurRad="38100" dist="38100" dir="2700000" algn="tl">
                                <a:srgbClr val="000000">
                                  <a:alpha val="43137"/>
                                </a:srgbClr>
                              </a:outerShdw>
                            </a:effectLst>
                            <a:latin typeface="Cambria Math" panose="02040503050406030204" pitchFamily="18" charset="0"/>
                          </a:rPr>
                          <m:t>𝐓𝐂</m:t>
                        </m:r>
                      </m:num>
                      <m:den>
                        <m:r>
                          <a:rPr lang="en-US" sz="9600" b="1" i="0" smtClean="0">
                            <a:solidFill>
                              <a:srgbClr val="C00000"/>
                            </a:solidFill>
                            <a:effectLst>
                              <a:outerShdw blurRad="38100" dist="38100" dir="2700000" algn="tl">
                                <a:srgbClr val="000000">
                                  <a:alpha val="43137"/>
                                </a:srgbClr>
                              </a:outerShdw>
                            </a:effectLst>
                            <a:latin typeface="Cambria Math" panose="02040503050406030204" pitchFamily="18" charset="0"/>
                          </a:rPr>
                          <m:t>𝐖</m:t>
                        </m:r>
                      </m:den>
                    </m:f>
                  </m:oMath>
                </a14:m>
                <a:endParaRPr lang="en-US" sz="9600" b="1" dirty="0"/>
              </a:p>
              <a:p>
                <a:pPr algn="r" rtl="1"/>
                <a:r>
                  <a:rPr lang="ar-SA" sz="9600" dirty="0"/>
                  <a:t>اقصى ما يمكن شراءه من عنصرراس المال</a:t>
                </a:r>
                <a:r>
                  <a:rPr lang="en-US" sz="9600" dirty="0"/>
                  <a:t> </a:t>
                </a:r>
                <a:r>
                  <a:rPr lang="ar-SA" sz="9600" dirty="0"/>
                  <a:t>اذا وجه كل الانفاق لعنصر</a:t>
                </a:r>
                <a:endParaRPr lang="en-US" sz="9600" dirty="0"/>
              </a:p>
              <a:p>
                <a:pPr algn="r" rtl="1"/>
                <a:r>
                  <a:rPr lang="ar-SA" sz="9600" dirty="0"/>
                  <a:t> رأس المال ولا شيء</a:t>
                </a:r>
                <a:r>
                  <a:rPr lang="en-US" sz="9600" dirty="0"/>
                  <a:t> </a:t>
                </a:r>
                <a:r>
                  <a:rPr lang="ar-SA" sz="9600" dirty="0"/>
                  <a:t>للعمل  </a:t>
                </a:r>
                <a:r>
                  <a:rPr lang="en-US" sz="9600" dirty="0"/>
                  <a:t>                 </a:t>
                </a:r>
                <a:r>
                  <a:rPr lang="ar-SA" sz="9600" dirty="0"/>
                  <a:t> </a:t>
                </a:r>
                <a14:m>
                  <m:oMath xmlns:m="http://schemas.openxmlformats.org/officeDocument/2006/math">
                    <m:r>
                      <a:rPr lang="en-US" sz="9600" b="1" i="0" smtClean="0">
                        <a:solidFill>
                          <a:srgbClr val="C00000"/>
                        </a:solidFill>
                        <a:effectLst>
                          <a:outerShdw blurRad="38100" dist="38100" dir="2700000" algn="tl">
                            <a:srgbClr val="000000">
                              <a:alpha val="43137"/>
                            </a:srgbClr>
                          </a:outerShdw>
                        </a:effectLst>
                        <a:latin typeface="Cambria Math" panose="02040503050406030204" pitchFamily="18" charset="0"/>
                      </a:rPr>
                      <m:t>𝐊</m:t>
                    </m:r>
                    <m:r>
                      <a:rPr lang="en-US" sz="9600" b="1" i="0" smtClean="0">
                        <a:solidFill>
                          <a:srgbClr val="C00000"/>
                        </a:solidFill>
                        <a:effectLst>
                          <a:outerShdw blurRad="38100" dist="38100" dir="2700000" algn="tl">
                            <a:srgbClr val="000000">
                              <a:alpha val="43137"/>
                            </a:srgbClr>
                          </a:outerShdw>
                        </a:effectLst>
                        <a:latin typeface="Cambria Math" panose="02040503050406030204" pitchFamily="18" charset="0"/>
                      </a:rPr>
                      <m:t>=</m:t>
                    </m:r>
                    <m:f>
                      <m:fPr>
                        <m:ctrlP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n-US" sz="9600" b="1" i="0">
                            <a:solidFill>
                              <a:srgbClr val="C00000"/>
                            </a:solidFill>
                            <a:effectLst>
                              <a:outerShdw blurRad="38100" dist="38100" dir="2700000" algn="tl">
                                <a:srgbClr val="000000">
                                  <a:alpha val="43137"/>
                                </a:srgbClr>
                              </a:outerShdw>
                            </a:effectLst>
                            <a:latin typeface="Cambria Math" panose="02040503050406030204" pitchFamily="18" charset="0"/>
                          </a:rPr>
                          <m:t>𝐓𝐂</m:t>
                        </m:r>
                      </m:num>
                      <m:den>
                        <m:r>
                          <a:rPr lang="en-US" sz="9600" b="1" i="0" smtClean="0">
                            <a:solidFill>
                              <a:srgbClr val="C00000"/>
                            </a:solidFill>
                            <a:effectLst>
                              <a:outerShdw blurRad="38100" dist="38100" dir="2700000" algn="tl">
                                <a:srgbClr val="000000">
                                  <a:alpha val="43137"/>
                                </a:srgbClr>
                              </a:outerShdw>
                            </a:effectLst>
                            <a:latin typeface="Cambria Math" panose="02040503050406030204" pitchFamily="18" charset="0"/>
                          </a:rPr>
                          <m:t>𝐫</m:t>
                        </m:r>
                      </m:den>
                    </m:f>
                  </m:oMath>
                </a14:m>
                <a:endParaRPr lang="ar-SA" sz="9600" dirty="0">
                  <a:solidFill>
                    <a:srgbClr val="C00000"/>
                  </a:solidFill>
                  <a:effectLst>
                    <a:outerShdw blurRad="38100" dist="38100" dir="2700000" algn="tl">
                      <a:srgbClr val="000000">
                        <a:alpha val="43137"/>
                      </a:srgbClr>
                    </a:outerShdw>
                  </a:effectLst>
                </a:endParaRPr>
              </a:p>
              <a:p>
                <a:pPr algn="r" rtl="1"/>
                <a:endParaRPr lang="en-US" sz="5100" b="1" dirty="0"/>
              </a:p>
              <a:p>
                <a:pPr algn="r" rtl="1"/>
                <a:endParaRPr lang="en-US" sz="5100" b="1" dirty="0"/>
              </a:p>
              <a:p>
                <a:pPr algn="r" rtl="1"/>
                <a:r>
                  <a:rPr lang="ar-SA" sz="9600" dirty="0"/>
                  <a:t>ويوضح خط التكاليف المعدل الذي تستطيع فيه المنشأة استبدال شراء رأس المال بالعمل </a:t>
                </a:r>
              </a:p>
              <a:p>
                <a:pPr algn="l"/>
                <a14:m>
                  <m:oMath xmlns:m="http://schemas.openxmlformats.org/officeDocument/2006/math">
                    <m:r>
                      <a:rPr lang="en-US" sz="9600" b="0" i="1" smtClean="0">
                        <a:latin typeface="Cambria Math" panose="02040503050406030204" pitchFamily="18" charset="0"/>
                      </a:rPr>
                      <m:t>   </m:t>
                    </m:r>
                    <m:r>
                      <a:rPr lang="en-US" sz="9600" b="1" i="1" smtClean="0">
                        <a:solidFill>
                          <a:srgbClr val="C00000"/>
                        </a:solidFill>
                        <a:effectLst>
                          <a:outerShdw blurRad="38100" dist="38100" dir="2700000" algn="tl">
                            <a:srgbClr val="000000">
                              <a:alpha val="43137"/>
                            </a:srgbClr>
                          </a:outerShdw>
                        </a:effectLst>
                        <a:latin typeface="Cambria Math" panose="02040503050406030204" pitchFamily="18" charset="0"/>
                      </a:rPr>
                      <m:t>𝑺𝒍𝒐𝒑𝒆</m:t>
                    </m:r>
                    <m:r>
                      <a:rPr lang="en-US" sz="96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f>
                      <m:fPr>
                        <m:ctrlPr>
                          <a:rPr lang="en-US" sz="96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l-GR" sz="9600" b="1" i="0" smtClean="0">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9600" b="1" i="1" smtClean="0">
                            <a:solidFill>
                              <a:srgbClr val="C00000"/>
                            </a:solidFill>
                            <a:effectLst>
                              <a:outerShdw blurRad="38100" dist="38100" dir="2700000" algn="tl">
                                <a:srgbClr val="000000">
                                  <a:alpha val="43137"/>
                                </a:srgbClr>
                              </a:outerShdw>
                            </a:effectLst>
                            <a:latin typeface="Cambria Math" panose="02040503050406030204" pitchFamily="18" charset="0"/>
                          </a:rPr>
                          <m:t>𝑲</m:t>
                        </m:r>
                      </m:num>
                      <m:den>
                        <m:r>
                          <a:rPr lang="el-GR" sz="9600" b="1" i="0" smtClean="0">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96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den>
                    </m:f>
                    <m:r>
                      <a:rPr lang="en-US" sz="96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f>
                      <m:fPr>
                        <m:ctrlP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f>
                          <m:fPr>
                            <m:type m:val="lin"/>
                            <m:ctrlP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t>𝑻𝑪</m:t>
                            </m:r>
                          </m:num>
                          <m:den>
                            <m: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t>𝒓</m:t>
                            </m:r>
                          </m:den>
                        </m:f>
                      </m:num>
                      <m:den>
                        <m:f>
                          <m:fPr>
                            <m:type m:val="lin"/>
                            <m:ctrlP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t>𝑻𝑪</m:t>
                            </m:r>
                          </m:num>
                          <m:den>
                            <m: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t>𝑾</m:t>
                            </m:r>
                            <m: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t> </m:t>
                            </m:r>
                          </m:den>
                        </m:f>
                      </m:den>
                    </m:f>
                    <m:r>
                      <a:rPr lang="en-US" sz="96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f>
                      <m:fPr>
                        <m:ctrlPr>
                          <a:rPr lang="en-US" sz="96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n-US" sz="96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9600" b="1" i="1" smtClean="0">
                            <a:solidFill>
                              <a:srgbClr val="C00000"/>
                            </a:solidFill>
                            <a:effectLst>
                              <a:outerShdw blurRad="38100" dist="38100" dir="2700000" algn="tl">
                                <a:srgbClr val="000000">
                                  <a:alpha val="43137"/>
                                </a:srgbClr>
                              </a:outerShdw>
                            </a:effectLst>
                            <a:latin typeface="Cambria Math" panose="02040503050406030204" pitchFamily="18" charset="0"/>
                          </a:rPr>
                          <m:t>𝒘</m:t>
                        </m:r>
                      </m:num>
                      <m:den>
                        <m:r>
                          <a:rPr lang="en-US" sz="9600" b="1" i="1" smtClean="0">
                            <a:solidFill>
                              <a:srgbClr val="C00000"/>
                            </a:solidFill>
                            <a:effectLst>
                              <a:outerShdw blurRad="38100" dist="38100" dir="2700000" algn="tl">
                                <a:srgbClr val="000000">
                                  <a:alpha val="43137"/>
                                </a:srgbClr>
                              </a:outerShdw>
                            </a:effectLst>
                            <a:latin typeface="Cambria Math" panose="02040503050406030204" pitchFamily="18" charset="0"/>
                          </a:rPr>
                          <m:t>𝒓</m:t>
                        </m:r>
                      </m:den>
                    </m:f>
                  </m:oMath>
                </a14:m>
                <a:endParaRPr lang="en-US" sz="9600" b="1" dirty="0"/>
              </a:p>
              <a:p>
                <a:pPr algn="r"/>
                <a:r>
                  <a:rPr lang="en-US" sz="9600" b="1" dirty="0">
                    <a:solidFill>
                      <a:srgbClr val="C00000"/>
                    </a:solidFill>
                    <a:effectLst>
                      <a:outerShdw blurRad="38100" dist="38100" dir="2700000" algn="tl">
                        <a:srgbClr val="000000">
                          <a:alpha val="43137"/>
                        </a:srgbClr>
                      </a:outerShdw>
                    </a:effectLst>
                  </a:rPr>
                  <a:t>    </a:t>
                </a:r>
                <a14:m>
                  <m:oMath xmlns:m="http://schemas.openxmlformats.org/officeDocument/2006/math">
                    <m:d>
                      <m:dPr>
                        <m:begChr m:val="|"/>
                        <m:endChr m:val="|"/>
                        <m:ctrlPr>
                          <a:rPr lang="en-US" sz="96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dPr>
                      <m:e>
                        <m:f>
                          <m:fPr>
                            <m:ctrlP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n-US" sz="9600" b="1">
                                <a:solidFill>
                                  <a:srgbClr val="C00000"/>
                                </a:solidFill>
                                <a:effectLst>
                                  <a:outerShdw blurRad="38100" dist="38100" dir="2700000" algn="tl">
                                    <a:srgbClr val="000000">
                                      <a:alpha val="43137"/>
                                    </a:srgbClr>
                                  </a:outerShdw>
                                </a:effectLst>
                                <a:latin typeface="Cambria Math" panose="02040503050406030204" pitchFamily="18" charset="0"/>
                              </a:rPr>
                              <m:t>   </m:t>
                            </m:r>
                            <m:r>
                              <a:rPr lang="el-GR" sz="9600" b="1">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t>𝑲</m:t>
                            </m:r>
                          </m:num>
                          <m:den>
                            <m:r>
                              <a:rPr lang="el-GR" sz="9600" b="1">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t>𝑳</m:t>
                            </m:r>
                          </m:den>
                        </m:f>
                      </m:e>
                    </m:d>
                    <m:r>
                      <a:rPr lang="ar-SA" sz="9600" b="1" i="1" smtClean="0">
                        <a:solidFill>
                          <a:srgbClr val="C00000"/>
                        </a:solidFill>
                        <a:effectLst>
                          <a:outerShdw blurRad="38100" dist="38100" dir="2700000" algn="tl">
                            <a:srgbClr val="000000">
                              <a:alpha val="43137"/>
                            </a:srgbClr>
                          </a:outerShdw>
                        </a:effectLst>
                        <a:latin typeface="Cambria Math" panose="02040503050406030204" pitchFamily="18" charset="0"/>
                      </a:rPr>
                      <m:t> </m:t>
                    </m:r>
                    <m:r>
                      <a:rPr lang="en-US" sz="96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f>
                      <m:fPr>
                        <m:ctrlP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t>𝒘</m:t>
                        </m:r>
                      </m:num>
                      <m:den>
                        <m:r>
                          <a:rPr lang="en-US" sz="9600" b="1" i="1">
                            <a:solidFill>
                              <a:srgbClr val="C00000"/>
                            </a:solidFill>
                            <a:effectLst>
                              <a:outerShdw blurRad="38100" dist="38100" dir="2700000" algn="tl">
                                <a:srgbClr val="000000">
                                  <a:alpha val="43137"/>
                                </a:srgbClr>
                              </a:outerShdw>
                            </a:effectLst>
                            <a:latin typeface="Cambria Math" panose="02040503050406030204" pitchFamily="18" charset="0"/>
                          </a:rPr>
                          <m:t>𝒓</m:t>
                        </m:r>
                      </m:den>
                    </m:f>
                  </m:oMath>
                </a14:m>
                <a:r>
                  <a:rPr lang="en-US" sz="9600" b="1" dirty="0"/>
                  <a:t>                        </a:t>
                </a:r>
                <a:r>
                  <a:rPr lang="ar-SA" sz="9600" dirty="0"/>
                  <a:t>معدل استبدال شراء رأس المال بالعمل            </a:t>
                </a:r>
                <a:endParaRPr lang="en-US" sz="9600" dirty="0"/>
              </a:p>
              <a:p>
                <a:pPr algn="r" rtl="1"/>
                <a:endParaRPr lang="en-US" sz="9600" b="1" dirty="0"/>
              </a:p>
              <a:p>
                <a:pPr algn="r" rtl="1"/>
                <a:endParaRPr lang="en-US" sz="2400" b="1" dirty="0"/>
              </a:p>
              <a:p>
                <a:pPr algn="r" rt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04" y="1700808"/>
                <a:ext cx="8856983" cy="4680520"/>
              </a:xfrm>
              <a:blipFill>
                <a:blip r:embed="rId2"/>
                <a:stretch>
                  <a:fillRect r="-2134" b="-91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15</a:t>
            </a:fld>
            <a:endParaRPr lang="en-GB"/>
          </a:p>
        </p:txBody>
      </p:sp>
      <p:cxnSp>
        <p:nvCxnSpPr>
          <p:cNvPr id="7" name="Straight Connector 6"/>
          <p:cNvCxnSpPr/>
          <p:nvPr/>
        </p:nvCxnSpPr>
        <p:spPr>
          <a:xfrm>
            <a:off x="1552739" y="2969311"/>
            <a:ext cx="0" cy="1296144"/>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1552739" y="4249195"/>
            <a:ext cx="165618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1559253" y="3306038"/>
            <a:ext cx="996523" cy="94315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78070" y="4185084"/>
            <a:ext cx="288032"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dirty="0"/>
              <a:t>L</a:t>
            </a:r>
          </a:p>
        </p:txBody>
      </p:sp>
      <p:sp>
        <p:nvSpPr>
          <p:cNvPr id="13" name="Rectangle 12"/>
          <p:cNvSpPr/>
          <p:nvPr/>
        </p:nvSpPr>
        <p:spPr>
          <a:xfrm>
            <a:off x="1331640" y="2881285"/>
            <a:ext cx="288032"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b="1" dirty="0"/>
              <a:t>k</a:t>
            </a:r>
          </a:p>
        </p:txBody>
      </p:sp>
      <p:sp>
        <p:nvSpPr>
          <p:cNvPr id="14" name="Rectangle 13"/>
          <p:cNvSpPr/>
          <p:nvPr/>
        </p:nvSpPr>
        <p:spPr>
          <a:xfrm>
            <a:off x="1907704" y="3458417"/>
            <a:ext cx="972108" cy="19857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ar-SA" sz="1400" b="1" dirty="0">
                <a:solidFill>
                  <a:srgbClr val="00B050"/>
                </a:solidFill>
              </a:rPr>
              <a:t>خط التكاليف </a:t>
            </a:r>
            <a:endParaRPr lang="en-US" sz="1400" b="1" dirty="0">
              <a:solidFill>
                <a:srgbClr val="00B050"/>
              </a:solidFill>
            </a:endParaRPr>
          </a:p>
        </p:txBody>
      </p:sp>
      <mc:AlternateContent xmlns:mc="http://schemas.openxmlformats.org/markup-compatibility/2006" xmlns:a14="http://schemas.microsoft.com/office/drawing/2010/main">
        <mc:Choice Requires="a14">
          <p:sp>
            <p:nvSpPr>
              <p:cNvPr id="15" name="Rectangle 14"/>
              <p:cNvSpPr/>
              <p:nvPr/>
            </p:nvSpPr>
            <p:spPr>
              <a:xfrm>
                <a:off x="2476607" y="4265455"/>
                <a:ext cx="288032" cy="36004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200" b="1" i="1" smtClean="0">
                              <a:solidFill>
                                <a:schemeClr val="tx1"/>
                              </a:solidFill>
                              <a:effectLst>
                                <a:outerShdw blurRad="38100" dist="38100" dir="2700000" algn="tl">
                                  <a:srgbClr val="000000">
                                    <a:alpha val="43137"/>
                                  </a:srgbClr>
                                </a:outerShdw>
                              </a:effectLst>
                              <a:latin typeface="Cambria Math" panose="02040503050406030204" pitchFamily="18" charset="0"/>
                            </a:rPr>
                          </m:ctrlPr>
                        </m:fPr>
                        <m:num>
                          <m:r>
                            <a:rPr lang="en-US" sz="1200" b="1">
                              <a:solidFill>
                                <a:schemeClr val="tx1"/>
                              </a:solidFill>
                              <a:effectLst>
                                <a:outerShdw blurRad="38100" dist="38100" dir="2700000" algn="tl">
                                  <a:srgbClr val="000000">
                                    <a:alpha val="43137"/>
                                  </a:srgbClr>
                                </a:outerShdw>
                              </a:effectLst>
                              <a:latin typeface="Cambria Math" panose="02040503050406030204" pitchFamily="18" charset="0"/>
                            </a:rPr>
                            <m:t>𝐓𝐂</m:t>
                          </m:r>
                        </m:num>
                        <m:den>
                          <m:r>
                            <a:rPr lang="en-US" sz="1200" b="1">
                              <a:solidFill>
                                <a:schemeClr val="tx1"/>
                              </a:solidFill>
                              <a:effectLst>
                                <a:outerShdw blurRad="38100" dist="38100" dir="2700000" algn="tl">
                                  <a:srgbClr val="000000">
                                    <a:alpha val="43137"/>
                                  </a:srgbClr>
                                </a:outerShdw>
                              </a:effectLst>
                              <a:latin typeface="Cambria Math" panose="02040503050406030204" pitchFamily="18" charset="0"/>
                            </a:rPr>
                            <m:t>𝐖</m:t>
                          </m:r>
                        </m:den>
                      </m:f>
                    </m:oMath>
                  </m:oMathPara>
                </a14:m>
                <a:endParaRPr lang="en-US" sz="1200" b="1" dirty="0"/>
              </a:p>
            </p:txBody>
          </p:sp>
        </mc:Choice>
        <mc:Fallback xmlns="">
          <p:sp>
            <p:nvSpPr>
              <p:cNvPr id="15" name="Rectangle 14"/>
              <p:cNvSpPr>
                <a:spLocks noRot="1" noChangeAspect="1" noMove="1" noResize="1" noEditPoints="1" noAdjustHandles="1" noChangeArrowheads="1" noChangeShapeType="1" noTextEdit="1"/>
              </p:cNvSpPr>
              <p:nvPr/>
            </p:nvSpPr>
            <p:spPr>
              <a:xfrm>
                <a:off x="2476607" y="4265455"/>
                <a:ext cx="288032" cy="360040"/>
              </a:xfrm>
              <a:prstGeom prst="rect">
                <a:avLst/>
              </a:prstGeom>
              <a:blipFill>
                <a:blip r:embed="rId3"/>
                <a:stretch>
                  <a:fillRect l="-8333" t="-3390" r="-6250" b="-2203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267965" y="3197665"/>
                <a:ext cx="288032" cy="36004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f>
                        <m:fPr>
                          <m:ctrlPr>
                            <a:rPr lang="en-US" sz="1200" b="1" i="1" smtClean="0">
                              <a:solidFill>
                                <a:schemeClr val="tx1"/>
                              </a:solidFill>
                              <a:effectLst>
                                <a:outerShdw blurRad="38100" dist="38100" dir="2700000" algn="tl">
                                  <a:srgbClr val="000000">
                                    <a:alpha val="43137"/>
                                  </a:srgbClr>
                                </a:outerShdw>
                              </a:effectLst>
                              <a:latin typeface="Cambria Math" panose="02040503050406030204" pitchFamily="18" charset="0"/>
                            </a:rPr>
                          </m:ctrlPr>
                        </m:fPr>
                        <m:num>
                          <m:r>
                            <a:rPr lang="en-US" sz="1200" b="1">
                              <a:solidFill>
                                <a:schemeClr val="tx1"/>
                              </a:solidFill>
                              <a:effectLst>
                                <a:outerShdw blurRad="38100" dist="38100" dir="2700000" algn="tl">
                                  <a:srgbClr val="000000">
                                    <a:alpha val="43137"/>
                                  </a:srgbClr>
                                </a:outerShdw>
                              </a:effectLst>
                              <a:latin typeface="Cambria Math" panose="02040503050406030204" pitchFamily="18" charset="0"/>
                            </a:rPr>
                            <m:t>𝐓𝐂</m:t>
                          </m:r>
                        </m:num>
                        <m:den>
                          <m:r>
                            <a:rPr lang="en-US" sz="1200" b="1" i="0" smtClean="0">
                              <a:solidFill>
                                <a:schemeClr val="tx1"/>
                              </a:solidFill>
                              <a:effectLst>
                                <a:outerShdw blurRad="38100" dist="38100" dir="2700000" algn="tl">
                                  <a:srgbClr val="000000">
                                    <a:alpha val="43137"/>
                                  </a:srgbClr>
                                </a:outerShdw>
                              </a:effectLst>
                              <a:latin typeface="Cambria Math" panose="02040503050406030204" pitchFamily="18" charset="0"/>
                            </a:rPr>
                            <m:t>𝐫</m:t>
                          </m:r>
                        </m:den>
                      </m:f>
                    </m:oMath>
                  </m:oMathPara>
                </a14:m>
                <a:endParaRPr lang="en-US" sz="1200" b="1" dirty="0"/>
              </a:p>
            </p:txBody>
          </p:sp>
        </mc:Choice>
        <mc:Fallback xmlns="">
          <p:sp>
            <p:nvSpPr>
              <p:cNvPr id="16" name="Rectangle 15"/>
              <p:cNvSpPr>
                <a:spLocks noRot="1" noChangeAspect="1" noMove="1" noResize="1" noEditPoints="1" noAdjustHandles="1" noChangeArrowheads="1" noChangeShapeType="1" noTextEdit="1"/>
              </p:cNvSpPr>
              <p:nvPr/>
            </p:nvSpPr>
            <p:spPr>
              <a:xfrm>
                <a:off x="1267965" y="3197665"/>
                <a:ext cx="288032" cy="360040"/>
              </a:xfrm>
              <a:prstGeom prst="rect">
                <a:avLst/>
              </a:prstGeom>
              <a:blipFill>
                <a:blip r:embed="rId4"/>
                <a:stretch>
                  <a:fillRect l="-10638" t="-3390" r="-8511" b="-16949"/>
                </a:stretch>
              </a:blipFill>
              <a:ln>
                <a:noFill/>
              </a:ln>
            </p:spPr>
            <p:txBody>
              <a:bodyPr/>
              <a:lstStyle/>
              <a:p>
                <a:r>
                  <a:rPr lang="en-US">
                    <a:noFill/>
                  </a:rPr>
                  <a:t> </a:t>
                </a:r>
              </a:p>
            </p:txBody>
          </p:sp>
        </mc:Fallback>
      </mc:AlternateContent>
      <p:sp>
        <p:nvSpPr>
          <p:cNvPr id="20" name="Right Arrow 19"/>
          <p:cNvSpPr/>
          <p:nvPr/>
        </p:nvSpPr>
        <p:spPr>
          <a:xfrm>
            <a:off x="4355976" y="6021288"/>
            <a:ext cx="797239" cy="125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701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034463"/>
          </a:xfrm>
        </p:spPr>
        <p:txBody>
          <a:bodyPr>
            <a:normAutofit/>
          </a:bodyPr>
          <a:lstStyle/>
          <a:p>
            <a:pPr algn="ctr"/>
            <a:r>
              <a:rPr lang="ar-SA" sz="4000" b="1" dirty="0">
                <a:solidFill>
                  <a:srgbClr val="C00000"/>
                </a:solidFill>
                <a:effectLst>
                  <a:outerShdw blurRad="38100" dist="38100" dir="2700000" algn="tl">
                    <a:srgbClr val="000000">
                      <a:alpha val="43137"/>
                    </a:srgbClr>
                  </a:outerShdw>
                </a:effectLst>
              </a:rPr>
              <a:t>تابع : عناصر الانتاج والمزيج الامثل </a:t>
            </a:r>
            <a:endParaRPr lang="en-US" sz="4000" dirty="0"/>
          </a:p>
        </p:txBody>
      </p:sp>
      <p:sp>
        <p:nvSpPr>
          <p:cNvPr id="3" name="Content Placeholder 2"/>
          <p:cNvSpPr>
            <a:spLocks noGrp="1"/>
          </p:cNvSpPr>
          <p:nvPr>
            <p:ph idx="1"/>
          </p:nvPr>
        </p:nvSpPr>
        <p:spPr>
          <a:xfrm>
            <a:off x="107504" y="1321067"/>
            <a:ext cx="8856984" cy="5060261"/>
          </a:xfrm>
        </p:spPr>
        <p:txBody>
          <a:bodyPr>
            <a:noAutofit/>
          </a:bodyPr>
          <a:lstStyle/>
          <a:p>
            <a:pPr algn="r" rtl="1"/>
            <a:r>
              <a:rPr lang="ar-SA" sz="2400" b="1" dirty="0">
                <a:solidFill>
                  <a:srgbClr val="0070C0"/>
                </a:solidFill>
                <a:effectLst>
                  <a:outerShdw blurRad="38100" dist="38100" dir="2700000" algn="tl">
                    <a:srgbClr val="000000">
                      <a:alpha val="43137"/>
                    </a:srgbClr>
                  </a:outerShdw>
                </a:effectLst>
              </a:rPr>
              <a:t>قد يكون هدف المنشأة  احد امرين :</a:t>
            </a:r>
          </a:p>
          <a:p>
            <a:pPr algn="r" rtl="1">
              <a:buFont typeface="Wingdings" panose="05000000000000000000" pitchFamily="2" charset="2"/>
              <a:buChar char="q"/>
            </a:pPr>
            <a:r>
              <a:rPr lang="ar-SA" sz="2400" dirty="0"/>
              <a:t>تختارالتوليفة من عناصرالانتاج التي تحقق لها اقصى انتاج</a:t>
            </a:r>
            <a:r>
              <a:rPr lang="en-US" sz="2400" dirty="0"/>
              <a:t> </a:t>
            </a:r>
            <a:r>
              <a:rPr lang="ar-SA" sz="2400" dirty="0"/>
              <a:t>ممكن في ظل التكاليف المعطاة </a:t>
            </a:r>
          </a:p>
          <a:p>
            <a:pPr algn="r" rtl="1">
              <a:buFont typeface="Wingdings" panose="05000000000000000000" pitchFamily="2" charset="2"/>
              <a:buChar char="q"/>
            </a:pPr>
            <a:r>
              <a:rPr lang="ar-SA" sz="2400" dirty="0"/>
              <a:t>تختار التوليفة من عناصر الانتاج التي تحقق لها</a:t>
            </a:r>
            <a:r>
              <a:rPr lang="en-US" sz="2400" dirty="0"/>
              <a:t> </a:t>
            </a:r>
            <a:r>
              <a:rPr lang="ar-SA" sz="2400" dirty="0" smtClean="0"/>
              <a:t>اقل تكاليف </a:t>
            </a:r>
            <a:r>
              <a:rPr lang="ar-SA" sz="2400" dirty="0"/>
              <a:t>لمقدار معين من الانتاج.</a:t>
            </a:r>
          </a:p>
          <a:p>
            <a:pPr marL="0" indent="0" algn="r" rtl="1">
              <a:buNone/>
            </a:pPr>
            <a:endParaRPr lang="ar-SA" sz="2400" dirty="0"/>
          </a:p>
          <a:p>
            <a:pPr marL="0" indent="0" algn="r" rtl="1">
              <a:buNone/>
            </a:pPr>
            <a:r>
              <a:rPr lang="ar-SA" sz="2400" dirty="0"/>
              <a:t>وبدمج منحنيات الناتج المتساوي مع خط التكاليف</a:t>
            </a:r>
          </a:p>
          <a:p>
            <a:pPr marL="0" indent="0" algn="r" rtl="1">
              <a:buNone/>
            </a:pPr>
            <a:r>
              <a:rPr lang="ar-SA" sz="2400" dirty="0"/>
              <a:t> </a:t>
            </a:r>
          </a:p>
          <a:p>
            <a:pPr marL="0" indent="0" algn="r" rtl="1">
              <a:lnSpc>
                <a:spcPct val="50000"/>
              </a:lnSpc>
              <a:buNone/>
            </a:pPr>
            <a:endParaRPr lang="ar-SA" sz="2400" dirty="0"/>
          </a:p>
          <a:p>
            <a:pPr marL="0" indent="0" algn="r" rtl="1">
              <a:buNone/>
            </a:pPr>
            <a:r>
              <a:rPr lang="ar-SA" sz="2400" dirty="0"/>
              <a:t>اقصى انتاج تستطيع المنشاة الحصول عليه بالنسبة لخط تكاليف معين واسعار معطاه يتحدد بنقطة تماس خط التكاليف مع اعلى منحنى ناتج متساو(</a:t>
            </a:r>
            <a:r>
              <a:rPr lang="en-US" sz="2400" dirty="0"/>
              <a:t>Q</a:t>
            </a:r>
            <a:r>
              <a:rPr lang="en-US" sz="1600" dirty="0"/>
              <a:t>2</a:t>
            </a:r>
            <a:r>
              <a:rPr lang="ar-SA" sz="2400" dirty="0"/>
              <a:t>) وبالتالي تتحدد الكميات المثلى لـ (</a:t>
            </a:r>
            <a:r>
              <a:rPr lang="en-US" sz="2400" dirty="0"/>
              <a:t>L*</a:t>
            </a:r>
            <a:r>
              <a:rPr lang="ar-SA" sz="2400" dirty="0"/>
              <a:t>) و(</a:t>
            </a:r>
            <a:r>
              <a:rPr lang="en-US" sz="2400" dirty="0"/>
              <a:t>K*</a:t>
            </a:r>
            <a:r>
              <a:rPr lang="ar-SA" sz="2400" dirty="0"/>
              <a:t>)</a:t>
            </a:r>
            <a:endParaRPr lang="en-US" sz="2400" dirty="0"/>
          </a:p>
          <a:p>
            <a:pPr marL="0" indent="0" algn="r" rtl="1">
              <a:lnSpc>
                <a:spcPct val="120000"/>
              </a:lnSpc>
              <a:buNone/>
            </a:pPr>
            <a:r>
              <a:rPr lang="ar-SA" sz="2400" dirty="0"/>
              <a:t>حيث عند النقطة (</a:t>
            </a:r>
            <a:r>
              <a:rPr lang="en-US" sz="2400" dirty="0"/>
              <a:t>A</a:t>
            </a:r>
            <a:r>
              <a:rPr lang="ar-SA" sz="2400" dirty="0"/>
              <a:t>) ميل خط التكاليف يساوي ميل منحنى الناتج المتساوي (</a:t>
            </a:r>
            <a:r>
              <a:rPr lang="en-US" sz="2400" dirty="0"/>
              <a:t>MRTS</a:t>
            </a:r>
            <a:r>
              <a:rPr lang="en-US" sz="1400" dirty="0"/>
              <a:t>KL</a:t>
            </a:r>
            <a:r>
              <a:rPr lang="ar-SA" sz="2400" dirty="0"/>
              <a:t>)</a:t>
            </a:r>
            <a:endParaRPr lang="en-US" sz="2400" dirty="0"/>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16</a:t>
            </a:fld>
            <a:endParaRPr lang="en-GB"/>
          </a:p>
        </p:txBody>
      </p:sp>
      <p:cxnSp>
        <p:nvCxnSpPr>
          <p:cNvPr id="6" name="Straight Arrow Connector 5"/>
          <p:cNvCxnSpPr/>
          <p:nvPr/>
        </p:nvCxnSpPr>
        <p:spPr>
          <a:xfrm flipV="1">
            <a:off x="751270" y="2833315"/>
            <a:ext cx="0" cy="15317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735698" y="4348577"/>
            <a:ext cx="3044214" cy="1652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1382149" y="3491316"/>
            <a:ext cx="218437" cy="275280"/>
          </a:xfrm>
          <a:prstGeom prst="rect">
            <a:avLst/>
          </a:prstGeom>
          <a:noFill/>
        </p:spPr>
        <p:txBody>
          <a:bodyPr wrap="square" rtlCol="0">
            <a:spAutoFit/>
          </a:bodyPr>
          <a:lstStyle/>
          <a:p>
            <a:r>
              <a:rPr lang="en-GB" sz="1200" b="1" dirty="0">
                <a:ln w="0"/>
                <a:effectLst>
                  <a:outerShdw blurRad="38100" dist="25400" dir="5400000" algn="ctr" rotWithShape="0">
                    <a:srgbClr val="6E747A">
                      <a:alpha val="43000"/>
                    </a:srgbClr>
                  </a:outerShdw>
                </a:effectLst>
              </a:rPr>
              <a:t>A</a:t>
            </a:r>
            <a:endParaRPr lang="en-GB" sz="1200" b="1" dirty="0"/>
          </a:p>
        </p:txBody>
      </p:sp>
      <p:cxnSp>
        <p:nvCxnSpPr>
          <p:cNvPr id="9" name="Straight Connector 8"/>
          <p:cNvCxnSpPr/>
          <p:nvPr/>
        </p:nvCxnSpPr>
        <p:spPr>
          <a:xfrm>
            <a:off x="735379" y="3241025"/>
            <a:ext cx="1640574" cy="112407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flipV="1">
            <a:off x="1482912" y="3703798"/>
            <a:ext cx="72510" cy="92326"/>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H="1" flipV="1">
            <a:off x="751270" y="3766596"/>
            <a:ext cx="731643" cy="9693"/>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99367" y="5396547"/>
            <a:ext cx="5907" cy="807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482912" y="3812650"/>
            <a:ext cx="8456" cy="62446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42664" y="4155755"/>
            <a:ext cx="432048" cy="369332"/>
          </a:xfrm>
          <a:prstGeom prst="rect">
            <a:avLst/>
          </a:prstGeom>
          <a:noFill/>
        </p:spPr>
        <p:txBody>
          <a:bodyPr wrap="square" rtlCol="0">
            <a:spAutoFit/>
          </a:bodyPr>
          <a:lstStyle/>
          <a:p>
            <a:r>
              <a:rPr lang="en-US" dirty="0">
                <a:ln w="0"/>
                <a:solidFill>
                  <a:schemeClr val="accent1"/>
                </a:solidFill>
                <a:effectLst>
                  <a:outerShdw blurRad="38100" dist="25400" dir="5400000" algn="ctr" rotWithShape="0">
                    <a:srgbClr val="6E747A">
                      <a:alpha val="43000"/>
                    </a:srgbClr>
                  </a:outerShdw>
                </a:effectLst>
              </a:rPr>
              <a:t>L</a:t>
            </a:r>
            <a:endParaRPr lang="en-GB" dirty="0"/>
          </a:p>
        </p:txBody>
      </p:sp>
      <p:sp>
        <p:nvSpPr>
          <p:cNvPr id="32" name="TextBox 31"/>
          <p:cNvSpPr txBox="1"/>
          <p:nvPr/>
        </p:nvSpPr>
        <p:spPr>
          <a:xfrm>
            <a:off x="467544" y="2695291"/>
            <a:ext cx="432048" cy="369332"/>
          </a:xfrm>
          <a:prstGeom prst="rect">
            <a:avLst/>
          </a:prstGeom>
          <a:noFill/>
        </p:spPr>
        <p:txBody>
          <a:bodyPr wrap="square" rtlCol="0">
            <a:spAutoFit/>
          </a:bodyPr>
          <a:lstStyle/>
          <a:p>
            <a:r>
              <a:rPr lang="en-US" dirty="0">
                <a:ln w="0"/>
                <a:solidFill>
                  <a:schemeClr val="accent1"/>
                </a:solidFill>
                <a:effectLst>
                  <a:outerShdw blurRad="38100" dist="25400" dir="5400000" algn="ctr" rotWithShape="0">
                    <a:srgbClr val="6E747A">
                      <a:alpha val="43000"/>
                    </a:srgbClr>
                  </a:outerShdw>
                </a:effectLst>
              </a:rPr>
              <a:t>K</a:t>
            </a:r>
            <a:endParaRPr lang="en-GB" dirty="0"/>
          </a:p>
        </p:txBody>
      </p:sp>
      <p:sp>
        <p:nvSpPr>
          <p:cNvPr id="38" name="Freeform 37"/>
          <p:cNvSpPr/>
          <p:nvPr/>
        </p:nvSpPr>
        <p:spPr>
          <a:xfrm rot="21331005">
            <a:off x="1296040" y="3128163"/>
            <a:ext cx="1007303" cy="970942"/>
          </a:xfrm>
          <a:custGeom>
            <a:avLst/>
            <a:gdLst>
              <a:gd name="connsiteX0" fmla="*/ 0 w 735291"/>
              <a:gd name="connsiteY0" fmla="*/ 0 h 523188"/>
              <a:gd name="connsiteX1" fmla="*/ 146116 w 735291"/>
              <a:gd name="connsiteY1" fmla="*/ 320512 h 523188"/>
              <a:gd name="connsiteX2" fmla="*/ 735291 w 735291"/>
              <a:gd name="connsiteY2" fmla="*/ 523188 h 523188"/>
              <a:gd name="connsiteX3" fmla="*/ 735291 w 735291"/>
              <a:gd name="connsiteY3" fmla="*/ 523188 h 523188"/>
            </a:gdLst>
            <a:ahLst/>
            <a:cxnLst>
              <a:cxn ang="0">
                <a:pos x="connsiteX0" y="connsiteY0"/>
              </a:cxn>
              <a:cxn ang="0">
                <a:pos x="connsiteX1" y="connsiteY1"/>
              </a:cxn>
              <a:cxn ang="0">
                <a:pos x="connsiteX2" y="connsiteY2"/>
              </a:cxn>
              <a:cxn ang="0">
                <a:pos x="connsiteX3" y="connsiteY3"/>
              </a:cxn>
            </a:cxnLst>
            <a:rect l="l" t="t" r="r" b="b"/>
            <a:pathLst>
              <a:path w="735291" h="523188">
                <a:moveTo>
                  <a:pt x="0" y="0"/>
                </a:moveTo>
                <a:cubicBezTo>
                  <a:pt x="11784" y="116657"/>
                  <a:pt x="23568" y="233314"/>
                  <a:pt x="146116" y="320512"/>
                </a:cubicBezTo>
                <a:cubicBezTo>
                  <a:pt x="268665" y="407710"/>
                  <a:pt x="735291" y="523188"/>
                  <a:pt x="735291" y="523188"/>
                </a:cubicBezTo>
                <a:lnTo>
                  <a:pt x="735291" y="523188"/>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rot="21331005">
            <a:off x="1121986" y="3136350"/>
            <a:ext cx="1176313" cy="1106630"/>
          </a:xfrm>
          <a:custGeom>
            <a:avLst/>
            <a:gdLst>
              <a:gd name="connsiteX0" fmla="*/ 0 w 735291"/>
              <a:gd name="connsiteY0" fmla="*/ 0 h 523188"/>
              <a:gd name="connsiteX1" fmla="*/ 146116 w 735291"/>
              <a:gd name="connsiteY1" fmla="*/ 320512 h 523188"/>
              <a:gd name="connsiteX2" fmla="*/ 735291 w 735291"/>
              <a:gd name="connsiteY2" fmla="*/ 523188 h 523188"/>
              <a:gd name="connsiteX3" fmla="*/ 735291 w 735291"/>
              <a:gd name="connsiteY3" fmla="*/ 523188 h 523188"/>
            </a:gdLst>
            <a:ahLst/>
            <a:cxnLst>
              <a:cxn ang="0">
                <a:pos x="connsiteX0" y="connsiteY0"/>
              </a:cxn>
              <a:cxn ang="0">
                <a:pos x="connsiteX1" y="connsiteY1"/>
              </a:cxn>
              <a:cxn ang="0">
                <a:pos x="connsiteX2" y="connsiteY2"/>
              </a:cxn>
              <a:cxn ang="0">
                <a:pos x="connsiteX3" y="connsiteY3"/>
              </a:cxn>
            </a:cxnLst>
            <a:rect l="l" t="t" r="r" b="b"/>
            <a:pathLst>
              <a:path w="735291" h="523188">
                <a:moveTo>
                  <a:pt x="0" y="0"/>
                </a:moveTo>
                <a:cubicBezTo>
                  <a:pt x="11784" y="116657"/>
                  <a:pt x="23568" y="233314"/>
                  <a:pt x="146116" y="320512"/>
                </a:cubicBezTo>
                <a:cubicBezTo>
                  <a:pt x="268665" y="407710"/>
                  <a:pt x="735291" y="523188"/>
                  <a:pt x="735291" y="523188"/>
                </a:cubicBezTo>
                <a:lnTo>
                  <a:pt x="735291" y="523188"/>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rot="21331005">
            <a:off x="1442876" y="3049178"/>
            <a:ext cx="950732" cy="930754"/>
          </a:xfrm>
          <a:custGeom>
            <a:avLst/>
            <a:gdLst>
              <a:gd name="connsiteX0" fmla="*/ 0 w 735291"/>
              <a:gd name="connsiteY0" fmla="*/ 0 h 523188"/>
              <a:gd name="connsiteX1" fmla="*/ 146116 w 735291"/>
              <a:gd name="connsiteY1" fmla="*/ 320512 h 523188"/>
              <a:gd name="connsiteX2" fmla="*/ 735291 w 735291"/>
              <a:gd name="connsiteY2" fmla="*/ 523188 h 523188"/>
              <a:gd name="connsiteX3" fmla="*/ 735291 w 735291"/>
              <a:gd name="connsiteY3" fmla="*/ 523188 h 523188"/>
            </a:gdLst>
            <a:ahLst/>
            <a:cxnLst>
              <a:cxn ang="0">
                <a:pos x="connsiteX0" y="connsiteY0"/>
              </a:cxn>
              <a:cxn ang="0">
                <a:pos x="connsiteX1" y="connsiteY1"/>
              </a:cxn>
              <a:cxn ang="0">
                <a:pos x="connsiteX2" y="connsiteY2"/>
              </a:cxn>
              <a:cxn ang="0">
                <a:pos x="connsiteX3" y="connsiteY3"/>
              </a:cxn>
            </a:cxnLst>
            <a:rect l="l" t="t" r="r" b="b"/>
            <a:pathLst>
              <a:path w="735291" h="523188">
                <a:moveTo>
                  <a:pt x="0" y="0"/>
                </a:moveTo>
                <a:cubicBezTo>
                  <a:pt x="11784" y="116657"/>
                  <a:pt x="23568" y="233314"/>
                  <a:pt x="146116" y="320512"/>
                </a:cubicBezTo>
                <a:cubicBezTo>
                  <a:pt x="268665" y="407710"/>
                  <a:pt x="735291" y="523188"/>
                  <a:pt x="735291" y="523188"/>
                </a:cubicBezTo>
                <a:lnTo>
                  <a:pt x="735291" y="523188"/>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2285946" y="4058250"/>
            <a:ext cx="432048" cy="261610"/>
          </a:xfrm>
          <a:prstGeom prst="rect">
            <a:avLst/>
          </a:prstGeom>
          <a:noFill/>
        </p:spPr>
        <p:txBody>
          <a:bodyPr wrap="square" rtlCol="0">
            <a:spAutoFit/>
          </a:bodyPr>
          <a:lstStyle/>
          <a:p>
            <a:r>
              <a:rPr lang="en-US" sz="1100" b="1" dirty="0">
                <a:ln w="0"/>
                <a:solidFill>
                  <a:srgbClr val="00B050"/>
                </a:solidFill>
                <a:effectLst>
                  <a:outerShdw blurRad="38100" dist="25400" dir="5400000" algn="ctr" rotWithShape="0">
                    <a:srgbClr val="6E747A">
                      <a:alpha val="43000"/>
                    </a:srgbClr>
                  </a:outerShdw>
                </a:effectLst>
              </a:rPr>
              <a:t>Q1</a:t>
            </a:r>
            <a:endParaRPr lang="en-GB" sz="1100" b="1" dirty="0">
              <a:solidFill>
                <a:srgbClr val="00B050"/>
              </a:solidFill>
            </a:endParaRPr>
          </a:p>
        </p:txBody>
      </p:sp>
      <p:sp>
        <p:nvSpPr>
          <p:cNvPr id="44" name="TextBox 43"/>
          <p:cNvSpPr txBox="1"/>
          <p:nvPr/>
        </p:nvSpPr>
        <p:spPr>
          <a:xfrm>
            <a:off x="2350565" y="3933701"/>
            <a:ext cx="432048" cy="261610"/>
          </a:xfrm>
          <a:prstGeom prst="rect">
            <a:avLst/>
          </a:prstGeom>
          <a:noFill/>
        </p:spPr>
        <p:txBody>
          <a:bodyPr wrap="square" rtlCol="0">
            <a:spAutoFit/>
          </a:bodyPr>
          <a:lstStyle/>
          <a:p>
            <a:r>
              <a:rPr lang="en-US" sz="1100" dirty="0">
                <a:ln w="0"/>
                <a:solidFill>
                  <a:srgbClr val="C00000"/>
                </a:solidFill>
                <a:effectLst>
                  <a:outerShdw blurRad="38100" dist="25400" dir="5400000" algn="ctr" rotWithShape="0">
                    <a:srgbClr val="6E747A">
                      <a:alpha val="43000"/>
                    </a:srgbClr>
                  </a:outerShdw>
                </a:effectLst>
              </a:rPr>
              <a:t>Q2</a:t>
            </a:r>
            <a:endParaRPr lang="en-GB" sz="1100" dirty="0">
              <a:solidFill>
                <a:srgbClr val="C00000"/>
              </a:solidFill>
            </a:endParaRPr>
          </a:p>
        </p:txBody>
      </p:sp>
      <p:sp>
        <p:nvSpPr>
          <p:cNvPr id="45" name="TextBox 44"/>
          <p:cNvSpPr txBox="1"/>
          <p:nvPr/>
        </p:nvSpPr>
        <p:spPr>
          <a:xfrm>
            <a:off x="2385571" y="3767923"/>
            <a:ext cx="432048" cy="261610"/>
          </a:xfrm>
          <a:prstGeom prst="rect">
            <a:avLst/>
          </a:prstGeom>
          <a:noFill/>
        </p:spPr>
        <p:txBody>
          <a:bodyPr wrap="square" rtlCol="0">
            <a:spAutoFit/>
          </a:bodyPr>
          <a:lstStyle/>
          <a:p>
            <a:r>
              <a:rPr lang="en-US" sz="1100" dirty="0">
                <a:ln w="0"/>
                <a:solidFill>
                  <a:schemeClr val="accent1"/>
                </a:solidFill>
                <a:effectLst>
                  <a:outerShdw blurRad="38100" dist="25400" dir="5400000" algn="ctr" rotWithShape="0">
                    <a:srgbClr val="6E747A">
                      <a:alpha val="43000"/>
                    </a:srgbClr>
                  </a:outerShdw>
                </a:effectLst>
              </a:rPr>
              <a:t>Q3</a:t>
            </a:r>
            <a:endParaRPr lang="en-GB" sz="1100" dirty="0"/>
          </a:p>
        </p:txBody>
      </p:sp>
      <p:sp>
        <p:nvSpPr>
          <p:cNvPr id="46" name="TextBox 45"/>
          <p:cNvSpPr txBox="1"/>
          <p:nvPr/>
        </p:nvSpPr>
        <p:spPr>
          <a:xfrm>
            <a:off x="436743" y="3633177"/>
            <a:ext cx="432048" cy="261610"/>
          </a:xfrm>
          <a:prstGeom prst="rect">
            <a:avLst/>
          </a:prstGeom>
          <a:noFill/>
        </p:spPr>
        <p:txBody>
          <a:bodyPr wrap="square" rtlCol="0">
            <a:spAutoFit/>
          </a:bodyPr>
          <a:lstStyle/>
          <a:p>
            <a:r>
              <a:rPr lang="en-US" sz="1100" dirty="0">
                <a:ln w="0"/>
                <a:solidFill>
                  <a:schemeClr val="accent1"/>
                </a:solidFill>
                <a:effectLst>
                  <a:outerShdw blurRad="38100" dist="25400" dir="5400000" algn="ctr" rotWithShape="0">
                    <a:srgbClr val="6E747A">
                      <a:alpha val="43000"/>
                    </a:srgbClr>
                  </a:outerShdw>
                </a:effectLst>
              </a:rPr>
              <a:t>K*</a:t>
            </a:r>
            <a:endParaRPr lang="en-GB" sz="1100" dirty="0"/>
          </a:p>
        </p:txBody>
      </p:sp>
      <p:sp>
        <p:nvSpPr>
          <p:cNvPr id="47" name="TextBox 46"/>
          <p:cNvSpPr txBox="1"/>
          <p:nvPr/>
        </p:nvSpPr>
        <p:spPr>
          <a:xfrm>
            <a:off x="1303143" y="4378871"/>
            <a:ext cx="432048" cy="261610"/>
          </a:xfrm>
          <a:prstGeom prst="rect">
            <a:avLst/>
          </a:prstGeom>
          <a:noFill/>
        </p:spPr>
        <p:txBody>
          <a:bodyPr wrap="square" rtlCol="0">
            <a:spAutoFit/>
          </a:bodyPr>
          <a:lstStyle/>
          <a:p>
            <a:r>
              <a:rPr lang="en-US" sz="1100" dirty="0">
                <a:ln w="0"/>
                <a:solidFill>
                  <a:schemeClr val="accent1"/>
                </a:solidFill>
                <a:effectLst>
                  <a:outerShdw blurRad="38100" dist="25400" dir="5400000" algn="ctr" rotWithShape="0">
                    <a:srgbClr val="6E747A">
                      <a:alpha val="43000"/>
                    </a:srgbClr>
                  </a:outerShdw>
                </a:effectLst>
              </a:rPr>
              <a:t>L*</a:t>
            </a:r>
            <a:endParaRPr lang="en-GB" sz="1100" dirty="0"/>
          </a:p>
        </p:txBody>
      </p:sp>
    </p:spTree>
    <p:extLst>
      <p:ext uri="{BB962C8B-B14F-4D97-AF65-F5344CB8AC3E}">
        <p14:creationId xmlns:p14="http://schemas.microsoft.com/office/powerpoint/2010/main" val="151148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90" y="64130"/>
            <a:ext cx="7543800" cy="910148"/>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تابع : عناصر الانتاج والمزيج الامثل </a:t>
            </a:r>
            <a:endParaRPr lang="en-US"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74278"/>
                <a:ext cx="9036496" cy="5263034"/>
              </a:xfrm>
            </p:spPr>
            <p:txBody>
              <a:bodyPr>
                <a:noAutofit/>
              </a:bodyPr>
              <a:lstStyle/>
              <a:p>
                <a:pPr algn="r"/>
                <a14:m>
                  <m:oMath xmlns:m="http://schemas.openxmlformats.org/officeDocument/2006/math">
                    <m:f>
                      <m:fPr>
                        <m:ctrlPr>
                          <a:rPr lang="en-US" i="1" smtClean="0">
                            <a:solidFill>
                              <a:srgbClr val="0070C0"/>
                            </a:solidFill>
                            <a:effectLst>
                              <a:outerShdw blurRad="38100" dist="38100" dir="2700000" algn="tl">
                                <a:srgbClr val="000000">
                                  <a:alpha val="43137"/>
                                </a:srgbClr>
                              </a:outerShdw>
                            </a:effectLst>
                            <a:latin typeface="Cambria Math" panose="02040503050406030204" pitchFamily="18" charset="0"/>
                          </a:rPr>
                        </m:ctrlPr>
                      </m:fPr>
                      <m:num>
                        <m:r>
                          <m:rPr>
                            <m:sty m:val="p"/>
                          </m:rPr>
                          <a:rPr lang="el-GR" i="0" smtClean="0">
                            <a:solidFill>
                              <a:srgbClr val="0070C0"/>
                            </a:solidFill>
                            <a:effectLst>
                              <a:outerShdw blurRad="38100" dist="38100" dir="2700000" algn="tl">
                                <a:srgbClr val="000000">
                                  <a:alpha val="43137"/>
                                </a:srgbClr>
                              </a:outerShdw>
                            </a:effectLst>
                            <a:latin typeface="Cambria Math" panose="02040503050406030204" pitchFamily="18" charset="0"/>
                          </a:rPr>
                          <m:t>Δ</m:t>
                        </m:r>
                        <m:r>
                          <a:rPr lang="en-US" b="0" i="1" smtClean="0">
                            <a:solidFill>
                              <a:srgbClr val="0070C0"/>
                            </a:solidFill>
                            <a:effectLst>
                              <a:outerShdw blurRad="38100" dist="38100" dir="2700000" algn="tl">
                                <a:srgbClr val="000000">
                                  <a:alpha val="43137"/>
                                </a:srgbClr>
                              </a:outerShdw>
                            </a:effectLst>
                            <a:latin typeface="Cambria Math" panose="02040503050406030204" pitchFamily="18" charset="0"/>
                          </a:rPr>
                          <m:t>𝐾</m:t>
                        </m:r>
                      </m:num>
                      <m:den>
                        <m:r>
                          <m:rPr>
                            <m:sty m:val="p"/>
                          </m:rPr>
                          <a:rPr lang="el-GR" i="0" smtClean="0">
                            <a:solidFill>
                              <a:srgbClr val="0070C0"/>
                            </a:solidFill>
                            <a:effectLst>
                              <a:outerShdw blurRad="38100" dist="38100" dir="2700000" algn="tl">
                                <a:srgbClr val="000000">
                                  <a:alpha val="43137"/>
                                </a:srgbClr>
                              </a:outerShdw>
                            </a:effectLst>
                            <a:latin typeface="Cambria Math" panose="02040503050406030204" pitchFamily="18" charset="0"/>
                          </a:rPr>
                          <m:t>Δ</m:t>
                        </m:r>
                        <m:r>
                          <a:rPr lang="en-US" b="0" i="1" smtClean="0">
                            <a:solidFill>
                              <a:srgbClr val="0070C0"/>
                            </a:solidFill>
                            <a:effectLst>
                              <a:outerShdw blurRad="38100" dist="38100" dir="2700000" algn="tl">
                                <a:srgbClr val="000000">
                                  <a:alpha val="43137"/>
                                </a:srgbClr>
                              </a:outerShdw>
                            </a:effectLst>
                            <a:latin typeface="Cambria Math" panose="02040503050406030204" pitchFamily="18" charset="0"/>
                          </a:rPr>
                          <m:t>𝐿</m:t>
                        </m:r>
                      </m:den>
                    </m:f>
                    <m:r>
                      <a:rPr lang="en-US" b="0" i="1" smtClean="0">
                        <a:solidFill>
                          <a:srgbClr val="0070C0"/>
                        </a:solidFill>
                        <a:effectLst>
                          <a:outerShdw blurRad="38100" dist="38100" dir="2700000" algn="tl">
                            <a:srgbClr val="000000">
                              <a:alpha val="43137"/>
                            </a:srgbClr>
                          </a:outerShdw>
                        </a:effectLst>
                        <a:latin typeface="Cambria Math" panose="02040503050406030204" pitchFamily="18" charset="0"/>
                      </a:rPr>
                      <m:t>=</m:t>
                    </m:r>
                    <m:f>
                      <m:fPr>
                        <m:ctrlPr>
                          <a:rPr lang="en-US" b="0" i="1" smtClean="0">
                            <a:solidFill>
                              <a:srgbClr val="0070C0"/>
                            </a:solidFill>
                            <a:effectLst>
                              <a:outerShdw blurRad="38100" dist="38100" dir="2700000" algn="tl">
                                <a:srgbClr val="000000">
                                  <a:alpha val="43137"/>
                                </a:srgbClr>
                              </a:outerShdw>
                            </a:effectLst>
                            <a:latin typeface="Cambria Math" panose="02040503050406030204" pitchFamily="18" charset="0"/>
                          </a:rPr>
                        </m:ctrlPr>
                      </m:fPr>
                      <m:num>
                        <m:r>
                          <a:rPr lang="en-US" b="0" i="1" smtClean="0">
                            <a:solidFill>
                              <a:srgbClr val="0070C0"/>
                            </a:solidFill>
                            <a:effectLst>
                              <a:outerShdw blurRad="38100" dist="38100" dir="2700000" algn="tl">
                                <a:srgbClr val="000000">
                                  <a:alpha val="43137"/>
                                </a:srgbClr>
                              </a:outerShdw>
                            </a:effectLst>
                            <a:latin typeface="Cambria Math" panose="02040503050406030204" pitchFamily="18" charset="0"/>
                          </a:rPr>
                          <m:t>𝑤</m:t>
                        </m:r>
                      </m:num>
                      <m:den>
                        <m:r>
                          <a:rPr lang="en-US" b="0" i="1" smtClean="0">
                            <a:solidFill>
                              <a:srgbClr val="0070C0"/>
                            </a:solidFill>
                            <a:effectLst>
                              <a:outerShdw blurRad="38100" dist="38100" dir="2700000" algn="tl">
                                <a:srgbClr val="000000">
                                  <a:alpha val="43137"/>
                                </a:srgbClr>
                              </a:outerShdw>
                            </a:effectLst>
                            <a:latin typeface="Cambria Math" panose="02040503050406030204" pitchFamily="18" charset="0"/>
                          </a:rPr>
                          <m:t>𝑟</m:t>
                        </m:r>
                      </m:den>
                    </m:f>
                  </m:oMath>
                </a14:m>
                <a:r>
                  <a:rPr lang="en-US" dirty="0"/>
                  <a:t>                                                                                 </a:t>
                </a:r>
                <a:r>
                  <a:rPr lang="ar-SA" dirty="0"/>
                  <a:t>           </a:t>
                </a:r>
                <a:r>
                  <a:rPr lang="ar-SA" b="1" dirty="0">
                    <a:solidFill>
                      <a:srgbClr val="0070C0"/>
                    </a:solidFill>
                  </a:rPr>
                  <a:t>ميل خط التكاليف</a:t>
                </a:r>
              </a:p>
              <a:p>
                <a:pPr algn="r" rtl="1"/>
                <a:r>
                  <a:rPr lang="ar-SA" b="1" dirty="0">
                    <a:solidFill>
                      <a:srgbClr val="0070C0"/>
                    </a:solidFill>
                  </a:rPr>
                  <a:t>ميل منحنى الناتج المتساوي بالقيمةالمطلقة (معدل الاحلال الحدي الفني)</a:t>
                </a:r>
                <a:r>
                  <a:rPr lang="en-US" b="1" dirty="0">
                    <a:solidFill>
                      <a:srgbClr val="0070C0"/>
                    </a:solidFill>
                  </a:rPr>
                  <a:t>      </a:t>
                </a:r>
                <a:r>
                  <a:rPr lang="ar-SA" b="1" dirty="0">
                    <a:solidFill>
                      <a:srgbClr val="0070C0"/>
                    </a:solidFill>
                  </a:rPr>
                  <a:t> </a:t>
                </a:r>
                <a14:m>
                  <m:oMath xmlns:m="http://schemas.openxmlformats.org/officeDocument/2006/math">
                    <m:sSub>
                      <m:sSubPr>
                        <m:ctrlPr>
                          <a:rPr lang="en-US" b="1" i="1">
                            <a:solidFill>
                              <a:srgbClr val="0070C0"/>
                            </a:solidFill>
                            <a:latin typeface="Cambria Math" panose="02040503050406030204" pitchFamily="18" charset="0"/>
                          </a:rPr>
                        </m:ctrlPr>
                      </m:sSubPr>
                      <m:e>
                        <m:r>
                          <a:rPr lang="en-US" b="1" i="1" smtClean="0">
                            <a:solidFill>
                              <a:srgbClr val="0070C0"/>
                            </a:solidFill>
                            <a:latin typeface="Cambria Math" panose="02040503050406030204" pitchFamily="18" charset="0"/>
                          </a:rPr>
                          <m:t>𝑴𝑹𝑻𝑺</m:t>
                        </m:r>
                      </m:e>
                      <m:sub>
                        <m:r>
                          <a:rPr lang="en-US" b="1" i="1">
                            <a:solidFill>
                              <a:srgbClr val="0070C0"/>
                            </a:solidFill>
                            <a:latin typeface="Cambria Math" panose="02040503050406030204" pitchFamily="18" charset="0"/>
                          </a:rPr>
                          <m:t>𝑲𝑳</m:t>
                        </m:r>
                      </m:sub>
                    </m:sSub>
                    <m:r>
                      <a:rPr lang="en-US" b="1" i="1">
                        <a:solidFill>
                          <a:srgbClr val="0070C0"/>
                        </a:solidFill>
                        <a:latin typeface="Cambria Math" panose="02040503050406030204" pitchFamily="18" charset="0"/>
                      </a:rPr>
                      <m:t>= </m:t>
                    </m:r>
                    <m:f>
                      <m:fPr>
                        <m:ctrlPr>
                          <a:rPr lang="en-US" b="1" i="1">
                            <a:solidFill>
                              <a:srgbClr val="0070C0"/>
                            </a:solidFill>
                            <a:latin typeface="Cambria Math" panose="02040503050406030204" pitchFamily="18" charset="0"/>
                          </a:rPr>
                        </m:ctrlPr>
                      </m:fPr>
                      <m:num>
                        <m:r>
                          <a:rPr lang="el-GR" b="1" i="1">
                            <a:solidFill>
                              <a:srgbClr val="0070C0"/>
                            </a:solidFill>
                            <a:latin typeface="Cambria Math" panose="02040503050406030204" pitchFamily="18" charset="0"/>
                          </a:rPr>
                          <m:t>𝚫</m:t>
                        </m:r>
                        <m:r>
                          <a:rPr lang="en-US" b="1" i="1" smtClean="0">
                            <a:solidFill>
                              <a:srgbClr val="0070C0"/>
                            </a:solidFill>
                            <a:latin typeface="Cambria Math" panose="02040503050406030204" pitchFamily="18" charset="0"/>
                          </a:rPr>
                          <m:t>𝑲</m:t>
                        </m:r>
                      </m:num>
                      <m:den>
                        <m:r>
                          <a:rPr lang="el-GR" b="1" i="1">
                            <a:solidFill>
                              <a:srgbClr val="0070C0"/>
                            </a:solidFill>
                            <a:latin typeface="Cambria Math" panose="02040503050406030204" pitchFamily="18" charset="0"/>
                          </a:rPr>
                          <m:t>𝚫</m:t>
                        </m:r>
                        <m:r>
                          <a:rPr lang="en-US" b="1" i="1" smtClean="0">
                            <a:solidFill>
                              <a:srgbClr val="0070C0"/>
                            </a:solidFill>
                            <a:latin typeface="Cambria Math" panose="02040503050406030204" pitchFamily="18" charset="0"/>
                          </a:rPr>
                          <m:t>𝑳</m:t>
                        </m:r>
                      </m:den>
                    </m:f>
                  </m:oMath>
                </a14:m>
                <a:endParaRPr lang="en-US" b="1" dirty="0">
                  <a:solidFill>
                    <a:srgbClr val="0070C0"/>
                  </a:solidFill>
                </a:endParaRPr>
              </a:p>
              <a:p>
                <a:pPr algn="ctr" rtl="1"/>
                <a:r>
                  <a:rPr lang="en-US" b="1" dirty="0">
                    <a:solidFill>
                      <a:srgbClr val="0070C0"/>
                    </a:solidFill>
                  </a:rPr>
                  <a:t>      </a:t>
                </a:r>
                <a:r>
                  <a:rPr lang="ar-SA" b="1" dirty="0">
                    <a:solidFill>
                      <a:srgbClr val="0070C0"/>
                    </a:solidFill>
                  </a:rPr>
                  <a:t>مما سبق                                                              </a:t>
                </a:r>
                <a:r>
                  <a:rPr lang="en-US" b="1" dirty="0">
                    <a:solidFill>
                      <a:srgbClr val="0070C0"/>
                    </a:solidFill>
                  </a:rPr>
                  <a:t> </a:t>
                </a:r>
                <a14:m>
                  <m:oMath xmlns:m="http://schemas.openxmlformats.org/officeDocument/2006/math">
                    <m:sSub>
                      <m:sSubPr>
                        <m:ctrlPr>
                          <a:rPr lang="en-US" b="1" i="1">
                            <a:solidFill>
                              <a:srgbClr val="0070C0"/>
                            </a:solidFill>
                            <a:latin typeface="Cambria Math" panose="02040503050406030204" pitchFamily="18" charset="0"/>
                          </a:rPr>
                        </m:ctrlPr>
                      </m:sSubPr>
                      <m:e>
                        <m:r>
                          <a:rPr lang="en-US" b="1" i="1">
                            <a:solidFill>
                              <a:srgbClr val="0070C0"/>
                            </a:solidFill>
                            <a:latin typeface="Cambria Math" panose="02040503050406030204" pitchFamily="18" charset="0"/>
                          </a:rPr>
                          <m:t>𝑴𝑹𝑻𝑺</m:t>
                        </m:r>
                      </m:e>
                      <m:sub>
                        <m:r>
                          <a:rPr lang="en-US" b="1" i="1">
                            <a:solidFill>
                              <a:srgbClr val="0070C0"/>
                            </a:solidFill>
                            <a:latin typeface="Cambria Math" panose="02040503050406030204" pitchFamily="18" charset="0"/>
                          </a:rPr>
                          <m:t>𝑲𝑳</m:t>
                        </m:r>
                      </m:sub>
                    </m:sSub>
                    <m:r>
                      <a:rPr lang="en-US" b="1" i="1">
                        <a:solidFill>
                          <a:srgbClr val="0070C0"/>
                        </a:solidFill>
                        <a:latin typeface="Cambria Math" panose="02040503050406030204" pitchFamily="18" charset="0"/>
                      </a:rPr>
                      <m:t>= </m:t>
                    </m:r>
                    <m:f>
                      <m:fPr>
                        <m:ctrlPr>
                          <a:rPr lang="en-US" b="1" i="1">
                            <a:solidFill>
                              <a:srgbClr val="0070C0"/>
                            </a:solidFill>
                            <a:latin typeface="Cambria Math" panose="02040503050406030204" pitchFamily="18" charset="0"/>
                          </a:rPr>
                        </m:ctrlPr>
                      </m:fPr>
                      <m:num>
                        <m:r>
                          <a:rPr lang="en-US" b="1" i="1" smtClean="0">
                            <a:solidFill>
                              <a:srgbClr val="0070C0"/>
                            </a:solidFill>
                            <a:latin typeface="Cambria Math" panose="02040503050406030204" pitchFamily="18" charset="0"/>
                          </a:rPr>
                          <m:t>𝑴𝑷𝑳</m:t>
                        </m:r>
                      </m:num>
                      <m:den>
                        <m:r>
                          <a:rPr lang="en-US" b="1" i="1" smtClean="0">
                            <a:solidFill>
                              <a:srgbClr val="0070C0"/>
                            </a:solidFill>
                            <a:latin typeface="Cambria Math" panose="02040503050406030204" pitchFamily="18" charset="0"/>
                          </a:rPr>
                          <m:t>𝑴𝑷𝑲</m:t>
                        </m:r>
                      </m:den>
                    </m:f>
                  </m:oMath>
                </a14:m>
                <a:endParaRPr lang="ar-SA" b="1" dirty="0">
                  <a:solidFill>
                    <a:srgbClr val="0070C0"/>
                  </a:solidFill>
                </a:endParaRPr>
              </a:p>
              <a:p>
                <a:pPr algn="r" rtl="1"/>
                <a:r>
                  <a:rPr lang="ar-SA" b="1" dirty="0">
                    <a:solidFill>
                      <a:srgbClr val="0070C0"/>
                    </a:solidFill>
                  </a:rPr>
                  <a:t>وبالتالي عند التماس (نقطة التوازن)</a:t>
                </a:r>
                <a:r>
                  <a:rPr lang="en-US" b="1" dirty="0">
                    <a:solidFill>
                      <a:srgbClr val="0070C0"/>
                    </a:solidFill>
                  </a:rPr>
                  <a:t>                                                        </a:t>
                </a:r>
                <a:r>
                  <a:rPr lang="ar-SA" b="1" dirty="0">
                    <a:solidFill>
                      <a:srgbClr val="0070C0"/>
                    </a:solidFill>
                  </a:rPr>
                  <a:t> </a:t>
                </a:r>
                <a14:m>
                  <m:oMath xmlns:m="http://schemas.openxmlformats.org/officeDocument/2006/math">
                    <m:f>
                      <m:fPr>
                        <m:ctrlPr>
                          <a:rPr lang="en-US" b="1" i="1">
                            <a:solidFill>
                              <a:srgbClr val="0070C0"/>
                            </a:solidFill>
                            <a:latin typeface="Cambria Math" panose="02040503050406030204" pitchFamily="18" charset="0"/>
                          </a:rPr>
                        </m:ctrlPr>
                      </m:fPr>
                      <m:num>
                        <m:r>
                          <a:rPr lang="en-US" b="1" i="1">
                            <a:solidFill>
                              <a:srgbClr val="0070C0"/>
                            </a:solidFill>
                            <a:latin typeface="Cambria Math" panose="02040503050406030204" pitchFamily="18" charset="0"/>
                          </a:rPr>
                          <m:t>𝑴𝑷𝑳</m:t>
                        </m:r>
                      </m:num>
                      <m:den>
                        <m:r>
                          <a:rPr lang="en-US" b="1" i="1">
                            <a:solidFill>
                              <a:srgbClr val="0070C0"/>
                            </a:solidFill>
                            <a:latin typeface="Cambria Math" panose="02040503050406030204" pitchFamily="18" charset="0"/>
                          </a:rPr>
                          <m:t>𝑴𝑷𝑲</m:t>
                        </m:r>
                      </m:den>
                    </m:f>
                    <m:r>
                      <a:rPr lang="en-US" b="1" i="1">
                        <a:solidFill>
                          <a:srgbClr val="0070C0"/>
                        </a:solidFill>
                        <a:latin typeface="Cambria Math" panose="02040503050406030204" pitchFamily="18" charset="0"/>
                      </a:rPr>
                      <m:t>= </m:t>
                    </m:r>
                    <m:f>
                      <m:fPr>
                        <m:ctrlPr>
                          <a:rPr lang="en-US" b="1" i="1">
                            <a:solidFill>
                              <a:srgbClr val="0070C0"/>
                            </a:solidFill>
                            <a:latin typeface="Cambria Math" panose="02040503050406030204" pitchFamily="18" charset="0"/>
                          </a:rPr>
                        </m:ctrlPr>
                      </m:fPr>
                      <m:num>
                        <m:r>
                          <a:rPr lang="en-US" b="1" i="1" smtClean="0">
                            <a:solidFill>
                              <a:srgbClr val="0070C0"/>
                            </a:solidFill>
                            <a:latin typeface="Cambria Math" panose="02040503050406030204" pitchFamily="18" charset="0"/>
                          </a:rPr>
                          <m:t>𝒘</m:t>
                        </m:r>
                      </m:num>
                      <m:den>
                        <m:r>
                          <a:rPr lang="en-US" b="1" i="1" smtClean="0">
                            <a:solidFill>
                              <a:srgbClr val="0070C0"/>
                            </a:solidFill>
                            <a:latin typeface="Cambria Math" panose="02040503050406030204" pitchFamily="18" charset="0"/>
                          </a:rPr>
                          <m:t>𝒓</m:t>
                        </m:r>
                      </m:den>
                    </m:f>
                  </m:oMath>
                </a14:m>
                <a:r>
                  <a:rPr lang="en-US" sz="2400" b="1" dirty="0">
                    <a:solidFill>
                      <a:srgbClr val="0070C0"/>
                    </a:solidFill>
                  </a:rPr>
                  <a:t> </a:t>
                </a:r>
                <a:endParaRPr lang="ar-SA" sz="2400" b="1" dirty="0">
                  <a:solidFill>
                    <a:srgbClr val="0070C0"/>
                  </a:solidFill>
                </a:endParaRPr>
              </a:p>
              <a:p>
                <a:pPr algn="ctr" rtl="1"/>
                <a:r>
                  <a:rPr lang="ar-SA" b="1" dirty="0">
                    <a:solidFill>
                      <a:srgbClr val="0070C0"/>
                    </a:solidFill>
                  </a:rPr>
                  <a:t>   </a:t>
                </a:r>
                <a:r>
                  <a:rPr lang="ar-SA" b="1" dirty="0">
                    <a:solidFill>
                      <a:srgbClr val="C00000"/>
                    </a:solidFill>
                  </a:rPr>
                  <a:t>عند التوازن         </a:t>
                </a:r>
                <a:r>
                  <a:rPr lang="en-US" b="1" dirty="0">
                    <a:solidFill>
                      <a:srgbClr val="C00000"/>
                    </a:solidFill>
                  </a:rPr>
                  <a:t>       </a:t>
                </a:r>
                <a:r>
                  <a:rPr lang="ar-SA" b="1" dirty="0">
                    <a:solidFill>
                      <a:srgbClr val="C00000"/>
                    </a:solidFill>
                  </a:rPr>
                  <a:t>                 </a:t>
                </a:r>
                <a14:m>
                  <m:oMath xmlns:m="http://schemas.openxmlformats.org/officeDocument/2006/math">
                    <m:sSub>
                      <m:sSubPr>
                        <m:ctrlPr>
                          <a:rPr lang="en-US" b="1" i="1">
                            <a:solidFill>
                              <a:srgbClr val="C00000"/>
                            </a:solidFill>
                            <a:latin typeface="Cambria Math" panose="02040503050406030204" pitchFamily="18" charset="0"/>
                          </a:rPr>
                        </m:ctrlPr>
                      </m:sSubPr>
                      <m:e>
                        <m:r>
                          <a:rPr lang="en-US" b="1" i="1">
                            <a:solidFill>
                              <a:srgbClr val="C00000"/>
                            </a:solidFill>
                            <a:latin typeface="Cambria Math" panose="02040503050406030204" pitchFamily="18" charset="0"/>
                          </a:rPr>
                          <m:t>𝑴𝑹𝑻𝑺</m:t>
                        </m:r>
                      </m:e>
                      <m:sub>
                        <m:r>
                          <a:rPr lang="en-US" b="1" i="1">
                            <a:solidFill>
                              <a:srgbClr val="C00000"/>
                            </a:solidFill>
                            <a:latin typeface="Cambria Math" panose="02040503050406030204" pitchFamily="18" charset="0"/>
                          </a:rPr>
                          <m:t>𝑲𝑳</m:t>
                        </m:r>
                      </m:sub>
                    </m:sSub>
                    <m:r>
                      <a:rPr lang="en-US" b="1" i="1">
                        <a:solidFill>
                          <a:srgbClr val="C00000"/>
                        </a:solidFill>
                        <a:latin typeface="Cambria Math" panose="02040503050406030204" pitchFamily="18" charset="0"/>
                      </a:rPr>
                      <m:t>=</m:t>
                    </m:r>
                    <m:f>
                      <m:fPr>
                        <m:ctrlPr>
                          <a:rPr lang="en-US" b="1" i="1">
                            <a:solidFill>
                              <a:srgbClr val="C00000"/>
                            </a:solidFill>
                            <a:latin typeface="Cambria Math" panose="02040503050406030204" pitchFamily="18" charset="0"/>
                          </a:rPr>
                        </m:ctrlPr>
                      </m:fPr>
                      <m:num>
                        <m:r>
                          <a:rPr lang="en-US" b="1" i="1">
                            <a:solidFill>
                              <a:srgbClr val="C00000"/>
                            </a:solidFill>
                            <a:latin typeface="Cambria Math" panose="02040503050406030204" pitchFamily="18" charset="0"/>
                          </a:rPr>
                          <m:t>𝑴𝑷𝑳</m:t>
                        </m:r>
                      </m:num>
                      <m:den>
                        <m:r>
                          <a:rPr lang="en-US" b="1" i="1">
                            <a:solidFill>
                              <a:srgbClr val="C00000"/>
                            </a:solidFill>
                            <a:latin typeface="Cambria Math" panose="02040503050406030204" pitchFamily="18" charset="0"/>
                          </a:rPr>
                          <m:t>𝑴𝑷𝑲</m:t>
                        </m:r>
                      </m:den>
                    </m:f>
                    <m:r>
                      <a:rPr lang="en-US" b="1" i="1">
                        <a:solidFill>
                          <a:srgbClr val="C00000"/>
                        </a:solidFill>
                        <a:latin typeface="Cambria Math" panose="02040503050406030204" pitchFamily="18" charset="0"/>
                      </a:rPr>
                      <m:t>=</m:t>
                    </m:r>
                    <m:f>
                      <m:fPr>
                        <m:ctrlPr>
                          <a:rPr lang="en-US" b="1" i="1">
                            <a:solidFill>
                              <a:srgbClr val="C00000"/>
                            </a:solidFill>
                            <a:latin typeface="Cambria Math" panose="02040503050406030204" pitchFamily="18" charset="0"/>
                          </a:rPr>
                        </m:ctrlPr>
                      </m:fPr>
                      <m:num>
                        <m:r>
                          <a:rPr lang="el-GR" b="1" i="1">
                            <a:solidFill>
                              <a:srgbClr val="C00000"/>
                            </a:solidFill>
                            <a:latin typeface="Cambria Math" panose="02040503050406030204" pitchFamily="18" charset="0"/>
                          </a:rPr>
                          <m:t>𝚫</m:t>
                        </m:r>
                        <m:r>
                          <a:rPr lang="en-US" b="1" i="1">
                            <a:solidFill>
                              <a:srgbClr val="C00000"/>
                            </a:solidFill>
                            <a:latin typeface="Cambria Math" panose="02040503050406030204" pitchFamily="18" charset="0"/>
                          </a:rPr>
                          <m:t>𝑲</m:t>
                        </m:r>
                      </m:num>
                      <m:den>
                        <m:r>
                          <a:rPr lang="el-GR" b="1" i="1">
                            <a:solidFill>
                              <a:srgbClr val="C00000"/>
                            </a:solidFill>
                            <a:latin typeface="Cambria Math" panose="02040503050406030204" pitchFamily="18" charset="0"/>
                          </a:rPr>
                          <m:t>𝚫</m:t>
                        </m:r>
                        <m:r>
                          <a:rPr lang="en-US" b="1" i="1">
                            <a:solidFill>
                              <a:srgbClr val="C00000"/>
                            </a:solidFill>
                            <a:latin typeface="Cambria Math" panose="02040503050406030204" pitchFamily="18" charset="0"/>
                          </a:rPr>
                          <m:t>𝑳</m:t>
                        </m:r>
                      </m:den>
                    </m:f>
                    <m:r>
                      <a:rPr lang="en-US" b="1" i="1">
                        <a:solidFill>
                          <a:srgbClr val="C00000"/>
                        </a:solidFill>
                        <a:latin typeface="Cambria Math" panose="02040503050406030204" pitchFamily="18" charset="0"/>
                      </a:rPr>
                      <m:t>=</m:t>
                    </m:r>
                    <m:f>
                      <m:fPr>
                        <m:ctrlPr>
                          <a:rPr lang="en-US" b="1" i="1">
                            <a:solidFill>
                              <a:srgbClr val="C00000"/>
                            </a:solidFill>
                            <a:latin typeface="Cambria Math" panose="02040503050406030204" pitchFamily="18" charset="0"/>
                          </a:rPr>
                        </m:ctrlPr>
                      </m:fPr>
                      <m:num>
                        <m:r>
                          <a:rPr lang="en-US" b="1" i="1">
                            <a:solidFill>
                              <a:srgbClr val="C00000"/>
                            </a:solidFill>
                            <a:latin typeface="Cambria Math" panose="02040503050406030204" pitchFamily="18" charset="0"/>
                          </a:rPr>
                          <m:t>𝒘</m:t>
                        </m:r>
                      </m:num>
                      <m:den>
                        <m:r>
                          <a:rPr lang="en-US" b="1" i="1">
                            <a:solidFill>
                              <a:srgbClr val="C00000"/>
                            </a:solidFill>
                            <a:latin typeface="Cambria Math" panose="02040503050406030204" pitchFamily="18" charset="0"/>
                          </a:rPr>
                          <m:t>𝒓</m:t>
                        </m:r>
                      </m:den>
                    </m:f>
                  </m:oMath>
                </a14:m>
                <a:endParaRPr lang="ar-SA" b="1" dirty="0"/>
              </a:p>
              <a:p>
                <a:pPr algn="r" rtl="1"/>
                <a:r>
                  <a:rPr lang="ar-SA" sz="2400" b="1" dirty="0">
                    <a:solidFill>
                      <a:srgbClr val="00B050"/>
                    </a:solidFill>
                  </a:rPr>
                  <a:t>تعظيم الانتاج عند مستوى تكاليف معين يتطلب ان تكون النسبة بين الانتاجية الحدية لعنصري الانتاج تساوي النسبة بين اسعار عناصر الانتاج</a:t>
                </a:r>
              </a:p>
              <a:p>
                <a:pPr algn="r" rtl="1"/>
                <a:r>
                  <a:rPr lang="ar-SA" sz="2400" b="1" dirty="0">
                    <a:effectLst>
                      <a:outerShdw blurRad="38100" dist="38100" dir="2700000" algn="tl">
                        <a:srgbClr val="000000">
                          <a:alpha val="43137"/>
                        </a:srgbClr>
                      </a:outerShdw>
                    </a:effectLst>
                  </a:rPr>
                  <a:t>                                              </a:t>
                </a:r>
                <a14:m>
                  <m:oMath xmlns:m="http://schemas.openxmlformats.org/officeDocument/2006/math">
                    <m:f>
                      <m:fPr>
                        <m:ctrlP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C00000"/>
                            </a:solidFill>
                            <a:effectLst>
                              <a:outerShdw blurRad="38100" dist="38100" dir="2700000" algn="tl">
                                <a:srgbClr val="000000">
                                  <a:alpha val="43137"/>
                                </a:srgbClr>
                              </a:outerShdw>
                            </a:effectLst>
                            <a:latin typeface="Cambria Math" panose="02040503050406030204" pitchFamily="18" charset="0"/>
                          </a:rPr>
                          <m:t>𝑴𝑷𝑳</m:t>
                        </m:r>
                      </m:num>
                      <m:den>
                        <m:r>
                          <a:rPr lang="en-US" sz="2400" b="1" i="1">
                            <a:solidFill>
                              <a:srgbClr val="C00000"/>
                            </a:solidFill>
                            <a:effectLst>
                              <a:outerShdw blurRad="38100" dist="38100" dir="2700000" algn="tl">
                                <a:srgbClr val="000000">
                                  <a:alpha val="43137"/>
                                </a:srgbClr>
                              </a:outerShdw>
                            </a:effectLst>
                            <a:latin typeface="Cambria Math" panose="02040503050406030204" pitchFamily="18" charset="0"/>
                          </a:rPr>
                          <m:t>𝒘</m:t>
                        </m:r>
                      </m:den>
                    </m:f>
                    <m:r>
                      <a:rPr lang="en-US" sz="2400" b="1" i="1">
                        <a:solidFill>
                          <a:srgbClr val="C00000"/>
                        </a:solidFill>
                        <a:effectLst>
                          <a:outerShdw blurRad="38100" dist="38100" dir="2700000" algn="tl">
                            <a:srgbClr val="000000">
                              <a:alpha val="43137"/>
                            </a:srgbClr>
                          </a:outerShdw>
                        </a:effectLst>
                        <a:latin typeface="Cambria Math" panose="02040503050406030204" pitchFamily="18" charset="0"/>
                      </a:rPr>
                      <m:t>=</m:t>
                    </m:r>
                    <m:f>
                      <m:fPr>
                        <m:ctrlPr>
                          <a:rPr lang="en-US" sz="24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n-US" sz="2400" b="1" i="1">
                            <a:solidFill>
                              <a:srgbClr val="C00000"/>
                            </a:solidFill>
                            <a:effectLst>
                              <a:outerShdw blurRad="38100" dist="38100" dir="2700000" algn="tl">
                                <a:srgbClr val="000000">
                                  <a:alpha val="43137"/>
                                </a:srgbClr>
                              </a:outerShdw>
                            </a:effectLst>
                            <a:latin typeface="Cambria Math" panose="02040503050406030204" pitchFamily="18" charset="0"/>
                          </a:rPr>
                          <m:t>𝑴𝑷𝑲</m:t>
                        </m:r>
                      </m:num>
                      <m:den>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𝒓</m:t>
                        </m:r>
                      </m:den>
                    </m:f>
                  </m:oMath>
                </a14:m>
                <a:endParaRPr lang="en-US" sz="2400" b="1" dirty="0">
                  <a:effectLst>
                    <a:outerShdw blurRad="38100" dist="38100" dir="2700000" algn="tl">
                      <a:srgbClr val="000000">
                        <a:alpha val="43137"/>
                      </a:srgbClr>
                    </a:outerShdw>
                  </a:effectLst>
                </a:endParaRPr>
              </a:p>
              <a:p>
                <a:pPr algn="r" rtl="1"/>
                <a:r>
                  <a:rPr lang="ar-SA" sz="2400" dirty="0">
                    <a:solidFill>
                      <a:srgbClr val="0070C0"/>
                    </a:solidFill>
                  </a:rPr>
                  <a:t>الانتاج المتولد من اخر ريال صرف على اي عنصر انتاجي بحيث يساوي الانتاج المتولد من اخر ريال صرف على العنصر الاخر .او بمعنى اخر يجب ان تمزج المنشأة عناصر الانتاج بحيث تكون الانتاجية الحدية لكل ريال منفق على جميع العناصر متساوية. </a:t>
                </a:r>
              </a:p>
              <a:p>
                <a:pPr algn="r" rtl="1"/>
                <a:endParaRPr lang="ar-SA" dirty="0"/>
              </a:p>
              <a:p>
                <a:pPr algn="r" rtl="1"/>
                <a:r>
                  <a:rPr lang="ar-SA" dirty="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74278"/>
                <a:ext cx="9036496" cy="5263034"/>
              </a:xfrm>
              <a:blipFill>
                <a:blip r:embed="rId2"/>
                <a:stretch>
                  <a:fillRect l="-270" r="-2564" b="-2236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17</a:t>
            </a:fld>
            <a:endParaRPr lang="en-GB"/>
          </a:p>
        </p:txBody>
      </p:sp>
    </p:spTree>
    <p:extLst>
      <p:ext uri="{BB962C8B-B14F-4D97-AF65-F5344CB8AC3E}">
        <p14:creationId xmlns:p14="http://schemas.microsoft.com/office/powerpoint/2010/main" val="1680619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861505"/>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مسار توسع المشروع </a:t>
            </a:r>
            <a:endParaRPr lang="en-US" sz="3600" b="1" dirty="0">
              <a:solidFill>
                <a:srgbClr val="C000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18</a:t>
            </a:fld>
            <a:endParaRPr lang="en-GB"/>
          </a:p>
        </p:txBody>
      </p:sp>
      <mc:AlternateContent xmlns:mc="http://schemas.openxmlformats.org/markup-compatibility/2006" xmlns:a14="http://schemas.microsoft.com/office/drawing/2010/main">
        <mc:Choice Requires="a14">
          <p:sp>
            <p:nvSpPr>
              <p:cNvPr id="6" name="Rectangle 5"/>
              <p:cNvSpPr/>
              <p:nvPr/>
            </p:nvSpPr>
            <p:spPr>
              <a:xfrm>
                <a:off x="2944534" y="1052736"/>
                <a:ext cx="5684600" cy="40324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ar-SA" sz="2400" dirty="0"/>
                  <a:t>يوضح الطريقة التي يتغير فيها استخدام عناصر الانتاج والتكاليف مع ثبات اسعار عناصر الانتاج (اي ثبات نسبة اسعار عناصر الانتاج)</a:t>
                </a:r>
              </a:p>
              <a:p>
                <a:pPr algn="r" rtl="1"/>
                <a:r>
                  <a:rPr lang="ar-SA" sz="2400" dirty="0"/>
                  <a:t>باخذ ثلاث مستويات انتاج متساوي(</a:t>
                </a:r>
                <a:r>
                  <a:rPr lang="en-US" sz="2400" dirty="0"/>
                  <a:t>Q1,Q2,Q3</a:t>
                </a:r>
                <a:r>
                  <a:rPr lang="ar-SA" sz="2400" dirty="0"/>
                  <a:t>)وبتحديد التوليفة المناسبة لكل مستوى انتاجي فان :</a:t>
                </a:r>
              </a:p>
              <a:p>
                <a:pPr algn="r" rtl="1"/>
                <a:r>
                  <a:rPr lang="ar-SA" sz="2400" b="1" dirty="0">
                    <a:solidFill>
                      <a:srgbClr val="C00000"/>
                    </a:solidFill>
                    <a:effectLst>
                      <a:outerShdw blurRad="38100" dist="38100" dir="2700000" algn="tl">
                        <a:srgbClr val="000000">
                          <a:alpha val="43137"/>
                        </a:srgbClr>
                      </a:outerShdw>
                    </a:effectLst>
                  </a:rPr>
                  <a:t>مسار توسع المنشأة : </a:t>
                </a:r>
                <a:r>
                  <a:rPr lang="ar-SA" sz="2400" dirty="0">
                    <a:solidFill>
                      <a:srgbClr val="0070C0"/>
                    </a:solidFill>
                    <a:effectLst>
                      <a:outerShdw blurRad="38100" dist="38100" dir="2700000" algn="tl">
                        <a:srgbClr val="000000">
                          <a:alpha val="43137"/>
                        </a:srgbClr>
                      </a:outerShdw>
                    </a:effectLst>
                  </a:rPr>
                  <a:t>هو الخط الذي يصل بين نقاط التوازن التي تعطي التوليفات المثلى من عناصر الانتاج عندما تقرر المنشأة التوسع في انتاجها وذلك عند ثبات اسعار عناصر الانتاج (</a:t>
                </a:r>
                <a14:m>
                  <m:oMath xmlns:m="http://schemas.openxmlformats.org/officeDocument/2006/math">
                    <m:f>
                      <m:fPr>
                        <m:ctrlPr>
                          <a:rPr lang="ar-SA" sz="2400" i="1">
                            <a:solidFill>
                              <a:srgbClr val="0070C0"/>
                            </a:solidFill>
                            <a:effectLst>
                              <a:outerShdw blurRad="38100" dist="38100" dir="2700000" algn="tl">
                                <a:srgbClr val="000000">
                                  <a:alpha val="43137"/>
                                </a:srgbClr>
                              </a:outerShdw>
                            </a:effectLst>
                            <a:latin typeface="Cambria Math" panose="02040503050406030204" pitchFamily="18" charset="0"/>
                          </a:rPr>
                        </m:ctrlPr>
                      </m:fPr>
                      <m:num>
                        <m:r>
                          <a:rPr lang="en-US" sz="2400" i="1">
                            <a:solidFill>
                              <a:srgbClr val="0070C0"/>
                            </a:solidFill>
                            <a:effectLst>
                              <a:outerShdw blurRad="38100" dist="38100" dir="2700000" algn="tl">
                                <a:srgbClr val="000000">
                                  <a:alpha val="43137"/>
                                </a:srgbClr>
                              </a:outerShdw>
                            </a:effectLst>
                            <a:latin typeface="Cambria Math" panose="02040503050406030204" pitchFamily="18" charset="0"/>
                          </a:rPr>
                          <m:t>𝑤</m:t>
                        </m:r>
                      </m:num>
                      <m:den>
                        <m:r>
                          <a:rPr lang="en-US" sz="2400" i="1">
                            <a:solidFill>
                              <a:srgbClr val="0070C0"/>
                            </a:solidFill>
                            <a:effectLst>
                              <a:outerShdw blurRad="38100" dist="38100" dir="2700000" algn="tl">
                                <a:srgbClr val="000000">
                                  <a:alpha val="43137"/>
                                </a:srgbClr>
                              </a:outerShdw>
                            </a:effectLst>
                            <a:latin typeface="Cambria Math" panose="02040503050406030204" pitchFamily="18" charset="0"/>
                          </a:rPr>
                          <m:t>𝑟</m:t>
                        </m:r>
                      </m:den>
                    </m:f>
                  </m:oMath>
                </a14:m>
                <a:r>
                  <a:rPr lang="ar-SA" sz="2400" dirty="0">
                    <a:solidFill>
                      <a:srgbClr val="0070C0"/>
                    </a:solidFill>
                    <a:effectLst>
                      <a:outerShdw blurRad="38100" dist="38100" dir="2700000" algn="tl">
                        <a:srgbClr val="000000">
                          <a:alpha val="43137"/>
                        </a:srgbClr>
                      </a:outerShdw>
                    </a:effectLst>
                  </a:rPr>
                  <a:t>) </a:t>
                </a:r>
                <a:endParaRPr lang="en-US" sz="2400" dirty="0">
                  <a:solidFill>
                    <a:srgbClr val="0070C0"/>
                  </a:solidFill>
                  <a:effectLst>
                    <a:outerShdw blurRad="38100" dist="38100" dir="2700000" algn="tl">
                      <a:srgbClr val="000000">
                        <a:alpha val="43137"/>
                      </a:srgbClr>
                    </a:outerShdw>
                  </a:effectLst>
                </a:endParaRPr>
              </a:p>
            </p:txBody>
          </p:sp>
        </mc:Choice>
        <mc:Fallback xmlns="">
          <p:sp>
            <p:nvSpPr>
              <p:cNvPr id="6" name="Rectangle 5"/>
              <p:cNvSpPr>
                <a:spLocks noRot="1" noChangeAspect="1" noMove="1" noResize="1" noEditPoints="1" noAdjustHandles="1" noChangeArrowheads="1" noChangeShapeType="1" noTextEdit="1"/>
              </p:cNvSpPr>
              <p:nvPr/>
            </p:nvSpPr>
            <p:spPr>
              <a:xfrm>
                <a:off x="2944534" y="1052736"/>
                <a:ext cx="5684600" cy="4032448"/>
              </a:xfrm>
              <a:prstGeom prst="rect">
                <a:avLst/>
              </a:prstGeom>
              <a:blipFill>
                <a:blip r:embed="rId2"/>
                <a:stretch>
                  <a:fillRect l="-1929" r="-2144"/>
                </a:stretch>
              </a:blipFill>
              <a:ln>
                <a:noFill/>
              </a:ln>
            </p:spPr>
            <p:txBody>
              <a:bodyPr/>
              <a:lstStyle/>
              <a:p>
                <a:r>
                  <a:rPr lang="en-US">
                    <a:noFill/>
                  </a:rPr>
                  <a:t> </a:t>
                </a:r>
              </a:p>
            </p:txBody>
          </p:sp>
        </mc:Fallback>
      </mc:AlternateContent>
      <p:cxnSp>
        <p:nvCxnSpPr>
          <p:cNvPr id="7" name="Straight Connector 6"/>
          <p:cNvCxnSpPr/>
          <p:nvPr/>
        </p:nvCxnSpPr>
        <p:spPr>
          <a:xfrm flipH="1">
            <a:off x="683566" y="1628800"/>
            <a:ext cx="20567" cy="288032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81635" y="4509120"/>
            <a:ext cx="2810245" cy="39353"/>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a:off x="683568" y="3068960"/>
            <a:ext cx="1296144" cy="14401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3567" y="2492896"/>
            <a:ext cx="1944217" cy="2016224"/>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3566" y="1916832"/>
            <a:ext cx="2592290" cy="259228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831641" y="3009954"/>
            <a:ext cx="1008668" cy="937967"/>
          </a:xfrm>
          <a:custGeom>
            <a:avLst/>
            <a:gdLst>
              <a:gd name="connsiteX0" fmla="*/ 0 w 1008668"/>
              <a:gd name="connsiteY0" fmla="*/ 0 h 937967"/>
              <a:gd name="connsiteX1" fmla="*/ 362932 w 1008668"/>
              <a:gd name="connsiteY1" fmla="*/ 612743 h 937967"/>
              <a:gd name="connsiteX2" fmla="*/ 1008668 w 1008668"/>
              <a:gd name="connsiteY2" fmla="*/ 937967 h 937967"/>
              <a:gd name="connsiteX3" fmla="*/ 1008668 w 1008668"/>
              <a:gd name="connsiteY3" fmla="*/ 937967 h 937967"/>
            </a:gdLst>
            <a:ahLst/>
            <a:cxnLst>
              <a:cxn ang="0">
                <a:pos x="connsiteX0" y="connsiteY0"/>
              </a:cxn>
              <a:cxn ang="0">
                <a:pos x="connsiteX1" y="connsiteY1"/>
              </a:cxn>
              <a:cxn ang="0">
                <a:pos x="connsiteX2" y="connsiteY2"/>
              </a:cxn>
              <a:cxn ang="0">
                <a:pos x="connsiteX3" y="connsiteY3"/>
              </a:cxn>
            </a:cxnLst>
            <a:rect l="l" t="t" r="r" b="b"/>
            <a:pathLst>
              <a:path w="1008668" h="937967">
                <a:moveTo>
                  <a:pt x="0" y="0"/>
                </a:moveTo>
                <a:cubicBezTo>
                  <a:pt x="97410" y="228207"/>
                  <a:pt x="194821" y="456415"/>
                  <a:pt x="362932" y="612743"/>
                </a:cubicBezTo>
                <a:cubicBezTo>
                  <a:pt x="531043" y="769071"/>
                  <a:pt x="1008668" y="937967"/>
                  <a:pt x="1008668" y="937967"/>
                </a:cubicBezTo>
                <a:lnTo>
                  <a:pt x="1008668" y="937967"/>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118075" y="2672960"/>
            <a:ext cx="1008668" cy="937967"/>
          </a:xfrm>
          <a:custGeom>
            <a:avLst/>
            <a:gdLst>
              <a:gd name="connsiteX0" fmla="*/ 0 w 1008668"/>
              <a:gd name="connsiteY0" fmla="*/ 0 h 937967"/>
              <a:gd name="connsiteX1" fmla="*/ 362932 w 1008668"/>
              <a:gd name="connsiteY1" fmla="*/ 612743 h 937967"/>
              <a:gd name="connsiteX2" fmla="*/ 1008668 w 1008668"/>
              <a:gd name="connsiteY2" fmla="*/ 937967 h 937967"/>
              <a:gd name="connsiteX3" fmla="*/ 1008668 w 1008668"/>
              <a:gd name="connsiteY3" fmla="*/ 937967 h 937967"/>
            </a:gdLst>
            <a:ahLst/>
            <a:cxnLst>
              <a:cxn ang="0">
                <a:pos x="connsiteX0" y="connsiteY0"/>
              </a:cxn>
              <a:cxn ang="0">
                <a:pos x="connsiteX1" y="connsiteY1"/>
              </a:cxn>
              <a:cxn ang="0">
                <a:pos x="connsiteX2" y="connsiteY2"/>
              </a:cxn>
              <a:cxn ang="0">
                <a:pos x="connsiteX3" y="connsiteY3"/>
              </a:cxn>
            </a:cxnLst>
            <a:rect l="l" t="t" r="r" b="b"/>
            <a:pathLst>
              <a:path w="1008668" h="937967">
                <a:moveTo>
                  <a:pt x="0" y="0"/>
                </a:moveTo>
                <a:cubicBezTo>
                  <a:pt x="97410" y="228207"/>
                  <a:pt x="194821" y="456415"/>
                  <a:pt x="362932" y="612743"/>
                </a:cubicBezTo>
                <a:cubicBezTo>
                  <a:pt x="531043" y="769071"/>
                  <a:pt x="1008668" y="937967"/>
                  <a:pt x="1008668" y="937967"/>
                </a:cubicBezTo>
                <a:lnTo>
                  <a:pt x="1008668" y="937967"/>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400452" y="2367971"/>
            <a:ext cx="1008668" cy="937967"/>
          </a:xfrm>
          <a:custGeom>
            <a:avLst/>
            <a:gdLst>
              <a:gd name="connsiteX0" fmla="*/ 0 w 1008668"/>
              <a:gd name="connsiteY0" fmla="*/ 0 h 937967"/>
              <a:gd name="connsiteX1" fmla="*/ 362932 w 1008668"/>
              <a:gd name="connsiteY1" fmla="*/ 612743 h 937967"/>
              <a:gd name="connsiteX2" fmla="*/ 1008668 w 1008668"/>
              <a:gd name="connsiteY2" fmla="*/ 937967 h 937967"/>
              <a:gd name="connsiteX3" fmla="*/ 1008668 w 1008668"/>
              <a:gd name="connsiteY3" fmla="*/ 937967 h 937967"/>
            </a:gdLst>
            <a:ahLst/>
            <a:cxnLst>
              <a:cxn ang="0">
                <a:pos x="connsiteX0" y="connsiteY0"/>
              </a:cxn>
              <a:cxn ang="0">
                <a:pos x="connsiteX1" y="connsiteY1"/>
              </a:cxn>
              <a:cxn ang="0">
                <a:pos x="connsiteX2" y="connsiteY2"/>
              </a:cxn>
              <a:cxn ang="0">
                <a:pos x="connsiteX3" y="connsiteY3"/>
              </a:cxn>
            </a:cxnLst>
            <a:rect l="l" t="t" r="r" b="b"/>
            <a:pathLst>
              <a:path w="1008668" h="937967">
                <a:moveTo>
                  <a:pt x="0" y="0"/>
                </a:moveTo>
                <a:cubicBezTo>
                  <a:pt x="97410" y="228207"/>
                  <a:pt x="194821" y="456415"/>
                  <a:pt x="362932" y="612743"/>
                </a:cubicBezTo>
                <a:cubicBezTo>
                  <a:pt x="531043" y="769071"/>
                  <a:pt x="1008668" y="937967"/>
                  <a:pt x="1008668" y="937967"/>
                </a:cubicBezTo>
                <a:lnTo>
                  <a:pt x="1008668" y="937967"/>
                </a:lnTo>
              </a:path>
            </a:pathLst>
          </a:cu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49358" y="3573017"/>
            <a:ext cx="73627" cy="61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405910" y="3180002"/>
            <a:ext cx="73627" cy="61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707157" y="2873765"/>
            <a:ext cx="73627" cy="61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824845" y="2311528"/>
            <a:ext cx="1516505" cy="1779705"/>
          </a:xfrm>
          <a:custGeom>
            <a:avLst/>
            <a:gdLst>
              <a:gd name="connsiteX0" fmla="*/ 0 w 1516505"/>
              <a:gd name="connsiteY0" fmla="*/ 1779705 h 1779705"/>
              <a:gd name="connsiteX1" fmla="*/ 358219 w 1516505"/>
              <a:gd name="connsiteY1" fmla="*/ 1303651 h 1779705"/>
              <a:gd name="connsiteX2" fmla="*/ 617456 w 1516505"/>
              <a:gd name="connsiteY2" fmla="*/ 921866 h 1779705"/>
              <a:gd name="connsiteX3" fmla="*/ 1437588 w 1516505"/>
              <a:gd name="connsiteY3" fmla="*/ 78167 h 1779705"/>
              <a:gd name="connsiteX4" fmla="*/ 1437588 w 1516505"/>
              <a:gd name="connsiteY4" fmla="*/ 87594 h 17797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505" h="1779705">
                <a:moveTo>
                  <a:pt x="0" y="1779705"/>
                </a:moveTo>
                <a:cubicBezTo>
                  <a:pt x="127655" y="1613164"/>
                  <a:pt x="255310" y="1446624"/>
                  <a:pt x="358219" y="1303651"/>
                </a:cubicBezTo>
                <a:cubicBezTo>
                  <a:pt x="461128" y="1160678"/>
                  <a:pt x="437561" y="1126113"/>
                  <a:pt x="617456" y="921866"/>
                </a:cubicBezTo>
                <a:cubicBezTo>
                  <a:pt x="797351" y="717619"/>
                  <a:pt x="1300899" y="217212"/>
                  <a:pt x="1437588" y="78167"/>
                </a:cubicBezTo>
                <a:cubicBezTo>
                  <a:pt x="1574277" y="-60878"/>
                  <a:pt x="1505932" y="13358"/>
                  <a:pt x="1437588" y="87594"/>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547664" y="1787036"/>
            <a:ext cx="1512168" cy="48983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rtl="1"/>
            <a:r>
              <a:rPr lang="ar-SA" b="1" dirty="0">
                <a:solidFill>
                  <a:srgbClr val="0070C0"/>
                </a:solidFill>
                <a:effectLst>
                  <a:outerShdw blurRad="38100" dist="38100" dir="2700000" algn="tl">
                    <a:srgbClr val="000000">
                      <a:alpha val="43137"/>
                    </a:srgbClr>
                  </a:outerShdw>
                </a:effectLst>
              </a:rPr>
              <a:t>مسار توسع المنشأة</a:t>
            </a:r>
            <a:endParaRPr lang="en-US" b="1" dirty="0">
              <a:solidFill>
                <a:srgbClr val="0070C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Rectangle 22"/>
              <p:cNvSpPr/>
              <p:nvPr/>
            </p:nvSpPr>
            <p:spPr>
              <a:xfrm>
                <a:off x="255287" y="1478009"/>
                <a:ext cx="648072" cy="33575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𝐾</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255287" y="1478009"/>
                <a:ext cx="648072" cy="335753"/>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3352625" y="4380597"/>
                <a:ext cx="648072" cy="33575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𝐿</m:t>
                      </m:r>
                    </m:oMath>
                  </m:oMathPara>
                </a14:m>
                <a:endParaRPr lang="en-US" dirty="0"/>
              </a:p>
            </p:txBody>
          </p:sp>
        </mc:Choice>
        <mc:Fallback xmlns="">
          <p:sp>
            <p:nvSpPr>
              <p:cNvPr id="24" name="Rectangle 23"/>
              <p:cNvSpPr>
                <a:spLocks noRot="1" noChangeAspect="1" noMove="1" noResize="1" noEditPoints="1" noAdjustHandles="1" noChangeArrowheads="1" noChangeShapeType="1" noTextEdit="1"/>
              </p:cNvSpPr>
              <p:nvPr/>
            </p:nvSpPr>
            <p:spPr>
              <a:xfrm>
                <a:off x="3352625" y="4380597"/>
                <a:ext cx="648072" cy="335753"/>
              </a:xfrm>
              <a:prstGeom prst="rect">
                <a:avLst/>
              </a:prstGeom>
              <a:blipFill>
                <a:blip r:embed="rId4"/>
                <a:stretch>
                  <a:fillRect/>
                </a:stretch>
              </a:blipFill>
              <a:ln>
                <a:noFill/>
              </a:ln>
            </p:spPr>
            <p:txBody>
              <a:bodyPr/>
              <a:lstStyle/>
              <a:p>
                <a:r>
                  <a:rPr lang="en-US">
                    <a:noFill/>
                  </a:rPr>
                  <a:t> </a:t>
                </a:r>
              </a:p>
            </p:txBody>
          </p:sp>
        </mc:Fallback>
      </mc:AlternateContent>
      <p:sp>
        <p:nvSpPr>
          <p:cNvPr id="25" name="Rectangle 24"/>
          <p:cNvSpPr/>
          <p:nvPr/>
        </p:nvSpPr>
        <p:spPr>
          <a:xfrm>
            <a:off x="209680" y="2842082"/>
            <a:ext cx="648072" cy="33575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26" name="Rectangle 25"/>
              <p:cNvSpPr/>
              <p:nvPr/>
            </p:nvSpPr>
            <p:spPr>
              <a:xfrm>
                <a:off x="1346579" y="2866011"/>
                <a:ext cx="207226" cy="27457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𝐵</m:t>
                      </m:r>
                    </m:oMath>
                  </m:oMathPara>
                </a14:m>
                <a:endParaRPr lang="en-US" sz="1600" dirty="0"/>
              </a:p>
            </p:txBody>
          </p:sp>
        </mc:Choice>
        <mc:Fallback xmlns="">
          <p:sp>
            <p:nvSpPr>
              <p:cNvPr id="26" name="Rectangle 25"/>
              <p:cNvSpPr>
                <a:spLocks noRot="1" noChangeAspect="1" noMove="1" noResize="1" noEditPoints="1" noAdjustHandles="1" noChangeArrowheads="1" noChangeShapeType="1" noTextEdit="1"/>
              </p:cNvSpPr>
              <p:nvPr/>
            </p:nvSpPr>
            <p:spPr>
              <a:xfrm>
                <a:off x="1346579" y="2866011"/>
                <a:ext cx="207226" cy="274576"/>
              </a:xfrm>
              <a:prstGeom prst="rect">
                <a:avLst/>
              </a:prstGeom>
              <a:blipFill>
                <a:blip r:embed="rId5"/>
                <a:stretch>
                  <a:fillRect l="-29412" r="-294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645154" y="2552566"/>
                <a:ext cx="243210" cy="27791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𝐶</m:t>
                      </m:r>
                    </m:oMath>
                  </m:oMathPara>
                </a14:m>
                <a:endParaRPr lang="en-US" sz="1400" dirty="0"/>
              </a:p>
            </p:txBody>
          </p:sp>
        </mc:Choice>
        <mc:Fallback xmlns="">
          <p:sp>
            <p:nvSpPr>
              <p:cNvPr id="27" name="Rectangle 26"/>
              <p:cNvSpPr>
                <a:spLocks noRot="1" noChangeAspect="1" noMove="1" noResize="1" noEditPoints="1" noAdjustHandles="1" noChangeArrowheads="1" noChangeShapeType="1" noTextEdit="1"/>
              </p:cNvSpPr>
              <p:nvPr/>
            </p:nvSpPr>
            <p:spPr>
              <a:xfrm>
                <a:off x="1645154" y="2552566"/>
                <a:ext cx="243210" cy="277917"/>
              </a:xfrm>
              <a:prstGeom prst="rect">
                <a:avLst/>
              </a:prstGeom>
              <a:blipFill>
                <a:blip r:embed="rId6"/>
                <a:stretch>
                  <a:fillRect l="-75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056127" y="3249086"/>
                <a:ext cx="259435" cy="29280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𝐴</m:t>
                      </m:r>
                    </m:oMath>
                  </m:oMathPara>
                </a14:m>
                <a:endParaRPr lang="en-US" sz="1400" dirty="0"/>
              </a:p>
            </p:txBody>
          </p:sp>
        </mc:Choice>
        <mc:Fallback xmlns="">
          <p:sp>
            <p:nvSpPr>
              <p:cNvPr id="28" name="Rectangle 27"/>
              <p:cNvSpPr>
                <a:spLocks noRot="1" noChangeAspect="1" noMove="1" noResize="1" noEditPoints="1" noAdjustHandles="1" noChangeArrowheads="1" noChangeShapeType="1" noTextEdit="1"/>
              </p:cNvSpPr>
              <p:nvPr/>
            </p:nvSpPr>
            <p:spPr>
              <a:xfrm>
                <a:off x="1056127" y="3249086"/>
                <a:ext cx="259435" cy="292801"/>
              </a:xfrm>
              <a:prstGeom prst="rect">
                <a:avLst/>
              </a:prstGeom>
              <a:blipFill>
                <a:blip r:embed="rId7"/>
                <a:stretch>
                  <a:fillRect l="-2326"/>
                </a:stretch>
              </a:blipFill>
              <a:ln>
                <a:noFill/>
              </a:ln>
            </p:spPr>
            <p:txBody>
              <a:bodyPr/>
              <a:lstStyle/>
              <a:p>
                <a:r>
                  <a:rPr lang="en-US">
                    <a:noFill/>
                  </a:rPr>
                  <a:t> </a:t>
                </a:r>
              </a:p>
            </p:txBody>
          </p:sp>
        </mc:Fallback>
      </mc:AlternateContent>
      <p:cxnSp>
        <p:nvCxnSpPr>
          <p:cNvPr id="29" name="Straight Arrow Connector 28"/>
          <p:cNvCxnSpPr/>
          <p:nvPr/>
        </p:nvCxnSpPr>
        <p:spPr>
          <a:xfrm>
            <a:off x="2668781" y="4365104"/>
            <a:ext cx="3910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921367" y="4405277"/>
            <a:ext cx="377746" cy="2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3051800" y="4567111"/>
                <a:ext cx="291688" cy="3412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m:rPr>
                              <m:nor/>
                            </m:rPr>
                            <a:rPr lang="en-US" sz="1200" b="0" i="1" dirty="0" smtClean="0"/>
                            <m:t>TC</m:t>
                          </m:r>
                          <m:r>
                            <m:rPr>
                              <m:nor/>
                            </m:rPr>
                            <a:rPr lang="en-US" sz="1200" b="0" i="1" dirty="0" smtClean="0"/>
                            <m:t>1</m:t>
                          </m:r>
                        </m:num>
                        <m:den>
                          <m:r>
                            <m:rPr>
                              <m:nor/>
                            </m:rPr>
                            <a:rPr lang="en-US" sz="1200" b="0" i="0" dirty="0" smtClean="0"/>
                            <m:t>W</m:t>
                          </m:r>
                          <m:r>
                            <m:rPr>
                              <m:nor/>
                            </m:rPr>
                            <a:rPr lang="en-US" sz="1200" b="0" i="0" dirty="0" smtClean="0"/>
                            <m:t>0</m:t>
                          </m:r>
                        </m:den>
                      </m:f>
                    </m:oMath>
                  </m:oMathPara>
                </a14:m>
                <a:endParaRPr lang="en-US"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051800" y="4567111"/>
                <a:ext cx="291688" cy="341247"/>
              </a:xfrm>
              <a:prstGeom prst="rect">
                <a:avLst/>
              </a:prstGeom>
              <a:blipFill>
                <a:blip r:embed="rId8"/>
                <a:stretch>
                  <a:fillRect l="-8511" r="-8511" b="-16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503528" y="4519864"/>
                <a:ext cx="291688" cy="3412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m:rPr>
                              <m:nor/>
                            </m:rPr>
                            <a:rPr lang="en-US" sz="1200" b="0" i="0" dirty="0" smtClean="0"/>
                            <m:t>TC</m:t>
                          </m:r>
                          <m:r>
                            <m:rPr>
                              <m:nor/>
                            </m:rPr>
                            <a:rPr lang="en-US" sz="1200" b="0" i="0" dirty="0" smtClean="0"/>
                            <m:t>0</m:t>
                          </m:r>
                        </m:num>
                        <m:den>
                          <m:r>
                            <m:rPr>
                              <m:nor/>
                            </m:rPr>
                            <a:rPr lang="en-US" sz="1200" b="0" i="0" dirty="0" smtClean="0"/>
                            <m:t>W</m:t>
                          </m:r>
                          <m:r>
                            <m:rPr>
                              <m:nor/>
                            </m:rPr>
                            <a:rPr lang="en-US" sz="1200" b="0" i="0" dirty="0" smtClean="0"/>
                            <m:t>0</m:t>
                          </m:r>
                        </m:den>
                      </m:f>
                    </m:oMath>
                  </m:oMathPara>
                </a14:m>
                <a:endParaRPr lang="en-US"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2503528" y="4519864"/>
                <a:ext cx="291688" cy="341247"/>
              </a:xfrm>
              <a:prstGeom prst="rect">
                <a:avLst/>
              </a:prstGeom>
              <a:blipFill>
                <a:blip r:embed="rId9"/>
                <a:stretch>
                  <a:fillRect l="-8333" r="-6250" b="-16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895090" y="4559374"/>
                <a:ext cx="291688" cy="3412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m:rPr>
                              <m:nor/>
                            </m:rPr>
                            <a:rPr lang="en-US" sz="1200" b="0" i="0" dirty="0" smtClean="0"/>
                            <m:t>TC</m:t>
                          </m:r>
                          <m:r>
                            <m:rPr>
                              <m:nor/>
                            </m:rPr>
                            <a:rPr lang="en-US" sz="1200" b="0" i="0" dirty="0" smtClean="0"/>
                            <m:t>2</m:t>
                          </m:r>
                        </m:num>
                        <m:den>
                          <m:r>
                            <m:rPr>
                              <m:nor/>
                            </m:rPr>
                            <a:rPr lang="en-US" sz="1200" b="0" i="0" dirty="0" smtClean="0"/>
                            <m:t>W</m:t>
                          </m:r>
                          <m:r>
                            <m:rPr>
                              <m:nor/>
                            </m:rPr>
                            <a:rPr lang="en-US" sz="1200" b="0" i="0" dirty="0" smtClean="0"/>
                            <m:t>0</m:t>
                          </m:r>
                        </m:den>
                      </m:f>
                    </m:oMath>
                  </m:oMathPara>
                </a14:m>
                <a:endParaRPr lang="en-US"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895090" y="4559374"/>
                <a:ext cx="291688" cy="341247"/>
              </a:xfrm>
              <a:prstGeom prst="rect">
                <a:avLst/>
              </a:prstGeom>
              <a:blipFill>
                <a:blip r:embed="rId10"/>
                <a:stretch>
                  <a:fillRect l="-8333" t="-1786" r="-6250" b="-14286"/>
                </a:stretch>
              </a:blipFill>
            </p:spPr>
            <p:txBody>
              <a:bodyPr/>
              <a:lstStyle/>
              <a:p>
                <a:r>
                  <a:rPr lang="en-US">
                    <a:noFill/>
                  </a:rPr>
                  <a:t> </a:t>
                </a:r>
              </a:p>
            </p:txBody>
          </p:sp>
        </mc:Fallback>
      </mc:AlternateContent>
      <p:sp>
        <p:nvSpPr>
          <p:cNvPr id="34" name="Rectangle 33"/>
          <p:cNvSpPr/>
          <p:nvPr/>
        </p:nvSpPr>
        <p:spPr>
          <a:xfrm flipH="1">
            <a:off x="2040934" y="3545309"/>
            <a:ext cx="419587"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dirty="0"/>
              <a:t>Q2</a:t>
            </a:r>
          </a:p>
        </p:txBody>
      </p:sp>
      <p:sp>
        <p:nvSpPr>
          <p:cNvPr id="35" name="Rectangle 34"/>
          <p:cNvSpPr/>
          <p:nvPr/>
        </p:nvSpPr>
        <p:spPr>
          <a:xfrm flipH="1">
            <a:off x="2315500" y="3233929"/>
            <a:ext cx="419587" cy="21602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dirty="0"/>
              <a:t>Q3</a:t>
            </a:r>
          </a:p>
        </p:txBody>
      </p:sp>
      <p:sp>
        <p:nvSpPr>
          <p:cNvPr id="36" name="Rectangle 35"/>
          <p:cNvSpPr/>
          <p:nvPr/>
        </p:nvSpPr>
        <p:spPr>
          <a:xfrm flipH="1">
            <a:off x="1748534" y="3820666"/>
            <a:ext cx="419587" cy="32830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dirty="0"/>
              <a:t>Q1</a:t>
            </a:r>
          </a:p>
        </p:txBody>
      </p:sp>
      <mc:AlternateContent xmlns:mc="http://schemas.openxmlformats.org/markup-compatibility/2006" xmlns:a14="http://schemas.microsoft.com/office/drawing/2010/main">
        <mc:Choice Requires="a14">
          <p:sp>
            <p:nvSpPr>
              <p:cNvPr id="39" name="TextBox 38"/>
              <p:cNvSpPr txBox="1"/>
              <p:nvPr/>
            </p:nvSpPr>
            <p:spPr>
              <a:xfrm>
                <a:off x="364525" y="2431351"/>
                <a:ext cx="291688" cy="3412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m:rPr>
                              <m:nor/>
                            </m:rPr>
                            <a:rPr lang="en-US" sz="1200" b="0" i="0" dirty="0" smtClean="0"/>
                            <m:t>TC</m:t>
                          </m:r>
                          <m:r>
                            <m:rPr>
                              <m:nor/>
                            </m:rPr>
                            <a:rPr lang="en-US" sz="1200" b="0" i="0" dirty="0" smtClean="0"/>
                            <m:t>0</m:t>
                          </m:r>
                        </m:num>
                        <m:den>
                          <m:r>
                            <m:rPr>
                              <m:nor/>
                            </m:rPr>
                            <a:rPr lang="en-US" sz="1200" b="0" i="0" dirty="0" smtClean="0"/>
                            <m:t>r</m:t>
                          </m:r>
                          <m:r>
                            <m:rPr>
                              <m:nor/>
                            </m:rPr>
                            <a:rPr lang="en-US" sz="1200" b="0" i="0" dirty="0" smtClean="0"/>
                            <m:t>0</m:t>
                          </m:r>
                        </m:den>
                      </m:f>
                    </m:oMath>
                  </m:oMathPara>
                </a14:m>
                <a:endParaRPr lang="en-US" sz="12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64525" y="2431351"/>
                <a:ext cx="291688" cy="341247"/>
              </a:xfrm>
              <a:prstGeom prst="rect">
                <a:avLst/>
              </a:prstGeom>
              <a:blipFill>
                <a:blip r:embed="rId11"/>
                <a:stretch>
                  <a:fillRect l="-8333" t="-1786" r="-6250"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64165" y="2934961"/>
                <a:ext cx="315508" cy="3420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m:rPr>
                              <m:nor/>
                            </m:rPr>
                            <a:rPr lang="en-US" sz="1200" b="0" i="0" dirty="0" smtClean="0"/>
                            <m:t>TC</m:t>
                          </m:r>
                          <m:r>
                            <m:rPr>
                              <m:nor/>
                            </m:rPr>
                            <a:rPr lang="en-US" sz="1200" b="0" i="0" dirty="0" smtClean="0"/>
                            <m:t>2</m:t>
                          </m:r>
                        </m:num>
                        <m:den>
                          <m:r>
                            <m:rPr>
                              <m:nor/>
                            </m:rPr>
                            <a:rPr lang="en-US" sz="1200" b="0" i="0" dirty="0" smtClean="0"/>
                            <m:t>r</m:t>
                          </m:r>
                          <m:r>
                            <m:rPr>
                              <m:nor/>
                            </m:rPr>
                            <a:rPr lang="en-US" sz="1200" b="0" i="0" dirty="0" smtClean="0"/>
                            <m:t>0</m:t>
                          </m:r>
                        </m:den>
                      </m:f>
                    </m:oMath>
                  </m:oMathPara>
                </a14:m>
                <a:endParaRPr lang="en-US"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364165" y="2934961"/>
                <a:ext cx="315508" cy="342017"/>
              </a:xfrm>
              <a:prstGeom prst="rect">
                <a:avLst/>
              </a:prstGeom>
              <a:blipFill>
                <a:blip r:embed="rId12"/>
                <a:stretch>
                  <a:fillRect l="-3922" r="-3922" b="-1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351223" y="1876851"/>
                <a:ext cx="291688" cy="34124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m:rPr>
                              <m:nor/>
                            </m:rPr>
                            <a:rPr lang="en-US" sz="1200" b="0" i="0" dirty="0" smtClean="0"/>
                            <m:t>TC</m:t>
                          </m:r>
                          <m:r>
                            <m:rPr>
                              <m:nor/>
                            </m:rPr>
                            <a:rPr lang="en-US" sz="1200" b="0" i="0" dirty="0" smtClean="0"/>
                            <m:t>1</m:t>
                          </m:r>
                        </m:num>
                        <m:den>
                          <m:r>
                            <m:rPr>
                              <m:nor/>
                            </m:rPr>
                            <a:rPr lang="en-US" sz="1200" b="0" i="0" dirty="0" smtClean="0"/>
                            <m:t>r</m:t>
                          </m:r>
                          <m:r>
                            <m:rPr>
                              <m:nor/>
                            </m:rPr>
                            <a:rPr lang="en-US" sz="1200" b="0" i="0" dirty="0" smtClean="0"/>
                            <m:t>0</m:t>
                          </m:r>
                        </m:den>
                      </m:f>
                    </m:oMath>
                  </m:oMathPara>
                </a14:m>
                <a:endParaRPr lang="en-US" sz="1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351223" y="1876851"/>
                <a:ext cx="291688" cy="341247"/>
              </a:xfrm>
              <a:prstGeom prst="rect">
                <a:avLst/>
              </a:prstGeom>
              <a:blipFill>
                <a:blip r:embed="rId13"/>
                <a:stretch>
                  <a:fillRect l="-8511" t="-1786" r="-8511" b="-14286"/>
                </a:stretch>
              </a:blipFill>
            </p:spPr>
            <p:txBody>
              <a:bodyPr/>
              <a:lstStyle/>
              <a:p>
                <a:r>
                  <a:rPr lang="en-US">
                    <a:noFill/>
                  </a:rPr>
                  <a:t> </a:t>
                </a:r>
              </a:p>
            </p:txBody>
          </p:sp>
        </mc:Fallback>
      </mc:AlternateContent>
      <p:sp>
        <p:nvSpPr>
          <p:cNvPr id="44" name="Rectangle 43"/>
          <p:cNvSpPr/>
          <p:nvPr/>
        </p:nvSpPr>
        <p:spPr>
          <a:xfrm>
            <a:off x="467544" y="5092618"/>
            <a:ext cx="8280920" cy="123086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ar-SA" sz="2400" b="1" dirty="0">
                <a:solidFill>
                  <a:srgbClr val="C00000"/>
                </a:solidFill>
                <a:effectLst>
                  <a:outerShdw blurRad="38100" dist="38100" dir="2700000" algn="tl">
                    <a:srgbClr val="000000">
                      <a:alpha val="43137"/>
                    </a:srgbClr>
                  </a:outerShdw>
                </a:effectLst>
              </a:rPr>
              <a:t>ملاحظات على مسار توسع المشروع </a:t>
            </a:r>
          </a:p>
          <a:p>
            <a:pPr marL="285750" indent="-285750" algn="r" rtl="1">
              <a:buFont typeface="Wingdings" panose="05000000000000000000" pitchFamily="2" charset="2"/>
              <a:buChar char="q"/>
            </a:pPr>
            <a:r>
              <a:rPr lang="ar-SA" sz="2000" dirty="0">
                <a:solidFill>
                  <a:schemeClr val="tx1"/>
                </a:solidFill>
              </a:rPr>
              <a:t>قد يكون موجب الميل وهذا في عناصر الانتاج العادية وقد يكون سالب الميل اذا كان احد عناصر الانتاج رديء</a:t>
            </a:r>
          </a:p>
          <a:p>
            <a:pPr marL="285750" indent="-285750" algn="r" rtl="1">
              <a:buFont typeface="Wingdings" panose="05000000000000000000" pitchFamily="2" charset="2"/>
              <a:buChar char="q"/>
            </a:pPr>
            <a:r>
              <a:rPr lang="ar-SA" sz="2000" dirty="0">
                <a:solidFill>
                  <a:schemeClr val="tx1"/>
                </a:solidFill>
              </a:rPr>
              <a:t>قد يكون كذلك افقي او راسي اذا ثبتنا احد عناصر الانتاج .</a:t>
            </a:r>
          </a:p>
          <a:p>
            <a:pPr marL="285750" indent="-285750" algn="r" rtl="1">
              <a:buFont typeface="Wingdings" panose="05000000000000000000" pitchFamily="2" charset="2"/>
              <a:buChar char="q"/>
            </a:pPr>
            <a:r>
              <a:rPr lang="ar-SA" sz="2000" dirty="0">
                <a:solidFill>
                  <a:schemeClr val="tx1"/>
                </a:solidFill>
              </a:rPr>
              <a:t>قد يكون خط او منحنى وهذا يعتمد على شكل دالة الانتاج </a:t>
            </a:r>
          </a:p>
          <a:p>
            <a:pPr algn="r" rtl="1"/>
            <a:endParaRPr lang="en-US" dirty="0">
              <a:solidFill>
                <a:schemeClr val="tx1"/>
              </a:solidFill>
            </a:endParaRPr>
          </a:p>
        </p:txBody>
      </p:sp>
    </p:spTree>
    <p:extLst>
      <p:ext uri="{BB962C8B-B14F-4D97-AF65-F5344CB8AC3E}">
        <p14:creationId xmlns:p14="http://schemas.microsoft.com/office/powerpoint/2010/main" val="410847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التغير في اسعار عناصر الانتاج </a:t>
            </a:r>
            <a:endParaRPr lang="en-US" sz="3600" b="1" dirty="0">
              <a:solidFill>
                <a:srgbClr val="C0000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19</a:t>
            </a:fld>
            <a:endParaRPr lang="en-GB"/>
          </a:p>
        </p:txBody>
      </p:sp>
      <p:cxnSp>
        <p:nvCxnSpPr>
          <p:cNvPr id="6" name="Straight Connector 5"/>
          <p:cNvCxnSpPr/>
          <p:nvPr/>
        </p:nvCxnSpPr>
        <p:spPr>
          <a:xfrm>
            <a:off x="656285" y="1484784"/>
            <a:ext cx="27284" cy="3024336"/>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a:off x="682004" y="4501256"/>
            <a:ext cx="3181575" cy="7452"/>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687448" y="1994273"/>
            <a:ext cx="1528808" cy="24909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3569" y="2002957"/>
            <a:ext cx="2886498" cy="249224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930733" y="2181020"/>
            <a:ext cx="1441591" cy="1481713"/>
          </a:xfrm>
          <a:custGeom>
            <a:avLst/>
            <a:gdLst>
              <a:gd name="connsiteX0" fmla="*/ 0 w 1008668"/>
              <a:gd name="connsiteY0" fmla="*/ 0 h 937967"/>
              <a:gd name="connsiteX1" fmla="*/ 362932 w 1008668"/>
              <a:gd name="connsiteY1" fmla="*/ 612743 h 937967"/>
              <a:gd name="connsiteX2" fmla="*/ 1008668 w 1008668"/>
              <a:gd name="connsiteY2" fmla="*/ 937967 h 937967"/>
              <a:gd name="connsiteX3" fmla="*/ 1008668 w 1008668"/>
              <a:gd name="connsiteY3" fmla="*/ 937967 h 937967"/>
            </a:gdLst>
            <a:ahLst/>
            <a:cxnLst>
              <a:cxn ang="0">
                <a:pos x="connsiteX0" y="connsiteY0"/>
              </a:cxn>
              <a:cxn ang="0">
                <a:pos x="connsiteX1" y="connsiteY1"/>
              </a:cxn>
              <a:cxn ang="0">
                <a:pos x="connsiteX2" y="connsiteY2"/>
              </a:cxn>
              <a:cxn ang="0">
                <a:pos x="connsiteX3" y="connsiteY3"/>
              </a:cxn>
            </a:cxnLst>
            <a:rect l="l" t="t" r="r" b="b"/>
            <a:pathLst>
              <a:path w="1008668" h="937967">
                <a:moveTo>
                  <a:pt x="0" y="0"/>
                </a:moveTo>
                <a:cubicBezTo>
                  <a:pt x="97410" y="228207"/>
                  <a:pt x="194821" y="456415"/>
                  <a:pt x="362932" y="612743"/>
                </a:cubicBezTo>
                <a:cubicBezTo>
                  <a:pt x="531043" y="769071"/>
                  <a:pt x="1008668" y="937967"/>
                  <a:pt x="1008668" y="937967"/>
                </a:cubicBezTo>
                <a:lnTo>
                  <a:pt x="1008668" y="937967"/>
                </a:ln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rot="21441657">
            <a:off x="1099963" y="1986483"/>
            <a:ext cx="1375906" cy="1271653"/>
          </a:xfrm>
          <a:custGeom>
            <a:avLst/>
            <a:gdLst>
              <a:gd name="connsiteX0" fmla="*/ 0 w 1008668"/>
              <a:gd name="connsiteY0" fmla="*/ 0 h 937967"/>
              <a:gd name="connsiteX1" fmla="*/ 362932 w 1008668"/>
              <a:gd name="connsiteY1" fmla="*/ 612743 h 937967"/>
              <a:gd name="connsiteX2" fmla="*/ 1008668 w 1008668"/>
              <a:gd name="connsiteY2" fmla="*/ 937967 h 937967"/>
              <a:gd name="connsiteX3" fmla="*/ 1008668 w 1008668"/>
              <a:gd name="connsiteY3" fmla="*/ 937967 h 937967"/>
            </a:gdLst>
            <a:ahLst/>
            <a:cxnLst>
              <a:cxn ang="0">
                <a:pos x="connsiteX0" y="connsiteY0"/>
              </a:cxn>
              <a:cxn ang="0">
                <a:pos x="connsiteX1" y="connsiteY1"/>
              </a:cxn>
              <a:cxn ang="0">
                <a:pos x="connsiteX2" y="connsiteY2"/>
              </a:cxn>
              <a:cxn ang="0">
                <a:pos x="connsiteX3" y="connsiteY3"/>
              </a:cxn>
            </a:cxnLst>
            <a:rect l="l" t="t" r="r" b="b"/>
            <a:pathLst>
              <a:path w="1008668" h="937967">
                <a:moveTo>
                  <a:pt x="0" y="0"/>
                </a:moveTo>
                <a:cubicBezTo>
                  <a:pt x="97410" y="228207"/>
                  <a:pt x="194821" y="456415"/>
                  <a:pt x="362932" y="612743"/>
                </a:cubicBezTo>
                <a:cubicBezTo>
                  <a:pt x="531043" y="769071"/>
                  <a:pt x="1008668" y="937967"/>
                  <a:pt x="1008668" y="937967"/>
                </a:cubicBezTo>
                <a:lnTo>
                  <a:pt x="1008668" y="937967"/>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H="1">
            <a:off x="1210278" y="2959231"/>
            <a:ext cx="34714" cy="1561292"/>
          </a:xfrm>
          <a:prstGeom prst="line">
            <a:avLst/>
          </a:prstGeom>
          <a:ln w="19050" cap="flat" cmpd="sng" algn="ctr">
            <a:solidFill>
              <a:srgbClr val="C0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p:cNvCxnSpPr/>
          <p:nvPr/>
        </p:nvCxnSpPr>
        <p:spPr>
          <a:xfrm>
            <a:off x="1589554" y="3292426"/>
            <a:ext cx="9300" cy="123187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Oval 13"/>
          <p:cNvSpPr/>
          <p:nvPr/>
        </p:nvSpPr>
        <p:spPr>
          <a:xfrm>
            <a:off x="1500743" y="2716182"/>
            <a:ext cx="110807"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flipH="1">
            <a:off x="1237905" y="2885442"/>
            <a:ext cx="66229" cy="737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18"/>
              <p:cNvSpPr/>
              <p:nvPr/>
            </p:nvSpPr>
            <p:spPr>
              <a:xfrm>
                <a:off x="1500743" y="2447853"/>
                <a:ext cx="244040" cy="27457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𝐵</m:t>
                      </m:r>
                    </m:oMath>
                  </m:oMathPara>
                </a14:m>
                <a:endParaRPr lang="en-US" sz="1600" dirty="0"/>
              </a:p>
            </p:txBody>
          </p:sp>
        </mc:Choice>
        <mc:Fallback xmlns="">
          <p:sp>
            <p:nvSpPr>
              <p:cNvPr id="19" name="Rectangle 18"/>
              <p:cNvSpPr>
                <a:spLocks noRot="1" noChangeAspect="1" noMove="1" noResize="1" noEditPoints="1" noAdjustHandles="1" noChangeArrowheads="1" noChangeShapeType="1" noTextEdit="1"/>
              </p:cNvSpPr>
              <p:nvPr/>
            </p:nvSpPr>
            <p:spPr>
              <a:xfrm>
                <a:off x="1500743" y="2447853"/>
                <a:ext cx="244040" cy="274576"/>
              </a:xfrm>
              <a:prstGeom prst="rect">
                <a:avLst/>
              </a:prstGeom>
              <a:blipFill rotWithShape="0">
                <a:blip r:embed="rId2"/>
                <a:stretch>
                  <a:fillRect l="-15000"/>
                </a:stretch>
              </a:blipFill>
              <a:ln>
                <a:noFill/>
              </a:ln>
            </p:spPr>
            <p:txBody>
              <a:bodyPr/>
              <a:lstStyle/>
              <a:p>
                <a:r>
                  <a:rPr lang="en-US">
                    <a:noFill/>
                  </a:rPr>
                  <a:t> </a:t>
                </a:r>
              </a:p>
            </p:txBody>
          </p:sp>
        </mc:Fallback>
      </mc:AlternateContent>
      <p:sp>
        <p:nvSpPr>
          <p:cNvPr id="20" name="Rectangle 19"/>
          <p:cNvSpPr/>
          <p:nvPr/>
        </p:nvSpPr>
        <p:spPr>
          <a:xfrm flipH="1">
            <a:off x="1368596" y="2739004"/>
            <a:ext cx="63726" cy="29280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400" dirty="0"/>
          </a:p>
        </p:txBody>
      </p:sp>
      <mc:AlternateContent xmlns:mc="http://schemas.openxmlformats.org/markup-compatibility/2006" xmlns:a14="http://schemas.microsoft.com/office/drawing/2010/main">
        <mc:Choice Requires="a14">
          <p:sp>
            <p:nvSpPr>
              <p:cNvPr id="21" name="TextBox 20"/>
              <p:cNvSpPr txBox="1"/>
              <p:nvPr/>
            </p:nvSpPr>
            <p:spPr>
              <a:xfrm>
                <a:off x="3409749" y="4576687"/>
                <a:ext cx="151300" cy="3504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m:rPr>
                              <m:nor/>
                            </m:rPr>
                            <a:rPr lang="en-US" sz="1200" b="0" i="0" dirty="0" smtClean="0"/>
                            <m:t>TC</m:t>
                          </m:r>
                          <m:r>
                            <m:rPr>
                              <m:nor/>
                            </m:rPr>
                            <a:rPr lang="en-US" sz="1200" b="0" i="0" dirty="0" smtClean="0"/>
                            <m:t>0</m:t>
                          </m:r>
                        </m:num>
                        <m:den>
                          <m:r>
                            <m:rPr>
                              <m:nor/>
                            </m:rPr>
                            <a:rPr lang="en-US" sz="1200" b="0" i="0" dirty="0" smtClean="0"/>
                            <m:t>w</m:t>
                          </m:r>
                          <m:r>
                            <m:rPr>
                              <m:nor/>
                            </m:rPr>
                            <a:rPr lang="en-US" sz="1200" b="0" i="0" dirty="0" smtClean="0"/>
                            <m:t>1</m:t>
                          </m:r>
                        </m:den>
                      </m:f>
                    </m:oMath>
                  </m:oMathPara>
                </a14:m>
                <a:endParaRPr lang="en-US"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3409749" y="4576687"/>
                <a:ext cx="151300" cy="350428"/>
              </a:xfrm>
              <a:prstGeom prst="rect">
                <a:avLst/>
              </a:prstGeom>
              <a:blipFill>
                <a:blip r:embed="rId3"/>
                <a:stretch>
                  <a:fillRect l="-32000" t="-1754" r="-88000"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2115930" y="4567111"/>
                <a:ext cx="291688" cy="3395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m:rPr>
                              <m:nor/>
                            </m:rPr>
                            <a:rPr lang="en-US" sz="1200" b="0" i="0" dirty="0" smtClean="0"/>
                            <m:t>TC</m:t>
                          </m:r>
                          <m:r>
                            <m:rPr>
                              <m:nor/>
                            </m:rPr>
                            <a:rPr lang="en-US" sz="1200" b="0" i="0" dirty="0" smtClean="0"/>
                            <m:t>0</m:t>
                          </m:r>
                        </m:num>
                        <m:den>
                          <m:r>
                            <m:rPr>
                              <m:nor/>
                            </m:rPr>
                            <a:rPr lang="en-US" sz="1200" b="0" i="0" dirty="0" smtClean="0"/>
                            <m:t>w</m:t>
                          </m:r>
                          <m:r>
                            <m:rPr>
                              <m:nor/>
                            </m:rPr>
                            <a:rPr lang="en-US" sz="1200" b="0" i="0" dirty="0" smtClean="0"/>
                            <m:t>0</m:t>
                          </m:r>
                        </m:den>
                      </m:f>
                    </m:oMath>
                  </m:oMathPara>
                </a14:m>
                <a:endParaRPr lang="en-US" sz="1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2115930" y="4567111"/>
                <a:ext cx="291688" cy="339580"/>
              </a:xfrm>
              <a:prstGeom prst="rect">
                <a:avLst/>
              </a:prstGeom>
              <a:blipFill>
                <a:blip r:embed="rId4"/>
                <a:stretch>
                  <a:fillRect l="-6250" r="-8333" b="-160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86922" y="1826397"/>
                <a:ext cx="427123" cy="3470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panose="02040503050406030204" pitchFamily="18" charset="0"/>
                            </a:rPr>
                            <m:t>𝑇𝐶</m:t>
                          </m:r>
                          <m:r>
                            <a:rPr lang="en-US" sz="1200" b="0" i="1" smtClean="0">
                              <a:latin typeface="Cambria Math" panose="02040503050406030204" pitchFamily="18" charset="0"/>
                            </a:rPr>
                            <m:t>0</m:t>
                          </m:r>
                        </m:num>
                        <m:den>
                          <m:r>
                            <m:rPr>
                              <m:nor/>
                            </m:rPr>
                            <a:rPr lang="en-US" sz="1200" b="0" i="0" dirty="0" smtClean="0"/>
                            <m:t>r</m:t>
                          </m:r>
                          <m:r>
                            <m:rPr>
                              <m:nor/>
                            </m:rPr>
                            <a:rPr lang="en-US" sz="1200" b="0" i="0" dirty="0" smtClean="0"/>
                            <m:t>0</m:t>
                          </m:r>
                        </m:den>
                      </m:f>
                    </m:oMath>
                  </m:oMathPara>
                </a14:m>
                <a:endParaRPr lang="en-US"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86922" y="1826397"/>
                <a:ext cx="427123" cy="347083"/>
              </a:xfrm>
              <a:prstGeom prst="rect">
                <a:avLst/>
              </a:prstGeom>
              <a:blipFill>
                <a:blip r:embed="rId5"/>
                <a:stretch>
                  <a:fillRect t="-3509" b="-12281"/>
                </a:stretch>
              </a:blipFill>
            </p:spPr>
            <p:txBody>
              <a:bodyPr/>
              <a:lstStyle/>
              <a:p>
                <a:r>
                  <a:rPr lang="en-US">
                    <a:noFill/>
                  </a:rPr>
                  <a:t> </a:t>
                </a:r>
              </a:p>
            </p:txBody>
          </p:sp>
        </mc:Fallback>
      </mc:AlternateContent>
      <p:sp>
        <p:nvSpPr>
          <p:cNvPr id="25" name="Rectangle 24"/>
          <p:cNvSpPr/>
          <p:nvPr/>
        </p:nvSpPr>
        <p:spPr>
          <a:xfrm flipH="1">
            <a:off x="2667392" y="3275563"/>
            <a:ext cx="393958" cy="25339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dirty="0"/>
              <a:t>Q1</a:t>
            </a:r>
          </a:p>
        </p:txBody>
      </p:sp>
      <p:sp>
        <p:nvSpPr>
          <p:cNvPr id="26" name="Rectangle 25"/>
          <p:cNvSpPr/>
          <p:nvPr/>
        </p:nvSpPr>
        <p:spPr>
          <a:xfrm flipH="1">
            <a:off x="2256374" y="3535534"/>
            <a:ext cx="419587" cy="32830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dirty="0"/>
              <a:t>Q0</a:t>
            </a:r>
          </a:p>
        </p:txBody>
      </p:sp>
      <p:sp>
        <p:nvSpPr>
          <p:cNvPr id="27" name="Rectangle 26"/>
          <p:cNvSpPr/>
          <p:nvPr/>
        </p:nvSpPr>
        <p:spPr>
          <a:xfrm>
            <a:off x="3744465" y="4367541"/>
            <a:ext cx="432048" cy="30084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L</a:t>
            </a:r>
          </a:p>
        </p:txBody>
      </p:sp>
      <p:sp>
        <p:nvSpPr>
          <p:cNvPr id="28" name="Rectangle 27"/>
          <p:cNvSpPr/>
          <p:nvPr/>
        </p:nvSpPr>
        <p:spPr>
          <a:xfrm>
            <a:off x="475346" y="1301537"/>
            <a:ext cx="188685" cy="3664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K</a:t>
            </a:r>
          </a:p>
        </p:txBody>
      </p:sp>
      <p:cxnSp>
        <p:nvCxnSpPr>
          <p:cNvPr id="29" name="Straight Connector 28"/>
          <p:cNvCxnSpPr/>
          <p:nvPr/>
        </p:nvCxnSpPr>
        <p:spPr>
          <a:xfrm flipH="1" flipV="1">
            <a:off x="674781" y="2487216"/>
            <a:ext cx="2339764" cy="2064221"/>
          </a:xfrm>
          <a:prstGeom prst="line">
            <a:avLst/>
          </a:prstGeom>
          <a:ln w="19050" cap="flat" cmpd="sng" algn="ctr">
            <a:solidFill>
              <a:srgbClr val="00B0F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4" name="Rectangle 33"/>
          <p:cNvSpPr/>
          <p:nvPr/>
        </p:nvSpPr>
        <p:spPr>
          <a:xfrm>
            <a:off x="2925551" y="4262579"/>
            <a:ext cx="440278" cy="3418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dirty="0"/>
              <a:t>Z`</a:t>
            </a:r>
          </a:p>
        </p:txBody>
      </p:sp>
      <p:cxnSp>
        <p:nvCxnSpPr>
          <p:cNvPr id="37" name="Straight Arrow Connector 36"/>
          <p:cNvCxnSpPr/>
          <p:nvPr/>
        </p:nvCxnSpPr>
        <p:spPr>
          <a:xfrm flipV="1">
            <a:off x="2055513" y="4137319"/>
            <a:ext cx="944560" cy="12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47074" y="2911235"/>
            <a:ext cx="578667" cy="1200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2076354" y="3916000"/>
            <a:ext cx="360040" cy="213643"/>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w</a:t>
            </a:r>
          </a:p>
        </p:txBody>
      </p:sp>
      <p:cxnSp>
        <p:nvCxnSpPr>
          <p:cNvPr id="51" name="Straight Arrow Connector 50"/>
          <p:cNvCxnSpPr/>
          <p:nvPr/>
        </p:nvCxnSpPr>
        <p:spPr>
          <a:xfrm>
            <a:off x="2138047" y="3908364"/>
            <a:ext cx="0" cy="202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5" name="Rectangle 114"/>
              <p:cNvSpPr/>
              <p:nvPr/>
            </p:nvSpPr>
            <p:spPr>
              <a:xfrm>
                <a:off x="1290650" y="2749563"/>
                <a:ext cx="244040" cy="27457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m:t>
                      </m:r>
                    </m:oMath>
                  </m:oMathPara>
                </a14:m>
                <a:endParaRPr lang="en-US" sz="1600" dirty="0"/>
              </a:p>
            </p:txBody>
          </p:sp>
        </mc:Choice>
        <mc:Fallback xmlns="">
          <p:sp>
            <p:nvSpPr>
              <p:cNvPr id="115" name="Rectangle 114"/>
              <p:cNvSpPr>
                <a:spLocks noRot="1" noChangeAspect="1" noMove="1" noResize="1" noEditPoints="1" noAdjustHandles="1" noChangeArrowheads="1" noChangeShapeType="1" noTextEdit="1"/>
              </p:cNvSpPr>
              <p:nvPr/>
            </p:nvSpPr>
            <p:spPr>
              <a:xfrm>
                <a:off x="1290650" y="2749563"/>
                <a:ext cx="244040" cy="274576"/>
              </a:xfrm>
              <a:prstGeom prst="rect">
                <a:avLst/>
              </a:prstGeom>
              <a:blipFill>
                <a:blip r:embed="rId6"/>
                <a:stretch>
                  <a:fillRect l="-15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Rectangle 115"/>
              <p:cNvSpPr/>
              <p:nvPr/>
            </p:nvSpPr>
            <p:spPr>
              <a:xfrm>
                <a:off x="1580858" y="3001033"/>
                <a:ext cx="244040" cy="27457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𝐶</m:t>
                      </m:r>
                    </m:oMath>
                  </m:oMathPara>
                </a14:m>
                <a:endParaRPr lang="en-US" sz="1600" dirty="0"/>
              </a:p>
            </p:txBody>
          </p:sp>
        </mc:Choice>
        <mc:Fallback xmlns="">
          <p:sp>
            <p:nvSpPr>
              <p:cNvPr id="116" name="Rectangle 115"/>
              <p:cNvSpPr>
                <a:spLocks noRot="1" noChangeAspect="1" noMove="1" noResize="1" noEditPoints="1" noAdjustHandles="1" noChangeArrowheads="1" noChangeShapeType="1" noTextEdit="1"/>
              </p:cNvSpPr>
              <p:nvPr/>
            </p:nvSpPr>
            <p:spPr>
              <a:xfrm>
                <a:off x="1580858" y="3001033"/>
                <a:ext cx="244040" cy="274576"/>
              </a:xfrm>
              <a:prstGeom prst="rect">
                <a:avLst/>
              </a:prstGeom>
              <a:blipFill>
                <a:blip r:embed="rId7"/>
                <a:stretch>
                  <a:fillRect l="-15000"/>
                </a:stretch>
              </a:blipFill>
              <a:ln>
                <a:noFill/>
              </a:ln>
            </p:spPr>
            <p:txBody>
              <a:bodyPr/>
              <a:lstStyle/>
              <a:p>
                <a:r>
                  <a:rPr lang="en-US">
                    <a:noFill/>
                  </a:rPr>
                  <a:t> </a:t>
                </a:r>
              </a:p>
            </p:txBody>
          </p:sp>
        </mc:Fallback>
      </mc:AlternateContent>
      <p:sp>
        <p:nvSpPr>
          <p:cNvPr id="118" name="Oval 117"/>
          <p:cNvSpPr/>
          <p:nvPr/>
        </p:nvSpPr>
        <p:spPr>
          <a:xfrm flipH="1">
            <a:off x="1580858" y="3233702"/>
            <a:ext cx="74626" cy="677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4139425" y="2142476"/>
            <a:ext cx="4753056" cy="438286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ar-SA" sz="2000" dirty="0"/>
              <a:t>بافتراض ان الوضع التوازني للمنشأة هو عند النقطة (</a:t>
            </a:r>
            <a:r>
              <a:rPr lang="en-US" sz="2000" dirty="0"/>
              <a:t>A</a:t>
            </a:r>
            <a:r>
              <a:rPr lang="ar-SA" sz="2000" dirty="0"/>
              <a:t>) وانخفض سعر عنصر العمل (</a:t>
            </a:r>
            <a:r>
              <a:rPr lang="en-US" sz="2000" dirty="0"/>
              <a:t>(W</a:t>
            </a:r>
            <a:r>
              <a:rPr lang="ar-SA" sz="2000" dirty="0"/>
              <a:t>كيف تتكيف المنشأة؟ </a:t>
            </a:r>
          </a:p>
          <a:p>
            <a:pPr marL="285750" indent="-285750" algn="r" rtl="1">
              <a:buFont typeface="Wingdings" panose="05000000000000000000" pitchFamily="2" charset="2"/>
              <a:buChar char="q"/>
            </a:pPr>
            <a:r>
              <a:rPr lang="ar-SA" sz="2000" dirty="0"/>
              <a:t>اذا كانت المنشاة تعمل في المنافسة الكاملة من المحتمل ان تنتقل المنشاة الى النقطة (</a:t>
            </a:r>
            <a:r>
              <a:rPr lang="en-US" sz="2000" dirty="0"/>
              <a:t>B</a:t>
            </a:r>
            <a:r>
              <a:rPr lang="ar-SA" sz="2000" dirty="0"/>
              <a:t>)وتزيد انتاجها من (</a:t>
            </a:r>
            <a:r>
              <a:rPr lang="en-US" sz="2000" dirty="0"/>
              <a:t>Q</a:t>
            </a:r>
            <a:r>
              <a:rPr lang="en-US" sz="1200" dirty="0"/>
              <a:t>0</a:t>
            </a:r>
            <a:r>
              <a:rPr lang="ar-SA" sz="2000" dirty="0"/>
              <a:t>) الى (</a:t>
            </a:r>
            <a:r>
              <a:rPr lang="en-US" sz="2000" dirty="0"/>
              <a:t>Q</a:t>
            </a:r>
            <a:r>
              <a:rPr lang="en-US" sz="1200" dirty="0"/>
              <a:t>1</a:t>
            </a:r>
            <a:r>
              <a:rPr lang="ar-SA" sz="2000" dirty="0"/>
              <a:t>)</a:t>
            </a:r>
            <a:r>
              <a:rPr lang="en-US" sz="2000" dirty="0"/>
              <a:t>.</a:t>
            </a:r>
          </a:p>
          <a:p>
            <a:pPr marL="285750" indent="-285750" algn="r" rtl="1">
              <a:buFont typeface="Wingdings" panose="05000000000000000000" pitchFamily="2" charset="2"/>
              <a:buChar char="q"/>
            </a:pPr>
            <a:r>
              <a:rPr lang="ar-SA" sz="2000" dirty="0"/>
              <a:t> ولكن اذا لم تكن تعمل في المنافسة الكاملة فسوف تحافظ على مستوى الانتاج السابق (</a:t>
            </a:r>
            <a:r>
              <a:rPr lang="en-US" sz="2000" dirty="0"/>
              <a:t>Q</a:t>
            </a:r>
            <a:r>
              <a:rPr lang="en-US" sz="1200" dirty="0"/>
              <a:t>0</a:t>
            </a:r>
            <a:r>
              <a:rPr lang="ar-SA" sz="2000" dirty="0"/>
              <a:t>) وباقل تكاليف ممكنه فتقوم باحلال عنصر الانتاج الرخيص نسبيا(</a:t>
            </a:r>
            <a:r>
              <a:rPr lang="en-US" sz="2000" dirty="0"/>
              <a:t>L</a:t>
            </a:r>
            <a:r>
              <a:rPr lang="ar-SA" sz="2000" dirty="0"/>
              <a:t>) محل عنصر الانتاج الاغلى نسبيا (</a:t>
            </a:r>
            <a:r>
              <a:rPr lang="en-US" sz="2000" dirty="0"/>
              <a:t>K</a:t>
            </a:r>
            <a:r>
              <a:rPr lang="ar-SA" sz="2000" dirty="0"/>
              <a:t>)وتستمر في عملية الاحلال حتى تصل الى النقطة (</a:t>
            </a:r>
            <a:r>
              <a:rPr lang="en-US" sz="2000" dirty="0"/>
              <a:t>C</a:t>
            </a:r>
            <a:r>
              <a:rPr lang="ar-SA" sz="2000" dirty="0"/>
              <a:t>) وبالتالي تحصل على نفس حجم الانتاج (</a:t>
            </a:r>
            <a:r>
              <a:rPr lang="en-US" sz="2000" dirty="0"/>
              <a:t>Q</a:t>
            </a:r>
            <a:r>
              <a:rPr lang="en-US" sz="1200" dirty="0"/>
              <a:t>0</a:t>
            </a:r>
            <a:r>
              <a:rPr lang="ar-SA" sz="2000" dirty="0"/>
              <a:t>) ولكن بتكاليف اقل مما لو ستخدمت توليفة(</a:t>
            </a:r>
            <a:r>
              <a:rPr lang="en-US" sz="2000" dirty="0"/>
              <a:t>A</a:t>
            </a:r>
            <a:r>
              <a:rPr lang="ar-SA" sz="2000" dirty="0"/>
              <a:t>) لنفس مستوى الانتاج والسبب هو ان خط التكاليف (</a:t>
            </a:r>
            <a:r>
              <a:rPr lang="en-US" sz="2000" dirty="0"/>
              <a:t>NZ</a:t>
            </a:r>
            <a:r>
              <a:rPr lang="ar-SA" sz="2000" dirty="0"/>
              <a:t>) المماس للنقطة (</a:t>
            </a:r>
            <a:r>
              <a:rPr lang="en-US" sz="2000" dirty="0"/>
              <a:t>C</a:t>
            </a:r>
            <a:r>
              <a:rPr lang="ar-SA" sz="2000" dirty="0"/>
              <a:t>) اقل من خط التكاليف(</a:t>
            </a:r>
            <a:r>
              <a:rPr lang="en-US" sz="2000" dirty="0"/>
              <a:t>N`Z`</a:t>
            </a:r>
            <a:r>
              <a:rPr lang="ar-SA" sz="2000" dirty="0"/>
              <a:t>) المماس للنقطة (</a:t>
            </a:r>
            <a:r>
              <a:rPr lang="en-US" sz="2000" dirty="0"/>
              <a:t>A</a:t>
            </a:r>
            <a:r>
              <a:rPr lang="ar-SA" sz="2000" dirty="0"/>
              <a:t>) </a:t>
            </a:r>
          </a:p>
          <a:p>
            <a:pPr algn="r" rtl="1"/>
            <a:endParaRPr lang="ar-SA" sz="2000" dirty="0"/>
          </a:p>
          <a:p>
            <a:pPr algn="r" rtl="1"/>
            <a:endParaRPr lang="en-US" dirty="0"/>
          </a:p>
        </p:txBody>
      </p:sp>
      <p:sp>
        <p:nvSpPr>
          <p:cNvPr id="131" name="Rectangle 130"/>
          <p:cNvSpPr/>
          <p:nvPr/>
        </p:nvSpPr>
        <p:spPr>
          <a:xfrm>
            <a:off x="2568093" y="4261747"/>
            <a:ext cx="440278" cy="3418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dirty="0"/>
              <a:t>Z</a:t>
            </a:r>
          </a:p>
        </p:txBody>
      </p:sp>
      <p:sp>
        <p:nvSpPr>
          <p:cNvPr id="133" name="Rectangle 132"/>
          <p:cNvSpPr/>
          <p:nvPr/>
        </p:nvSpPr>
        <p:spPr>
          <a:xfrm>
            <a:off x="526007" y="2484151"/>
            <a:ext cx="440278" cy="3418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N</a:t>
            </a:r>
          </a:p>
        </p:txBody>
      </p:sp>
      <p:cxnSp>
        <p:nvCxnSpPr>
          <p:cNvPr id="135" name="Straight Connector 134"/>
          <p:cNvCxnSpPr/>
          <p:nvPr/>
        </p:nvCxnSpPr>
        <p:spPr>
          <a:xfrm flipH="1" flipV="1">
            <a:off x="646900" y="2327485"/>
            <a:ext cx="2484940" cy="2196818"/>
          </a:xfrm>
          <a:prstGeom prst="line">
            <a:avLst/>
          </a:prstGeom>
          <a:ln w="1905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39" name="TextBox 138"/>
              <p:cNvSpPr txBox="1"/>
              <p:nvPr/>
            </p:nvSpPr>
            <p:spPr>
              <a:xfrm>
                <a:off x="271425" y="2420770"/>
                <a:ext cx="427123" cy="3470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panose="02040503050406030204" pitchFamily="18" charset="0"/>
                            </a:rPr>
                            <m:t>𝑇𝐶</m:t>
                          </m:r>
                          <m:r>
                            <a:rPr lang="en-US" sz="1200" b="0" i="1" smtClean="0">
                              <a:latin typeface="Cambria Math" panose="02040503050406030204" pitchFamily="18" charset="0"/>
                            </a:rPr>
                            <m:t>1</m:t>
                          </m:r>
                        </m:num>
                        <m:den>
                          <m:r>
                            <m:rPr>
                              <m:nor/>
                            </m:rPr>
                            <a:rPr lang="en-US" sz="1200" b="0" i="0" dirty="0" smtClean="0"/>
                            <m:t>r</m:t>
                          </m:r>
                          <m:r>
                            <m:rPr>
                              <m:nor/>
                            </m:rPr>
                            <a:rPr lang="en-US" sz="1200" b="0" i="0" dirty="0" smtClean="0"/>
                            <m:t>0</m:t>
                          </m:r>
                        </m:den>
                      </m:f>
                    </m:oMath>
                  </m:oMathPara>
                </a14:m>
                <a:endParaRPr lang="en-US" sz="1200" dirty="0"/>
              </a:p>
            </p:txBody>
          </p:sp>
        </mc:Choice>
        <mc:Fallback xmlns="">
          <p:sp>
            <p:nvSpPr>
              <p:cNvPr id="139" name="TextBox 138"/>
              <p:cNvSpPr txBox="1">
                <a:spLocks noRot="1" noChangeAspect="1" noMove="1" noResize="1" noEditPoints="1" noAdjustHandles="1" noChangeArrowheads="1" noChangeShapeType="1" noTextEdit="1"/>
              </p:cNvSpPr>
              <p:nvPr/>
            </p:nvSpPr>
            <p:spPr>
              <a:xfrm>
                <a:off x="271425" y="2420770"/>
                <a:ext cx="427123" cy="347083"/>
              </a:xfrm>
              <a:prstGeom prst="rect">
                <a:avLst/>
              </a:prstGeom>
              <a:blipFill>
                <a:blip r:embed="rId8"/>
                <a:stretch>
                  <a:fillRect t="-3509" b="-1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TextBox 139"/>
              <p:cNvSpPr txBox="1"/>
              <p:nvPr/>
            </p:nvSpPr>
            <p:spPr>
              <a:xfrm>
                <a:off x="2695122" y="4595827"/>
                <a:ext cx="427123" cy="3470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200" i="1" smtClean="0">
                              <a:latin typeface="Cambria Math" panose="02040503050406030204" pitchFamily="18" charset="0"/>
                            </a:rPr>
                          </m:ctrlPr>
                        </m:fPr>
                        <m:num>
                          <m:r>
                            <a:rPr lang="en-US" sz="1200" b="0" i="1" smtClean="0">
                              <a:latin typeface="Cambria Math" panose="02040503050406030204" pitchFamily="18" charset="0"/>
                            </a:rPr>
                            <m:t>𝑇𝐶</m:t>
                          </m:r>
                          <m:r>
                            <a:rPr lang="en-US" sz="1200" b="0" i="1" smtClean="0">
                              <a:latin typeface="Cambria Math" panose="02040503050406030204" pitchFamily="18" charset="0"/>
                            </a:rPr>
                            <m:t>1</m:t>
                          </m:r>
                        </m:num>
                        <m:den>
                          <m:r>
                            <m:rPr>
                              <m:nor/>
                            </m:rPr>
                            <a:rPr lang="en-US" sz="1200" b="0" i="0" dirty="0" smtClean="0"/>
                            <m:t>W</m:t>
                          </m:r>
                          <m:r>
                            <m:rPr>
                              <m:nor/>
                            </m:rPr>
                            <a:rPr lang="en-US" sz="1200" b="0" i="0" dirty="0" smtClean="0"/>
                            <m:t>1</m:t>
                          </m:r>
                        </m:den>
                      </m:f>
                    </m:oMath>
                  </m:oMathPara>
                </a14:m>
                <a:endParaRPr lang="en-US" sz="1200" dirty="0"/>
              </a:p>
            </p:txBody>
          </p:sp>
        </mc:Choice>
        <mc:Fallback xmlns="">
          <p:sp>
            <p:nvSpPr>
              <p:cNvPr id="140" name="TextBox 139"/>
              <p:cNvSpPr txBox="1">
                <a:spLocks noRot="1" noChangeAspect="1" noMove="1" noResize="1" noEditPoints="1" noAdjustHandles="1" noChangeArrowheads="1" noChangeShapeType="1" noTextEdit="1"/>
              </p:cNvSpPr>
              <p:nvPr/>
            </p:nvSpPr>
            <p:spPr>
              <a:xfrm>
                <a:off x="2695122" y="4595827"/>
                <a:ext cx="427123" cy="347083"/>
              </a:xfrm>
              <a:prstGeom prst="rect">
                <a:avLst/>
              </a:prstGeom>
              <a:blipFill>
                <a:blip r:embed="rId9"/>
                <a:stretch>
                  <a:fillRect t="-3509" b="-12281"/>
                </a:stretch>
              </a:blipFill>
            </p:spPr>
            <p:txBody>
              <a:bodyPr/>
              <a:lstStyle/>
              <a:p>
                <a:r>
                  <a:rPr lang="en-US">
                    <a:noFill/>
                  </a:rPr>
                  <a:t> </a:t>
                </a:r>
              </a:p>
            </p:txBody>
          </p:sp>
        </mc:Fallback>
      </mc:AlternateContent>
      <p:sp>
        <p:nvSpPr>
          <p:cNvPr id="141" name="Rectangle 140"/>
          <p:cNvSpPr/>
          <p:nvPr/>
        </p:nvSpPr>
        <p:spPr>
          <a:xfrm>
            <a:off x="551154" y="2142476"/>
            <a:ext cx="440278" cy="34184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dirty="0"/>
              <a:t>N`</a:t>
            </a:r>
          </a:p>
        </p:txBody>
      </p:sp>
      <p:cxnSp>
        <p:nvCxnSpPr>
          <p:cNvPr id="40" name="Straight Connector 39"/>
          <p:cNvCxnSpPr/>
          <p:nvPr/>
        </p:nvCxnSpPr>
        <p:spPr>
          <a:xfrm>
            <a:off x="1588940" y="3295318"/>
            <a:ext cx="9300" cy="1231877"/>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a:off x="1503499" y="2755705"/>
            <a:ext cx="6181" cy="177643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flipH="1">
            <a:off x="1022567" y="4491865"/>
            <a:ext cx="393958" cy="25339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dirty="0" smtClean="0"/>
              <a:t>l</a:t>
            </a:r>
            <a:r>
              <a:rPr lang="en-US" sz="800" dirty="0" smtClean="0"/>
              <a:t>1</a:t>
            </a:r>
            <a:endParaRPr lang="en-US" sz="800" dirty="0"/>
          </a:p>
        </p:txBody>
      </p:sp>
      <p:sp>
        <p:nvSpPr>
          <p:cNvPr id="44" name="Rectangle 43"/>
          <p:cNvSpPr/>
          <p:nvPr/>
        </p:nvSpPr>
        <p:spPr>
          <a:xfrm flipH="1">
            <a:off x="1421192" y="4512317"/>
            <a:ext cx="393958" cy="25339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dirty="0" smtClean="0"/>
              <a:t>l</a:t>
            </a:r>
            <a:r>
              <a:rPr lang="en-US" sz="800" dirty="0" smtClean="0"/>
              <a:t>3</a:t>
            </a:r>
            <a:endParaRPr lang="en-US" sz="800" dirty="0"/>
          </a:p>
        </p:txBody>
      </p:sp>
      <p:sp>
        <p:nvSpPr>
          <p:cNvPr id="46" name="Rectangle 45"/>
          <p:cNvSpPr/>
          <p:nvPr/>
        </p:nvSpPr>
        <p:spPr>
          <a:xfrm flipH="1">
            <a:off x="1298413" y="4502091"/>
            <a:ext cx="393958" cy="25339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dirty="0" smtClean="0"/>
              <a:t>l</a:t>
            </a:r>
            <a:r>
              <a:rPr lang="en-US" sz="800" dirty="0" smtClean="0"/>
              <a:t>2</a:t>
            </a:r>
            <a:endParaRPr lang="en-US" sz="800" dirty="0"/>
          </a:p>
        </p:txBody>
      </p:sp>
      <mc:AlternateContent xmlns:mc="http://schemas.openxmlformats.org/markup-compatibility/2006" xmlns:a14="http://schemas.microsoft.com/office/drawing/2010/main">
        <mc:Choice Requires="a14">
          <p:sp>
            <p:nvSpPr>
              <p:cNvPr id="3" name="TextBox 2"/>
              <p:cNvSpPr txBox="1"/>
              <p:nvPr/>
            </p:nvSpPr>
            <p:spPr>
              <a:xfrm rot="2289291">
                <a:off x="2584234" y="4205035"/>
                <a:ext cx="276643"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ea typeface="Cambria Math" panose="02040503050406030204" pitchFamily="18" charset="0"/>
                        </a:rPr>
                        <m:t>≫</m:t>
                      </m:r>
                    </m:oMath>
                  </m:oMathPara>
                </a14:m>
                <a:endParaRPr lang="en-US" sz="1200" dirty="0"/>
              </a:p>
            </p:txBody>
          </p:sp>
        </mc:Choice>
        <mc:Fallback xmlns="">
          <p:sp>
            <p:nvSpPr>
              <p:cNvPr id="3" name="TextBox 2"/>
              <p:cNvSpPr txBox="1">
                <a:spLocks noRot="1" noChangeAspect="1" noMove="1" noResize="1" noEditPoints="1" noAdjustHandles="1" noChangeArrowheads="1" noChangeShapeType="1" noTextEdit="1"/>
              </p:cNvSpPr>
              <p:nvPr/>
            </p:nvSpPr>
            <p:spPr>
              <a:xfrm rot="2289291">
                <a:off x="2584234" y="4205035"/>
                <a:ext cx="276643" cy="184666"/>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rot="2289291">
                <a:off x="2724943" y="4154553"/>
                <a:ext cx="247628" cy="1846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smtClean="0">
                          <a:latin typeface="Cambria Math" panose="02040503050406030204" pitchFamily="18" charset="0"/>
                          <a:ea typeface="Cambria Math" panose="02040503050406030204" pitchFamily="18" charset="0"/>
                        </a:rPr>
                        <m:t>≫</m:t>
                      </m:r>
                    </m:oMath>
                  </m:oMathPara>
                </a14:m>
                <a:endParaRPr lang="en-US" sz="1200" dirty="0"/>
              </a:p>
            </p:txBody>
          </p:sp>
        </mc:Choice>
        <mc:Fallback xmlns="">
          <p:sp>
            <p:nvSpPr>
              <p:cNvPr id="47" name="TextBox 46"/>
              <p:cNvSpPr txBox="1">
                <a:spLocks noRot="1" noChangeAspect="1" noMove="1" noResize="1" noEditPoints="1" noAdjustHandles="1" noChangeArrowheads="1" noChangeShapeType="1" noTextEdit="1"/>
              </p:cNvSpPr>
              <p:nvPr/>
            </p:nvSpPr>
            <p:spPr>
              <a:xfrm rot="2289291">
                <a:off x="2724943" y="4154553"/>
                <a:ext cx="247628" cy="184666"/>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1825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ar-SA" smtClean="0"/>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a:t>
            </a:fld>
            <a:endParaRPr lang="en-GB"/>
          </a:p>
        </p:txBody>
      </p:sp>
    </p:spTree>
    <p:extLst>
      <p:ext uri="{BB962C8B-B14F-4D97-AF65-F5344CB8AC3E}">
        <p14:creationId xmlns:p14="http://schemas.microsoft.com/office/powerpoint/2010/main" val="2377079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60649"/>
            <a:ext cx="7543800" cy="1008112"/>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مرونة الاحلال بين عناصر الانتاج </a:t>
            </a:r>
            <a:br>
              <a:rPr lang="ar-SA" sz="3600" b="1" dirty="0">
                <a:solidFill>
                  <a:srgbClr val="C00000"/>
                </a:solidFill>
                <a:effectLst>
                  <a:outerShdw blurRad="38100" dist="38100" dir="2700000" algn="tl">
                    <a:srgbClr val="000000">
                      <a:alpha val="43137"/>
                    </a:srgbClr>
                  </a:outerShdw>
                </a:effectLst>
              </a:rPr>
            </a:br>
            <a:r>
              <a:rPr lang="en-US" sz="2800" b="1" dirty="0">
                <a:solidFill>
                  <a:srgbClr val="C00000"/>
                </a:solidFill>
                <a:effectLst>
                  <a:outerShdw blurRad="38100" dist="38100" dir="2700000" algn="tl">
                    <a:srgbClr val="000000">
                      <a:alpha val="43137"/>
                    </a:srgbClr>
                  </a:outerShdw>
                </a:effectLst>
              </a:rPr>
              <a:t>Elasticity of Substitution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1301850"/>
                <a:ext cx="8208912" cy="5007470"/>
              </a:xfrm>
            </p:spPr>
            <p:txBody>
              <a:bodyPr>
                <a:noAutofit/>
              </a:bodyPr>
              <a:lstStyle/>
              <a:p>
                <a:pPr algn="r" rtl="1"/>
                <a:r>
                  <a:rPr lang="ar-SA" dirty="0"/>
                  <a:t>تهدف مرونة الاحلال لمعرفة مدى سهولة احلال عنصر انتاجي محل عنصر انتاجي اخر والحصول على نفس مستوى الانتاج .</a:t>
                </a:r>
              </a:p>
              <a:p>
                <a:pPr algn="r" rtl="1"/>
                <a:r>
                  <a:rPr lang="ar-SA" sz="2400" b="1" dirty="0">
                    <a:solidFill>
                      <a:srgbClr val="C00000"/>
                    </a:solidFill>
                    <a:effectLst>
                      <a:outerShdw blurRad="38100" dist="38100" dir="2700000" algn="tl">
                        <a:srgbClr val="000000">
                          <a:alpha val="43137"/>
                        </a:srgbClr>
                      </a:outerShdw>
                    </a:effectLst>
                  </a:rPr>
                  <a:t>تعريف مرونة الاحلال بين عناصر الانتاج : </a:t>
                </a:r>
                <a:r>
                  <a:rPr lang="ar-SA" sz="2400" dirty="0">
                    <a:solidFill>
                      <a:srgbClr val="0070C0"/>
                    </a:solidFill>
                    <a:effectLst>
                      <a:outerShdw blurRad="38100" dist="38100" dir="2700000" algn="tl">
                        <a:srgbClr val="000000">
                          <a:alpha val="43137"/>
                        </a:srgbClr>
                      </a:outerShdw>
                    </a:effectLst>
                  </a:rPr>
                  <a:t>التغير النسبي في نسب عناصر الانتاج الى التغير النسبي في الاسعار النسبية لهذه العناصر .</a:t>
                </a:r>
                <a:endParaRPr lang="en-US" sz="2400" dirty="0">
                  <a:solidFill>
                    <a:srgbClr val="0070C0"/>
                  </a:solidFill>
                  <a:effectLst>
                    <a:outerShdw blurRad="38100" dist="38100" dir="2700000" algn="tl">
                      <a:srgbClr val="000000">
                        <a:alpha val="43137"/>
                      </a:srgbClr>
                    </a:outerShdw>
                  </a:effectLst>
                </a:endParaRPr>
              </a:p>
              <a:p>
                <a:pPr algn="ctr"/>
                <a14:m>
                  <m:oMath xmlns:m="http://schemas.openxmlformats.org/officeDocument/2006/math">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𝝈</m:t>
                    </m:r>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ctrlP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type m:val="skw"/>
                                <m:ctrlP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𝑲</m:t>
                                </m:r>
                              </m:num>
                              <m:den>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𝑳</m:t>
                                </m:r>
                              </m:den>
                            </m:f>
                          </m:e>
                        </m:d>
                      </m:num>
                      <m:den>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ctrlP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type m:val="skw"/>
                                <m:ctrlP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𝒘</m:t>
                                </m:r>
                              </m:num>
                              <m:den>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𝒓</m:t>
                                </m:r>
                              </m:den>
                            </m:f>
                          </m:e>
                        </m:d>
                      </m:den>
                    </m:f>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f>
                      <m:fPr>
                        <m:ctrlP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f>
                          <m:fPr>
                            <m:type m:val="lin"/>
                            <m:ctrlP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ctrlP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type m:val="skw"/>
                                    <m:ctrlP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𝑲</m:t>
                                    </m:r>
                                  </m:num>
                                  <m:den>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𝑳</m:t>
                                    </m:r>
                                  </m:den>
                                </m:f>
                              </m:e>
                            </m:d>
                          </m:num>
                          <m:den>
                            <m:d>
                              <m:dPr>
                                <m:ctrlP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type m:val="skw"/>
                                    <m:ctrlP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𝑲</m:t>
                                    </m:r>
                                  </m:num>
                                  <m:den>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𝑳</m:t>
                                    </m:r>
                                  </m:den>
                                </m:f>
                              </m:e>
                            </m:d>
                          </m:den>
                        </m:f>
                      </m:num>
                      <m:den>
                        <m:f>
                          <m:fPr>
                            <m:type m:val="lin"/>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type m:val="skw"/>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𝒘</m:t>
                                    </m:r>
                                  </m:num>
                                  <m:den>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𝒓</m:t>
                                    </m:r>
                                  </m:den>
                                </m:f>
                              </m:e>
                            </m:d>
                          </m:num>
                          <m:den>
                            <m:d>
                              <m:d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type m:val="skw"/>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𝒘</m:t>
                                    </m:r>
                                  </m:num>
                                  <m:den>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𝒓</m:t>
                                    </m:r>
                                  </m:den>
                                </m:f>
                              </m:e>
                            </m:d>
                          </m:den>
                        </m:f>
                      </m:den>
                    </m:f>
                  </m:oMath>
                </a14:m>
                <a:r>
                  <a:rPr lang="en-US" sz="1800" dirty="0">
                    <a:solidFill>
                      <a:srgbClr val="0070C0"/>
                    </a:solidFill>
                    <a:effectLst>
                      <a:outerShdw blurRad="38100" dist="38100" dir="2700000" algn="tl">
                        <a:srgbClr val="000000">
                          <a:alpha val="43137"/>
                        </a:srgbClr>
                      </a:outerShdw>
                    </a:effectLst>
                  </a:rPr>
                  <a:t>   </a:t>
                </a:r>
                <a:r>
                  <a:rPr lang="ar-SA" sz="1800" dirty="0">
                    <a:solidFill>
                      <a:srgbClr val="0070C0"/>
                    </a:solidFill>
                    <a:effectLst>
                      <a:outerShdw blurRad="38100" dist="38100" dir="2700000" algn="tl">
                        <a:srgbClr val="000000">
                          <a:alpha val="43137"/>
                        </a:srgbClr>
                      </a:outerShdw>
                    </a:effectLst>
                  </a:rPr>
                  <a:t>                                 </a:t>
                </a:r>
                <a:r>
                  <a:rPr lang="en-US" sz="1800" dirty="0">
                    <a:solidFill>
                      <a:srgbClr val="0070C0"/>
                    </a:solidFill>
                    <a:effectLst>
                      <a:outerShdw blurRad="38100" dist="38100" dir="2700000" algn="tl">
                        <a:srgbClr val="000000">
                          <a:alpha val="43137"/>
                        </a:srgbClr>
                      </a:outerShdw>
                    </a:effectLst>
                  </a:rPr>
                  <a:t>           </a:t>
                </a:r>
              </a:p>
              <a:p>
                <a:pPr algn="ctr"/>
                <a:r>
                  <a:rPr lang="en-US" sz="1800" dirty="0">
                    <a:solidFill>
                      <a:srgbClr val="0070C0"/>
                    </a:solidFill>
                    <a:effectLst>
                      <a:outerShdw blurRad="38100" dist="38100" dir="2700000" algn="tl">
                        <a:srgbClr val="000000">
                          <a:alpha val="43137"/>
                        </a:srgbClr>
                      </a:outerShdw>
                    </a:effectLst>
                  </a:rPr>
                  <a:t> </a:t>
                </a:r>
                <a14:m>
                  <m:oMath xmlns:m="http://schemas.openxmlformats.org/officeDocument/2006/math">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𝝈</m:t>
                    </m:r>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 </m:t>
                    </m:r>
                    <m:f>
                      <m:f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𝒅</m:t>
                        </m:r>
                        <m:d>
                          <m:d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type m:val="skw"/>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𝑲</m:t>
                                </m:r>
                              </m:num>
                              <m:den>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𝑳</m:t>
                                </m:r>
                              </m:den>
                            </m:f>
                          </m:e>
                        </m:d>
                      </m:num>
                      <m:den>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𝒅</m:t>
                        </m:r>
                        <m:d>
                          <m:d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type m:val="skw"/>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𝒘</m:t>
                                </m:r>
                              </m:num>
                              <m:den>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𝒓</m:t>
                                </m:r>
                              </m:den>
                            </m:f>
                          </m:e>
                        </m:d>
                      </m:den>
                    </m:f>
                  </m:oMath>
                </a14:m>
                <a:r>
                  <a:rPr lang="en-US" sz="1800" dirty="0">
                    <a:solidFill>
                      <a:srgbClr val="0070C0"/>
                    </a:solidFill>
                    <a:effectLst>
                      <a:outerShdw blurRad="38100" dist="38100" dir="2700000" algn="tl">
                        <a:srgbClr val="000000">
                          <a:alpha val="43137"/>
                        </a:srgbClr>
                      </a:outerShdw>
                    </a:effectLst>
                  </a:rPr>
                  <a:t> </a:t>
                </a:r>
                <a:r>
                  <a:rPr lang="en-US" sz="2400" b="1" dirty="0">
                    <a:solidFill>
                      <a:srgbClr val="C00000"/>
                    </a:solidFill>
                    <a:effectLst>
                      <a:outerShdw blurRad="38100" dist="38100" dir="2700000" algn="tl">
                        <a:srgbClr val="000000">
                          <a:alpha val="43137"/>
                        </a:srgbClr>
                      </a:outerShdw>
                    </a:effectLst>
                  </a:rPr>
                  <a:t>.</a:t>
                </a:r>
                <a:r>
                  <a:rPr lang="en-US" sz="1800" dirty="0">
                    <a:solidFill>
                      <a:srgbClr val="0070C0"/>
                    </a:solidFill>
                    <a:effectLst>
                      <a:outerShdw blurRad="38100" dist="38100" dir="2700000" algn="tl">
                        <a:srgbClr val="000000">
                          <a:alpha val="43137"/>
                        </a:srgbClr>
                      </a:outerShdw>
                    </a:effectLst>
                  </a:rPr>
                  <a:t> </a:t>
                </a:r>
                <a14:m>
                  <m:oMath xmlns:m="http://schemas.openxmlformats.org/officeDocument/2006/math">
                    <m:f>
                      <m:f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d>
                          <m:d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type m:val="skw"/>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𝒘</m:t>
                                </m:r>
                              </m:num>
                              <m:den>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𝒓</m:t>
                                </m:r>
                              </m:den>
                            </m:f>
                          </m:e>
                        </m:d>
                      </m:num>
                      <m:den>
                        <m:d>
                          <m:d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type m:val="skw"/>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𝑲</m:t>
                                </m:r>
                              </m:num>
                              <m:den>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𝑳</m:t>
                                </m:r>
                              </m:den>
                            </m:f>
                          </m:e>
                        </m:d>
                      </m:den>
                    </m:f>
                  </m:oMath>
                </a14:m>
                <a:r>
                  <a:rPr lang="en-US" sz="1800" dirty="0">
                    <a:solidFill>
                      <a:srgbClr val="0070C0"/>
                    </a:solidFill>
                    <a:effectLst>
                      <a:outerShdw blurRad="38100" dist="38100" dir="2700000" algn="tl">
                        <a:srgbClr val="000000">
                          <a:alpha val="43137"/>
                        </a:srgbClr>
                      </a:outerShdw>
                    </a:effectLst>
                  </a:rPr>
                  <a:t> </a:t>
                </a:r>
                <a:r>
                  <a:rPr lang="ar-SA" sz="1800" dirty="0">
                    <a:solidFill>
                      <a:srgbClr val="0070C0"/>
                    </a:solidFill>
                    <a:effectLst>
                      <a:outerShdw blurRad="38100" dist="38100" dir="2700000" algn="tl">
                        <a:srgbClr val="000000">
                          <a:alpha val="43137"/>
                        </a:srgbClr>
                      </a:outerShdw>
                    </a:effectLst>
                  </a:rPr>
                  <a:t>             </a:t>
                </a:r>
                <a14:m>
                  <m:oMath xmlns:m="http://schemas.openxmlformats.org/officeDocument/2006/math">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𝝈</m:t>
                    </m:r>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a14:m>
                <a:r>
                  <a:rPr lang="ar-SA" sz="1800" dirty="0">
                    <a:solidFill>
                      <a:srgbClr val="0070C0"/>
                    </a:solidFill>
                    <a:effectLst>
                      <a:outerShdw blurRad="38100" dist="38100" dir="2700000" algn="tl">
                        <a:srgbClr val="000000">
                          <a:alpha val="43137"/>
                        </a:srgbClr>
                      </a:outerShdw>
                    </a:effectLst>
                  </a:rPr>
                  <a:t> </a:t>
                </a:r>
                <a14:m>
                  <m:oMath xmlns:m="http://schemas.openxmlformats.org/officeDocument/2006/math">
                    <m:f>
                      <m:f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type m:val="skw"/>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𝑲</m:t>
                                </m:r>
                              </m:num>
                              <m:den>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𝑳</m:t>
                                </m:r>
                              </m:den>
                            </m:f>
                          </m:e>
                        </m:d>
                      </m:num>
                      <m:den>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
                          <m:d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𝑴𝑹𝑻𝑺</m:t>
                            </m:r>
                          </m:e>
                        </m:d>
                      </m:den>
                    </m:f>
                  </m:oMath>
                </a14:m>
                <a:r>
                  <a:rPr lang="en-US" sz="1800" b="1" dirty="0" smtClean="0">
                    <a:solidFill>
                      <a:srgbClr val="C00000"/>
                    </a:solidFill>
                    <a:effectLst>
                      <a:outerShdw blurRad="38100" dist="38100" dir="2700000" algn="tl">
                        <a:srgbClr val="000000">
                          <a:alpha val="43137"/>
                        </a:srgbClr>
                      </a:outerShdw>
                    </a:effectLst>
                  </a:rPr>
                  <a:t>=</a:t>
                </a:r>
                <a:r>
                  <a:rPr lang="ar-SA" sz="1800" dirty="0" smtClean="0">
                    <a:solidFill>
                      <a:srgbClr val="0070C0"/>
                    </a:solidFill>
                    <a:effectLst>
                      <a:outerShdw blurRad="38100" dist="38100" dir="2700000" algn="tl">
                        <a:srgbClr val="000000">
                          <a:alpha val="43137"/>
                        </a:srgbClr>
                      </a:outerShdw>
                    </a:effectLst>
                  </a:rPr>
                  <a:t> </a:t>
                </a:r>
                <a14:m>
                  <m:oMath xmlns:m="http://schemas.openxmlformats.org/officeDocument/2006/math">
                    <m:f>
                      <m:f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𝒅</m:t>
                        </m:r>
                        <m:d>
                          <m:d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type m:val="skw"/>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𝑲</m:t>
                                </m:r>
                              </m:num>
                              <m:den>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𝑳</m:t>
                                </m:r>
                              </m:den>
                            </m:f>
                          </m:e>
                        </m:d>
                      </m:num>
                      <m:den>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𝒅</m:t>
                        </m:r>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𝑴𝑹𝑻𝑺</m:t>
                        </m:r>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den>
                    </m:f>
                  </m:oMath>
                </a14:m>
                <a:r>
                  <a:rPr lang="en-US" sz="1800" dirty="0">
                    <a:solidFill>
                      <a:srgbClr val="0070C0"/>
                    </a:solidFill>
                    <a:effectLst>
                      <a:outerShdw blurRad="38100" dist="38100" dir="2700000" algn="tl">
                        <a:srgbClr val="000000">
                          <a:alpha val="43137"/>
                        </a:srgbClr>
                      </a:outerShdw>
                    </a:effectLst>
                  </a:rPr>
                  <a:t> </a:t>
                </a:r>
                <a:r>
                  <a:rPr lang="en-US" sz="2800" b="1" dirty="0">
                    <a:solidFill>
                      <a:srgbClr val="C00000"/>
                    </a:solidFill>
                    <a:effectLst>
                      <a:outerShdw blurRad="38100" dist="38100" dir="2700000" algn="tl">
                        <a:srgbClr val="000000">
                          <a:alpha val="43137"/>
                        </a:srgbClr>
                      </a:outerShdw>
                    </a:effectLst>
                  </a:rPr>
                  <a:t>.</a:t>
                </a:r>
                <a:r>
                  <a:rPr lang="en-US" sz="1800" dirty="0">
                    <a:solidFill>
                      <a:srgbClr val="0070C0"/>
                    </a:solidFill>
                    <a:effectLst>
                      <a:outerShdw blurRad="38100" dist="38100" dir="2700000" algn="tl">
                        <a:srgbClr val="000000">
                          <a:alpha val="43137"/>
                        </a:srgbClr>
                      </a:outerShdw>
                    </a:effectLst>
                  </a:rPr>
                  <a:t> </a:t>
                </a:r>
                <a14:m>
                  <m:oMath xmlns:m="http://schemas.openxmlformats.org/officeDocument/2006/math">
                    <m:f>
                      <m:f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d>
                          <m:d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r>
                              <a:rPr lang="en-US" sz="1800" b="1" i="1"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𝑴𝑹𝑻𝑺</m:t>
                            </m:r>
                          </m:e>
                        </m:d>
                      </m:num>
                      <m:den>
                        <m:d>
                          <m:dPr>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dPr>
                          <m:e>
                            <m:f>
                              <m:fPr>
                                <m:type m:val="skw"/>
                                <m:ctrlP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ctrlPr>
                              </m:fPr>
                              <m:num>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𝑲</m:t>
                                </m:r>
                              </m:num>
                              <m:den>
                                <m:r>
                                  <a:rPr lang="en-US" sz="1800" b="1" i="1">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𝑳</m:t>
                                </m:r>
                              </m:den>
                            </m:f>
                          </m:e>
                        </m:d>
                      </m:den>
                    </m:f>
                  </m:oMath>
                </a14:m>
                <a:r>
                  <a:rPr lang="en-US" sz="1800" dirty="0">
                    <a:solidFill>
                      <a:srgbClr val="0070C0"/>
                    </a:solidFill>
                    <a:effectLst>
                      <a:outerShdw blurRad="38100" dist="38100" dir="2700000" algn="tl">
                        <a:srgbClr val="000000">
                          <a:alpha val="43137"/>
                        </a:srgbClr>
                      </a:outerShdw>
                    </a:effectLst>
                  </a:rPr>
                  <a:t>   </a:t>
                </a:r>
                <a:r>
                  <a:rPr lang="ar-SA" sz="1800" dirty="0">
                    <a:solidFill>
                      <a:srgbClr val="0070C0"/>
                    </a:solidFill>
                    <a:effectLst>
                      <a:outerShdw blurRad="38100" dist="38100" dir="2700000" algn="tl">
                        <a:srgbClr val="000000">
                          <a:alpha val="43137"/>
                        </a:srgbClr>
                      </a:outerShdw>
                    </a:effectLst>
                  </a:rPr>
                  <a:t>  </a:t>
                </a:r>
                <a:endParaRPr lang="en-US" sz="1800" dirty="0">
                  <a:solidFill>
                    <a:srgbClr val="0070C0"/>
                  </a:solidFill>
                  <a:effectLst>
                    <a:outerShdw blurRad="38100" dist="38100" dir="2700000" algn="tl">
                      <a:srgbClr val="000000">
                        <a:alpha val="43137"/>
                      </a:srgbClr>
                    </a:outerShdw>
                  </a:effectLst>
                </a:endParaRPr>
              </a:p>
              <a:p>
                <a:pPr algn="r"/>
                <a:r>
                  <a:rPr lang="ar-SA" dirty="0">
                    <a:solidFill>
                      <a:srgbClr val="0070C0"/>
                    </a:solidFill>
                    <a:effectLst/>
                  </a:rPr>
                  <a:t>وتعتمد مرونة الاحلال على شكل منحنى الناتج المتساوي وبالتحديد على درجة  انحناءه اوتقعره وتبحث في مدى سهولة احلال عنصر انتاجي محل الاخر عند تغير الاسعار النسبية مع البقاءعلى نفس منحنى الناتج المتساوي</a:t>
                </a:r>
              </a:p>
              <a:p>
                <a:pPr algn="r" rtl="1"/>
                <a:r>
                  <a:rPr lang="ar-SA" dirty="0">
                    <a:solidFill>
                      <a:srgbClr val="00B050"/>
                    </a:solidFill>
                    <a:effectLst/>
                  </a:rPr>
                  <a:t>اشارة معامل مرونة الاحلال بين عنصري الانتاج (</a:t>
                </a:r>
                <a14:m>
                  <m:oMath xmlns:m="http://schemas.openxmlformats.org/officeDocument/2006/math">
                    <m:r>
                      <a:rPr lang="en-US" b="0" i="1">
                        <a:solidFill>
                          <a:srgbClr val="00B050"/>
                        </a:solidFill>
                        <a:effectLst/>
                        <a:latin typeface="Cambria Math" panose="02040503050406030204" pitchFamily="18" charset="0"/>
                        <a:ea typeface="Cambria Math" panose="02040503050406030204" pitchFamily="18" charset="0"/>
                      </a:rPr>
                      <m:t>𝜎</m:t>
                    </m:r>
                  </m:oMath>
                </a14:m>
                <a:r>
                  <a:rPr lang="ar-SA" dirty="0">
                    <a:solidFill>
                      <a:srgbClr val="00B050"/>
                    </a:solidFill>
                    <a:effectLst/>
                  </a:rPr>
                  <a:t>) دائما موجبة لان البسط دائما سالب والمقام دائما سالب  لماذا؟ وتتراوح قيمة (</a:t>
                </a:r>
                <a14:m>
                  <m:oMath xmlns:m="http://schemas.openxmlformats.org/officeDocument/2006/math">
                    <m:r>
                      <a:rPr lang="en-US" b="0" i="1">
                        <a:solidFill>
                          <a:srgbClr val="00B050"/>
                        </a:solidFill>
                        <a:effectLst/>
                        <a:latin typeface="Cambria Math" panose="02040503050406030204" pitchFamily="18" charset="0"/>
                        <a:ea typeface="Cambria Math" panose="02040503050406030204" pitchFamily="18" charset="0"/>
                      </a:rPr>
                      <m:t>𝜎</m:t>
                    </m:r>
                  </m:oMath>
                </a14:m>
                <a:r>
                  <a:rPr lang="ar-SA" dirty="0">
                    <a:solidFill>
                      <a:srgbClr val="00B050"/>
                    </a:solidFill>
                    <a:effectLst/>
                  </a:rPr>
                  <a:t>) بين (</a:t>
                </a:r>
                <a:r>
                  <a:rPr lang="en-US" sz="1600" dirty="0">
                    <a:solidFill>
                      <a:srgbClr val="00B050"/>
                    </a:solidFill>
                    <a:effectLst/>
                  </a:rPr>
                  <a:t>0</a:t>
                </a:r>
                <a:r>
                  <a:rPr lang="ar-SA" dirty="0">
                    <a:solidFill>
                      <a:srgbClr val="00B050"/>
                    </a:solidFill>
                    <a:effectLst/>
                  </a:rPr>
                  <a:t>) و (</a:t>
                </a:r>
                <a14:m>
                  <m:oMath xmlns:m="http://schemas.openxmlformats.org/officeDocument/2006/math">
                    <m:r>
                      <a:rPr lang="en-US" i="1" dirty="0">
                        <a:solidFill>
                          <a:srgbClr val="00B050"/>
                        </a:solidFill>
                        <a:effectLst/>
                        <a:latin typeface="Cambria Math" panose="02040503050406030204" pitchFamily="18" charset="0"/>
                        <a:ea typeface="Cambria Math" panose="02040503050406030204" pitchFamily="18" charset="0"/>
                      </a:rPr>
                      <m:t>∞</m:t>
                    </m:r>
                  </m:oMath>
                </a14:m>
                <a:r>
                  <a:rPr lang="ar-SA" dirty="0">
                    <a:solidFill>
                      <a:srgbClr val="00B050"/>
                    </a:solidFill>
                    <a:effectLst/>
                  </a:rPr>
                  <a:t>) .تكون (</a:t>
                </a:r>
                <a14:m>
                  <m:oMath xmlns:m="http://schemas.openxmlformats.org/officeDocument/2006/math">
                    <m:r>
                      <a:rPr lang="en-US" i="1" dirty="0">
                        <a:solidFill>
                          <a:srgbClr val="00B050"/>
                        </a:solidFill>
                        <a:effectLst/>
                        <a:latin typeface="Cambria Math" panose="02040503050406030204" pitchFamily="18" charset="0"/>
                        <a:ea typeface="Cambria Math" panose="02040503050406030204" pitchFamily="18" charset="0"/>
                      </a:rPr>
                      <m:t>∞</m:t>
                    </m:r>
                  </m:oMath>
                </a14:m>
                <a:r>
                  <a:rPr lang="en-US" dirty="0">
                    <a:solidFill>
                      <a:srgbClr val="00B050"/>
                    </a:solidFill>
                    <a:effectLst/>
                    <a:ea typeface="Cambria Math" panose="02040503050406030204" pitchFamily="18" charset="0"/>
                  </a:rPr>
                  <a:t>= </a:t>
                </a:r>
                <a14:m>
                  <m:oMath xmlns:m="http://schemas.openxmlformats.org/officeDocument/2006/math">
                    <m:r>
                      <a:rPr lang="en-US" i="1">
                        <a:solidFill>
                          <a:srgbClr val="00B050"/>
                        </a:solidFill>
                        <a:effectLst/>
                        <a:latin typeface="Cambria Math" panose="02040503050406030204" pitchFamily="18" charset="0"/>
                        <a:ea typeface="Cambria Math" panose="02040503050406030204" pitchFamily="18" charset="0"/>
                      </a:rPr>
                      <m:t>𝜎</m:t>
                    </m:r>
                  </m:oMath>
                </a14:m>
                <a:r>
                  <a:rPr lang="ar-SA" dirty="0">
                    <a:solidFill>
                      <a:srgbClr val="00B050"/>
                    </a:solidFill>
                    <a:effectLst/>
                  </a:rPr>
                  <a:t>) عندما يكون منحنى الناتج المتساوي على شكل خط مستقيم ويكون هنالك احلال تام بين عناصر الانتاج، وتصل (</a:t>
                </a:r>
                <a14:m>
                  <m:oMath xmlns:m="http://schemas.openxmlformats.org/officeDocument/2006/math">
                    <m:r>
                      <a:rPr lang="en-US" i="1">
                        <a:solidFill>
                          <a:srgbClr val="00B050"/>
                        </a:solidFill>
                        <a:effectLst/>
                        <a:latin typeface="Cambria Math" panose="02040503050406030204" pitchFamily="18" charset="0"/>
                        <a:ea typeface="Cambria Math" panose="02040503050406030204" pitchFamily="18" charset="0"/>
                      </a:rPr>
                      <m:t>𝜎</m:t>
                    </m:r>
                    <m:r>
                      <a:rPr lang="en-US" i="1">
                        <a:solidFill>
                          <a:srgbClr val="00B050"/>
                        </a:solidFill>
                        <a:effectLst/>
                        <a:latin typeface="Cambria Math" panose="02040503050406030204" pitchFamily="18" charset="0"/>
                        <a:ea typeface="Cambria Math" panose="02040503050406030204" pitchFamily="18" charset="0"/>
                      </a:rPr>
                      <m:t> </m:t>
                    </m:r>
                  </m:oMath>
                </a14:m>
                <a:r>
                  <a:rPr lang="ar-SA" dirty="0">
                    <a:solidFill>
                      <a:srgbClr val="00B050"/>
                    </a:solidFill>
                    <a:effectLst/>
                  </a:rPr>
                  <a:t>=</a:t>
                </a:r>
                <a:r>
                  <a:rPr lang="ar-SA" sz="1600" dirty="0">
                    <a:solidFill>
                      <a:srgbClr val="00B050"/>
                    </a:solidFill>
                    <a:effectLst/>
                  </a:rPr>
                  <a:t>0</a:t>
                </a:r>
                <a:r>
                  <a:rPr lang="ar-SA" dirty="0">
                    <a:solidFill>
                      <a:srgbClr val="00B050"/>
                    </a:solidFill>
                    <a:effectLst/>
                  </a:rPr>
                  <a:t>) عندما يكون منحنى الناتج المتساوي على شكل زاوية قائمة. </a:t>
                </a:r>
                <a:endParaRPr lang="en-US" dirty="0">
                  <a:solidFill>
                    <a:srgbClr val="00B050"/>
                  </a:solidFill>
                  <a:effectLs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1301850"/>
                <a:ext cx="8208912" cy="5007470"/>
              </a:xfrm>
              <a:blipFill rotWithShape="0">
                <a:blip r:embed="rId2"/>
                <a:stretch>
                  <a:fillRect l="-669" t="-1218" r="-2675" b="-1096"/>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dirty="0"/>
              <a:t>فوزية الكلابي</a:t>
            </a:r>
            <a:endParaRPr lang="en-GB" dirty="0"/>
          </a:p>
        </p:txBody>
      </p:sp>
      <p:sp>
        <p:nvSpPr>
          <p:cNvPr id="5" name="Slide Number Placeholder 4"/>
          <p:cNvSpPr>
            <a:spLocks noGrp="1"/>
          </p:cNvSpPr>
          <p:nvPr>
            <p:ph type="sldNum" sz="quarter" idx="12"/>
          </p:nvPr>
        </p:nvSpPr>
        <p:spPr/>
        <p:txBody>
          <a:bodyPr/>
          <a:lstStyle/>
          <a:p>
            <a:fld id="{DDA63D12-BCEB-4E8B-94AD-549E12DB8AFD}" type="slidenum">
              <a:rPr lang="en-GB" smtClean="0"/>
              <a:pPr/>
              <a:t>20</a:t>
            </a:fld>
            <a:endParaRPr lang="en-GB"/>
          </a:p>
        </p:txBody>
      </p:sp>
      <p:sp>
        <p:nvSpPr>
          <p:cNvPr id="6" name="Right Arrow 5"/>
          <p:cNvSpPr/>
          <p:nvPr/>
        </p:nvSpPr>
        <p:spPr>
          <a:xfrm flipV="1">
            <a:off x="3707904" y="3733577"/>
            <a:ext cx="497607"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768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3553" y="137196"/>
            <a:ext cx="7543800" cy="1450757"/>
          </a:xfrm>
        </p:spPr>
        <p:txBody>
          <a:bodyPr>
            <a:normAutofit/>
          </a:bodyPr>
          <a:lstStyle/>
          <a:p>
            <a:pPr algn="ctr"/>
            <a:r>
              <a:rPr lang="ar-SA" sz="3200" b="1" dirty="0" smtClean="0">
                <a:solidFill>
                  <a:srgbClr val="C00000"/>
                </a:solidFill>
              </a:rPr>
              <a:t>تابع مرونة الاحلال بين عناصر الانتاج</a:t>
            </a:r>
            <a:endParaRPr lang="en-US" sz="3200" b="1" dirty="0">
              <a:solidFill>
                <a:srgbClr val="C00000"/>
              </a:solidFill>
            </a:endParaRPr>
          </a:p>
        </p:txBody>
      </p:sp>
      <p:sp>
        <p:nvSpPr>
          <p:cNvPr id="4" name="Footer Placeholder 3"/>
          <p:cNvSpPr>
            <a:spLocks noGrp="1"/>
          </p:cNvSpPr>
          <p:nvPr>
            <p:ph type="ftr" sz="quarter" idx="11"/>
          </p:nvPr>
        </p:nvSpPr>
        <p:spPr/>
        <p:txBody>
          <a:bodyPr/>
          <a:lstStyle/>
          <a:p>
            <a:r>
              <a:rPr lang="ar-SA" smtClean="0"/>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21</a:t>
            </a:fld>
            <a:endParaRPr lang="en-GB"/>
          </a:p>
        </p:txBody>
      </p:sp>
      <p:cxnSp>
        <p:nvCxnSpPr>
          <p:cNvPr id="7" name="Straight Connector 6"/>
          <p:cNvCxnSpPr/>
          <p:nvPr/>
        </p:nvCxnSpPr>
        <p:spPr>
          <a:xfrm>
            <a:off x="1842257" y="2780927"/>
            <a:ext cx="0" cy="2376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35696" y="5162092"/>
            <a:ext cx="295232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2166878" y="2988084"/>
            <a:ext cx="2368337" cy="1822351"/>
          </a:xfrm>
          <a:custGeom>
            <a:avLst/>
            <a:gdLst>
              <a:gd name="connsiteX0" fmla="*/ 0 w 2492866"/>
              <a:gd name="connsiteY0" fmla="*/ 0 h 1695274"/>
              <a:gd name="connsiteX1" fmla="*/ 716573 w 2492866"/>
              <a:gd name="connsiteY1" fmla="*/ 1191357 h 1695274"/>
              <a:gd name="connsiteX2" fmla="*/ 2400300 w 2492866"/>
              <a:gd name="connsiteY2" fmla="*/ 1670538 h 1695274"/>
              <a:gd name="connsiteX3" fmla="*/ 2286000 w 2492866"/>
              <a:gd name="connsiteY3" fmla="*/ 1630973 h 1695274"/>
              <a:gd name="connsiteX4" fmla="*/ 2286000 w 2492866"/>
              <a:gd name="connsiteY4" fmla="*/ 1630973 h 1695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2866" h="1695274">
                <a:moveTo>
                  <a:pt x="0" y="0"/>
                </a:moveTo>
                <a:cubicBezTo>
                  <a:pt x="158261" y="456467"/>
                  <a:pt x="316523" y="912934"/>
                  <a:pt x="716573" y="1191357"/>
                </a:cubicBezTo>
                <a:cubicBezTo>
                  <a:pt x="1116623" y="1469780"/>
                  <a:pt x="2138729" y="1597269"/>
                  <a:pt x="2400300" y="1670538"/>
                </a:cubicBezTo>
                <a:cubicBezTo>
                  <a:pt x="2661871" y="1743807"/>
                  <a:pt x="2286000" y="1630973"/>
                  <a:pt x="2286000" y="1630973"/>
                </a:cubicBezTo>
                <a:lnTo>
                  <a:pt x="2286000" y="163097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1834916" y="4211743"/>
            <a:ext cx="2376264" cy="936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34916" y="3212976"/>
            <a:ext cx="1577540" cy="193487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3635896" y="3041973"/>
                <a:ext cx="361061" cy="123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800" i="1" smtClean="0">
                              <a:latin typeface="Cambria Math" panose="02040503050406030204" pitchFamily="18" charset="0"/>
                            </a:rPr>
                          </m:ctrlPr>
                        </m:dPr>
                        <m:e>
                          <m:r>
                            <a:rPr lang="en-US" sz="800" b="0" i="1" smtClean="0">
                              <a:latin typeface="Cambria Math" panose="02040503050406030204" pitchFamily="18" charset="0"/>
                            </a:rPr>
                            <m:t>𝐾</m:t>
                          </m:r>
                        </m:e>
                        <m:e>
                          <m:r>
                            <a:rPr lang="en-US" sz="800" b="0" i="1" smtClean="0">
                              <a:latin typeface="Cambria Math" panose="02040503050406030204" pitchFamily="18" charset="0"/>
                            </a:rPr>
                            <m:t>𝐿</m:t>
                          </m:r>
                        </m:e>
                      </m:d>
                      <m:r>
                        <a:rPr lang="en-US" sz="800" b="0" i="1" smtClean="0">
                          <a:latin typeface="Cambria Math" panose="02040503050406030204" pitchFamily="18" charset="0"/>
                        </a:rPr>
                        <m:t> </m:t>
                      </m:r>
                      <m:r>
                        <a:rPr lang="en-US" sz="800" b="0" i="1" smtClean="0">
                          <a:latin typeface="Cambria Math" panose="02040503050406030204" pitchFamily="18" charset="0"/>
                        </a:rPr>
                        <m:t>𝐴</m:t>
                      </m:r>
                    </m:oMath>
                  </m:oMathPara>
                </a14:m>
                <a:endParaRPr lang="en-US" sz="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635896" y="3041973"/>
                <a:ext cx="361061" cy="123111"/>
              </a:xfrm>
              <a:prstGeom prst="rect">
                <a:avLst/>
              </a:prstGeom>
              <a:blipFill rotWithShape="0">
                <a:blip r:embed="rId2"/>
                <a:stretch>
                  <a:fillRect r="-6667"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444644" y="4711771"/>
                <a:ext cx="361061" cy="123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800" i="1" smtClean="0">
                              <a:latin typeface="Cambria Math" panose="02040503050406030204" pitchFamily="18" charset="0"/>
                            </a:rPr>
                          </m:ctrlPr>
                        </m:dPr>
                        <m:e>
                          <m:r>
                            <a:rPr lang="en-US" sz="800" b="0" i="1" smtClean="0">
                              <a:latin typeface="Cambria Math" panose="02040503050406030204" pitchFamily="18" charset="0"/>
                            </a:rPr>
                            <m:t>𝑤</m:t>
                          </m:r>
                        </m:e>
                        <m:e>
                          <m:r>
                            <a:rPr lang="en-US" sz="800" b="0" i="1" smtClean="0">
                              <a:latin typeface="Cambria Math" panose="02040503050406030204" pitchFamily="18" charset="0"/>
                            </a:rPr>
                            <m:t>𝑟</m:t>
                          </m:r>
                        </m:e>
                      </m:d>
                      <m:r>
                        <a:rPr lang="en-US" sz="800" b="0" i="1" smtClean="0">
                          <a:latin typeface="Cambria Math" panose="02040503050406030204" pitchFamily="18" charset="0"/>
                        </a:rPr>
                        <m:t> </m:t>
                      </m:r>
                      <m:r>
                        <a:rPr lang="en-US" sz="800" b="0" i="1" smtClean="0">
                          <a:latin typeface="Cambria Math" panose="02040503050406030204" pitchFamily="18" charset="0"/>
                        </a:rPr>
                        <m:t>𝐵</m:t>
                      </m:r>
                    </m:oMath>
                  </m:oMathPara>
                </a14:m>
                <a:endParaRPr lang="en-US" sz="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444644" y="4711771"/>
                <a:ext cx="361061" cy="123111"/>
              </a:xfrm>
              <a:prstGeom prst="rect">
                <a:avLst/>
              </a:prstGeom>
              <a:blipFill rotWithShape="0">
                <a:blip r:embed="rId3"/>
                <a:stretch>
                  <a:fillRect r="-678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088185" y="3860597"/>
                <a:ext cx="357918" cy="123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800" i="1" smtClean="0">
                              <a:latin typeface="Cambria Math" panose="02040503050406030204" pitchFamily="18" charset="0"/>
                            </a:rPr>
                          </m:ctrlPr>
                        </m:dPr>
                        <m:e>
                          <m:r>
                            <a:rPr lang="en-US" sz="800" b="0" i="1" smtClean="0">
                              <a:latin typeface="Cambria Math" panose="02040503050406030204" pitchFamily="18" charset="0"/>
                            </a:rPr>
                            <m:t>𝑤</m:t>
                          </m:r>
                        </m:e>
                        <m:e>
                          <m:r>
                            <a:rPr lang="en-US" sz="800" b="0" i="1" smtClean="0">
                              <a:latin typeface="Cambria Math" panose="02040503050406030204" pitchFamily="18" charset="0"/>
                            </a:rPr>
                            <m:t>𝑟</m:t>
                          </m:r>
                        </m:e>
                      </m:d>
                      <m:r>
                        <a:rPr lang="en-US" sz="800" b="0" i="1" smtClean="0">
                          <a:latin typeface="Cambria Math" panose="02040503050406030204" pitchFamily="18" charset="0"/>
                        </a:rPr>
                        <m:t> </m:t>
                      </m:r>
                      <m:r>
                        <a:rPr lang="en-US" sz="800" b="0" i="1" smtClean="0">
                          <a:latin typeface="Cambria Math" panose="02040503050406030204" pitchFamily="18" charset="0"/>
                        </a:rPr>
                        <m:t>𝐴</m:t>
                      </m:r>
                    </m:oMath>
                  </m:oMathPara>
                </a14:m>
                <a:endParaRPr lang="en-US" sz="800" dirty="0"/>
              </a:p>
            </p:txBody>
          </p:sp>
        </mc:Choice>
        <mc:Fallback xmlns="">
          <p:sp>
            <p:nvSpPr>
              <p:cNvPr id="17" name="TextBox 16"/>
              <p:cNvSpPr txBox="1">
                <a:spLocks noRot="1" noChangeAspect="1" noMove="1" noResize="1" noEditPoints="1" noAdjustHandles="1" noChangeArrowheads="1" noChangeShapeType="1" noTextEdit="1"/>
              </p:cNvSpPr>
              <p:nvPr/>
            </p:nvSpPr>
            <p:spPr>
              <a:xfrm>
                <a:off x="2088185" y="3860597"/>
                <a:ext cx="357918" cy="123111"/>
              </a:xfrm>
              <a:prstGeom prst="rect">
                <a:avLst/>
              </a:prstGeom>
              <a:blipFill rotWithShape="0">
                <a:blip r:embed="rId4"/>
                <a:stretch>
                  <a:fillRect r="-8621"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310429" y="4088663"/>
                <a:ext cx="361061" cy="1231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lang="en-US" sz="800" i="1" smtClean="0">
                              <a:latin typeface="Cambria Math" panose="02040503050406030204" pitchFamily="18" charset="0"/>
                            </a:rPr>
                          </m:ctrlPr>
                        </m:dPr>
                        <m:e>
                          <m:r>
                            <a:rPr lang="en-US" sz="800" b="0" i="1" smtClean="0">
                              <a:latin typeface="Cambria Math" panose="02040503050406030204" pitchFamily="18" charset="0"/>
                            </a:rPr>
                            <m:t>𝐾</m:t>
                          </m:r>
                        </m:e>
                        <m:e>
                          <m:r>
                            <a:rPr lang="en-US" sz="800" b="0" i="1" smtClean="0">
                              <a:latin typeface="Cambria Math" panose="02040503050406030204" pitchFamily="18" charset="0"/>
                            </a:rPr>
                            <m:t>𝐿</m:t>
                          </m:r>
                        </m:e>
                      </m:d>
                      <m:r>
                        <a:rPr lang="en-US" sz="800" b="0" i="1" smtClean="0">
                          <a:latin typeface="Cambria Math" panose="02040503050406030204" pitchFamily="18" charset="0"/>
                        </a:rPr>
                        <m:t> </m:t>
                      </m:r>
                      <m:r>
                        <a:rPr lang="en-US" sz="800" b="0" i="1" smtClean="0">
                          <a:latin typeface="Cambria Math" panose="02040503050406030204" pitchFamily="18" charset="0"/>
                        </a:rPr>
                        <m:t>𝐵</m:t>
                      </m:r>
                    </m:oMath>
                  </m:oMathPara>
                </a14:m>
                <a:endParaRPr lang="en-US" sz="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310429" y="4088663"/>
                <a:ext cx="361061" cy="123111"/>
              </a:xfrm>
              <a:prstGeom prst="rect">
                <a:avLst/>
              </a:prstGeom>
              <a:blipFill rotWithShape="0">
                <a:blip r:embed="rId5"/>
                <a:stretch>
                  <a:fillRect r="-6780" b="-10000"/>
                </a:stretch>
              </a:blipFill>
            </p:spPr>
            <p:txBody>
              <a:bodyPr/>
              <a:lstStyle/>
              <a:p>
                <a:r>
                  <a:rPr lang="en-US">
                    <a:noFill/>
                  </a:rPr>
                  <a:t> </a:t>
                </a:r>
              </a:p>
            </p:txBody>
          </p:sp>
        </mc:Fallback>
      </mc:AlternateContent>
      <p:sp>
        <p:nvSpPr>
          <p:cNvPr id="20" name="Rectangle 19"/>
          <p:cNvSpPr/>
          <p:nvPr/>
        </p:nvSpPr>
        <p:spPr>
          <a:xfrm>
            <a:off x="2764639" y="4044933"/>
            <a:ext cx="107622" cy="615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21" name="Rectangle 20"/>
          <p:cNvSpPr/>
          <p:nvPr/>
        </p:nvSpPr>
        <p:spPr>
          <a:xfrm>
            <a:off x="3412455" y="4346831"/>
            <a:ext cx="116581" cy="97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B</a:t>
            </a:r>
            <a:endParaRPr lang="en-US" sz="1000" dirty="0">
              <a:solidFill>
                <a:schemeClr val="tx1"/>
              </a:solidFill>
            </a:endParaRPr>
          </a:p>
        </p:txBody>
      </p:sp>
      <p:sp>
        <p:nvSpPr>
          <p:cNvPr id="22" name="Oval 21"/>
          <p:cNvSpPr/>
          <p:nvPr/>
        </p:nvSpPr>
        <p:spPr>
          <a:xfrm>
            <a:off x="2685064" y="408866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421784" y="450644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2483768" y="3861048"/>
            <a:ext cx="360040" cy="504056"/>
          </a:xfrm>
          <a:prstGeom prst="line">
            <a:avLst/>
          </a:prstGeom>
          <a:ln w="28575">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90789" y="4458326"/>
            <a:ext cx="724978" cy="221469"/>
          </a:xfrm>
          <a:prstGeom prst="line">
            <a:avLst/>
          </a:prstGeom>
          <a:ln w="28575">
            <a:solidFill>
              <a:srgbClr val="92D05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p:cNvSpPr txBox="1"/>
              <p:nvPr/>
            </p:nvSpPr>
            <p:spPr>
              <a:xfrm>
                <a:off x="3035270" y="3926320"/>
                <a:ext cx="420564"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𝑀𝑅𝑇𝑆</m:t>
                          </m:r>
                        </m:e>
                        <m:sub>
                          <m:r>
                            <a:rPr lang="en-US" sz="1000" b="0" i="1" smtClean="0">
                              <a:latin typeface="Cambria Math" panose="02040503050406030204" pitchFamily="18" charset="0"/>
                            </a:rPr>
                            <m:t>𝐴</m:t>
                          </m:r>
                        </m:sub>
                      </m:sSub>
                    </m:oMath>
                  </m:oMathPara>
                </a14:m>
                <a:endParaRPr lang="en-US" sz="1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035270" y="3926320"/>
                <a:ext cx="420564" cy="153888"/>
              </a:xfrm>
              <a:prstGeom prst="rect">
                <a:avLst/>
              </a:prstGeom>
              <a:blipFill rotWithShape="0">
                <a:blip r:embed="rId6"/>
                <a:stretch>
                  <a:fillRect l="-7246" r="-2899"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3964748" y="4388743"/>
                <a:ext cx="430182"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panose="02040503050406030204" pitchFamily="18" charset="0"/>
                            </a:rPr>
                            <m:t>𝑀𝑅𝑇𝑆</m:t>
                          </m:r>
                        </m:e>
                        <m:sub>
                          <m:r>
                            <a:rPr lang="en-US" sz="1000" b="0" i="1" smtClean="0">
                              <a:latin typeface="Cambria Math" panose="02040503050406030204" pitchFamily="18" charset="0"/>
                            </a:rPr>
                            <m:t>𝐵</m:t>
                          </m:r>
                        </m:sub>
                      </m:sSub>
                    </m:oMath>
                  </m:oMathPara>
                </a14:m>
                <a:endParaRPr lang="en-US" sz="1000" dirty="0"/>
              </a:p>
            </p:txBody>
          </p:sp>
        </mc:Choice>
        <mc:Fallback xmlns="">
          <p:sp>
            <p:nvSpPr>
              <p:cNvPr id="38" name="TextBox 37"/>
              <p:cNvSpPr txBox="1">
                <a:spLocks noRot="1" noChangeAspect="1" noMove="1" noResize="1" noEditPoints="1" noAdjustHandles="1" noChangeArrowheads="1" noChangeShapeType="1" noTextEdit="1"/>
              </p:cNvSpPr>
              <p:nvPr/>
            </p:nvSpPr>
            <p:spPr>
              <a:xfrm>
                <a:off x="3964748" y="4388743"/>
                <a:ext cx="430182" cy="153888"/>
              </a:xfrm>
              <a:prstGeom prst="rect">
                <a:avLst/>
              </a:prstGeom>
              <a:blipFill rotWithShape="0">
                <a:blip r:embed="rId7"/>
                <a:stretch>
                  <a:fillRect l="-5634" r="-2817" b="-16000"/>
                </a:stretch>
              </a:blipFill>
            </p:spPr>
            <p:txBody>
              <a:bodyPr/>
              <a:lstStyle/>
              <a:p>
                <a:r>
                  <a:rPr lang="en-US">
                    <a:noFill/>
                  </a:rPr>
                  <a:t> </a:t>
                </a:r>
              </a:p>
            </p:txBody>
          </p:sp>
        </mc:Fallback>
      </mc:AlternateContent>
      <p:cxnSp>
        <p:nvCxnSpPr>
          <p:cNvPr id="44" name="Straight Arrow Connector 43"/>
          <p:cNvCxnSpPr/>
          <p:nvPr/>
        </p:nvCxnSpPr>
        <p:spPr>
          <a:xfrm flipV="1">
            <a:off x="2804503" y="4041050"/>
            <a:ext cx="270073" cy="1027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635896" y="4477045"/>
            <a:ext cx="229603" cy="29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p:cNvSpPr txBox="1"/>
              <p:nvPr/>
            </p:nvSpPr>
            <p:spPr>
              <a:xfrm>
                <a:off x="2595404" y="5211794"/>
                <a:ext cx="136768" cy="1384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900" i="1" smtClean="0">
                              <a:latin typeface="Cambria Math" panose="02040503050406030204" pitchFamily="18" charset="0"/>
                            </a:rPr>
                          </m:ctrlPr>
                        </m:sSubPr>
                        <m:e>
                          <m:r>
                            <a:rPr lang="en-US" sz="900" b="0" i="1" smtClean="0">
                              <a:latin typeface="Cambria Math" panose="02040503050406030204" pitchFamily="18" charset="0"/>
                            </a:rPr>
                            <m:t>𝐿</m:t>
                          </m:r>
                        </m:e>
                        <m:sub>
                          <m:r>
                            <a:rPr lang="en-US" sz="900" b="0" i="1" smtClean="0">
                              <a:latin typeface="Cambria Math" panose="02040503050406030204" pitchFamily="18" charset="0"/>
                            </a:rPr>
                            <m:t>1</m:t>
                          </m:r>
                        </m:sub>
                      </m:sSub>
                    </m:oMath>
                  </m:oMathPara>
                </a14:m>
                <a:endParaRPr lang="en-US" sz="900" dirty="0"/>
              </a:p>
            </p:txBody>
          </p:sp>
        </mc:Choice>
        <mc:Fallback xmlns="">
          <p:sp>
            <p:nvSpPr>
              <p:cNvPr id="49" name="TextBox 48"/>
              <p:cNvSpPr txBox="1">
                <a:spLocks noRot="1" noChangeAspect="1" noMove="1" noResize="1" noEditPoints="1" noAdjustHandles="1" noChangeArrowheads="1" noChangeShapeType="1" noTextEdit="1"/>
              </p:cNvSpPr>
              <p:nvPr/>
            </p:nvSpPr>
            <p:spPr>
              <a:xfrm>
                <a:off x="2595404" y="5211794"/>
                <a:ext cx="136768" cy="138499"/>
              </a:xfrm>
              <a:prstGeom prst="rect">
                <a:avLst/>
              </a:prstGeom>
              <a:blipFill rotWithShape="0">
                <a:blip r:embed="rId8"/>
                <a:stretch>
                  <a:fillRect l="-22727" r="-13636"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375860" y="5244425"/>
                <a:ext cx="139461" cy="1384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900" i="1" smtClean="0">
                              <a:latin typeface="Cambria Math" panose="02040503050406030204" pitchFamily="18" charset="0"/>
                            </a:rPr>
                          </m:ctrlPr>
                        </m:sSubPr>
                        <m:e>
                          <m:r>
                            <a:rPr lang="en-US" sz="900" b="0" i="1" smtClean="0">
                              <a:latin typeface="Cambria Math" panose="02040503050406030204" pitchFamily="18" charset="0"/>
                            </a:rPr>
                            <m:t>𝐿</m:t>
                          </m:r>
                        </m:e>
                        <m:sub>
                          <m:r>
                            <a:rPr lang="en-US" sz="900" b="0" i="1" smtClean="0">
                              <a:latin typeface="Cambria Math" panose="02040503050406030204" pitchFamily="18" charset="0"/>
                            </a:rPr>
                            <m:t>2</m:t>
                          </m:r>
                        </m:sub>
                      </m:sSub>
                    </m:oMath>
                  </m:oMathPara>
                </a14:m>
                <a:endParaRPr lang="en-US" sz="900" dirty="0"/>
              </a:p>
            </p:txBody>
          </p:sp>
        </mc:Choice>
        <mc:Fallback xmlns="">
          <p:sp>
            <p:nvSpPr>
              <p:cNvPr id="50" name="TextBox 49"/>
              <p:cNvSpPr txBox="1">
                <a:spLocks noRot="1" noChangeAspect="1" noMove="1" noResize="1" noEditPoints="1" noAdjustHandles="1" noChangeArrowheads="1" noChangeShapeType="1" noTextEdit="1"/>
              </p:cNvSpPr>
              <p:nvPr/>
            </p:nvSpPr>
            <p:spPr>
              <a:xfrm>
                <a:off x="3375860" y="5244425"/>
                <a:ext cx="139461" cy="138499"/>
              </a:xfrm>
              <a:prstGeom prst="rect">
                <a:avLst/>
              </a:prstGeom>
              <a:blipFill rotWithShape="0">
                <a:blip r:embed="rId9"/>
                <a:stretch>
                  <a:fillRect l="-21739" r="-13043"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837633" y="5087942"/>
                <a:ext cx="88935" cy="1384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900" b="0" i="1" smtClean="0">
                          <a:latin typeface="Cambria Math" panose="02040503050406030204" pitchFamily="18" charset="0"/>
                        </a:rPr>
                        <m:t>𝐿</m:t>
                      </m:r>
                    </m:oMath>
                  </m:oMathPara>
                </a14:m>
                <a:endParaRPr lang="en-US" sz="9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837633" y="5087942"/>
                <a:ext cx="88935" cy="138499"/>
              </a:xfrm>
              <a:prstGeom prst="rect">
                <a:avLst/>
              </a:prstGeom>
              <a:blipFill rotWithShape="0">
                <a:blip r:embed="rId10"/>
                <a:stretch>
                  <a:fillRect l="-35714" r="-35714"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1632508" y="3974577"/>
                <a:ext cx="171450" cy="1384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900" i="1" smtClean="0">
                              <a:latin typeface="Cambria Math" panose="02040503050406030204" pitchFamily="18" charset="0"/>
                            </a:rPr>
                          </m:ctrlPr>
                        </m:sSubPr>
                        <m:e>
                          <m:r>
                            <a:rPr lang="en-US" sz="900" b="0" i="1" smtClean="0">
                              <a:latin typeface="Cambria Math" panose="02040503050406030204" pitchFamily="18" charset="0"/>
                            </a:rPr>
                            <m:t>𝐾</m:t>
                          </m:r>
                        </m:e>
                        <m:sub>
                          <m:r>
                            <a:rPr lang="en-US" sz="900" b="0" i="1" smtClean="0">
                              <a:latin typeface="Cambria Math" panose="02040503050406030204" pitchFamily="18" charset="0"/>
                            </a:rPr>
                            <m:t>1</m:t>
                          </m:r>
                        </m:sub>
                      </m:sSub>
                    </m:oMath>
                  </m:oMathPara>
                </a14:m>
                <a:endParaRPr lang="en-US" sz="900" dirty="0"/>
              </a:p>
            </p:txBody>
          </p:sp>
        </mc:Choice>
        <mc:Fallback xmlns="">
          <p:sp>
            <p:nvSpPr>
              <p:cNvPr id="52" name="TextBox 51"/>
              <p:cNvSpPr txBox="1">
                <a:spLocks noRot="1" noChangeAspect="1" noMove="1" noResize="1" noEditPoints="1" noAdjustHandles="1" noChangeArrowheads="1" noChangeShapeType="1" noTextEdit="1"/>
              </p:cNvSpPr>
              <p:nvPr/>
            </p:nvSpPr>
            <p:spPr>
              <a:xfrm>
                <a:off x="1632508" y="3974577"/>
                <a:ext cx="171450" cy="138499"/>
              </a:xfrm>
              <a:prstGeom prst="rect">
                <a:avLst/>
              </a:prstGeom>
              <a:blipFill rotWithShape="0">
                <a:blip r:embed="rId11"/>
                <a:stretch>
                  <a:fillRect l="-10714" r="-3571" b="-17391"/>
                </a:stretch>
              </a:blipFill>
            </p:spPr>
            <p:txBody>
              <a:bodyPr/>
              <a:lstStyle/>
              <a:p>
                <a:r>
                  <a:rPr lang="en-US">
                    <a:noFill/>
                  </a:rPr>
                  <a:t> </a:t>
                </a:r>
              </a:p>
            </p:txBody>
          </p:sp>
        </mc:Fallback>
      </mc:AlternateContent>
      <p:cxnSp>
        <p:nvCxnSpPr>
          <p:cNvPr id="54" name="Straight Connector 53"/>
          <p:cNvCxnSpPr/>
          <p:nvPr/>
        </p:nvCxnSpPr>
        <p:spPr>
          <a:xfrm flipH="1">
            <a:off x="2646945" y="4108529"/>
            <a:ext cx="16843" cy="1048663"/>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3428900" y="4569060"/>
            <a:ext cx="15776" cy="588132"/>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825588" y="4075710"/>
            <a:ext cx="829472" cy="38881"/>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825588" y="4512928"/>
            <a:ext cx="1611734" cy="39233"/>
          </a:xfrm>
          <a:prstGeom prst="line">
            <a:avLst/>
          </a:prstGeom>
          <a:ln>
            <a:solidFill>
              <a:srgbClr val="C00000"/>
            </a:solidFill>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1652233" y="4419655"/>
                <a:ext cx="171450" cy="1384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900" i="1" smtClean="0">
                              <a:latin typeface="Cambria Math" panose="02040503050406030204" pitchFamily="18" charset="0"/>
                            </a:rPr>
                          </m:ctrlPr>
                        </m:sSubPr>
                        <m:e>
                          <m:r>
                            <a:rPr lang="en-US" sz="900" b="0" i="1" smtClean="0">
                              <a:latin typeface="Cambria Math" panose="02040503050406030204" pitchFamily="18" charset="0"/>
                            </a:rPr>
                            <m:t>𝐾</m:t>
                          </m:r>
                        </m:e>
                        <m:sub>
                          <m:r>
                            <a:rPr lang="en-US" sz="900" b="0" i="1" smtClean="0">
                              <a:latin typeface="Cambria Math" panose="02040503050406030204" pitchFamily="18" charset="0"/>
                            </a:rPr>
                            <m:t>2</m:t>
                          </m:r>
                        </m:sub>
                      </m:sSub>
                    </m:oMath>
                  </m:oMathPara>
                </a14:m>
                <a:endParaRPr lang="en-US" sz="900" dirty="0"/>
              </a:p>
            </p:txBody>
          </p:sp>
        </mc:Choice>
        <mc:Fallback xmlns="">
          <p:sp>
            <p:nvSpPr>
              <p:cNvPr id="64" name="TextBox 63"/>
              <p:cNvSpPr txBox="1">
                <a:spLocks noRot="1" noChangeAspect="1" noMove="1" noResize="1" noEditPoints="1" noAdjustHandles="1" noChangeArrowheads="1" noChangeShapeType="1" noTextEdit="1"/>
              </p:cNvSpPr>
              <p:nvPr/>
            </p:nvSpPr>
            <p:spPr>
              <a:xfrm>
                <a:off x="1652233" y="4419655"/>
                <a:ext cx="171450" cy="138499"/>
              </a:xfrm>
              <a:prstGeom prst="rect">
                <a:avLst/>
              </a:prstGeom>
              <a:blipFill rotWithShape="0">
                <a:blip r:embed="rId12"/>
                <a:stretch>
                  <a:fillRect l="-10714" r="-3571" b="-173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1729325" y="2656609"/>
                <a:ext cx="109261" cy="1384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900" i="1" smtClean="0">
                          <a:latin typeface="Cambria Math" panose="02040503050406030204" pitchFamily="18" charset="0"/>
                        </a:rPr>
                        <m:t>𝐾</m:t>
                      </m:r>
                    </m:oMath>
                  </m:oMathPara>
                </a14:m>
                <a:endParaRPr lang="en-US" sz="900" dirty="0"/>
              </a:p>
            </p:txBody>
          </p:sp>
        </mc:Choice>
        <mc:Fallback xmlns="">
          <p:sp>
            <p:nvSpPr>
              <p:cNvPr id="65" name="TextBox 64"/>
              <p:cNvSpPr txBox="1">
                <a:spLocks noRot="1" noChangeAspect="1" noMove="1" noResize="1" noEditPoints="1" noAdjustHandles="1" noChangeArrowheads="1" noChangeShapeType="1" noTextEdit="1"/>
              </p:cNvSpPr>
              <p:nvPr/>
            </p:nvSpPr>
            <p:spPr>
              <a:xfrm>
                <a:off x="1729325" y="2656609"/>
                <a:ext cx="109261" cy="138499"/>
              </a:xfrm>
              <a:prstGeom prst="rect">
                <a:avLst/>
              </a:prstGeom>
              <a:blipFill rotWithShape="0">
                <a:blip r:embed="rId13"/>
                <a:stretch>
                  <a:fillRect l="-27778" r="-22222" b="-86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502132" y="4778515"/>
                <a:ext cx="277445" cy="1384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900" i="1" smtClean="0">
                              <a:latin typeface="Cambria Math" panose="02040503050406030204" pitchFamily="18" charset="0"/>
                            </a:rPr>
                          </m:ctrlPr>
                        </m:sSubPr>
                        <m:e>
                          <m:r>
                            <a:rPr lang="en-US" sz="900" b="0" i="1" smtClean="0">
                              <a:latin typeface="Cambria Math" panose="02040503050406030204" pitchFamily="18" charset="0"/>
                            </a:rPr>
                            <m:t>𝑄</m:t>
                          </m:r>
                        </m:e>
                        <m:sub>
                          <m:r>
                            <a:rPr lang="en-US" sz="900" b="0" i="1" smtClean="0">
                              <a:latin typeface="Cambria Math" panose="02040503050406030204" pitchFamily="18" charset="0"/>
                            </a:rPr>
                            <m:t>𝑂</m:t>
                          </m:r>
                        </m:sub>
                      </m:sSub>
                    </m:oMath>
                  </m:oMathPara>
                </a14:m>
                <a:endParaRPr lang="en-US" sz="9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502132" y="4778515"/>
                <a:ext cx="277445" cy="138499"/>
              </a:xfrm>
              <a:prstGeom prst="rect">
                <a:avLst/>
              </a:prstGeom>
              <a:blipFill rotWithShape="0">
                <a:blip r:embed="rId14"/>
                <a:stretch>
                  <a:fillRect b="-26087"/>
                </a:stretch>
              </a:blipFill>
            </p:spPr>
            <p:txBody>
              <a:bodyPr/>
              <a:lstStyle/>
              <a:p>
                <a:r>
                  <a:rPr lang="en-US">
                    <a:noFill/>
                  </a:rPr>
                  <a:t> </a:t>
                </a:r>
              </a:p>
            </p:txBody>
          </p:sp>
        </mc:Fallback>
      </mc:AlternateContent>
    </p:spTree>
    <p:extLst>
      <p:ext uri="{BB962C8B-B14F-4D97-AF65-F5344CB8AC3E}">
        <p14:creationId xmlns:p14="http://schemas.microsoft.com/office/powerpoint/2010/main" val="748937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781488" cy="622116"/>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دوال الانتاج المتجانسة </a:t>
            </a:r>
            <a:endParaRPr lang="en-US"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5496" y="1124744"/>
                <a:ext cx="9073008" cy="5184576"/>
              </a:xfrm>
            </p:spPr>
            <p:txBody>
              <a:bodyPr>
                <a:normAutofit fontScale="55000" lnSpcReduction="20000"/>
              </a:bodyPr>
              <a:lstStyle/>
              <a:p>
                <a:pPr algn="r" rtl="1"/>
                <a:r>
                  <a:rPr lang="ar-SA" sz="4400" b="1" dirty="0">
                    <a:solidFill>
                      <a:srgbClr val="00B050"/>
                    </a:solidFill>
                    <a:effectLst>
                      <a:outerShdw blurRad="38100" dist="38100" dir="2700000" algn="tl">
                        <a:srgbClr val="000000">
                          <a:alpha val="43137"/>
                        </a:srgbClr>
                      </a:outerShdw>
                    </a:effectLst>
                  </a:rPr>
                  <a:t>تكون الدالة متجانسة من الدرجة ( </a:t>
                </a:r>
                <a:r>
                  <a:rPr lang="en-US" sz="4400" b="1" dirty="0">
                    <a:solidFill>
                      <a:srgbClr val="00B050"/>
                    </a:solidFill>
                    <a:effectLst>
                      <a:outerShdw blurRad="38100" dist="38100" dir="2700000" algn="tl">
                        <a:srgbClr val="000000">
                          <a:alpha val="43137"/>
                        </a:srgbClr>
                      </a:outerShdw>
                    </a:effectLst>
                  </a:rPr>
                  <a:t>r</a:t>
                </a:r>
                <a:r>
                  <a:rPr lang="ar-SA" sz="4400" b="1" dirty="0">
                    <a:solidFill>
                      <a:srgbClr val="00B050"/>
                    </a:solidFill>
                    <a:effectLst>
                      <a:outerShdw blurRad="38100" dist="38100" dir="2700000" algn="tl">
                        <a:srgbClr val="000000">
                          <a:alpha val="43137"/>
                        </a:srgbClr>
                      </a:outerShdw>
                    </a:effectLst>
                  </a:rPr>
                  <a:t> ) اذا كانت الزيادات المتناسبة في جميع عناصر الانتاج بمقدار (</a:t>
                </a:r>
                <a14:m>
                  <m:oMath xmlns:m="http://schemas.openxmlformats.org/officeDocument/2006/math">
                    <m:r>
                      <a:rPr lang="en-US" sz="4400" b="1" i="1" smtClean="0">
                        <a:solidFill>
                          <a:srgbClr val="00B050"/>
                        </a:solidFill>
                        <a:effectLst>
                          <a:outerShdw blurRad="38100" dist="38100" dir="2700000" algn="tl">
                            <a:srgbClr val="000000">
                              <a:alpha val="43137"/>
                            </a:srgbClr>
                          </a:outerShdw>
                        </a:effectLst>
                        <a:latin typeface="Cambria Math" panose="02040503050406030204" pitchFamily="18" charset="0"/>
                      </a:rPr>
                      <m:t>𝝀</m:t>
                    </m:r>
                  </m:oMath>
                </a14:m>
                <a:r>
                  <a:rPr lang="ar-SA" sz="4400" b="1" dirty="0">
                    <a:solidFill>
                      <a:srgbClr val="00B050"/>
                    </a:solidFill>
                    <a:effectLst>
                      <a:outerShdw blurRad="38100" dist="38100" dir="2700000" algn="tl">
                        <a:srgbClr val="000000">
                          <a:alpha val="43137"/>
                        </a:srgbClr>
                      </a:outerShdw>
                    </a:effectLst>
                  </a:rPr>
                  <a:t>)</a:t>
                </a:r>
                <a:r>
                  <a:rPr lang="en-US" sz="4400" b="1" dirty="0">
                    <a:solidFill>
                      <a:srgbClr val="00B050"/>
                    </a:solidFill>
                    <a:effectLst>
                      <a:outerShdw blurRad="38100" dist="38100" dir="2700000" algn="tl">
                        <a:srgbClr val="000000">
                          <a:alpha val="43137"/>
                        </a:srgbClr>
                      </a:outerShdw>
                    </a:effectLst>
                  </a:rPr>
                  <a:t> </a:t>
                </a:r>
                <a:r>
                  <a:rPr lang="ar-SA" sz="4400" b="1" dirty="0">
                    <a:solidFill>
                      <a:srgbClr val="00B050"/>
                    </a:solidFill>
                    <a:effectLst>
                      <a:outerShdw blurRad="38100" dist="38100" dir="2700000" algn="tl">
                        <a:srgbClr val="000000">
                          <a:alpha val="43137"/>
                        </a:srgbClr>
                      </a:outerShdw>
                    </a:effectLst>
                  </a:rPr>
                  <a:t>ستؤدي الى زيادة في الانتاج بمقدار ( </a:t>
                </a:r>
                <a14:m>
                  <m:oMath xmlns:m="http://schemas.openxmlformats.org/officeDocument/2006/math">
                    <m:sSup>
                      <m:sSupPr>
                        <m:ctrlPr>
                          <a:rPr lang="ar-SA" sz="4400" b="1" i="1" smtClean="0">
                            <a:solidFill>
                              <a:srgbClr val="00B050"/>
                            </a:solidFill>
                            <a:effectLst>
                              <a:outerShdw blurRad="38100" dist="38100" dir="2700000" algn="tl">
                                <a:srgbClr val="000000">
                                  <a:alpha val="43137"/>
                                </a:srgbClr>
                              </a:outerShdw>
                            </a:effectLst>
                            <a:latin typeface="Cambria Math" panose="02040503050406030204" pitchFamily="18" charset="0"/>
                          </a:rPr>
                        </m:ctrlPr>
                      </m:sSupPr>
                      <m:e>
                        <m:r>
                          <a:rPr lang="en-US" sz="4400" b="1" i="1">
                            <a:solidFill>
                              <a:srgbClr val="00B050"/>
                            </a:solidFill>
                            <a:effectLst>
                              <a:outerShdw blurRad="38100" dist="38100" dir="2700000" algn="tl">
                                <a:srgbClr val="000000">
                                  <a:alpha val="43137"/>
                                </a:srgbClr>
                              </a:outerShdw>
                            </a:effectLst>
                            <a:latin typeface="Cambria Math" panose="02040503050406030204" pitchFamily="18" charset="0"/>
                          </a:rPr>
                          <m:t>𝝀</m:t>
                        </m:r>
                      </m:e>
                      <m:sup>
                        <m:r>
                          <a:rPr lang="en-US" sz="4400" b="1" i="1" smtClean="0">
                            <a:solidFill>
                              <a:srgbClr val="00B050"/>
                            </a:solidFill>
                            <a:effectLst>
                              <a:outerShdw blurRad="38100" dist="38100" dir="2700000" algn="tl">
                                <a:srgbClr val="000000">
                                  <a:alpha val="43137"/>
                                </a:srgbClr>
                              </a:outerShdw>
                            </a:effectLst>
                            <a:latin typeface="Cambria Math" panose="02040503050406030204" pitchFamily="18" charset="0"/>
                          </a:rPr>
                          <m:t>𝒓</m:t>
                        </m:r>
                      </m:sup>
                    </m:sSup>
                  </m:oMath>
                </a14:m>
                <a:r>
                  <a:rPr lang="ar-SA" sz="4400" b="1" dirty="0">
                    <a:solidFill>
                      <a:srgbClr val="00B050"/>
                    </a:solidFill>
                    <a:effectLst>
                      <a:outerShdw blurRad="38100" dist="38100" dir="2700000" algn="tl">
                        <a:srgbClr val="000000">
                          <a:alpha val="43137"/>
                        </a:srgbClr>
                      </a:outerShdw>
                    </a:effectLst>
                  </a:rPr>
                  <a:t>)</a:t>
                </a:r>
                <a:endParaRPr lang="en-US" sz="4400" b="1" dirty="0">
                  <a:solidFill>
                    <a:srgbClr val="00B050"/>
                  </a:solidFill>
                  <a:effectLst>
                    <a:outerShdw blurRad="38100" dist="38100" dir="2700000" algn="tl">
                      <a:srgbClr val="000000">
                        <a:alpha val="43137"/>
                      </a:srgbClr>
                    </a:outerShdw>
                  </a:effectLst>
                </a:endParaRPr>
              </a:p>
              <a:p>
                <a:pPr algn="r" rtl="1"/>
                <a:r>
                  <a:rPr lang="ar-SA" sz="3600" b="1" dirty="0">
                    <a:solidFill>
                      <a:srgbClr val="0070C0"/>
                    </a:solidFill>
                    <a:effectLst>
                      <a:outerShdw blurRad="38100" dist="38100" dir="2700000" algn="tl">
                        <a:srgbClr val="000000">
                          <a:alpha val="43137"/>
                        </a:srgbClr>
                      </a:outerShdw>
                    </a:effectLst>
                  </a:rPr>
                  <a:t>مثال دالة الانتاج                                       </a:t>
                </a:r>
                <a14:m>
                  <m:oMath xmlns:m="http://schemas.openxmlformats.org/officeDocument/2006/math">
                    <m:r>
                      <a:rPr lang="en-US" sz="3600" b="1" i="1">
                        <a:solidFill>
                          <a:srgbClr val="C00000"/>
                        </a:solidFill>
                        <a:effectLst>
                          <a:outerShdw blurRad="38100" dist="38100" dir="2700000" algn="tl">
                            <a:srgbClr val="000000">
                              <a:alpha val="43137"/>
                            </a:srgbClr>
                          </a:outerShdw>
                        </a:effectLst>
                        <a:latin typeface="Cambria Math" panose="02040503050406030204" pitchFamily="18" charset="0"/>
                      </a:rPr>
                      <m:t>𝑸</m:t>
                    </m:r>
                    <m:r>
                      <a:rPr lang="en-US" sz="3600" b="1" i="1">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600" b="1" i="1">
                        <a:solidFill>
                          <a:srgbClr val="C00000"/>
                        </a:solidFill>
                        <a:effectLst>
                          <a:outerShdw blurRad="38100" dist="38100" dir="2700000" algn="tl">
                            <a:srgbClr val="000000">
                              <a:alpha val="43137"/>
                            </a:srgbClr>
                          </a:outerShdw>
                        </a:effectLst>
                        <a:latin typeface="Cambria Math" panose="02040503050406030204" pitchFamily="18" charset="0"/>
                      </a:rPr>
                      <m:t>𝒇</m:t>
                    </m:r>
                    <m:r>
                      <a:rPr lang="en-US" sz="3600" b="1" i="1">
                        <a:solidFill>
                          <a:srgbClr val="C00000"/>
                        </a:solidFill>
                        <a:effectLst>
                          <a:outerShdw blurRad="38100" dist="38100" dir="2700000" algn="tl">
                            <a:srgbClr val="000000">
                              <a:alpha val="43137"/>
                            </a:srgbClr>
                          </a:outerShdw>
                        </a:effectLst>
                        <a:latin typeface="Cambria Math" panose="02040503050406030204" pitchFamily="18" charset="0"/>
                      </a:rPr>
                      <m:t>( </m:t>
                    </m:r>
                    <m:r>
                      <a:rPr lang="en-US" sz="3600" b="1" i="1">
                        <a:solidFill>
                          <a:srgbClr val="C00000"/>
                        </a:solidFill>
                        <a:effectLst>
                          <a:outerShdw blurRad="38100" dist="38100" dir="2700000" algn="tl">
                            <a:srgbClr val="000000">
                              <a:alpha val="43137"/>
                            </a:srgbClr>
                          </a:outerShdw>
                        </a:effectLst>
                        <a:latin typeface="Cambria Math" panose="02040503050406030204" pitchFamily="18" charset="0"/>
                      </a:rPr>
                      <m:t>𝑳</m:t>
                    </m:r>
                    <m:r>
                      <a:rPr lang="en-US" sz="3600" b="1" i="1">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600" b="1" i="1">
                        <a:solidFill>
                          <a:srgbClr val="C00000"/>
                        </a:solidFill>
                        <a:effectLst>
                          <a:outerShdw blurRad="38100" dist="38100" dir="2700000" algn="tl">
                            <a:srgbClr val="000000">
                              <a:alpha val="43137"/>
                            </a:srgbClr>
                          </a:outerShdw>
                        </a:effectLst>
                        <a:latin typeface="Cambria Math" panose="02040503050406030204" pitchFamily="18" charset="0"/>
                      </a:rPr>
                      <m:t>𝑲</m:t>
                    </m:r>
                    <m:r>
                      <a:rPr lang="en-US" sz="3600" b="1" i="1">
                        <a:solidFill>
                          <a:srgbClr val="C00000"/>
                        </a:solidFill>
                        <a:effectLst>
                          <a:outerShdw blurRad="38100" dist="38100" dir="2700000" algn="tl">
                            <a:srgbClr val="000000">
                              <a:alpha val="43137"/>
                            </a:srgbClr>
                          </a:outerShdw>
                        </a:effectLst>
                        <a:latin typeface="Cambria Math" panose="02040503050406030204" pitchFamily="18" charset="0"/>
                      </a:rPr>
                      <m:t>)</m:t>
                    </m:r>
                  </m:oMath>
                </a14:m>
                <a:r>
                  <a:rPr lang="en-US" sz="3600" b="1" dirty="0">
                    <a:solidFill>
                      <a:srgbClr val="C00000"/>
                    </a:solidFill>
                    <a:effectLst>
                      <a:outerShdw blurRad="38100" dist="38100" dir="2700000" algn="tl">
                        <a:srgbClr val="000000">
                          <a:alpha val="43137"/>
                        </a:srgbClr>
                      </a:outerShdw>
                    </a:effectLst>
                  </a:rPr>
                  <a:t>        </a:t>
                </a:r>
                <a:endParaRPr lang="ar-SA" sz="3600" b="1" dirty="0">
                  <a:solidFill>
                    <a:srgbClr val="C00000"/>
                  </a:solidFill>
                  <a:effectLst>
                    <a:outerShdw blurRad="38100" dist="38100" dir="2700000" algn="tl">
                      <a:srgbClr val="000000">
                        <a:alpha val="43137"/>
                      </a:srgbClr>
                    </a:outerShdw>
                  </a:effectLst>
                </a:endParaRPr>
              </a:p>
              <a:p>
                <a:pPr algn="r" rtl="1"/>
                <a:r>
                  <a:rPr lang="ar-SA" sz="3600" dirty="0"/>
                  <a:t>اذا زادت جميع عناصر الانتاج بمقدار (</a:t>
                </a:r>
                <a:r>
                  <a:rPr lang="en-US" sz="3600" dirty="0"/>
                  <a:t>ʎ</a:t>
                </a:r>
                <a:r>
                  <a:rPr lang="ar-SA" sz="3600" dirty="0"/>
                  <a:t>) سيكون الاثر على الانتاج </a:t>
                </a:r>
              </a:p>
              <a:p>
                <a:pPr algn="ctr" rtl="1"/>
                <a14:m>
                  <m:oMath xmlns:m="http://schemas.openxmlformats.org/officeDocument/2006/math">
                    <m:r>
                      <a:rPr lang="en-US"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𝒇</m:t>
                    </m:r>
                    <m:r>
                      <a:rPr lang="en-US"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600" b="1" i="1" smtClean="0">
                        <a:solidFill>
                          <a:srgbClr val="0070C0"/>
                        </a:solidFill>
                        <a:effectLst>
                          <a:outerShdw blurRad="38100" dist="38100" dir="2700000" algn="tl">
                            <a:srgbClr val="000000">
                              <a:alpha val="43137"/>
                            </a:srgbClr>
                          </a:outerShdw>
                        </a:effectLst>
                        <a:latin typeface="Cambria Math" panose="02040503050406030204" pitchFamily="18" charset="0"/>
                      </a:rPr>
                      <m:t>𝝀</m:t>
                    </m:r>
                    <m:r>
                      <a:rPr lang="en-US"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𝑳</m:t>
                    </m:r>
                    <m:r>
                      <a:rPr lang="en-US"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 ,</m:t>
                    </m:r>
                    <m:r>
                      <a:rPr lang="en-US" sz="3600" b="1" i="1" smtClean="0">
                        <a:solidFill>
                          <a:srgbClr val="0070C0"/>
                        </a:solidFill>
                        <a:effectLst>
                          <a:outerShdw blurRad="38100" dist="38100" dir="2700000" algn="tl">
                            <a:srgbClr val="000000">
                              <a:alpha val="43137"/>
                            </a:srgbClr>
                          </a:outerShdw>
                        </a:effectLst>
                        <a:latin typeface="Cambria Math" panose="02040503050406030204" pitchFamily="18" charset="0"/>
                      </a:rPr>
                      <m:t>𝝀</m:t>
                    </m:r>
                  </m:oMath>
                </a14:m>
                <a:r>
                  <a:rPr lang="en-US" sz="3600" b="1" dirty="0">
                    <a:solidFill>
                      <a:srgbClr val="C00000"/>
                    </a:solidFill>
                    <a:effectLst>
                      <a:outerShdw blurRad="38100" dist="38100" dir="2700000" algn="tl">
                        <a:srgbClr val="000000">
                          <a:alpha val="43137"/>
                        </a:srgbClr>
                      </a:outerShdw>
                    </a:effectLst>
                  </a:rPr>
                  <a:t>K)=</a:t>
                </a:r>
                <a14:m>
                  <m:oMath xmlns:m="http://schemas.openxmlformats.org/officeDocument/2006/math">
                    <m:sSup>
                      <m:sSupPr>
                        <m:ctrlPr>
                          <a:rPr lang="ar-SA" sz="3600" b="1" i="1" smtClean="0">
                            <a:solidFill>
                              <a:srgbClr val="0070C0"/>
                            </a:solidFill>
                            <a:effectLst>
                              <a:outerShdw blurRad="38100" dist="38100" dir="2700000" algn="tl">
                                <a:srgbClr val="000000">
                                  <a:alpha val="43137"/>
                                </a:srgbClr>
                              </a:outerShdw>
                            </a:effectLst>
                            <a:latin typeface="Cambria Math" panose="02040503050406030204" pitchFamily="18" charset="0"/>
                          </a:rPr>
                        </m:ctrlPr>
                      </m:sSupPr>
                      <m:e>
                        <m:r>
                          <a:rPr lang="en-US" sz="3600" b="1" i="1" smtClean="0">
                            <a:solidFill>
                              <a:srgbClr val="0070C0"/>
                            </a:solidFill>
                            <a:effectLst>
                              <a:outerShdw blurRad="38100" dist="38100" dir="2700000" algn="tl">
                                <a:srgbClr val="000000">
                                  <a:alpha val="43137"/>
                                </a:srgbClr>
                              </a:outerShdw>
                            </a:effectLst>
                            <a:latin typeface="Cambria Math" panose="02040503050406030204" pitchFamily="18" charset="0"/>
                          </a:rPr>
                          <m:t>𝝀</m:t>
                        </m:r>
                      </m:e>
                      <m:sup>
                        <m:r>
                          <a:rPr lang="en-US" sz="36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t> </m:t>
                        </m:r>
                        <m:r>
                          <a:rPr lang="en-US" sz="3600" b="1" i="1">
                            <a:solidFill>
                              <a:srgbClr val="0070C0"/>
                            </a:solidFill>
                            <a:effectLst>
                              <a:outerShdw blurRad="38100" dist="38100" dir="2700000" algn="tl">
                                <a:srgbClr val="000000">
                                  <a:alpha val="43137"/>
                                </a:srgbClr>
                              </a:outerShdw>
                            </a:effectLst>
                            <a:latin typeface="Cambria Math" panose="02040503050406030204" pitchFamily="18" charset="0"/>
                          </a:rPr>
                          <m:t>𝒓</m:t>
                        </m:r>
                      </m:sup>
                    </m:sSup>
                    <m:r>
                      <a:rPr lang="en-US"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𝒇</m:t>
                    </m:r>
                    <m:d>
                      <m:dPr>
                        <m:ctrlPr>
                          <a:rPr lang="en-US"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ctrlPr>
                      </m:dPr>
                      <m:e>
                        <m:r>
                          <a:rPr lang="en-US"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𝑳</m:t>
                        </m:r>
                        <m:r>
                          <a:rPr lang="en-US"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𝑲</m:t>
                        </m:r>
                      </m:e>
                    </m:d>
                    <m:r>
                      <a:rPr lang="en-US"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m:t>
                    </m:r>
                    <m:sSup>
                      <m:sSupPr>
                        <m:ctrlPr>
                          <a:rPr lang="ar-SA" sz="3600" b="1" i="1" smtClean="0">
                            <a:solidFill>
                              <a:srgbClr val="0070C0"/>
                            </a:solidFill>
                            <a:effectLst>
                              <a:outerShdw blurRad="38100" dist="38100" dir="2700000" algn="tl">
                                <a:srgbClr val="000000">
                                  <a:alpha val="43137"/>
                                </a:srgbClr>
                              </a:outerShdw>
                            </a:effectLst>
                            <a:latin typeface="Cambria Math" panose="02040503050406030204" pitchFamily="18" charset="0"/>
                          </a:rPr>
                        </m:ctrlPr>
                      </m:sSupPr>
                      <m:e>
                        <m:r>
                          <a:rPr lang="en-US" sz="3600" b="1" i="1" smtClean="0">
                            <a:solidFill>
                              <a:srgbClr val="0070C0"/>
                            </a:solidFill>
                            <a:effectLst>
                              <a:outerShdw blurRad="38100" dist="38100" dir="2700000" algn="tl">
                                <a:srgbClr val="000000">
                                  <a:alpha val="43137"/>
                                </a:srgbClr>
                              </a:outerShdw>
                            </a:effectLst>
                            <a:latin typeface="Cambria Math" panose="02040503050406030204" pitchFamily="18" charset="0"/>
                          </a:rPr>
                          <m:t>𝝀</m:t>
                        </m:r>
                      </m:e>
                      <m:sup>
                        <m:r>
                          <a:rPr lang="en-US" sz="36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t> </m:t>
                        </m:r>
                        <m:r>
                          <a:rPr lang="en-US" sz="3600" b="1" i="1">
                            <a:solidFill>
                              <a:srgbClr val="0070C0"/>
                            </a:solidFill>
                            <a:effectLst>
                              <a:outerShdw blurRad="38100" dist="38100" dir="2700000" algn="tl">
                                <a:srgbClr val="000000">
                                  <a:alpha val="43137"/>
                                </a:srgbClr>
                              </a:outerShdw>
                            </a:effectLst>
                            <a:latin typeface="Cambria Math" panose="02040503050406030204" pitchFamily="18" charset="0"/>
                          </a:rPr>
                          <m:t>𝒓</m:t>
                        </m:r>
                      </m:sup>
                    </m:sSup>
                    <m:r>
                      <a:rPr lang="en-US"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𝑸</m:t>
                    </m:r>
                  </m:oMath>
                </a14:m>
                <a:endParaRPr lang="en-US" sz="3600" b="1" dirty="0">
                  <a:solidFill>
                    <a:srgbClr val="C00000"/>
                  </a:solidFill>
                  <a:effectLst>
                    <a:outerShdw blurRad="38100" dist="38100" dir="2700000" algn="tl">
                      <a:srgbClr val="000000">
                        <a:alpha val="43137"/>
                      </a:srgbClr>
                    </a:outerShdw>
                  </a:effectLst>
                </a:endParaRPr>
              </a:p>
              <a:p>
                <a:pPr algn="r" rtl="1"/>
                <a:r>
                  <a:rPr lang="ar-SA" sz="3600" dirty="0">
                    <a:solidFill>
                      <a:schemeClr val="tx1"/>
                    </a:solidFill>
                  </a:rPr>
                  <a:t>اذا كانت </a:t>
                </a:r>
                <a:r>
                  <a:rPr lang="en-US" sz="3600" b="1" dirty="0">
                    <a:solidFill>
                      <a:srgbClr val="0070C0"/>
                    </a:solidFill>
                    <a:effectLst>
                      <a:outerShdw blurRad="38100" dist="38100" dir="2700000" algn="tl">
                        <a:srgbClr val="000000">
                          <a:alpha val="43137"/>
                        </a:srgbClr>
                      </a:outerShdw>
                    </a:effectLst>
                  </a:rPr>
                  <a:t>r =1 </a:t>
                </a:r>
                <a:r>
                  <a:rPr lang="ar-SA" sz="3600" b="1" dirty="0">
                    <a:solidFill>
                      <a:srgbClr val="0070C0"/>
                    </a:solidFill>
                    <a:effectLst>
                      <a:outerShdw blurRad="38100" dist="38100" dir="2700000" algn="tl">
                        <a:srgbClr val="000000">
                          <a:alpha val="43137"/>
                        </a:srgbClr>
                      </a:outerShdw>
                    </a:effectLst>
                  </a:rPr>
                  <a:t>  </a:t>
                </a:r>
                <a:r>
                  <a:rPr lang="ar-SA" sz="3600" dirty="0">
                    <a:solidFill>
                      <a:schemeClr val="tx1"/>
                    </a:solidFill>
                  </a:rPr>
                  <a:t>فان الزيادة في لانتاج تساوي الزيادة في عناصر الانتاج اي هناك حالة ثبات الغلة</a:t>
                </a:r>
              </a:p>
              <a:p>
                <a:pPr algn="r" rtl="1"/>
                <a:r>
                  <a:rPr lang="ar-SA" sz="3600" dirty="0">
                    <a:solidFill>
                      <a:schemeClr val="tx1"/>
                    </a:solidFill>
                  </a:rPr>
                  <a:t>اذا كانت </a:t>
                </a:r>
                <a:r>
                  <a:rPr lang="en-US" sz="3600" b="1" dirty="0">
                    <a:solidFill>
                      <a:srgbClr val="0070C0"/>
                    </a:solidFill>
                  </a:rPr>
                  <a:t>r </a:t>
                </a:r>
                <a:r>
                  <a:rPr lang="en-US" sz="3600" b="1" dirty="0">
                    <a:solidFill>
                      <a:srgbClr val="0070C0"/>
                    </a:solidFill>
                    <a:latin typeface="Calibri" panose="020F0502020204030204" pitchFamily="34" charset="0"/>
                  </a:rPr>
                  <a:t>&gt;</a:t>
                </a:r>
                <a:r>
                  <a:rPr lang="en-US" sz="3600" b="1" dirty="0">
                    <a:solidFill>
                      <a:srgbClr val="0070C0"/>
                    </a:solidFill>
                  </a:rPr>
                  <a:t>1 </a:t>
                </a:r>
                <a:r>
                  <a:rPr lang="ar-SA" sz="3600" dirty="0">
                    <a:solidFill>
                      <a:schemeClr val="tx1"/>
                    </a:solidFill>
                  </a:rPr>
                  <a:t>  فان الزيادة في لانتاج اكبرمن الزيادة في عناصر الانتاج اي هناك حالة تزايد الغلة</a:t>
                </a:r>
              </a:p>
              <a:p>
                <a:pPr algn="r" rtl="1"/>
                <a:r>
                  <a:rPr lang="ar-SA" sz="3600" dirty="0">
                    <a:solidFill>
                      <a:schemeClr val="tx1"/>
                    </a:solidFill>
                  </a:rPr>
                  <a:t>اذا كانت </a:t>
                </a:r>
                <a:r>
                  <a:rPr lang="en-US" sz="3600" b="1" dirty="0">
                    <a:solidFill>
                      <a:srgbClr val="0070C0"/>
                    </a:solidFill>
                    <a:effectLst>
                      <a:outerShdw blurRad="38100" dist="38100" dir="2700000" algn="tl">
                        <a:srgbClr val="000000">
                          <a:alpha val="43137"/>
                        </a:srgbClr>
                      </a:outerShdw>
                    </a:effectLst>
                  </a:rPr>
                  <a:t>r &lt;1 </a:t>
                </a:r>
                <a:r>
                  <a:rPr lang="ar-SA" sz="3600" b="1" dirty="0">
                    <a:solidFill>
                      <a:srgbClr val="0070C0"/>
                    </a:solidFill>
                    <a:effectLst>
                      <a:outerShdw blurRad="38100" dist="38100" dir="2700000" algn="tl">
                        <a:srgbClr val="000000">
                          <a:alpha val="43137"/>
                        </a:srgbClr>
                      </a:outerShdw>
                    </a:effectLst>
                  </a:rPr>
                  <a:t>  </a:t>
                </a:r>
                <a:r>
                  <a:rPr lang="ar-SA" sz="3600" dirty="0">
                    <a:solidFill>
                      <a:schemeClr val="tx1"/>
                    </a:solidFill>
                  </a:rPr>
                  <a:t>فان الزيادة في لانتاج اقل من  الزيادة في عناصر الانتاج اي هناك حالة تناقص الغلة</a:t>
                </a:r>
              </a:p>
              <a:p>
                <a:pPr algn="r" rtl="1"/>
                <a:r>
                  <a:rPr lang="ar-SA" sz="3600" b="1" dirty="0">
                    <a:solidFill>
                      <a:srgbClr val="0070C0"/>
                    </a:solidFill>
                    <a:effectLst>
                      <a:outerShdw blurRad="38100" dist="38100" dir="2700000" algn="tl">
                        <a:srgbClr val="000000">
                          <a:alpha val="43137"/>
                        </a:srgbClr>
                      </a:outerShdw>
                    </a:effectLst>
                  </a:rPr>
                  <a:t>مثال لو قمنا بمضاعفة عناصر الانتاج (</a:t>
                </a:r>
                <a14:m>
                  <m:oMath xmlns:m="http://schemas.openxmlformats.org/officeDocument/2006/math">
                    <m:r>
                      <a:rPr lang="en-US" sz="3600" b="1" i="1" smtClean="0">
                        <a:solidFill>
                          <a:srgbClr val="0070C0"/>
                        </a:solidFill>
                        <a:effectLst>
                          <a:outerShdw blurRad="38100" dist="38100" dir="2700000" algn="tl">
                            <a:srgbClr val="000000">
                              <a:alpha val="43137"/>
                            </a:srgbClr>
                          </a:outerShdw>
                        </a:effectLst>
                        <a:latin typeface="Cambria Math" panose="02040503050406030204" pitchFamily="18" charset="0"/>
                      </a:rPr>
                      <m:t>𝝀</m:t>
                    </m:r>
                  </m:oMath>
                </a14:m>
                <a:r>
                  <a:rPr lang="en-US" sz="3600" b="1" dirty="0">
                    <a:solidFill>
                      <a:srgbClr val="0070C0"/>
                    </a:solidFill>
                    <a:effectLst>
                      <a:outerShdw blurRad="38100" dist="38100" dir="2700000" algn="tl">
                        <a:srgbClr val="000000">
                          <a:alpha val="43137"/>
                        </a:srgbClr>
                      </a:outerShdw>
                    </a:effectLst>
                  </a:rPr>
                  <a:t>=2</a:t>
                </a:r>
                <a:r>
                  <a:rPr lang="ar-SA" sz="3600" b="1" dirty="0">
                    <a:solidFill>
                      <a:srgbClr val="0070C0"/>
                    </a:solidFill>
                    <a:effectLst>
                      <a:outerShdw blurRad="38100" dist="38100" dir="2700000" algn="tl">
                        <a:srgbClr val="000000">
                          <a:alpha val="43137"/>
                        </a:srgbClr>
                      </a:outerShdw>
                    </a:effectLst>
                  </a:rPr>
                  <a:t>)</a:t>
                </a:r>
                <a:endParaRPr lang="en-US" sz="3600" b="1" dirty="0">
                  <a:solidFill>
                    <a:srgbClr val="0070C0"/>
                  </a:solidFill>
                  <a:effectLst>
                    <a:outerShdw blurRad="38100" dist="38100" dir="2700000" algn="tl">
                      <a:srgbClr val="000000">
                        <a:alpha val="43137"/>
                      </a:srgbClr>
                    </a:outerShdw>
                  </a:effectLst>
                </a:endParaRPr>
              </a:p>
              <a:p>
                <a:pPr algn="ctr" rtl="1"/>
                <a14:m>
                  <m:oMath xmlns:m="http://schemas.openxmlformats.org/officeDocument/2006/math">
                    <m:r>
                      <a:rPr lang="en-US" sz="3600" b="1" i="1" dirty="0">
                        <a:solidFill>
                          <a:srgbClr val="C00000"/>
                        </a:solidFill>
                        <a:effectLst>
                          <a:outerShdw blurRad="38100" dist="38100" dir="2700000" algn="tl">
                            <a:srgbClr val="000000">
                              <a:alpha val="43137"/>
                            </a:srgbClr>
                          </a:outerShdw>
                        </a:effectLst>
                        <a:latin typeface="Cambria Math" panose="02040503050406030204" pitchFamily="18" charset="0"/>
                      </a:rPr>
                      <m:t>𝒇</m:t>
                    </m:r>
                    <m:r>
                      <a:rPr lang="en-US" sz="3600" b="1" i="1" dirty="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𝟐</m:t>
                    </m:r>
                    <m:r>
                      <a:rPr lang="en-US" sz="3600" b="1" i="1" dirty="0">
                        <a:solidFill>
                          <a:srgbClr val="C00000"/>
                        </a:solidFill>
                        <a:effectLst>
                          <a:outerShdw blurRad="38100" dist="38100" dir="2700000" algn="tl">
                            <a:srgbClr val="000000">
                              <a:alpha val="43137"/>
                            </a:srgbClr>
                          </a:outerShdw>
                        </a:effectLst>
                        <a:latin typeface="Cambria Math" panose="02040503050406030204" pitchFamily="18" charset="0"/>
                      </a:rPr>
                      <m:t> </m:t>
                    </m:r>
                    <m:r>
                      <a:rPr lang="en-US" sz="3600" b="1" i="1" dirty="0">
                        <a:solidFill>
                          <a:srgbClr val="C00000"/>
                        </a:solidFill>
                        <a:effectLst>
                          <a:outerShdw blurRad="38100" dist="38100" dir="2700000" algn="tl">
                            <a:srgbClr val="000000">
                              <a:alpha val="43137"/>
                            </a:srgbClr>
                          </a:outerShdw>
                        </a:effectLst>
                        <a:latin typeface="Cambria Math" panose="02040503050406030204" pitchFamily="18" charset="0"/>
                      </a:rPr>
                      <m:t>𝑳</m:t>
                    </m:r>
                    <m:r>
                      <a:rPr lang="en-US" sz="3600" b="1" i="1" dirty="0">
                        <a:solidFill>
                          <a:srgbClr val="C00000"/>
                        </a:solidFill>
                        <a:effectLst>
                          <a:outerShdw blurRad="38100" dist="38100" dir="2700000" algn="tl">
                            <a:srgbClr val="000000">
                              <a:alpha val="43137"/>
                            </a:srgbClr>
                          </a:outerShdw>
                        </a:effectLst>
                        <a:latin typeface="Cambria Math" panose="02040503050406030204" pitchFamily="18" charset="0"/>
                      </a:rPr>
                      <m:t> ,   </m:t>
                    </m:r>
                    <m:r>
                      <a:rPr lang="en-US"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𝟐</m:t>
                    </m:r>
                  </m:oMath>
                </a14:m>
                <a:r>
                  <a:rPr lang="en-US" sz="3600" b="1" dirty="0">
                    <a:solidFill>
                      <a:srgbClr val="C00000"/>
                    </a:solidFill>
                    <a:effectLst>
                      <a:outerShdw blurRad="38100" dist="38100" dir="2700000" algn="tl">
                        <a:srgbClr val="000000">
                          <a:alpha val="43137"/>
                        </a:srgbClr>
                      </a:outerShdw>
                    </a:effectLst>
                  </a:rPr>
                  <a:t> K)=</a:t>
                </a:r>
                <a14:m>
                  <m:oMath xmlns:m="http://schemas.openxmlformats.org/officeDocument/2006/math">
                    <m:sSup>
                      <m:sSupPr>
                        <m:ctrlPr>
                          <a:rPr lang="ar-SA" sz="3600" b="1" i="1">
                            <a:solidFill>
                              <a:srgbClr val="0070C0"/>
                            </a:solidFill>
                            <a:effectLst>
                              <a:outerShdw blurRad="38100" dist="38100" dir="2700000" algn="tl">
                                <a:srgbClr val="000000">
                                  <a:alpha val="43137"/>
                                </a:srgbClr>
                              </a:outerShdw>
                            </a:effectLst>
                            <a:latin typeface="Cambria Math" panose="02040503050406030204" pitchFamily="18" charset="0"/>
                          </a:rPr>
                        </m:ctrlPr>
                      </m:sSupPr>
                      <m:e>
                        <m:r>
                          <a:rPr lang="en-US" sz="36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t>𝟐</m:t>
                        </m:r>
                      </m:e>
                      <m:sup>
                        <m:r>
                          <a:rPr lang="en-US" sz="3600" b="1" i="1" dirty="0">
                            <a:solidFill>
                              <a:srgbClr val="0070C0"/>
                            </a:solidFill>
                            <a:effectLst>
                              <a:outerShdw blurRad="38100" dist="38100" dir="2700000" algn="tl">
                                <a:srgbClr val="000000">
                                  <a:alpha val="43137"/>
                                </a:srgbClr>
                              </a:outerShdw>
                            </a:effectLst>
                            <a:latin typeface="Cambria Math" panose="02040503050406030204" pitchFamily="18" charset="0"/>
                          </a:rPr>
                          <m:t> </m:t>
                        </m:r>
                        <m:r>
                          <a:rPr lang="en-US" sz="3600" b="1" i="1">
                            <a:solidFill>
                              <a:srgbClr val="0070C0"/>
                            </a:solidFill>
                            <a:effectLst>
                              <a:outerShdw blurRad="38100" dist="38100" dir="2700000" algn="tl">
                                <a:srgbClr val="000000">
                                  <a:alpha val="43137"/>
                                </a:srgbClr>
                              </a:outerShdw>
                            </a:effectLst>
                            <a:latin typeface="Cambria Math" panose="02040503050406030204" pitchFamily="18" charset="0"/>
                          </a:rPr>
                          <m:t>𝒓</m:t>
                        </m:r>
                      </m:sup>
                    </m:sSup>
                    <m:r>
                      <a:rPr lang="en-US" sz="3600" b="1" i="1" dirty="0">
                        <a:solidFill>
                          <a:srgbClr val="C00000"/>
                        </a:solidFill>
                        <a:effectLst>
                          <a:outerShdw blurRad="38100" dist="38100" dir="2700000" algn="tl">
                            <a:srgbClr val="000000">
                              <a:alpha val="43137"/>
                            </a:srgbClr>
                          </a:outerShdw>
                        </a:effectLst>
                        <a:latin typeface="Cambria Math" panose="02040503050406030204" pitchFamily="18" charset="0"/>
                      </a:rPr>
                      <m:t>𝒇</m:t>
                    </m:r>
                    <m:d>
                      <m:dPr>
                        <m:ctrlPr>
                          <a:rPr lang="en-US" sz="3600" b="1" i="1" dirty="0">
                            <a:solidFill>
                              <a:srgbClr val="C00000"/>
                            </a:solidFill>
                            <a:effectLst>
                              <a:outerShdw blurRad="38100" dist="38100" dir="2700000" algn="tl">
                                <a:srgbClr val="000000">
                                  <a:alpha val="43137"/>
                                </a:srgbClr>
                              </a:outerShdw>
                            </a:effectLst>
                            <a:latin typeface="Cambria Math" panose="02040503050406030204" pitchFamily="18" charset="0"/>
                          </a:rPr>
                        </m:ctrlPr>
                      </m:dPr>
                      <m:e>
                        <m:r>
                          <a:rPr lang="en-US" sz="3600" b="1" i="1" dirty="0">
                            <a:solidFill>
                              <a:srgbClr val="C00000"/>
                            </a:solidFill>
                            <a:effectLst>
                              <a:outerShdw blurRad="38100" dist="38100" dir="2700000" algn="tl">
                                <a:srgbClr val="000000">
                                  <a:alpha val="43137"/>
                                </a:srgbClr>
                              </a:outerShdw>
                            </a:effectLst>
                            <a:latin typeface="Cambria Math" panose="02040503050406030204" pitchFamily="18" charset="0"/>
                          </a:rPr>
                          <m:t>𝑳</m:t>
                        </m:r>
                        <m:r>
                          <a:rPr lang="en-US" sz="3600" b="1" i="1" dirty="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600" b="1" i="1" dirty="0">
                            <a:solidFill>
                              <a:srgbClr val="C00000"/>
                            </a:solidFill>
                            <a:effectLst>
                              <a:outerShdw blurRad="38100" dist="38100" dir="2700000" algn="tl">
                                <a:srgbClr val="000000">
                                  <a:alpha val="43137"/>
                                </a:srgbClr>
                              </a:outerShdw>
                            </a:effectLst>
                            <a:latin typeface="Cambria Math" panose="02040503050406030204" pitchFamily="18" charset="0"/>
                          </a:rPr>
                          <m:t>𝑲</m:t>
                        </m:r>
                      </m:e>
                    </m:d>
                    <m:r>
                      <a:rPr lang="en-US" sz="3600" b="1" i="1" dirty="0">
                        <a:solidFill>
                          <a:srgbClr val="C00000"/>
                        </a:solidFill>
                        <a:effectLst>
                          <a:outerShdw blurRad="38100" dist="38100" dir="2700000" algn="tl">
                            <a:srgbClr val="000000">
                              <a:alpha val="43137"/>
                            </a:srgbClr>
                          </a:outerShdw>
                        </a:effectLst>
                        <a:latin typeface="Cambria Math" panose="02040503050406030204" pitchFamily="18" charset="0"/>
                      </a:rPr>
                      <m:t>=</m:t>
                    </m:r>
                    <m:sSup>
                      <m:sSupPr>
                        <m:ctrlPr>
                          <a:rPr lang="ar-SA" sz="3600" b="1" i="1">
                            <a:solidFill>
                              <a:srgbClr val="0070C0"/>
                            </a:solidFill>
                            <a:effectLst>
                              <a:outerShdw blurRad="38100" dist="38100" dir="2700000" algn="tl">
                                <a:srgbClr val="000000">
                                  <a:alpha val="43137"/>
                                </a:srgbClr>
                              </a:outerShdw>
                            </a:effectLst>
                            <a:latin typeface="Cambria Math" panose="02040503050406030204" pitchFamily="18" charset="0"/>
                          </a:rPr>
                        </m:ctrlPr>
                      </m:sSupPr>
                      <m:e>
                        <m:r>
                          <a:rPr lang="en-US" sz="36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t>𝟐</m:t>
                        </m:r>
                      </m:e>
                      <m:sup>
                        <m:r>
                          <a:rPr lang="en-US" sz="3600" b="1" i="1" dirty="0">
                            <a:solidFill>
                              <a:srgbClr val="0070C0"/>
                            </a:solidFill>
                            <a:effectLst>
                              <a:outerShdw blurRad="38100" dist="38100" dir="2700000" algn="tl">
                                <a:srgbClr val="000000">
                                  <a:alpha val="43137"/>
                                </a:srgbClr>
                              </a:outerShdw>
                            </a:effectLst>
                            <a:latin typeface="Cambria Math" panose="02040503050406030204" pitchFamily="18" charset="0"/>
                          </a:rPr>
                          <m:t> </m:t>
                        </m:r>
                        <m:r>
                          <a:rPr lang="en-US" sz="3600" b="1" i="1">
                            <a:solidFill>
                              <a:srgbClr val="0070C0"/>
                            </a:solidFill>
                            <a:effectLst>
                              <a:outerShdw blurRad="38100" dist="38100" dir="2700000" algn="tl">
                                <a:srgbClr val="000000">
                                  <a:alpha val="43137"/>
                                </a:srgbClr>
                              </a:outerShdw>
                            </a:effectLst>
                            <a:latin typeface="Cambria Math" panose="02040503050406030204" pitchFamily="18" charset="0"/>
                          </a:rPr>
                          <m:t>𝒓</m:t>
                        </m:r>
                      </m:sup>
                    </m:sSup>
                    <m:r>
                      <a:rPr lang="en-US" sz="3600" b="1" i="1" dirty="0">
                        <a:solidFill>
                          <a:srgbClr val="C00000"/>
                        </a:solidFill>
                        <a:effectLst>
                          <a:outerShdw blurRad="38100" dist="38100" dir="2700000" algn="tl">
                            <a:srgbClr val="000000">
                              <a:alpha val="43137"/>
                            </a:srgbClr>
                          </a:outerShdw>
                        </a:effectLst>
                        <a:latin typeface="Cambria Math" panose="02040503050406030204" pitchFamily="18" charset="0"/>
                      </a:rPr>
                      <m:t>𝑸</m:t>
                    </m:r>
                  </m:oMath>
                </a14:m>
                <a:endParaRPr lang="en-US" sz="3600" b="1" dirty="0">
                  <a:solidFill>
                    <a:srgbClr val="C00000"/>
                  </a:solidFill>
                  <a:effectLst>
                    <a:outerShdw blurRad="38100" dist="38100" dir="2700000" algn="tl">
                      <a:srgbClr val="000000">
                        <a:alpha val="43137"/>
                      </a:srgbClr>
                    </a:outerShdw>
                  </a:effectLst>
                </a:endParaRPr>
              </a:p>
              <a:p>
                <a:pPr algn="r" rtl="1"/>
                <a:r>
                  <a:rPr lang="ar-SA" sz="3600" dirty="0">
                    <a:solidFill>
                      <a:schemeClr val="tx1"/>
                    </a:solidFill>
                  </a:rPr>
                  <a:t>اذا كانت</a:t>
                </a:r>
                <a:r>
                  <a:rPr lang="en-US" sz="3600" dirty="0">
                    <a:solidFill>
                      <a:schemeClr val="tx1"/>
                    </a:solidFill>
                  </a:rPr>
                  <a:t>r =1 </a:t>
                </a:r>
                <a:r>
                  <a:rPr lang="ar-SA" sz="3600" dirty="0">
                    <a:solidFill>
                      <a:schemeClr val="tx1"/>
                    </a:solidFill>
                  </a:rPr>
                  <a:t>  فان مضاعفة عناصر الانتاج ضاعفت الانتاج بنفس المقدار (الضعف)    </a:t>
                </a:r>
                <a:r>
                  <a:rPr lang="en-US" sz="3600" dirty="0">
                    <a:solidFill>
                      <a:schemeClr val="tx1"/>
                    </a:solidFill>
                  </a:rPr>
                  <a:t>    </a:t>
                </a:r>
                <a:r>
                  <a:rPr lang="ar-SA" sz="3600" dirty="0">
                    <a:solidFill>
                      <a:schemeClr val="tx1"/>
                    </a:solidFill>
                  </a:rPr>
                  <a:t>حالة ثبات الغلة</a:t>
                </a:r>
              </a:p>
              <a:p>
                <a:pPr algn="r" rtl="1"/>
                <a:r>
                  <a:rPr lang="ar-SA" sz="3600" dirty="0">
                    <a:solidFill>
                      <a:schemeClr val="tx1"/>
                    </a:solidFill>
                  </a:rPr>
                  <a:t>اذا كانت</a:t>
                </a:r>
                <a:r>
                  <a:rPr lang="en-US" sz="3600" dirty="0">
                    <a:solidFill>
                      <a:schemeClr val="tx1"/>
                    </a:solidFill>
                  </a:rPr>
                  <a:t>r </a:t>
                </a:r>
                <a:r>
                  <a:rPr lang="en-US" sz="3600" dirty="0">
                    <a:solidFill>
                      <a:schemeClr val="tx1"/>
                    </a:solidFill>
                    <a:latin typeface="Calibri" panose="020F0502020204030204" pitchFamily="34" charset="0"/>
                  </a:rPr>
                  <a:t>&gt;</a:t>
                </a:r>
                <a:r>
                  <a:rPr lang="en-US" sz="3600" dirty="0">
                    <a:solidFill>
                      <a:schemeClr val="tx1"/>
                    </a:solidFill>
                  </a:rPr>
                  <a:t>1 </a:t>
                </a:r>
                <a:r>
                  <a:rPr lang="ar-SA" sz="3600" dirty="0">
                    <a:solidFill>
                      <a:schemeClr val="tx1"/>
                    </a:solidFill>
                  </a:rPr>
                  <a:t>  مثلا </a:t>
                </a:r>
                <a:r>
                  <a:rPr lang="en-US" sz="3600" dirty="0">
                    <a:solidFill>
                      <a:schemeClr val="tx1"/>
                    </a:solidFill>
                  </a:rPr>
                  <a:t> r=3  </a:t>
                </a:r>
                <a:r>
                  <a:rPr lang="ar-SA" sz="3600" dirty="0">
                    <a:solidFill>
                      <a:schemeClr val="tx1"/>
                    </a:solidFill>
                  </a:rPr>
                  <a:t>فان مضاعفة عناصر الانتاج زادت الانتاج باكثر من الضعف</a:t>
                </a:r>
                <a14:m>
                  <m:oMath xmlns:m="http://schemas.openxmlformats.org/officeDocument/2006/math">
                    <m:sSup>
                      <m:sSupPr>
                        <m:ctrlPr>
                          <a:rPr lang="en-US" sz="3600" i="1" dirty="0" smtClean="0">
                            <a:solidFill>
                              <a:schemeClr val="tx1"/>
                            </a:solidFill>
                            <a:latin typeface="Cambria Math" panose="02040503050406030204" pitchFamily="18" charset="0"/>
                          </a:rPr>
                        </m:ctrlPr>
                      </m:sSupPr>
                      <m:e>
                        <m:r>
                          <a:rPr lang="en-US" sz="3600" b="0" i="1" dirty="0" smtClean="0">
                            <a:solidFill>
                              <a:schemeClr val="tx1"/>
                            </a:solidFill>
                            <a:latin typeface="Cambria Math" panose="02040503050406030204" pitchFamily="18" charset="0"/>
                          </a:rPr>
                          <m:t>2</m:t>
                        </m:r>
                      </m:e>
                      <m:sup>
                        <m:r>
                          <a:rPr lang="en-US" sz="3600" b="0" i="1" dirty="0" smtClean="0">
                            <a:solidFill>
                              <a:schemeClr val="tx1"/>
                            </a:solidFill>
                            <a:latin typeface="Cambria Math" panose="02040503050406030204" pitchFamily="18" charset="0"/>
                          </a:rPr>
                          <m:t>3</m:t>
                        </m:r>
                      </m:sup>
                    </m:sSup>
                  </m:oMath>
                </a14:m>
                <a:r>
                  <a:rPr lang="ar-SA" sz="3600" dirty="0">
                    <a:solidFill>
                      <a:schemeClr val="tx1"/>
                    </a:solidFill>
                  </a:rPr>
                  <a:t> =8 حالة تزايد الغلة</a:t>
                </a:r>
              </a:p>
              <a:p>
                <a:pPr algn="r" rtl="1"/>
                <a:r>
                  <a:rPr lang="ar-SA" sz="3600" dirty="0">
                    <a:solidFill>
                      <a:schemeClr val="tx1"/>
                    </a:solidFill>
                  </a:rPr>
                  <a:t>اذا كانت</a:t>
                </a:r>
                <a:r>
                  <a:rPr lang="en-US" sz="3600" dirty="0">
                    <a:solidFill>
                      <a:schemeClr val="tx1"/>
                    </a:solidFill>
                  </a:rPr>
                  <a:t> r &lt;1 </a:t>
                </a:r>
                <a:r>
                  <a:rPr lang="ar-SA" sz="3600" dirty="0">
                    <a:solidFill>
                      <a:schemeClr val="tx1"/>
                    </a:solidFill>
                  </a:rPr>
                  <a:t>مثلا </a:t>
                </a:r>
                <a:r>
                  <a:rPr lang="en-US" sz="3600" dirty="0">
                    <a:solidFill>
                      <a:schemeClr val="tx1"/>
                    </a:solidFill>
                  </a:rPr>
                  <a:t>r=</a:t>
                </a:r>
                <a14:m>
                  <m:oMath xmlns:m="http://schemas.openxmlformats.org/officeDocument/2006/math">
                    <m:f>
                      <m:fPr>
                        <m:ctrlPr>
                          <a:rPr lang="en-US" sz="3600" i="1" dirty="0" smtClean="0">
                            <a:solidFill>
                              <a:schemeClr val="tx1"/>
                            </a:solidFill>
                            <a:latin typeface="Cambria Math" panose="02040503050406030204" pitchFamily="18" charset="0"/>
                          </a:rPr>
                        </m:ctrlPr>
                      </m:fPr>
                      <m:num>
                        <m:r>
                          <a:rPr lang="ar-SA" sz="3600" b="0" i="1" dirty="0" smtClean="0">
                            <a:solidFill>
                              <a:schemeClr val="tx1"/>
                            </a:solidFill>
                            <a:latin typeface="Cambria Math" panose="02040503050406030204" pitchFamily="18" charset="0"/>
                          </a:rPr>
                          <m:t>1</m:t>
                        </m:r>
                      </m:num>
                      <m:den>
                        <m:r>
                          <a:rPr lang="ar-SA" sz="3600" b="0" i="1" dirty="0" smtClean="0">
                            <a:solidFill>
                              <a:schemeClr val="tx1"/>
                            </a:solidFill>
                            <a:latin typeface="Cambria Math" panose="02040503050406030204" pitchFamily="18" charset="0"/>
                          </a:rPr>
                          <m:t>2</m:t>
                        </m:r>
                      </m:den>
                    </m:f>
                  </m:oMath>
                </a14:m>
                <a:r>
                  <a:rPr lang="en-US" sz="3600" dirty="0">
                    <a:solidFill>
                      <a:schemeClr val="tx1"/>
                    </a:solidFill>
                  </a:rPr>
                  <a:t> </a:t>
                </a:r>
                <a:r>
                  <a:rPr lang="ar-SA" sz="3600" dirty="0">
                    <a:solidFill>
                      <a:schemeClr val="tx1"/>
                    </a:solidFill>
                  </a:rPr>
                  <a:t> فان مضاعفة عناصرالانتاج زادت الانتاج باقل من الضعف</a:t>
                </a:r>
                <a14:m>
                  <m:oMath xmlns:m="http://schemas.openxmlformats.org/officeDocument/2006/math">
                    <m:sSup>
                      <m:sSupPr>
                        <m:ctrlPr>
                          <a:rPr lang="ar-SA" sz="3600" i="1" smtClean="0">
                            <a:solidFill>
                              <a:schemeClr val="tx1"/>
                            </a:solidFill>
                            <a:latin typeface="Cambria Math" panose="02040503050406030204" pitchFamily="18" charset="0"/>
                          </a:rPr>
                        </m:ctrlPr>
                      </m:sSupPr>
                      <m:e>
                        <m:r>
                          <a:rPr lang="ar-SA" sz="3600" b="0" i="1" smtClean="0">
                            <a:solidFill>
                              <a:schemeClr val="tx1"/>
                            </a:solidFill>
                            <a:latin typeface="Cambria Math" panose="02040503050406030204" pitchFamily="18" charset="0"/>
                          </a:rPr>
                          <m:t>2</m:t>
                        </m:r>
                        <m:r>
                          <a:rPr lang="ar-SA" sz="3600" b="0" i="1" smtClean="0">
                            <a:solidFill>
                              <a:schemeClr val="tx1"/>
                            </a:solidFill>
                            <a:latin typeface="Cambria Math" panose="02040503050406030204" pitchFamily="18" charset="0"/>
                          </a:rPr>
                          <m:t> </m:t>
                        </m:r>
                      </m:e>
                      <m:sup>
                        <m:f>
                          <m:fPr>
                            <m:ctrlPr>
                              <a:rPr lang="ar-SA" sz="3600" i="1" smtClean="0">
                                <a:solidFill>
                                  <a:schemeClr val="tx1"/>
                                </a:solidFill>
                                <a:latin typeface="Cambria Math" panose="02040503050406030204" pitchFamily="18" charset="0"/>
                              </a:rPr>
                            </m:ctrlPr>
                          </m:fPr>
                          <m:num>
                            <m:r>
                              <a:rPr lang="ar-SA" sz="3600" b="0" i="1" smtClean="0">
                                <a:solidFill>
                                  <a:schemeClr val="tx1"/>
                                </a:solidFill>
                                <a:latin typeface="Cambria Math" panose="02040503050406030204" pitchFamily="18" charset="0"/>
                              </a:rPr>
                              <m:t>1</m:t>
                            </m:r>
                          </m:num>
                          <m:den>
                            <m:r>
                              <a:rPr lang="ar-SA" sz="3600" b="0" i="1" smtClean="0">
                                <a:solidFill>
                                  <a:schemeClr val="tx1"/>
                                </a:solidFill>
                                <a:latin typeface="Cambria Math" panose="02040503050406030204" pitchFamily="18" charset="0"/>
                              </a:rPr>
                              <m:t>2</m:t>
                            </m:r>
                          </m:den>
                        </m:f>
                      </m:sup>
                    </m:sSup>
                  </m:oMath>
                </a14:m>
                <a:r>
                  <a:rPr lang="ar-SA" sz="3600" dirty="0">
                    <a:solidFill>
                      <a:schemeClr val="tx1"/>
                    </a:solidFill>
                  </a:rPr>
                  <a:t>= </a:t>
                </a:r>
                <a:r>
                  <a:rPr lang="en-US" sz="3600" dirty="0">
                    <a:solidFill>
                      <a:schemeClr val="tx1"/>
                    </a:solidFill>
                  </a:rPr>
                  <a:t>1.4</a:t>
                </a:r>
                <a:r>
                  <a:rPr lang="ar-SA" sz="3600" dirty="0">
                    <a:solidFill>
                      <a:schemeClr val="tx1"/>
                    </a:solidFill>
                  </a:rPr>
                  <a:t> حالة تناقص الغلة</a:t>
                </a:r>
                <a:endParaRPr lang="en-US" sz="36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5496" y="1124744"/>
                <a:ext cx="9073008" cy="5184576"/>
              </a:xfrm>
              <a:blipFill>
                <a:blip r:embed="rId2"/>
                <a:stretch>
                  <a:fillRect l="-1680" t="-2941" r="-241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22</a:t>
            </a:fld>
            <a:endParaRPr lang="en-GB"/>
          </a:p>
        </p:txBody>
      </p:sp>
    </p:spTree>
    <p:extLst>
      <p:ext uri="{BB962C8B-B14F-4D97-AF65-F5344CB8AC3E}">
        <p14:creationId xmlns:p14="http://schemas.microsoft.com/office/powerpoint/2010/main" val="3490661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550108"/>
          </a:xfrm>
        </p:spPr>
        <p:txBody>
          <a:bodyPr>
            <a:normAutofit fontScale="90000"/>
          </a:bodyPr>
          <a:lstStyle/>
          <a:p>
            <a:pPr algn="ctr"/>
            <a:r>
              <a:rPr lang="ar-SA" sz="3600" b="1" dirty="0">
                <a:solidFill>
                  <a:srgbClr val="C00000"/>
                </a:solidFill>
                <a:effectLst>
                  <a:outerShdw blurRad="38100" dist="38100" dir="2700000" algn="tl">
                    <a:srgbClr val="000000">
                      <a:alpha val="43137"/>
                    </a:srgbClr>
                  </a:outerShdw>
                </a:effectLst>
              </a:rPr>
              <a:t>تمرين1</a:t>
            </a:r>
            <a:endParaRPr lang="en-US"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04" y="764704"/>
                <a:ext cx="8928993" cy="5832648"/>
              </a:xfrm>
            </p:spPr>
            <p:txBody>
              <a:bodyPr>
                <a:normAutofit fontScale="62500" lnSpcReduction="20000"/>
              </a:bodyPr>
              <a:lstStyle/>
              <a:p>
                <a:pPr algn="r" rtl="1"/>
                <a:r>
                  <a:rPr lang="ar-SA" sz="3800" b="1" dirty="0">
                    <a:solidFill>
                      <a:srgbClr val="C00000"/>
                    </a:solidFill>
                    <a:effectLst>
                      <a:outerShdw blurRad="38100" dist="38100" dir="2700000" algn="tl">
                        <a:srgbClr val="000000">
                          <a:alpha val="43137"/>
                        </a:srgbClr>
                      </a:outerShdw>
                    </a:effectLst>
                  </a:rPr>
                  <a:t>اذا اعطيتي دالة الانتاج التالية </a:t>
                </a:r>
              </a:p>
              <a:p>
                <a:pPr algn="ctr" rtl="1"/>
                <a14:m>
                  <m:oMath xmlns:m="http://schemas.openxmlformats.org/officeDocument/2006/math">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𝟐𝟒</m:t>
                    </m:r>
                    <m:sSup>
                      <m:sSupPr>
                        <m:ctrlP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pPr>
                      <m:e>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e>
                      <m:sup>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𝟐</m:t>
                        </m:r>
                      </m:sup>
                    </m:sSup>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𝟒</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sSup>
                      <m:sSupPr>
                        <m:ctrlP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pPr>
                      <m:e>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e>
                      <m:sup>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𝟑</m:t>
                        </m:r>
                      </m:sup>
                    </m:sSup>
                  </m:oMath>
                </a14:m>
                <a:r>
                  <a:rPr lang="ar-SA" sz="2400" b="1" dirty="0"/>
                  <a:t> </a:t>
                </a:r>
              </a:p>
              <a:p>
                <a:pPr algn="ctr" rtl="1">
                  <a:lnSpc>
                    <a:spcPct val="80000"/>
                  </a:lnSpc>
                </a:pPr>
                <a:endParaRPr lang="ar-SA" sz="2400" b="1" dirty="0"/>
              </a:p>
              <a:p>
                <a:pPr marL="457200" indent="-457200" algn="r" rtl="1">
                  <a:buFont typeface="+mj-lt"/>
                  <a:buAutoNum type="arabicPeriod"/>
                </a:pPr>
                <a:r>
                  <a:rPr lang="ar-SA" sz="3200" dirty="0"/>
                  <a:t>هل دالة الانتاج هذه دالة انتاج في الاجل القصير ام الطويل ولماذا؟</a:t>
                </a:r>
              </a:p>
              <a:p>
                <a:pPr marL="457200" indent="-457200" algn="r" rtl="1">
                  <a:buFont typeface="+mj-lt"/>
                  <a:buAutoNum type="arabicPeriod"/>
                </a:pPr>
                <a:r>
                  <a:rPr lang="ar-SA" sz="3200" dirty="0"/>
                  <a:t>اوجدي الانتاجية الحدية لعنصر العمل مع كتابة القانون؟</a:t>
                </a:r>
              </a:p>
              <a:p>
                <a:pPr marL="457200" indent="-457200" algn="r" rtl="1">
                  <a:buFont typeface="+mj-lt"/>
                  <a:buAutoNum type="arabicPeriod"/>
                </a:pPr>
                <a:r>
                  <a:rPr lang="ar-SA" sz="3200" dirty="0" smtClean="0"/>
                  <a:t>هل </a:t>
                </a:r>
                <a:r>
                  <a:rPr lang="ar-SA" sz="3200" dirty="0"/>
                  <a:t>تخضع الانتاجية الحدية لعنصر العمل لقانون تناقص الغلة ولماذا ؟</a:t>
                </a:r>
              </a:p>
              <a:p>
                <a:pPr marL="457200" indent="-457200" algn="r" rtl="1">
                  <a:buFont typeface="+mj-lt"/>
                  <a:buAutoNum type="arabicPeriod"/>
                </a:pPr>
                <a:r>
                  <a:rPr lang="ar-SA" sz="3200" dirty="0"/>
                  <a:t>اوجدي الانتاج المتوسط لعنصر </a:t>
                </a:r>
                <a:r>
                  <a:rPr lang="ar-SA" sz="3200" dirty="0" smtClean="0"/>
                  <a:t>العمل مع كتابة</a:t>
                </a:r>
                <a:r>
                  <a:rPr lang="en-US" sz="3200" dirty="0" smtClean="0"/>
                  <a:t> </a:t>
                </a:r>
                <a:r>
                  <a:rPr lang="ar-SA" sz="3200" dirty="0" smtClean="0"/>
                  <a:t> </a:t>
                </a:r>
                <a:r>
                  <a:rPr lang="ar-SA" sz="3200" dirty="0"/>
                  <a:t>القانون؟ </a:t>
                </a:r>
              </a:p>
              <a:p>
                <a:pPr marL="457200" indent="-457200" algn="r" rtl="1">
                  <a:buFont typeface="+mj-lt"/>
                  <a:buAutoNum type="arabicPeriod"/>
                </a:pPr>
                <a:r>
                  <a:rPr lang="ar-SA" sz="3200" dirty="0"/>
                  <a:t>اوجدي عدد العمال الذي تصل عنده الانتاجية الحدية لاقصى قيمه لها </a:t>
                </a:r>
                <a:r>
                  <a:rPr lang="ar-SA" sz="3200" dirty="0">
                    <a:solidFill>
                      <a:srgbClr val="00B050"/>
                    </a:solidFill>
                  </a:rPr>
                  <a:t>( نفس اجابة اذا طلب عدد العمال عند بدء قانون تناقص الغلة او عدد العمال عند نقطة الانقلاب )</a:t>
                </a:r>
              </a:p>
              <a:p>
                <a:pPr marL="457200" indent="-457200" algn="r" rtl="1">
                  <a:buFont typeface="+mj-lt"/>
                  <a:buAutoNum type="arabicPeriod"/>
                </a:pPr>
                <a:r>
                  <a:rPr lang="ar-SA" sz="3200" dirty="0">
                    <a:solidFill>
                      <a:schemeClr val="tx1"/>
                    </a:solidFill>
                  </a:rPr>
                  <a:t>اوجدي عدد العمال عند مرحلة ثبات الغلة </a:t>
                </a:r>
                <a:r>
                  <a:rPr lang="ar-SA" sz="3200" dirty="0">
                    <a:solidFill>
                      <a:srgbClr val="00B050"/>
                    </a:solidFill>
                  </a:rPr>
                  <a:t>(نفس اجابة السؤال اوجدي عدد العمال عندما يصل الانتاج المتوسط لاقصى قيمة او عندما يتساوى الانتاج الحدي للعمل مع الانتاج المتوسط للعمل  او عندما يصل عنصر العمل لاقصى كفاءة )</a:t>
                </a:r>
              </a:p>
              <a:p>
                <a:pPr marL="457200" indent="-457200" algn="r" rtl="1">
                  <a:buFont typeface="+mj-lt"/>
                  <a:buAutoNum type="arabicPeriod"/>
                </a:pPr>
                <a:r>
                  <a:rPr lang="ar-SA" sz="3200" dirty="0">
                    <a:solidFill>
                      <a:schemeClr val="tx1"/>
                    </a:solidFill>
                  </a:rPr>
                  <a:t>اوجدي عدد العمال عندما يصل الانتاج الحدي للصفر </a:t>
                </a:r>
                <a:r>
                  <a:rPr lang="ar-SA" sz="3200" dirty="0">
                    <a:solidFill>
                      <a:srgbClr val="00B050"/>
                    </a:solidFill>
                  </a:rPr>
                  <a:t>(اوجدي عدد العمال عندما يصل الانتاج الكلي لاقصى قيمة او عدد العمال عندما تصل كفاءة راس المال لاقصى قيمة , عند نهاية المرحلة الاقتصادية</a:t>
                </a:r>
              </a:p>
              <a:p>
                <a:pPr marL="457200" indent="-457200" algn="r" rtl="1">
                  <a:buFont typeface="+mj-lt"/>
                  <a:buAutoNum type="arabicPeriod"/>
                </a:pPr>
                <a:r>
                  <a:rPr lang="ar-SA" sz="3200" dirty="0">
                    <a:solidFill>
                      <a:schemeClr val="tx1"/>
                    </a:solidFill>
                  </a:rPr>
                  <a:t>مرحلة تزايد الغلة تكون عندما عدد العمال أقل من ؟ حددي في ضوء النتائج التي توصلتي لها مع توضيح مراحل الانتاج على الرسم</a:t>
                </a:r>
              </a:p>
              <a:p>
                <a:pPr algn="r" rt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04" y="764704"/>
                <a:ext cx="8928993" cy="5832648"/>
              </a:xfrm>
              <a:blipFill rotWithShape="0">
                <a:blip r:embed="rId2"/>
                <a:stretch>
                  <a:fillRect l="-2117" t="-2508" r="-252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23</a:t>
            </a:fld>
            <a:endParaRPr lang="en-GB"/>
          </a:p>
        </p:txBody>
      </p:sp>
    </p:spTree>
    <p:extLst>
      <p:ext uri="{BB962C8B-B14F-4D97-AF65-F5344CB8AC3E}">
        <p14:creationId xmlns:p14="http://schemas.microsoft.com/office/powerpoint/2010/main" val="776440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10067"/>
            <a:ext cx="7543800" cy="550108"/>
          </a:xfrm>
        </p:spPr>
        <p:txBody>
          <a:bodyPr>
            <a:normAutofit fontScale="90000"/>
          </a:bodyPr>
          <a:lstStyle/>
          <a:p>
            <a:pPr algn="ctr"/>
            <a:r>
              <a:rPr lang="ar-SA" sz="3600" b="1" dirty="0" smtClean="0">
                <a:solidFill>
                  <a:srgbClr val="C00000"/>
                </a:solidFill>
                <a:effectLst>
                  <a:outerShdw blurRad="38100" dist="38100" dir="2700000" algn="tl">
                    <a:srgbClr val="000000">
                      <a:alpha val="43137"/>
                    </a:srgbClr>
                  </a:outerShdw>
                </a:effectLst>
              </a:rPr>
              <a:t>حل تمرين1</a:t>
            </a:r>
            <a:endParaRPr lang="en-US"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04" y="332656"/>
                <a:ext cx="8928993" cy="6264696"/>
              </a:xfrm>
            </p:spPr>
            <p:txBody>
              <a:bodyPr>
                <a:normAutofit fontScale="47500" lnSpcReduction="20000"/>
              </a:bodyPr>
              <a:lstStyle/>
              <a:p>
                <a:pPr algn="r" rtl="1"/>
                <a:r>
                  <a:rPr lang="ar-SA" sz="3800" b="1" dirty="0" smtClean="0">
                    <a:solidFill>
                      <a:srgbClr val="C00000"/>
                    </a:solidFill>
                    <a:effectLst>
                      <a:outerShdw blurRad="38100" dist="38100" dir="2700000" algn="tl">
                        <a:srgbClr val="000000">
                          <a:alpha val="43137"/>
                        </a:srgbClr>
                      </a:outerShdw>
                    </a:effectLst>
                  </a:rPr>
                  <a:t>اذا اعطيتي دالة الانتاج التالية </a:t>
                </a:r>
              </a:p>
              <a:p>
                <a:pPr algn="ctr" rtl="1"/>
                <a14:m>
                  <m:oMath xmlns:m="http://schemas.openxmlformats.org/officeDocument/2006/math">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𝟐𝟒</m:t>
                    </m:r>
                    <m:sSup>
                      <m:sSupPr>
                        <m:ctrlP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pPr>
                      <m:e>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e>
                      <m:sup>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𝟐</m:t>
                        </m:r>
                      </m:sup>
                    </m:sSup>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𝟒</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sSup>
                      <m:sSupPr>
                        <m:ctrlP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ctrlPr>
                      </m:sSupPr>
                      <m:e>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e>
                      <m:sup>
                        <m:r>
                          <a:rPr lang="en-US" sz="3800" b="1" i="1" smtClean="0">
                            <a:solidFill>
                              <a:srgbClr val="C00000"/>
                            </a:solidFill>
                            <a:effectLst>
                              <a:outerShdw blurRad="38100" dist="38100" dir="2700000" algn="tl">
                                <a:srgbClr val="000000">
                                  <a:alpha val="43137"/>
                                </a:srgbClr>
                              </a:outerShdw>
                            </a:effectLst>
                            <a:latin typeface="Cambria Math" panose="02040503050406030204" pitchFamily="18" charset="0"/>
                          </a:rPr>
                          <m:t>𝟑</m:t>
                        </m:r>
                      </m:sup>
                    </m:sSup>
                  </m:oMath>
                </a14:m>
                <a:r>
                  <a:rPr lang="ar-SA" sz="2400" b="1" dirty="0"/>
                  <a:t> </a:t>
                </a:r>
              </a:p>
              <a:p>
                <a:pPr algn="ctr" rtl="1">
                  <a:lnSpc>
                    <a:spcPct val="80000"/>
                  </a:lnSpc>
                </a:pPr>
                <a:endParaRPr lang="ar-SA" sz="2400" b="1" dirty="0"/>
              </a:p>
              <a:p>
                <a:pPr marL="457200" indent="-457200" algn="r" rtl="1">
                  <a:buFont typeface="+mj-lt"/>
                  <a:buAutoNum type="arabicPeriod"/>
                </a:pPr>
                <a:r>
                  <a:rPr lang="ar-SA" sz="3200" dirty="0"/>
                  <a:t>هل دالة الانتاج هذه دالة انتاج في الاجل القصير ام الطويل ولماذا</a:t>
                </a:r>
                <a:r>
                  <a:rPr lang="ar-SA" sz="3200" dirty="0" smtClean="0"/>
                  <a:t>؟ </a:t>
                </a:r>
                <a:r>
                  <a:rPr lang="ar-SA" sz="3200" b="1" dirty="0" smtClean="0">
                    <a:solidFill>
                      <a:srgbClr val="C00000"/>
                    </a:solidFill>
                  </a:rPr>
                  <a:t>القصير لان لدينا متغير واحد فقط</a:t>
                </a:r>
                <a:endParaRPr lang="ar-SA" sz="3200" b="1" dirty="0">
                  <a:solidFill>
                    <a:srgbClr val="C00000"/>
                  </a:solidFill>
                </a:endParaRPr>
              </a:p>
              <a:p>
                <a:pPr marL="457200" indent="-457200" algn="r" rtl="1">
                  <a:buFont typeface="+mj-lt"/>
                  <a:buAutoNum type="arabicPeriod"/>
                </a:pPr>
                <a:r>
                  <a:rPr lang="ar-SA" sz="3200" dirty="0"/>
                  <a:t>اوجدي الانتاجية الحدية لعنصر العمل مع كتابة القانون</a:t>
                </a:r>
                <a:r>
                  <a:rPr lang="ar-SA" sz="3200" dirty="0" smtClean="0"/>
                  <a:t>؟</a:t>
                </a:r>
                <a:r>
                  <a:rPr lang="en-US" sz="3200" dirty="0" smtClean="0"/>
                  <a:t>=</a:t>
                </a:r>
                <a14:m>
                  <m:oMath xmlns:m="http://schemas.openxmlformats.org/officeDocument/2006/math">
                    <m:r>
                      <a:rPr lang="en-US" sz="3200" b="1" i="1" smtClean="0">
                        <a:solidFill>
                          <a:srgbClr val="C00000"/>
                        </a:solidFill>
                        <a:latin typeface="Cambria Math" panose="02040503050406030204" pitchFamily="18" charset="0"/>
                      </a:rPr>
                      <m:t>𝟒𝟖</m:t>
                    </m:r>
                    <m:r>
                      <a:rPr lang="en-US" sz="3200" b="1" i="1" smtClean="0">
                        <a:solidFill>
                          <a:srgbClr val="C00000"/>
                        </a:solidFill>
                        <a:latin typeface="Cambria Math" panose="02040503050406030204" pitchFamily="18" charset="0"/>
                      </a:rPr>
                      <m:t>𝑳</m:t>
                    </m:r>
                    <m:r>
                      <a:rPr lang="en-US" sz="3200" b="1" i="1" smtClean="0">
                        <a:solidFill>
                          <a:srgbClr val="C00000"/>
                        </a:solidFill>
                        <a:latin typeface="Cambria Math" panose="02040503050406030204" pitchFamily="18" charset="0"/>
                      </a:rPr>
                      <m:t>+</m:t>
                    </m:r>
                    <m:r>
                      <a:rPr lang="en-US" sz="3200" b="1" i="1" smtClean="0">
                        <a:solidFill>
                          <a:srgbClr val="C00000"/>
                        </a:solidFill>
                        <a:latin typeface="Cambria Math" panose="02040503050406030204" pitchFamily="18" charset="0"/>
                      </a:rPr>
                      <m:t>𝟒</m:t>
                    </m:r>
                    <m:r>
                      <a:rPr lang="en-US" sz="3200" b="1" i="1" smtClean="0">
                        <a:solidFill>
                          <a:srgbClr val="C00000"/>
                        </a:solidFill>
                        <a:latin typeface="Cambria Math" panose="02040503050406030204" pitchFamily="18" charset="0"/>
                      </a:rPr>
                      <m:t>−</m:t>
                    </m:r>
                    <m:r>
                      <a:rPr lang="en-US" sz="3200" b="1" i="1" smtClean="0">
                        <a:solidFill>
                          <a:srgbClr val="C00000"/>
                        </a:solidFill>
                        <a:latin typeface="Cambria Math" panose="02040503050406030204" pitchFamily="18" charset="0"/>
                      </a:rPr>
                      <m:t>𝟑</m:t>
                    </m:r>
                    <m:sSup>
                      <m:sSupPr>
                        <m:ctrlPr>
                          <a:rPr lang="en-US" sz="3200" b="1" i="1" smtClean="0">
                            <a:solidFill>
                              <a:srgbClr val="C00000"/>
                            </a:solidFill>
                            <a:latin typeface="Cambria Math" panose="02040503050406030204" pitchFamily="18" charset="0"/>
                          </a:rPr>
                        </m:ctrlPr>
                      </m:sSupPr>
                      <m:e>
                        <m:r>
                          <a:rPr lang="en-US" sz="3200" b="1" i="1" smtClean="0">
                            <a:solidFill>
                              <a:srgbClr val="C00000"/>
                            </a:solidFill>
                            <a:latin typeface="Cambria Math" panose="02040503050406030204" pitchFamily="18" charset="0"/>
                          </a:rPr>
                          <m:t>𝑳</m:t>
                        </m:r>
                      </m:e>
                      <m:sup>
                        <m:r>
                          <a:rPr lang="en-US" sz="3200" b="1" i="1" smtClean="0">
                            <a:solidFill>
                              <a:srgbClr val="C00000"/>
                            </a:solidFill>
                            <a:latin typeface="Cambria Math" panose="02040503050406030204" pitchFamily="18" charset="0"/>
                          </a:rPr>
                          <m:t>𝟐</m:t>
                        </m:r>
                      </m:sup>
                    </m:sSup>
                  </m:oMath>
                </a14:m>
                <a:r>
                  <a:rPr lang="en-US" sz="3200" dirty="0" smtClean="0"/>
                  <a:t>                           </a:t>
                </a:r>
                <a:r>
                  <a:rPr lang="ar-SA" sz="3200" dirty="0" smtClean="0"/>
                  <a:t> </a:t>
                </a:r>
                <a14:m>
                  <m:oMath xmlns:m="http://schemas.openxmlformats.org/officeDocument/2006/math">
                    <m:sSub>
                      <m:sSubPr>
                        <m:ctrlPr>
                          <a:rPr lang="ar-SA" sz="32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𝑳</m:t>
                        </m:r>
                      </m:sub>
                    </m:sSub>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 </m:t>
                    </m:r>
                    <m:f>
                      <m:fPr>
                        <m:ctrlP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l-GR" sz="3200" b="1">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𝑸</m:t>
                        </m:r>
                      </m:num>
                      <m:den>
                        <m:r>
                          <a:rPr lang="el-GR" sz="3200" b="1">
                            <a:solidFill>
                              <a:srgbClr val="C00000"/>
                            </a:solidFill>
                            <a:effectLst>
                              <a:outerShdw blurRad="38100" dist="38100" dir="2700000" algn="tl">
                                <a:srgbClr val="000000">
                                  <a:alpha val="43137"/>
                                </a:srgbClr>
                              </a:outerShdw>
                            </a:effectLst>
                            <a:latin typeface="Cambria Math" panose="02040503050406030204" pitchFamily="18" charset="0"/>
                          </a:rPr>
                          <m:t>𝚫</m:t>
                        </m:r>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𝑳</m:t>
                        </m:r>
                      </m:den>
                    </m:f>
                  </m:oMath>
                </a14:m>
                <a:endParaRPr lang="ar-SA" sz="3200" dirty="0"/>
              </a:p>
              <a:p>
                <a:pPr marL="457200" indent="-457200" algn="r" rtl="1">
                  <a:buFont typeface="+mj-lt"/>
                  <a:buAutoNum type="arabicPeriod"/>
                </a:pPr>
                <a:r>
                  <a:rPr lang="ar-SA" sz="3200" dirty="0" smtClean="0"/>
                  <a:t>هل </a:t>
                </a:r>
                <a:r>
                  <a:rPr lang="ar-SA" sz="3200" dirty="0"/>
                  <a:t>تخضع الانتاجية الحدية لعنصر العمل لقانون تناقص الغلة ولماذا </a:t>
                </a:r>
                <a:r>
                  <a:rPr lang="ar-SA" sz="3200" dirty="0" smtClean="0"/>
                  <a:t>؟ </a:t>
                </a:r>
                <a:r>
                  <a:rPr lang="ar-SA" sz="3200" b="1" dirty="0" smtClean="0">
                    <a:solidFill>
                      <a:srgbClr val="C00000"/>
                    </a:solidFill>
                  </a:rPr>
                  <a:t>نشتق الانتاجية الحدية لعنصر العمل بالنسبة لعنصر العمل ونلاحظ الاشارة(بعد ان نعوض عن عدد العمال )</a:t>
                </a:r>
                <a:endParaRPr lang="ar-SA" sz="3200" b="1" dirty="0">
                  <a:solidFill>
                    <a:srgbClr val="C00000"/>
                  </a:solidFill>
                </a:endParaRPr>
              </a:p>
              <a:p>
                <a:pPr marL="457200" indent="-457200" algn="r" rtl="1">
                  <a:buFont typeface="+mj-lt"/>
                  <a:buAutoNum type="arabicPeriod"/>
                </a:pPr>
                <a:r>
                  <a:rPr lang="ar-SA" sz="3200" dirty="0"/>
                  <a:t>اوجدي الانتاج المتوسط لعنصر العمل </a:t>
                </a:r>
                <a:r>
                  <a:rPr lang="ar-SA" sz="3200" dirty="0" smtClean="0"/>
                  <a:t>،</a:t>
                </a:r>
                <a:r>
                  <a:rPr lang="en-US" sz="3200" b="1" dirty="0" smtClean="0">
                    <a:solidFill>
                      <a:srgbClr val="C00000"/>
                    </a:solidFill>
                  </a:rPr>
                  <a:t>=</a:t>
                </a:r>
                <a14:m>
                  <m:oMath xmlns:m="http://schemas.openxmlformats.org/officeDocument/2006/math">
                    <m:r>
                      <a:rPr lang="en-US" sz="3200" b="1" i="1" smtClean="0">
                        <a:solidFill>
                          <a:srgbClr val="C00000"/>
                        </a:solidFill>
                        <a:latin typeface="Cambria Math" panose="02040503050406030204" pitchFamily="18" charset="0"/>
                      </a:rPr>
                      <m:t>𝟐𝟒</m:t>
                    </m:r>
                    <m:r>
                      <a:rPr lang="en-US" sz="3200" b="1" i="1" smtClean="0">
                        <a:solidFill>
                          <a:srgbClr val="C00000"/>
                        </a:solidFill>
                        <a:latin typeface="Cambria Math" panose="02040503050406030204" pitchFamily="18" charset="0"/>
                      </a:rPr>
                      <m:t>𝑳</m:t>
                    </m:r>
                    <m:r>
                      <a:rPr lang="en-US" sz="3200" b="1" i="1">
                        <a:solidFill>
                          <a:srgbClr val="C00000"/>
                        </a:solidFill>
                        <a:latin typeface="Cambria Math" panose="02040503050406030204" pitchFamily="18" charset="0"/>
                      </a:rPr>
                      <m:t>+</m:t>
                    </m:r>
                    <m:r>
                      <a:rPr lang="en-US" sz="3200" b="1" i="1">
                        <a:solidFill>
                          <a:srgbClr val="C00000"/>
                        </a:solidFill>
                        <a:latin typeface="Cambria Math" panose="02040503050406030204" pitchFamily="18" charset="0"/>
                      </a:rPr>
                      <m:t>𝟒</m:t>
                    </m:r>
                    <m:r>
                      <a:rPr lang="en-US" sz="3200" b="1" i="1">
                        <a:solidFill>
                          <a:srgbClr val="C00000"/>
                        </a:solidFill>
                        <a:latin typeface="Cambria Math" panose="02040503050406030204" pitchFamily="18" charset="0"/>
                      </a:rPr>
                      <m:t>−</m:t>
                    </m:r>
                    <m:sSup>
                      <m:sSupPr>
                        <m:ctrlPr>
                          <a:rPr lang="en-US" sz="3200" b="1" i="1">
                            <a:solidFill>
                              <a:srgbClr val="C00000"/>
                            </a:solidFill>
                            <a:latin typeface="Cambria Math" panose="02040503050406030204" pitchFamily="18" charset="0"/>
                          </a:rPr>
                        </m:ctrlPr>
                      </m:sSupPr>
                      <m:e>
                        <m:r>
                          <a:rPr lang="en-US" sz="3200" b="1" i="1">
                            <a:solidFill>
                              <a:srgbClr val="C00000"/>
                            </a:solidFill>
                            <a:latin typeface="Cambria Math" panose="02040503050406030204" pitchFamily="18" charset="0"/>
                          </a:rPr>
                          <m:t>𝑳</m:t>
                        </m:r>
                      </m:e>
                      <m:sup>
                        <m:r>
                          <a:rPr lang="en-US" sz="3200" b="1" i="1">
                            <a:solidFill>
                              <a:srgbClr val="C00000"/>
                            </a:solidFill>
                            <a:latin typeface="Cambria Math" panose="02040503050406030204" pitchFamily="18" charset="0"/>
                          </a:rPr>
                          <m:t>𝟐</m:t>
                        </m:r>
                      </m:sup>
                    </m:sSup>
                  </m:oMath>
                </a14:m>
                <a:r>
                  <a:rPr lang="en-US" sz="3200" dirty="0" smtClean="0"/>
                  <a:t>  </a:t>
                </a:r>
                <a:r>
                  <a:rPr lang="ar-SA" sz="3200" dirty="0" smtClean="0"/>
                  <a:t> </a:t>
                </a:r>
                <a14:m>
                  <m:oMath xmlns:m="http://schemas.openxmlformats.org/officeDocument/2006/math">
                    <m:sSub>
                      <m:sSubPr>
                        <m:ctrlPr>
                          <a:rPr lang="ar-SA" sz="32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C00000"/>
                            </a:solidFill>
                            <a:effectLst>
                              <a:outerShdw blurRad="38100" dist="38100" dir="2700000" algn="tl">
                                <a:srgbClr val="000000">
                                  <a:alpha val="43137"/>
                                </a:srgbClr>
                              </a:outerShdw>
                            </a:effectLst>
                            <a:latin typeface="Cambria Math" panose="02040503050406030204" pitchFamily="18" charset="0"/>
                          </a:rPr>
                          <m:t>𝑨</m:t>
                        </m:r>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𝑳</m:t>
                        </m:r>
                      </m:sub>
                    </m:sSub>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 </m:t>
                    </m:r>
                    <m:f>
                      <m:fPr>
                        <m:ctrlP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ctrlPr>
                      </m:fPr>
                      <m:num>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𝑸</m:t>
                        </m:r>
                      </m:num>
                      <m:den>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𝑳</m:t>
                        </m:r>
                      </m:den>
                    </m:f>
                  </m:oMath>
                </a14:m>
                <a:endParaRPr lang="ar-SA" sz="3200" dirty="0"/>
              </a:p>
              <a:p>
                <a:pPr marL="457200" indent="-457200" algn="r" rtl="1">
                  <a:buFont typeface="+mj-lt"/>
                  <a:buAutoNum type="arabicPeriod"/>
                </a:pPr>
                <a:r>
                  <a:rPr lang="ar-SA" sz="3200" dirty="0"/>
                  <a:t>اوجدي عدد العمال الذي تصل عنده الانتاجية الحدية لاقصى قيمه لها </a:t>
                </a:r>
                <a:r>
                  <a:rPr lang="ar-SA" sz="3200" dirty="0">
                    <a:solidFill>
                      <a:srgbClr val="00B050"/>
                    </a:solidFill>
                  </a:rPr>
                  <a:t>( نفس اجابة اذا طلب عدد العمال عند بدء قانون تناقص الغلة او عدد العمال عند نقطة الانقلاب </a:t>
                </a:r>
                <a:r>
                  <a:rPr lang="ar-SA" sz="3200" b="1" dirty="0" smtClean="0">
                    <a:solidFill>
                      <a:srgbClr val="C00000"/>
                    </a:solidFill>
                  </a:rPr>
                  <a:t>)</a:t>
                </a:r>
                <a:r>
                  <a:rPr lang="en-US" sz="3200" b="1" dirty="0" smtClean="0">
                    <a:solidFill>
                      <a:srgbClr val="C00000"/>
                    </a:solidFill>
                  </a:rPr>
                  <a:t> </a:t>
                </a:r>
                <a14:m>
                  <m:oMath xmlns:m="http://schemas.openxmlformats.org/officeDocument/2006/math">
                    <m:f>
                      <m:fPr>
                        <m:ctrlPr>
                          <a:rPr lang="en-US" sz="3200" b="1" i="1" smtClean="0">
                            <a:solidFill>
                              <a:srgbClr val="C00000"/>
                            </a:solidFill>
                            <a:latin typeface="Cambria Math" panose="02040503050406030204" pitchFamily="18" charset="0"/>
                          </a:rPr>
                        </m:ctrlPr>
                      </m:fPr>
                      <m:num>
                        <m:r>
                          <a:rPr lang="el-GR" sz="3200" b="1" i="0" smtClean="0">
                            <a:solidFill>
                              <a:srgbClr val="C00000"/>
                            </a:solidFill>
                            <a:latin typeface="Cambria Math" panose="02040503050406030204" pitchFamily="18" charset="0"/>
                          </a:rPr>
                          <m:t>𝚫</m:t>
                        </m:r>
                        <m:sSub>
                          <m:sSubPr>
                            <m:ctrlPr>
                              <a:rPr lang="ar-SA" sz="32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𝑳</m:t>
                            </m:r>
                          </m:sub>
                        </m:sSub>
                      </m:num>
                      <m:den>
                        <m:r>
                          <a:rPr lang="el-GR" sz="3200" b="1" i="0" smtClean="0">
                            <a:solidFill>
                              <a:srgbClr val="C00000"/>
                            </a:solidFill>
                            <a:latin typeface="Cambria Math" panose="02040503050406030204" pitchFamily="18" charset="0"/>
                          </a:rPr>
                          <m:t>𝚫</m:t>
                        </m:r>
                        <m:r>
                          <a:rPr lang="en-US" sz="3200" b="1" i="1" smtClean="0">
                            <a:solidFill>
                              <a:srgbClr val="C00000"/>
                            </a:solidFill>
                            <a:latin typeface="Cambria Math" panose="02040503050406030204" pitchFamily="18" charset="0"/>
                          </a:rPr>
                          <m:t>𝑳</m:t>
                        </m:r>
                      </m:den>
                    </m:f>
                    <m:r>
                      <a:rPr lang="en-US" sz="3200" b="1" i="1" smtClean="0">
                        <a:solidFill>
                          <a:srgbClr val="C00000"/>
                        </a:solidFill>
                        <a:latin typeface="Cambria Math" panose="02040503050406030204" pitchFamily="18" charset="0"/>
                      </a:rPr>
                      <m:t>=</m:t>
                    </m:r>
                    <m:r>
                      <a:rPr lang="en-US" sz="3200" b="1" i="1" smtClean="0">
                        <a:solidFill>
                          <a:srgbClr val="C00000"/>
                        </a:solidFill>
                        <a:latin typeface="Cambria Math" panose="02040503050406030204" pitchFamily="18" charset="0"/>
                      </a:rPr>
                      <m:t>𝟒𝟖</m:t>
                    </m:r>
                    <m:r>
                      <a:rPr lang="en-US" sz="3200" b="1" i="1" smtClean="0">
                        <a:solidFill>
                          <a:srgbClr val="C00000"/>
                        </a:solidFill>
                        <a:latin typeface="Cambria Math" panose="02040503050406030204" pitchFamily="18" charset="0"/>
                      </a:rPr>
                      <m:t>−</m:t>
                    </m:r>
                    <m:r>
                      <a:rPr lang="en-US" sz="3200" b="1" i="1" smtClean="0">
                        <a:solidFill>
                          <a:srgbClr val="C00000"/>
                        </a:solidFill>
                        <a:latin typeface="Cambria Math" panose="02040503050406030204" pitchFamily="18" charset="0"/>
                      </a:rPr>
                      <m:t>𝟔</m:t>
                    </m:r>
                    <m:r>
                      <a:rPr lang="en-US" sz="3200" b="1" i="1" smtClean="0">
                        <a:solidFill>
                          <a:srgbClr val="C00000"/>
                        </a:solidFill>
                        <a:latin typeface="Cambria Math" panose="02040503050406030204" pitchFamily="18" charset="0"/>
                      </a:rPr>
                      <m:t>𝑳</m:t>
                    </m:r>
                    <m:r>
                      <a:rPr lang="en-US" sz="3200" b="1" i="1" smtClean="0">
                        <a:solidFill>
                          <a:srgbClr val="C00000"/>
                        </a:solidFill>
                        <a:latin typeface="Cambria Math" panose="02040503050406030204" pitchFamily="18" charset="0"/>
                      </a:rPr>
                      <m:t>=</m:t>
                    </m:r>
                    <m:r>
                      <a:rPr lang="en-US" sz="3200" b="1" i="1" smtClean="0">
                        <a:solidFill>
                          <a:srgbClr val="C00000"/>
                        </a:solidFill>
                        <a:latin typeface="Cambria Math" panose="02040503050406030204" pitchFamily="18" charset="0"/>
                      </a:rPr>
                      <m:t>𝟎</m:t>
                    </m:r>
                  </m:oMath>
                </a14:m>
                <a:r>
                  <a:rPr lang="en-US" sz="3200" b="1" dirty="0" smtClean="0">
                    <a:solidFill>
                      <a:srgbClr val="C00000"/>
                    </a:solidFill>
                  </a:rPr>
                  <a:t>    </a:t>
                </a:r>
                <a:r>
                  <a:rPr lang="ar-SA" sz="3200" b="1" dirty="0" smtClean="0">
                    <a:solidFill>
                      <a:srgbClr val="C00000"/>
                    </a:solidFill>
                  </a:rPr>
                  <a:t>وبالتالي </a:t>
                </a:r>
                <a:r>
                  <a:rPr lang="en-US" sz="3200" b="1" dirty="0" smtClean="0">
                    <a:solidFill>
                      <a:srgbClr val="C00000"/>
                    </a:solidFill>
                  </a:rPr>
                  <a:t>L</a:t>
                </a:r>
                <a:r>
                  <a:rPr lang="ar-SA" sz="3200" b="1" dirty="0" smtClean="0">
                    <a:solidFill>
                      <a:srgbClr val="C00000"/>
                    </a:solidFill>
                  </a:rPr>
                  <a:t>=8</a:t>
                </a:r>
                <a:endParaRPr lang="ar-SA" sz="3200" b="1" dirty="0">
                  <a:solidFill>
                    <a:srgbClr val="C00000"/>
                  </a:solidFill>
                </a:endParaRPr>
              </a:p>
              <a:p>
                <a:pPr marL="457200" indent="-457200" algn="r" rtl="1">
                  <a:buFont typeface="+mj-lt"/>
                  <a:buAutoNum type="arabicPeriod"/>
                </a:pPr>
                <a:r>
                  <a:rPr lang="ar-SA" sz="3200" dirty="0">
                    <a:solidFill>
                      <a:schemeClr val="tx1"/>
                    </a:solidFill>
                  </a:rPr>
                  <a:t>اوجدي عدد العمال عند مرحلة ثبات الغلة </a:t>
                </a:r>
                <a:r>
                  <a:rPr lang="ar-SA" sz="3200" dirty="0">
                    <a:solidFill>
                      <a:srgbClr val="00B050"/>
                    </a:solidFill>
                  </a:rPr>
                  <a:t>(نفس اجابة السؤال اوجدي عدد العمال عندما يصل الانتاج المتوسط لاقصى قيمة او عندما يتساوى الانتاج الحدي للعمل مع الانتاج المتوسط للعمل  او عندما يصل عنصر العمل لاقصى كفاءة </a:t>
                </a:r>
                <a:r>
                  <a:rPr lang="ar-SA" sz="3200" dirty="0" smtClean="0">
                    <a:solidFill>
                      <a:srgbClr val="00B050"/>
                    </a:solidFill>
                  </a:rPr>
                  <a:t>)</a:t>
                </a:r>
                <a:endParaRPr lang="en-US" sz="3200" dirty="0" smtClean="0">
                  <a:solidFill>
                    <a:srgbClr val="00B050"/>
                  </a:solidFill>
                </a:endParaRPr>
              </a:p>
              <a:p>
                <a:pPr marL="0" indent="0" algn="r" rtl="1">
                  <a:buNone/>
                </a:pPr>
                <a14:m>
                  <m:oMath xmlns:m="http://schemas.openxmlformats.org/officeDocument/2006/math">
                    <m:f>
                      <m:fPr>
                        <m:ctrlPr>
                          <a:rPr lang="en-US" sz="3200" b="1" i="1">
                            <a:solidFill>
                              <a:srgbClr val="C00000"/>
                            </a:solidFill>
                            <a:latin typeface="Cambria Math" panose="02040503050406030204" pitchFamily="18" charset="0"/>
                          </a:rPr>
                        </m:ctrlPr>
                      </m:fPr>
                      <m:num>
                        <m:r>
                          <a:rPr lang="el-GR" sz="3200" b="1">
                            <a:solidFill>
                              <a:srgbClr val="C00000"/>
                            </a:solidFill>
                            <a:latin typeface="Cambria Math" panose="02040503050406030204" pitchFamily="18" charset="0"/>
                          </a:rPr>
                          <m:t>𝚫</m:t>
                        </m:r>
                        <m:sSub>
                          <m:sSubPr>
                            <m:ctrlPr>
                              <a:rPr lang="ar-SA" sz="32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3200" b="1" i="1" smtClean="0">
                                <a:solidFill>
                                  <a:srgbClr val="C00000"/>
                                </a:solidFill>
                                <a:effectLst>
                                  <a:outerShdw blurRad="38100" dist="38100" dir="2700000" algn="tl">
                                    <a:srgbClr val="000000">
                                      <a:alpha val="43137"/>
                                    </a:srgbClr>
                                  </a:outerShdw>
                                </a:effectLst>
                                <a:latin typeface="Cambria Math" panose="02040503050406030204" pitchFamily="18" charset="0"/>
                              </a:rPr>
                              <m:t>𝑨</m:t>
                            </m:r>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𝑷</m:t>
                            </m:r>
                          </m:e>
                          <m:sub>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𝑳</m:t>
                            </m:r>
                          </m:sub>
                        </m:sSub>
                      </m:num>
                      <m:den>
                        <m:r>
                          <a:rPr lang="el-GR" sz="3200" b="1">
                            <a:solidFill>
                              <a:srgbClr val="C00000"/>
                            </a:solidFill>
                            <a:latin typeface="Cambria Math" panose="02040503050406030204" pitchFamily="18" charset="0"/>
                          </a:rPr>
                          <m:t>𝚫</m:t>
                        </m:r>
                        <m:r>
                          <a:rPr lang="en-US" sz="3200" b="1" i="1">
                            <a:solidFill>
                              <a:srgbClr val="C00000"/>
                            </a:solidFill>
                            <a:latin typeface="Cambria Math" panose="02040503050406030204" pitchFamily="18" charset="0"/>
                          </a:rPr>
                          <m:t>𝑳</m:t>
                        </m:r>
                      </m:den>
                    </m:f>
                    <m:r>
                      <a:rPr lang="en-US" sz="3200" b="1" i="1">
                        <a:solidFill>
                          <a:srgbClr val="C00000"/>
                        </a:solidFill>
                        <a:latin typeface="Cambria Math" panose="02040503050406030204" pitchFamily="18" charset="0"/>
                      </a:rPr>
                      <m:t>=</m:t>
                    </m:r>
                    <m:r>
                      <a:rPr lang="en-US" sz="3200" b="1" i="1" smtClean="0">
                        <a:solidFill>
                          <a:srgbClr val="C00000"/>
                        </a:solidFill>
                        <a:latin typeface="Cambria Math" panose="02040503050406030204" pitchFamily="18" charset="0"/>
                      </a:rPr>
                      <m:t>𝟐𝟒</m:t>
                    </m:r>
                    <m:r>
                      <a:rPr lang="en-US" sz="3200" b="1" i="1">
                        <a:solidFill>
                          <a:srgbClr val="C00000"/>
                        </a:solidFill>
                        <a:latin typeface="Cambria Math" panose="02040503050406030204" pitchFamily="18" charset="0"/>
                      </a:rPr>
                      <m:t>−</m:t>
                    </m:r>
                    <m:r>
                      <a:rPr lang="en-US" sz="3200" b="1" i="1" smtClean="0">
                        <a:solidFill>
                          <a:srgbClr val="C00000"/>
                        </a:solidFill>
                        <a:latin typeface="Cambria Math" panose="02040503050406030204" pitchFamily="18" charset="0"/>
                      </a:rPr>
                      <m:t>𝟐</m:t>
                    </m:r>
                    <m:r>
                      <a:rPr lang="en-US" sz="3200" b="1" i="1">
                        <a:solidFill>
                          <a:srgbClr val="C00000"/>
                        </a:solidFill>
                        <a:latin typeface="Cambria Math" panose="02040503050406030204" pitchFamily="18" charset="0"/>
                      </a:rPr>
                      <m:t>𝑳</m:t>
                    </m:r>
                    <m:r>
                      <a:rPr lang="en-US" sz="3200" b="1" i="1">
                        <a:solidFill>
                          <a:srgbClr val="C00000"/>
                        </a:solidFill>
                        <a:latin typeface="Cambria Math" panose="02040503050406030204" pitchFamily="18" charset="0"/>
                      </a:rPr>
                      <m:t>=</m:t>
                    </m:r>
                    <m:r>
                      <a:rPr lang="en-US" sz="3200" b="1" i="1">
                        <a:solidFill>
                          <a:srgbClr val="C00000"/>
                        </a:solidFill>
                        <a:latin typeface="Cambria Math" panose="02040503050406030204" pitchFamily="18" charset="0"/>
                      </a:rPr>
                      <m:t>𝟎</m:t>
                    </m:r>
                  </m:oMath>
                </a14:m>
                <a:r>
                  <a:rPr lang="en-US" sz="3200" b="1" dirty="0">
                    <a:solidFill>
                      <a:srgbClr val="C00000"/>
                    </a:solidFill>
                  </a:rPr>
                  <a:t> </a:t>
                </a:r>
                <a:r>
                  <a:rPr lang="en-US" sz="3200" b="1" dirty="0" smtClean="0">
                    <a:solidFill>
                      <a:srgbClr val="C00000"/>
                    </a:solidFill>
                  </a:rPr>
                  <a:t> </a:t>
                </a:r>
                <a:r>
                  <a:rPr lang="ar-SA" sz="3200" b="1" dirty="0" smtClean="0">
                    <a:solidFill>
                      <a:srgbClr val="C00000"/>
                    </a:solidFill>
                  </a:rPr>
                  <a:t>   ومنها </a:t>
                </a:r>
                <a:r>
                  <a:rPr lang="en-US" sz="3200" b="1" dirty="0" smtClean="0">
                    <a:solidFill>
                      <a:srgbClr val="C00000"/>
                    </a:solidFill>
                  </a:rPr>
                  <a:t>L=12</a:t>
                </a:r>
                <a:endParaRPr lang="ar-SA" sz="3200" dirty="0">
                  <a:solidFill>
                    <a:srgbClr val="00B050"/>
                  </a:solidFill>
                </a:endParaRPr>
              </a:p>
              <a:p>
                <a:pPr marL="0" indent="0" algn="r" rtl="1">
                  <a:buNone/>
                </a:pPr>
                <a:r>
                  <a:rPr lang="ar-SA" sz="3200" dirty="0" smtClean="0">
                    <a:solidFill>
                      <a:schemeClr val="tx1"/>
                    </a:solidFill>
                  </a:rPr>
                  <a:t>8. اوجدي عدد </a:t>
                </a:r>
                <a:r>
                  <a:rPr lang="ar-SA" sz="3200" dirty="0">
                    <a:solidFill>
                      <a:schemeClr val="tx1"/>
                    </a:solidFill>
                  </a:rPr>
                  <a:t>العمال عندما يصل الانتاج الحدي للصفر </a:t>
                </a:r>
                <a:r>
                  <a:rPr lang="ar-SA" sz="3200" dirty="0">
                    <a:solidFill>
                      <a:srgbClr val="00B050"/>
                    </a:solidFill>
                  </a:rPr>
                  <a:t>(اوجدي عدد العمال عندما يصل الانتاج الكلي لاقصى قيمة او عدد العمال عندما تصل كفاءة راس المال لاقصى قيمة , عند نهاية المرحلة </a:t>
                </a:r>
                <a:r>
                  <a:rPr lang="ar-SA" sz="3200" dirty="0" smtClean="0">
                    <a:solidFill>
                      <a:srgbClr val="00B050"/>
                    </a:solidFill>
                  </a:rPr>
                  <a:t>الاقتصادية</a:t>
                </a:r>
                <a:endParaRPr lang="en-US" sz="3200" dirty="0" smtClean="0">
                  <a:solidFill>
                    <a:srgbClr val="00B050"/>
                  </a:solidFill>
                </a:endParaRPr>
              </a:p>
              <a:p>
                <a:pPr marL="0" indent="0" algn="r" rtl="1">
                  <a:buNone/>
                </a:pPr>
                <a14:m>
                  <m:oMath xmlns:m="http://schemas.openxmlformats.org/officeDocument/2006/math">
                    <m:sSub>
                      <m:sSubPr>
                        <m:ctrlPr>
                          <a:rPr lang="ar-SA" sz="3200" b="1" i="1">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𝑳</m:t>
                        </m:r>
                      </m:sub>
                    </m:sSub>
                    <m:r>
                      <a:rPr lang="en-US" sz="3200" b="1" i="1">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3200" b="1" i="1" smtClean="0">
                        <a:solidFill>
                          <a:srgbClr val="C00000"/>
                        </a:solidFill>
                        <a:effectLst>
                          <a:outerShdw blurRad="38100" dist="38100" dir="2700000" algn="tl">
                            <a:srgbClr val="000000">
                              <a:alpha val="43137"/>
                            </a:srgbClr>
                          </a:outerShdw>
                        </a:effectLst>
                        <a:latin typeface="Cambria Math" panose="02040503050406030204" pitchFamily="18" charset="0"/>
                      </a:rPr>
                      <m:t>𝟎</m:t>
                    </m:r>
                  </m:oMath>
                </a14:m>
                <a:r>
                  <a:rPr lang="en-US" sz="3200" dirty="0" smtClean="0">
                    <a:solidFill>
                      <a:srgbClr val="00B050"/>
                    </a:solidFill>
                  </a:rPr>
                  <a:t>  </a:t>
                </a:r>
                <a:r>
                  <a:rPr lang="ar-SA" sz="3200" dirty="0" smtClean="0">
                    <a:solidFill>
                      <a:srgbClr val="00B050"/>
                    </a:solidFill>
                  </a:rPr>
                  <a:t>             </a:t>
                </a:r>
                <a:r>
                  <a:rPr lang="en-US" sz="3200" b="1" dirty="0" smtClean="0">
                    <a:solidFill>
                      <a:srgbClr val="C00000"/>
                    </a:solidFill>
                  </a:rPr>
                  <a:t>=0</a:t>
                </a:r>
                <a:r>
                  <a:rPr lang="ar-SA" sz="3200" dirty="0" smtClean="0">
                    <a:solidFill>
                      <a:srgbClr val="00B050"/>
                    </a:solidFill>
                  </a:rPr>
                  <a:t> </a:t>
                </a:r>
                <a14:m>
                  <m:oMath xmlns:m="http://schemas.openxmlformats.org/officeDocument/2006/math">
                    <m:r>
                      <a:rPr lang="en-US" sz="3200" b="1" i="1">
                        <a:solidFill>
                          <a:srgbClr val="C00000"/>
                        </a:solidFill>
                        <a:latin typeface="Cambria Math" panose="02040503050406030204" pitchFamily="18" charset="0"/>
                      </a:rPr>
                      <m:t>𝟒𝟖</m:t>
                    </m:r>
                    <m:r>
                      <a:rPr lang="en-US" sz="3200" b="1" i="1">
                        <a:solidFill>
                          <a:srgbClr val="C00000"/>
                        </a:solidFill>
                        <a:latin typeface="Cambria Math" panose="02040503050406030204" pitchFamily="18" charset="0"/>
                      </a:rPr>
                      <m:t>𝑳</m:t>
                    </m:r>
                    <m:r>
                      <a:rPr lang="en-US" sz="3200" b="1" i="1">
                        <a:solidFill>
                          <a:srgbClr val="C00000"/>
                        </a:solidFill>
                        <a:latin typeface="Cambria Math" panose="02040503050406030204" pitchFamily="18" charset="0"/>
                      </a:rPr>
                      <m:t>+</m:t>
                    </m:r>
                    <m:r>
                      <a:rPr lang="en-US" sz="3200" b="1" i="1">
                        <a:solidFill>
                          <a:srgbClr val="C00000"/>
                        </a:solidFill>
                        <a:latin typeface="Cambria Math" panose="02040503050406030204" pitchFamily="18" charset="0"/>
                      </a:rPr>
                      <m:t>𝟒</m:t>
                    </m:r>
                    <m:r>
                      <a:rPr lang="en-US" sz="3200" b="1" i="1">
                        <a:solidFill>
                          <a:srgbClr val="C00000"/>
                        </a:solidFill>
                        <a:latin typeface="Cambria Math" panose="02040503050406030204" pitchFamily="18" charset="0"/>
                      </a:rPr>
                      <m:t>−</m:t>
                    </m:r>
                    <m:r>
                      <a:rPr lang="en-US" sz="3200" b="1" i="1">
                        <a:solidFill>
                          <a:srgbClr val="C00000"/>
                        </a:solidFill>
                        <a:latin typeface="Cambria Math" panose="02040503050406030204" pitchFamily="18" charset="0"/>
                      </a:rPr>
                      <m:t>𝟑</m:t>
                    </m:r>
                    <m:sSup>
                      <m:sSupPr>
                        <m:ctrlPr>
                          <a:rPr lang="en-US" sz="3200" b="1" i="1">
                            <a:solidFill>
                              <a:srgbClr val="C00000"/>
                            </a:solidFill>
                            <a:latin typeface="Cambria Math" panose="02040503050406030204" pitchFamily="18" charset="0"/>
                          </a:rPr>
                        </m:ctrlPr>
                      </m:sSupPr>
                      <m:e>
                        <m:r>
                          <a:rPr lang="en-US" sz="3200" b="1" i="1">
                            <a:solidFill>
                              <a:srgbClr val="C00000"/>
                            </a:solidFill>
                            <a:latin typeface="Cambria Math" panose="02040503050406030204" pitchFamily="18" charset="0"/>
                          </a:rPr>
                          <m:t>𝑳</m:t>
                        </m:r>
                      </m:e>
                      <m:sup>
                        <m:r>
                          <a:rPr lang="en-US" sz="3200" b="1" i="1">
                            <a:solidFill>
                              <a:srgbClr val="C00000"/>
                            </a:solidFill>
                            <a:latin typeface="Cambria Math" panose="02040503050406030204" pitchFamily="18" charset="0"/>
                          </a:rPr>
                          <m:t>𝟐</m:t>
                        </m:r>
                      </m:sup>
                    </m:sSup>
                  </m:oMath>
                </a14:m>
                <a:r>
                  <a:rPr lang="en-US" sz="3200" dirty="0" smtClean="0">
                    <a:solidFill>
                      <a:schemeClr val="tx1"/>
                    </a:solidFill>
                  </a:rPr>
                  <a:t> </a:t>
                </a:r>
                <a:r>
                  <a:rPr lang="ar-SA" sz="3200" dirty="0" smtClean="0">
                    <a:solidFill>
                      <a:schemeClr val="tx1"/>
                    </a:solidFill>
                  </a:rPr>
                  <a:t>    </a:t>
                </a:r>
                <a:r>
                  <a:rPr lang="ar-SA" sz="3200" dirty="0" smtClean="0">
                    <a:solidFill>
                      <a:srgbClr val="C00000"/>
                    </a:solidFill>
                  </a:rPr>
                  <a:t> </a:t>
                </a:r>
                <a:r>
                  <a:rPr lang="ar-SA" sz="3200" b="1" dirty="0" smtClean="0">
                    <a:solidFill>
                      <a:srgbClr val="C00000"/>
                    </a:solidFill>
                  </a:rPr>
                  <a:t>نرتب الدالة ثم نستخدم قانون المميز</a:t>
                </a:r>
                <a:r>
                  <a:rPr lang="en-US" sz="3200" b="1" dirty="0" smtClean="0">
                    <a:solidFill>
                      <a:srgbClr val="C00000"/>
                    </a:solidFill>
                  </a:rPr>
                  <a:t>                                      </a:t>
                </a:r>
                <a:r>
                  <a:rPr lang="ar-SA" sz="3200" b="1" dirty="0" smtClean="0">
                    <a:solidFill>
                      <a:srgbClr val="C00000"/>
                    </a:solidFill>
                  </a:rPr>
                  <a:t> ونوجد قيمة </a:t>
                </a:r>
                <a:r>
                  <a:rPr lang="en-US" sz="3200" b="1" dirty="0" smtClean="0">
                    <a:solidFill>
                      <a:srgbClr val="C00000"/>
                    </a:solidFill>
                  </a:rPr>
                  <a:t>L=16</a:t>
                </a:r>
                <a:endParaRPr lang="ar-SA" sz="3200" b="1" dirty="0" smtClean="0">
                  <a:solidFill>
                    <a:srgbClr val="C00000"/>
                  </a:solidFill>
                </a:endParaRPr>
              </a:p>
              <a:p>
                <a:pPr marL="0" indent="0" algn="r" rtl="1">
                  <a:buNone/>
                </a:pPr>
                <a:endParaRPr lang="ar-SA" sz="3200" b="1" dirty="0" smtClean="0">
                  <a:solidFill>
                    <a:srgbClr val="C00000"/>
                  </a:solidFill>
                </a:endParaRPr>
              </a:p>
              <a:p>
                <a:pPr marL="0" indent="0" algn="r" rtl="1">
                  <a:buNone/>
                </a:pPr>
                <a:r>
                  <a:rPr lang="ar-SA" sz="3200" dirty="0" smtClean="0">
                    <a:solidFill>
                      <a:schemeClr val="tx1"/>
                    </a:solidFill>
                  </a:rPr>
                  <a:t>9. مرحلة تزايد </a:t>
                </a:r>
                <a:r>
                  <a:rPr lang="ar-SA" sz="3200" dirty="0">
                    <a:solidFill>
                      <a:schemeClr val="tx1"/>
                    </a:solidFill>
                  </a:rPr>
                  <a:t>الغلة تكون عندما عدد العمال أقل من ؟ حددي في ضوء النتائج التي توصلتي لها مع توضيح مراحل الانتاج على </a:t>
                </a:r>
                <a:r>
                  <a:rPr lang="ar-SA" sz="3200" dirty="0" smtClean="0">
                    <a:solidFill>
                      <a:schemeClr val="tx1"/>
                    </a:solidFill>
                  </a:rPr>
                  <a:t>الرسم   </a:t>
                </a:r>
                <a:r>
                  <a:rPr lang="ar-SA" sz="3200" b="1" dirty="0" smtClean="0">
                    <a:solidFill>
                      <a:srgbClr val="C00000"/>
                    </a:solidFill>
                  </a:rPr>
                  <a:t>اقل من 8</a:t>
                </a:r>
                <a:endParaRPr lang="ar-SA" sz="3200" b="1" dirty="0">
                  <a:solidFill>
                    <a:srgbClr val="C00000"/>
                  </a:solidFill>
                </a:endParaRPr>
              </a:p>
              <a:p>
                <a:pPr algn="r" rt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04" y="332656"/>
                <a:ext cx="8928993" cy="6264696"/>
              </a:xfrm>
              <a:blipFill rotWithShape="0">
                <a:blip r:embed="rId2"/>
                <a:stretch>
                  <a:fillRect l="-1161" t="-1850" r="-1981"/>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24</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4797152"/>
            <a:ext cx="1266348" cy="504056"/>
          </a:xfrm>
          <a:prstGeom prst="rect">
            <a:avLst/>
          </a:prstGeom>
        </p:spPr>
      </p:pic>
      <p:sp>
        <p:nvSpPr>
          <p:cNvPr id="7" name="Right Arrow 6"/>
          <p:cNvSpPr/>
          <p:nvPr/>
        </p:nvSpPr>
        <p:spPr>
          <a:xfrm rot="10800000">
            <a:off x="3262025" y="5037376"/>
            <a:ext cx="288032" cy="95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7773337" y="5085184"/>
            <a:ext cx="288032" cy="956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790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126172"/>
          </a:xfrm>
        </p:spPr>
        <p:txBody>
          <a:bodyPr/>
          <a:lstStyle/>
          <a:p>
            <a:pPr algn="ctr"/>
            <a:r>
              <a:rPr lang="ar-SA" b="1" dirty="0">
                <a:solidFill>
                  <a:srgbClr val="C00000"/>
                </a:solidFill>
                <a:effectLst>
                  <a:outerShdw blurRad="38100" dist="38100" dir="2700000" algn="tl">
                    <a:srgbClr val="000000">
                      <a:alpha val="43137"/>
                    </a:srgbClr>
                  </a:outerShdw>
                </a:effectLst>
              </a:rPr>
              <a:t>تمرين2</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22959" y="1845734"/>
            <a:ext cx="7543801" cy="4535594"/>
          </a:xfrm>
        </p:spPr>
        <p:txBody>
          <a:bodyPr>
            <a:normAutofit fontScale="70000" lnSpcReduction="20000"/>
          </a:bodyPr>
          <a:lstStyle/>
          <a:p>
            <a:pPr algn="r" rtl="1"/>
            <a:r>
              <a:rPr lang="ar-SA" sz="3100" b="1" dirty="0">
                <a:solidFill>
                  <a:srgbClr val="C00000"/>
                </a:solidFill>
              </a:rPr>
              <a:t>إذا أعطيتي دالة الإنتاج التالية : </a:t>
            </a:r>
            <a:endParaRPr lang="en-US" sz="3100" b="1" dirty="0">
              <a:solidFill>
                <a:srgbClr val="C00000"/>
              </a:solidFill>
            </a:endParaRPr>
          </a:p>
          <a:p>
            <a:pPr algn="r" rtl="1"/>
            <a:r>
              <a:rPr lang="en-US" sz="3100" b="1" dirty="0">
                <a:solidFill>
                  <a:srgbClr val="C00000"/>
                </a:solidFill>
                <a:latin typeface="Aparajita" panose="020B0604020202020204" pitchFamily="34" charset="0"/>
                <a:cs typeface="Aparajita" panose="020B0604020202020204" pitchFamily="34" charset="0"/>
              </a:rPr>
              <a:t>Q = L</a:t>
            </a:r>
            <a:r>
              <a:rPr lang="en-US" sz="3100" b="1" baseline="30000" dirty="0">
                <a:solidFill>
                  <a:srgbClr val="C00000"/>
                </a:solidFill>
                <a:latin typeface="Aparajita" panose="020B0604020202020204" pitchFamily="34" charset="0"/>
                <a:cs typeface="Aparajita" panose="020B0604020202020204" pitchFamily="34" charset="0"/>
              </a:rPr>
              <a:t>1/2  </a:t>
            </a:r>
            <a:r>
              <a:rPr lang="en-US" sz="3100" b="1" dirty="0">
                <a:solidFill>
                  <a:srgbClr val="C00000"/>
                </a:solidFill>
                <a:latin typeface="Aparajita" panose="020B0604020202020204" pitchFamily="34" charset="0"/>
                <a:cs typeface="Aparajita" panose="020B0604020202020204" pitchFamily="34" charset="0"/>
              </a:rPr>
              <a:t>K</a:t>
            </a:r>
            <a:r>
              <a:rPr lang="en-US" sz="3100" b="1" baseline="30000" dirty="0">
                <a:solidFill>
                  <a:srgbClr val="C00000"/>
                </a:solidFill>
                <a:latin typeface="Aparajita" panose="020B0604020202020204" pitchFamily="34" charset="0"/>
                <a:cs typeface="Aparajita" panose="020B0604020202020204" pitchFamily="34" charset="0"/>
              </a:rPr>
              <a:t>1/2                                                                                                                                      </a:t>
            </a:r>
            <a:endParaRPr lang="en-US" sz="3100" dirty="0">
              <a:solidFill>
                <a:srgbClr val="C00000"/>
              </a:solidFill>
              <a:latin typeface="Aparajita" panose="020B0604020202020204" pitchFamily="34" charset="0"/>
              <a:cs typeface="Aparajita" panose="020B0604020202020204" pitchFamily="34" charset="0"/>
            </a:endParaRPr>
          </a:p>
          <a:p>
            <a:pPr algn="r" rtl="1"/>
            <a:r>
              <a:rPr lang="en-US" sz="3100" b="1" dirty="0">
                <a:solidFill>
                  <a:srgbClr val="C00000"/>
                </a:solidFill>
              </a:rPr>
              <a:t>              </a:t>
            </a:r>
            <a:r>
              <a:rPr lang="ar-SA" sz="3100" b="1" dirty="0">
                <a:solidFill>
                  <a:srgbClr val="C00000"/>
                </a:solidFill>
              </a:rPr>
              <a:t> ودالة التكاليف التالية             </a:t>
            </a:r>
            <a:r>
              <a:rPr lang="en-US" sz="3100" b="1" dirty="0">
                <a:solidFill>
                  <a:srgbClr val="C00000"/>
                </a:solidFill>
              </a:rPr>
              <a:t>    </a:t>
            </a:r>
            <a:r>
              <a:rPr lang="ar-SA" sz="3100" b="1" dirty="0">
                <a:solidFill>
                  <a:srgbClr val="C00000"/>
                </a:solidFill>
              </a:rPr>
              <a:t>          </a:t>
            </a:r>
            <a:r>
              <a:rPr lang="en-US" sz="3100" b="1" dirty="0">
                <a:solidFill>
                  <a:srgbClr val="C00000"/>
                </a:solidFill>
                <a:latin typeface="Aparajita" panose="020B0604020202020204" pitchFamily="34" charset="0"/>
                <a:cs typeface="Aparajita" panose="020B0604020202020204" pitchFamily="34" charset="0"/>
              </a:rPr>
              <a:t>1500 = 3L + 6K </a:t>
            </a:r>
            <a:endParaRPr lang="en-US" sz="3100" dirty="0">
              <a:solidFill>
                <a:srgbClr val="C00000"/>
              </a:solidFill>
              <a:latin typeface="Aparajita" panose="020B0604020202020204" pitchFamily="34" charset="0"/>
              <a:cs typeface="Aparajita" panose="020B0604020202020204" pitchFamily="34" charset="0"/>
            </a:endParaRPr>
          </a:p>
          <a:p>
            <a:pPr algn="r" rtl="1"/>
            <a:r>
              <a:rPr lang="ar-SA" sz="2900" b="1" dirty="0"/>
              <a:t>أ ـ  ما هي درجة تجانس دالة الانتاج وفي أي مرحلة من مراحل الإنتاج ؟ </a:t>
            </a:r>
            <a:endParaRPr lang="en-US" sz="2900" dirty="0"/>
          </a:p>
          <a:p>
            <a:pPr algn="r" rtl="1"/>
            <a:r>
              <a:rPr lang="ar-SA" sz="2900" b="1" dirty="0"/>
              <a:t>ب ـ ماهو سعر عنصر العمل وسعر راس المال                                    </a:t>
            </a:r>
            <a:r>
              <a:rPr lang="ar-SA" sz="2900" u="sng" dirty="0"/>
              <a:t> </a:t>
            </a:r>
            <a:endParaRPr lang="en-US" sz="2900" dirty="0"/>
          </a:p>
          <a:p>
            <a:pPr algn="r" rtl="1"/>
            <a:r>
              <a:rPr lang="ar-SA" sz="2900" b="1" dirty="0"/>
              <a:t>ج ـ أوجدي الإنتاجية الحدية لعنصر العمل ، والانتاجية الحدية لراس المال </a:t>
            </a:r>
            <a:endParaRPr lang="en-US" sz="2900" dirty="0"/>
          </a:p>
          <a:p>
            <a:pPr algn="r" rtl="1"/>
            <a:r>
              <a:rPr lang="ar-SA" sz="2900" b="1" dirty="0"/>
              <a:t>د ـ هل تخضع الإنتاجية الحدية لعنصر العمل لقانون تناقص الغلة ؟ ولماذا؟</a:t>
            </a:r>
            <a:endParaRPr lang="en-US" sz="2900" dirty="0"/>
          </a:p>
          <a:p>
            <a:pPr algn="r" rtl="1"/>
            <a:r>
              <a:rPr lang="ar-SA" sz="2900" b="1" dirty="0"/>
              <a:t>ه ـ أوجدي الإنتاج المتوسط لعنصر العمل،والانتاج المتوسط لعنصر رأس المال </a:t>
            </a:r>
            <a:endParaRPr lang="en-US" sz="2900" dirty="0"/>
          </a:p>
          <a:p>
            <a:pPr algn="r" rtl="1"/>
            <a:r>
              <a:rPr lang="ar-SA" sz="2900" b="1" dirty="0"/>
              <a:t>و ـ  أوجدي معدل الإحلال الحدي الفني لعنصري الإنتاج(</a:t>
            </a:r>
            <a:r>
              <a:rPr lang="en-US" sz="2900" b="1" dirty="0"/>
              <a:t>MRTS</a:t>
            </a:r>
            <a:r>
              <a:rPr lang="en-US" sz="2900" b="1" baseline="-25000" dirty="0"/>
              <a:t>KL</a:t>
            </a:r>
            <a:r>
              <a:rPr lang="ar-SA" sz="2900" b="1" dirty="0"/>
              <a:t>) وتحققي هل هو متزايد  </a:t>
            </a:r>
          </a:p>
          <a:p>
            <a:pPr algn="r" rtl="1"/>
            <a:r>
              <a:rPr lang="ar-SA" sz="2900" b="1" dirty="0"/>
              <a:t>    أم متناقص بالنسبة لعنصر العمل ولماذا؟ .                                                                                        </a:t>
            </a:r>
            <a:r>
              <a:rPr lang="ar-SA" sz="2900" u="sng" dirty="0"/>
              <a:t> </a:t>
            </a:r>
            <a:endParaRPr lang="en-US" sz="2900" dirty="0"/>
          </a:p>
          <a:p>
            <a:pPr algn="r" rtl="1"/>
            <a:r>
              <a:rPr lang="ar-SA" sz="2900" b="1" dirty="0"/>
              <a:t>ز ـ أوجدي الكميات من عنصري الإنتاج التي تحقق لهذا المنتج اقصى إنتاج ؟</a:t>
            </a:r>
            <a:endParaRPr lang="en-US" dirty="0"/>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25</a:t>
            </a:fld>
            <a:endParaRPr lang="en-GB"/>
          </a:p>
        </p:txBody>
      </p:sp>
    </p:spTree>
    <p:extLst>
      <p:ext uri="{BB962C8B-B14F-4D97-AF65-F5344CB8AC3E}">
        <p14:creationId xmlns:p14="http://schemas.microsoft.com/office/powerpoint/2010/main" val="2436551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622116"/>
          </a:xfrm>
        </p:spPr>
        <p:txBody>
          <a:bodyPr>
            <a:normAutofit fontScale="90000"/>
          </a:bodyPr>
          <a:lstStyle/>
          <a:p>
            <a:pPr algn="ctr"/>
            <a:r>
              <a:rPr lang="ar-SA" dirty="0">
                <a:solidFill>
                  <a:srgbClr val="C00000"/>
                </a:solidFill>
              </a:rPr>
              <a:t>حل تمرين 2</a:t>
            </a:r>
            <a:endParaRPr lang="en-US"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7504" y="836712"/>
                <a:ext cx="8119865" cy="2016224"/>
              </a:xfrm>
            </p:spPr>
            <p:txBody>
              <a:bodyPr>
                <a:normAutofit fontScale="25000" lnSpcReduction="20000"/>
              </a:bodyPr>
              <a:lstStyle/>
              <a:p>
                <a:pPr algn="r" rtl="1"/>
                <a:endParaRPr lang="en-US" dirty="0"/>
              </a:p>
              <a:p>
                <a:pPr lvl="0" algn="r" rtl="1">
                  <a:buFont typeface="Wingdings" panose="05000000000000000000" pitchFamily="2" charset="2"/>
                  <a:buChar char="v"/>
                </a:pPr>
                <a:r>
                  <a:rPr lang="ar-SA" sz="8000" b="1" dirty="0">
                    <a:solidFill>
                      <a:srgbClr val="C00000"/>
                    </a:solidFill>
                  </a:rPr>
                  <a:t>درجة تجانس دالة الإنتاج وفي أي مرحلة من مراحل الإنتاج </a:t>
                </a:r>
                <a:endParaRPr lang="en-US" sz="8000" dirty="0">
                  <a:solidFill>
                    <a:srgbClr val="C00000"/>
                  </a:solidFill>
                </a:endParaRPr>
              </a:p>
              <a:p>
                <a:pPr algn="r" rtl="1"/>
                <a14:m>
                  <m:oMath xmlns:m="http://schemas.openxmlformats.org/officeDocument/2006/math">
                    <m:r>
                      <a:rPr lang="en-US" sz="8000" i="1">
                        <a:latin typeface="Cambria Math" panose="02040503050406030204" pitchFamily="18" charset="0"/>
                      </a:rPr>
                      <m:t>𝑓</m:t>
                    </m:r>
                    <m:d>
                      <m:dPr>
                        <m:ctrlPr>
                          <a:rPr lang="en-US" sz="8000" i="1">
                            <a:latin typeface="Cambria Math" panose="02040503050406030204" pitchFamily="18" charset="0"/>
                          </a:rPr>
                        </m:ctrlPr>
                      </m:dPr>
                      <m:e>
                        <m:sSub>
                          <m:sSubPr>
                            <m:ctrlPr>
                              <a:rPr lang="en-US" sz="8000" i="1" smtClean="0">
                                <a:latin typeface="Cambria Math" panose="02040503050406030204" pitchFamily="18" charset="0"/>
                              </a:rPr>
                            </m:ctrlPr>
                          </m:sSubPr>
                          <m:e>
                            <m:r>
                              <a:rPr lang="en-US" sz="8000" b="1" i="1">
                                <a:solidFill>
                                  <a:srgbClr val="0070C0"/>
                                </a:solidFill>
                                <a:effectLst>
                                  <a:outerShdw blurRad="38100" dist="38100" dir="2700000" algn="tl">
                                    <a:srgbClr val="000000">
                                      <a:alpha val="43137"/>
                                    </a:srgbClr>
                                  </a:outerShdw>
                                </a:effectLst>
                                <a:latin typeface="Cambria Math" panose="02040503050406030204" pitchFamily="18" charset="0"/>
                              </a:rPr>
                              <m:t>𝝀</m:t>
                            </m:r>
                            <m:r>
                              <a:rPr lang="en-US" sz="8000" b="0" i="1" smtClean="0">
                                <a:solidFill>
                                  <a:srgbClr val="0070C0"/>
                                </a:solidFill>
                                <a:effectLst>
                                  <a:outerShdw blurRad="38100" dist="38100" dir="2700000" algn="tl">
                                    <a:srgbClr val="000000">
                                      <a:alpha val="43137"/>
                                    </a:srgbClr>
                                  </a:outerShdw>
                                </a:effectLst>
                                <a:latin typeface="Cambria Math" panose="02040503050406030204" pitchFamily="18" charset="0"/>
                              </a:rPr>
                              <m:t> </m:t>
                            </m:r>
                            <m:r>
                              <a:rPr lang="en-US" sz="8000" b="0" i="1" smtClean="0">
                                <a:latin typeface="Cambria Math" panose="02040503050406030204" pitchFamily="18" charset="0"/>
                              </a:rPr>
                              <m:t>𝐿</m:t>
                            </m:r>
                          </m:e>
                          <m:sub>
                            <m:r>
                              <a:rPr lang="en-US" sz="8000" b="0" i="1" smtClean="0">
                                <a:latin typeface="Cambria Math" panose="02040503050406030204" pitchFamily="18" charset="0"/>
                              </a:rPr>
                              <m:t> </m:t>
                            </m:r>
                          </m:sub>
                        </m:sSub>
                        <m:r>
                          <a:rPr lang="en-US" sz="8000" i="1">
                            <a:latin typeface="Cambria Math" panose="02040503050406030204" pitchFamily="18" charset="0"/>
                          </a:rPr>
                          <m:t>,</m:t>
                        </m:r>
                        <m:r>
                          <a:rPr lang="en-US" sz="8000" b="1" i="1">
                            <a:solidFill>
                              <a:srgbClr val="0070C0"/>
                            </a:solidFill>
                            <a:effectLst>
                              <a:outerShdw blurRad="38100" dist="38100" dir="2700000" algn="tl">
                                <a:srgbClr val="000000">
                                  <a:alpha val="43137"/>
                                </a:srgbClr>
                              </a:outerShdw>
                            </a:effectLst>
                            <a:latin typeface="Cambria Math" panose="02040503050406030204" pitchFamily="18" charset="0"/>
                          </a:rPr>
                          <m:t>𝝀</m:t>
                        </m:r>
                        <m:r>
                          <a:rPr lang="en-US" sz="8000" i="1">
                            <a:solidFill>
                              <a:srgbClr val="0070C0"/>
                            </a:solidFill>
                            <a:effectLst>
                              <a:outerShdw blurRad="38100" dist="38100" dir="2700000" algn="tl">
                                <a:srgbClr val="000000">
                                  <a:alpha val="43137"/>
                                </a:srgbClr>
                              </a:outerShdw>
                            </a:effectLst>
                            <a:latin typeface="Cambria Math" panose="02040503050406030204" pitchFamily="18" charset="0"/>
                          </a:rPr>
                          <m:t> </m:t>
                        </m:r>
                        <m:r>
                          <a:rPr lang="en-US" sz="8000" b="0" i="1" smtClean="0">
                            <a:latin typeface="Cambria Math" panose="02040503050406030204" pitchFamily="18" charset="0"/>
                          </a:rPr>
                          <m:t>𝐾</m:t>
                        </m:r>
                      </m:e>
                    </m:d>
                    <m:r>
                      <a:rPr lang="en-US" sz="8000" i="1">
                        <a:latin typeface="Cambria Math" panose="02040503050406030204" pitchFamily="18" charset="0"/>
                      </a:rPr>
                      <m:t>=</m:t>
                    </m:r>
                    <m:sSup>
                      <m:sSupPr>
                        <m:ctrlPr>
                          <a:rPr lang="en-US" sz="8000" i="1">
                            <a:latin typeface="Cambria Math" panose="02040503050406030204" pitchFamily="18" charset="0"/>
                          </a:rPr>
                        </m:ctrlPr>
                      </m:sSupPr>
                      <m:e>
                        <m:d>
                          <m:dPr>
                            <m:ctrlPr>
                              <a:rPr lang="en-US" sz="8000" i="1">
                                <a:latin typeface="Cambria Math" panose="02040503050406030204" pitchFamily="18" charset="0"/>
                              </a:rPr>
                            </m:ctrlPr>
                          </m:dPr>
                          <m:e>
                            <m:r>
                              <a:rPr lang="en-US" sz="8000" b="1" i="1">
                                <a:solidFill>
                                  <a:srgbClr val="0070C0"/>
                                </a:solidFill>
                                <a:effectLst>
                                  <a:outerShdw blurRad="38100" dist="38100" dir="2700000" algn="tl">
                                    <a:srgbClr val="000000">
                                      <a:alpha val="43137"/>
                                    </a:srgbClr>
                                  </a:outerShdw>
                                </a:effectLst>
                                <a:latin typeface="Cambria Math" panose="02040503050406030204" pitchFamily="18" charset="0"/>
                              </a:rPr>
                              <m:t>𝝀</m:t>
                            </m:r>
                            <m:r>
                              <a:rPr lang="en-US" sz="8000" b="0" i="1" smtClean="0">
                                <a:latin typeface="Cambria Math" panose="02040503050406030204" pitchFamily="18" charset="0"/>
                              </a:rPr>
                              <m:t>𝐿</m:t>
                            </m:r>
                          </m:e>
                        </m:d>
                      </m:e>
                      <m:sup>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up>
                    </m:sSup>
                    <m:sSup>
                      <m:sSupPr>
                        <m:ctrlPr>
                          <a:rPr lang="en-US" sz="8000" i="1">
                            <a:latin typeface="Cambria Math" panose="02040503050406030204" pitchFamily="18" charset="0"/>
                          </a:rPr>
                        </m:ctrlPr>
                      </m:sSupPr>
                      <m:e>
                        <m:d>
                          <m:dPr>
                            <m:ctrlPr>
                              <a:rPr lang="en-US" sz="8000" i="1">
                                <a:latin typeface="Cambria Math" panose="02040503050406030204" pitchFamily="18" charset="0"/>
                              </a:rPr>
                            </m:ctrlPr>
                          </m:dPr>
                          <m:e>
                            <m:r>
                              <a:rPr lang="en-US" sz="8000" b="1" i="1">
                                <a:solidFill>
                                  <a:srgbClr val="0070C0"/>
                                </a:solidFill>
                                <a:effectLst>
                                  <a:outerShdw blurRad="38100" dist="38100" dir="2700000" algn="tl">
                                    <a:srgbClr val="000000">
                                      <a:alpha val="43137"/>
                                    </a:srgbClr>
                                  </a:outerShdw>
                                </a:effectLst>
                                <a:latin typeface="Cambria Math" panose="02040503050406030204" pitchFamily="18" charset="0"/>
                              </a:rPr>
                              <m:t>𝝀</m:t>
                            </m:r>
                            <m:r>
                              <a:rPr lang="en-US" sz="8000" b="0" i="1" smtClean="0">
                                <a:latin typeface="Cambria Math" panose="02040503050406030204" pitchFamily="18" charset="0"/>
                              </a:rPr>
                              <m:t>𝐾</m:t>
                            </m:r>
                          </m:e>
                        </m:d>
                      </m:e>
                      <m:sup>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up>
                    </m:sSup>
                  </m:oMath>
                </a14:m>
                <a:endParaRPr lang="en-US" sz="8000" dirty="0"/>
              </a:p>
              <a:p>
                <a:pPr algn="r" rtl="1"/>
                <a14:m>
                  <m:oMath xmlns:m="http://schemas.openxmlformats.org/officeDocument/2006/math">
                    <m:r>
                      <a:rPr lang="en-US" sz="8000" i="1">
                        <a:latin typeface="Cambria Math" panose="02040503050406030204" pitchFamily="18" charset="0"/>
                      </a:rPr>
                      <m:t>=</m:t>
                    </m:r>
                    <m:sSup>
                      <m:sSupPr>
                        <m:ctrlPr>
                          <a:rPr lang="en-US" sz="8000" i="1">
                            <a:latin typeface="Cambria Math" panose="02040503050406030204" pitchFamily="18" charset="0"/>
                          </a:rPr>
                        </m:ctrlPr>
                      </m:sSupPr>
                      <m:e>
                        <m:r>
                          <a:rPr lang="en-US" sz="8000" b="1" i="1">
                            <a:solidFill>
                              <a:srgbClr val="0070C0"/>
                            </a:solidFill>
                            <a:effectLst>
                              <a:outerShdw blurRad="38100" dist="38100" dir="2700000" algn="tl">
                                <a:srgbClr val="000000">
                                  <a:alpha val="43137"/>
                                </a:srgbClr>
                              </a:outerShdw>
                            </a:effectLst>
                            <a:latin typeface="Cambria Math" panose="02040503050406030204" pitchFamily="18" charset="0"/>
                          </a:rPr>
                          <m:t>𝝀</m:t>
                        </m:r>
                      </m:e>
                      <m:sup>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up>
                    </m:sSup>
                    <m:sSup>
                      <m:sSupPr>
                        <m:ctrlPr>
                          <a:rPr lang="en-US" sz="8000" i="1">
                            <a:latin typeface="Cambria Math" panose="02040503050406030204" pitchFamily="18" charset="0"/>
                          </a:rPr>
                        </m:ctrlPr>
                      </m:sSupPr>
                      <m:e>
                        <m:r>
                          <a:rPr lang="ar-SA" sz="8000" b="0" i="1" smtClean="0">
                            <a:latin typeface="Cambria Math" panose="02040503050406030204" pitchFamily="18" charset="0"/>
                          </a:rPr>
                          <m:t>  </m:t>
                        </m:r>
                        <m:r>
                          <a:rPr lang="en-US" sz="8000" b="0" i="1" smtClean="0">
                            <a:latin typeface="Cambria Math" panose="02040503050406030204" pitchFamily="18" charset="0"/>
                          </a:rPr>
                          <m:t>𝐿</m:t>
                        </m:r>
                      </m:e>
                      <m:sup>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up>
                    </m:sSup>
                    <m:sSup>
                      <m:sSupPr>
                        <m:ctrlPr>
                          <a:rPr lang="en-US" sz="8000" i="1">
                            <a:latin typeface="Cambria Math" panose="02040503050406030204" pitchFamily="18" charset="0"/>
                          </a:rPr>
                        </m:ctrlPr>
                      </m:sSupPr>
                      <m:e>
                        <m:r>
                          <a:rPr lang="ar-SA" sz="8000" b="1" i="1" smtClean="0">
                            <a:latin typeface="Cambria Math" panose="02040503050406030204" pitchFamily="18" charset="0"/>
                          </a:rPr>
                          <m:t>   </m:t>
                        </m:r>
                        <m:r>
                          <a:rPr lang="en-US" sz="8000" b="1" i="1">
                            <a:solidFill>
                              <a:srgbClr val="0070C0"/>
                            </a:solidFill>
                            <a:effectLst>
                              <a:outerShdw blurRad="38100" dist="38100" dir="2700000" algn="tl">
                                <a:srgbClr val="000000">
                                  <a:alpha val="43137"/>
                                </a:srgbClr>
                              </a:outerShdw>
                            </a:effectLst>
                            <a:latin typeface="Cambria Math" panose="02040503050406030204" pitchFamily="18" charset="0"/>
                          </a:rPr>
                          <m:t>𝝀</m:t>
                        </m:r>
                      </m:e>
                      <m:sup>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up>
                    </m:sSup>
                    <m:sSup>
                      <m:sSupPr>
                        <m:ctrlPr>
                          <a:rPr lang="en-US" sz="8000" i="1">
                            <a:latin typeface="Cambria Math" panose="02040503050406030204" pitchFamily="18" charset="0"/>
                          </a:rPr>
                        </m:ctrlPr>
                      </m:sSupPr>
                      <m:e>
                        <m:r>
                          <a:rPr lang="ar-SA" sz="8000" b="0" i="1" smtClean="0">
                            <a:latin typeface="Cambria Math" panose="02040503050406030204" pitchFamily="18" charset="0"/>
                          </a:rPr>
                          <m:t>  </m:t>
                        </m:r>
                        <m:r>
                          <a:rPr lang="en-US" sz="8000" b="0" i="1" smtClean="0">
                            <a:latin typeface="Cambria Math" panose="02040503050406030204" pitchFamily="18" charset="0"/>
                          </a:rPr>
                          <m:t>𝐾</m:t>
                        </m:r>
                      </m:e>
                      <m:sup>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up>
                    </m:sSup>
                    <m:r>
                      <a:rPr lang="en-US" sz="8000" i="1">
                        <a:latin typeface="Cambria Math" panose="02040503050406030204" pitchFamily="18" charset="0"/>
                      </a:rPr>
                      <m:t>=</m:t>
                    </m:r>
                    <m:r>
                      <a:rPr lang="en-US" sz="8000" b="1" i="1">
                        <a:solidFill>
                          <a:srgbClr val="0070C0"/>
                        </a:solidFill>
                        <a:effectLst>
                          <a:outerShdw blurRad="38100" dist="38100" dir="2700000" algn="tl">
                            <a:srgbClr val="000000">
                              <a:alpha val="43137"/>
                            </a:srgbClr>
                          </a:outerShdw>
                        </a:effectLst>
                        <a:latin typeface="Cambria Math" panose="02040503050406030204" pitchFamily="18" charset="0"/>
                      </a:rPr>
                      <m:t>𝝀</m:t>
                    </m:r>
                    <m:r>
                      <a:rPr lang="ar-SA" sz="8000" b="1" i="1" smtClean="0">
                        <a:solidFill>
                          <a:srgbClr val="0070C0"/>
                        </a:solidFill>
                        <a:effectLst>
                          <a:outerShdw blurRad="38100" dist="38100" dir="2700000" algn="tl">
                            <a:srgbClr val="000000">
                              <a:alpha val="43137"/>
                            </a:srgbClr>
                          </a:outerShdw>
                        </a:effectLst>
                        <a:latin typeface="Cambria Math" panose="02040503050406030204" pitchFamily="18" charset="0"/>
                      </a:rPr>
                      <m:t> </m:t>
                    </m:r>
                    <m:sSup>
                      <m:sSupPr>
                        <m:ctrlPr>
                          <a:rPr lang="en-US" sz="8000" i="1">
                            <a:latin typeface="Cambria Math" panose="02040503050406030204" pitchFamily="18" charset="0"/>
                          </a:rPr>
                        </m:ctrlPr>
                      </m:sSupPr>
                      <m:e>
                        <m:r>
                          <a:rPr lang="en-US" sz="8000" b="0" i="1" smtClean="0">
                            <a:latin typeface="Cambria Math" panose="02040503050406030204" pitchFamily="18" charset="0"/>
                          </a:rPr>
                          <m:t>𝐿</m:t>
                        </m:r>
                      </m:e>
                      <m:sup>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up>
                    </m:sSup>
                    <m:sSup>
                      <m:sSupPr>
                        <m:ctrlPr>
                          <a:rPr lang="en-US" sz="8000" i="1">
                            <a:latin typeface="Cambria Math" panose="02040503050406030204" pitchFamily="18" charset="0"/>
                          </a:rPr>
                        </m:ctrlPr>
                      </m:sSupPr>
                      <m:e>
                        <m:r>
                          <a:rPr lang="ar-SA" sz="8000" b="0" i="1" smtClean="0">
                            <a:latin typeface="Cambria Math" panose="02040503050406030204" pitchFamily="18" charset="0"/>
                          </a:rPr>
                          <m:t> </m:t>
                        </m:r>
                        <m:r>
                          <a:rPr lang="en-US" sz="8000" b="0" i="1" smtClean="0">
                            <a:latin typeface="Cambria Math" panose="02040503050406030204" pitchFamily="18" charset="0"/>
                          </a:rPr>
                          <m:t>𝐾</m:t>
                        </m:r>
                      </m:e>
                      <m:sup>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up>
                    </m:sSup>
                  </m:oMath>
                </a14:m>
                <a:endParaRPr lang="en-US" sz="8000" dirty="0"/>
              </a:p>
              <a:p>
                <a:pPr algn="r" rtl="1"/>
                <a14:m>
                  <m:oMath xmlns:m="http://schemas.openxmlformats.org/officeDocument/2006/math">
                    <m:r>
                      <a:rPr lang="en-US" sz="8000" i="1">
                        <a:latin typeface="Cambria Math" panose="02040503050406030204" pitchFamily="18" charset="0"/>
                      </a:rPr>
                      <m:t>∴  </m:t>
                    </m:r>
                    <m:r>
                      <a:rPr lang="ar-SA" sz="8000">
                        <a:latin typeface="Cambria Math" panose="02040503050406030204" pitchFamily="18" charset="0"/>
                      </a:rPr>
                      <m:t>صحيح</m:t>
                    </m:r>
                    <m:r>
                      <a:rPr lang="ar-SA" sz="8000">
                        <a:latin typeface="Cambria Math" panose="02040503050406030204" pitchFamily="18" charset="0"/>
                      </a:rPr>
                      <m:t> </m:t>
                    </m:r>
                    <m:r>
                      <a:rPr lang="ar-SA" sz="8000">
                        <a:latin typeface="Cambria Math" panose="02040503050406030204" pitchFamily="18" charset="0"/>
                      </a:rPr>
                      <m:t>واحد</m:t>
                    </m:r>
                    <m:r>
                      <a:rPr lang="ar-SA" sz="8000">
                        <a:latin typeface="Cambria Math" panose="02040503050406030204" pitchFamily="18" charset="0"/>
                      </a:rPr>
                      <m:t>   </m:t>
                    </m:r>
                    <m:r>
                      <a:rPr lang="en-US" sz="8000">
                        <a:latin typeface="Cambria Math" panose="02040503050406030204" pitchFamily="18" charset="0"/>
                      </a:rPr>
                      <m:t>1</m:t>
                    </m:r>
                    <m:r>
                      <a:rPr lang="en-US" sz="8000">
                        <a:latin typeface="Cambria Math" panose="02040503050406030204" pitchFamily="18" charset="0"/>
                      </a:rPr>
                      <m:t>  ← </m:t>
                    </m:r>
                    <m:sSup>
                      <m:sSupPr>
                        <m:ctrlPr>
                          <a:rPr lang="en-US" sz="8000" i="1">
                            <a:latin typeface="Cambria Math" panose="02040503050406030204" pitchFamily="18" charset="0"/>
                          </a:rPr>
                        </m:ctrlPr>
                      </m:sSupPr>
                      <m:e>
                        <m:r>
                          <a:rPr lang="en-US" sz="8000" b="1" i="1">
                            <a:solidFill>
                              <a:srgbClr val="0070C0"/>
                            </a:solidFill>
                            <a:effectLst>
                              <a:outerShdw blurRad="38100" dist="38100" dir="2700000" algn="tl">
                                <a:srgbClr val="000000">
                                  <a:alpha val="43137"/>
                                </a:srgbClr>
                              </a:outerShdw>
                            </a:effectLst>
                            <a:latin typeface="Cambria Math" panose="02040503050406030204" pitchFamily="18" charset="0"/>
                          </a:rPr>
                          <m:t>𝝀</m:t>
                        </m:r>
                      </m:e>
                      <m:sup>
                        <m:r>
                          <a:rPr lang="en-US" sz="8000" i="1">
                            <a:latin typeface="Cambria Math" panose="02040503050406030204" pitchFamily="18" charset="0"/>
                          </a:rPr>
                          <m:t>1</m:t>
                        </m:r>
                      </m:sup>
                    </m:sSup>
                  </m:oMath>
                </a14:m>
                <a:r>
                  <a:rPr lang="ar-SA" sz="8000" dirty="0"/>
                  <a:t>  متجانسة من الدرجة الأولى مرحلة ثبات الغلة</a:t>
                </a:r>
              </a:p>
              <a:p>
                <a:pPr algn="r" rtl="1">
                  <a:buFont typeface="Wingdings" panose="05000000000000000000" pitchFamily="2" charset="2"/>
                  <a:buChar char="v"/>
                </a:pPr>
                <a:r>
                  <a:rPr lang="ar-SA" sz="8000" dirty="0">
                    <a:solidFill>
                      <a:srgbClr val="C00000"/>
                    </a:solidFill>
                  </a:rPr>
                  <a:t>سعر عنصر العمل وسعر عنصر راس المال :</a:t>
                </a:r>
              </a:p>
              <a:p>
                <a:pPr marL="0" indent="0" algn="r" rtl="1">
                  <a:buNone/>
                </a:pPr>
                <a:r>
                  <a:rPr lang="en-US" sz="8000" dirty="0"/>
                  <a:t>  </a:t>
                </a:r>
                <a:r>
                  <a:rPr lang="ar-SA" sz="8000" dirty="0"/>
                  <a:t>سعر عنصر العمل( </a:t>
                </a:r>
                <a:r>
                  <a:rPr lang="en-US" sz="8000" dirty="0"/>
                  <a:t>w</a:t>
                </a:r>
                <a:r>
                  <a:rPr lang="ar-SA" sz="8000" dirty="0"/>
                  <a:t>)</a:t>
                </a:r>
                <a:r>
                  <a:rPr lang="en-US" sz="8000" dirty="0"/>
                  <a:t>=</a:t>
                </a:r>
                <a:r>
                  <a:rPr lang="ar-SA" sz="8000" dirty="0"/>
                  <a:t> 3 ، سعر عنصر راس المال( </a:t>
                </a:r>
                <a:r>
                  <a:rPr lang="en-US" sz="8000" dirty="0"/>
                  <a:t>r</a:t>
                </a:r>
                <a:r>
                  <a:rPr lang="ar-SA" sz="8000" dirty="0"/>
                  <a:t>) </a:t>
                </a:r>
                <a:r>
                  <a:rPr lang="en-US" sz="8000" dirty="0"/>
                  <a:t>=</a:t>
                </a:r>
                <a:r>
                  <a:rPr lang="ar-SA" sz="8000" dirty="0"/>
                  <a:t>6</a:t>
                </a:r>
              </a:p>
              <a:p>
                <a:pPr lvl="0" algn="r" rtl="1">
                  <a:buFont typeface="Wingdings" panose="05000000000000000000" pitchFamily="2" charset="2"/>
                  <a:buChar char="v"/>
                </a:pPr>
                <a:r>
                  <a:rPr lang="ar-SA" sz="8000" b="1" dirty="0">
                    <a:solidFill>
                      <a:srgbClr val="C00000"/>
                    </a:solidFill>
                  </a:rPr>
                  <a:t>الإنتاجية الحدية لعنصر العمل (</a:t>
                </a:r>
                <a14:m>
                  <m:oMath xmlns:m="http://schemas.openxmlformats.org/officeDocument/2006/math">
                    <m:sSub>
                      <m:sSubPr>
                        <m:ctrlPr>
                          <a:rPr lang="ar-SA" sz="8000" b="1" i="1">
                            <a:solidFill>
                              <a:srgbClr val="C00000"/>
                            </a:solidFill>
                            <a:latin typeface="Cambria Math" panose="02040503050406030204" pitchFamily="18" charset="0"/>
                          </a:rPr>
                        </m:ctrlPr>
                      </m:sSubPr>
                      <m:e>
                        <m:r>
                          <a:rPr lang="en-US" sz="8000" b="1" i="1">
                            <a:solidFill>
                              <a:srgbClr val="C00000"/>
                            </a:solidFill>
                            <a:latin typeface="Cambria Math" panose="02040503050406030204" pitchFamily="18" charset="0"/>
                          </a:rPr>
                          <m:t>𝑴𝑷</m:t>
                        </m:r>
                      </m:e>
                      <m:sub>
                        <m:r>
                          <a:rPr lang="en-US" sz="8000" b="1" i="1">
                            <a:solidFill>
                              <a:srgbClr val="C00000"/>
                            </a:solidFill>
                            <a:latin typeface="Cambria Math" panose="02040503050406030204" pitchFamily="18" charset="0"/>
                          </a:rPr>
                          <m:t>𝑳</m:t>
                        </m:r>
                      </m:sub>
                    </m:sSub>
                  </m:oMath>
                </a14:m>
                <a:r>
                  <a:rPr lang="ar-SA" sz="8000" b="1" dirty="0">
                    <a:solidFill>
                      <a:srgbClr val="C00000"/>
                    </a:solidFill>
                  </a:rPr>
                  <a:t> )</a:t>
                </a:r>
                <a14:m>
                  <m:oMath xmlns:m="http://schemas.openxmlformats.org/officeDocument/2006/math">
                    <m:r>
                      <a:rPr lang="ar-SA" sz="8000" b="1" i="1" smtClean="0">
                        <a:solidFill>
                          <a:srgbClr val="C00000"/>
                        </a:solidFill>
                        <a:latin typeface="Cambria Math" panose="02040503050406030204" pitchFamily="18" charset="0"/>
                      </a:rPr>
                      <m:t> </m:t>
                    </m:r>
                  </m:oMath>
                </a14:m>
                <a:r>
                  <a:rPr lang="ar-SA" sz="8000" b="1" dirty="0">
                    <a:solidFill>
                      <a:srgbClr val="C00000"/>
                    </a:solidFill>
                  </a:rPr>
                  <a:t>وهل تخضع لقانون تناقص الغلة </a:t>
                </a:r>
                <a:endParaRPr lang="en-US" sz="8000" dirty="0">
                  <a:solidFill>
                    <a:srgbClr val="C00000"/>
                  </a:solidFill>
                </a:endParaRPr>
              </a:p>
              <a:p>
                <a:pPr algn="r" rtl="1"/>
                <a14:m>
                  <m:oMath xmlns:m="http://schemas.openxmlformats.org/officeDocument/2006/math">
                    <m:r>
                      <a:rPr lang="en-US" sz="8000" i="1">
                        <a:latin typeface="Cambria Math" panose="02040503050406030204" pitchFamily="18" charset="0"/>
                      </a:rPr>
                      <m:t>𝑀</m:t>
                    </m:r>
                    <m:sSub>
                      <m:sSubPr>
                        <m:ctrlPr>
                          <a:rPr lang="en-US" sz="8000" i="1">
                            <a:latin typeface="Cambria Math" panose="02040503050406030204" pitchFamily="18" charset="0"/>
                          </a:rPr>
                        </m:ctrlPr>
                      </m:sSubPr>
                      <m:e>
                        <m:r>
                          <a:rPr lang="en-US" sz="8000" b="0" i="1" smtClean="0">
                            <a:latin typeface="Cambria Math" panose="02040503050406030204" pitchFamily="18" charset="0"/>
                          </a:rPr>
                          <m:t>𝑃</m:t>
                        </m:r>
                      </m:e>
                      <m:sub>
                        <m:r>
                          <a:rPr lang="en-US" sz="8000" i="1">
                            <a:latin typeface="Cambria Math" panose="02040503050406030204" pitchFamily="18" charset="0"/>
                          </a:rPr>
                          <m:t>𝐿</m:t>
                        </m:r>
                      </m:sub>
                    </m:sSub>
                    <m:r>
                      <a:rPr lang="en-US" sz="8000" i="1">
                        <a:latin typeface="Cambria Math" panose="02040503050406030204" pitchFamily="18" charset="0"/>
                      </a:rPr>
                      <m:t>=</m:t>
                    </m:r>
                    <m:f>
                      <m:fPr>
                        <m:ctrlPr>
                          <a:rPr lang="en-US" sz="8000" i="1">
                            <a:latin typeface="Cambria Math" panose="02040503050406030204" pitchFamily="18" charset="0"/>
                          </a:rPr>
                        </m:ctrlPr>
                      </m:fPr>
                      <m:num>
                        <m:r>
                          <a:rPr lang="en-US" sz="8000" i="1">
                            <a:latin typeface="Cambria Math" panose="02040503050406030204" pitchFamily="18" charset="0"/>
                          </a:rPr>
                          <m:t>𝜕</m:t>
                        </m:r>
                        <m:r>
                          <a:rPr lang="en-US" sz="8000" i="1">
                            <a:latin typeface="Cambria Math" panose="02040503050406030204" pitchFamily="18" charset="0"/>
                          </a:rPr>
                          <m:t>𝑄</m:t>
                        </m:r>
                      </m:num>
                      <m:den>
                        <m:r>
                          <a:rPr lang="en-US" sz="8000" i="1">
                            <a:latin typeface="Cambria Math" panose="02040503050406030204" pitchFamily="18" charset="0"/>
                          </a:rPr>
                          <m:t>𝜕</m:t>
                        </m:r>
                        <m:r>
                          <a:rPr lang="en-US" sz="8000" b="0" i="1" smtClean="0">
                            <a:latin typeface="Cambria Math" panose="02040503050406030204" pitchFamily="18" charset="0"/>
                          </a:rPr>
                          <m:t>𝐿</m:t>
                        </m:r>
                      </m:den>
                    </m:f>
                    <m:r>
                      <a:rPr lang="en-US" sz="8000" i="1">
                        <a:latin typeface="Cambria Math" panose="02040503050406030204" pitchFamily="18" charset="0"/>
                      </a:rPr>
                      <m:t>=</m:t>
                    </m:r>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Sup>
                      <m:sSupPr>
                        <m:ctrlPr>
                          <a:rPr lang="en-US" sz="8000" i="1">
                            <a:latin typeface="Cambria Math" panose="02040503050406030204" pitchFamily="18" charset="0"/>
                          </a:rPr>
                        </m:ctrlPr>
                      </m:sSupPr>
                      <m:e>
                        <m:r>
                          <a:rPr lang="en-US" sz="8000" i="1">
                            <a:latin typeface="Cambria Math" panose="02040503050406030204" pitchFamily="18" charset="0"/>
                          </a:rPr>
                          <m:t>𝐿</m:t>
                        </m:r>
                      </m:e>
                      <m:sup>
                        <m:r>
                          <a:rPr lang="en-US" sz="8000" i="1">
                            <a:latin typeface="Cambria Math" panose="02040503050406030204" pitchFamily="18" charset="0"/>
                          </a:rPr>
                          <m:t>−</m:t>
                        </m:r>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up>
                    </m:sSup>
                    <m:sSup>
                      <m:sSupPr>
                        <m:ctrlPr>
                          <a:rPr lang="en-US" sz="8000" i="1">
                            <a:latin typeface="Cambria Math" panose="02040503050406030204" pitchFamily="18" charset="0"/>
                          </a:rPr>
                        </m:ctrlPr>
                      </m:sSupPr>
                      <m:e>
                        <m:r>
                          <a:rPr lang="en-US" sz="8000" b="0" i="1" smtClean="0">
                            <a:latin typeface="Cambria Math" panose="02040503050406030204" pitchFamily="18" charset="0"/>
                          </a:rPr>
                          <m:t> </m:t>
                        </m:r>
                        <m:r>
                          <a:rPr lang="en-US" sz="8000" i="1">
                            <a:latin typeface="Cambria Math" panose="02040503050406030204" pitchFamily="18" charset="0"/>
                          </a:rPr>
                          <m:t>𝐾</m:t>
                        </m:r>
                      </m:e>
                      <m:sup>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up>
                    </m:sSup>
                    <m:r>
                      <a:rPr lang="en-US" sz="8000" i="1">
                        <a:latin typeface="Cambria Math" panose="02040503050406030204" pitchFamily="18" charset="0"/>
                      </a:rPr>
                      <m:t>=</m:t>
                    </m:r>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Sup>
                      <m:sSupPr>
                        <m:ctrlPr>
                          <a:rPr lang="en-US" sz="8000" i="1">
                            <a:latin typeface="Cambria Math" panose="02040503050406030204" pitchFamily="18" charset="0"/>
                          </a:rPr>
                        </m:ctrlPr>
                      </m:sSupPr>
                      <m:e>
                        <m:d>
                          <m:dPr>
                            <m:ctrlPr>
                              <a:rPr lang="en-US" sz="8000" i="1">
                                <a:latin typeface="Cambria Math" panose="02040503050406030204" pitchFamily="18" charset="0"/>
                              </a:rPr>
                            </m:ctrlPr>
                          </m:dPr>
                          <m:e>
                            <m:f>
                              <m:fPr>
                                <m:ctrlPr>
                                  <a:rPr lang="en-US" sz="8000" i="1">
                                    <a:latin typeface="Cambria Math" panose="02040503050406030204" pitchFamily="18" charset="0"/>
                                  </a:rPr>
                                </m:ctrlPr>
                              </m:fPr>
                              <m:num>
                                <m:r>
                                  <a:rPr lang="en-US" sz="8000" i="1">
                                    <a:latin typeface="Cambria Math" panose="02040503050406030204" pitchFamily="18" charset="0"/>
                                  </a:rPr>
                                  <m:t>𝐾</m:t>
                                </m:r>
                              </m:num>
                              <m:den>
                                <m:r>
                                  <a:rPr lang="en-US" sz="8000" i="1">
                                    <a:latin typeface="Cambria Math" panose="02040503050406030204" pitchFamily="18" charset="0"/>
                                  </a:rPr>
                                  <m:t>𝐿</m:t>
                                </m:r>
                              </m:den>
                            </m:f>
                          </m:e>
                        </m:d>
                      </m:e>
                      <m:sup>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up>
                    </m:sSup>
                    <m:r>
                      <a:rPr lang="en-US" sz="8000" i="1">
                        <a:latin typeface="Cambria Math" panose="02040503050406030204" pitchFamily="18" charset="0"/>
                      </a:rPr>
                      <m:t>&gt;</m:t>
                    </m:r>
                    <m:r>
                      <a:rPr lang="en-US" sz="8000" i="1">
                        <a:latin typeface="Cambria Math" panose="02040503050406030204" pitchFamily="18" charset="0"/>
                      </a:rPr>
                      <m:t>0</m:t>
                    </m:r>
                  </m:oMath>
                </a14:m>
                <a:r>
                  <a:rPr lang="en-US" sz="8000" dirty="0"/>
                  <a:t>  </a:t>
                </a:r>
                <a:r>
                  <a:rPr lang="ar-SA" sz="8000" dirty="0"/>
                  <a:t>    </a:t>
                </a:r>
                <a:r>
                  <a:rPr lang="ar-SA" sz="6400" b="1" dirty="0">
                    <a:solidFill>
                      <a:srgbClr val="00B050"/>
                    </a:solidFill>
                  </a:rPr>
                  <a:t>( دائما </a:t>
                </a:r>
                <a14:m>
                  <m:oMath xmlns:m="http://schemas.openxmlformats.org/officeDocument/2006/math">
                    <m:r>
                      <a:rPr lang="en-US" sz="6400" b="1" i="1" smtClean="0">
                        <a:solidFill>
                          <a:srgbClr val="00B050"/>
                        </a:solidFill>
                        <a:latin typeface="Cambria Math" panose="02040503050406030204" pitchFamily="18" charset="0"/>
                      </a:rPr>
                      <m:t>𝑴</m:t>
                    </m:r>
                    <m:sSub>
                      <m:sSubPr>
                        <m:ctrlPr>
                          <a:rPr lang="en-US" sz="6400" b="1" i="1">
                            <a:solidFill>
                              <a:srgbClr val="00B050"/>
                            </a:solidFill>
                            <a:latin typeface="Cambria Math" panose="02040503050406030204" pitchFamily="18" charset="0"/>
                          </a:rPr>
                        </m:ctrlPr>
                      </m:sSubPr>
                      <m:e>
                        <m:r>
                          <a:rPr lang="en-US" sz="6400" b="1" i="1">
                            <a:solidFill>
                              <a:srgbClr val="00B050"/>
                            </a:solidFill>
                            <a:latin typeface="Cambria Math" panose="02040503050406030204" pitchFamily="18" charset="0"/>
                          </a:rPr>
                          <m:t>𝒑</m:t>
                        </m:r>
                      </m:e>
                      <m:sub>
                        <m:r>
                          <a:rPr lang="en-US" sz="6400" b="1" i="1">
                            <a:solidFill>
                              <a:srgbClr val="00B050"/>
                            </a:solidFill>
                            <a:latin typeface="Cambria Math" panose="02040503050406030204" pitchFamily="18" charset="0"/>
                          </a:rPr>
                          <m:t>𝑳</m:t>
                        </m:r>
                      </m:sub>
                    </m:sSub>
                  </m:oMath>
                </a14:m>
                <a:r>
                  <a:rPr lang="ar-SA" sz="6400" b="1" dirty="0">
                    <a:solidFill>
                      <a:srgbClr val="00B050"/>
                    </a:solidFill>
                  </a:rPr>
                  <a:t> </a:t>
                </a:r>
                <a14:m>
                  <m:oMath xmlns:m="http://schemas.openxmlformats.org/officeDocument/2006/math">
                    <m:r>
                      <a:rPr lang="en-US" sz="6400" b="1" i="1">
                        <a:solidFill>
                          <a:srgbClr val="00B050"/>
                        </a:solidFill>
                        <a:latin typeface="Cambria Math" panose="02040503050406030204" pitchFamily="18" charset="0"/>
                      </a:rPr>
                      <m:t>&lt;</m:t>
                    </m:r>
                  </m:oMath>
                </a14:m>
                <a:r>
                  <a:rPr lang="ar-SA" sz="6400" b="1" dirty="0">
                    <a:solidFill>
                      <a:srgbClr val="00B050"/>
                    </a:solidFill>
                  </a:rPr>
                  <a:t> 0 في الجزء الذي يحقق كفاءة انتاجية)</a:t>
                </a:r>
                <a:endParaRPr lang="en-US" sz="6400" b="1" dirty="0">
                  <a:solidFill>
                    <a:srgbClr val="00B050"/>
                  </a:solidFill>
                </a:endParaRPr>
              </a:p>
              <a:p>
                <a:pPr algn="r" rtl="1"/>
                <a14:m>
                  <m:oMath xmlns:m="http://schemas.openxmlformats.org/officeDocument/2006/math">
                    <m:f>
                      <m:fPr>
                        <m:ctrlPr>
                          <a:rPr lang="en-US" sz="8000" i="1">
                            <a:latin typeface="Cambria Math" panose="02040503050406030204" pitchFamily="18" charset="0"/>
                          </a:rPr>
                        </m:ctrlPr>
                      </m:fPr>
                      <m:num>
                        <m:r>
                          <a:rPr lang="en-US" sz="8000" i="1">
                            <a:latin typeface="Cambria Math" panose="02040503050406030204" pitchFamily="18" charset="0"/>
                          </a:rPr>
                          <m:t>𝜕</m:t>
                        </m:r>
                        <m:r>
                          <a:rPr lang="en-US" sz="8000" i="1">
                            <a:latin typeface="Cambria Math" panose="02040503050406030204" pitchFamily="18" charset="0"/>
                          </a:rPr>
                          <m:t>𝑀</m:t>
                        </m:r>
                        <m:sSub>
                          <m:sSubPr>
                            <m:ctrlPr>
                              <a:rPr lang="en-US" sz="8000" i="1">
                                <a:latin typeface="Cambria Math" panose="02040503050406030204" pitchFamily="18" charset="0"/>
                              </a:rPr>
                            </m:ctrlPr>
                          </m:sSubPr>
                          <m:e>
                            <m:r>
                              <a:rPr lang="en-US" sz="8000" b="0" i="1" smtClean="0">
                                <a:latin typeface="Cambria Math" panose="02040503050406030204" pitchFamily="18" charset="0"/>
                              </a:rPr>
                              <m:t>𝑃</m:t>
                            </m:r>
                          </m:e>
                          <m:sub>
                            <m:r>
                              <a:rPr lang="en-US" sz="8000" i="1">
                                <a:latin typeface="Cambria Math" panose="02040503050406030204" pitchFamily="18" charset="0"/>
                              </a:rPr>
                              <m:t>𝐿</m:t>
                            </m:r>
                          </m:sub>
                        </m:sSub>
                      </m:num>
                      <m:den>
                        <m:r>
                          <a:rPr lang="en-US" sz="8000" i="1">
                            <a:latin typeface="Cambria Math" panose="02040503050406030204" pitchFamily="18" charset="0"/>
                          </a:rPr>
                          <m:t>𝜕</m:t>
                        </m:r>
                        <m:r>
                          <a:rPr lang="en-US" sz="8000" i="1">
                            <a:latin typeface="Cambria Math" panose="02040503050406030204" pitchFamily="18" charset="0"/>
                          </a:rPr>
                          <m:t>𝐿</m:t>
                        </m:r>
                      </m:den>
                    </m:f>
                    <m:r>
                      <a:rPr lang="en-US" sz="8000" i="1">
                        <a:latin typeface="Cambria Math" panose="02040503050406030204" pitchFamily="18" charset="0"/>
                      </a:rPr>
                      <m:t>=</m:t>
                    </m:r>
                    <m:f>
                      <m:fPr>
                        <m:ctrlPr>
                          <a:rPr lang="en-US" sz="8000" i="1">
                            <a:latin typeface="Cambria Math" panose="02040503050406030204" pitchFamily="18" charset="0"/>
                          </a:rPr>
                        </m:ctrlPr>
                      </m:fPr>
                      <m:num>
                        <m:sSup>
                          <m:sSupPr>
                            <m:ctrlPr>
                              <a:rPr lang="en-US" sz="8000" i="1">
                                <a:latin typeface="Cambria Math" panose="02040503050406030204" pitchFamily="18" charset="0"/>
                              </a:rPr>
                            </m:ctrlPr>
                          </m:sSupPr>
                          <m:e>
                            <m:r>
                              <a:rPr lang="en-US" sz="8000" i="1">
                                <a:latin typeface="Cambria Math" panose="02040503050406030204" pitchFamily="18" charset="0"/>
                              </a:rPr>
                              <m:t>𝜕</m:t>
                            </m:r>
                          </m:e>
                          <m:sup>
                            <m:r>
                              <a:rPr lang="en-US" sz="8000" i="1">
                                <a:latin typeface="Cambria Math" panose="02040503050406030204" pitchFamily="18" charset="0"/>
                              </a:rPr>
                              <m:t>2</m:t>
                            </m:r>
                          </m:sup>
                        </m:sSup>
                        <m:r>
                          <a:rPr lang="en-US" sz="8000" i="1">
                            <a:latin typeface="Cambria Math" panose="02040503050406030204" pitchFamily="18" charset="0"/>
                          </a:rPr>
                          <m:t>𝑄</m:t>
                        </m:r>
                      </m:num>
                      <m:den>
                        <m:r>
                          <a:rPr lang="en-US" sz="8000" i="1">
                            <a:latin typeface="Cambria Math" panose="02040503050406030204" pitchFamily="18" charset="0"/>
                          </a:rPr>
                          <m:t>𝜕</m:t>
                        </m:r>
                        <m:sSup>
                          <m:sSupPr>
                            <m:ctrlPr>
                              <a:rPr lang="en-US" sz="8000" i="1">
                                <a:latin typeface="Cambria Math" panose="02040503050406030204" pitchFamily="18" charset="0"/>
                              </a:rPr>
                            </m:ctrlPr>
                          </m:sSupPr>
                          <m:e>
                            <m:r>
                              <a:rPr lang="en-US" sz="8000" i="1">
                                <a:latin typeface="Cambria Math" panose="02040503050406030204" pitchFamily="18" charset="0"/>
                              </a:rPr>
                              <m:t>𝐿</m:t>
                            </m:r>
                          </m:e>
                          <m:sup>
                            <m:r>
                              <a:rPr lang="en-US" sz="8000" i="1">
                                <a:latin typeface="Cambria Math" panose="02040503050406030204" pitchFamily="18" charset="0"/>
                              </a:rPr>
                              <m:t>2</m:t>
                            </m:r>
                          </m:sup>
                        </m:sSup>
                      </m:den>
                    </m:f>
                    <m:r>
                      <a:rPr lang="en-US" sz="8000" i="1">
                        <a:latin typeface="Cambria Math" panose="02040503050406030204" pitchFamily="18" charset="0"/>
                      </a:rPr>
                      <m:t>=−</m:t>
                    </m:r>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4</m:t>
                        </m:r>
                      </m:den>
                    </m:f>
                    <m:sSup>
                      <m:sSupPr>
                        <m:ctrlPr>
                          <a:rPr lang="en-US" sz="8000" i="1">
                            <a:latin typeface="Cambria Math" panose="02040503050406030204" pitchFamily="18" charset="0"/>
                          </a:rPr>
                        </m:ctrlPr>
                      </m:sSupPr>
                      <m:e>
                        <m:r>
                          <a:rPr lang="en-US" sz="8000" i="1">
                            <a:latin typeface="Cambria Math" panose="02040503050406030204" pitchFamily="18" charset="0"/>
                          </a:rPr>
                          <m:t>𝐿</m:t>
                        </m:r>
                      </m:e>
                      <m:sup>
                        <m:f>
                          <m:fPr>
                            <m:ctrlPr>
                              <a:rPr lang="en-US" sz="8000" i="1">
                                <a:latin typeface="Cambria Math" panose="02040503050406030204" pitchFamily="18" charset="0"/>
                              </a:rPr>
                            </m:ctrlPr>
                          </m:fPr>
                          <m:num>
                            <m:r>
                              <a:rPr lang="en-US" sz="8000" b="0" i="1" smtClean="0">
                                <a:latin typeface="Cambria Math" panose="02040503050406030204" pitchFamily="18" charset="0"/>
                              </a:rPr>
                              <m:t>−</m:t>
                            </m:r>
                            <m:r>
                              <a:rPr lang="en-US" sz="8000" b="0" i="1" smtClean="0">
                                <a:latin typeface="Cambria Math" panose="02040503050406030204" pitchFamily="18" charset="0"/>
                              </a:rPr>
                              <m:t>3</m:t>
                            </m:r>
                          </m:num>
                          <m:den>
                            <m:r>
                              <a:rPr lang="en-US" sz="8000" i="1">
                                <a:latin typeface="Cambria Math" panose="02040503050406030204" pitchFamily="18" charset="0"/>
                              </a:rPr>
                              <m:t>2</m:t>
                            </m:r>
                          </m:den>
                        </m:f>
                      </m:sup>
                    </m:sSup>
                    <m:sSup>
                      <m:sSupPr>
                        <m:ctrlPr>
                          <a:rPr lang="en-US" sz="8000" i="1">
                            <a:latin typeface="Cambria Math" panose="02040503050406030204" pitchFamily="18" charset="0"/>
                          </a:rPr>
                        </m:ctrlPr>
                      </m:sSupPr>
                      <m:e>
                        <m:r>
                          <a:rPr lang="en-US" sz="8000" b="0" i="1" smtClean="0">
                            <a:latin typeface="Cambria Math" panose="02040503050406030204" pitchFamily="18" charset="0"/>
                          </a:rPr>
                          <m:t> </m:t>
                        </m:r>
                        <m:r>
                          <a:rPr lang="en-US" sz="8000" i="1">
                            <a:latin typeface="Cambria Math" panose="02040503050406030204" pitchFamily="18" charset="0"/>
                          </a:rPr>
                          <m:t>𝐾</m:t>
                        </m:r>
                      </m:e>
                      <m:sup>
                        <m:f>
                          <m:fPr>
                            <m:ctrlPr>
                              <a:rPr lang="en-US" sz="8000" i="1">
                                <a:latin typeface="Cambria Math" panose="02040503050406030204" pitchFamily="18" charset="0"/>
                              </a:rPr>
                            </m:ctrlPr>
                          </m:fPr>
                          <m:num>
                            <m:r>
                              <a:rPr lang="en-US" sz="8000" i="1">
                                <a:latin typeface="Cambria Math" panose="02040503050406030204" pitchFamily="18" charset="0"/>
                              </a:rPr>
                              <m:t>1</m:t>
                            </m:r>
                          </m:num>
                          <m:den>
                            <m:r>
                              <a:rPr lang="en-US" sz="8000" i="1">
                                <a:latin typeface="Cambria Math" panose="02040503050406030204" pitchFamily="18" charset="0"/>
                              </a:rPr>
                              <m:t>2</m:t>
                            </m:r>
                          </m:den>
                        </m:f>
                      </m:sup>
                    </m:sSup>
                    <m:r>
                      <a:rPr lang="en-US" sz="8000" b="0" i="1" smtClean="0">
                        <a:latin typeface="Cambria Math" panose="02040503050406030204" pitchFamily="18" charset="0"/>
                      </a:rPr>
                      <m:t> </m:t>
                    </m:r>
                    <m:r>
                      <a:rPr lang="en-US" sz="8000" i="1">
                        <a:latin typeface="Cambria Math" panose="02040503050406030204" pitchFamily="18" charset="0"/>
                      </a:rPr>
                      <m:t>&lt;</m:t>
                    </m:r>
                    <m:r>
                      <a:rPr lang="en-US" sz="8000" i="1">
                        <a:latin typeface="Cambria Math" panose="02040503050406030204" pitchFamily="18" charset="0"/>
                      </a:rPr>
                      <m:t>0</m:t>
                    </m:r>
                  </m:oMath>
                </a14:m>
                <a:endParaRPr lang="en-US" sz="8000" dirty="0"/>
              </a:p>
              <a:p>
                <a:pPr algn="r" rtl="1"/>
                <a14:m>
                  <m:oMath xmlns:m="http://schemas.openxmlformats.org/officeDocument/2006/math">
                    <m:r>
                      <a:rPr lang="en-US" sz="8000" i="1">
                        <a:latin typeface="Cambria Math" panose="02040503050406030204" pitchFamily="18" charset="0"/>
                      </a:rPr>
                      <m:t>𝑄</m:t>
                    </m:r>
                    <m:r>
                      <a:rPr lang="en-US" sz="8000" i="1">
                        <a:latin typeface="Cambria Math" panose="02040503050406030204" pitchFamily="18" charset="0"/>
                      </a:rPr>
                      <m:t>  ∴  </m:t>
                    </m:r>
                    <m:d>
                      <m:dPr>
                        <m:ctrlPr>
                          <a:rPr lang="en-US" sz="8000" i="1">
                            <a:latin typeface="Cambria Math" panose="02040503050406030204" pitchFamily="18" charset="0"/>
                          </a:rPr>
                        </m:ctrlPr>
                      </m:dPr>
                      <m:e>
                        <m:r>
                          <a:rPr lang="ar-SA" sz="8000">
                            <a:latin typeface="Cambria Math" panose="02040503050406030204" pitchFamily="18" charset="0"/>
                          </a:rPr>
                          <m:t>سالبة</m:t>
                        </m:r>
                      </m:e>
                    </m:d>
                    <m:r>
                      <a:rPr lang="en-US" sz="8000" i="1">
                        <a:latin typeface="Cambria Math" panose="02040503050406030204" pitchFamily="18" charset="0"/>
                      </a:rPr>
                      <m:t>    </m:t>
                    </m:r>
                    <m:r>
                      <a:rPr lang="en-US" sz="8000" i="1">
                        <a:latin typeface="Cambria Math" panose="02040503050406030204" pitchFamily="18" charset="0"/>
                      </a:rPr>
                      <m:t>0</m:t>
                    </m:r>
                    <m:r>
                      <a:rPr lang="en-US" sz="8000" i="1">
                        <a:latin typeface="Cambria Math" panose="02040503050406030204" pitchFamily="18" charset="0"/>
                      </a:rPr>
                      <m:t>&gt;</m:t>
                    </m:r>
                    <m:f>
                      <m:fPr>
                        <m:ctrlPr>
                          <a:rPr lang="en-US" sz="8000" i="1">
                            <a:latin typeface="Cambria Math" panose="02040503050406030204" pitchFamily="18" charset="0"/>
                          </a:rPr>
                        </m:ctrlPr>
                      </m:fPr>
                      <m:num>
                        <m:sSup>
                          <m:sSupPr>
                            <m:ctrlPr>
                              <a:rPr lang="en-US" sz="8000" i="1">
                                <a:latin typeface="Cambria Math" panose="02040503050406030204" pitchFamily="18" charset="0"/>
                              </a:rPr>
                            </m:ctrlPr>
                          </m:sSupPr>
                          <m:e>
                            <m:r>
                              <a:rPr lang="en-US" sz="8000" i="1">
                                <a:latin typeface="Cambria Math" panose="02040503050406030204" pitchFamily="18" charset="0"/>
                              </a:rPr>
                              <m:t>𝜕</m:t>
                            </m:r>
                          </m:e>
                          <m:sup>
                            <m:r>
                              <a:rPr lang="en-US" sz="8000" i="1">
                                <a:latin typeface="Cambria Math" panose="02040503050406030204" pitchFamily="18" charset="0"/>
                              </a:rPr>
                              <m:t>2</m:t>
                            </m:r>
                          </m:sup>
                        </m:sSup>
                        <m:r>
                          <a:rPr lang="en-US" sz="8000" i="1">
                            <a:latin typeface="Cambria Math" panose="02040503050406030204" pitchFamily="18" charset="0"/>
                          </a:rPr>
                          <m:t>𝑄</m:t>
                        </m:r>
                      </m:num>
                      <m:den>
                        <m:r>
                          <a:rPr lang="en-US" sz="8000" i="1">
                            <a:latin typeface="Cambria Math" panose="02040503050406030204" pitchFamily="18" charset="0"/>
                          </a:rPr>
                          <m:t>𝜕</m:t>
                        </m:r>
                        <m:sSup>
                          <m:sSupPr>
                            <m:ctrlPr>
                              <a:rPr lang="en-US" sz="8000" i="1">
                                <a:latin typeface="Cambria Math" panose="02040503050406030204" pitchFamily="18" charset="0"/>
                              </a:rPr>
                            </m:ctrlPr>
                          </m:sSupPr>
                          <m:e>
                            <m:r>
                              <a:rPr lang="en-US" sz="8000" i="1">
                                <a:latin typeface="Cambria Math" panose="02040503050406030204" pitchFamily="18" charset="0"/>
                              </a:rPr>
                              <m:t>𝐿</m:t>
                            </m:r>
                          </m:e>
                          <m:sup>
                            <m:r>
                              <a:rPr lang="en-US" sz="8000" i="1">
                                <a:latin typeface="Cambria Math" panose="02040503050406030204" pitchFamily="18" charset="0"/>
                              </a:rPr>
                              <m:t>2</m:t>
                            </m:r>
                          </m:sup>
                        </m:sSup>
                      </m:den>
                    </m:f>
                    <m:r>
                      <a:rPr lang="en-US" sz="8000" i="1">
                        <a:latin typeface="Cambria Math" panose="02040503050406030204" pitchFamily="18" charset="0"/>
                      </a:rPr>
                      <m:t>       ∴</m:t>
                    </m:r>
                  </m:oMath>
                </a14:m>
                <a:r>
                  <a:rPr lang="ar-SA" sz="8000" dirty="0"/>
                  <a:t>   لها خاصية تناقص الغلة</a:t>
                </a:r>
                <a:endParaRPr lang="en-US" sz="8000" dirty="0"/>
              </a:p>
              <a:p>
                <a:pPr algn="r" rtl="1"/>
                <a:r>
                  <a:rPr lang="ar-SA" sz="8000" dirty="0"/>
                  <a:t>ويمكن إثبات الشيء نفسه بالنسبة للعنصر </a:t>
                </a:r>
                <a14:m>
                  <m:oMath xmlns:m="http://schemas.openxmlformats.org/officeDocument/2006/math">
                    <m:r>
                      <a:rPr lang="en-US" sz="8000" i="1">
                        <a:latin typeface="Cambria Math" panose="02040503050406030204" pitchFamily="18" charset="0"/>
                      </a:rPr>
                      <m:t>𝐾</m:t>
                    </m:r>
                  </m:oMath>
                </a14:m>
                <a:endParaRPr lang="en-US" sz="8000" dirty="0"/>
              </a:p>
              <a:p>
                <a:pPr algn="r" rtl="1"/>
                <a:endParaRPr lang="en-US" sz="8000" dirty="0"/>
              </a:p>
              <a:p>
                <a:pPr algn="r" rt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7504" y="836712"/>
                <a:ext cx="8119865" cy="2016224"/>
              </a:xfrm>
              <a:blipFill>
                <a:blip r:embed="rId2"/>
                <a:stretch>
                  <a:fillRect r="-1952" b="-17129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26</a:t>
            </a:fld>
            <a:endParaRPr lang="en-GB"/>
          </a:p>
        </p:txBody>
      </p:sp>
    </p:spTree>
    <p:extLst>
      <p:ext uri="{BB962C8B-B14F-4D97-AF65-F5344CB8AC3E}">
        <p14:creationId xmlns:p14="http://schemas.microsoft.com/office/powerpoint/2010/main" val="440611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290" y="136138"/>
            <a:ext cx="7543800" cy="628566"/>
          </a:xfrm>
        </p:spPr>
        <p:txBody>
          <a:bodyPr>
            <a:normAutofit/>
          </a:bodyPr>
          <a:lstStyle/>
          <a:p>
            <a:pPr algn="ctr"/>
            <a:r>
              <a:rPr lang="ar-SA" sz="3600" b="1" dirty="0">
                <a:solidFill>
                  <a:srgbClr val="C00000"/>
                </a:solidFill>
              </a:rPr>
              <a:t>تابع حل تمرين 2 </a:t>
            </a:r>
            <a:endParaRPr lang="en-US" sz="3600" b="1"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836712"/>
                <a:ext cx="8424936" cy="5688632"/>
              </a:xfrm>
            </p:spPr>
            <p:txBody>
              <a:bodyPr>
                <a:noAutofit/>
              </a:bodyPr>
              <a:lstStyle/>
              <a:p>
                <a:pPr lvl="0" algn="r" rtl="1">
                  <a:buFont typeface="Wingdings" panose="05000000000000000000" pitchFamily="2" charset="2"/>
                  <a:buChar char="v"/>
                </a:pPr>
                <a:r>
                  <a:rPr lang="ar-SA" b="1" dirty="0">
                    <a:solidFill>
                      <a:srgbClr val="C00000"/>
                    </a:solidFill>
                  </a:rPr>
                  <a:t>الإنتاجية الحدية لعنصر راس المال (</a:t>
                </a:r>
                <a:r>
                  <a:rPr lang="en-US" b="1" dirty="0">
                    <a:solidFill>
                      <a:srgbClr val="C00000"/>
                    </a:solidFill>
                  </a:rPr>
                  <a:t>K</a:t>
                </a:r>
                <a:r>
                  <a:rPr lang="ar-SA" b="1" dirty="0">
                    <a:solidFill>
                      <a:srgbClr val="C00000"/>
                    </a:solidFill>
                  </a:rPr>
                  <a:t>)وهل تخضع لقانون تناقص الغلة ؟</a:t>
                </a:r>
                <a:endParaRPr lang="en-US" dirty="0">
                  <a:solidFill>
                    <a:srgbClr val="C00000"/>
                  </a:solidFill>
                </a:endParaRPr>
              </a:p>
              <a:p>
                <a:pPr algn="r" rtl="1"/>
                <a14:m>
                  <m:oMath xmlns:m="http://schemas.openxmlformats.org/officeDocument/2006/math">
                    <m:r>
                      <a:rPr lang="en-US" i="1">
                        <a:latin typeface="Cambria Math" panose="02040503050406030204" pitchFamily="18" charset="0"/>
                      </a:rPr>
                      <m:t>𝑀</m:t>
                    </m:r>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𝑘</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𝑄</m:t>
                        </m:r>
                      </m:num>
                      <m:den>
                        <m:r>
                          <a:rPr lang="en-US" i="1">
                            <a:latin typeface="Cambria Math" panose="02040503050406030204" pitchFamily="18" charset="0"/>
                          </a:rPr>
                          <m:t>𝜕</m:t>
                        </m:r>
                        <m:r>
                          <a:rPr lang="en-US" b="0" i="1" smtClean="0">
                            <a:latin typeface="Cambria Math" panose="02040503050406030204" pitchFamily="18" charset="0"/>
                          </a:rPr>
                          <m:t>𝐾</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𝐿</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up>
                    </m:sSup>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𝐾</m:t>
                        </m:r>
                      </m:e>
                      <m:sup>
                        <m:f>
                          <m:fPr>
                            <m:ctrlPr>
                              <a:rPr lang="en-US" i="1">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1</m:t>
                            </m:r>
                          </m:num>
                          <m:den>
                            <m:r>
                              <a:rPr lang="en-US" i="1">
                                <a:latin typeface="Cambria Math" panose="02040503050406030204" pitchFamily="18" charset="0"/>
                              </a:rPr>
                              <m:t>2</m:t>
                            </m:r>
                          </m:den>
                        </m:f>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𝐿</m:t>
                                </m:r>
                              </m:num>
                              <m:den>
                                <m:r>
                                  <a:rPr lang="en-US" b="0" i="1" smtClean="0">
                                    <a:latin typeface="Cambria Math" panose="02040503050406030204" pitchFamily="18" charset="0"/>
                                  </a:rPr>
                                  <m:t>𝐾</m:t>
                                </m:r>
                              </m:den>
                            </m:f>
                          </m:e>
                        </m:d>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up>
                    </m:sSup>
                    <m:r>
                      <a:rPr lang="en-US" i="1">
                        <a:latin typeface="Cambria Math" panose="02040503050406030204" pitchFamily="18" charset="0"/>
                      </a:rPr>
                      <m:t>&gt;</m:t>
                    </m:r>
                    <m:r>
                      <a:rPr lang="en-US" i="1">
                        <a:latin typeface="Cambria Math" panose="02040503050406030204" pitchFamily="18" charset="0"/>
                      </a:rPr>
                      <m:t>0</m:t>
                    </m:r>
                  </m:oMath>
                </a14:m>
                <a:r>
                  <a:rPr lang="en-US" dirty="0"/>
                  <a:t>  </a:t>
                </a:r>
                <a:r>
                  <a:rPr lang="ar-SA" dirty="0"/>
                  <a:t>    </a:t>
                </a:r>
                <a:r>
                  <a:rPr lang="ar-SA" sz="1600" b="1" dirty="0">
                    <a:solidFill>
                      <a:srgbClr val="00B050"/>
                    </a:solidFill>
                  </a:rPr>
                  <a:t>( دائما </a:t>
                </a:r>
                <a14:m>
                  <m:oMath xmlns:m="http://schemas.openxmlformats.org/officeDocument/2006/math">
                    <m:r>
                      <a:rPr lang="en-US" sz="1600" b="1" i="1">
                        <a:solidFill>
                          <a:srgbClr val="00B050"/>
                        </a:solidFill>
                        <a:latin typeface="Cambria Math" panose="02040503050406030204" pitchFamily="18" charset="0"/>
                      </a:rPr>
                      <m:t>𝑴</m:t>
                    </m:r>
                    <m:sSub>
                      <m:sSubPr>
                        <m:ctrlPr>
                          <a:rPr lang="en-US" sz="1600" b="1" i="1">
                            <a:solidFill>
                              <a:srgbClr val="00B050"/>
                            </a:solidFill>
                            <a:latin typeface="Cambria Math" panose="02040503050406030204" pitchFamily="18" charset="0"/>
                          </a:rPr>
                        </m:ctrlPr>
                      </m:sSubPr>
                      <m:e>
                        <m:r>
                          <a:rPr lang="en-US" sz="1600" b="1" i="1">
                            <a:solidFill>
                              <a:srgbClr val="00B050"/>
                            </a:solidFill>
                            <a:latin typeface="Cambria Math" panose="02040503050406030204" pitchFamily="18" charset="0"/>
                          </a:rPr>
                          <m:t>𝒑</m:t>
                        </m:r>
                      </m:e>
                      <m:sub>
                        <m:r>
                          <a:rPr lang="en-US" sz="1600" b="1" i="1" smtClean="0">
                            <a:solidFill>
                              <a:srgbClr val="00B050"/>
                            </a:solidFill>
                            <a:latin typeface="Cambria Math" panose="02040503050406030204" pitchFamily="18" charset="0"/>
                          </a:rPr>
                          <m:t>𝑲</m:t>
                        </m:r>
                      </m:sub>
                    </m:sSub>
                  </m:oMath>
                </a14:m>
                <a:r>
                  <a:rPr lang="ar-SA" sz="1600" b="1" dirty="0">
                    <a:solidFill>
                      <a:srgbClr val="00B050"/>
                    </a:solidFill>
                  </a:rPr>
                  <a:t> </a:t>
                </a:r>
                <a14:m>
                  <m:oMath xmlns:m="http://schemas.openxmlformats.org/officeDocument/2006/math">
                    <m:r>
                      <a:rPr lang="en-US" sz="1600" b="1" i="1">
                        <a:solidFill>
                          <a:srgbClr val="00B050"/>
                        </a:solidFill>
                        <a:latin typeface="Cambria Math" panose="02040503050406030204" pitchFamily="18" charset="0"/>
                      </a:rPr>
                      <m:t>&lt;</m:t>
                    </m:r>
                  </m:oMath>
                </a14:m>
                <a:r>
                  <a:rPr lang="ar-SA" sz="1600" b="1" dirty="0">
                    <a:solidFill>
                      <a:srgbClr val="00B050"/>
                    </a:solidFill>
                  </a:rPr>
                  <a:t> 0 في الجزء الذي يحقق كفاءة انتاجية)</a:t>
                </a:r>
                <a:endParaRPr lang="en-US" sz="1600" b="1" dirty="0">
                  <a:solidFill>
                    <a:srgbClr val="00B050"/>
                  </a:solidFill>
                </a:endParaRPr>
              </a:p>
              <a:p>
                <a:pPr algn="r" rtl="1"/>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𝑀</m:t>
                        </m:r>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𝐾</m:t>
                            </m:r>
                          </m:sub>
                        </m:sSub>
                      </m:num>
                      <m:den>
                        <m:r>
                          <a:rPr lang="en-US" i="1">
                            <a:latin typeface="Cambria Math" panose="02040503050406030204" pitchFamily="18" charset="0"/>
                          </a:rPr>
                          <m:t>𝜕</m:t>
                        </m:r>
                        <m:r>
                          <a:rPr lang="en-US" b="0" i="1" smtClean="0">
                            <a:latin typeface="Cambria Math" panose="02040503050406030204" pitchFamily="18" charset="0"/>
                          </a:rPr>
                          <m:t>𝐾</m:t>
                        </m:r>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𝑄</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𝐾</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sSup>
                      <m:sSupPr>
                        <m:ctrlPr>
                          <a:rPr lang="en-US" i="1">
                            <a:latin typeface="Cambria Math" panose="02040503050406030204" pitchFamily="18" charset="0"/>
                          </a:rPr>
                        </m:ctrlPr>
                      </m:sSupPr>
                      <m:e>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𝐿</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up>
                        </m:sSup>
                        <m:r>
                          <a:rPr lang="en-US" b="0" i="1" smtClean="0">
                            <a:latin typeface="Cambria Math" panose="02040503050406030204" pitchFamily="18" charset="0"/>
                          </a:rPr>
                          <m:t> </m:t>
                        </m:r>
                        <m:r>
                          <a:rPr lang="en-US" b="0" i="1" smtClean="0">
                            <a:latin typeface="Cambria Math" panose="02040503050406030204" pitchFamily="18" charset="0"/>
                          </a:rPr>
                          <m:t>𝐾</m:t>
                        </m:r>
                      </m:e>
                      <m:sup>
                        <m:f>
                          <m:fPr>
                            <m:ctrlPr>
                              <a:rPr lang="en-US" i="1">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3</m:t>
                            </m:r>
                          </m:num>
                          <m:den>
                            <m:r>
                              <a:rPr lang="en-US" i="1">
                                <a:latin typeface="Cambria Math" panose="02040503050406030204" pitchFamily="18" charset="0"/>
                              </a:rPr>
                              <m:t>2</m:t>
                            </m:r>
                          </m:den>
                        </m:f>
                      </m:sup>
                    </m:sSup>
                    <m:r>
                      <a:rPr lang="en-US" b="0" i="1" smtClean="0">
                        <a:latin typeface="Cambria Math" panose="02040503050406030204" pitchFamily="18" charset="0"/>
                      </a:rPr>
                      <m:t> </m:t>
                    </m:r>
                    <m:r>
                      <a:rPr lang="en-US" i="1">
                        <a:latin typeface="Cambria Math" panose="02040503050406030204" pitchFamily="18" charset="0"/>
                      </a:rPr>
                      <m:t>&lt;</m:t>
                    </m:r>
                    <m:r>
                      <a:rPr lang="en-US" i="1">
                        <a:latin typeface="Cambria Math" panose="02040503050406030204" pitchFamily="18" charset="0"/>
                      </a:rPr>
                      <m:t>0</m:t>
                    </m:r>
                  </m:oMath>
                </a14:m>
                <a:endParaRPr lang="en-US" dirty="0"/>
              </a:p>
              <a:p>
                <a:pPr algn="r" rtl="1"/>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  ∴  </m:t>
                    </m:r>
                    <m:d>
                      <m:dPr>
                        <m:ctrlPr>
                          <a:rPr lang="en-US" i="1">
                            <a:latin typeface="Cambria Math" panose="02040503050406030204" pitchFamily="18" charset="0"/>
                          </a:rPr>
                        </m:ctrlPr>
                      </m:dPr>
                      <m:e>
                        <m:r>
                          <a:rPr lang="ar-SA">
                            <a:latin typeface="Cambria Math" panose="02040503050406030204" pitchFamily="18" charset="0"/>
                          </a:rPr>
                          <m:t>سالبة</m:t>
                        </m:r>
                      </m:e>
                    </m:d>
                    <m:r>
                      <a:rPr lang="en-US" i="1">
                        <a:latin typeface="Cambria Math" panose="02040503050406030204" pitchFamily="18" charset="0"/>
                      </a:rPr>
                      <m:t>    </m:t>
                    </m:r>
                    <m:r>
                      <a:rPr lang="en-US" i="1">
                        <a:latin typeface="Cambria Math" panose="02040503050406030204" pitchFamily="18" charset="0"/>
                      </a:rPr>
                      <m:t>0</m:t>
                    </m:r>
                    <m:r>
                      <a:rPr lang="en-US" i="1">
                        <a:latin typeface="Cambria Math" panose="02040503050406030204" pitchFamily="18" charset="0"/>
                      </a:rPr>
                      <m:t>&gt;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𝑄</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𝐾</m:t>
                            </m:r>
                          </m:e>
                          <m:sup>
                            <m:r>
                              <a:rPr lang="en-US" i="1">
                                <a:latin typeface="Cambria Math" panose="02040503050406030204" pitchFamily="18" charset="0"/>
                              </a:rPr>
                              <m:t>2</m:t>
                            </m:r>
                          </m:sup>
                        </m:sSup>
                      </m:den>
                    </m:f>
                    <m:r>
                      <a:rPr lang="en-US" i="1">
                        <a:latin typeface="Cambria Math" panose="02040503050406030204" pitchFamily="18" charset="0"/>
                      </a:rPr>
                      <m:t>       ∴</m:t>
                    </m:r>
                  </m:oMath>
                </a14:m>
                <a:r>
                  <a:rPr lang="ar-SA" dirty="0"/>
                  <a:t>   لها خاصية تناقص الغلة</a:t>
                </a:r>
                <a:endParaRPr lang="en-US" dirty="0"/>
              </a:p>
              <a:p>
                <a:pPr algn="r" rtl="1">
                  <a:buFont typeface="Wingdings" panose="05000000000000000000" pitchFamily="2" charset="2"/>
                  <a:buChar char="v"/>
                </a:pPr>
                <a:r>
                  <a:rPr lang="ar-SA" b="1" dirty="0">
                    <a:solidFill>
                      <a:srgbClr val="C00000"/>
                    </a:solidFill>
                  </a:rPr>
                  <a:t>الإنتاج المتوسط لعنصر العمل (</a:t>
                </a:r>
                <a14:m>
                  <m:oMath xmlns:m="http://schemas.openxmlformats.org/officeDocument/2006/math">
                    <m:r>
                      <a:rPr lang="en-US" b="0" i="1" smtClean="0">
                        <a:latin typeface="Cambria Math" panose="02040503050406030204" pitchFamily="18" charset="0"/>
                      </a:rPr>
                      <m:t>𝐴</m:t>
                    </m:r>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oMath>
                </a14:m>
                <a:r>
                  <a:rPr lang="ar-SA" b="1" dirty="0">
                    <a:solidFill>
                      <a:srgbClr val="C00000"/>
                    </a:solidFill>
                  </a:rPr>
                  <a:t>)</a:t>
                </a:r>
                <a:r>
                  <a:rPr lang="en-US" b="1" dirty="0">
                    <a:solidFill>
                      <a:srgbClr val="C00000"/>
                    </a:solidFill>
                  </a:rPr>
                  <a:t>                            </a:t>
                </a:r>
                <a:r>
                  <a:rPr lang="ar-SA" b="1" dirty="0">
                    <a:solidFill>
                      <a:srgbClr val="C00000"/>
                    </a:solidFill>
                  </a:rPr>
                  <a:t> </a:t>
                </a:r>
                <a14:m>
                  <m:oMath xmlns:m="http://schemas.openxmlformats.org/officeDocument/2006/math">
                    <m:r>
                      <a:rPr lang="en-US" b="0" i="1" smtClean="0">
                        <a:latin typeface="Cambria Math" panose="02040503050406030204" pitchFamily="18" charset="0"/>
                      </a:rPr>
                      <m:t>𝐴</m:t>
                    </m:r>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m:t>
                        </m:r>
                      </m:sub>
                    </m:sSub>
                    <m:r>
                      <a:rPr lang="en-US" i="1">
                        <a:latin typeface="Cambria Math" panose="02040503050406030204" pitchFamily="18" charset="0"/>
                      </a:rPr>
                      <m:t>=</m:t>
                    </m:r>
                    <m:f>
                      <m:fPr>
                        <m:ctrlPr>
                          <a:rPr lang="en-US" i="1">
                            <a:latin typeface="Cambria Math" panose="02040503050406030204" pitchFamily="18" charset="0"/>
                          </a:rPr>
                        </m:ctrlPr>
                      </m:fPr>
                      <m:num>
                        <m:r>
                          <a:rPr lang="en-US" b="0" i="1">
                            <a:latin typeface="Cambria Math" panose="02040503050406030204" pitchFamily="18" charset="0"/>
                          </a:rPr>
                          <m:t>𝑄</m:t>
                        </m:r>
                      </m:num>
                      <m:den>
                        <m:r>
                          <a:rPr lang="en-US" b="0" i="1" smtClean="0">
                            <a:latin typeface="Cambria Math" panose="02040503050406030204" pitchFamily="18" charset="0"/>
                          </a:rPr>
                          <m:t>𝐿</m:t>
                        </m:r>
                      </m:den>
                    </m:f>
                    <m:r>
                      <a:rPr lang="en-US" b="0" i="1">
                        <a:latin typeface="Cambria Math" panose="02040503050406030204" pitchFamily="18" charset="0"/>
                      </a:rPr>
                      <m:t>=</m:t>
                    </m:r>
                    <m:f>
                      <m:fPr>
                        <m:ctrlPr>
                          <a:rPr lang="en-US" i="1" smtClean="0">
                            <a:solidFill>
                              <a:schemeClr val="tx1"/>
                            </a:solidFill>
                            <a:latin typeface="Cambria Math" panose="02040503050406030204" pitchFamily="18" charset="0"/>
                          </a:rPr>
                        </m:ctrlPr>
                      </m:fPr>
                      <m:num>
                        <m:r>
                          <m:rPr>
                            <m:nor/>
                          </m:rPr>
                          <a:rPr lang="en-US" dirty="0">
                            <a:solidFill>
                              <a:schemeClr val="tx1"/>
                            </a:solidFill>
                            <a:latin typeface="Aparajita" panose="020B0604020202020204" pitchFamily="34" charset="0"/>
                            <a:cs typeface="Aparajita" panose="020B0604020202020204" pitchFamily="34" charset="0"/>
                          </a:rPr>
                          <m:t>L</m:t>
                        </m:r>
                        <m:r>
                          <m:rPr>
                            <m:nor/>
                          </m:rPr>
                          <a:rPr lang="en-US" baseline="30000" dirty="0">
                            <a:solidFill>
                              <a:schemeClr val="tx1"/>
                            </a:solidFill>
                            <a:latin typeface="Aparajita" panose="020B0604020202020204" pitchFamily="34" charset="0"/>
                            <a:cs typeface="Aparajita" panose="020B0604020202020204" pitchFamily="34" charset="0"/>
                          </a:rPr>
                          <m:t>1</m:t>
                        </m:r>
                        <m:r>
                          <m:rPr>
                            <m:nor/>
                          </m:rPr>
                          <a:rPr lang="en-US" baseline="30000" dirty="0">
                            <a:solidFill>
                              <a:schemeClr val="tx1"/>
                            </a:solidFill>
                            <a:latin typeface="Aparajita" panose="020B0604020202020204" pitchFamily="34" charset="0"/>
                            <a:cs typeface="Aparajita" panose="020B0604020202020204" pitchFamily="34" charset="0"/>
                          </a:rPr>
                          <m:t>/</m:t>
                        </m:r>
                        <m:r>
                          <m:rPr>
                            <m:nor/>
                          </m:rPr>
                          <a:rPr lang="en-US" baseline="30000" dirty="0">
                            <a:solidFill>
                              <a:schemeClr val="tx1"/>
                            </a:solidFill>
                            <a:latin typeface="Aparajita" panose="020B0604020202020204" pitchFamily="34" charset="0"/>
                            <a:cs typeface="Aparajita" panose="020B0604020202020204" pitchFamily="34" charset="0"/>
                          </a:rPr>
                          <m:t>2  </m:t>
                        </m:r>
                        <m:r>
                          <m:rPr>
                            <m:nor/>
                          </m:rPr>
                          <a:rPr lang="en-US" dirty="0">
                            <a:solidFill>
                              <a:schemeClr val="tx1"/>
                            </a:solidFill>
                            <a:latin typeface="Aparajita" panose="020B0604020202020204" pitchFamily="34" charset="0"/>
                            <a:cs typeface="Aparajita" panose="020B0604020202020204" pitchFamily="34" charset="0"/>
                          </a:rPr>
                          <m:t>K</m:t>
                        </m:r>
                        <m:r>
                          <m:rPr>
                            <m:nor/>
                          </m:rPr>
                          <a:rPr lang="en-US" baseline="30000" dirty="0">
                            <a:solidFill>
                              <a:schemeClr val="tx1"/>
                            </a:solidFill>
                            <a:latin typeface="Aparajita" panose="020B0604020202020204" pitchFamily="34" charset="0"/>
                            <a:cs typeface="Aparajita" panose="020B0604020202020204" pitchFamily="34" charset="0"/>
                          </a:rPr>
                          <m:t>1</m:t>
                        </m:r>
                        <m:r>
                          <m:rPr>
                            <m:nor/>
                          </m:rPr>
                          <a:rPr lang="en-US" baseline="30000" dirty="0">
                            <a:solidFill>
                              <a:schemeClr val="tx1"/>
                            </a:solidFill>
                            <a:latin typeface="Aparajita" panose="020B0604020202020204" pitchFamily="34" charset="0"/>
                            <a:cs typeface="Aparajita" panose="020B0604020202020204" pitchFamily="34" charset="0"/>
                          </a:rPr>
                          <m:t>/</m:t>
                        </m:r>
                        <m:r>
                          <m:rPr>
                            <m:nor/>
                          </m:rPr>
                          <a:rPr lang="en-US" baseline="30000" dirty="0">
                            <a:solidFill>
                              <a:schemeClr val="tx1"/>
                            </a:solidFill>
                            <a:latin typeface="Aparajita" panose="020B0604020202020204" pitchFamily="34" charset="0"/>
                            <a:cs typeface="Aparajita" panose="020B0604020202020204" pitchFamily="34" charset="0"/>
                          </a:rPr>
                          <m:t>2</m:t>
                        </m:r>
                      </m:num>
                      <m:den>
                        <m:r>
                          <a:rPr lang="en-US" b="0" i="1" smtClean="0">
                            <a:solidFill>
                              <a:schemeClr val="tx1"/>
                            </a:solidFill>
                            <a:latin typeface="Cambria Math" panose="02040503050406030204" pitchFamily="18" charset="0"/>
                          </a:rPr>
                          <m:t>𝐿</m:t>
                        </m:r>
                      </m:den>
                    </m:f>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𝐿</m:t>
                        </m:r>
                      </m:e>
                      <m:sup>
                        <m:f>
                          <m:fPr>
                            <m:ctrlPr>
                              <a:rPr lang="en-US" i="1">
                                <a:latin typeface="Cambria Math" panose="02040503050406030204" pitchFamily="18" charset="0"/>
                              </a:rPr>
                            </m:ctrlPr>
                          </m:fPr>
                          <m:num>
                            <m:r>
                              <a:rPr lang="ar-SA" b="0" i="1" smtClean="0">
                                <a:latin typeface="Cambria Math" panose="02040503050406030204" pitchFamily="18" charset="0"/>
                              </a:rPr>
                              <m:t>−</m:t>
                            </m:r>
                            <m:r>
                              <a:rPr lang="ar-SA" b="0" i="1" smtClean="0">
                                <a:latin typeface="Cambria Math" panose="02040503050406030204" pitchFamily="18" charset="0"/>
                              </a:rPr>
                              <m:t>1</m:t>
                            </m:r>
                          </m:num>
                          <m:den>
                            <m:r>
                              <a:rPr lang="en-US" i="1">
                                <a:latin typeface="Cambria Math" panose="02040503050406030204" pitchFamily="18" charset="0"/>
                              </a:rPr>
                              <m:t>2</m:t>
                            </m:r>
                          </m:den>
                        </m:f>
                      </m:sup>
                    </m:sSup>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𝐾</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up>
                    </m:sSup>
                  </m:oMath>
                </a14:m>
                <a:endParaRPr lang="ar-SA" b="1" dirty="0">
                  <a:solidFill>
                    <a:srgbClr val="C00000"/>
                  </a:solidFill>
                </a:endParaRPr>
              </a:p>
              <a:p>
                <a:pPr algn="r" rtl="1">
                  <a:buFont typeface="Wingdings" panose="05000000000000000000" pitchFamily="2" charset="2"/>
                  <a:buChar char="v"/>
                </a:pPr>
                <a:r>
                  <a:rPr lang="ar-SA" b="1" dirty="0">
                    <a:solidFill>
                      <a:srgbClr val="C00000"/>
                    </a:solidFill>
                  </a:rPr>
                  <a:t>الإنتاج المتوسط لعنصر راس المال (</a:t>
                </a:r>
                <a14:m>
                  <m:oMath xmlns:m="http://schemas.openxmlformats.org/officeDocument/2006/math">
                    <m:r>
                      <a:rPr lang="en-US" b="0" i="1" smtClean="0">
                        <a:latin typeface="Cambria Math" panose="02040503050406030204" pitchFamily="18" charset="0"/>
                      </a:rPr>
                      <m:t>𝐴</m:t>
                    </m:r>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i="1">
                            <a:latin typeface="Cambria Math" panose="02040503050406030204" pitchFamily="18" charset="0"/>
                          </a:rPr>
                          <m:t>𝑘</m:t>
                        </m:r>
                      </m:sub>
                    </m:sSub>
                  </m:oMath>
                </a14:m>
                <a:r>
                  <a:rPr lang="ar-SA" b="1" dirty="0">
                    <a:solidFill>
                      <a:srgbClr val="C00000"/>
                    </a:solidFill>
                  </a:rPr>
                  <a:t>)                   </a:t>
                </a:r>
                <a:r>
                  <a:rPr lang="en-US" b="1" dirty="0">
                    <a:solidFill>
                      <a:srgbClr val="C00000"/>
                    </a:solidFill>
                  </a:rPr>
                  <a:t>   </a:t>
                </a:r>
                <a14:m>
                  <m:oMath xmlns:m="http://schemas.openxmlformats.org/officeDocument/2006/math">
                    <m:r>
                      <a:rPr lang="en-US" i="1">
                        <a:latin typeface="Cambria Math" panose="02040503050406030204" pitchFamily="18" charset="0"/>
                      </a:rPr>
                      <m:t>𝐴</m:t>
                    </m:r>
                    <m:sSub>
                      <m:sSubPr>
                        <m:ctrlPr>
                          <a:rPr lang="en-US" i="1">
                            <a:latin typeface="Cambria Math" panose="02040503050406030204" pitchFamily="18" charset="0"/>
                          </a:rPr>
                        </m:ctrlPr>
                      </m:sSubPr>
                      <m:e>
                        <m:r>
                          <a:rPr lang="en-US" b="0" i="1" smtClean="0">
                            <a:latin typeface="Cambria Math" panose="02040503050406030204" pitchFamily="18" charset="0"/>
                          </a:rPr>
                          <m:t>𝑃</m:t>
                        </m:r>
                      </m:e>
                      <m:sub>
                        <m:r>
                          <a:rPr lang="en-US" i="1">
                            <a:latin typeface="Cambria Math" panose="02040503050406030204" pitchFamily="18" charset="0"/>
                          </a:rPr>
                          <m:t>𝑘</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𝑄</m:t>
                        </m:r>
                      </m:num>
                      <m:den>
                        <m:r>
                          <a:rPr lang="en-US" i="1">
                            <a:latin typeface="Cambria Math" panose="02040503050406030204" pitchFamily="18" charset="0"/>
                          </a:rPr>
                          <m:t>𝐾</m:t>
                        </m:r>
                      </m:den>
                    </m:f>
                    <m:r>
                      <a:rPr lang="en-US" i="1">
                        <a:latin typeface="Cambria Math" panose="02040503050406030204" pitchFamily="18" charset="0"/>
                      </a:rPr>
                      <m:t>=</m:t>
                    </m:r>
                    <m:sSup>
                      <m:sSupPr>
                        <m:ctrlPr>
                          <a:rPr lang="en-US" i="1">
                            <a:latin typeface="Cambria Math" panose="02040503050406030204" pitchFamily="18" charset="0"/>
                          </a:rPr>
                        </m:ctrlPr>
                      </m:sSupPr>
                      <m:e>
                        <m:f>
                          <m:fPr>
                            <m:ctrlPr>
                              <a:rPr lang="en-US" i="1">
                                <a:latin typeface="Cambria Math" panose="02040503050406030204" pitchFamily="18" charset="0"/>
                              </a:rPr>
                            </m:ctrlPr>
                          </m:fPr>
                          <m:num>
                            <m:r>
                              <m:rPr>
                                <m:nor/>
                              </m:rPr>
                              <a:rPr lang="en-US" dirty="0">
                                <a:solidFill>
                                  <a:schemeClr val="tx1"/>
                                </a:solidFill>
                                <a:latin typeface="Aparajita" panose="020B0604020202020204" pitchFamily="34" charset="0"/>
                                <a:cs typeface="Aparajita" panose="020B0604020202020204" pitchFamily="34" charset="0"/>
                              </a:rPr>
                              <m:t>L</m:t>
                            </m:r>
                            <m:r>
                              <m:rPr>
                                <m:nor/>
                              </m:rPr>
                              <a:rPr lang="en-US" baseline="30000" dirty="0">
                                <a:solidFill>
                                  <a:schemeClr val="tx1"/>
                                </a:solidFill>
                                <a:latin typeface="Aparajita" panose="020B0604020202020204" pitchFamily="34" charset="0"/>
                                <a:cs typeface="Aparajita" panose="020B0604020202020204" pitchFamily="34" charset="0"/>
                              </a:rPr>
                              <m:t>1</m:t>
                            </m:r>
                            <m:r>
                              <m:rPr>
                                <m:nor/>
                              </m:rPr>
                              <a:rPr lang="en-US" baseline="30000" dirty="0">
                                <a:solidFill>
                                  <a:schemeClr val="tx1"/>
                                </a:solidFill>
                                <a:latin typeface="Aparajita" panose="020B0604020202020204" pitchFamily="34" charset="0"/>
                                <a:cs typeface="Aparajita" panose="020B0604020202020204" pitchFamily="34" charset="0"/>
                              </a:rPr>
                              <m:t>/</m:t>
                            </m:r>
                            <m:r>
                              <m:rPr>
                                <m:nor/>
                              </m:rPr>
                              <a:rPr lang="en-US" baseline="30000" dirty="0">
                                <a:solidFill>
                                  <a:schemeClr val="tx1"/>
                                </a:solidFill>
                                <a:latin typeface="Aparajita" panose="020B0604020202020204" pitchFamily="34" charset="0"/>
                                <a:cs typeface="Aparajita" panose="020B0604020202020204" pitchFamily="34" charset="0"/>
                              </a:rPr>
                              <m:t>2  </m:t>
                            </m:r>
                            <m:r>
                              <m:rPr>
                                <m:nor/>
                              </m:rPr>
                              <a:rPr lang="en-US" dirty="0">
                                <a:solidFill>
                                  <a:schemeClr val="tx1"/>
                                </a:solidFill>
                                <a:latin typeface="Aparajita" panose="020B0604020202020204" pitchFamily="34" charset="0"/>
                                <a:cs typeface="Aparajita" panose="020B0604020202020204" pitchFamily="34" charset="0"/>
                              </a:rPr>
                              <m:t>K</m:t>
                            </m:r>
                            <m:r>
                              <m:rPr>
                                <m:nor/>
                              </m:rPr>
                              <a:rPr lang="en-US" baseline="30000" dirty="0">
                                <a:solidFill>
                                  <a:schemeClr val="tx1"/>
                                </a:solidFill>
                                <a:latin typeface="Aparajita" panose="020B0604020202020204" pitchFamily="34" charset="0"/>
                                <a:cs typeface="Aparajita" panose="020B0604020202020204" pitchFamily="34" charset="0"/>
                              </a:rPr>
                              <m:t>1</m:t>
                            </m:r>
                            <m:r>
                              <m:rPr>
                                <m:nor/>
                              </m:rPr>
                              <a:rPr lang="en-US" baseline="30000" dirty="0">
                                <a:solidFill>
                                  <a:schemeClr val="tx1"/>
                                </a:solidFill>
                                <a:latin typeface="Aparajita" panose="020B0604020202020204" pitchFamily="34" charset="0"/>
                                <a:cs typeface="Aparajita" panose="020B0604020202020204" pitchFamily="34" charset="0"/>
                              </a:rPr>
                              <m:t>/</m:t>
                            </m:r>
                            <m:r>
                              <m:rPr>
                                <m:nor/>
                              </m:rPr>
                              <a:rPr lang="en-US" baseline="30000" dirty="0">
                                <a:solidFill>
                                  <a:schemeClr val="tx1"/>
                                </a:solidFill>
                                <a:latin typeface="Aparajita" panose="020B0604020202020204" pitchFamily="34" charset="0"/>
                                <a:cs typeface="Aparajita" panose="020B0604020202020204" pitchFamily="34" charset="0"/>
                              </a:rPr>
                              <m:t>2</m:t>
                            </m:r>
                          </m:num>
                          <m:den>
                            <m:r>
                              <a:rPr lang="en-US" i="1">
                                <a:latin typeface="Cambria Math" panose="02040503050406030204" pitchFamily="18" charset="0"/>
                              </a:rPr>
                              <m:t>𝐾</m:t>
                            </m:r>
                          </m:den>
                        </m:f>
                        <m:r>
                          <a:rPr lang="ar-SA" b="0" i="1" smtClean="0">
                            <a:latin typeface="Cambria Math" panose="02040503050406030204" pitchFamily="18" charset="0"/>
                          </a:rPr>
                          <m:t>=</m:t>
                        </m:r>
                        <m:r>
                          <a:rPr lang="en-US" i="1">
                            <a:latin typeface="Cambria Math" panose="02040503050406030204" pitchFamily="18" charset="0"/>
                          </a:rPr>
                          <m:t>𝐿</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up>
                    </m:sSup>
                    <m:sSup>
                      <m:sSupPr>
                        <m:ctrlPr>
                          <a:rPr lang="en-US" i="1">
                            <a:latin typeface="Cambria Math" panose="02040503050406030204" pitchFamily="18" charset="0"/>
                          </a:rPr>
                        </m:ctrlPr>
                      </m:sSupPr>
                      <m:e>
                        <m:r>
                          <a:rPr lang="en-US" i="1">
                            <a:latin typeface="Cambria Math" panose="02040503050406030204" pitchFamily="18" charset="0"/>
                          </a:rPr>
                          <m:t> </m:t>
                        </m:r>
                        <m:r>
                          <a:rPr lang="en-US" i="1">
                            <a:latin typeface="Cambria Math" panose="02040503050406030204" pitchFamily="18" charset="0"/>
                          </a:rPr>
                          <m:t>𝐾</m:t>
                        </m:r>
                      </m:e>
                      <m:sup>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1</m:t>
                            </m:r>
                          </m:num>
                          <m:den>
                            <m:r>
                              <a:rPr lang="en-US" i="1">
                                <a:latin typeface="Cambria Math" panose="02040503050406030204" pitchFamily="18" charset="0"/>
                              </a:rPr>
                              <m:t>2</m:t>
                            </m:r>
                          </m:den>
                        </m:f>
                      </m:sup>
                    </m:sSup>
                  </m:oMath>
                </a14:m>
                <a:endParaRPr lang="en-US" b="1" dirty="0">
                  <a:solidFill>
                    <a:srgbClr val="C00000"/>
                  </a:solidFill>
                </a:endParaRPr>
              </a:p>
              <a:p>
                <a:pPr algn="r" rtl="1">
                  <a:buFont typeface="Wingdings" panose="05000000000000000000" pitchFamily="2" charset="2"/>
                  <a:buChar char="v"/>
                </a:pPr>
                <a:r>
                  <a:rPr lang="ar-SA" b="1" dirty="0">
                    <a:solidFill>
                      <a:srgbClr val="C00000"/>
                    </a:solidFill>
                  </a:rPr>
                  <a:t>معدل الإحلال الحدي الفني للعمل محل راس المال(</a:t>
                </a:r>
                <a:r>
                  <a:rPr lang="en-US" b="1" dirty="0">
                    <a:solidFill>
                      <a:srgbClr val="C00000"/>
                    </a:solidFill>
                  </a:rPr>
                  <a:t>MRTS</a:t>
                </a:r>
                <a:r>
                  <a:rPr lang="en-US" b="1" baseline="-25000" dirty="0">
                    <a:solidFill>
                      <a:srgbClr val="C00000"/>
                    </a:solidFill>
                  </a:rPr>
                  <a:t>KL</a:t>
                </a:r>
                <a:r>
                  <a:rPr lang="ar-SA" b="1" dirty="0">
                    <a:solidFill>
                      <a:srgbClr val="C00000"/>
                    </a:solidFill>
                  </a:rPr>
                  <a:t>)</a:t>
                </a:r>
                <a:endParaRPr lang="en-US" b="1" dirty="0">
                  <a:solidFill>
                    <a:srgbClr val="C00000"/>
                  </a:solidFill>
                </a:endParaRPr>
              </a:p>
              <a:p>
                <a:pPr marL="0" indent="0" algn="ctr" rtl="1">
                  <a:buNone/>
                </a:pPr>
                <a:r>
                  <a:rPr lang="en-US" b="1" dirty="0">
                    <a:solidFill>
                      <a:srgbClr val="C00000"/>
                    </a:solidFill>
                  </a:rPr>
                  <a:t>  </a:t>
                </a:r>
                <a:r>
                  <a:rPr lang="ar-SA" b="1" dirty="0">
                    <a:solidFill>
                      <a:srgbClr val="C00000"/>
                    </a:solidFill>
                  </a:rPr>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𝑀𝑅𝑇𝑆</m:t>
                        </m:r>
                      </m:e>
                      <m:sub>
                        <m:r>
                          <a:rPr lang="en-US" b="0" i="1" smtClean="0">
                            <a:solidFill>
                              <a:schemeClr val="tx1"/>
                            </a:solidFill>
                            <a:latin typeface="Cambria Math" panose="02040503050406030204" pitchFamily="18" charset="0"/>
                          </a:rPr>
                          <m:t>𝐾𝐿</m:t>
                        </m:r>
                      </m:sub>
                    </m:sSub>
                    <m:r>
                      <a:rPr lang="ar-SA" b="0" i="1" smtClean="0">
                        <a:solidFill>
                          <a:schemeClr val="tx1"/>
                        </a:solidFill>
                        <a:latin typeface="Cambria Math" panose="02040503050406030204" pitchFamily="18" charset="0"/>
                      </a:rPr>
                      <m:t>=</m:t>
                    </m:r>
                    <m:f>
                      <m:fPr>
                        <m:ctrlPr>
                          <a:rPr lang="ar-SA" i="1" smtClean="0">
                            <a:solidFill>
                              <a:schemeClr val="tx1"/>
                            </a:solidFill>
                            <a:latin typeface="Cambria Math" panose="02040503050406030204" pitchFamily="18" charset="0"/>
                          </a:rPr>
                        </m:ctrlPr>
                      </m:fPr>
                      <m:num>
                        <m:sSub>
                          <m:sSubPr>
                            <m:ctrlPr>
                              <a:rPr lang="ar-SA"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𝑀𝑃</m:t>
                            </m:r>
                          </m:e>
                          <m:sub>
                            <m:r>
                              <a:rPr lang="en-US" b="0" i="1" smtClean="0">
                                <a:solidFill>
                                  <a:schemeClr val="tx1"/>
                                </a:solidFill>
                                <a:latin typeface="Cambria Math" panose="02040503050406030204" pitchFamily="18" charset="0"/>
                              </a:rPr>
                              <m:t>𝐿</m:t>
                            </m:r>
                          </m:sub>
                        </m:sSub>
                      </m:num>
                      <m:den>
                        <m:sSub>
                          <m:sSubPr>
                            <m:ctrlPr>
                              <a:rPr lang="ar-SA"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𝑀𝑃</m:t>
                            </m:r>
                          </m:e>
                          <m:sub>
                            <m:r>
                              <a:rPr lang="en-US" b="0" i="1" smtClean="0">
                                <a:solidFill>
                                  <a:schemeClr val="tx1"/>
                                </a:solidFill>
                                <a:latin typeface="Cambria Math" panose="02040503050406030204" pitchFamily="18" charset="0"/>
                              </a:rPr>
                              <m:t>𝐾</m:t>
                            </m:r>
                          </m:sub>
                        </m:sSub>
                      </m:den>
                    </m:f>
                    <m:r>
                      <a:rPr lang="ar-SA" b="0" i="1" smtClean="0">
                        <a:solidFill>
                          <a:schemeClr val="tx1"/>
                        </a:solidFill>
                        <a:latin typeface="Cambria Math" panose="02040503050406030204" pitchFamily="18" charset="0"/>
                      </a:rPr>
                      <m:t>=</m:t>
                    </m:r>
                    <m:f>
                      <m:fPr>
                        <m:ctrlPr>
                          <a:rPr lang="ar-SA" i="1" smtClean="0">
                            <a:solidFill>
                              <a:schemeClr val="tx1"/>
                            </a:solidFill>
                            <a:latin typeface="Cambria Math" panose="02040503050406030204" pitchFamily="18" charset="0"/>
                          </a:rPr>
                        </m:ctrlPr>
                      </m:fPr>
                      <m:num>
                        <m:f>
                          <m:fPr>
                            <m:ctrlPr>
                              <a:rPr lang="en-US" i="1">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rPr>
                              <m:t>1</m:t>
                            </m:r>
                          </m:num>
                          <m:den>
                            <m:r>
                              <a:rPr lang="en-US" b="0" i="1">
                                <a:solidFill>
                                  <a:schemeClr val="tx1"/>
                                </a:solidFill>
                                <a:latin typeface="Cambria Math" panose="02040503050406030204" pitchFamily="18" charset="0"/>
                              </a:rPr>
                              <m:t>2</m:t>
                            </m:r>
                          </m:den>
                        </m:f>
                        <m:sSup>
                          <m:sSupPr>
                            <m:ctrlPr>
                              <a:rPr lang="en-US" i="1">
                                <a:solidFill>
                                  <a:schemeClr val="tx1"/>
                                </a:solidFill>
                                <a:latin typeface="Cambria Math" panose="02040503050406030204" pitchFamily="18" charset="0"/>
                              </a:rPr>
                            </m:ctrlPr>
                          </m:sSupPr>
                          <m:e>
                            <m:r>
                              <a:rPr lang="en-US" b="0" i="1">
                                <a:solidFill>
                                  <a:schemeClr val="tx1"/>
                                </a:solidFill>
                                <a:latin typeface="Cambria Math" panose="02040503050406030204" pitchFamily="18" charset="0"/>
                              </a:rPr>
                              <m:t>𝐿</m:t>
                            </m:r>
                          </m:e>
                          <m:sup>
                            <m:r>
                              <a:rPr lang="en-US" b="0"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rPr>
                                  <m:t>1</m:t>
                                </m:r>
                              </m:num>
                              <m:den>
                                <m:r>
                                  <a:rPr lang="en-US" b="0" i="1">
                                    <a:solidFill>
                                      <a:schemeClr val="tx1"/>
                                    </a:solidFill>
                                    <a:latin typeface="Cambria Math" panose="02040503050406030204" pitchFamily="18" charset="0"/>
                                  </a:rPr>
                                  <m:t>2</m:t>
                                </m:r>
                              </m:den>
                            </m:f>
                          </m:sup>
                        </m:sSup>
                        <m:sSup>
                          <m:sSupPr>
                            <m:ctrlPr>
                              <a:rPr lang="en-US" i="1">
                                <a:solidFill>
                                  <a:schemeClr val="tx1"/>
                                </a:solidFill>
                                <a:latin typeface="Cambria Math" panose="02040503050406030204" pitchFamily="18" charset="0"/>
                              </a:rPr>
                            </m:ctrlPr>
                          </m:sSupPr>
                          <m:e>
                            <m:r>
                              <a:rPr lang="en-US" b="0" i="1">
                                <a:solidFill>
                                  <a:schemeClr val="tx1"/>
                                </a:solidFill>
                                <a:latin typeface="Cambria Math" panose="02040503050406030204" pitchFamily="18" charset="0"/>
                              </a:rPr>
                              <m:t> </m:t>
                            </m:r>
                            <m:r>
                              <a:rPr lang="en-US" b="0" i="1">
                                <a:solidFill>
                                  <a:schemeClr val="tx1"/>
                                </a:solidFill>
                                <a:latin typeface="Cambria Math" panose="02040503050406030204" pitchFamily="18" charset="0"/>
                              </a:rPr>
                              <m:t>𝐾</m:t>
                            </m:r>
                          </m:e>
                          <m:sup>
                            <m:f>
                              <m:fPr>
                                <m:ctrlPr>
                                  <a:rPr lang="en-US" i="1">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rPr>
                                  <m:t>1</m:t>
                                </m:r>
                              </m:num>
                              <m:den>
                                <m:r>
                                  <a:rPr lang="en-US" b="0" i="1">
                                    <a:solidFill>
                                      <a:schemeClr val="tx1"/>
                                    </a:solidFill>
                                    <a:latin typeface="Cambria Math" panose="02040503050406030204" pitchFamily="18" charset="0"/>
                                  </a:rPr>
                                  <m:t>2</m:t>
                                </m:r>
                              </m:den>
                            </m:f>
                          </m:sup>
                        </m:sSup>
                      </m:num>
                      <m:den>
                        <m:f>
                          <m:fPr>
                            <m:ctrlPr>
                              <a:rPr lang="en-US" i="1">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rPr>
                              <m:t>1</m:t>
                            </m:r>
                          </m:num>
                          <m:den>
                            <m:r>
                              <a:rPr lang="en-US" b="0" i="1">
                                <a:solidFill>
                                  <a:schemeClr val="tx1"/>
                                </a:solidFill>
                                <a:latin typeface="Cambria Math" panose="02040503050406030204" pitchFamily="18" charset="0"/>
                              </a:rPr>
                              <m:t>2</m:t>
                            </m:r>
                          </m:den>
                        </m:f>
                        <m:sSup>
                          <m:sSupPr>
                            <m:ctrlPr>
                              <a:rPr lang="en-US" i="1">
                                <a:solidFill>
                                  <a:schemeClr val="tx1"/>
                                </a:solidFill>
                                <a:latin typeface="Cambria Math" panose="02040503050406030204" pitchFamily="18" charset="0"/>
                              </a:rPr>
                            </m:ctrlPr>
                          </m:sSupPr>
                          <m:e>
                            <m:r>
                              <a:rPr lang="en-US" b="0" i="1">
                                <a:solidFill>
                                  <a:schemeClr val="tx1"/>
                                </a:solidFill>
                                <a:latin typeface="Cambria Math" panose="02040503050406030204" pitchFamily="18" charset="0"/>
                              </a:rPr>
                              <m:t>𝐿</m:t>
                            </m:r>
                          </m:e>
                          <m:sup>
                            <m:f>
                              <m:fPr>
                                <m:ctrlPr>
                                  <a:rPr lang="en-US" i="1">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rPr>
                                  <m:t>1</m:t>
                                </m:r>
                              </m:num>
                              <m:den>
                                <m:r>
                                  <a:rPr lang="en-US" b="0" i="1">
                                    <a:solidFill>
                                      <a:schemeClr val="tx1"/>
                                    </a:solidFill>
                                    <a:latin typeface="Cambria Math" panose="02040503050406030204" pitchFamily="18" charset="0"/>
                                  </a:rPr>
                                  <m:t>2</m:t>
                                </m:r>
                              </m:den>
                            </m:f>
                          </m:sup>
                        </m:sSup>
                        <m:sSup>
                          <m:sSupPr>
                            <m:ctrlPr>
                              <a:rPr lang="en-US" i="1">
                                <a:solidFill>
                                  <a:schemeClr val="tx1"/>
                                </a:solidFill>
                                <a:latin typeface="Cambria Math" panose="02040503050406030204" pitchFamily="18" charset="0"/>
                              </a:rPr>
                            </m:ctrlPr>
                          </m:sSupPr>
                          <m:e>
                            <m:r>
                              <a:rPr lang="en-US" b="0" i="1">
                                <a:solidFill>
                                  <a:schemeClr val="tx1"/>
                                </a:solidFill>
                                <a:latin typeface="Cambria Math" panose="02040503050406030204" pitchFamily="18" charset="0"/>
                              </a:rPr>
                              <m:t> </m:t>
                            </m:r>
                            <m:r>
                              <a:rPr lang="en-US" b="0" i="1">
                                <a:solidFill>
                                  <a:schemeClr val="tx1"/>
                                </a:solidFill>
                                <a:latin typeface="Cambria Math" panose="02040503050406030204" pitchFamily="18" charset="0"/>
                              </a:rPr>
                              <m:t>𝐾</m:t>
                            </m:r>
                          </m:e>
                          <m:sup>
                            <m:f>
                              <m:fPr>
                                <m:ctrlPr>
                                  <a:rPr lang="en-US" i="1">
                                    <a:solidFill>
                                      <a:schemeClr val="tx1"/>
                                    </a:solidFill>
                                    <a:latin typeface="Cambria Math" panose="02040503050406030204" pitchFamily="18" charset="0"/>
                                  </a:rPr>
                                </m:ctrlPr>
                              </m:fPr>
                              <m:num>
                                <m:r>
                                  <a:rPr lang="en-US" b="0" i="1">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1</m:t>
                                </m:r>
                              </m:num>
                              <m:den>
                                <m:r>
                                  <a:rPr lang="en-US" b="0" i="1">
                                    <a:solidFill>
                                      <a:schemeClr val="tx1"/>
                                    </a:solidFill>
                                    <a:latin typeface="Cambria Math" panose="02040503050406030204" pitchFamily="18" charset="0"/>
                                  </a:rPr>
                                  <m:t>2</m:t>
                                </m:r>
                              </m:den>
                            </m:f>
                          </m:sup>
                        </m:sSup>
                      </m:den>
                    </m:f>
                  </m:oMath>
                </a14:m>
                <a:endParaRPr lang="en-US" dirty="0">
                  <a:solidFill>
                    <a:schemeClr val="tx1"/>
                  </a:solidFill>
                </a:endParaRPr>
              </a:p>
              <a:p>
                <a:pPr marL="0" indent="0" algn="r" rtl="1">
                  <a:buNone/>
                </a:pPr>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𝑀𝑅𝑇𝑆</m:t>
                          </m:r>
                        </m:e>
                        <m:sub>
                          <m:r>
                            <a:rPr lang="en-US" b="0" i="1">
                              <a:solidFill>
                                <a:schemeClr val="tx1"/>
                              </a:solidFill>
                              <a:latin typeface="Cambria Math" panose="02040503050406030204" pitchFamily="18" charset="0"/>
                            </a:rPr>
                            <m:t>𝐾𝐿</m:t>
                          </m:r>
                        </m:sub>
                      </m:sSub>
                      <m:r>
                        <a:rPr lang="ar-SA" b="0" i="1">
                          <a:solidFill>
                            <a:schemeClr val="tx1"/>
                          </a:solidFill>
                          <a:latin typeface="Cambria Math" panose="02040503050406030204" pitchFamily="18" charset="0"/>
                        </a:rPr>
                        <m:t>=</m:t>
                      </m:r>
                      <m:f>
                        <m:fPr>
                          <m:ctrlPr>
                            <a:rPr lang="ar-SA" i="1" smtClean="0">
                              <a:solidFill>
                                <a:schemeClr val="tx1"/>
                              </a:solidFill>
                              <a:latin typeface="Cambria Math" panose="02040503050406030204" pitchFamily="18" charset="0"/>
                            </a:rPr>
                          </m:ctrlPr>
                        </m:fPr>
                        <m:num>
                          <m:sSub>
                            <m:sSubPr>
                              <m:ctrlPr>
                                <a:rPr lang="ar-SA"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𝑀𝑃</m:t>
                              </m:r>
                            </m:e>
                            <m:sub>
                              <m:r>
                                <a:rPr lang="en-US" b="0" i="1">
                                  <a:solidFill>
                                    <a:schemeClr val="tx1"/>
                                  </a:solidFill>
                                  <a:latin typeface="Cambria Math" panose="02040503050406030204" pitchFamily="18" charset="0"/>
                                </a:rPr>
                                <m:t>𝐿</m:t>
                              </m:r>
                            </m:sub>
                          </m:sSub>
                        </m:num>
                        <m:den>
                          <m:sSub>
                            <m:sSubPr>
                              <m:ctrlPr>
                                <a:rPr lang="ar-SA"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𝑀𝑃</m:t>
                              </m:r>
                            </m:e>
                            <m:sub>
                              <m:r>
                                <a:rPr lang="en-US" b="0" i="1">
                                  <a:solidFill>
                                    <a:schemeClr val="tx1"/>
                                  </a:solidFill>
                                  <a:latin typeface="Cambria Math" panose="02040503050406030204" pitchFamily="18" charset="0"/>
                                </a:rPr>
                                <m:t>𝐾</m:t>
                              </m:r>
                            </m:sub>
                          </m:sSub>
                        </m:den>
                      </m:f>
                      <m:r>
                        <a:rPr lang="ar-SA" b="0" i="1">
                          <a:solidFill>
                            <a:schemeClr val="tx1"/>
                          </a:solidFill>
                          <a:latin typeface="Cambria Math" panose="02040503050406030204" pitchFamily="18" charset="0"/>
                        </a:rPr>
                        <m:t>=</m:t>
                      </m:r>
                      <m:f>
                        <m:fPr>
                          <m:ctrlPr>
                            <a:rPr lang="ar-SA" i="1" smtClean="0">
                              <a:solidFill>
                                <a:schemeClr val="tx1"/>
                              </a:solidFill>
                              <a:latin typeface="Cambria Math" panose="02040503050406030204" pitchFamily="18" charset="0"/>
                            </a:rPr>
                          </m:ctrlPr>
                        </m:fPr>
                        <m:num>
                          <m:r>
                            <m:rPr>
                              <m:sty m:val="p"/>
                            </m:rPr>
                            <a:rPr lang="en-US" b="0" i="0" smtClean="0">
                              <a:solidFill>
                                <a:schemeClr val="tx1"/>
                              </a:solidFill>
                              <a:latin typeface="Cambria Math" panose="02040503050406030204" pitchFamily="18" charset="0"/>
                            </a:rPr>
                            <m:t>K</m:t>
                          </m:r>
                        </m:num>
                        <m:den>
                          <m:r>
                            <a:rPr lang="en-US" b="0" i="1" smtClean="0">
                              <a:solidFill>
                                <a:schemeClr val="tx1"/>
                              </a:solidFill>
                              <a:latin typeface="Cambria Math" panose="02040503050406030204" pitchFamily="18" charset="0"/>
                            </a:rPr>
                            <m:t>𝐿</m:t>
                          </m:r>
                        </m:den>
                      </m:f>
                    </m:oMath>
                  </m:oMathPara>
                </a14:m>
                <a:endParaRPr lang="en-US" dirty="0">
                  <a:solidFill>
                    <a:srgbClr val="C0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836712"/>
                <a:ext cx="8424936" cy="5688632"/>
              </a:xfrm>
              <a:blipFill>
                <a:blip r:embed="rId2"/>
                <a:stretch>
                  <a:fillRect t="-1179" r="-18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27</a:t>
            </a:fld>
            <a:endParaRPr lang="en-GB"/>
          </a:p>
        </p:txBody>
      </p:sp>
      <p:sp>
        <p:nvSpPr>
          <p:cNvPr id="6" name="Arrow: Right 5"/>
          <p:cNvSpPr/>
          <p:nvPr/>
        </p:nvSpPr>
        <p:spPr>
          <a:xfrm flipH="1">
            <a:off x="4211960" y="3516707"/>
            <a:ext cx="432048" cy="75233"/>
          </a:xfrm>
          <a:prstGeom prst="rightArrow">
            <a:avLst>
              <a:gd name="adj1" fmla="val 50000"/>
              <a:gd name="adj2" fmla="val 2365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p:cNvSpPr/>
          <p:nvPr/>
        </p:nvSpPr>
        <p:spPr>
          <a:xfrm flipH="1">
            <a:off x="4283968" y="4149080"/>
            <a:ext cx="432048" cy="72008"/>
          </a:xfrm>
          <a:prstGeom prst="rightArrow">
            <a:avLst>
              <a:gd name="adj1" fmla="val 50000"/>
              <a:gd name="adj2" fmla="val 252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6491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694124"/>
          </a:xfrm>
        </p:spPr>
        <p:txBody>
          <a:bodyPr>
            <a:normAutofit fontScale="90000"/>
          </a:bodyPr>
          <a:lstStyle/>
          <a:p>
            <a:pPr algn="ctr"/>
            <a:r>
              <a:rPr lang="ar-SA" b="1" dirty="0">
                <a:solidFill>
                  <a:srgbClr val="C00000"/>
                </a:solidFill>
              </a:rPr>
              <a:t>تابع حل تمرين 2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9" y="1772816"/>
                <a:ext cx="8043232" cy="4536504"/>
              </a:xfrm>
            </p:spPr>
            <p:txBody>
              <a:bodyPr>
                <a:noAutofit/>
              </a:bodyPr>
              <a:lstStyle/>
              <a:p>
                <a:pPr algn="r" rtl="1">
                  <a:buFont typeface="Wingdings" panose="05000000000000000000" pitchFamily="2" charset="2"/>
                  <a:buChar char="v"/>
                </a:pPr>
                <a:r>
                  <a:rPr lang="ar-SA" b="1" dirty="0">
                    <a:solidFill>
                      <a:srgbClr val="C00000"/>
                    </a:solidFill>
                  </a:rPr>
                  <a:t>تحققي هل (</a:t>
                </a:r>
                <a14:m>
                  <m:oMath xmlns:m="http://schemas.openxmlformats.org/officeDocument/2006/math">
                    <m:sSub>
                      <m:sSubPr>
                        <m:ctrlPr>
                          <a:rPr lang="ar-SA" b="1" i="1" smtClean="0">
                            <a:solidFill>
                              <a:srgbClr val="C00000"/>
                            </a:solidFill>
                            <a:latin typeface="Cambria Math" panose="02040503050406030204" pitchFamily="18" charset="0"/>
                          </a:rPr>
                        </m:ctrlPr>
                      </m:sSubPr>
                      <m:e>
                        <m:r>
                          <a:rPr lang="en-US" b="1" i="1" smtClean="0">
                            <a:solidFill>
                              <a:srgbClr val="C00000"/>
                            </a:solidFill>
                            <a:latin typeface="Cambria Math" panose="02040503050406030204" pitchFamily="18" charset="0"/>
                          </a:rPr>
                          <m:t>𝑴𝑹𝑻𝑺</m:t>
                        </m:r>
                      </m:e>
                      <m:sub>
                        <m:r>
                          <a:rPr lang="en-US" b="1" i="1" smtClean="0">
                            <a:solidFill>
                              <a:srgbClr val="C00000"/>
                            </a:solidFill>
                            <a:latin typeface="Cambria Math" panose="02040503050406030204" pitchFamily="18" charset="0"/>
                          </a:rPr>
                          <m:t>𝑲𝑳</m:t>
                        </m:r>
                      </m:sub>
                    </m:sSub>
                  </m:oMath>
                </a14:m>
                <a:r>
                  <a:rPr lang="ar-SA" b="1" dirty="0">
                    <a:solidFill>
                      <a:srgbClr val="C00000"/>
                    </a:solidFill>
                  </a:rPr>
                  <a:t>) متزايد أم متناقص بالنسبة لعنصر العمل ولماذا؟</a:t>
                </a:r>
                <a:endParaRPr lang="en-US" b="1" dirty="0">
                  <a:solidFill>
                    <a:srgbClr val="C00000"/>
                  </a:solidFill>
                </a:endParaRPr>
              </a:p>
              <a:p>
                <a:pPr marL="0" indent="0" algn="ctr" rtl="1">
                  <a:buNone/>
                </a:pPr>
                <a14:m>
                  <m:oMath xmlns:m="http://schemas.openxmlformats.org/officeDocument/2006/math">
                    <m:f>
                      <m:fPr>
                        <m:ctrlPr>
                          <a:rPr lang="en-US" sz="2400" i="1" smtClean="0">
                            <a:solidFill>
                              <a:schemeClr val="tx1"/>
                            </a:solidFill>
                            <a:latin typeface="Cambria Math" panose="02040503050406030204" pitchFamily="18" charset="0"/>
                          </a:rPr>
                        </m:ctrlPr>
                      </m:fPr>
                      <m:num>
                        <m:r>
                          <a:rPr lang="en-US" sz="2400" i="1" smtClean="0">
                            <a:solidFill>
                              <a:schemeClr val="tx1"/>
                            </a:solidFill>
                            <a:latin typeface="Cambria Math" panose="02040503050406030204" pitchFamily="18" charset="0"/>
                          </a:rPr>
                          <m:t>𝜕</m:t>
                        </m:r>
                        <m:sSub>
                          <m:sSubPr>
                            <m:ctrlPr>
                              <a:rPr lang="en-US" sz="240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𝑀𝑅𝑇𝑆</m:t>
                            </m:r>
                          </m:e>
                          <m:sub>
                            <m:r>
                              <a:rPr lang="en-US" sz="2400" b="0" i="1" smtClean="0">
                                <a:solidFill>
                                  <a:schemeClr val="tx1"/>
                                </a:solidFill>
                                <a:latin typeface="Cambria Math" panose="02040503050406030204" pitchFamily="18" charset="0"/>
                              </a:rPr>
                              <m:t>𝐾𝐿</m:t>
                            </m:r>
                          </m:sub>
                        </m:sSub>
                      </m:num>
                      <m:den>
                        <m:r>
                          <a:rPr lang="en-US" sz="240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rPr>
                          <m:t>𝐿</m:t>
                        </m:r>
                      </m:den>
                    </m:f>
                  </m:oMath>
                </a14:m>
                <a:r>
                  <a:rPr lang="en-US" sz="2400" dirty="0">
                    <a:solidFill>
                      <a:schemeClr val="tx1"/>
                    </a:solidFill>
                  </a:rPr>
                  <a:t> = </a:t>
                </a:r>
                <a14:m>
                  <m:oMath xmlns:m="http://schemas.openxmlformats.org/officeDocument/2006/math">
                    <m:f>
                      <m:fPr>
                        <m:ctrlPr>
                          <a:rPr lang="en-US" sz="240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𝐿</m:t>
                        </m:r>
                        <m:d>
                          <m:dPr>
                            <m:ctrlPr>
                              <a:rPr lang="en-US" sz="2400" b="0" i="1" dirty="0" smtClean="0">
                                <a:solidFill>
                                  <a:schemeClr val="tx1"/>
                                </a:solidFill>
                                <a:latin typeface="Cambria Math" panose="02040503050406030204" pitchFamily="18" charset="0"/>
                              </a:rPr>
                            </m:ctrlPr>
                          </m:dPr>
                          <m:e>
                            <m:r>
                              <a:rPr lang="en-US" sz="2400" b="0" i="1" dirty="0" smtClean="0">
                                <a:solidFill>
                                  <a:schemeClr val="tx1"/>
                                </a:solidFill>
                                <a:latin typeface="Cambria Math" panose="02040503050406030204" pitchFamily="18" charset="0"/>
                              </a:rPr>
                              <m:t>0</m:t>
                            </m:r>
                          </m:e>
                        </m:d>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𝐾</m:t>
                        </m:r>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1</m:t>
                        </m:r>
                        <m:r>
                          <a:rPr lang="en-US" sz="2400" b="0" i="1" dirty="0" smtClean="0">
                            <a:solidFill>
                              <a:schemeClr val="tx1"/>
                            </a:solidFill>
                            <a:latin typeface="Cambria Math" panose="02040503050406030204" pitchFamily="18" charset="0"/>
                          </a:rPr>
                          <m:t>)</m:t>
                        </m:r>
                      </m:num>
                      <m:den>
                        <m:sSup>
                          <m:sSupPr>
                            <m:ctrlPr>
                              <a:rPr lang="en-US" sz="2400" i="1" dirty="0" smtClean="0">
                                <a:solidFill>
                                  <a:schemeClr val="tx1"/>
                                </a:solidFill>
                                <a:latin typeface="Cambria Math" panose="02040503050406030204" pitchFamily="18" charset="0"/>
                              </a:rPr>
                            </m:ctrlPr>
                          </m:sSupPr>
                          <m:e>
                            <m:r>
                              <a:rPr lang="en-US" sz="2400" b="0" i="1" dirty="0" smtClean="0">
                                <a:solidFill>
                                  <a:schemeClr val="tx1"/>
                                </a:solidFill>
                                <a:latin typeface="Cambria Math" panose="02040503050406030204" pitchFamily="18" charset="0"/>
                              </a:rPr>
                              <m:t>𝐿</m:t>
                            </m:r>
                          </m:e>
                          <m:sup>
                            <m:r>
                              <a:rPr lang="en-US" sz="2400" b="0" i="1" dirty="0" smtClean="0">
                                <a:solidFill>
                                  <a:schemeClr val="tx1"/>
                                </a:solidFill>
                                <a:latin typeface="Cambria Math" panose="02040503050406030204" pitchFamily="18" charset="0"/>
                              </a:rPr>
                              <m:t>2</m:t>
                            </m:r>
                          </m:sup>
                        </m:sSup>
                      </m:den>
                    </m:f>
                  </m:oMath>
                </a14:m>
                <a:r>
                  <a:rPr lang="en-US" sz="2400" dirty="0">
                    <a:solidFill>
                      <a:schemeClr val="tx1"/>
                    </a:solidFill>
                  </a:rPr>
                  <a:t>  = </a:t>
                </a:r>
                <a14:m>
                  <m:oMath xmlns:m="http://schemas.openxmlformats.org/officeDocument/2006/math">
                    <m:f>
                      <m:fPr>
                        <m:ctrlPr>
                          <a:rPr lang="en-US" sz="2400" i="1" dirty="0" smtClean="0">
                            <a:solidFill>
                              <a:schemeClr val="tx1"/>
                            </a:solidFill>
                            <a:latin typeface="Cambria Math" panose="02040503050406030204" pitchFamily="18" charset="0"/>
                          </a:rPr>
                        </m:ctrlPr>
                      </m:fPr>
                      <m:num>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𝐾</m:t>
                        </m:r>
                      </m:num>
                      <m:den>
                        <m:sSup>
                          <m:sSupPr>
                            <m:ctrlPr>
                              <a:rPr lang="en-US" sz="2400" i="1" dirty="0" smtClean="0">
                                <a:solidFill>
                                  <a:schemeClr val="tx1"/>
                                </a:solidFill>
                                <a:latin typeface="Cambria Math" panose="02040503050406030204" pitchFamily="18" charset="0"/>
                              </a:rPr>
                            </m:ctrlPr>
                          </m:sSupPr>
                          <m:e>
                            <m:r>
                              <a:rPr lang="en-US" sz="2400" b="0" i="1" dirty="0" smtClean="0">
                                <a:solidFill>
                                  <a:schemeClr val="tx1"/>
                                </a:solidFill>
                                <a:latin typeface="Cambria Math" panose="02040503050406030204" pitchFamily="18" charset="0"/>
                              </a:rPr>
                              <m:t>𝐿</m:t>
                            </m:r>
                          </m:e>
                          <m:sup>
                            <m:r>
                              <a:rPr lang="en-US" sz="2400" b="0" i="1" dirty="0" smtClean="0">
                                <a:solidFill>
                                  <a:schemeClr val="tx1"/>
                                </a:solidFill>
                                <a:latin typeface="Cambria Math" panose="02040503050406030204" pitchFamily="18" charset="0"/>
                              </a:rPr>
                              <m:t>2</m:t>
                            </m:r>
                          </m:sup>
                        </m:sSup>
                      </m:den>
                    </m:f>
                  </m:oMath>
                </a14:m>
                <a:r>
                  <a:rPr lang="en-US" sz="2400" dirty="0">
                    <a:solidFill>
                      <a:schemeClr val="tx1"/>
                    </a:solidFill>
                  </a:rPr>
                  <a:t>  &lt;0 </a:t>
                </a:r>
              </a:p>
              <a:p>
                <a:pPr marL="0" indent="0" algn="r" rtl="1">
                  <a:buNone/>
                </a:pPr>
                <a:r>
                  <a:rPr lang="ar-SA" dirty="0">
                    <a:solidFill>
                      <a:schemeClr val="tx1"/>
                    </a:solidFill>
                  </a:rPr>
                  <a:t>متناقص لان مشتقة </a:t>
                </a:r>
                <a:r>
                  <a:rPr lang="ar-SA" b="1" dirty="0">
                    <a:solidFill>
                      <a:schemeClr val="tx1"/>
                    </a:solidFill>
                  </a:rPr>
                  <a:t>(</a:t>
                </a:r>
                <a14:m>
                  <m:oMath xmlns:m="http://schemas.openxmlformats.org/officeDocument/2006/math">
                    <m:sSub>
                      <m:sSubPr>
                        <m:ctrlPr>
                          <a:rPr lang="ar-SA" b="1" i="1">
                            <a:solidFill>
                              <a:schemeClr val="tx1"/>
                            </a:solidFill>
                            <a:latin typeface="Cambria Math" panose="02040503050406030204" pitchFamily="18" charset="0"/>
                          </a:rPr>
                        </m:ctrlPr>
                      </m:sSubPr>
                      <m:e>
                        <m:r>
                          <a:rPr lang="en-US" b="1" i="1">
                            <a:solidFill>
                              <a:schemeClr val="tx1"/>
                            </a:solidFill>
                            <a:latin typeface="Cambria Math" panose="02040503050406030204" pitchFamily="18" charset="0"/>
                          </a:rPr>
                          <m:t>𝑴𝑹𝑻𝑺</m:t>
                        </m:r>
                      </m:e>
                      <m:sub>
                        <m:r>
                          <a:rPr lang="en-US" b="1" i="1">
                            <a:solidFill>
                              <a:schemeClr val="tx1"/>
                            </a:solidFill>
                            <a:latin typeface="Cambria Math" panose="02040503050406030204" pitchFamily="18" charset="0"/>
                          </a:rPr>
                          <m:t>𝑲𝑳</m:t>
                        </m:r>
                      </m:sub>
                    </m:sSub>
                  </m:oMath>
                </a14:m>
                <a:r>
                  <a:rPr lang="ar-SA" b="1" dirty="0">
                    <a:solidFill>
                      <a:schemeClr val="tx1"/>
                    </a:solidFill>
                  </a:rPr>
                  <a:t>)</a:t>
                </a:r>
                <a:r>
                  <a:rPr lang="ar-SA" dirty="0">
                    <a:solidFill>
                      <a:schemeClr val="tx1"/>
                    </a:solidFill>
                  </a:rPr>
                  <a:t> بالنسبة للعمل اقل من الصفر</a:t>
                </a:r>
              </a:p>
              <a:p>
                <a:pPr algn="r" rtl="1">
                  <a:lnSpc>
                    <a:spcPct val="50000"/>
                  </a:lnSpc>
                  <a:buFont typeface="Wingdings" panose="05000000000000000000" pitchFamily="2" charset="2"/>
                  <a:buChar char="v"/>
                </a:pPr>
                <a:r>
                  <a:rPr lang="ar-SA" dirty="0">
                    <a:solidFill>
                      <a:schemeClr val="tx1"/>
                    </a:solidFill>
                  </a:rPr>
                  <a:t> </a:t>
                </a:r>
                <a:r>
                  <a:rPr lang="ar-SA" b="1" dirty="0">
                    <a:solidFill>
                      <a:srgbClr val="C00000"/>
                    </a:solidFill>
                  </a:rPr>
                  <a:t>الكميات من عنصري الإنتاج التي تحقق لهذا المنتج اقصى إنتاج ؟</a:t>
                </a:r>
              </a:p>
              <a:p>
                <a:pPr marL="0" indent="0" algn="r" rtl="1">
                  <a:lnSpc>
                    <a:spcPct val="50000"/>
                  </a:lnSpc>
                  <a:buNone/>
                </a:pPr>
                <a:r>
                  <a:rPr lang="ar-SA" dirty="0">
                    <a:solidFill>
                      <a:srgbClr val="0070C0"/>
                    </a:solidFill>
                    <a:effectLst>
                      <a:outerShdw blurRad="38100" dist="38100" dir="2700000" algn="tl">
                        <a:srgbClr val="000000">
                          <a:alpha val="43137"/>
                        </a:srgbClr>
                      </a:outerShdw>
                    </a:effectLst>
                  </a:rPr>
                  <a:t>الشرط الاول                                                       </a:t>
                </a:r>
                <a14:m>
                  <m:oMath xmlns:m="http://schemas.openxmlformats.org/officeDocument/2006/math">
                    <m:f>
                      <m:fPr>
                        <m:ctrlPr>
                          <a:rPr lang="ar-SA" i="1" smtClean="0">
                            <a:solidFill>
                              <a:srgbClr val="0070C0"/>
                            </a:solidFill>
                            <a:effectLst>
                              <a:outerShdw blurRad="38100" dist="38100" dir="2700000" algn="tl">
                                <a:srgbClr val="000000">
                                  <a:alpha val="43137"/>
                                </a:srgbClr>
                              </a:outerShdw>
                            </a:effectLst>
                            <a:latin typeface="Cambria Math" panose="02040503050406030204" pitchFamily="18" charset="0"/>
                          </a:rPr>
                        </m:ctrlPr>
                      </m:fPr>
                      <m:num>
                        <m:r>
                          <a:rPr lang="en-US" b="0" i="1" smtClean="0">
                            <a:solidFill>
                              <a:srgbClr val="0070C0"/>
                            </a:solidFill>
                            <a:effectLst>
                              <a:outerShdw blurRad="38100" dist="38100" dir="2700000" algn="tl">
                                <a:srgbClr val="000000">
                                  <a:alpha val="43137"/>
                                </a:srgbClr>
                              </a:outerShdw>
                            </a:effectLst>
                            <a:latin typeface="Cambria Math" panose="02040503050406030204" pitchFamily="18" charset="0"/>
                          </a:rPr>
                          <m:t>𝑤</m:t>
                        </m:r>
                      </m:num>
                      <m:den>
                        <m:r>
                          <a:rPr lang="en-US" b="0" i="1" smtClean="0">
                            <a:solidFill>
                              <a:srgbClr val="0070C0"/>
                            </a:solidFill>
                            <a:effectLst>
                              <a:outerShdw blurRad="38100" dist="38100" dir="2700000" algn="tl">
                                <a:srgbClr val="000000">
                                  <a:alpha val="43137"/>
                                </a:srgbClr>
                              </a:outerShdw>
                            </a:effectLst>
                            <a:latin typeface="Cambria Math" panose="02040503050406030204" pitchFamily="18" charset="0"/>
                          </a:rPr>
                          <m:t>𝑟</m:t>
                        </m:r>
                      </m:den>
                    </m:f>
                  </m:oMath>
                </a14:m>
                <a:r>
                  <a:rPr lang="ar-SA" dirty="0">
                    <a:solidFill>
                      <a:srgbClr val="0070C0"/>
                    </a:solidFill>
                    <a:effectLst>
                      <a:outerShdw blurRad="38100" dist="38100" dir="2700000" algn="tl">
                        <a:srgbClr val="000000">
                          <a:alpha val="43137"/>
                        </a:srgbClr>
                      </a:outerShdw>
                    </a:effectLst>
                  </a:rPr>
                  <a:t>  = </a:t>
                </a:r>
                <a14:m>
                  <m:oMath xmlns:m="http://schemas.openxmlformats.org/officeDocument/2006/math">
                    <m:sSub>
                      <m:sSubPr>
                        <m:ctrlPr>
                          <a:rPr lang="en-US"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0" i="1">
                            <a:solidFill>
                              <a:srgbClr val="0070C0"/>
                            </a:solidFill>
                            <a:effectLst>
                              <a:outerShdw blurRad="38100" dist="38100" dir="2700000" algn="tl">
                                <a:srgbClr val="000000">
                                  <a:alpha val="43137"/>
                                </a:srgbClr>
                              </a:outerShdw>
                            </a:effectLst>
                            <a:latin typeface="Cambria Math" panose="02040503050406030204" pitchFamily="18" charset="0"/>
                          </a:rPr>
                          <m:t>𝑀𝑅𝑇𝑆</m:t>
                        </m:r>
                      </m:e>
                      <m:sub>
                        <m:r>
                          <a:rPr lang="en-US" b="0" i="1">
                            <a:solidFill>
                              <a:srgbClr val="0070C0"/>
                            </a:solidFill>
                            <a:effectLst>
                              <a:outerShdw blurRad="38100" dist="38100" dir="2700000" algn="tl">
                                <a:srgbClr val="000000">
                                  <a:alpha val="43137"/>
                                </a:srgbClr>
                              </a:outerShdw>
                            </a:effectLst>
                            <a:latin typeface="Cambria Math" panose="02040503050406030204" pitchFamily="18" charset="0"/>
                          </a:rPr>
                          <m:t>𝐾𝐿</m:t>
                        </m:r>
                      </m:sub>
                    </m:sSub>
                    <m:r>
                      <a:rPr lang="ar-SA" b="0" i="1">
                        <a:solidFill>
                          <a:srgbClr val="0070C0"/>
                        </a:solidFill>
                        <a:effectLst>
                          <a:outerShdw blurRad="38100" dist="38100" dir="2700000" algn="tl">
                            <a:srgbClr val="000000">
                              <a:alpha val="43137"/>
                            </a:srgbClr>
                          </a:outerShdw>
                        </a:effectLst>
                        <a:latin typeface="Cambria Math" panose="02040503050406030204" pitchFamily="18" charset="0"/>
                      </a:rPr>
                      <m:t>=</m:t>
                    </m:r>
                    <m:f>
                      <m:fPr>
                        <m:ctrlPr>
                          <a:rPr lang="ar-SA" i="1">
                            <a:solidFill>
                              <a:srgbClr val="0070C0"/>
                            </a:solidFill>
                            <a:effectLst>
                              <a:outerShdw blurRad="38100" dist="38100" dir="2700000" algn="tl">
                                <a:srgbClr val="000000">
                                  <a:alpha val="43137"/>
                                </a:srgbClr>
                              </a:outerShdw>
                            </a:effectLst>
                            <a:latin typeface="Cambria Math" panose="02040503050406030204" pitchFamily="18" charset="0"/>
                          </a:rPr>
                        </m:ctrlPr>
                      </m:fPr>
                      <m:num>
                        <m:sSub>
                          <m:sSubPr>
                            <m:ctrlPr>
                              <a:rPr lang="ar-SA"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0" i="1">
                                <a:solidFill>
                                  <a:srgbClr val="0070C0"/>
                                </a:solidFill>
                                <a:effectLst>
                                  <a:outerShdw blurRad="38100" dist="38100" dir="2700000" algn="tl">
                                    <a:srgbClr val="000000">
                                      <a:alpha val="43137"/>
                                    </a:srgbClr>
                                  </a:outerShdw>
                                </a:effectLst>
                                <a:latin typeface="Cambria Math" panose="02040503050406030204" pitchFamily="18" charset="0"/>
                              </a:rPr>
                              <m:t>𝑀𝑃</m:t>
                            </m:r>
                          </m:e>
                          <m:sub>
                            <m:r>
                              <a:rPr lang="en-US" b="0" i="1">
                                <a:solidFill>
                                  <a:srgbClr val="0070C0"/>
                                </a:solidFill>
                                <a:effectLst>
                                  <a:outerShdw blurRad="38100" dist="38100" dir="2700000" algn="tl">
                                    <a:srgbClr val="000000">
                                      <a:alpha val="43137"/>
                                    </a:srgbClr>
                                  </a:outerShdw>
                                </a:effectLst>
                                <a:latin typeface="Cambria Math" panose="02040503050406030204" pitchFamily="18" charset="0"/>
                              </a:rPr>
                              <m:t>𝐿</m:t>
                            </m:r>
                          </m:sub>
                        </m:sSub>
                      </m:num>
                      <m:den>
                        <m:sSub>
                          <m:sSubPr>
                            <m:ctrlPr>
                              <a:rPr lang="ar-SA"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b="0" i="1">
                                <a:solidFill>
                                  <a:srgbClr val="0070C0"/>
                                </a:solidFill>
                                <a:effectLst>
                                  <a:outerShdw blurRad="38100" dist="38100" dir="2700000" algn="tl">
                                    <a:srgbClr val="000000">
                                      <a:alpha val="43137"/>
                                    </a:srgbClr>
                                  </a:outerShdw>
                                </a:effectLst>
                                <a:latin typeface="Cambria Math" panose="02040503050406030204" pitchFamily="18" charset="0"/>
                              </a:rPr>
                              <m:t>𝑀𝑃</m:t>
                            </m:r>
                          </m:e>
                          <m:sub>
                            <m:r>
                              <a:rPr lang="en-US" b="0" i="1">
                                <a:solidFill>
                                  <a:srgbClr val="0070C0"/>
                                </a:solidFill>
                                <a:effectLst>
                                  <a:outerShdw blurRad="38100" dist="38100" dir="2700000" algn="tl">
                                    <a:srgbClr val="000000">
                                      <a:alpha val="43137"/>
                                    </a:srgbClr>
                                  </a:outerShdw>
                                </a:effectLst>
                                <a:latin typeface="Cambria Math" panose="02040503050406030204" pitchFamily="18" charset="0"/>
                              </a:rPr>
                              <m:t>𝐾</m:t>
                            </m:r>
                          </m:sub>
                        </m:sSub>
                      </m:den>
                    </m:f>
                  </m:oMath>
                </a14:m>
                <a:endParaRPr lang="en-US" dirty="0">
                  <a:solidFill>
                    <a:schemeClr val="tx1"/>
                  </a:solidFill>
                </a:endParaRPr>
              </a:p>
              <a:p>
                <a:pPr marL="0" indent="0" rtl="1">
                  <a:lnSpc>
                    <a:spcPct val="50000"/>
                  </a:lnSpc>
                  <a:buNone/>
                </a:pPr>
                <a:r>
                  <a:rPr lang="en-US" dirty="0">
                    <a:solidFill>
                      <a:schemeClr val="tx1"/>
                    </a:solidFill>
                  </a:rPr>
                  <a:t>      </a:t>
                </a:r>
                <a14:m>
                  <m:oMath xmlns:m="http://schemas.openxmlformats.org/officeDocument/2006/math">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𝐾</m:t>
                        </m:r>
                      </m:num>
                      <m:den>
                        <m:r>
                          <a:rPr lang="en-US" b="0" i="1" smtClean="0">
                            <a:solidFill>
                              <a:schemeClr val="tx1"/>
                            </a:solidFill>
                            <a:latin typeface="Cambria Math" panose="02040503050406030204" pitchFamily="18" charset="0"/>
                          </a:rPr>
                          <m:t>𝐿</m:t>
                        </m:r>
                      </m:den>
                    </m:f>
                  </m:oMath>
                </a14:m>
                <a:r>
                  <a:rPr lang="en-US" dirty="0">
                    <a:solidFill>
                      <a:schemeClr val="tx1"/>
                    </a:solidFill>
                  </a:rPr>
                  <a:t> = </a:t>
                </a:r>
                <a14:m>
                  <m:oMath xmlns:m="http://schemas.openxmlformats.org/officeDocument/2006/math">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3</m:t>
                        </m:r>
                      </m:num>
                      <m:den>
                        <m:r>
                          <a:rPr lang="en-US" b="0" i="1" smtClean="0">
                            <a:solidFill>
                              <a:schemeClr val="tx1"/>
                            </a:solidFill>
                            <a:latin typeface="Cambria Math" panose="02040503050406030204" pitchFamily="18" charset="0"/>
                          </a:rPr>
                          <m:t>6</m:t>
                        </m:r>
                      </m:den>
                    </m:f>
                    <m:r>
                      <a:rPr lang="en-US" b="0" i="1" smtClean="0">
                        <a:solidFill>
                          <a:schemeClr val="tx1"/>
                        </a:solidFill>
                        <a:latin typeface="Cambria Math" panose="02040503050406030204" pitchFamily="18" charset="0"/>
                      </a:rPr>
                      <m:t>     </m:t>
                    </m:r>
                  </m:oMath>
                </a14:m>
                <a:r>
                  <a:rPr lang="en-US" dirty="0">
                    <a:solidFill>
                      <a:schemeClr val="tx1"/>
                    </a:solidFill>
                  </a:rPr>
                  <a:t>        K=</a:t>
                </a:r>
                <a14:m>
                  <m:oMath xmlns:m="http://schemas.openxmlformats.org/officeDocument/2006/math">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3</m:t>
                        </m:r>
                        <m:r>
                          <a:rPr lang="ar-SA" b="0" i="1" smtClean="0">
                            <a:solidFill>
                              <a:schemeClr val="tx1"/>
                            </a:solidFill>
                            <a:latin typeface="Cambria Math" panose="02040503050406030204" pitchFamily="18" charset="0"/>
                          </a:rPr>
                          <m:t> </m:t>
                        </m:r>
                      </m:num>
                      <m:den>
                        <m:r>
                          <a:rPr lang="en-US" b="0" i="1" smtClean="0">
                            <a:solidFill>
                              <a:schemeClr val="tx1"/>
                            </a:solidFill>
                            <a:latin typeface="Cambria Math" panose="02040503050406030204" pitchFamily="18" charset="0"/>
                          </a:rPr>
                          <m:t>6</m:t>
                        </m:r>
                      </m:den>
                    </m:f>
                    <m:r>
                      <a:rPr lang="ar-SA"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𝐿</m:t>
                    </m:r>
                    <m:r>
                      <a:rPr lang="ar-SA"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 </m:t>
                    </m:r>
                    <m:r>
                      <a:rPr lang="en-US" b="0" i="1" smtClean="0">
                        <a:solidFill>
                          <a:srgbClr val="C00000"/>
                        </a:solidFill>
                        <a:latin typeface="Cambria Math" panose="02040503050406030204" pitchFamily="18" charset="0"/>
                      </a:rPr>
                      <m:t>𝑂𝑅</m:t>
                    </m:r>
                    <m:r>
                      <a:rPr lang="en-US" b="0" i="1" smtClean="0">
                        <a:solidFill>
                          <a:schemeClr val="tx1"/>
                        </a:solidFill>
                        <a:latin typeface="Cambria Math" panose="02040503050406030204" pitchFamily="18" charset="0"/>
                      </a:rPr>
                      <m:t>  </m:t>
                    </m:r>
                    <m:r>
                      <a:rPr lang="ar-SA"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𝐿</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𝐾</m:t>
                    </m:r>
                  </m:oMath>
                </a14:m>
                <a:endParaRPr lang="ar-SA" b="0" dirty="0">
                  <a:solidFill>
                    <a:schemeClr val="tx1"/>
                  </a:solidFill>
                </a:endParaRPr>
              </a:p>
              <a:p>
                <a:pPr marL="0" indent="0" algn="r" rtl="1">
                  <a:lnSpc>
                    <a:spcPct val="50000"/>
                  </a:lnSpc>
                  <a:buNone/>
                </a:pPr>
                <a:r>
                  <a:rPr lang="ar-SA" b="1" dirty="0">
                    <a:solidFill>
                      <a:srgbClr val="0070C0"/>
                    </a:solidFill>
                    <a:effectLst>
                      <a:outerShdw blurRad="38100" dist="38100" dir="2700000" algn="tl">
                        <a:srgbClr val="000000">
                          <a:alpha val="43137"/>
                        </a:srgbClr>
                      </a:outerShdw>
                    </a:effectLst>
                  </a:rPr>
                  <a:t>الشرط الثاني</a:t>
                </a:r>
                <a:r>
                  <a:rPr lang="en-US" b="1" dirty="0">
                    <a:solidFill>
                      <a:srgbClr val="0070C0"/>
                    </a:solidFill>
                    <a:effectLst>
                      <a:outerShdw blurRad="38100" dist="38100" dir="2700000" algn="tl">
                        <a:srgbClr val="000000">
                          <a:alpha val="43137"/>
                        </a:srgbClr>
                      </a:outerShdw>
                    </a:effectLst>
                  </a:rPr>
                  <a:t>                </a:t>
                </a:r>
                <a:r>
                  <a:rPr lang="ar-SA" b="1" dirty="0">
                    <a:solidFill>
                      <a:srgbClr val="0070C0"/>
                    </a:solidFill>
                    <a:effectLst>
                      <a:outerShdw blurRad="38100" dist="38100" dir="2700000" algn="tl">
                        <a:srgbClr val="000000">
                          <a:alpha val="43137"/>
                        </a:srgbClr>
                      </a:outerShdw>
                    </a:effectLst>
                  </a:rPr>
                  <a:t>       </a:t>
                </a:r>
                <a:r>
                  <a:rPr lang="en-US" b="1" dirty="0">
                    <a:solidFill>
                      <a:srgbClr val="0070C0"/>
                    </a:solidFill>
                    <a:effectLst>
                      <a:outerShdw blurRad="38100" dist="38100" dir="2700000" algn="tl">
                        <a:srgbClr val="000000">
                          <a:alpha val="43137"/>
                        </a:srgbClr>
                      </a:outerShdw>
                    </a:effectLst>
                  </a:rPr>
                  <a:t>                                                               </a:t>
                </a:r>
                <a:r>
                  <a:rPr lang="ar-SA" b="1" dirty="0">
                    <a:solidFill>
                      <a:srgbClr val="0070C0"/>
                    </a:solidFill>
                    <a:effectLst>
                      <a:outerShdw blurRad="38100" dist="38100" dir="2700000" algn="tl">
                        <a:srgbClr val="000000">
                          <a:alpha val="43137"/>
                        </a:srgbClr>
                      </a:outerShdw>
                    </a:effectLst>
                  </a:rPr>
                  <a:t> </a:t>
                </a:r>
                <a:r>
                  <a:rPr lang="en-US" b="1" dirty="0">
                    <a:solidFill>
                      <a:srgbClr val="0070C0"/>
                    </a:solidFill>
                    <a:effectLst>
                      <a:outerShdw blurRad="38100" dist="38100" dir="2700000" algn="tl">
                        <a:srgbClr val="000000">
                          <a:alpha val="43137"/>
                        </a:srgbClr>
                      </a:outerShdw>
                    </a:effectLst>
                  </a:rPr>
                  <a:t>1500=3L+6K</a:t>
                </a:r>
              </a:p>
              <a:p>
                <a:pPr marL="0" indent="0" rtl="1">
                  <a:lnSpc>
                    <a:spcPct val="50000"/>
                  </a:lnSpc>
                  <a:buNone/>
                </a:pPr>
                <a:r>
                  <a:rPr lang="en-US" b="1" dirty="0">
                    <a:solidFill>
                      <a:srgbClr val="0070C0"/>
                    </a:solidFill>
                    <a:effectLst>
                      <a:outerShdw blurRad="38100" dist="38100" dir="2700000" algn="tl">
                        <a:srgbClr val="000000">
                          <a:alpha val="43137"/>
                        </a:srgbClr>
                      </a:outerShdw>
                    </a:effectLst>
                  </a:rPr>
                  <a:t>   </a:t>
                </a:r>
                <a:r>
                  <a:rPr lang="en-US" dirty="0">
                    <a:solidFill>
                      <a:schemeClr val="tx1"/>
                    </a:solidFill>
                  </a:rPr>
                  <a:t>1500=3(2K)+6K </a:t>
                </a:r>
                <a:r>
                  <a:rPr lang="ar-SA" dirty="0">
                    <a:solidFill>
                      <a:schemeClr val="tx1"/>
                    </a:solidFill>
                  </a:rPr>
                  <a:t>  </a:t>
                </a:r>
                <a:endParaRPr lang="en-US" dirty="0">
                  <a:solidFill>
                    <a:schemeClr val="tx1"/>
                  </a:solidFill>
                </a:endParaRPr>
              </a:p>
              <a:p>
                <a:pPr marL="0" indent="0" rtl="1">
                  <a:lnSpc>
                    <a:spcPct val="50000"/>
                  </a:lnSpc>
                  <a:buNone/>
                </a:pPr>
                <a:r>
                  <a:rPr lang="ar-SA" dirty="0">
                    <a:solidFill>
                      <a:schemeClr val="tx1"/>
                    </a:solidFill>
                  </a:rPr>
                  <a:t>  </a:t>
                </a:r>
                <a:r>
                  <a:rPr lang="en-US" dirty="0">
                    <a:solidFill>
                      <a:schemeClr val="tx1"/>
                    </a:solidFill>
                  </a:rPr>
                  <a:t>   1500=12K  </a:t>
                </a:r>
                <a:r>
                  <a:rPr lang="en-US" b="1" dirty="0">
                    <a:solidFill>
                      <a:srgbClr val="0070C0"/>
                    </a:solidFill>
                    <a:effectLst>
                      <a:outerShdw blurRad="38100" dist="38100" dir="2700000" algn="tl">
                        <a:srgbClr val="000000">
                          <a:alpha val="43137"/>
                        </a:srgbClr>
                      </a:outerShdw>
                    </a:effectLst>
                  </a:rPr>
                  <a:t>                 </a:t>
                </a:r>
                <a14:m>
                  <m:oMath xmlns:m="http://schemas.openxmlformats.org/officeDocument/2006/math">
                    <m:sSup>
                      <m:sSupPr>
                        <m:ctrlP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ctrlPr>
                      </m:sSupPr>
                      <m:e>
                        <m: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t>𝑲</m:t>
                        </m:r>
                      </m:e>
                      <m:sup>
                        <m: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t>∗</m:t>
                        </m:r>
                      </m:sup>
                    </m:sSup>
                  </m:oMath>
                </a14:m>
                <a:r>
                  <a:rPr lang="en-US" b="1" dirty="0">
                    <a:solidFill>
                      <a:srgbClr val="0070C0"/>
                    </a:solidFill>
                    <a:effectLst>
                      <a:outerShdw blurRad="38100" dist="38100" dir="2700000" algn="tl">
                        <a:srgbClr val="000000">
                          <a:alpha val="43137"/>
                        </a:srgbClr>
                      </a:outerShdw>
                    </a:effectLst>
                  </a:rPr>
                  <a:t>=125       </a:t>
                </a:r>
                <a:endParaRPr lang="ar-SA" b="1" dirty="0">
                  <a:solidFill>
                    <a:srgbClr val="C00000"/>
                  </a:solidFill>
                  <a:effectLst>
                    <a:outerShdw blurRad="38100" dist="38100" dir="2700000" algn="tl">
                      <a:srgbClr val="000000">
                        <a:alpha val="43137"/>
                      </a:srgbClr>
                    </a:outerShdw>
                  </a:effectLst>
                </a:endParaRPr>
              </a:p>
              <a:p>
                <a:pPr marL="0" indent="0" algn="r" rtl="1">
                  <a:lnSpc>
                    <a:spcPct val="50000"/>
                  </a:lnSpc>
                  <a:buNone/>
                </a:pPr>
                <a:r>
                  <a:rPr lang="ar-SA" b="1" dirty="0">
                    <a:solidFill>
                      <a:srgbClr val="0070C0"/>
                    </a:solidFill>
                    <a:effectLst>
                      <a:outerShdw blurRad="38100" dist="38100" dir="2700000" algn="tl">
                        <a:srgbClr val="000000">
                          <a:alpha val="43137"/>
                        </a:srgbClr>
                      </a:outerShdw>
                    </a:effectLst>
                  </a:rPr>
                  <a:t>وبما ان </a:t>
                </a:r>
                <a14:m>
                  <m:oMath xmlns:m="http://schemas.openxmlformats.org/officeDocument/2006/math">
                    <m:r>
                      <a:rPr lang="en-US" i="1">
                        <a:solidFill>
                          <a:schemeClr val="tx1"/>
                        </a:solidFill>
                        <a:latin typeface="Cambria Math" panose="02040503050406030204" pitchFamily="18" charset="0"/>
                      </a:rPr>
                      <m:t>𝐿</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𝐾</m:t>
                    </m:r>
                  </m:oMath>
                </a14:m>
                <a:r>
                  <a:rPr lang="en-US" b="1" dirty="0">
                    <a:solidFill>
                      <a:srgbClr val="0070C0"/>
                    </a:solidFill>
                    <a:effectLst>
                      <a:outerShdw blurRad="38100" dist="38100" dir="2700000" algn="tl">
                        <a:srgbClr val="000000">
                          <a:alpha val="43137"/>
                        </a:srgbClr>
                      </a:outerShdw>
                    </a:effectLst>
                  </a:rPr>
                  <a:t>    </a:t>
                </a:r>
                <a:r>
                  <a:rPr lang="ar-SA" b="1" dirty="0">
                    <a:solidFill>
                      <a:srgbClr val="0070C0"/>
                    </a:solidFill>
                    <a:effectLst>
                      <a:outerShdw blurRad="38100" dist="38100" dir="2700000" algn="tl">
                        <a:srgbClr val="000000">
                          <a:alpha val="43137"/>
                        </a:srgbClr>
                      </a:outerShdw>
                    </a:effectLst>
                  </a:rPr>
                  <a:t>          اذن</a:t>
                </a:r>
                <a:r>
                  <a:rPr lang="en-US" b="1" dirty="0">
                    <a:solidFill>
                      <a:srgbClr val="0070C0"/>
                    </a:solidFill>
                    <a:effectLst>
                      <a:outerShdw blurRad="38100" dist="38100" dir="2700000" algn="tl">
                        <a:srgbClr val="000000">
                          <a:alpha val="43137"/>
                        </a:srgbClr>
                      </a:outerShdw>
                    </a:effectLst>
                  </a:rPr>
                  <a:t>        </a:t>
                </a:r>
                <a:r>
                  <a:rPr lang="ar-SA" b="1" dirty="0">
                    <a:solidFill>
                      <a:srgbClr val="0070C0"/>
                    </a:solidFill>
                    <a:effectLst>
                      <a:outerShdw blurRad="38100" dist="38100" dir="2700000" algn="tl">
                        <a:srgbClr val="000000">
                          <a:alpha val="43137"/>
                        </a:srgbClr>
                      </a:outerShdw>
                    </a:effectLst>
                  </a:rPr>
                  <a:t> </a:t>
                </a:r>
                <a:r>
                  <a:rPr lang="en-US" b="1" dirty="0">
                    <a:solidFill>
                      <a:srgbClr val="0070C0"/>
                    </a:solidFill>
                    <a:effectLst>
                      <a:outerShdw blurRad="38100" dist="38100" dir="2700000" algn="tl">
                        <a:srgbClr val="000000">
                          <a:alpha val="43137"/>
                        </a:srgbClr>
                      </a:outerShdw>
                    </a:effectLst>
                  </a:rPr>
                  <a:t>                  </a:t>
                </a:r>
                <a14:m>
                  <m:oMath xmlns:m="http://schemas.openxmlformats.org/officeDocument/2006/math">
                    <m:sSup>
                      <m:sSupPr>
                        <m:ctrlP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ctrlPr>
                      </m:sSupPr>
                      <m:e>
                        <m: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t>𝑳</m:t>
                        </m:r>
                      </m:e>
                      <m:sup>
                        <m: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t>∗</m:t>
                        </m:r>
                      </m:sup>
                    </m:sSup>
                  </m:oMath>
                </a14:m>
                <a:r>
                  <a:rPr lang="en-US" b="1" dirty="0">
                    <a:solidFill>
                      <a:srgbClr val="0070C0"/>
                    </a:solidFill>
                    <a:effectLst>
                      <a:outerShdw blurRad="38100" dist="38100" dir="2700000" algn="tl">
                        <a:srgbClr val="000000">
                          <a:alpha val="43137"/>
                        </a:srgbClr>
                      </a:outerShdw>
                    </a:effectLst>
                  </a:rPr>
                  <a:t>=250                                 </a:t>
                </a:r>
                <a:r>
                  <a:rPr lang="ar-SA" b="1" dirty="0">
                    <a:solidFill>
                      <a:srgbClr val="0070C0"/>
                    </a:solidFill>
                    <a:effectLst>
                      <a:outerShdw blurRad="38100" dist="38100" dir="2700000" algn="tl">
                        <a:srgbClr val="000000">
                          <a:alpha val="43137"/>
                        </a:srgbClr>
                      </a:outerShdw>
                    </a:effectLst>
                  </a:rPr>
                  <a:t> </a:t>
                </a:r>
                <a:r>
                  <a:rPr lang="en-US" dirty="0">
                    <a:solidFill>
                      <a:schemeClr val="tx1"/>
                    </a:solidFill>
                  </a:rPr>
                  <a:t>L=2(125) </a:t>
                </a:r>
                <a:r>
                  <a:rPr lang="ar-SA" dirty="0">
                    <a:solidFill>
                      <a:schemeClr val="tx1"/>
                    </a:solidFill>
                  </a:rPr>
                  <a:t> </a:t>
                </a:r>
              </a:p>
              <a:p>
                <a:pPr marL="0" indent="0" algn="r" rtl="1">
                  <a:lnSpc>
                    <a:spcPct val="50000"/>
                  </a:lnSpc>
                  <a:buNone/>
                </a:pPr>
                <a14:m>
                  <m:oMath xmlns:m="http://schemas.openxmlformats.org/officeDocument/2006/math">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𝑄</m:t>
                        </m:r>
                      </m:e>
                      <m:sup>
                        <m:r>
                          <a:rPr lang="en-US" b="0" i="1" smtClean="0">
                            <a:solidFill>
                              <a:schemeClr val="tx1"/>
                            </a:solidFill>
                            <a:latin typeface="Cambria Math" panose="02040503050406030204" pitchFamily="18" charset="0"/>
                          </a:rPr>
                          <m:t>∗</m:t>
                        </m:r>
                      </m:sup>
                    </m:sSup>
                  </m:oMath>
                </a14:m>
                <a:r>
                  <a:rPr lang="en-US" dirty="0">
                    <a:solidFill>
                      <a:schemeClr val="tx1"/>
                    </a:solidFill>
                  </a:rPr>
                  <a:t>= </a:t>
                </a:r>
                <a14:m>
                  <m:oMath xmlns:m="http://schemas.openxmlformats.org/officeDocument/2006/math">
                    <m:sSup>
                      <m:sSupPr>
                        <m:ctrlPr>
                          <a:rPr lang="en-US"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250</m:t>
                        </m:r>
                        <m:r>
                          <a:rPr lang="en-US" b="0" i="1" smtClean="0">
                            <a:solidFill>
                              <a:schemeClr val="tx1"/>
                            </a:solidFill>
                            <a:latin typeface="Cambria Math" panose="02040503050406030204" pitchFamily="18" charset="0"/>
                          </a:rPr>
                          <m:t> </m:t>
                        </m:r>
                      </m:e>
                      <m:sup>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2</m:t>
                            </m:r>
                          </m:den>
                        </m:f>
                      </m:sup>
                    </m:sSup>
                    <m:r>
                      <a:rPr lang="en-US" b="0" i="1" smtClean="0">
                        <a:solidFill>
                          <a:schemeClr val="tx1"/>
                        </a:solidFill>
                        <a:latin typeface="Cambria Math" panose="02040503050406030204" pitchFamily="18" charset="0"/>
                      </a:rPr>
                      <m:t>  ∗ </m:t>
                    </m:r>
                    <m:sSup>
                      <m:sSupPr>
                        <m:ctrlPr>
                          <a:rPr lang="en-US" b="0" i="1" smtClean="0">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125</m:t>
                        </m:r>
                        <m:r>
                          <a:rPr lang="en-US" b="0" i="1" smtClean="0">
                            <a:solidFill>
                              <a:schemeClr val="tx1"/>
                            </a:solidFill>
                            <a:latin typeface="Cambria Math" panose="02040503050406030204" pitchFamily="18" charset="0"/>
                          </a:rPr>
                          <m:t> </m:t>
                        </m:r>
                      </m:e>
                      <m:sup>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1</m:t>
                            </m:r>
                          </m:num>
                          <m:den>
                            <m:r>
                              <a:rPr lang="en-US" b="0" i="1" smtClean="0">
                                <a:solidFill>
                                  <a:schemeClr val="tx1"/>
                                </a:solidFill>
                                <a:latin typeface="Cambria Math" panose="02040503050406030204" pitchFamily="18" charset="0"/>
                              </a:rPr>
                              <m:t>2</m:t>
                            </m:r>
                          </m:den>
                        </m:f>
                      </m:sup>
                    </m:s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176</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770</m:t>
                    </m:r>
                    <m:r>
                      <a:rPr lang="en-US" b="0" i="1" smtClean="0">
                        <a:solidFill>
                          <a:schemeClr val="tx1"/>
                        </a:solidFill>
                        <a:latin typeface="Cambria Math" panose="02040503050406030204" pitchFamily="18" charset="0"/>
                      </a:rPr>
                      <m:t>                                                                                     </m:t>
                    </m:r>
                  </m:oMath>
                </a14:m>
                <a:endParaRPr lang="ar-SA" dirty="0">
                  <a:solidFill>
                    <a:schemeClr val="tx1"/>
                  </a:solidFill>
                </a:endParaRPr>
              </a:p>
              <a:p>
                <a:pPr marL="0" indent="0" algn="r" rtl="1">
                  <a:buNone/>
                </a:pPr>
                <a:r>
                  <a:rPr lang="en-US" b="1" dirty="0">
                    <a:solidFill>
                      <a:srgbClr val="0070C0"/>
                    </a:solidFill>
                    <a:effectLst>
                      <a:outerShdw blurRad="38100" dist="38100" dir="2700000" algn="tl">
                        <a:srgbClr val="000000">
                          <a:alpha val="43137"/>
                        </a:srgbClr>
                      </a:outerShdw>
                    </a:effectLst>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9" y="1772816"/>
                <a:ext cx="8043232" cy="4536504"/>
              </a:xfrm>
              <a:blipFill>
                <a:blip r:embed="rId2"/>
                <a:stretch>
                  <a:fillRect l="-3561" t="-1613" r="-227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28</a:t>
            </a:fld>
            <a:endParaRPr lang="en-GB"/>
          </a:p>
        </p:txBody>
      </p:sp>
      <p:sp>
        <p:nvSpPr>
          <p:cNvPr id="6" name="Arrow: Right 5"/>
          <p:cNvSpPr/>
          <p:nvPr/>
        </p:nvSpPr>
        <p:spPr>
          <a:xfrm>
            <a:off x="1363016" y="4089980"/>
            <a:ext cx="370413" cy="132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684663" y="4041068"/>
            <a:ext cx="432048" cy="360040"/>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8" name="Arrow: Right 7"/>
          <p:cNvSpPr/>
          <p:nvPr/>
        </p:nvSpPr>
        <p:spPr>
          <a:xfrm>
            <a:off x="1739014" y="5507516"/>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p:cNvSpPr/>
          <p:nvPr/>
        </p:nvSpPr>
        <p:spPr>
          <a:xfrm>
            <a:off x="1835696" y="5229200"/>
            <a:ext cx="36004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2339752" y="5949280"/>
                <a:ext cx="4248472" cy="36004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14:m>
                  <m:oMath xmlns:m="http://schemas.openxmlformats.org/officeDocument/2006/math">
                    <m:sSup>
                      <m:sSupPr>
                        <m:ctrlP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ctrlPr>
                      </m:sSup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𝑲</m:t>
                        </m:r>
                      </m:e>
                      <m:sup>
                        <m:r>
                          <a:rPr lang="en-US" b="1" i="1">
                            <a:solidFill>
                              <a:srgbClr val="0070C0"/>
                            </a:solidFill>
                            <a:effectLst>
                              <a:outerShdw blurRad="38100" dist="38100" dir="2700000" algn="tl">
                                <a:srgbClr val="000000">
                                  <a:alpha val="43137"/>
                                </a:srgbClr>
                              </a:outerShdw>
                            </a:effectLst>
                            <a:latin typeface="Cambria Math" panose="02040503050406030204" pitchFamily="18" charset="0"/>
                          </a:rPr>
                          <m:t>∗</m:t>
                        </m:r>
                      </m:sup>
                    </m:sSup>
                  </m:oMath>
                </a14:m>
                <a:r>
                  <a:rPr lang="en-US" b="1" dirty="0">
                    <a:solidFill>
                      <a:srgbClr val="0070C0"/>
                    </a:solidFill>
                    <a:effectLst>
                      <a:outerShdw blurRad="38100" dist="38100" dir="2700000" algn="tl">
                        <a:srgbClr val="000000">
                          <a:alpha val="43137"/>
                        </a:srgbClr>
                      </a:outerShdw>
                    </a:effectLst>
                  </a:rPr>
                  <a:t>=125 , </a:t>
                </a:r>
                <a14:m>
                  <m:oMath xmlns:m="http://schemas.openxmlformats.org/officeDocument/2006/math">
                    <m:sSup>
                      <m:sSupPr>
                        <m:ctrlPr>
                          <a:rPr lang="en-US" b="1" i="1">
                            <a:solidFill>
                              <a:srgbClr val="0070C0"/>
                            </a:solidFill>
                            <a:effectLst>
                              <a:outerShdw blurRad="38100" dist="38100" dir="2700000" algn="tl">
                                <a:srgbClr val="000000">
                                  <a:alpha val="43137"/>
                                </a:srgbClr>
                              </a:outerShdw>
                            </a:effectLst>
                            <a:latin typeface="Cambria Math" panose="02040503050406030204" pitchFamily="18" charset="0"/>
                          </a:rPr>
                        </m:ctrlPr>
                      </m:sSup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𝑳</m:t>
                        </m:r>
                      </m:e>
                      <m:sup>
                        <m:r>
                          <a:rPr lang="en-US" b="1" i="1">
                            <a:solidFill>
                              <a:srgbClr val="0070C0"/>
                            </a:solidFill>
                            <a:effectLst>
                              <a:outerShdw blurRad="38100" dist="38100" dir="2700000" algn="tl">
                                <a:srgbClr val="000000">
                                  <a:alpha val="43137"/>
                                </a:srgbClr>
                              </a:outerShdw>
                            </a:effectLst>
                            <a:latin typeface="Cambria Math" panose="02040503050406030204" pitchFamily="18" charset="0"/>
                          </a:rPr>
                          <m:t>∗</m:t>
                        </m:r>
                      </m:sup>
                    </m:sSup>
                  </m:oMath>
                </a14:m>
                <a:r>
                  <a:rPr lang="en-US" b="1" dirty="0">
                    <a:solidFill>
                      <a:srgbClr val="0070C0"/>
                    </a:solidFill>
                    <a:effectLst>
                      <a:outerShdw blurRad="38100" dist="38100" dir="2700000" algn="tl">
                        <a:srgbClr val="000000">
                          <a:alpha val="43137"/>
                        </a:srgbClr>
                      </a:outerShdw>
                    </a:effectLst>
                  </a:rPr>
                  <a:t>=250 , </a:t>
                </a:r>
                <a14:m>
                  <m:oMath xmlns:m="http://schemas.openxmlformats.org/officeDocument/2006/math">
                    <m:sSup>
                      <m:sSupPr>
                        <m:ctrlPr>
                          <a:rPr lang="en-US" b="1" i="1" smtClean="0">
                            <a:solidFill>
                              <a:srgbClr val="0070C0"/>
                            </a:solidFill>
                            <a:effectLst>
                              <a:outerShdw blurRad="38100" dist="38100" dir="2700000" algn="tl">
                                <a:srgbClr val="000000">
                                  <a:alpha val="43137"/>
                                </a:srgbClr>
                              </a:outerShdw>
                            </a:effectLst>
                            <a:latin typeface="Cambria Math" panose="02040503050406030204" pitchFamily="18" charset="0"/>
                          </a:rPr>
                        </m:ctrlPr>
                      </m:sSupPr>
                      <m:e>
                        <m:r>
                          <a:rPr lang="en-US" b="1" i="1">
                            <a:solidFill>
                              <a:srgbClr val="0070C0"/>
                            </a:solidFill>
                            <a:effectLst>
                              <a:outerShdw blurRad="38100" dist="38100" dir="2700000" algn="tl">
                                <a:srgbClr val="000000">
                                  <a:alpha val="43137"/>
                                </a:srgbClr>
                              </a:outerShdw>
                            </a:effectLst>
                            <a:latin typeface="Cambria Math" panose="02040503050406030204" pitchFamily="18" charset="0"/>
                          </a:rPr>
                          <m:t>𝑸</m:t>
                        </m:r>
                      </m:e>
                      <m:sup>
                        <m:r>
                          <a:rPr lang="en-US" b="1" i="1">
                            <a:solidFill>
                              <a:srgbClr val="0070C0"/>
                            </a:solidFill>
                            <a:effectLst>
                              <a:outerShdw blurRad="38100" dist="38100" dir="2700000" algn="tl">
                                <a:srgbClr val="000000">
                                  <a:alpha val="43137"/>
                                </a:srgbClr>
                              </a:outerShdw>
                            </a:effectLst>
                            <a:latin typeface="Cambria Math" panose="02040503050406030204" pitchFamily="18" charset="0"/>
                          </a:rPr>
                          <m:t>∗</m:t>
                        </m:r>
                      </m:sup>
                    </m:sSup>
                  </m:oMath>
                </a14:m>
                <a:r>
                  <a:rPr lang="en-US" b="1" dirty="0">
                    <a:solidFill>
                      <a:srgbClr val="0070C0"/>
                    </a:solidFill>
                    <a:effectLst>
                      <a:outerShdw blurRad="38100" dist="38100" dir="2700000" algn="tl">
                        <a:srgbClr val="000000">
                          <a:alpha val="43137"/>
                        </a:srgbClr>
                      </a:outerShdw>
                    </a:effectLst>
                  </a:rPr>
                  <a:t>=176.77 </a:t>
                </a:r>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339752" y="5949280"/>
                <a:ext cx="4248472" cy="360040"/>
              </a:xfrm>
              <a:prstGeom prst="rect">
                <a:avLst/>
              </a:prstGeom>
              <a:blipFill>
                <a:blip r:embed="rId3"/>
                <a:stretch>
                  <a:fillRect t="-9836" b="-32787"/>
                </a:stretch>
              </a:blipFill>
              <a:ln w="9525" cap="flat" cmpd="sng" algn="ctr">
                <a:solidFill>
                  <a:schemeClr val="dk1"/>
                </a:solidFill>
                <a:prstDash val="solid"/>
                <a:round/>
                <a:headEnd type="none" w="med" len="med"/>
                <a:tailEnd type="none" w="med" len="med"/>
              </a:ln>
            </p:spPr>
            <p:txBody>
              <a:bodyPr/>
              <a:lstStyle/>
              <a:p>
                <a:r>
                  <a:rPr lang="en-US">
                    <a:noFill/>
                  </a:rPr>
                  <a:t> </a:t>
                </a:r>
              </a:p>
            </p:txBody>
          </p:sp>
        </mc:Fallback>
      </mc:AlternateContent>
      <p:sp>
        <p:nvSpPr>
          <p:cNvPr id="14" name="Content Placeholder 2"/>
          <p:cNvSpPr txBox="1">
            <a:spLocks/>
          </p:cNvSpPr>
          <p:nvPr/>
        </p:nvSpPr>
        <p:spPr>
          <a:xfrm>
            <a:off x="251520" y="2192526"/>
            <a:ext cx="3816424" cy="282064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rtl="1">
              <a:buFont typeface="Calibri" panose="020F0502020204030204" pitchFamily="34" charset="0"/>
              <a:buNone/>
            </a:pPr>
            <a:endParaRPr lang="ar-SA" sz="2400"/>
          </a:p>
          <a:p>
            <a:pPr marL="0" indent="0" algn="r" rtl="1">
              <a:buFont typeface="Calibri" panose="020F0502020204030204" pitchFamily="34" charset="0"/>
              <a:buNone/>
            </a:pPr>
            <a:r>
              <a:rPr lang="ar-SA" sz="2400"/>
              <a:t> </a:t>
            </a:r>
          </a:p>
          <a:p>
            <a:pPr marL="0" indent="0" algn="r" rtl="1">
              <a:lnSpc>
                <a:spcPct val="50000"/>
              </a:lnSpc>
              <a:buFont typeface="Calibri" panose="020F0502020204030204" pitchFamily="34" charset="0"/>
              <a:buNone/>
            </a:pPr>
            <a:endParaRPr lang="ar-SA" sz="2400" dirty="0"/>
          </a:p>
        </p:txBody>
      </p:sp>
    </p:spTree>
    <p:extLst>
      <p:ext uri="{BB962C8B-B14F-4D97-AF65-F5344CB8AC3E}">
        <p14:creationId xmlns:p14="http://schemas.microsoft.com/office/powerpoint/2010/main" val="1449660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767" y="116582"/>
            <a:ext cx="7543800" cy="1034463"/>
          </a:xfrm>
        </p:spPr>
        <p:txBody>
          <a:bodyPr>
            <a:normAutofit/>
          </a:bodyPr>
          <a:lstStyle/>
          <a:p>
            <a:pPr algn="ctr"/>
            <a:r>
              <a:rPr lang="ar-SA" sz="4000" dirty="0">
                <a:solidFill>
                  <a:srgbClr val="C00000"/>
                </a:solidFill>
              </a:rPr>
              <a:t>تابع تمرين 2</a:t>
            </a:r>
            <a:r>
              <a:rPr lang="en-US" sz="4000" dirty="0">
                <a:solidFill>
                  <a:srgbClr val="C00000"/>
                </a:solidFill>
              </a:rPr>
              <a:t> </a:t>
            </a:r>
          </a:p>
        </p:txBody>
      </p:sp>
      <p:sp>
        <p:nvSpPr>
          <p:cNvPr id="3" name="Content Placeholder 2"/>
          <p:cNvSpPr>
            <a:spLocks noGrp="1"/>
          </p:cNvSpPr>
          <p:nvPr>
            <p:ph idx="1"/>
          </p:nvPr>
        </p:nvSpPr>
        <p:spPr>
          <a:xfrm>
            <a:off x="251520" y="2192526"/>
            <a:ext cx="3816424" cy="2820649"/>
          </a:xfrm>
        </p:spPr>
        <p:txBody>
          <a:bodyPr>
            <a:noAutofit/>
          </a:bodyPr>
          <a:lstStyle/>
          <a:p>
            <a:pPr marL="0" indent="0" algn="r" rtl="1">
              <a:buNone/>
            </a:pPr>
            <a:endParaRPr lang="ar-SA" sz="2400" dirty="0"/>
          </a:p>
          <a:p>
            <a:pPr marL="0" indent="0" algn="r" rtl="1">
              <a:buNone/>
            </a:pPr>
            <a:r>
              <a:rPr lang="ar-SA" sz="2400" dirty="0"/>
              <a:t> </a:t>
            </a:r>
          </a:p>
          <a:p>
            <a:pPr marL="0" indent="0" algn="r" rtl="1">
              <a:lnSpc>
                <a:spcPct val="50000"/>
              </a:lnSpc>
              <a:buNone/>
            </a:pPr>
            <a:endParaRPr lang="ar-SA" sz="2400" dirty="0"/>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29</a:t>
            </a:fld>
            <a:endParaRPr lang="en-GB"/>
          </a:p>
        </p:txBody>
      </p:sp>
      <p:cxnSp>
        <p:nvCxnSpPr>
          <p:cNvPr id="6" name="Straight Arrow Connector 5"/>
          <p:cNvCxnSpPr/>
          <p:nvPr/>
        </p:nvCxnSpPr>
        <p:spPr>
          <a:xfrm flipV="1">
            <a:off x="751270" y="2833315"/>
            <a:ext cx="0" cy="15317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 name="Straight Arrow Connector 6"/>
          <p:cNvCxnSpPr/>
          <p:nvPr/>
        </p:nvCxnSpPr>
        <p:spPr>
          <a:xfrm>
            <a:off x="735698" y="4348577"/>
            <a:ext cx="3044214" cy="1652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1382149" y="3491316"/>
            <a:ext cx="218437" cy="275280"/>
          </a:xfrm>
          <a:prstGeom prst="rect">
            <a:avLst/>
          </a:prstGeom>
          <a:noFill/>
        </p:spPr>
        <p:txBody>
          <a:bodyPr wrap="square" rtlCol="0">
            <a:spAutoFit/>
          </a:bodyPr>
          <a:lstStyle/>
          <a:p>
            <a:r>
              <a:rPr lang="en-GB" sz="1200" b="1" dirty="0">
                <a:ln w="0"/>
                <a:effectLst>
                  <a:outerShdw blurRad="38100" dist="25400" dir="5400000" algn="ctr" rotWithShape="0">
                    <a:srgbClr val="6E747A">
                      <a:alpha val="43000"/>
                    </a:srgbClr>
                  </a:outerShdw>
                </a:effectLst>
              </a:rPr>
              <a:t>A</a:t>
            </a:r>
            <a:endParaRPr lang="en-GB" sz="1200" b="1" dirty="0"/>
          </a:p>
        </p:txBody>
      </p:sp>
      <p:cxnSp>
        <p:nvCxnSpPr>
          <p:cNvPr id="9" name="Straight Connector 8"/>
          <p:cNvCxnSpPr/>
          <p:nvPr/>
        </p:nvCxnSpPr>
        <p:spPr>
          <a:xfrm>
            <a:off x="735379" y="3241025"/>
            <a:ext cx="1640574" cy="112407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flipV="1">
            <a:off x="1482912" y="3703798"/>
            <a:ext cx="72510" cy="92326"/>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H="1" flipV="1">
            <a:off x="751270" y="3766596"/>
            <a:ext cx="731643" cy="9693"/>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99367" y="5396547"/>
            <a:ext cx="5907" cy="807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482912" y="3812650"/>
            <a:ext cx="8456" cy="62446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42664" y="4155755"/>
            <a:ext cx="432048" cy="369332"/>
          </a:xfrm>
          <a:prstGeom prst="rect">
            <a:avLst/>
          </a:prstGeom>
          <a:noFill/>
        </p:spPr>
        <p:txBody>
          <a:bodyPr wrap="square" rtlCol="0">
            <a:spAutoFit/>
          </a:bodyPr>
          <a:lstStyle/>
          <a:p>
            <a:r>
              <a:rPr lang="en-US" dirty="0">
                <a:ln w="0"/>
                <a:solidFill>
                  <a:schemeClr val="accent1"/>
                </a:solidFill>
                <a:effectLst>
                  <a:outerShdw blurRad="38100" dist="25400" dir="5400000" algn="ctr" rotWithShape="0">
                    <a:srgbClr val="6E747A">
                      <a:alpha val="43000"/>
                    </a:srgbClr>
                  </a:outerShdw>
                </a:effectLst>
              </a:rPr>
              <a:t>L</a:t>
            </a:r>
            <a:endParaRPr lang="en-GB" dirty="0"/>
          </a:p>
        </p:txBody>
      </p:sp>
      <p:sp>
        <p:nvSpPr>
          <p:cNvPr id="32" name="TextBox 31"/>
          <p:cNvSpPr txBox="1"/>
          <p:nvPr/>
        </p:nvSpPr>
        <p:spPr>
          <a:xfrm>
            <a:off x="467544" y="2695291"/>
            <a:ext cx="432048" cy="369332"/>
          </a:xfrm>
          <a:prstGeom prst="rect">
            <a:avLst/>
          </a:prstGeom>
          <a:noFill/>
        </p:spPr>
        <p:txBody>
          <a:bodyPr wrap="square" rtlCol="0">
            <a:spAutoFit/>
          </a:bodyPr>
          <a:lstStyle/>
          <a:p>
            <a:r>
              <a:rPr lang="en-US" dirty="0">
                <a:ln w="0"/>
                <a:solidFill>
                  <a:schemeClr val="accent1"/>
                </a:solidFill>
                <a:effectLst>
                  <a:outerShdw blurRad="38100" dist="25400" dir="5400000" algn="ctr" rotWithShape="0">
                    <a:srgbClr val="6E747A">
                      <a:alpha val="43000"/>
                    </a:srgbClr>
                  </a:outerShdw>
                </a:effectLst>
              </a:rPr>
              <a:t>K</a:t>
            </a:r>
            <a:endParaRPr lang="en-GB" dirty="0"/>
          </a:p>
        </p:txBody>
      </p:sp>
      <p:sp>
        <p:nvSpPr>
          <p:cNvPr id="38" name="Freeform 37"/>
          <p:cNvSpPr/>
          <p:nvPr/>
        </p:nvSpPr>
        <p:spPr>
          <a:xfrm rot="21331005">
            <a:off x="1296040" y="3128163"/>
            <a:ext cx="1007303" cy="970942"/>
          </a:xfrm>
          <a:custGeom>
            <a:avLst/>
            <a:gdLst>
              <a:gd name="connsiteX0" fmla="*/ 0 w 735291"/>
              <a:gd name="connsiteY0" fmla="*/ 0 h 523188"/>
              <a:gd name="connsiteX1" fmla="*/ 146116 w 735291"/>
              <a:gd name="connsiteY1" fmla="*/ 320512 h 523188"/>
              <a:gd name="connsiteX2" fmla="*/ 735291 w 735291"/>
              <a:gd name="connsiteY2" fmla="*/ 523188 h 523188"/>
              <a:gd name="connsiteX3" fmla="*/ 735291 w 735291"/>
              <a:gd name="connsiteY3" fmla="*/ 523188 h 523188"/>
            </a:gdLst>
            <a:ahLst/>
            <a:cxnLst>
              <a:cxn ang="0">
                <a:pos x="connsiteX0" y="connsiteY0"/>
              </a:cxn>
              <a:cxn ang="0">
                <a:pos x="connsiteX1" y="connsiteY1"/>
              </a:cxn>
              <a:cxn ang="0">
                <a:pos x="connsiteX2" y="connsiteY2"/>
              </a:cxn>
              <a:cxn ang="0">
                <a:pos x="connsiteX3" y="connsiteY3"/>
              </a:cxn>
            </a:cxnLst>
            <a:rect l="l" t="t" r="r" b="b"/>
            <a:pathLst>
              <a:path w="735291" h="523188">
                <a:moveTo>
                  <a:pt x="0" y="0"/>
                </a:moveTo>
                <a:cubicBezTo>
                  <a:pt x="11784" y="116657"/>
                  <a:pt x="23568" y="233314"/>
                  <a:pt x="146116" y="320512"/>
                </a:cubicBezTo>
                <a:cubicBezTo>
                  <a:pt x="268665" y="407710"/>
                  <a:pt x="735291" y="523188"/>
                  <a:pt x="735291" y="523188"/>
                </a:cubicBezTo>
                <a:lnTo>
                  <a:pt x="735291" y="523188"/>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350564" y="3933701"/>
            <a:ext cx="853283" cy="261610"/>
          </a:xfrm>
          <a:prstGeom prst="rect">
            <a:avLst/>
          </a:prstGeom>
          <a:noFill/>
        </p:spPr>
        <p:txBody>
          <a:bodyPr wrap="square" rtlCol="0">
            <a:spAutoFit/>
          </a:bodyPr>
          <a:lstStyle/>
          <a:p>
            <a:r>
              <a:rPr lang="en-US" sz="1100" dirty="0">
                <a:ln w="0"/>
                <a:solidFill>
                  <a:srgbClr val="C00000"/>
                </a:solidFill>
                <a:effectLst>
                  <a:outerShdw blurRad="38100" dist="25400" dir="5400000" algn="ctr" rotWithShape="0">
                    <a:srgbClr val="6E747A">
                      <a:alpha val="43000"/>
                    </a:srgbClr>
                  </a:outerShdw>
                </a:effectLst>
              </a:rPr>
              <a:t>Q=176.77</a:t>
            </a:r>
            <a:endParaRPr lang="en-GB" sz="1100" dirty="0">
              <a:solidFill>
                <a:srgbClr val="C00000"/>
              </a:solidFill>
            </a:endParaRPr>
          </a:p>
        </p:txBody>
      </p:sp>
      <p:sp>
        <p:nvSpPr>
          <p:cNvPr id="46" name="TextBox 45"/>
          <p:cNvSpPr txBox="1"/>
          <p:nvPr/>
        </p:nvSpPr>
        <p:spPr>
          <a:xfrm>
            <a:off x="436743" y="3633177"/>
            <a:ext cx="432048" cy="261610"/>
          </a:xfrm>
          <a:prstGeom prst="rect">
            <a:avLst/>
          </a:prstGeom>
          <a:noFill/>
        </p:spPr>
        <p:txBody>
          <a:bodyPr wrap="square" rtlCol="0">
            <a:spAutoFit/>
          </a:bodyPr>
          <a:lstStyle/>
          <a:p>
            <a:r>
              <a:rPr lang="en-US" sz="1100" dirty="0">
                <a:ln w="0"/>
                <a:solidFill>
                  <a:schemeClr val="accent1"/>
                </a:solidFill>
                <a:effectLst>
                  <a:outerShdw blurRad="38100" dist="25400" dir="5400000" algn="ctr" rotWithShape="0">
                    <a:srgbClr val="6E747A">
                      <a:alpha val="43000"/>
                    </a:srgbClr>
                  </a:outerShdw>
                </a:effectLst>
              </a:rPr>
              <a:t>125</a:t>
            </a:r>
            <a:endParaRPr lang="en-GB" sz="1100" dirty="0"/>
          </a:p>
        </p:txBody>
      </p:sp>
      <p:sp>
        <p:nvSpPr>
          <p:cNvPr id="47" name="TextBox 46"/>
          <p:cNvSpPr txBox="1"/>
          <p:nvPr/>
        </p:nvSpPr>
        <p:spPr>
          <a:xfrm>
            <a:off x="1303143" y="4378871"/>
            <a:ext cx="432048" cy="261610"/>
          </a:xfrm>
          <a:prstGeom prst="rect">
            <a:avLst/>
          </a:prstGeom>
          <a:noFill/>
        </p:spPr>
        <p:txBody>
          <a:bodyPr wrap="square" rtlCol="0">
            <a:spAutoFit/>
          </a:bodyPr>
          <a:lstStyle/>
          <a:p>
            <a:r>
              <a:rPr lang="en-US" sz="1100" dirty="0">
                <a:ln w="0"/>
                <a:solidFill>
                  <a:schemeClr val="accent1"/>
                </a:solidFill>
                <a:effectLst>
                  <a:outerShdw blurRad="38100" dist="25400" dir="5400000" algn="ctr" rotWithShape="0">
                    <a:srgbClr val="6E747A">
                      <a:alpha val="43000"/>
                    </a:srgbClr>
                  </a:outerShdw>
                </a:effectLst>
              </a:rPr>
              <a:t>250</a:t>
            </a:r>
            <a:endParaRPr lang="en-GB" sz="1100" dirty="0"/>
          </a:p>
        </p:txBody>
      </p:sp>
      <p:sp>
        <p:nvSpPr>
          <p:cNvPr id="10" name="Rectangle 9"/>
          <p:cNvSpPr/>
          <p:nvPr/>
        </p:nvSpPr>
        <p:spPr>
          <a:xfrm>
            <a:off x="1600586" y="1916831"/>
            <a:ext cx="7003862" cy="836105"/>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marL="342900" indent="-342900" algn="r" rtl="1">
              <a:buFont typeface="Wingdings" panose="05000000000000000000" pitchFamily="2" charset="2"/>
              <a:buChar char="v"/>
            </a:pPr>
            <a:r>
              <a:rPr lang="ar-SA" sz="2000" b="1" dirty="0">
                <a:solidFill>
                  <a:srgbClr val="C00000"/>
                </a:solidFill>
                <a:effectLst>
                  <a:outerShdw blurRad="38100" dist="38100" dir="2700000" algn="tl">
                    <a:srgbClr val="000000">
                      <a:alpha val="43137"/>
                    </a:srgbClr>
                  </a:outerShdw>
                </a:effectLst>
              </a:rPr>
              <a:t>وضحي على الرسم التوازن </a:t>
            </a:r>
            <a:endParaRPr lang="en-US" sz="2000" b="1" dirty="0">
              <a:solidFill>
                <a:srgbClr val="C00000"/>
              </a:solidFill>
              <a:effectLst>
                <a:outerShdw blurRad="38100" dist="38100" dir="2700000" algn="tl">
                  <a:srgbClr val="000000">
                    <a:alpha val="43137"/>
                  </a:srgbClr>
                </a:outerShdw>
              </a:effectLst>
            </a:endParaRPr>
          </a:p>
        </p:txBody>
      </p:sp>
      <p:sp>
        <p:nvSpPr>
          <p:cNvPr id="25" name="TextBox 24"/>
          <p:cNvSpPr txBox="1"/>
          <p:nvPr/>
        </p:nvSpPr>
        <p:spPr>
          <a:xfrm>
            <a:off x="357380" y="3107298"/>
            <a:ext cx="432048" cy="261610"/>
          </a:xfrm>
          <a:prstGeom prst="rect">
            <a:avLst/>
          </a:prstGeom>
          <a:noFill/>
        </p:spPr>
        <p:txBody>
          <a:bodyPr wrap="square" rtlCol="0">
            <a:spAutoFit/>
          </a:bodyPr>
          <a:lstStyle/>
          <a:p>
            <a:r>
              <a:rPr lang="en-US" sz="1100" dirty="0">
                <a:ln w="0"/>
                <a:solidFill>
                  <a:schemeClr val="accent1"/>
                </a:solidFill>
                <a:effectLst>
                  <a:outerShdw blurRad="38100" dist="25400" dir="5400000" algn="ctr" rotWithShape="0">
                    <a:srgbClr val="6E747A">
                      <a:alpha val="43000"/>
                    </a:srgbClr>
                  </a:outerShdw>
                </a:effectLst>
              </a:rPr>
              <a:t>250</a:t>
            </a:r>
            <a:endParaRPr lang="en-GB" sz="1100" dirty="0"/>
          </a:p>
        </p:txBody>
      </p:sp>
      <p:sp>
        <p:nvSpPr>
          <p:cNvPr id="26" name="TextBox 25"/>
          <p:cNvSpPr txBox="1"/>
          <p:nvPr/>
        </p:nvSpPr>
        <p:spPr>
          <a:xfrm>
            <a:off x="2152072" y="4348577"/>
            <a:ext cx="432048" cy="261610"/>
          </a:xfrm>
          <a:prstGeom prst="rect">
            <a:avLst/>
          </a:prstGeom>
          <a:noFill/>
        </p:spPr>
        <p:txBody>
          <a:bodyPr wrap="square" rtlCol="0">
            <a:spAutoFit/>
          </a:bodyPr>
          <a:lstStyle/>
          <a:p>
            <a:r>
              <a:rPr lang="en-US" sz="1100" dirty="0">
                <a:ln w="0"/>
                <a:solidFill>
                  <a:schemeClr val="accent1"/>
                </a:solidFill>
                <a:effectLst>
                  <a:outerShdw blurRad="38100" dist="25400" dir="5400000" algn="ctr" rotWithShape="0">
                    <a:srgbClr val="6E747A">
                      <a:alpha val="43000"/>
                    </a:srgbClr>
                  </a:outerShdw>
                </a:effectLst>
              </a:rPr>
              <a:t>500</a:t>
            </a:r>
            <a:endParaRPr lang="en-GB" sz="1100" dirty="0"/>
          </a:p>
        </p:txBody>
      </p:sp>
      <mc:AlternateContent xmlns:mc="http://schemas.openxmlformats.org/markup-compatibility/2006" xmlns:a14="http://schemas.microsoft.com/office/drawing/2010/main">
        <mc:Choice Requires="a14">
          <p:sp>
            <p:nvSpPr>
              <p:cNvPr id="12" name="Rectangle: Rounded Corners 11"/>
              <p:cNvSpPr/>
              <p:nvPr/>
            </p:nvSpPr>
            <p:spPr>
              <a:xfrm>
                <a:off x="683568" y="4678353"/>
                <a:ext cx="8085093" cy="1737641"/>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ar-SA" sz="2000" b="1" dirty="0" smtClean="0">
                    <a:solidFill>
                      <a:srgbClr val="C00000"/>
                    </a:solidFill>
                  </a:rPr>
                  <a:t>اذا  طلب ماهو الشرط الكافي وهل تحقق الشرط الكافي هو ان المحدد الهيشيني اكبر من الصفر</a:t>
                </a:r>
              </a:p>
              <a:p>
                <a:pPr algn="ctr"/>
                <a14:m>
                  <m:oMath xmlns:m="http://schemas.openxmlformats.org/officeDocument/2006/math">
                    <m:acc>
                      <m:accPr>
                        <m:chr m:val="̅"/>
                        <m:ctrlPr>
                          <a:rPr lang="en-US" i="1">
                            <a:latin typeface="Cambria Math" panose="02040503050406030204" pitchFamily="18" charset="0"/>
                            <a:ea typeface="Times New Roman" panose="02020603050405020304" pitchFamily="18" charset="0"/>
                            <a:cs typeface="Simplified Arabic" panose="02020603050405020304" pitchFamily="18" charset="-78"/>
                          </a:rPr>
                        </m:ctrlPr>
                      </m:accPr>
                      <m:e>
                        <m:r>
                          <a:rPr lang="en-US" i="1">
                            <a:latin typeface="Cambria Math" panose="02040503050406030204" pitchFamily="18" charset="0"/>
                            <a:ea typeface="Times New Roman" panose="02020603050405020304" pitchFamily="18" charset="0"/>
                            <a:cs typeface="Simplified Arabic" panose="02020603050405020304" pitchFamily="18" charset="-78"/>
                          </a:rPr>
                          <m:t>𝐻</m:t>
                        </m:r>
                      </m:e>
                    </m:acc>
                    <m:r>
                      <a:rPr lang="en-US">
                        <a:latin typeface="Cambria Math" panose="02040503050406030204" pitchFamily="18" charset="0"/>
                        <a:ea typeface="Times New Roman" panose="02020603050405020304" pitchFamily="18" charset="0"/>
                        <a:cs typeface="Simplified Arabic" panose="02020603050405020304" pitchFamily="18" charset="-78"/>
                      </a:rPr>
                      <m:t>=</m:t>
                    </m:r>
                    <m:d>
                      <m:dPr>
                        <m:begChr m:val="|"/>
                        <m:endChr m:val="|"/>
                        <m:ctrlPr>
                          <a:rPr lang="en-US" i="1">
                            <a:latin typeface="Cambria Math" panose="02040503050406030204" pitchFamily="18" charset="0"/>
                            <a:ea typeface="Times New Roman" panose="02020603050405020304" pitchFamily="18" charset="0"/>
                            <a:cs typeface="Simplified Arabic" panose="02020603050405020304" pitchFamily="18" charset="-78"/>
                          </a:rPr>
                        </m:ctrlPr>
                      </m:dPr>
                      <m:e>
                        <m:m>
                          <m:mPr>
                            <m:mcs>
                              <m:mc>
                                <m:mcPr>
                                  <m:count m:val="3"/>
                                  <m:mcJc m:val="center"/>
                                </m:mcPr>
                              </m:mc>
                            </m:mcs>
                            <m:ctrlPr>
                              <a:rPr lang="en-US" i="1">
                                <a:latin typeface="Cambria Math" panose="02040503050406030204" pitchFamily="18" charset="0"/>
                                <a:ea typeface="Times New Roman" panose="02020603050405020304" pitchFamily="18" charset="0"/>
                                <a:cs typeface="Simplified Arabic" panose="02020603050405020304" pitchFamily="18" charset="-78"/>
                              </a:rPr>
                            </m:ctrlPr>
                          </m:mPr>
                          <m:mr>
                            <m:e>
                              <m:sSub>
                                <m:sSubPr>
                                  <m:ctrlPr>
                                    <a:rPr lang="en-US" i="1">
                                      <a:latin typeface="Cambria Math" panose="02040503050406030204" pitchFamily="18" charset="0"/>
                                      <a:ea typeface="Times New Roman" panose="02020603050405020304" pitchFamily="18" charset="0"/>
                                      <a:cs typeface="Simplified Arabic" panose="02020603050405020304" pitchFamily="18" charset="-78"/>
                                    </a:rPr>
                                  </m:ctrlPr>
                                </m:sSubPr>
                                <m:e>
                                  <m:r>
                                    <a:rPr lang="en-US" b="0" i="1" smtClean="0">
                                      <a:latin typeface="Cambria Math" panose="02040503050406030204" pitchFamily="18" charset="0"/>
                                      <a:ea typeface="Times New Roman" panose="02020603050405020304" pitchFamily="18" charset="0"/>
                                      <a:cs typeface="Simplified Arabic" panose="02020603050405020304" pitchFamily="18" charset="-78"/>
                                    </a:rPr>
                                    <m:t>𝑄</m:t>
                                  </m:r>
                                </m:e>
                                <m:sub>
                                  <m:r>
                                    <a:rPr lang="en-US" i="1">
                                      <a:latin typeface="Cambria Math" panose="02040503050406030204" pitchFamily="18" charset="0"/>
                                      <a:ea typeface="Times New Roman" panose="02020603050405020304" pitchFamily="18" charset="0"/>
                                      <a:cs typeface="Simplified Arabic" panose="02020603050405020304" pitchFamily="18" charset="-78"/>
                                    </a:rPr>
                                    <m:t>11</m:t>
                                  </m:r>
                                </m:sub>
                              </m:sSub>
                            </m:e>
                            <m:e>
                              <m:sSub>
                                <m:sSubPr>
                                  <m:ctrlPr>
                                    <a:rPr lang="en-US" i="1">
                                      <a:latin typeface="Cambria Math" panose="02040503050406030204" pitchFamily="18" charset="0"/>
                                      <a:ea typeface="Times New Roman" panose="02020603050405020304" pitchFamily="18" charset="0"/>
                                      <a:cs typeface="Simplified Arabic" panose="02020603050405020304" pitchFamily="18" charset="-78"/>
                                    </a:rPr>
                                  </m:ctrlPr>
                                </m:sSubPr>
                                <m:e>
                                  <m:r>
                                    <a:rPr lang="en-US" b="0" i="1" smtClean="0">
                                      <a:latin typeface="Cambria Math" panose="02040503050406030204" pitchFamily="18" charset="0"/>
                                      <a:ea typeface="Times New Roman" panose="02020603050405020304" pitchFamily="18" charset="0"/>
                                      <a:cs typeface="Simplified Arabic" panose="02020603050405020304" pitchFamily="18" charset="-78"/>
                                    </a:rPr>
                                    <m:t>𝑄</m:t>
                                  </m:r>
                                </m:e>
                                <m:sub>
                                  <m:r>
                                    <a:rPr lang="en-US" i="1">
                                      <a:latin typeface="Cambria Math" panose="02040503050406030204" pitchFamily="18" charset="0"/>
                                      <a:ea typeface="Times New Roman" panose="02020603050405020304" pitchFamily="18" charset="0"/>
                                      <a:cs typeface="Simplified Arabic" panose="02020603050405020304" pitchFamily="18" charset="-78"/>
                                    </a:rPr>
                                    <m:t>12</m:t>
                                  </m:r>
                                </m:sub>
                              </m:sSub>
                            </m:e>
                            <m:e>
                              <m:r>
                                <a:rPr lang="en-US" b="0" i="1" smtClean="0">
                                  <a:latin typeface="Cambria Math" panose="02040503050406030204" pitchFamily="18" charset="0"/>
                                  <a:ea typeface="Times New Roman" panose="02020603050405020304" pitchFamily="18" charset="0"/>
                                  <a:cs typeface="Simplified Arabic" panose="02020603050405020304" pitchFamily="18" charset="-78"/>
                                </a:rPr>
                                <m:t>−</m:t>
                              </m:r>
                              <m:r>
                                <a:rPr lang="en-US" b="0" i="1" smtClean="0">
                                  <a:latin typeface="Cambria Math" panose="02040503050406030204" pitchFamily="18" charset="0"/>
                                  <a:ea typeface="Times New Roman" panose="02020603050405020304" pitchFamily="18" charset="0"/>
                                  <a:cs typeface="Simplified Arabic" panose="02020603050405020304" pitchFamily="18" charset="-78"/>
                                </a:rPr>
                                <m:t>𝑤</m:t>
                              </m:r>
                            </m:e>
                          </m:mr>
                          <m:mr>
                            <m:e>
                              <m:sSub>
                                <m:sSubPr>
                                  <m:ctrlPr>
                                    <a:rPr lang="en-US" i="1">
                                      <a:latin typeface="Cambria Math" panose="02040503050406030204" pitchFamily="18" charset="0"/>
                                      <a:ea typeface="Times New Roman" panose="02020603050405020304" pitchFamily="18" charset="0"/>
                                      <a:cs typeface="Simplified Arabic" panose="02020603050405020304" pitchFamily="18" charset="-78"/>
                                    </a:rPr>
                                  </m:ctrlPr>
                                </m:sSubPr>
                                <m:e>
                                  <m:r>
                                    <a:rPr lang="en-US" b="0" i="1" smtClean="0">
                                      <a:latin typeface="Cambria Math" panose="02040503050406030204" pitchFamily="18" charset="0"/>
                                      <a:ea typeface="Times New Roman" panose="02020603050405020304" pitchFamily="18" charset="0"/>
                                      <a:cs typeface="Simplified Arabic" panose="02020603050405020304" pitchFamily="18" charset="-78"/>
                                    </a:rPr>
                                    <m:t>𝑄</m:t>
                                  </m:r>
                                </m:e>
                                <m:sub>
                                  <m:r>
                                    <a:rPr lang="en-US" i="1">
                                      <a:latin typeface="Cambria Math" panose="02040503050406030204" pitchFamily="18" charset="0"/>
                                      <a:ea typeface="Times New Roman" panose="02020603050405020304" pitchFamily="18" charset="0"/>
                                      <a:cs typeface="Simplified Arabic" panose="02020603050405020304" pitchFamily="18" charset="-78"/>
                                    </a:rPr>
                                    <m:t>21</m:t>
                                  </m:r>
                                </m:sub>
                              </m:sSub>
                            </m:e>
                            <m:e>
                              <m:sSub>
                                <m:sSubPr>
                                  <m:ctrlPr>
                                    <a:rPr lang="en-US" i="1">
                                      <a:latin typeface="Cambria Math" panose="02040503050406030204" pitchFamily="18" charset="0"/>
                                      <a:ea typeface="Times New Roman" panose="02020603050405020304" pitchFamily="18" charset="0"/>
                                      <a:cs typeface="Simplified Arabic" panose="02020603050405020304" pitchFamily="18" charset="-78"/>
                                    </a:rPr>
                                  </m:ctrlPr>
                                </m:sSubPr>
                                <m:e>
                                  <m:r>
                                    <a:rPr lang="en-US" b="0" i="1" smtClean="0">
                                      <a:latin typeface="Cambria Math" panose="02040503050406030204" pitchFamily="18" charset="0"/>
                                      <a:ea typeface="Times New Roman" panose="02020603050405020304" pitchFamily="18" charset="0"/>
                                      <a:cs typeface="Simplified Arabic" panose="02020603050405020304" pitchFamily="18" charset="-78"/>
                                    </a:rPr>
                                    <m:t>𝑄</m:t>
                                  </m:r>
                                </m:e>
                                <m:sub>
                                  <m:r>
                                    <a:rPr lang="en-US" i="1">
                                      <a:latin typeface="Cambria Math" panose="02040503050406030204" pitchFamily="18" charset="0"/>
                                      <a:ea typeface="Times New Roman" panose="02020603050405020304" pitchFamily="18" charset="0"/>
                                      <a:cs typeface="Simplified Arabic" panose="02020603050405020304" pitchFamily="18" charset="-78"/>
                                    </a:rPr>
                                    <m:t>22</m:t>
                                  </m:r>
                                </m:sub>
                              </m:sSub>
                            </m:e>
                            <m:e>
                              <m:r>
                                <a:rPr lang="en-US" i="1" smtClean="0">
                                  <a:latin typeface="Cambria Math" panose="02040503050406030204" pitchFamily="18" charset="0"/>
                                  <a:ea typeface="Times New Roman" panose="02020603050405020304" pitchFamily="18" charset="0"/>
                                  <a:cs typeface="Simplified Arabic" panose="02020603050405020304" pitchFamily="18" charset="-78"/>
                                </a:rPr>
                                <m:t>−</m:t>
                              </m:r>
                              <m:r>
                                <a:rPr lang="en-US" b="0" i="1" smtClean="0">
                                  <a:latin typeface="Cambria Math" panose="02040503050406030204" pitchFamily="18" charset="0"/>
                                  <a:ea typeface="Times New Roman" panose="02020603050405020304" pitchFamily="18" charset="0"/>
                                  <a:cs typeface="Simplified Arabic" panose="02020603050405020304" pitchFamily="18" charset="-78"/>
                                </a:rPr>
                                <m:t>𝑟</m:t>
                              </m:r>
                            </m:e>
                          </m:mr>
                          <m:mr>
                            <m:e>
                              <m:r>
                                <a:rPr lang="en-US" i="1" smtClean="0">
                                  <a:latin typeface="Cambria Math" panose="02040503050406030204" pitchFamily="18" charset="0"/>
                                  <a:ea typeface="Times New Roman" panose="02020603050405020304" pitchFamily="18" charset="0"/>
                                  <a:cs typeface="Simplified Arabic" panose="02020603050405020304" pitchFamily="18" charset="-78"/>
                                </a:rPr>
                                <m:t>−</m:t>
                              </m:r>
                              <m:r>
                                <a:rPr lang="en-US" b="0" i="1" smtClean="0">
                                  <a:latin typeface="Cambria Math" panose="02040503050406030204" pitchFamily="18" charset="0"/>
                                  <a:ea typeface="Times New Roman" panose="02020603050405020304" pitchFamily="18" charset="0"/>
                                  <a:cs typeface="Simplified Arabic" panose="02020603050405020304" pitchFamily="18" charset="-78"/>
                                </a:rPr>
                                <m:t>𝑤</m:t>
                              </m:r>
                            </m:e>
                            <m:e>
                              <m:r>
                                <a:rPr lang="en-US" i="1" smtClean="0">
                                  <a:latin typeface="Cambria Math" panose="02040503050406030204" pitchFamily="18" charset="0"/>
                                  <a:ea typeface="Times New Roman" panose="02020603050405020304" pitchFamily="18" charset="0"/>
                                  <a:cs typeface="Simplified Arabic" panose="02020603050405020304" pitchFamily="18" charset="-78"/>
                                </a:rPr>
                                <m:t>−</m:t>
                              </m:r>
                              <m:r>
                                <a:rPr lang="en-US" b="0" i="1" smtClean="0">
                                  <a:latin typeface="Cambria Math" panose="02040503050406030204" pitchFamily="18" charset="0"/>
                                  <a:ea typeface="Times New Roman" panose="02020603050405020304" pitchFamily="18" charset="0"/>
                                  <a:cs typeface="Simplified Arabic" panose="02020603050405020304" pitchFamily="18" charset="-78"/>
                                </a:rPr>
                                <m:t>𝑟</m:t>
                              </m:r>
                            </m:e>
                            <m:e>
                              <m:r>
                                <a:rPr lang="en-US" b="0" i="1" smtClean="0">
                                  <a:latin typeface="Cambria Math" panose="02040503050406030204" pitchFamily="18" charset="0"/>
                                  <a:ea typeface="Times New Roman" panose="02020603050405020304" pitchFamily="18" charset="0"/>
                                  <a:cs typeface="Simplified Arabic" panose="02020603050405020304" pitchFamily="18" charset="-78"/>
                                </a:rPr>
                                <m:t>0</m:t>
                              </m:r>
                            </m:e>
                          </m:mr>
                        </m:m>
                      </m:e>
                    </m:d>
                  </m:oMath>
                </a14:m>
                <a:r>
                  <a:rPr lang="ar-SA" dirty="0"/>
                  <a:t> </a:t>
                </a:r>
                <a:r>
                  <a:rPr lang="en-US" dirty="0">
                    <a:latin typeface="Calibri" panose="020F0502020204030204" pitchFamily="34" charset="0"/>
                  </a:rPr>
                  <a:t> </a:t>
                </a:r>
                <a:r>
                  <a:rPr lang="ar-SA" dirty="0">
                    <a:latin typeface="Calibri" panose="020F0502020204030204" pitchFamily="34" charset="0"/>
                  </a:rPr>
                  <a:t>&lt;</a:t>
                </a:r>
                <a:r>
                  <a:rPr lang="en-US" dirty="0">
                    <a:latin typeface="Calibri" panose="020F0502020204030204" pitchFamily="34" charset="0"/>
                  </a:rPr>
                  <a:t> 0</a:t>
                </a:r>
                <a:endParaRPr lang="en-US" dirty="0"/>
              </a:p>
            </p:txBody>
          </p:sp>
        </mc:Choice>
        <mc:Fallback xmlns="">
          <p:sp>
            <p:nvSpPr>
              <p:cNvPr id="12" name="Rectangle: Rounded Corners 11"/>
              <p:cNvSpPr>
                <a:spLocks noRot="1" noChangeAspect="1" noMove="1" noResize="1" noEditPoints="1" noAdjustHandles="1" noChangeArrowheads="1" noChangeShapeType="1" noTextEdit="1"/>
              </p:cNvSpPr>
              <p:nvPr/>
            </p:nvSpPr>
            <p:spPr>
              <a:xfrm>
                <a:off x="683568" y="4678353"/>
                <a:ext cx="8085093" cy="1737641"/>
              </a:xfrm>
              <a:prstGeom prst="roundRect">
                <a:avLst/>
              </a:prstGeom>
              <a:blipFill rotWithShape="0">
                <a:blip r:embed="rId3"/>
                <a:stretch>
                  <a:fillRect/>
                </a:stretch>
              </a:blipFill>
              <a:ln w="9525" cap="flat" cmpd="sng" algn="ctr">
                <a:solidFill>
                  <a:schemeClr val="accent2"/>
                </a:solidFill>
                <a:prstDash val="solid"/>
                <a:round/>
                <a:headEnd type="none" w="med" len="med"/>
                <a:tailEnd type="none" w="med" len="med"/>
              </a:ln>
            </p:spPr>
            <p:txBody>
              <a:bodyPr/>
              <a:lstStyle/>
              <a:p>
                <a:r>
                  <a:rPr lang="en-US">
                    <a:noFill/>
                  </a:rPr>
                  <a:t> </a:t>
                </a:r>
              </a:p>
            </p:txBody>
          </p:sp>
        </mc:Fallback>
      </mc:AlternateContent>
      <p:sp>
        <p:nvSpPr>
          <p:cNvPr id="24" name="Freeform 23"/>
          <p:cNvSpPr/>
          <p:nvPr/>
        </p:nvSpPr>
        <p:spPr>
          <a:xfrm rot="21331005">
            <a:off x="1306853" y="3128654"/>
            <a:ext cx="1007303" cy="970942"/>
          </a:xfrm>
          <a:custGeom>
            <a:avLst/>
            <a:gdLst>
              <a:gd name="connsiteX0" fmla="*/ 0 w 735291"/>
              <a:gd name="connsiteY0" fmla="*/ 0 h 523188"/>
              <a:gd name="connsiteX1" fmla="*/ 146116 w 735291"/>
              <a:gd name="connsiteY1" fmla="*/ 320512 h 523188"/>
              <a:gd name="connsiteX2" fmla="*/ 735291 w 735291"/>
              <a:gd name="connsiteY2" fmla="*/ 523188 h 523188"/>
              <a:gd name="connsiteX3" fmla="*/ 735291 w 735291"/>
              <a:gd name="connsiteY3" fmla="*/ 523188 h 523188"/>
            </a:gdLst>
            <a:ahLst/>
            <a:cxnLst>
              <a:cxn ang="0">
                <a:pos x="connsiteX0" y="connsiteY0"/>
              </a:cxn>
              <a:cxn ang="0">
                <a:pos x="connsiteX1" y="connsiteY1"/>
              </a:cxn>
              <a:cxn ang="0">
                <a:pos x="connsiteX2" y="connsiteY2"/>
              </a:cxn>
              <a:cxn ang="0">
                <a:pos x="connsiteX3" y="connsiteY3"/>
              </a:cxn>
            </a:cxnLst>
            <a:rect l="l" t="t" r="r" b="b"/>
            <a:pathLst>
              <a:path w="735291" h="523188">
                <a:moveTo>
                  <a:pt x="0" y="0"/>
                </a:moveTo>
                <a:cubicBezTo>
                  <a:pt x="11784" y="116657"/>
                  <a:pt x="23568" y="233314"/>
                  <a:pt x="146116" y="320512"/>
                </a:cubicBezTo>
                <a:cubicBezTo>
                  <a:pt x="268665" y="407710"/>
                  <a:pt x="735291" y="523188"/>
                  <a:pt x="735291" y="523188"/>
                </a:cubicBezTo>
                <a:lnTo>
                  <a:pt x="735291" y="523188"/>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21331005">
            <a:off x="1306854" y="3128163"/>
            <a:ext cx="1007303" cy="970942"/>
          </a:xfrm>
          <a:custGeom>
            <a:avLst/>
            <a:gdLst>
              <a:gd name="connsiteX0" fmla="*/ 0 w 735291"/>
              <a:gd name="connsiteY0" fmla="*/ 0 h 523188"/>
              <a:gd name="connsiteX1" fmla="*/ 146116 w 735291"/>
              <a:gd name="connsiteY1" fmla="*/ 320512 h 523188"/>
              <a:gd name="connsiteX2" fmla="*/ 735291 w 735291"/>
              <a:gd name="connsiteY2" fmla="*/ 523188 h 523188"/>
              <a:gd name="connsiteX3" fmla="*/ 735291 w 735291"/>
              <a:gd name="connsiteY3" fmla="*/ 523188 h 523188"/>
            </a:gdLst>
            <a:ahLst/>
            <a:cxnLst>
              <a:cxn ang="0">
                <a:pos x="connsiteX0" y="connsiteY0"/>
              </a:cxn>
              <a:cxn ang="0">
                <a:pos x="connsiteX1" y="connsiteY1"/>
              </a:cxn>
              <a:cxn ang="0">
                <a:pos x="connsiteX2" y="connsiteY2"/>
              </a:cxn>
              <a:cxn ang="0">
                <a:pos x="connsiteX3" y="connsiteY3"/>
              </a:cxn>
            </a:cxnLst>
            <a:rect l="l" t="t" r="r" b="b"/>
            <a:pathLst>
              <a:path w="735291" h="523188">
                <a:moveTo>
                  <a:pt x="0" y="0"/>
                </a:moveTo>
                <a:cubicBezTo>
                  <a:pt x="11784" y="116657"/>
                  <a:pt x="23568" y="233314"/>
                  <a:pt x="146116" y="320512"/>
                </a:cubicBezTo>
                <a:cubicBezTo>
                  <a:pt x="268665" y="407710"/>
                  <a:pt x="735291" y="523188"/>
                  <a:pt x="735291" y="523188"/>
                </a:cubicBezTo>
                <a:lnTo>
                  <a:pt x="735291" y="523188"/>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3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43554"/>
            <a:ext cx="8859123" cy="1524000"/>
          </a:xfrm>
        </p:spPr>
        <p:txBody>
          <a:bodyPr>
            <a:normAutofit/>
          </a:bodyPr>
          <a:lstStyle/>
          <a:p>
            <a:pPr algn="ctr" rtl="1"/>
            <a:r>
              <a:rPr lang="ar-SA" sz="3600" b="1" dirty="0">
                <a:solidFill>
                  <a:srgbClr val="C00000"/>
                </a:solidFill>
                <a:effectLst>
                  <a:outerShdw blurRad="38100" dist="38100" dir="2700000" algn="tl">
                    <a:srgbClr val="000000">
                      <a:alpha val="43137"/>
                    </a:srgbClr>
                  </a:outerShdw>
                </a:effectLst>
              </a:rPr>
              <a:t>الانتاج في الاجل الطويل :</a:t>
            </a:r>
            <a:endParaRPr lang="en-GB"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330" y="1786880"/>
                <a:ext cx="8063134" cy="4306416"/>
              </a:xfrm>
            </p:spPr>
            <p:txBody>
              <a:bodyPr>
                <a:normAutofit/>
              </a:bodyPr>
              <a:lstStyle/>
              <a:p>
                <a:pPr algn="r" rtl="1"/>
                <a:endParaRPr lang="ar-SA" sz="2400" b="1" dirty="0">
                  <a:solidFill>
                    <a:srgbClr val="C00000"/>
                  </a:solidFill>
                  <a:effectLst>
                    <a:outerShdw blurRad="38100" dist="38100" dir="2700000" algn="tl">
                      <a:srgbClr val="000000">
                        <a:alpha val="43137"/>
                      </a:srgbClr>
                    </a:outerShdw>
                  </a:effectLst>
                </a:endParaRPr>
              </a:p>
              <a:p>
                <a:pPr algn="r" rtl="1"/>
                <a:r>
                  <a:rPr lang="ar-SA" sz="2400" b="1" dirty="0">
                    <a:solidFill>
                      <a:srgbClr val="C00000"/>
                    </a:solidFill>
                    <a:effectLst>
                      <a:outerShdw blurRad="38100" dist="38100" dir="2700000" algn="tl">
                        <a:srgbClr val="000000">
                          <a:alpha val="43137"/>
                        </a:srgbClr>
                      </a:outerShdw>
                    </a:effectLst>
                  </a:rPr>
                  <a:t>الاجل الطويل :</a:t>
                </a:r>
                <a:r>
                  <a:rPr lang="ar-SA" sz="2400" dirty="0"/>
                  <a:t> جميع عناصر الانتاج متغيرة وتستطيع المنشأة تغيير حجم المشروع</a:t>
                </a:r>
              </a:p>
              <a:p>
                <a:pPr algn="r" rtl="1"/>
                <a:endParaRPr lang="en-US" sz="2400" dirty="0"/>
              </a:p>
              <a:p>
                <a:pPr algn="ctr" rtl="1"/>
                <a14:m>
                  <m:oMath xmlns:m="http://schemas.openxmlformats.org/officeDocument/2006/math">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𝑸</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𝒇</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 </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𝑳</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𝑲</m:t>
                    </m:r>
                    <m:r>
                      <a:rPr lang="en-US" sz="2400" b="1" i="1" smtClean="0">
                        <a:solidFill>
                          <a:srgbClr val="C00000"/>
                        </a:solidFill>
                        <a:effectLst>
                          <a:outerShdw blurRad="38100" dist="38100" dir="2700000" algn="tl">
                            <a:srgbClr val="000000">
                              <a:alpha val="43137"/>
                            </a:srgbClr>
                          </a:outerShdw>
                        </a:effectLst>
                        <a:latin typeface="Cambria Math" panose="02040503050406030204" pitchFamily="18" charset="0"/>
                      </a:rPr>
                      <m:t>)</m:t>
                    </m:r>
                  </m:oMath>
                </a14:m>
                <a:r>
                  <a:rPr lang="en-US" sz="2400" b="1" dirty="0">
                    <a:solidFill>
                      <a:srgbClr val="C00000"/>
                    </a:solidFill>
                    <a:effectLst>
                      <a:outerShdw blurRad="38100" dist="38100" dir="2700000" algn="tl">
                        <a:srgbClr val="000000">
                          <a:alpha val="43137"/>
                        </a:srgbClr>
                      </a:outerShdw>
                    </a:effectLst>
                  </a:rPr>
                  <a:t>        </a:t>
                </a:r>
                <a:endParaRPr lang="ar-SA" sz="2400" b="1" dirty="0">
                  <a:solidFill>
                    <a:srgbClr val="C00000"/>
                  </a:solidFill>
                  <a:effectLst>
                    <a:outerShdw blurRad="38100" dist="38100" dir="2700000" algn="tl">
                      <a:srgbClr val="000000">
                        <a:alpha val="43137"/>
                      </a:srgbClr>
                    </a:outerShdw>
                  </a:effectLst>
                </a:endParaRPr>
              </a:p>
              <a:p>
                <a:pPr algn="r" rtl="1"/>
                <a:r>
                  <a:rPr lang="en-US" sz="2400" b="1" dirty="0">
                    <a:solidFill>
                      <a:srgbClr val="C00000"/>
                    </a:solidFill>
                    <a:effectLst>
                      <a:outerShdw blurRad="38100" dist="38100" dir="2700000" algn="tl">
                        <a:srgbClr val="000000">
                          <a:alpha val="43137"/>
                        </a:srgbClr>
                      </a:outerShdw>
                    </a:effectLst>
                  </a:rPr>
                  <a:t>                                                   </a:t>
                </a:r>
                <a:endParaRPr lang="ar-SA" sz="2400" b="1" dirty="0">
                  <a:solidFill>
                    <a:srgbClr val="C00000"/>
                  </a:solidFill>
                  <a:effectLst>
                    <a:outerShdw blurRad="38100" dist="38100" dir="2700000" algn="tl">
                      <a:srgbClr val="000000">
                        <a:alpha val="43137"/>
                      </a:srgbClr>
                    </a:outerShdw>
                  </a:effectLst>
                </a:endParaRPr>
              </a:p>
              <a:p>
                <a:pPr algn="r" rtl="1"/>
                <a:r>
                  <a:rPr lang="ar-SA" sz="2400" dirty="0">
                    <a:solidFill>
                      <a:srgbClr val="002060"/>
                    </a:solidFill>
                  </a:rPr>
                  <a:t>عنصري الانتاج (العمل وراس المال) متغيرين وبالتالي </a:t>
                </a:r>
                <a:r>
                  <a:rPr lang="ar-SA" sz="2400" dirty="0" smtClean="0">
                    <a:solidFill>
                      <a:srgbClr val="002060"/>
                    </a:solidFill>
                  </a:rPr>
                  <a:t>سنستخدم </a:t>
                </a:r>
                <a:r>
                  <a:rPr lang="ar-SA" sz="2400" dirty="0">
                    <a:solidFill>
                      <a:srgbClr val="002060"/>
                    </a:solidFill>
                  </a:rPr>
                  <a:t>منحنيات الناتج المتساوي </a:t>
                </a:r>
                <a:r>
                  <a:rPr lang="ar-SA" sz="2400" b="1" dirty="0">
                    <a:solidFill>
                      <a:srgbClr val="C00000"/>
                    </a:solidFill>
                    <a:effectLst>
                      <a:outerShdw blurRad="38100" dist="38100" dir="2700000" algn="tl">
                        <a:srgbClr val="000000">
                          <a:alpha val="43137"/>
                        </a:srgbClr>
                      </a:outerShdw>
                    </a:effectLst>
                  </a:rPr>
                  <a:t>(</a:t>
                </a:r>
                <a:r>
                  <a:rPr lang="en-US" sz="2400" b="1" dirty="0">
                    <a:solidFill>
                      <a:srgbClr val="C00000"/>
                    </a:solidFill>
                    <a:effectLst>
                      <a:outerShdw blurRad="38100" dist="38100" dir="2700000" algn="tl">
                        <a:srgbClr val="000000">
                          <a:alpha val="43137"/>
                        </a:srgbClr>
                      </a:outerShdw>
                    </a:effectLst>
                  </a:rPr>
                  <a:t>Isoquant Curves</a:t>
                </a:r>
                <a:r>
                  <a:rPr lang="ar-SA" sz="2400" b="1" dirty="0">
                    <a:solidFill>
                      <a:srgbClr val="C00000"/>
                    </a:solidFill>
                    <a:effectLst>
                      <a:outerShdw blurRad="38100" dist="38100" dir="2700000" algn="tl">
                        <a:srgbClr val="000000">
                          <a:alpha val="43137"/>
                        </a:srgbClr>
                      </a:outerShdw>
                    </a:effectLst>
                  </a:rPr>
                  <a:t>)</a:t>
                </a:r>
                <a:r>
                  <a:rPr lang="ar-SA" sz="2400" dirty="0">
                    <a:solidFill>
                      <a:srgbClr val="002060"/>
                    </a:solidFill>
                  </a:rPr>
                  <a:t> كبديل لمنحنيات الانتاج الكلي والحدي والمتوسط التي استخدمت في الاجل القصير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330" y="1786880"/>
                <a:ext cx="8063134" cy="4306416"/>
              </a:xfrm>
              <a:blipFill rotWithShape="0">
                <a:blip r:embed="rId2"/>
                <a:stretch>
                  <a:fillRect l="-1738" r="-279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3</a:t>
            </a:fld>
            <a:endParaRPr lang="en-GB"/>
          </a:p>
        </p:txBody>
      </p:sp>
    </p:spTree>
    <p:extLst>
      <p:ext uri="{BB962C8B-B14F-4D97-AF65-F5344CB8AC3E}">
        <p14:creationId xmlns:p14="http://schemas.microsoft.com/office/powerpoint/2010/main" val="967416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1006685"/>
            <a:ext cx="7543800" cy="766131"/>
          </a:xfrm>
        </p:spPr>
        <p:txBody>
          <a:bodyPr/>
          <a:lstStyle/>
          <a:p>
            <a:pPr algn="ctr"/>
            <a:r>
              <a:rPr lang="ar-SA" b="1" dirty="0" smtClean="0">
                <a:solidFill>
                  <a:srgbClr val="C00000"/>
                </a:solidFill>
                <a:effectLst>
                  <a:outerShdw blurRad="38100" dist="38100" dir="2700000" algn="tl">
                    <a:srgbClr val="000000">
                      <a:alpha val="43137"/>
                    </a:srgbClr>
                  </a:outerShdw>
                </a:effectLst>
              </a:rPr>
              <a:t>(تمرين3)</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536" y="1772816"/>
            <a:ext cx="8352927" cy="4752528"/>
          </a:xfrm>
        </p:spPr>
        <p:txBody>
          <a:bodyPr>
            <a:noAutofit/>
          </a:bodyPr>
          <a:lstStyle/>
          <a:p>
            <a:pPr algn="r" rtl="1"/>
            <a:endParaRPr lang="ar-SA" b="1" dirty="0">
              <a:solidFill>
                <a:srgbClr val="C00000"/>
              </a:solidFill>
            </a:endParaRPr>
          </a:p>
          <a:p>
            <a:pPr algn="r" rtl="1"/>
            <a:r>
              <a:rPr lang="ar-SA" sz="2400" b="1" dirty="0">
                <a:solidFill>
                  <a:srgbClr val="C00000"/>
                </a:solidFill>
              </a:rPr>
              <a:t>إذا أعطيتي دالة الإنتاج التالية : </a:t>
            </a:r>
            <a:endParaRPr lang="en-US" sz="2400" b="1" dirty="0">
              <a:solidFill>
                <a:srgbClr val="C00000"/>
              </a:solidFill>
            </a:endParaRPr>
          </a:p>
          <a:p>
            <a:pPr algn="ctr" rtl="1"/>
            <a:r>
              <a:rPr lang="en-US" sz="2400" b="1" dirty="0">
                <a:solidFill>
                  <a:srgbClr val="C00000"/>
                </a:solidFill>
                <a:latin typeface="Aparajita" panose="020B0604020202020204" pitchFamily="34" charset="0"/>
                <a:cs typeface="Aparajita" panose="020B0604020202020204" pitchFamily="34" charset="0"/>
              </a:rPr>
              <a:t>Q = L</a:t>
            </a:r>
            <a:r>
              <a:rPr lang="en-US" sz="2400" b="1" baseline="30000" dirty="0">
                <a:solidFill>
                  <a:srgbClr val="C00000"/>
                </a:solidFill>
                <a:latin typeface="Aparajita" panose="020B0604020202020204" pitchFamily="34" charset="0"/>
                <a:cs typeface="Aparajita" panose="020B0604020202020204" pitchFamily="34" charset="0"/>
              </a:rPr>
              <a:t>  </a:t>
            </a:r>
            <a:r>
              <a:rPr lang="en-US" sz="2400" b="1" dirty="0">
                <a:solidFill>
                  <a:srgbClr val="C00000"/>
                </a:solidFill>
                <a:latin typeface="Aparajita" panose="020B0604020202020204" pitchFamily="34" charset="0"/>
                <a:cs typeface="Aparajita" panose="020B0604020202020204" pitchFamily="34" charset="0"/>
              </a:rPr>
              <a:t>K               </a:t>
            </a:r>
            <a:r>
              <a:rPr lang="en-US" sz="2400" b="1" dirty="0" smtClean="0">
                <a:solidFill>
                  <a:srgbClr val="C00000"/>
                </a:solidFill>
                <a:latin typeface="Aparajita" panose="020B0604020202020204" pitchFamily="34" charset="0"/>
                <a:cs typeface="Aparajita" panose="020B0604020202020204" pitchFamily="34" charset="0"/>
              </a:rPr>
              <a:t>                                                         </a:t>
            </a:r>
            <a:endParaRPr lang="en-US" sz="2400" dirty="0">
              <a:solidFill>
                <a:srgbClr val="C00000"/>
              </a:solidFill>
              <a:latin typeface="Aparajita" panose="020B0604020202020204" pitchFamily="34" charset="0"/>
              <a:cs typeface="Aparajita" panose="020B0604020202020204" pitchFamily="34" charset="0"/>
            </a:endParaRPr>
          </a:p>
          <a:p>
            <a:pPr algn="r" rtl="1"/>
            <a:r>
              <a:rPr lang="en-US" sz="2400" b="1" dirty="0">
                <a:solidFill>
                  <a:srgbClr val="C00000"/>
                </a:solidFill>
              </a:rPr>
              <a:t>              </a:t>
            </a:r>
            <a:r>
              <a:rPr lang="ar-SA" sz="2400" b="1" dirty="0">
                <a:solidFill>
                  <a:srgbClr val="C00000"/>
                </a:solidFill>
              </a:rPr>
              <a:t> ودالة التكاليف التالية             </a:t>
            </a:r>
            <a:r>
              <a:rPr lang="en-US" sz="2400" b="1" dirty="0">
                <a:solidFill>
                  <a:srgbClr val="C00000"/>
                </a:solidFill>
              </a:rPr>
              <a:t>    </a:t>
            </a:r>
            <a:r>
              <a:rPr lang="ar-SA" sz="2400" b="1" dirty="0">
                <a:solidFill>
                  <a:srgbClr val="C00000"/>
                </a:solidFill>
              </a:rPr>
              <a:t>          </a:t>
            </a:r>
            <a:r>
              <a:rPr lang="en-US" sz="2400" b="1" dirty="0" smtClean="0">
                <a:solidFill>
                  <a:srgbClr val="C00000"/>
                </a:solidFill>
                <a:latin typeface="Aparajita" panose="020B0604020202020204" pitchFamily="34" charset="0"/>
                <a:cs typeface="Aparajita" panose="020B0604020202020204" pitchFamily="34" charset="0"/>
              </a:rPr>
              <a:t>300 </a:t>
            </a:r>
            <a:r>
              <a:rPr lang="en-US" sz="2400" b="1" dirty="0">
                <a:solidFill>
                  <a:srgbClr val="C00000"/>
                </a:solidFill>
                <a:latin typeface="Aparajita" panose="020B0604020202020204" pitchFamily="34" charset="0"/>
                <a:cs typeface="Aparajita" panose="020B0604020202020204" pitchFamily="34" charset="0"/>
              </a:rPr>
              <a:t>= 15L + 2K </a:t>
            </a:r>
          </a:p>
          <a:p>
            <a:pPr algn="r" rtl="1"/>
            <a:r>
              <a:rPr lang="ar-SA" b="1" dirty="0" smtClean="0"/>
              <a:t>أ ـ  ما نوع هذه الدالة ؟ وما هي درجة تجانس دالة الانتاج؟ وفي أي مرحلة من مراحل الإنتاج؟ </a:t>
            </a:r>
            <a:endParaRPr lang="en-US" dirty="0" smtClean="0"/>
          </a:p>
          <a:p>
            <a:pPr algn="r" rtl="1"/>
            <a:r>
              <a:rPr lang="ar-SA" b="1" dirty="0" smtClean="0"/>
              <a:t>ب </a:t>
            </a:r>
            <a:r>
              <a:rPr lang="ar-SA" b="1" dirty="0"/>
              <a:t>ـ ماهو سعر عنصر العمل وسعر راس المال  ؟                                  </a:t>
            </a:r>
            <a:r>
              <a:rPr lang="ar-SA" u="sng" dirty="0"/>
              <a:t> </a:t>
            </a:r>
            <a:endParaRPr lang="en-US" dirty="0"/>
          </a:p>
          <a:p>
            <a:pPr algn="r" rtl="1"/>
            <a:r>
              <a:rPr lang="ar-SA" b="1" dirty="0" smtClean="0"/>
              <a:t>ج ـ أوجدي الكميات من عنصري الإنتاج التي تحقق لهذا المنتج اقصى إنتاج باستخدام دالة لانجرانج مع التوضيح بالرسم </a:t>
            </a:r>
          </a:p>
          <a:p>
            <a:pPr algn="r" rtl="1"/>
            <a:r>
              <a:rPr lang="ar-SA" b="1" dirty="0" smtClean="0"/>
              <a:t>د </a:t>
            </a:r>
            <a:r>
              <a:rPr lang="ar-SA" b="1" dirty="0"/>
              <a:t>- ماهو الشرط الكافي ؟وهل تحقق؟</a:t>
            </a:r>
            <a:endParaRPr lang="en-US" dirty="0"/>
          </a:p>
          <a:p>
            <a:endParaRPr lang="en-US" dirty="0"/>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30</a:t>
            </a:fld>
            <a:endParaRPr lang="en-GB"/>
          </a:p>
        </p:txBody>
      </p:sp>
    </p:spTree>
    <p:extLst>
      <p:ext uri="{BB962C8B-B14F-4D97-AF65-F5344CB8AC3E}">
        <p14:creationId xmlns:p14="http://schemas.microsoft.com/office/powerpoint/2010/main" val="381907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694124"/>
          </a:xfrm>
        </p:spPr>
        <p:txBody>
          <a:bodyPr>
            <a:normAutofit fontScale="90000"/>
          </a:bodyPr>
          <a:lstStyle/>
          <a:p>
            <a:pPr algn="ctr"/>
            <a:r>
              <a:rPr lang="ar-SA" b="1" dirty="0" smtClean="0">
                <a:solidFill>
                  <a:srgbClr val="C00000"/>
                </a:solidFill>
                <a:effectLst>
                  <a:outerShdw blurRad="38100" dist="38100" dir="2700000" algn="tl">
                    <a:srgbClr val="000000">
                      <a:alpha val="43137"/>
                    </a:srgbClr>
                  </a:outerShdw>
                </a:effectLst>
              </a:rPr>
              <a:t>حل تمرين3 </a:t>
            </a:r>
            <a:endParaRPr lang="en-US"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2959" y="908720"/>
                <a:ext cx="7543801" cy="5400600"/>
              </a:xfrm>
            </p:spPr>
            <p:txBody>
              <a:bodyPr>
                <a:normAutofit fontScale="92500" lnSpcReduction="10000"/>
              </a:bodyPr>
              <a:lstStyle/>
              <a:p>
                <a:pPr marL="53340" lvl="0" indent="0" algn="r">
                  <a:lnSpc>
                    <a:spcPct val="115000"/>
                  </a:lnSpc>
                  <a:spcBef>
                    <a:spcPts val="0"/>
                  </a:spcBef>
                  <a:spcAft>
                    <a:spcPts val="1000"/>
                  </a:spcAft>
                  <a:buClrTx/>
                  <a:buSzTx/>
                  <a:buNone/>
                </a:pPr>
                <a14:m>
                  <m:oMathPara xmlns:m="http://schemas.openxmlformats.org/officeDocument/2006/math">
                    <m:oMathParaPr>
                      <m:jc m:val="left"/>
                    </m:oMathParaPr>
                    <m:oMath xmlns:m="http://schemas.openxmlformats.org/officeDocument/2006/math">
                      <m:r>
                        <a:rPr lang="en-US" sz="1800" b="1" i="1" smtClean="0">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𝑴𝒂𝒙</m:t>
                      </m:r>
                      <m:r>
                        <a:rPr lang="en-US" sz="1800" b="1" i="1" smtClean="0">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 </m:t>
                      </m:r>
                      <m:r>
                        <a:rPr lang="en-US" sz="1800" b="1" i="1" smtClean="0">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𝑸</m:t>
                      </m:r>
                      <m:r>
                        <a:rPr lang="en-US" sz="1800" b="1" i="1">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m:t>
                      </m:r>
                      <m:r>
                        <m:rPr>
                          <m:nor/>
                        </m:rPr>
                        <a:rPr lang="en-US" sz="1800" b="1" i="0" dirty="0" smtClean="0">
                          <a:solidFill>
                            <a:srgbClr val="0070C0"/>
                          </a:solidFill>
                          <a:latin typeface="Arial" panose="020B0604020202020204" pitchFamily="34" charset="0"/>
                          <a:ea typeface="Times New Roman" panose="02020603050405020304" pitchFamily="18" charset="0"/>
                          <a:cs typeface="Traditional Arabic" panose="02020603050405020304" pitchFamily="18" charset="-78"/>
                        </a:rPr>
                        <m:t>L</m:t>
                      </m:r>
                      <m:r>
                        <m:rPr>
                          <m:nor/>
                        </m:rPr>
                        <a:rPr lang="en-US" sz="1800" b="1" baseline="30000" dirty="0">
                          <a:solidFill>
                            <a:srgbClr val="0070C0"/>
                          </a:solidFill>
                          <a:latin typeface="Arial" panose="020B0604020202020204" pitchFamily="34" charset="0"/>
                          <a:ea typeface="Times New Roman" panose="02020603050405020304" pitchFamily="18" charset="0"/>
                          <a:cs typeface="Traditional Arabic" panose="02020603050405020304" pitchFamily="18" charset="-78"/>
                        </a:rPr>
                        <m:t> </m:t>
                      </m:r>
                      <m:r>
                        <m:rPr>
                          <m:nor/>
                        </m:rPr>
                        <a:rPr lang="en-US" sz="1800" b="1" dirty="0">
                          <a:solidFill>
                            <a:srgbClr val="0070C0"/>
                          </a:solidFill>
                          <a:latin typeface="Arial" panose="020B0604020202020204" pitchFamily="34" charset="0"/>
                          <a:ea typeface="Times New Roman" panose="02020603050405020304" pitchFamily="18" charset="0"/>
                          <a:cs typeface="Traditional Arabic" panose="02020603050405020304" pitchFamily="18" charset="-78"/>
                        </a:rPr>
                        <m:t> </m:t>
                      </m:r>
                      <m:r>
                        <m:rPr>
                          <m:nor/>
                        </m:rPr>
                        <a:rPr lang="en-US" sz="1800" b="1" i="0" dirty="0" smtClean="0">
                          <a:solidFill>
                            <a:srgbClr val="0070C0"/>
                          </a:solidFill>
                          <a:latin typeface="Arial" panose="020B0604020202020204" pitchFamily="34" charset="0"/>
                          <a:ea typeface="Times New Roman" panose="02020603050405020304" pitchFamily="18" charset="0"/>
                          <a:cs typeface="Traditional Arabic" panose="02020603050405020304" pitchFamily="18" charset="-78"/>
                        </a:rPr>
                        <m:t>K</m:t>
                      </m:r>
                    </m:oMath>
                  </m:oMathPara>
                </a14:m>
                <a:endParaRPr lang="en-US" sz="1800" b="1" dirty="0">
                  <a:solidFill>
                    <a:srgbClr val="0070C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p>
                <a:pPr marL="53340" lvl="0" indent="0" rtl="1">
                  <a:lnSpc>
                    <a:spcPct val="115000"/>
                  </a:lnSpc>
                  <a:spcBef>
                    <a:spcPts val="0"/>
                  </a:spcBef>
                  <a:spcAft>
                    <a:spcPts val="1000"/>
                  </a:spcAft>
                  <a:buClrTx/>
                  <a:buSzTx/>
                  <a:buNone/>
                </a:pPr>
                <a14:m>
                  <m:oMath xmlns:m="http://schemas.openxmlformats.org/officeDocument/2006/math">
                    <m:r>
                      <a:rPr lang="en-US" sz="1600" b="1" i="1">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𝑺</m:t>
                    </m:r>
                    <m:r>
                      <a:rPr lang="en-US" sz="1600" b="1" i="1">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m:t>
                    </m:r>
                    <m:r>
                      <a:rPr lang="en-US" sz="1600" b="1" i="1">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𝒕</m:t>
                    </m:r>
                    <m:r>
                      <a:rPr lang="en-US" sz="1600" b="1" i="1">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    </m:t>
                    </m:r>
                    <m:r>
                      <a:rPr lang="en-US" sz="1600" b="1" i="1" smtClean="0">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𝟑𝟎𝟎</m:t>
                    </m:r>
                    <m:r>
                      <a:rPr lang="en-US" sz="1600" b="1" i="1">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m:t>
                    </m:r>
                    <m:r>
                      <a:rPr lang="en-US" sz="1600" b="1" i="1" smtClean="0">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𝟏𝟓</m:t>
                    </m:r>
                    <m:r>
                      <a:rPr lang="en-US" sz="1600" b="1" i="1" smtClean="0">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𝑳</m:t>
                    </m:r>
                    <m:r>
                      <a:rPr lang="en-US" sz="1600" b="1" i="1">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m:t>
                    </m:r>
                    <m:r>
                      <a:rPr lang="en-US" sz="1600" b="1" i="1" smtClean="0">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𝟐</m:t>
                    </m:r>
                    <m:r>
                      <a:rPr lang="en-US" sz="1600" b="1" i="1" smtClean="0">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𝑲</m:t>
                    </m:r>
                  </m:oMath>
                </a14:m>
                <a:r>
                  <a:rPr lang="ar-SA" sz="1600" b="1" dirty="0">
                    <a:solidFill>
                      <a:srgbClr val="0070C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endParaRPr lang="en-US" sz="1600" b="1" dirty="0">
                  <a:solidFill>
                    <a:srgbClr val="0070C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Arial" panose="020B0604020202020204" pitchFamily="34" charset="0"/>
                </a:endParaRPr>
              </a:p>
              <a:p>
                <a:pPr marL="0" lvl="0" indent="0" rtl="1">
                  <a:lnSpc>
                    <a:spcPct val="115000"/>
                  </a:lnSpc>
                  <a:spcBef>
                    <a:spcPts val="0"/>
                  </a:spcBef>
                  <a:spcAft>
                    <a:spcPts val="1000"/>
                  </a:spcAft>
                  <a:buClrTx/>
                  <a:buSzTx/>
                  <a:buNone/>
                </a:pPr>
                <a14:m>
                  <m:oMath xmlns:m="http://schemas.openxmlformats.org/officeDocument/2006/math">
                    <m:r>
                      <a:rPr lang="en-US" sz="1600" b="1" i="1" smtClean="0">
                        <a:solidFill>
                          <a:srgbClr val="0070C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Simplified Arabic" panose="02020603050405020304" pitchFamily="18" charset="-78"/>
                      </a:rPr>
                      <m:t>ℒ</m:t>
                    </m:r>
                    <m:r>
                      <a:rPr lang="en-US" sz="1600" b="1" i="1">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m:t>
                    </m:r>
                    <m:r>
                      <m:rPr>
                        <m:nor/>
                      </m:rPr>
                      <a:rPr lang="en-US" sz="1600" b="1" i="0" dirty="0" smtClean="0">
                        <a:solidFill>
                          <a:srgbClr val="0070C0"/>
                        </a:solidFill>
                        <a:latin typeface="Arial" panose="020B0604020202020204" pitchFamily="34" charset="0"/>
                        <a:ea typeface="Times New Roman" panose="02020603050405020304" pitchFamily="18" charset="0"/>
                        <a:cs typeface="Traditional Arabic" panose="02020603050405020304" pitchFamily="18" charset="-78"/>
                      </a:rPr>
                      <m:t>LK</m:t>
                    </m:r>
                    <m:r>
                      <a:rPr lang="en-US" sz="1600" b="1" i="1">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m:t>
                    </m:r>
                    <m:r>
                      <a:rPr lang="en-US" sz="1600" b="1" i="1">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𝝀</m:t>
                    </m:r>
                    <m:d>
                      <m:dPr>
                        <m:begChr m:val="["/>
                        <m:endChr m:val="]"/>
                        <m:ctrlPr>
                          <a:rPr lang="en-US" sz="1600" b="1" i="1">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ctrlPr>
                      </m:dPr>
                      <m:e>
                        <m:r>
                          <a:rPr lang="en-US" sz="1600" b="1" i="1" smtClean="0">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𝟑𝟎𝟎</m:t>
                        </m:r>
                        <m:r>
                          <a:rPr lang="en-US" sz="1600" b="1" i="1">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m:t>
                        </m:r>
                        <m:r>
                          <a:rPr lang="en-US" sz="1600" b="1" i="1" smtClean="0">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𝟏𝟓</m:t>
                        </m:r>
                        <m:r>
                          <a:rPr lang="en-US" sz="1600" b="1" i="1" smtClean="0">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𝑳</m:t>
                        </m:r>
                        <m:r>
                          <a:rPr lang="en-US" sz="1600" b="1" i="1">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m:t>
                        </m:r>
                        <m:r>
                          <a:rPr lang="en-US" sz="1600" b="1" i="1" smtClean="0">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𝟐</m:t>
                        </m:r>
                        <m:r>
                          <a:rPr lang="en-US" sz="1600" b="1" i="1" smtClean="0">
                            <a:solidFill>
                              <a:srgbClr val="0070C0"/>
                            </a:solidFill>
                            <a:effectLst>
                              <a:outerShdw blurRad="38100" dist="38100" dir="2700000" algn="tl">
                                <a:srgbClr val="000000">
                                  <a:alpha val="43137"/>
                                </a:srgbClr>
                              </a:outerShdw>
                            </a:effectLst>
                            <a:latin typeface="Cambria Math" panose="02040503050406030204" pitchFamily="18" charset="0"/>
                            <a:ea typeface="Times New Roman" panose="02020603050405020304" pitchFamily="18" charset="0"/>
                            <a:cs typeface="Simplified Arabic" panose="02020603050405020304" pitchFamily="18" charset="-78"/>
                          </a:rPr>
                          <m:t>𝑲</m:t>
                        </m:r>
                      </m:e>
                    </m:d>
                  </m:oMath>
                </a14:m>
                <a:r>
                  <a:rPr lang="ar-SA" sz="1200" dirty="0">
                    <a:solidFill>
                      <a:prstClr val="black"/>
                    </a:solidFill>
                    <a:latin typeface="Calibri" panose="020F0502020204030204" pitchFamily="34" charset="0"/>
                    <a:ea typeface="Times New Roman" panose="02020603050405020304" pitchFamily="18" charset="0"/>
                  </a:rPr>
                  <a:t> </a:t>
                </a:r>
                <a:endParaRPr lang="en-US" sz="1200"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a:p>
                <a:pPr marL="0" lvl="0" indent="0" rtl="1">
                  <a:lnSpc>
                    <a:spcPct val="115000"/>
                  </a:lnSpc>
                  <a:spcBef>
                    <a:spcPts val="0"/>
                  </a:spcBef>
                  <a:spcAft>
                    <a:spcPts val="1000"/>
                  </a:spcAft>
                  <a:buClrTx/>
                  <a:buSzTx/>
                  <a:buNone/>
                </a:pPr>
                <a:r>
                  <a:rPr lang="ar-SA" sz="1800" i="1" dirty="0">
                    <a:solidFill>
                      <a:prstClr val="black"/>
                    </a:solidFill>
                    <a:latin typeface="Calibri" panose="020F0502020204030204" pitchFamily="34" charset="0"/>
                    <a:ea typeface="Times New Roman" panose="02020603050405020304" pitchFamily="18" charset="0"/>
                    <a:cs typeface="Calibri" panose="020F0502020204030204" pitchFamily="34" charset="0"/>
                  </a:rPr>
                  <a:t>① </a:t>
                </a:r>
                <a:r>
                  <a:rPr lang="en-US" sz="1800" i="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ar-SA" sz="1800" i="1" dirty="0">
                    <a:solidFill>
                      <a:prstClr val="black"/>
                    </a:solidFill>
                    <a:latin typeface="Calibri" panose="020F0502020204030204" pitchFamily="34" charset="0"/>
                    <a:ea typeface="Times New Roman" panose="02020603050405020304" pitchFamily="18" charset="0"/>
                    <a:cs typeface="Calibri" panose="020F0502020204030204" pitchFamily="34" charset="0"/>
                  </a:rPr>
                  <a:t>   </a:t>
                </a:r>
                <a14:m>
                  <m:oMath xmlns:m="http://schemas.openxmlformats.org/officeDocument/2006/math">
                    <m:sSub>
                      <m:sSubPr>
                        <m:ctrlP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ctrlPr>
                      </m:sSubPr>
                      <m:e>
                        <m:r>
                          <a:rPr lang="en-US" sz="1800" i="1" smtClean="0">
                            <a:solidFill>
                              <a:prstClr val="black"/>
                            </a:solidFill>
                            <a:latin typeface="Cambria Math" panose="02040503050406030204" pitchFamily="18" charset="0"/>
                            <a:ea typeface="Cambria Math" panose="02040503050406030204" pitchFamily="18" charset="0"/>
                            <a:cs typeface="Simplified Arabic" panose="02020603050405020304" pitchFamily="18" charset="-78"/>
                          </a:rPr>
                          <m:t>ℒ</m:t>
                        </m:r>
                      </m:e>
                      <m:sub>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𝐿</m:t>
                        </m:r>
                      </m:sub>
                    </m:sSub>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f>
                      <m:fPr>
                        <m:ctrlP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ctrlPr>
                      </m:fPr>
                      <m:num>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i="1" smtClean="0">
                            <a:solidFill>
                              <a:prstClr val="black"/>
                            </a:solidFill>
                            <a:latin typeface="Cambria Math" panose="02040503050406030204" pitchFamily="18" charset="0"/>
                            <a:ea typeface="Cambria Math" panose="02040503050406030204" pitchFamily="18" charset="0"/>
                            <a:cs typeface="Simplified Arabic" panose="02020603050405020304" pitchFamily="18" charset="-78"/>
                          </a:rPr>
                          <m:t>ℒ</m:t>
                        </m:r>
                      </m:num>
                      <m:den>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𝐿</m:t>
                        </m:r>
                      </m:den>
                    </m:f>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b="0" i="1" smtClean="0">
                        <a:solidFill>
                          <a:prstClr val="black"/>
                        </a:solidFill>
                        <a:latin typeface="Cambria Math" panose="02040503050406030204" pitchFamily="18" charset="0"/>
                        <a:cs typeface="Simplified Arabic" panose="02020603050405020304" pitchFamily="18" charset="-78"/>
                      </a:rPr>
                      <m:t>𝐾</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15</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𝜆</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0</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                         </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𝜆</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f>
                      <m:fPr>
                        <m:ctrlP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ctrlPr>
                      </m:fPr>
                      <m:num>
                        <m:r>
                          <a:rPr lang="en-US" sz="1800" b="0" i="1" smtClean="0">
                            <a:solidFill>
                              <a:prstClr val="black"/>
                            </a:solidFill>
                            <a:latin typeface="Cambria Math" panose="02040503050406030204" pitchFamily="18" charset="0"/>
                            <a:cs typeface="Simplified Arabic" panose="02020603050405020304" pitchFamily="18" charset="-78"/>
                          </a:rPr>
                          <m:t>𝐾</m:t>
                        </m:r>
                      </m:num>
                      <m:den>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15</m:t>
                        </m:r>
                      </m:den>
                    </m:f>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 </m:t>
                    </m:r>
                  </m:oMath>
                </a14:m>
                <a:endParaRPr lang="en-US" sz="1200"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a:p>
                <a:pPr marL="0" indent="0" rtl="1">
                  <a:lnSpc>
                    <a:spcPct val="115000"/>
                  </a:lnSpc>
                  <a:spcBef>
                    <a:spcPts val="0"/>
                  </a:spcBef>
                  <a:spcAft>
                    <a:spcPts val="1000"/>
                  </a:spcAft>
                  <a:buClrTx/>
                  <a:buSzTx/>
                  <a:buNone/>
                </a:pPr>
                <a:r>
                  <a:rPr lang="ar-SA" sz="1800" dirty="0">
                    <a:solidFill>
                      <a:prstClr val="black"/>
                    </a:solidFill>
                    <a:latin typeface="Calibri" panose="020F0502020204030204" pitchFamily="34" charset="0"/>
                    <a:ea typeface="Times New Roman" panose="02020603050405020304" pitchFamily="18" charset="0"/>
                    <a:cs typeface="Cambria Math" panose="02040503050406030204" pitchFamily="18" charset="0"/>
                  </a:rPr>
                  <a:t>②</a:t>
                </a:r>
                <a14:m>
                  <m:oMath xmlns:m="http://schemas.openxmlformats.org/officeDocument/2006/math">
                    <m:sSub>
                      <m:sSubPr>
                        <m:ctrlP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ctrlPr>
                      </m:sSubPr>
                      <m:e>
                        <m:r>
                          <a:rPr lang="en-US" sz="1800" i="1">
                            <a:solidFill>
                              <a:prstClr val="black"/>
                            </a:solidFill>
                            <a:latin typeface="Cambria Math" panose="02040503050406030204" pitchFamily="18" charset="0"/>
                            <a:ea typeface="Cambria Math" panose="02040503050406030204" pitchFamily="18" charset="0"/>
                            <a:cs typeface="Simplified Arabic" panose="02020603050405020304" pitchFamily="18" charset="-78"/>
                          </a:rPr>
                          <m:t>ℒ</m:t>
                        </m:r>
                      </m:e>
                      <m:sub>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𝐾</m:t>
                        </m:r>
                      </m:sub>
                    </m:sSub>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f>
                      <m:fPr>
                        <m:ctrlP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ctrlPr>
                      </m:fPr>
                      <m:num>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i="1">
                            <a:solidFill>
                              <a:prstClr val="black"/>
                            </a:solidFill>
                            <a:latin typeface="Cambria Math" panose="02040503050406030204" pitchFamily="18" charset="0"/>
                            <a:ea typeface="Cambria Math" panose="02040503050406030204" pitchFamily="18" charset="0"/>
                            <a:cs typeface="Simplified Arabic" panose="02020603050405020304" pitchFamily="18" charset="-78"/>
                          </a:rPr>
                          <m:t>ℒ</m:t>
                        </m:r>
                      </m:num>
                      <m:den>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𝐾</m:t>
                        </m:r>
                      </m:den>
                    </m:f>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b="0" i="1" smtClean="0">
                        <a:solidFill>
                          <a:prstClr val="black"/>
                        </a:solidFill>
                        <a:latin typeface="Cambria Math" panose="02040503050406030204" pitchFamily="18" charset="0"/>
                        <a:cs typeface="Simplified Arabic" panose="02020603050405020304" pitchFamily="18" charset="-78"/>
                      </a:rPr>
                      <m:t>𝐿</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2</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𝜆</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0</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                           </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𝜆</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f>
                      <m:fPr>
                        <m:ctrlP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ctrlPr>
                      </m:fPr>
                      <m:num>
                        <m:r>
                          <a:rPr lang="en-US" sz="1800" b="0" i="1" smtClean="0">
                            <a:solidFill>
                              <a:prstClr val="black"/>
                            </a:solidFill>
                            <a:latin typeface="Cambria Math" panose="02040503050406030204" pitchFamily="18" charset="0"/>
                            <a:cs typeface="Simplified Arabic" panose="02020603050405020304" pitchFamily="18" charset="-78"/>
                          </a:rPr>
                          <m:t>𝐿</m:t>
                        </m:r>
                      </m:num>
                      <m:den>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2</m:t>
                        </m:r>
                      </m:den>
                    </m:f>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 </m:t>
                    </m:r>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           </m:t>
                    </m:r>
                  </m:oMath>
                </a14:m>
                <a:endParaRPr lang="en-US" sz="1200"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a:p>
                <a:pPr marL="0" lvl="0" indent="0" rtl="1">
                  <a:lnSpc>
                    <a:spcPct val="115000"/>
                  </a:lnSpc>
                  <a:spcBef>
                    <a:spcPts val="0"/>
                  </a:spcBef>
                  <a:spcAft>
                    <a:spcPts val="1000"/>
                  </a:spcAft>
                  <a:buClrTx/>
                  <a:buSzTx/>
                  <a:buNone/>
                </a:pPr>
                <a:r>
                  <a:rPr lang="ar-SA" sz="1800" dirty="0" smtClean="0">
                    <a:solidFill>
                      <a:prstClr val="black"/>
                    </a:solidFill>
                    <a:latin typeface="Calibri" panose="020F0502020204030204" pitchFamily="34" charset="0"/>
                    <a:ea typeface="Times New Roman" panose="02020603050405020304" pitchFamily="18" charset="0"/>
                    <a:cs typeface="Cambria Math" panose="02040503050406030204" pitchFamily="18" charset="0"/>
                  </a:rPr>
                  <a:t>③</a:t>
                </a:r>
                <a:r>
                  <a:rPr lang="ar-SA" sz="1800" i="1" dirty="0" smtClean="0">
                    <a:solidFill>
                      <a:prstClr val="black"/>
                    </a:solidFill>
                    <a:latin typeface="Calibri" panose="020F0502020204030204" pitchFamily="34" charset="0"/>
                    <a:ea typeface="Times New Roman" panose="02020603050405020304" pitchFamily="18" charset="0"/>
                    <a:cs typeface="Simplified Arabic" panose="02020603050405020304" pitchFamily="18" charset="-78"/>
                  </a:rPr>
                  <a:t>     </a:t>
                </a:r>
                <a:r>
                  <a:rPr lang="en-US" sz="1800" i="1" dirty="0" smtClean="0">
                    <a:solidFill>
                      <a:prstClr val="black"/>
                    </a:solidFill>
                    <a:latin typeface="Calibri" panose="020F0502020204030204" pitchFamily="34" charset="0"/>
                    <a:ea typeface="Times New Roman" panose="02020603050405020304" pitchFamily="18" charset="0"/>
                    <a:cs typeface="Simplified Arabic" panose="02020603050405020304" pitchFamily="18" charset="-78"/>
                  </a:rPr>
                  <a:t>            </a:t>
                </a:r>
                <a:r>
                  <a:rPr lang="ar-SA" sz="1800" i="1" dirty="0" smtClean="0">
                    <a:solidFill>
                      <a:prstClr val="black"/>
                    </a:solidFill>
                    <a:latin typeface="Calibri" panose="020F0502020204030204" pitchFamily="34" charset="0"/>
                    <a:ea typeface="Times New Roman" panose="02020603050405020304" pitchFamily="18" charset="0"/>
                    <a:cs typeface="Simplified Arabic" panose="02020603050405020304" pitchFamily="18" charset="-78"/>
                  </a:rPr>
                  <a:t>      </a:t>
                </a:r>
                <a14:m>
                  <m:oMath xmlns:m="http://schemas.openxmlformats.org/officeDocument/2006/math">
                    <m:sSub>
                      <m:sSubPr>
                        <m:ctrlPr>
                          <a:rPr lang="en-US" sz="180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ctrlPr>
                      </m:sSubPr>
                      <m:e>
                        <m:r>
                          <a:rPr lang="en-US" sz="1800" i="1" smtClean="0">
                            <a:solidFill>
                              <a:prstClr val="black"/>
                            </a:solidFill>
                            <a:latin typeface="Cambria Math" panose="02040503050406030204" pitchFamily="18" charset="0"/>
                            <a:ea typeface="Cambria Math" panose="02040503050406030204" pitchFamily="18" charset="0"/>
                            <a:cs typeface="Simplified Arabic" panose="02020603050405020304" pitchFamily="18" charset="-78"/>
                          </a:rPr>
                          <m:t>ℒ</m:t>
                        </m:r>
                      </m:e>
                      <m:sub>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𝜆</m:t>
                        </m:r>
                      </m:sub>
                    </m:sSub>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f>
                      <m:fPr>
                        <m:ctrlP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ctrlPr>
                      </m:fPr>
                      <m:num>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i="1" smtClean="0">
                            <a:solidFill>
                              <a:prstClr val="black"/>
                            </a:solidFill>
                            <a:latin typeface="Cambria Math" panose="02040503050406030204" pitchFamily="18" charset="0"/>
                            <a:ea typeface="Cambria Math" panose="02040503050406030204" pitchFamily="18" charset="0"/>
                            <a:cs typeface="Simplified Arabic" panose="02020603050405020304" pitchFamily="18" charset="-78"/>
                          </a:rPr>
                          <m:t>ℒ</m:t>
                        </m:r>
                      </m:num>
                      <m:den>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𝜕𝜆</m:t>
                        </m:r>
                      </m:den>
                    </m:f>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300</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15</m:t>
                    </m:r>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𝐿</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2</m:t>
                    </m:r>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𝐾</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0</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   </m:t>
                    </m:r>
                  </m:oMath>
                </a14:m>
                <a:endParaRPr lang="en-US" sz="1200" dirty="0">
                  <a:solidFill>
                    <a:prstClr val="black"/>
                  </a:solidFill>
                  <a:latin typeface="Calibri" panose="020F0502020204030204" pitchFamily="34" charset="0"/>
                  <a:ea typeface="Times New Roman" panose="02020603050405020304" pitchFamily="18" charset="0"/>
                  <a:cs typeface="Arial" panose="020B0604020202020204" pitchFamily="34" charset="0"/>
                </a:endParaRPr>
              </a:p>
              <a:p>
                <a:pPr marL="0" lvl="0" indent="0" algn="ctr" rtl="1">
                  <a:lnSpc>
                    <a:spcPct val="115000"/>
                  </a:lnSpc>
                  <a:spcBef>
                    <a:spcPts val="0"/>
                  </a:spcBef>
                  <a:spcAft>
                    <a:spcPts val="1000"/>
                  </a:spcAft>
                  <a:buClrTx/>
                  <a:buSzTx/>
                  <a:buNone/>
                </a:pPr>
                <a:r>
                  <a:rPr lang="ar-SA" sz="1400" i="1" dirty="0"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a:t>من الشروط الضرورية </a:t>
                </a:r>
                <a:r>
                  <a:rPr lang="ar-SA" sz="1400" i="1" dirty="0" smtClean="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ar-SA" sz="1400" i="1" dirty="0">
                    <a:solidFill>
                      <a:prstClr val="black"/>
                    </a:solidFill>
                    <a:latin typeface="Calibri" panose="020F0502020204030204" pitchFamily="34" charset="0"/>
                    <a:ea typeface="Times New Roman" panose="02020603050405020304" pitchFamily="18" charset="0"/>
                    <a:cs typeface="Calibri" panose="020F0502020204030204" pitchFamily="34" charset="0"/>
                  </a:rPr>
                  <a:t>①و </a:t>
                </a:r>
                <a:r>
                  <a:rPr lang="ar-SA" sz="1400" dirty="0">
                    <a:solidFill>
                      <a:prstClr val="black"/>
                    </a:solidFill>
                    <a:latin typeface="Calibri" panose="020F0502020204030204" pitchFamily="34" charset="0"/>
                    <a:ea typeface="Times New Roman" panose="02020603050405020304" pitchFamily="18" charset="0"/>
                    <a:cs typeface="Cambria Math" panose="02040503050406030204" pitchFamily="18" charset="0"/>
                  </a:rPr>
                  <a:t>②</a:t>
                </a:r>
                <a:r>
                  <a:rPr lang="ar-SA" sz="1400" i="1" dirty="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a:t> </a:t>
                </a:r>
              </a:p>
              <a:p>
                <a:pPr marL="0" lvl="0" indent="0" rtl="1">
                  <a:lnSpc>
                    <a:spcPct val="115000"/>
                  </a:lnSpc>
                  <a:spcBef>
                    <a:spcPts val="0"/>
                  </a:spcBef>
                  <a:spcAft>
                    <a:spcPts val="1000"/>
                  </a:spcAft>
                  <a:buClrTx/>
                  <a:buSzTx/>
                  <a:buNone/>
                </a:pPr>
                <a14:m>
                  <m:oMath xmlns:m="http://schemas.openxmlformats.org/officeDocument/2006/math">
                    <m:f>
                      <m:fPr>
                        <m:ctrlP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ctrlPr>
                      </m:fPr>
                      <m:num>
                        <m:r>
                          <a:rPr lang="en-US" sz="1800" b="0" i="1" smtClean="0">
                            <a:solidFill>
                              <a:prstClr val="black"/>
                            </a:solidFill>
                            <a:latin typeface="Cambria Math" panose="02040503050406030204" pitchFamily="18" charset="0"/>
                            <a:cs typeface="Simplified Arabic" panose="02020603050405020304" pitchFamily="18" charset="-78"/>
                          </a:rPr>
                          <m:t>𝐾</m:t>
                        </m:r>
                      </m:num>
                      <m:den>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15</m:t>
                        </m:r>
                      </m:den>
                    </m:f>
                    <m:r>
                      <a:rPr lang="en-US" sz="180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f>
                      <m:fPr>
                        <m:ctrlP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ctrlPr>
                      </m:fPr>
                      <m:num>
                        <m:r>
                          <a:rPr lang="en-US" sz="1800" b="0" i="1" smtClean="0">
                            <a:solidFill>
                              <a:prstClr val="black"/>
                            </a:solidFill>
                            <a:latin typeface="Cambria Math" panose="02040503050406030204" pitchFamily="18" charset="0"/>
                            <a:cs typeface="Simplified Arabic" panose="02020603050405020304" pitchFamily="18" charset="-78"/>
                          </a:rPr>
                          <m:t>𝐿</m:t>
                        </m:r>
                      </m:num>
                      <m:den>
                        <m:r>
                          <a:rPr lang="en-US" sz="1800" b="0" i="1" smtClean="0">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2</m:t>
                        </m:r>
                      </m:den>
                    </m:f>
                  </m:oMath>
                </a14:m>
                <a:r>
                  <a:rPr lang="en-US" sz="1800" dirty="0" smtClean="0">
                    <a:solidFill>
                      <a:prstClr val="black"/>
                    </a:solidFill>
                    <a:ea typeface="Times New Roman" panose="02020603050405020304" pitchFamily="18" charset="0"/>
                    <a:cs typeface="Simplified Arabic" panose="02020603050405020304" pitchFamily="18" charset="-78"/>
                  </a:rPr>
                  <a:t>                       2K=15L                        K=</a:t>
                </a:r>
                <a14:m>
                  <m:oMath xmlns:m="http://schemas.openxmlformats.org/officeDocument/2006/math">
                    <m:f>
                      <m:fPr>
                        <m:ctrlPr>
                          <a:rPr lang="en-US" sz="1800" i="1" smtClean="0">
                            <a:solidFill>
                              <a:prstClr val="black"/>
                            </a:solidFill>
                            <a:latin typeface="Cambria Math" panose="02040503050406030204" pitchFamily="18" charset="0"/>
                            <a:cs typeface="Simplified Arabic" panose="02020603050405020304" pitchFamily="18" charset="-78"/>
                          </a:rPr>
                        </m:ctrlPr>
                      </m:fPr>
                      <m:num>
                        <m:r>
                          <a:rPr lang="en-US" sz="1800" b="0" i="1" smtClean="0">
                            <a:solidFill>
                              <a:prstClr val="black"/>
                            </a:solidFill>
                            <a:latin typeface="Cambria Math" panose="02040503050406030204" pitchFamily="18" charset="0"/>
                            <a:cs typeface="Simplified Arabic" panose="02020603050405020304" pitchFamily="18" charset="-78"/>
                          </a:rPr>
                          <m:t>15</m:t>
                        </m:r>
                      </m:num>
                      <m:den>
                        <m:r>
                          <a:rPr lang="en-US" sz="1800" b="0" i="1" smtClean="0">
                            <a:solidFill>
                              <a:prstClr val="black"/>
                            </a:solidFill>
                            <a:latin typeface="Cambria Math" panose="02040503050406030204" pitchFamily="18" charset="0"/>
                            <a:cs typeface="Simplified Arabic" panose="02020603050405020304" pitchFamily="18" charset="-78"/>
                          </a:rPr>
                          <m:t>2</m:t>
                        </m:r>
                      </m:den>
                    </m:f>
                    <m:r>
                      <a:rPr lang="en-US" sz="1800" b="0" i="1" smtClean="0">
                        <a:solidFill>
                          <a:prstClr val="black"/>
                        </a:solidFill>
                        <a:latin typeface="Cambria Math" panose="02040503050406030204" pitchFamily="18" charset="0"/>
                        <a:cs typeface="Simplified Arabic" panose="02020603050405020304" pitchFamily="18" charset="-78"/>
                      </a:rPr>
                      <m:t> </m:t>
                    </m:r>
                    <m:r>
                      <a:rPr lang="en-US" sz="1800" b="0" i="1" smtClean="0">
                        <a:solidFill>
                          <a:prstClr val="black"/>
                        </a:solidFill>
                        <a:latin typeface="Cambria Math" panose="02040503050406030204" pitchFamily="18" charset="0"/>
                        <a:cs typeface="Simplified Arabic" panose="02020603050405020304" pitchFamily="18" charset="-78"/>
                      </a:rPr>
                      <m:t>𝐿</m:t>
                    </m:r>
                    <m:r>
                      <a:rPr lang="en-US" sz="1800" b="0" i="1" smtClean="0">
                        <a:solidFill>
                          <a:prstClr val="black"/>
                        </a:solidFill>
                        <a:latin typeface="Cambria Math" panose="02040503050406030204" pitchFamily="18" charset="0"/>
                        <a:cs typeface="Simplified Arabic" panose="02020603050405020304" pitchFamily="18" charset="-78"/>
                      </a:rPr>
                      <m:t>  </m:t>
                    </m:r>
                    <m:r>
                      <a:rPr lang="en-US" sz="1800" b="0" i="1" smtClean="0">
                        <a:solidFill>
                          <a:prstClr val="black"/>
                        </a:solidFill>
                        <a:latin typeface="Cambria Math" panose="02040503050406030204" pitchFamily="18" charset="0"/>
                        <a:cs typeface="Simplified Arabic" panose="02020603050405020304" pitchFamily="18" charset="-78"/>
                      </a:rPr>
                      <m:t>𝑂𝑅</m:t>
                    </m:r>
                    <m:r>
                      <a:rPr lang="en-US" sz="1800" b="0" i="1" smtClean="0">
                        <a:solidFill>
                          <a:prstClr val="black"/>
                        </a:solidFill>
                        <a:latin typeface="Cambria Math" panose="02040503050406030204" pitchFamily="18" charset="0"/>
                        <a:cs typeface="Simplified Arabic" panose="02020603050405020304" pitchFamily="18" charset="-78"/>
                      </a:rPr>
                      <m:t>  </m:t>
                    </m:r>
                    <m:r>
                      <a:rPr lang="en-US" sz="1800" b="0" i="1" smtClean="0">
                        <a:solidFill>
                          <a:prstClr val="black"/>
                        </a:solidFill>
                        <a:latin typeface="Cambria Math" panose="02040503050406030204" pitchFamily="18" charset="0"/>
                        <a:cs typeface="Simplified Arabic" panose="02020603050405020304" pitchFamily="18" charset="-78"/>
                      </a:rPr>
                      <m:t>𝐿</m:t>
                    </m:r>
                    <m:r>
                      <a:rPr lang="en-US" sz="1800" b="0" i="1" smtClean="0">
                        <a:solidFill>
                          <a:prstClr val="black"/>
                        </a:solidFill>
                        <a:latin typeface="Cambria Math" panose="02040503050406030204" pitchFamily="18" charset="0"/>
                        <a:cs typeface="Simplified Arabic" panose="02020603050405020304" pitchFamily="18" charset="-78"/>
                      </a:rPr>
                      <m:t>=</m:t>
                    </m:r>
                    <m:f>
                      <m:fPr>
                        <m:ctrlPr>
                          <a:rPr lang="en-US" sz="1800" i="1">
                            <a:solidFill>
                              <a:prstClr val="black"/>
                            </a:solidFill>
                            <a:latin typeface="Cambria Math" panose="02040503050406030204" pitchFamily="18" charset="0"/>
                            <a:cs typeface="Simplified Arabic" panose="02020603050405020304" pitchFamily="18" charset="-78"/>
                          </a:rPr>
                        </m:ctrlPr>
                      </m:fPr>
                      <m:num>
                        <m:r>
                          <a:rPr lang="en-US" sz="1800" b="0" i="1" smtClean="0">
                            <a:solidFill>
                              <a:prstClr val="black"/>
                            </a:solidFill>
                            <a:latin typeface="Cambria Math" panose="02040503050406030204" pitchFamily="18" charset="0"/>
                            <a:cs typeface="Simplified Arabic" panose="02020603050405020304" pitchFamily="18" charset="-78"/>
                          </a:rPr>
                          <m:t>2</m:t>
                        </m:r>
                      </m:num>
                      <m:den>
                        <m:r>
                          <a:rPr lang="en-US" sz="1800" b="0" i="1" smtClean="0">
                            <a:solidFill>
                              <a:prstClr val="black"/>
                            </a:solidFill>
                            <a:latin typeface="Cambria Math" panose="02040503050406030204" pitchFamily="18" charset="0"/>
                            <a:cs typeface="Simplified Arabic" panose="02020603050405020304" pitchFamily="18" charset="-78"/>
                          </a:rPr>
                          <m:t>15</m:t>
                        </m:r>
                      </m:den>
                    </m:f>
                    <m:r>
                      <a:rPr lang="en-US" sz="1800" b="0" i="1" smtClean="0">
                        <a:solidFill>
                          <a:prstClr val="black"/>
                        </a:solidFill>
                        <a:latin typeface="Cambria Math" panose="02040503050406030204" pitchFamily="18" charset="0"/>
                        <a:cs typeface="Simplified Arabic" panose="02020603050405020304" pitchFamily="18" charset="-78"/>
                      </a:rPr>
                      <m:t>𝐾</m:t>
                    </m:r>
                  </m:oMath>
                </a14:m>
                <a:endParaRPr lang="en-US" sz="1800" dirty="0" smtClean="0">
                  <a:solidFill>
                    <a:prstClr val="black"/>
                  </a:solidFill>
                  <a:cs typeface="Simplified Arabic" panose="02020603050405020304" pitchFamily="18" charset="-78"/>
                </a:endParaRPr>
              </a:p>
              <a:p>
                <a:pPr marL="0" lvl="0" indent="0" rtl="1">
                  <a:lnSpc>
                    <a:spcPct val="115000"/>
                  </a:lnSpc>
                  <a:spcBef>
                    <a:spcPts val="0"/>
                  </a:spcBef>
                  <a:spcAft>
                    <a:spcPts val="1000"/>
                  </a:spcAft>
                  <a:buClrTx/>
                  <a:buSzTx/>
                  <a:buNone/>
                </a:pPr>
                <a:r>
                  <a:rPr lang="ar-SA" sz="1800" dirty="0" smtClean="0">
                    <a:solidFill>
                      <a:prstClr val="black"/>
                    </a:solidFill>
                    <a:cs typeface="Simplified Arabic" panose="02020603050405020304" pitchFamily="18" charset="-78"/>
                  </a:rPr>
                  <a:t>بالتعويض عن قيم (</a:t>
                </a:r>
                <a:r>
                  <a:rPr lang="en-US" sz="1800" dirty="0" smtClean="0">
                    <a:solidFill>
                      <a:prstClr val="black"/>
                    </a:solidFill>
                    <a:cs typeface="Simplified Arabic" panose="02020603050405020304" pitchFamily="18" charset="-78"/>
                  </a:rPr>
                  <a:t>L</a:t>
                </a:r>
                <a:r>
                  <a:rPr lang="ar-SA" sz="1800" dirty="0" smtClean="0">
                    <a:solidFill>
                      <a:prstClr val="black"/>
                    </a:solidFill>
                    <a:cs typeface="Simplified Arabic" panose="02020603050405020304" pitchFamily="18" charset="-78"/>
                  </a:rPr>
                  <a:t>) او (</a:t>
                </a:r>
                <a:r>
                  <a:rPr lang="en-US" sz="1800" dirty="0" smtClean="0">
                    <a:solidFill>
                      <a:prstClr val="black"/>
                    </a:solidFill>
                    <a:cs typeface="Simplified Arabic" panose="02020603050405020304" pitchFamily="18" charset="-78"/>
                  </a:rPr>
                  <a:t>K</a:t>
                </a:r>
                <a:r>
                  <a:rPr lang="ar-SA" sz="1800" dirty="0" smtClean="0">
                    <a:solidFill>
                      <a:prstClr val="black"/>
                    </a:solidFill>
                    <a:cs typeface="Simplified Arabic" panose="02020603050405020304" pitchFamily="18" charset="-78"/>
                  </a:rPr>
                  <a:t>) في الشرط الضروي الثالث </a:t>
                </a:r>
              </a:p>
              <a:p>
                <a:pPr marL="0" lvl="0" indent="0" rtl="1">
                  <a:lnSpc>
                    <a:spcPct val="115000"/>
                  </a:lnSpc>
                  <a:spcBef>
                    <a:spcPts val="0"/>
                  </a:spcBef>
                  <a:spcAft>
                    <a:spcPts val="1000"/>
                  </a:spcAft>
                  <a:buClrTx/>
                  <a:buSzTx/>
                  <a:buNone/>
                </a:pPr>
                <a14:m>
                  <m:oMath xmlns:m="http://schemas.openxmlformats.org/officeDocument/2006/math">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300</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15</m:t>
                    </m:r>
                    <m:r>
                      <a:rPr lang="en-US" sz="1800" b="0" i="1" smtClean="0">
                        <a:solidFill>
                          <a:srgbClr val="C00000"/>
                        </a:solidFill>
                        <a:latin typeface="Cambria Math" panose="02040503050406030204" pitchFamily="18" charset="0"/>
                        <a:ea typeface="Times New Roman" panose="02020603050405020304" pitchFamily="18" charset="0"/>
                        <a:cs typeface="Simplified Arabic" panose="02020603050405020304" pitchFamily="18" charset="-78"/>
                      </a:rPr>
                      <m:t>(</m:t>
                    </m:r>
                    <m:f>
                      <m:fPr>
                        <m:ctrlPr>
                          <a:rPr lang="en-US" sz="1800" i="1">
                            <a:solidFill>
                              <a:srgbClr val="C00000"/>
                            </a:solidFill>
                            <a:latin typeface="Cambria Math" panose="02040503050406030204" pitchFamily="18" charset="0"/>
                            <a:cs typeface="Simplified Arabic" panose="02020603050405020304" pitchFamily="18" charset="-78"/>
                          </a:rPr>
                        </m:ctrlPr>
                      </m:fPr>
                      <m:num>
                        <m:r>
                          <a:rPr lang="en-US" sz="1800" i="1">
                            <a:solidFill>
                              <a:srgbClr val="C00000"/>
                            </a:solidFill>
                            <a:latin typeface="Cambria Math" panose="02040503050406030204" pitchFamily="18" charset="0"/>
                            <a:cs typeface="Simplified Arabic" panose="02020603050405020304" pitchFamily="18" charset="-78"/>
                          </a:rPr>
                          <m:t>2</m:t>
                        </m:r>
                      </m:num>
                      <m:den>
                        <m:r>
                          <a:rPr lang="en-US" sz="1800" i="1">
                            <a:solidFill>
                              <a:srgbClr val="C00000"/>
                            </a:solidFill>
                            <a:latin typeface="Cambria Math" panose="02040503050406030204" pitchFamily="18" charset="0"/>
                            <a:cs typeface="Simplified Arabic" panose="02020603050405020304" pitchFamily="18" charset="-78"/>
                          </a:rPr>
                          <m:t>15</m:t>
                        </m:r>
                      </m:den>
                    </m:f>
                    <m:r>
                      <a:rPr lang="en-US" sz="1800" b="0" i="1" smtClean="0">
                        <a:solidFill>
                          <a:srgbClr val="C00000"/>
                        </a:solidFill>
                        <a:latin typeface="Cambria Math" panose="02040503050406030204" pitchFamily="18" charset="0"/>
                        <a:cs typeface="Simplified Arabic" panose="02020603050405020304" pitchFamily="18" charset="-78"/>
                      </a:rPr>
                      <m:t>𝐾</m:t>
                    </m:r>
                    <m:r>
                      <a:rPr lang="en-US" sz="1800" b="0" i="1" smtClean="0">
                        <a:solidFill>
                          <a:srgbClr val="C00000"/>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2</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𝐾</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m:t>
                    </m:r>
                    <m:r>
                      <a:rPr lang="en-US" sz="1800" i="1">
                        <a:solidFill>
                          <a:prstClr val="black"/>
                        </a:solidFill>
                        <a:latin typeface="Cambria Math" panose="02040503050406030204" pitchFamily="18" charset="0"/>
                        <a:ea typeface="Times New Roman" panose="02020603050405020304" pitchFamily="18" charset="0"/>
                        <a:cs typeface="Simplified Arabic" panose="02020603050405020304" pitchFamily="18" charset="-78"/>
                      </a:rPr>
                      <m:t>0</m:t>
                    </m:r>
                  </m:oMath>
                </a14:m>
                <a:r>
                  <a:rPr lang="en-US" sz="1800" dirty="0" smtClean="0">
                    <a:solidFill>
                      <a:prstClr val="black"/>
                    </a:solidFill>
                    <a:cs typeface="Simplified Arabic" panose="02020603050405020304" pitchFamily="18" charset="-78"/>
                  </a:rPr>
                  <a:t>                    K *=75 </a:t>
                </a:r>
              </a:p>
              <a:p>
                <a:pPr marL="0" indent="0" rtl="1">
                  <a:lnSpc>
                    <a:spcPct val="115000"/>
                  </a:lnSpc>
                  <a:spcBef>
                    <a:spcPts val="0"/>
                  </a:spcBef>
                  <a:spcAft>
                    <a:spcPts val="1000"/>
                  </a:spcAft>
                  <a:buClrTx/>
                  <a:buSzTx/>
                  <a:buNone/>
                </a:pPr>
                <a:r>
                  <a:rPr lang="en-US" sz="1800" dirty="0" smtClean="0">
                    <a:solidFill>
                      <a:prstClr val="black"/>
                    </a:solidFill>
                    <a:latin typeface="Cambria Math" panose="02040503050406030204" pitchFamily="18" charset="0"/>
                    <a:ea typeface="Cambria Math" panose="02040503050406030204" pitchFamily="18" charset="0"/>
                    <a:cs typeface="Simplified Arabic" panose="02020603050405020304" pitchFamily="18" charset="-78"/>
                  </a:rPr>
                  <a:t>∵</a:t>
                </a:r>
                <a:r>
                  <a:rPr lang="en-US" sz="1800" dirty="0" smtClean="0">
                    <a:solidFill>
                      <a:prstClr val="black"/>
                    </a:solidFill>
                    <a:cs typeface="Simplified Arabic" panose="02020603050405020304" pitchFamily="18" charset="-78"/>
                  </a:rPr>
                  <a:t> </a:t>
                </a:r>
                <a14:m>
                  <m:oMath xmlns:m="http://schemas.openxmlformats.org/officeDocument/2006/math">
                    <m:r>
                      <a:rPr lang="en-US" sz="1800" i="1">
                        <a:solidFill>
                          <a:prstClr val="black"/>
                        </a:solidFill>
                        <a:latin typeface="Cambria Math" panose="02040503050406030204" pitchFamily="18" charset="0"/>
                        <a:cs typeface="Simplified Arabic" panose="02020603050405020304" pitchFamily="18" charset="-78"/>
                      </a:rPr>
                      <m:t>𝐿</m:t>
                    </m:r>
                    <m:r>
                      <a:rPr lang="en-US" sz="1800" i="1" smtClean="0">
                        <a:solidFill>
                          <a:prstClr val="black"/>
                        </a:solidFill>
                        <a:latin typeface="Cambria Math" panose="02040503050406030204" pitchFamily="18" charset="0"/>
                        <a:cs typeface="Simplified Arabic" panose="02020603050405020304" pitchFamily="18" charset="-78"/>
                      </a:rPr>
                      <m:t>=</m:t>
                    </m:r>
                    <m:f>
                      <m:fPr>
                        <m:ctrlPr>
                          <a:rPr lang="en-US" sz="1800" i="1">
                            <a:solidFill>
                              <a:prstClr val="black"/>
                            </a:solidFill>
                            <a:latin typeface="Cambria Math" panose="02040503050406030204" pitchFamily="18" charset="0"/>
                            <a:cs typeface="Simplified Arabic" panose="02020603050405020304" pitchFamily="18" charset="-78"/>
                          </a:rPr>
                        </m:ctrlPr>
                      </m:fPr>
                      <m:num>
                        <m:r>
                          <a:rPr lang="en-US" sz="1800" i="1">
                            <a:solidFill>
                              <a:prstClr val="black"/>
                            </a:solidFill>
                            <a:latin typeface="Cambria Math" panose="02040503050406030204" pitchFamily="18" charset="0"/>
                            <a:cs typeface="Simplified Arabic" panose="02020603050405020304" pitchFamily="18" charset="-78"/>
                          </a:rPr>
                          <m:t>2</m:t>
                        </m:r>
                      </m:num>
                      <m:den>
                        <m:r>
                          <a:rPr lang="en-US" sz="1800" i="1">
                            <a:solidFill>
                              <a:prstClr val="black"/>
                            </a:solidFill>
                            <a:latin typeface="Cambria Math" panose="02040503050406030204" pitchFamily="18" charset="0"/>
                            <a:cs typeface="Simplified Arabic" panose="02020603050405020304" pitchFamily="18" charset="-78"/>
                          </a:rPr>
                          <m:t>15</m:t>
                        </m:r>
                      </m:den>
                    </m:f>
                    <m:r>
                      <a:rPr lang="en-US" sz="1800" i="1">
                        <a:solidFill>
                          <a:prstClr val="black"/>
                        </a:solidFill>
                        <a:latin typeface="Cambria Math" panose="02040503050406030204" pitchFamily="18" charset="0"/>
                        <a:cs typeface="Simplified Arabic" panose="02020603050405020304" pitchFamily="18" charset="-78"/>
                      </a:rPr>
                      <m:t>𝐾</m:t>
                    </m:r>
                  </m:oMath>
                </a14:m>
                <a:r>
                  <a:rPr lang="ar-SA" sz="1800" dirty="0" smtClean="0">
                    <a:solidFill>
                      <a:prstClr val="black"/>
                    </a:solidFill>
                    <a:cs typeface="Simplified Arabic" panose="02020603050405020304" pitchFamily="18" charset="-78"/>
                  </a:rPr>
                  <a:t>  </a:t>
                </a:r>
                <a:r>
                  <a:rPr lang="en-US" sz="1800" dirty="0" smtClean="0">
                    <a:solidFill>
                      <a:prstClr val="black"/>
                    </a:solidFill>
                    <a:cs typeface="Simplified Arabic" panose="02020603050405020304" pitchFamily="18" charset="-78"/>
                  </a:rPr>
                  <a:t>  </a:t>
                </a:r>
                <a:endParaRPr lang="en-US" sz="1800" dirty="0">
                  <a:solidFill>
                    <a:prstClr val="black"/>
                  </a:solidFill>
                  <a:cs typeface="Simplified Arabic" panose="02020603050405020304" pitchFamily="18" charset="-78"/>
                </a:endParaRPr>
              </a:p>
              <a:p>
                <a:pPr marL="0" indent="0" rtl="1">
                  <a:lnSpc>
                    <a:spcPct val="115000"/>
                  </a:lnSpc>
                  <a:spcBef>
                    <a:spcPts val="0"/>
                  </a:spcBef>
                  <a:spcAft>
                    <a:spcPts val="1000"/>
                  </a:spcAft>
                  <a:buClrTx/>
                  <a:buSzTx/>
                  <a:buNone/>
                </a:pPr>
                <a:r>
                  <a:rPr lang="en-US" sz="1800" dirty="0" smtClean="0">
                    <a:solidFill>
                      <a:prstClr val="black"/>
                    </a:solidFill>
                    <a:cs typeface="Simplified Arabic" panose="02020603050405020304" pitchFamily="18" charset="-78"/>
                  </a:rPr>
                  <a:t>  L* </a:t>
                </a:r>
                <a:r>
                  <a:rPr lang="en-US" sz="1800" dirty="0" smtClean="0">
                    <a:solidFill>
                      <a:prstClr val="black"/>
                    </a:solidFill>
                    <a:latin typeface="Cambria Math" panose="02040503050406030204" pitchFamily="18" charset="0"/>
                    <a:ea typeface="Cambria Math" panose="02040503050406030204" pitchFamily="18" charset="0"/>
                    <a:cs typeface="Simplified Arabic" panose="02020603050405020304" pitchFamily="18" charset="-78"/>
                  </a:rPr>
                  <a:t>= 10</a:t>
                </a:r>
                <a:r>
                  <a:rPr lang="ar-SA" sz="1800" dirty="0" smtClean="0">
                    <a:solidFill>
                      <a:prstClr val="black"/>
                    </a:solidFill>
                    <a:latin typeface="Cambria Math" panose="02040503050406030204" pitchFamily="18" charset="0"/>
                    <a:ea typeface="Cambria Math" panose="02040503050406030204" pitchFamily="18" charset="0"/>
                    <a:cs typeface="Simplified Arabic" panose="02020603050405020304" pitchFamily="18" charset="-78"/>
                  </a:rPr>
                  <a:t>∴</a:t>
                </a:r>
                <a:r>
                  <a:rPr lang="en-US" sz="1800" dirty="0" smtClean="0">
                    <a:solidFill>
                      <a:prstClr val="black"/>
                    </a:solidFill>
                    <a:latin typeface="Cambria Math" panose="02040503050406030204" pitchFamily="18" charset="0"/>
                    <a:ea typeface="Cambria Math" panose="02040503050406030204" pitchFamily="18" charset="0"/>
                    <a:cs typeface="Simplified Arabic" panose="02020603050405020304" pitchFamily="18" charset="-78"/>
                  </a:rPr>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2959" y="908720"/>
                <a:ext cx="7543801" cy="5400600"/>
              </a:xfrm>
              <a:blipFill rotWithShape="0">
                <a:blip r:embed="rId2"/>
                <a:stretch>
                  <a:fillRect l="-3554" b="-903"/>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smtClean="0"/>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31</a:t>
            </a:fld>
            <a:endParaRPr lang="en-GB"/>
          </a:p>
        </p:txBody>
      </p:sp>
      <p:sp>
        <p:nvSpPr>
          <p:cNvPr id="6" name="TextBox 5"/>
          <p:cNvSpPr txBox="1"/>
          <p:nvPr/>
        </p:nvSpPr>
        <p:spPr>
          <a:xfrm>
            <a:off x="4114800" y="2971800"/>
            <a:ext cx="65" cy="276999"/>
          </a:xfrm>
          <a:prstGeom prst="rect">
            <a:avLst/>
          </a:prstGeom>
          <a:noFill/>
        </p:spPr>
        <p:txBody>
          <a:bodyPr wrap="none" lIns="0" tIns="0" rIns="0" bIns="0" rtlCol="0">
            <a:spAutoFit/>
          </a:bodyPr>
          <a:lstStyle/>
          <a:p>
            <a:endParaRPr lang="en-US" dirty="0"/>
          </a:p>
        </p:txBody>
      </p:sp>
      <p:cxnSp>
        <p:nvCxnSpPr>
          <p:cNvPr id="8" name="Straight Arrow Connector 7"/>
          <p:cNvCxnSpPr/>
          <p:nvPr/>
        </p:nvCxnSpPr>
        <p:spPr>
          <a:xfrm>
            <a:off x="1547664" y="4221088"/>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347864" y="4293096"/>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275856" y="5157192"/>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56176" y="4869160"/>
            <a:ext cx="0" cy="1152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56176" y="6021288"/>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56176" y="5301208"/>
            <a:ext cx="792088" cy="72008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854217" y="4725144"/>
            <a:ext cx="230828" cy="169168"/>
          </a:xfrm>
          <a:prstGeom prst="round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K</a:t>
            </a:r>
            <a:endParaRPr lang="en-US" dirty="0"/>
          </a:p>
        </p:txBody>
      </p:sp>
      <p:sp>
        <p:nvSpPr>
          <p:cNvPr id="19" name="Rounded Rectangle 18"/>
          <p:cNvSpPr/>
          <p:nvPr/>
        </p:nvSpPr>
        <p:spPr>
          <a:xfrm>
            <a:off x="5695442" y="5188652"/>
            <a:ext cx="429127" cy="208768"/>
          </a:xfrm>
          <a:prstGeom prst="round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050" dirty="0" smtClean="0"/>
              <a:t>150</a:t>
            </a:r>
            <a:endParaRPr lang="en-US" sz="1050" dirty="0"/>
          </a:p>
        </p:txBody>
      </p:sp>
      <p:sp>
        <p:nvSpPr>
          <p:cNvPr id="20" name="Rounded Rectangle 19"/>
          <p:cNvSpPr/>
          <p:nvPr/>
        </p:nvSpPr>
        <p:spPr>
          <a:xfrm>
            <a:off x="5746601" y="5477982"/>
            <a:ext cx="374009" cy="160946"/>
          </a:xfrm>
          <a:prstGeom prst="round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050" dirty="0" smtClean="0"/>
              <a:t>75</a:t>
            </a:r>
            <a:endParaRPr lang="en-US" sz="1050" dirty="0"/>
          </a:p>
        </p:txBody>
      </p:sp>
      <p:sp>
        <p:nvSpPr>
          <p:cNvPr id="21" name="Rounded Rectangle 20"/>
          <p:cNvSpPr/>
          <p:nvPr/>
        </p:nvSpPr>
        <p:spPr>
          <a:xfrm>
            <a:off x="6156177" y="6055904"/>
            <a:ext cx="493426" cy="193845"/>
          </a:xfrm>
          <a:prstGeom prst="round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050" dirty="0" smtClean="0"/>
              <a:t>10</a:t>
            </a:r>
            <a:endParaRPr lang="en-US" sz="1050" dirty="0"/>
          </a:p>
        </p:txBody>
      </p:sp>
      <p:sp>
        <p:nvSpPr>
          <p:cNvPr id="22" name="Rounded Rectangle 21"/>
          <p:cNvSpPr/>
          <p:nvPr/>
        </p:nvSpPr>
        <p:spPr>
          <a:xfrm>
            <a:off x="6821926" y="6109421"/>
            <a:ext cx="486378" cy="140328"/>
          </a:xfrm>
          <a:prstGeom prst="round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050" dirty="0" smtClean="0"/>
              <a:t>20</a:t>
            </a:r>
            <a:endParaRPr lang="en-US" sz="1050" dirty="0"/>
          </a:p>
        </p:txBody>
      </p:sp>
      <p:sp>
        <p:nvSpPr>
          <p:cNvPr id="23" name="Rounded Rectangle 22"/>
          <p:cNvSpPr/>
          <p:nvPr/>
        </p:nvSpPr>
        <p:spPr>
          <a:xfrm>
            <a:off x="7668344" y="5949280"/>
            <a:ext cx="252027" cy="216024"/>
          </a:xfrm>
          <a:prstGeom prst="round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t>L</a:t>
            </a:r>
            <a:endParaRPr lang="en-US" dirty="0"/>
          </a:p>
        </p:txBody>
      </p:sp>
      <p:cxnSp>
        <p:nvCxnSpPr>
          <p:cNvPr id="25" name="Straight Connector 24"/>
          <p:cNvCxnSpPr/>
          <p:nvPr/>
        </p:nvCxnSpPr>
        <p:spPr>
          <a:xfrm>
            <a:off x="6444875" y="5573770"/>
            <a:ext cx="12635" cy="4821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169478" y="5573770"/>
            <a:ext cx="275397"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6746208" y="5683188"/>
            <a:ext cx="880442" cy="187634"/>
          </a:xfrm>
          <a:prstGeom prst="round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050" dirty="0" smtClean="0"/>
              <a:t>Q=750</a:t>
            </a:r>
            <a:endParaRPr lang="en-US" sz="1050" dirty="0"/>
          </a:p>
        </p:txBody>
      </p:sp>
      <p:sp>
        <p:nvSpPr>
          <p:cNvPr id="26" name="Freeform 25"/>
          <p:cNvSpPr/>
          <p:nvPr/>
        </p:nvSpPr>
        <p:spPr>
          <a:xfrm rot="21331005">
            <a:off x="6336973" y="5118402"/>
            <a:ext cx="607016" cy="719161"/>
          </a:xfrm>
          <a:custGeom>
            <a:avLst/>
            <a:gdLst>
              <a:gd name="connsiteX0" fmla="*/ 0 w 735291"/>
              <a:gd name="connsiteY0" fmla="*/ 0 h 523188"/>
              <a:gd name="connsiteX1" fmla="*/ 146116 w 735291"/>
              <a:gd name="connsiteY1" fmla="*/ 320512 h 523188"/>
              <a:gd name="connsiteX2" fmla="*/ 735291 w 735291"/>
              <a:gd name="connsiteY2" fmla="*/ 523188 h 523188"/>
              <a:gd name="connsiteX3" fmla="*/ 735291 w 735291"/>
              <a:gd name="connsiteY3" fmla="*/ 523188 h 523188"/>
            </a:gdLst>
            <a:ahLst/>
            <a:cxnLst>
              <a:cxn ang="0">
                <a:pos x="connsiteX0" y="connsiteY0"/>
              </a:cxn>
              <a:cxn ang="0">
                <a:pos x="connsiteX1" y="connsiteY1"/>
              </a:cxn>
              <a:cxn ang="0">
                <a:pos x="connsiteX2" y="connsiteY2"/>
              </a:cxn>
              <a:cxn ang="0">
                <a:pos x="connsiteX3" y="connsiteY3"/>
              </a:cxn>
            </a:cxnLst>
            <a:rect l="l" t="t" r="r" b="b"/>
            <a:pathLst>
              <a:path w="735291" h="523188">
                <a:moveTo>
                  <a:pt x="0" y="0"/>
                </a:moveTo>
                <a:cubicBezTo>
                  <a:pt x="11784" y="116657"/>
                  <a:pt x="23568" y="233314"/>
                  <a:pt x="146116" y="320512"/>
                </a:cubicBezTo>
                <a:cubicBezTo>
                  <a:pt x="268665" y="407710"/>
                  <a:pt x="735291" y="523188"/>
                  <a:pt x="735291" y="523188"/>
                </a:cubicBezTo>
                <a:lnTo>
                  <a:pt x="735291" y="523188"/>
                </a:ln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45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44185"/>
            <a:ext cx="7543800" cy="808552"/>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تابع اجابة  تمرين </a:t>
            </a:r>
            <a:r>
              <a:rPr lang="ar-SA" sz="3600" b="1" dirty="0" smtClean="0">
                <a:solidFill>
                  <a:srgbClr val="C00000"/>
                </a:solidFill>
                <a:effectLst>
                  <a:outerShdw blurRad="38100" dist="38100" dir="2700000" algn="tl">
                    <a:srgbClr val="000000">
                      <a:alpha val="43137"/>
                    </a:srgbClr>
                  </a:outerShdw>
                </a:effectLst>
              </a:rPr>
              <a:t>3</a:t>
            </a:r>
            <a:endParaRPr lang="en-US" sz="3600" dirty="0"/>
          </a:p>
        </p:txBody>
      </p:sp>
      <p:sp>
        <p:nvSpPr>
          <p:cNvPr id="5" name="Footer Placeholder 4"/>
          <p:cNvSpPr>
            <a:spLocks noGrp="1"/>
          </p:cNvSpPr>
          <p:nvPr>
            <p:ph type="ftr" sz="quarter" idx="11"/>
          </p:nvPr>
        </p:nvSpPr>
        <p:spPr/>
        <p:txBody>
          <a:bodyPr/>
          <a:lstStyle/>
          <a:p>
            <a:r>
              <a:rPr lang="ar-SA"/>
              <a:t>فوزية الكلابي</a:t>
            </a:r>
            <a:endParaRPr lang="en-GB"/>
          </a:p>
        </p:txBody>
      </p:sp>
      <p:sp>
        <p:nvSpPr>
          <p:cNvPr id="6" name="Slide Number Placeholder 5"/>
          <p:cNvSpPr>
            <a:spLocks noGrp="1"/>
          </p:cNvSpPr>
          <p:nvPr>
            <p:ph type="sldNum" sz="quarter" idx="12"/>
          </p:nvPr>
        </p:nvSpPr>
        <p:spPr/>
        <p:txBody>
          <a:bodyPr/>
          <a:lstStyle/>
          <a:p>
            <a:fld id="{2338F51C-D5EA-4311-9A7E-897834F6F1FC}" type="slidenum">
              <a:rPr lang="en-GB" smtClean="0"/>
              <a:pPr/>
              <a:t>32</a:t>
            </a:fld>
            <a:endParaRPr lang="en-GB"/>
          </a:p>
        </p:txBody>
      </p:sp>
      <mc:AlternateContent xmlns:mc="http://schemas.openxmlformats.org/markup-compatibility/2006" xmlns:a14="http://schemas.microsoft.com/office/drawing/2010/main">
        <mc:Choice Requires="a14">
          <p:sp>
            <p:nvSpPr>
              <p:cNvPr id="8" name="Rectangle 7"/>
              <p:cNvSpPr/>
              <p:nvPr/>
            </p:nvSpPr>
            <p:spPr>
              <a:xfrm>
                <a:off x="755576" y="2278688"/>
                <a:ext cx="7992888" cy="3726148"/>
              </a:xfrm>
              <a:prstGeom prst="rect">
                <a:avLst/>
              </a:prstGeom>
            </p:spPr>
            <p:txBody>
              <a:bodyPr wrap="square">
                <a:spAutoFit/>
              </a:bodyPr>
              <a:lstStyle/>
              <a:p>
                <a:pPr algn="justLow" rtl="1">
                  <a:lnSpc>
                    <a:spcPct val="115000"/>
                  </a:lnSpc>
                  <a:spcAft>
                    <a:spcPts val="1000"/>
                  </a:spcAft>
                </a:pPr>
                <a:r>
                  <a:rPr lang="ar-SA" sz="2400" dirty="0" smtClean="0">
                    <a:latin typeface="Calibri" panose="020F0502020204030204" pitchFamily="34" charset="0"/>
                    <a:ea typeface="Times New Roman" panose="02020603050405020304" pitchFamily="18" charset="0"/>
                    <a:cs typeface="Simplified Arabic" panose="02020603050405020304" pitchFamily="18" charset="-78"/>
                  </a:rPr>
                  <a:t>للتأكد من الشرط الكافي </a:t>
                </a:r>
                <a14:m>
                  <m:oMath xmlns:m="http://schemas.openxmlformats.org/officeDocument/2006/math">
                    <m:d>
                      <m:dPr>
                        <m:begChr m:val="|"/>
                        <m:endChr m:val="|"/>
                        <m:ctrlPr>
                          <a:rPr lang="en-US" sz="2400" i="1">
                            <a:latin typeface="Cambria Math" panose="02040503050406030204" pitchFamily="18" charset="0"/>
                            <a:ea typeface="Times New Roman" panose="02020603050405020304" pitchFamily="18" charset="0"/>
                            <a:cs typeface="Simplified Arabic" panose="02020603050405020304" pitchFamily="18" charset="-78"/>
                          </a:rPr>
                        </m:ctrlPr>
                      </m:dPr>
                      <m:e>
                        <m:acc>
                          <m:accPr>
                            <m:chr m:val="̅"/>
                            <m:ctrlPr>
                              <a:rPr lang="en-US" sz="2400" i="1">
                                <a:latin typeface="Cambria Math" panose="02040503050406030204" pitchFamily="18" charset="0"/>
                                <a:ea typeface="Times New Roman" panose="02020603050405020304" pitchFamily="18" charset="0"/>
                                <a:cs typeface="Simplified Arabic" panose="02020603050405020304" pitchFamily="18" charset="-78"/>
                              </a:rPr>
                            </m:ctrlPr>
                          </m:accPr>
                          <m:e>
                            <m:r>
                              <a:rPr lang="en-US" sz="2400" i="1">
                                <a:latin typeface="Cambria Math" panose="02040503050406030204" pitchFamily="18" charset="0"/>
                                <a:ea typeface="Times New Roman" panose="02020603050405020304" pitchFamily="18" charset="0"/>
                                <a:cs typeface="Simplified Arabic" panose="02020603050405020304" pitchFamily="18" charset="-78"/>
                              </a:rPr>
                              <m:t>𝐻</m:t>
                            </m:r>
                          </m:e>
                        </m:acc>
                      </m:e>
                    </m:d>
                    <m:r>
                      <a:rPr lang="ar-SA" sz="2400">
                        <a:latin typeface="Cambria Math" panose="02040503050406030204" pitchFamily="18" charset="0"/>
                        <a:ea typeface="Times New Roman" panose="02020603050405020304" pitchFamily="18" charset="0"/>
                        <a:cs typeface="Simplified Arabic" panose="02020603050405020304" pitchFamily="18" charset="-78"/>
                      </a:rPr>
                      <m:t>&gt;</m:t>
                    </m:r>
                    <m:r>
                      <a:rPr lang="en-US" sz="2400">
                        <a:latin typeface="Cambria Math" panose="02040503050406030204" pitchFamily="18" charset="0"/>
                        <a:ea typeface="Times New Roman" panose="02020603050405020304" pitchFamily="18" charset="0"/>
                        <a:cs typeface="Simplified Arabic" panose="02020603050405020304" pitchFamily="18" charset="-78"/>
                      </a:rPr>
                      <m:t>0</m:t>
                    </m:r>
                  </m:oMath>
                </a14:m>
                <a:r>
                  <a:rPr lang="en-US" sz="2400" dirty="0">
                    <a:latin typeface="Simplified Arabic" panose="02020603050405020304" pitchFamily="18" charset="-78"/>
                    <a:ea typeface="Times New Roman" panose="02020603050405020304" pitchFamily="18" charset="0"/>
                    <a:cs typeface="Arial" panose="020B0604020202020204" pitchFamily="34" charset="0"/>
                  </a:rPr>
                  <a:t> </a:t>
                </a:r>
                <a:r>
                  <a:rPr lang="en-US" sz="2400" i="1" dirty="0">
                    <a:latin typeface="Simplified Arabic" panose="02020603050405020304" pitchFamily="18" charset="-78"/>
                    <a:ea typeface="Times New Roman" panose="02020603050405020304" pitchFamily="18" charset="0"/>
                    <a:cs typeface="Simplified Arabic" panose="02020603050405020304" pitchFamily="18" charset="-78"/>
                    <a:sym typeface="Wingdings 3" panose="05040102010807070707" pitchFamily="18" charset="2"/>
                  </a:rPr>
                  <a:t></a:t>
                </a:r>
                <a:r>
                  <a:rPr lang="ar-SA" sz="2400" dirty="0">
                    <a:latin typeface="Calibri" panose="020F0502020204030204" pitchFamily="34" charset="0"/>
                    <a:ea typeface="Times New Roman" panose="02020603050405020304" pitchFamily="18" charset="0"/>
                    <a:cs typeface="Simplified Arabic" panose="02020603050405020304" pitchFamily="18" charset="-78"/>
                  </a:rPr>
                  <a:t> محددة هيشيان المطوقة نحصل عليها بأخذ المشتقة الثانية لدالة لانجرانج</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justLow" rtl="1">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ea typeface="Times New Roman" panose="02020603050405020304" pitchFamily="18" charset="0"/>
                              <a:cs typeface="Simplified Arabic" panose="02020603050405020304" pitchFamily="18" charset="-78"/>
                            </a:rPr>
                          </m:ctrlPr>
                        </m:accPr>
                        <m:e>
                          <m:r>
                            <a:rPr lang="en-US" i="1">
                              <a:latin typeface="Cambria Math" panose="02040503050406030204" pitchFamily="18" charset="0"/>
                              <a:ea typeface="Times New Roman" panose="02020603050405020304" pitchFamily="18" charset="0"/>
                              <a:cs typeface="Simplified Arabic" panose="02020603050405020304" pitchFamily="18" charset="-78"/>
                            </a:rPr>
                            <m:t>𝐻</m:t>
                          </m:r>
                        </m:e>
                      </m:acc>
                      <m:r>
                        <a:rPr lang="en-US">
                          <a:latin typeface="Cambria Math" panose="02040503050406030204" pitchFamily="18" charset="0"/>
                          <a:ea typeface="Times New Roman" panose="02020603050405020304" pitchFamily="18" charset="0"/>
                          <a:cs typeface="Simplified Arabic" panose="02020603050405020304" pitchFamily="18" charset="-78"/>
                        </a:rPr>
                        <m:t>=</m:t>
                      </m:r>
                      <m:d>
                        <m:dPr>
                          <m:begChr m:val="|"/>
                          <m:endChr m:val="|"/>
                          <m:ctrlPr>
                            <a:rPr lang="en-US" i="1">
                              <a:latin typeface="Cambria Math" panose="02040503050406030204" pitchFamily="18" charset="0"/>
                              <a:ea typeface="Times New Roman" panose="02020603050405020304" pitchFamily="18" charset="0"/>
                              <a:cs typeface="Simplified Arabic" panose="02020603050405020304" pitchFamily="18" charset="-78"/>
                            </a:rPr>
                          </m:ctrlPr>
                        </m:dPr>
                        <m:e>
                          <m:m>
                            <m:mPr>
                              <m:mcs>
                                <m:mc>
                                  <m:mcPr>
                                    <m:count m:val="3"/>
                                    <m:mcJc m:val="center"/>
                                  </m:mcPr>
                                </m:mc>
                              </m:mcs>
                              <m:ctrlPr>
                                <a:rPr lang="en-US" i="1">
                                  <a:latin typeface="Cambria Math" panose="02040503050406030204" pitchFamily="18" charset="0"/>
                                  <a:ea typeface="Times New Roman" panose="02020603050405020304" pitchFamily="18" charset="0"/>
                                  <a:cs typeface="Simplified Arabic" panose="02020603050405020304" pitchFamily="18" charset="-78"/>
                                </a:rPr>
                              </m:ctrlPr>
                            </m:mPr>
                            <m:mr>
                              <m:e>
                                <m:sSub>
                                  <m:sSubPr>
                                    <m:ctrlPr>
                                      <a:rPr lang="en-US" i="1">
                                        <a:latin typeface="Cambria Math" panose="02040503050406030204" pitchFamily="18" charset="0"/>
                                        <a:ea typeface="Times New Roman" panose="02020603050405020304" pitchFamily="18" charset="0"/>
                                        <a:cs typeface="Simplified Arabic" panose="02020603050405020304" pitchFamily="18" charset="-78"/>
                                      </a:rPr>
                                    </m:ctrlPr>
                                  </m:sSubPr>
                                  <m:e>
                                    <m:r>
                                      <a:rPr lang="en-US" i="1" smtClean="0">
                                        <a:latin typeface="Cambria Math" panose="02040503050406030204" pitchFamily="18" charset="0"/>
                                        <a:ea typeface="Times New Roman" panose="02020603050405020304" pitchFamily="18" charset="0"/>
                                        <a:cs typeface="Simplified Arabic" panose="02020603050405020304" pitchFamily="18" charset="-78"/>
                                      </a:rPr>
                                      <m:t>ℒ</m:t>
                                    </m:r>
                                  </m:e>
                                  <m:sub>
                                    <m:r>
                                      <a:rPr lang="en-US" i="1">
                                        <a:latin typeface="Cambria Math" panose="02040503050406030204" pitchFamily="18" charset="0"/>
                                        <a:ea typeface="Times New Roman" panose="02020603050405020304" pitchFamily="18" charset="0"/>
                                        <a:cs typeface="Simplified Arabic" panose="02020603050405020304" pitchFamily="18" charset="-78"/>
                                      </a:rPr>
                                      <m:t>11</m:t>
                                    </m:r>
                                  </m:sub>
                                </m:sSub>
                              </m:e>
                              <m:e>
                                <m:sSub>
                                  <m:sSubPr>
                                    <m:ctrlPr>
                                      <a:rPr lang="en-US" i="1">
                                        <a:latin typeface="Cambria Math" panose="02040503050406030204" pitchFamily="18" charset="0"/>
                                        <a:ea typeface="Times New Roman" panose="02020603050405020304" pitchFamily="18" charset="0"/>
                                        <a:cs typeface="Simplified Arabic" panose="02020603050405020304" pitchFamily="18" charset="-78"/>
                                      </a:rPr>
                                    </m:ctrlPr>
                                  </m:sSubPr>
                                  <m:e>
                                    <m:r>
                                      <a:rPr lang="en-US" i="1">
                                        <a:latin typeface="Cambria Math" panose="02040503050406030204" pitchFamily="18" charset="0"/>
                                        <a:ea typeface="Times New Roman" panose="02020603050405020304" pitchFamily="18" charset="0"/>
                                        <a:cs typeface="Simplified Arabic" panose="02020603050405020304" pitchFamily="18" charset="-78"/>
                                      </a:rPr>
                                      <m:t>ℒ</m:t>
                                    </m:r>
                                  </m:e>
                                  <m:sub>
                                    <m:r>
                                      <a:rPr lang="en-US" i="1">
                                        <a:latin typeface="Cambria Math" panose="02040503050406030204" pitchFamily="18" charset="0"/>
                                        <a:ea typeface="Times New Roman" panose="02020603050405020304" pitchFamily="18" charset="0"/>
                                        <a:cs typeface="Simplified Arabic" panose="02020603050405020304" pitchFamily="18" charset="-78"/>
                                      </a:rPr>
                                      <m:t>12</m:t>
                                    </m:r>
                                  </m:sub>
                                </m:sSub>
                              </m:e>
                              <m:e>
                                <m:sSub>
                                  <m:sSubPr>
                                    <m:ctrlPr>
                                      <a:rPr lang="en-US" i="1">
                                        <a:latin typeface="Cambria Math" panose="02040503050406030204" pitchFamily="18" charset="0"/>
                                        <a:ea typeface="Times New Roman" panose="02020603050405020304" pitchFamily="18" charset="0"/>
                                        <a:cs typeface="Simplified Arabic" panose="02020603050405020304" pitchFamily="18" charset="-78"/>
                                      </a:rPr>
                                    </m:ctrlPr>
                                  </m:sSubPr>
                                  <m:e>
                                    <m:r>
                                      <a:rPr lang="en-US" i="1">
                                        <a:latin typeface="Cambria Math" panose="02040503050406030204" pitchFamily="18" charset="0"/>
                                        <a:ea typeface="Times New Roman" panose="02020603050405020304" pitchFamily="18" charset="0"/>
                                        <a:cs typeface="Simplified Arabic" panose="02020603050405020304" pitchFamily="18" charset="-78"/>
                                      </a:rPr>
                                      <m:t>ℒ</m:t>
                                    </m:r>
                                  </m:e>
                                  <m:sub>
                                    <m:r>
                                      <a:rPr lang="en-US" i="1">
                                        <a:latin typeface="Cambria Math" panose="02040503050406030204" pitchFamily="18" charset="0"/>
                                        <a:ea typeface="Times New Roman" panose="02020603050405020304" pitchFamily="18" charset="0"/>
                                        <a:cs typeface="Simplified Arabic" panose="02020603050405020304" pitchFamily="18" charset="-78"/>
                                      </a:rPr>
                                      <m:t>1</m:t>
                                    </m:r>
                                    <m:r>
                                      <a:rPr lang="en-US" i="1">
                                        <a:latin typeface="Cambria Math" panose="02040503050406030204" pitchFamily="18" charset="0"/>
                                        <a:ea typeface="Times New Roman" panose="02020603050405020304" pitchFamily="18" charset="0"/>
                                        <a:cs typeface="Simplified Arabic" panose="02020603050405020304" pitchFamily="18" charset="-78"/>
                                      </a:rPr>
                                      <m:t>𝜆</m:t>
                                    </m:r>
                                  </m:sub>
                                </m:sSub>
                              </m:e>
                            </m:mr>
                            <m:mr>
                              <m:e>
                                <m:sSub>
                                  <m:sSubPr>
                                    <m:ctrlPr>
                                      <a:rPr lang="en-US" i="1">
                                        <a:latin typeface="Cambria Math" panose="02040503050406030204" pitchFamily="18" charset="0"/>
                                        <a:ea typeface="Times New Roman" panose="02020603050405020304" pitchFamily="18" charset="0"/>
                                        <a:cs typeface="Simplified Arabic" panose="02020603050405020304" pitchFamily="18" charset="-78"/>
                                      </a:rPr>
                                    </m:ctrlPr>
                                  </m:sSubPr>
                                  <m:e>
                                    <m:r>
                                      <a:rPr lang="en-US" i="1">
                                        <a:latin typeface="Cambria Math" panose="02040503050406030204" pitchFamily="18" charset="0"/>
                                        <a:ea typeface="Times New Roman" panose="02020603050405020304" pitchFamily="18" charset="0"/>
                                        <a:cs typeface="Simplified Arabic" panose="02020603050405020304" pitchFamily="18" charset="-78"/>
                                      </a:rPr>
                                      <m:t>ℒ</m:t>
                                    </m:r>
                                  </m:e>
                                  <m:sub>
                                    <m:r>
                                      <a:rPr lang="en-US" i="1">
                                        <a:latin typeface="Cambria Math" panose="02040503050406030204" pitchFamily="18" charset="0"/>
                                        <a:ea typeface="Times New Roman" panose="02020603050405020304" pitchFamily="18" charset="0"/>
                                        <a:cs typeface="Simplified Arabic" panose="02020603050405020304" pitchFamily="18" charset="-78"/>
                                      </a:rPr>
                                      <m:t>21</m:t>
                                    </m:r>
                                  </m:sub>
                                </m:sSub>
                              </m:e>
                              <m:e>
                                <m:sSub>
                                  <m:sSubPr>
                                    <m:ctrlPr>
                                      <a:rPr lang="en-US" i="1">
                                        <a:latin typeface="Cambria Math" panose="02040503050406030204" pitchFamily="18" charset="0"/>
                                        <a:ea typeface="Times New Roman" panose="02020603050405020304" pitchFamily="18" charset="0"/>
                                        <a:cs typeface="Simplified Arabic" panose="02020603050405020304" pitchFamily="18" charset="-78"/>
                                      </a:rPr>
                                    </m:ctrlPr>
                                  </m:sSubPr>
                                  <m:e>
                                    <m:r>
                                      <a:rPr lang="en-US" i="1">
                                        <a:latin typeface="Cambria Math" panose="02040503050406030204" pitchFamily="18" charset="0"/>
                                        <a:ea typeface="Times New Roman" panose="02020603050405020304" pitchFamily="18" charset="0"/>
                                        <a:cs typeface="Simplified Arabic" panose="02020603050405020304" pitchFamily="18" charset="-78"/>
                                      </a:rPr>
                                      <m:t>ℒ</m:t>
                                    </m:r>
                                  </m:e>
                                  <m:sub>
                                    <m:r>
                                      <a:rPr lang="en-US" i="1">
                                        <a:latin typeface="Cambria Math" panose="02040503050406030204" pitchFamily="18" charset="0"/>
                                        <a:ea typeface="Times New Roman" panose="02020603050405020304" pitchFamily="18" charset="0"/>
                                        <a:cs typeface="Simplified Arabic" panose="02020603050405020304" pitchFamily="18" charset="-78"/>
                                      </a:rPr>
                                      <m:t>22</m:t>
                                    </m:r>
                                  </m:sub>
                                </m:sSub>
                              </m:e>
                              <m:e>
                                <m:sSub>
                                  <m:sSubPr>
                                    <m:ctrlPr>
                                      <a:rPr lang="en-US" i="1">
                                        <a:latin typeface="Cambria Math" panose="02040503050406030204" pitchFamily="18" charset="0"/>
                                        <a:ea typeface="Times New Roman" panose="02020603050405020304" pitchFamily="18" charset="0"/>
                                        <a:cs typeface="Simplified Arabic" panose="02020603050405020304" pitchFamily="18" charset="-78"/>
                                      </a:rPr>
                                    </m:ctrlPr>
                                  </m:sSubPr>
                                  <m:e>
                                    <m:r>
                                      <a:rPr lang="en-US" i="1">
                                        <a:latin typeface="Cambria Math" panose="02040503050406030204" pitchFamily="18" charset="0"/>
                                        <a:ea typeface="Times New Roman" panose="02020603050405020304" pitchFamily="18" charset="0"/>
                                        <a:cs typeface="Simplified Arabic" panose="02020603050405020304" pitchFamily="18" charset="-78"/>
                                      </a:rPr>
                                      <m:t>ℒ</m:t>
                                    </m:r>
                                  </m:e>
                                  <m:sub>
                                    <m:r>
                                      <a:rPr lang="en-US" i="1">
                                        <a:latin typeface="Cambria Math" panose="02040503050406030204" pitchFamily="18" charset="0"/>
                                        <a:ea typeface="Times New Roman" panose="02020603050405020304" pitchFamily="18" charset="0"/>
                                        <a:cs typeface="Simplified Arabic" panose="02020603050405020304" pitchFamily="18" charset="-78"/>
                                      </a:rPr>
                                      <m:t>2</m:t>
                                    </m:r>
                                    <m:r>
                                      <a:rPr lang="en-US" i="1">
                                        <a:latin typeface="Cambria Math" panose="02040503050406030204" pitchFamily="18" charset="0"/>
                                        <a:ea typeface="Times New Roman" panose="02020603050405020304" pitchFamily="18" charset="0"/>
                                        <a:cs typeface="Simplified Arabic" panose="02020603050405020304" pitchFamily="18" charset="-78"/>
                                      </a:rPr>
                                      <m:t>𝜆</m:t>
                                    </m:r>
                                  </m:sub>
                                </m:sSub>
                              </m:e>
                            </m:mr>
                            <m:mr>
                              <m:e>
                                <m:sSub>
                                  <m:sSubPr>
                                    <m:ctrlPr>
                                      <a:rPr lang="en-US" i="1">
                                        <a:latin typeface="Cambria Math" panose="02040503050406030204" pitchFamily="18" charset="0"/>
                                        <a:ea typeface="Times New Roman" panose="02020603050405020304" pitchFamily="18" charset="0"/>
                                        <a:cs typeface="Simplified Arabic" panose="02020603050405020304" pitchFamily="18" charset="-78"/>
                                      </a:rPr>
                                    </m:ctrlPr>
                                  </m:sSubPr>
                                  <m:e>
                                    <m:r>
                                      <a:rPr lang="en-US" i="1">
                                        <a:latin typeface="Cambria Math" panose="02040503050406030204" pitchFamily="18" charset="0"/>
                                        <a:ea typeface="Times New Roman" panose="02020603050405020304" pitchFamily="18" charset="0"/>
                                        <a:cs typeface="Simplified Arabic" panose="02020603050405020304" pitchFamily="18" charset="-78"/>
                                      </a:rPr>
                                      <m:t>ℒ</m:t>
                                    </m:r>
                                  </m:e>
                                  <m:sub>
                                    <m:r>
                                      <a:rPr lang="en-US" i="1">
                                        <a:latin typeface="Cambria Math" panose="02040503050406030204" pitchFamily="18" charset="0"/>
                                        <a:ea typeface="Times New Roman" panose="02020603050405020304" pitchFamily="18" charset="0"/>
                                        <a:cs typeface="Simplified Arabic" panose="02020603050405020304" pitchFamily="18" charset="-78"/>
                                      </a:rPr>
                                      <m:t>𝜆</m:t>
                                    </m:r>
                                    <m:r>
                                      <a:rPr lang="ar-SA" b="0" i="1" smtClean="0">
                                        <a:latin typeface="Cambria Math" panose="02040503050406030204" pitchFamily="18" charset="0"/>
                                        <a:ea typeface="Times New Roman" panose="02020603050405020304" pitchFamily="18" charset="0"/>
                                        <a:cs typeface="Simplified Arabic" panose="02020603050405020304" pitchFamily="18" charset="-78"/>
                                      </a:rPr>
                                      <m:t>1</m:t>
                                    </m:r>
                                  </m:sub>
                                </m:sSub>
                              </m:e>
                              <m:e>
                                <m:sSub>
                                  <m:sSubPr>
                                    <m:ctrlPr>
                                      <a:rPr lang="en-US" i="1">
                                        <a:latin typeface="Cambria Math" panose="02040503050406030204" pitchFamily="18" charset="0"/>
                                        <a:ea typeface="Times New Roman" panose="02020603050405020304" pitchFamily="18" charset="0"/>
                                        <a:cs typeface="Simplified Arabic" panose="02020603050405020304" pitchFamily="18" charset="-78"/>
                                      </a:rPr>
                                    </m:ctrlPr>
                                  </m:sSubPr>
                                  <m:e>
                                    <m:r>
                                      <a:rPr lang="en-US" i="1">
                                        <a:latin typeface="Cambria Math" panose="02040503050406030204" pitchFamily="18" charset="0"/>
                                        <a:ea typeface="Times New Roman" panose="02020603050405020304" pitchFamily="18" charset="0"/>
                                        <a:cs typeface="Simplified Arabic" panose="02020603050405020304" pitchFamily="18" charset="-78"/>
                                      </a:rPr>
                                      <m:t>ℒ</m:t>
                                    </m:r>
                                  </m:e>
                                  <m:sub>
                                    <m:r>
                                      <a:rPr lang="en-US" i="1">
                                        <a:latin typeface="Cambria Math" panose="02040503050406030204" pitchFamily="18" charset="0"/>
                                        <a:ea typeface="Times New Roman" panose="02020603050405020304" pitchFamily="18" charset="0"/>
                                        <a:cs typeface="Simplified Arabic" panose="02020603050405020304" pitchFamily="18" charset="-78"/>
                                      </a:rPr>
                                      <m:t>𝜆</m:t>
                                    </m:r>
                                    <m:r>
                                      <a:rPr lang="ar-SA" i="1">
                                        <a:latin typeface="Cambria Math" panose="02040503050406030204" pitchFamily="18" charset="0"/>
                                        <a:ea typeface="Times New Roman" panose="02020603050405020304" pitchFamily="18" charset="0"/>
                                        <a:cs typeface="Simplified Arabic" panose="02020603050405020304" pitchFamily="18" charset="-78"/>
                                      </a:rPr>
                                      <m:t>2</m:t>
                                    </m:r>
                                  </m:sub>
                                </m:sSub>
                              </m:e>
                              <m:e>
                                <m:sSub>
                                  <m:sSubPr>
                                    <m:ctrlPr>
                                      <a:rPr lang="en-US" i="1">
                                        <a:latin typeface="Cambria Math" panose="02040503050406030204" pitchFamily="18" charset="0"/>
                                        <a:ea typeface="Times New Roman" panose="02020603050405020304" pitchFamily="18" charset="0"/>
                                        <a:cs typeface="Simplified Arabic" panose="02020603050405020304" pitchFamily="18" charset="-78"/>
                                      </a:rPr>
                                    </m:ctrlPr>
                                  </m:sSubPr>
                                  <m:e>
                                    <m:r>
                                      <a:rPr lang="en-US" i="1">
                                        <a:latin typeface="Cambria Math" panose="02040503050406030204" pitchFamily="18" charset="0"/>
                                        <a:ea typeface="Times New Roman" panose="02020603050405020304" pitchFamily="18" charset="0"/>
                                        <a:cs typeface="Simplified Arabic" panose="02020603050405020304" pitchFamily="18" charset="-78"/>
                                      </a:rPr>
                                      <m:t>ℒ</m:t>
                                    </m:r>
                                  </m:e>
                                  <m:sub>
                                    <m:r>
                                      <a:rPr lang="en-US" i="1">
                                        <a:latin typeface="Cambria Math" panose="02040503050406030204" pitchFamily="18" charset="0"/>
                                        <a:ea typeface="Times New Roman" panose="02020603050405020304" pitchFamily="18" charset="0"/>
                                        <a:cs typeface="Simplified Arabic" panose="02020603050405020304" pitchFamily="18" charset="-78"/>
                                      </a:rPr>
                                      <m:t>𝜆𝜆</m:t>
                                    </m:r>
                                  </m:sub>
                                </m:sSub>
                              </m:e>
                            </m:mr>
                          </m:m>
                        </m:e>
                      </m:d>
                      <m:r>
                        <a:rPr lang="ar-SA" b="0" i="1" smtClean="0">
                          <a:latin typeface="Cambria Math" panose="02040503050406030204" pitchFamily="18" charset="0"/>
                          <a:ea typeface="Times New Roman" panose="02020603050405020304" pitchFamily="18" charset="0"/>
                          <a:cs typeface="Simplified Arabic" panose="02020603050405020304" pitchFamily="18" charset="-78"/>
                        </a:rPr>
                        <m:t>           </m:t>
                      </m:r>
                      <m:d>
                        <m:dPr>
                          <m:begChr m:val="|"/>
                          <m:endChr m:val="|"/>
                          <m:ctrlPr>
                            <a:rPr lang="en-US" i="1">
                              <a:latin typeface="Cambria Math" panose="02040503050406030204" pitchFamily="18" charset="0"/>
                              <a:ea typeface="Times New Roman" panose="02020603050405020304" pitchFamily="18" charset="0"/>
                              <a:cs typeface="Simplified Arabic" panose="02020603050405020304" pitchFamily="18" charset="-78"/>
                            </a:rPr>
                          </m:ctrlPr>
                        </m:dPr>
                        <m:e>
                          <m:m>
                            <m:mPr>
                              <m:mcs>
                                <m:mc>
                                  <m:mcPr>
                                    <m:count m:val="3"/>
                                    <m:mcJc m:val="center"/>
                                  </m:mcPr>
                                </m:mc>
                              </m:mcs>
                              <m:ctrlPr>
                                <a:rPr lang="en-US" i="1">
                                  <a:latin typeface="Cambria Math" panose="02040503050406030204" pitchFamily="18" charset="0"/>
                                  <a:ea typeface="Times New Roman" panose="02020603050405020304" pitchFamily="18" charset="0"/>
                                  <a:cs typeface="Simplified Arabic" panose="02020603050405020304" pitchFamily="18" charset="-78"/>
                                </a:rPr>
                              </m:ctrlPr>
                            </m:mPr>
                            <m:mr>
                              <m:e>
                                <m:r>
                                  <a:rPr lang="en-US" i="1">
                                    <a:latin typeface="Cambria Math" panose="02040503050406030204" pitchFamily="18" charset="0"/>
                                    <a:ea typeface="Times New Roman" panose="02020603050405020304" pitchFamily="18" charset="0"/>
                                    <a:cs typeface="Simplified Arabic" panose="02020603050405020304" pitchFamily="18" charset="-78"/>
                                  </a:rPr>
                                  <m:t>0</m:t>
                                </m:r>
                              </m:e>
                              <m:e>
                                <m:r>
                                  <a:rPr lang="ar-SA" b="0" i="1" smtClean="0">
                                    <a:latin typeface="Cambria Math" panose="02040503050406030204" pitchFamily="18" charset="0"/>
                                    <a:ea typeface="Times New Roman" panose="02020603050405020304" pitchFamily="18" charset="0"/>
                                    <a:cs typeface="Simplified Arabic" panose="02020603050405020304" pitchFamily="18" charset="-78"/>
                                  </a:rPr>
                                  <m:t>1</m:t>
                                </m:r>
                              </m:e>
                              <m:e>
                                <m:r>
                                  <a:rPr lang="en-US" i="1">
                                    <a:latin typeface="Cambria Math" panose="02040503050406030204" pitchFamily="18" charset="0"/>
                                    <a:ea typeface="Times New Roman" panose="02020603050405020304" pitchFamily="18" charset="0"/>
                                    <a:cs typeface="Simplified Arabic" panose="02020603050405020304" pitchFamily="18" charset="-78"/>
                                  </a:rPr>
                                  <m:t>−</m:t>
                                </m:r>
                                <m:r>
                                  <a:rPr lang="ar-SA" b="0" i="1" smtClean="0">
                                    <a:latin typeface="Cambria Math" panose="02040503050406030204" pitchFamily="18" charset="0"/>
                                    <a:ea typeface="Times New Roman" panose="02020603050405020304" pitchFamily="18" charset="0"/>
                                    <a:cs typeface="Simplified Arabic" panose="02020603050405020304" pitchFamily="18" charset="-78"/>
                                  </a:rPr>
                                  <m:t>15</m:t>
                                </m:r>
                              </m:e>
                            </m:mr>
                            <m:mr>
                              <m:e>
                                <m:r>
                                  <a:rPr lang="ar-SA" b="0" i="1" smtClean="0">
                                    <a:latin typeface="Cambria Math" panose="02040503050406030204" pitchFamily="18" charset="0"/>
                                    <a:ea typeface="Times New Roman" panose="02020603050405020304" pitchFamily="18" charset="0"/>
                                    <a:cs typeface="Simplified Arabic" panose="02020603050405020304" pitchFamily="18" charset="-78"/>
                                  </a:rPr>
                                  <m:t>1</m:t>
                                </m:r>
                              </m:e>
                              <m:e>
                                <m:r>
                                  <a:rPr lang="en-US" i="1">
                                    <a:latin typeface="Cambria Math" panose="02040503050406030204" pitchFamily="18" charset="0"/>
                                    <a:ea typeface="Times New Roman" panose="02020603050405020304" pitchFamily="18" charset="0"/>
                                    <a:cs typeface="Simplified Arabic" panose="02020603050405020304" pitchFamily="18" charset="-78"/>
                                  </a:rPr>
                                  <m:t>0</m:t>
                                </m:r>
                              </m:e>
                              <m:e>
                                <m:r>
                                  <a:rPr lang="en-US" i="1">
                                    <a:latin typeface="Cambria Math" panose="02040503050406030204" pitchFamily="18" charset="0"/>
                                    <a:ea typeface="Times New Roman" panose="02020603050405020304" pitchFamily="18" charset="0"/>
                                    <a:cs typeface="Simplified Arabic" panose="02020603050405020304" pitchFamily="18" charset="-78"/>
                                  </a:rPr>
                                  <m:t>−</m:t>
                                </m:r>
                                <m:r>
                                  <a:rPr lang="ar-SA" b="0" i="1" smtClean="0">
                                    <a:latin typeface="Cambria Math" panose="02040503050406030204" pitchFamily="18" charset="0"/>
                                    <a:ea typeface="Times New Roman" panose="02020603050405020304" pitchFamily="18" charset="0"/>
                                    <a:cs typeface="Simplified Arabic" panose="02020603050405020304" pitchFamily="18" charset="-78"/>
                                  </a:rPr>
                                  <m:t>2</m:t>
                                </m:r>
                              </m:e>
                            </m:mr>
                            <m:mr>
                              <m:e>
                                <m:r>
                                  <a:rPr lang="en-US" i="1">
                                    <a:latin typeface="Cambria Math" panose="02040503050406030204" pitchFamily="18" charset="0"/>
                                    <a:ea typeface="Times New Roman" panose="02020603050405020304" pitchFamily="18" charset="0"/>
                                    <a:cs typeface="Simplified Arabic" panose="02020603050405020304" pitchFamily="18" charset="-78"/>
                                  </a:rPr>
                                  <m:t>−</m:t>
                                </m:r>
                                <m:r>
                                  <a:rPr lang="ar-SA" b="0" i="1" smtClean="0">
                                    <a:latin typeface="Cambria Math" panose="02040503050406030204" pitchFamily="18" charset="0"/>
                                    <a:ea typeface="Times New Roman" panose="02020603050405020304" pitchFamily="18" charset="0"/>
                                    <a:cs typeface="Simplified Arabic" panose="02020603050405020304" pitchFamily="18" charset="-78"/>
                                  </a:rPr>
                                  <m:t>15</m:t>
                                </m:r>
                              </m:e>
                              <m:e>
                                <m:r>
                                  <a:rPr lang="en-US" i="1">
                                    <a:latin typeface="Cambria Math" panose="02040503050406030204" pitchFamily="18" charset="0"/>
                                    <a:ea typeface="Times New Roman" panose="02020603050405020304" pitchFamily="18" charset="0"/>
                                    <a:cs typeface="Simplified Arabic" panose="02020603050405020304" pitchFamily="18" charset="-78"/>
                                  </a:rPr>
                                  <m:t>−</m:t>
                                </m:r>
                                <m:r>
                                  <a:rPr lang="ar-SA" b="0" i="1" smtClean="0">
                                    <a:latin typeface="Cambria Math" panose="02040503050406030204" pitchFamily="18" charset="0"/>
                                    <a:ea typeface="Times New Roman" panose="02020603050405020304" pitchFamily="18" charset="0"/>
                                    <a:cs typeface="Simplified Arabic" panose="02020603050405020304" pitchFamily="18" charset="-78"/>
                                  </a:rPr>
                                  <m:t>2</m:t>
                                </m:r>
                              </m:e>
                              <m:e>
                                <m:r>
                                  <a:rPr lang="en-US" i="1">
                                    <a:latin typeface="Cambria Math" panose="02040503050406030204" pitchFamily="18" charset="0"/>
                                    <a:ea typeface="Times New Roman" panose="02020603050405020304" pitchFamily="18" charset="0"/>
                                    <a:cs typeface="Simplified Arabic" panose="02020603050405020304" pitchFamily="18" charset="-78"/>
                                  </a:rPr>
                                  <m:t>0</m:t>
                                </m:r>
                              </m:e>
                            </m:mr>
                          </m:m>
                        </m:e>
                      </m:d>
                      <m:r>
                        <a:rPr lang="en-US" b="0" i="1" smtClean="0">
                          <a:latin typeface="Cambria Math" panose="02040503050406030204" pitchFamily="18" charset="0"/>
                          <a:ea typeface="Times New Roman" panose="02020603050405020304" pitchFamily="18" charset="0"/>
                          <a:cs typeface="Simplified Arabic" panose="02020603050405020304" pitchFamily="18" charset="-78"/>
                        </a:rPr>
                        <m:t>    </m:t>
                      </m:r>
                      <m:m>
                        <m:mPr>
                          <m:mcs>
                            <m:mc>
                              <m:mcPr>
                                <m:count m:val="2"/>
                                <m:mcJc m:val="center"/>
                              </m:mcPr>
                            </m:mc>
                          </m:mcs>
                          <m:ctrlPr>
                            <a:rPr lang="en-US" i="1">
                              <a:latin typeface="Cambria Math" panose="02040503050406030204" pitchFamily="18" charset="0"/>
                              <a:ea typeface="Times New Roman" panose="02020603050405020304" pitchFamily="18" charset="0"/>
                              <a:cs typeface="Simplified Arabic" panose="02020603050405020304" pitchFamily="18" charset="-78"/>
                            </a:rPr>
                          </m:ctrlPr>
                        </m:mPr>
                        <m:mr>
                          <m:e>
                            <m:r>
                              <a:rPr lang="en-US" i="1">
                                <a:latin typeface="Cambria Math" panose="02040503050406030204" pitchFamily="18" charset="0"/>
                                <a:ea typeface="Times New Roman" panose="02020603050405020304" pitchFamily="18" charset="0"/>
                                <a:cs typeface="Simplified Arabic" panose="02020603050405020304" pitchFamily="18" charset="-78"/>
                              </a:rPr>
                              <m:t>0</m:t>
                            </m:r>
                          </m:e>
                          <m:e>
                            <m:r>
                              <a:rPr lang="ar-SA" b="0" i="1" smtClean="0">
                                <a:latin typeface="Cambria Math" panose="02040503050406030204" pitchFamily="18" charset="0"/>
                                <a:ea typeface="Times New Roman" panose="02020603050405020304" pitchFamily="18" charset="0"/>
                                <a:cs typeface="Simplified Arabic" panose="02020603050405020304" pitchFamily="18" charset="-78"/>
                              </a:rPr>
                              <m:t>1</m:t>
                            </m:r>
                          </m:e>
                        </m:mr>
                        <m:mr>
                          <m:e>
                            <m:r>
                              <a:rPr lang="ar-SA" b="0" i="1" smtClean="0">
                                <a:latin typeface="Cambria Math" panose="02040503050406030204" pitchFamily="18" charset="0"/>
                                <a:ea typeface="Times New Roman" panose="02020603050405020304" pitchFamily="18" charset="0"/>
                                <a:cs typeface="Simplified Arabic" panose="02020603050405020304" pitchFamily="18" charset="-78"/>
                              </a:rPr>
                              <m:t>1</m:t>
                            </m:r>
                          </m:e>
                          <m:e>
                            <m:r>
                              <a:rPr lang="en-US" i="1">
                                <a:latin typeface="Cambria Math" panose="02040503050406030204" pitchFamily="18" charset="0"/>
                                <a:ea typeface="Times New Roman" panose="02020603050405020304" pitchFamily="18" charset="0"/>
                                <a:cs typeface="Simplified Arabic" panose="02020603050405020304" pitchFamily="18" charset="-78"/>
                              </a:rPr>
                              <m:t>0</m:t>
                            </m:r>
                          </m:e>
                        </m:mr>
                        <m:mr>
                          <m:e>
                            <m:r>
                              <a:rPr lang="en-US" i="1">
                                <a:latin typeface="Cambria Math" panose="02040503050406030204" pitchFamily="18" charset="0"/>
                                <a:ea typeface="Times New Roman" panose="02020603050405020304" pitchFamily="18" charset="0"/>
                                <a:cs typeface="Simplified Arabic" panose="02020603050405020304" pitchFamily="18" charset="-78"/>
                              </a:rPr>
                              <m:t>−</m:t>
                            </m:r>
                            <m:r>
                              <a:rPr lang="ar-SA" b="0" i="1" smtClean="0">
                                <a:latin typeface="Cambria Math" panose="02040503050406030204" pitchFamily="18" charset="0"/>
                                <a:ea typeface="Times New Roman" panose="02020603050405020304" pitchFamily="18" charset="0"/>
                                <a:cs typeface="Simplified Arabic" panose="02020603050405020304" pitchFamily="18" charset="-78"/>
                              </a:rPr>
                              <m:t>15</m:t>
                            </m:r>
                          </m:e>
                          <m:e>
                            <m:r>
                              <a:rPr lang="en-US" i="1">
                                <a:latin typeface="Cambria Math" panose="02040503050406030204" pitchFamily="18" charset="0"/>
                                <a:ea typeface="Times New Roman" panose="02020603050405020304" pitchFamily="18" charset="0"/>
                                <a:cs typeface="Simplified Arabic" panose="02020603050405020304" pitchFamily="18" charset="-78"/>
                              </a:rPr>
                              <m:t>−</m:t>
                            </m:r>
                            <m:r>
                              <a:rPr lang="ar-SA" b="0" i="1" smtClean="0">
                                <a:latin typeface="Cambria Math" panose="02040503050406030204" pitchFamily="18" charset="0"/>
                                <a:ea typeface="Times New Roman" panose="02020603050405020304" pitchFamily="18" charset="0"/>
                                <a:cs typeface="Simplified Arabic" panose="02020603050405020304" pitchFamily="18" charset="-78"/>
                              </a:rPr>
                              <m:t>2</m:t>
                            </m:r>
                          </m:e>
                        </m:mr>
                      </m:m>
                    </m:oMath>
                  </m:oMathPara>
                </a14:m>
                <a:endParaRPr lang="ar-SA" i="1" dirty="0" smtClean="0">
                  <a:latin typeface="Cambria Math" panose="02040503050406030204" pitchFamily="18" charset="0"/>
                  <a:ea typeface="Times New Roman" panose="02020603050405020304" pitchFamily="18" charset="0"/>
                  <a:cs typeface="Simplified Arabic" panose="02020603050405020304" pitchFamily="18" charset="-78"/>
                </a:endParaRPr>
              </a:p>
              <a:p>
                <a:pPr algn="justLow" rtl="1">
                  <a:lnSpc>
                    <a:spcPct val="115000"/>
                  </a:lnSpc>
                  <a:spcAft>
                    <a:spcPts val="1000"/>
                  </a:spcAft>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Times New Roman" panose="02020603050405020304" pitchFamily="18" charset="0"/>
                          <a:cs typeface="Simplified Arabic" panose="02020603050405020304" pitchFamily="18" charset="-78"/>
                        </a:rPr>
                        <m:t>=</m:t>
                      </m:r>
                      <m:d>
                        <m:dPr>
                          <m:ctrlPr>
                            <a:rPr lang="en-US" i="1">
                              <a:latin typeface="Cambria Math" panose="02040503050406030204" pitchFamily="18" charset="0"/>
                              <a:ea typeface="Times New Roman" panose="02020603050405020304" pitchFamily="18" charset="0"/>
                              <a:cs typeface="Simplified Arabic" panose="02020603050405020304" pitchFamily="18" charset="-78"/>
                            </a:rPr>
                          </m:ctrlPr>
                        </m:dPr>
                        <m:e>
                          <m:r>
                            <a:rPr lang="ar-SA" b="0" i="1" smtClean="0">
                              <a:latin typeface="Cambria Math" panose="02040503050406030204" pitchFamily="18" charset="0"/>
                              <a:ea typeface="Times New Roman" panose="02020603050405020304" pitchFamily="18" charset="0"/>
                              <a:cs typeface="Simplified Arabic" panose="02020603050405020304" pitchFamily="18" charset="-78"/>
                            </a:rPr>
                            <m:t>30</m:t>
                          </m:r>
                          <m:r>
                            <a:rPr lang="en-US" i="1">
                              <a:latin typeface="Cambria Math" panose="02040503050406030204" pitchFamily="18" charset="0"/>
                              <a:ea typeface="Times New Roman" panose="02020603050405020304" pitchFamily="18" charset="0"/>
                              <a:cs typeface="Simplified Arabic" panose="02020603050405020304" pitchFamily="18" charset="-78"/>
                            </a:rPr>
                            <m:t>+</m:t>
                          </m:r>
                          <m:r>
                            <a:rPr lang="ar-SA" b="0" i="1" smtClean="0">
                              <a:latin typeface="Cambria Math" panose="02040503050406030204" pitchFamily="18" charset="0"/>
                              <a:ea typeface="Times New Roman" panose="02020603050405020304" pitchFamily="18" charset="0"/>
                              <a:cs typeface="Simplified Arabic" panose="02020603050405020304" pitchFamily="18" charset="-78"/>
                            </a:rPr>
                            <m:t>30</m:t>
                          </m:r>
                        </m:e>
                      </m:d>
                      <m:r>
                        <a:rPr lang="en-US" i="1">
                          <a:latin typeface="Cambria Math" panose="02040503050406030204" pitchFamily="18" charset="0"/>
                          <a:ea typeface="Times New Roman" panose="02020603050405020304" pitchFamily="18" charset="0"/>
                          <a:cs typeface="Simplified Arabic" panose="02020603050405020304" pitchFamily="18" charset="-78"/>
                        </a:rPr>
                        <m:t>−</m:t>
                      </m:r>
                      <m:d>
                        <m:dPr>
                          <m:ctrlPr>
                            <a:rPr lang="en-US" i="1">
                              <a:latin typeface="Cambria Math" panose="02040503050406030204" pitchFamily="18" charset="0"/>
                              <a:ea typeface="Times New Roman" panose="02020603050405020304" pitchFamily="18" charset="0"/>
                              <a:cs typeface="Simplified Arabic" panose="02020603050405020304" pitchFamily="18" charset="-78"/>
                            </a:rPr>
                          </m:ctrlPr>
                        </m:dPr>
                        <m:e>
                          <m:r>
                            <a:rPr lang="en-US" i="1">
                              <a:latin typeface="Cambria Math" panose="02040503050406030204" pitchFamily="18" charset="0"/>
                              <a:ea typeface="Times New Roman" panose="02020603050405020304" pitchFamily="18" charset="0"/>
                              <a:cs typeface="Simplified Arabic" panose="02020603050405020304" pitchFamily="18" charset="-78"/>
                            </a:rPr>
                            <m:t>0</m:t>
                          </m:r>
                        </m:e>
                      </m:d>
                      <m:r>
                        <a:rPr lang="en-US" i="1">
                          <a:latin typeface="Cambria Math" panose="02040503050406030204" pitchFamily="18" charset="0"/>
                          <a:ea typeface="Times New Roman" panose="02020603050405020304" pitchFamily="18" charset="0"/>
                          <a:cs typeface="Simplified Arabic" panose="02020603050405020304" pitchFamily="18" charset="-78"/>
                        </a:rPr>
                        <m:t>=</m:t>
                      </m:r>
                      <m:r>
                        <a:rPr lang="ar-SA" b="0" i="1" smtClean="0">
                          <a:latin typeface="Cambria Math" panose="02040503050406030204" pitchFamily="18" charset="0"/>
                          <a:ea typeface="Times New Roman" panose="02020603050405020304" pitchFamily="18" charset="0"/>
                          <a:cs typeface="Simplified Arabic" panose="02020603050405020304" pitchFamily="18" charset="-78"/>
                        </a:rPr>
                        <m:t>60</m:t>
                      </m:r>
                    </m:oMath>
                  </m:oMathPara>
                </a14:m>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justLow" rtl="1">
                  <a:lnSpc>
                    <a:spcPct val="115000"/>
                  </a:lnSpc>
                  <a:spcAft>
                    <a:spcPts val="1000"/>
                  </a:spcAft>
                </a:pPr>
                <a14:m>
                  <m:oMathPara xmlns:m="http://schemas.openxmlformats.org/officeDocument/2006/math">
                    <m:oMathParaPr>
                      <m:jc m:val="centerGroup"/>
                    </m:oMathParaPr>
                    <m:oMath xmlns:m="http://schemas.openxmlformats.org/officeDocument/2006/math">
                      <m:acc>
                        <m:accPr>
                          <m:chr m:val="̅"/>
                          <m:ctrlPr>
                            <a:rPr lang="en-US" sz="2400" i="1">
                              <a:latin typeface="Cambria Math" panose="02040503050406030204" pitchFamily="18" charset="0"/>
                              <a:ea typeface="Times New Roman" panose="02020603050405020304" pitchFamily="18" charset="0"/>
                              <a:cs typeface="Simplified Arabic" panose="02020603050405020304" pitchFamily="18" charset="-78"/>
                            </a:rPr>
                          </m:ctrlPr>
                        </m:accPr>
                        <m:e>
                          <m:r>
                            <a:rPr lang="en-US" sz="2400" i="1">
                              <a:latin typeface="Cambria Math" panose="02040503050406030204" pitchFamily="18" charset="0"/>
                              <a:ea typeface="Times New Roman" panose="02020603050405020304" pitchFamily="18" charset="0"/>
                              <a:cs typeface="Simplified Arabic" panose="02020603050405020304" pitchFamily="18" charset="-78"/>
                            </a:rPr>
                            <m:t>𝐻</m:t>
                          </m:r>
                        </m:e>
                      </m:acc>
                      <m:r>
                        <a:rPr lang="en-US" sz="2400" i="1">
                          <a:latin typeface="Cambria Math" panose="02040503050406030204" pitchFamily="18" charset="0"/>
                          <a:ea typeface="Times New Roman" panose="02020603050405020304" pitchFamily="18" charset="0"/>
                          <a:cs typeface="Simplified Arabic" panose="02020603050405020304" pitchFamily="18" charset="-78"/>
                        </a:rPr>
                        <m:t>&gt;</m:t>
                      </m:r>
                      <m:r>
                        <a:rPr lang="en-US" sz="2400" i="1">
                          <a:latin typeface="Cambria Math" panose="02040503050406030204" pitchFamily="18" charset="0"/>
                          <a:ea typeface="Times New Roman" panose="02020603050405020304" pitchFamily="18" charset="0"/>
                          <a:cs typeface="Simplified Arabic" panose="02020603050405020304" pitchFamily="18" charset="-78"/>
                        </a:rPr>
                        <m:t>0</m:t>
                      </m:r>
                    </m:oMath>
                  </m:oMathPara>
                </a14:m>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justLow" rtl="1">
                  <a:lnSpc>
                    <a:spcPct val="115000"/>
                  </a:lnSpc>
                  <a:spcAft>
                    <a:spcPts val="1000"/>
                  </a:spcAft>
                </a:pPr>
                <a14:m>
                  <m:oMath xmlns:m="http://schemas.openxmlformats.org/officeDocument/2006/math">
                    <m:r>
                      <a:rPr lang="ar-SA" sz="2400">
                        <a:latin typeface="Cambria Math" panose="02040503050406030204" pitchFamily="18" charset="0"/>
                        <a:ea typeface="Times New Roman" panose="02020603050405020304" pitchFamily="18" charset="0"/>
                        <a:cs typeface="Cambria Math" panose="02040503050406030204" pitchFamily="18" charset="0"/>
                      </a:rPr>
                      <m:t>∴</m:t>
                    </m:r>
                  </m:oMath>
                </a14:m>
                <a:r>
                  <a:rPr lang="ar-SA" sz="2400" dirty="0">
                    <a:latin typeface="Calibri" panose="020F0502020204030204" pitchFamily="34" charset="0"/>
                    <a:ea typeface="Times New Roman" panose="02020603050405020304" pitchFamily="18" charset="0"/>
                    <a:cs typeface="Simplified Arabic" panose="02020603050405020304" pitchFamily="18" charset="-78"/>
                  </a:rPr>
                  <a:t> تحقق الشرط الكافي وهو </a:t>
                </a:r>
                <a14:m>
                  <m:oMath xmlns:m="http://schemas.openxmlformats.org/officeDocument/2006/math">
                    <m:r>
                      <a:rPr lang="en-US" sz="2400" i="1">
                        <a:latin typeface="Cambria Math" panose="02040503050406030204" pitchFamily="18" charset="0"/>
                        <a:ea typeface="Times New Roman" panose="02020603050405020304" pitchFamily="18" charset="0"/>
                        <a:cs typeface="Simplified Arabic" panose="02020603050405020304" pitchFamily="18" charset="-78"/>
                      </a:rPr>
                      <m:t>0</m:t>
                    </m:r>
                    <m:r>
                      <a:rPr lang="en-US" sz="2400" i="1">
                        <a:latin typeface="Cambria Math" panose="02040503050406030204" pitchFamily="18" charset="0"/>
                        <a:ea typeface="Times New Roman" panose="02020603050405020304" pitchFamily="18" charset="0"/>
                        <a:cs typeface="Simplified Arabic" panose="02020603050405020304" pitchFamily="18" charset="-78"/>
                      </a:rPr>
                      <m:t>&lt;</m:t>
                    </m:r>
                    <m:acc>
                      <m:accPr>
                        <m:chr m:val="̅"/>
                        <m:ctrlPr>
                          <a:rPr lang="en-US" sz="2400" i="1">
                            <a:latin typeface="Cambria Math" panose="02040503050406030204" pitchFamily="18" charset="0"/>
                            <a:ea typeface="Times New Roman" panose="02020603050405020304" pitchFamily="18" charset="0"/>
                            <a:cs typeface="Simplified Arabic" panose="02020603050405020304" pitchFamily="18" charset="-78"/>
                          </a:rPr>
                        </m:ctrlPr>
                      </m:accPr>
                      <m:e>
                        <m:r>
                          <a:rPr lang="en-US" sz="2400" i="1">
                            <a:latin typeface="Cambria Math" panose="02040503050406030204" pitchFamily="18" charset="0"/>
                            <a:ea typeface="Times New Roman" panose="02020603050405020304" pitchFamily="18" charset="0"/>
                            <a:cs typeface="Simplified Arabic" panose="02020603050405020304" pitchFamily="18" charset="-78"/>
                          </a:rPr>
                          <m:t>𝐻</m:t>
                        </m:r>
                      </m:e>
                    </m:acc>
                  </m:oMath>
                </a14:m>
                <a:r>
                  <a:rPr lang="ar-SA" sz="2400" dirty="0">
                    <a:latin typeface="Calibri" panose="020F0502020204030204" pitchFamily="34" charset="0"/>
                    <a:ea typeface="Times New Roman" panose="02020603050405020304" pitchFamily="18" charset="0"/>
                    <a:cs typeface="Simplified Arabic" panose="02020603050405020304" pitchFamily="18" charset="-78"/>
                  </a:rPr>
                  <a:t> وبالتالي </a:t>
                </a:r>
                <a14:m>
                  <m:oMath xmlns:m="http://schemas.openxmlformats.org/officeDocument/2006/math">
                    <m:r>
                      <a:rPr lang="en-US" sz="2400" b="0" i="1" smtClean="0">
                        <a:latin typeface="Cambria Math" panose="02040503050406030204" pitchFamily="18" charset="0"/>
                        <a:ea typeface="Times New Roman" panose="02020603050405020304" pitchFamily="18" charset="0"/>
                        <a:cs typeface="Simplified Arabic" panose="02020603050405020304" pitchFamily="18" charset="-78"/>
                      </a:rPr>
                      <m:t>𝐾</m:t>
                    </m:r>
                    <m:r>
                      <a:rPr lang="en-US" sz="2400" i="1">
                        <a:latin typeface="Cambria Math" panose="02040503050406030204" pitchFamily="18" charset="0"/>
                        <a:ea typeface="Times New Roman" panose="02020603050405020304" pitchFamily="18" charset="0"/>
                        <a:cs typeface="Simplified Arabic" panose="02020603050405020304" pitchFamily="18" charset="-78"/>
                      </a:rPr>
                      <m:t>,</m:t>
                    </m:r>
                    <m:r>
                      <a:rPr lang="en-US" sz="2400" b="0" i="1" smtClean="0">
                        <a:latin typeface="Cambria Math" panose="02040503050406030204" pitchFamily="18" charset="0"/>
                        <a:ea typeface="Times New Roman" panose="02020603050405020304" pitchFamily="18" charset="0"/>
                        <a:cs typeface="Simplified Arabic" panose="02020603050405020304" pitchFamily="18" charset="-78"/>
                      </a:rPr>
                      <m:t>𝐿</m:t>
                    </m:r>
                  </m:oMath>
                </a14:m>
                <a:r>
                  <a:rPr lang="ar-SA" sz="2400" dirty="0">
                    <a:latin typeface="Calibri" panose="020F0502020204030204" pitchFamily="34" charset="0"/>
                    <a:ea typeface="Times New Roman" panose="02020603050405020304" pitchFamily="18" charset="0"/>
                    <a:cs typeface="Simplified Arabic" panose="02020603050405020304" pitchFamily="18" charset="-78"/>
                  </a:rPr>
                  <a:t> تحقق </a:t>
                </a:r>
                <a:r>
                  <a:rPr lang="ar-SA" sz="2400" dirty="0" smtClean="0">
                    <a:latin typeface="Calibri" panose="020F0502020204030204" pitchFamily="34" charset="0"/>
                    <a:ea typeface="Times New Roman" panose="02020603050405020304" pitchFamily="18" charset="0"/>
                    <a:cs typeface="Simplified Arabic" panose="02020603050405020304" pitchFamily="18" charset="-78"/>
                  </a:rPr>
                  <a:t>قيماً </a:t>
                </a:r>
                <a:r>
                  <a:rPr lang="ar-SA" sz="2400" dirty="0">
                    <a:latin typeface="Calibri" panose="020F0502020204030204" pitchFamily="34" charset="0"/>
                    <a:ea typeface="Times New Roman" panose="02020603050405020304" pitchFamily="18" charset="0"/>
                    <a:cs typeface="Simplified Arabic" panose="02020603050405020304" pitchFamily="18" charset="-78"/>
                  </a:rPr>
                  <a:t>كبرى </a:t>
                </a:r>
                <a:r>
                  <a:rPr lang="ar-SA" sz="2400" dirty="0" smtClean="0">
                    <a:latin typeface="Calibri" panose="020F0502020204030204" pitchFamily="34" charset="0"/>
                    <a:ea typeface="Times New Roman" panose="02020603050405020304" pitchFamily="18" charset="0"/>
                    <a:cs typeface="Simplified Arabic" panose="02020603050405020304" pitchFamily="18" charset="-78"/>
                  </a:rPr>
                  <a:t>للانتاج.</a:t>
                </a:r>
                <a:endParaRPr lang="en-US" sz="2400" dirty="0">
                  <a:latin typeface="Calibri" panose="020F0502020204030204" pitchFamily="34" charset="0"/>
                  <a:ea typeface="Times New Roman" panose="02020603050405020304" pitchFamily="18"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55576" y="2278688"/>
                <a:ext cx="7992888" cy="3726148"/>
              </a:xfrm>
              <a:prstGeom prst="rect">
                <a:avLst/>
              </a:prstGeom>
              <a:blipFill rotWithShape="0">
                <a:blip r:embed="rId2"/>
                <a:stretch>
                  <a:fillRect l="-2441" r="-1144" b="-1637"/>
                </a:stretch>
              </a:blipFill>
            </p:spPr>
            <p:txBody>
              <a:bodyPr/>
              <a:lstStyle/>
              <a:p>
                <a:r>
                  <a:rPr lang="en-US">
                    <a:noFill/>
                  </a:rPr>
                  <a:t> </a:t>
                </a:r>
              </a:p>
            </p:txBody>
          </p:sp>
        </mc:Fallback>
      </mc:AlternateContent>
      <p:sp>
        <p:nvSpPr>
          <p:cNvPr id="9" name="Right Arrow 8"/>
          <p:cNvSpPr/>
          <p:nvPr/>
        </p:nvSpPr>
        <p:spPr>
          <a:xfrm>
            <a:off x="4192472" y="3824648"/>
            <a:ext cx="288032" cy="26174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6414165" y="3685161"/>
            <a:ext cx="261354" cy="18318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2" name="Straight Arrow Connector 21"/>
          <p:cNvCxnSpPr/>
          <p:nvPr/>
        </p:nvCxnSpPr>
        <p:spPr>
          <a:xfrm flipH="1">
            <a:off x="5091268" y="3955520"/>
            <a:ext cx="307877" cy="260177"/>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sp>
        <p:nvSpPr>
          <p:cNvPr id="28" name="Rectangle 27"/>
          <p:cNvSpPr/>
          <p:nvPr/>
        </p:nvSpPr>
        <p:spPr>
          <a:xfrm>
            <a:off x="5693807" y="1343536"/>
            <a:ext cx="2768065" cy="383823"/>
          </a:xfrm>
          <a:prstGeom prst="rect">
            <a:avLst/>
          </a:prstGeom>
        </p:spPr>
        <p:txBody>
          <a:bodyPr wrap="none">
            <a:spAutoFit/>
          </a:bodyPr>
          <a:lstStyle/>
          <a:p>
            <a:pPr marL="53340" marR="0" algn="justLow" rtl="1">
              <a:lnSpc>
                <a:spcPct val="115000"/>
              </a:lnSpc>
              <a:spcBef>
                <a:spcPts val="0"/>
              </a:spcBef>
              <a:spcAft>
                <a:spcPts val="1000"/>
              </a:spcAft>
            </a:pPr>
            <a:r>
              <a:rPr lang="ar-SA" dirty="0">
                <a:solidFill>
                  <a:srgbClr val="C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ماهو الشرط الكافي؟ وهل تحقق ؟</a:t>
            </a:r>
          </a:p>
        </p:txBody>
      </p:sp>
      <p:cxnSp>
        <p:nvCxnSpPr>
          <p:cNvPr id="27" name="Straight Arrow Connector 26"/>
          <p:cNvCxnSpPr/>
          <p:nvPr/>
        </p:nvCxnSpPr>
        <p:spPr>
          <a:xfrm>
            <a:off x="7026971" y="3990310"/>
            <a:ext cx="225350" cy="15645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9" name="Straight Arrow Connector 28"/>
          <p:cNvCxnSpPr/>
          <p:nvPr/>
        </p:nvCxnSpPr>
        <p:spPr>
          <a:xfrm>
            <a:off x="5050036" y="3701677"/>
            <a:ext cx="390342" cy="25384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0" name="Straight Arrow Connector 29"/>
          <p:cNvCxnSpPr/>
          <p:nvPr/>
        </p:nvCxnSpPr>
        <p:spPr>
          <a:xfrm>
            <a:off x="5640741" y="3999301"/>
            <a:ext cx="333362" cy="20909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p:nvPr/>
        </p:nvCxnSpPr>
        <p:spPr>
          <a:xfrm>
            <a:off x="6260067" y="3946654"/>
            <a:ext cx="333362" cy="22891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2" name="Straight Arrow Connector 31"/>
          <p:cNvCxnSpPr/>
          <p:nvPr/>
        </p:nvCxnSpPr>
        <p:spPr>
          <a:xfrm>
            <a:off x="5545394" y="3671308"/>
            <a:ext cx="333362" cy="22891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6" name="Straight Arrow Connector 35"/>
          <p:cNvCxnSpPr/>
          <p:nvPr/>
        </p:nvCxnSpPr>
        <p:spPr>
          <a:xfrm flipH="1">
            <a:off x="6256811" y="3982885"/>
            <a:ext cx="288031" cy="171300"/>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cxnSp>
        <p:nvCxnSpPr>
          <p:cNvPr id="37" name="Straight Arrow Connector 36"/>
          <p:cNvCxnSpPr/>
          <p:nvPr/>
        </p:nvCxnSpPr>
        <p:spPr>
          <a:xfrm flipH="1">
            <a:off x="6400826" y="3663780"/>
            <a:ext cx="288031" cy="171300"/>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cxnSp>
        <p:nvCxnSpPr>
          <p:cNvPr id="38" name="Straight Arrow Connector 37"/>
          <p:cNvCxnSpPr/>
          <p:nvPr/>
        </p:nvCxnSpPr>
        <p:spPr>
          <a:xfrm flipH="1">
            <a:off x="5554712" y="3692811"/>
            <a:ext cx="288031" cy="171300"/>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cxnSp>
        <p:nvCxnSpPr>
          <p:cNvPr id="39" name="Straight Arrow Connector 38"/>
          <p:cNvCxnSpPr/>
          <p:nvPr/>
        </p:nvCxnSpPr>
        <p:spPr>
          <a:xfrm flipH="1">
            <a:off x="5640740" y="3975460"/>
            <a:ext cx="288031" cy="171300"/>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cxnSp>
        <p:nvCxnSpPr>
          <p:cNvPr id="41" name="Straight Arrow Connector 40"/>
          <p:cNvCxnSpPr/>
          <p:nvPr/>
        </p:nvCxnSpPr>
        <p:spPr>
          <a:xfrm flipH="1">
            <a:off x="7025578" y="3668237"/>
            <a:ext cx="288031" cy="171300"/>
          </a:xfrm>
          <a:prstGeom prst="straightConnector1">
            <a:avLst/>
          </a:prstGeom>
          <a:ln>
            <a:solidFill>
              <a:srgbClr val="00B050"/>
            </a:solidFill>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230104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smtClean="0">
                <a:solidFill>
                  <a:srgbClr val="C00000"/>
                </a:solidFill>
              </a:rPr>
              <a:t>واجب تفاعلي(جماعي) </a:t>
            </a:r>
            <a:endParaRPr lang="en-US" sz="3600" b="1" dirty="0">
              <a:solidFill>
                <a:srgbClr val="C00000"/>
              </a:solidFill>
            </a:endParaRPr>
          </a:p>
        </p:txBody>
      </p:sp>
      <p:sp>
        <p:nvSpPr>
          <p:cNvPr id="3" name="Content Placeholder 2"/>
          <p:cNvSpPr>
            <a:spLocks noGrp="1"/>
          </p:cNvSpPr>
          <p:nvPr>
            <p:ph idx="1"/>
          </p:nvPr>
        </p:nvSpPr>
        <p:spPr/>
        <p:txBody>
          <a:bodyPr/>
          <a:lstStyle/>
          <a:p>
            <a:pPr lvl="0" algn="r" rtl="1">
              <a:buClr>
                <a:srgbClr val="1CADE4"/>
              </a:buClr>
            </a:pPr>
            <a:r>
              <a:rPr lang="ar-SA" sz="2200" b="1" dirty="0">
                <a:solidFill>
                  <a:srgbClr val="C00000"/>
                </a:solidFill>
              </a:rPr>
              <a:t>إذا أعطيتي دالة الإنتاج التالية : </a:t>
            </a:r>
            <a:endParaRPr lang="en-US" sz="2200" b="1" dirty="0">
              <a:solidFill>
                <a:srgbClr val="C00000"/>
              </a:solidFill>
            </a:endParaRPr>
          </a:p>
          <a:p>
            <a:pPr lvl="0" algn="r" rtl="1">
              <a:buClr>
                <a:srgbClr val="1CADE4"/>
              </a:buClr>
            </a:pPr>
            <a:r>
              <a:rPr lang="en-US" sz="2200" b="1" dirty="0">
                <a:solidFill>
                  <a:srgbClr val="C00000"/>
                </a:solidFill>
                <a:latin typeface="Aparajita" panose="020B0604020202020204" pitchFamily="34" charset="0"/>
                <a:cs typeface="Aparajita" panose="020B0604020202020204" pitchFamily="34" charset="0"/>
              </a:rPr>
              <a:t>Q = </a:t>
            </a:r>
            <a:r>
              <a:rPr lang="en-US" sz="2200" b="1" dirty="0" smtClean="0">
                <a:solidFill>
                  <a:srgbClr val="C00000"/>
                </a:solidFill>
                <a:latin typeface="Aparajita" panose="020B0604020202020204" pitchFamily="34" charset="0"/>
                <a:cs typeface="Aparajita" panose="020B0604020202020204" pitchFamily="34" charset="0"/>
              </a:rPr>
              <a:t>L</a:t>
            </a:r>
            <a:r>
              <a:rPr lang="en-US" sz="2200" b="1" baseline="30000" dirty="0" smtClean="0">
                <a:solidFill>
                  <a:srgbClr val="C00000"/>
                </a:solidFill>
                <a:latin typeface="Aparajita" panose="020B0604020202020204" pitchFamily="34" charset="0"/>
                <a:cs typeface="Aparajita" panose="020B0604020202020204" pitchFamily="34" charset="0"/>
              </a:rPr>
              <a:t>2  </a:t>
            </a:r>
            <a:r>
              <a:rPr lang="en-US" sz="2200" b="1" dirty="0" smtClean="0">
                <a:solidFill>
                  <a:srgbClr val="C00000"/>
                </a:solidFill>
                <a:latin typeface="Aparajita" panose="020B0604020202020204" pitchFamily="34" charset="0"/>
                <a:cs typeface="Aparajita" panose="020B0604020202020204" pitchFamily="34" charset="0"/>
              </a:rPr>
              <a:t>K</a:t>
            </a:r>
            <a:r>
              <a:rPr lang="en-US" sz="2200" b="1" baseline="30000" dirty="0" smtClean="0">
                <a:solidFill>
                  <a:srgbClr val="C00000"/>
                </a:solidFill>
                <a:latin typeface="Aparajita" panose="020B0604020202020204" pitchFamily="34" charset="0"/>
                <a:cs typeface="Aparajita" panose="020B0604020202020204" pitchFamily="34" charset="0"/>
              </a:rPr>
              <a:t>2                                                                                                                                      </a:t>
            </a:r>
            <a:endParaRPr lang="en-US" sz="2200" dirty="0">
              <a:solidFill>
                <a:srgbClr val="C00000"/>
              </a:solidFill>
              <a:latin typeface="Aparajita" panose="020B0604020202020204" pitchFamily="34" charset="0"/>
              <a:cs typeface="Aparajita" panose="020B0604020202020204" pitchFamily="34" charset="0"/>
            </a:endParaRPr>
          </a:p>
          <a:p>
            <a:pPr lvl="0" algn="r" rtl="1">
              <a:buClr>
                <a:srgbClr val="1CADE4"/>
              </a:buClr>
            </a:pPr>
            <a:r>
              <a:rPr lang="en-US" sz="2200" b="1" dirty="0">
                <a:solidFill>
                  <a:srgbClr val="C00000"/>
                </a:solidFill>
              </a:rPr>
              <a:t>              </a:t>
            </a:r>
            <a:r>
              <a:rPr lang="ar-SA" sz="2200" b="1" dirty="0">
                <a:solidFill>
                  <a:srgbClr val="C00000"/>
                </a:solidFill>
              </a:rPr>
              <a:t> ودالة التكاليف التالية             </a:t>
            </a:r>
            <a:r>
              <a:rPr lang="en-US" sz="2200" b="1" dirty="0">
                <a:solidFill>
                  <a:srgbClr val="C00000"/>
                </a:solidFill>
              </a:rPr>
              <a:t>    </a:t>
            </a:r>
            <a:r>
              <a:rPr lang="ar-SA" sz="2200" b="1" dirty="0">
                <a:solidFill>
                  <a:srgbClr val="C00000"/>
                </a:solidFill>
              </a:rPr>
              <a:t>          </a:t>
            </a:r>
            <a:r>
              <a:rPr lang="en-US" sz="2200" b="1" dirty="0" smtClean="0">
                <a:solidFill>
                  <a:srgbClr val="C00000"/>
                </a:solidFill>
                <a:latin typeface="Aparajita" panose="020B0604020202020204" pitchFamily="34" charset="0"/>
                <a:cs typeface="Aparajita" panose="020B0604020202020204" pitchFamily="34" charset="0"/>
              </a:rPr>
              <a:t>1600 </a:t>
            </a:r>
            <a:r>
              <a:rPr lang="en-US" sz="2200" b="1" dirty="0">
                <a:solidFill>
                  <a:srgbClr val="C00000"/>
                </a:solidFill>
                <a:latin typeface="Aparajita" panose="020B0604020202020204" pitchFamily="34" charset="0"/>
                <a:cs typeface="Aparajita" panose="020B0604020202020204" pitchFamily="34" charset="0"/>
              </a:rPr>
              <a:t>= </a:t>
            </a:r>
            <a:r>
              <a:rPr lang="en-US" sz="2200" b="1" dirty="0" smtClean="0">
                <a:solidFill>
                  <a:srgbClr val="C00000"/>
                </a:solidFill>
                <a:latin typeface="Aparajita" panose="020B0604020202020204" pitchFamily="34" charset="0"/>
                <a:cs typeface="Aparajita" panose="020B0604020202020204" pitchFamily="34" charset="0"/>
              </a:rPr>
              <a:t>200L </a:t>
            </a:r>
            <a:r>
              <a:rPr lang="en-US" sz="2200" b="1" dirty="0">
                <a:solidFill>
                  <a:srgbClr val="C00000"/>
                </a:solidFill>
                <a:latin typeface="Aparajita" panose="020B0604020202020204" pitchFamily="34" charset="0"/>
                <a:cs typeface="Aparajita" panose="020B0604020202020204" pitchFamily="34" charset="0"/>
              </a:rPr>
              <a:t>+ </a:t>
            </a:r>
            <a:r>
              <a:rPr lang="en-US" sz="2200" b="1" dirty="0" smtClean="0">
                <a:solidFill>
                  <a:srgbClr val="C00000"/>
                </a:solidFill>
                <a:latin typeface="Aparajita" panose="020B0604020202020204" pitchFamily="34" charset="0"/>
                <a:cs typeface="Aparajita" panose="020B0604020202020204" pitchFamily="34" charset="0"/>
              </a:rPr>
              <a:t>400K </a:t>
            </a:r>
            <a:endParaRPr lang="en-US" sz="2200" dirty="0">
              <a:solidFill>
                <a:srgbClr val="C00000"/>
              </a:solidFill>
              <a:latin typeface="Aparajita" panose="020B0604020202020204" pitchFamily="34" charset="0"/>
              <a:cs typeface="Aparajita" panose="020B0604020202020204" pitchFamily="34" charset="0"/>
            </a:endParaRPr>
          </a:p>
          <a:p>
            <a:pPr algn="r" rtl="1"/>
            <a:r>
              <a:rPr lang="ar-SA" b="1" dirty="0"/>
              <a:t>أ ـ  ما نوع هذه الدالة </a:t>
            </a:r>
            <a:r>
              <a:rPr lang="ar-SA" b="1" dirty="0" smtClean="0"/>
              <a:t>؟وفي اي اجل تعمل هذه الدالة ؟ </a:t>
            </a:r>
            <a:r>
              <a:rPr lang="ar-SA" b="1" dirty="0"/>
              <a:t>وما هي درجة تجانس دالة الانتاج؟ وفي أي مرحلة من مراحل الإنتاج؟ </a:t>
            </a:r>
            <a:endParaRPr lang="en-US" dirty="0"/>
          </a:p>
          <a:p>
            <a:pPr algn="r" rtl="1"/>
            <a:r>
              <a:rPr lang="ar-SA" b="1" dirty="0"/>
              <a:t>ب ـ ماهو سعر عنصر العمل وسعر راس المال  ؟                                  </a:t>
            </a:r>
            <a:r>
              <a:rPr lang="ar-SA" u="sng" dirty="0"/>
              <a:t> </a:t>
            </a:r>
            <a:endParaRPr lang="en-US" dirty="0"/>
          </a:p>
          <a:p>
            <a:pPr algn="r" rtl="1"/>
            <a:r>
              <a:rPr lang="ar-SA" b="1" dirty="0"/>
              <a:t>ج ـ أوجدي الكميات من عنصري الإنتاج التي تحقق لهذا المنتج اقصى إنتاج </a:t>
            </a:r>
            <a:r>
              <a:rPr lang="ar-SA" b="1" dirty="0" smtClean="0"/>
              <a:t>مع </a:t>
            </a:r>
            <a:r>
              <a:rPr lang="ar-SA" b="1" dirty="0"/>
              <a:t>التوضيح بالرسم </a:t>
            </a:r>
            <a:r>
              <a:rPr lang="ar-SA" b="1" dirty="0" smtClean="0"/>
              <a:t>؟</a:t>
            </a:r>
            <a:endParaRPr lang="ar-SA" b="1" dirty="0"/>
          </a:p>
          <a:p>
            <a:pPr algn="r" rtl="1"/>
            <a:r>
              <a:rPr lang="ar-SA" b="1" dirty="0"/>
              <a:t>د - ماهو الشرط الكافي ؟وهل تحقق؟</a:t>
            </a:r>
            <a:endParaRPr lang="en-US" dirty="0"/>
          </a:p>
          <a:p>
            <a:endParaRPr lang="en-US" dirty="0"/>
          </a:p>
        </p:txBody>
      </p:sp>
      <p:sp>
        <p:nvSpPr>
          <p:cNvPr id="4" name="Footer Placeholder 3"/>
          <p:cNvSpPr>
            <a:spLocks noGrp="1"/>
          </p:cNvSpPr>
          <p:nvPr>
            <p:ph type="ftr" sz="quarter" idx="11"/>
          </p:nvPr>
        </p:nvSpPr>
        <p:spPr/>
        <p:txBody>
          <a:bodyPr/>
          <a:lstStyle/>
          <a:p>
            <a:r>
              <a:rPr lang="ar-SA" smtClean="0"/>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33</a:t>
            </a:fld>
            <a:endParaRPr lang="en-GB"/>
          </a:p>
        </p:txBody>
      </p:sp>
    </p:spTree>
    <p:extLst>
      <p:ext uri="{BB962C8B-B14F-4D97-AF65-F5344CB8AC3E}">
        <p14:creationId xmlns:p14="http://schemas.microsoft.com/office/powerpoint/2010/main" val="1795844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188640"/>
            <a:ext cx="7543800" cy="766131"/>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تمرين </a:t>
            </a:r>
            <a:r>
              <a:rPr lang="ar-SA" sz="3600" b="1" dirty="0" smtClean="0">
                <a:solidFill>
                  <a:srgbClr val="C00000"/>
                </a:solidFill>
                <a:effectLst>
                  <a:outerShdw blurRad="38100" dist="38100" dir="2700000" algn="tl">
                    <a:srgbClr val="000000">
                      <a:alpha val="43137"/>
                    </a:srgbClr>
                  </a:outerShdw>
                </a:effectLst>
              </a:rPr>
              <a:t>4</a:t>
            </a:r>
            <a:endParaRPr lang="en-US"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5" y="926831"/>
                <a:ext cx="8352927" cy="5454497"/>
              </a:xfrm>
            </p:spPr>
            <p:txBody>
              <a:bodyPr>
                <a:noAutofit/>
              </a:bodyPr>
              <a:lstStyle/>
              <a:p>
                <a:pPr algn="r" rtl="1"/>
                <a:r>
                  <a:rPr lang="ar-SA" b="1" dirty="0" smtClean="0">
                    <a:solidFill>
                      <a:srgbClr val="C00000"/>
                    </a:solidFill>
                  </a:rPr>
                  <a:t>إذا أعطيتي دالة الإنتاج التالية : </a:t>
                </a:r>
                <a:endParaRPr lang="en-US" b="1" dirty="0">
                  <a:solidFill>
                    <a:srgbClr val="C00000"/>
                  </a:solidFill>
                </a:endParaRPr>
              </a:p>
              <a:p>
                <a:pPr algn="r" rtl="1"/>
                <a:r>
                  <a:rPr lang="en-US" b="1" dirty="0">
                    <a:solidFill>
                      <a:srgbClr val="C00000"/>
                    </a:solidFill>
                    <a:latin typeface="Aparajita" panose="020B0604020202020204" pitchFamily="34" charset="0"/>
                    <a:cs typeface="Aparajita" panose="020B0604020202020204" pitchFamily="34" charset="0"/>
                  </a:rPr>
                  <a:t>Q = L</a:t>
                </a:r>
                <a14:m>
                  <m:oMath xmlns:m="http://schemas.openxmlformats.org/officeDocument/2006/math">
                    <m:r>
                      <a:rPr lang="en-US" b="1" i="1" baseline="30000" dirty="0" smtClean="0">
                        <a:solidFill>
                          <a:srgbClr val="C00000"/>
                        </a:solidFill>
                        <a:latin typeface="Cambria Math" panose="02040503050406030204" pitchFamily="18" charset="0"/>
                        <a:ea typeface="Cambria Math" panose="02040503050406030204" pitchFamily="18" charset="0"/>
                        <a:cs typeface="Aparajita" panose="020B0604020202020204" pitchFamily="34" charset="0"/>
                      </a:rPr>
                      <m:t>∝</m:t>
                    </m:r>
                  </m:oMath>
                </a14:m>
                <a:r>
                  <a:rPr lang="en-US" b="1" baseline="30000" dirty="0">
                    <a:solidFill>
                      <a:srgbClr val="C00000"/>
                    </a:solidFill>
                    <a:latin typeface="Aparajita" panose="020B0604020202020204" pitchFamily="34" charset="0"/>
                    <a:cs typeface="Aparajita" panose="020B0604020202020204" pitchFamily="34" charset="0"/>
                  </a:rPr>
                  <a:t>  </a:t>
                </a:r>
                <a:r>
                  <a:rPr lang="en-US" b="1" dirty="0">
                    <a:solidFill>
                      <a:srgbClr val="C00000"/>
                    </a:solidFill>
                    <a:latin typeface="Aparajita" panose="020B0604020202020204" pitchFamily="34" charset="0"/>
                    <a:cs typeface="Aparajita" panose="020B0604020202020204" pitchFamily="34" charset="0"/>
                  </a:rPr>
                  <a:t>K</a:t>
                </a:r>
                <a14:m>
                  <m:oMath xmlns:m="http://schemas.openxmlformats.org/officeDocument/2006/math">
                    <m:r>
                      <a:rPr lang="en-US" b="1" i="1" baseline="30000" dirty="0" smtClean="0">
                        <a:solidFill>
                          <a:srgbClr val="C00000"/>
                        </a:solidFill>
                        <a:latin typeface="Cambria Math" panose="02040503050406030204" pitchFamily="18" charset="0"/>
                        <a:ea typeface="Cambria Math" panose="02040503050406030204" pitchFamily="18" charset="0"/>
                        <a:cs typeface="Aparajita" panose="020B0604020202020204" pitchFamily="34" charset="0"/>
                      </a:rPr>
                      <m:t>𝜷</m:t>
                    </m:r>
                  </m:oMath>
                </a14:m>
                <a:r>
                  <a:rPr lang="en-US" b="1" baseline="30000" dirty="0">
                    <a:solidFill>
                      <a:srgbClr val="C00000"/>
                    </a:solidFill>
                    <a:latin typeface="Aparajita" panose="020B0604020202020204" pitchFamily="34" charset="0"/>
                    <a:cs typeface="Aparajita" panose="020B0604020202020204" pitchFamily="34" charset="0"/>
                  </a:rPr>
                  <a:t>                                                                                                                                      </a:t>
                </a:r>
                <a:endParaRPr lang="en-US" dirty="0">
                  <a:solidFill>
                    <a:srgbClr val="C00000"/>
                  </a:solidFill>
                  <a:latin typeface="Aparajita" panose="020B0604020202020204" pitchFamily="34" charset="0"/>
                  <a:cs typeface="Aparajita" panose="020B0604020202020204" pitchFamily="34" charset="0"/>
                </a:endParaRPr>
              </a:p>
              <a:p>
                <a:pPr algn="r" rtl="1"/>
                <a:r>
                  <a:rPr lang="en-US" b="1" dirty="0">
                    <a:solidFill>
                      <a:srgbClr val="C00000"/>
                    </a:solidFill>
                  </a:rPr>
                  <a:t>              </a:t>
                </a:r>
                <a:r>
                  <a:rPr lang="ar-SA" b="1" dirty="0">
                    <a:solidFill>
                      <a:srgbClr val="C00000"/>
                    </a:solidFill>
                  </a:rPr>
                  <a:t> ودالة التكاليف التالية             </a:t>
                </a:r>
                <a:r>
                  <a:rPr lang="en-US" b="1" dirty="0">
                    <a:solidFill>
                      <a:srgbClr val="C00000"/>
                    </a:solidFill>
                  </a:rPr>
                  <a:t>    </a:t>
                </a:r>
                <a:r>
                  <a:rPr lang="ar-SA" b="1" dirty="0">
                    <a:solidFill>
                      <a:srgbClr val="C00000"/>
                    </a:solidFill>
                  </a:rPr>
                  <a:t>          </a:t>
                </a:r>
                <a:r>
                  <a:rPr lang="en-US" b="1" dirty="0">
                    <a:solidFill>
                      <a:srgbClr val="C00000"/>
                    </a:solidFill>
                    <a:latin typeface="Aparajita" panose="020B0604020202020204" pitchFamily="34" charset="0"/>
                    <a:cs typeface="Aparajita" panose="020B0604020202020204" pitchFamily="34" charset="0"/>
                  </a:rPr>
                  <a:t>TC = </a:t>
                </a:r>
                <a:r>
                  <a:rPr lang="en-US" b="1" dirty="0" err="1">
                    <a:solidFill>
                      <a:srgbClr val="C00000"/>
                    </a:solidFill>
                    <a:latin typeface="Aparajita" panose="020B0604020202020204" pitchFamily="34" charset="0"/>
                    <a:cs typeface="Aparajita" panose="020B0604020202020204" pitchFamily="34" charset="0"/>
                  </a:rPr>
                  <a:t>wL</a:t>
                </a:r>
                <a:r>
                  <a:rPr lang="en-US" b="1" dirty="0">
                    <a:solidFill>
                      <a:srgbClr val="C00000"/>
                    </a:solidFill>
                    <a:latin typeface="Aparajita" panose="020B0604020202020204" pitchFamily="34" charset="0"/>
                    <a:cs typeface="Aparajita" panose="020B0604020202020204" pitchFamily="34" charset="0"/>
                  </a:rPr>
                  <a:t> + </a:t>
                </a:r>
                <a:r>
                  <a:rPr lang="en-US" b="1" dirty="0" err="1">
                    <a:solidFill>
                      <a:srgbClr val="C00000"/>
                    </a:solidFill>
                    <a:latin typeface="Aparajita" panose="020B0604020202020204" pitchFamily="34" charset="0"/>
                    <a:cs typeface="Aparajita" panose="020B0604020202020204" pitchFamily="34" charset="0"/>
                  </a:rPr>
                  <a:t>rK</a:t>
                </a:r>
                <a:r>
                  <a:rPr lang="en-US" b="1" dirty="0">
                    <a:solidFill>
                      <a:srgbClr val="C00000"/>
                    </a:solidFill>
                    <a:latin typeface="Aparajita" panose="020B0604020202020204" pitchFamily="34" charset="0"/>
                    <a:cs typeface="Aparajita" panose="020B0604020202020204" pitchFamily="34" charset="0"/>
                  </a:rPr>
                  <a:t> </a:t>
                </a:r>
              </a:p>
              <a:p>
                <a:pPr algn="r" rtl="1"/>
                <a:r>
                  <a:rPr lang="ar-SA" b="1" dirty="0">
                    <a:solidFill>
                      <a:srgbClr val="C00000"/>
                    </a:solidFill>
                    <a:latin typeface="Aparajita" panose="020B0604020202020204" pitchFamily="34" charset="0"/>
                    <a:cs typeface="Aparajita" panose="020B0604020202020204" pitchFamily="34" charset="0"/>
                  </a:rPr>
                  <a:t>حيث </a:t>
                </a:r>
                <a:r>
                  <a:rPr lang="en-US" b="1" dirty="0">
                    <a:solidFill>
                      <a:srgbClr val="C00000"/>
                    </a:solidFill>
                    <a:latin typeface="Aparajita" panose="020B0604020202020204" pitchFamily="34" charset="0"/>
                    <a:cs typeface="Aparajita" panose="020B0604020202020204" pitchFamily="34" charset="0"/>
                  </a:rPr>
                  <a:t> </a:t>
                </a:r>
                <a14:m>
                  <m:oMath xmlns:m="http://schemas.openxmlformats.org/officeDocument/2006/math">
                    <m:r>
                      <a:rPr lang="en-US" b="1" i="1">
                        <a:solidFill>
                          <a:srgbClr val="C00000"/>
                        </a:solidFill>
                        <a:latin typeface="Cambria Math" panose="02040503050406030204" pitchFamily="18" charset="0"/>
                        <a:cs typeface="Aparajita" panose="020B0604020202020204" pitchFamily="34" charset="0"/>
                      </a:rPr>
                      <m:t>𝟎</m:t>
                    </m:r>
                    <m:r>
                      <a:rPr lang="en-US" b="1" i="1">
                        <a:solidFill>
                          <a:srgbClr val="C00000"/>
                        </a:solidFill>
                        <a:latin typeface="Cambria Math" panose="02040503050406030204" pitchFamily="18" charset="0"/>
                        <a:ea typeface="Cambria Math" panose="02040503050406030204" pitchFamily="18" charset="0"/>
                        <a:cs typeface="Aparajita" panose="020B0604020202020204" pitchFamily="34" charset="0"/>
                      </a:rPr>
                      <m:t>&lt;</m:t>
                    </m:r>
                    <m:r>
                      <a:rPr lang="en-US" b="1" i="1" dirty="0" smtClean="0">
                        <a:solidFill>
                          <a:srgbClr val="C00000"/>
                        </a:solidFill>
                        <a:latin typeface="Cambria Math" panose="02040503050406030204" pitchFamily="18" charset="0"/>
                        <a:ea typeface="Cambria Math" panose="02040503050406030204" pitchFamily="18" charset="0"/>
                        <a:cs typeface="Aparajita" panose="020B0604020202020204" pitchFamily="34" charset="0"/>
                      </a:rPr>
                      <m:t>𝜷</m:t>
                    </m:r>
                    <m:r>
                      <a:rPr lang="en-US" b="1" i="1">
                        <a:solidFill>
                          <a:srgbClr val="C00000"/>
                        </a:solidFill>
                        <a:latin typeface="Cambria Math" panose="02040503050406030204" pitchFamily="18" charset="0"/>
                        <a:ea typeface="Cambria Math" panose="02040503050406030204" pitchFamily="18" charset="0"/>
                        <a:cs typeface="Aparajita" panose="020B0604020202020204" pitchFamily="34" charset="0"/>
                      </a:rPr>
                      <m:t>&lt;</m:t>
                    </m:r>
                    <m:r>
                      <a:rPr lang="en-US" b="1" i="1">
                        <a:solidFill>
                          <a:srgbClr val="C00000"/>
                        </a:solidFill>
                        <a:latin typeface="Cambria Math" panose="02040503050406030204" pitchFamily="18" charset="0"/>
                        <a:ea typeface="Cambria Math" panose="02040503050406030204" pitchFamily="18" charset="0"/>
                        <a:cs typeface="Aparajita" panose="020B0604020202020204" pitchFamily="34" charset="0"/>
                      </a:rPr>
                      <m:t>𝟏</m:t>
                    </m:r>
                  </m:oMath>
                </a14:m>
                <a:r>
                  <a:rPr lang="en-US" b="1" dirty="0">
                    <a:solidFill>
                      <a:srgbClr val="C00000"/>
                    </a:solidFill>
                    <a:latin typeface="Aparajita" panose="020B0604020202020204" pitchFamily="34" charset="0"/>
                    <a:cs typeface="Aparajita" panose="020B0604020202020204" pitchFamily="34" charset="0"/>
                  </a:rPr>
                  <a:t>   </a:t>
                </a:r>
                <a:r>
                  <a:rPr lang="ar-SA" b="1" dirty="0">
                    <a:solidFill>
                      <a:srgbClr val="C00000"/>
                    </a:solidFill>
                    <a:latin typeface="Aparajita" panose="020B0604020202020204" pitchFamily="34" charset="0"/>
                    <a:cs typeface="Aparajita" panose="020B0604020202020204" pitchFamily="34" charset="0"/>
                  </a:rPr>
                  <a:t>،</a:t>
                </a:r>
                <a:r>
                  <a:rPr lang="en-US" b="1" dirty="0">
                    <a:solidFill>
                      <a:srgbClr val="C00000"/>
                    </a:solidFill>
                    <a:latin typeface="Aparajita" panose="020B0604020202020204" pitchFamily="34" charset="0"/>
                    <a:cs typeface="Aparajita" panose="020B0604020202020204" pitchFamily="34" charset="0"/>
                  </a:rPr>
                  <a:t> </a:t>
                </a:r>
                <a14:m>
                  <m:oMath xmlns:m="http://schemas.openxmlformats.org/officeDocument/2006/math">
                    <m:r>
                      <a:rPr lang="en-US" b="1" i="1" smtClean="0">
                        <a:solidFill>
                          <a:srgbClr val="C00000"/>
                        </a:solidFill>
                        <a:latin typeface="Cambria Math" panose="02040503050406030204" pitchFamily="18" charset="0"/>
                        <a:cs typeface="Aparajita" panose="020B0604020202020204" pitchFamily="34" charset="0"/>
                      </a:rPr>
                      <m:t>𝟎</m:t>
                    </m:r>
                    <m:r>
                      <a:rPr lang="en-US" b="1" i="1" smtClean="0">
                        <a:solidFill>
                          <a:srgbClr val="C00000"/>
                        </a:solidFill>
                        <a:latin typeface="Cambria Math" panose="02040503050406030204" pitchFamily="18" charset="0"/>
                        <a:ea typeface="Cambria Math" panose="02040503050406030204" pitchFamily="18" charset="0"/>
                        <a:cs typeface="Aparajita" panose="020B0604020202020204" pitchFamily="34" charset="0"/>
                      </a:rPr>
                      <m:t>&lt;</m:t>
                    </m:r>
                    <m:r>
                      <a:rPr lang="en-US" b="1" i="0" smtClean="0">
                        <a:solidFill>
                          <a:srgbClr val="C0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cs typeface="Aparajita" panose="020B0604020202020204" pitchFamily="34" charset="0"/>
                      </a:rPr>
                      <m:t>∝</m:t>
                    </m:r>
                    <m:r>
                      <a:rPr lang="en-US" b="1" i="1" smtClean="0">
                        <a:solidFill>
                          <a:srgbClr val="C00000"/>
                        </a:solidFill>
                        <a:latin typeface="Cambria Math" panose="02040503050406030204" pitchFamily="18" charset="0"/>
                        <a:ea typeface="Cambria Math" panose="02040503050406030204" pitchFamily="18" charset="0"/>
                        <a:cs typeface="Aparajita" panose="020B0604020202020204" pitchFamily="34" charset="0"/>
                      </a:rPr>
                      <m:t>&lt;</m:t>
                    </m:r>
                    <m:r>
                      <a:rPr lang="en-US" b="1" i="1" smtClean="0">
                        <a:solidFill>
                          <a:srgbClr val="C00000"/>
                        </a:solidFill>
                        <a:latin typeface="Cambria Math" panose="02040503050406030204" pitchFamily="18" charset="0"/>
                        <a:ea typeface="Cambria Math" panose="02040503050406030204" pitchFamily="18" charset="0"/>
                        <a:cs typeface="Aparajita" panose="020B0604020202020204" pitchFamily="34" charset="0"/>
                      </a:rPr>
                      <m:t>𝟏</m:t>
                    </m:r>
                    <m:r>
                      <a:rPr lang="en-US" b="1" i="1" smtClean="0">
                        <a:solidFill>
                          <a:srgbClr val="C00000"/>
                        </a:solidFill>
                        <a:latin typeface="Cambria Math" panose="02040503050406030204" pitchFamily="18" charset="0"/>
                        <a:ea typeface="Cambria Math" panose="02040503050406030204" pitchFamily="18" charset="0"/>
                        <a:cs typeface="Aparajita" panose="020B0604020202020204" pitchFamily="34" charset="0"/>
                      </a:rPr>
                      <m:t>       </m:t>
                    </m:r>
                  </m:oMath>
                </a14:m>
                <a:r>
                  <a:rPr lang="en-US" dirty="0">
                    <a:solidFill>
                      <a:srgbClr val="C00000"/>
                    </a:solidFill>
                    <a:latin typeface="Aparajita" panose="020B0604020202020204" pitchFamily="34" charset="0"/>
                    <a:cs typeface="Aparajita" panose="020B0604020202020204" pitchFamily="34" charset="0"/>
                  </a:rPr>
                  <a:t> </a:t>
                </a:r>
                <a:r>
                  <a:rPr lang="ar-SA" dirty="0">
                    <a:solidFill>
                      <a:srgbClr val="C00000"/>
                    </a:solidFill>
                    <a:latin typeface="Aparajita" panose="020B0604020202020204" pitchFamily="34" charset="0"/>
                    <a:cs typeface="Aparajita" panose="020B0604020202020204" pitchFamily="34" charset="0"/>
                  </a:rPr>
                  <a:t>، </a:t>
                </a:r>
                <a14:m>
                  <m:oMath xmlns:m="http://schemas.openxmlformats.org/officeDocument/2006/math">
                    <m:r>
                      <a:rPr lang="ar-SA" i="1" smtClean="0">
                        <a:solidFill>
                          <a:srgbClr val="C00000"/>
                        </a:solidFill>
                        <a:latin typeface="Cambria Math" panose="02040503050406030204" pitchFamily="18" charset="0"/>
                        <a:ea typeface="Cambria Math" panose="02040503050406030204" pitchFamily="18" charset="0"/>
                        <a:cs typeface="Aparajita" panose="020B0604020202020204" pitchFamily="34" charset="0"/>
                      </a:rPr>
                      <m:t>∝</m:t>
                    </m:r>
                    <m:r>
                      <a:rPr lang="ar-SA" b="0" i="1" smtClean="0">
                        <a:solidFill>
                          <a:srgbClr val="C00000"/>
                        </a:solidFill>
                        <a:latin typeface="Cambria Math" panose="02040503050406030204" pitchFamily="18" charset="0"/>
                        <a:ea typeface="Cambria Math" panose="02040503050406030204" pitchFamily="18" charset="0"/>
                        <a:cs typeface="Aparajita" panose="020B0604020202020204" pitchFamily="34" charset="0"/>
                      </a:rPr>
                      <m:t>+</m:t>
                    </m:r>
                    <m:r>
                      <a:rPr lang="ar-SA" b="0" i="1" smtClean="0">
                        <a:solidFill>
                          <a:srgbClr val="C00000"/>
                        </a:solidFill>
                        <a:latin typeface="Cambria Math" panose="02040503050406030204" pitchFamily="18" charset="0"/>
                        <a:ea typeface="Cambria Math" panose="02040503050406030204" pitchFamily="18" charset="0"/>
                        <a:cs typeface="Aparajita" panose="020B0604020202020204" pitchFamily="34" charset="0"/>
                      </a:rPr>
                      <m:t>𝛽</m:t>
                    </m:r>
                    <m:r>
                      <a:rPr lang="ar-SA" b="0" i="1" smtClean="0">
                        <a:solidFill>
                          <a:srgbClr val="C00000"/>
                        </a:solidFill>
                        <a:latin typeface="Cambria Math" panose="02040503050406030204" pitchFamily="18" charset="0"/>
                        <a:ea typeface="Cambria Math" panose="02040503050406030204" pitchFamily="18" charset="0"/>
                        <a:cs typeface="Aparajita" panose="020B0604020202020204" pitchFamily="34" charset="0"/>
                      </a:rPr>
                      <m:t>=</m:t>
                    </m:r>
                    <m:r>
                      <a:rPr lang="ar-SA" b="0" i="1" smtClean="0">
                        <a:solidFill>
                          <a:srgbClr val="C00000"/>
                        </a:solidFill>
                        <a:latin typeface="Cambria Math" panose="02040503050406030204" pitchFamily="18" charset="0"/>
                        <a:ea typeface="Cambria Math" panose="02040503050406030204" pitchFamily="18" charset="0"/>
                        <a:cs typeface="Aparajita" panose="020B0604020202020204" pitchFamily="34" charset="0"/>
                      </a:rPr>
                      <m:t>1</m:t>
                    </m:r>
                    <m:r>
                      <a:rPr lang="en-US" b="0" i="1" smtClean="0">
                        <a:solidFill>
                          <a:srgbClr val="C00000"/>
                        </a:solidFill>
                        <a:latin typeface="Cambria Math" panose="02040503050406030204" pitchFamily="18" charset="0"/>
                        <a:ea typeface="Cambria Math" panose="02040503050406030204" pitchFamily="18" charset="0"/>
                        <a:cs typeface="Aparajita" panose="020B0604020202020204" pitchFamily="34" charset="0"/>
                      </a:rPr>
                      <m:t>     </m:t>
                    </m:r>
                  </m:oMath>
                </a14:m>
                <a:endParaRPr lang="en-US" dirty="0">
                  <a:solidFill>
                    <a:srgbClr val="C00000"/>
                  </a:solidFill>
                  <a:latin typeface="Aparajita" panose="020B0604020202020204" pitchFamily="34" charset="0"/>
                  <a:cs typeface="Aparajita" panose="020B0604020202020204" pitchFamily="34" charset="0"/>
                </a:endParaRPr>
              </a:p>
              <a:p>
                <a:pPr algn="r" rtl="1"/>
                <a:r>
                  <a:rPr lang="ar-SA" b="1" dirty="0"/>
                  <a:t>أ ـ  ما نوع هذه الدالة ؟ وما هي درجة تجانس دالة الانتاج؟ وفي أي مرحلة من مراحل الإنتاج؟ </a:t>
                </a:r>
                <a:endParaRPr lang="en-US" dirty="0"/>
              </a:p>
              <a:p>
                <a:pPr algn="r" rtl="1"/>
                <a:r>
                  <a:rPr lang="ar-SA" b="1" dirty="0"/>
                  <a:t>ب ـ ماهو سعر عنصر العمل وسعر راس المال  ؟                                  </a:t>
                </a:r>
                <a:r>
                  <a:rPr lang="ar-SA" u="sng" dirty="0"/>
                  <a:t> </a:t>
                </a:r>
                <a:endParaRPr lang="en-US" dirty="0"/>
              </a:p>
              <a:p>
                <a:pPr algn="r" rtl="1"/>
                <a:r>
                  <a:rPr lang="ar-SA" b="1" dirty="0"/>
                  <a:t>ج ـ أوجدي الإنتاجية الحدية لعنصر العمل ، والانتاجية الحدية لراس المال </a:t>
                </a:r>
                <a:endParaRPr lang="en-US" dirty="0"/>
              </a:p>
              <a:p>
                <a:pPr algn="r" rtl="1"/>
                <a:r>
                  <a:rPr lang="ar-SA" b="1" dirty="0"/>
                  <a:t>د ـ هل تخضع الإنتاجية الحدية لعنصر العمل لقانون تناقص الغلة ؟ ولماذا؟</a:t>
                </a:r>
                <a:endParaRPr lang="en-US" dirty="0"/>
              </a:p>
              <a:p>
                <a:pPr algn="r" rtl="1"/>
                <a:r>
                  <a:rPr lang="ar-SA" b="1" dirty="0"/>
                  <a:t>ه ـ أوجدي الإنتاج المتوسط لعنصر العمل،والانتاج المتوسط لعنصر رأس المال </a:t>
                </a:r>
                <a:endParaRPr lang="en-US" dirty="0"/>
              </a:p>
              <a:p>
                <a:pPr algn="r" rtl="1"/>
                <a:r>
                  <a:rPr lang="ar-SA" b="1" dirty="0"/>
                  <a:t>و ـ  أوجدي معدل الإحلال الحدي الفني لعنصري الإنتاج(</a:t>
                </a:r>
                <a:r>
                  <a:rPr lang="en-US" b="1" dirty="0"/>
                  <a:t>MRTS</a:t>
                </a:r>
                <a:r>
                  <a:rPr lang="en-US" b="1" baseline="-25000" dirty="0"/>
                  <a:t>KL</a:t>
                </a:r>
                <a:r>
                  <a:rPr lang="ar-SA" b="1" dirty="0"/>
                  <a:t>) وتحققي هل هو متزايد أم متناقص بالنسبةلعنصر العمل ولماذا؟ .                                                                                        </a:t>
                </a:r>
                <a:r>
                  <a:rPr lang="ar-SA" u="sng" dirty="0"/>
                  <a:t> </a:t>
                </a:r>
                <a:endParaRPr lang="en-US" dirty="0"/>
              </a:p>
              <a:p>
                <a:pPr algn="r" rtl="1"/>
                <a:r>
                  <a:rPr lang="ar-SA" b="1" dirty="0"/>
                  <a:t>ز ـ أوجدي الكميات من عنصري الإنتاج التي تحقق لهذا المنتج اقصى إنتاج اذا علمتي ان اجر العامل 2 وسعر راس المال 3 واجمالي التكاليف 60 </a:t>
                </a:r>
                <a:r>
                  <a:rPr lang="ar-SA" b="1" dirty="0" smtClean="0"/>
                  <a:t>؟</a:t>
                </a:r>
                <a:r>
                  <a:rPr lang="en-US" b="1" dirty="0" smtClean="0"/>
                  <a:t> </a:t>
                </a:r>
                <a:r>
                  <a:rPr lang="ar-SA" b="1" dirty="0" smtClean="0"/>
                  <a:t>وان  </a:t>
                </a:r>
                <a14:m>
                  <m:oMath xmlns:m="http://schemas.openxmlformats.org/officeDocument/2006/math">
                    <m:r>
                      <a:rPr lang="ar-SA" i="1">
                        <a:solidFill>
                          <a:srgbClr val="C00000"/>
                        </a:solidFill>
                        <a:latin typeface="Cambria Math" panose="02040503050406030204" pitchFamily="18" charset="0"/>
                        <a:ea typeface="Cambria Math" panose="02040503050406030204" pitchFamily="18" charset="0"/>
                        <a:cs typeface="Aparajita" panose="020B0604020202020204" pitchFamily="34" charset="0"/>
                      </a:rPr>
                      <m:t>∝</m:t>
                    </m:r>
                  </m:oMath>
                </a14:m>
                <a:r>
                  <a:rPr lang="ar-SA" dirty="0" smtClean="0"/>
                  <a:t> = </a:t>
                </a:r>
                <a14:m>
                  <m:oMath xmlns:m="http://schemas.openxmlformats.org/officeDocument/2006/math">
                    <m:r>
                      <a:rPr lang="ar-SA" i="1">
                        <a:solidFill>
                          <a:srgbClr val="C00000"/>
                        </a:solidFill>
                        <a:latin typeface="Cambria Math" panose="02040503050406030204" pitchFamily="18" charset="0"/>
                        <a:ea typeface="Cambria Math" panose="02040503050406030204" pitchFamily="18" charset="0"/>
                        <a:cs typeface="Aparajita" panose="020B0604020202020204" pitchFamily="34" charset="0"/>
                      </a:rPr>
                      <m:t>𝛽</m:t>
                    </m:r>
                  </m:oMath>
                </a14:m>
                <a:r>
                  <a:rPr lang="ar-SA" dirty="0" smtClean="0"/>
                  <a:t> </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5" y="926831"/>
                <a:ext cx="8352927" cy="5454497"/>
              </a:xfrm>
              <a:blipFill rotWithShape="0">
                <a:blip r:embed="rId2"/>
                <a:stretch>
                  <a:fillRect l="-6058" t="-1229" r="-1898" b="-156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34</a:t>
            </a:fld>
            <a:endParaRPr lang="en-GB"/>
          </a:p>
        </p:txBody>
      </p:sp>
    </p:spTree>
    <p:extLst>
      <p:ext uri="{BB962C8B-B14F-4D97-AF65-F5344CB8AC3E}">
        <p14:creationId xmlns:p14="http://schemas.microsoft.com/office/powerpoint/2010/main" val="45310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76" y="921474"/>
            <a:ext cx="8568952" cy="729622"/>
          </a:xfrm>
        </p:spPr>
        <p:txBody>
          <a:bodyPr>
            <a:normAutofit fontScale="90000"/>
          </a:bodyPr>
          <a:lstStyle/>
          <a:p>
            <a:pPr algn="ctr" rtl="1"/>
            <a:r>
              <a:rPr lang="ar-SA" sz="4400" b="1" dirty="0">
                <a:solidFill>
                  <a:srgbClr val="C00000"/>
                </a:solidFill>
                <a:effectLst>
                  <a:outerShdw blurRad="38100" dist="38100" dir="2700000" algn="tl">
                    <a:srgbClr val="000000">
                      <a:alpha val="43137"/>
                    </a:srgbClr>
                  </a:outerShdw>
                </a:effectLst>
              </a:rPr>
              <a:t/>
            </a:r>
            <a:br>
              <a:rPr lang="ar-SA" sz="4400" b="1" dirty="0">
                <a:solidFill>
                  <a:srgbClr val="C00000"/>
                </a:solidFill>
                <a:effectLst>
                  <a:outerShdw blurRad="38100" dist="38100" dir="2700000" algn="tl">
                    <a:srgbClr val="000000">
                      <a:alpha val="43137"/>
                    </a:srgbClr>
                  </a:outerShdw>
                </a:effectLst>
              </a:rPr>
            </a:br>
            <a:r>
              <a:rPr lang="ar-SA" sz="4400" b="1" dirty="0">
                <a:solidFill>
                  <a:srgbClr val="C00000"/>
                </a:solidFill>
                <a:effectLst>
                  <a:outerShdw blurRad="38100" dist="38100" dir="2700000" algn="tl">
                    <a:srgbClr val="000000">
                      <a:alpha val="43137"/>
                    </a:srgbClr>
                  </a:outerShdw>
                </a:effectLst>
              </a:rPr>
              <a:t/>
            </a:r>
            <a:br>
              <a:rPr lang="ar-SA" sz="4400" b="1" dirty="0">
                <a:solidFill>
                  <a:srgbClr val="C00000"/>
                </a:solidFill>
                <a:effectLst>
                  <a:outerShdw blurRad="38100" dist="38100" dir="2700000" algn="tl">
                    <a:srgbClr val="000000">
                      <a:alpha val="43137"/>
                    </a:srgbClr>
                  </a:outerShdw>
                </a:effectLst>
              </a:rPr>
            </a:br>
            <a:r>
              <a:rPr lang="ar-SA" sz="4400" b="1" dirty="0">
                <a:solidFill>
                  <a:srgbClr val="C00000"/>
                </a:solidFill>
                <a:effectLst>
                  <a:outerShdw blurRad="38100" dist="38100" dir="2700000" algn="tl">
                    <a:srgbClr val="000000">
                      <a:alpha val="43137"/>
                    </a:srgbClr>
                  </a:outerShdw>
                </a:effectLst>
              </a:rPr>
              <a:t/>
            </a:r>
            <a:br>
              <a:rPr lang="ar-SA" sz="4400" b="1" dirty="0">
                <a:solidFill>
                  <a:srgbClr val="C00000"/>
                </a:solidFill>
                <a:effectLst>
                  <a:outerShdw blurRad="38100" dist="38100" dir="2700000" algn="tl">
                    <a:srgbClr val="000000">
                      <a:alpha val="43137"/>
                    </a:srgbClr>
                  </a:outerShdw>
                </a:effectLst>
              </a:rPr>
            </a:br>
            <a:r>
              <a:rPr lang="ar-SA" sz="4400" b="1" dirty="0">
                <a:solidFill>
                  <a:srgbClr val="C00000"/>
                </a:solidFill>
                <a:effectLst>
                  <a:outerShdw blurRad="38100" dist="38100" dir="2700000" algn="tl">
                    <a:srgbClr val="000000">
                      <a:alpha val="43137"/>
                    </a:srgbClr>
                  </a:outerShdw>
                </a:effectLst>
              </a:rPr>
              <a:t/>
            </a:r>
            <a:br>
              <a:rPr lang="ar-SA" sz="4400" b="1" dirty="0">
                <a:solidFill>
                  <a:srgbClr val="C00000"/>
                </a:solidFill>
                <a:effectLst>
                  <a:outerShdw blurRad="38100" dist="38100" dir="2700000" algn="tl">
                    <a:srgbClr val="000000">
                      <a:alpha val="43137"/>
                    </a:srgbClr>
                  </a:outerShdw>
                </a:effectLst>
              </a:rPr>
            </a:br>
            <a:r>
              <a:rPr lang="ar-SA" sz="4400" b="1" dirty="0">
                <a:solidFill>
                  <a:srgbClr val="C00000"/>
                </a:solidFill>
                <a:effectLst>
                  <a:outerShdw blurRad="38100" dist="38100" dir="2700000" algn="tl">
                    <a:srgbClr val="000000">
                      <a:alpha val="43137"/>
                    </a:srgbClr>
                  </a:outerShdw>
                </a:effectLst>
              </a:rPr>
              <a:t/>
            </a:r>
            <a:br>
              <a:rPr lang="ar-SA" sz="4400" b="1" dirty="0">
                <a:solidFill>
                  <a:srgbClr val="C00000"/>
                </a:solidFill>
                <a:effectLst>
                  <a:outerShdw blurRad="38100" dist="38100" dir="2700000" algn="tl">
                    <a:srgbClr val="000000">
                      <a:alpha val="43137"/>
                    </a:srgbClr>
                  </a:outerShdw>
                </a:effectLst>
              </a:rPr>
            </a:br>
            <a:r>
              <a:rPr lang="ar-SA" sz="4400" b="1" dirty="0">
                <a:solidFill>
                  <a:srgbClr val="C00000"/>
                </a:solidFill>
                <a:effectLst>
                  <a:outerShdw blurRad="38100" dist="38100" dir="2700000" algn="tl">
                    <a:srgbClr val="000000">
                      <a:alpha val="43137"/>
                    </a:srgbClr>
                  </a:outerShdw>
                </a:effectLst>
              </a:rPr>
              <a:t/>
            </a:r>
            <a:br>
              <a:rPr lang="ar-SA" sz="4400" b="1" dirty="0">
                <a:solidFill>
                  <a:srgbClr val="C00000"/>
                </a:solidFill>
                <a:effectLst>
                  <a:outerShdw blurRad="38100" dist="38100" dir="2700000" algn="tl">
                    <a:srgbClr val="000000">
                      <a:alpha val="43137"/>
                    </a:srgbClr>
                  </a:outerShdw>
                </a:effectLst>
              </a:rPr>
            </a:br>
            <a:r>
              <a:rPr lang="ar-SA" sz="4400" b="1" dirty="0">
                <a:solidFill>
                  <a:srgbClr val="C00000"/>
                </a:solidFill>
                <a:effectLst>
                  <a:outerShdw blurRad="38100" dist="38100" dir="2700000" algn="tl">
                    <a:srgbClr val="000000">
                      <a:alpha val="43137"/>
                    </a:srgbClr>
                  </a:outerShdw>
                </a:effectLst>
              </a:rPr>
              <a:t/>
            </a:r>
            <a:br>
              <a:rPr lang="ar-SA" sz="4400" b="1" dirty="0">
                <a:solidFill>
                  <a:srgbClr val="C00000"/>
                </a:solidFill>
                <a:effectLst>
                  <a:outerShdw blurRad="38100" dist="38100" dir="2700000" algn="tl">
                    <a:srgbClr val="000000">
                      <a:alpha val="43137"/>
                    </a:srgbClr>
                  </a:outerShdw>
                </a:effectLst>
              </a:rPr>
            </a:br>
            <a:r>
              <a:rPr lang="ar-SA" b="1" dirty="0">
                <a:solidFill>
                  <a:srgbClr val="C00000"/>
                </a:solidFill>
                <a:effectLst>
                  <a:outerShdw blurRad="38100" dist="38100" dir="2700000" algn="tl">
                    <a:srgbClr val="000000">
                      <a:alpha val="43137"/>
                    </a:srgbClr>
                  </a:outerShdw>
                </a:effectLst>
              </a:rPr>
              <a:t/>
            </a:r>
            <a:br>
              <a:rPr lang="ar-SA" b="1" dirty="0">
                <a:solidFill>
                  <a:srgbClr val="C00000"/>
                </a:solidFill>
                <a:effectLst>
                  <a:outerShdw blurRad="38100" dist="38100" dir="2700000" algn="tl">
                    <a:srgbClr val="000000">
                      <a:alpha val="43137"/>
                    </a:srgbClr>
                  </a:outerShdw>
                </a:effectLst>
              </a:rPr>
            </a:br>
            <a:r>
              <a:rPr lang="ar-SA" sz="4400" b="1" dirty="0">
                <a:solidFill>
                  <a:srgbClr val="C00000"/>
                </a:solidFill>
                <a:effectLst>
                  <a:outerShdw blurRad="38100" dist="38100" dir="2700000" algn="tl">
                    <a:srgbClr val="000000">
                      <a:alpha val="43137"/>
                    </a:srgbClr>
                  </a:outerShdw>
                </a:effectLst>
              </a:rPr>
              <a:t>منحنيات الناتج المتساوي</a:t>
            </a:r>
            <a:endParaRPr lang="en-GB" sz="4400" dirty="0">
              <a:solidFill>
                <a:srgbClr val="0070C0"/>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a:xfrm>
            <a:off x="6938" y="6525344"/>
            <a:ext cx="1468718" cy="280029"/>
          </a:xfrm>
        </p:spPr>
        <p:txBody>
          <a:bodyPr/>
          <a:lstStyle/>
          <a:p>
            <a:r>
              <a:rPr lang="ar-SA" dirty="0"/>
              <a:t>فوزية الكلابي</a:t>
            </a:r>
            <a:endParaRPr lang="en-GB" dirty="0"/>
          </a:p>
        </p:txBody>
      </p:sp>
      <p:sp>
        <p:nvSpPr>
          <p:cNvPr id="5" name="Slide Number Placeholder 4"/>
          <p:cNvSpPr>
            <a:spLocks noGrp="1"/>
          </p:cNvSpPr>
          <p:nvPr>
            <p:ph type="sldNum" sz="quarter" idx="12"/>
          </p:nvPr>
        </p:nvSpPr>
        <p:spPr>
          <a:xfrm>
            <a:off x="8251875" y="6135448"/>
            <a:ext cx="856907" cy="669925"/>
          </a:xfrm>
        </p:spPr>
        <p:txBody>
          <a:bodyPr/>
          <a:lstStyle/>
          <a:p>
            <a:fld id="{9CC38EF3-3C51-47CB-BB32-F561BCE01BBC}" type="slidenum">
              <a:rPr lang="en-GB" smtClean="0"/>
              <a:pPr/>
              <a:t>4</a:t>
            </a:fld>
            <a:endParaRPr lang="en-GB" dirty="0"/>
          </a:p>
        </p:txBody>
      </p:sp>
      <p:cxnSp>
        <p:nvCxnSpPr>
          <p:cNvPr id="15" name="Straight Arrow Connector 14"/>
          <p:cNvCxnSpPr/>
          <p:nvPr/>
        </p:nvCxnSpPr>
        <p:spPr>
          <a:xfrm flipV="1">
            <a:off x="539552" y="2636912"/>
            <a:ext cx="0" cy="289280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519336" y="5529717"/>
            <a:ext cx="462872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7" name="TextBox 16"/>
          <p:cNvSpPr txBox="1"/>
          <p:nvPr/>
        </p:nvSpPr>
        <p:spPr>
          <a:xfrm>
            <a:off x="165233" y="2414169"/>
            <a:ext cx="576064" cy="461665"/>
          </a:xfrm>
          <a:prstGeom prst="rect">
            <a:avLst/>
          </a:prstGeom>
          <a:noFill/>
        </p:spPr>
        <p:txBody>
          <a:bodyPr wrap="square" rtlCol="0">
            <a:spAutoFit/>
          </a:bodyPr>
          <a:lstStyle/>
          <a:p>
            <a:r>
              <a:rPr lang="en-GB" sz="2400" b="1" dirty="0">
                <a:solidFill>
                  <a:srgbClr val="0070C0"/>
                </a:solidFill>
                <a:effectLst>
                  <a:outerShdw blurRad="38100" dist="38100" dir="2700000" algn="tl">
                    <a:srgbClr val="000000">
                      <a:alpha val="43137"/>
                    </a:srgbClr>
                  </a:outerShdw>
                </a:effectLst>
              </a:rPr>
              <a:t>K</a:t>
            </a:r>
          </a:p>
        </p:txBody>
      </p:sp>
      <p:sp>
        <p:nvSpPr>
          <p:cNvPr id="18" name="TextBox 17"/>
          <p:cNvSpPr txBox="1"/>
          <p:nvPr/>
        </p:nvSpPr>
        <p:spPr>
          <a:xfrm>
            <a:off x="5096029" y="5261664"/>
            <a:ext cx="576064" cy="461665"/>
          </a:xfrm>
          <a:prstGeom prst="rect">
            <a:avLst/>
          </a:prstGeom>
          <a:noFill/>
        </p:spPr>
        <p:txBody>
          <a:bodyPr wrap="square" rtlCol="0">
            <a:spAutoFit/>
          </a:bodyPr>
          <a:lstStyle/>
          <a:p>
            <a:r>
              <a:rPr lang="en-GB" sz="2400" b="1" dirty="0">
                <a:solidFill>
                  <a:srgbClr val="0070C0"/>
                </a:solidFill>
                <a:effectLst>
                  <a:outerShdw blurRad="38100" dist="38100" dir="2700000" algn="tl">
                    <a:srgbClr val="000000">
                      <a:alpha val="43137"/>
                    </a:srgbClr>
                  </a:outerShdw>
                </a:effectLst>
              </a:rPr>
              <a:t>L</a:t>
            </a:r>
          </a:p>
        </p:txBody>
      </p:sp>
      <p:sp>
        <p:nvSpPr>
          <p:cNvPr id="19" name="Arc 18"/>
          <p:cNvSpPr/>
          <p:nvPr/>
        </p:nvSpPr>
        <p:spPr>
          <a:xfrm rot="11941901">
            <a:off x="748878" y="1873182"/>
            <a:ext cx="4630160" cy="3359594"/>
          </a:xfrm>
          <a:prstGeom prst="arc">
            <a:avLst>
              <a:gd name="adj1" fmla="val 13960028"/>
              <a:gd name="adj2" fmla="val 20660519"/>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Arc 20"/>
          <p:cNvSpPr/>
          <p:nvPr/>
        </p:nvSpPr>
        <p:spPr>
          <a:xfrm rot="11941901">
            <a:off x="1181737" y="1143256"/>
            <a:ext cx="5047005" cy="3464971"/>
          </a:xfrm>
          <a:prstGeom prst="arc">
            <a:avLst>
              <a:gd name="adj1" fmla="val 13960028"/>
              <a:gd name="adj2" fmla="val 20660519"/>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p:cNvSpPr/>
          <p:nvPr/>
        </p:nvSpPr>
        <p:spPr>
          <a:xfrm rot="11941901">
            <a:off x="989806" y="1409380"/>
            <a:ext cx="4901833" cy="3501921"/>
          </a:xfrm>
          <a:prstGeom prst="arc">
            <a:avLst>
              <a:gd name="adj1" fmla="val 13960028"/>
              <a:gd name="adj2" fmla="val 20660519"/>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2" name="TextBox 21"/>
          <p:cNvSpPr txBox="1"/>
          <p:nvPr/>
        </p:nvSpPr>
        <p:spPr>
          <a:xfrm>
            <a:off x="3635896" y="5164184"/>
            <a:ext cx="735877" cy="276999"/>
          </a:xfrm>
          <a:prstGeom prst="rect">
            <a:avLst/>
          </a:prstGeom>
          <a:noFill/>
        </p:spPr>
        <p:txBody>
          <a:bodyPr wrap="square" rtlCol="0">
            <a:spAutoFit/>
          </a:bodyPr>
          <a:lstStyle/>
          <a:p>
            <a:r>
              <a:rPr lang="en-GB" sz="1200" b="1" dirty="0">
                <a:solidFill>
                  <a:srgbClr val="00B050"/>
                </a:solidFill>
              </a:rPr>
              <a:t>Q1=100</a:t>
            </a:r>
          </a:p>
        </p:txBody>
      </p:sp>
      <p:sp>
        <p:nvSpPr>
          <p:cNvPr id="23" name="TextBox 22"/>
          <p:cNvSpPr txBox="1"/>
          <p:nvPr/>
        </p:nvSpPr>
        <p:spPr>
          <a:xfrm>
            <a:off x="4035812" y="4844596"/>
            <a:ext cx="720080" cy="276999"/>
          </a:xfrm>
          <a:prstGeom prst="rect">
            <a:avLst/>
          </a:prstGeom>
          <a:noFill/>
        </p:spPr>
        <p:txBody>
          <a:bodyPr wrap="square" rtlCol="0">
            <a:spAutoFit/>
          </a:bodyPr>
          <a:lstStyle/>
          <a:p>
            <a:r>
              <a:rPr lang="en-GB" sz="1200" b="1" dirty="0">
                <a:solidFill>
                  <a:srgbClr val="C00000"/>
                </a:solidFill>
              </a:rPr>
              <a:t>Q2=200</a:t>
            </a:r>
          </a:p>
        </p:txBody>
      </p:sp>
      <p:sp>
        <p:nvSpPr>
          <p:cNvPr id="25" name="TextBox 24"/>
          <p:cNvSpPr txBox="1"/>
          <p:nvPr/>
        </p:nvSpPr>
        <p:spPr>
          <a:xfrm>
            <a:off x="4270070" y="4495171"/>
            <a:ext cx="792088" cy="276999"/>
          </a:xfrm>
          <a:prstGeom prst="rect">
            <a:avLst/>
          </a:prstGeom>
          <a:noFill/>
        </p:spPr>
        <p:txBody>
          <a:bodyPr wrap="square" rtlCol="0">
            <a:spAutoFit/>
          </a:bodyPr>
          <a:lstStyle/>
          <a:p>
            <a:r>
              <a:rPr lang="en-GB" sz="1200" b="1" dirty="0">
                <a:solidFill>
                  <a:srgbClr val="FFC000"/>
                </a:solidFill>
              </a:rPr>
              <a:t>Q3=300</a:t>
            </a:r>
          </a:p>
        </p:txBody>
      </p:sp>
      <p:sp>
        <p:nvSpPr>
          <p:cNvPr id="33" name="Oval 32"/>
          <p:cNvSpPr/>
          <p:nvPr/>
        </p:nvSpPr>
        <p:spPr>
          <a:xfrm>
            <a:off x="1289121" y="4368275"/>
            <a:ext cx="109463" cy="984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2254827" y="3787709"/>
            <a:ext cx="576064" cy="338554"/>
          </a:xfrm>
          <a:prstGeom prst="rect">
            <a:avLst/>
          </a:prstGeom>
          <a:noFill/>
        </p:spPr>
        <p:txBody>
          <a:bodyPr wrap="square" rtlCol="0">
            <a:spAutoFit/>
          </a:bodyPr>
          <a:lstStyle/>
          <a:p>
            <a:r>
              <a:rPr lang="en-GB" sz="1600" dirty="0"/>
              <a:t>d</a:t>
            </a:r>
          </a:p>
        </p:txBody>
      </p:sp>
      <p:sp>
        <p:nvSpPr>
          <p:cNvPr id="43" name="TextBox 42"/>
          <p:cNvSpPr txBox="1"/>
          <p:nvPr/>
        </p:nvSpPr>
        <p:spPr>
          <a:xfrm>
            <a:off x="1288037" y="4124838"/>
            <a:ext cx="576064" cy="338554"/>
          </a:xfrm>
          <a:prstGeom prst="rect">
            <a:avLst/>
          </a:prstGeom>
          <a:noFill/>
        </p:spPr>
        <p:txBody>
          <a:bodyPr wrap="square" rtlCol="0">
            <a:spAutoFit/>
          </a:bodyPr>
          <a:lstStyle/>
          <a:p>
            <a:r>
              <a:rPr lang="en-GB" sz="1600" dirty="0"/>
              <a:t>a</a:t>
            </a:r>
          </a:p>
        </p:txBody>
      </p:sp>
      <p:sp>
        <p:nvSpPr>
          <p:cNvPr id="44" name="Oval 43"/>
          <p:cNvSpPr/>
          <p:nvPr/>
        </p:nvSpPr>
        <p:spPr>
          <a:xfrm>
            <a:off x="2097631" y="4958517"/>
            <a:ext cx="106708" cy="697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2088913" y="4699596"/>
            <a:ext cx="576064" cy="338554"/>
          </a:xfrm>
          <a:prstGeom prst="rect">
            <a:avLst/>
          </a:prstGeom>
          <a:noFill/>
        </p:spPr>
        <p:txBody>
          <a:bodyPr wrap="square" rtlCol="0">
            <a:spAutoFit/>
          </a:bodyPr>
          <a:lstStyle/>
          <a:p>
            <a:r>
              <a:rPr lang="en-GB" sz="1600" dirty="0"/>
              <a:t>b</a:t>
            </a:r>
          </a:p>
        </p:txBody>
      </p:sp>
      <p:sp>
        <p:nvSpPr>
          <p:cNvPr id="46" name="Oval 45"/>
          <p:cNvSpPr/>
          <p:nvPr/>
        </p:nvSpPr>
        <p:spPr>
          <a:xfrm>
            <a:off x="2915816" y="4772170"/>
            <a:ext cx="86904" cy="1111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TextBox 46"/>
          <p:cNvSpPr txBox="1"/>
          <p:nvPr/>
        </p:nvSpPr>
        <p:spPr>
          <a:xfrm>
            <a:off x="2902370" y="4519213"/>
            <a:ext cx="421148" cy="338554"/>
          </a:xfrm>
          <a:prstGeom prst="rect">
            <a:avLst/>
          </a:prstGeom>
          <a:noFill/>
        </p:spPr>
        <p:txBody>
          <a:bodyPr wrap="square" rtlCol="0">
            <a:spAutoFit/>
          </a:bodyPr>
          <a:lstStyle/>
          <a:p>
            <a:r>
              <a:rPr lang="en-GB" sz="1600" dirty="0"/>
              <a:t>c</a:t>
            </a:r>
          </a:p>
        </p:txBody>
      </p:sp>
      <p:sp>
        <p:nvSpPr>
          <p:cNvPr id="3" name="Rectangle 2"/>
          <p:cNvSpPr/>
          <p:nvPr/>
        </p:nvSpPr>
        <p:spPr>
          <a:xfrm>
            <a:off x="111376" y="5774226"/>
            <a:ext cx="8964488" cy="54493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ar-SA" sz="2400" b="1" dirty="0">
                <a:solidFill>
                  <a:srgbClr val="00B050"/>
                </a:solidFill>
                <a:effectLst>
                  <a:outerShdw blurRad="38100" dist="38100" dir="2700000" algn="tl">
                    <a:srgbClr val="000000">
                      <a:alpha val="43137"/>
                    </a:srgbClr>
                  </a:outerShdw>
                </a:effectLst>
              </a:rPr>
              <a:t>كل منحنى</a:t>
            </a:r>
            <a:r>
              <a:rPr lang="en-US" sz="2400" b="1" dirty="0">
                <a:solidFill>
                  <a:srgbClr val="00B050"/>
                </a:solidFill>
                <a:effectLst>
                  <a:outerShdw blurRad="38100" dist="38100" dir="2700000" algn="tl">
                    <a:srgbClr val="000000">
                      <a:alpha val="43137"/>
                    </a:srgbClr>
                  </a:outerShdw>
                </a:effectLst>
              </a:rPr>
              <a:t> </a:t>
            </a:r>
            <a:r>
              <a:rPr lang="ar-SA" sz="2400" b="1" dirty="0">
                <a:solidFill>
                  <a:srgbClr val="00B050"/>
                </a:solidFill>
                <a:effectLst>
                  <a:outerShdw blurRad="38100" dist="38100" dir="2700000" algn="tl">
                    <a:srgbClr val="000000">
                      <a:alpha val="43137"/>
                    </a:srgbClr>
                  </a:outerShdw>
                </a:effectLst>
              </a:rPr>
              <a:t>ناتج متساوي اعلى يعطي حجم انتاج اكبر لذلك  (</a:t>
            </a:r>
            <a:r>
              <a:rPr lang="en-US" sz="2400" b="1" dirty="0">
                <a:solidFill>
                  <a:srgbClr val="00B050"/>
                </a:solidFill>
                <a:effectLst>
                  <a:outerShdw blurRad="38100" dist="38100" dir="2700000" algn="tl">
                    <a:srgbClr val="000000">
                      <a:alpha val="43137"/>
                    </a:srgbClr>
                  </a:outerShdw>
                </a:effectLst>
              </a:rPr>
              <a:t>Q2</a:t>
            </a:r>
            <a:r>
              <a:rPr lang="ar-SA" sz="2400" b="1" dirty="0">
                <a:solidFill>
                  <a:srgbClr val="00B050"/>
                </a:solidFill>
                <a:effectLst>
                  <a:outerShdw blurRad="38100" dist="38100" dir="2700000" algn="tl">
                    <a:srgbClr val="000000">
                      <a:alpha val="43137"/>
                    </a:srgbClr>
                  </a:outerShdw>
                </a:effectLst>
              </a:rPr>
              <a:t>) تعطي انتاج اكبر من (</a:t>
            </a:r>
            <a:r>
              <a:rPr lang="en-US" sz="2400" b="1" dirty="0">
                <a:solidFill>
                  <a:srgbClr val="00B050"/>
                </a:solidFill>
                <a:effectLst>
                  <a:outerShdw blurRad="38100" dist="38100" dir="2700000" algn="tl">
                    <a:srgbClr val="000000">
                      <a:alpha val="43137"/>
                    </a:srgbClr>
                  </a:outerShdw>
                </a:effectLst>
              </a:rPr>
              <a:t>Q1</a:t>
            </a:r>
            <a:r>
              <a:rPr lang="ar-SA" sz="2400" b="1" dirty="0">
                <a:solidFill>
                  <a:srgbClr val="00B050"/>
                </a:solidFill>
                <a:effectLst>
                  <a:outerShdw blurRad="38100" dist="38100" dir="2700000" algn="tl">
                    <a:srgbClr val="000000">
                      <a:alpha val="43137"/>
                    </a:srgbClr>
                  </a:outerShdw>
                </a:effectLst>
              </a:rPr>
              <a:t>) و(</a:t>
            </a:r>
            <a:r>
              <a:rPr lang="en-US" sz="2400" b="1" dirty="0">
                <a:solidFill>
                  <a:srgbClr val="00B050"/>
                </a:solidFill>
                <a:effectLst>
                  <a:outerShdw blurRad="38100" dist="38100" dir="2700000" algn="tl">
                    <a:srgbClr val="000000">
                      <a:alpha val="43137"/>
                    </a:srgbClr>
                  </a:outerShdw>
                </a:effectLst>
              </a:rPr>
              <a:t>Q3</a:t>
            </a:r>
            <a:r>
              <a:rPr lang="ar-SA" sz="2400" b="1" dirty="0">
                <a:solidFill>
                  <a:srgbClr val="00B050"/>
                </a:solidFill>
                <a:effectLst>
                  <a:outerShdw blurRad="38100" dist="38100" dir="2700000" algn="tl">
                    <a:srgbClr val="000000">
                      <a:alpha val="43137"/>
                    </a:srgbClr>
                  </a:outerShdw>
                </a:effectLst>
              </a:rPr>
              <a:t>) تعطي انتا ج اكبر من (</a:t>
            </a:r>
            <a:r>
              <a:rPr lang="en-US" sz="2400" b="1" dirty="0">
                <a:solidFill>
                  <a:srgbClr val="00B050"/>
                </a:solidFill>
                <a:effectLst>
                  <a:outerShdw blurRad="38100" dist="38100" dir="2700000" algn="tl">
                    <a:srgbClr val="000000">
                      <a:alpha val="43137"/>
                    </a:srgbClr>
                  </a:outerShdw>
                </a:effectLst>
              </a:rPr>
              <a:t>Q1</a:t>
            </a:r>
            <a:r>
              <a:rPr lang="ar-SA" sz="2400" b="1" dirty="0">
                <a:solidFill>
                  <a:srgbClr val="00B050"/>
                </a:solidFill>
                <a:effectLst>
                  <a:outerShdw blurRad="38100" dist="38100" dir="2700000" algn="tl">
                    <a:srgbClr val="000000">
                      <a:alpha val="43137"/>
                    </a:srgbClr>
                  </a:outerShdw>
                </a:effectLst>
              </a:rPr>
              <a:t>) و(</a:t>
            </a:r>
            <a:r>
              <a:rPr lang="en-US" sz="2400" b="1" dirty="0">
                <a:solidFill>
                  <a:srgbClr val="00B050"/>
                </a:solidFill>
                <a:effectLst>
                  <a:outerShdw blurRad="38100" dist="38100" dir="2700000" algn="tl">
                    <a:srgbClr val="000000">
                      <a:alpha val="43137"/>
                    </a:srgbClr>
                  </a:outerShdw>
                </a:effectLst>
              </a:rPr>
              <a:t>Q2</a:t>
            </a:r>
            <a:r>
              <a:rPr lang="ar-SA" sz="2400" b="1" dirty="0">
                <a:solidFill>
                  <a:srgbClr val="00B050"/>
                </a:solidFill>
                <a:effectLst>
                  <a:outerShdw blurRad="38100" dist="38100" dir="2700000" algn="tl">
                    <a:srgbClr val="000000">
                      <a:alpha val="43137"/>
                    </a:srgbClr>
                  </a:outerShdw>
                </a:effectLst>
              </a:rPr>
              <a:t>)</a:t>
            </a:r>
            <a:endParaRPr lang="en-US" sz="2400" dirty="0">
              <a:solidFill>
                <a:srgbClr val="00B050"/>
              </a:solidFill>
            </a:endParaRPr>
          </a:p>
        </p:txBody>
      </p:sp>
      <p:sp>
        <p:nvSpPr>
          <p:cNvPr id="39" name="Oval 38"/>
          <p:cNvSpPr/>
          <p:nvPr/>
        </p:nvSpPr>
        <p:spPr>
          <a:xfrm>
            <a:off x="2267744" y="4056563"/>
            <a:ext cx="9757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flipH="1" flipV="1">
            <a:off x="552983" y="4387316"/>
            <a:ext cx="701586" cy="13088"/>
          </a:xfrm>
          <a:prstGeom prst="line">
            <a:avLst/>
          </a:prstGeom>
          <a:ln w="9525" cap="flat" cmpd="sng" algn="ctr">
            <a:solidFill>
              <a:srgbClr val="00B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p:cNvCxnSpPr>
            <a:stCxn id="33" idx="4"/>
          </p:cNvCxnSpPr>
          <p:nvPr/>
        </p:nvCxnSpPr>
        <p:spPr>
          <a:xfrm flipH="1">
            <a:off x="1326577" y="4466729"/>
            <a:ext cx="17276" cy="1062988"/>
          </a:xfrm>
          <a:prstGeom prst="line">
            <a:avLst/>
          </a:prstGeom>
          <a:ln w="9525" cap="flat" cmpd="sng" algn="ctr">
            <a:solidFill>
              <a:srgbClr val="00B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flipV="1">
            <a:off x="539552" y="4958517"/>
            <a:ext cx="1520623" cy="37602"/>
          </a:xfrm>
          <a:prstGeom prst="line">
            <a:avLst/>
          </a:prstGeom>
          <a:ln w="9525" cap="flat" cmpd="sng" algn="ctr">
            <a:solidFill>
              <a:srgbClr val="00B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flipH="1">
            <a:off x="2128029" y="5052233"/>
            <a:ext cx="8396" cy="531494"/>
          </a:xfrm>
          <a:prstGeom prst="line">
            <a:avLst/>
          </a:prstGeom>
          <a:ln w="9525" cap="flat" cmpd="sng" algn="ctr">
            <a:solidFill>
              <a:srgbClr val="00B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Rounded Rectangle 23"/>
          <p:cNvSpPr/>
          <p:nvPr/>
        </p:nvSpPr>
        <p:spPr>
          <a:xfrm>
            <a:off x="670807" y="1902184"/>
            <a:ext cx="8170170" cy="1689055"/>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r" rtl="1"/>
            <a:r>
              <a:rPr lang="ar-SA" sz="2800" b="1" dirty="0">
                <a:solidFill>
                  <a:srgbClr val="C00000"/>
                </a:solidFill>
                <a:effectLst>
                  <a:outerShdw blurRad="38100" dist="38100" dir="2700000" algn="tl">
                    <a:srgbClr val="000000">
                      <a:alpha val="43137"/>
                    </a:srgbClr>
                  </a:outerShdw>
                </a:effectLst>
              </a:rPr>
              <a:t>تعريف منحنى الناتج المتساوي :</a:t>
            </a:r>
          </a:p>
          <a:p>
            <a:pPr algn="r" rtl="1"/>
            <a:r>
              <a:rPr lang="ar-SA" sz="2800" b="1" dirty="0">
                <a:solidFill>
                  <a:srgbClr val="C00000"/>
                </a:solidFill>
                <a:effectLst>
                  <a:outerShdw blurRad="38100" dist="38100" dir="2700000" algn="tl">
                    <a:srgbClr val="000000">
                      <a:alpha val="43137"/>
                    </a:srgbClr>
                  </a:outerShdw>
                </a:effectLst>
              </a:rPr>
              <a:t> </a:t>
            </a:r>
            <a:r>
              <a:rPr lang="ar-SA" sz="2800" dirty="0">
                <a:solidFill>
                  <a:srgbClr val="0070C0"/>
                </a:solidFill>
                <a:effectLst>
                  <a:outerShdw blurRad="38100" dist="38100" dir="2700000" algn="tl">
                    <a:srgbClr val="000000">
                      <a:alpha val="43137"/>
                    </a:srgbClr>
                  </a:outerShdw>
                </a:effectLst>
              </a:rPr>
              <a:t>المنحنى الذي يوضح التوليفات (المجموعات) المختلفة من </a:t>
            </a:r>
            <a:endParaRPr lang="ar-SA" sz="2800" dirty="0" smtClean="0">
              <a:solidFill>
                <a:srgbClr val="0070C0"/>
              </a:solidFill>
              <a:effectLst>
                <a:outerShdw blurRad="38100" dist="38100" dir="2700000" algn="tl">
                  <a:srgbClr val="000000">
                    <a:alpha val="43137"/>
                  </a:srgbClr>
                </a:outerShdw>
              </a:effectLst>
            </a:endParaRPr>
          </a:p>
          <a:p>
            <a:pPr algn="r" rtl="1"/>
            <a:r>
              <a:rPr lang="ar-SA" sz="2800" dirty="0" smtClean="0">
                <a:solidFill>
                  <a:srgbClr val="0070C0"/>
                </a:solidFill>
                <a:effectLst>
                  <a:outerShdw blurRad="38100" dist="38100" dir="2700000" algn="tl">
                    <a:srgbClr val="000000">
                      <a:alpha val="43137"/>
                    </a:srgbClr>
                  </a:outerShdw>
                </a:effectLst>
              </a:rPr>
              <a:t>عناصر </a:t>
            </a:r>
            <a:r>
              <a:rPr lang="ar-SA" sz="2800" dirty="0">
                <a:solidFill>
                  <a:srgbClr val="0070C0"/>
                </a:solidFill>
                <a:effectLst>
                  <a:outerShdw blurRad="38100" dist="38100" dir="2700000" algn="tl">
                    <a:srgbClr val="000000">
                      <a:alpha val="43137"/>
                    </a:srgbClr>
                  </a:outerShdw>
                </a:effectLst>
              </a:rPr>
              <a:t>الانتاج التي تعطي نفس الكمية </a:t>
            </a:r>
            <a:r>
              <a:rPr lang="ar-SA" sz="2800" dirty="0" smtClean="0">
                <a:solidFill>
                  <a:srgbClr val="0070C0"/>
                </a:solidFill>
                <a:effectLst>
                  <a:outerShdw blurRad="38100" dist="38100" dir="2700000" algn="tl">
                    <a:srgbClr val="000000">
                      <a:alpha val="43137"/>
                    </a:srgbClr>
                  </a:outerShdw>
                </a:effectLst>
              </a:rPr>
              <a:t>من </a:t>
            </a:r>
            <a:r>
              <a:rPr lang="ar-SA" sz="2800" dirty="0">
                <a:solidFill>
                  <a:srgbClr val="0070C0"/>
                </a:solidFill>
                <a:effectLst>
                  <a:outerShdw blurRad="38100" dist="38100" dir="2700000" algn="tl">
                    <a:srgbClr val="000000">
                      <a:alpha val="43137"/>
                    </a:srgbClr>
                  </a:outerShdw>
                </a:effectLst>
              </a:rPr>
              <a:t>الانتاج الاقصى</a:t>
            </a:r>
          </a:p>
        </p:txBody>
      </p:sp>
    </p:spTree>
    <p:extLst>
      <p:ext uri="{BB962C8B-B14F-4D97-AF65-F5344CB8AC3E}">
        <p14:creationId xmlns:p14="http://schemas.microsoft.com/office/powerpoint/2010/main" val="4225721014"/>
      </p:ext>
    </p:extLst>
  </p:cSld>
  <p:clrMapOvr>
    <a:masterClrMapping/>
  </p:clrMapOvr>
  <mc:AlternateContent xmlns:mc="http://schemas.openxmlformats.org/markup-compatibility/2006" xmlns:p14="http://schemas.microsoft.com/office/powerpoint/2010/main">
    <mc:Choice Requires="p14">
      <p:transition spd="slow" p14:dur="2000" advTm="48015"/>
    </mc:Choice>
    <mc:Fallback xmlns="">
      <p:transition spd="slow" advTm="4801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560840" cy="1163960"/>
          </a:xfrm>
        </p:spPr>
        <p:txBody>
          <a:bodyPr>
            <a:normAutofit/>
          </a:bodyPr>
          <a:lstStyle/>
          <a:p>
            <a:pPr algn="ctr" rtl="1"/>
            <a:r>
              <a:rPr lang="ar-SA" sz="4000" b="1" dirty="0">
                <a:solidFill>
                  <a:srgbClr val="C00000"/>
                </a:solidFill>
                <a:effectLst>
                  <a:outerShdw blurRad="38100" dist="38100" dir="2700000" algn="tl">
                    <a:srgbClr val="000000">
                      <a:alpha val="43137"/>
                    </a:srgbClr>
                  </a:outerShdw>
                </a:effectLst>
              </a:rPr>
              <a:t>خصائص منحنيات الناتج المتساوي </a:t>
            </a:r>
            <a:endParaRPr lang="en-GB" sz="40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1772816"/>
            <a:ext cx="8424936" cy="4536504"/>
          </a:xfrm>
        </p:spPr>
        <p:txBody>
          <a:bodyPr>
            <a:normAutofit/>
          </a:bodyPr>
          <a:lstStyle/>
          <a:p>
            <a:pPr marL="514350" indent="-514350" algn="r" rtl="1">
              <a:buFont typeface="+mj-lt"/>
              <a:buAutoNum type="arabicPeriod"/>
            </a:pPr>
            <a:r>
              <a:rPr lang="ar-SA" sz="3200" dirty="0"/>
              <a:t>يوجد عدد لا نهائي من منحنيات الناتج المتساوي تسمى خريطة الناتج المتساوي كل منحنى أعلى يمثل انتاج اعلى.</a:t>
            </a:r>
          </a:p>
          <a:p>
            <a:pPr marL="514350" indent="-514350" algn="r" rtl="1">
              <a:buFont typeface="+mj-lt"/>
              <a:buAutoNum type="arabicPeriod"/>
            </a:pPr>
            <a:r>
              <a:rPr lang="ar-SA" sz="3200" dirty="0"/>
              <a:t>منحنيات الناتج المتساوي لا يمكن ان تتقاطع.</a:t>
            </a:r>
            <a:endParaRPr lang="en-GB" sz="3200" dirty="0"/>
          </a:p>
          <a:p>
            <a:pPr marL="514350" indent="-514350" algn="r" rtl="1">
              <a:buFont typeface="+mj-lt"/>
              <a:buAutoNum type="arabicPeriod"/>
            </a:pPr>
            <a:r>
              <a:rPr lang="ar-SA" sz="3200" dirty="0"/>
              <a:t>منحنيات الناتج المتساوي ذات ميل سالب في الجزء الذي يحقق كفاءة في الانتاج وميلها بالقيمة المطلقة يقيس معدل الاحلال الحدي الفني (</a:t>
            </a:r>
            <a:r>
              <a:rPr lang="en-US" sz="3200" dirty="0"/>
              <a:t>MRTS</a:t>
            </a:r>
            <a:r>
              <a:rPr lang="ar-SA" sz="3200" dirty="0"/>
              <a:t>).</a:t>
            </a:r>
          </a:p>
          <a:p>
            <a:pPr marL="514350" indent="-514350" algn="r" rtl="1">
              <a:buFont typeface="+mj-lt"/>
              <a:buAutoNum type="arabicPeriod"/>
            </a:pPr>
            <a:r>
              <a:rPr lang="ar-SA" sz="3200" dirty="0"/>
              <a:t>منحنيات الناتج المتساوي محدبة باتجاه نقطة الاصل وبالتالي تدل على تناقص معدل الاحلال الحدي </a:t>
            </a:r>
            <a:r>
              <a:rPr lang="ar-SA" sz="3200" dirty="0" smtClean="0"/>
              <a:t>الفني (</a:t>
            </a:r>
            <a:r>
              <a:rPr lang="en-US" sz="3200" dirty="0"/>
              <a:t>MRTS</a:t>
            </a:r>
            <a:r>
              <a:rPr lang="ar-SA" sz="3200" dirty="0"/>
              <a:t>) .</a:t>
            </a:r>
          </a:p>
        </p:txBody>
      </p:sp>
      <p:sp>
        <p:nvSpPr>
          <p:cNvPr id="4" name="Footer Placeholder 3"/>
          <p:cNvSpPr>
            <a:spLocks noGrp="1"/>
          </p:cNvSpPr>
          <p:nvPr>
            <p:ph type="ftr" sz="quarter" idx="11"/>
          </p:nvPr>
        </p:nvSpPr>
        <p:spPr>
          <a:xfrm>
            <a:off x="10212" y="6525344"/>
            <a:ext cx="1465444" cy="312234"/>
          </a:xfrm>
        </p:spPr>
        <p:txBody>
          <a:bodyPr/>
          <a:lstStyle/>
          <a:p>
            <a:r>
              <a:rPr lang="ar-SA" dirty="0"/>
              <a:t>فوزية الكلابي</a:t>
            </a:r>
            <a:endParaRPr lang="en-GB" dirty="0"/>
          </a:p>
        </p:txBody>
      </p:sp>
      <p:sp>
        <p:nvSpPr>
          <p:cNvPr id="5" name="Slide Number Placeholder 4"/>
          <p:cNvSpPr>
            <a:spLocks noGrp="1"/>
          </p:cNvSpPr>
          <p:nvPr>
            <p:ph type="sldNum" sz="quarter" idx="12"/>
          </p:nvPr>
        </p:nvSpPr>
        <p:spPr>
          <a:xfrm>
            <a:off x="8218751" y="6093296"/>
            <a:ext cx="856907" cy="669925"/>
          </a:xfrm>
        </p:spPr>
        <p:txBody>
          <a:bodyPr/>
          <a:lstStyle/>
          <a:p>
            <a:fld id="{9CC38EF3-3C51-47CB-BB32-F561BCE01BBC}" type="slidenum">
              <a:rPr lang="en-GB" smtClean="0"/>
              <a:pPr/>
              <a:t>5</a:t>
            </a:fld>
            <a:endParaRPr lang="en-GB" dirty="0"/>
          </a:p>
        </p:txBody>
      </p:sp>
    </p:spTree>
    <p:extLst>
      <p:ext uri="{BB962C8B-B14F-4D97-AF65-F5344CB8AC3E}">
        <p14:creationId xmlns:p14="http://schemas.microsoft.com/office/powerpoint/2010/main" val="3017844746"/>
      </p:ext>
    </p:extLst>
  </p:cSld>
  <p:clrMapOvr>
    <a:masterClrMapping/>
  </p:clrMapOvr>
  <mc:AlternateContent xmlns:mc="http://schemas.openxmlformats.org/markup-compatibility/2006" xmlns:p14="http://schemas.microsoft.com/office/powerpoint/2010/main">
    <mc:Choice Requires="p14">
      <p:transition spd="slow" p14:dur="2000" advTm="771"/>
    </mc:Choice>
    <mc:Fallback xmlns="">
      <p:transition spd="slow" advTm="77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2732"/>
            <a:ext cx="7543800" cy="925505"/>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الاحلال بين عناصر الانتاج </a:t>
            </a:r>
            <a:endParaRPr lang="en-US"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692696"/>
                <a:ext cx="8928992" cy="5976663"/>
              </a:xfrm>
            </p:spPr>
            <p:txBody>
              <a:bodyPr>
                <a:normAutofit fontScale="85000" lnSpcReduction="20000"/>
              </a:bodyPr>
              <a:lstStyle/>
              <a:p>
                <a:pPr algn="r" rtl="1">
                  <a:lnSpc>
                    <a:spcPct val="120000"/>
                  </a:lnSpc>
                </a:pPr>
                <a:r>
                  <a:rPr lang="ar-SA" sz="2800" dirty="0"/>
                  <a:t>من الخاصية الثالثة (الميل سالب ) نصل الى ان هناك امكانية احلال بين عناصر الانتاج </a:t>
                </a:r>
              </a:p>
              <a:p>
                <a:pPr algn="r" rtl="1">
                  <a:lnSpc>
                    <a:spcPct val="120000"/>
                  </a:lnSpc>
                </a:pPr>
                <a:r>
                  <a:rPr lang="ar-SA" sz="2800" dirty="0"/>
                  <a:t>من الخاصية الرابعة (التحدب باتجاة نقطة الاصل )</a:t>
                </a:r>
                <a:r>
                  <a:rPr lang="en-US" sz="2800" dirty="0"/>
                  <a:t> </a:t>
                </a:r>
                <a:r>
                  <a:rPr lang="ar-SA" sz="2800" dirty="0"/>
                  <a:t>نصل الى ان الاحلال يتم بمعدل متناقص </a:t>
                </a:r>
              </a:p>
              <a:p>
                <a:pPr algn="r" rtl="1"/>
                <a:r>
                  <a:rPr lang="ar-SA" sz="2600" b="1" dirty="0">
                    <a:solidFill>
                      <a:srgbClr val="C00000"/>
                    </a:solidFill>
                    <a:effectLst>
                      <a:outerShdw blurRad="38100" dist="38100" dir="2700000" algn="tl">
                        <a:srgbClr val="000000">
                          <a:alpha val="43137"/>
                        </a:srgbClr>
                      </a:outerShdw>
                    </a:effectLst>
                  </a:rPr>
                  <a:t>تعريف معدل الاحلال الحدي الفني :</a:t>
                </a:r>
                <a:r>
                  <a:rPr lang="en-US" sz="2600" b="1" dirty="0">
                    <a:solidFill>
                      <a:srgbClr val="C00000"/>
                    </a:solidFill>
                    <a:effectLst>
                      <a:outerShdw blurRad="38100" dist="38100" dir="2700000" algn="tl">
                        <a:srgbClr val="000000">
                          <a:alpha val="43137"/>
                        </a:srgbClr>
                      </a:outerShdw>
                    </a:effectLst>
                  </a:rPr>
                  <a:t>Marginal Rate of Technical Substitution(MRTS) </a:t>
                </a:r>
                <a:r>
                  <a:rPr lang="ar-SA" sz="2600" b="1" dirty="0">
                    <a:solidFill>
                      <a:srgbClr val="C00000"/>
                    </a:solidFill>
                    <a:effectLst>
                      <a:outerShdw blurRad="38100" dist="38100" dir="2700000" algn="tl">
                        <a:srgbClr val="000000">
                          <a:alpha val="43137"/>
                        </a:srgbClr>
                      </a:outerShdw>
                    </a:effectLst>
                  </a:rPr>
                  <a:t>)</a:t>
                </a:r>
                <a:r>
                  <a:rPr lang="en-US" sz="2600" dirty="0"/>
                  <a:t> </a:t>
                </a:r>
              </a:p>
              <a:p>
                <a:pPr algn="r" rtl="1"/>
                <a:r>
                  <a:rPr lang="ar-SA" sz="2600" b="1" dirty="0">
                    <a:solidFill>
                      <a:srgbClr val="0070C0"/>
                    </a:solidFill>
                  </a:rPr>
                  <a:t>هو المعدل الذي يتم فيه استبدال كمية من عنصر انتاجي معين (العمل مثلا ) بكمية من العنصر الاخر (راس المال ) .</a:t>
                </a:r>
              </a:p>
              <a:p>
                <a:pPr algn="r" rtl="1"/>
                <a:r>
                  <a:rPr lang="ar-SA" sz="2600" b="1" dirty="0">
                    <a:solidFill>
                      <a:srgbClr val="00B050"/>
                    </a:solidFill>
                    <a:effectLst>
                      <a:outerShdw blurRad="38100" dist="38100" dir="2700000" algn="tl">
                        <a:srgbClr val="000000">
                          <a:alpha val="43137"/>
                        </a:srgbClr>
                      </a:outerShdw>
                    </a:effectLst>
                  </a:rPr>
                  <a:t>احلال العمل محل راس المال</a:t>
                </a:r>
                <a:r>
                  <a:rPr lang="en-US" sz="2600" b="1" dirty="0">
                    <a:solidFill>
                      <a:srgbClr val="00B050"/>
                    </a:solidFill>
                    <a:effectLst>
                      <a:outerShdw blurRad="38100" dist="38100" dir="2700000" algn="tl">
                        <a:srgbClr val="000000">
                          <a:alpha val="43137"/>
                        </a:srgbClr>
                      </a:outerShdw>
                    </a:effectLst>
                  </a:rPr>
                  <a:t>               </a:t>
                </a:r>
                <a:r>
                  <a:rPr lang="ar-SA" sz="2600" b="1" dirty="0">
                    <a:solidFill>
                      <a:srgbClr val="00B050"/>
                    </a:solidFill>
                    <a:effectLst>
                      <a:outerShdw blurRad="38100" dist="38100" dir="2700000" algn="tl">
                        <a:srgbClr val="000000">
                          <a:alpha val="43137"/>
                        </a:srgbClr>
                      </a:outerShdw>
                    </a:effectLst>
                  </a:rPr>
                  <a:t> </a:t>
                </a:r>
                <a14:m>
                  <m:oMath xmlns:m="http://schemas.openxmlformats.org/officeDocument/2006/math">
                    <m:sSub>
                      <m:sSubPr>
                        <m:ctrlPr>
                          <a:rPr lang="en-US" sz="2600" b="1" i="1" smtClean="0">
                            <a:solidFill>
                              <a:srgbClr val="00B050"/>
                            </a:solidFill>
                            <a:effectLst>
                              <a:outerShdw blurRad="38100" dist="38100" dir="2700000" algn="tl">
                                <a:srgbClr val="000000">
                                  <a:alpha val="43137"/>
                                </a:srgbClr>
                              </a:outerShdw>
                            </a:effectLst>
                            <a:latin typeface="Cambria Math" panose="02040503050406030204" pitchFamily="18" charset="0"/>
                          </a:rPr>
                        </m:ctrlPr>
                      </m:sSubPr>
                      <m:e>
                        <m:r>
                          <a:rPr lang="en-US" sz="2600" b="1" i="1" smtClean="0">
                            <a:solidFill>
                              <a:srgbClr val="00B050"/>
                            </a:solidFill>
                            <a:effectLst>
                              <a:outerShdw blurRad="38100" dist="38100" dir="2700000" algn="tl">
                                <a:srgbClr val="000000">
                                  <a:alpha val="43137"/>
                                </a:srgbClr>
                              </a:outerShdw>
                            </a:effectLst>
                            <a:latin typeface="Cambria Math" panose="02040503050406030204" pitchFamily="18" charset="0"/>
                          </a:rPr>
                          <m:t>𝑴𝑹𝑻𝑺</m:t>
                        </m:r>
                      </m:e>
                      <m:sub>
                        <m:r>
                          <a:rPr lang="en-US" sz="2600" b="1" i="1" smtClean="0">
                            <a:solidFill>
                              <a:srgbClr val="00B050"/>
                            </a:solidFill>
                            <a:effectLst>
                              <a:outerShdw blurRad="38100" dist="38100" dir="2700000" algn="tl">
                                <a:srgbClr val="000000">
                                  <a:alpha val="43137"/>
                                </a:srgbClr>
                              </a:outerShdw>
                            </a:effectLst>
                            <a:latin typeface="Cambria Math" panose="02040503050406030204" pitchFamily="18" charset="0"/>
                          </a:rPr>
                          <m:t>𝑲𝑳</m:t>
                        </m:r>
                      </m:sub>
                    </m:sSub>
                    <m:r>
                      <a:rPr lang="en-US" sz="2600" b="1" i="1" smtClean="0">
                        <a:solidFill>
                          <a:srgbClr val="00B050"/>
                        </a:solidFill>
                        <a:effectLst>
                          <a:outerShdw blurRad="38100" dist="38100" dir="2700000" algn="tl">
                            <a:srgbClr val="000000">
                              <a:alpha val="43137"/>
                            </a:srgbClr>
                          </a:outerShdw>
                        </a:effectLst>
                        <a:latin typeface="Cambria Math" panose="02040503050406030204" pitchFamily="18" charset="0"/>
                      </a:rPr>
                      <m:t>=</m:t>
                    </m:r>
                    <m:f>
                      <m:fPr>
                        <m:ctrlPr>
                          <a:rPr lang="en-US" sz="2600" b="1" i="1" smtClean="0">
                            <a:solidFill>
                              <a:srgbClr val="00B050"/>
                            </a:solidFill>
                            <a:effectLst>
                              <a:outerShdw blurRad="38100" dist="38100" dir="2700000" algn="tl">
                                <a:srgbClr val="000000">
                                  <a:alpha val="43137"/>
                                </a:srgbClr>
                              </a:outerShdw>
                            </a:effectLst>
                            <a:latin typeface="Cambria Math" panose="02040503050406030204" pitchFamily="18" charset="0"/>
                          </a:rPr>
                        </m:ctrlPr>
                      </m:fPr>
                      <m:num>
                        <m:r>
                          <a:rPr lang="el-GR" sz="2600" b="1" i="0" smtClean="0">
                            <a:solidFill>
                              <a:srgbClr val="00B050"/>
                            </a:solidFill>
                            <a:effectLst>
                              <a:outerShdw blurRad="38100" dist="38100" dir="2700000" algn="tl">
                                <a:srgbClr val="000000">
                                  <a:alpha val="43137"/>
                                </a:srgbClr>
                              </a:outerShdw>
                            </a:effectLst>
                            <a:latin typeface="Cambria Math" panose="02040503050406030204" pitchFamily="18" charset="0"/>
                          </a:rPr>
                          <m:t>𝚫</m:t>
                        </m:r>
                        <m:r>
                          <a:rPr lang="en-US" sz="2600" b="1" i="1" smtClean="0">
                            <a:solidFill>
                              <a:srgbClr val="00B050"/>
                            </a:solidFill>
                            <a:effectLst>
                              <a:outerShdw blurRad="38100" dist="38100" dir="2700000" algn="tl">
                                <a:srgbClr val="000000">
                                  <a:alpha val="43137"/>
                                </a:srgbClr>
                              </a:outerShdw>
                            </a:effectLst>
                            <a:latin typeface="Cambria Math" panose="02040503050406030204" pitchFamily="18" charset="0"/>
                          </a:rPr>
                          <m:t>𝑲</m:t>
                        </m:r>
                      </m:num>
                      <m:den>
                        <m:r>
                          <a:rPr lang="el-GR" sz="2600" b="1" i="0" smtClean="0">
                            <a:solidFill>
                              <a:srgbClr val="00B050"/>
                            </a:solidFill>
                            <a:effectLst>
                              <a:outerShdw blurRad="38100" dist="38100" dir="2700000" algn="tl">
                                <a:srgbClr val="000000">
                                  <a:alpha val="43137"/>
                                </a:srgbClr>
                              </a:outerShdw>
                            </a:effectLst>
                            <a:latin typeface="Cambria Math" panose="02040503050406030204" pitchFamily="18" charset="0"/>
                          </a:rPr>
                          <m:t>𝚫</m:t>
                        </m:r>
                        <m:r>
                          <a:rPr lang="en-US" sz="2600" b="1" i="1" smtClean="0">
                            <a:solidFill>
                              <a:srgbClr val="00B050"/>
                            </a:solidFill>
                            <a:effectLst>
                              <a:outerShdw blurRad="38100" dist="38100" dir="2700000" algn="tl">
                                <a:srgbClr val="000000">
                                  <a:alpha val="43137"/>
                                </a:srgbClr>
                              </a:outerShdw>
                            </a:effectLst>
                            <a:latin typeface="Cambria Math" panose="02040503050406030204" pitchFamily="18" charset="0"/>
                          </a:rPr>
                          <m:t>𝑳</m:t>
                        </m:r>
                      </m:den>
                    </m:f>
                  </m:oMath>
                </a14:m>
                <a:endParaRPr lang="en-US" sz="2600" b="1" dirty="0"/>
              </a:p>
              <a:p>
                <a:pPr algn="r" rtl="1"/>
                <a:r>
                  <a:rPr lang="ar-SA" sz="2600" dirty="0"/>
                  <a:t>اي هو المعدل الذي يتم فية تخفيض عنصر راس المال من </a:t>
                </a:r>
                <a:endParaRPr lang="en-US" sz="2600" dirty="0"/>
              </a:p>
              <a:p>
                <a:pPr algn="r" rtl="1"/>
                <a:r>
                  <a:rPr lang="ar-SA" sz="2600" dirty="0"/>
                  <a:t>اجل استخدام وحدة اضافية من العمل للمحافظة على نفس مستوى </a:t>
                </a:r>
                <a:endParaRPr lang="en-US" sz="2600" dirty="0"/>
              </a:p>
              <a:p>
                <a:pPr algn="r" rtl="1"/>
                <a:r>
                  <a:rPr lang="ar-SA" sz="2600" dirty="0"/>
                  <a:t>الانتاج ( البقاء على نفس منحنى الناتج المتساوي ) </a:t>
                </a:r>
                <a:endParaRPr lang="en-US" sz="2600" b="0" dirty="0"/>
              </a:p>
              <a:p>
                <a:pPr algn="r" rtl="1"/>
                <a:r>
                  <a:rPr lang="ar-SA" sz="2600" b="1" dirty="0">
                    <a:solidFill>
                      <a:srgbClr val="00B050"/>
                    </a:solidFill>
                    <a:effectLst>
                      <a:outerShdw blurRad="38100" dist="38100" dir="2700000" algn="tl">
                        <a:srgbClr val="000000">
                          <a:alpha val="43137"/>
                        </a:srgbClr>
                      </a:outerShdw>
                    </a:effectLst>
                  </a:rPr>
                  <a:t>احلال راس المال  محل العمل </a:t>
                </a:r>
                <a:r>
                  <a:rPr lang="en-US" sz="2600" b="1" dirty="0">
                    <a:solidFill>
                      <a:srgbClr val="00B050"/>
                    </a:solidFill>
                    <a:effectLst>
                      <a:outerShdw blurRad="38100" dist="38100" dir="2700000" algn="tl">
                        <a:srgbClr val="000000">
                          <a:alpha val="43137"/>
                        </a:srgbClr>
                      </a:outerShdw>
                    </a:effectLst>
                  </a:rPr>
                  <a:t>               </a:t>
                </a:r>
                <a:r>
                  <a:rPr lang="ar-SA" sz="2600" b="1" dirty="0">
                    <a:solidFill>
                      <a:srgbClr val="00B050"/>
                    </a:solidFill>
                    <a:effectLst>
                      <a:outerShdw blurRad="38100" dist="38100" dir="2700000" algn="tl">
                        <a:srgbClr val="000000">
                          <a:alpha val="43137"/>
                        </a:srgbClr>
                      </a:outerShdw>
                    </a:effectLst>
                  </a:rPr>
                  <a:t> </a:t>
                </a:r>
                <a14:m>
                  <m:oMath xmlns:m="http://schemas.openxmlformats.org/officeDocument/2006/math">
                    <m:sSub>
                      <m:sSubPr>
                        <m:ctrlPr>
                          <a:rPr lang="en-US" sz="2600" b="1" i="1">
                            <a:solidFill>
                              <a:srgbClr val="00B050"/>
                            </a:solidFill>
                            <a:effectLst>
                              <a:outerShdw blurRad="38100" dist="38100" dir="2700000" algn="tl">
                                <a:srgbClr val="000000">
                                  <a:alpha val="43137"/>
                                </a:srgbClr>
                              </a:outerShdw>
                            </a:effectLst>
                            <a:latin typeface="Cambria Math" panose="02040503050406030204" pitchFamily="18" charset="0"/>
                          </a:rPr>
                        </m:ctrlPr>
                      </m:sSubPr>
                      <m:e>
                        <m:r>
                          <a:rPr lang="en-US" sz="2600" b="1" i="1">
                            <a:solidFill>
                              <a:srgbClr val="00B050"/>
                            </a:solidFill>
                            <a:effectLst>
                              <a:outerShdw blurRad="38100" dist="38100" dir="2700000" algn="tl">
                                <a:srgbClr val="000000">
                                  <a:alpha val="43137"/>
                                </a:srgbClr>
                              </a:outerShdw>
                            </a:effectLst>
                            <a:latin typeface="Cambria Math" panose="02040503050406030204" pitchFamily="18" charset="0"/>
                          </a:rPr>
                          <m:t>𝑴𝑹𝑻𝑺</m:t>
                        </m:r>
                      </m:e>
                      <m:sub>
                        <m:r>
                          <a:rPr lang="en-US" sz="2600" b="1" i="1" smtClean="0">
                            <a:solidFill>
                              <a:srgbClr val="00B050"/>
                            </a:solidFill>
                            <a:effectLst>
                              <a:outerShdw blurRad="38100" dist="38100" dir="2700000" algn="tl">
                                <a:srgbClr val="000000">
                                  <a:alpha val="43137"/>
                                </a:srgbClr>
                              </a:outerShdw>
                            </a:effectLst>
                            <a:latin typeface="Cambria Math" panose="02040503050406030204" pitchFamily="18" charset="0"/>
                          </a:rPr>
                          <m:t>𝑳𝑲</m:t>
                        </m:r>
                      </m:sub>
                    </m:sSub>
                    <m:r>
                      <a:rPr lang="en-US" sz="2600" b="1" i="1">
                        <a:solidFill>
                          <a:srgbClr val="00B050"/>
                        </a:solidFill>
                        <a:effectLst>
                          <a:outerShdw blurRad="38100" dist="38100" dir="2700000" algn="tl">
                            <a:srgbClr val="000000">
                              <a:alpha val="43137"/>
                            </a:srgbClr>
                          </a:outerShdw>
                        </a:effectLst>
                        <a:latin typeface="Cambria Math" panose="02040503050406030204" pitchFamily="18" charset="0"/>
                      </a:rPr>
                      <m:t>=</m:t>
                    </m:r>
                    <m:f>
                      <m:fPr>
                        <m:ctrlPr>
                          <a:rPr lang="en-US" sz="2600" b="1" i="1">
                            <a:solidFill>
                              <a:srgbClr val="00B050"/>
                            </a:solidFill>
                            <a:effectLst>
                              <a:outerShdw blurRad="38100" dist="38100" dir="2700000" algn="tl">
                                <a:srgbClr val="000000">
                                  <a:alpha val="43137"/>
                                </a:srgbClr>
                              </a:outerShdw>
                            </a:effectLst>
                            <a:latin typeface="Cambria Math" panose="02040503050406030204" pitchFamily="18" charset="0"/>
                          </a:rPr>
                        </m:ctrlPr>
                      </m:fPr>
                      <m:num>
                        <m:r>
                          <a:rPr lang="el-GR" sz="2600" b="1" i="1">
                            <a:solidFill>
                              <a:srgbClr val="00B050"/>
                            </a:solidFill>
                            <a:effectLst>
                              <a:outerShdw blurRad="38100" dist="38100" dir="2700000" algn="tl">
                                <a:srgbClr val="000000">
                                  <a:alpha val="43137"/>
                                </a:srgbClr>
                              </a:outerShdw>
                            </a:effectLst>
                            <a:latin typeface="Cambria Math" panose="02040503050406030204" pitchFamily="18" charset="0"/>
                          </a:rPr>
                          <m:t>𝚫</m:t>
                        </m:r>
                        <m:r>
                          <a:rPr lang="en-US" sz="2600" b="1" i="1" smtClean="0">
                            <a:solidFill>
                              <a:srgbClr val="00B050"/>
                            </a:solidFill>
                            <a:effectLst>
                              <a:outerShdw blurRad="38100" dist="38100" dir="2700000" algn="tl">
                                <a:srgbClr val="000000">
                                  <a:alpha val="43137"/>
                                </a:srgbClr>
                              </a:outerShdw>
                            </a:effectLst>
                            <a:latin typeface="Cambria Math" panose="02040503050406030204" pitchFamily="18" charset="0"/>
                          </a:rPr>
                          <m:t>𝑳</m:t>
                        </m:r>
                      </m:num>
                      <m:den>
                        <m:r>
                          <a:rPr lang="el-GR" sz="2600" b="1" i="1">
                            <a:solidFill>
                              <a:srgbClr val="00B050"/>
                            </a:solidFill>
                            <a:effectLst>
                              <a:outerShdw blurRad="38100" dist="38100" dir="2700000" algn="tl">
                                <a:srgbClr val="000000">
                                  <a:alpha val="43137"/>
                                </a:srgbClr>
                              </a:outerShdw>
                            </a:effectLst>
                            <a:latin typeface="Cambria Math" panose="02040503050406030204" pitchFamily="18" charset="0"/>
                          </a:rPr>
                          <m:t>𝚫</m:t>
                        </m:r>
                        <m:r>
                          <a:rPr lang="en-US" sz="2600" b="1" i="1" smtClean="0">
                            <a:solidFill>
                              <a:srgbClr val="00B050"/>
                            </a:solidFill>
                            <a:effectLst>
                              <a:outerShdw blurRad="38100" dist="38100" dir="2700000" algn="tl">
                                <a:srgbClr val="000000">
                                  <a:alpha val="43137"/>
                                </a:srgbClr>
                              </a:outerShdw>
                            </a:effectLst>
                            <a:latin typeface="Cambria Math" panose="02040503050406030204" pitchFamily="18" charset="0"/>
                          </a:rPr>
                          <m:t>𝑲</m:t>
                        </m:r>
                      </m:den>
                    </m:f>
                  </m:oMath>
                </a14:m>
                <a:endParaRPr lang="ar-SA" sz="2600" b="1" dirty="0">
                  <a:solidFill>
                    <a:srgbClr val="0070C0"/>
                  </a:solidFill>
                  <a:effectLst>
                    <a:outerShdw blurRad="38100" dist="38100" dir="2700000" algn="tl">
                      <a:srgbClr val="000000">
                        <a:alpha val="43137"/>
                      </a:srgbClr>
                    </a:outerShdw>
                  </a:effectLst>
                </a:endParaRPr>
              </a:p>
              <a:p>
                <a:pPr algn="r" rtl="1"/>
                <a:r>
                  <a:rPr lang="ar-SA" sz="2600" dirty="0"/>
                  <a:t>اي هو المعدل الذي يتم فية تخفيض عنصر العمل من اجل استخدام</a:t>
                </a:r>
                <a:endParaRPr lang="en-US" sz="2600" dirty="0"/>
              </a:p>
              <a:p>
                <a:pPr algn="r" rtl="1"/>
                <a:r>
                  <a:rPr lang="ar-SA" sz="2600" dirty="0"/>
                  <a:t> وحدة اضافية من راس المال  للمحافظة على نفس مستوى الانتاج</a:t>
                </a:r>
                <a:endParaRPr lang="en-US" sz="2600" dirty="0"/>
              </a:p>
              <a:p>
                <a:pPr algn="r" rtl="1"/>
                <a:r>
                  <a:rPr lang="ar-SA" sz="2600" dirty="0"/>
                  <a:t> ( البقاء على نفس منحنى الناتج المتساوي ) </a:t>
                </a:r>
                <a:endParaRPr lang="en-US" sz="2600" dirty="0"/>
              </a:p>
              <a:p>
                <a:pPr algn="r" rt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692696"/>
                <a:ext cx="8928992" cy="5976663"/>
              </a:xfrm>
              <a:blipFill>
                <a:blip r:embed="rId2"/>
                <a:stretch>
                  <a:fillRect l="-1775" t="-714" r="-238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6</a:t>
            </a:fld>
            <a:endParaRPr lang="en-GB"/>
          </a:p>
        </p:txBody>
      </p:sp>
      <p:sp>
        <p:nvSpPr>
          <p:cNvPr id="6" name="Rounded Rectangle 5"/>
          <p:cNvSpPr/>
          <p:nvPr/>
        </p:nvSpPr>
        <p:spPr>
          <a:xfrm>
            <a:off x="1259632" y="3140968"/>
            <a:ext cx="1584176" cy="93610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cxnSp>
        <p:nvCxnSpPr>
          <p:cNvPr id="8" name="Straight Connector 7"/>
          <p:cNvCxnSpPr/>
          <p:nvPr/>
        </p:nvCxnSpPr>
        <p:spPr>
          <a:xfrm>
            <a:off x="827584" y="3068960"/>
            <a:ext cx="0" cy="86409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827584" y="3933056"/>
            <a:ext cx="14615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125529" y="3102437"/>
            <a:ext cx="941485" cy="653511"/>
          </a:xfrm>
          <a:custGeom>
            <a:avLst/>
            <a:gdLst>
              <a:gd name="connsiteX0" fmla="*/ 0 w 709571"/>
              <a:gd name="connsiteY0" fmla="*/ 0 h 407043"/>
              <a:gd name="connsiteX1" fmla="*/ 136688 w 709571"/>
              <a:gd name="connsiteY1" fmla="*/ 273378 h 407043"/>
              <a:gd name="connsiteX2" fmla="*/ 358218 w 709571"/>
              <a:gd name="connsiteY2" fmla="*/ 353506 h 407043"/>
              <a:gd name="connsiteX3" fmla="*/ 678730 w 709571"/>
              <a:gd name="connsiteY3" fmla="*/ 400640 h 407043"/>
              <a:gd name="connsiteX4" fmla="*/ 678730 w 709571"/>
              <a:gd name="connsiteY4" fmla="*/ 405353 h 40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571" h="407043">
                <a:moveTo>
                  <a:pt x="0" y="0"/>
                </a:moveTo>
                <a:cubicBezTo>
                  <a:pt x="38492" y="107230"/>
                  <a:pt x="76985" y="214460"/>
                  <a:pt x="136688" y="273378"/>
                </a:cubicBezTo>
                <a:cubicBezTo>
                  <a:pt x="196391" y="332296"/>
                  <a:pt x="267878" y="332296"/>
                  <a:pt x="358218" y="353506"/>
                </a:cubicBezTo>
                <a:cubicBezTo>
                  <a:pt x="448558" y="374716"/>
                  <a:pt x="625311" y="391999"/>
                  <a:pt x="678730" y="400640"/>
                </a:cubicBezTo>
                <a:cubicBezTo>
                  <a:pt x="732149" y="409281"/>
                  <a:pt x="705439" y="407317"/>
                  <a:pt x="678730" y="40535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3" name="Rectangle 12"/>
          <p:cNvSpPr/>
          <p:nvPr/>
        </p:nvSpPr>
        <p:spPr>
          <a:xfrm>
            <a:off x="2350446" y="3916924"/>
            <a:ext cx="216024" cy="1440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L</a:t>
            </a:r>
          </a:p>
        </p:txBody>
      </p:sp>
      <p:sp>
        <p:nvSpPr>
          <p:cNvPr id="14" name="Rectangle 13"/>
          <p:cNvSpPr/>
          <p:nvPr/>
        </p:nvSpPr>
        <p:spPr>
          <a:xfrm>
            <a:off x="529640" y="2996952"/>
            <a:ext cx="216024" cy="1440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K</a:t>
            </a:r>
          </a:p>
        </p:txBody>
      </p:sp>
      <p:sp>
        <p:nvSpPr>
          <p:cNvPr id="19" name="Rectangle 18"/>
          <p:cNvSpPr/>
          <p:nvPr/>
        </p:nvSpPr>
        <p:spPr>
          <a:xfrm>
            <a:off x="2297065" y="5445224"/>
            <a:ext cx="144017" cy="1440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K</a:t>
            </a:r>
          </a:p>
        </p:txBody>
      </p:sp>
      <p:sp>
        <p:nvSpPr>
          <p:cNvPr id="20" name="Rectangle 19"/>
          <p:cNvSpPr/>
          <p:nvPr/>
        </p:nvSpPr>
        <p:spPr>
          <a:xfrm>
            <a:off x="503548" y="4581128"/>
            <a:ext cx="216024" cy="1440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L</a:t>
            </a:r>
          </a:p>
        </p:txBody>
      </p:sp>
      <p:cxnSp>
        <p:nvCxnSpPr>
          <p:cNvPr id="21" name="Straight Connector 20"/>
          <p:cNvCxnSpPr/>
          <p:nvPr/>
        </p:nvCxnSpPr>
        <p:spPr>
          <a:xfrm>
            <a:off x="755576" y="4653136"/>
            <a:ext cx="0" cy="86409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p:nvCxnSpPr>
        <p:spPr>
          <a:xfrm>
            <a:off x="755576" y="5517232"/>
            <a:ext cx="146154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Freeform 11"/>
          <p:cNvSpPr/>
          <p:nvPr/>
        </p:nvSpPr>
        <p:spPr>
          <a:xfrm>
            <a:off x="927397" y="4763676"/>
            <a:ext cx="980307" cy="583592"/>
          </a:xfrm>
          <a:custGeom>
            <a:avLst/>
            <a:gdLst>
              <a:gd name="connsiteX0" fmla="*/ 0 w 709571"/>
              <a:gd name="connsiteY0" fmla="*/ 0 h 407043"/>
              <a:gd name="connsiteX1" fmla="*/ 136688 w 709571"/>
              <a:gd name="connsiteY1" fmla="*/ 273378 h 407043"/>
              <a:gd name="connsiteX2" fmla="*/ 358218 w 709571"/>
              <a:gd name="connsiteY2" fmla="*/ 353506 h 407043"/>
              <a:gd name="connsiteX3" fmla="*/ 678730 w 709571"/>
              <a:gd name="connsiteY3" fmla="*/ 400640 h 407043"/>
              <a:gd name="connsiteX4" fmla="*/ 678730 w 709571"/>
              <a:gd name="connsiteY4" fmla="*/ 405353 h 407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571" h="407043">
                <a:moveTo>
                  <a:pt x="0" y="0"/>
                </a:moveTo>
                <a:cubicBezTo>
                  <a:pt x="38492" y="107230"/>
                  <a:pt x="76985" y="214460"/>
                  <a:pt x="136688" y="273378"/>
                </a:cubicBezTo>
                <a:cubicBezTo>
                  <a:pt x="196391" y="332296"/>
                  <a:pt x="267878" y="332296"/>
                  <a:pt x="358218" y="353506"/>
                </a:cubicBezTo>
                <a:cubicBezTo>
                  <a:pt x="448558" y="374716"/>
                  <a:pt x="625311" y="391999"/>
                  <a:pt x="678730" y="400640"/>
                </a:cubicBezTo>
                <a:cubicBezTo>
                  <a:pt x="732149" y="409281"/>
                  <a:pt x="705439" y="407317"/>
                  <a:pt x="678730" y="40535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50788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694124"/>
          </a:xfrm>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علاقة معدل الاحلال الحدي الفني بالانتاجية الحدية </a:t>
            </a:r>
            <a:endParaRPr lang="en-US" sz="3600" b="1" dirty="0">
              <a:solidFill>
                <a:srgbClr val="C00000"/>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512" y="836713"/>
                <a:ext cx="8856984" cy="5400600"/>
              </a:xfrm>
            </p:spPr>
            <p:txBody>
              <a:bodyPr>
                <a:noAutofit/>
              </a:bodyPr>
              <a:lstStyle/>
              <a:p>
                <a:pPr algn="r" rtl="1">
                  <a:lnSpc>
                    <a:spcPct val="50000"/>
                  </a:lnSpc>
                </a:pPr>
                <a:endParaRPr lang="ar-SA" sz="2400" dirty="0">
                  <a:solidFill>
                    <a:srgbClr val="0070C0"/>
                  </a:solidFill>
                  <a:effectLst>
                    <a:outerShdw blurRad="38100" dist="38100" dir="2700000" algn="tl">
                      <a:srgbClr val="000000">
                        <a:alpha val="43137"/>
                      </a:srgbClr>
                    </a:outerShdw>
                  </a:effectLst>
                </a:endParaRPr>
              </a:p>
              <a:p>
                <a:pPr algn="r" rtl="1"/>
                <a:r>
                  <a:rPr lang="ar-SA" sz="2400" dirty="0">
                    <a:solidFill>
                      <a:srgbClr val="0070C0"/>
                    </a:solidFill>
                    <a:effectLst>
                      <a:outerShdw blurRad="38100" dist="38100" dir="2700000" algn="tl">
                        <a:srgbClr val="000000">
                          <a:alpha val="43137"/>
                        </a:srgbClr>
                      </a:outerShdw>
                    </a:effectLst>
                  </a:rPr>
                  <a:t>مثلا في حالة احلال العمل محل راس المال</a:t>
                </a:r>
                <a:r>
                  <a:rPr lang="en-US" sz="2400" dirty="0">
                    <a:solidFill>
                      <a:srgbClr val="0070C0"/>
                    </a:solidFill>
                    <a:effectLst>
                      <a:outerShdw blurRad="38100" dist="38100" dir="2700000" algn="tl">
                        <a:srgbClr val="000000">
                          <a:alpha val="43137"/>
                        </a:srgbClr>
                      </a:outerShdw>
                    </a:effectLst>
                  </a:rPr>
                  <a:t>               </a:t>
                </a:r>
                <a:r>
                  <a:rPr lang="ar-SA" sz="2400" dirty="0">
                    <a:solidFill>
                      <a:srgbClr val="0070C0"/>
                    </a:solidFill>
                    <a:effectLst>
                      <a:outerShdw blurRad="38100" dist="38100" dir="2700000" algn="tl">
                        <a:srgbClr val="000000">
                          <a:alpha val="43137"/>
                        </a:srgbClr>
                      </a:outerShdw>
                    </a:effectLst>
                  </a:rPr>
                  <a:t> </a:t>
                </a:r>
                <a14:m>
                  <m:oMath xmlns:m="http://schemas.openxmlformats.org/officeDocument/2006/math">
                    <m:sSub>
                      <m:sSubPr>
                        <m:ctrlPr>
                          <a:rPr lang="en-US" sz="2400" i="1">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sz="2400" i="1">
                            <a:solidFill>
                              <a:srgbClr val="0070C0"/>
                            </a:solidFill>
                            <a:effectLst>
                              <a:outerShdw blurRad="38100" dist="38100" dir="2700000" algn="tl">
                                <a:srgbClr val="000000">
                                  <a:alpha val="43137"/>
                                </a:srgbClr>
                              </a:outerShdw>
                            </a:effectLst>
                            <a:latin typeface="Cambria Math" panose="02040503050406030204" pitchFamily="18" charset="0"/>
                          </a:rPr>
                          <m:t>𝑀𝑅𝑇𝑆</m:t>
                        </m:r>
                      </m:e>
                      <m:sub>
                        <m:r>
                          <a:rPr lang="en-US" sz="2400" i="1">
                            <a:solidFill>
                              <a:srgbClr val="0070C0"/>
                            </a:solidFill>
                            <a:effectLst>
                              <a:outerShdw blurRad="38100" dist="38100" dir="2700000" algn="tl">
                                <a:srgbClr val="000000">
                                  <a:alpha val="43137"/>
                                </a:srgbClr>
                              </a:outerShdw>
                            </a:effectLst>
                            <a:latin typeface="Cambria Math" panose="02040503050406030204" pitchFamily="18" charset="0"/>
                          </a:rPr>
                          <m:t>𝐾𝐿</m:t>
                        </m:r>
                      </m:sub>
                    </m:sSub>
                    <m:r>
                      <a:rPr lang="en-US" sz="2400" i="1">
                        <a:solidFill>
                          <a:srgbClr val="0070C0"/>
                        </a:solidFill>
                        <a:effectLst>
                          <a:outerShdw blurRad="38100" dist="38100" dir="2700000" algn="tl">
                            <a:srgbClr val="000000">
                              <a:alpha val="43137"/>
                            </a:srgbClr>
                          </a:outerShdw>
                        </a:effectLst>
                        <a:latin typeface="Cambria Math" panose="02040503050406030204" pitchFamily="18" charset="0"/>
                      </a:rPr>
                      <m:t>=</m:t>
                    </m:r>
                    <m:f>
                      <m:fPr>
                        <m:ctrlPr>
                          <a:rPr lang="en-US" sz="2400" i="1">
                            <a:solidFill>
                              <a:srgbClr val="0070C0"/>
                            </a:solidFill>
                            <a:effectLst>
                              <a:outerShdw blurRad="38100" dist="38100" dir="2700000" algn="tl">
                                <a:srgbClr val="000000">
                                  <a:alpha val="43137"/>
                                </a:srgbClr>
                              </a:outerShdw>
                            </a:effectLst>
                            <a:latin typeface="Cambria Math" panose="02040503050406030204" pitchFamily="18" charset="0"/>
                          </a:rPr>
                        </m:ctrlPr>
                      </m:fPr>
                      <m:num>
                        <m:r>
                          <m:rPr>
                            <m:sty m:val="p"/>
                          </m:rPr>
                          <a:rPr lang="el-GR" sz="2400">
                            <a:solidFill>
                              <a:srgbClr val="0070C0"/>
                            </a:solidFill>
                            <a:effectLst>
                              <a:outerShdw blurRad="38100" dist="38100" dir="2700000" algn="tl">
                                <a:srgbClr val="000000">
                                  <a:alpha val="43137"/>
                                </a:srgbClr>
                              </a:outerShdw>
                            </a:effectLst>
                            <a:latin typeface="Cambria Math" panose="02040503050406030204" pitchFamily="18" charset="0"/>
                          </a:rPr>
                          <m:t>Δ</m:t>
                        </m:r>
                        <m:r>
                          <a:rPr lang="en-US" sz="2400" i="1">
                            <a:solidFill>
                              <a:srgbClr val="0070C0"/>
                            </a:solidFill>
                            <a:effectLst>
                              <a:outerShdw blurRad="38100" dist="38100" dir="2700000" algn="tl">
                                <a:srgbClr val="000000">
                                  <a:alpha val="43137"/>
                                </a:srgbClr>
                              </a:outerShdw>
                            </a:effectLst>
                            <a:latin typeface="Cambria Math" panose="02040503050406030204" pitchFamily="18" charset="0"/>
                          </a:rPr>
                          <m:t>𝐾</m:t>
                        </m:r>
                      </m:num>
                      <m:den>
                        <m:r>
                          <m:rPr>
                            <m:sty m:val="p"/>
                          </m:rPr>
                          <a:rPr lang="el-GR" sz="2400">
                            <a:solidFill>
                              <a:srgbClr val="0070C0"/>
                            </a:solidFill>
                            <a:effectLst>
                              <a:outerShdw blurRad="38100" dist="38100" dir="2700000" algn="tl">
                                <a:srgbClr val="000000">
                                  <a:alpha val="43137"/>
                                </a:srgbClr>
                              </a:outerShdw>
                            </a:effectLst>
                            <a:latin typeface="Cambria Math" panose="02040503050406030204" pitchFamily="18" charset="0"/>
                          </a:rPr>
                          <m:t>Δ</m:t>
                        </m:r>
                        <m:r>
                          <a:rPr lang="en-US" sz="2400" i="1">
                            <a:solidFill>
                              <a:srgbClr val="0070C0"/>
                            </a:solidFill>
                            <a:effectLst>
                              <a:outerShdw blurRad="38100" dist="38100" dir="2700000" algn="tl">
                                <a:srgbClr val="000000">
                                  <a:alpha val="43137"/>
                                </a:srgbClr>
                              </a:outerShdw>
                            </a:effectLst>
                            <a:latin typeface="Cambria Math" panose="02040503050406030204" pitchFamily="18" charset="0"/>
                          </a:rPr>
                          <m:t>𝐿</m:t>
                        </m:r>
                      </m:den>
                    </m:f>
                  </m:oMath>
                </a14:m>
                <a:endParaRPr lang="ar-SA" sz="2400" dirty="0"/>
              </a:p>
              <a:p>
                <a:pPr algn="r" rtl="1"/>
                <a:r>
                  <a:rPr lang="ar-SA" sz="2400" dirty="0"/>
                  <a:t>الزيادة في الانتاج الناتجة عن زيادة العمل يجب ان تساوي الانخفاض في الانتاج الناتج عن انخفاض رأس المال للبقاء على نفس مستوى الانتاج ( البقاء على  نفس منحنى الناتج المتساوي )</a:t>
                </a:r>
              </a:p>
              <a:p>
                <a:pPr algn="r" rtl="1"/>
                <a:r>
                  <a:rPr lang="en-US" sz="2400" dirty="0"/>
                  <a:t> </a:t>
                </a:r>
                <a:r>
                  <a:rPr lang="ar-SA" sz="2400" dirty="0"/>
                  <a:t>الزيادة في الانتاج نتيجة زيادة عنصر العمل </a:t>
                </a:r>
                <a:r>
                  <a:rPr lang="ar-SA" sz="2400" b="1" dirty="0">
                    <a:solidFill>
                      <a:srgbClr val="00B050"/>
                    </a:solidFill>
                    <a:effectLst>
                      <a:outerShdw blurRad="38100" dist="38100" dir="2700000" algn="tl">
                        <a:srgbClr val="000000">
                          <a:alpha val="43137"/>
                        </a:srgbClr>
                      </a:outerShdw>
                    </a:effectLst>
                  </a:rPr>
                  <a:t>=</a:t>
                </a:r>
                <a:r>
                  <a:rPr lang="en-US" sz="2400" b="1" dirty="0">
                    <a:solidFill>
                      <a:srgbClr val="00B050"/>
                    </a:solidFill>
                    <a:effectLst>
                      <a:outerShdw blurRad="38100" dist="38100" dir="2700000" algn="tl">
                        <a:srgbClr val="000000">
                          <a:alpha val="43137"/>
                        </a:srgbClr>
                      </a:outerShdw>
                    </a:effectLst>
                  </a:rPr>
                  <a:t>       (</a:t>
                </a:r>
                <a14:m>
                  <m:oMath xmlns:m="http://schemas.openxmlformats.org/officeDocument/2006/math">
                    <m: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t>+</m:t>
                    </m:r>
                    <m:r>
                      <a:rPr lang="el-GR" sz="2400" b="1" i="1">
                        <a:solidFill>
                          <a:srgbClr val="00B050"/>
                        </a:solidFill>
                        <a:effectLst>
                          <a:outerShdw blurRad="38100" dist="38100" dir="2700000" algn="tl">
                            <a:srgbClr val="000000">
                              <a:alpha val="43137"/>
                            </a:srgbClr>
                          </a:outerShdw>
                        </a:effectLst>
                        <a:latin typeface="Cambria Math" panose="02040503050406030204" pitchFamily="18" charset="0"/>
                      </a:rPr>
                      <m:t>𝚫</m:t>
                    </m:r>
                  </m:oMath>
                </a14:m>
                <a:r>
                  <a:rPr lang="en-US" sz="2400" b="1" dirty="0">
                    <a:solidFill>
                      <a:srgbClr val="00B050"/>
                    </a:solidFill>
                    <a:effectLst>
                      <a:outerShdw blurRad="38100" dist="38100" dir="2700000" algn="tl">
                        <a:srgbClr val="000000">
                          <a:alpha val="43137"/>
                        </a:srgbClr>
                      </a:outerShdw>
                    </a:effectLst>
                  </a:rPr>
                  <a:t> L)  (</a:t>
                </a:r>
                <a14:m>
                  <m:oMath xmlns:m="http://schemas.openxmlformats.org/officeDocument/2006/math">
                    <m:sSub>
                      <m:sSubPr>
                        <m:ctrlP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ctrlPr>
                      </m:sSubPr>
                      <m:e>
                        <m: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t>𝑴𝑷</m:t>
                        </m:r>
                      </m:e>
                      <m:sub>
                        <m: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t>𝑳</m:t>
                        </m:r>
                      </m:sub>
                    </m:sSub>
                  </m:oMath>
                </a14:m>
                <a:r>
                  <a:rPr lang="en-US" sz="2400" b="1" dirty="0">
                    <a:solidFill>
                      <a:srgbClr val="00B050"/>
                    </a:solidFill>
                    <a:effectLst>
                      <a:outerShdw blurRad="38100" dist="38100" dir="2700000" algn="tl">
                        <a:srgbClr val="000000">
                          <a:alpha val="43137"/>
                        </a:srgbClr>
                      </a:outerShdw>
                    </a:effectLst>
                  </a:rPr>
                  <a:t>)</a:t>
                </a:r>
                <a:r>
                  <a:rPr lang="ar-SA" sz="2400" b="1" dirty="0">
                    <a:solidFill>
                      <a:srgbClr val="00B050"/>
                    </a:solidFill>
                    <a:effectLst>
                      <a:outerShdw blurRad="38100" dist="38100" dir="2700000" algn="tl">
                        <a:srgbClr val="000000">
                          <a:alpha val="43137"/>
                        </a:srgbClr>
                      </a:outerShdw>
                    </a:effectLst>
                  </a:rPr>
                  <a:t>  </a:t>
                </a:r>
                <a:r>
                  <a:rPr lang="en-US" sz="2400" b="1" dirty="0">
                    <a:solidFill>
                      <a:srgbClr val="00B050"/>
                    </a:solidFill>
                    <a:effectLst>
                      <a:outerShdw blurRad="38100" dist="38100" dir="2700000" algn="tl">
                        <a:srgbClr val="000000">
                          <a:alpha val="43137"/>
                        </a:srgbClr>
                      </a:outerShdw>
                    </a:effectLst>
                  </a:rPr>
                  <a:t>   </a:t>
                </a:r>
                <a:endParaRPr lang="ar-SA" sz="2400" b="1" dirty="0"/>
              </a:p>
              <a:p>
                <a:pPr algn="r" rtl="1"/>
                <a:r>
                  <a:rPr lang="ar-SA" sz="2400" dirty="0"/>
                  <a:t>الانخفاض في الانتاج نتيجة تخفيض عنصر رأس المال </a:t>
                </a:r>
                <a:r>
                  <a:rPr lang="ar-SA" sz="2400" b="1" dirty="0">
                    <a:solidFill>
                      <a:srgbClr val="00B050"/>
                    </a:solidFill>
                    <a:effectLst>
                      <a:outerShdw blurRad="38100" dist="38100" dir="2700000" algn="tl">
                        <a:srgbClr val="000000">
                          <a:alpha val="43137"/>
                        </a:srgbClr>
                      </a:outerShdw>
                    </a:effectLst>
                  </a:rPr>
                  <a:t>= </a:t>
                </a:r>
                <a:r>
                  <a:rPr lang="en-US" sz="2400" b="1" dirty="0">
                    <a:solidFill>
                      <a:srgbClr val="00B050"/>
                    </a:solidFill>
                    <a:effectLst>
                      <a:outerShdw blurRad="38100" dist="38100" dir="2700000" algn="tl">
                        <a:srgbClr val="000000">
                          <a:alpha val="43137"/>
                        </a:srgbClr>
                      </a:outerShdw>
                    </a:effectLst>
                  </a:rPr>
                  <a:t>(</a:t>
                </a:r>
                <a14:m>
                  <m:oMath xmlns:m="http://schemas.openxmlformats.org/officeDocument/2006/math">
                    <m: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t>−</m:t>
                    </m:r>
                    <m:r>
                      <a:rPr lang="el-GR" sz="2400" b="1" i="1">
                        <a:solidFill>
                          <a:srgbClr val="00B050"/>
                        </a:solidFill>
                        <a:effectLst>
                          <a:outerShdw blurRad="38100" dist="38100" dir="2700000" algn="tl">
                            <a:srgbClr val="000000">
                              <a:alpha val="43137"/>
                            </a:srgbClr>
                          </a:outerShdw>
                        </a:effectLst>
                        <a:latin typeface="Cambria Math" panose="02040503050406030204" pitchFamily="18" charset="0"/>
                      </a:rPr>
                      <m:t>𝚫</m:t>
                    </m:r>
                  </m:oMath>
                </a14:m>
                <a:r>
                  <a:rPr lang="en-US" sz="2400" b="1" dirty="0">
                    <a:solidFill>
                      <a:srgbClr val="00B050"/>
                    </a:solidFill>
                    <a:effectLst>
                      <a:outerShdw blurRad="38100" dist="38100" dir="2700000" algn="tl">
                        <a:srgbClr val="000000">
                          <a:alpha val="43137"/>
                        </a:srgbClr>
                      </a:outerShdw>
                    </a:effectLst>
                  </a:rPr>
                  <a:t> K) (</a:t>
                </a:r>
                <a14:m>
                  <m:oMath xmlns:m="http://schemas.openxmlformats.org/officeDocument/2006/math">
                    <m:sSub>
                      <m:sSubPr>
                        <m:ctrlP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t>𝑴𝑷</m:t>
                        </m:r>
                      </m:e>
                      <m:sub>
                        <m: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t>𝑲</m:t>
                        </m:r>
                      </m:sub>
                    </m:sSub>
                  </m:oMath>
                </a14:m>
                <a:r>
                  <a:rPr lang="en-US" sz="2400" b="1" dirty="0">
                    <a:solidFill>
                      <a:srgbClr val="00B050"/>
                    </a:solidFill>
                    <a:effectLst>
                      <a:outerShdw blurRad="38100" dist="38100" dir="2700000" algn="tl">
                        <a:srgbClr val="000000">
                          <a:alpha val="43137"/>
                        </a:srgbClr>
                      </a:outerShdw>
                    </a:effectLst>
                  </a:rPr>
                  <a:t>)</a:t>
                </a:r>
                <a:endParaRPr lang="ar-SA" sz="2400" b="1" dirty="0"/>
              </a:p>
              <a:p>
                <a:pPr algn="ctr" rtl="1"/>
                <a:r>
                  <a:rPr lang="en-US" sz="2400" b="1" dirty="0">
                    <a:solidFill>
                      <a:srgbClr val="00B050"/>
                    </a:solidFill>
                    <a:effectLst>
                      <a:outerShdw blurRad="38100" dist="38100" dir="2700000" algn="tl">
                        <a:srgbClr val="000000">
                          <a:alpha val="43137"/>
                        </a:srgbClr>
                      </a:outerShdw>
                    </a:effectLst>
                  </a:rPr>
                  <a:t>(</a:t>
                </a:r>
                <a14:m>
                  <m:oMath xmlns:m="http://schemas.openxmlformats.org/officeDocument/2006/math">
                    <m:r>
                      <a:rPr lang="el-GR" sz="2400" b="1" i="1">
                        <a:solidFill>
                          <a:srgbClr val="00B050"/>
                        </a:solidFill>
                        <a:effectLst>
                          <a:outerShdw blurRad="38100" dist="38100" dir="2700000" algn="tl">
                            <a:srgbClr val="000000">
                              <a:alpha val="43137"/>
                            </a:srgbClr>
                          </a:outerShdw>
                        </a:effectLst>
                        <a:latin typeface="Cambria Math" panose="02040503050406030204" pitchFamily="18" charset="0"/>
                      </a:rPr>
                      <m:t>𝚫</m:t>
                    </m:r>
                  </m:oMath>
                </a14:m>
                <a:r>
                  <a:rPr lang="en-US" sz="2400" b="1" dirty="0">
                    <a:solidFill>
                      <a:srgbClr val="00B050"/>
                    </a:solidFill>
                    <a:effectLst>
                      <a:outerShdw blurRad="38100" dist="38100" dir="2700000" algn="tl">
                        <a:srgbClr val="000000">
                          <a:alpha val="43137"/>
                        </a:srgbClr>
                      </a:outerShdw>
                    </a:effectLst>
                  </a:rPr>
                  <a:t> L) (</a:t>
                </a:r>
                <a14:m>
                  <m:oMath xmlns:m="http://schemas.openxmlformats.org/officeDocument/2006/math">
                    <m:sSub>
                      <m:sSubPr>
                        <m:ctrlP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t>𝑴𝑷</m:t>
                        </m:r>
                      </m:e>
                      <m:sub>
                        <m: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t>𝑳</m:t>
                        </m:r>
                      </m:sub>
                    </m:sSub>
                  </m:oMath>
                </a14:m>
                <a:r>
                  <a:rPr lang="en-US" sz="2400" b="1" dirty="0">
                    <a:solidFill>
                      <a:srgbClr val="00B050"/>
                    </a:solidFill>
                    <a:effectLst>
                      <a:outerShdw blurRad="38100" dist="38100" dir="2700000" algn="tl">
                        <a:srgbClr val="000000">
                          <a:alpha val="43137"/>
                        </a:srgbClr>
                      </a:outerShdw>
                    </a:effectLst>
                  </a:rPr>
                  <a:t>)= (</a:t>
                </a:r>
                <a14:m>
                  <m:oMath xmlns:m="http://schemas.openxmlformats.org/officeDocument/2006/math">
                    <m: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t>−</m:t>
                    </m:r>
                    <m:r>
                      <a:rPr lang="el-GR" sz="2400" b="1" i="1">
                        <a:solidFill>
                          <a:srgbClr val="00B050"/>
                        </a:solidFill>
                        <a:effectLst>
                          <a:outerShdw blurRad="38100" dist="38100" dir="2700000" algn="tl">
                            <a:srgbClr val="000000">
                              <a:alpha val="43137"/>
                            </a:srgbClr>
                          </a:outerShdw>
                        </a:effectLst>
                        <a:latin typeface="Cambria Math" panose="02040503050406030204" pitchFamily="18" charset="0"/>
                      </a:rPr>
                      <m:t>𝚫</m:t>
                    </m:r>
                  </m:oMath>
                </a14:m>
                <a:r>
                  <a:rPr lang="en-US" sz="2400" b="1" dirty="0">
                    <a:solidFill>
                      <a:srgbClr val="00B050"/>
                    </a:solidFill>
                    <a:effectLst>
                      <a:outerShdw blurRad="38100" dist="38100" dir="2700000" algn="tl">
                        <a:srgbClr val="000000">
                          <a:alpha val="43137"/>
                        </a:srgbClr>
                      </a:outerShdw>
                    </a:effectLst>
                  </a:rPr>
                  <a:t> K) (</a:t>
                </a:r>
                <a14:m>
                  <m:oMath xmlns:m="http://schemas.openxmlformats.org/officeDocument/2006/math">
                    <m:sSub>
                      <m:sSubPr>
                        <m:ctrlP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ctrlPr>
                      </m:sSubPr>
                      <m:e>
                        <m:r>
                          <a:rPr lang="en-US" sz="2400" b="1" i="1">
                            <a:solidFill>
                              <a:srgbClr val="00B050"/>
                            </a:solidFill>
                            <a:effectLst>
                              <a:outerShdw blurRad="38100" dist="38100" dir="2700000" algn="tl">
                                <a:srgbClr val="000000">
                                  <a:alpha val="43137"/>
                                </a:srgbClr>
                              </a:outerShdw>
                            </a:effectLst>
                            <a:latin typeface="Cambria Math" panose="02040503050406030204" pitchFamily="18" charset="0"/>
                          </a:rPr>
                          <m:t>𝑴𝑷</m:t>
                        </m:r>
                      </m:e>
                      <m:sub>
                        <m:r>
                          <a:rPr lang="en-US" sz="2400" b="1" i="1" smtClean="0">
                            <a:solidFill>
                              <a:srgbClr val="00B050"/>
                            </a:solidFill>
                            <a:effectLst>
                              <a:outerShdw blurRad="38100" dist="38100" dir="2700000" algn="tl">
                                <a:srgbClr val="000000">
                                  <a:alpha val="43137"/>
                                </a:srgbClr>
                              </a:outerShdw>
                            </a:effectLst>
                            <a:latin typeface="Cambria Math" panose="02040503050406030204" pitchFamily="18" charset="0"/>
                          </a:rPr>
                          <m:t>𝑲</m:t>
                        </m:r>
                      </m:sub>
                    </m:sSub>
                  </m:oMath>
                </a14:m>
                <a:r>
                  <a:rPr lang="en-US" sz="2400" b="1" dirty="0">
                    <a:solidFill>
                      <a:srgbClr val="00B050"/>
                    </a:solidFill>
                    <a:effectLst>
                      <a:outerShdw blurRad="38100" dist="38100" dir="2700000" algn="tl">
                        <a:srgbClr val="000000">
                          <a:alpha val="43137"/>
                        </a:srgbClr>
                      </a:outerShdw>
                    </a:effectLst>
                  </a:rPr>
                  <a:t>)</a:t>
                </a:r>
              </a:p>
              <a:p>
                <a:pPr algn="ctr" rtl="1"/>
                <a14:m>
                  <m:oMath xmlns:m="http://schemas.openxmlformats.org/officeDocument/2006/math">
                    <m:f>
                      <m:fPr>
                        <m:ctrlPr>
                          <a:rPr lang="en-US" sz="28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28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sz="28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t>𝑴𝑷</m:t>
                            </m:r>
                          </m:e>
                          <m:sub>
                            <m:r>
                              <a:rPr lang="en-US" sz="28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t>𝑳</m:t>
                            </m:r>
                          </m:sub>
                        </m:sSub>
                      </m:num>
                      <m:den>
                        <m:sSub>
                          <m:sSubPr>
                            <m:ctrlPr>
                              <a:rPr lang="en-US" sz="28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ctrlPr>
                          </m:sSubPr>
                          <m:e>
                            <m:r>
                              <a:rPr lang="en-US" sz="28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t>𝑴𝑷</m:t>
                            </m:r>
                          </m:e>
                          <m:sub>
                            <m:r>
                              <a:rPr lang="en-US" sz="2800" b="1" i="1" dirty="0" smtClean="0">
                                <a:solidFill>
                                  <a:srgbClr val="0070C0"/>
                                </a:solidFill>
                                <a:effectLst>
                                  <a:outerShdw blurRad="38100" dist="38100" dir="2700000" algn="tl">
                                    <a:srgbClr val="000000">
                                      <a:alpha val="43137"/>
                                    </a:srgbClr>
                                  </a:outerShdw>
                                </a:effectLst>
                                <a:latin typeface="Cambria Math" panose="02040503050406030204" pitchFamily="18" charset="0"/>
                              </a:rPr>
                              <m:t>𝑲</m:t>
                            </m:r>
                          </m:sub>
                        </m:sSub>
                      </m:den>
                    </m:f>
                  </m:oMath>
                </a14:m>
                <a:r>
                  <a:rPr lang="en-US" sz="2800" b="1" dirty="0">
                    <a:solidFill>
                      <a:srgbClr val="0070C0"/>
                    </a:solidFill>
                    <a:effectLst>
                      <a:outerShdw blurRad="38100" dist="38100" dir="2700000" algn="tl">
                        <a:srgbClr val="000000">
                          <a:alpha val="43137"/>
                        </a:srgbClr>
                      </a:outerShdw>
                    </a:effectLst>
                  </a:rPr>
                  <a:t> = - </a:t>
                </a:r>
                <a14:m>
                  <m:oMath xmlns:m="http://schemas.openxmlformats.org/officeDocument/2006/math">
                    <m:f>
                      <m:fPr>
                        <m:ctrlPr>
                          <a:rPr lang="en-US" sz="2800" b="1" i="1">
                            <a:solidFill>
                              <a:srgbClr val="0070C0"/>
                            </a:solidFill>
                            <a:effectLst>
                              <a:outerShdw blurRad="38100" dist="38100" dir="2700000" algn="tl">
                                <a:srgbClr val="000000">
                                  <a:alpha val="43137"/>
                                </a:srgbClr>
                              </a:outerShdw>
                            </a:effectLst>
                            <a:latin typeface="Cambria Math" panose="02040503050406030204" pitchFamily="18" charset="0"/>
                          </a:rPr>
                        </m:ctrlPr>
                      </m:fPr>
                      <m:num>
                        <m:r>
                          <a:rPr lang="el-GR" sz="2800" b="1" i="1">
                            <a:solidFill>
                              <a:srgbClr val="0070C0"/>
                            </a:solidFill>
                            <a:effectLst>
                              <a:outerShdw blurRad="38100" dist="38100" dir="2700000" algn="tl">
                                <a:srgbClr val="000000">
                                  <a:alpha val="43137"/>
                                </a:srgbClr>
                              </a:outerShdw>
                            </a:effectLst>
                            <a:latin typeface="Cambria Math" panose="02040503050406030204" pitchFamily="18" charset="0"/>
                          </a:rPr>
                          <m:t>𝚫</m:t>
                        </m:r>
                        <m:r>
                          <a:rPr lang="en-US" sz="2800" b="1" i="1">
                            <a:solidFill>
                              <a:srgbClr val="0070C0"/>
                            </a:solidFill>
                            <a:effectLst>
                              <a:outerShdw blurRad="38100" dist="38100" dir="2700000" algn="tl">
                                <a:srgbClr val="000000">
                                  <a:alpha val="43137"/>
                                </a:srgbClr>
                              </a:outerShdw>
                            </a:effectLst>
                            <a:latin typeface="Cambria Math" panose="02040503050406030204" pitchFamily="18" charset="0"/>
                          </a:rPr>
                          <m:t>𝑲</m:t>
                        </m:r>
                      </m:num>
                      <m:den>
                        <m:r>
                          <a:rPr lang="el-GR" sz="2800" b="1" i="1">
                            <a:solidFill>
                              <a:srgbClr val="0070C0"/>
                            </a:solidFill>
                            <a:effectLst>
                              <a:outerShdw blurRad="38100" dist="38100" dir="2700000" algn="tl">
                                <a:srgbClr val="000000">
                                  <a:alpha val="43137"/>
                                </a:srgbClr>
                              </a:outerShdw>
                            </a:effectLst>
                            <a:latin typeface="Cambria Math" panose="02040503050406030204" pitchFamily="18" charset="0"/>
                          </a:rPr>
                          <m:t>𝚫</m:t>
                        </m:r>
                        <m:r>
                          <a:rPr lang="en-US" sz="2800" b="1" i="1">
                            <a:solidFill>
                              <a:srgbClr val="0070C0"/>
                            </a:solidFill>
                            <a:effectLst>
                              <a:outerShdw blurRad="38100" dist="38100" dir="2700000" algn="tl">
                                <a:srgbClr val="000000">
                                  <a:alpha val="43137"/>
                                </a:srgbClr>
                              </a:outerShdw>
                            </a:effectLst>
                            <a:latin typeface="Cambria Math" panose="02040503050406030204" pitchFamily="18" charset="0"/>
                          </a:rPr>
                          <m:t>𝑳</m:t>
                        </m:r>
                      </m:den>
                    </m:f>
                  </m:oMath>
                </a14:m>
                <a:endParaRPr lang="en-US" sz="2800" b="1" dirty="0"/>
              </a:p>
              <a:p>
                <a:pPr algn="r" rtl="1"/>
                <a:r>
                  <a:rPr lang="en-US" sz="2400" dirty="0"/>
                  <a:t> </a:t>
                </a:r>
                <a:r>
                  <a:rPr lang="ar-SA" sz="2400" dirty="0"/>
                  <a:t>وهذا يعني ان سالب الميل(معدل الاحلال الحدي الفني ) يساوي النسبة بين الانتاجية الحدية للعمل على الانتاجية الحدية لراس المال                  </a:t>
                </a:r>
                <a14:m>
                  <m:oMath xmlns:m="http://schemas.openxmlformats.org/officeDocument/2006/math">
                    <m:sSub>
                      <m:sSubPr>
                        <m:ctrlPr>
                          <a:rPr lang="en-US" sz="24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4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𝑴𝑹𝑻𝑺</m:t>
                        </m:r>
                      </m:e>
                      <m:sub>
                        <m:r>
                          <a:rPr lang="en-US" sz="24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𝑲𝑳</m:t>
                        </m:r>
                      </m:sub>
                    </m:sSub>
                  </m:oMath>
                </a14:m>
                <a:r>
                  <a:rPr lang="en-US" sz="2400" b="1" dirty="0">
                    <a:solidFill>
                      <a:srgbClr val="C00000"/>
                    </a:solidFill>
                    <a:effectLst>
                      <a:outerShdw blurRad="38100" dist="38100" dir="2700000" algn="tl">
                        <a:srgbClr val="000000">
                          <a:alpha val="43137"/>
                        </a:srgbClr>
                      </a:outerShdw>
                    </a:effectLst>
                  </a:rPr>
                  <a:t>= </a:t>
                </a:r>
                <a14:m>
                  <m:oMath xmlns:m="http://schemas.openxmlformats.org/officeDocument/2006/math">
                    <m:f>
                      <m:fPr>
                        <m:ctrlP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t>𝑳</m:t>
                            </m:r>
                          </m:sub>
                        </m:sSub>
                      </m:num>
                      <m:den>
                        <m:sSub>
                          <m:sSubPr>
                            <m:ctrlP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t>𝑲</m:t>
                            </m:r>
                          </m:sub>
                        </m:sSub>
                      </m:den>
                    </m:f>
                  </m:oMath>
                </a14:m>
                <a:endParaRPr lang="en-US" sz="2400" b="1" dirty="0">
                  <a:solidFill>
                    <a:srgbClr val="C00000"/>
                  </a:solidFill>
                  <a:effectLst>
                    <a:outerShdw blurRad="38100" dist="38100" dir="2700000" algn="tl">
                      <a:srgbClr val="000000">
                        <a:alpha val="43137"/>
                      </a:srgbClr>
                    </a:outerShdw>
                  </a:effectLst>
                </a:endParaRPr>
              </a:p>
              <a:p>
                <a:pPr algn="r" rtl="1"/>
                <a:endParaRPr lang="en-US" b="1" dirty="0">
                  <a:solidFill>
                    <a:srgbClr val="00B05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512" y="836713"/>
                <a:ext cx="8856984" cy="5400600"/>
              </a:xfrm>
              <a:blipFill>
                <a:blip r:embed="rId2"/>
                <a:stretch>
                  <a:fillRect l="-1239" r="-2615" b="-146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7</a:t>
            </a:fld>
            <a:endParaRPr lang="en-GB"/>
          </a:p>
        </p:txBody>
      </p:sp>
    </p:spTree>
    <p:extLst>
      <p:ext uri="{BB962C8B-B14F-4D97-AF65-F5344CB8AC3E}">
        <p14:creationId xmlns:p14="http://schemas.microsoft.com/office/powerpoint/2010/main" val="131399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18" y="332656"/>
            <a:ext cx="7543800" cy="766132"/>
          </a:xfrm>
        </p:spPr>
        <p:txBody>
          <a:bodyPr>
            <a:normAutofit/>
          </a:bodyPr>
          <a:lstStyle/>
          <a:p>
            <a:r>
              <a:rPr lang="ar-SA" sz="3200" b="1" dirty="0">
                <a:solidFill>
                  <a:srgbClr val="C00000"/>
                </a:solidFill>
                <a:effectLst>
                  <a:outerShdw blurRad="38100" dist="38100" dir="2700000" algn="tl">
                    <a:srgbClr val="000000">
                      <a:alpha val="43137"/>
                    </a:srgbClr>
                  </a:outerShdw>
                </a:effectLst>
              </a:rPr>
              <a:t>تابع :علاقة معدل الاحلال الحدي الفني بالانتاجية الحدية </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2959" y="1268760"/>
                <a:ext cx="7997513" cy="5040560"/>
              </a:xfrm>
            </p:spPr>
            <p:txBody>
              <a:bodyPr>
                <a:normAutofit/>
              </a:bodyPr>
              <a:lstStyle/>
              <a:p>
                <a:pPr algn="r" rtl="1"/>
                <a:endParaRPr lang="en-US" dirty="0"/>
              </a:p>
              <a:p>
                <a:pPr algn="r" rtl="1"/>
                <a:r>
                  <a:rPr lang="ar-SA" dirty="0"/>
                  <a:t>وبما ان</a:t>
                </a:r>
                <a:r>
                  <a:rPr lang="en-US" dirty="0"/>
                  <a:t>                                       </a:t>
                </a:r>
                <a:r>
                  <a:rPr lang="ar-SA" dirty="0"/>
                  <a:t> </a:t>
                </a:r>
                <a14:m>
                  <m:oMath xmlns:m="http://schemas.openxmlformats.org/officeDocument/2006/math">
                    <m:sSub>
                      <m:sSubPr>
                        <m:ctrlPr>
                          <a:rPr lang="en-US" sz="2800" b="1" i="1" dirty="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800" b="1" i="1" dirty="0">
                            <a:solidFill>
                              <a:srgbClr val="C00000"/>
                            </a:solidFill>
                            <a:effectLst>
                              <a:outerShdw blurRad="38100" dist="38100" dir="2700000" algn="tl">
                                <a:srgbClr val="000000">
                                  <a:alpha val="43137"/>
                                </a:srgbClr>
                              </a:outerShdw>
                            </a:effectLst>
                            <a:latin typeface="Cambria Math" panose="02040503050406030204" pitchFamily="18" charset="0"/>
                          </a:rPr>
                          <m:t>𝑴𝑹𝑻𝑺</m:t>
                        </m:r>
                      </m:e>
                      <m:sub>
                        <m:r>
                          <a:rPr lang="en-US" sz="2800" b="1" i="1" dirty="0">
                            <a:solidFill>
                              <a:srgbClr val="C00000"/>
                            </a:solidFill>
                            <a:effectLst>
                              <a:outerShdw blurRad="38100" dist="38100" dir="2700000" algn="tl">
                                <a:srgbClr val="000000">
                                  <a:alpha val="43137"/>
                                </a:srgbClr>
                              </a:outerShdw>
                            </a:effectLst>
                            <a:latin typeface="Cambria Math" panose="02040503050406030204" pitchFamily="18" charset="0"/>
                          </a:rPr>
                          <m:t>𝑲𝑳</m:t>
                        </m:r>
                      </m:sub>
                    </m:sSub>
                  </m:oMath>
                </a14:m>
                <a:r>
                  <a:rPr lang="en-US" sz="2800" b="1" dirty="0">
                    <a:solidFill>
                      <a:srgbClr val="C00000"/>
                    </a:solidFill>
                    <a:effectLst>
                      <a:outerShdw blurRad="38100" dist="38100" dir="2700000" algn="tl">
                        <a:srgbClr val="000000">
                          <a:alpha val="43137"/>
                        </a:srgbClr>
                      </a:outerShdw>
                    </a:effectLst>
                  </a:rPr>
                  <a:t>= </a:t>
                </a:r>
                <a14:m>
                  <m:oMath xmlns:m="http://schemas.openxmlformats.org/officeDocument/2006/math">
                    <m:f>
                      <m:fPr>
                        <m:ctrlPr>
                          <a:rPr lang="en-US" sz="2800" b="1" i="1" dirty="0">
                            <a:solidFill>
                              <a:srgbClr val="C00000"/>
                            </a:solidFill>
                            <a:effectLst>
                              <a:outerShdw blurRad="38100" dist="38100" dir="2700000" algn="tl">
                                <a:srgbClr val="000000">
                                  <a:alpha val="43137"/>
                                </a:srgbClr>
                              </a:outerShdw>
                            </a:effectLst>
                            <a:latin typeface="Cambria Math" panose="02040503050406030204" pitchFamily="18" charset="0"/>
                          </a:rPr>
                        </m:ctrlPr>
                      </m:fPr>
                      <m:num>
                        <m:sSub>
                          <m:sSubPr>
                            <m:ctrlPr>
                              <a:rPr lang="en-US" sz="2800" b="1" i="1" dirty="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800" b="1" i="1" dirty="0">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2800" b="1" i="1" dirty="0">
                                <a:solidFill>
                                  <a:srgbClr val="C00000"/>
                                </a:solidFill>
                                <a:effectLst>
                                  <a:outerShdw blurRad="38100" dist="38100" dir="2700000" algn="tl">
                                    <a:srgbClr val="000000">
                                      <a:alpha val="43137"/>
                                    </a:srgbClr>
                                  </a:outerShdw>
                                </a:effectLst>
                                <a:latin typeface="Cambria Math" panose="02040503050406030204" pitchFamily="18" charset="0"/>
                              </a:rPr>
                              <m:t>𝑳</m:t>
                            </m:r>
                          </m:sub>
                        </m:sSub>
                      </m:num>
                      <m:den>
                        <m:sSub>
                          <m:sSubPr>
                            <m:ctrlPr>
                              <a:rPr lang="en-US" sz="2800" b="1" i="1" dirty="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800" b="1" i="1" dirty="0">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2800" b="1" i="1" dirty="0">
                                <a:solidFill>
                                  <a:srgbClr val="C00000"/>
                                </a:solidFill>
                                <a:effectLst>
                                  <a:outerShdw blurRad="38100" dist="38100" dir="2700000" algn="tl">
                                    <a:srgbClr val="000000">
                                      <a:alpha val="43137"/>
                                    </a:srgbClr>
                                  </a:outerShdw>
                                </a:effectLst>
                                <a:latin typeface="Cambria Math" panose="02040503050406030204" pitchFamily="18" charset="0"/>
                              </a:rPr>
                              <m:t>𝑲</m:t>
                            </m:r>
                          </m:sub>
                        </m:sSub>
                      </m:den>
                    </m:f>
                  </m:oMath>
                </a14:m>
                <a:endParaRPr lang="en-US" sz="2800" b="1" dirty="0">
                  <a:solidFill>
                    <a:srgbClr val="C00000"/>
                  </a:solidFill>
                  <a:effectLst>
                    <a:outerShdw blurRad="38100" dist="38100" dir="2700000" algn="tl">
                      <a:srgbClr val="000000">
                        <a:alpha val="43137"/>
                      </a:srgbClr>
                    </a:outerShdw>
                  </a:effectLst>
                </a:endParaRPr>
              </a:p>
              <a:p>
                <a:pPr algn="r" rtl="1">
                  <a:lnSpc>
                    <a:spcPct val="100000"/>
                  </a:lnSpc>
                </a:pPr>
                <a:r>
                  <a:rPr lang="ar-SA" sz="2400" dirty="0">
                    <a:solidFill>
                      <a:srgbClr val="0070C0"/>
                    </a:solidFill>
                  </a:rPr>
                  <a:t>فان معدل الاحلال الحدي الفني عند اي نقطة على منحنى الناتج المتساوي يساوي النسبة بين الانتاجية الحدية للعمل والانتاجية الحدية لرأس المال </a:t>
                </a:r>
                <a:endParaRPr lang="en-US" sz="2400" dirty="0">
                  <a:solidFill>
                    <a:srgbClr val="0070C0"/>
                  </a:solidFill>
                </a:endParaRPr>
              </a:p>
              <a:p>
                <a:pPr algn="r" rtl="1">
                  <a:lnSpc>
                    <a:spcPct val="100000"/>
                  </a:lnSpc>
                </a:pPr>
                <a:r>
                  <a:rPr lang="ar-SA" sz="2400" dirty="0">
                    <a:solidFill>
                      <a:srgbClr val="0070C0"/>
                    </a:solidFill>
                  </a:rPr>
                  <a:t>(</a:t>
                </a:r>
                <a14:m>
                  <m:oMath xmlns:m="http://schemas.openxmlformats.org/officeDocument/2006/math">
                    <m:sSub>
                      <m:sSubPr>
                        <m:ctrlP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t>𝑴𝑹𝑻𝑺</m:t>
                        </m:r>
                      </m:e>
                      <m:sub>
                        <m: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t>𝑲𝑳</m:t>
                        </m:r>
                      </m:sub>
                    </m:sSub>
                  </m:oMath>
                </a14:m>
                <a:r>
                  <a:rPr lang="ar-SA" sz="2400" dirty="0">
                    <a:solidFill>
                      <a:srgbClr val="0070C0"/>
                    </a:solidFill>
                  </a:rPr>
                  <a:t>)يتناقص على منحنى الناتج المتساوي كلما اتجهنا من اعلى الى اسفل باتجاه اليمين (احلال العمل محل راس المال )حيث النسبة بين الانتاجية الحدية للعنصرين تتناقص وهذا يعني ان (</a:t>
                </a:r>
                <a14:m>
                  <m:oMath xmlns:m="http://schemas.openxmlformats.org/officeDocument/2006/math">
                    <m:sSub>
                      <m:sSubPr>
                        <m:ctrlP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t>𝑳</m:t>
                        </m:r>
                      </m:sub>
                    </m:sSub>
                  </m:oMath>
                </a14:m>
                <a:r>
                  <a:rPr lang="ar-SA" sz="2400" dirty="0">
                    <a:solidFill>
                      <a:srgbClr val="0070C0"/>
                    </a:solidFill>
                  </a:rPr>
                  <a:t>) تتناقص مع زيادة استخدام عنصر العمل و(</a:t>
                </a:r>
                <a14:m>
                  <m:oMath xmlns:m="http://schemas.openxmlformats.org/officeDocument/2006/math">
                    <m:sSub>
                      <m:sSubPr>
                        <m:ctrlP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ctrlPr>
                      </m:sSubPr>
                      <m:e>
                        <m:r>
                          <a:rPr lang="en-US" sz="2400" b="1" i="1" dirty="0">
                            <a:solidFill>
                              <a:srgbClr val="C00000"/>
                            </a:solidFill>
                            <a:effectLst>
                              <a:outerShdw blurRad="38100" dist="38100" dir="2700000" algn="tl">
                                <a:srgbClr val="000000">
                                  <a:alpha val="43137"/>
                                </a:srgbClr>
                              </a:outerShdw>
                            </a:effectLst>
                            <a:latin typeface="Cambria Math" panose="02040503050406030204" pitchFamily="18" charset="0"/>
                          </a:rPr>
                          <m:t>𝑴𝑷</m:t>
                        </m:r>
                      </m:e>
                      <m:sub>
                        <m:r>
                          <a:rPr lang="en-US" sz="2400" b="1" i="1" dirty="0" smtClean="0">
                            <a:solidFill>
                              <a:srgbClr val="C00000"/>
                            </a:solidFill>
                            <a:effectLst>
                              <a:outerShdw blurRad="38100" dist="38100" dir="2700000" algn="tl">
                                <a:srgbClr val="000000">
                                  <a:alpha val="43137"/>
                                </a:srgbClr>
                              </a:outerShdw>
                            </a:effectLst>
                            <a:latin typeface="Cambria Math" panose="02040503050406030204" pitchFamily="18" charset="0"/>
                          </a:rPr>
                          <m:t>𝑲</m:t>
                        </m:r>
                      </m:sub>
                    </m:sSub>
                  </m:oMath>
                </a14:m>
                <a:r>
                  <a:rPr lang="ar-SA" sz="2400" dirty="0">
                    <a:solidFill>
                      <a:srgbClr val="0070C0"/>
                    </a:solidFill>
                  </a:rPr>
                  <a:t>) تتزايد مع المزيد من التخلي عن عنصر راس المال </a:t>
                </a:r>
              </a:p>
              <a:p>
                <a:pPr algn="r" rtl="1">
                  <a:lnSpc>
                    <a:spcPct val="100000"/>
                  </a:lnSpc>
                </a:pPr>
                <a:r>
                  <a:rPr lang="ar-SA" sz="2400" dirty="0">
                    <a:solidFill>
                      <a:srgbClr val="00B050"/>
                    </a:solidFill>
                  </a:rPr>
                  <a:t>ملخص : على طول منحنى الناتج المتساوي عندما نقوم باحلال عنصر العمل محل راس المال فان (</a:t>
                </a:r>
                <a14:m>
                  <m:oMath xmlns:m="http://schemas.openxmlformats.org/officeDocument/2006/math">
                    <m:sSub>
                      <m:sSubPr>
                        <m:ctrlPr>
                          <a:rPr lang="en-US" sz="2400" b="1" i="1" dirty="0">
                            <a:solidFill>
                              <a:srgbClr val="00B050"/>
                            </a:solidFill>
                            <a:effectLst>
                              <a:outerShdw blurRad="38100" dist="38100" dir="2700000" algn="tl">
                                <a:srgbClr val="000000">
                                  <a:alpha val="43137"/>
                                </a:srgbClr>
                              </a:outerShdw>
                            </a:effectLst>
                            <a:latin typeface="Cambria Math" panose="02040503050406030204" pitchFamily="18" charset="0"/>
                          </a:rPr>
                        </m:ctrlPr>
                      </m:sSubPr>
                      <m:e>
                        <m:r>
                          <a:rPr lang="en-US" sz="2400" b="1" i="1" dirty="0">
                            <a:solidFill>
                              <a:srgbClr val="00B050"/>
                            </a:solidFill>
                            <a:effectLst>
                              <a:outerShdw blurRad="38100" dist="38100" dir="2700000" algn="tl">
                                <a:srgbClr val="000000">
                                  <a:alpha val="43137"/>
                                </a:srgbClr>
                              </a:outerShdw>
                            </a:effectLst>
                            <a:latin typeface="Cambria Math" panose="02040503050406030204" pitchFamily="18" charset="0"/>
                          </a:rPr>
                          <m:t>𝑴𝑷</m:t>
                        </m:r>
                      </m:e>
                      <m:sub>
                        <m:r>
                          <a:rPr lang="en-US" sz="2400" b="1" i="1" dirty="0">
                            <a:solidFill>
                              <a:srgbClr val="00B050"/>
                            </a:solidFill>
                            <a:effectLst>
                              <a:outerShdw blurRad="38100" dist="38100" dir="2700000" algn="tl">
                                <a:srgbClr val="000000">
                                  <a:alpha val="43137"/>
                                </a:srgbClr>
                              </a:outerShdw>
                            </a:effectLst>
                            <a:latin typeface="Cambria Math" panose="02040503050406030204" pitchFamily="18" charset="0"/>
                          </a:rPr>
                          <m:t>𝑳</m:t>
                        </m:r>
                      </m:sub>
                    </m:sSub>
                  </m:oMath>
                </a14:m>
                <a:r>
                  <a:rPr lang="ar-SA" sz="2400" dirty="0">
                    <a:solidFill>
                      <a:srgbClr val="00B050"/>
                    </a:solidFill>
                  </a:rPr>
                  <a:t>)تتاقص و(</a:t>
                </a:r>
                <a14:m>
                  <m:oMath xmlns:m="http://schemas.openxmlformats.org/officeDocument/2006/math">
                    <m:sSub>
                      <m:sSubPr>
                        <m:ctrlPr>
                          <a:rPr lang="en-US" sz="2400" b="1" i="1" dirty="0">
                            <a:solidFill>
                              <a:srgbClr val="00B050"/>
                            </a:solidFill>
                            <a:effectLst>
                              <a:outerShdw blurRad="38100" dist="38100" dir="2700000" algn="tl">
                                <a:srgbClr val="000000">
                                  <a:alpha val="43137"/>
                                </a:srgbClr>
                              </a:outerShdw>
                            </a:effectLst>
                            <a:latin typeface="Cambria Math" panose="02040503050406030204" pitchFamily="18" charset="0"/>
                          </a:rPr>
                        </m:ctrlPr>
                      </m:sSubPr>
                      <m:e>
                        <m:r>
                          <a:rPr lang="en-US" sz="2400" b="1" i="1" dirty="0">
                            <a:solidFill>
                              <a:srgbClr val="00B050"/>
                            </a:solidFill>
                            <a:effectLst>
                              <a:outerShdw blurRad="38100" dist="38100" dir="2700000" algn="tl">
                                <a:srgbClr val="000000">
                                  <a:alpha val="43137"/>
                                </a:srgbClr>
                              </a:outerShdw>
                            </a:effectLst>
                            <a:latin typeface="Cambria Math" panose="02040503050406030204" pitchFamily="18" charset="0"/>
                          </a:rPr>
                          <m:t>𝑴𝑷</m:t>
                        </m:r>
                      </m:e>
                      <m:sub>
                        <m:r>
                          <a:rPr lang="en-US" sz="2400" b="1" i="1" dirty="0">
                            <a:solidFill>
                              <a:srgbClr val="00B050"/>
                            </a:solidFill>
                            <a:effectLst>
                              <a:outerShdw blurRad="38100" dist="38100" dir="2700000" algn="tl">
                                <a:srgbClr val="000000">
                                  <a:alpha val="43137"/>
                                </a:srgbClr>
                              </a:outerShdw>
                            </a:effectLst>
                            <a:latin typeface="Cambria Math" panose="02040503050406030204" pitchFamily="18" charset="0"/>
                          </a:rPr>
                          <m:t>𝑲</m:t>
                        </m:r>
                      </m:sub>
                    </m:sSub>
                  </m:oMath>
                </a14:m>
                <a:r>
                  <a:rPr lang="ar-SA" sz="2400" dirty="0">
                    <a:solidFill>
                      <a:srgbClr val="00B050"/>
                    </a:solidFill>
                  </a:rPr>
                  <a:t>) تتزايد وبالتالي يتناقص (</a:t>
                </a:r>
                <a14:m>
                  <m:oMath xmlns:m="http://schemas.openxmlformats.org/officeDocument/2006/math">
                    <m:sSub>
                      <m:sSubPr>
                        <m:ctrlPr>
                          <a:rPr lang="en-US" sz="2400" b="1" i="1" dirty="0">
                            <a:solidFill>
                              <a:srgbClr val="00B050"/>
                            </a:solidFill>
                            <a:effectLst>
                              <a:outerShdw blurRad="38100" dist="38100" dir="2700000" algn="tl">
                                <a:srgbClr val="000000">
                                  <a:alpha val="43137"/>
                                </a:srgbClr>
                              </a:outerShdw>
                            </a:effectLst>
                            <a:latin typeface="Cambria Math" panose="02040503050406030204" pitchFamily="18" charset="0"/>
                          </a:rPr>
                        </m:ctrlPr>
                      </m:sSubPr>
                      <m:e>
                        <m:r>
                          <a:rPr lang="en-US" sz="2400" b="1" i="1" dirty="0">
                            <a:solidFill>
                              <a:srgbClr val="00B050"/>
                            </a:solidFill>
                            <a:effectLst>
                              <a:outerShdw blurRad="38100" dist="38100" dir="2700000" algn="tl">
                                <a:srgbClr val="000000">
                                  <a:alpha val="43137"/>
                                </a:srgbClr>
                              </a:outerShdw>
                            </a:effectLst>
                            <a:latin typeface="Cambria Math" panose="02040503050406030204" pitchFamily="18" charset="0"/>
                          </a:rPr>
                          <m:t>𝑴𝑹𝑻𝑺</m:t>
                        </m:r>
                      </m:e>
                      <m:sub>
                        <m:r>
                          <a:rPr lang="en-US" sz="2400" b="1" i="1" dirty="0">
                            <a:solidFill>
                              <a:srgbClr val="00B050"/>
                            </a:solidFill>
                            <a:effectLst>
                              <a:outerShdw blurRad="38100" dist="38100" dir="2700000" algn="tl">
                                <a:srgbClr val="000000">
                                  <a:alpha val="43137"/>
                                </a:srgbClr>
                              </a:outerShdw>
                            </a:effectLst>
                            <a:latin typeface="Cambria Math" panose="02040503050406030204" pitchFamily="18" charset="0"/>
                          </a:rPr>
                          <m:t>𝑲𝑳</m:t>
                        </m:r>
                      </m:sub>
                    </m:sSub>
                  </m:oMath>
                </a14:m>
                <a:r>
                  <a:rPr lang="ar-SA" sz="2400" dirty="0">
                    <a:solidFill>
                      <a:srgbClr val="00B050"/>
                    </a:solidFill>
                  </a:rPr>
                  <a:t>) وهذا سبب تحدب منحنى الناتج المتساوي باتجاه نقطة الاصل  </a:t>
                </a:r>
                <a:endParaRPr lang="en-US" sz="2400" dirty="0">
                  <a:solidFill>
                    <a:srgbClr val="00B050"/>
                  </a:solidFill>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2959" y="1268760"/>
                <a:ext cx="7997513" cy="5040560"/>
              </a:xfrm>
              <a:blipFill>
                <a:blip r:embed="rId2"/>
                <a:stretch>
                  <a:fillRect l="-3049" r="-2363" b="-1209"/>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8</a:t>
            </a:fld>
            <a:endParaRPr lang="en-GB"/>
          </a:p>
        </p:txBody>
      </p:sp>
    </p:spTree>
    <p:extLst>
      <p:ext uri="{BB962C8B-B14F-4D97-AF65-F5344CB8AC3E}">
        <p14:creationId xmlns:p14="http://schemas.microsoft.com/office/powerpoint/2010/main" val="2800688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b="1" dirty="0">
                <a:solidFill>
                  <a:srgbClr val="C00000"/>
                </a:solidFill>
                <a:effectLst>
                  <a:outerShdw blurRad="38100" dist="38100" dir="2700000" algn="tl">
                    <a:srgbClr val="000000">
                      <a:alpha val="43137"/>
                    </a:srgbClr>
                  </a:outerShdw>
                </a:effectLst>
              </a:rPr>
              <a:t>مناطق الانتاج وتحقيق الكفاءة </a:t>
            </a:r>
            <a:br>
              <a:rPr lang="ar-SA" sz="3600" b="1" dirty="0">
                <a:solidFill>
                  <a:srgbClr val="C00000"/>
                </a:solidFill>
                <a:effectLst>
                  <a:outerShdw blurRad="38100" dist="38100" dir="2700000" algn="tl">
                    <a:srgbClr val="000000">
                      <a:alpha val="43137"/>
                    </a:srgbClr>
                  </a:outerShdw>
                </a:effectLst>
              </a:rPr>
            </a:b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737360"/>
            <a:ext cx="8856983" cy="4571960"/>
          </a:xfrm>
        </p:spPr>
        <p:txBody>
          <a:bodyPr>
            <a:noAutofit/>
          </a:bodyPr>
          <a:lstStyle/>
          <a:p>
            <a:pPr algn="r" rtl="1"/>
            <a:r>
              <a:rPr lang="ar-SA" sz="2400" dirty="0">
                <a:solidFill>
                  <a:srgbClr val="0070C0"/>
                </a:solidFill>
              </a:rPr>
              <a:t>ذكرنا في الاجل القصير ان المرحلة الثانية هي المرحلة التي تحقق الكفاءة الانتاجية حيث (حيث </a:t>
            </a:r>
            <a:r>
              <a:rPr lang="en-US" sz="2400" dirty="0">
                <a:solidFill>
                  <a:srgbClr val="0070C0"/>
                </a:solidFill>
              </a:rPr>
              <a:t>APL </a:t>
            </a:r>
            <a:r>
              <a:rPr lang="ar-SA" sz="2400" dirty="0">
                <a:solidFill>
                  <a:srgbClr val="0070C0"/>
                </a:solidFill>
              </a:rPr>
              <a:t> يتناقص و</a:t>
            </a:r>
            <a:r>
              <a:rPr lang="en-US" sz="2400" dirty="0">
                <a:solidFill>
                  <a:srgbClr val="0070C0"/>
                </a:solidFill>
              </a:rPr>
              <a:t>MPL&gt;0</a:t>
            </a:r>
            <a:r>
              <a:rPr lang="ar-SA" sz="2400" dirty="0">
                <a:solidFill>
                  <a:srgbClr val="0070C0"/>
                </a:solidFill>
              </a:rPr>
              <a:t> )</a:t>
            </a:r>
            <a:r>
              <a:rPr lang="en-US" sz="2400" dirty="0"/>
              <a:t> </a:t>
            </a:r>
            <a:endParaRPr lang="ar-SA" sz="2400" dirty="0"/>
          </a:p>
          <a:p>
            <a:pPr algn="r" rtl="1"/>
            <a:r>
              <a:rPr lang="ar-SA" sz="2400" dirty="0"/>
              <a:t>كذلك في الاجل الطويل سنجد </a:t>
            </a:r>
            <a:r>
              <a:rPr lang="ar-SA" sz="2400" dirty="0">
                <a:solidFill>
                  <a:srgbClr val="00B050"/>
                </a:solidFill>
                <a:effectLst>
                  <a:outerShdw blurRad="38100" dist="38100" dir="2700000" algn="tl">
                    <a:srgbClr val="000000">
                      <a:alpha val="43137"/>
                    </a:srgbClr>
                  </a:outerShdw>
                </a:effectLst>
              </a:rPr>
              <a:t>ان المرحلة الثانية هي المنطقة التي تحقق كفاءة انتاجية </a:t>
            </a:r>
            <a:r>
              <a:rPr lang="ar-SA" sz="2400" dirty="0"/>
              <a:t>حيث انه في هذه المرحلة الانتاجية الحدية لعنصري الانتاج موجبة</a:t>
            </a:r>
            <a:endParaRPr lang="en-US" sz="2400" dirty="0"/>
          </a:p>
          <a:p>
            <a:pPr algn="r" rtl="1"/>
            <a:r>
              <a:rPr lang="ar-SA" sz="2400" dirty="0"/>
              <a:t> وهذا يتحقق فقط في الجزء السالب منحنى الانتاج المتساوي </a:t>
            </a:r>
          </a:p>
          <a:p>
            <a:pPr algn="r" rtl="1"/>
            <a:r>
              <a:rPr lang="ar-SA" sz="2400" dirty="0"/>
              <a:t>كل</a:t>
            </a:r>
            <a:r>
              <a:rPr lang="en-US" sz="2400" dirty="0"/>
              <a:t> </a:t>
            </a:r>
            <a:r>
              <a:rPr lang="ar-SA" sz="2400" dirty="0"/>
              <a:t>من المنحنى (</a:t>
            </a:r>
            <a:r>
              <a:rPr lang="en-US" sz="2400" dirty="0"/>
              <a:t>Q</a:t>
            </a:r>
            <a:r>
              <a:rPr lang="en-US" sz="1600" dirty="0"/>
              <a:t>1</a:t>
            </a:r>
            <a:r>
              <a:rPr lang="en-US" sz="2400" dirty="0"/>
              <a:t>,Q</a:t>
            </a:r>
            <a:r>
              <a:rPr lang="en-US" sz="1600" dirty="0"/>
              <a:t>2</a:t>
            </a:r>
            <a:r>
              <a:rPr lang="ar-SA" sz="2400" dirty="0"/>
              <a:t>) يعكس ثلاث مستويات من الميل</a:t>
            </a:r>
            <a:endParaRPr lang="en-US" sz="2400" dirty="0"/>
          </a:p>
          <a:p>
            <a:pPr algn="r" rtl="1"/>
            <a:r>
              <a:rPr lang="ar-SA" sz="2400" dirty="0"/>
              <a:t>موجب : منحنى (</a:t>
            </a:r>
            <a:r>
              <a:rPr lang="en-US" sz="2400" dirty="0"/>
              <a:t>Q</a:t>
            </a:r>
            <a:r>
              <a:rPr lang="en-US" sz="1600" dirty="0"/>
              <a:t>1</a:t>
            </a:r>
            <a:r>
              <a:rPr lang="ar-SA" sz="2400" dirty="0"/>
              <a:t>)الجزء (</a:t>
            </a:r>
            <a:r>
              <a:rPr lang="en-US" sz="2400" dirty="0"/>
              <a:t>AN</a:t>
            </a:r>
            <a:r>
              <a:rPr lang="ar-SA" sz="2400" dirty="0"/>
              <a:t>)</a:t>
            </a:r>
            <a:r>
              <a:rPr lang="en-US" sz="2400" dirty="0"/>
              <a:t>,</a:t>
            </a:r>
            <a:r>
              <a:rPr lang="ar-SA" sz="2400" dirty="0"/>
              <a:t>(</a:t>
            </a:r>
            <a:r>
              <a:rPr lang="en-US" sz="2400" dirty="0"/>
              <a:t>RB</a:t>
            </a:r>
            <a:r>
              <a:rPr lang="ar-SA" sz="2400" dirty="0"/>
              <a:t>)</a:t>
            </a:r>
            <a:endParaRPr lang="en-US" sz="2400" dirty="0"/>
          </a:p>
          <a:p>
            <a:pPr algn="r" rtl="1"/>
            <a:r>
              <a:rPr lang="en-US" sz="2400" dirty="0"/>
              <a:t>     </a:t>
            </a:r>
            <a:r>
              <a:rPr lang="ar-SA" sz="2400" dirty="0"/>
              <a:t>      منحنى (</a:t>
            </a:r>
            <a:r>
              <a:rPr lang="en-US" sz="2400" dirty="0"/>
              <a:t>Q</a:t>
            </a:r>
            <a:r>
              <a:rPr lang="en-US" sz="1600" dirty="0"/>
              <a:t>2</a:t>
            </a:r>
            <a:r>
              <a:rPr lang="ar-SA" sz="2400" dirty="0"/>
              <a:t>)الجزء (</a:t>
            </a:r>
            <a:r>
              <a:rPr lang="en-US" sz="2400" dirty="0"/>
              <a:t>~A~N</a:t>
            </a:r>
            <a:r>
              <a:rPr lang="ar-SA" sz="2400" dirty="0"/>
              <a:t>)</a:t>
            </a:r>
            <a:r>
              <a:rPr lang="en-US" sz="2400" dirty="0"/>
              <a:t>,</a:t>
            </a:r>
            <a:r>
              <a:rPr lang="ar-SA" sz="2400" dirty="0"/>
              <a:t>(</a:t>
            </a:r>
            <a:r>
              <a:rPr lang="en-US" sz="2400" dirty="0"/>
              <a:t>~R~B</a:t>
            </a:r>
            <a:r>
              <a:rPr lang="ar-SA" sz="2400" dirty="0"/>
              <a:t>)</a:t>
            </a:r>
          </a:p>
          <a:p>
            <a:pPr algn="r" rtl="1"/>
            <a:r>
              <a:rPr lang="ar-SA" sz="2400" dirty="0"/>
              <a:t>سالب الميل: منحنى (</a:t>
            </a:r>
            <a:r>
              <a:rPr lang="en-US" sz="2400" dirty="0"/>
              <a:t>Q</a:t>
            </a:r>
            <a:r>
              <a:rPr lang="en-US" sz="1600" dirty="0"/>
              <a:t>1</a:t>
            </a:r>
            <a:r>
              <a:rPr lang="ar-SA" sz="2400" dirty="0"/>
              <a:t>)الجزء (</a:t>
            </a:r>
            <a:r>
              <a:rPr lang="en-US" sz="2400" dirty="0"/>
              <a:t>NR</a:t>
            </a:r>
            <a:r>
              <a:rPr lang="ar-SA" sz="2400" dirty="0"/>
              <a:t>) </a:t>
            </a:r>
          </a:p>
          <a:p>
            <a:pPr algn="r" rtl="1"/>
            <a:r>
              <a:rPr lang="ar-SA" sz="2400" dirty="0"/>
              <a:t>               منحنى (</a:t>
            </a:r>
            <a:r>
              <a:rPr lang="en-US" sz="2400" dirty="0"/>
              <a:t>Q</a:t>
            </a:r>
            <a:r>
              <a:rPr lang="en-US" sz="1600" dirty="0"/>
              <a:t>2</a:t>
            </a:r>
            <a:r>
              <a:rPr lang="ar-SA" sz="2400" dirty="0"/>
              <a:t>)الجزء (</a:t>
            </a:r>
            <a:r>
              <a:rPr lang="en-US" sz="2400" dirty="0"/>
              <a:t>N~R~</a:t>
            </a:r>
            <a:r>
              <a:rPr lang="ar-SA" sz="2400" dirty="0"/>
              <a:t>)  </a:t>
            </a:r>
            <a:endParaRPr lang="en-US" sz="2400" dirty="0"/>
          </a:p>
        </p:txBody>
      </p:sp>
      <p:sp>
        <p:nvSpPr>
          <p:cNvPr id="4" name="Footer Placeholder 3"/>
          <p:cNvSpPr>
            <a:spLocks noGrp="1"/>
          </p:cNvSpPr>
          <p:nvPr>
            <p:ph type="ftr" sz="quarter" idx="11"/>
          </p:nvPr>
        </p:nvSpPr>
        <p:spPr/>
        <p:txBody>
          <a:bodyPr/>
          <a:lstStyle/>
          <a:p>
            <a:r>
              <a:rPr lang="ar-SA"/>
              <a:t>فوزية الكلابي</a:t>
            </a:r>
            <a:endParaRPr lang="en-GB"/>
          </a:p>
        </p:txBody>
      </p:sp>
      <p:sp>
        <p:nvSpPr>
          <p:cNvPr id="5" name="Slide Number Placeholder 4"/>
          <p:cNvSpPr>
            <a:spLocks noGrp="1"/>
          </p:cNvSpPr>
          <p:nvPr>
            <p:ph type="sldNum" sz="quarter" idx="12"/>
          </p:nvPr>
        </p:nvSpPr>
        <p:spPr/>
        <p:txBody>
          <a:bodyPr/>
          <a:lstStyle/>
          <a:p>
            <a:fld id="{DDA63D12-BCEB-4E8B-94AD-549E12DB8AFD}" type="slidenum">
              <a:rPr lang="en-GB" smtClean="0"/>
              <a:pPr/>
              <a:t>9</a:t>
            </a:fld>
            <a:endParaRPr lang="en-GB"/>
          </a:p>
        </p:txBody>
      </p:sp>
      <p:cxnSp>
        <p:nvCxnSpPr>
          <p:cNvPr id="7" name="Straight Connector 6"/>
          <p:cNvCxnSpPr/>
          <p:nvPr/>
        </p:nvCxnSpPr>
        <p:spPr>
          <a:xfrm>
            <a:off x="899592" y="3068960"/>
            <a:ext cx="0" cy="216024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899592" y="5229200"/>
            <a:ext cx="2448272"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Freeform 10"/>
          <p:cNvSpPr/>
          <p:nvPr/>
        </p:nvSpPr>
        <p:spPr>
          <a:xfrm>
            <a:off x="1331639" y="3645024"/>
            <a:ext cx="1432999" cy="1152128"/>
          </a:xfrm>
          <a:custGeom>
            <a:avLst/>
            <a:gdLst>
              <a:gd name="connsiteX0" fmla="*/ 311996 w 512600"/>
              <a:gd name="connsiteY0" fmla="*/ 0 h 683912"/>
              <a:gd name="connsiteX1" fmla="*/ 109320 w 512600"/>
              <a:gd name="connsiteY1" fmla="*/ 65987 h 683912"/>
              <a:gd name="connsiteX2" fmla="*/ 33905 w 512600"/>
              <a:gd name="connsiteY2" fmla="*/ 221530 h 683912"/>
              <a:gd name="connsiteX3" fmla="*/ 911 w 512600"/>
              <a:gd name="connsiteY3" fmla="*/ 447773 h 683912"/>
              <a:gd name="connsiteX4" fmla="*/ 66899 w 512600"/>
              <a:gd name="connsiteY4" fmla="*/ 617455 h 683912"/>
              <a:gd name="connsiteX5" fmla="*/ 321423 w 512600"/>
              <a:gd name="connsiteY5" fmla="*/ 683443 h 683912"/>
              <a:gd name="connsiteX6" fmla="*/ 495819 w 512600"/>
              <a:gd name="connsiteY6" fmla="*/ 589175 h 683912"/>
              <a:gd name="connsiteX7" fmla="*/ 495819 w 512600"/>
              <a:gd name="connsiteY7" fmla="*/ 584462 h 68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600" h="683912">
                <a:moveTo>
                  <a:pt x="311996" y="0"/>
                </a:moveTo>
                <a:cubicBezTo>
                  <a:pt x="233832" y="14532"/>
                  <a:pt x="155668" y="29065"/>
                  <a:pt x="109320" y="65987"/>
                </a:cubicBezTo>
                <a:cubicBezTo>
                  <a:pt x="62972" y="102909"/>
                  <a:pt x="51973" y="157899"/>
                  <a:pt x="33905" y="221530"/>
                </a:cubicBezTo>
                <a:cubicBezTo>
                  <a:pt x="15837" y="285161"/>
                  <a:pt x="-4588" y="381786"/>
                  <a:pt x="911" y="447773"/>
                </a:cubicBezTo>
                <a:cubicBezTo>
                  <a:pt x="6410" y="513761"/>
                  <a:pt x="13480" y="578177"/>
                  <a:pt x="66899" y="617455"/>
                </a:cubicBezTo>
                <a:cubicBezTo>
                  <a:pt x="120318" y="656733"/>
                  <a:pt x="249936" y="688156"/>
                  <a:pt x="321423" y="683443"/>
                </a:cubicBezTo>
                <a:cubicBezTo>
                  <a:pt x="392910" y="678730"/>
                  <a:pt x="466753" y="605672"/>
                  <a:pt x="495819" y="589175"/>
                </a:cubicBezTo>
                <a:cubicBezTo>
                  <a:pt x="524885" y="572678"/>
                  <a:pt x="510352" y="578570"/>
                  <a:pt x="495819" y="5844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1542519" y="3717032"/>
            <a:ext cx="1085265" cy="961719"/>
          </a:xfrm>
          <a:custGeom>
            <a:avLst/>
            <a:gdLst>
              <a:gd name="connsiteX0" fmla="*/ 311996 w 512600"/>
              <a:gd name="connsiteY0" fmla="*/ 0 h 683912"/>
              <a:gd name="connsiteX1" fmla="*/ 109320 w 512600"/>
              <a:gd name="connsiteY1" fmla="*/ 65987 h 683912"/>
              <a:gd name="connsiteX2" fmla="*/ 33905 w 512600"/>
              <a:gd name="connsiteY2" fmla="*/ 221530 h 683912"/>
              <a:gd name="connsiteX3" fmla="*/ 911 w 512600"/>
              <a:gd name="connsiteY3" fmla="*/ 447773 h 683912"/>
              <a:gd name="connsiteX4" fmla="*/ 66899 w 512600"/>
              <a:gd name="connsiteY4" fmla="*/ 617455 h 683912"/>
              <a:gd name="connsiteX5" fmla="*/ 321423 w 512600"/>
              <a:gd name="connsiteY5" fmla="*/ 683443 h 683912"/>
              <a:gd name="connsiteX6" fmla="*/ 495819 w 512600"/>
              <a:gd name="connsiteY6" fmla="*/ 589175 h 683912"/>
              <a:gd name="connsiteX7" fmla="*/ 495819 w 512600"/>
              <a:gd name="connsiteY7" fmla="*/ 584462 h 68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2600" h="683912">
                <a:moveTo>
                  <a:pt x="311996" y="0"/>
                </a:moveTo>
                <a:cubicBezTo>
                  <a:pt x="233832" y="14532"/>
                  <a:pt x="155668" y="29065"/>
                  <a:pt x="109320" y="65987"/>
                </a:cubicBezTo>
                <a:cubicBezTo>
                  <a:pt x="62972" y="102909"/>
                  <a:pt x="51973" y="157899"/>
                  <a:pt x="33905" y="221530"/>
                </a:cubicBezTo>
                <a:cubicBezTo>
                  <a:pt x="15837" y="285161"/>
                  <a:pt x="-4588" y="381786"/>
                  <a:pt x="911" y="447773"/>
                </a:cubicBezTo>
                <a:cubicBezTo>
                  <a:pt x="6410" y="513761"/>
                  <a:pt x="13480" y="578177"/>
                  <a:pt x="66899" y="617455"/>
                </a:cubicBezTo>
                <a:cubicBezTo>
                  <a:pt x="120318" y="656733"/>
                  <a:pt x="249936" y="688156"/>
                  <a:pt x="321423" y="683443"/>
                </a:cubicBezTo>
                <a:cubicBezTo>
                  <a:pt x="392910" y="678730"/>
                  <a:pt x="466753" y="605672"/>
                  <a:pt x="495819" y="589175"/>
                </a:cubicBezTo>
                <a:cubicBezTo>
                  <a:pt x="524885" y="572678"/>
                  <a:pt x="510352" y="578570"/>
                  <a:pt x="495819" y="5844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a:off x="1728120" y="3748423"/>
            <a:ext cx="0" cy="149754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p:cNvCxnSpPr/>
          <p:nvPr/>
        </p:nvCxnSpPr>
        <p:spPr>
          <a:xfrm>
            <a:off x="894449" y="4637876"/>
            <a:ext cx="1793572" cy="1032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p:cNvCxnSpPr/>
          <p:nvPr/>
        </p:nvCxnSpPr>
        <p:spPr>
          <a:xfrm flipH="1">
            <a:off x="2328566" y="4637876"/>
            <a:ext cx="2356" cy="59132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p:cNvCxnSpPr/>
          <p:nvPr/>
        </p:nvCxnSpPr>
        <p:spPr>
          <a:xfrm flipH="1">
            <a:off x="942874" y="3703158"/>
            <a:ext cx="777530"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p:cNvCxnSpPr/>
          <p:nvPr/>
        </p:nvCxnSpPr>
        <p:spPr>
          <a:xfrm flipH="1">
            <a:off x="907812" y="3848830"/>
            <a:ext cx="806388" cy="255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flipH="1">
            <a:off x="2655546" y="4695257"/>
            <a:ext cx="2356" cy="591324"/>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7" name="Rectangle 46"/>
          <p:cNvSpPr/>
          <p:nvPr/>
        </p:nvSpPr>
        <p:spPr>
          <a:xfrm>
            <a:off x="615890" y="3567945"/>
            <a:ext cx="364976" cy="21108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K0</a:t>
            </a:r>
          </a:p>
        </p:txBody>
      </p:sp>
      <p:sp>
        <p:nvSpPr>
          <p:cNvPr id="49" name="Rectangle 48"/>
          <p:cNvSpPr/>
          <p:nvPr/>
        </p:nvSpPr>
        <p:spPr>
          <a:xfrm>
            <a:off x="615890" y="3748423"/>
            <a:ext cx="364976" cy="21108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K1</a:t>
            </a:r>
          </a:p>
        </p:txBody>
      </p:sp>
      <p:sp>
        <p:nvSpPr>
          <p:cNvPr id="56" name="Rectangle 55"/>
          <p:cNvSpPr/>
          <p:nvPr/>
        </p:nvSpPr>
        <p:spPr>
          <a:xfrm>
            <a:off x="1569427" y="5247335"/>
            <a:ext cx="364976" cy="16822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L0</a:t>
            </a:r>
          </a:p>
        </p:txBody>
      </p:sp>
      <p:sp>
        <p:nvSpPr>
          <p:cNvPr id="57" name="Rectangle 56"/>
          <p:cNvSpPr/>
          <p:nvPr/>
        </p:nvSpPr>
        <p:spPr>
          <a:xfrm>
            <a:off x="615890" y="4522736"/>
            <a:ext cx="364976" cy="21108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K2</a:t>
            </a:r>
          </a:p>
        </p:txBody>
      </p:sp>
      <p:sp>
        <p:nvSpPr>
          <p:cNvPr id="58" name="Rectangle 57"/>
          <p:cNvSpPr/>
          <p:nvPr/>
        </p:nvSpPr>
        <p:spPr>
          <a:xfrm>
            <a:off x="2163806" y="5232177"/>
            <a:ext cx="364976" cy="16822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L1</a:t>
            </a:r>
          </a:p>
        </p:txBody>
      </p:sp>
      <p:sp>
        <p:nvSpPr>
          <p:cNvPr id="59" name="Rectangle 58"/>
          <p:cNvSpPr/>
          <p:nvPr/>
        </p:nvSpPr>
        <p:spPr>
          <a:xfrm>
            <a:off x="2473058" y="5235790"/>
            <a:ext cx="364976" cy="16822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L2</a:t>
            </a:r>
          </a:p>
        </p:txBody>
      </p:sp>
      <p:sp>
        <p:nvSpPr>
          <p:cNvPr id="60" name="Rectangle 59"/>
          <p:cNvSpPr/>
          <p:nvPr/>
        </p:nvSpPr>
        <p:spPr>
          <a:xfrm>
            <a:off x="2546828" y="4293096"/>
            <a:ext cx="364976" cy="2383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Q</a:t>
            </a:r>
            <a:r>
              <a:rPr lang="en-US" sz="900" dirty="0"/>
              <a:t>2</a:t>
            </a:r>
          </a:p>
        </p:txBody>
      </p:sp>
      <p:sp>
        <p:nvSpPr>
          <p:cNvPr id="61" name="Rectangle 60"/>
          <p:cNvSpPr/>
          <p:nvPr/>
        </p:nvSpPr>
        <p:spPr>
          <a:xfrm>
            <a:off x="2691134" y="4469288"/>
            <a:ext cx="364976" cy="24672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Q</a:t>
            </a:r>
            <a:r>
              <a:rPr lang="en-US" sz="900" dirty="0"/>
              <a:t>1</a:t>
            </a:r>
          </a:p>
        </p:txBody>
      </p:sp>
      <p:sp>
        <p:nvSpPr>
          <p:cNvPr id="62" name="Rectangle 61"/>
          <p:cNvSpPr/>
          <p:nvPr/>
        </p:nvSpPr>
        <p:spPr>
          <a:xfrm>
            <a:off x="2538812" y="4620616"/>
            <a:ext cx="364976" cy="2383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200" dirty="0">
                <a:solidFill>
                  <a:srgbClr val="00B050"/>
                </a:solidFill>
              </a:rPr>
              <a:t>B</a:t>
            </a:r>
          </a:p>
        </p:txBody>
      </p:sp>
      <p:sp>
        <p:nvSpPr>
          <p:cNvPr id="63" name="Rectangle 62"/>
          <p:cNvSpPr/>
          <p:nvPr/>
        </p:nvSpPr>
        <p:spPr>
          <a:xfrm>
            <a:off x="2172280" y="4413194"/>
            <a:ext cx="364976" cy="2383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B1</a:t>
            </a:r>
          </a:p>
        </p:txBody>
      </p:sp>
      <p:sp>
        <p:nvSpPr>
          <p:cNvPr id="64" name="Rectangle 63"/>
          <p:cNvSpPr/>
          <p:nvPr/>
        </p:nvSpPr>
        <p:spPr>
          <a:xfrm>
            <a:off x="1677448" y="3775167"/>
            <a:ext cx="364976" cy="2383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A1</a:t>
            </a:r>
          </a:p>
        </p:txBody>
      </p:sp>
      <p:sp>
        <p:nvSpPr>
          <p:cNvPr id="65" name="Rectangle 64"/>
          <p:cNvSpPr/>
          <p:nvPr/>
        </p:nvSpPr>
        <p:spPr>
          <a:xfrm>
            <a:off x="1606343" y="3485335"/>
            <a:ext cx="364976" cy="2383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400" dirty="0">
                <a:solidFill>
                  <a:srgbClr val="00B050"/>
                </a:solidFill>
              </a:rPr>
              <a:t>A</a:t>
            </a:r>
          </a:p>
        </p:txBody>
      </p:sp>
      <p:cxnSp>
        <p:nvCxnSpPr>
          <p:cNvPr id="67" name="Straight Arrow Connector 66"/>
          <p:cNvCxnSpPr/>
          <p:nvPr/>
        </p:nvCxnSpPr>
        <p:spPr>
          <a:xfrm flipH="1">
            <a:off x="2394066" y="5400398"/>
            <a:ext cx="2010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696932" y="3683041"/>
            <a:ext cx="2012" cy="1842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1836141" y="3707351"/>
            <a:ext cx="364976" cy="2383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A~</a:t>
            </a:r>
          </a:p>
        </p:txBody>
      </p:sp>
      <p:sp>
        <p:nvSpPr>
          <p:cNvPr id="77" name="Rectangle 76"/>
          <p:cNvSpPr/>
          <p:nvPr/>
        </p:nvSpPr>
        <p:spPr>
          <a:xfrm>
            <a:off x="1896406" y="4726828"/>
            <a:ext cx="364976" cy="2383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R</a:t>
            </a:r>
          </a:p>
        </p:txBody>
      </p:sp>
      <p:sp>
        <p:nvSpPr>
          <p:cNvPr id="78" name="Rectangle 77"/>
          <p:cNvSpPr/>
          <p:nvPr/>
        </p:nvSpPr>
        <p:spPr>
          <a:xfrm>
            <a:off x="1158503" y="3960196"/>
            <a:ext cx="364976" cy="2456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N</a:t>
            </a:r>
          </a:p>
        </p:txBody>
      </p:sp>
      <p:sp>
        <p:nvSpPr>
          <p:cNvPr id="79" name="Oval 78"/>
          <p:cNvSpPr/>
          <p:nvPr/>
        </p:nvSpPr>
        <p:spPr>
          <a:xfrm>
            <a:off x="1381140" y="4075168"/>
            <a:ext cx="45719" cy="61328"/>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flipH="1">
            <a:off x="2014234" y="4753392"/>
            <a:ext cx="45719" cy="59926"/>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599238" y="3975123"/>
            <a:ext cx="49303"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056744" y="4663411"/>
            <a:ext cx="49303" cy="4571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1369898" y="3850194"/>
            <a:ext cx="364976" cy="23834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N~</a:t>
            </a:r>
          </a:p>
        </p:txBody>
      </p:sp>
      <p:sp>
        <p:nvSpPr>
          <p:cNvPr id="87" name="Rectangle 86"/>
          <p:cNvSpPr/>
          <p:nvPr/>
        </p:nvSpPr>
        <p:spPr>
          <a:xfrm flipH="1">
            <a:off x="1939001" y="4442775"/>
            <a:ext cx="350775" cy="23166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100" dirty="0"/>
              <a:t>R~</a:t>
            </a:r>
          </a:p>
        </p:txBody>
      </p:sp>
      <p:sp>
        <p:nvSpPr>
          <p:cNvPr id="91" name="Freeform 90"/>
          <p:cNvSpPr/>
          <p:nvPr/>
        </p:nvSpPr>
        <p:spPr>
          <a:xfrm>
            <a:off x="1335274" y="4114800"/>
            <a:ext cx="715055" cy="678923"/>
          </a:xfrm>
          <a:custGeom>
            <a:avLst/>
            <a:gdLst>
              <a:gd name="connsiteX0" fmla="*/ 64613 w 733916"/>
              <a:gd name="connsiteY0" fmla="*/ 0 h 688157"/>
              <a:gd name="connsiteX1" fmla="*/ 8052 w 733916"/>
              <a:gd name="connsiteY1" fmla="*/ 160256 h 688157"/>
              <a:gd name="connsiteX2" fmla="*/ 3339 w 733916"/>
              <a:gd name="connsiteY2" fmla="*/ 240384 h 688157"/>
              <a:gd name="connsiteX3" fmla="*/ 36332 w 733916"/>
              <a:gd name="connsiteY3" fmla="*/ 391212 h 688157"/>
              <a:gd name="connsiteX4" fmla="*/ 45759 w 733916"/>
              <a:gd name="connsiteY4" fmla="*/ 443060 h 688157"/>
              <a:gd name="connsiteX5" fmla="*/ 78753 w 733916"/>
              <a:gd name="connsiteY5" fmla="*/ 494907 h 688157"/>
              <a:gd name="connsiteX6" fmla="*/ 130600 w 733916"/>
              <a:gd name="connsiteY6" fmla="*/ 565608 h 688157"/>
              <a:gd name="connsiteX7" fmla="*/ 300283 w 733916"/>
              <a:gd name="connsiteY7" fmla="*/ 603315 h 688157"/>
              <a:gd name="connsiteX8" fmla="*/ 733916 w 733916"/>
              <a:gd name="connsiteY8" fmla="*/ 688157 h 688157"/>
              <a:gd name="connsiteX9" fmla="*/ 733916 w 733916"/>
              <a:gd name="connsiteY9" fmla="*/ 688157 h 6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3916" h="688157">
                <a:moveTo>
                  <a:pt x="64613" y="0"/>
                </a:moveTo>
                <a:cubicBezTo>
                  <a:pt x="41438" y="60096"/>
                  <a:pt x="18264" y="120192"/>
                  <a:pt x="8052" y="160256"/>
                </a:cubicBezTo>
                <a:cubicBezTo>
                  <a:pt x="-2160" y="200320"/>
                  <a:pt x="-1374" y="201891"/>
                  <a:pt x="3339" y="240384"/>
                </a:cubicBezTo>
                <a:cubicBezTo>
                  <a:pt x="8052" y="278877"/>
                  <a:pt x="29262" y="357433"/>
                  <a:pt x="36332" y="391212"/>
                </a:cubicBezTo>
                <a:cubicBezTo>
                  <a:pt x="43402" y="424991"/>
                  <a:pt x="38689" y="425778"/>
                  <a:pt x="45759" y="443060"/>
                </a:cubicBezTo>
                <a:cubicBezTo>
                  <a:pt x="52829" y="460342"/>
                  <a:pt x="64613" y="474482"/>
                  <a:pt x="78753" y="494907"/>
                </a:cubicBezTo>
                <a:cubicBezTo>
                  <a:pt x="92893" y="515332"/>
                  <a:pt x="93678" y="547540"/>
                  <a:pt x="130600" y="565608"/>
                </a:cubicBezTo>
                <a:cubicBezTo>
                  <a:pt x="167522" y="583676"/>
                  <a:pt x="300283" y="603315"/>
                  <a:pt x="300283" y="603315"/>
                </a:cubicBezTo>
                <a:lnTo>
                  <a:pt x="733916" y="688157"/>
                </a:lnTo>
                <a:lnTo>
                  <a:pt x="733916" y="688157"/>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1543165" y="3987538"/>
            <a:ext cx="545424" cy="671563"/>
          </a:xfrm>
          <a:custGeom>
            <a:avLst/>
            <a:gdLst>
              <a:gd name="connsiteX0" fmla="*/ 82959 w 530732"/>
              <a:gd name="connsiteY0" fmla="*/ 0 h 697584"/>
              <a:gd name="connsiteX1" fmla="*/ 45251 w 530732"/>
              <a:gd name="connsiteY1" fmla="*/ 113122 h 697584"/>
              <a:gd name="connsiteX2" fmla="*/ 26398 w 530732"/>
              <a:gd name="connsiteY2" fmla="*/ 183823 h 697584"/>
              <a:gd name="connsiteX3" fmla="*/ 12258 w 530732"/>
              <a:gd name="connsiteY3" fmla="*/ 254524 h 697584"/>
              <a:gd name="connsiteX4" fmla="*/ 12258 w 530732"/>
              <a:gd name="connsiteY4" fmla="*/ 329938 h 697584"/>
              <a:gd name="connsiteX5" fmla="*/ 2831 w 530732"/>
              <a:gd name="connsiteY5" fmla="*/ 381786 h 697584"/>
              <a:gd name="connsiteX6" fmla="*/ 2831 w 530732"/>
              <a:gd name="connsiteY6" fmla="*/ 428920 h 697584"/>
              <a:gd name="connsiteX7" fmla="*/ 35825 w 530732"/>
              <a:gd name="connsiteY7" fmla="*/ 485481 h 697584"/>
              <a:gd name="connsiteX8" fmla="*/ 45251 w 530732"/>
              <a:gd name="connsiteY8" fmla="*/ 532615 h 697584"/>
              <a:gd name="connsiteX9" fmla="*/ 82959 w 530732"/>
              <a:gd name="connsiteY9" fmla="*/ 565608 h 697584"/>
              <a:gd name="connsiteX10" fmla="*/ 134806 w 530732"/>
              <a:gd name="connsiteY10" fmla="*/ 612742 h 697584"/>
              <a:gd name="connsiteX11" fmla="*/ 181940 w 530732"/>
              <a:gd name="connsiteY11" fmla="*/ 645736 h 697584"/>
              <a:gd name="connsiteX12" fmla="*/ 266781 w 530732"/>
              <a:gd name="connsiteY12" fmla="*/ 678730 h 697584"/>
              <a:gd name="connsiteX13" fmla="*/ 530732 w 530732"/>
              <a:gd name="connsiteY13" fmla="*/ 697584 h 697584"/>
              <a:gd name="connsiteX14" fmla="*/ 530732 w 530732"/>
              <a:gd name="connsiteY14" fmla="*/ 697584 h 69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0732" h="697584">
                <a:moveTo>
                  <a:pt x="82959" y="0"/>
                </a:moveTo>
                <a:cubicBezTo>
                  <a:pt x="68818" y="41242"/>
                  <a:pt x="54678" y="82485"/>
                  <a:pt x="45251" y="113122"/>
                </a:cubicBezTo>
                <a:cubicBezTo>
                  <a:pt x="35824" y="143759"/>
                  <a:pt x="31897" y="160256"/>
                  <a:pt x="26398" y="183823"/>
                </a:cubicBezTo>
                <a:cubicBezTo>
                  <a:pt x="20899" y="207390"/>
                  <a:pt x="14615" y="230172"/>
                  <a:pt x="12258" y="254524"/>
                </a:cubicBezTo>
                <a:cubicBezTo>
                  <a:pt x="9901" y="278876"/>
                  <a:pt x="13829" y="308728"/>
                  <a:pt x="12258" y="329938"/>
                </a:cubicBezTo>
                <a:cubicBezTo>
                  <a:pt x="10687" y="351148"/>
                  <a:pt x="4402" y="365289"/>
                  <a:pt x="2831" y="381786"/>
                </a:cubicBezTo>
                <a:cubicBezTo>
                  <a:pt x="1260" y="398283"/>
                  <a:pt x="-2668" y="411638"/>
                  <a:pt x="2831" y="428920"/>
                </a:cubicBezTo>
                <a:cubicBezTo>
                  <a:pt x="8330" y="446202"/>
                  <a:pt x="28755" y="468198"/>
                  <a:pt x="35825" y="485481"/>
                </a:cubicBezTo>
                <a:cubicBezTo>
                  <a:pt x="42895" y="502764"/>
                  <a:pt x="37395" y="519261"/>
                  <a:pt x="45251" y="532615"/>
                </a:cubicBezTo>
                <a:cubicBezTo>
                  <a:pt x="53107" y="545969"/>
                  <a:pt x="68033" y="552254"/>
                  <a:pt x="82959" y="565608"/>
                </a:cubicBezTo>
                <a:cubicBezTo>
                  <a:pt x="97885" y="578963"/>
                  <a:pt x="118309" y="599387"/>
                  <a:pt x="134806" y="612742"/>
                </a:cubicBezTo>
                <a:cubicBezTo>
                  <a:pt x="151303" y="626097"/>
                  <a:pt x="159944" y="634738"/>
                  <a:pt x="181940" y="645736"/>
                </a:cubicBezTo>
                <a:cubicBezTo>
                  <a:pt x="203936" y="656734"/>
                  <a:pt x="208649" y="670089"/>
                  <a:pt x="266781" y="678730"/>
                </a:cubicBezTo>
                <a:cubicBezTo>
                  <a:pt x="324913" y="687371"/>
                  <a:pt x="530732" y="697584"/>
                  <a:pt x="530732" y="697584"/>
                </a:cubicBezTo>
                <a:lnTo>
                  <a:pt x="530732" y="697584"/>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902004" y="3731559"/>
            <a:ext cx="45719" cy="61328"/>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326481" y="5138663"/>
            <a:ext cx="364976" cy="20139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400" dirty="0">
                <a:solidFill>
                  <a:srgbClr val="0070C0"/>
                </a:solidFill>
              </a:rPr>
              <a:t>L</a:t>
            </a:r>
          </a:p>
        </p:txBody>
      </p:sp>
      <p:sp>
        <p:nvSpPr>
          <p:cNvPr id="98" name="Rectangle 97"/>
          <p:cNvSpPr/>
          <p:nvPr/>
        </p:nvSpPr>
        <p:spPr>
          <a:xfrm>
            <a:off x="547777" y="2977253"/>
            <a:ext cx="364976" cy="18578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400" dirty="0">
                <a:solidFill>
                  <a:srgbClr val="0070C0"/>
                </a:solidFill>
              </a:rPr>
              <a:t>K</a:t>
            </a:r>
          </a:p>
        </p:txBody>
      </p:sp>
    </p:spTree>
    <p:extLst>
      <p:ext uri="{BB962C8B-B14F-4D97-AF65-F5344CB8AC3E}">
        <p14:creationId xmlns:p14="http://schemas.microsoft.com/office/powerpoint/2010/main" val="304672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4741</TotalTime>
  <Words>2326</Words>
  <Application>Microsoft Office PowerPoint</Application>
  <PresentationFormat>On-screen Show (4:3)</PresentationFormat>
  <Paragraphs>554</Paragraphs>
  <Slides>34</Slides>
  <Notes>2</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Aparajita</vt:lpstr>
      <vt:lpstr>Arial</vt:lpstr>
      <vt:lpstr>Calibri</vt:lpstr>
      <vt:lpstr>Calibri Light</vt:lpstr>
      <vt:lpstr>Cambria Math</vt:lpstr>
      <vt:lpstr>Simplified Arabic</vt:lpstr>
      <vt:lpstr>Times New Roman</vt:lpstr>
      <vt:lpstr>Traditional Arabic</vt:lpstr>
      <vt:lpstr>Wingdings</vt:lpstr>
      <vt:lpstr>Wingdings 3</vt:lpstr>
      <vt:lpstr>Retrospect</vt:lpstr>
      <vt:lpstr>الانتاج في الاجل الطويل</vt:lpstr>
      <vt:lpstr>PowerPoint Presentation</vt:lpstr>
      <vt:lpstr>الانتاج في الاجل الطويل :</vt:lpstr>
      <vt:lpstr>        منحنيات الناتج المتساوي</vt:lpstr>
      <vt:lpstr>خصائص منحنيات الناتج المتساوي </vt:lpstr>
      <vt:lpstr>الاحلال بين عناصر الانتاج </vt:lpstr>
      <vt:lpstr>علاقة معدل الاحلال الحدي الفني بالانتاجية الحدية </vt:lpstr>
      <vt:lpstr>تابع :علاقة معدل الاحلال الحدي الفني بالانتاجية الحدية </vt:lpstr>
      <vt:lpstr>مناطق الانتاج وتحقيق الكفاءة  </vt:lpstr>
      <vt:lpstr> </vt:lpstr>
      <vt:lpstr>حالات او مقاييس حجم الغلة </vt:lpstr>
      <vt:lpstr>حالات او مقاييس حجم الغلة </vt:lpstr>
      <vt:lpstr>حالات خاصة من دوال الانتاج </vt:lpstr>
      <vt:lpstr>عناصر الانتاج والمزيج الامثل </vt:lpstr>
      <vt:lpstr>تابع : عناصر الانتاج والمزيج الامثل </vt:lpstr>
      <vt:lpstr>تابع : عناصر الانتاج والمزيج الامثل </vt:lpstr>
      <vt:lpstr>تابع : عناصر الانتاج والمزيج الامثل </vt:lpstr>
      <vt:lpstr>مسار توسع المشروع </vt:lpstr>
      <vt:lpstr>التغير في اسعار عناصر الانتاج </vt:lpstr>
      <vt:lpstr>مرونة الاحلال بين عناصر الانتاج  Elasticity of Substitution</vt:lpstr>
      <vt:lpstr>تابع مرونة الاحلال بين عناصر الانتاج</vt:lpstr>
      <vt:lpstr>دوال الانتاج المتجانسة </vt:lpstr>
      <vt:lpstr>تمرين1</vt:lpstr>
      <vt:lpstr>حل تمرين1</vt:lpstr>
      <vt:lpstr>تمرين2</vt:lpstr>
      <vt:lpstr>حل تمرين 2</vt:lpstr>
      <vt:lpstr>تابع حل تمرين 2 </vt:lpstr>
      <vt:lpstr>تابع حل تمرين 2 </vt:lpstr>
      <vt:lpstr>تابع تمرين 2 </vt:lpstr>
      <vt:lpstr>(تمرين3)</vt:lpstr>
      <vt:lpstr>حل تمرين3 </vt:lpstr>
      <vt:lpstr>تابع اجابة  تمرين 3</vt:lpstr>
      <vt:lpstr>واجب تفاعلي(جماعي) </vt:lpstr>
      <vt:lpstr>تمرين 4</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الفصل السابع: العلاقة بين عناصر الإنتاج وحجم الإنتاج</dc:title>
  <dc:creator>Bodour</dc:creator>
  <cp:lastModifiedBy>Fawziah Alkelabi</cp:lastModifiedBy>
  <cp:revision>322</cp:revision>
  <cp:lastPrinted>2016-12-03T15:57:35Z</cp:lastPrinted>
  <dcterms:created xsi:type="dcterms:W3CDTF">2013-02-25T19:20:55Z</dcterms:created>
  <dcterms:modified xsi:type="dcterms:W3CDTF">2021-03-17T20:37:17Z</dcterms:modified>
</cp:coreProperties>
</file>