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8"/>
  </p:notesMasterIdLst>
  <p:handoutMasterIdLst>
    <p:handoutMasterId r:id="rId39"/>
  </p:handoutMasterIdLst>
  <p:sldIdLst>
    <p:sldId id="256" r:id="rId2"/>
    <p:sldId id="257" r:id="rId3"/>
    <p:sldId id="258" r:id="rId4"/>
    <p:sldId id="259" r:id="rId5"/>
    <p:sldId id="260" r:id="rId6"/>
    <p:sldId id="261" r:id="rId7"/>
    <p:sldId id="274" r:id="rId8"/>
    <p:sldId id="297" r:id="rId9"/>
    <p:sldId id="262" r:id="rId10"/>
    <p:sldId id="298" r:id="rId11"/>
    <p:sldId id="299" r:id="rId12"/>
    <p:sldId id="310" r:id="rId13"/>
    <p:sldId id="264" r:id="rId14"/>
    <p:sldId id="301" r:id="rId15"/>
    <p:sldId id="268" r:id="rId16"/>
    <p:sldId id="272" r:id="rId17"/>
    <p:sldId id="273" r:id="rId18"/>
    <p:sldId id="302" r:id="rId19"/>
    <p:sldId id="265" r:id="rId20"/>
    <p:sldId id="303" r:id="rId21"/>
    <p:sldId id="304" r:id="rId22"/>
    <p:sldId id="285" r:id="rId23"/>
    <p:sldId id="305" r:id="rId24"/>
    <p:sldId id="286" r:id="rId25"/>
    <p:sldId id="287" r:id="rId26"/>
    <p:sldId id="306" r:id="rId27"/>
    <p:sldId id="288" r:id="rId28"/>
    <p:sldId id="289" r:id="rId29"/>
    <p:sldId id="290" r:id="rId30"/>
    <p:sldId id="291" r:id="rId31"/>
    <p:sldId id="292" r:id="rId32"/>
    <p:sldId id="307" r:id="rId33"/>
    <p:sldId id="308" r:id="rId34"/>
    <p:sldId id="309" r:id="rId35"/>
    <p:sldId id="295" r:id="rId36"/>
    <p:sldId id="29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FFA20E-8B57-4713-A3A2-E7361541A688}" type="datetimeFigureOut">
              <a:rPr lang="en-US" smtClean="0"/>
              <a:t>8/30/2026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749DD4-9C76-4911-8C46-3E43F5521D45}" type="slidenum">
              <a:rPr lang="en-US" smtClean="0"/>
              <a:t>‹#›</a:t>
            </a:fld>
            <a:endParaRPr lang="en-US"/>
          </a:p>
        </p:txBody>
      </p:sp>
    </p:spTree>
    <p:extLst>
      <p:ext uri="{BB962C8B-B14F-4D97-AF65-F5344CB8AC3E}">
        <p14:creationId xmlns:p14="http://schemas.microsoft.com/office/powerpoint/2010/main" val="6015359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909FBF-D3E9-49BA-AD6B-B0EB144F4CDF}"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846EB1-626C-4C47-8C32-072B5F048FD8}" type="slidenum">
              <a:rPr lang="en-US" smtClean="0"/>
              <a:t>‹#›</a:t>
            </a:fld>
            <a:endParaRPr lang="en-US"/>
          </a:p>
        </p:txBody>
      </p:sp>
    </p:spTree>
    <p:extLst>
      <p:ext uri="{BB962C8B-B14F-4D97-AF65-F5344CB8AC3E}">
        <p14:creationId xmlns:p14="http://schemas.microsoft.com/office/powerpoint/2010/main" val="181847692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846EB1-626C-4C47-8C32-072B5F048FD8}" type="slidenum">
              <a:rPr lang="en-US" smtClean="0"/>
              <a:t>1</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545096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0FD93E-1690-463E-9D63-873D99D20DE0}"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57300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387A69-B470-4CAB-9048-4B0D9F6CBA9E}"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2750869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4018EF-E1CF-449D-AFC6-B67E8B83419D}"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2549191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C783C-1326-4524-AD53-D78405A144EC}"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2719285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188271-CE21-42B6-8797-E9C190A8F78C}"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1828157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3E0415-0A11-4DE5-9F76-42F819E01CF8}" type="datetime1">
              <a:rPr lang="en-US" smtClean="0"/>
              <a:t>8/30/2026</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149509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115D93-AB83-4639-9DDE-A079CE523A1C}" type="datetime1">
              <a:rPr lang="en-US" smtClean="0"/>
              <a:t>8/30/2026</a:t>
            </a:fld>
            <a:endParaRPr lang="en-US"/>
          </a:p>
        </p:txBody>
      </p:sp>
      <p:sp>
        <p:nvSpPr>
          <p:cNvPr id="8" name="Footer Placeholder 7"/>
          <p:cNvSpPr>
            <a:spLocks noGrp="1"/>
          </p:cNvSpPr>
          <p:nvPr>
            <p:ph type="ftr" sz="quarter" idx="11"/>
          </p:nvPr>
        </p:nvSpPr>
        <p:spPr/>
        <p:txBody>
          <a:bodyPr/>
          <a:lstStyle/>
          <a:p>
            <a:r>
              <a:rPr lang="en-US" smtClean="0"/>
              <a:t>hala alrabiah</a:t>
            </a:r>
            <a:endParaRPr lang="en-US"/>
          </a:p>
        </p:txBody>
      </p:sp>
      <p:sp>
        <p:nvSpPr>
          <p:cNvPr id="9" name="Slide Number Placeholder 8"/>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4265238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AA44C6-5DA9-40BD-A086-7283F3300CB6}" type="datetime1">
              <a:rPr lang="en-US" smtClean="0"/>
              <a:t>8/30/2026</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1241045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76FC4-1668-4073-9712-ED16E4A26E76}" type="datetime1">
              <a:rPr lang="en-US" smtClean="0"/>
              <a:t>8/30/2026</a:t>
            </a:fld>
            <a:endParaRPr lang="en-US"/>
          </a:p>
        </p:txBody>
      </p:sp>
      <p:sp>
        <p:nvSpPr>
          <p:cNvPr id="3" name="Footer Placeholder 2"/>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186404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E5DEE8-6D2A-4E35-8C39-06A70C15A452}" type="datetime1">
              <a:rPr lang="en-US" smtClean="0"/>
              <a:t>8/30/2026</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3720415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2626AF-34B1-4BCF-85F8-4FC5B8FFFA9C}" type="datetime1">
              <a:rPr lang="en-US" smtClean="0"/>
              <a:t>8/30/2026</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3E568D50-FC9D-4D75-A9A9-D64C818824CF}" type="slidenum">
              <a:rPr lang="en-US" smtClean="0"/>
              <a:t>‹#›</a:t>
            </a:fld>
            <a:endParaRPr lang="en-US"/>
          </a:p>
        </p:txBody>
      </p:sp>
    </p:spTree>
    <p:extLst>
      <p:ext uri="{BB962C8B-B14F-4D97-AF65-F5344CB8AC3E}">
        <p14:creationId xmlns:p14="http://schemas.microsoft.com/office/powerpoint/2010/main" val="71703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9EC921-89C5-4444-B724-82E8BE53BBA0}" type="datetime1">
              <a:rPr lang="en-US" smtClean="0"/>
              <a:t>8/30/2026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hala alrabiah</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568D50-FC9D-4D75-A9A9-D64C818824CF}" type="slidenum">
              <a:rPr lang="en-US" smtClean="0"/>
              <a:t>‹#›</a:t>
            </a:fld>
            <a:endParaRPr lang="en-US"/>
          </a:p>
        </p:txBody>
      </p:sp>
    </p:spTree>
    <p:extLst>
      <p:ext uri="{BB962C8B-B14F-4D97-AF65-F5344CB8AC3E}">
        <p14:creationId xmlns:p14="http://schemas.microsoft.com/office/powerpoint/2010/main" val="2286009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marefa.org/index.php?title=Gossypium_barbadense&amp;action=edit&amp;redlink=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539496"/>
            <a:ext cx="9144000" cy="1509776"/>
          </a:xfrm>
        </p:spPr>
        <p:txBody>
          <a:bodyPr/>
          <a:lstStyle/>
          <a:p>
            <a:pPr rtl="1"/>
            <a:r>
              <a:rPr lang="ar-SA" b="1" dirty="0" smtClean="0">
                <a:solidFill>
                  <a:srgbClr val="C00000"/>
                </a:solidFill>
              </a:rPr>
              <a:t>نباتات الالياف  </a:t>
            </a:r>
            <a:r>
              <a:rPr lang="en-US" b="1" dirty="0" smtClean="0">
                <a:solidFill>
                  <a:srgbClr val="C00000"/>
                </a:solidFill>
              </a:rPr>
              <a:t>plant </a:t>
            </a:r>
            <a:r>
              <a:rPr lang="en-US" b="1" dirty="0">
                <a:solidFill>
                  <a:srgbClr val="C00000"/>
                </a:solidFill>
              </a:rPr>
              <a:t>fibers</a:t>
            </a:r>
            <a:endParaRPr lang="en-US" dirty="0">
              <a:solidFill>
                <a:srgbClr val="C00000"/>
              </a:solidFill>
            </a:endParaRPr>
          </a:p>
        </p:txBody>
      </p:sp>
      <p:sp>
        <p:nvSpPr>
          <p:cNvPr id="3" name="Subtitle 2"/>
          <p:cNvSpPr>
            <a:spLocks noGrp="1"/>
          </p:cNvSpPr>
          <p:nvPr>
            <p:ph type="subTitle" idx="1"/>
          </p:nvPr>
        </p:nvSpPr>
        <p:spPr>
          <a:xfrm>
            <a:off x="420624" y="6086602"/>
            <a:ext cx="2679192" cy="539496"/>
          </a:xfrm>
        </p:spPr>
        <p:txBody>
          <a:bodyPr/>
          <a:lstStyle/>
          <a:p>
            <a:r>
              <a:rPr lang="ar-SA" b="1" dirty="0" smtClean="0"/>
              <a:t>المحاضرة 3</a:t>
            </a:r>
            <a:endParaRPr lang="en-US" b="1" dirty="0"/>
          </a:p>
        </p:txBody>
      </p:sp>
      <p:pic>
        <p:nvPicPr>
          <p:cNvPr id="4" name="Picture 3"/>
          <p:cNvPicPr>
            <a:picLocks noChangeAspect="1"/>
          </p:cNvPicPr>
          <p:nvPr/>
        </p:nvPicPr>
        <p:blipFill>
          <a:blip r:embed="rId3"/>
          <a:stretch>
            <a:fillRect/>
          </a:stretch>
        </p:blipFill>
        <p:spPr>
          <a:xfrm>
            <a:off x="3435096" y="2441448"/>
            <a:ext cx="5175504" cy="3017520"/>
          </a:xfrm>
          <a:prstGeom prst="rect">
            <a:avLst/>
          </a:prstGeom>
        </p:spPr>
      </p:pic>
      <p:sp>
        <p:nvSpPr>
          <p:cNvPr id="5" name="Slide Number Placeholder 4"/>
          <p:cNvSpPr>
            <a:spLocks noGrp="1"/>
          </p:cNvSpPr>
          <p:nvPr>
            <p:ph type="sldNum" sz="quarter" idx="12"/>
          </p:nvPr>
        </p:nvSpPr>
        <p:spPr/>
        <p:txBody>
          <a:bodyPr/>
          <a:lstStyle/>
          <a:p>
            <a:fld id="{3E568D50-FC9D-4D75-A9A9-D64C818824CF}" type="slidenum">
              <a:rPr lang="en-US" smtClean="0"/>
              <a:t>1</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21198447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904" y="82296"/>
            <a:ext cx="11667744" cy="6355080"/>
          </a:xfrm>
        </p:spPr>
        <p:txBody>
          <a:bodyPr>
            <a:normAutofit fontScale="92500" lnSpcReduction="10000"/>
          </a:bodyPr>
          <a:lstStyle/>
          <a:p>
            <a:pPr marL="0" indent="0" algn="r" rtl="1">
              <a:buNone/>
            </a:pPr>
            <a:r>
              <a:rPr lang="ar-SA" b="1" dirty="0">
                <a:solidFill>
                  <a:srgbClr val="C00000"/>
                </a:solidFill>
              </a:rPr>
              <a:t>خصائص نبات القطن: </a:t>
            </a:r>
            <a:r>
              <a:rPr lang="ar-SA" b="1" dirty="0" smtClean="0">
                <a:solidFill>
                  <a:srgbClr val="C00000"/>
                </a:solidFill>
              </a:rPr>
              <a:t> </a:t>
            </a:r>
          </a:p>
          <a:p>
            <a:pPr marL="0" indent="0" algn="r" rtl="1">
              <a:buNone/>
            </a:pPr>
            <a:r>
              <a:rPr lang="ar-SA" sz="2400" b="1" dirty="0" smtClean="0"/>
              <a:t>للقطن </a:t>
            </a:r>
            <a:r>
              <a:rPr lang="ar-SA" sz="2400" b="1" dirty="0"/>
              <a:t>خصائص عدة، أهمها: </a:t>
            </a:r>
            <a:endParaRPr lang="en-US" sz="2400" b="1" dirty="0"/>
          </a:p>
          <a:p>
            <a:pPr marL="457200" lvl="0" indent="-457200" algn="r" rtl="1">
              <a:lnSpc>
                <a:spcPct val="150000"/>
              </a:lnSpc>
              <a:buFont typeface="+mj-lt"/>
              <a:buAutoNum type="arabicPeriod"/>
            </a:pPr>
            <a:r>
              <a:rPr lang="ar-SA" sz="2400" dirty="0"/>
              <a:t>نبات شجيري أو شجري، لكنه يزرع كنبات حولي</a:t>
            </a:r>
            <a:endParaRPr lang="en-US" sz="2400" dirty="0"/>
          </a:p>
          <a:p>
            <a:pPr marL="457200" lvl="0" indent="-457200" algn="r" rtl="1">
              <a:lnSpc>
                <a:spcPct val="150000"/>
              </a:lnSpc>
              <a:buFont typeface="+mj-lt"/>
              <a:buAutoNum type="arabicPeriod"/>
            </a:pPr>
            <a:r>
              <a:rPr lang="ar-SA" sz="2400" dirty="0"/>
              <a:t>كثير التفرع ويبلغ إرتفاعه ٤-٨ قدم</a:t>
            </a:r>
            <a:endParaRPr lang="en-US" sz="2400" dirty="0"/>
          </a:p>
          <a:p>
            <a:pPr marL="457200" lvl="0" indent="-457200" algn="r" rtl="1">
              <a:lnSpc>
                <a:spcPct val="150000"/>
              </a:lnSpc>
              <a:buFont typeface="+mj-lt"/>
              <a:buAutoNum type="arabicPeriod"/>
            </a:pPr>
            <a:r>
              <a:rPr lang="ar-SA" sz="2400" dirty="0"/>
              <a:t>تجود زراعته في الأراضي الرطبة</a:t>
            </a:r>
            <a:endParaRPr lang="en-US" sz="2400" dirty="0"/>
          </a:p>
          <a:p>
            <a:pPr marL="457200" lvl="0" indent="-457200" algn="r" rtl="1">
              <a:lnSpc>
                <a:spcPct val="150000"/>
              </a:lnSpc>
              <a:buFont typeface="+mj-lt"/>
              <a:buAutoNum type="arabicPeriod"/>
            </a:pPr>
            <a:r>
              <a:rPr lang="ar-SA" sz="2400" dirty="0"/>
              <a:t>ينضج في خمسة أو ستة أشهر ويصبح صالحاً للجني بعد النضج مباشرة</a:t>
            </a:r>
            <a:endParaRPr lang="en-US" sz="2400" dirty="0"/>
          </a:p>
          <a:p>
            <a:pPr marL="0" indent="0" algn="r" rtl="1">
              <a:buNone/>
            </a:pPr>
            <a:r>
              <a:rPr lang="ar-SA" b="1" u="sng" dirty="0">
                <a:solidFill>
                  <a:srgbClr val="C00000"/>
                </a:solidFill>
              </a:rPr>
              <a:t>أنواع القطن: </a:t>
            </a:r>
          </a:p>
          <a:p>
            <a:pPr marL="0" indent="0" algn="r" rtl="1">
              <a:lnSpc>
                <a:spcPct val="120000"/>
              </a:lnSpc>
              <a:buNone/>
            </a:pPr>
            <a:r>
              <a:rPr lang="ar-SA" sz="2600" dirty="0" smtClean="0"/>
              <a:t>تنسب </a:t>
            </a:r>
            <a:r>
              <a:rPr lang="ar-SA" sz="2600" dirty="0"/>
              <a:t>الأقطان المزروعة ذات الأهمية التجارية إلى أحد أنواع أربعة تتبع الفصيلة الخبازية </a:t>
            </a:r>
            <a:r>
              <a:rPr lang="en-US" sz="2600" dirty="0" err="1" smtClean="0"/>
              <a:t>Malvaceae</a:t>
            </a:r>
            <a:r>
              <a:rPr lang="en-US" sz="2600" dirty="0" smtClean="0"/>
              <a:t>): </a:t>
            </a:r>
            <a:r>
              <a:rPr lang="ar-SA" sz="2600" dirty="0" smtClean="0"/>
              <a:t>)</a:t>
            </a:r>
            <a:endParaRPr lang="en-US" sz="2600" dirty="0"/>
          </a:p>
          <a:p>
            <a:pPr algn="r" rtl="1">
              <a:lnSpc>
                <a:spcPct val="120000"/>
              </a:lnSpc>
            </a:pPr>
            <a:r>
              <a:rPr lang="ar-SA" sz="2600" b="1" dirty="0" smtClean="0">
                <a:solidFill>
                  <a:srgbClr val="7030A0"/>
                </a:solidFill>
              </a:rPr>
              <a:t>قطن </a:t>
            </a:r>
            <a:endParaRPr lang="ar-SA" sz="2600" b="1" dirty="0">
              <a:solidFill>
                <a:srgbClr val="7030A0"/>
              </a:solidFill>
            </a:endParaRPr>
          </a:p>
          <a:p>
            <a:pPr algn="r" rtl="1">
              <a:lnSpc>
                <a:spcPct val="120000"/>
              </a:lnSpc>
            </a:pPr>
            <a:r>
              <a:rPr lang="ar-SA" sz="2600" b="1" dirty="0" smtClean="0">
                <a:solidFill>
                  <a:srgbClr val="7030A0"/>
                </a:solidFill>
              </a:rPr>
              <a:t>قطن </a:t>
            </a:r>
            <a:r>
              <a:rPr lang="ar-SA" sz="2600" b="1" dirty="0">
                <a:solidFill>
                  <a:srgbClr val="7030A0"/>
                </a:solidFill>
              </a:rPr>
              <a:t>الأبلندي</a:t>
            </a:r>
          </a:p>
          <a:p>
            <a:pPr algn="r" rtl="1">
              <a:lnSpc>
                <a:spcPct val="120000"/>
              </a:lnSpc>
            </a:pPr>
            <a:r>
              <a:rPr lang="ar-SA" sz="2600" b="1" dirty="0" smtClean="0">
                <a:solidFill>
                  <a:srgbClr val="7030A0"/>
                </a:solidFill>
              </a:rPr>
              <a:t>قطن </a:t>
            </a:r>
            <a:r>
              <a:rPr lang="ar-SA" sz="2600" b="1" dirty="0">
                <a:solidFill>
                  <a:srgbClr val="7030A0"/>
                </a:solidFill>
              </a:rPr>
              <a:t>الشجيري</a:t>
            </a:r>
          </a:p>
          <a:p>
            <a:pPr algn="r" rtl="1">
              <a:lnSpc>
                <a:spcPct val="120000"/>
              </a:lnSpc>
            </a:pPr>
            <a:r>
              <a:rPr lang="ar-SA" sz="2600" b="1" dirty="0" smtClean="0">
                <a:solidFill>
                  <a:srgbClr val="7030A0"/>
                </a:solidFill>
              </a:rPr>
              <a:t>قطن </a:t>
            </a:r>
            <a:r>
              <a:rPr lang="ar-SA" sz="2600" b="1" dirty="0">
                <a:solidFill>
                  <a:srgbClr val="7030A0"/>
                </a:solidFill>
              </a:rPr>
              <a:t>الأسيوي</a:t>
            </a:r>
          </a:p>
          <a:p>
            <a:pPr marL="0" indent="0" algn="r" rtl="1">
              <a:buNone/>
            </a:pPr>
            <a:endParaRPr lang="ar-SA" dirty="0"/>
          </a:p>
          <a:p>
            <a:pPr marL="0" indent="0" algn="r" rtl="1">
              <a:buNone/>
            </a:pPr>
            <a:endParaRPr lang="en-US"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10</a:t>
            </a:fld>
            <a:endParaRPr lang="en-US"/>
          </a:p>
        </p:txBody>
      </p:sp>
    </p:spTree>
    <p:extLst>
      <p:ext uri="{BB962C8B-B14F-4D97-AF65-F5344CB8AC3E}">
        <p14:creationId xmlns:p14="http://schemas.microsoft.com/office/powerpoint/2010/main" val="3354512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3504"/>
            <a:ext cx="11201400" cy="5573459"/>
          </a:xfrm>
        </p:spPr>
        <p:txBody>
          <a:bodyPr/>
          <a:lstStyle/>
          <a:p>
            <a:pPr marL="0" indent="0" algn="r" rtl="1">
              <a:buNone/>
            </a:pPr>
            <a:r>
              <a:rPr lang="ar-SA" b="1" u="sng" dirty="0">
                <a:solidFill>
                  <a:srgbClr val="C00000"/>
                </a:solidFill>
              </a:rPr>
              <a:t>استعمالات القطن: </a:t>
            </a:r>
            <a:endParaRPr lang="en-US" b="1" u="sng" dirty="0">
              <a:solidFill>
                <a:srgbClr val="C00000"/>
              </a:solidFill>
            </a:endParaRPr>
          </a:p>
          <a:p>
            <a:pPr marL="0" indent="0" algn="r" rtl="1">
              <a:buNone/>
            </a:pPr>
            <a:r>
              <a:rPr lang="ar-SA" dirty="0"/>
              <a:t> </a:t>
            </a:r>
            <a:endParaRPr lang="en-US" dirty="0"/>
          </a:p>
          <a:p>
            <a:pPr algn="r" rtl="1">
              <a:lnSpc>
                <a:spcPct val="150000"/>
              </a:lnSpc>
            </a:pPr>
            <a:r>
              <a:rPr lang="ar-SA" sz="2400" dirty="0"/>
              <a:t>صناعة </a:t>
            </a:r>
            <a:r>
              <a:rPr lang="ar-SA" sz="2400" dirty="0" smtClean="0"/>
              <a:t>المنسوجات.</a:t>
            </a:r>
            <a:endParaRPr lang="en-US" sz="2400" dirty="0"/>
          </a:p>
          <a:p>
            <a:pPr algn="r" rtl="1">
              <a:lnSpc>
                <a:spcPct val="150000"/>
              </a:lnSpc>
            </a:pPr>
            <a:r>
              <a:rPr lang="ar-SA" sz="2400" dirty="0"/>
              <a:t>مكون هام لأنسجة إطارات </a:t>
            </a:r>
            <a:r>
              <a:rPr lang="ar-SA" sz="2400" dirty="0" smtClean="0"/>
              <a:t>السيارات. </a:t>
            </a:r>
            <a:r>
              <a:rPr lang="ar-SA" sz="2400" dirty="0" smtClean="0">
                <a:solidFill>
                  <a:srgbClr val="00B050"/>
                </a:solidFill>
              </a:rPr>
              <a:t>**</a:t>
            </a:r>
            <a:endParaRPr lang="en-US" sz="2400" dirty="0">
              <a:solidFill>
                <a:srgbClr val="00B050"/>
              </a:solidFill>
            </a:endParaRPr>
          </a:p>
          <a:p>
            <a:pPr algn="r" rtl="1">
              <a:lnSpc>
                <a:spcPct val="150000"/>
              </a:lnSpc>
            </a:pPr>
            <a:r>
              <a:rPr lang="ar-SA" sz="2400" dirty="0"/>
              <a:t>الألياف المفصولة عن البذور تستعمل على نطاق واسع في أغراض </a:t>
            </a:r>
            <a:r>
              <a:rPr lang="ar-SA" sz="2400" dirty="0" smtClean="0"/>
              <a:t>الحشو.</a:t>
            </a:r>
            <a:endParaRPr lang="en-US" sz="2400" dirty="0"/>
          </a:p>
          <a:p>
            <a:pPr algn="r" rtl="1">
              <a:lnSpc>
                <a:spcPct val="150000"/>
              </a:lnSpc>
            </a:pPr>
            <a:r>
              <a:rPr lang="ar-SA" sz="2400" dirty="0"/>
              <a:t>تعامل أليافه بالصودا </a:t>
            </a:r>
            <a:r>
              <a:rPr lang="ar-SA" sz="2400" dirty="0" smtClean="0"/>
              <a:t>الكاوية( هيدروكسيد صوديوم)  </a:t>
            </a:r>
            <a:r>
              <a:rPr lang="ar-SA" sz="2400" dirty="0"/>
              <a:t>لتعطي لمعاناً فائقاً ومظهراً حريرياً </a:t>
            </a:r>
            <a:r>
              <a:rPr lang="ar-SA" sz="2400" dirty="0" smtClean="0"/>
              <a:t>.</a:t>
            </a:r>
            <a:endParaRPr lang="en-US" sz="2400" dirty="0"/>
          </a:p>
          <a:p>
            <a:pPr algn="r" rtl="1">
              <a:lnSpc>
                <a:spcPct val="150000"/>
              </a:lnSpc>
            </a:pPr>
            <a:r>
              <a:rPr lang="ar-SA" sz="2400" dirty="0"/>
              <a:t>إنتاج القطن الطبي (حيث تنظف الألياف تنظيفاً تاماً وتزال عنها الطبقة الزيتية)</a:t>
            </a:r>
            <a:endParaRPr lang="en-US" sz="2400" dirty="0"/>
          </a:p>
          <a:p>
            <a:pPr algn="r" rtl="1">
              <a:lnSpc>
                <a:spcPct val="150000"/>
              </a:lnSpc>
            </a:pPr>
            <a:r>
              <a:rPr lang="ar-SA" sz="2400" dirty="0"/>
              <a:t>أحد المواد الخام الأساسية لصناعة السليلوز والحرير </a:t>
            </a:r>
            <a:r>
              <a:rPr lang="ar-SA" sz="2400" dirty="0" smtClean="0"/>
              <a:t>الصناعي.</a:t>
            </a:r>
            <a:endParaRPr lang="en-US" sz="2400" dirty="0"/>
          </a:p>
          <a:p>
            <a:pPr marL="0" indent="0" algn="r" rtl="1">
              <a:buNone/>
            </a:pPr>
            <a:endParaRPr lang="en-US"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a:xfrm>
            <a:off x="673100" y="5738019"/>
            <a:ext cx="11176000" cy="365125"/>
          </a:xfrm>
        </p:spPr>
        <p:txBody>
          <a:bodyPr/>
          <a:lstStyle/>
          <a:p>
            <a:r>
              <a:rPr lang="ar-SA" dirty="0" smtClean="0">
                <a:solidFill>
                  <a:srgbClr val="00B050"/>
                </a:solidFill>
              </a:rPr>
              <a:t>** يدخل </a:t>
            </a:r>
            <a:r>
              <a:rPr lang="ar-SA" dirty="0">
                <a:solidFill>
                  <a:srgbClr val="00B050"/>
                </a:solidFill>
              </a:rPr>
              <a:t>القطن (أو مشتقاته السليلوزية مثل ألياف الريون/الحرير الصناعي المشتقة من السليلوز النباتي) في صناعة إطارات السيارات باعتباره عنصراً حيوياً في هيكل التقوية </a:t>
            </a:r>
            <a:r>
              <a:rPr lang="ar-SA" dirty="0" smtClean="0">
                <a:solidFill>
                  <a:srgbClr val="00B050"/>
                </a:solidFill>
              </a:rPr>
              <a:t>الداخلي ، تُحول </a:t>
            </a:r>
            <a:r>
              <a:rPr lang="ar-SA" dirty="0">
                <a:solidFill>
                  <a:srgbClr val="00B050"/>
                </a:solidFill>
              </a:rPr>
              <a:t>ألياف القطن أو السليلوز إلى خيوط قوية جداً، يتم غزلها وفتلها بطريقة هندسية دقيقة، ثم تغطيتها وتصفيحها بطبقات من </a:t>
            </a:r>
            <a:r>
              <a:rPr lang="ar-SA" dirty="0" smtClean="0">
                <a:solidFill>
                  <a:srgbClr val="00B050"/>
                </a:solidFill>
              </a:rPr>
              <a:t>المطاط شكل </a:t>
            </a:r>
            <a:r>
              <a:rPr lang="ar-SA" dirty="0">
                <a:solidFill>
                  <a:srgbClr val="00B050"/>
                </a:solidFill>
              </a:rPr>
              <a:t>هذه الأشرطة النسيجية المغطاة بالمطاط الهيكل العظمي المرن للإطار.</a:t>
            </a:r>
            <a:endParaRPr lang="en-US" dirty="0">
              <a:solidFill>
                <a:srgbClr val="00B050"/>
              </a:solidFill>
            </a:endParaRPr>
          </a:p>
        </p:txBody>
      </p:sp>
      <p:pic>
        <p:nvPicPr>
          <p:cNvPr id="6" name="Picture 5"/>
          <p:cNvPicPr>
            <a:picLocks noChangeAspect="1"/>
          </p:cNvPicPr>
          <p:nvPr/>
        </p:nvPicPr>
        <p:blipFill>
          <a:blip r:embed="rId2"/>
          <a:stretch>
            <a:fillRect/>
          </a:stretch>
        </p:blipFill>
        <p:spPr>
          <a:xfrm>
            <a:off x="399288" y="704088"/>
            <a:ext cx="3264408" cy="2176272"/>
          </a:xfrm>
          <a:prstGeom prst="rect">
            <a:avLst/>
          </a:prstGeom>
        </p:spPr>
      </p:pic>
    </p:spTree>
    <p:extLst>
      <p:ext uri="{BB962C8B-B14F-4D97-AF65-F5344CB8AC3E}">
        <p14:creationId xmlns:p14="http://schemas.microsoft.com/office/powerpoint/2010/main" val="3923285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12</a:t>
            </a:fld>
            <a:endParaRPr lang="en-US"/>
          </a:p>
        </p:txBody>
      </p:sp>
      <p:sp>
        <p:nvSpPr>
          <p:cNvPr id="4" name="Rectangle 1"/>
          <p:cNvSpPr>
            <a:spLocks noChangeArrowheads="1"/>
          </p:cNvSpPr>
          <p:nvPr/>
        </p:nvSpPr>
        <p:spPr bwMode="auto">
          <a:xfrm>
            <a:off x="394195" y="754817"/>
            <a:ext cx="11403609"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fontAlgn="base" hangingPunct="0">
              <a:spcBef>
                <a:spcPct val="0"/>
              </a:spcBef>
              <a:spcAft>
                <a:spcPct val="0"/>
              </a:spcAft>
              <a:buFontTx/>
              <a:buChar char="•"/>
            </a:pPr>
            <a:r>
              <a:rPr kumimoji="0" lang="en-US" altLang="en-US" sz="1800" b="1" i="0" u="none" strike="noStrike" cap="none" normalizeH="0" baseline="0" dirty="0" smtClean="0">
                <a:ln>
                  <a:noFill/>
                </a:ln>
                <a:solidFill>
                  <a:srgbClr val="00B050"/>
                </a:solidFill>
                <a:effectLst/>
                <a:latin typeface="Arial" panose="020B0604020202020204" pitchFamily="34" charset="0"/>
                <a:cs typeface="Arial" panose="020B0604020202020204" pitchFamily="34" charset="0"/>
              </a:rPr>
              <a:t>:</a:t>
            </a:r>
            <a:r>
              <a:rPr kumimoji="0" lang="en-US" altLang="en-US" sz="1800" b="0" i="0" u="none" strike="noStrike" cap="none" normalizeH="0" baseline="0" dirty="0" smtClean="0">
                <a:ln>
                  <a:noFill/>
                </a:ln>
                <a:solidFill>
                  <a:srgbClr val="00B050"/>
                </a:solidFill>
                <a:effectLst/>
                <a:latin typeface="Arial" panose="020B0604020202020204" pitchFamily="34" charset="0"/>
              </a:rPr>
              <a:t> </a:t>
            </a:r>
            <a:r>
              <a:rPr lang="ar-SA" altLang="en-US" b="1" dirty="0">
                <a:solidFill>
                  <a:srgbClr val="00B050"/>
                </a:solidFill>
                <a:latin typeface="Arial" panose="020B0604020202020204" pitchFamily="34" charset="0"/>
              </a:rPr>
              <a:t>همية اختراع حلاجة القطن </a:t>
            </a:r>
            <a:r>
              <a:rPr lang="ar-SA" altLang="en-US" b="1" dirty="0" smtClean="0">
                <a:solidFill>
                  <a:srgbClr val="00B050"/>
                </a:solidFill>
                <a:latin typeface="Arial" panose="020B0604020202020204" pitchFamily="34" charset="0"/>
              </a:rPr>
              <a:t>: </a:t>
            </a:r>
          </a:p>
          <a:p>
            <a:pPr lvl="0" algn="r" eaLnBrk="0" fontAlgn="base" hangingPunct="0">
              <a:spcBef>
                <a:spcPct val="0"/>
              </a:spcBef>
              <a:spcAft>
                <a:spcPct val="0"/>
              </a:spcAft>
            </a:pPr>
            <a:r>
              <a:rPr kumimoji="0" lang="ar-SA"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ظل القطن محصُولاً مكلفاً لصعوبة فصل أليافه عن بذوره حتى اخترع "إيلي ويتني" آلة حلاجة القطن عام 1793م، مما أحدث انقلاباً صناعيّاً كبيراً في أمريكا وإنجلترا</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lvl="0" algn="r" eaLnBrk="0" fontAlgn="base" hangingPunct="0">
              <a:spcBef>
                <a:spcPct val="0"/>
              </a:spcBef>
              <a:spcAft>
                <a:spcPct val="0"/>
              </a:spcAft>
            </a:pPr>
            <a:r>
              <a:rPr kumimoji="0" lang="en-US" altLang="en-US" sz="2400" b="1" i="0" u="none" strike="noStrike" cap="none" normalizeH="0" baseline="0" dirty="0" smtClean="0">
                <a:ln>
                  <a:noFill/>
                </a:ln>
                <a:solidFill>
                  <a:srgbClr val="00B050"/>
                </a:solidFill>
                <a:effectLst/>
                <a:latin typeface="Arial" panose="020B0604020202020204" pitchFamily="34" charset="0"/>
                <a:cs typeface="Arial" panose="020B0604020202020204" pitchFamily="34" charset="0"/>
              </a:rPr>
              <a:t>:</a:t>
            </a:r>
            <a:r>
              <a:rPr kumimoji="0" lang="en-US" altLang="en-US" sz="2400" b="0" i="0" u="none" strike="noStrike" cap="none" normalizeH="0" baseline="0" dirty="0" smtClean="0">
                <a:ln>
                  <a:noFill/>
                </a:ln>
                <a:solidFill>
                  <a:srgbClr val="00B050"/>
                </a:solidFill>
                <a:effectLst/>
                <a:latin typeface="Arial" panose="020B0604020202020204" pitchFamily="34" charset="0"/>
              </a:rPr>
              <a:t> </a:t>
            </a:r>
            <a:r>
              <a:rPr lang="ar-SA" altLang="en-US" sz="2400" b="1" dirty="0">
                <a:solidFill>
                  <a:srgbClr val="00B050"/>
                </a:solidFill>
                <a:latin typeface="Arial" panose="020B0604020202020204" pitchFamily="34" charset="0"/>
              </a:rPr>
              <a:t>دورة نمو القطن</a:t>
            </a:r>
            <a:r>
              <a:rPr kumimoji="0" lang="ar-SA" altLang="en-US" sz="2400" b="0" i="0" u="none" strike="noStrike" cap="none" normalizeH="0" baseline="0" dirty="0" smtClean="0">
                <a:ln>
                  <a:noFill/>
                </a:ln>
                <a:solidFill>
                  <a:srgbClr val="00B050"/>
                </a:solidFill>
                <a:effectLst/>
                <a:latin typeface="Arial" panose="020B0604020202020204" pitchFamily="34" charset="0"/>
              </a:rPr>
              <a:t> </a:t>
            </a:r>
          </a:p>
          <a:p>
            <a:pPr marL="0" marR="0" lvl="0" indent="0" algn="r" defTabSz="914400" rtl="0" eaLnBrk="0" fontAlgn="base" latinLnBrk="0" hangingPunct="0">
              <a:lnSpc>
                <a:spcPct val="100000"/>
              </a:lnSpc>
              <a:spcBef>
                <a:spcPct val="0"/>
              </a:spcBef>
              <a:spcAft>
                <a:spcPct val="0"/>
              </a:spcAft>
              <a:buClrTx/>
              <a:buSzTx/>
              <a:tabLst/>
            </a:pPr>
            <a:r>
              <a:rPr kumimoji="0" lang="ar-SA"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تتكون لوزة القطن أثناء ذبول الأزهار وتنضج في مدة تتراوح بين 45 إلى 60 يوماً</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tabLst/>
            </a:pPr>
            <a:r>
              <a:rPr kumimoji="0" lang="ar-SA" altLang="en-US" sz="2400" b="1" i="0" u="none" strike="noStrike" cap="none" normalizeH="0" baseline="0" dirty="0" smtClean="0">
                <a:ln>
                  <a:noFill/>
                </a:ln>
                <a:solidFill>
                  <a:srgbClr val="00B050"/>
                </a:solidFill>
                <a:effectLst/>
                <a:latin typeface="Arial" panose="020B0604020202020204" pitchFamily="34" charset="0"/>
                <a:cs typeface="Arial" panose="020B0604020202020204" pitchFamily="34" charset="0"/>
              </a:rPr>
              <a:t>مراحل تجهيز القطن ونقله:</a:t>
            </a:r>
          </a:p>
          <a:p>
            <a:pPr lvl="0" algn="r" eaLnBrk="0" fontAlgn="base" hangingPunct="0">
              <a:spcBef>
                <a:spcPct val="0"/>
              </a:spcBef>
              <a:spcAft>
                <a:spcPct val="0"/>
              </a:spcAft>
            </a:pPr>
            <a:r>
              <a:rPr lang="ar-SA" altLang="en-US" sz="2400" b="1" dirty="0">
                <a:latin typeface="Arial" panose="020B0604020202020204" pitchFamily="34" charset="0"/>
              </a:rPr>
              <a:t>الجني </a:t>
            </a:r>
            <a:r>
              <a:rPr lang="ar-SA" altLang="en-US" sz="2400" b="1" dirty="0" smtClean="0">
                <a:latin typeface="Arial" panose="020B0604020202020204" pitchFamily="34" charset="0"/>
              </a:rPr>
              <a:t>والتجفيف:</a:t>
            </a:r>
            <a:endParaRPr lang="ar-SA" altLang="en-US" sz="2400" b="1" dirty="0">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tabLst/>
            </a:pPr>
            <a:r>
              <a:rPr kumimoji="0" lang="ar-SA"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يُجنى القطن ثم يُجفف وينظف من الشوائب والغبار</a:t>
            </a:r>
            <a:endParaRPr lang="ar-SA" altLang="en-US" b="1" dirty="0">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ar-SA" altLang="en-US" sz="2400" b="1" i="0" u="none" strike="noStrike" cap="none" normalizeH="0" baseline="0" dirty="0" smtClean="0">
                <a:ln>
                  <a:noFill/>
                </a:ln>
                <a:solidFill>
                  <a:schemeClr val="tx1"/>
                </a:solidFill>
                <a:effectLst/>
                <a:latin typeface="Arial" panose="020B0604020202020204" pitchFamily="34" charset="0"/>
              </a:rPr>
              <a:t>الحلاج : </a:t>
            </a:r>
          </a:p>
          <a:p>
            <a:pPr marL="0" marR="0" lvl="0" indent="0" algn="r" defTabSz="914400" rtl="0" eaLnBrk="0" fontAlgn="base" latinLnBrk="0" hangingPunct="0">
              <a:lnSpc>
                <a:spcPct val="100000"/>
              </a:lnSpc>
              <a:spcBef>
                <a:spcPct val="0"/>
              </a:spcBef>
              <a:spcAft>
                <a:spcPct val="0"/>
              </a:spcAft>
              <a:buClrTx/>
              <a:buSzTx/>
              <a:tabLst/>
            </a:pPr>
            <a:r>
              <a:rPr kumimoji="0" lang="ar-SA"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يُنقل إلى المحلج (المصنع المجهز بالآلات) لفصل ألياف القطن عن بذورها. </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tabLst/>
            </a:pPr>
            <a:r>
              <a:rPr kumimoji="0" lang="ar-SA" altLang="en-US" sz="2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الكبس والتعبئة:</a:t>
            </a:r>
            <a:endParaRPr kumimoji="0" lang="ar-SA"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tabLst/>
            </a:pPr>
            <a:r>
              <a:rPr kumimoji="0" lang="ar-SA"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ُحزم القطن في بالات ضخمة بحجم الثلاجة المنزلية، وتُغطى بأقمشة الخيش (القنب) وتُربط بأحزمة حديدية</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tabLst/>
            </a:pPr>
            <a:r>
              <a:rPr kumimoji="0" lang="ar-SA" altLang="en-US" sz="2400" b="1" i="0" u="none" strike="noStrike" cap="none" normalizeH="0" baseline="0" dirty="0" smtClean="0">
                <a:ln>
                  <a:noFill/>
                </a:ln>
                <a:effectLst/>
                <a:latin typeface="Arial" panose="020B0604020202020204" pitchFamily="34" charset="0"/>
                <a:cs typeface="Arial" panose="020B0604020202020204" pitchFamily="34" charset="0"/>
              </a:rPr>
              <a:t>الغزل:</a:t>
            </a:r>
          </a:p>
          <a:p>
            <a:pPr marL="0" marR="0" lvl="0" indent="0" algn="r"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ar-SA"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يُنقل أخيراً إلى آلات مخصصة لتحويل الألياف إلى خيوط قابلة للحياكة</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9171792" y="295159"/>
            <a:ext cx="2335896" cy="646331"/>
          </a:xfrm>
          <a:prstGeom prst="rect">
            <a:avLst/>
          </a:prstGeom>
        </p:spPr>
        <p:txBody>
          <a:bodyPr wrap="none">
            <a:spAutoFit/>
          </a:bodyPr>
          <a:lstStyle/>
          <a:p>
            <a:r>
              <a:rPr lang="ar-SA" sz="3600" b="1" dirty="0">
                <a:solidFill>
                  <a:schemeClr val="accent2">
                    <a:lumMod val="75000"/>
                  </a:schemeClr>
                </a:solidFill>
                <a:latin typeface="Calibri Light" panose="020F0302020204030204" pitchFamily="34" charset="0"/>
                <a:ea typeface="Times New Roman" panose="02020603050405020304" pitchFamily="18" charset="0"/>
                <a:cs typeface="Times New Roman" panose="02020603050405020304" pitchFamily="18" charset="0"/>
              </a:rPr>
              <a:t>صناعة </a:t>
            </a:r>
            <a:r>
              <a:rPr lang="ar-SA" sz="3600" b="1" dirty="0" smtClean="0">
                <a:solidFill>
                  <a:schemeClr val="accent2">
                    <a:lumMod val="75000"/>
                  </a:schemeClr>
                </a:solidFill>
                <a:latin typeface="Calibri Light" panose="020F0302020204030204" pitchFamily="34" charset="0"/>
                <a:ea typeface="Times New Roman" panose="02020603050405020304" pitchFamily="18" charset="0"/>
                <a:cs typeface="Times New Roman" panose="02020603050405020304" pitchFamily="18" charset="0"/>
              </a:rPr>
              <a:t>القطن:</a:t>
            </a:r>
            <a:endParaRPr lang="en-US" sz="3600" dirty="0"/>
          </a:p>
        </p:txBody>
      </p:sp>
      <p:sp>
        <p:nvSpPr>
          <p:cNvPr id="6" name="Rectangle 5"/>
          <p:cNvSpPr/>
          <p:nvPr/>
        </p:nvSpPr>
        <p:spPr>
          <a:xfrm>
            <a:off x="394195" y="5527361"/>
            <a:ext cx="11632209" cy="276999"/>
          </a:xfrm>
          <a:prstGeom prst="rect">
            <a:avLst/>
          </a:prstGeom>
        </p:spPr>
        <p:txBody>
          <a:bodyPr wrap="square">
            <a:spAutoFit/>
          </a:bodyPr>
          <a:lstStyle/>
          <a:p>
            <a:pPr algn="r"/>
            <a:r>
              <a:rPr lang="ar-SA" sz="1200" dirty="0">
                <a:solidFill>
                  <a:srgbClr val="7030A0"/>
                </a:solidFill>
              </a:rPr>
              <a:t>حلاجة القطن (أو ما يُعرف علمياً وعملياً بـ "حلج القطن") هي العملية الصناعية أو الميكانيكية التي يتم من خلالها فصل ألياف القطن (النسيلة) عن بذوره بعد عملية جني المحصول، وذلك دون إتلاف الألياف أو تخريب البذور.</a:t>
            </a:r>
          </a:p>
        </p:txBody>
      </p:sp>
      <p:sp>
        <p:nvSpPr>
          <p:cNvPr id="7" name="Rectangle 6"/>
          <p:cNvSpPr/>
          <p:nvPr/>
        </p:nvSpPr>
        <p:spPr>
          <a:xfrm>
            <a:off x="640080" y="5833130"/>
            <a:ext cx="11386324" cy="307777"/>
          </a:xfrm>
          <a:prstGeom prst="rect">
            <a:avLst/>
          </a:prstGeom>
        </p:spPr>
        <p:txBody>
          <a:bodyPr wrap="square">
            <a:spAutoFit/>
          </a:bodyPr>
          <a:lstStyle/>
          <a:p>
            <a:pPr algn="r"/>
            <a:r>
              <a:rPr lang="ar-SA" sz="1400" dirty="0" smtClean="0">
                <a:solidFill>
                  <a:srgbClr val="7030A0"/>
                </a:solidFill>
              </a:rPr>
              <a:t>الة كبس البالات :هي </a:t>
            </a:r>
            <a:r>
              <a:rPr lang="ar-SA" sz="1400" dirty="0">
                <a:solidFill>
                  <a:srgbClr val="7030A0"/>
                </a:solidFill>
              </a:rPr>
              <a:t>معدة صناعية هيدروليكية أو ميكانيكية قوية تُستخدم لضغط المواد السائبة أو الخفيفة وتعبئتها في شكل بالات متماسكة وموحدة القياس والأبعاد.</a:t>
            </a:r>
            <a:endParaRPr lang="en-US" sz="1400" dirty="0">
              <a:solidFill>
                <a:srgbClr val="7030A0"/>
              </a:solidFill>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826879" y="1946366"/>
            <a:ext cx="4398263" cy="1962747"/>
          </a:xfrm>
          <a:prstGeom prst="rect">
            <a:avLst/>
          </a:prstGeom>
          <a:ln>
            <a:noFill/>
          </a:ln>
        </p:spPr>
      </p:pic>
    </p:spTree>
    <p:extLst>
      <p:ext uri="{BB962C8B-B14F-4D97-AF65-F5344CB8AC3E}">
        <p14:creationId xmlns:p14="http://schemas.microsoft.com/office/powerpoint/2010/main" val="1139290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248"/>
            <a:ext cx="11594592" cy="6455664"/>
          </a:xfrm>
        </p:spPr>
        <p:txBody>
          <a:bodyPr>
            <a:noAutofit/>
          </a:bodyPr>
          <a:lstStyle/>
          <a:p>
            <a:pPr marL="0" indent="0" algn="r" rtl="1">
              <a:lnSpc>
                <a:spcPct val="150000"/>
              </a:lnSpc>
              <a:buNone/>
            </a:pPr>
            <a:r>
              <a:rPr lang="ar-SA" b="1" u="sng" dirty="0" smtClean="0">
                <a:solidFill>
                  <a:srgbClr val="C00000"/>
                </a:solidFill>
              </a:rPr>
              <a:t>2-  الالياف </a:t>
            </a:r>
            <a:r>
              <a:rPr lang="ar-SA" b="1" u="sng" dirty="0">
                <a:solidFill>
                  <a:srgbClr val="C00000"/>
                </a:solidFill>
              </a:rPr>
              <a:t>اللينة : الكتان </a:t>
            </a:r>
            <a:r>
              <a:rPr lang="en-US" b="1" u="sng" dirty="0" smtClean="0">
                <a:solidFill>
                  <a:srgbClr val="C00000"/>
                </a:solidFill>
              </a:rPr>
              <a:t>flax</a:t>
            </a:r>
            <a:endParaRPr lang="ar-SA" b="1" u="sng" dirty="0" smtClean="0">
              <a:solidFill>
                <a:srgbClr val="C00000"/>
              </a:solidFill>
            </a:endParaRPr>
          </a:p>
          <a:p>
            <a:pPr marL="0" marR="0" algn="just" rtl="1">
              <a:lnSpc>
                <a:spcPct val="150000"/>
              </a:lnSpc>
              <a:spcBef>
                <a:spcPts val="0"/>
              </a:spcBef>
              <a:spcAft>
                <a:spcPts val="0"/>
              </a:spcAft>
            </a:pPr>
            <a:r>
              <a:rPr lang="ar-SA" sz="2400" dirty="0" smtClean="0">
                <a:solidFill>
                  <a:srgbClr val="0070C0"/>
                </a:solidFill>
                <a:latin typeface="Calibri" panose="020F0502020204030204" pitchFamily="34" charset="0"/>
                <a:ea typeface="Calibri" panose="020F0502020204030204" pitchFamily="34" charset="0"/>
              </a:rPr>
              <a:t>يعتبر الكتان</a:t>
            </a:r>
            <a:r>
              <a:rPr lang="en-US" sz="2400" dirty="0" smtClean="0">
                <a:solidFill>
                  <a:srgbClr val="0070C0"/>
                </a:solidFill>
                <a:latin typeface="Calibri" panose="020F0502020204030204" pitchFamily="34" charset="0"/>
                <a:ea typeface="Calibri" panose="020F0502020204030204" pitchFamily="34" charset="0"/>
              </a:rPr>
              <a:t> </a:t>
            </a:r>
            <a:r>
              <a:rPr lang="en-US" sz="2400" b="1" i="1" dirty="0" err="1" smtClean="0">
                <a:solidFill>
                  <a:srgbClr val="0070C0"/>
                </a:solidFill>
                <a:latin typeface="Calibri" panose="020F0502020204030204" pitchFamily="34" charset="0"/>
                <a:ea typeface="Calibri" panose="020F0502020204030204" pitchFamily="34" charset="0"/>
                <a:cs typeface="Arial" panose="020B0604020202020204" pitchFamily="34" charset="0"/>
              </a:rPr>
              <a:t>Linum</a:t>
            </a:r>
            <a:r>
              <a:rPr lang="en-US" sz="2400" b="1" i="1" dirty="0" smtClean="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en-US" sz="2400" b="1" i="1" dirty="0" err="1">
                <a:solidFill>
                  <a:srgbClr val="0070C0"/>
                </a:solidFill>
                <a:latin typeface="Calibri" panose="020F0502020204030204" pitchFamily="34" charset="0"/>
                <a:ea typeface="Calibri" panose="020F0502020204030204" pitchFamily="34" charset="0"/>
                <a:cs typeface="Arial" panose="020B0604020202020204" pitchFamily="34" charset="0"/>
              </a:rPr>
              <a:t>usitatissimum</a:t>
            </a:r>
            <a:r>
              <a:rPr lang="en-US" sz="2400" b="1" i="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24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ar-SA" sz="2400" dirty="0">
                <a:solidFill>
                  <a:srgbClr val="0070C0"/>
                </a:solidFill>
                <a:latin typeface="Arial" panose="020B0604020202020204" pitchFamily="34" charset="0"/>
                <a:ea typeface="Calibri" panose="020F0502020204030204" pitchFamily="34" charset="0"/>
              </a:rPr>
              <a:t>الذي</a:t>
            </a:r>
            <a:r>
              <a:rPr lang="ar-SA" sz="2400" b="1" i="1" dirty="0">
                <a:solidFill>
                  <a:srgbClr val="0070C0"/>
                </a:solidFill>
                <a:latin typeface="Arial" panose="020B0604020202020204" pitchFamily="34" charset="0"/>
                <a:ea typeface="Calibri" panose="020F0502020204030204" pitchFamily="34" charset="0"/>
              </a:rPr>
              <a:t> </a:t>
            </a:r>
            <a:r>
              <a:rPr lang="ar-SA" sz="2400" dirty="0">
                <a:solidFill>
                  <a:srgbClr val="0070C0"/>
                </a:solidFill>
                <a:latin typeface="Arial" panose="020B0604020202020204" pitchFamily="34" charset="0"/>
                <a:ea typeface="Calibri" panose="020F0502020204030204" pitchFamily="34" charset="0"/>
              </a:rPr>
              <a:t>يتبع الكتان الفصيلة الكتانية، أهم نباتات الألياف، وموطنه الأصلي منطقة وسط آسيا والمناطق المعتدلة من أوروبا وبعض الولايات الروسية والحبشة والصومال</a:t>
            </a:r>
            <a:r>
              <a:rPr lang="ar-SA" sz="2400" dirty="0" smtClean="0">
                <a:solidFill>
                  <a:srgbClr val="0070C0"/>
                </a:solidFill>
                <a:latin typeface="Arial" panose="020B0604020202020204" pitchFamily="34" charset="0"/>
                <a:ea typeface="Calibri" panose="020F0502020204030204" pitchFamily="34" charset="0"/>
              </a:rPr>
              <a:t>.</a:t>
            </a:r>
            <a:endParaRPr lang="en-US" sz="2400" u="sng" dirty="0" smtClean="0">
              <a:solidFill>
                <a:srgbClr val="C00000"/>
              </a:solidFill>
            </a:endParaRPr>
          </a:p>
          <a:p>
            <a:pPr marL="0" indent="0" algn="r" rtl="1">
              <a:lnSpc>
                <a:spcPct val="100000"/>
              </a:lnSpc>
              <a:buNone/>
            </a:pPr>
            <a:r>
              <a:rPr lang="ar-SA" sz="2400" b="1" u="sng" dirty="0">
                <a:solidFill>
                  <a:srgbClr val="C00000"/>
                </a:solidFill>
              </a:rPr>
              <a:t>خصائص نبات الكتان: </a:t>
            </a:r>
          </a:p>
          <a:p>
            <a:pPr marL="0" indent="0" algn="r" rtl="1">
              <a:lnSpc>
                <a:spcPct val="150000"/>
              </a:lnSpc>
              <a:buNone/>
            </a:pPr>
            <a:r>
              <a:rPr lang="ar-SA" sz="2400" dirty="0" smtClean="0"/>
              <a:t>الكتان </a:t>
            </a:r>
            <a:r>
              <a:rPr lang="ar-SA" sz="2400" dirty="0"/>
              <a:t>نبات حولي يستخرج من بذوره الزيت ومن سيقانه الألياف</a:t>
            </a:r>
            <a:r>
              <a:rPr lang="ar-SA" sz="2400" dirty="0" smtClean="0">
                <a:solidFill>
                  <a:srgbClr val="00B050"/>
                </a:solidFill>
              </a:rPr>
              <a:t>.، </a:t>
            </a:r>
            <a:r>
              <a:rPr lang="ar-SA" sz="2400" dirty="0" smtClean="0"/>
              <a:t>تستخدم </a:t>
            </a:r>
            <a:r>
              <a:rPr lang="ar-SA" sz="2400" dirty="0"/>
              <a:t>المنطقة التي تقع بين خروج أول غصن وبين المنطقة الملاصقة للتربة وتسمى </a:t>
            </a:r>
            <a:r>
              <a:rPr lang="ar-SA" sz="2400" dirty="0">
                <a:solidFill>
                  <a:srgbClr val="00B050"/>
                </a:solidFill>
              </a:rPr>
              <a:t>بطول الساق التقني. </a:t>
            </a:r>
            <a:r>
              <a:rPr lang="ar-SA" sz="2400" dirty="0"/>
              <a:t>تحصد النباتات باليد أو الآلة وكلما زاد عمره كلما قلت كمية الألياف وزادت كمية الزيت. </a:t>
            </a:r>
            <a:r>
              <a:rPr lang="ar-SA" sz="2400" u="sng" dirty="0"/>
              <a:t>ويعد ليف الكتان أكثر الألياف تحملاً</a:t>
            </a:r>
            <a:r>
              <a:rPr lang="ar-SA" sz="2400" u="sng" dirty="0" smtClean="0"/>
              <a:t>.</a:t>
            </a:r>
            <a:endParaRPr lang="ar-SA" sz="2400" u="sng" dirty="0"/>
          </a:p>
          <a:p>
            <a:pPr marL="0" indent="0" algn="r" rtl="1">
              <a:lnSpc>
                <a:spcPct val="100000"/>
              </a:lnSpc>
              <a:buNone/>
            </a:pPr>
            <a:r>
              <a:rPr lang="ar-SA" sz="2400" u="sng" dirty="0">
                <a:solidFill>
                  <a:srgbClr val="C00000"/>
                </a:solidFill>
              </a:rPr>
              <a:t>من أهم خصائص هذا النبات ما يلي: </a:t>
            </a:r>
          </a:p>
          <a:p>
            <a:pPr marL="457200" indent="-457200" algn="r" rtl="1">
              <a:lnSpc>
                <a:spcPct val="100000"/>
              </a:lnSpc>
              <a:buFont typeface="+mj-lt"/>
              <a:buAutoNum type="arabicParenR"/>
            </a:pPr>
            <a:r>
              <a:rPr lang="ar-SA" sz="2000" b="1" dirty="0" smtClean="0"/>
              <a:t>نبات </a:t>
            </a:r>
            <a:r>
              <a:rPr lang="ar-SA" sz="2000" b="1" dirty="0"/>
              <a:t>عشبي حولي</a:t>
            </a:r>
          </a:p>
          <a:p>
            <a:pPr marL="457200" indent="-457200" algn="r" rtl="1">
              <a:lnSpc>
                <a:spcPct val="100000"/>
              </a:lnSpc>
              <a:buFont typeface="+mj-lt"/>
              <a:buAutoNum type="arabicParenR"/>
            </a:pPr>
            <a:r>
              <a:rPr lang="ar-SA" sz="2000" b="1" dirty="0" smtClean="0"/>
              <a:t>أزهاره </a:t>
            </a:r>
            <a:r>
              <a:rPr lang="ar-SA" sz="2000" b="1" dirty="0"/>
              <a:t>زرقاء أو بيضاء</a:t>
            </a:r>
          </a:p>
          <a:p>
            <a:pPr marL="457200" indent="-457200" algn="r" rtl="1">
              <a:lnSpc>
                <a:spcPct val="100000"/>
              </a:lnSpc>
              <a:buFont typeface="+mj-lt"/>
              <a:buAutoNum type="arabicParenR"/>
            </a:pPr>
            <a:r>
              <a:rPr lang="ar-SA" sz="2000" b="1" dirty="0" smtClean="0"/>
              <a:t>أوراقه صغيرة</a:t>
            </a:r>
            <a:endParaRPr lang="en-US" sz="2000" b="1" dirty="0" smtClean="0"/>
          </a:p>
          <a:p>
            <a:pPr marL="457200" indent="-457200" algn="r" rtl="1">
              <a:lnSpc>
                <a:spcPct val="100000"/>
              </a:lnSpc>
              <a:buFont typeface="+mj-lt"/>
              <a:buAutoNum type="arabicParenR"/>
            </a:pPr>
            <a:r>
              <a:rPr lang="ar-SA" sz="2000" b="1" dirty="0" smtClean="0"/>
              <a:t>ينمو </a:t>
            </a:r>
            <a:r>
              <a:rPr lang="ar-SA" sz="2000" b="1" dirty="0"/>
              <a:t>لإرتفاع ١-٤ قدم</a:t>
            </a:r>
          </a:p>
          <a:p>
            <a:pPr marL="457200" indent="-457200" algn="r" rtl="1">
              <a:lnSpc>
                <a:spcPct val="100000"/>
              </a:lnSpc>
              <a:buFont typeface="+mj-lt"/>
              <a:buAutoNum type="arabicParenR"/>
            </a:pPr>
            <a:r>
              <a:rPr lang="ar-SA" sz="2000" b="1" dirty="0" smtClean="0"/>
              <a:t>يجود </a:t>
            </a:r>
            <a:r>
              <a:rPr lang="ar-SA" sz="2000" b="1" dirty="0"/>
              <a:t>في الأراضي الرطبة الغنية بالمواد العضوية</a:t>
            </a:r>
          </a:p>
        </p:txBody>
      </p:sp>
      <p:sp>
        <p:nvSpPr>
          <p:cNvPr id="2" name="Slide Number Placeholder 1"/>
          <p:cNvSpPr>
            <a:spLocks noGrp="1"/>
          </p:cNvSpPr>
          <p:nvPr>
            <p:ph type="sldNum" sz="quarter" idx="12"/>
          </p:nvPr>
        </p:nvSpPr>
        <p:spPr/>
        <p:txBody>
          <a:bodyPr/>
          <a:lstStyle/>
          <a:p>
            <a:fld id="{3E568D50-FC9D-4D75-A9A9-D64C818824CF}" type="slidenum">
              <a:rPr lang="en-US" smtClean="0"/>
              <a:t>13</a:t>
            </a:fld>
            <a:endParaRPr lang="en-US"/>
          </a:p>
        </p:txBody>
      </p:sp>
      <p:sp>
        <p:nvSpPr>
          <p:cNvPr id="4" name="Footer Placeholder 3"/>
          <p:cNvSpPr>
            <a:spLocks noGrp="1"/>
          </p:cNvSpPr>
          <p:nvPr>
            <p:ph type="ftr" sz="quarter" idx="11"/>
          </p:nvPr>
        </p:nvSpPr>
        <p:spPr/>
        <p:txBody>
          <a:bodyPr/>
          <a:lstStyle/>
          <a:p>
            <a:r>
              <a:rPr lang="en-US" dirty="0" smtClean="0"/>
              <a:t>hala </a:t>
            </a:r>
            <a:r>
              <a:rPr lang="en-US" dirty="0" err="1" smtClean="0"/>
              <a:t>alrabiah</a:t>
            </a:r>
            <a:endParaRPr lang="en-US" dirty="0"/>
          </a:p>
        </p:txBody>
      </p:sp>
    </p:spTree>
    <p:extLst>
      <p:ext uri="{BB962C8B-B14F-4D97-AF65-F5344CB8AC3E}">
        <p14:creationId xmlns:p14="http://schemas.microsoft.com/office/powerpoint/2010/main" val="2510692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14</a:t>
            </a:fld>
            <a:endParaRPr lang="en-US"/>
          </a:p>
        </p:txBody>
      </p:sp>
      <p:sp>
        <p:nvSpPr>
          <p:cNvPr id="6" name="Rectangle 5"/>
          <p:cNvSpPr/>
          <p:nvPr/>
        </p:nvSpPr>
        <p:spPr>
          <a:xfrm>
            <a:off x="603504" y="237744"/>
            <a:ext cx="11128248" cy="5632311"/>
          </a:xfrm>
          <a:prstGeom prst="rect">
            <a:avLst/>
          </a:prstGeom>
        </p:spPr>
        <p:txBody>
          <a:bodyPr wrap="square">
            <a:spAutoFit/>
          </a:bodyPr>
          <a:lstStyle/>
          <a:p>
            <a:pPr algn="just" rtl="1">
              <a:lnSpc>
                <a:spcPct val="150000"/>
              </a:lnSpc>
              <a:spcBef>
                <a:spcPts val="200"/>
              </a:spcBef>
            </a:pPr>
            <a:r>
              <a:rPr lang="ar-SA" sz="2400" b="1" dirty="0">
                <a:solidFill>
                  <a:schemeClr val="accent2">
                    <a:lumMod val="75000"/>
                  </a:schemeClr>
                </a:solidFill>
                <a:latin typeface="Calibri Light" panose="020F0302020204030204" pitchFamily="34" charset="0"/>
                <a:ea typeface="Times New Roman" panose="02020603050405020304" pitchFamily="18" charset="0"/>
                <a:cs typeface="Times New Roman" panose="02020603050405020304" pitchFamily="18" charset="0"/>
              </a:rPr>
              <a:t>صناعة الكتان: </a:t>
            </a:r>
            <a:endParaRPr lang="en-US" sz="2400" b="1" dirty="0">
              <a:solidFill>
                <a:schemeClr val="accent2">
                  <a:lumMod val="75000"/>
                </a:schemeClr>
              </a:solidFill>
              <a:latin typeface="Calibri Light" panose="020F0302020204030204" pitchFamily="34" charset="0"/>
              <a:ea typeface="Times New Roman" panose="02020603050405020304" pitchFamily="18" charset="0"/>
              <a:cs typeface="Times New Roman" panose="02020603050405020304" pitchFamily="18" charset="0"/>
            </a:endParaRPr>
          </a:p>
          <a:p>
            <a:pPr algn="just" rtl="1">
              <a:lnSpc>
                <a:spcPct val="150000"/>
              </a:lnSpc>
            </a:pPr>
            <a:r>
              <a:rPr lang="ar-SA" sz="2400" b="1" dirty="0">
                <a:latin typeface="Calibri" panose="020F0502020204030204" pitchFamily="34" charset="0"/>
                <a:ea typeface="Calibri" panose="020F0502020204030204" pitchFamily="34" charset="0"/>
                <a:cs typeface="+mj-cs"/>
              </a:rPr>
              <a:t> </a:t>
            </a:r>
            <a:r>
              <a:rPr lang="ar-SA" sz="2400" dirty="0" smtClean="0">
                <a:latin typeface="Calibri" panose="020F0502020204030204" pitchFamily="34" charset="0"/>
                <a:ea typeface="Calibri" panose="020F0502020204030204" pitchFamily="34" charset="0"/>
                <a:cs typeface="+mj-cs"/>
              </a:rPr>
              <a:t>يعتبر </a:t>
            </a:r>
            <a:r>
              <a:rPr lang="ar-SA" sz="2400" dirty="0">
                <a:latin typeface="Calibri" panose="020F0502020204030204" pitchFamily="34" charset="0"/>
                <a:ea typeface="Calibri" panose="020F0502020204030204" pitchFamily="34" charset="0"/>
                <a:cs typeface="+mj-cs"/>
              </a:rPr>
              <a:t>إعداد الكتان </a:t>
            </a:r>
            <a:r>
              <a:rPr lang="ar-SA" sz="2400" dirty="0" smtClean="0">
                <a:latin typeface="Calibri" panose="020F0502020204030204" pitchFamily="34" charset="0"/>
                <a:ea typeface="Calibri" panose="020F0502020204030204" pitchFamily="34" charset="0"/>
                <a:cs typeface="+mj-cs"/>
              </a:rPr>
              <a:t>أغلى ثمناً من القطن </a:t>
            </a:r>
            <a:r>
              <a:rPr lang="ar-SA" sz="2400" dirty="0" smtClean="0">
                <a:cs typeface="+mj-cs"/>
              </a:rPr>
              <a:t>لأن </a:t>
            </a:r>
            <a:r>
              <a:rPr lang="ar-SA" sz="2400" dirty="0">
                <a:cs typeface="+mj-cs"/>
              </a:rPr>
              <a:t>تجهيزه وتحويله إلى قماش يتطلب تعباً وجهداً أكبر بكثير من القطن.</a:t>
            </a:r>
          </a:p>
          <a:p>
            <a:pPr algn="r" rtl="1">
              <a:buFont typeface="Arial" panose="020B0604020202020204" pitchFamily="34" charset="0"/>
              <a:buChar char="•"/>
            </a:pPr>
            <a:r>
              <a:rPr lang="ar-SA" sz="2400" b="1" dirty="0">
                <a:solidFill>
                  <a:srgbClr val="00B050"/>
                </a:solidFill>
                <a:cs typeface="+mj-cs"/>
              </a:rPr>
              <a:t>خطوات صناعة الكتان:</a:t>
            </a:r>
            <a:endParaRPr lang="ar-SA" sz="2400" dirty="0">
              <a:solidFill>
                <a:srgbClr val="00B050"/>
              </a:solidFill>
              <a:cs typeface="+mj-cs"/>
            </a:endParaRPr>
          </a:p>
          <a:p>
            <a:pPr marL="742950" lvl="1" indent="-285750" algn="r" rtl="1">
              <a:buFont typeface="Arial" panose="020B0604020202020204" pitchFamily="34" charset="0"/>
              <a:buChar char="•"/>
            </a:pPr>
            <a:r>
              <a:rPr lang="ar-SA" sz="2400" b="1" dirty="0">
                <a:cs typeface="+mj-cs"/>
              </a:rPr>
              <a:t>التجفيف والتعفين:</a:t>
            </a:r>
            <a:r>
              <a:rPr lang="ar-SA" sz="2400" dirty="0">
                <a:cs typeface="+mj-cs"/>
              </a:rPr>
              <a:t> تُجمع سيقان الكتان المحصودة على شكل حزم وتُجفف، ثم توضع في الماء لتعفينها (وهي خطوة أساسية لفصل الألياف عن بقية ساق النبات).</a:t>
            </a:r>
          </a:p>
          <a:p>
            <a:pPr marL="742950" lvl="1" indent="-285750" algn="r" rtl="1">
              <a:buFont typeface="Arial" panose="020B0604020202020204" pitchFamily="34" charset="0"/>
              <a:buChar char="•"/>
            </a:pPr>
            <a:r>
              <a:rPr lang="ar-SA" sz="2400" b="1" dirty="0">
                <a:cs typeface="+mj-cs"/>
              </a:rPr>
              <a:t>الاستخلاص والتجميع:</a:t>
            </a:r>
            <a:r>
              <a:rPr lang="ar-SA" sz="2400" dirty="0">
                <a:cs typeface="+mj-cs"/>
              </a:rPr>
              <a:t> تُستخدم آلات ميكانيكية لفصل الألياف عن النباتات المجففة وتجميعها.</a:t>
            </a:r>
          </a:p>
          <a:p>
            <a:pPr algn="r" rtl="1">
              <a:buFont typeface="Arial" panose="020B0604020202020204" pitchFamily="34" charset="0"/>
              <a:buChar char="•"/>
            </a:pPr>
            <a:r>
              <a:rPr lang="ar-SA" sz="2400" b="1" dirty="0">
                <a:solidFill>
                  <a:srgbClr val="00B050"/>
                </a:solidFill>
                <a:cs typeface="+mj-cs"/>
              </a:rPr>
              <a:t>شكل وألوان ألياف الكتان:</a:t>
            </a:r>
            <a:endParaRPr lang="ar-SA" sz="2400" dirty="0">
              <a:solidFill>
                <a:srgbClr val="00B050"/>
              </a:solidFill>
              <a:cs typeface="+mj-cs"/>
            </a:endParaRPr>
          </a:p>
          <a:p>
            <a:pPr marL="742950" lvl="1" indent="-285750" algn="r" rtl="1">
              <a:buFont typeface="Arial" panose="020B0604020202020204" pitchFamily="34" charset="0"/>
              <a:buChar char="•"/>
            </a:pPr>
            <a:r>
              <a:rPr lang="ar-SA" sz="2400" b="1" dirty="0">
                <a:cs typeface="+mj-cs"/>
              </a:rPr>
              <a:t>الطبيعية:</a:t>
            </a:r>
            <a:r>
              <a:rPr lang="ar-SA" sz="2400" dirty="0">
                <a:cs typeface="+mj-cs"/>
              </a:rPr>
              <a:t> لونها يميل إلى الصفرة، أو الرمادي، أو الأخضر.</a:t>
            </a:r>
          </a:p>
          <a:p>
            <a:pPr marL="742950" lvl="1" indent="-285750" algn="r" rtl="1">
              <a:buFont typeface="Arial" panose="020B0604020202020204" pitchFamily="34" charset="0"/>
              <a:buChar char="•"/>
            </a:pPr>
            <a:r>
              <a:rPr lang="ar-SA" sz="2400" b="1" dirty="0">
                <a:cs typeface="+mj-cs"/>
              </a:rPr>
              <a:t>المبيضة:</a:t>
            </a:r>
            <a:r>
              <a:rPr lang="ar-SA" sz="2400" dirty="0">
                <a:cs typeface="+mj-cs"/>
              </a:rPr>
              <a:t> عندما تُبيض، تصبح ناعمة وبيضاء تماماً.</a:t>
            </a:r>
          </a:p>
          <a:p>
            <a:pPr algn="r" rtl="1">
              <a:buFont typeface="Arial" panose="020B0604020202020204" pitchFamily="34" charset="0"/>
              <a:buChar char="•"/>
            </a:pPr>
            <a:r>
              <a:rPr lang="ar-SA" sz="2400" b="1" dirty="0">
                <a:cs typeface="+mj-cs"/>
              </a:rPr>
              <a:t>علاقة الكتان بالحرارة:</a:t>
            </a:r>
            <a:r>
              <a:rPr lang="ar-SA" sz="2400" dirty="0">
                <a:cs typeface="+mj-cs"/>
              </a:rPr>
              <a:t> ينقل الحرارة بدرجة قليلة جداً ولا يحبس الهواء داخله، مما يجعله قماشاً بارداً ومناسباً للأجواء الحارة.</a:t>
            </a:r>
            <a:endParaRPr lang="ar-SA" sz="2400" b="1" dirty="0" smtClean="0">
              <a:solidFill>
                <a:schemeClr val="accent2">
                  <a:lumMod val="75000"/>
                </a:schemeClr>
              </a:solidFill>
              <a:latin typeface="Calibri" panose="020F0502020204030204" pitchFamily="34" charset="0"/>
              <a:ea typeface="Calibri" panose="020F0502020204030204" pitchFamily="34" charset="0"/>
              <a:cs typeface="+mj-cs"/>
            </a:endParaRPr>
          </a:p>
          <a:p>
            <a:pPr algn="just" rtl="1">
              <a:lnSpc>
                <a:spcPct val="150000"/>
              </a:lnSpc>
            </a:pPr>
            <a:r>
              <a:rPr lang="ar-SA" sz="2400" dirty="0" smtClean="0">
                <a:latin typeface="Calibri" panose="020F0502020204030204" pitchFamily="34" charset="0"/>
                <a:ea typeface="Calibri" panose="020F0502020204030204" pitchFamily="34" charset="0"/>
                <a:cs typeface="+mj-cs"/>
              </a:rPr>
              <a:t>تصبغ </a:t>
            </a:r>
            <a:r>
              <a:rPr lang="ar-SA" sz="2400" dirty="0">
                <a:latin typeface="Calibri" panose="020F0502020204030204" pitchFamily="34" charset="0"/>
                <a:ea typeface="Calibri" panose="020F0502020204030204" pitchFamily="34" charset="0"/>
                <a:cs typeface="+mj-cs"/>
              </a:rPr>
              <a:t>ألياف الكتان مثل صبغ القطن، ولكن يجب أن تتم عملية الصبغ بدقة بالغة وسريعة. يصبغ الكتان بصبغات كبريتية، وتستخدم ألياف الكتان حسب جودتها في المسبح کألیاف دقيقة أو غليظة.</a:t>
            </a:r>
            <a:endParaRPr lang="en-US" sz="24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3240596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9197" y="353568"/>
            <a:ext cx="4124325" cy="6096000"/>
          </a:xfrm>
          <a:prstGeom prst="rect">
            <a:avLst/>
          </a:prstGeom>
        </p:spPr>
      </p:pic>
      <p:pic>
        <p:nvPicPr>
          <p:cNvPr id="2052" name="Picture 4" descr="See the sourc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9671" y="1115568"/>
            <a:ext cx="3993007"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3E568D50-FC9D-4D75-A9A9-D64C818824CF}" type="slidenum">
              <a:rPr lang="en-US" smtClean="0"/>
              <a:t>15</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135937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568D50-FC9D-4D75-A9A9-D64C818824CF}" type="slidenum">
              <a:rPr lang="en-US" smtClean="0"/>
              <a:t>16</a:t>
            </a:fld>
            <a:endParaRPr lang="en-US" dirty="0"/>
          </a:p>
        </p:txBody>
      </p:sp>
      <p:sp>
        <p:nvSpPr>
          <p:cNvPr id="3" name="Footer Placeholder 2"/>
          <p:cNvSpPr>
            <a:spLocks noGrp="1"/>
          </p:cNvSpPr>
          <p:nvPr>
            <p:ph type="ftr" sz="quarter" idx="11"/>
          </p:nvPr>
        </p:nvSpPr>
        <p:spPr/>
        <p:txBody>
          <a:bodyPr/>
          <a:lstStyle/>
          <a:p>
            <a:r>
              <a:rPr lang="en-US" smtClean="0"/>
              <a:t>hala alrabiah</a:t>
            </a:r>
            <a:endParaRPr lang="en-US"/>
          </a:p>
        </p:txBody>
      </p:sp>
      <p:sp>
        <p:nvSpPr>
          <p:cNvPr id="9" name="Rectangle 8"/>
          <p:cNvSpPr/>
          <p:nvPr/>
        </p:nvSpPr>
        <p:spPr>
          <a:xfrm>
            <a:off x="10616184" y="4004707"/>
            <a:ext cx="371856" cy="44805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dirty="0">
              <a:latin typeface="Times New Roman" panose="02020603050405020304" pitchFamily="18" charset="0"/>
              <a:cs typeface="Times New Roman" panose="02020603050405020304" pitchFamily="18" charset="0"/>
            </a:endParaRPr>
          </a:p>
        </p:txBody>
      </p:sp>
      <p:sp>
        <p:nvSpPr>
          <p:cNvPr id="10" name="Rectangle 9"/>
          <p:cNvSpPr/>
          <p:nvPr/>
        </p:nvSpPr>
        <p:spPr>
          <a:xfrm>
            <a:off x="10616184" y="4470686"/>
            <a:ext cx="371856" cy="44805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356616" y="78776"/>
            <a:ext cx="11585448" cy="5632311"/>
          </a:xfrm>
          <a:prstGeom prst="rect">
            <a:avLst/>
          </a:prstGeom>
        </p:spPr>
        <p:txBody>
          <a:bodyPr wrap="square">
            <a:spAutoFit/>
          </a:bodyPr>
          <a:lstStyle/>
          <a:p>
            <a:pPr algn="r" rtl="1">
              <a:spcBef>
                <a:spcPts val="200"/>
              </a:spcBef>
            </a:pPr>
            <a:r>
              <a:rPr lang="ar-SA" sz="2400" b="1" u="sng" dirty="0">
                <a:solidFill>
                  <a:schemeClr val="accent2">
                    <a:lumMod val="75000"/>
                  </a:schemeClr>
                </a:solidFill>
                <a:latin typeface="Calibri Light" panose="020F0302020204030204" pitchFamily="34" charset="0"/>
                <a:ea typeface="Times New Roman" panose="02020603050405020304" pitchFamily="18" charset="0"/>
                <a:cs typeface="Times New Roman" panose="02020603050405020304" pitchFamily="18" charset="0"/>
              </a:rPr>
              <a:t>استعمالات الكتان: </a:t>
            </a:r>
            <a:endParaRPr lang="en-US" sz="2400" b="1" u="sng" dirty="0">
              <a:solidFill>
                <a:schemeClr val="accent2">
                  <a:lumMod val="75000"/>
                </a:schemeClr>
              </a:solidFill>
              <a:latin typeface="Calibri Light" panose="020F0302020204030204" pitchFamily="34" charset="0"/>
              <a:ea typeface="Times New Roman" panose="02020603050405020304" pitchFamily="18" charset="0"/>
              <a:cs typeface="Times New Roman" panose="02020603050405020304" pitchFamily="18" charset="0"/>
            </a:endParaRPr>
          </a:p>
          <a:p>
            <a:pPr algn="r" rtl="1"/>
            <a:r>
              <a:rPr lang="ar-SA" sz="2400" dirty="0">
                <a:latin typeface="Calibri" panose="020F0502020204030204" pitchFamily="34" charset="0"/>
                <a:ea typeface="Calibri" panose="020F0502020204030204" pitchFamily="34" charset="0"/>
              </a:rPr>
              <a:t> </a:t>
            </a:r>
            <a:endParaRPr lang="en-US" sz="2400" dirty="0">
              <a:latin typeface="Calibri" panose="020F0502020204030204" pitchFamily="34" charset="0"/>
              <a:ea typeface="Calibri" panose="020F0502020204030204" pitchFamily="34" charset="0"/>
              <a:cs typeface="Arial" panose="020B0604020202020204" pitchFamily="34" charset="0"/>
            </a:endParaRPr>
          </a:p>
          <a:p>
            <a:pPr marL="457200" marR="0" lvl="0" indent="-457200" algn="r" rtl="1">
              <a:spcBef>
                <a:spcPts val="0"/>
              </a:spcBef>
              <a:spcAft>
                <a:spcPts val="0"/>
              </a:spcAft>
              <a:buFont typeface="+mj-lt"/>
              <a:buAutoNum type="arabicParenR"/>
            </a:pPr>
            <a:r>
              <a:rPr lang="ar-SA" sz="2400" dirty="0">
                <a:latin typeface="Calibri" panose="020F0502020204030204" pitchFamily="34" charset="0"/>
                <a:ea typeface="Calibri" panose="020F0502020204030204" pitchFamily="34" charset="0"/>
              </a:rPr>
              <a:t>صناعة الأقمشة </a:t>
            </a:r>
            <a:r>
              <a:rPr lang="ar-SA" sz="2400" dirty="0" smtClean="0">
                <a:latin typeface="Calibri" panose="020F0502020204030204" pitchFamily="34" charset="0"/>
                <a:ea typeface="Calibri" panose="020F0502020204030204" pitchFamily="34" charset="0"/>
              </a:rPr>
              <a:t>الكتابية( </a:t>
            </a:r>
            <a:r>
              <a:rPr lang="ar-SA" sz="2400" dirty="0"/>
              <a:t>الأقمشة الخاصة </a:t>
            </a:r>
            <a:r>
              <a:rPr lang="ar-SA" sz="2400" dirty="0" smtClean="0"/>
              <a:t>بالكتابة)**.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r" rtl="1">
              <a:spcBef>
                <a:spcPts val="0"/>
              </a:spcBef>
              <a:spcAft>
                <a:spcPts val="0"/>
              </a:spcAft>
              <a:buFont typeface="+mj-lt"/>
              <a:buAutoNum type="arabicParenR"/>
            </a:pPr>
            <a:r>
              <a:rPr lang="ar-SA" sz="2400" dirty="0" smtClean="0">
                <a:latin typeface="Calibri" panose="020F0502020204030204" pitchFamily="34" charset="0"/>
                <a:ea typeface="Calibri" panose="020F0502020204030204" pitchFamily="34" charset="0"/>
              </a:rPr>
              <a:t>قماش الصور، القماش الخشن، والأبسطة</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r" rtl="1">
              <a:spcBef>
                <a:spcPts val="0"/>
              </a:spcBef>
              <a:spcAft>
                <a:spcPts val="0"/>
              </a:spcAft>
              <a:buFont typeface="+mj-lt"/>
              <a:buAutoNum type="arabicParenR"/>
            </a:pPr>
            <a:r>
              <a:rPr lang="ar-SA" sz="2400" dirty="0" smtClean="0">
                <a:latin typeface="Calibri" panose="020F0502020204030204" pitchFamily="34" charset="0"/>
                <a:ea typeface="Calibri" panose="020F0502020204030204" pitchFamily="34" charset="0"/>
              </a:rPr>
              <a:t>إنتاج </a:t>
            </a:r>
            <a:r>
              <a:rPr lang="ar-SA" sz="2400" dirty="0">
                <a:latin typeface="Calibri" panose="020F0502020204030204" pitchFamily="34" charset="0"/>
                <a:ea typeface="Calibri" panose="020F0502020204030204" pitchFamily="34" charset="0"/>
              </a:rPr>
              <a:t>الخيوط المتينة مثل خيوط السنانير والشباك والدوبارة</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r" rtl="1">
              <a:spcBef>
                <a:spcPts val="0"/>
              </a:spcBef>
              <a:spcAft>
                <a:spcPts val="0"/>
              </a:spcAft>
              <a:buFont typeface="+mj-lt"/>
              <a:buAutoNum type="arabicParenR"/>
            </a:pPr>
            <a:r>
              <a:rPr lang="ar-SA" sz="2400" dirty="0">
                <a:latin typeface="Calibri" panose="020F0502020204030204" pitchFamily="34" charset="0"/>
                <a:ea typeface="Calibri" panose="020F0502020204030204" pitchFamily="34" charset="0"/>
              </a:rPr>
              <a:t>أوراق السجائر</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r" rtl="1">
              <a:spcBef>
                <a:spcPts val="0"/>
              </a:spcBef>
              <a:spcAft>
                <a:spcPts val="0"/>
              </a:spcAft>
              <a:buFont typeface="+mj-lt"/>
              <a:buAutoNum type="arabicParenR"/>
            </a:pPr>
            <a:r>
              <a:rPr lang="ar-SA" sz="2400" dirty="0">
                <a:latin typeface="Calibri" panose="020F0502020204030204" pitchFamily="34" charset="0"/>
                <a:ea typeface="Calibri" panose="020F0502020204030204" pitchFamily="34" charset="0"/>
              </a:rPr>
              <a:t>الورق الفاخر</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r" rtl="1">
              <a:spcBef>
                <a:spcPts val="0"/>
              </a:spcBef>
              <a:spcAft>
                <a:spcPts val="0"/>
              </a:spcAft>
              <a:buFont typeface="+mj-lt"/>
              <a:buAutoNum type="arabicParenR"/>
            </a:pPr>
            <a:r>
              <a:rPr lang="ar-SA" sz="2400" dirty="0">
                <a:latin typeface="Calibri" panose="020F0502020204030204" pitchFamily="34" charset="0"/>
                <a:ea typeface="Calibri" panose="020F0502020204030204" pitchFamily="34" charset="0"/>
              </a:rPr>
              <a:t>المواد العازلة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r" rtl="1">
              <a:spcBef>
                <a:spcPts val="0"/>
              </a:spcBef>
              <a:spcAft>
                <a:spcPts val="0"/>
              </a:spcAft>
              <a:buFont typeface="+mj-lt"/>
              <a:buAutoNum type="arabicParenR"/>
            </a:pPr>
            <a:r>
              <a:rPr lang="ar-SA" sz="2400" dirty="0">
                <a:latin typeface="Calibri" panose="020F0502020204030204" pitchFamily="34" charset="0"/>
                <a:ea typeface="Calibri" panose="020F0502020204030204" pitchFamily="34" charset="0"/>
              </a:rPr>
              <a:t>أغطية الأسرة والطاولات والملابس الداخلية والخارجية، أقمشة الخيام، أكياس الخبز وقماش </a:t>
            </a:r>
            <a:r>
              <a:rPr lang="ar-SA" sz="2400" dirty="0" smtClean="0">
                <a:latin typeface="Calibri" panose="020F0502020204030204" pitchFamily="34" charset="0"/>
                <a:ea typeface="Calibri" panose="020F0502020204030204" pitchFamily="34" charset="0"/>
              </a:rPr>
              <a:t>الأشرعة.</a:t>
            </a:r>
            <a:endParaRPr lang="ar-SA" sz="2400" dirty="0" smtClean="0">
              <a:latin typeface="Calibri" panose="020F0502020204030204" pitchFamily="34" charset="0"/>
              <a:ea typeface="Calibri" panose="020F0502020204030204" pitchFamily="34" charset="0"/>
            </a:endParaRPr>
          </a:p>
          <a:p>
            <a:pPr marL="457200" marR="0" lvl="0" indent="-457200" algn="r" rtl="1">
              <a:spcBef>
                <a:spcPts val="0"/>
              </a:spcBef>
              <a:spcAft>
                <a:spcPts val="0"/>
              </a:spcAft>
              <a:buFont typeface="+mj-lt"/>
              <a:buAutoNum type="arabicParenR"/>
            </a:pPr>
            <a:endParaRPr lang="ar-SA" sz="2400" dirty="0" smtClean="0">
              <a:solidFill>
                <a:srgbClr val="C00000"/>
              </a:solidFill>
              <a:latin typeface="Calibri" panose="020F0502020204030204" pitchFamily="34" charset="0"/>
              <a:ea typeface="Calibri" panose="020F0502020204030204" pitchFamily="34" charset="0"/>
            </a:endParaRPr>
          </a:p>
          <a:p>
            <a:pPr algn="r" rtl="1"/>
            <a:r>
              <a:rPr lang="ar-SA" sz="2400" b="1" dirty="0">
                <a:solidFill>
                  <a:srgbClr val="C00000"/>
                </a:solidFill>
              </a:rPr>
              <a:t>من أهم النباتات المنتجة للألياف اللينة الأخرى ما يلي: </a:t>
            </a:r>
            <a:endParaRPr lang="en-US" sz="2400" b="1" dirty="0">
              <a:solidFill>
                <a:srgbClr val="C00000"/>
              </a:solidFill>
            </a:endParaRPr>
          </a:p>
          <a:p>
            <a:pPr marL="342900" lvl="0" indent="-342900" algn="r" rtl="1">
              <a:buFont typeface="Arial" panose="020B0604020202020204" pitchFamily="34" charset="0"/>
              <a:buChar char="•"/>
            </a:pPr>
            <a:r>
              <a:rPr lang="ar-SA" sz="2400" dirty="0" smtClean="0">
                <a:solidFill>
                  <a:srgbClr val="0070C0"/>
                </a:solidFill>
              </a:rPr>
              <a:t>القنب </a:t>
            </a:r>
            <a:r>
              <a:rPr lang="en-US" sz="2400" i="1" dirty="0">
                <a:solidFill>
                  <a:srgbClr val="0070C0"/>
                </a:solidFill>
              </a:rPr>
              <a:t>Cannabis sativa </a:t>
            </a:r>
            <a:endParaRPr lang="en-US" sz="2400" dirty="0">
              <a:solidFill>
                <a:srgbClr val="0070C0"/>
              </a:solidFill>
            </a:endParaRPr>
          </a:p>
          <a:p>
            <a:pPr marL="342900" lvl="0" indent="-342900" algn="r" rtl="1">
              <a:buFont typeface="Arial" panose="020B0604020202020204" pitchFamily="34" charset="0"/>
              <a:buChar char="•"/>
            </a:pPr>
            <a:r>
              <a:rPr lang="ar-SA" sz="2400" dirty="0">
                <a:solidFill>
                  <a:srgbClr val="0070C0"/>
                </a:solidFill>
              </a:rPr>
              <a:t>جوت</a:t>
            </a:r>
            <a:endParaRPr lang="en-US" sz="2400" dirty="0">
              <a:solidFill>
                <a:srgbClr val="0070C0"/>
              </a:solidFill>
            </a:endParaRPr>
          </a:p>
          <a:p>
            <a:pPr marL="342900" lvl="0" indent="-342900" algn="r" rtl="1">
              <a:buFont typeface="Arial" panose="020B0604020202020204" pitchFamily="34" charset="0"/>
              <a:buChar char="•"/>
            </a:pPr>
            <a:r>
              <a:rPr lang="ar-SA" sz="2400" dirty="0">
                <a:solidFill>
                  <a:srgbClr val="0070C0"/>
                </a:solidFill>
              </a:rPr>
              <a:t>رامي</a:t>
            </a:r>
            <a:endParaRPr lang="en-US" sz="2400" dirty="0">
              <a:solidFill>
                <a:srgbClr val="0070C0"/>
              </a:solidFill>
            </a:endParaRPr>
          </a:p>
          <a:p>
            <a:pPr marL="342900" lvl="0" indent="-342900" algn="r" rtl="1">
              <a:buFont typeface="Arial" panose="020B0604020202020204" pitchFamily="34" charset="0"/>
              <a:buChar char="•"/>
            </a:pPr>
            <a:r>
              <a:rPr lang="ar-SA" sz="2400" dirty="0" smtClean="0">
                <a:solidFill>
                  <a:srgbClr val="0070C0"/>
                </a:solidFill>
              </a:rPr>
              <a:t>تيل </a:t>
            </a:r>
            <a:endParaRPr lang="en-US" sz="2400" dirty="0">
              <a:solidFill>
                <a:srgbClr val="0070C0"/>
              </a:solidFill>
            </a:endParaRPr>
          </a:p>
        </p:txBody>
      </p:sp>
      <p:sp>
        <p:nvSpPr>
          <p:cNvPr id="5" name="Rectangle 1"/>
          <p:cNvSpPr>
            <a:spLocks noChangeArrowheads="1"/>
          </p:cNvSpPr>
          <p:nvPr/>
        </p:nvSpPr>
        <p:spPr bwMode="auto">
          <a:xfrm>
            <a:off x="165100" y="5756186"/>
            <a:ext cx="11776964"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en-US" sz="1200" b="1" i="0" u="none" strike="noStrike" cap="none" normalizeH="0" baseline="0" dirty="0" smtClean="0">
                <a:ln>
                  <a:noFill/>
                </a:ln>
                <a:solidFill>
                  <a:srgbClr val="00B050"/>
                </a:solidFill>
                <a:effectLst/>
                <a:latin typeface="Google Sans Text"/>
                <a:cs typeface="Arial" panose="020B0604020202020204" pitchFamily="34" charset="0"/>
              </a:rPr>
              <a:t>** أقمشة الكتابة:</a:t>
            </a:r>
          </a:p>
          <a:p>
            <a:pPr lvl="0" algn="r" eaLnBrk="0" fontAlgn="base" hangingPunct="0">
              <a:spcBef>
                <a:spcPct val="0"/>
              </a:spcBef>
              <a:spcAft>
                <a:spcPct val="0"/>
              </a:spcAft>
            </a:pPr>
            <a:r>
              <a:rPr lang="ar-SA" altLang="en-US" sz="1200" dirty="0">
                <a:solidFill>
                  <a:srgbClr val="00B050"/>
                </a:solidFill>
                <a:latin typeface="Google Sans Text"/>
              </a:rPr>
              <a:t>كانت تُعالج بطرق كيميائية أو ميكانيكية </a:t>
            </a:r>
            <a:r>
              <a:rPr lang="ar-SA" altLang="en-US" sz="1200" dirty="0" smtClean="0">
                <a:solidFill>
                  <a:srgbClr val="00B050"/>
                </a:solidFill>
                <a:latin typeface="Google Sans Text"/>
              </a:rPr>
              <a:t>معينة</a:t>
            </a:r>
            <a:r>
              <a:rPr lang="ar-SA" altLang="en-US" sz="1200" dirty="0">
                <a:solidFill>
                  <a:srgbClr val="00B050"/>
                </a:solidFill>
                <a:latin typeface="Google Sans Text"/>
              </a:rPr>
              <a:t> (مثل النشا أو الطلاء السطحي) لتصبح مالسَة وثابتة وقادرة على استقبال الحبر أو الطبع دون أن يتسرب أو يسيح</a:t>
            </a:r>
            <a:r>
              <a:rPr kumimoji="0" lang="en-US" altLang="en-US" sz="1200" b="0" i="0" u="none" strike="noStrike" cap="none" normalizeH="0" baseline="0" dirty="0" smtClean="0">
                <a:ln>
                  <a:noFill/>
                </a:ln>
                <a:solidFill>
                  <a:srgbClr val="00B050"/>
                </a:solidFill>
                <a:effectLst/>
                <a:latin typeface="Google Sans Text"/>
              </a:rPr>
              <a:t> </a:t>
            </a:r>
            <a:r>
              <a:rPr kumimoji="0" lang="ar-SA" altLang="en-US" sz="1100" b="0" i="0" u="none" strike="noStrike" cap="none" normalizeH="0" baseline="0" dirty="0" smtClean="0">
                <a:ln>
                  <a:noFill/>
                </a:ln>
                <a:solidFill>
                  <a:srgbClr val="00B050"/>
                </a:solidFill>
                <a:effectLst/>
                <a:latin typeface="Google Sans Text"/>
                <a:cs typeface="Arial" panose="020B0604020202020204" pitchFamily="34" charset="0"/>
              </a:rPr>
              <a:t>هي أنواع خاصة من الأنسجة (غالباً المصنوعة من الكتان الخالص أو القطن المتين) التي </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Google Sans Text"/>
              </a:rPr>
              <a:t>.</a:t>
            </a:r>
            <a:r>
              <a:rPr kumimoji="0" lang="en-US" altLang="en-US" sz="1200" b="0" i="0" u="none" strike="noStrike" cap="none" normalizeH="0" baseline="0" dirty="0" smtClean="0">
                <a:ln>
                  <a:noFill/>
                </a:ln>
                <a:solidFill>
                  <a:schemeClr val="tx1"/>
                </a:solidFill>
                <a:effectLst/>
              </a:rPr>
              <a:t> </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4424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568D50-FC9D-4D75-A9A9-D64C818824CF}" type="slidenum">
              <a:rPr lang="en-US" smtClean="0"/>
              <a:t>17</a:t>
            </a:fld>
            <a:endParaRPr lang="en-US"/>
          </a:p>
        </p:txBody>
      </p:sp>
      <p:sp>
        <p:nvSpPr>
          <p:cNvPr id="3" name="Footer Placeholder 2"/>
          <p:cNvSpPr>
            <a:spLocks noGrp="1"/>
          </p:cNvSpPr>
          <p:nvPr>
            <p:ph type="ftr" sz="quarter" idx="11"/>
          </p:nvPr>
        </p:nvSpPr>
        <p:spPr/>
        <p:txBody>
          <a:bodyPr/>
          <a:lstStyle/>
          <a:p>
            <a:r>
              <a:rPr lang="en-US" smtClean="0"/>
              <a:t>hala alrabiah</a:t>
            </a: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224" y="85258"/>
            <a:ext cx="10305288" cy="6687483"/>
          </a:xfrm>
          <a:prstGeom prst="rect">
            <a:avLst/>
          </a:prstGeom>
        </p:spPr>
      </p:pic>
      <p:sp>
        <p:nvSpPr>
          <p:cNvPr id="7" name="Rectangle 6"/>
          <p:cNvSpPr/>
          <p:nvPr/>
        </p:nvSpPr>
        <p:spPr>
          <a:xfrm>
            <a:off x="10213848" y="228600"/>
            <a:ext cx="457200" cy="3108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2</a:t>
            </a:r>
            <a:endParaRPr lang="en-US" sz="2000" b="1" dirty="0"/>
          </a:p>
        </p:txBody>
      </p:sp>
    </p:spTree>
    <p:extLst>
      <p:ext uri="{BB962C8B-B14F-4D97-AF65-F5344CB8AC3E}">
        <p14:creationId xmlns:p14="http://schemas.microsoft.com/office/powerpoint/2010/main" val="1001740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503" y="246889"/>
            <a:ext cx="11682113" cy="6109462"/>
          </a:xfrm>
        </p:spPr>
        <p:txBody>
          <a:bodyPr>
            <a:normAutofit fontScale="92500"/>
          </a:bodyPr>
          <a:lstStyle/>
          <a:p>
            <a:pPr marL="0" indent="0" algn="r" rtl="1">
              <a:buNone/>
            </a:pPr>
            <a:r>
              <a:rPr lang="ar-SA" sz="3000" b="1" u="sng" dirty="0" smtClean="0">
                <a:solidFill>
                  <a:srgbClr val="C00000"/>
                </a:solidFill>
              </a:rPr>
              <a:t>3- </a:t>
            </a:r>
            <a:r>
              <a:rPr lang="ar-SA" sz="3000" b="1" u="sng" dirty="0">
                <a:solidFill>
                  <a:srgbClr val="C00000"/>
                </a:solidFill>
              </a:rPr>
              <a:t>الألياف الصلبة (الألياف الخشنة أو التركيبية): </a:t>
            </a:r>
            <a:endParaRPr lang="en-US" sz="3000" b="1" u="sng" dirty="0">
              <a:solidFill>
                <a:srgbClr val="C00000"/>
              </a:solidFill>
            </a:endParaRPr>
          </a:p>
          <a:p>
            <a:pPr marL="0" indent="0" algn="r" rtl="1">
              <a:lnSpc>
                <a:spcPct val="150000"/>
              </a:lnSpc>
              <a:buNone/>
            </a:pPr>
            <a:r>
              <a:rPr lang="ar-SA" dirty="0"/>
              <a:t> يعتبر الأباكا (قنب مانيلا) ويسمى موز </a:t>
            </a:r>
            <a:r>
              <a:rPr lang="ar-SA" dirty="0" smtClean="0"/>
              <a:t>الألياف </a:t>
            </a:r>
            <a:r>
              <a:rPr lang="en-US" sz="2600" b="1" i="1" dirty="0"/>
              <a:t>Musa </a:t>
            </a:r>
            <a:r>
              <a:rPr lang="en-US" sz="2600" b="1" i="1" dirty="0" err="1" smtClean="0"/>
              <a:t>texilis</a:t>
            </a:r>
            <a:r>
              <a:rPr lang="ar-SA" dirty="0" smtClean="0"/>
              <a:t>، </a:t>
            </a:r>
            <a:r>
              <a:rPr lang="ar-SA" dirty="0"/>
              <a:t>ويتبع الفصيلة الموزية، من أهم النباتات المنتجة للألياف الصلبة، وهو نبات يشبه الموز العادي، لكن أوراقه أضيق ومجتمعة بكثافة أشد في نهاية النبات وثماره لا تؤكل. لونها بين الأبيض والأصفر، خفيفة وصلبة ومتينة، مقاومة لتأثير المياه العذبة والمالحة. </a:t>
            </a:r>
            <a:endParaRPr lang="ar-SA" dirty="0" smtClean="0"/>
          </a:p>
          <a:p>
            <a:pPr marL="0" indent="0" algn="r" rtl="1">
              <a:lnSpc>
                <a:spcPct val="150000"/>
              </a:lnSpc>
              <a:buNone/>
            </a:pPr>
            <a:r>
              <a:rPr lang="ar-SA" dirty="0" smtClean="0"/>
              <a:t>الأبكا </a:t>
            </a:r>
            <a:r>
              <a:rPr lang="ar-SA" dirty="0"/>
              <a:t>من محاصيل المناطق المدارية وتعد من بين محاصيل الالياف النباتية وينمو هذا المحصول في أجزاء </a:t>
            </a:r>
            <a:r>
              <a:rPr lang="ar-SA" dirty="0" smtClean="0"/>
              <a:t>متفرقة. </a:t>
            </a:r>
          </a:p>
          <a:p>
            <a:pPr marL="0" indent="0" algn="r" rtl="1">
              <a:lnSpc>
                <a:spcPct val="150000"/>
              </a:lnSpc>
              <a:buNone/>
            </a:pPr>
            <a:r>
              <a:rPr lang="ar-SA" dirty="0" smtClean="0">
                <a:solidFill>
                  <a:srgbClr val="7030A0"/>
                </a:solidFill>
              </a:rPr>
              <a:t>وتتميز </a:t>
            </a:r>
            <a:r>
              <a:rPr lang="ar-SA" dirty="0">
                <a:solidFill>
                  <a:srgbClr val="7030A0"/>
                </a:solidFill>
              </a:rPr>
              <a:t>الأبكا بقوتها الشديدة على تحمل الشد ومقاومة المياه المالحة ولذلك تستخدم على نطاق واسع في انتاج الحبال المستخدمة في السفن و الكابلات البحرية ومواد التنجيد وعجينة الورق مخلوط بالغراء او القلفونية . كما تستخدم في صناعة بعض الاقمشة والقبعات، ولذلك يطلق عليها الالياف الصلبة </a:t>
            </a:r>
            <a:r>
              <a:rPr lang="en-US" dirty="0">
                <a:solidFill>
                  <a:srgbClr val="7030A0"/>
                </a:solidFill>
              </a:rPr>
              <a:t>hard fibers </a:t>
            </a:r>
            <a:endParaRPr lang="ar-SA" dirty="0">
              <a:solidFill>
                <a:srgbClr val="7030A0"/>
              </a:solidFill>
            </a:endParaRPr>
          </a:p>
          <a:p>
            <a:pPr marL="0" indent="0" algn="r" rtl="1">
              <a:lnSpc>
                <a:spcPct val="160000"/>
              </a:lnSpc>
              <a:buNone/>
            </a:pPr>
            <a:endParaRPr lang="en-US" dirty="0"/>
          </a:p>
          <a:p>
            <a:pPr marL="0" indent="0" algn="r" rtl="1">
              <a:buNone/>
            </a:pPr>
            <a:endParaRPr lang="en-US" dirty="0"/>
          </a:p>
          <a:p>
            <a:pPr marL="0" indent="0" algn="r" rtl="1">
              <a:buNone/>
            </a:pPr>
            <a:endParaRPr lang="en-US"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18</a:t>
            </a:fld>
            <a:endParaRPr lang="en-US"/>
          </a:p>
        </p:txBody>
      </p:sp>
    </p:spTree>
    <p:extLst>
      <p:ext uri="{BB962C8B-B14F-4D97-AF65-F5344CB8AC3E}">
        <p14:creationId xmlns:p14="http://schemas.microsoft.com/office/powerpoint/2010/main" val="1936535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 y="100584"/>
            <a:ext cx="11905488" cy="6665976"/>
          </a:xfrm>
        </p:spPr>
        <p:txBody>
          <a:bodyPr>
            <a:normAutofit/>
          </a:bodyPr>
          <a:lstStyle/>
          <a:p>
            <a:pPr marL="0" indent="0" algn="r" rtl="1">
              <a:lnSpc>
                <a:spcPct val="150000"/>
              </a:lnSpc>
              <a:buNone/>
            </a:pPr>
            <a:endParaRPr lang="en-US" sz="2400" dirty="0" smtClean="0"/>
          </a:p>
          <a:p>
            <a:pPr marL="0" indent="0" algn="r" rtl="1">
              <a:lnSpc>
                <a:spcPct val="150000"/>
              </a:lnSpc>
              <a:buNone/>
            </a:pPr>
            <a:r>
              <a:rPr lang="ar-SA" sz="2400" dirty="0" smtClean="0"/>
              <a:t> </a:t>
            </a:r>
          </a:p>
          <a:p>
            <a:pPr marL="0" indent="0" algn="r" rtl="1">
              <a:lnSpc>
                <a:spcPct val="150000"/>
              </a:lnSpc>
              <a:buNone/>
            </a:pPr>
            <a:endParaRPr lang="en-US" dirty="0"/>
          </a:p>
        </p:txBody>
      </p:sp>
      <p:sp>
        <p:nvSpPr>
          <p:cNvPr id="2" name="Slide Number Placeholder 1"/>
          <p:cNvSpPr>
            <a:spLocks noGrp="1"/>
          </p:cNvSpPr>
          <p:nvPr>
            <p:ph type="sldNum" sz="quarter" idx="12"/>
          </p:nvPr>
        </p:nvSpPr>
        <p:spPr/>
        <p:txBody>
          <a:bodyPr/>
          <a:lstStyle/>
          <a:p>
            <a:fld id="{3E568D50-FC9D-4D75-A9A9-D64C818824CF}" type="slidenum">
              <a:rPr lang="en-US" smtClean="0"/>
              <a:t>19</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Rectangle 4"/>
          <p:cNvSpPr/>
          <p:nvPr/>
        </p:nvSpPr>
        <p:spPr>
          <a:xfrm>
            <a:off x="292608" y="327166"/>
            <a:ext cx="11530584" cy="5170646"/>
          </a:xfrm>
          <a:prstGeom prst="rect">
            <a:avLst/>
          </a:prstGeom>
        </p:spPr>
        <p:txBody>
          <a:bodyPr wrap="square">
            <a:spAutoFit/>
          </a:bodyPr>
          <a:lstStyle/>
          <a:p>
            <a:pPr algn="r" rtl="1"/>
            <a:r>
              <a:rPr lang="ar-SA" sz="2400" b="1" u="sng" dirty="0">
                <a:solidFill>
                  <a:srgbClr val="C00000"/>
                </a:solidFill>
              </a:rPr>
              <a:t>خصائص ألياف الأباكا: </a:t>
            </a:r>
            <a:endParaRPr lang="en-US" sz="2400" b="1" u="sng" dirty="0">
              <a:solidFill>
                <a:srgbClr val="C00000"/>
              </a:solidFill>
            </a:endParaRPr>
          </a:p>
          <a:p>
            <a:pPr algn="r" rtl="1"/>
            <a:r>
              <a:rPr lang="ar-SA" dirty="0"/>
              <a:t> </a:t>
            </a:r>
            <a:endParaRPr lang="en-US" dirty="0"/>
          </a:p>
          <a:p>
            <a:pPr marL="457200" lvl="0" indent="-457200" algn="r" rtl="1">
              <a:lnSpc>
                <a:spcPct val="150000"/>
              </a:lnSpc>
              <a:buFont typeface="+mj-lt"/>
              <a:buAutoNum type="arabicParenR"/>
            </a:pPr>
            <a:r>
              <a:rPr lang="ar-SA" sz="2400" dirty="0">
                <a:solidFill>
                  <a:srgbClr val="00B050"/>
                </a:solidFill>
              </a:rPr>
              <a:t>يشبه الموز </a:t>
            </a:r>
            <a:r>
              <a:rPr lang="ar-SA" sz="2400" dirty="0" smtClean="0">
                <a:solidFill>
                  <a:srgbClr val="00B050"/>
                </a:solidFill>
              </a:rPr>
              <a:t>الحقيقي ولكن اوراقه اضيق واكثر عند الرأس وثماره لا تاكل .</a:t>
            </a:r>
          </a:p>
          <a:p>
            <a:pPr marL="457200" lvl="0" indent="-457200" algn="r" rtl="1">
              <a:lnSpc>
                <a:spcPct val="150000"/>
              </a:lnSpc>
              <a:buFont typeface="+mj-lt"/>
              <a:buAutoNum type="arabicParenR"/>
            </a:pPr>
            <a:r>
              <a:rPr lang="ar-SA" sz="2400" dirty="0" smtClean="0">
                <a:solidFill>
                  <a:srgbClr val="00B050"/>
                </a:solidFill>
              </a:rPr>
              <a:t>يتركب النبات من 12-30 من اعناق الاوراق الغمدية المكونة لساق ورقية يبلغ ارتفاعها 10-12 قدم وتنتهي بتلج من انصال الاوراق يمتد 3-6 اقدلم طولا .</a:t>
            </a:r>
            <a:endParaRPr lang="en-US" sz="2400" dirty="0">
              <a:solidFill>
                <a:srgbClr val="00B050"/>
              </a:solidFill>
            </a:endParaRPr>
          </a:p>
          <a:p>
            <a:pPr marL="457200" lvl="0" indent="-457200" algn="r" rtl="1">
              <a:lnSpc>
                <a:spcPct val="150000"/>
              </a:lnSpc>
              <a:buFont typeface="+mj-lt"/>
              <a:buAutoNum type="arabicParenR"/>
            </a:pPr>
            <a:r>
              <a:rPr lang="ar-SA" sz="2400" dirty="0">
                <a:solidFill>
                  <a:srgbClr val="00B050"/>
                </a:solidFill>
              </a:rPr>
              <a:t>تنتج الألياف من الجزء الخارجي من أعناق الأوراق</a:t>
            </a:r>
            <a:endParaRPr lang="en-US" sz="2400" dirty="0">
              <a:solidFill>
                <a:srgbClr val="00B050"/>
              </a:solidFill>
            </a:endParaRPr>
          </a:p>
          <a:p>
            <a:pPr marL="457200" lvl="0" indent="-457200" algn="r" rtl="1">
              <a:lnSpc>
                <a:spcPct val="150000"/>
              </a:lnSpc>
              <a:buFont typeface="+mj-lt"/>
              <a:buAutoNum type="arabicParenR"/>
            </a:pPr>
            <a:r>
              <a:rPr lang="ar-SA" sz="2400" dirty="0">
                <a:solidFill>
                  <a:srgbClr val="00B050"/>
                </a:solidFill>
              </a:rPr>
              <a:t>يصل طول الليفة ٦-١٢ قدم</a:t>
            </a:r>
            <a:endParaRPr lang="en-US" sz="2400" dirty="0">
              <a:solidFill>
                <a:srgbClr val="00B050"/>
              </a:solidFill>
            </a:endParaRPr>
          </a:p>
          <a:p>
            <a:pPr marL="457200" lvl="0" indent="-457200" algn="r" rtl="1">
              <a:lnSpc>
                <a:spcPct val="150000"/>
              </a:lnSpc>
              <a:buFont typeface="+mj-lt"/>
              <a:buAutoNum type="arabicParenR"/>
            </a:pPr>
            <a:r>
              <a:rPr lang="ar-SA" sz="2400" dirty="0">
                <a:solidFill>
                  <a:srgbClr val="00B050"/>
                </a:solidFill>
              </a:rPr>
              <a:t>الألياف لامعة، يختلف لونها ما بين الأبيض والأصفر الناصل</a:t>
            </a:r>
            <a:endParaRPr lang="en-US" sz="2400" dirty="0">
              <a:solidFill>
                <a:srgbClr val="00B050"/>
              </a:solidFill>
            </a:endParaRPr>
          </a:p>
          <a:p>
            <a:pPr marL="457200" lvl="0" indent="-457200" algn="r" rtl="1">
              <a:lnSpc>
                <a:spcPct val="150000"/>
              </a:lnSpc>
              <a:buFont typeface="+mj-lt"/>
              <a:buAutoNum type="arabicParenR"/>
            </a:pPr>
            <a:r>
              <a:rPr lang="ar-SA" sz="2400" dirty="0">
                <a:solidFill>
                  <a:srgbClr val="00B050"/>
                </a:solidFill>
              </a:rPr>
              <a:t>الألياف خفيفة، صلبة، مرنة، ومتينة</a:t>
            </a:r>
            <a:endParaRPr lang="en-US" sz="2400" dirty="0">
              <a:solidFill>
                <a:srgbClr val="00B050"/>
              </a:solidFill>
            </a:endParaRPr>
          </a:p>
          <a:p>
            <a:pPr marL="457200" lvl="0" indent="-457200" algn="r" rtl="1">
              <a:lnSpc>
                <a:spcPct val="150000"/>
              </a:lnSpc>
              <a:buFont typeface="+mj-lt"/>
              <a:buAutoNum type="arabicParenR"/>
            </a:pPr>
            <a:r>
              <a:rPr lang="ar-SA" sz="2400" dirty="0">
                <a:solidFill>
                  <a:srgbClr val="00B050"/>
                </a:solidFill>
              </a:rPr>
              <a:t>الألياف قابلة للتحمل ومقاومة لتأثير الماء العذب والمالح </a:t>
            </a:r>
            <a:endParaRPr lang="en-US" sz="2400" dirty="0">
              <a:solidFill>
                <a:srgbClr val="00B050"/>
              </a:solidFill>
            </a:endParaRPr>
          </a:p>
        </p:txBody>
      </p:sp>
    </p:spTree>
    <p:extLst>
      <p:ext uri="{BB962C8B-B14F-4D97-AF65-F5344CB8AC3E}">
        <p14:creationId xmlns:p14="http://schemas.microsoft.com/office/powerpoint/2010/main" val="3693733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032" y="301752"/>
            <a:ext cx="11631168" cy="6318504"/>
          </a:xfrm>
        </p:spPr>
        <p:txBody>
          <a:bodyPr>
            <a:normAutofit/>
          </a:bodyPr>
          <a:lstStyle/>
          <a:p>
            <a:pPr marL="0" indent="0" algn="r" rtl="1">
              <a:lnSpc>
                <a:spcPct val="150000"/>
              </a:lnSpc>
              <a:buNone/>
            </a:pPr>
            <a:r>
              <a:rPr lang="ar-SA" dirty="0" smtClean="0"/>
              <a:t>زراعة </a:t>
            </a:r>
            <a:r>
              <a:rPr lang="ar-SA" dirty="0" smtClean="0"/>
              <a:t>النباتات المنتجه للالياف </a:t>
            </a:r>
            <a:r>
              <a:rPr lang="ar-SA" dirty="0"/>
              <a:t>النباتية تهدف الى الحصول على الملبس من الدرجة الأولى الا ان بعضها يعتبر من المحاصيل الغذائية مثل بذرة القطن والكتان اللتين تعتبران من مصادر الزيوت الغذائية والصناعية.</a:t>
            </a:r>
            <a:endParaRPr lang="en-US" dirty="0"/>
          </a:p>
          <a:p>
            <a:pPr marL="0" indent="0" algn="r" rtl="1">
              <a:lnSpc>
                <a:spcPct val="150000"/>
              </a:lnSpc>
              <a:buNone/>
            </a:pPr>
            <a:r>
              <a:rPr lang="ar-SA" dirty="0" smtClean="0">
                <a:solidFill>
                  <a:srgbClr val="0070C0"/>
                </a:solidFill>
              </a:rPr>
              <a:t>تختلف </a:t>
            </a:r>
            <a:r>
              <a:rPr lang="ar-SA" dirty="0">
                <a:solidFill>
                  <a:srgbClr val="0070C0"/>
                </a:solidFill>
              </a:rPr>
              <a:t>خصائص الالياف عن بعضها البعض مما يؤدى الى اختلاف في استعمالاتها ومنافعها، فالطلب يشتد على المنسوجات القطنية والحريرية في المناطق الحارة والدفيئة، بينما يشتد الطلب على الصوف في المناطق </a:t>
            </a:r>
            <a:r>
              <a:rPr lang="ar-SA" dirty="0" smtClean="0">
                <a:solidFill>
                  <a:srgbClr val="0070C0"/>
                </a:solidFill>
              </a:rPr>
              <a:t>الباردة.</a:t>
            </a:r>
            <a:endParaRPr lang="en-US" dirty="0">
              <a:solidFill>
                <a:srgbClr val="0070C0"/>
              </a:solidFill>
            </a:endParaRPr>
          </a:p>
        </p:txBody>
      </p:sp>
      <p:sp>
        <p:nvSpPr>
          <p:cNvPr id="2" name="Slide Number Placeholder 1"/>
          <p:cNvSpPr>
            <a:spLocks noGrp="1"/>
          </p:cNvSpPr>
          <p:nvPr>
            <p:ph type="sldNum" sz="quarter" idx="12"/>
          </p:nvPr>
        </p:nvSpPr>
        <p:spPr/>
        <p:txBody>
          <a:bodyPr/>
          <a:lstStyle/>
          <a:p>
            <a:fld id="{3E568D50-FC9D-4D75-A9A9-D64C818824CF}" type="slidenum">
              <a:rPr lang="en-US" smtClean="0"/>
              <a:t>2</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29222342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176" y="19558"/>
            <a:ext cx="11814048" cy="6336792"/>
          </a:xfrm>
        </p:spPr>
        <p:txBody>
          <a:bodyPr>
            <a:noAutofit/>
          </a:bodyPr>
          <a:lstStyle/>
          <a:p>
            <a:pPr marL="0" indent="0" algn="r" rtl="1">
              <a:lnSpc>
                <a:spcPct val="150000"/>
              </a:lnSpc>
              <a:buNone/>
            </a:pPr>
            <a:r>
              <a:rPr lang="ar-SA" sz="2000" b="1" u="sng" dirty="0">
                <a:solidFill>
                  <a:srgbClr val="C00000"/>
                </a:solidFill>
              </a:rPr>
              <a:t>صناعة الأباكا: </a:t>
            </a:r>
            <a:endParaRPr lang="en-US" sz="2000" b="1" u="sng" dirty="0">
              <a:solidFill>
                <a:srgbClr val="C00000"/>
              </a:solidFill>
            </a:endParaRPr>
          </a:p>
          <a:p>
            <a:pPr marL="0" indent="0" algn="r" rtl="1">
              <a:lnSpc>
                <a:spcPct val="150000"/>
              </a:lnSpc>
              <a:buNone/>
            </a:pPr>
            <a:r>
              <a:rPr lang="ar-SA" sz="2000" b="1" dirty="0"/>
              <a:t> </a:t>
            </a:r>
            <a:r>
              <a:rPr lang="ar-SA" sz="2000" b="1" dirty="0" smtClean="0"/>
              <a:t>تمر </a:t>
            </a:r>
            <a:r>
              <a:rPr lang="ar-SA" sz="2000" b="1" dirty="0"/>
              <a:t>عملية إعداد الأباكا بالمراحل التالية</a:t>
            </a:r>
            <a:r>
              <a:rPr lang="ar-SA" sz="2000" b="1" dirty="0" smtClean="0"/>
              <a:t>:</a:t>
            </a:r>
            <a:endParaRPr lang="en-US" sz="2000" b="1" dirty="0"/>
          </a:p>
          <a:p>
            <a:pPr marL="514350" lvl="0" indent="-514350" algn="r" rtl="1">
              <a:lnSpc>
                <a:spcPct val="150000"/>
              </a:lnSpc>
              <a:buFont typeface="+mj-lt"/>
              <a:buAutoNum type="arabicParenR"/>
            </a:pPr>
            <a:r>
              <a:rPr lang="ar-SA" sz="2000" b="1" dirty="0"/>
              <a:t>تقطيع أعناق الأوراق الناضجة عند الجذور</a:t>
            </a:r>
            <a:endParaRPr lang="en-US" sz="2000" b="1" dirty="0"/>
          </a:p>
          <a:p>
            <a:pPr marL="514350" lvl="0" indent="-514350" algn="r" rtl="1">
              <a:lnSpc>
                <a:spcPct val="150000"/>
              </a:lnSpc>
              <a:buFont typeface="+mj-lt"/>
              <a:buAutoNum type="arabicParenR"/>
            </a:pPr>
            <a:r>
              <a:rPr lang="ar-SA" sz="2000" b="1" dirty="0"/>
              <a:t>تشق طولياً، ويستخلص اللب والحزم الليفية</a:t>
            </a:r>
            <a:endParaRPr lang="en-US" sz="2000" b="1" dirty="0"/>
          </a:p>
          <a:p>
            <a:pPr marL="514350" lvl="0" indent="-514350" algn="r" rtl="1">
              <a:lnSpc>
                <a:spcPct val="150000"/>
              </a:lnSpc>
              <a:buFont typeface="+mj-lt"/>
              <a:buAutoNum type="arabicParenR"/>
            </a:pPr>
            <a:r>
              <a:rPr lang="ar-SA" sz="2000" b="1" dirty="0"/>
              <a:t>تغسل الألياف، ثم تجفف بعد </a:t>
            </a:r>
            <a:r>
              <a:rPr lang="ar-SA" sz="2000" b="1" dirty="0" smtClean="0"/>
              <a:t>ذلك</a:t>
            </a:r>
          </a:p>
          <a:p>
            <a:pPr marL="0" lvl="0" indent="0" algn="r" rtl="1">
              <a:lnSpc>
                <a:spcPct val="150000"/>
              </a:lnSpc>
              <a:buNone/>
            </a:pPr>
            <a:endParaRPr lang="en-US" sz="2000" dirty="0"/>
          </a:p>
          <a:p>
            <a:pPr marL="0" indent="0" algn="r" rtl="1">
              <a:buNone/>
            </a:pPr>
            <a:r>
              <a:rPr lang="ar-SA" sz="2000" b="1" u="sng" dirty="0" smtClean="0">
                <a:solidFill>
                  <a:srgbClr val="C00000"/>
                </a:solidFill>
              </a:rPr>
              <a:t>من </a:t>
            </a:r>
            <a:r>
              <a:rPr lang="ar-SA" sz="2000" b="1" u="sng" dirty="0">
                <a:solidFill>
                  <a:srgbClr val="C00000"/>
                </a:solidFill>
              </a:rPr>
              <a:t>أهم استعمالات الأباكا</a:t>
            </a:r>
            <a:r>
              <a:rPr lang="ar-SA" sz="2000" b="1" u="sng" dirty="0" smtClean="0">
                <a:solidFill>
                  <a:srgbClr val="C00000"/>
                </a:solidFill>
              </a:rPr>
              <a:t>:</a:t>
            </a:r>
            <a:endParaRPr lang="en-US" sz="2000" b="1" u="sng" dirty="0">
              <a:solidFill>
                <a:srgbClr val="C00000"/>
              </a:solidFill>
            </a:endParaRPr>
          </a:p>
          <a:p>
            <a:pPr marL="0" lvl="0" indent="0" algn="r" rtl="1">
              <a:lnSpc>
                <a:spcPct val="100000"/>
              </a:lnSpc>
              <a:buNone/>
            </a:pPr>
            <a:r>
              <a:rPr lang="ar-SA" sz="2000" b="1" dirty="0" smtClean="0">
                <a:solidFill>
                  <a:srgbClr val="00B050"/>
                </a:solidFill>
              </a:rPr>
              <a:t>الحبال والخيوط </a:t>
            </a:r>
            <a:r>
              <a:rPr lang="ar-SA" sz="2000" b="1" dirty="0" smtClean="0">
                <a:solidFill>
                  <a:srgbClr val="0070C0"/>
                </a:solidFill>
              </a:rPr>
              <a:t>: إنتاج </a:t>
            </a:r>
            <a:r>
              <a:rPr lang="ar-SA" sz="2000" b="1" dirty="0">
                <a:solidFill>
                  <a:srgbClr val="0070C0"/>
                </a:solidFill>
              </a:rPr>
              <a:t>الرتب العالية </a:t>
            </a:r>
            <a:r>
              <a:rPr lang="ar-SA" sz="2000" b="1" dirty="0" smtClean="0">
                <a:solidFill>
                  <a:srgbClr val="0070C0"/>
                </a:solidFill>
              </a:rPr>
              <a:t> الجوده من </a:t>
            </a:r>
            <a:r>
              <a:rPr lang="ar-SA" sz="2000" b="1" dirty="0">
                <a:solidFill>
                  <a:srgbClr val="0070C0"/>
                </a:solidFill>
              </a:rPr>
              <a:t>الحبال وخاصة الكابلات البحرية</a:t>
            </a:r>
            <a:endParaRPr lang="en-US" sz="2000" b="1" dirty="0">
              <a:solidFill>
                <a:srgbClr val="0070C0"/>
              </a:solidFill>
            </a:endParaRPr>
          </a:p>
          <a:p>
            <a:pPr marL="0" lvl="0" indent="0" algn="r" rtl="1">
              <a:lnSpc>
                <a:spcPct val="100000"/>
              </a:lnSpc>
              <a:buNone/>
            </a:pPr>
            <a:r>
              <a:rPr lang="ar-SA" sz="2000" b="1" dirty="0" smtClean="0">
                <a:solidFill>
                  <a:srgbClr val="0070C0"/>
                </a:solidFill>
              </a:rPr>
              <a:t>                    إنتاج </a:t>
            </a:r>
            <a:r>
              <a:rPr lang="ar-SA" sz="2000" b="1" dirty="0">
                <a:solidFill>
                  <a:srgbClr val="0070C0"/>
                </a:solidFill>
              </a:rPr>
              <a:t>دوبارة التجليد </a:t>
            </a:r>
            <a:r>
              <a:rPr lang="ar-SA" sz="2000" b="1" dirty="0" smtClean="0">
                <a:solidFill>
                  <a:srgbClr val="0070C0"/>
                </a:solidFill>
              </a:rPr>
              <a:t>والتكبيس( خيوط قويه ورفيعه ).</a:t>
            </a:r>
            <a:endParaRPr lang="en-US" sz="2000" b="1" dirty="0">
              <a:solidFill>
                <a:srgbClr val="0070C0"/>
              </a:solidFill>
            </a:endParaRPr>
          </a:p>
          <a:p>
            <a:pPr marL="514350" lvl="0" indent="-514350" algn="r" rtl="1">
              <a:lnSpc>
                <a:spcPct val="100000"/>
              </a:lnSpc>
              <a:buFont typeface="+mj-lt"/>
              <a:buAutoNum type="arabicParenR"/>
            </a:pPr>
            <a:r>
              <a:rPr lang="ar-SA" sz="2000" b="1" dirty="0" smtClean="0">
                <a:solidFill>
                  <a:srgbClr val="00B050"/>
                </a:solidFill>
              </a:rPr>
              <a:t>انتاج الورق </a:t>
            </a:r>
            <a:r>
              <a:rPr lang="ar-SA" sz="2000" b="1" dirty="0" smtClean="0">
                <a:solidFill>
                  <a:srgbClr val="0070C0"/>
                </a:solidFill>
              </a:rPr>
              <a:t>: عمل </a:t>
            </a:r>
            <a:r>
              <a:rPr lang="ar-SA" sz="2000" b="1" dirty="0">
                <a:solidFill>
                  <a:srgbClr val="0070C0"/>
                </a:solidFill>
              </a:rPr>
              <a:t>عجينة الورق المخلوطة بالغراء</a:t>
            </a:r>
            <a:endParaRPr lang="en-US" sz="2000" b="1" dirty="0">
              <a:solidFill>
                <a:srgbClr val="0070C0"/>
              </a:solidFill>
            </a:endParaRPr>
          </a:p>
          <a:p>
            <a:pPr marL="0" lvl="0" indent="0" algn="r" rtl="1">
              <a:lnSpc>
                <a:spcPct val="100000"/>
              </a:lnSpc>
              <a:buNone/>
            </a:pPr>
            <a:r>
              <a:rPr lang="ar-SA" sz="2000" b="1" dirty="0" smtClean="0">
                <a:solidFill>
                  <a:srgbClr val="0070C0"/>
                </a:solidFill>
              </a:rPr>
              <a:t>                        الورق </a:t>
            </a:r>
            <a:r>
              <a:rPr lang="ar-SA" sz="2000" b="1" dirty="0">
                <a:solidFill>
                  <a:srgbClr val="0070C0"/>
                </a:solidFill>
              </a:rPr>
              <a:t>المتين القوام، ورق اللف، ورق الأكياس</a:t>
            </a:r>
            <a:endParaRPr lang="en-US" sz="2000" b="1" dirty="0">
              <a:solidFill>
                <a:srgbClr val="0070C0"/>
              </a:solidFill>
            </a:endParaRPr>
          </a:p>
          <a:p>
            <a:pPr marL="0" lvl="0" indent="0" algn="r" rtl="1">
              <a:lnSpc>
                <a:spcPct val="100000"/>
              </a:lnSpc>
              <a:buNone/>
            </a:pPr>
            <a:r>
              <a:rPr lang="ar-SA" sz="2000" b="1" dirty="0" smtClean="0">
                <a:solidFill>
                  <a:srgbClr val="0070C0"/>
                </a:solidFill>
              </a:rPr>
              <a:t>                       الورق </a:t>
            </a:r>
            <a:r>
              <a:rPr lang="ar-SA" sz="2000" b="1" dirty="0">
                <a:solidFill>
                  <a:srgbClr val="0070C0"/>
                </a:solidFill>
              </a:rPr>
              <a:t>المقوى المستعمل في إنتاج الحواجز المتحركة</a:t>
            </a:r>
            <a:endParaRPr lang="en-US" sz="2000" b="1" dirty="0">
              <a:solidFill>
                <a:srgbClr val="0070C0"/>
              </a:solidFill>
            </a:endParaRPr>
          </a:p>
          <a:p>
            <a:pPr marL="0" indent="0" algn="r" rtl="1">
              <a:lnSpc>
                <a:spcPct val="100000"/>
              </a:lnSpc>
              <a:buNone/>
            </a:pPr>
            <a:r>
              <a:rPr lang="ar-SA" sz="2000" b="1" dirty="0" smtClean="0">
                <a:solidFill>
                  <a:srgbClr val="00B050"/>
                </a:solidFill>
              </a:rPr>
              <a:t>صناعه الاقمشه </a:t>
            </a:r>
            <a:r>
              <a:rPr lang="ar-SA" sz="2000" b="1" dirty="0" smtClean="0">
                <a:solidFill>
                  <a:srgbClr val="0070C0"/>
                </a:solidFill>
              </a:rPr>
              <a:t>: تستعمل </a:t>
            </a:r>
            <a:r>
              <a:rPr lang="ar-SA" sz="2000" b="1" dirty="0">
                <a:solidFill>
                  <a:srgbClr val="0070C0"/>
                </a:solidFill>
              </a:rPr>
              <a:t>الحزم الليفية في صناعة القماش اللامع </a:t>
            </a:r>
            <a:endParaRPr lang="en-US" sz="2000" b="1" dirty="0">
              <a:solidFill>
                <a:srgbClr val="0070C0"/>
              </a:solidFill>
            </a:endParaRPr>
          </a:p>
          <a:p>
            <a:pPr marL="0" indent="0" algn="r" rtl="1">
              <a:lnSpc>
                <a:spcPct val="170000"/>
              </a:lnSpc>
              <a:buNone/>
            </a:pPr>
            <a:endParaRPr lang="en-US" sz="2000"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20</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378" y="339617"/>
            <a:ext cx="4762262" cy="6139560"/>
          </a:xfrm>
          <a:prstGeom prst="rect">
            <a:avLst/>
          </a:prstGeom>
        </p:spPr>
      </p:pic>
    </p:spTree>
    <p:extLst>
      <p:ext uri="{BB962C8B-B14F-4D97-AF65-F5344CB8AC3E}">
        <p14:creationId xmlns:p14="http://schemas.microsoft.com/office/powerpoint/2010/main" val="1650080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444881"/>
            <a:ext cx="10515600" cy="4351338"/>
          </a:xfrm>
        </p:spPr>
        <p:txBody>
          <a:bodyPr>
            <a:normAutofit/>
          </a:bodyPr>
          <a:lstStyle/>
          <a:p>
            <a:pPr marL="0" indent="0" algn="r" rtl="1">
              <a:buNone/>
            </a:pPr>
            <a:r>
              <a:rPr lang="ar-SA" sz="2400" b="1" dirty="0"/>
              <a:t>من أهم النباتات المنتجة الألياف الصلبة الأخرى ما يلي: </a:t>
            </a:r>
            <a:endParaRPr lang="en-US" sz="2400" b="1" dirty="0"/>
          </a:p>
          <a:p>
            <a:pPr marL="0" indent="0" algn="r" rtl="1">
              <a:buNone/>
            </a:pPr>
            <a:r>
              <a:rPr lang="ar-SA" sz="2400" dirty="0"/>
              <a:t> </a:t>
            </a:r>
            <a:endParaRPr lang="en-US" sz="2400" dirty="0"/>
          </a:p>
          <a:p>
            <a:pPr algn="r" rtl="1"/>
            <a:r>
              <a:rPr lang="ar-SA" sz="2400" dirty="0" smtClean="0">
                <a:solidFill>
                  <a:srgbClr val="0070C0"/>
                </a:solidFill>
              </a:rPr>
              <a:t>الأجاف </a:t>
            </a:r>
            <a:r>
              <a:rPr lang="en-US" sz="2400" b="1" i="1" dirty="0">
                <a:solidFill>
                  <a:srgbClr val="0070C0"/>
                </a:solidFill>
              </a:rPr>
              <a:t>agave </a:t>
            </a:r>
            <a:r>
              <a:rPr lang="en-US" sz="2400" b="1" i="1" dirty="0" err="1">
                <a:solidFill>
                  <a:srgbClr val="0070C0"/>
                </a:solidFill>
              </a:rPr>
              <a:t>sp</a:t>
            </a:r>
            <a:r>
              <a:rPr lang="ar-SA" sz="2400" b="1" dirty="0">
                <a:solidFill>
                  <a:srgbClr val="0070C0"/>
                </a:solidFill>
              </a:rPr>
              <a:t> </a:t>
            </a:r>
            <a:endParaRPr lang="en-US" sz="2400" dirty="0">
              <a:solidFill>
                <a:srgbClr val="0070C0"/>
              </a:solidFill>
            </a:endParaRPr>
          </a:p>
          <a:p>
            <a:pPr algn="r" rtl="1"/>
            <a:r>
              <a:rPr lang="ar-SA" sz="2400" dirty="0">
                <a:solidFill>
                  <a:srgbClr val="0070C0"/>
                </a:solidFill>
              </a:rPr>
              <a:t>القنب العملاق</a:t>
            </a:r>
            <a:endParaRPr lang="en-US" sz="2400" dirty="0">
              <a:solidFill>
                <a:srgbClr val="0070C0"/>
              </a:solidFill>
            </a:endParaRPr>
          </a:p>
          <a:p>
            <a:pPr algn="r" rtl="1"/>
            <a:r>
              <a:rPr lang="ar-SA" sz="2400" dirty="0">
                <a:solidFill>
                  <a:srgbClr val="0070C0"/>
                </a:solidFill>
              </a:rPr>
              <a:t>جوز الهند</a:t>
            </a:r>
            <a:endParaRPr lang="en-US" sz="2400" dirty="0">
              <a:solidFill>
                <a:srgbClr val="0070C0"/>
              </a:solidFill>
            </a:endParaRPr>
          </a:p>
          <a:p>
            <a:pPr algn="r" rtl="1"/>
            <a:r>
              <a:rPr lang="ar-SA" sz="2400" dirty="0">
                <a:solidFill>
                  <a:srgbClr val="0070C0"/>
                </a:solidFill>
              </a:rPr>
              <a:t>الأناناس</a:t>
            </a:r>
            <a:endParaRPr lang="en-US" sz="2400" dirty="0">
              <a:solidFill>
                <a:srgbClr val="0070C0"/>
              </a:solidFill>
            </a:endParaRPr>
          </a:p>
          <a:p>
            <a:pPr marL="0" indent="0" algn="r">
              <a:buNone/>
            </a:pPr>
            <a:endParaRPr lang="en-US" sz="2400"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21</a:t>
            </a:fld>
            <a:endParaRPr lang="en-US"/>
          </a:p>
        </p:txBody>
      </p:sp>
    </p:spTree>
    <p:extLst>
      <p:ext uri="{BB962C8B-B14F-4D97-AF65-F5344CB8AC3E}">
        <p14:creationId xmlns:p14="http://schemas.microsoft.com/office/powerpoint/2010/main" val="2419289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22</a:t>
            </a:fld>
            <a:endParaRPr lang="en-US"/>
          </a:p>
        </p:txBody>
      </p:sp>
      <p:sp>
        <p:nvSpPr>
          <p:cNvPr id="6" name="Rectangle 5"/>
          <p:cNvSpPr/>
          <p:nvPr/>
        </p:nvSpPr>
        <p:spPr>
          <a:xfrm>
            <a:off x="630936" y="310897"/>
            <a:ext cx="11183112" cy="5627181"/>
          </a:xfrm>
          <a:prstGeom prst="rect">
            <a:avLst/>
          </a:prstGeom>
        </p:spPr>
        <p:txBody>
          <a:bodyPr wrap="square">
            <a:spAutoFit/>
          </a:bodyPr>
          <a:lstStyle/>
          <a:p>
            <a:pPr algn="just" rtl="1">
              <a:spcBef>
                <a:spcPts val="1200"/>
              </a:spcBef>
            </a:pPr>
            <a:r>
              <a:rPr lang="ar-SA" sz="2800" b="1" u="sng" kern="0" dirty="0">
                <a:solidFill>
                  <a:srgbClr val="C00000"/>
                </a:solidFill>
                <a:latin typeface="Calibri Light" panose="020F0302020204030204" pitchFamily="34" charset="0"/>
                <a:ea typeface="Times New Roman" panose="02020603050405020304" pitchFamily="18" charset="0"/>
                <a:cs typeface="Times New Roman" panose="02020603050405020304" pitchFamily="18" charset="0"/>
              </a:rPr>
              <a:t>ثانياً: ألياف أدوات النظافة: </a:t>
            </a:r>
            <a:endParaRPr lang="en-US" sz="2400" b="1" u="sng" kern="0" dirty="0">
              <a:solidFill>
                <a:srgbClr val="C00000"/>
              </a:solidFill>
              <a:latin typeface="Calibri Light" panose="020F0302020204030204" pitchFamily="34" charset="0"/>
              <a:ea typeface="Times New Roman" panose="02020603050405020304" pitchFamily="18" charset="0"/>
              <a:cs typeface="Times New Roman" panose="02020603050405020304" pitchFamily="18" charset="0"/>
            </a:endParaRPr>
          </a:p>
          <a:p>
            <a:pPr algn="just" rtl="1"/>
            <a:r>
              <a:rPr lang="ar-SA" dirty="0">
                <a:latin typeface="Calibri" panose="020F0502020204030204" pitchFamily="34" charset="0"/>
                <a:ea typeface="Calibri" panose="020F0502020204030204" pitchFamily="34" charset="0"/>
              </a:rPr>
              <a:t> </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r>
              <a:rPr lang="ar-SA" sz="2400" dirty="0">
                <a:latin typeface="Calibri" panose="020F0502020204030204" pitchFamily="34" charset="0"/>
                <a:ea typeface="Calibri" panose="020F0502020204030204" pitchFamily="34" charset="0"/>
              </a:rPr>
              <a:t>من أهم استعمالات الألياف النباتية صناعة أدوات النظافة مثل المكانس والفرش والمنشات. </a:t>
            </a:r>
            <a:endParaRPr lang="ar-SA" sz="2400" dirty="0" smtClean="0">
              <a:latin typeface="Calibri" panose="020F0502020204030204" pitchFamily="34" charset="0"/>
              <a:ea typeface="Calibri" panose="020F0502020204030204" pitchFamily="34" charset="0"/>
            </a:endParaRPr>
          </a:p>
          <a:p>
            <a:pPr algn="just" rtl="1"/>
            <a:r>
              <a:rPr lang="ar-SA" sz="2400" dirty="0" smtClean="0">
                <a:latin typeface="Calibri" panose="020F0502020204030204" pitchFamily="34" charset="0"/>
                <a:ea typeface="Calibri" panose="020F0502020204030204" pitchFamily="34" charset="0"/>
              </a:rPr>
              <a:t>ويجب </a:t>
            </a:r>
            <a:r>
              <a:rPr lang="ar-SA" sz="2400" dirty="0">
                <a:latin typeface="Calibri" panose="020F0502020204030204" pitchFamily="34" charset="0"/>
                <a:ea typeface="Calibri" panose="020F0502020204030204" pitchFamily="34" charset="0"/>
              </a:rPr>
              <a:t>أن تكون مثل هذه الألياف متينة جداً، ومطاطة على درجة عالية من القابلية للالتواء. </a:t>
            </a:r>
            <a:endParaRPr lang="ar-SA" sz="2400" dirty="0" smtClean="0">
              <a:latin typeface="Calibri" panose="020F0502020204030204" pitchFamily="34" charset="0"/>
              <a:ea typeface="Calibri" panose="020F0502020204030204" pitchFamily="34" charset="0"/>
            </a:endParaRPr>
          </a:p>
          <a:p>
            <a:pPr algn="just" rtl="1"/>
            <a:r>
              <a:rPr lang="ar-SA" sz="2400" dirty="0" smtClean="0">
                <a:latin typeface="Calibri" panose="020F0502020204030204" pitchFamily="34" charset="0"/>
                <a:ea typeface="Calibri" panose="020F0502020204030204" pitchFamily="34" charset="0"/>
              </a:rPr>
              <a:t>ويتحصل </a:t>
            </a:r>
            <a:r>
              <a:rPr lang="ar-SA" sz="2400" dirty="0">
                <a:latin typeface="Calibri" panose="020F0502020204030204" pitchFamily="34" charset="0"/>
                <a:ea typeface="Calibri" panose="020F0502020204030204" pitchFamily="34" charset="0"/>
              </a:rPr>
              <a:t>عليها من كل </a:t>
            </a:r>
            <a:r>
              <a:rPr lang="ar-SA" sz="2400" dirty="0">
                <a:solidFill>
                  <a:srgbClr val="00B050"/>
                </a:solidFill>
                <a:latin typeface="Calibri" panose="020F0502020204030204" pitchFamily="34" charset="0"/>
                <a:ea typeface="Calibri" panose="020F0502020204030204" pitchFamily="34" charset="0"/>
              </a:rPr>
              <a:t>الأعضاء والسوق الرفيعة، والجذور وأعناق الأوراق</a:t>
            </a:r>
            <a:r>
              <a:rPr lang="ar-SA" sz="2400" dirty="0" smtClean="0">
                <a:latin typeface="Calibri" panose="020F0502020204030204" pitchFamily="34" charset="0"/>
                <a:ea typeface="Calibri" panose="020F0502020204030204" pitchFamily="34" charset="0"/>
              </a:rPr>
              <a:t>.</a:t>
            </a:r>
          </a:p>
          <a:p>
            <a:pPr algn="just" rtl="1"/>
            <a:r>
              <a:rPr lang="ar-SA" sz="2400" dirty="0" smtClean="0">
                <a:latin typeface="Calibri" panose="020F0502020204030204" pitchFamily="34" charset="0"/>
                <a:ea typeface="Calibri" panose="020F0502020204030204" pitchFamily="34" charset="0"/>
              </a:rPr>
              <a:t> </a:t>
            </a:r>
            <a:r>
              <a:rPr lang="ar-SA" sz="2400" dirty="0">
                <a:latin typeface="Calibri" panose="020F0502020204030204" pitchFamily="34" charset="0"/>
                <a:ea typeface="Calibri" panose="020F0502020204030204" pitchFamily="34" charset="0"/>
              </a:rPr>
              <a:t>ومن أشهر النباتات المنتجة لألياف الفرش العديد من أنواع </a:t>
            </a:r>
            <a:r>
              <a:rPr lang="ar-SA" sz="2400" dirty="0">
                <a:solidFill>
                  <a:srgbClr val="00B050"/>
                </a:solidFill>
                <a:latin typeface="Calibri" panose="020F0502020204030204" pitchFamily="34" charset="0"/>
                <a:ea typeface="Calibri" panose="020F0502020204030204" pitchFamily="34" charset="0"/>
              </a:rPr>
              <a:t>النخيل النامي في أمريكا وأفريقيا الاستوائية، والمعروف تجارياً باسم البياسافا.</a:t>
            </a:r>
            <a:r>
              <a:rPr lang="ar-SA" sz="2400" dirty="0">
                <a:latin typeface="Calibri" panose="020F0502020204030204" pitchFamily="34" charset="0"/>
                <a:ea typeface="Calibri" panose="020F0502020204030204" pitchFamily="34" charset="0"/>
              </a:rPr>
              <a:t> ولهذه الأشجار أعناق أو أغماد للأوراق تنتج أليافاً صلبة، خشنة رمادية، أو سوداء، </a:t>
            </a:r>
            <a:r>
              <a:rPr lang="ar-SA" sz="2400" dirty="0" smtClean="0">
                <a:latin typeface="Calibri" panose="020F0502020204030204" pitchFamily="34" charset="0"/>
                <a:ea typeface="Calibri" panose="020F0502020204030204" pitchFamily="34" charset="0"/>
              </a:rPr>
              <a:t>وهي</a:t>
            </a:r>
          </a:p>
          <a:p>
            <a:pPr algn="just" rtl="1"/>
            <a:r>
              <a:rPr lang="ar-SA" sz="2400" dirty="0" smtClean="0">
                <a:latin typeface="Calibri" panose="020F0502020204030204" pitchFamily="34" charset="0"/>
                <a:ea typeface="Calibri" panose="020F0502020204030204" pitchFamily="34" charset="0"/>
              </a:rPr>
              <a:t> </a:t>
            </a:r>
            <a:r>
              <a:rPr lang="ar-SA" sz="2400" dirty="0">
                <a:solidFill>
                  <a:srgbClr val="FF0000"/>
                </a:solidFill>
                <a:latin typeface="Calibri" panose="020F0502020204030204" pitchFamily="34" charset="0"/>
                <a:ea typeface="Calibri" panose="020F0502020204030204" pitchFamily="34" charset="0"/>
              </a:rPr>
              <a:t>تتبع الفصيلة النخيلية ومنها: </a:t>
            </a:r>
            <a:endParaRPr lang="en-US" sz="2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spcBef>
                <a:spcPts val="0"/>
              </a:spcBef>
              <a:spcAft>
                <a:spcPts val="0"/>
              </a:spcAft>
              <a:buFont typeface="Courier New" panose="02070309020205020404" pitchFamily="49" charset="0"/>
              <a:buChar char="–"/>
            </a:pPr>
            <a:r>
              <a:rPr lang="ar-SA" sz="2400" dirty="0" smtClean="0">
                <a:solidFill>
                  <a:srgbClr val="7030A0"/>
                </a:solidFill>
                <a:latin typeface="Calibri" panose="020F0502020204030204" pitchFamily="34" charset="0"/>
                <a:ea typeface="Calibri" panose="020F0502020204030204" pitchFamily="34" charset="0"/>
              </a:rPr>
              <a:t>نخيل </a:t>
            </a:r>
            <a:r>
              <a:rPr lang="ar-SA" sz="2400" dirty="0">
                <a:solidFill>
                  <a:srgbClr val="7030A0"/>
                </a:solidFill>
                <a:latin typeface="Calibri" panose="020F0502020204030204" pitchFamily="34" charset="0"/>
                <a:ea typeface="Calibri" panose="020F0502020204030204" pitchFamily="34" charset="0"/>
              </a:rPr>
              <a:t>النبيذ</a:t>
            </a:r>
            <a:endParaRPr lang="en-US" sz="24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rtl="1">
              <a:spcBef>
                <a:spcPts val="0"/>
              </a:spcBef>
              <a:spcAft>
                <a:spcPts val="0"/>
              </a:spcAft>
              <a:buFont typeface="Courier New" panose="02070309020205020404" pitchFamily="49" charset="0"/>
              <a:buChar char="–"/>
            </a:pPr>
            <a:r>
              <a:rPr lang="ar-SA" sz="2400" dirty="0">
                <a:solidFill>
                  <a:srgbClr val="7030A0"/>
                </a:solidFill>
                <a:latin typeface="Calibri" panose="020F0502020204030204" pitchFamily="34" charset="0"/>
                <a:ea typeface="Calibri" panose="020F0502020204030204" pitchFamily="34" charset="0"/>
              </a:rPr>
              <a:t>نخيل أتاليا</a:t>
            </a:r>
            <a:endParaRPr lang="en-US" sz="24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rtl="1">
              <a:spcBef>
                <a:spcPts val="0"/>
              </a:spcBef>
              <a:spcAft>
                <a:spcPts val="0"/>
              </a:spcAft>
              <a:buFont typeface="Courier New" panose="02070309020205020404" pitchFamily="49" charset="0"/>
              <a:buChar char="–"/>
            </a:pPr>
            <a:r>
              <a:rPr lang="ar-SA" sz="2400" dirty="0">
                <a:solidFill>
                  <a:srgbClr val="7030A0"/>
                </a:solidFill>
                <a:latin typeface="Calibri" panose="020F0502020204030204" pitchFamily="34" charset="0"/>
                <a:ea typeface="Calibri" panose="020F0502020204030204" pitchFamily="34" charset="0"/>
              </a:rPr>
              <a:t>نخيل ألتا</a:t>
            </a:r>
            <a:endParaRPr lang="en-US" sz="24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rtl="1">
              <a:spcBef>
                <a:spcPts val="0"/>
              </a:spcBef>
              <a:spcAft>
                <a:spcPts val="0"/>
              </a:spcAft>
              <a:buFont typeface="Courier New" panose="02070309020205020404" pitchFamily="49" charset="0"/>
              <a:buChar char="–"/>
            </a:pPr>
            <a:r>
              <a:rPr lang="ar-SA" sz="2400" dirty="0">
                <a:solidFill>
                  <a:srgbClr val="7030A0"/>
                </a:solidFill>
                <a:latin typeface="Calibri" panose="020F0502020204030204" pitchFamily="34" charset="0"/>
                <a:ea typeface="Calibri" panose="020F0502020204030204" pitchFamily="34" charset="0"/>
              </a:rPr>
              <a:t>نخيل </a:t>
            </a:r>
            <a:r>
              <a:rPr lang="ar-SA" sz="2400" dirty="0" smtClean="0">
                <a:solidFill>
                  <a:srgbClr val="7030A0"/>
                </a:solidFill>
                <a:latin typeface="Calibri" panose="020F0502020204030204" pitchFamily="34" charset="0"/>
                <a:ea typeface="Calibri" panose="020F0502020204030204" pitchFamily="34" charset="0"/>
              </a:rPr>
              <a:t>الكرنب( النخيل الملكي الكاريبي) </a:t>
            </a:r>
            <a:endParaRPr lang="en-US" sz="24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algn="just" rtl="1">
              <a:spcBef>
                <a:spcPts val="200"/>
              </a:spcBef>
            </a:pPr>
            <a:r>
              <a:rPr lang="ar-SA" sz="2400" b="1"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rPr>
              <a:t>من المصادر الأخرى لألياف </a:t>
            </a:r>
            <a:r>
              <a:rPr lang="ar-SA" sz="2400" b="1" dirty="0" smtClean="0">
                <a:solidFill>
                  <a:srgbClr val="0070C0"/>
                </a:solidFill>
                <a:latin typeface="Calibri Light" panose="020F0302020204030204" pitchFamily="34" charset="0"/>
                <a:ea typeface="Times New Roman" panose="02020603050405020304" pitchFamily="18" charset="0"/>
                <a:cs typeface="Times New Roman" panose="02020603050405020304" pitchFamily="18" charset="0"/>
              </a:rPr>
              <a:t>الفرش </a:t>
            </a:r>
            <a:r>
              <a:rPr lang="ar-SA" sz="2400" b="1"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rPr>
              <a:t>ما يلي: </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spcBef>
                <a:spcPts val="0"/>
              </a:spcBef>
              <a:spcAft>
                <a:spcPts val="0"/>
              </a:spcAft>
              <a:buFont typeface="Courier New" panose="02070309020205020404" pitchFamily="49" charset="0"/>
              <a:buChar char="–"/>
            </a:pPr>
            <a:r>
              <a:rPr lang="ar-SA" sz="2400" dirty="0">
                <a:latin typeface="Calibri" panose="020F0502020204030204" pitchFamily="34" charset="0"/>
                <a:ea typeface="Calibri" panose="020F0502020204030204" pitchFamily="34" charset="0"/>
              </a:rPr>
              <a:t>ذرة </a:t>
            </a:r>
            <a:r>
              <a:rPr lang="ar-SA" sz="2400" dirty="0" smtClean="0">
                <a:latin typeface="Calibri" panose="020F0502020204030204" pitchFamily="34" charset="0"/>
                <a:ea typeface="Calibri" panose="020F0502020204030204" pitchFamily="34" charset="0"/>
              </a:rPr>
              <a:t>المكانس ( ذره رفيعه )تستعمل النوره فيها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rtl="1">
              <a:spcBef>
                <a:spcPts val="0"/>
              </a:spcBef>
              <a:spcAft>
                <a:spcPts val="0"/>
              </a:spcAft>
              <a:buFont typeface="Courier New" panose="02070309020205020404" pitchFamily="49" charset="0"/>
              <a:buChar char="–"/>
            </a:pPr>
            <a:r>
              <a:rPr lang="ar-SA" sz="2400" dirty="0">
                <a:latin typeface="Calibri" panose="020F0502020204030204" pitchFamily="34" charset="0"/>
                <a:ea typeface="Calibri" panose="020F0502020204030204" pitchFamily="34" charset="0"/>
              </a:rPr>
              <a:t>جذر </a:t>
            </a:r>
            <a:r>
              <a:rPr lang="ar-SA" sz="2400" dirty="0" smtClean="0">
                <a:latin typeface="Calibri" panose="020F0502020204030204" pitchFamily="34" charset="0"/>
                <a:ea typeface="Calibri" panose="020F0502020204030204" pitchFamily="34" charset="0"/>
              </a:rPr>
              <a:t>المقشات(</a:t>
            </a:r>
            <a:r>
              <a:rPr lang="ar-SA" sz="2400" dirty="0"/>
              <a:t>هو نوع من الأعشاب المعمرة التي تنتمي إلى الفصيلة </a:t>
            </a:r>
            <a:r>
              <a:rPr lang="ar-SA" sz="2400" dirty="0" smtClean="0"/>
              <a:t>النجيلية).</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2826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23</a:t>
            </a:fld>
            <a:endParaRPr lang="en-US"/>
          </a:p>
        </p:txBody>
      </p:sp>
      <p:pic>
        <p:nvPicPr>
          <p:cNvPr id="4" name="Picture 3"/>
          <p:cNvPicPr>
            <a:picLocks noChangeAspect="1"/>
          </p:cNvPicPr>
          <p:nvPr/>
        </p:nvPicPr>
        <p:blipFill>
          <a:blip r:embed="rId2"/>
          <a:stretch>
            <a:fillRect/>
          </a:stretch>
        </p:blipFill>
        <p:spPr>
          <a:xfrm>
            <a:off x="676656" y="226885"/>
            <a:ext cx="11176254" cy="3971925"/>
          </a:xfrm>
          <a:prstGeom prst="rect">
            <a:avLst/>
          </a:prstGeom>
        </p:spPr>
      </p:pic>
    </p:spTree>
    <p:extLst>
      <p:ext uri="{BB962C8B-B14F-4D97-AF65-F5344CB8AC3E}">
        <p14:creationId xmlns:p14="http://schemas.microsoft.com/office/powerpoint/2010/main" val="558032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24</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3081" y="373644"/>
            <a:ext cx="8532956" cy="5668145"/>
          </a:xfrm>
          <a:prstGeom prst="rect">
            <a:avLst/>
          </a:prstGeom>
        </p:spPr>
      </p:pic>
      <p:sp>
        <p:nvSpPr>
          <p:cNvPr id="5" name="Rectangle 4"/>
          <p:cNvSpPr/>
          <p:nvPr/>
        </p:nvSpPr>
        <p:spPr>
          <a:xfrm>
            <a:off x="9902951" y="475488"/>
            <a:ext cx="413085"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smtClean="0"/>
              <a:t>2</a:t>
            </a:r>
            <a:endParaRPr lang="en-US" sz="2400" b="1" dirty="0"/>
          </a:p>
        </p:txBody>
      </p:sp>
    </p:spTree>
    <p:extLst>
      <p:ext uri="{BB962C8B-B14F-4D97-AF65-F5344CB8AC3E}">
        <p14:creationId xmlns:p14="http://schemas.microsoft.com/office/powerpoint/2010/main" val="1815448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25</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9928" y="548735"/>
            <a:ext cx="8858524" cy="5449450"/>
          </a:xfrm>
          <a:prstGeom prst="rect">
            <a:avLst/>
          </a:prstGeom>
        </p:spPr>
      </p:pic>
      <p:sp>
        <p:nvSpPr>
          <p:cNvPr id="5" name="Rectangle 4"/>
          <p:cNvSpPr/>
          <p:nvPr/>
        </p:nvSpPr>
        <p:spPr>
          <a:xfrm>
            <a:off x="10259567" y="877824"/>
            <a:ext cx="413085"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smtClean="0"/>
              <a:t>3</a:t>
            </a:r>
            <a:endParaRPr lang="en-US" sz="2400" b="1" dirty="0"/>
          </a:p>
        </p:txBody>
      </p:sp>
    </p:spTree>
    <p:extLst>
      <p:ext uri="{BB962C8B-B14F-4D97-AF65-F5344CB8AC3E}">
        <p14:creationId xmlns:p14="http://schemas.microsoft.com/office/powerpoint/2010/main" val="2392002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496" y="228600"/>
            <a:ext cx="11347704" cy="6127750"/>
          </a:xfrm>
        </p:spPr>
        <p:txBody>
          <a:bodyPr>
            <a:normAutofit/>
          </a:bodyPr>
          <a:lstStyle/>
          <a:p>
            <a:pPr marL="0" indent="0" algn="r" rtl="1">
              <a:buNone/>
            </a:pPr>
            <a:r>
              <a:rPr lang="ar-SA" b="1" u="sng" dirty="0">
                <a:solidFill>
                  <a:srgbClr val="C00000"/>
                </a:solidFill>
              </a:rPr>
              <a:t>ثالثاً: ألياف الضفر والنسج الخشن: </a:t>
            </a:r>
            <a:endParaRPr lang="en-US" b="1" u="sng" dirty="0">
              <a:solidFill>
                <a:srgbClr val="C00000"/>
              </a:solidFill>
            </a:endParaRPr>
          </a:p>
          <a:p>
            <a:pPr marL="0" indent="0" algn="r" rtl="1">
              <a:lnSpc>
                <a:spcPct val="150000"/>
              </a:lnSpc>
              <a:buNone/>
            </a:pPr>
            <a:r>
              <a:rPr lang="ar-SA" dirty="0"/>
              <a:t> </a:t>
            </a:r>
            <a:r>
              <a:rPr lang="ar-SA" sz="2400" dirty="0" smtClean="0"/>
              <a:t>الضفائرالحزميه : </a:t>
            </a:r>
            <a:r>
              <a:rPr lang="ar-SA" sz="2400" dirty="0"/>
              <a:t>حزم ليفية مفلطحة مرنة يحبك بعضها مع بعض لصناعة القبعات القش والسلال ومقاعد الكراسي وما شابهها</a:t>
            </a:r>
            <a:r>
              <a:rPr lang="ar-SA" sz="2400" dirty="0" smtClean="0"/>
              <a:t>.</a:t>
            </a:r>
          </a:p>
          <a:p>
            <a:pPr marL="0" indent="0" algn="r" rtl="1">
              <a:lnSpc>
                <a:spcPct val="150000"/>
              </a:lnSpc>
              <a:buNone/>
            </a:pPr>
            <a:r>
              <a:rPr lang="ar-SA" sz="2400" dirty="0" smtClean="0"/>
              <a:t> </a:t>
            </a:r>
            <a:r>
              <a:rPr lang="ar-SA" sz="2400" dirty="0"/>
              <a:t>أما الحزم الليفية الأكثر </a:t>
            </a:r>
            <a:r>
              <a:rPr lang="ar-SA" sz="2400" dirty="0" smtClean="0"/>
              <a:t>مرونة ( الحزم الليفيه السائبه )  </a:t>
            </a:r>
            <a:r>
              <a:rPr lang="ar-SA" sz="2400" dirty="0"/>
              <a:t>فتنسج دون عناية لصناعة أغطية أسطح المنازل المصنوعة من </a:t>
            </a:r>
            <a:r>
              <a:rPr lang="ar-SA" sz="2400" dirty="0" smtClean="0"/>
              <a:t>القش </a:t>
            </a:r>
            <a:r>
              <a:rPr lang="ar-SA" sz="2400" dirty="0"/>
              <a:t>أو </a:t>
            </a:r>
            <a:r>
              <a:rPr lang="ar-SA" sz="2400" dirty="0" smtClean="0"/>
              <a:t>البوص، من امثلتها : </a:t>
            </a:r>
            <a:endParaRPr lang="en-US" sz="2400" dirty="0"/>
          </a:p>
          <a:p>
            <a:pPr marL="0" indent="0" algn="r" rtl="1">
              <a:lnSpc>
                <a:spcPct val="150000"/>
              </a:lnSpc>
              <a:buNone/>
            </a:pPr>
            <a:r>
              <a:rPr lang="ar-SA" sz="2000" b="1" dirty="0">
                <a:solidFill>
                  <a:srgbClr val="0070C0"/>
                </a:solidFill>
              </a:rPr>
              <a:t> </a:t>
            </a:r>
            <a:r>
              <a:rPr lang="ar-SA" sz="2400" b="1" dirty="0" smtClean="0">
                <a:solidFill>
                  <a:srgbClr val="0070C0"/>
                </a:solidFill>
              </a:rPr>
              <a:t>ألياف </a:t>
            </a:r>
            <a:r>
              <a:rPr lang="ar-SA" sz="2400" b="1" dirty="0">
                <a:solidFill>
                  <a:srgbClr val="0070C0"/>
                </a:solidFill>
              </a:rPr>
              <a:t>القبعات.</a:t>
            </a:r>
            <a:endParaRPr lang="en-US" sz="2400" b="1" dirty="0">
              <a:solidFill>
                <a:srgbClr val="0070C0"/>
              </a:solidFill>
            </a:endParaRPr>
          </a:p>
          <a:p>
            <a:pPr marL="0" lvl="0" indent="0" algn="r" rtl="1">
              <a:buNone/>
            </a:pPr>
            <a:r>
              <a:rPr lang="ar-SA" sz="2400" b="1" dirty="0">
                <a:solidFill>
                  <a:srgbClr val="0070C0"/>
                </a:solidFill>
              </a:rPr>
              <a:t>ألياف الحصير.</a:t>
            </a:r>
            <a:endParaRPr lang="en-US" sz="2400" b="1" dirty="0">
              <a:solidFill>
                <a:srgbClr val="0070C0"/>
              </a:solidFill>
            </a:endParaRPr>
          </a:p>
          <a:p>
            <a:pPr marL="0" lvl="0" indent="0" algn="r" rtl="1">
              <a:buNone/>
            </a:pPr>
            <a:r>
              <a:rPr lang="ar-SA" sz="2400" b="1" dirty="0">
                <a:solidFill>
                  <a:srgbClr val="0070C0"/>
                </a:solidFill>
              </a:rPr>
              <a:t>السلال.</a:t>
            </a:r>
            <a:endParaRPr lang="en-US" sz="2400" b="1" dirty="0">
              <a:solidFill>
                <a:srgbClr val="0070C0"/>
              </a:solidFill>
            </a:endParaRPr>
          </a:p>
          <a:p>
            <a:pPr algn="r"/>
            <a:r>
              <a:rPr lang="ar-SA" sz="2400" b="1" dirty="0">
                <a:solidFill>
                  <a:srgbClr val="0070C0"/>
                </a:solidFill>
              </a:rPr>
              <a:t>الأشغال </a:t>
            </a:r>
            <a:r>
              <a:rPr lang="ar-SA" sz="2400" b="1" dirty="0" smtClean="0">
                <a:solidFill>
                  <a:srgbClr val="0070C0"/>
                </a:solidFill>
              </a:rPr>
              <a:t>المجدولة</a:t>
            </a:r>
            <a:r>
              <a:rPr lang="ar-SA" sz="2400" dirty="0"/>
              <a:t> </a:t>
            </a:r>
            <a:endParaRPr lang="ar-SA" sz="2400" dirty="0" smtClean="0"/>
          </a:p>
          <a:p>
            <a:pPr marL="0" lvl="0" indent="0" algn="r" rtl="1">
              <a:buNone/>
            </a:pPr>
            <a:endParaRPr lang="en-US" sz="2400" b="1" dirty="0">
              <a:solidFill>
                <a:srgbClr val="0070C0"/>
              </a:solidFill>
            </a:endParaRPr>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26</a:t>
            </a:fld>
            <a:endParaRPr lang="en-US"/>
          </a:p>
        </p:txBody>
      </p:sp>
    </p:spTree>
    <p:extLst>
      <p:ext uri="{BB962C8B-B14F-4D97-AF65-F5344CB8AC3E}">
        <p14:creationId xmlns:p14="http://schemas.microsoft.com/office/powerpoint/2010/main" val="2837494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27</a:t>
            </a:fld>
            <a:endParaRPr lang="en-US"/>
          </a:p>
        </p:txBody>
      </p:sp>
      <p:pic>
        <p:nvPicPr>
          <p:cNvPr id="5" name="Picture 4"/>
          <p:cNvPicPr>
            <a:picLocks noChangeAspect="1"/>
          </p:cNvPicPr>
          <p:nvPr/>
        </p:nvPicPr>
        <p:blipFill>
          <a:blip r:embed="rId2"/>
          <a:stretch>
            <a:fillRect/>
          </a:stretch>
        </p:blipFill>
        <p:spPr>
          <a:xfrm>
            <a:off x="768826" y="521208"/>
            <a:ext cx="10654347" cy="5211889"/>
          </a:xfrm>
          <a:prstGeom prst="rect">
            <a:avLst/>
          </a:prstGeom>
        </p:spPr>
      </p:pic>
    </p:spTree>
    <p:extLst>
      <p:ext uri="{BB962C8B-B14F-4D97-AF65-F5344CB8AC3E}">
        <p14:creationId xmlns:p14="http://schemas.microsoft.com/office/powerpoint/2010/main" val="1717634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040" y="288991"/>
            <a:ext cx="9191531" cy="6094440"/>
          </a:xfrm>
          <a:prstGeom prst="rect">
            <a:avLst/>
          </a:prstGeom>
        </p:spPr>
      </p:pic>
      <p:sp>
        <p:nvSpPr>
          <p:cNvPr id="6" name="Rectangle 5"/>
          <p:cNvSpPr/>
          <p:nvPr/>
        </p:nvSpPr>
        <p:spPr>
          <a:xfrm>
            <a:off x="10325387" y="463726"/>
            <a:ext cx="329184" cy="4663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2</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7623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29</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560" y="243156"/>
            <a:ext cx="9701784" cy="5948479"/>
          </a:xfrm>
          <a:prstGeom prst="rect">
            <a:avLst/>
          </a:prstGeom>
        </p:spPr>
      </p:pic>
    </p:spTree>
    <p:extLst>
      <p:ext uri="{BB962C8B-B14F-4D97-AF65-F5344CB8AC3E}">
        <p14:creationId xmlns:p14="http://schemas.microsoft.com/office/powerpoint/2010/main" val="3324259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304" y="91440"/>
            <a:ext cx="11795760" cy="6665976"/>
          </a:xfrm>
        </p:spPr>
        <p:txBody>
          <a:bodyPr>
            <a:normAutofit lnSpcReduction="10000"/>
          </a:bodyPr>
          <a:lstStyle/>
          <a:p>
            <a:pPr marL="0" indent="0" algn="r" rtl="1">
              <a:lnSpc>
                <a:spcPct val="160000"/>
              </a:lnSpc>
              <a:buNone/>
            </a:pPr>
            <a:r>
              <a:rPr lang="ar-SA" b="1" u="sng" dirty="0">
                <a:solidFill>
                  <a:schemeClr val="accent2">
                    <a:lumMod val="75000"/>
                  </a:schemeClr>
                </a:solidFill>
              </a:rPr>
              <a:t>وتنقسم الالياف من حيث اصلها الى قسمين أساسيين: الى الياف طبيعة والياف صناعية</a:t>
            </a:r>
            <a:r>
              <a:rPr lang="ar-SA" b="1" u="sng" dirty="0" smtClean="0">
                <a:solidFill>
                  <a:schemeClr val="accent2">
                    <a:lumMod val="75000"/>
                  </a:schemeClr>
                </a:solidFill>
              </a:rPr>
              <a:t>:</a:t>
            </a:r>
          </a:p>
          <a:p>
            <a:pPr marL="0" indent="0" algn="r" rtl="1">
              <a:lnSpc>
                <a:spcPct val="160000"/>
              </a:lnSpc>
              <a:buNone/>
            </a:pPr>
            <a:r>
              <a:rPr lang="ar-SA" b="1" u="sng" dirty="0">
                <a:solidFill>
                  <a:srgbClr val="FF0000"/>
                </a:solidFill>
              </a:rPr>
              <a:t>1- الالياف الطبيعية </a:t>
            </a:r>
            <a:r>
              <a:rPr lang="en-US" b="1" u="sng" dirty="0">
                <a:solidFill>
                  <a:srgbClr val="FF0000"/>
                </a:solidFill>
              </a:rPr>
              <a:t>Natural Fibers</a:t>
            </a:r>
            <a:r>
              <a:rPr lang="ar-SA" b="1" u="sng" dirty="0">
                <a:solidFill>
                  <a:srgbClr val="FF0000"/>
                </a:solidFill>
              </a:rPr>
              <a:t>:</a:t>
            </a:r>
            <a:endParaRPr lang="en-US" u="sng" dirty="0">
              <a:solidFill>
                <a:srgbClr val="FF0000"/>
              </a:solidFill>
            </a:endParaRPr>
          </a:p>
          <a:p>
            <a:pPr marL="0" indent="0" algn="r" rtl="1">
              <a:lnSpc>
                <a:spcPct val="160000"/>
              </a:lnSpc>
              <a:buNone/>
            </a:pPr>
            <a:r>
              <a:rPr lang="ar-SA" sz="2400" b="1" dirty="0"/>
              <a:t>تنقسم الالياف الطبيعية بدورها الى قسمين: الياف نباتية والياف حيوانية.</a:t>
            </a:r>
            <a:endParaRPr lang="en-US" sz="2400" b="1" dirty="0"/>
          </a:p>
          <a:p>
            <a:pPr marL="0" indent="0" algn="r" rtl="1">
              <a:lnSpc>
                <a:spcPct val="160000"/>
              </a:lnSpc>
              <a:buNone/>
            </a:pPr>
            <a:r>
              <a:rPr lang="ar-SA" sz="2400" b="1" u="sng" dirty="0" smtClean="0">
                <a:solidFill>
                  <a:srgbClr val="7030A0"/>
                </a:solidFill>
              </a:rPr>
              <a:t>(أ) الالياف النباتية </a:t>
            </a:r>
            <a:r>
              <a:rPr lang="en-US" sz="2400" b="1" u="sng" dirty="0" smtClean="0">
                <a:solidFill>
                  <a:srgbClr val="7030A0"/>
                </a:solidFill>
              </a:rPr>
              <a:t>Vegetable fibers</a:t>
            </a:r>
            <a:r>
              <a:rPr lang="ar-SA" sz="2400" b="1" u="sng" dirty="0" smtClean="0">
                <a:solidFill>
                  <a:srgbClr val="7030A0"/>
                </a:solidFill>
              </a:rPr>
              <a:t>:</a:t>
            </a:r>
            <a:endParaRPr lang="en-US" sz="2400" u="sng" dirty="0" smtClean="0">
              <a:solidFill>
                <a:srgbClr val="7030A0"/>
              </a:solidFill>
            </a:endParaRPr>
          </a:p>
          <a:p>
            <a:pPr marL="0" indent="0" algn="r" rtl="1">
              <a:lnSpc>
                <a:spcPct val="160000"/>
              </a:lnSpc>
              <a:buNone/>
            </a:pPr>
            <a:r>
              <a:rPr lang="ar-SA" sz="2400" b="1" dirty="0" smtClean="0"/>
              <a:t>وتنقسم الالياف النباتية الى خمسة اقسام على الوجه التالي:</a:t>
            </a:r>
            <a:endParaRPr lang="en-US" sz="2400" b="1" dirty="0" smtClean="0"/>
          </a:p>
          <a:p>
            <a:pPr marL="457200" indent="-457200" algn="r" rtl="1">
              <a:lnSpc>
                <a:spcPct val="150000"/>
              </a:lnSpc>
              <a:buFont typeface="+mj-lt"/>
              <a:buAutoNum type="arabicParenR"/>
            </a:pPr>
            <a:r>
              <a:rPr lang="ar-SA" sz="2400" b="1" dirty="0" smtClean="0">
                <a:solidFill>
                  <a:srgbClr val="0070C0"/>
                </a:solidFill>
              </a:rPr>
              <a:t>نباتات يحصل الانسان على الالياف </a:t>
            </a:r>
            <a:r>
              <a:rPr lang="ar-SA" sz="2400" b="1" dirty="0" smtClean="0">
                <a:solidFill>
                  <a:srgbClr val="FF0000"/>
                </a:solidFill>
              </a:rPr>
              <a:t>من بذورها </a:t>
            </a:r>
            <a:r>
              <a:rPr lang="ar-SA" sz="2400" b="1" dirty="0" smtClean="0">
                <a:solidFill>
                  <a:srgbClr val="0070C0"/>
                </a:solidFill>
              </a:rPr>
              <a:t>مثل القطن </a:t>
            </a:r>
            <a:r>
              <a:rPr lang="ar-SA" sz="2400" b="1" dirty="0" smtClean="0">
                <a:solidFill>
                  <a:srgbClr val="0070C0"/>
                </a:solidFill>
              </a:rPr>
              <a:t>والكابوك </a:t>
            </a:r>
            <a:r>
              <a:rPr lang="ar-SA" sz="2400" b="1" dirty="0" smtClean="0">
                <a:solidFill>
                  <a:srgbClr val="00B050"/>
                </a:solidFill>
              </a:rPr>
              <a:t>(القطن الحريري) نبات استوائي .</a:t>
            </a:r>
            <a:endParaRPr lang="en-US" sz="2400" b="1" dirty="0" smtClean="0">
              <a:solidFill>
                <a:srgbClr val="00B050"/>
              </a:solidFill>
            </a:endParaRPr>
          </a:p>
          <a:p>
            <a:pPr marL="457200" indent="-457200" algn="r" rtl="1">
              <a:lnSpc>
                <a:spcPct val="150000"/>
              </a:lnSpc>
              <a:buFont typeface="+mj-lt"/>
              <a:buAutoNum type="arabicParenR"/>
            </a:pPr>
            <a:r>
              <a:rPr lang="ar-SA" sz="2400" b="1" dirty="0" smtClean="0">
                <a:solidFill>
                  <a:srgbClr val="00B0F0"/>
                </a:solidFill>
              </a:rPr>
              <a:t>نباتات يحصل الانسان على الالياف </a:t>
            </a:r>
            <a:r>
              <a:rPr lang="ar-SA" sz="2400" b="1" dirty="0" smtClean="0">
                <a:solidFill>
                  <a:srgbClr val="FF0000"/>
                </a:solidFill>
              </a:rPr>
              <a:t>من لحائها </a:t>
            </a:r>
            <a:r>
              <a:rPr lang="ar-SA" sz="2400" b="1" dirty="0" smtClean="0">
                <a:solidFill>
                  <a:srgbClr val="FF0000"/>
                </a:solidFill>
              </a:rPr>
              <a:t> </a:t>
            </a:r>
            <a:r>
              <a:rPr lang="ar-SA" sz="2400" b="1" dirty="0" smtClean="0">
                <a:solidFill>
                  <a:srgbClr val="00B0F0"/>
                </a:solidFill>
              </a:rPr>
              <a:t>السيقان وتضم الجوته</a:t>
            </a:r>
            <a:r>
              <a:rPr lang="ar-SA" sz="2400" b="1" dirty="0" smtClean="0">
                <a:solidFill>
                  <a:srgbClr val="00B050"/>
                </a:solidFill>
              </a:rPr>
              <a:t>( سيقان الملوخيه ) </a:t>
            </a:r>
            <a:r>
              <a:rPr lang="ar-SA" sz="2400" b="1" dirty="0" smtClean="0">
                <a:solidFill>
                  <a:srgbClr val="00B0F0"/>
                </a:solidFill>
              </a:rPr>
              <a:t>/ </a:t>
            </a:r>
            <a:r>
              <a:rPr lang="ar-SA" sz="2400" b="1" dirty="0" smtClean="0">
                <a:solidFill>
                  <a:srgbClr val="00B0F0"/>
                </a:solidFill>
              </a:rPr>
              <a:t>والكتان </a:t>
            </a:r>
            <a:r>
              <a:rPr lang="ar-SA" sz="2400" b="1" dirty="0" smtClean="0">
                <a:solidFill>
                  <a:srgbClr val="00B0F0"/>
                </a:solidFill>
              </a:rPr>
              <a:t>/والقنب/ </a:t>
            </a:r>
            <a:r>
              <a:rPr lang="ar-SA" sz="2400" b="1" dirty="0" smtClean="0">
                <a:solidFill>
                  <a:srgbClr val="00B0F0"/>
                </a:solidFill>
              </a:rPr>
              <a:t>والرامي </a:t>
            </a:r>
            <a:r>
              <a:rPr lang="ar-SA" sz="2400" b="1" dirty="0" smtClean="0">
                <a:solidFill>
                  <a:srgbClr val="00B0F0"/>
                </a:solidFill>
              </a:rPr>
              <a:t>/واليورينا /والمستا </a:t>
            </a:r>
            <a:r>
              <a:rPr lang="ar-SA" sz="2400" b="1" dirty="0" smtClean="0">
                <a:solidFill>
                  <a:srgbClr val="00B050"/>
                </a:solidFill>
              </a:rPr>
              <a:t>(نوع من التيل ينتج في الهند) </a:t>
            </a:r>
            <a:r>
              <a:rPr lang="ar-SA" sz="2400" b="1" dirty="0" smtClean="0">
                <a:solidFill>
                  <a:srgbClr val="00B0F0"/>
                </a:solidFill>
              </a:rPr>
              <a:t>/ والتيل</a:t>
            </a:r>
            <a:r>
              <a:rPr lang="ar-SA" sz="2400" b="1" dirty="0" smtClean="0">
                <a:solidFill>
                  <a:srgbClr val="00B0F0"/>
                </a:solidFill>
              </a:rPr>
              <a:t> </a:t>
            </a:r>
            <a:r>
              <a:rPr lang="en-US" sz="2400" b="1" dirty="0" smtClean="0">
                <a:solidFill>
                  <a:srgbClr val="00B0F0"/>
                </a:solidFill>
              </a:rPr>
              <a:t>Kenaf</a:t>
            </a:r>
            <a:r>
              <a:rPr lang="ar-SA" sz="2400" b="1" dirty="0" smtClean="0">
                <a:solidFill>
                  <a:srgbClr val="00B0F0"/>
                </a:solidFill>
              </a:rPr>
              <a:t>.</a:t>
            </a:r>
            <a:endParaRPr lang="en-US" sz="2400" b="1" dirty="0" smtClean="0">
              <a:solidFill>
                <a:srgbClr val="00B0F0"/>
              </a:solidFill>
            </a:endParaRPr>
          </a:p>
          <a:p>
            <a:pPr marL="457200" indent="-457200" algn="r" rtl="1">
              <a:lnSpc>
                <a:spcPct val="150000"/>
              </a:lnSpc>
              <a:buFont typeface="+mj-lt"/>
              <a:buAutoNum type="arabicParenR"/>
            </a:pPr>
            <a:r>
              <a:rPr lang="ar-SA" sz="2400" b="1" dirty="0" smtClean="0">
                <a:solidFill>
                  <a:srgbClr val="00B050"/>
                </a:solidFill>
              </a:rPr>
              <a:t> نباتات يحصل الانسان على الالياف </a:t>
            </a:r>
            <a:r>
              <a:rPr lang="ar-SA" sz="2400" b="1" dirty="0" smtClean="0">
                <a:solidFill>
                  <a:srgbClr val="FF0000"/>
                </a:solidFill>
              </a:rPr>
              <a:t>من اوراقها </a:t>
            </a:r>
            <a:r>
              <a:rPr lang="ar-SA" sz="2400" b="1" dirty="0" smtClean="0">
                <a:solidFill>
                  <a:srgbClr val="00B050"/>
                </a:solidFill>
              </a:rPr>
              <a:t>مثل الأباكا (قنب مانيلا</a:t>
            </a:r>
            <a:r>
              <a:rPr lang="ar-SA" sz="2400" b="1" dirty="0" smtClean="0">
                <a:solidFill>
                  <a:srgbClr val="00B050"/>
                </a:solidFill>
              </a:rPr>
              <a:t>) يشبه اوراق الموز  </a:t>
            </a:r>
            <a:r>
              <a:rPr lang="ar-SA" sz="2400" b="1" dirty="0" smtClean="0">
                <a:solidFill>
                  <a:srgbClr val="00B050"/>
                </a:solidFill>
              </a:rPr>
              <a:t>والسيسال والكنتالا (نوع يشبه الصبار) </a:t>
            </a:r>
            <a:r>
              <a:rPr lang="ar-SA" sz="2400" b="1" dirty="0" smtClean="0">
                <a:solidFill>
                  <a:srgbClr val="00B050"/>
                </a:solidFill>
              </a:rPr>
              <a:t>والنخيل.</a:t>
            </a:r>
            <a:endParaRPr lang="en-US" sz="2400" b="1" dirty="0" smtClean="0">
              <a:solidFill>
                <a:srgbClr val="00B050"/>
              </a:solidFill>
            </a:endParaRPr>
          </a:p>
          <a:p>
            <a:pPr marL="0" indent="0" algn="r" rtl="1">
              <a:buNone/>
            </a:pPr>
            <a:endParaRPr lang="en-US" dirty="0"/>
          </a:p>
        </p:txBody>
      </p:sp>
      <p:pic>
        <p:nvPicPr>
          <p:cNvPr id="4" name="Picture 3"/>
          <p:cNvPicPr>
            <a:picLocks noChangeAspect="1"/>
          </p:cNvPicPr>
          <p:nvPr/>
        </p:nvPicPr>
        <p:blipFill>
          <a:blip r:embed="rId2"/>
          <a:stretch>
            <a:fillRect/>
          </a:stretch>
        </p:blipFill>
        <p:spPr>
          <a:xfrm>
            <a:off x="595503" y="1316736"/>
            <a:ext cx="2969987" cy="2322576"/>
          </a:xfrm>
          <a:prstGeom prst="rect">
            <a:avLst/>
          </a:prstGeom>
        </p:spPr>
      </p:pic>
      <p:sp>
        <p:nvSpPr>
          <p:cNvPr id="2" name="Slide Number Placeholder 1"/>
          <p:cNvSpPr>
            <a:spLocks noGrp="1"/>
          </p:cNvSpPr>
          <p:nvPr>
            <p:ph type="sldNum" sz="quarter" idx="12"/>
          </p:nvPr>
        </p:nvSpPr>
        <p:spPr/>
        <p:txBody>
          <a:bodyPr/>
          <a:lstStyle/>
          <a:p>
            <a:fld id="{3E568D50-FC9D-4D75-A9A9-D64C818824CF}" type="slidenum">
              <a:rPr lang="en-US" smtClean="0"/>
              <a:t>3</a:t>
            </a:fld>
            <a:endParaRPr lang="en-US"/>
          </a:p>
        </p:txBody>
      </p:sp>
      <p:sp>
        <p:nvSpPr>
          <p:cNvPr id="5" name="Footer Placeholder 4"/>
          <p:cNvSpPr>
            <a:spLocks noGrp="1"/>
          </p:cNvSpPr>
          <p:nvPr>
            <p:ph type="ftr" sz="quarter" idx="11"/>
          </p:nvPr>
        </p:nvSpPr>
        <p:spPr/>
        <p:txBody>
          <a:bodyPr/>
          <a:lstStyle/>
          <a:p>
            <a:r>
              <a:rPr lang="en-US" dirty="0" err="1" smtClean="0"/>
              <a:t>hala</a:t>
            </a:r>
            <a:r>
              <a:rPr lang="en-US" dirty="0" smtClean="0"/>
              <a:t> </a:t>
            </a:r>
            <a:r>
              <a:rPr lang="en-US" dirty="0" err="1" smtClean="0"/>
              <a:t>alrabiah</a:t>
            </a:r>
            <a:endParaRPr lang="en-US" dirty="0"/>
          </a:p>
        </p:txBody>
      </p:sp>
    </p:spTree>
    <p:extLst>
      <p:ext uri="{BB962C8B-B14F-4D97-AF65-F5344CB8AC3E}">
        <p14:creationId xmlns:p14="http://schemas.microsoft.com/office/powerpoint/2010/main" val="1653488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30</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848" y="373815"/>
            <a:ext cx="9965187" cy="5982535"/>
          </a:xfrm>
          <a:prstGeom prst="rect">
            <a:avLst/>
          </a:prstGeom>
        </p:spPr>
      </p:pic>
      <p:sp>
        <p:nvSpPr>
          <p:cNvPr id="5" name="Rectangle 4"/>
          <p:cNvSpPr/>
          <p:nvPr/>
        </p:nvSpPr>
        <p:spPr>
          <a:xfrm>
            <a:off x="10290048" y="509446"/>
            <a:ext cx="329184" cy="4663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3</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493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31</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126384"/>
            <a:ext cx="10019669" cy="6229966"/>
          </a:xfrm>
          <a:prstGeom prst="rect">
            <a:avLst/>
          </a:prstGeom>
        </p:spPr>
      </p:pic>
      <p:sp>
        <p:nvSpPr>
          <p:cNvPr id="5" name="Rectangle 4"/>
          <p:cNvSpPr/>
          <p:nvPr/>
        </p:nvSpPr>
        <p:spPr>
          <a:xfrm>
            <a:off x="10308336" y="235126"/>
            <a:ext cx="329184" cy="4663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4</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324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9224" y="374904"/>
            <a:ext cx="11201400" cy="5981446"/>
          </a:xfrm>
        </p:spPr>
        <p:txBody>
          <a:bodyPr/>
          <a:lstStyle/>
          <a:p>
            <a:pPr marL="0" indent="0" algn="r" rtl="1">
              <a:buNone/>
            </a:pPr>
            <a:r>
              <a:rPr lang="ar-SA" b="1" u="sng" dirty="0">
                <a:solidFill>
                  <a:srgbClr val="C00000"/>
                </a:solidFill>
              </a:rPr>
              <a:t>رابعاً: الألياف المالئة (ألياف التنجيد): </a:t>
            </a:r>
            <a:endParaRPr lang="ar-SA" b="1" u="sng" dirty="0" smtClean="0">
              <a:solidFill>
                <a:srgbClr val="C00000"/>
              </a:solidFill>
            </a:endParaRPr>
          </a:p>
          <a:p>
            <a:pPr marL="0" indent="0" algn="r" rtl="1">
              <a:buNone/>
            </a:pPr>
            <a:endParaRPr lang="en-US" b="1" u="sng" dirty="0">
              <a:solidFill>
                <a:srgbClr val="C00000"/>
              </a:solidFill>
            </a:endParaRPr>
          </a:p>
          <a:p>
            <a:pPr marL="0" indent="0" algn="r" rtl="1">
              <a:buNone/>
            </a:pPr>
            <a:endParaRPr lang="ar-SA" sz="2400" dirty="0" smtClean="0"/>
          </a:p>
          <a:p>
            <a:pPr marL="0" indent="0" algn="r" rtl="1">
              <a:buNone/>
            </a:pPr>
            <a:endParaRPr lang="en-US" sz="2400"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32</a:t>
            </a:fld>
            <a:endParaRPr lang="en-US" dirty="0"/>
          </a:p>
        </p:txBody>
      </p:sp>
      <p:pic>
        <p:nvPicPr>
          <p:cNvPr id="11" name="Picture 10"/>
          <p:cNvPicPr>
            <a:picLocks noChangeAspect="1"/>
          </p:cNvPicPr>
          <p:nvPr/>
        </p:nvPicPr>
        <p:blipFill>
          <a:blip r:embed="rId2"/>
          <a:stretch>
            <a:fillRect/>
          </a:stretch>
        </p:blipFill>
        <p:spPr>
          <a:xfrm>
            <a:off x="458152" y="1017698"/>
            <a:ext cx="11583543" cy="1199125"/>
          </a:xfrm>
          <a:prstGeom prst="rect">
            <a:avLst/>
          </a:prstGeom>
        </p:spPr>
      </p:pic>
      <p:sp>
        <p:nvSpPr>
          <p:cNvPr id="12" name="Rectangle 11"/>
          <p:cNvSpPr/>
          <p:nvPr/>
        </p:nvSpPr>
        <p:spPr>
          <a:xfrm>
            <a:off x="841248" y="2581948"/>
            <a:ext cx="11009376" cy="2862322"/>
          </a:xfrm>
          <a:prstGeom prst="rect">
            <a:avLst/>
          </a:prstGeom>
        </p:spPr>
        <p:txBody>
          <a:bodyPr wrap="square">
            <a:spAutoFit/>
          </a:bodyPr>
          <a:lstStyle/>
          <a:p>
            <a:pPr algn="just" rtl="1">
              <a:lnSpc>
                <a:spcPct val="150000"/>
              </a:lnSpc>
            </a:pPr>
            <a:r>
              <a:rPr lang="ar-SA" sz="2400" b="1" u="sng" dirty="0" smtClean="0">
                <a:solidFill>
                  <a:srgbClr val="C00000"/>
                </a:solidFill>
                <a:latin typeface="Calibri" panose="020F0502020204030204" pitchFamily="34" charset="0"/>
                <a:ea typeface="Calibri" panose="020F0502020204030204" pitchFamily="34" charset="0"/>
              </a:rPr>
              <a:t>الكابوك </a:t>
            </a:r>
            <a:r>
              <a:rPr lang="en-US" sz="2400" b="1" i="1" u="sng" dirty="0" err="1" smtClean="0">
                <a:solidFill>
                  <a:srgbClr val="C00000"/>
                </a:solidFill>
                <a:latin typeface="Calibri" panose="020F0502020204030204" pitchFamily="34" charset="0"/>
                <a:ea typeface="Calibri" panose="020F0502020204030204" pitchFamily="34" charset="0"/>
              </a:rPr>
              <a:t>Ceiba</a:t>
            </a:r>
            <a:r>
              <a:rPr lang="en-US" sz="2400" b="1" i="1" u="sng" dirty="0" smtClean="0">
                <a:solidFill>
                  <a:srgbClr val="C00000"/>
                </a:solidFill>
                <a:latin typeface="Calibri" panose="020F0502020204030204" pitchFamily="34" charset="0"/>
                <a:ea typeface="Calibri" panose="020F0502020204030204" pitchFamily="34" charset="0"/>
              </a:rPr>
              <a:t> </a:t>
            </a:r>
            <a:r>
              <a:rPr lang="en-US" sz="2400" b="1" i="1" u="sng" dirty="0" err="1" smtClean="0">
                <a:solidFill>
                  <a:srgbClr val="C00000"/>
                </a:solidFill>
                <a:latin typeface="Calibri" panose="020F0502020204030204" pitchFamily="34" charset="0"/>
                <a:ea typeface="Calibri" panose="020F0502020204030204" pitchFamily="34" charset="0"/>
              </a:rPr>
              <a:t>pentandra</a:t>
            </a:r>
            <a:endParaRPr lang="ar-SA" sz="2400" b="1" i="1" u="sng" dirty="0" smtClean="0">
              <a:solidFill>
                <a:srgbClr val="C00000"/>
              </a:solidFill>
              <a:latin typeface="Calibri" panose="020F0502020204030204" pitchFamily="34" charset="0"/>
              <a:ea typeface="Calibri" panose="020F0502020204030204" pitchFamily="34" charset="0"/>
            </a:endParaRPr>
          </a:p>
          <a:p>
            <a:pPr algn="just" rtl="1">
              <a:lnSpc>
                <a:spcPct val="150000"/>
              </a:lnSpc>
            </a:pPr>
            <a:r>
              <a:rPr lang="ar-SA" sz="2400" dirty="0" smtClean="0">
                <a:solidFill>
                  <a:srgbClr val="FF0000"/>
                </a:solidFill>
                <a:latin typeface="Calibri" panose="020F0502020204030204" pitchFamily="34" charset="0"/>
                <a:ea typeface="Calibri" panose="020F0502020204030204" pitchFamily="34" charset="0"/>
              </a:rPr>
              <a:t>وهو </a:t>
            </a:r>
            <a:r>
              <a:rPr lang="ar-SA" sz="2400" dirty="0">
                <a:solidFill>
                  <a:srgbClr val="FF0000"/>
                </a:solidFill>
                <a:latin typeface="Calibri" panose="020F0502020204030204" pitchFamily="34" charset="0"/>
                <a:ea typeface="Calibri" panose="020F0502020204030204" pitchFamily="34" charset="0"/>
              </a:rPr>
              <a:t>الإسم التجاري </a:t>
            </a:r>
            <a:r>
              <a:rPr lang="ar-SA" sz="2400" dirty="0">
                <a:solidFill>
                  <a:srgbClr val="7030A0"/>
                </a:solidFill>
                <a:latin typeface="Calibri" panose="020F0502020204030204" pitchFamily="34" charset="0"/>
                <a:ea typeface="Calibri" panose="020F0502020204030204" pitchFamily="34" charset="0"/>
              </a:rPr>
              <a:t>للزغب الأصفر </a:t>
            </a:r>
            <a:r>
              <a:rPr lang="ar-SA" sz="2400" dirty="0" smtClean="0">
                <a:solidFill>
                  <a:srgbClr val="7030A0"/>
                </a:solidFill>
                <a:latin typeface="Calibri" panose="020F0502020204030204" pitchFamily="34" charset="0"/>
                <a:ea typeface="Calibri" panose="020F0502020204030204" pitchFamily="34" charset="0"/>
              </a:rPr>
              <a:t>الباهت، </a:t>
            </a:r>
            <a:r>
              <a:rPr lang="ar-SA" sz="2400" dirty="0">
                <a:solidFill>
                  <a:srgbClr val="7030A0"/>
                </a:solidFill>
                <a:latin typeface="Calibri" panose="020F0502020204030204" pitchFamily="34" charset="0"/>
                <a:ea typeface="Calibri" panose="020F0502020204030204" pitchFamily="34" charset="0"/>
              </a:rPr>
              <a:t>أو الضارب إلى اللون البني أحياناً، المحيط ببذور أشجار الكابوك </a:t>
            </a:r>
            <a:r>
              <a:rPr lang="ar-SA" sz="2400" dirty="0">
                <a:latin typeface="Calibri" panose="020F0502020204030204" pitchFamily="34" charset="0"/>
                <a:ea typeface="Calibri" panose="020F0502020204030204" pitchFamily="34" charset="0"/>
              </a:rPr>
              <a:t>التابعة للفصيلة المباكاسية، وهي شجرة كبيرة من أصل أفريقي. وتعتبر أطول شجرة موجودة في تلك القارة. يعتبر الكابوك الذي ينتج من هذه الشجرة أبرز أنواع الحرير النباتي وأكثر مواد الحشو </a:t>
            </a:r>
            <a:r>
              <a:rPr lang="ar-SA" sz="2400" dirty="0" smtClean="0">
                <a:latin typeface="Calibri" panose="020F0502020204030204" pitchFamily="34" charset="0"/>
                <a:ea typeface="Calibri" panose="020F0502020204030204" pitchFamily="34" charset="0"/>
              </a:rPr>
              <a:t>قيمة.يتراوح طول الالياف بين 15-30 ملتبعا للنوع </a:t>
            </a:r>
            <a:r>
              <a:rPr lang="ar-SA" sz="2400" dirty="0" smtClean="0">
                <a:solidFill>
                  <a:srgbClr val="FF0000"/>
                </a:solidFill>
                <a:latin typeface="Calibri" panose="020F0502020204030204" pitchFamily="34" charset="0"/>
                <a:ea typeface="Calibri" panose="020F0502020204030204" pitchFamily="34" charset="0"/>
              </a:rPr>
              <a:t>وهو مطاط وغير منفذ للماء ووزتها خفيف ولكنها هشة . </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744760" y="5809395"/>
            <a:ext cx="11201400" cy="307777"/>
          </a:xfrm>
          <a:prstGeom prst="rect">
            <a:avLst/>
          </a:prstGeom>
        </p:spPr>
        <p:txBody>
          <a:bodyPr wrap="square">
            <a:spAutoFit/>
          </a:bodyPr>
          <a:lstStyle/>
          <a:p>
            <a:pPr algn="r"/>
            <a:r>
              <a:rPr lang="ar-SA" sz="1400" b="1" dirty="0">
                <a:solidFill>
                  <a:srgbClr val="00B050"/>
                </a:solidFill>
              </a:rPr>
              <a:t>قلفطة ثقوب المراكب</a:t>
            </a:r>
            <a:r>
              <a:rPr lang="ar-SA" sz="1400" dirty="0">
                <a:solidFill>
                  <a:srgbClr val="00B050"/>
                </a:solidFill>
              </a:rPr>
              <a:t> (كالافطة) هي عملية سد وملء الشقوق والفواصل والثقوب الموجودة في جسم السفينة أو القارب الخشبي لمنع تسرب المياه إلى داخلها والحفاظ على طفوها وسلامتها.</a:t>
            </a:r>
            <a:endParaRPr lang="en-US" sz="1400" dirty="0">
              <a:solidFill>
                <a:srgbClr val="00B050"/>
              </a:solidFill>
            </a:endParaRPr>
          </a:p>
        </p:txBody>
      </p:sp>
    </p:spTree>
    <p:extLst>
      <p:ext uri="{BB962C8B-B14F-4D97-AF65-F5344CB8AC3E}">
        <p14:creationId xmlns:p14="http://schemas.microsoft.com/office/powerpoint/2010/main" val="1614953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3192" y="192024"/>
            <a:ext cx="11585448" cy="6437376"/>
          </a:xfrm>
        </p:spPr>
        <p:txBody>
          <a:bodyPr>
            <a:normAutofit fontScale="92500" lnSpcReduction="20000"/>
          </a:bodyPr>
          <a:lstStyle/>
          <a:p>
            <a:pPr marL="0" indent="0" algn="r" rtl="1">
              <a:buNone/>
            </a:pPr>
            <a:r>
              <a:rPr lang="ar-SA" b="1" u="sng" dirty="0">
                <a:solidFill>
                  <a:srgbClr val="C00000"/>
                </a:solidFill>
              </a:rPr>
              <a:t>خصائص شجرة الكابوك: </a:t>
            </a:r>
            <a:endParaRPr lang="en-US" b="1" u="sng" dirty="0">
              <a:solidFill>
                <a:srgbClr val="C00000"/>
              </a:solidFill>
            </a:endParaRPr>
          </a:p>
          <a:p>
            <a:pPr marL="0" indent="0" algn="r" rtl="1">
              <a:buNone/>
            </a:pPr>
            <a:r>
              <a:rPr lang="en-US" dirty="0"/>
              <a:t> </a:t>
            </a:r>
          </a:p>
          <a:p>
            <a:pPr marL="514350" lvl="0" indent="-514350" algn="r" rtl="1">
              <a:buFont typeface="+mj-lt"/>
              <a:buAutoNum type="arabicPeriod"/>
            </a:pPr>
            <a:r>
              <a:rPr lang="ar-SA" sz="2600" dirty="0"/>
              <a:t>غير </a:t>
            </a:r>
            <a:r>
              <a:rPr lang="ar-SA" sz="2600" dirty="0" smtClean="0"/>
              <a:t>منتظمة ( </a:t>
            </a:r>
            <a:r>
              <a:rPr lang="ar-SA" sz="1700" dirty="0" smtClean="0">
                <a:solidFill>
                  <a:srgbClr val="FF0000"/>
                </a:solidFill>
              </a:rPr>
              <a:t>تخرج </a:t>
            </a:r>
            <a:r>
              <a:rPr lang="ar-SA" sz="1700" dirty="0">
                <a:solidFill>
                  <a:srgbClr val="FF0000"/>
                </a:solidFill>
              </a:rPr>
              <a:t>الأغصان الرئيسية من الجذع على شكل طبقات أفقية تمتد بشكل واسع وغير متناسق، مما يعطي التاج مظهرًا مفتوحاً ومتبايناً على عكس الأشجار التي تتبع نمواً هندسياً أو هرمياً منتظماً</a:t>
            </a:r>
            <a:r>
              <a:rPr lang="ar-SA" sz="1700" dirty="0" smtClean="0">
                <a:solidFill>
                  <a:srgbClr val="FF0000"/>
                </a:solidFill>
              </a:rPr>
              <a:t>.) </a:t>
            </a:r>
            <a:endParaRPr lang="en-US" sz="1700" dirty="0">
              <a:solidFill>
                <a:srgbClr val="FF0000"/>
              </a:solidFill>
            </a:endParaRPr>
          </a:p>
          <a:p>
            <a:pPr marL="514350" lvl="0" indent="-514350" algn="r" rtl="1">
              <a:buFont typeface="+mj-lt"/>
              <a:buAutoNum type="arabicPeriod"/>
            </a:pPr>
            <a:r>
              <a:rPr lang="ar-SA" sz="2600" dirty="0"/>
              <a:t>قاعدتها سميكة وطبيعة نموها شاذ</a:t>
            </a:r>
            <a:endParaRPr lang="en-US" sz="2600" dirty="0"/>
          </a:p>
          <a:p>
            <a:pPr marL="514350" lvl="0" indent="-514350" algn="r" rtl="1">
              <a:buFont typeface="+mj-lt"/>
              <a:buAutoNum type="arabicPeriod"/>
            </a:pPr>
            <a:r>
              <a:rPr lang="ar-SA" sz="2600" dirty="0"/>
              <a:t>سريعة النمو جداً </a:t>
            </a:r>
            <a:endParaRPr lang="en-US" sz="2600" dirty="0"/>
          </a:p>
          <a:p>
            <a:pPr marL="514350" lvl="0" indent="-514350" algn="r" rtl="1">
              <a:buFont typeface="+mj-lt"/>
              <a:buAutoNum type="arabicPeriod"/>
            </a:pPr>
            <a:r>
              <a:rPr lang="ar-SA" sz="2600" dirty="0"/>
              <a:t>تحمل الثمار عندما يبلغ ارتفاعها ١٥ قدم</a:t>
            </a:r>
            <a:endParaRPr lang="en-US" sz="2600" dirty="0"/>
          </a:p>
          <a:p>
            <a:pPr marL="514350" lvl="0" indent="-514350" algn="r" rtl="1">
              <a:buFont typeface="+mj-lt"/>
              <a:buAutoNum type="arabicPeriod"/>
            </a:pPr>
            <a:r>
              <a:rPr lang="ar-SA" sz="2600" dirty="0"/>
              <a:t>تنتج الشجرة البالغة ٦٠٠ قرن ومن ٦-١٠ أرطال من الألياف القطنية </a:t>
            </a:r>
            <a:endParaRPr lang="en-US" sz="2600" dirty="0"/>
          </a:p>
          <a:p>
            <a:pPr marL="0" indent="0" algn="r" rtl="1">
              <a:buNone/>
            </a:pPr>
            <a:r>
              <a:rPr lang="ar-SA" dirty="0"/>
              <a:t> </a:t>
            </a:r>
            <a:endParaRPr lang="en-US" dirty="0"/>
          </a:p>
          <a:p>
            <a:pPr marL="0" indent="0" algn="r" rtl="1">
              <a:buNone/>
            </a:pPr>
            <a:r>
              <a:rPr lang="ar-SA" b="1" u="sng" dirty="0">
                <a:solidFill>
                  <a:srgbClr val="C00000"/>
                </a:solidFill>
              </a:rPr>
              <a:t>خصائص ألياف الكابوك: </a:t>
            </a:r>
            <a:endParaRPr lang="en-US" b="1" u="sng" dirty="0">
              <a:solidFill>
                <a:srgbClr val="C00000"/>
              </a:solidFill>
            </a:endParaRPr>
          </a:p>
          <a:p>
            <a:pPr marL="0" indent="0" algn="r" rtl="1">
              <a:buNone/>
            </a:pPr>
            <a:r>
              <a:rPr lang="ar-SA" dirty="0"/>
              <a:t> </a:t>
            </a:r>
            <a:endParaRPr lang="en-US" dirty="0"/>
          </a:p>
          <a:p>
            <a:pPr marL="514350" lvl="0" indent="-514350" algn="r" rtl="1">
              <a:buFont typeface="+mj-lt"/>
              <a:buAutoNum type="arabicPeriod"/>
            </a:pPr>
            <a:r>
              <a:rPr lang="ar-SA" sz="2600" dirty="0"/>
              <a:t>ذات لون مبيض، مصفر، أو رمادي، منقوشة ومرنة</a:t>
            </a:r>
            <a:endParaRPr lang="en-US" sz="2600" dirty="0"/>
          </a:p>
          <a:p>
            <a:pPr marL="514350" lvl="0" indent="-514350" algn="r" rtl="1">
              <a:buFont typeface="+mj-lt"/>
              <a:buAutoNum type="arabicPeriod"/>
            </a:pPr>
            <a:r>
              <a:rPr lang="ar-SA" sz="2600" dirty="0" smtClean="0"/>
              <a:t>ذات كثافة نوعية </a:t>
            </a:r>
            <a:r>
              <a:rPr lang="ar-SA" sz="2600" dirty="0" smtClean="0"/>
              <a:t>منخفضة (</a:t>
            </a:r>
            <a:r>
              <a:rPr lang="ar-SA" sz="1900" dirty="0" smtClean="0">
                <a:solidFill>
                  <a:srgbClr val="FF0000"/>
                </a:solidFill>
              </a:rPr>
              <a:t>تُعد </a:t>
            </a:r>
            <a:r>
              <a:rPr lang="ar-SA" sz="1900" dirty="0">
                <a:solidFill>
                  <a:srgbClr val="FF0000"/>
                </a:solidFill>
              </a:rPr>
              <a:t>من أخف الألياف الطبيعية في </a:t>
            </a:r>
            <a:r>
              <a:rPr lang="ar-SA" sz="1900" dirty="0" smtClean="0">
                <a:solidFill>
                  <a:srgbClr val="FF0000"/>
                </a:solidFill>
              </a:rPr>
              <a:t>العالم وذلك</a:t>
            </a:r>
            <a:r>
              <a:rPr lang="ar-SA" sz="2000" dirty="0">
                <a:solidFill>
                  <a:srgbClr val="FF0000"/>
                </a:solidFill>
              </a:rPr>
              <a:t>إلى التركيب الداخلي الفريد لشعيراتها</a:t>
            </a:r>
            <a:r>
              <a:rPr lang="ar-SA" sz="1900" dirty="0" smtClean="0">
                <a:solidFill>
                  <a:srgbClr val="FF0000"/>
                </a:solidFill>
              </a:rPr>
              <a:t> </a:t>
            </a:r>
            <a:r>
              <a:rPr lang="ar-SA" sz="1900" dirty="0" smtClean="0"/>
              <a:t>)</a:t>
            </a:r>
            <a:endParaRPr lang="en-US" sz="1900" dirty="0" smtClean="0"/>
          </a:p>
          <a:p>
            <a:pPr marL="514350" lvl="0" indent="-514350" algn="r" rtl="1">
              <a:buFont typeface="+mj-lt"/>
              <a:buAutoNum type="arabicPeriod"/>
            </a:pPr>
            <a:r>
              <a:rPr lang="ar-SA" sz="2600" dirty="0" smtClean="0"/>
              <a:t>غير </a:t>
            </a:r>
            <a:r>
              <a:rPr lang="ar-SA" sz="2600" dirty="0"/>
              <a:t>منفذة للماء</a:t>
            </a:r>
            <a:endParaRPr lang="en-US" sz="2600" dirty="0"/>
          </a:p>
          <a:p>
            <a:pPr marL="514350" lvl="0" indent="-514350" algn="r" rtl="1">
              <a:buFont typeface="+mj-lt"/>
              <a:buAutoNum type="arabicPeriod"/>
            </a:pPr>
            <a:r>
              <a:rPr lang="ar-SA" sz="2600" dirty="0"/>
              <a:t>رديئة التوصيل للحرارة </a:t>
            </a:r>
            <a:endParaRPr lang="en-US" sz="2600" dirty="0"/>
          </a:p>
          <a:p>
            <a:pPr marL="514350" lvl="0" indent="-514350" algn="r" rtl="1">
              <a:buFont typeface="+mj-lt"/>
              <a:buAutoNum type="arabicPeriod"/>
            </a:pPr>
            <a:r>
              <a:rPr lang="ar-SA" sz="2600" dirty="0"/>
              <a:t>ذات قدرة على امتصاص الصوت</a:t>
            </a:r>
            <a:endParaRPr lang="en-US" sz="2600" dirty="0"/>
          </a:p>
          <a:p>
            <a:pPr marL="0" indent="0" algn="r" rtl="1">
              <a:buNone/>
            </a:pPr>
            <a:endParaRPr lang="en-US"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33</a:t>
            </a:fld>
            <a:endParaRPr lang="en-US"/>
          </a:p>
        </p:txBody>
      </p:sp>
      <p:pic>
        <p:nvPicPr>
          <p:cNvPr id="6" name="Picture 5"/>
          <p:cNvPicPr>
            <a:picLocks noChangeAspect="1"/>
          </p:cNvPicPr>
          <p:nvPr/>
        </p:nvPicPr>
        <p:blipFill>
          <a:blip r:embed="rId2"/>
          <a:stretch>
            <a:fillRect/>
          </a:stretch>
        </p:blipFill>
        <p:spPr>
          <a:xfrm>
            <a:off x="393192" y="1513840"/>
            <a:ext cx="4262846" cy="3123474"/>
          </a:xfrm>
          <a:prstGeom prst="rect">
            <a:avLst/>
          </a:prstGeom>
        </p:spPr>
      </p:pic>
    </p:spTree>
    <p:extLst>
      <p:ext uri="{BB962C8B-B14F-4D97-AF65-F5344CB8AC3E}">
        <p14:creationId xmlns:p14="http://schemas.microsoft.com/office/powerpoint/2010/main" val="845914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784" y="228600"/>
            <a:ext cx="11411712" cy="6199632"/>
          </a:xfrm>
        </p:spPr>
        <p:txBody>
          <a:bodyPr>
            <a:normAutofit fontScale="85000" lnSpcReduction="20000"/>
          </a:bodyPr>
          <a:lstStyle/>
          <a:p>
            <a:pPr marL="0" indent="0" algn="r" rtl="1">
              <a:buNone/>
            </a:pPr>
            <a:r>
              <a:rPr lang="ar-SA" b="1" u="sng" dirty="0">
                <a:solidFill>
                  <a:srgbClr val="7030A0"/>
                </a:solidFill>
              </a:rPr>
              <a:t>تجهيز ألياف الكابوك: </a:t>
            </a:r>
            <a:endParaRPr lang="en-US" b="1" u="sng" dirty="0">
              <a:solidFill>
                <a:srgbClr val="7030A0"/>
              </a:solidFill>
            </a:endParaRPr>
          </a:p>
          <a:p>
            <a:pPr marL="0" indent="0" algn="r" rtl="1">
              <a:buNone/>
            </a:pPr>
            <a:r>
              <a:rPr lang="ar-SA" dirty="0"/>
              <a:t> </a:t>
            </a:r>
            <a:endParaRPr lang="en-US" dirty="0"/>
          </a:p>
          <a:p>
            <a:pPr marL="0" indent="0" algn="r" rtl="1">
              <a:buNone/>
            </a:pPr>
            <a:r>
              <a:rPr lang="ar-SA" dirty="0">
                <a:solidFill>
                  <a:srgbClr val="0070C0"/>
                </a:solidFill>
              </a:rPr>
              <a:t>تمر عملية أعداد ألياف الكابوك بالمراحل التالية: </a:t>
            </a:r>
            <a:endParaRPr lang="en-US" dirty="0">
              <a:solidFill>
                <a:srgbClr val="0070C0"/>
              </a:solidFill>
            </a:endParaRPr>
          </a:p>
          <a:p>
            <a:pPr algn="r" rtl="1"/>
            <a:r>
              <a:rPr lang="ar-SA" dirty="0">
                <a:solidFill>
                  <a:srgbClr val="0070C0"/>
                </a:solidFill>
              </a:rPr>
              <a:t>قص القرون (الثمار) من الأفرع </a:t>
            </a:r>
            <a:endParaRPr lang="en-US" dirty="0">
              <a:solidFill>
                <a:srgbClr val="0070C0"/>
              </a:solidFill>
            </a:endParaRPr>
          </a:p>
          <a:p>
            <a:pPr algn="r" rtl="1"/>
            <a:r>
              <a:rPr lang="ar-SA" dirty="0">
                <a:solidFill>
                  <a:srgbClr val="0070C0"/>
                </a:solidFill>
              </a:rPr>
              <a:t>فتح القرون واستخراج الشعر</a:t>
            </a:r>
            <a:endParaRPr lang="en-US" dirty="0">
              <a:solidFill>
                <a:srgbClr val="0070C0"/>
              </a:solidFill>
            </a:endParaRPr>
          </a:p>
          <a:p>
            <a:pPr algn="r" rtl="1"/>
            <a:r>
              <a:rPr lang="ar-SA" dirty="0">
                <a:solidFill>
                  <a:srgbClr val="0070C0"/>
                </a:solidFill>
              </a:rPr>
              <a:t>فصل البذور عن الشعر بالقوة الطاردة المركزية</a:t>
            </a:r>
            <a:endParaRPr lang="en-US" dirty="0">
              <a:solidFill>
                <a:srgbClr val="0070C0"/>
              </a:solidFill>
            </a:endParaRPr>
          </a:p>
          <a:p>
            <a:pPr marL="0" indent="0" algn="r" rtl="1">
              <a:buNone/>
            </a:pPr>
            <a:r>
              <a:rPr lang="ar-SA" dirty="0">
                <a:solidFill>
                  <a:srgbClr val="0070C0"/>
                </a:solidFill>
              </a:rPr>
              <a:t> </a:t>
            </a:r>
            <a:endParaRPr lang="en-US" dirty="0">
              <a:solidFill>
                <a:srgbClr val="0070C0"/>
              </a:solidFill>
            </a:endParaRPr>
          </a:p>
          <a:p>
            <a:pPr marL="0" indent="0" algn="r" rtl="1">
              <a:buNone/>
            </a:pPr>
            <a:r>
              <a:rPr lang="ar-SA" b="1" u="sng" dirty="0">
                <a:solidFill>
                  <a:srgbClr val="7030A0"/>
                </a:solidFill>
              </a:rPr>
              <a:t>استعمالات الكابوك: </a:t>
            </a:r>
            <a:endParaRPr lang="en-US" b="1" u="sng" dirty="0">
              <a:solidFill>
                <a:srgbClr val="7030A0"/>
              </a:solidFill>
            </a:endParaRPr>
          </a:p>
          <a:p>
            <a:pPr marL="0" indent="0" algn="r" rtl="1">
              <a:buNone/>
            </a:pPr>
            <a:r>
              <a:rPr lang="ar-SA" dirty="0"/>
              <a:t> </a:t>
            </a:r>
            <a:endParaRPr lang="en-US" dirty="0"/>
          </a:p>
          <a:p>
            <a:pPr marL="514350" lvl="0" indent="-514350" algn="r" rtl="1">
              <a:lnSpc>
                <a:spcPct val="120000"/>
              </a:lnSpc>
              <a:buFont typeface="+mj-lt"/>
              <a:buAutoNum type="arabicParenR"/>
            </a:pPr>
            <a:r>
              <a:rPr lang="ar-SA" dirty="0"/>
              <a:t>مالئ لوسائد النجاة ووسائد الإنقاذ </a:t>
            </a:r>
            <a:r>
              <a:rPr lang="ar-SA" dirty="0" smtClean="0"/>
              <a:t>والعوامات.</a:t>
            </a:r>
            <a:endParaRPr lang="en-US" dirty="0"/>
          </a:p>
          <a:p>
            <a:pPr marL="514350" lvl="0" indent="-514350" algn="r" rtl="1">
              <a:lnSpc>
                <a:spcPct val="120000"/>
              </a:lnSpc>
              <a:buFont typeface="+mj-lt"/>
              <a:buAutoNum type="arabicParenR"/>
            </a:pPr>
            <a:r>
              <a:rPr lang="ar-SA" dirty="0"/>
              <a:t>مادة عازلة ممتازة في الثلاجات الصغيرة (عزل حراري</a:t>
            </a:r>
            <a:r>
              <a:rPr lang="ar-SA" dirty="0" smtClean="0"/>
              <a:t>).</a:t>
            </a:r>
            <a:endParaRPr lang="en-US" dirty="0"/>
          </a:p>
          <a:p>
            <a:pPr marL="514350" lvl="0" indent="-514350" algn="r" rtl="1">
              <a:lnSpc>
                <a:spcPct val="120000"/>
              </a:lnSpc>
              <a:buFont typeface="+mj-lt"/>
              <a:buAutoNum type="arabicParenR"/>
            </a:pPr>
            <a:r>
              <a:rPr lang="ar-SA" dirty="0"/>
              <a:t>تبطين الحجرات ضد </a:t>
            </a:r>
            <a:r>
              <a:rPr lang="ar-SA" dirty="0" smtClean="0"/>
              <a:t>الصوت.</a:t>
            </a:r>
            <a:endParaRPr lang="en-US" dirty="0"/>
          </a:p>
          <a:p>
            <a:pPr marL="514350" lvl="0" indent="-514350" algn="r" rtl="1">
              <a:lnSpc>
                <a:spcPct val="120000"/>
              </a:lnSpc>
              <a:buFont typeface="+mj-lt"/>
              <a:buAutoNum type="arabicParenR"/>
            </a:pPr>
            <a:r>
              <a:rPr lang="ar-SA" dirty="0"/>
              <a:t>حشو أكياس </a:t>
            </a:r>
            <a:r>
              <a:rPr lang="ar-SA" dirty="0" smtClean="0"/>
              <a:t>النوم. </a:t>
            </a:r>
            <a:endParaRPr lang="en-US" dirty="0"/>
          </a:p>
          <a:p>
            <a:pPr marL="514350" lvl="0" indent="-514350" algn="r" rtl="1">
              <a:lnSpc>
                <a:spcPct val="120000"/>
              </a:lnSpc>
              <a:buFont typeface="+mj-lt"/>
              <a:buAutoNum type="arabicParenR"/>
            </a:pPr>
            <a:r>
              <a:rPr lang="ar-SA" dirty="0"/>
              <a:t>إنتاج قفازات تداول الثلج وتضميد العمليات الجراحية في المناطق </a:t>
            </a:r>
            <a:r>
              <a:rPr lang="ar-SA" dirty="0" smtClean="0"/>
              <a:t>الحارة.</a:t>
            </a:r>
            <a:endParaRPr lang="en-US" dirty="0"/>
          </a:p>
          <a:p>
            <a:pPr marL="0" indent="0" algn="r" rtl="1">
              <a:buNone/>
            </a:pPr>
            <a:endParaRPr lang="en-US"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34</a:t>
            </a:fld>
            <a:endParaRPr lang="en-US"/>
          </a:p>
        </p:txBody>
      </p:sp>
    </p:spTree>
    <p:extLst>
      <p:ext uri="{BB962C8B-B14F-4D97-AF65-F5344CB8AC3E}">
        <p14:creationId xmlns:p14="http://schemas.microsoft.com/office/powerpoint/2010/main" val="2280787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35</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713" y="127572"/>
            <a:ext cx="9943639" cy="5962776"/>
          </a:xfrm>
          <a:prstGeom prst="rect">
            <a:avLst/>
          </a:prstGeom>
        </p:spPr>
      </p:pic>
      <p:sp>
        <p:nvSpPr>
          <p:cNvPr id="5" name="Rectangle 4"/>
          <p:cNvSpPr/>
          <p:nvPr/>
        </p:nvSpPr>
        <p:spPr>
          <a:xfrm>
            <a:off x="10262616" y="3108960"/>
            <a:ext cx="271272" cy="2725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2</a:t>
            </a:r>
            <a:endParaRPr lang="en-US" sz="2000" b="1" dirty="0">
              <a:latin typeface="Times New Roman" panose="02020603050405020304" pitchFamily="18" charset="0"/>
              <a:cs typeface="Times New Roman" panose="02020603050405020304" pitchFamily="18" charset="0"/>
            </a:endParaRPr>
          </a:p>
        </p:txBody>
      </p:sp>
      <p:sp>
        <p:nvSpPr>
          <p:cNvPr id="6" name="Rectangle 5"/>
          <p:cNvSpPr/>
          <p:nvPr/>
        </p:nvSpPr>
        <p:spPr>
          <a:xfrm>
            <a:off x="10262616" y="3455949"/>
            <a:ext cx="271272" cy="23512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3</a:t>
            </a:r>
            <a:endParaRPr lang="en-US"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0287000" y="3765536"/>
            <a:ext cx="222504" cy="3174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4</a:t>
            </a:r>
            <a:endParaRPr lang="en-US" sz="2000" b="1" dirty="0">
              <a:latin typeface="Times New Roman" panose="02020603050405020304" pitchFamily="18" charset="0"/>
              <a:cs typeface="Times New Roman" panose="02020603050405020304" pitchFamily="18" charset="0"/>
            </a:endParaRPr>
          </a:p>
        </p:txBody>
      </p:sp>
      <p:sp>
        <p:nvSpPr>
          <p:cNvPr id="8" name="Rectangle 7"/>
          <p:cNvSpPr/>
          <p:nvPr/>
        </p:nvSpPr>
        <p:spPr>
          <a:xfrm>
            <a:off x="10276332" y="4157419"/>
            <a:ext cx="243840" cy="2625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5</a:t>
            </a:r>
            <a:endParaRPr lang="en-US" sz="2000" b="1" dirty="0">
              <a:latin typeface="Times New Roman" panose="02020603050405020304" pitchFamily="18" charset="0"/>
              <a:cs typeface="Times New Roman" panose="02020603050405020304" pitchFamily="18" charset="0"/>
            </a:endParaRPr>
          </a:p>
        </p:txBody>
      </p:sp>
      <p:sp>
        <p:nvSpPr>
          <p:cNvPr id="9" name="Rectangle 8"/>
          <p:cNvSpPr/>
          <p:nvPr/>
        </p:nvSpPr>
        <p:spPr>
          <a:xfrm>
            <a:off x="404948" y="3089481"/>
            <a:ext cx="7524206" cy="307777"/>
          </a:xfrm>
          <a:prstGeom prst="rect">
            <a:avLst/>
          </a:prstGeom>
        </p:spPr>
        <p:txBody>
          <a:bodyPr wrap="square">
            <a:spAutoFit/>
          </a:bodyPr>
          <a:lstStyle/>
          <a:p>
            <a:pPr algn="r"/>
            <a:r>
              <a:rPr lang="ar-SA" sz="1400" dirty="0" smtClean="0"/>
              <a:t>(</a:t>
            </a:r>
            <a:r>
              <a:rPr lang="ar-SA" sz="1400" dirty="0" smtClean="0">
                <a:solidFill>
                  <a:srgbClr val="00B050"/>
                </a:solidFill>
              </a:rPr>
              <a:t>يُفصل </a:t>
            </a:r>
            <a:r>
              <a:rPr lang="ar-SA" sz="1400" dirty="0">
                <a:solidFill>
                  <a:srgbClr val="00B050"/>
                </a:solidFill>
              </a:rPr>
              <a:t>اللحاء الداخلي الرطب (الطبقة الليفية اللينة) عن الطبقة الخارجية </a:t>
            </a:r>
            <a:r>
              <a:rPr lang="ar-SA" sz="1400" dirty="0" smtClean="0">
                <a:solidFill>
                  <a:srgbClr val="00B050"/>
                </a:solidFill>
              </a:rPr>
              <a:t>الخشنة)، </a:t>
            </a:r>
            <a:endParaRPr lang="en-US" sz="1400" dirty="0">
              <a:solidFill>
                <a:srgbClr val="00B050"/>
              </a:solidFill>
            </a:endParaRPr>
          </a:p>
        </p:txBody>
      </p:sp>
    </p:spTree>
    <p:extLst>
      <p:ext uri="{BB962C8B-B14F-4D97-AF65-F5344CB8AC3E}">
        <p14:creationId xmlns:p14="http://schemas.microsoft.com/office/powerpoint/2010/main" val="2838608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3E568D50-FC9D-4D75-A9A9-D64C818824CF}" type="slidenum">
              <a:rPr lang="en-US" smtClean="0"/>
              <a:t>36</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4139" y="1644725"/>
            <a:ext cx="6011114" cy="3477110"/>
          </a:xfrm>
          <a:prstGeom prst="rect">
            <a:avLst/>
          </a:prstGeom>
        </p:spPr>
      </p:pic>
    </p:spTree>
    <p:extLst>
      <p:ext uri="{BB962C8B-B14F-4D97-AF65-F5344CB8AC3E}">
        <p14:creationId xmlns:p14="http://schemas.microsoft.com/office/powerpoint/2010/main" val="306662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6888" y="329184"/>
            <a:ext cx="11676888" cy="6263640"/>
          </a:xfrm>
        </p:spPr>
        <p:txBody>
          <a:bodyPr/>
          <a:lstStyle/>
          <a:p>
            <a:pPr marL="457200" indent="-457200" algn="r" rtl="1">
              <a:lnSpc>
                <a:spcPct val="150000"/>
              </a:lnSpc>
              <a:buFont typeface="+mj-lt"/>
              <a:buAutoNum type="arabicParenR" startAt="4"/>
            </a:pPr>
            <a:r>
              <a:rPr lang="ar-SA" sz="2400" b="1" dirty="0" smtClean="0">
                <a:solidFill>
                  <a:srgbClr val="0070C0"/>
                </a:solidFill>
              </a:rPr>
              <a:t>نباتات يحصل الانسان على الالياف من </a:t>
            </a:r>
            <a:r>
              <a:rPr lang="ar-SA" sz="2400" b="1" dirty="0" smtClean="0">
                <a:solidFill>
                  <a:srgbClr val="FF0000"/>
                </a:solidFill>
              </a:rPr>
              <a:t>القشرة الخارجية لثمرتها </a:t>
            </a:r>
            <a:r>
              <a:rPr lang="ar-SA" sz="2400" b="1" dirty="0" smtClean="0">
                <a:solidFill>
                  <a:srgbClr val="0070C0"/>
                </a:solidFill>
              </a:rPr>
              <a:t>مثل جوز الهند.</a:t>
            </a:r>
            <a:endParaRPr lang="en-US" sz="2400" b="1" dirty="0" smtClean="0">
              <a:solidFill>
                <a:srgbClr val="0070C0"/>
              </a:solidFill>
            </a:endParaRPr>
          </a:p>
          <a:p>
            <a:pPr marL="457200" indent="-457200" algn="r" rtl="1">
              <a:lnSpc>
                <a:spcPct val="150000"/>
              </a:lnSpc>
              <a:buFont typeface="+mj-lt"/>
              <a:buAutoNum type="arabicParenR" startAt="4"/>
            </a:pPr>
            <a:r>
              <a:rPr lang="ar-SA" sz="2400" b="1" dirty="0" smtClean="0">
                <a:solidFill>
                  <a:schemeClr val="accent6">
                    <a:lumMod val="75000"/>
                  </a:schemeClr>
                </a:solidFill>
              </a:rPr>
              <a:t>نباتات يحصل الانسان على الالياف </a:t>
            </a:r>
            <a:r>
              <a:rPr lang="ar-SA" sz="2400" b="1" dirty="0" smtClean="0">
                <a:solidFill>
                  <a:srgbClr val="FF0000"/>
                </a:solidFill>
              </a:rPr>
              <a:t>من ساقها او من جزء منه كالخيزران والطحالب </a:t>
            </a:r>
            <a:r>
              <a:rPr lang="ar-SA" sz="2400" b="1" dirty="0" smtClean="0">
                <a:solidFill>
                  <a:srgbClr val="FF0000"/>
                </a:solidFill>
              </a:rPr>
              <a:t>الاسبانية</a:t>
            </a:r>
            <a:r>
              <a:rPr lang="ar-SA" sz="2400" b="1" dirty="0" smtClean="0">
                <a:solidFill>
                  <a:srgbClr val="00B050"/>
                </a:solidFill>
              </a:rPr>
              <a:t>**</a:t>
            </a:r>
            <a:r>
              <a:rPr lang="ar-SA" sz="2400" b="1" dirty="0" smtClean="0">
                <a:solidFill>
                  <a:srgbClr val="FF0000"/>
                </a:solidFill>
              </a:rPr>
              <a:t>.</a:t>
            </a:r>
            <a:endParaRPr lang="ar-SA" sz="2400" b="1" dirty="0" smtClean="0">
              <a:solidFill>
                <a:srgbClr val="FF0000"/>
              </a:solidFill>
            </a:endParaRPr>
          </a:p>
          <a:p>
            <a:pPr marL="0" indent="0" algn="r" rtl="1">
              <a:lnSpc>
                <a:spcPct val="150000"/>
              </a:lnSpc>
              <a:buClr>
                <a:srgbClr val="C00000"/>
              </a:buClr>
              <a:buNone/>
            </a:pPr>
            <a:r>
              <a:rPr lang="ar-SA" sz="2400" b="1" dirty="0" smtClean="0">
                <a:solidFill>
                  <a:schemeClr val="accent6">
                    <a:lumMod val="75000"/>
                  </a:schemeClr>
                </a:solidFill>
              </a:rPr>
              <a:t> </a:t>
            </a:r>
            <a:r>
              <a:rPr lang="ar-SA" sz="2400" b="1" dirty="0" smtClean="0">
                <a:solidFill>
                  <a:srgbClr val="C00000"/>
                </a:solidFill>
              </a:rPr>
              <a:t>ويعد القطن والجوت والكتان من اهم الالياف النباتية عموما.</a:t>
            </a:r>
            <a:endParaRPr lang="en-US" sz="2400" b="1" dirty="0" smtClean="0">
              <a:solidFill>
                <a:srgbClr val="7030A0"/>
              </a:solidFill>
            </a:endParaRPr>
          </a:p>
          <a:p>
            <a:pPr marL="0" indent="0" algn="r" rtl="1">
              <a:lnSpc>
                <a:spcPct val="150000"/>
              </a:lnSpc>
              <a:buNone/>
            </a:pPr>
            <a:r>
              <a:rPr lang="ar-SA" sz="2400" b="1" u="sng" dirty="0" smtClean="0">
                <a:solidFill>
                  <a:srgbClr val="7030A0"/>
                </a:solidFill>
              </a:rPr>
              <a:t>ب </a:t>
            </a:r>
            <a:r>
              <a:rPr lang="ar-SA" sz="2400" b="1" u="sng" dirty="0">
                <a:solidFill>
                  <a:srgbClr val="7030A0"/>
                </a:solidFill>
              </a:rPr>
              <a:t>- الالياف الحيوانية </a:t>
            </a:r>
            <a:r>
              <a:rPr lang="en-US" sz="2400" b="1" u="sng" dirty="0">
                <a:solidFill>
                  <a:srgbClr val="7030A0"/>
                </a:solidFill>
              </a:rPr>
              <a:t>Animal Fibers</a:t>
            </a:r>
            <a:r>
              <a:rPr lang="ar-SA" sz="2400" b="1" u="sng" dirty="0">
                <a:solidFill>
                  <a:srgbClr val="7030A0"/>
                </a:solidFill>
              </a:rPr>
              <a:t>:</a:t>
            </a:r>
            <a:endParaRPr lang="en-US" sz="2400" u="sng" dirty="0">
              <a:solidFill>
                <a:srgbClr val="7030A0"/>
              </a:solidFill>
            </a:endParaRPr>
          </a:p>
          <a:p>
            <a:pPr marL="0" indent="0" algn="r" rtl="1">
              <a:lnSpc>
                <a:spcPct val="150000"/>
              </a:lnSpc>
              <a:buNone/>
            </a:pPr>
            <a:r>
              <a:rPr lang="ar-SA" sz="2400" dirty="0"/>
              <a:t>وهي </a:t>
            </a:r>
            <a:r>
              <a:rPr lang="ar-SA" sz="2400" dirty="0" smtClean="0"/>
              <a:t>من </a:t>
            </a:r>
            <a:r>
              <a:rPr lang="ar-SA" sz="2400" dirty="0"/>
              <a:t>مصدر حيواني مثل الصوف والوبر والحرير الطبيعي</a:t>
            </a:r>
            <a:r>
              <a:rPr lang="ar-SA" sz="2400" dirty="0" smtClean="0"/>
              <a:t>.</a:t>
            </a:r>
            <a:endParaRPr lang="en-US" sz="2400" dirty="0"/>
          </a:p>
        </p:txBody>
      </p:sp>
      <p:pic>
        <p:nvPicPr>
          <p:cNvPr id="4" name="Picture 3"/>
          <p:cNvPicPr>
            <a:picLocks noChangeAspect="1"/>
          </p:cNvPicPr>
          <p:nvPr/>
        </p:nvPicPr>
        <p:blipFill>
          <a:blip r:embed="rId2"/>
          <a:stretch>
            <a:fillRect/>
          </a:stretch>
        </p:blipFill>
        <p:spPr>
          <a:xfrm>
            <a:off x="416305" y="2707132"/>
            <a:ext cx="4970697" cy="3364992"/>
          </a:xfrm>
          <a:prstGeom prst="rect">
            <a:avLst/>
          </a:prstGeom>
        </p:spPr>
      </p:pic>
      <p:sp>
        <p:nvSpPr>
          <p:cNvPr id="2" name="Slide Number Placeholder 1"/>
          <p:cNvSpPr>
            <a:spLocks noGrp="1"/>
          </p:cNvSpPr>
          <p:nvPr>
            <p:ph type="sldNum" sz="quarter" idx="12"/>
          </p:nvPr>
        </p:nvSpPr>
        <p:spPr/>
        <p:txBody>
          <a:bodyPr/>
          <a:lstStyle/>
          <a:p>
            <a:fld id="{3E568D50-FC9D-4D75-A9A9-D64C818824CF}" type="slidenum">
              <a:rPr lang="en-US" smtClean="0"/>
              <a:t>4</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Rectangle 5"/>
          <p:cNvSpPr/>
          <p:nvPr/>
        </p:nvSpPr>
        <p:spPr>
          <a:xfrm>
            <a:off x="5186721" y="5080679"/>
            <a:ext cx="6670295" cy="703847"/>
          </a:xfrm>
          <a:prstGeom prst="rect">
            <a:avLst/>
          </a:prstGeom>
        </p:spPr>
        <p:txBody>
          <a:bodyPr wrap="square">
            <a:spAutoFit/>
          </a:bodyPr>
          <a:lstStyle/>
          <a:p>
            <a:pPr algn="r">
              <a:lnSpc>
                <a:spcPct val="150000"/>
              </a:lnSpc>
            </a:pPr>
            <a:r>
              <a:rPr lang="ar-SA" sz="1400" dirty="0" smtClean="0">
                <a:solidFill>
                  <a:srgbClr val="00B050"/>
                </a:solidFill>
              </a:rPr>
              <a:t>** نبات </a:t>
            </a:r>
            <a:r>
              <a:rPr lang="ar-SA" sz="1400" dirty="0">
                <a:solidFill>
                  <a:srgbClr val="00B050"/>
                </a:solidFill>
              </a:rPr>
              <a:t>غريب ومميز، ورغم اسميهما الشائعين، فهو ليس طحباً ولا أشنة، كما أنه ليس أصيلاً من إسبانيا؛ بل هو نبات مزهر ينتمي إلى الفصيلة البروميلية (يعني أنه قريب لنبات الأناناس).</a:t>
            </a:r>
            <a:endParaRPr lang="en-US" sz="1400" dirty="0">
              <a:solidFill>
                <a:srgbClr val="00B050"/>
              </a:solidFill>
            </a:endParaRPr>
          </a:p>
        </p:txBody>
      </p:sp>
    </p:spTree>
    <p:extLst>
      <p:ext uri="{BB962C8B-B14F-4D97-AF65-F5344CB8AC3E}">
        <p14:creationId xmlns:p14="http://schemas.microsoft.com/office/powerpoint/2010/main" val="2119033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472" y="310896"/>
            <a:ext cx="11503152" cy="6245352"/>
          </a:xfrm>
        </p:spPr>
        <p:txBody>
          <a:bodyPr>
            <a:normAutofit/>
          </a:bodyPr>
          <a:lstStyle/>
          <a:p>
            <a:pPr marL="0" indent="0" algn="r" rtl="1">
              <a:lnSpc>
                <a:spcPct val="150000"/>
              </a:lnSpc>
              <a:buNone/>
            </a:pPr>
            <a:r>
              <a:rPr lang="ar-SA" b="1" u="sng" dirty="0">
                <a:solidFill>
                  <a:srgbClr val="FF0000"/>
                </a:solidFill>
              </a:rPr>
              <a:t>2 - الالياف الصناعية </a:t>
            </a:r>
            <a:r>
              <a:rPr lang="en-US" b="1" u="sng" dirty="0">
                <a:solidFill>
                  <a:srgbClr val="FF0000"/>
                </a:solidFill>
              </a:rPr>
              <a:t>Man-made Fibers</a:t>
            </a:r>
            <a:r>
              <a:rPr lang="ar-SA" b="1" u="sng" dirty="0">
                <a:solidFill>
                  <a:srgbClr val="FF0000"/>
                </a:solidFill>
              </a:rPr>
              <a:t>:</a:t>
            </a:r>
            <a:endParaRPr lang="en-US" u="sng" dirty="0">
              <a:solidFill>
                <a:srgbClr val="FF0000"/>
              </a:solidFill>
            </a:endParaRPr>
          </a:p>
          <a:p>
            <a:pPr marL="0" indent="0" algn="r" rtl="1">
              <a:lnSpc>
                <a:spcPct val="150000"/>
              </a:lnSpc>
              <a:buNone/>
            </a:pPr>
            <a:r>
              <a:rPr lang="ar-SA" sz="2400" dirty="0"/>
              <a:t>وقد بدا استخدام هذا النوع من الالياف في الثلاثينيات من هذا القرن، </a:t>
            </a:r>
            <a:r>
              <a:rPr lang="ar-SA" sz="2400" dirty="0">
                <a:solidFill>
                  <a:schemeClr val="accent2">
                    <a:lumMod val="75000"/>
                  </a:schemeClr>
                </a:solidFill>
              </a:rPr>
              <a:t>وبدات كلها من النوع </a:t>
            </a:r>
            <a:r>
              <a:rPr lang="ar-SA" sz="2400" dirty="0">
                <a:solidFill>
                  <a:srgbClr val="00B050"/>
                </a:solidFill>
              </a:rPr>
              <a:t>السيليلوزي او </a:t>
            </a:r>
            <a:r>
              <a:rPr lang="ar-SA" sz="2400" dirty="0" smtClean="0">
                <a:solidFill>
                  <a:srgbClr val="00B050"/>
                </a:solidFill>
              </a:rPr>
              <a:t>الريون</a:t>
            </a:r>
            <a:r>
              <a:rPr lang="ar-SA" sz="2400" dirty="0" smtClean="0">
                <a:solidFill>
                  <a:srgbClr val="FF0000"/>
                </a:solidFill>
              </a:rPr>
              <a:t>**</a:t>
            </a:r>
            <a:r>
              <a:rPr lang="ar-SA" sz="2400" dirty="0" smtClean="0">
                <a:solidFill>
                  <a:schemeClr val="accent2">
                    <a:lumMod val="75000"/>
                  </a:schemeClr>
                </a:solidFill>
              </a:rPr>
              <a:t> </a:t>
            </a:r>
            <a:r>
              <a:rPr lang="ar-SA" sz="2400" dirty="0">
                <a:solidFill>
                  <a:schemeClr val="accent2">
                    <a:lumMod val="75000"/>
                  </a:schemeClr>
                </a:solidFill>
              </a:rPr>
              <a:t>الذي يعتمد في انتاجه على مواد من اصل طبيعي مثل لب الخشب، وزيوت الأشجار، وزغب القطن</a:t>
            </a:r>
            <a:r>
              <a:rPr lang="ar-SA" sz="2400" dirty="0"/>
              <a:t>، </a:t>
            </a:r>
            <a:r>
              <a:rPr lang="ar-SA" sz="2400" dirty="0">
                <a:solidFill>
                  <a:schemeClr val="accent2">
                    <a:lumMod val="50000"/>
                  </a:schemeClr>
                </a:solidFill>
              </a:rPr>
              <a:t>وذلك بعد معالجتها بالاحماض والكيماويات المختلفة، ويعتبر الحرير الصناعي من اهم منتجات هذا النوع.</a:t>
            </a:r>
            <a:endParaRPr lang="en-US" sz="2400" dirty="0">
              <a:solidFill>
                <a:schemeClr val="accent2">
                  <a:lumMod val="50000"/>
                </a:schemeClr>
              </a:solidFill>
            </a:endParaRPr>
          </a:p>
          <a:p>
            <a:pPr marL="0" indent="0" algn="r" rtl="1">
              <a:lnSpc>
                <a:spcPct val="150000"/>
              </a:lnSpc>
              <a:buNone/>
            </a:pPr>
            <a:r>
              <a:rPr lang="ar-SA" sz="2400" b="1" dirty="0">
                <a:solidFill>
                  <a:srgbClr val="7030A0"/>
                </a:solidFill>
              </a:rPr>
              <a:t>ومما ساعد على انتشار ونجاح انتاج الالياف الصناعية عدم ارتباطها بالظروف الطبيعية كالالياف </a:t>
            </a:r>
            <a:r>
              <a:rPr lang="ar-SA" sz="2400" b="1" dirty="0" smtClean="0">
                <a:solidFill>
                  <a:srgbClr val="7030A0"/>
                </a:solidFill>
              </a:rPr>
              <a:t>الطبيعية</a:t>
            </a:r>
            <a:r>
              <a:rPr lang="en-US" sz="2400" dirty="0" smtClean="0"/>
              <a:t>.</a:t>
            </a:r>
          </a:p>
          <a:p>
            <a:pPr marL="0" indent="0" algn="r" rtl="1">
              <a:lnSpc>
                <a:spcPct val="150000"/>
              </a:lnSpc>
              <a:buNone/>
            </a:pPr>
            <a:r>
              <a:rPr lang="ar-SA" sz="2400" dirty="0" smtClean="0"/>
              <a:t> </a:t>
            </a:r>
            <a:r>
              <a:rPr lang="ar-SA" sz="2400" b="1" dirty="0">
                <a:solidFill>
                  <a:srgbClr val="00B050"/>
                </a:solidFill>
              </a:rPr>
              <a:t>كما ان لها م</a:t>
            </a:r>
            <a:r>
              <a:rPr lang="ar-SA" sz="2400" b="1" dirty="0" smtClean="0">
                <a:solidFill>
                  <a:srgbClr val="00B050"/>
                </a:solidFill>
              </a:rPr>
              <a:t>ميزات </a:t>
            </a:r>
            <a:r>
              <a:rPr lang="ar-SA" sz="2400" b="1" dirty="0">
                <a:solidFill>
                  <a:srgbClr val="00B050"/>
                </a:solidFill>
              </a:rPr>
              <a:t>لا تتوافر في الالياف الطبيعية </a:t>
            </a:r>
            <a:r>
              <a:rPr lang="ar-SA" sz="2400" b="1" dirty="0" smtClean="0">
                <a:solidFill>
                  <a:srgbClr val="00B050"/>
                </a:solidFill>
              </a:rPr>
              <a:t>كالقطن</a:t>
            </a:r>
            <a:r>
              <a:rPr lang="en-US" sz="2400" dirty="0" smtClean="0">
                <a:solidFill>
                  <a:srgbClr val="00B050"/>
                </a:solidFill>
              </a:rPr>
              <a:t>:</a:t>
            </a:r>
            <a:r>
              <a:rPr lang="ar-SA" sz="2400" dirty="0" smtClean="0"/>
              <a:t> </a:t>
            </a:r>
            <a:endParaRPr lang="en-US" sz="2400" dirty="0" smtClean="0"/>
          </a:p>
          <a:p>
            <a:pPr algn="r" rtl="1">
              <a:lnSpc>
                <a:spcPct val="150000"/>
              </a:lnSpc>
            </a:pPr>
            <a:r>
              <a:rPr lang="ar-SA" sz="2400" dirty="0" smtClean="0">
                <a:solidFill>
                  <a:srgbClr val="002060"/>
                </a:solidFill>
              </a:rPr>
              <a:t>مثل </a:t>
            </a:r>
            <a:r>
              <a:rPr lang="ar-SA" sz="2400" dirty="0">
                <a:solidFill>
                  <a:srgbClr val="002060"/>
                </a:solidFill>
              </a:rPr>
              <a:t>عدم الكرمشة وعدم الحاجة الى الكي ونعومة الملمس وحسن المظهر والقوة والمتانة</a:t>
            </a:r>
            <a:r>
              <a:rPr lang="ar-SA" sz="2400" dirty="0" smtClean="0">
                <a:solidFill>
                  <a:srgbClr val="002060"/>
                </a:solidFill>
              </a:rPr>
              <a:t>.</a:t>
            </a:r>
            <a:endParaRPr lang="en-US" sz="2400" dirty="0" smtClean="0">
              <a:solidFill>
                <a:srgbClr val="002060"/>
              </a:solidFill>
            </a:endParaRPr>
          </a:p>
          <a:p>
            <a:pPr algn="r" rtl="1">
              <a:lnSpc>
                <a:spcPct val="150000"/>
              </a:lnSpc>
            </a:pPr>
            <a:r>
              <a:rPr lang="ar-SA" sz="2400" dirty="0" smtClean="0">
                <a:solidFill>
                  <a:srgbClr val="002060"/>
                </a:solidFill>
              </a:rPr>
              <a:t> </a:t>
            </a:r>
            <a:r>
              <a:rPr lang="ar-SA" sz="2400" dirty="0">
                <a:solidFill>
                  <a:srgbClr val="002060"/>
                </a:solidFill>
              </a:rPr>
              <a:t>كما تتميز الالياف الصناعية بسهولة التحكم في درجة نعومتها ومتانتها ومرونتها ودقتها.</a:t>
            </a:r>
            <a:endParaRPr lang="en-US" sz="2400" dirty="0">
              <a:solidFill>
                <a:srgbClr val="002060"/>
              </a:solidFill>
            </a:endParaRPr>
          </a:p>
          <a:p>
            <a:pPr marL="0" indent="0" algn="r" rtl="1">
              <a:lnSpc>
                <a:spcPct val="150000"/>
              </a:lnSpc>
              <a:buNone/>
            </a:pPr>
            <a:r>
              <a:rPr lang="ar-SA" sz="1400" dirty="0" smtClean="0">
                <a:solidFill>
                  <a:srgbClr val="FF0000"/>
                </a:solidFill>
              </a:rPr>
              <a:t>**الريون </a:t>
            </a:r>
            <a:r>
              <a:rPr lang="ar-SA" sz="1400" dirty="0">
                <a:solidFill>
                  <a:srgbClr val="FF0000"/>
                </a:solidFill>
              </a:rPr>
              <a:t>هو نسيج ألياف </a:t>
            </a:r>
            <a:r>
              <a:rPr lang="ar-SA" sz="1400" dirty="0" smtClean="0">
                <a:solidFill>
                  <a:srgbClr val="FF0000"/>
                </a:solidFill>
              </a:rPr>
              <a:t> </a:t>
            </a:r>
            <a:r>
              <a:rPr lang="ar-SA" sz="1400" dirty="0">
                <a:solidFill>
                  <a:srgbClr val="FF0000"/>
                </a:solidFill>
              </a:rPr>
              <a:t>مُصنّع يُعرف علمياً باسم "الحرير الصناعي". يتم استخلاصه أساساً من مواد طبيعية تحتوي على السليلوز (مثل لب الخشب </a:t>
            </a:r>
            <a:r>
              <a:rPr lang="ar-SA" sz="1400" dirty="0" smtClean="0">
                <a:solidFill>
                  <a:srgbClr val="FF0000"/>
                </a:solidFill>
              </a:rPr>
              <a:t>) ويتم </a:t>
            </a:r>
            <a:r>
              <a:rPr lang="ar-SA" sz="1400" dirty="0">
                <a:solidFill>
                  <a:srgbClr val="FF0000"/>
                </a:solidFill>
              </a:rPr>
              <a:t>معالجتها كيميائياً لتتحول إلى خيوط ناعمة قابلة للنسيج.</a:t>
            </a:r>
            <a:endParaRPr lang="en-US" sz="1400" dirty="0">
              <a:solidFill>
                <a:srgbClr val="FF0000"/>
              </a:solidFill>
            </a:endParaRPr>
          </a:p>
        </p:txBody>
      </p:sp>
      <p:sp>
        <p:nvSpPr>
          <p:cNvPr id="2" name="Slide Number Placeholder 1"/>
          <p:cNvSpPr>
            <a:spLocks noGrp="1"/>
          </p:cNvSpPr>
          <p:nvPr>
            <p:ph type="sldNum" sz="quarter" idx="12"/>
          </p:nvPr>
        </p:nvSpPr>
        <p:spPr/>
        <p:txBody>
          <a:bodyPr/>
          <a:lstStyle/>
          <a:p>
            <a:fld id="{3E568D50-FC9D-4D75-A9A9-D64C818824CF}" type="slidenum">
              <a:rPr lang="en-US" smtClean="0"/>
              <a:t>5</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263407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488" y="822960"/>
            <a:ext cx="11109960" cy="4626864"/>
          </a:xfrm>
        </p:spPr>
        <p:txBody>
          <a:bodyPr>
            <a:normAutofit/>
          </a:bodyPr>
          <a:lstStyle/>
          <a:p>
            <a:pPr marL="0" indent="0" algn="r" rtl="1">
              <a:buNone/>
            </a:pPr>
            <a:r>
              <a:rPr lang="ar-SA" sz="2400" b="1" u="sng" dirty="0">
                <a:solidFill>
                  <a:srgbClr val="C00000"/>
                </a:solidFill>
              </a:rPr>
              <a:t>وتنقسم الالياف الصناعية الى نوعين رئيسين هما:</a:t>
            </a:r>
            <a:endParaRPr lang="en-US" sz="2400" u="sng" dirty="0">
              <a:solidFill>
                <a:srgbClr val="C00000"/>
              </a:solidFill>
            </a:endParaRPr>
          </a:p>
          <a:p>
            <a:pPr marL="0" indent="0" algn="r" rtl="1">
              <a:lnSpc>
                <a:spcPct val="150000"/>
              </a:lnSpc>
              <a:buNone/>
            </a:pPr>
            <a:r>
              <a:rPr lang="ar-SA" sz="2400" b="1" dirty="0">
                <a:solidFill>
                  <a:schemeClr val="accent1">
                    <a:lumMod val="75000"/>
                  </a:schemeClr>
                </a:solidFill>
              </a:rPr>
              <a:t>أ- الالياف السيليوليزية </a:t>
            </a:r>
            <a:r>
              <a:rPr lang="en-US" sz="2400" b="1" dirty="0" err="1">
                <a:solidFill>
                  <a:schemeClr val="accent1">
                    <a:lumMod val="75000"/>
                  </a:schemeClr>
                </a:solidFill>
              </a:rPr>
              <a:t>Cellulesie</a:t>
            </a:r>
            <a:r>
              <a:rPr lang="en-US" sz="2400" b="1" dirty="0">
                <a:solidFill>
                  <a:schemeClr val="accent1">
                    <a:lumMod val="75000"/>
                  </a:schemeClr>
                </a:solidFill>
              </a:rPr>
              <a:t> Fibers</a:t>
            </a:r>
            <a:r>
              <a:rPr lang="ar-SA" sz="2400" b="1" dirty="0">
                <a:solidFill>
                  <a:schemeClr val="accent1">
                    <a:lumMod val="75000"/>
                  </a:schemeClr>
                </a:solidFill>
              </a:rPr>
              <a:t>:</a:t>
            </a:r>
            <a:r>
              <a:rPr lang="ar-SA" sz="2400" dirty="0">
                <a:solidFill>
                  <a:schemeClr val="accent1">
                    <a:lumMod val="75000"/>
                  </a:schemeClr>
                </a:solidFill>
              </a:rPr>
              <a:t> وهي التي من اصل طبيعي كما ذكرنا واهم أنواعها الريون.</a:t>
            </a:r>
            <a:endParaRPr lang="en-US" sz="2400" dirty="0">
              <a:solidFill>
                <a:schemeClr val="accent1">
                  <a:lumMod val="75000"/>
                </a:schemeClr>
              </a:solidFill>
            </a:endParaRPr>
          </a:p>
          <a:p>
            <a:pPr marL="0" indent="0" algn="r" rtl="1">
              <a:lnSpc>
                <a:spcPct val="150000"/>
              </a:lnSpc>
              <a:buNone/>
            </a:pPr>
            <a:r>
              <a:rPr lang="ar-SA" sz="2400" b="1" dirty="0">
                <a:solidFill>
                  <a:schemeClr val="accent1">
                    <a:lumMod val="75000"/>
                  </a:schemeClr>
                </a:solidFill>
              </a:rPr>
              <a:t>ب- الالياف الغير سيليوليزية او التخليقية الحقيقية</a:t>
            </a:r>
            <a:endParaRPr lang="en-US" sz="2400" dirty="0">
              <a:solidFill>
                <a:schemeClr val="accent1">
                  <a:lumMod val="75000"/>
                </a:schemeClr>
              </a:solidFill>
            </a:endParaRPr>
          </a:p>
          <a:p>
            <a:pPr marL="0" indent="0" algn="r">
              <a:buNone/>
            </a:pPr>
            <a:endParaRPr lang="en-US" sz="2400" dirty="0"/>
          </a:p>
        </p:txBody>
      </p:sp>
      <p:pic>
        <p:nvPicPr>
          <p:cNvPr id="2" name="Picture 1"/>
          <p:cNvPicPr>
            <a:picLocks noChangeAspect="1"/>
          </p:cNvPicPr>
          <p:nvPr/>
        </p:nvPicPr>
        <p:blipFill>
          <a:blip r:embed="rId2"/>
          <a:stretch>
            <a:fillRect/>
          </a:stretch>
        </p:blipFill>
        <p:spPr>
          <a:xfrm>
            <a:off x="393192" y="2724594"/>
            <a:ext cx="5340097" cy="3903878"/>
          </a:xfrm>
          <a:prstGeom prst="rect">
            <a:avLst/>
          </a:prstGeom>
        </p:spPr>
      </p:pic>
      <p:sp>
        <p:nvSpPr>
          <p:cNvPr id="4" name="Slide Number Placeholder 3"/>
          <p:cNvSpPr>
            <a:spLocks noGrp="1"/>
          </p:cNvSpPr>
          <p:nvPr>
            <p:ph type="sldNum" sz="quarter" idx="12"/>
          </p:nvPr>
        </p:nvSpPr>
        <p:spPr/>
        <p:txBody>
          <a:bodyPr/>
          <a:lstStyle/>
          <a:p>
            <a:fld id="{3E568D50-FC9D-4D75-A9A9-D64C818824CF}" type="slidenum">
              <a:rPr lang="en-US" smtClean="0"/>
              <a:t>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2035537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smtClean="0">
                <a:solidFill>
                  <a:srgbClr val="C00000"/>
                </a:solidFill>
              </a:rPr>
              <a:t>تصنف الالياف النباتية حسب الاستعمال الى : </a:t>
            </a:r>
            <a:endParaRPr lang="en-US" sz="3600" b="1" dirty="0">
              <a:solidFill>
                <a:srgbClr val="C00000"/>
              </a:solidFill>
            </a:endParaRPr>
          </a:p>
        </p:txBody>
      </p:sp>
      <p:sp>
        <p:nvSpPr>
          <p:cNvPr id="3" name="Content Placeholder 2"/>
          <p:cNvSpPr>
            <a:spLocks noGrp="1"/>
          </p:cNvSpPr>
          <p:nvPr>
            <p:ph idx="1"/>
          </p:nvPr>
        </p:nvSpPr>
        <p:spPr>
          <a:xfrm>
            <a:off x="1002792" y="1690688"/>
            <a:ext cx="10515600" cy="4351338"/>
          </a:xfrm>
        </p:spPr>
        <p:txBody>
          <a:bodyPr>
            <a:normAutofit/>
          </a:bodyPr>
          <a:lstStyle/>
          <a:p>
            <a:pPr marL="0" indent="0" algn="r">
              <a:lnSpc>
                <a:spcPct val="150000"/>
              </a:lnSpc>
              <a:buNone/>
            </a:pPr>
            <a:r>
              <a:rPr lang="ar-SA" sz="2400" b="1" dirty="0" smtClean="0"/>
              <a:t>1- الياف النسيج </a:t>
            </a:r>
          </a:p>
          <a:p>
            <a:pPr marL="0" indent="0" algn="r">
              <a:lnSpc>
                <a:spcPct val="150000"/>
              </a:lnSpc>
              <a:buNone/>
            </a:pPr>
            <a:r>
              <a:rPr lang="ar-SA" sz="2400" b="1" dirty="0" smtClean="0"/>
              <a:t>2- الياف ادوات النظافة </a:t>
            </a:r>
          </a:p>
          <a:p>
            <a:pPr marL="0" indent="0" algn="r">
              <a:lnSpc>
                <a:spcPct val="150000"/>
              </a:lnSpc>
              <a:buNone/>
            </a:pPr>
            <a:r>
              <a:rPr lang="ar-SA" sz="2400" b="1" dirty="0" smtClean="0"/>
              <a:t>3- الياف الضفر والنسيج الخشن </a:t>
            </a:r>
          </a:p>
          <a:p>
            <a:pPr marL="0" indent="0" algn="r">
              <a:lnSpc>
                <a:spcPct val="150000"/>
              </a:lnSpc>
              <a:buNone/>
            </a:pPr>
            <a:r>
              <a:rPr lang="ar-SA" sz="2400" b="1" dirty="0" smtClean="0"/>
              <a:t>4- الالياف المالئة</a:t>
            </a:r>
          </a:p>
          <a:p>
            <a:pPr marL="0" indent="0" algn="r">
              <a:lnSpc>
                <a:spcPct val="150000"/>
              </a:lnSpc>
              <a:buNone/>
            </a:pPr>
            <a:r>
              <a:rPr lang="ar-SA" sz="2400" b="1" dirty="0" smtClean="0"/>
              <a:t>5- الانسجة الطبيعية </a:t>
            </a:r>
            <a:endParaRPr lang="en-US" sz="2400" b="1" dirty="0"/>
          </a:p>
        </p:txBody>
      </p:sp>
      <p:sp>
        <p:nvSpPr>
          <p:cNvPr id="4" name="Slide Number Placeholder 3"/>
          <p:cNvSpPr>
            <a:spLocks noGrp="1"/>
          </p:cNvSpPr>
          <p:nvPr>
            <p:ph type="sldNum" sz="quarter" idx="12"/>
          </p:nvPr>
        </p:nvSpPr>
        <p:spPr/>
        <p:txBody>
          <a:bodyPr/>
          <a:lstStyle/>
          <a:p>
            <a:fld id="{3E568D50-FC9D-4D75-A9A9-D64C818824CF}" type="slidenum">
              <a:rPr lang="en-US" smtClean="0"/>
              <a:t>7</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2717410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208" y="173101"/>
            <a:ext cx="10515600" cy="732155"/>
          </a:xfrm>
        </p:spPr>
        <p:txBody>
          <a:bodyPr/>
          <a:lstStyle/>
          <a:p>
            <a:pPr algn="r"/>
            <a:r>
              <a:rPr lang="ar-SA" b="1" u="sng" dirty="0">
                <a:solidFill>
                  <a:srgbClr val="00B050"/>
                </a:solidFill>
              </a:rPr>
              <a:t>أولاً: ألياف النسيج: </a:t>
            </a:r>
            <a:endParaRPr lang="en-US" u="sng" dirty="0">
              <a:solidFill>
                <a:srgbClr val="00B050"/>
              </a:solidFill>
            </a:endParaRPr>
          </a:p>
        </p:txBody>
      </p:sp>
      <p:sp>
        <p:nvSpPr>
          <p:cNvPr id="3" name="Content Placeholder 2"/>
          <p:cNvSpPr>
            <a:spLocks noGrp="1"/>
          </p:cNvSpPr>
          <p:nvPr>
            <p:ph idx="1"/>
          </p:nvPr>
        </p:nvSpPr>
        <p:spPr>
          <a:xfrm>
            <a:off x="274320" y="1014984"/>
            <a:ext cx="11503152" cy="5431536"/>
          </a:xfrm>
        </p:spPr>
        <p:txBody>
          <a:bodyPr>
            <a:normAutofit fontScale="85000" lnSpcReduction="20000"/>
          </a:bodyPr>
          <a:lstStyle/>
          <a:p>
            <a:pPr marL="0" indent="0" algn="r" rtl="1">
              <a:lnSpc>
                <a:spcPct val="150000"/>
              </a:lnSpc>
              <a:buNone/>
            </a:pPr>
            <a:r>
              <a:rPr lang="ar-SA" sz="3400" b="1" u="sng" dirty="0" smtClean="0">
                <a:solidFill>
                  <a:srgbClr val="C00000"/>
                </a:solidFill>
              </a:rPr>
              <a:t>لالياف </a:t>
            </a:r>
            <a:r>
              <a:rPr lang="ar-SA" sz="3400" b="1" u="sng" dirty="0">
                <a:solidFill>
                  <a:srgbClr val="C00000"/>
                </a:solidFill>
              </a:rPr>
              <a:t>النسيج خصائص عديدة أهمها</a:t>
            </a:r>
            <a:r>
              <a:rPr lang="ar-SA" sz="3400" b="1" u="sng" dirty="0" smtClean="0">
                <a:solidFill>
                  <a:srgbClr val="C00000"/>
                </a:solidFill>
              </a:rPr>
              <a:t>:</a:t>
            </a:r>
          </a:p>
          <a:p>
            <a:pPr marL="0" indent="0" algn="r" rtl="1">
              <a:lnSpc>
                <a:spcPct val="150000"/>
              </a:lnSpc>
              <a:buNone/>
            </a:pPr>
            <a:r>
              <a:rPr lang="ar-SA" b="1" dirty="0" smtClean="0">
                <a:solidFill>
                  <a:srgbClr val="0070C0"/>
                </a:solidFill>
              </a:rPr>
              <a:t>1-  </a:t>
            </a:r>
            <a:r>
              <a:rPr lang="ar-SA" b="1" dirty="0">
                <a:solidFill>
                  <a:srgbClr val="0070C0"/>
                </a:solidFill>
              </a:rPr>
              <a:t>يجب أن تكون </a:t>
            </a:r>
            <a:r>
              <a:rPr lang="ar-SA" b="1" dirty="0" smtClean="0">
                <a:solidFill>
                  <a:srgbClr val="0070C0"/>
                </a:solidFill>
              </a:rPr>
              <a:t>طويلة</a:t>
            </a:r>
            <a:r>
              <a:rPr lang="en-US" b="1" dirty="0" smtClean="0">
                <a:solidFill>
                  <a:srgbClr val="0070C0"/>
                </a:solidFill>
              </a:rPr>
              <a:t>. </a:t>
            </a:r>
            <a:r>
              <a:rPr lang="ar-SA" b="1" dirty="0" smtClean="0">
                <a:solidFill>
                  <a:srgbClr val="0070C0"/>
                </a:solidFill>
              </a:rPr>
              <a:t> </a:t>
            </a:r>
            <a:endParaRPr lang="en-US" b="1" dirty="0" smtClean="0">
              <a:solidFill>
                <a:srgbClr val="0070C0"/>
              </a:solidFill>
            </a:endParaRPr>
          </a:p>
          <a:p>
            <a:pPr marL="0" indent="0" algn="r" rtl="1">
              <a:lnSpc>
                <a:spcPct val="150000"/>
              </a:lnSpc>
              <a:buNone/>
            </a:pPr>
            <a:r>
              <a:rPr lang="ar-SA" b="1" dirty="0" smtClean="0">
                <a:solidFill>
                  <a:srgbClr val="0070C0"/>
                </a:solidFill>
              </a:rPr>
              <a:t>2- ذات </a:t>
            </a:r>
            <a:r>
              <a:rPr lang="ar-SA" b="1" dirty="0">
                <a:solidFill>
                  <a:srgbClr val="0070C0"/>
                </a:solidFill>
              </a:rPr>
              <a:t>متانة </a:t>
            </a:r>
            <a:r>
              <a:rPr lang="ar-SA" b="1" dirty="0" smtClean="0">
                <a:solidFill>
                  <a:srgbClr val="0070C0"/>
                </a:solidFill>
              </a:rPr>
              <a:t>مرتفعة</a:t>
            </a:r>
          </a:p>
          <a:p>
            <a:pPr marL="0" indent="0" algn="r" rtl="1">
              <a:lnSpc>
                <a:spcPct val="150000"/>
              </a:lnSpc>
              <a:buNone/>
            </a:pPr>
            <a:r>
              <a:rPr lang="ar-SA" b="1" dirty="0" smtClean="0">
                <a:solidFill>
                  <a:srgbClr val="0070C0"/>
                </a:solidFill>
              </a:rPr>
              <a:t> 3- ذات </a:t>
            </a:r>
            <a:r>
              <a:rPr lang="ar-SA" b="1" dirty="0">
                <a:solidFill>
                  <a:srgbClr val="0070C0"/>
                </a:solidFill>
              </a:rPr>
              <a:t>قابلية للتمدد مع مرونة وصلاحية </a:t>
            </a:r>
            <a:r>
              <a:rPr lang="ar-SA" b="1" dirty="0" smtClean="0">
                <a:solidFill>
                  <a:srgbClr val="0070C0"/>
                </a:solidFill>
              </a:rPr>
              <a:t>للإلتواء</a:t>
            </a:r>
          </a:p>
          <a:p>
            <a:pPr marL="0" indent="0" algn="r" rtl="1">
              <a:lnSpc>
                <a:spcPct val="150000"/>
              </a:lnSpc>
              <a:buNone/>
            </a:pPr>
            <a:r>
              <a:rPr lang="ar-SA" b="1" dirty="0" smtClean="0">
                <a:solidFill>
                  <a:srgbClr val="0070C0"/>
                </a:solidFill>
              </a:rPr>
              <a:t>4- </a:t>
            </a:r>
            <a:r>
              <a:rPr lang="ar-SA" b="1" dirty="0" smtClean="0">
                <a:solidFill>
                  <a:srgbClr val="0070C0"/>
                </a:solidFill>
              </a:rPr>
              <a:t>ناعمة</a:t>
            </a:r>
            <a:r>
              <a:rPr lang="ar-SA" b="1" dirty="0">
                <a:solidFill>
                  <a:srgbClr val="0070C0"/>
                </a:solidFill>
              </a:rPr>
              <a:t>، متجانسة، براقة، وكثيرة الإحتمال. </a:t>
            </a:r>
            <a:endParaRPr lang="en-US" b="1" dirty="0">
              <a:solidFill>
                <a:srgbClr val="0070C0"/>
              </a:solidFill>
            </a:endParaRPr>
          </a:p>
          <a:p>
            <a:pPr marL="0" indent="0" algn="r" rtl="1">
              <a:lnSpc>
                <a:spcPct val="150000"/>
              </a:lnSpc>
              <a:buNone/>
            </a:pPr>
            <a:r>
              <a:rPr lang="ar-SA" sz="3100" b="1" u="sng" dirty="0">
                <a:solidFill>
                  <a:srgbClr val="C00000"/>
                </a:solidFill>
              </a:rPr>
              <a:t>تنتظم ألياف النسيج الهامة في ثلاثة أقسام كما يلي:</a:t>
            </a:r>
            <a:endParaRPr lang="en-US" sz="3100" b="1" u="sng" dirty="0">
              <a:solidFill>
                <a:srgbClr val="C00000"/>
              </a:solidFill>
            </a:endParaRPr>
          </a:p>
          <a:p>
            <a:pPr lvl="0" algn="r" rtl="1">
              <a:lnSpc>
                <a:spcPct val="150000"/>
              </a:lnSpc>
              <a:buFont typeface="Wingdings" panose="05000000000000000000" pitchFamily="2" charset="2"/>
              <a:buChar char="§"/>
            </a:pPr>
            <a:r>
              <a:rPr lang="ar-SA" sz="2600" b="1" dirty="0">
                <a:solidFill>
                  <a:srgbClr val="00B050"/>
                </a:solidFill>
              </a:rPr>
              <a:t>ألياف سطحية أو قصيرة وهي الأقطان مثل </a:t>
            </a:r>
            <a:r>
              <a:rPr lang="ar-SA" sz="2600" b="1" dirty="0" smtClean="0">
                <a:solidFill>
                  <a:srgbClr val="00B050"/>
                </a:solidFill>
              </a:rPr>
              <a:t>القطن</a:t>
            </a:r>
            <a:r>
              <a:rPr lang="en-US" sz="2600" b="1" dirty="0" smtClean="0">
                <a:solidFill>
                  <a:srgbClr val="00B050"/>
                </a:solidFill>
              </a:rPr>
              <a:t> </a:t>
            </a:r>
            <a:r>
              <a:rPr lang="ar-SA" sz="2600" b="1" dirty="0" smtClean="0">
                <a:solidFill>
                  <a:srgbClr val="00B050"/>
                </a:solidFill>
              </a:rPr>
              <a:t> </a:t>
            </a:r>
            <a:r>
              <a:rPr lang="en-US" sz="2600" b="1" i="1" dirty="0" err="1" smtClean="0">
                <a:solidFill>
                  <a:srgbClr val="00B050"/>
                </a:solidFill>
              </a:rPr>
              <a:t>Gossypium</a:t>
            </a:r>
            <a:r>
              <a:rPr lang="en-US" sz="2600" b="1" i="1" dirty="0" smtClean="0">
                <a:solidFill>
                  <a:srgbClr val="00B050"/>
                </a:solidFill>
              </a:rPr>
              <a:t>  </a:t>
            </a:r>
            <a:r>
              <a:rPr lang="en-US" sz="2600" b="1" i="1" dirty="0" err="1" smtClean="0">
                <a:solidFill>
                  <a:srgbClr val="00B050"/>
                </a:solidFill>
              </a:rPr>
              <a:t>sp</a:t>
            </a:r>
            <a:endParaRPr lang="en-US" sz="2600" b="1" i="1" dirty="0">
              <a:solidFill>
                <a:srgbClr val="00B050"/>
              </a:solidFill>
            </a:endParaRPr>
          </a:p>
          <a:p>
            <a:pPr lvl="0" algn="r" rtl="1">
              <a:lnSpc>
                <a:spcPct val="150000"/>
              </a:lnSpc>
              <a:buFont typeface="Wingdings" panose="05000000000000000000" pitchFamily="2" charset="2"/>
              <a:buChar char="§"/>
            </a:pPr>
            <a:r>
              <a:rPr lang="ar-SA" sz="2600" b="1" dirty="0">
                <a:solidFill>
                  <a:srgbClr val="00B050"/>
                </a:solidFill>
              </a:rPr>
              <a:t>ألياف لينة وهي الألياف اللحائية مثل </a:t>
            </a:r>
            <a:r>
              <a:rPr lang="ar-SA" sz="2600" b="1" dirty="0" smtClean="0">
                <a:solidFill>
                  <a:srgbClr val="00B050"/>
                </a:solidFill>
              </a:rPr>
              <a:t>الكتان</a:t>
            </a:r>
            <a:r>
              <a:rPr lang="en-US" sz="2600" b="1" dirty="0" smtClean="0">
                <a:solidFill>
                  <a:srgbClr val="00B050"/>
                </a:solidFill>
              </a:rPr>
              <a:t>  </a:t>
            </a:r>
            <a:r>
              <a:rPr lang="ar-SA" sz="2600" b="1" dirty="0" smtClean="0">
                <a:solidFill>
                  <a:srgbClr val="00B050"/>
                </a:solidFill>
              </a:rPr>
              <a:t>   </a:t>
            </a:r>
            <a:r>
              <a:rPr lang="en-US" sz="2600" b="1" i="1" dirty="0" err="1" smtClean="0">
                <a:solidFill>
                  <a:srgbClr val="00B050"/>
                </a:solidFill>
              </a:rPr>
              <a:t>Linum</a:t>
            </a:r>
            <a:r>
              <a:rPr lang="en-US" sz="2600" b="1" i="1" dirty="0" smtClean="0">
                <a:solidFill>
                  <a:srgbClr val="00B050"/>
                </a:solidFill>
              </a:rPr>
              <a:t> </a:t>
            </a:r>
            <a:r>
              <a:rPr lang="en-US" sz="2600" b="1" i="1" dirty="0" err="1" smtClean="0">
                <a:solidFill>
                  <a:srgbClr val="00B050"/>
                </a:solidFill>
              </a:rPr>
              <a:t>usitatissimum</a:t>
            </a:r>
            <a:endParaRPr lang="en-US" sz="2600" b="1" i="1" dirty="0">
              <a:solidFill>
                <a:srgbClr val="00B050"/>
              </a:solidFill>
            </a:endParaRPr>
          </a:p>
          <a:p>
            <a:pPr lvl="0" algn="r" rtl="1">
              <a:lnSpc>
                <a:spcPct val="150000"/>
              </a:lnSpc>
              <a:buFont typeface="Wingdings" panose="05000000000000000000" pitchFamily="2" charset="2"/>
              <a:buChar char="§"/>
            </a:pPr>
            <a:r>
              <a:rPr lang="ar-SA" sz="2600" b="1" dirty="0">
                <a:solidFill>
                  <a:srgbClr val="00B050"/>
                </a:solidFill>
              </a:rPr>
              <a:t>ألياف صلبة وهي الألياف الخشنة أو التركيبية مثل </a:t>
            </a:r>
            <a:r>
              <a:rPr lang="ar-SA" sz="2600" b="1" dirty="0" smtClean="0">
                <a:solidFill>
                  <a:srgbClr val="00B050"/>
                </a:solidFill>
              </a:rPr>
              <a:t>الأبكا</a:t>
            </a:r>
            <a:r>
              <a:rPr lang="en-US" sz="2600" b="1" dirty="0" smtClean="0">
                <a:solidFill>
                  <a:srgbClr val="00B050"/>
                </a:solidFill>
              </a:rPr>
              <a:t> </a:t>
            </a:r>
            <a:r>
              <a:rPr lang="ar-SA" sz="2600" b="1" dirty="0" smtClean="0">
                <a:solidFill>
                  <a:srgbClr val="00B050"/>
                </a:solidFill>
              </a:rPr>
              <a:t>  </a:t>
            </a:r>
            <a:r>
              <a:rPr lang="en-US" sz="2600" b="1" i="1" dirty="0" smtClean="0">
                <a:solidFill>
                  <a:srgbClr val="00B050"/>
                </a:solidFill>
              </a:rPr>
              <a:t>Musa </a:t>
            </a:r>
            <a:r>
              <a:rPr lang="en-US" sz="2600" b="1" i="1" dirty="0" err="1" smtClean="0">
                <a:solidFill>
                  <a:srgbClr val="00B050"/>
                </a:solidFill>
              </a:rPr>
              <a:t>texilis</a:t>
            </a:r>
            <a:endParaRPr lang="en-US" sz="2600" b="1" i="1" dirty="0">
              <a:solidFill>
                <a:srgbClr val="00B050"/>
              </a:solidFill>
            </a:endParaRPr>
          </a:p>
          <a:p>
            <a:pPr marL="0" indent="0" algn="r" rtl="1">
              <a:lnSpc>
                <a:spcPct val="150000"/>
              </a:lnSpc>
              <a:buNone/>
            </a:pPr>
            <a:endParaRPr lang="en-US" sz="2400"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3E568D50-FC9D-4D75-A9A9-D64C818824CF}" type="slidenum">
              <a:rPr lang="en-US" smtClean="0"/>
              <a:t>8</a:t>
            </a:fld>
            <a:endParaRPr lang="en-US"/>
          </a:p>
        </p:txBody>
      </p:sp>
    </p:spTree>
    <p:extLst>
      <p:ext uri="{BB962C8B-B14F-4D97-AF65-F5344CB8AC3E}">
        <p14:creationId xmlns:p14="http://schemas.microsoft.com/office/powerpoint/2010/main" val="889154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032" y="146304"/>
            <a:ext cx="11814048" cy="6537960"/>
          </a:xfrm>
        </p:spPr>
        <p:txBody>
          <a:bodyPr>
            <a:normAutofit lnSpcReduction="10000"/>
          </a:bodyPr>
          <a:lstStyle/>
          <a:p>
            <a:pPr marL="0" indent="0" algn="r" rtl="1">
              <a:lnSpc>
                <a:spcPct val="150000"/>
              </a:lnSpc>
              <a:buNone/>
            </a:pPr>
            <a:r>
              <a:rPr lang="ar-SA" b="1" u="sng" dirty="0" smtClean="0">
                <a:solidFill>
                  <a:srgbClr val="C00000"/>
                </a:solidFill>
              </a:rPr>
              <a:t>1-  الالياف </a:t>
            </a:r>
            <a:r>
              <a:rPr lang="ar-SA" b="1" u="sng" dirty="0">
                <a:solidFill>
                  <a:srgbClr val="C00000"/>
                </a:solidFill>
              </a:rPr>
              <a:t>السطحية </a:t>
            </a:r>
            <a:r>
              <a:rPr lang="ar-SA" b="1" u="sng" dirty="0" smtClean="0">
                <a:solidFill>
                  <a:srgbClr val="C00000"/>
                </a:solidFill>
              </a:rPr>
              <a:t> القصيره  </a:t>
            </a:r>
            <a:r>
              <a:rPr lang="ar-SA" b="1" u="sng" dirty="0">
                <a:solidFill>
                  <a:srgbClr val="C00000"/>
                </a:solidFill>
              </a:rPr>
              <a:t>:  القطن </a:t>
            </a:r>
            <a:r>
              <a:rPr lang="en-US" b="1" u="sng" dirty="0">
                <a:solidFill>
                  <a:srgbClr val="C00000"/>
                </a:solidFill>
              </a:rPr>
              <a:t>Cotton</a:t>
            </a:r>
            <a:endParaRPr lang="en-US" dirty="0">
              <a:solidFill>
                <a:srgbClr val="C00000"/>
              </a:solidFill>
            </a:endParaRPr>
          </a:p>
          <a:p>
            <a:pPr marL="0" indent="0" algn="r" rtl="1">
              <a:lnSpc>
                <a:spcPct val="150000"/>
              </a:lnSpc>
              <a:buNone/>
            </a:pPr>
            <a:r>
              <a:rPr lang="ar-SA" sz="2400" dirty="0" smtClean="0"/>
              <a:t>القطن</a:t>
            </a:r>
            <a:r>
              <a:rPr lang="ar-SA" sz="2400" dirty="0"/>
              <a:t> </a:t>
            </a:r>
            <a:r>
              <a:rPr lang="en-US" sz="2400" dirty="0"/>
              <a:t>Cotton </a:t>
            </a:r>
            <a:r>
              <a:rPr lang="ar-SA" sz="2400" dirty="0"/>
              <a:t>  إسمه العلمي </a:t>
            </a:r>
            <a:r>
              <a:rPr lang="en-US" sz="2400" b="1" i="1" dirty="0" err="1">
                <a:hlinkClick r:id="rId2" tooltip="Gossypium barbadense (الصفحة غير موجودة)"/>
              </a:rPr>
              <a:t>Gossypium</a:t>
            </a:r>
            <a:r>
              <a:rPr lang="en-US" sz="2400" b="1" i="1" dirty="0">
                <a:hlinkClick r:id="rId2" tooltip="Gossypium barbadense (الصفحة غير موجودة)"/>
              </a:rPr>
              <a:t> </a:t>
            </a:r>
            <a:r>
              <a:rPr lang="en-US" sz="2400" b="1" i="1" dirty="0" err="1">
                <a:hlinkClick r:id="rId2" tooltip="Gossypium barbadense (الصفحة غير موجودة)"/>
              </a:rPr>
              <a:t>barbadense</a:t>
            </a:r>
            <a:r>
              <a:rPr lang="en-US" sz="2400" b="1" dirty="0"/>
              <a:t> </a:t>
            </a:r>
            <a:r>
              <a:rPr lang="ar-SA" sz="2400" dirty="0"/>
              <a:t>، </a:t>
            </a:r>
            <a:r>
              <a:rPr lang="ar-SA" sz="2400" dirty="0"/>
              <a:t>ويحصل على ألياف النسيج </a:t>
            </a:r>
            <a:r>
              <a:rPr lang="ar-SA" sz="2400" dirty="0" smtClean="0"/>
              <a:t> فيه </a:t>
            </a:r>
            <a:r>
              <a:rPr lang="ar-SA" sz="2400" dirty="0" smtClean="0">
                <a:solidFill>
                  <a:srgbClr val="00B050"/>
                </a:solidFill>
              </a:rPr>
              <a:t>من </a:t>
            </a:r>
            <a:r>
              <a:rPr lang="ar-SA" sz="2400" dirty="0">
                <a:solidFill>
                  <a:srgbClr val="00B050"/>
                </a:solidFill>
              </a:rPr>
              <a:t>الزغب الأبيض الرقيق الذي يغطي البذور </a:t>
            </a:r>
            <a:r>
              <a:rPr lang="ar-SA" sz="2400" dirty="0"/>
              <a:t>، وهو مصنوع من السليلوز</a:t>
            </a:r>
            <a:r>
              <a:rPr lang="en-US" sz="2400" dirty="0"/>
              <a:t> </a:t>
            </a:r>
            <a:r>
              <a:rPr lang="ar-SA" sz="2400" dirty="0"/>
              <a:t>. وأكبر الدول المنتجة للقطن هي الولايات المتحدة</a:t>
            </a:r>
            <a:r>
              <a:rPr lang="en-US" sz="2400" dirty="0"/>
              <a:t> </a:t>
            </a:r>
            <a:r>
              <a:rPr lang="ar-SA" sz="2400" dirty="0"/>
              <a:t>و الهند ومصر . </a:t>
            </a:r>
            <a:endParaRPr lang="ar-SA" sz="2400" dirty="0" smtClean="0">
              <a:solidFill>
                <a:srgbClr val="00B050"/>
              </a:solidFill>
            </a:endParaRPr>
          </a:p>
          <a:p>
            <a:pPr marL="0" indent="0" algn="r" rtl="1">
              <a:lnSpc>
                <a:spcPct val="150000"/>
              </a:lnSpc>
              <a:buNone/>
            </a:pPr>
            <a:r>
              <a:rPr lang="ar-SA" sz="2400" dirty="0" smtClean="0"/>
              <a:t>يعتبر </a:t>
            </a:r>
            <a:r>
              <a:rPr lang="ar-SA" sz="2400" dirty="0"/>
              <a:t>القطن من أهم نباتات الألياف السطحية، بل أهم محصول ليفي، فهو من أقدمها وأرخصها. ويعود أول اكتشاف للقطن إلى كهوف المكسيك حيث وجد العلماء هناك بعضاً من بقايا لوز القطن، وقطع من الملابس القطنية التي تعود إلى حوالي سبع آلاف عام مضت. </a:t>
            </a:r>
            <a:endParaRPr lang="ar-SA" sz="2400" dirty="0" smtClean="0"/>
          </a:p>
          <a:p>
            <a:pPr marL="0" indent="0" algn="r" rtl="1">
              <a:lnSpc>
                <a:spcPct val="150000"/>
              </a:lnSpc>
              <a:buNone/>
            </a:pPr>
            <a:r>
              <a:rPr lang="ar-SA" sz="2400" dirty="0" smtClean="0"/>
              <a:t>القطن </a:t>
            </a:r>
            <a:r>
              <a:rPr lang="ar-SA" sz="2400" dirty="0"/>
              <a:t>من الفصيلة الخبازية </a:t>
            </a:r>
            <a:r>
              <a:rPr lang="ar-SA" sz="2400" b="1" dirty="0"/>
              <a:t>ومن جنس يسمى </a:t>
            </a:r>
            <a:r>
              <a:rPr lang="en-US" sz="2400" b="1" dirty="0" err="1"/>
              <a:t>Gossypium</a:t>
            </a:r>
            <a:r>
              <a:rPr lang="en-US" sz="2400" dirty="0"/>
              <a:t>، </a:t>
            </a:r>
            <a:r>
              <a:rPr lang="ar-SA" sz="2400" dirty="0"/>
              <a:t>وهو نبات شجيري من نباتات المناطق الحارة. يحتوي على ألياف وبذوره مغطاة بزغب كثيف أبيض اللون. تُغزل أليافه وينتج منها الثياب</a:t>
            </a:r>
            <a:r>
              <a:rPr lang="ar-SA" sz="2400" dirty="0" smtClean="0"/>
              <a:t>.</a:t>
            </a:r>
          </a:p>
          <a:p>
            <a:pPr marL="0" indent="0" algn="r" rtl="1">
              <a:lnSpc>
                <a:spcPct val="150000"/>
              </a:lnSpc>
              <a:buNone/>
            </a:pPr>
            <a:r>
              <a:rPr lang="ar-SA" sz="2400" dirty="0" smtClean="0"/>
              <a:t> </a:t>
            </a:r>
            <a:r>
              <a:rPr lang="ar-SA" sz="2400" dirty="0">
                <a:solidFill>
                  <a:srgbClr val="00B050"/>
                </a:solidFill>
              </a:rPr>
              <a:t>وهو اليوم أكثر النباتات الليفية أهمية في العالم، والذي يجعله نباتاً عالمياً هو سهولة غَزل أنسجته. إن قوة ألياف القطن وقدرتها على الامتصاص وقابليتها للغسيل والصباغة يجعلها قابلة للإنخراط في صناعات عديدة مثل صناعة الأثاث والفرش والحبال والورق وغيرها.</a:t>
            </a:r>
          </a:p>
          <a:p>
            <a:pPr marL="0" indent="0" algn="r" rtl="1">
              <a:lnSpc>
                <a:spcPct val="150000"/>
              </a:lnSpc>
              <a:buNone/>
            </a:pPr>
            <a:endParaRPr lang="ar-SA" sz="2400" dirty="0"/>
          </a:p>
          <a:p>
            <a:pPr marL="0" indent="0" algn="r" rtl="1">
              <a:lnSpc>
                <a:spcPct val="150000"/>
              </a:lnSpc>
              <a:buNone/>
            </a:pPr>
            <a:endParaRPr lang="en-US" sz="2400" dirty="0"/>
          </a:p>
          <a:p>
            <a:pPr marL="0" indent="0" algn="r">
              <a:lnSpc>
                <a:spcPct val="150000"/>
              </a:lnSpc>
              <a:buNone/>
            </a:pPr>
            <a:endParaRPr lang="en-US" dirty="0"/>
          </a:p>
        </p:txBody>
      </p:sp>
      <p:sp>
        <p:nvSpPr>
          <p:cNvPr id="2" name="Slide Number Placeholder 1"/>
          <p:cNvSpPr>
            <a:spLocks noGrp="1"/>
          </p:cNvSpPr>
          <p:nvPr>
            <p:ph type="sldNum" sz="quarter" idx="12"/>
          </p:nvPr>
        </p:nvSpPr>
        <p:spPr/>
        <p:txBody>
          <a:bodyPr/>
          <a:lstStyle/>
          <a:p>
            <a:fld id="{3E568D50-FC9D-4D75-A9A9-D64C818824CF}" type="slidenum">
              <a:rPr lang="en-US" smtClean="0"/>
              <a:t>9</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Tree>
    <p:extLst>
      <p:ext uri="{BB962C8B-B14F-4D97-AF65-F5344CB8AC3E}">
        <p14:creationId xmlns:p14="http://schemas.microsoft.com/office/powerpoint/2010/main" val="713611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1093</Words>
  <Application>Microsoft Office PowerPoint</Application>
  <PresentationFormat>Widescreen</PresentationFormat>
  <Paragraphs>298</Paragraphs>
  <Slides>36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Calibri Light</vt:lpstr>
      <vt:lpstr>Courier New</vt:lpstr>
      <vt:lpstr>Google Sans Text</vt:lpstr>
      <vt:lpstr>Times New Roman</vt:lpstr>
      <vt:lpstr>Wingdings</vt:lpstr>
      <vt:lpstr>Office Theme</vt:lpstr>
      <vt:lpstr>نباتات الالياف  plant fibers</vt:lpstr>
      <vt:lpstr>PowerPoint Presentation</vt:lpstr>
      <vt:lpstr>PowerPoint Presentation</vt:lpstr>
      <vt:lpstr>PowerPoint Presentation</vt:lpstr>
      <vt:lpstr>PowerPoint Presentation</vt:lpstr>
      <vt:lpstr>PowerPoint Presentation</vt:lpstr>
      <vt:lpstr>تصنف الالياف النباتية حسب الاستعمال الى : </vt:lpstr>
      <vt:lpstr>أولاً: ألياف النسيج: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الالياف النباتية plant fibers</dc:title>
  <dc:creator>Microsoft account</dc:creator>
  <cp:lastModifiedBy>maha abanomai</cp:lastModifiedBy>
  <cp:revision>73</cp:revision>
  <dcterms:created xsi:type="dcterms:W3CDTF">2021-02-08T09:52:17Z</dcterms:created>
  <dcterms:modified xsi:type="dcterms:W3CDTF">2026-08-30T17:11:53Z</dcterms:modified>
</cp:coreProperties>
</file>