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32"/>
  </p:notesMasterIdLst>
  <p:sldIdLst>
    <p:sldId id="266" r:id="rId2"/>
    <p:sldId id="256" r:id="rId3"/>
    <p:sldId id="260" r:id="rId4"/>
    <p:sldId id="277" r:id="rId5"/>
    <p:sldId id="306" r:id="rId6"/>
    <p:sldId id="309" r:id="rId7"/>
    <p:sldId id="333" r:id="rId8"/>
    <p:sldId id="334" r:id="rId9"/>
    <p:sldId id="335" r:id="rId10"/>
    <p:sldId id="336" r:id="rId11"/>
    <p:sldId id="337" r:id="rId12"/>
    <p:sldId id="284" r:id="rId13"/>
    <p:sldId id="338" r:id="rId14"/>
    <p:sldId id="339" r:id="rId15"/>
    <p:sldId id="340" r:id="rId16"/>
    <p:sldId id="262" r:id="rId17"/>
    <p:sldId id="264" r:id="rId18"/>
    <p:sldId id="348" r:id="rId19"/>
    <p:sldId id="257" r:id="rId20"/>
    <p:sldId id="341" r:id="rId21"/>
    <p:sldId id="347" r:id="rId22"/>
    <p:sldId id="342" r:id="rId23"/>
    <p:sldId id="346" r:id="rId24"/>
    <p:sldId id="343" r:id="rId25"/>
    <p:sldId id="344" r:id="rId26"/>
    <p:sldId id="345" r:id="rId27"/>
    <p:sldId id="274" r:id="rId28"/>
    <p:sldId id="267" r:id="rId29"/>
    <p:sldId id="275" r:id="rId30"/>
    <p:sldId id="320"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57"/>
    <a:srgbClr val="6E66DC"/>
    <a:srgbClr val="C30069"/>
    <a:srgbClr val="A20095"/>
    <a:srgbClr val="F0E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A1FAD-7F6E-4F1F-B5A1-035722C4916A}" v="4" dt="2025-09-29T09:07:04.881"/>
  </p1510:revLst>
</p1510:revInfo>
</file>

<file path=ppt/tableStyles.xml><?xml version="1.0" encoding="utf-8"?>
<a:tblStyleLst xmlns:a="http://schemas.openxmlformats.org/drawingml/2006/main" def="{4521BD3A-C2B4-4CB3-98D2-A795F2839DE2}">
  <a:tblStyle styleId="{4521BD3A-C2B4-4CB3-98D2-A795F2839D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9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wyah alsalamn" userId="241a147a6e138879" providerId="LiveId" clId="{F7052D43-CDAB-4CFE-9FB4-91DB241ABEB7}"/>
    <pc:docChg chg="custSel modSld">
      <pc:chgData name="alwyah alsalamn" userId="241a147a6e138879" providerId="LiveId" clId="{F7052D43-CDAB-4CFE-9FB4-91DB241ABEB7}" dt="2025-09-29T09:07:32.404" v="31" actId="207"/>
      <pc:docMkLst>
        <pc:docMk/>
      </pc:docMkLst>
      <pc:sldChg chg="addSp delSp modSp mod delAnim">
        <pc:chgData name="alwyah alsalamn" userId="241a147a6e138879" providerId="LiveId" clId="{F7052D43-CDAB-4CFE-9FB4-91DB241ABEB7}" dt="2025-09-29T09:07:32.404" v="31" actId="207"/>
        <pc:sldMkLst>
          <pc:docMk/>
          <pc:sldMk cId="0" sldId="284"/>
        </pc:sldMkLst>
        <pc:spChg chg="add mod">
          <ac:chgData name="alwyah alsalamn" userId="241a147a6e138879" providerId="LiveId" clId="{F7052D43-CDAB-4CFE-9FB4-91DB241ABEB7}" dt="2025-09-29T09:03:55.649" v="5" actId="14100"/>
          <ac:spMkLst>
            <pc:docMk/>
            <pc:sldMk cId="0" sldId="284"/>
            <ac:spMk id="2" creationId="{C81296D6-EFED-914C-A6C9-D19A022D7DE6}"/>
          </ac:spMkLst>
        </pc:spChg>
        <pc:spChg chg="mod">
          <ac:chgData name="alwyah alsalamn" userId="241a147a6e138879" providerId="LiveId" clId="{F7052D43-CDAB-4CFE-9FB4-91DB241ABEB7}" dt="2025-09-29T09:07:32.404" v="31" actId="207"/>
          <ac:spMkLst>
            <pc:docMk/>
            <pc:sldMk cId="0" sldId="284"/>
            <ac:spMk id="4" creationId="{AEEAD6F4-D5CA-D26A-895D-EB7D5B75631E}"/>
          </ac:spMkLst>
        </pc:spChg>
        <pc:spChg chg="mod">
          <ac:chgData name="alwyah alsalamn" userId="241a147a6e138879" providerId="LiveId" clId="{F7052D43-CDAB-4CFE-9FB4-91DB241ABEB7}" dt="2025-09-29T09:07:32.404" v="31" actId="207"/>
          <ac:spMkLst>
            <pc:docMk/>
            <pc:sldMk cId="0" sldId="284"/>
            <ac:spMk id="5" creationId="{2A3B41E6-A054-790D-69BB-465F009DF3F6}"/>
          </ac:spMkLst>
        </pc:spChg>
        <pc:spChg chg="mod">
          <ac:chgData name="alwyah alsalamn" userId="241a147a6e138879" providerId="LiveId" clId="{F7052D43-CDAB-4CFE-9FB4-91DB241ABEB7}" dt="2025-09-29T09:07:32.404" v="31" actId="207"/>
          <ac:spMkLst>
            <pc:docMk/>
            <pc:sldMk cId="0" sldId="284"/>
            <ac:spMk id="6" creationId="{3A9EE55C-596A-AE51-8BBA-CFB2A868BE09}"/>
          </ac:spMkLst>
        </pc:spChg>
        <pc:spChg chg="mod">
          <ac:chgData name="alwyah alsalamn" userId="241a147a6e138879" providerId="LiveId" clId="{F7052D43-CDAB-4CFE-9FB4-91DB241ABEB7}" dt="2025-09-29T09:06:21.282" v="19" actId="207"/>
          <ac:spMkLst>
            <pc:docMk/>
            <pc:sldMk cId="0" sldId="284"/>
            <ac:spMk id="8" creationId="{6B937F26-D632-6F8B-9A34-4B5626CD9D56}"/>
          </ac:spMkLst>
        </pc:spChg>
        <pc:spChg chg="mod">
          <ac:chgData name="alwyah alsalamn" userId="241a147a6e138879" providerId="LiveId" clId="{F7052D43-CDAB-4CFE-9FB4-91DB241ABEB7}" dt="2025-09-29T09:06:21.282" v="19" actId="207"/>
          <ac:spMkLst>
            <pc:docMk/>
            <pc:sldMk cId="0" sldId="284"/>
            <ac:spMk id="9" creationId="{DDDB8443-6109-0D04-E7F5-87A340874E32}"/>
          </ac:spMkLst>
        </pc:spChg>
        <pc:spChg chg="mod">
          <ac:chgData name="alwyah alsalamn" userId="241a147a6e138879" providerId="LiveId" clId="{F7052D43-CDAB-4CFE-9FB4-91DB241ABEB7}" dt="2025-09-29T09:07:18.227" v="28" actId="207"/>
          <ac:spMkLst>
            <pc:docMk/>
            <pc:sldMk cId="0" sldId="284"/>
            <ac:spMk id="11" creationId="{5F801BCA-80D5-A689-6E8A-3B8CD624EA80}"/>
          </ac:spMkLst>
        </pc:spChg>
        <pc:spChg chg="mod">
          <ac:chgData name="alwyah alsalamn" userId="241a147a6e138879" providerId="LiveId" clId="{F7052D43-CDAB-4CFE-9FB4-91DB241ABEB7}" dt="2025-09-29T09:07:18.227" v="28" actId="207"/>
          <ac:spMkLst>
            <pc:docMk/>
            <pc:sldMk cId="0" sldId="284"/>
            <ac:spMk id="12" creationId="{1DB9903B-B868-E2A1-D704-3F38DF9EDA3D}"/>
          </ac:spMkLst>
        </pc:spChg>
        <pc:spChg chg="mod">
          <ac:chgData name="alwyah alsalamn" userId="241a147a6e138879" providerId="LiveId" clId="{F7052D43-CDAB-4CFE-9FB4-91DB241ABEB7}" dt="2025-09-29T09:07:18.227" v="28" actId="207"/>
          <ac:spMkLst>
            <pc:docMk/>
            <pc:sldMk cId="0" sldId="284"/>
            <ac:spMk id="13" creationId="{FB315D3A-0BDC-E416-9A88-6AF6F75224AE}"/>
          </ac:spMkLst>
        </pc:spChg>
        <pc:spChg chg="mod">
          <ac:chgData name="alwyah alsalamn" userId="241a147a6e138879" providerId="LiveId" clId="{F7052D43-CDAB-4CFE-9FB4-91DB241ABEB7}" dt="2025-09-29T09:07:18.227" v="28" actId="207"/>
          <ac:spMkLst>
            <pc:docMk/>
            <pc:sldMk cId="0" sldId="284"/>
            <ac:spMk id="14" creationId="{EC4DD7C8-FBFF-8B9D-E30B-7A91E394C7A2}"/>
          </ac:spMkLst>
        </pc:spChg>
        <pc:spChg chg="mod">
          <ac:chgData name="alwyah alsalamn" userId="241a147a6e138879" providerId="LiveId" clId="{F7052D43-CDAB-4CFE-9FB4-91DB241ABEB7}" dt="2025-09-29T09:07:18.227" v="28" actId="207"/>
          <ac:spMkLst>
            <pc:docMk/>
            <pc:sldMk cId="0" sldId="284"/>
            <ac:spMk id="15" creationId="{EBE152CE-C758-0349-B833-491B631E5E01}"/>
          </ac:spMkLst>
        </pc:spChg>
        <pc:spChg chg="mod">
          <ac:chgData name="alwyah alsalamn" userId="241a147a6e138879" providerId="LiveId" clId="{F7052D43-CDAB-4CFE-9FB4-91DB241ABEB7}" dt="2025-09-29T09:07:18.227" v="28" actId="207"/>
          <ac:spMkLst>
            <pc:docMk/>
            <pc:sldMk cId="0" sldId="284"/>
            <ac:spMk id="16" creationId="{952EA804-ACB9-AA23-3049-68CB876F06BA}"/>
          </ac:spMkLst>
        </pc:spChg>
        <pc:grpChg chg="add mod">
          <ac:chgData name="alwyah alsalamn" userId="241a147a6e138879" providerId="LiveId" clId="{F7052D43-CDAB-4CFE-9FB4-91DB241ABEB7}" dt="2025-09-29T09:07:32.404" v="31" actId="207"/>
          <ac:grpSpMkLst>
            <pc:docMk/>
            <pc:sldMk cId="0" sldId="284"/>
            <ac:grpSpMk id="3" creationId="{FAB286E8-6716-CD82-9741-83FCEC10AD11}"/>
          </ac:grpSpMkLst>
        </pc:grpChg>
        <pc:grpChg chg="add mod">
          <ac:chgData name="alwyah alsalamn" userId="241a147a6e138879" providerId="LiveId" clId="{F7052D43-CDAB-4CFE-9FB4-91DB241ABEB7}" dt="2025-09-29T09:06:31.741" v="23" actId="14100"/>
          <ac:grpSpMkLst>
            <pc:docMk/>
            <pc:sldMk cId="0" sldId="284"/>
            <ac:grpSpMk id="7" creationId="{40D7C060-E2DC-5659-C209-25278DE2D3C9}"/>
          </ac:grpSpMkLst>
        </pc:grpChg>
        <pc:grpChg chg="add mod">
          <ac:chgData name="alwyah alsalamn" userId="241a147a6e138879" providerId="LiveId" clId="{F7052D43-CDAB-4CFE-9FB4-91DB241ABEB7}" dt="2025-09-29T09:07:18.227" v="28" actId="207"/>
          <ac:grpSpMkLst>
            <pc:docMk/>
            <pc:sldMk cId="0" sldId="284"/>
            <ac:grpSpMk id="10" creationId="{EE4D6F66-12C2-0E68-30A0-762276442F3F}"/>
          </ac:grpSpMkLst>
        </pc:grpChg>
        <pc:grpChg chg="mod">
          <ac:chgData name="alwyah alsalamn" userId="241a147a6e138879" providerId="LiveId" clId="{F7052D43-CDAB-4CFE-9FB4-91DB241ABEB7}" dt="2025-09-29T09:05:27.095" v="13" actId="14100"/>
          <ac:grpSpMkLst>
            <pc:docMk/>
            <pc:sldMk cId="0" sldId="284"/>
            <ac:grpSpMk id="1632" creationId="{00000000-0000-0000-0000-000000000000}"/>
          </ac:grpSpMkLst>
        </pc:grpChg>
        <pc:grpChg chg="del">
          <ac:chgData name="alwyah alsalamn" userId="241a147a6e138879" providerId="LiveId" clId="{F7052D43-CDAB-4CFE-9FB4-91DB241ABEB7}" dt="2025-09-29T09:07:08.323" v="25" actId="478"/>
          <ac:grpSpMkLst>
            <pc:docMk/>
            <pc:sldMk cId="0" sldId="284"/>
            <ac:grpSpMk id="1636" creationId="{00000000-0000-0000-0000-000000000000}"/>
          </ac:grpSpMkLst>
        </pc:grpChg>
        <pc:grpChg chg="del">
          <ac:chgData name="alwyah alsalamn" userId="241a147a6e138879" providerId="LiveId" clId="{F7052D43-CDAB-4CFE-9FB4-91DB241ABEB7}" dt="2025-09-29T09:05:21.809" v="11" actId="478"/>
          <ac:grpSpMkLst>
            <pc:docMk/>
            <pc:sldMk cId="0" sldId="284"/>
            <ac:grpSpMk id="1643" creationId="{00000000-0000-0000-0000-000000000000}"/>
          </ac:grpSpMkLst>
        </pc:grpChg>
        <pc:grpChg chg="del">
          <ac:chgData name="alwyah alsalamn" userId="241a147a6e138879" providerId="LiveId" clId="{F7052D43-CDAB-4CFE-9FB4-91DB241ABEB7}" dt="2025-09-29T09:03:31.627" v="0" actId="478"/>
          <ac:grpSpMkLst>
            <pc:docMk/>
            <pc:sldMk cId="0" sldId="284"/>
            <ac:grpSpMk id="1654" creationId="{00000000-0000-0000-0000-000000000000}"/>
          </ac:grpSpMkLst>
        </pc:grpChg>
        <pc:grpChg chg="del">
          <ac:chgData name="alwyah alsalamn" userId="241a147a6e138879" providerId="LiveId" clId="{F7052D43-CDAB-4CFE-9FB4-91DB241ABEB7}" dt="2025-09-29T09:07:22.058" v="29" actId="478"/>
          <ac:grpSpMkLst>
            <pc:docMk/>
            <pc:sldMk cId="0" sldId="284"/>
            <ac:grpSpMk id="1666" creationId="{00000000-0000-0000-0000-000000000000}"/>
          </ac:grpSpMkLst>
        </pc:grpChg>
        <pc:grpChg chg="mod">
          <ac:chgData name="alwyah alsalamn" userId="241a147a6e138879" providerId="LiveId" clId="{F7052D43-CDAB-4CFE-9FB4-91DB241ABEB7}" dt="2025-09-29T09:05:32.580" v="14" actId="14100"/>
          <ac:grpSpMkLst>
            <pc:docMk/>
            <pc:sldMk cId="0" sldId="284"/>
            <ac:grpSpMk id="1678"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a:extLst>
            <a:ext uri="{FF2B5EF4-FFF2-40B4-BE49-F238E27FC236}">
              <a16:creationId xmlns:a16="http://schemas.microsoft.com/office/drawing/2014/main" id="{306EB5EC-3846-50D8-2D07-619CBE661F37}"/>
            </a:ext>
          </a:extLst>
        </p:cNvPr>
        <p:cNvGrpSpPr/>
        <p:nvPr/>
      </p:nvGrpSpPr>
      <p:grpSpPr>
        <a:xfrm>
          <a:off x="0" y="0"/>
          <a:ext cx="0" cy="0"/>
          <a:chOff x="0" y="0"/>
          <a:chExt cx="0" cy="0"/>
        </a:xfrm>
      </p:grpSpPr>
      <p:sp>
        <p:nvSpPr>
          <p:cNvPr id="437" name="Google Shape;437;g8d3aa2a3e7_0_74:notes">
            <a:extLst>
              <a:ext uri="{FF2B5EF4-FFF2-40B4-BE49-F238E27FC236}">
                <a16:creationId xmlns:a16="http://schemas.microsoft.com/office/drawing/2014/main" id="{F64DA5E9-D639-794E-0FD6-2EF6D840B5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8d3aa2a3e7_0_74:notes">
            <a:extLst>
              <a:ext uri="{FF2B5EF4-FFF2-40B4-BE49-F238E27FC236}">
                <a16:creationId xmlns:a16="http://schemas.microsoft.com/office/drawing/2014/main" id="{30E16048-4687-B930-9735-E0DA103834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308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a:extLst>
            <a:ext uri="{FF2B5EF4-FFF2-40B4-BE49-F238E27FC236}">
              <a16:creationId xmlns:a16="http://schemas.microsoft.com/office/drawing/2014/main" id="{B0FEA342-DE74-4857-6400-CB6C4136BA3B}"/>
            </a:ext>
          </a:extLst>
        </p:cNvPr>
        <p:cNvGrpSpPr/>
        <p:nvPr/>
      </p:nvGrpSpPr>
      <p:grpSpPr>
        <a:xfrm>
          <a:off x="0" y="0"/>
          <a:ext cx="0" cy="0"/>
          <a:chOff x="0" y="0"/>
          <a:chExt cx="0" cy="0"/>
        </a:xfrm>
      </p:grpSpPr>
      <p:sp>
        <p:nvSpPr>
          <p:cNvPr id="437" name="Google Shape;437;g8d3aa2a3e7_0_74:notes">
            <a:extLst>
              <a:ext uri="{FF2B5EF4-FFF2-40B4-BE49-F238E27FC236}">
                <a16:creationId xmlns:a16="http://schemas.microsoft.com/office/drawing/2014/main" id="{CBB48BA9-3B5B-C4E2-D993-7828D9933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8d3aa2a3e7_0_74:notes">
            <a:extLst>
              <a:ext uri="{FF2B5EF4-FFF2-40B4-BE49-F238E27FC236}">
                <a16:creationId xmlns:a16="http://schemas.microsoft.com/office/drawing/2014/main" id="{672FD7D2-2E91-602D-74AA-D66DBBF1F9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92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10734ac13fd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10734ac13fd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a:extLst>
            <a:ext uri="{FF2B5EF4-FFF2-40B4-BE49-F238E27FC236}">
              <a16:creationId xmlns:a16="http://schemas.microsoft.com/office/drawing/2014/main" id="{2DD03E73-66B9-DA44-C030-FCBF43A126F9}"/>
            </a:ext>
          </a:extLst>
        </p:cNvPr>
        <p:cNvGrpSpPr/>
        <p:nvPr/>
      </p:nvGrpSpPr>
      <p:grpSpPr>
        <a:xfrm>
          <a:off x="0" y="0"/>
          <a:ext cx="0" cy="0"/>
          <a:chOff x="0" y="0"/>
          <a:chExt cx="0" cy="0"/>
        </a:xfrm>
      </p:grpSpPr>
      <p:sp>
        <p:nvSpPr>
          <p:cNvPr id="1717" name="Google Shape;1717;g10734ac13fd_0_1209:notes">
            <a:extLst>
              <a:ext uri="{FF2B5EF4-FFF2-40B4-BE49-F238E27FC236}">
                <a16:creationId xmlns:a16="http://schemas.microsoft.com/office/drawing/2014/main" id="{8BC72E26-D262-28ED-07CC-D50E36EC66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10734ac13fd_0_1209:notes">
            <a:extLst>
              <a:ext uri="{FF2B5EF4-FFF2-40B4-BE49-F238E27FC236}">
                <a16:creationId xmlns:a16="http://schemas.microsoft.com/office/drawing/2014/main" id="{0CA27E0D-A2B2-7AE8-D0DC-B95BA17973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7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a:extLst>
            <a:ext uri="{FF2B5EF4-FFF2-40B4-BE49-F238E27FC236}">
              <a16:creationId xmlns:a16="http://schemas.microsoft.com/office/drawing/2014/main" id="{CF5F221A-CDAC-C331-BFE0-E1410FF413C4}"/>
            </a:ext>
          </a:extLst>
        </p:cNvPr>
        <p:cNvGrpSpPr/>
        <p:nvPr/>
      </p:nvGrpSpPr>
      <p:grpSpPr>
        <a:xfrm>
          <a:off x="0" y="0"/>
          <a:ext cx="0" cy="0"/>
          <a:chOff x="0" y="0"/>
          <a:chExt cx="0" cy="0"/>
        </a:xfrm>
      </p:grpSpPr>
      <p:sp>
        <p:nvSpPr>
          <p:cNvPr id="1717" name="Google Shape;1717;g10734ac13fd_0_1209:notes">
            <a:extLst>
              <a:ext uri="{FF2B5EF4-FFF2-40B4-BE49-F238E27FC236}">
                <a16:creationId xmlns:a16="http://schemas.microsoft.com/office/drawing/2014/main" id="{C1AB02C1-9AF9-8665-DF1D-3732B07892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10734ac13fd_0_1209:notes">
            <a:extLst>
              <a:ext uri="{FF2B5EF4-FFF2-40B4-BE49-F238E27FC236}">
                <a16:creationId xmlns:a16="http://schemas.microsoft.com/office/drawing/2014/main" id="{CADCFCA4-5AE0-ECAD-3A4B-A54B719C93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9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073ca5965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073ca5965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a715632f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a715632f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5E525196-9531-BE53-F164-750AF2ADFB2D}"/>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B2E404F1-C5E2-DE71-DE90-C245BAF13B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634571EE-1D3E-1DA5-DB67-AABA637D60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73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034F6B71-65F5-3E8D-24B5-576FF84B693E}"/>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67484BA8-FBCD-D185-CEDF-BA870DF4B3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4EC2BCA6-353A-805B-2B6B-9FFBA968D8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69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EB156A48-C5C0-FA7E-A45B-E7C1D254EAEE}"/>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713851A9-81DF-88BC-6D3C-55BA5D07DB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86AC2AED-CBBB-43F7-1067-E832C6D93C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886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E198781B-FEDA-B6CD-2890-9EABA5529696}"/>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A0BF8457-B739-08E2-C4BB-37635C445E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FCED27CB-9D87-191A-BA6B-4B398FF5CD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223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7369757D-4AB0-F400-D29E-A1E5CB327BDD}"/>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4AB287C1-D748-6DA7-DF2B-64E878F35A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1805B8D5-1243-6A6A-8EAF-4A350D6295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154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C46F278D-6303-EB42-5A44-9254F63BE62B}"/>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2E86B85D-0BA1-4074-7C67-E028ECE33D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EE7BC6F1-00A0-CA38-048D-755DB46701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821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D86BB0F4-DAD6-7BA2-C230-210C9637CFF0}"/>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AB733190-CC13-426B-6933-5F1F096325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9360C5D0-AB39-6666-BE2B-6A5C2D8769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52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a:extLst>
            <a:ext uri="{FF2B5EF4-FFF2-40B4-BE49-F238E27FC236}">
              <a16:creationId xmlns:a16="http://schemas.microsoft.com/office/drawing/2014/main" id="{42723BBE-9724-56B7-EADB-34AA3D729447}"/>
            </a:ext>
          </a:extLst>
        </p:cNvPr>
        <p:cNvGrpSpPr/>
        <p:nvPr/>
      </p:nvGrpSpPr>
      <p:grpSpPr>
        <a:xfrm>
          <a:off x="0" y="0"/>
          <a:ext cx="0" cy="0"/>
          <a:chOff x="0" y="0"/>
          <a:chExt cx="0" cy="0"/>
        </a:xfrm>
      </p:grpSpPr>
      <p:sp>
        <p:nvSpPr>
          <p:cNvPr id="431" name="Google Shape;431;ga715632f6c_1_0:notes">
            <a:extLst>
              <a:ext uri="{FF2B5EF4-FFF2-40B4-BE49-F238E27FC236}">
                <a16:creationId xmlns:a16="http://schemas.microsoft.com/office/drawing/2014/main" id="{E4C8E910-FCF1-E018-9577-B7A4CCBC99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715632f6c_1_0:notes">
            <a:extLst>
              <a:ext uri="{FF2B5EF4-FFF2-40B4-BE49-F238E27FC236}">
                <a16:creationId xmlns:a16="http://schemas.microsoft.com/office/drawing/2014/main" id="{0E824342-3B47-FB80-AF12-29E2BACD0D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62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0774c08fa6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0774c08fa6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0734ac13f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0734ac13f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3"/>
        <p:cNvGrpSpPr/>
        <p:nvPr/>
      </p:nvGrpSpPr>
      <p:grpSpPr>
        <a:xfrm>
          <a:off x="0" y="0"/>
          <a:ext cx="0" cy="0"/>
          <a:chOff x="0" y="0"/>
          <a:chExt cx="0" cy="0"/>
        </a:xfrm>
      </p:grpSpPr>
      <p:sp>
        <p:nvSpPr>
          <p:cNvPr id="3604" name="Google Shape;3604;ga715632f6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5" name="Google Shape;3605;ga715632f6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0734ac13f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0734ac13f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a715632f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a715632f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10774c08fa6_2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10774c08fa6_2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a:extLst>
            <a:ext uri="{FF2B5EF4-FFF2-40B4-BE49-F238E27FC236}">
              <a16:creationId xmlns:a16="http://schemas.microsoft.com/office/drawing/2014/main" id="{FF15E724-D061-8225-7049-9FB927615827}"/>
            </a:ext>
          </a:extLst>
        </p:cNvPr>
        <p:cNvGrpSpPr/>
        <p:nvPr/>
      </p:nvGrpSpPr>
      <p:grpSpPr>
        <a:xfrm>
          <a:off x="0" y="0"/>
          <a:ext cx="0" cy="0"/>
          <a:chOff x="0" y="0"/>
          <a:chExt cx="0" cy="0"/>
        </a:xfrm>
      </p:grpSpPr>
      <p:sp>
        <p:nvSpPr>
          <p:cNvPr id="2711" name="Google Shape;2711;g10774c08fa6_2_977:notes">
            <a:extLst>
              <a:ext uri="{FF2B5EF4-FFF2-40B4-BE49-F238E27FC236}">
                <a16:creationId xmlns:a16="http://schemas.microsoft.com/office/drawing/2014/main" id="{ECAC1D41-CD9D-7ACF-11B3-4141DE0EE9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10774c08fa6_2_977:notes">
            <a:extLst>
              <a:ext uri="{FF2B5EF4-FFF2-40B4-BE49-F238E27FC236}">
                <a16:creationId xmlns:a16="http://schemas.microsoft.com/office/drawing/2014/main" id="{F61FFA66-12F9-2B20-02EB-1134634A2D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86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a:extLst>
            <a:ext uri="{FF2B5EF4-FFF2-40B4-BE49-F238E27FC236}">
              <a16:creationId xmlns:a16="http://schemas.microsoft.com/office/drawing/2014/main" id="{CCEE3D66-2C59-6CD5-FB55-38AB6A3B65D2}"/>
            </a:ext>
          </a:extLst>
        </p:cNvPr>
        <p:cNvGrpSpPr/>
        <p:nvPr/>
      </p:nvGrpSpPr>
      <p:grpSpPr>
        <a:xfrm>
          <a:off x="0" y="0"/>
          <a:ext cx="0" cy="0"/>
          <a:chOff x="0" y="0"/>
          <a:chExt cx="0" cy="0"/>
        </a:xfrm>
      </p:grpSpPr>
      <p:sp>
        <p:nvSpPr>
          <p:cNvPr id="437" name="Google Shape;437;g8d3aa2a3e7_0_74:notes">
            <a:extLst>
              <a:ext uri="{FF2B5EF4-FFF2-40B4-BE49-F238E27FC236}">
                <a16:creationId xmlns:a16="http://schemas.microsoft.com/office/drawing/2014/main" id="{67F6EE22-59A7-7294-853E-0D3330ABA8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8d3aa2a3e7_0_74:notes">
            <a:extLst>
              <a:ext uri="{FF2B5EF4-FFF2-40B4-BE49-F238E27FC236}">
                <a16:creationId xmlns:a16="http://schemas.microsoft.com/office/drawing/2014/main" id="{A8486C6B-E8DF-BB89-9B88-80EA1D86C4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89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a:extLst>
            <a:ext uri="{FF2B5EF4-FFF2-40B4-BE49-F238E27FC236}">
              <a16:creationId xmlns:a16="http://schemas.microsoft.com/office/drawing/2014/main" id="{D25DFA50-D423-262F-25E0-BC0DBE3171F9}"/>
            </a:ext>
          </a:extLst>
        </p:cNvPr>
        <p:cNvGrpSpPr/>
        <p:nvPr/>
      </p:nvGrpSpPr>
      <p:grpSpPr>
        <a:xfrm>
          <a:off x="0" y="0"/>
          <a:ext cx="0" cy="0"/>
          <a:chOff x="0" y="0"/>
          <a:chExt cx="0" cy="0"/>
        </a:xfrm>
      </p:grpSpPr>
      <p:sp>
        <p:nvSpPr>
          <p:cNvPr id="437" name="Google Shape;437;g8d3aa2a3e7_0_74:notes">
            <a:extLst>
              <a:ext uri="{FF2B5EF4-FFF2-40B4-BE49-F238E27FC236}">
                <a16:creationId xmlns:a16="http://schemas.microsoft.com/office/drawing/2014/main" id="{DF9C5ADC-685C-982C-EA10-E8074C2092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8d3aa2a3e7_0_74:notes">
            <a:extLst>
              <a:ext uri="{FF2B5EF4-FFF2-40B4-BE49-F238E27FC236}">
                <a16:creationId xmlns:a16="http://schemas.microsoft.com/office/drawing/2014/main" id="{7561D743-A663-E07E-E7E9-65641D11A9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40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18738" y="1372200"/>
            <a:ext cx="5506500" cy="1846200"/>
          </a:xfrm>
          <a:prstGeom prst="rect">
            <a:avLst/>
          </a:prstGeom>
        </p:spPr>
        <p:txBody>
          <a:bodyPr spcFirstLastPara="1" wrap="square" lIns="91425" tIns="91425" rIns="91425" bIns="91425" anchor="ctr" anchorCtr="0">
            <a:noAutofit/>
          </a:bodyPr>
          <a:lstStyle>
            <a:lvl1pPr marR="63500" lvl="0" algn="ctr">
              <a:spcBef>
                <a:spcPts val="0"/>
              </a:spcBef>
              <a:spcAft>
                <a:spcPts val="0"/>
              </a:spcAft>
              <a:buSzPts val="6000"/>
              <a:buNone/>
              <a:defRPr sz="6000" b="1">
                <a:latin typeface="Paytone One"/>
                <a:ea typeface="Paytone One"/>
                <a:cs typeface="Paytone One"/>
                <a:sym typeface="Paytone One"/>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p:nvPr/>
        </p:nvSpPr>
        <p:spPr>
          <a:xfrm>
            <a:off x="8835425" y="122050"/>
            <a:ext cx="226225" cy="1250150"/>
          </a:xfrm>
          <a:custGeom>
            <a:avLst/>
            <a:gdLst/>
            <a:ahLst/>
            <a:cxnLst/>
            <a:rect l="l" t="t" r="r" b="b"/>
            <a:pathLst>
              <a:path w="9049" h="50006" extrusionOk="0">
                <a:moveTo>
                  <a:pt x="7144" y="50006"/>
                </a:moveTo>
                <a:lnTo>
                  <a:pt x="2858" y="38100"/>
                </a:lnTo>
                <a:lnTo>
                  <a:pt x="0" y="29051"/>
                </a:lnTo>
                <a:lnTo>
                  <a:pt x="9049" y="0"/>
                </a:lnTo>
              </a:path>
            </a:pathLst>
          </a:custGeom>
          <a:noFill/>
          <a:ln w="9525" cap="flat" cmpd="sng">
            <a:solidFill>
              <a:schemeClr val="dk2"/>
            </a:solidFill>
            <a:prstDash val="dash"/>
            <a:round/>
            <a:headEnd type="none" w="med" len="med"/>
            <a:tailEnd type="none" w="med" len="med"/>
          </a:ln>
        </p:spPr>
      </p:sp>
      <p:grpSp>
        <p:nvGrpSpPr>
          <p:cNvPr id="11" name="Google Shape;11;p2"/>
          <p:cNvGrpSpPr/>
          <p:nvPr/>
        </p:nvGrpSpPr>
        <p:grpSpPr>
          <a:xfrm rot="10800000" flipH="1">
            <a:off x="7736171" y="-10"/>
            <a:ext cx="1415824" cy="2492471"/>
            <a:chOff x="3280300" y="3013200"/>
            <a:chExt cx="631050" cy="1110925"/>
          </a:xfrm>
        </p:grpSpPr>
        <p:sp>
          <p:nvSpPr>
            <p:cNvPr id="12" name="Google Shape;12;p2"/>
            <p:cNvSpPr/>
            <p:nvPr/>
          </p:nvSpPr>
          <p:spPr>
            <a:xfrm>
              <a:off x="3556675" y="3909925"/>
              <a:ext cx="352375" cy="214200"/>
            </a:xfrm>
            <a:custGeom>
              <a:avLst/>
              <a:gdLst/>
              <a:ahLst/>
              <a:cxnLst/>
              <a:rect l="l" t="t" r="r" b="b"/>
              <a:pathLst>
                <a:path w="14095" h="8568" extrusionOk="0">
                  <a:moveTo>
                    <a:pt x="14094" y="1"/>
                  </a:moveTo>
                  <a:cubicBezTo>
                    <a:pt x="13234" y="523"/>
                    <a:pt x="12405" y="1045"/>
                    <a:pt x="11545" y="1536"/>
                  </a:cubicBezTo>
                  <a:cubicBezTo>
                    <a:pt x="9918" y="2519"/>
                    <a:pt x="8321" y="3563"/>
                    <a:pt x="6725" y="4607"/>
                  </a:cubicBezTo>
                  <a:cubicBezTo>
                    <a:pt x="5128" y="5682"/>
                    <a:pt x="3501" y="6664"/>
                    <a:pt x="1842" y="7585"/>
                  </a:cubicBezTo>
                  <a:cubicBezTo>
                    <a:pt x="1228" y="7923"/>
                    <a:pt x="614" y="8230"/>
                    <a:pt x="0" y="8568"/>
                  </a:cubicBezTo>
                  <a:lnTo>
                    <a:pt x="983" y="8568"/>
                  </a:lnTo>
                  <a:cubicBezTo>
                    <a:pt x="1320" y="8322"/>
                    <a:pt x="1658" y="8107"/>
                    <a:pt x="2027" y="7923"/>
                  </a:cubicBezTo>
                  <a:cubicBezTo>
                    <a:pt x="3654" y="6910"/>
                    <a:pt x="5312" y="6019"/>
                    <a:pt x="7032" y="5160"/>
                  </a:cubicBezTo>
                  <a:cubicBezTo>
                    <a:pt x="8751" y="4300"/>
                    <a:pt x="10440" y="3409"/>
                    <a:pt x="12098" y="2488"/>
                  </a:cubicBezTo>
                  <a:cubicBezTo>
                    <a:pt x="12774" y="2120"/>
                    <a:pt x="13449" y="1782"/>
                    <a:pt x="14094" y="1383"/>
                  </a:cubicBezTo>
                  <a:lnTo>
                    <a:pt x="140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19250" y="3833950"/>
              <a:ext cx="489800" cy="290175"/>
            </a:xfrm>
            <a:custGeom>
              <a:avLst/>
              <a:gdLst/>
              <a:ahLst/>
              <a:cxnLst/>
              <a:rect l="l" t="t" r="r" b="b"/>
              <a:pathLst>
                <a:path w="19592" h="11607" extrusionOk="0">
                  <a:moveTo>
                    <a:pt x="19591" y="0"/>
                  </a:moveTo>
                  <a:lnTo>
                    <a:pt x="19253" y="184"/>
                  </a:lnTo>
                  <a:cubicBezTo>
                    <a:pt x="17442" y="1228"/>
                    <a:pt x="15691" y="2303"/>
                    <a:pt x="13910" y="3378"/>
                  </a:cubicBezTo>
                  <a:cubicBezTo>
                    <a:pt x="12130" y="4422"/>
                    <a:pt x="10379" y="5558"/>
                    <a:pt x="8629" y="6663"/>
                  </a:cubicBezTo>
                  <a:cubicBezTo>
                    <a:pt x="6879" y="7799"/>
                    <a:pt x="5129" y="8905"/>
                    <a:pt x="3286" y="9887"/>
                  </a:cubicBezTo>
                  <a:cubicBezTo>
                    <a:pt x="2211" y="10501"/>
                    <a:pt x="1106" y="11054"/>
                    <a:pt x="1" y="11607"/>
                  </a:cubicBezTo>
                  <a:lnTo>
                    <a:pt x="1290" y="11607"/>
                  </a:lnTo>
                  <a:cubicBezTo>
                    <a:pt x="2027" y="11146"/>
                    <a:pt x="2733" y="10655"/>
                    <a:pt x="3501" y="10225"/>
                  </a:cubicBezTo>
                  <a:cubicBezTo>
                    <a:pt x="5251" y="9150"/>
                    <a:pt x="7094" y="8168"/>
                    <a:pt x="8936" y="7216"/>
                  </a:cubicBezTo>
                  <a:cubicBezTo>
                    <a:pt x="10778" y="6295"/>
                    <a:pt x="12621" y="5312"/>
                    <a:pt x="14432" y="4299"/>
                  </a:cubicBezTo>
                  <a:cubicBezTo>
                    <a:pt x="16183" y="3378"/>
                    <a:pt x="17902" y="2395"/>
                    <a:pt x="19591" y="1413"/>
                  </a:cubicBezTo>
                  <a:lnTo>
                    <a:pt x="195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0300" y="3757950"/>
              <a:ext cx="628750" cy="366175"/>
            </a:xfrm>
            <a:custGeom>
              <a:avLst/>
              <a:gdLst/>
              <a:ahLst/>
              <a:cxnLst/>
              <a:rect l="l" t="t" r="r" b="b"/>
              <a:pathLst>
                <a:path w="25150" h="14647" extrusionOk="0">
                  <a:moveTo>
                    <a:pt x="25149" y="0"/>
                  </a:moveTo>
                  <a:lnTo>
                    <a:pt x="24750" y="215"/>
                  </a:lnTo>
                  <a:cubicBezTo>
                    <a:pt x="22938" y="1259"/>
                    <a:pt x="21157" y="2334"/>
                    <a:pt x="19376" y="3408"/>
                  </a:cubicBezTo>
                  <a:cubicBezTo>
                    <a:pt x="17595" y="4483"/>
                    <a:pt x="15814" y="5589"/>
                    <a:pt x="14064" y="6725"/>
                  </a:cubicBezTo>
                  <a:cubicBezTo>
                    <a:pt x="12345" y="7861"/>
                    <a:pt x="10564" y="8936"/>
                    <a:pt x="8721" y="9949"/>
                  </a:cubicBezTo>
                  <a:cubicBezTo>
                    <a:pt x="6910" y="10962"/>
                    <a:pt x="5037" y="11853"/>
                    <a:pt x="3194" y="12835"/>
                  </a:cubicBezTo>
                  <a:cubicBezTo>
                    <a:pt x="2120" y="13419"/>
                    <a:pt x="1045" y="14002"/>
                    <a:pt x="1" y="14647"/>
                  </a:cubicBezTo>
                  <a:lnTo>
                    <a:pt x="2027" y="14647"/>
                  </a:lnTo>
                  <a:cubicBezTo>
                    <a:pt x="2580" y="14309"/>
                    <a:pt x="3133" y="14002"/>
                    <a:pt x="3655" y="13664"/>
                  </a:cubicBezTo>
                  <a:cubicBezTo>
                    <a:pt x="5436" y="12559"/>
                    <a:pt x="7155" y="11392"/>
                    <a:pt x="8936" y="10287"/>
                  </a:cubicBezTo>
                  <a:cubicBezTo>
                    <a:pt x="10717" y="9181"/>
                    <a:pt x="12529" y="8199"/>
                    <a:pt x="14402" y="7277"/>
                  </a:cubicBezTo>
                  <a:cubicBezTo>
                    <a:pt x="16244" y="6326"/>
                    <a:pt x="18087" y="5374"/>
                    <a:pt x="19898" y="4360"/>
                  </a:cubicBezTo>
                  <a:cubicBezTo>
                    <a:pt x="21679" y="3378"/>
                    <a:pt x="23430" y="2426"/>
                    <a:pt x="25149" y="1413"/>
                  </a:cubicBezTo>
                  <a:lnTo>
                    <a:pt x="25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98850" y="3635825"/>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46825" y="4062700"/>
              <a:ext cx="64525" cy="59175"/>
            </a:xfrm>
            <a:custGeom>
              <a:avLst/>
              <a:gdLst/>
              <a:ahLst/>
              <a:cxnLst/>
              <a:rect l="l" t="t" r="r" b="b"/>
              <a:pathLst>
                <a:path w="2581" h="2367" extrusionOk="0">
                  <a:moveTo>
                    <a:pt x="1352" y="0"/>
                  </a:moveTo>
                  <a:cubicBezTo>
                    <a:pt x="584" y="0"/>
                    <a:pt x="1" y="676"/>
                    <a:pt x="154" y="1413"/>
                  </a:cubicBezTo>
                  <a:cubicBezTo>
                    <a:pt x="154" y="1536"/>
                    <a:pt x="799" y="2365"/>
                    <a:pt x="1352" y="2365"/>
                  </a:cubicBezTo>
                  <a:cubicBezTo>
                    <a:pt x="1372" y="2366"/>
                    <a:pt x="1392" y="2366"/>
                    <a:pt x="1412" y="2366"/>
                  </a:cubicBezTo>
                  <a:cubicBezTo>
                    <a:pt x="1942" y="2366"/>
                    <a:pt x="2429" y="1975"/>
                    <a:pt x="2488" y="1413"/>
                  </a:cubicBezTo>
                  <a:cubicBezTo>
                    <a:pt x="2580" y="707"/>
                    <a:pt x="2058" y="62"/>
                    <a:pt x="13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703275" y="345165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80825" y="3013200"/>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9727" y="6"/>
            <a:ext cx="1342085" cy="4914138"/>
            <a:chOff x="4104775" y="1588575"/>
            <a:chExt cx="413000" cy="1512275"/>
          </a:xfrm>
        </p:grpSpPr>
        <p:sp>
          <p:nvSpPr>
            <p:cNvPr id="21" name="Google Shape;21;p2"/>
            <p:cNvSpPr/>
            <p:nvPr/>
          </p:nvSpPr>
          <p:spPr>
            <a:xfrm>
              <a:off x="4105525" y="1588575"/>
              <a:ext cx="268700" cy="651750"/>
            </a:xfrm>
            <a:custGeom>
              <a:avLst/>
              <a:gdLst/>
              <a:ahLst/>
              <a:cxnLst/>
              <a:rect l="l" t="t" r="r" b="b"/>
              <a:pathLst>
                <a:path w="10748" h="26070" extrusionOk="0">
                  <a:moveTo>
                    <a:pt x="1" y="0"/>
                  </a:moveTo>
                  <a:lnTo>
                    <a:pt x="1" y="26069"/>
                  </a:lnTo>
                  <a:cubicBezTo>
                    <a:pt x="523" y="25762"/>
                    <a:pt x="1045" y="25394"/>
                    <a:pt x="1536" y="25025"/>
                  </a:cubicBezTo>
                  <a:lnTo>
                    <a:pt x="1659" y="24964"/>
                  </a:lnTo>
                  <a:cubicBezTo>
                    <a:pt x="2795" y="24135"/>
                    <a:pt x="3900" y="23244"/>
                    <a:pt x="4914" y="22323"/>
                  </a:cubicBezTo>
                  <a:cubicBezTo>
                    <a:pt x="8076" y="19375"/>
                    <a:pt x="10748" y="15322"/>
                    <a:pt x="9765" y="10839"/>
                  </a:cubicBezTo>
                  <a:cubicBezTo>
                    <a:pt x="9397" y="9273"/>
                    <a:pt x="8721" y="7799"/>
                    <a:pt x="7739" y="6510"/>
                  </a:cubicBezTo>
                  <a:cubicBezTo>
                    <a:pt x="7585" y="6295"/>
                    <a:pt x="7462" y="6110"/>
                    <a:pt x="7309" y="5926"/>
                  </a:cubicBezTo>
                  <a:cubicBezTo>
                    <a:pt x="6910" y="5435"/>
                    <a:pt x="6541" y="4974"/>
                    <a:pt x="6111" y="4514"/>
                  </a:cubicBezTo>
                  <a:cubicBezTo>
                    <a:pt x="5958" y="4360"/>
                    <a:pt x="5774" y="4145"/>
                    <a:pt x="5620" y="3961"/>
                  </a:cubicBezTo>
                  <a:lnTo>
                    <a:pt x="5528" y="3869"/>
                  </a:lnTo>
                  <a:cubicBezTo>
                    <a:pt x="5098" y="3408"/>
                    <a:pt x="4668" y="2948"/>
                    <a:pt x="4208" y="2487"/>
                  </a:cubicBezTo>
                  <a:cubicBezTo>
                    <a:pt x="4054" y="2334"/>
                    <a:pt x="3900" y="2180"/>
                    <a:pt x="3747" y="2027"/>
                  </a:cubicBezTo>
                  <a:cubicBezTo>
                    <a:pt x="3071" y="1351"/>
                    <a:pt x="2365" y="676"/>
                    <a:pt x="1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05525" y="2174275"/>
              <a:ext cx="42250" cy="41475"/>
            </a:xfrm>
            <a:custGeom>
              <a:avLst/>
              <a:gdLst/>
              <a:ahLst/>
              <a:cxnLst/>
              <a:rect l="l" t="t" r="r" b="b"/>
              <a:pathLst>
                <a:path w="1690" h="1659" extrusionOk="0">
                  <a:moveTo>
                    <a:pt x="1" y="1"/>
                  </a:moveTo>
                  <a:lnTo>
                    <a:pt x="1" y="615"/>
                  </a:lnTo>
                  <a:cubicBezTo>
                    <a:pt x="492" y="953"/>
                    <a:pt x="1014" y="1290"/>
                    <a:pt x="1536" y="1597"/>
                  </a:cubicBezTo>
                  <a:lnTo>
                    <a:pt x="1628" y="1659"/>
                  </a:lnTo>
                  <a:lnTo>
                    <a:pt x="1690" y="1567"/>
                  </a:lnTo>
                  <a:lnTo>
                    <a:pt x="1659" y="1536"/>
                  </a:lnTo>
                  <a:cubicBezTo>
                    <a:pt x="1106" y="1014"/>
                    <a:pt x="554" y="49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104775" y="2088300"/>
              <a:ext cx="71400" cy="66050"/>
            </a:xfrm>
            <a:custGeom>
              <a:avLst/>
              <a:gdLst/>
              <a:ahLst/>
              <a:cxnLst/>
              <a:rect l="l" t="t" r="r" b="b"/>
              <a:pathLst>
                <a:path w="2856" h="2642" extrusionOk="0">
                  <a:moveTo>
                    <a:pt x="0" y="1"/>
                  </a:moveTo>
                  <a:lnTo>
                    <a:pt x="0" y="799"/>
                  </a:lnTo>
                  <a:cubicBezTo>
                    <a:pt x="921" y="1413"/>
                    <a:pt x="1842" y="2027"/>
                    <a:pt x="2794" y="2641"/>
                  </a:cubicBezTo>
                  <a:lnTo>
                    <a:pt x="2856" y="2549"/>
                  </a:lnTo>
                  <a:cubicBezTo>
                    <a:pt x="1935" y="1689"/>
                    <a:pt x="983" y="83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05525" y="2000025"/>
              <a:ext cx="139750" cy="124375"/>
            </a:xfrm>
            <a:custGeom>
              <a:avLst/>
              <a:gdLst/>
              <a:ahLst/>
              <a:cxnLst/>
              <a:rect l="l" t="t" r="r" b="b"/>
              <a:pathLst>
                <a:path w="5590" h="4975" extrusionOk="0">
                  <a:moveTo>
                    <a:pt x="1" y="0"/>
                  </a:moveTo>
                  <a:lnTo>
                    <a:pt x="1" y="1229"/>
                  </a:lnTo>
                  <a:cubicBezTo>
                    <a:pt x="861" y="1843"/>
                    <a:pt x="1720" y="2457"/>
                    <a:pt x="2611" y="3040"/>
                  </a:cubicBezTo>
                  <a:cubicBezTo>
                    <a:pt x="3102" y="3409"/>
                    <a:pt x="3624" y="3747"/>
                    <a:pt x="4146" y="4084"/>
                  </a:cubicBezTo>
                  <a:lnTo>
                    <a:pt x="5528" y="4975"/>
                  </a:lnTo>
                  <a:lnTo>
                    <a:pt x="5589" y="4883"/>
                  </a:lnTo>
                  <a:cubicBezTo>
                    <a:pt x="3778" y="3194"/>
                    <a:pt x="1905" y="159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05525" y="1588575"/>
              <a:ext cx="183500" cy="147400"/>
            </a:xfrm>
            <a:custGeom>
              <a:avLst/>
              <a:gdLst/>
              <a:ahLst/>
              <a:cxnLst/>
              <a:rect l="l" t="t" r="r" b="b"/>
              <a:pathLst>
                <a:path w="7340" h="5896" extrusionOk="0">
                  <a:moveTo>
                    <a:pt x="6725" y="0"/>
                  </a:moveTo>
                  <a:cubicBezTo>
                    <a:pt x="5804" y="645"/>
                    <a:pt x="4883" y="1290"/>
                    <a:pt x="3962" y="1873"/>
                  </a:cubicBezTo>
                  <a:lnTo>
                    <a:pt x="3747" y="2027"/>
                  </a:lnTo>
                  <a:cubicBezTo>
                    <a:pt x="2488" y="2856"/>
                    <a:pt x="1229" y="3715"/>
                    <a:pt x="1" y="4575"/>
                  </a:cubicBezTo>
                  <a:lnTo>
                    <a:pt x="1" y="5896"/>
                  </a:lnTo>
                  <a:cubicBezTo>
                    <a:pt x="1413" y="4790"/>
                    <a:pt x="2826" y="3654"/>
                    <a:pt x="4208" y="2487"/>
                  </a:cubicBezTo>
                  <a:lnTo>
                    <a:pt x="4330" y="2395"/>
                  </a:lnTo>
                  <a:cubicBezTo>
                    <a:pt x="5313" y="1566"/>
                    <a:pt x="6326" y="768"/>
                    <a:pt x="7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04775" y="1588575"/>
              <a:ext cx="295550" cy="232600"/>
            </a:xfrm>
            <a:custGeom>
              <a:avLst/>
              <a:gdLst/>
              <a:ahLst/>
              <a:cxnLst/>
              <a:rect l="l" t="t" r="r" b="b"/>
              <a:pathLst>
                <a:path w="11822" h="9304" extrusionOk="0">
                  <a:moveTo>
                    <a:pt x="11208" y="0"/>
                  </a:moveTo>
                  <a:cubicBezTo>
                    <a:pt x="10041" y="860"/>
                    <a:pt x="8843" y="1658"/>
                    <a:pt x="7646" y="2456"/>
                  </a:cubicBezTo>
                  <a:cubicBezTo>
                    <a:pt x="6940" y="2917"/>
                    <a:pt x="6233" y="3408"/>
                    <a:pt x="5558" y="3869"/>
                  </a:cubicBezTo>
                  <a:cubicBezTo>
                    <a:pt x="4514" y="4575"/>
                    <a:pt x="3531" y="5281"/>
                    <a:pt x="2518" y="5988"/>
                  </a:cubicBezTo>
                  <a:cubicBezTo>
                    <a:pt x="1689" y="6571"/>
                    <a:pt x="829" y="7185"/>
                    <a:pt x="0" y="7799"/>
                  </a:cubicBezTo>
                  <a:lnTo>
                    <a:pt x="0" y="9304"/>
                  </a:lnTo>
                  <a:cubicBezTo>
                    <a:pt x="1075" y="8475"/>
                    <a:pt x="2119" y="7677"/>
                    <a:pt x="3163" y="6847"/>
                  </a:cubicBezTo>
                  <a:cubicBezTo>
                    <a:pt x="4176" y="6080"/>
                    <a:pt x="5159" y="5312"/>
                    <a:pt x="6141" y="4514"/>
                  </a:cubicBezTo>
                  <a:cubicBezTo>
                    <a:pt x="6786" y="4022"/>
                    <a:pt x="7431" y="3500"/>
                    <a:pt x="8045" y="2978"/>
                  </a:cubicBezTo>
                  <a:cubicBezTo>
                    <a:pt x="9273" y="1934"/>
                    <a:pt x="10532" y="952"/>
                    <a:pt x="11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05525" y="1588575"/>
              <a:ext cx="412250" cy="314750"/>
            </a:xfrm>
            <a:custGeom>
              <a:avLst/>
              <a:gdLst/>
              <a:ahLst/>
              <a:cxnLst/>
              <a:rect l="l" t="t" r="r" b="b"/>
              <a:pathLst>
                <a:path w="16490" h="12590" extrusionOk="0">
                  <a:moveTo>
                    <a:pt x="15385" y="0"/>
                  </a:moveTo>
                  <a:cubicBezTo>
                    <a:pt x="14648" y="614"/>
                    <a:pt x="13941" y="1198"/>
                    <a:pt x="13174" y="1781"/>
                  </a:cubicBezTo>
                  <a:cubicBezTo>
                    <a:pt x="11546" y="3071"/>
                    <a:pt x="9827" y="4237"/>
                    <a:pt x="8076" y="5404"/>
                  </a:cubicBezTo>
                  <a:lnTo>
                    <a:pt x="7309" y="5926"/>
                  </a:lnTo>
                  <a:cubicBezTo>
                    <a:pt x="5835" y="6909"/>
                    <a:pt x="4361" y="7922"/>
                    <a:pt x="2949" y="8935"/>
                  </a:cubicBezTo>
                  <a:cubicBezTo>
                    <a:pt x="1935" y="9642"/>
                    <a:pt x="953" y="10348"/>
                    <a:pt x="1" y="11054"/>
                  </a:cubicBezTo>
                  <a:lnTo>
                    <a:pt x="1" y="12589"/>
                  </a:lnTo>
                  <a:cubicBezTo>
                    <a:pt x="1198" y="11668"/>
                    <a:pt x="2396" y="10747"/>
                    <a:pt x="3593" y="9826"/>
                  </a:cubicBezTo>
                  <a:cubicBezTo>
                    <a:pt x="5006" y="8751"/>
                    <a:pt x="6388" y="7646"/>
                    <a:pt x="7739" y="6540"/>
                  </a:cubicBezTo>
                  <a:lnTo>
                    <a:pt x="8476" y="5926"/>
                  </a:lnTo>
                  <a:cubicBezTo>
                    <a:pt x="10072" y="4575"/>
                    <a:pt x="11700" y="3286"/>
                    <a:pt x="13389" y="2088"/>
                  </a:cubicBezTo>
                  <a:cubicBezTo>
                    <a:pt x="14402" y="1351"/>
                    <a:pt x="15446" y="676"/>
                    <a:pt x="16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05525" y="1588575"/>
              <a:ext cx="49100" cy="59150"/>
            </a:xfrm>
            <a:custGeom>
              <a:avLst/>
              <a:gdLst/>
              <a:ahLst/>
              <a:cxnLst/>
              <a:rect l="l" t="t" r="r" b="b"/>
              <a:pathLst>
                <a:path w="1964" h="2366" extrusionOk="0">
                  <a:moveTo>
                    <a:pt x="646" y="0"/>
                  </a:moveTo>
                  <a:cubicBezTo>
                    <a:pt x="400" y="0"/>
                    <a:pt x="185" y="61"/>
                    <a:pt x="1" y="184"/>
                  </a:cubicBezTo>
                  <a:lnTo>
                    <a:pt x="1" y="2149"/>
                  </a:lnTo>
                  <a:cubicBezTo>
                    <a:pt x="185" y="2272"/>
                    <a:pt x="400" y="2364"/>
                    <a:pt x="646" y="2364"/>
                  </a:cubicBezTo>
                  <a:cubicBezTo>
                    <a:pt x="661" y="2365"/>
                    <a:pt x="677" y="2365"/>
                    <a:pt x="692" y="2365"/>
                  </a:cubicBezTo>
                  <a:cubicBezTo>
                    <a:pt x="1407" y="2365"/>
                    <a:pt x="1963" y="1673"/>
                    <a:pt x="1843" y="952"/>
                  </a:cubicBezTo>
                  <a:cubicBezTo>
                    <a:pt x="1812" y="829"/>
                    <a:pt x="1168" y="0"/>
                    <a:pt x="6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105525" y="2774000"/>
              <a:ext cx="137450" cy="31425"/>
            </a:xfrm>
            <a:custGeom>
              <a:avLst/>
              <a:gdLst/>
              <a:ahLst/>
              <a:cxnLst/>
              <a:rect l="l" t="t" r="r" b="b"/>
              <a:pathLst>
                <a:path w="5498" h="1257" extrusionOk="0">
                  <a:moveTo>
                    <a:pt x="922" y="1"/>
                  </a:moveTo>
                  <a:cubicBezTo>
                    <a:pt x="615" y="1"/>
                    <a:pt x="308" y="8"/>
                    <a:pt x="1" y="24"/>
                  </a:cubicBezTo>
                  <a:lnTo>
                    <a:pt x="1" y="1098"/>
                  </a:lnTo>
                  <a:cubicBezTo>
                    <a:pt x="584" y="1191"/>
                    <a:pt x="1198" y="1252"/>
                    <a:pt x="1782" y="1252"/>
                  </a:cubicBezTo>
                  <a:cubicBezTo>
                    <a:pt x="1908" y="1255"/>
                    <a:pt x="2033" y="1257"/>
                    <a:pt x="2159" y="1257"/>
                  </a:cubicBezTo>
                  <a:cubicBezTo>
                    <a:pt x="3286" y="1257"/>
                    <a:pt x="4392" y="1132"/>
                    <a:pt x="5497" y="884"/>
                  </a:cubicBezTo>
                  <a:lnTo>
                    <a:pt x="5497" y="761"/>
                  </a:lnTo>
                  <a:cubicBezTo>
                    <a:pt x="4300" y="362"/>
                    <a:pt x="3071" y="116"/>
                    <a:pt x="1843" y="24"/>
                  </a:cubicBezTo>
                  <a:cubicBezTo>
                    <a:pt x="1536" y="8"/>
                    <a:pt x="122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105525" y="2364650"/>
              <a:ext cx="189650" cy="180425"/>
            </a:xfrm>
            <a:custGeom>
              <a:avLst/>
              <a:gdLst/>
              <a:ahLst/>
              <a:cxnLst/>
              <a:rect l="l" t="t" r="r" b="b"/>
              <a:pathLst>
                <a:path w="7586" h="7217" extrusionOk="0">
                  <a:moveTo>
                    <a:pt x="1" y="1"/>
                  </a:moveTo>
                  <a:lnTo>
                    <a:pt x="1" y="492"/>
                  </a:lnTo>
                  <a:cubicBezTo>
                    <a:pt x="339" y="830"/>
                    <a:pt x="646" y="1198"/>
                    <a:pt x="953" y="1567"/>
                  </a:cubicBezTo>
                  <a:cubicBezTo>
                    <a:pt x="1413" y="2119"/>
                    <a:pt x="1874" y="2672"/>
                    <a:pt x="2396" y="3194"/>
                  </a:cubicBezTo>
                  <a:cubicBezTo>
                    <a:pt x="2887" y="3716"/>
                    <a:pt x="3378" y="4238"/>
                    <a:pt x="3931" y="4699"/>
                  </a:cubicBezTo>
                  <a:cubicBezTo>
                    <a:pt x="5037" y="5681"/>
                    <a:pt x="6234" y="6510"/>
                    <a:pt x="7493" y="7217"/>
                  </a:cubicBezTo>
                  <a:lnTo>
                    <a:pt x="7585" y="7125"/>
                  </a:lnTo>
                  <a:cubicBezTo>
                    <a:pt x="6756" y="5927"/>
                    <a:pt x="5835" y="4791"/>
                    <a:pt x="4760" y="3808"/>
                  </a:cubicBezTo>
                  <a:cubicBezTo>
                    <a:pt x="4238" y="3286"/>
                    <a:pt x="3686" y="2856"/>
                    <a:pt x="3133" y="2396"/>
                  </a:cubicBezTo>
                  <a:cubicBezTo>
                    <a:pt x="2549" y="1935"/>
                    <a:pt x="1966" y="1475"/>
                    <a:pt x="1383" y="1106"/>
                  </a:cubicBezTo>
                  <a:cubicBezTo>
                    <a:pt x="891" y="768"/>
                    <a:pt x="431" y="4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05525" y="3044500"/>
              <a:ext cx="105200" cy="56350"/>
            </a:xfrm>
            <a:custGeom>
              <a:avLst/>
              <a:gdLst/>
              <a:ahLst/>
              <a:cxnLst/>
              <a:rect l="l" t="t" r="r" b="b"/>
              <a:pathLst>
                <a:path w="4208" h="2254" extrusionOk="0">
                  <a:moveTo>
                    <a:pt x="3847" y="1"/>
                  </a:moveTo>
                  <a:cubicBezTo>
                    <a:pt x="3547" y="1"/>
                    <a:pt x="3248" y="35"/>
                    <a:pt x="2949" y="104"/>
                  </a:cubicBezTo>
                  <a:cubicBezTo>
                    <a:pt x="2549" y="197"/>
                    <a:pt x="2181" y="289"/>
                    <a:pt x="1812" y="442"/>
                  </a:cubicBezTo>
                  <a:cubicBezTo>
                    <a:pt x="1475" y="596"/>
                    <a:pt x="1137" y="780"/>
                    <a:pt x="799" y="995"/>
                  </a:cubicBezTo>
                  <a:cubicBezTo>
                    <a:pt x="523" y="1148"/>
                    <a:pt x="246" y="1333"/>
                    <a:pt x="1" y="1548"/>
                  </a:cubicBezTo>
                  <a:lnTo>
                    <a:pt x="1" y="2254"/>
                  </a:lnTo>
                  <a:lnTo>
                    <a:pt x="124" y="2223"/>
                  </a:lnTo>
                  <a:cubicBezTo>
                    <a:pt x="523" y="2192"/>
                    <a:pt x="891" y="2100"/>
                    <a:pt x="1260" y="1977"/>
                  </a:cubicBezTo>
                  <a:cubicBezTo>
                    <a:pt x="1628" y="1855"/>
                    <a:pt x="1997" y="1732"/>
                    <a:pt x="2334" y="1548"/>
                  </a:cubicBezTo>
                  <a:cubicBezTo>
                    <a:pt x="2703" y="1394"/>
                    <a:pt x="3010" y="1179"/>
                    <a:pt x="3317" y="933"/>
                  </a:cubicBezTo>
                  <a:cubicBezTo>
                    <a:pt x="3655" y="688"/>
                    <a:pt x="3962" y="411"/>
                    <a:pt x="4208" y="104"/>
                  </a:cubicBezTo>
                  <a:lnTo>
                    <a:pt x="4146" y="12"/>
                  </a:lnTo>
                  <a:cubicBezTo>
                    <a:pt x="4046" y="5"/>
                    <a:pt x="3947"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7547066" y="2789006"/>
            <a:ext cx="1614738" cy="2354488"/>
            <a:chOff x="6717850" y="3196175"/>
            <a:chExt cx="636400" cy="927950"/>
          </a:xfrm>
        </p:grpSpPr>
        <p:sp>
          <p:nvSpPr>
            <p:cNvPr id="33" name="Google Shape;33;p2"/>
            <p:cNvSpPr/>
            <p:nvPr/>
          </p:nvSpPr>
          <p:spPr>
            <a:xfrm>
              <a:off x="7296750" y="3196175"/>
              <a:ext cx="57500" cy="52625"/>
            </a:xfrm>
            <a:custGeom>
              <a:avLst/>
              <a:gdLst/>
              <a:ahLst/>
              <a:cxnLst/>
              <a:rect l="l" t="t" r="r" b="b"/>
              <a:pathLst>
                <a:path w="2300" h="2105" extrusionOk="0">
                  <a:moveTo>
                    <a:pt x="622" y="0"/>
                  </a:moveTo>
                  <a:cubicBezTo>
                    <a:pt x="191" y="0"/>
                    <a:pt x="0" y="510"/>
                    <a:pt x="27" y="946"/>
                  </a:cubicBezTo>
                  <a:cubicBezTo>
                    <a:pt x="27" y="1703"/>
                    <a:pt x="660" y="2105"/>
                    <a:pt x="1218" y="2105"/>
                  </a:cubicBezTo>
                  <a:cubicBezTo>
                    <a:pt x="1588" y="2105"/>
                    <a:pt x="1925" y="1928"/>
                    <a:pt x="2023" y="1560"/>
                  </a:cubicBezTo>
                  <a:cubicBezTo>
                    <a:pt x="2300" y="486"/>
                    <a:pt x="1286" y="179"/>
                    <a:pt x="795" y="25"/>
                  </a:cubicBezTo>
                  <a:cubicBezTo>
                    <a:pt x="734" y="8"/>
                    <a:pt x="676" y="0"/>
                    <a:pt x="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38025" y="4009800"/>
              <a:ext cx="110850" cy="114325"/>
            </a:xfrm>
            <a:custGeom>
              <a:avLst/>
              <a:gdLst/>
              <a:ahLst/>
              <a:cxnLst/>
              <a:rect l="l" t="t" r="r" b="b"/>
              <a:pathLst>
                <a:path w="4434" h="4573" extrusionOk="0">
                  <a:moveTo>
                    <a:pt x="2993" y="0"/>
                  </a:moveTo>
                  <a:cubicBezTo>
                    <a:pt x="78" y="0"/>
                    <a:pt x="1" y="2275"/>
                    <a:pt x="135" y="3375"/>
                  </a:cubicBezTo>
                  <a:cubicBezTo>
                    <a:pt x="166" y="3775"/>
                    <a:pt x="288" y="4174"/>
                    <a:pt x="473" y="4573"/>
                  </a:cubicBezTo>
                  <a:lnTo>
                    <a:pt x="4434" y="4573"/>
                  </a:lnTo>
                  <a:lnTo>
                    <a:pt x="4434" y="151"/>
                  </a:lnTo>
                  <a:cubicBezTo>
                    <a:pt x="3890" y="47"/>
                    <a:pt x="3412" y="0"/>
                    <a:pt x="2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43900" y="3595925"/>
              <a:ext cx="57600" cy="53025"/>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717850" y="3656600"/>
              <a:ext cx="631025" cy="466775"/>
            </a:xfrm>
            <a:custGeom>
              <a:avLst/>
              <a:gdLst/>
              <a:ahLst/>
              <a:cxnLst/>
              <a:rect l="l" t="t" r="r" b="b"/>
              <a:pathLst>
                <a:path w="25241" h="18671" extrusionOk="0">
                  <a:moveTo>
                    <a:pt x="25241" y="1"/>
                  </a:moveTo>
                  <a:cubicBezTo>
                    <a:pt x="24074" y="830"/>
                    <a:pt x="22938" y="1659"/>
                    <a:pt x="21802" y="2550"/>
                  </a:cubicBezTo>
                  <a:cubicBezTo>
                    <a:pt x="20328" y="3747"/>
                    <a:pt x="18885" y="5006"/>
                    <a:pt x="17380" y="6173"/>
                  </a:cubicBezTo>
                  <a:cubicBezTo>
                    <a:pt x="15875" y="7370"/>
                    <a:pt x="14309" y="8445"/>
                    <a:pt x="12713" y="9489"/>
                  </a:cubicBezTo>
                  <a:cubicBezTo>
                    <a:pt x="11116" y="10533"/>
                    <a:pt x="9550" y="11639"/>
                    <a:pt x="7984" y="12713"/>
                  </a:cubicBezTo>
                  <a:cubicBezTo>
                    <a:pt x="6418" y="13819"/>
                    <a:pt x="4883" y="14924"/>
                    <a:pt x="3347" y="16091"/>
                  </a:cubicBezTo>
                  <a:cubicBezTo>
                    <a:pt x="2242" y="16920"/>
                    <a:pt x="1106" y="17810"/>
                    <a:pt x="0" y="18670"/>
                  </a:cubicBezTo>
                  <a:lnTo>
                    <a:pt x="1812" y="18670"/>
                  </a:lnTo>
                  <a:cubicBezTo>
                    <a:pt x="2549" y="18148"/>
                    <a:pt x="3317" y="17595"/>
                    <a:pt x="4084" y="17073"/>
                  </a:cubicBezTo>
                  <a:cubicBezTo>
                    <a:pt x="5620" y="15937"/>
                    <a:pt x="7124" y="14771"/>
                    <a:pt x="8629" y="13604"/>
                  </a:cubicBezTo>
                  <a:cubicBezTo>
                    <a:pt x="10133" y="12437"/>
                    <a:pt x="11638" y="11239"/>
                    <a:pt x="13081" y="10011"/>
                  </a:cubicBezTo>
                  <a:cubicBezTo>
                    <a:pt x="14555" y="8814"/>
                    <a:pt x="16060" y="7616"/>
                    <a:pt x="17595" y="6511"/>
                  </a:cubicBezTo>
                  <a:cubicBezTo>
                    <a:pt x="19161" y="5374"/>
                    <a:pt x="20788" y="4392"/>
                    <a:pt x="22385" y="3317"/>
                  </a:cubicBezTo>
                  <a:cubicBezTo>
                    <a:pt x="23337" y="2642"/>
                    <a:pt x="24289" y="1935"/>
                    <a:pt x="25241" y="1229"/>
                  </a:cubicBezTo>
                  <a:lnTo>
                    <a:pt x="25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6850" y="3741825"/>
              <a:ext cx="522025" cy="382300"/>
            </a:xfrm>
            <a:custGeom>
              <a:avLst/>
              <a:gdLst/>
              <a:ahLst/>
              <a:cxnLst/>
              <a:rect l="l" t="t" r="r" b="b"/>
              <a:pathLst>
                <a:path w="20881" h="15292" extrusionOk="0">
                  <a:moveTo>
                    <a:pt x="20881" y="0"/>
                  </a:moveTo>
                  <a:cubicBezTo>
                    <a:pt x="19622" y="1014"/>
                    <a:pt x="18393" y="2088"/>
                    <a:pt x="17104" y="3071"/>
                  </a:cubicBezTo>
                  <a:cubicBezTo>
                    <a:pt x="15476" y="4361"/>
                    <a:pt x="13757" y="5527"/>
                    <a:pt x="12037" y="6694"/>
                  </a:cubicBezTo>
                  <a:cubicBezTo>
                    <a:pt x="10318" y="7830"/>
                    <a:pt x="8598" y="8997"/>
                    <a:pt x="6909" y="10195"/>
                  </a:cubicBezTo>
                  <a:cubicBezTo>
                    <a:pt x="5221" y="11392"/>
                    <a:pt x="3532" y="12620"/>
                    <a:pt x="1874" y="13849"/>
                  </a:cubicBezTo>
                  <a:cubicBezTo>
                    <a:pt x="1229" y="14340"/>
                    <a:pt x="615" y="14801"/>
                    <a:pt x="1" y="15292"/>
                  </a:cubicBezTo>
                  <a:lnTo>
                    <a:pt x="1966" y="15292"/>
                  </a:lnTo>
                  <a:lnTo>
                    <a:pt x="2611" y="14831"/>
                  </a:lnTo>
                  <a:cubicBezTo>
                    <a:pt x="4269" y="13603"/>
                    <a:pt x="5896" y="12344"/>
                    <a:pt x="7554" y="11085"/>
                  </a:cubicBezTo>
                  <a:cubicBezTo>
                    <a:pt x="9182" y="9826"/>
                    <a:pt x="10809" y="8506"/>
                    <a:pt x="12406" y="7186"/>
                  </a:cubicBezTo>
                  <a:cubicBezTo>
                    <a:pt x="14003" y="5865"/>
                    <a:pt x="15630" y="4575"/>
                    <a:pt x="17319" y="3378"/>
                  </a:cubicBezTo>
                  <a:cubicBezTo>
                    <a:pt x="18486" y="2549"/>
                    <a:pt x="19683" y="1781"/>
                    <a:pt x="20881" y="1014"/>
                  </a:cubicBezTo>
                  <a:lnTo>
                    <a:pt x="208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935850" y="3824725"/>
              <a:ext cx="413025" cy="299400"/>
            </a:xfrm>
            <a:custGeom>
              <a:avLst/>
              <a:gdLst/>
              <a:ahLst/>
              <a:cxnLst/>
              <a:rect l="l" t="t" r="r" b="b"/>
              <a:pathLst>
                <a:path w="16521" h="11976" extrusionOk="0">
                  <a:moveTo>
                    <a:pt x="16521" y="1"/>
                  </a:moveTo>
                  <a:cubicBezTo>
                    <a:pt x="15415" y="891"/>
                    <a:pt x="14341" y="1812"/>
                    <a:pt x="13235" y="2703"/>
                  </a:cubicBezTo>
                  <a:cubicBezTo>
                    <a:pt x="11577" y="3962"/>
                    <a:pt x="9857" y="5159"/>
                    <a:pt x="8138" y="6326"/>
                  </a:cubicBezTo>
                  <a:cubicBezTo>
                    <a:pt x="6388" y="7462"/>
                    <a:pt x="4668" y="8629"/>
                    <a:pt x="2979" y="9857"/>
                  </a:cubicBezTo>
                  <a:cubicBezTo>
                    <a:pt x="1997" y="10563"/>
                    <a:pt x="983" y="11270"/>
                    <a:pt x="1" y="11976"/>
                  </a:cubicBezTo>
                  <a:lnTo>
                    <a:pt x="1997" y="11976"/>
                  </a:lnTo>
                  <a:lnTo>
                    <a:pt x="3624" y="10717"/>
                  </a:lnTo>
                  <a:cubicBezTo>
                    <a:pt x="5282" y="9458"/>
                    <a:pt x="6879" y="8168"/>
                    <a:pt x="8506" y="6817"/>
                  </a:cubicBezTo>
                  <a:cubicBezTo>
                    <a:pt x="10103" y="5466"/>
                    <a:pt x="11731" y="4177"/>
                    <a:pt x="13450" y="2979"/>
                  </a:cubicBezTo>
                  <a:cubicBezTo>
                    <a:pt x="14433" y="2273"/>
                    <a:pt x="15477" y="1597"/>
                    <a:pt x="16521" y="891"/>
                  </a:cubicBezTo>
                  <a:lnTo>
                    <a:pt x="165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 name="Google Shape;39;p2"/>
          <p:cNvCxnSpPr/>
          <p:nvPr/>
        </p:nvCxnSpPr>
        <p:spPr>
          <a:xfrm>
            <a:off x="1000" y="2824750"/>
            <a:ext cx="494100" cy="494100"/>
          </a:xfrm>
          <a:prstGeom prst="straightConnector1">
            <a:avLst/>
          </a:prstGeom>
          <a:noFill/>
          <a:ln w="9525" cap="flat" cmpd="sng">
            <a:solidFill>
              <a:schemeClr val="dk2"/>
            </a:solidFill>
            <a:prstDash val="dash"/>
            <a:round/>
            <a:headEnd type="none" w="med" len="med"/>
            <a:tailEnd type="none" w="med" len="med"/>
          </a:ln>
        </p:spPr>
      </p:cxnSp>
      <p:sp>
        <p:nvSpPr>
          <p:cNvPr id="40" name="Google Shape;40;p2"/>
          <p:cNvSpPr txBox="1">
            <a:spLocks noGrp="1"/>
          </p:cNvSpPr>
          <p:nvPr>
            <p:ph type="subTitle" idx="1"/>
          </p:nvPr>
        </p:nvSpPr>
        <p:spPr>
          <a:xfrm>
            <a:off x="2196750" y="3581200"/>
            <a:ext cx="49410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4">
  <p:cSld name="TITLE_AND_TWO_COLUMNS_1">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685800" y="537181"/>
            <a:ext cx="77724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64" name="Google Shape;164;p19"/>
          <p:cNvSpPr txBox="1">
            <a:spLocks noGrp="1"/>
          </p:cNvSpPr>
          <p:nvPr>
            <p:ph type="subTitle" idx="1"/>
          </p:nvPr>
        </p:nvSpPr>
        <p:spPr>
          <a:xfrm>
            <a:off x="929989" y="3344850"/>
            <a:ext cx="21168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65" name="Google Shape;165;p19"/>
          <p:cNvSpPr txBox="1">
            <a:spLocks noGrp="1"/>
          </p:cNvSpPr>
          <p:nvPr>
            <p:ph type="subTitle" idx="2"/>
          </p:nvPr>
        </p:nvSpPr>
        <p:spPr>
          <a:xfrm>
            <a:off x="1174051" y="2423575"/>
            <a:ext cx="1628700" cy="38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Work Sans"/>
              <a:buNone/>
              <a:defRPr sz="1800" b="1">
                <a:solidFill>
                  <a:schemeClr val="lt1"/>
                </a:solidFill>
                <a:latin typeface="Paytone One"/>
                <a:ea typeface="Paytone One"/>
                <a:cs typeface="Paytone One"/>
                <a:sym typeface="Paytone One"/>
              </a:defRPr>
            </a:lvl1pPr>
            <a:lvl2pPr lvl="1" rtl="0">
              <a:spcBef>
                <a:spcPts val="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166" name="Google Shape;166;p19"/>
          <p:cNvSpPr txBox="1">
            <a:spLocks noGrp="1"/>
          </p:cNvSpPr>
          <p:nvPr>
            <p:ph type="subTitle" idx="3"/>
          </p:nvPr>
        </p:nvSpPr>
        <p:spPr>
          <a:xfrm>
            <a:off x="6106408" y="3344861"/>
            <a:ext cx="21168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67" name="Google Shape;167;p19"/>
          <p:cNvSpPr txBox="1">
            <a:spLocks noGrp="1"/>
          </p:cNvSpPr>
          <p:nvPr>
            <p:ph type="subTitle" idx="4"/>
          </p:nvPr>
        </p:nvSpPr>
        <p:spPr>
          <a:xfrm>
            <a:off x="6350527" y="2423575"/>
            <a:ext cx="1628700" cy="38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Work Sans"/>
              <a:buNone/>
              <a:defRPr sz="1800" b="1">
                <a:solidFill>
                  <a:schemeClr val="lt1"/>
                </a:solidFill>
                <a:latin typeface="Paytone One"/>
                <a:ea typeface="Paytone One"/>
                <a:cs typeface="Paytone One"/>
                <a:sym typeface="Paytone One"/>
              </a:defRPr>
            </a:lvl1pPr>
            <a:lvl2pPr lvl="1" rtl="0">
              <a:spcBef>
                <a:spcPts val="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
  <p:cSld name="CUSTOM_2">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3083700" y="3828475"/>
            <a:ext cx="2976600" cy="4341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0" name="Google Shape;170;p20"/>
          <p:cNvSpPr txBox="1">
            <a:spLocks noGrp="1"/>
          </p:cNvSpPr>
          <p:nvPr>
            <p:ph type="subTitle" idx="1"/>
          </p:nvPr>
        </p:nvSpPr>
        <p:spPr>
          <a:xfrm>
            <a:off x="3062550" y="1432850"/>
            <a:ext cx="3018900" cy="132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800"/>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171" name="Google Shape;171;p20"/>
          <p:cNvSpPr/>
          <p:nvPr/>
        </p:nvSpPr>
        <p:spPr>
          <a:xfrm>
            <a:off x="8285725" y="4293693"/>
            <a:ext cx="858269" cy="868795"/>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flipH="1">
            <a:off x="-19" y="4293702"/>
            <a:ext cx="858269" cy="868795"/>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4">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27"/>
          <p:cNvSpPr txBox="1">
            <a:spLocks noGrp="1"/>
          </p:cNvSpPr>
          <p:nvPr>
            <p:ph type="subTitle" idx="1"/>
          </p:nvPr>
        </p:nvSpPr>
        <p:spPr>
          <a:xfrm>
            <a:off x="713250"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30" name="Google Shape;230;p27"/>
          <p:cNvSpPr txBox="1">
            <a:spLocks noGrp="1"/>
          </p:cNvSpPr>
          <p:nvPr>
            <p:ph type="subTitle" idx="2"/>
          </p:nvPr>
        </p:nvSpPr>
        <p:spPr>
          <a:xfrm>
            <a:off x="4696325"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231" name="Google Shape;231;p27"/>
          <p:cNvSpPr txBox="1">
            <a:spLocks noGrp="1"/>
          </p:cNvSpPr>
          <p:nvPr>
            <p:ph type="subTitle" idx="3"/>
          </p:nvPr>
        </p:nvSpPr>
        <p:spPr>
          <a:xfrm>
            <a:off x="713250"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232" name="Google Shape;232;p27"/>
          <p:cNvSpPr txBox="1">
            <a:spLocks noGrp="1"/>
          </p:cNvSpPr>
          <p:nvPr>
            <p:ph type="subTitle" idx="4"/>
          </p:nvPr>
        </p:nvSpPr>
        <p:spPr>
          <a:xfrm>
            <a:off x="4696325"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233" name="Google Shape;233;p27"/>
          <p:cNvSpPr/>
          <p:nvPr/>
        </p:nvSpPr>
        <p:spPr>
          <a:xfrm>
            <a:off x="3594713" y="4955100"/>
            <a:ext cx="1954575" cy="188400"/>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0" y="0"/>
            <a:ext cx="897105" cy="372036"/>
          </a:xfrm>
          <a:custGeom>
            <a:avLst/>
            <a:gdLst/>
            <a:ahLst/>
            <a:cxnLst/>
            <a:rect l="l" t="t" r="r" b="b"/>
            <a:pathLst>
              <a:path w="75785" h="31422" extrusionOk="0">
                <a:moveTo>
                  <a:pt x="0" y="0"/>
                </a:moveTo>
                <a:lnTo>
                  <a:pt x="0" y="21525"/>
                </a:lnTo>
                <a:cubicBezTo>
                  <a:pt x="1219" y="21570"/>
                  <a:pt x="2429" y="21591"/>
                  <a:pt x="3634" y="21591"/>
                </a:cubicBezTo>
                <a:cubicBezTo>
                  <a:pt x="5831" y="21591"/>
                  <a:pt x="8010" y="21521"/>
                  <a:pt x="10190" y="21398"/>
                </a:cubicBezTo>
                <a:cubicBezTo>
                  <a:pt x="20570" y="20697"/>
                  <a:pt x="31460" y="16940"/>
                  <a:pt x="41713" y="15284"/>
                </a:cubicBezTo>
                <a:lnTo>
                  <a:pt x="41713" y="15284"/>
                </a:lnTo>
                <a:cubicBezTo>
                  <a:pt x="33116" y="20379"/>
                  <a:pt x="23500" y="23627"/>
                  <a:pt x="13565" y="24900"/>
                </a:cubicBezTo>
                <a:cubicBezTo>
                  <a:pt x="12942" y="24963"/>
                  <a:pt x="12319" y="26367"/>
                  <a:pt x="13068" y="26367"/>
                </a:cubicBezTo>
                <a:cubicBezTo>
                  <a:pt x="13085" y="26367"/>
                  <a:pt x="13102" y="26366"/>
                  <a:pt x="13119" y="26365"/>
                </a:cubicBezTo>
                <a:cubicBezTo>
                  <a:pt x="24009" y="25091"/>
                  <a:pt x="34645" y="22735"/>
                  <a:pt x="44961" y="19169"/>
                </a:cubicBezTo>
                <a:lnTo>
                  <a:pt x="44961" y="19169"/>
                </a:lnTo>
                <a:cubicBezTo>
                  <a:pt x="42987" y="20570"/>
                  <a:pt x="40949" y="21844"/>
                  <a:pt x="38784" y="22926"/>
                </a:cubicBezTo>
                <a:cubicBezTo>
                  <a:pt x="35472" y="24709"/>
                  <a:pt x="32033" y="26174"/>
                  <a:pt x="28531" y="27448"/>
                </a:cubicBezTo>
                <a:cubicBezTo>
                  <a:pt x="25092" y="28594"/>
                  <a:pt x="21589" y="28976"/>
                  <a:pt x="18087" y="29740"/>
                </a:cubicBezTo>
                <a:cubicBezTo>
                  <a:pt x="17375" y="29918"/>
                  <a:pt x="16719" y="31422"/>
                  <a:pt x="17609" y="31422"/>
                </a:cubicBezTo>
                <a:cubicBezTo>
                  <a:pt x="17675" y="31422"/>
                  <a:pt x="17749" y="31414"/>
                  <a:pt x="17832" y="31396"/>
                </a:cubicBezTo>
                <a:cubicBezTo>
                  <a:pt x="21653" y="30632"/>
                  <a:pt x="25410" y="30313"/>
                  <a:pt x="29104" y="29040"/>
                </a:cubicBezTo>
                <a:cubicBezTo>
                  <a:pt x="32670" y="27766"/>
                  <a:pt x="36109" y="26238"/>
                  <a:pt x="39421" y="24518"/>
                </a:cubicBezTo>
                <a:cubicBezTo>
                  <a:pt x="43560" y="22353"/>
                  <a:pt x="47445" y="19869"/>
                  <a:pt x="51139" y="17004"/>
                </a:cubicBezTo>
                <a:cubicBezTo>
                  <a:pt x="60628" y="10699"/>
                  <a:pt x="69798" y="5986"/>
                  <a:pt x="75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rot="5400000">
            <a:off x="8454044" y="-173323"/>
            <a:ext cx="523708" cy="856205"/>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3" name="Google Shape;303;p31"/>
          <p:cNvSpPr txBox="1">
            <a:spLocks noGrp="1"/>
          </p:cNvSpPr>
          <p:nvPr>
            <p:ph type="subTitle" idx="1"/>
          </p:nvPr>
        </p:nvSpPr>
        <p:spPr>
          <a:xfrm>
            <a:off x="1835737" y="1902773"/>
            <a:ext cx="2923200" cy="30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04" name="Google Shape;304;p31"/>
          <p:cNvSpPr txBox="1">
            <a:spLocks noGrp="1"/>
          </p:cNvSpPr>
          <p:nvPr>
            <p:ph type="subTitle" idx="2"/>
          </p:nvPr>
        </p:nvSpPr>
        <p:spPr>
          <a:xfrm>
            <a:off x="1835737" y="1720675"/>
            <a:ext cx="2923200" cy="182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Ribeye"/>
              <a:buNone/>
              <a:defRPr sz="1800" b="1">
                <a:solidFill>
                  <a:schemeClr val="lt1"/>
                </a:solidFill>
                <a:latin typeface="Paytone One"/>
                <a:ea typeface="Paytone One"/>
                <a:cs typeface="Paytone One"/>
                <a:sym typeface="Paytone One"/>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305" name="Google Shape;305;p31"/>
          <p:cNvSpPr txBox="1">
            <a:spLocks noGrp="1"/>
          </p:cNvSpPr>
          <p:nvPr>
            <p:ph type="subTitle" idx="3"/>
          </p:nvPr>
        </p:nvSpPr>
        <p:spPr>
          <a:xfrm>
            <a:off x="1835737" y="3010575"/>
            <a:ext cx="2923200" cy="30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06" name="Google Shape;306;p31"/>
          <p:cNvSpPr txBox="1">
            <a:spLocks noGrp="1"/>
          </p:cNvSpPr>
          <p:nvPr>
            <p:ph type="subTitle" idx="4"/>
          </p:nvPr>
        </p:nvSpPr>
        <p:spPr>
          <a:xfrm>
            <a:off x="1835737" y="2828475"/>
            <a:ext cx="2923200" cy="182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Ribeye"/>
              <a:buNone/>
              <a:defRPr sz="1800" b="1">
                <a:latin typeface="Paytone One"/>
                <a:ea typeface="Paytone One"/>
                <a:cs typeface="Paytone One"/>
                <a:sym typeface="Paytone One"/>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307" name="Google Shape;307;p31"/>
          <p:cNvSpPr txBox="1">
            <a:spLocks noGrp="1"/>
          </p:cNvSpPr>
          <p:nvPr>
            <p:ph type="subTitle" idx="5"/>
          </p:nvPr>
        </p:nvSpPr>
        <p:spPr>
          <a:xfrm>
            <a:off x="1835737" y="4112950"/>
            <a:ext cx="2923200" cy="30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lt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08" name="Google Shape;308;p31"/>
          <p:cNvSpPr txBox="1">
            <a:spLocks noGrp="1"/>
          </p:cNvSpPr>
          <p:nvPr>
            <p:ph type="subTitle" idx="6"/>
          </p:nvPr>
        </p:nvSpPr>
        <p:spPr>
          <a:xfrm>
            <a:off x="1835737" y="3930850"/>
            <a:ext cx="2923200" cy="182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Ribeye"/>
              <a:buNone/>
              <a:defRPr sz="1800" b="1">
                <a:solidFill>
                  <a:schemeClr val="lt1"/>
                </a:solidFill>
                <a:latin typeface="Paytone One"/>
                <a:ea typeface="Paytone One"/>
                <a:cs typeface="Paytone One"/>
                <a:sym typeface="Paytone One"/>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grpSp>
        <p:nvGrpSpPr>
          <p:cNvPr id="309" name="Google Shape;309;p31"/>
          <p:cNvGrpSpPr/>
          <p:nvPr/>
        </p:nvGrpSpPr>
        <p:grpSpPr>
          <a:xfrm>
            <a:off x="8371105" y="72"/>
            <a:ext cx="764117" cy="785989"/>
            <a:chOff x="2521485" y="2919389"/>
            <a:chExt cx="1545232" cy="1589462"/>
          </a:xfrm>
        </p:grpSpPr>
        <p:sp>
          <p:nvSpPr>
            <p:cNvPr id="310" name="Google Shape;310;p31"/>
            <p:cNvSpPr/>
            <p:nvPr/>
          </p:nvSpPr>
          <p:spPr>
            <a:xfrm>
              <a:off x="2521485" y="2919389"/>
              <a:ext cx="1545232" cy="1383143"/>
            </a:xfrm>
            <a:custGeom>
              <a:avLst/>
              <a:gdLst/>
              <a:ahLst/>
              <a:cxnLst/>
              <a:rect l="l" t="t" r="r" b="b"/>
              <a:pathLst>
                <a:path w="99918" h="89437" extrusionOk="0">
                  <a:moveTo>
                    <a:pt x="241" y="0"/>
                  </a:moveTo>
                  <a:cubicBezTo>
                    <a:pt x="1" y="19192"/>
                    <a:pt x="6238" y="37784"/>
                    <a:pt x="18113" y="52897"/>
                  </a:cubicBezTo>
                  <a:cubicBezTo>
                    <a:pt x="36048" y="76236"/>
                    <a:pt x="67757" y="89436"/>
                    <a:pt x="96236" y="89436"/>
                  </a:cubicBezTo>
                  <a:cubicBezTo>
                    <a:pt x="97469" y="89436"/>
                    <a:pt x="98697" y="89412"/>
                    <a:pt x="99918" y="89362"/>
                  </a:cubicBezTo>
                  <a:lnTo>
                    <a:pt x="999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2914744" y="3945198"/>
              <a:ext cx="1151972" cy="487890"/>
            </a:xfrm>
            <a:custGeom>
              <a:avLst/>
              <a:gdLst/>
              <a:ahLst/>
              <a:cxnLst/>
              <a:rect l="l" t="t" r="r" b="b"/>
              <a:pathLst>
                <a:path w="74489" h="31548" extrusionOk="0">
                  <a:moveTo>
                    <a:pt x="1" y="1"/>
                  </a:moveTo>
                  <a:cubicBezTo>
                    <a:pt x="7078" y="8037"/>
                    <a:pt x="15354" y="14874"/>
                    <a:pt x="24710" y="20152"/>
                  </a:cubicBezTo>
                  <a:cubicBezTo>
                    <a:pt x="34306" y="25430"/>
                    <a:pt x="44742" y="29028"/>
                    <a:pt x="55537" y="30587"/>
                  </a:cubicBezTo>
                  <a:cubicBezTo>
                    <a:pt x="60575" y="31307"/>
                    <a:pt x="65613" y="31547"/>
                    <a:pt x="70650" y="31547"/>
                  </a:cubicBezTo>
                  <a:cubicBezTo>
                    <a:pt x="71850" y="31547"/>
                    <a:pt x="73169" y="31427"/>
                    <a:pt x="74489" y="31427"/>
                  </a:cubicBezTo>
                  <a:lnTo>
                    <a:pt x="74489" y="29028"/>
                  </a:lnTo>
                  <a:cubicBezTo>
                    <a:pt x="73169" y="29088"/>
                    <a:pt x="71857" y="29118"/>
                    <a:pt x="70551" y="29118"/>
                  </a:cubicBezTo>
                  <a:cubicBezTo>
                    <a:pt x="66632" y="29118"/>
                    <a:pt x="62764" y="28848"/>
                    <a:pt x="58895" y="28308"/>
                  </a:cubicBezTo>
                  <a:cubicBezTo>
                    <a:pt x="52898" y="27469"/>
                    <a:pt x="47021" y="26149"/>
                    <a:pt x="41383" y="24230"/>
                  </a:cubicBezTo>
                  <a:cubicBezTo>
                    <a:pt x="31067" y="20872"/>
                    <a:pt x="21472" y="15834"/>
                    <a:pt x="12715" y="9357"/>
                  </a:cubicBezTo>
                  <a:cubicBezTo>
                    <a:pt x="5638" y="4199"/>
                    <a:pt x="132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3647476" y="4447903"/>
              <a:ext cx="419241" cy="60948"/>
            </a:xfrm>
            <a:custGeom>
              <a:avLst/>
              <a:gdLst/>
              <a:ahLst/>
              <a:cxnLst/>
              <a:rect l="l" t="t" r="r" b="b"/>
              <a:pathLst>
                <a:path w="27109" h="3941" extrusionOk="0">
                  <a:moveTo>
                    <a:pt x="480" y="1"/>
                  </a:moveTo>
                  <a:cubicBezTo>
                    <a:pt x="0" y="1"/>
                    <a:pt x="120" y="241"/>
                    <a:pt x="960" y="600"/>
                  </a:cubicBezTo>
                  <a:cubicBezTo>
                    <a:pt x="1320" y="720"/>
                    <a:pt x="2040" y="1080"/>
                    <a:pt x="2879" y="1320"/>
                  </a:cubicBezTo>
                  <a:cubicBezTo>
                    <a:pt x="3719" y="1560"/>
                    <a:pt x="4798" y="1800"/>
                    <a:pt x="6118" y="2160"/>
                  </a:cubicBezTo>
                  <a:cubicBezTo>
                    <a:pt x="11366" y="3326"/>
                    <a:pt x="16693" y="3941"/>
                    <a:pt x="22035" y="3941"/>
                  </a:cubicBezTo>
                  <a:cubicBezTo>
                    <a:pt x="23286" y="3941"/>
                    <a:pt x="24538" y="3907"/>
                    <a:pt x="25789" y="3839"/>
                  </a:cubicBezTo>
                  <a:lnTo>
                    <a:pt x="27109" y="3839"/>
                  </a:lnTo>
                  <a:lnTo>
                    <a:pt x="27109" y="1800"/>
                  </a:lnTo>
                  <a:cubicBezTo>
                    <a:pt x="26029" y="1920"/>
                    <a:pt x="24950" y="1920"/>
                    <a:pt x="23750" y="1920"/>
                  </a:cubicBezTo>
                  <a:cubicBezTo>
                    <a:pt x="18952" y="1920"/>
                    <a:pt x="14034" y="1680"/>
                    <a:pt x="9236" y="1080"/>
                  </a:cubicBezTo>
                  <a:cubicBezTo>
                    <a:pt x="4918" y="600"/>
                    <a:pt x="1560"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718122" y="3809786"/>
              <a:ext cx="832914" cy="628853"/>
            </a:xfrm>
            <a:custGeom>
              <a:avLst/>
              <a:gdLst/>
              <a:ahLst/>
              <a:cxnLst/>
              <a:rect l="l" t="t" r="r" b="b"/>
              <a:pathLst>
                <a:path w="53858" h="40663" extrusionOk="0">
                  <a:moveTo>
                    <a:pt x="0" y="0"/>
                  </a:moveTo>
                  <a:cubicBezTo>
                    <a:pt x="600" y="1200"/>
                    <a:pt x="1440" y="2759"/>
                    <a:pt x="2639" y="4678"/>
                  </a:cubicBezTo>
                  <a:cubicBezTo>
                    <a:pt x="4079" y="6957"/>
                    <a:pt x="5638" y="9116"/>
                    <a:pt x="7437" y="11156"/>
                  </a:cubicBezTo>
                  <a:cubicBezTo>
                    <a:pt x="16193" y="21951"/>
                    <a:pt x="27469" y="30587"/>
                    <a:pt x="40183" y="36225"/>
                  </a:cubicBezTo>
                  <a:cubicBezTo>
                    <a:pt x="44428" y="38230"/>
                    <a:pt x="49021" y="39655"/>
                    <a:pt x="53620" y="40614"/>
                  </a:cubicBezTo>
                  <a:lnTo>
                    <a:pt x="53620" y="40614"/>
                  </a:lnTo>
                  <a:cubicBezTo>
                    <a:pt x="53423" y="40558"/>
                    <a:pt x="53112" y="40454"/>
                    <a:pt x="52658" y="40303"/>
                  </a:cubicBezTo>
                  <a:lnTo>
                    <a:pt x="49299" y="38984"/>
                  </a:lnTo>
                  <a:cubicBezTo>
                    <a:pt x="47860" y="38504"/>
                    <a:pt x="46180" y="37784"/>
                    <a:pt x="44381" y="36944"/>
                  </a:cubicBezTo>
                  <a:cubicBezTo>
                    <a:pt x="42582" y="36105"/>
                    <a:pt x="40663" y="35265"/>
                    <a:pt x="38864" y="34186"/>
                  </a:cubicBezTo>
                  <a:lnTo>
                    <a:pt x="35985" y="32746"/>
                  </a:lnTo>
                  <a:lnTo>
                    <a:pt x="33346" y="31067"/>
                  </a:lnTo>
                  <a:cubicBezTo>
                    <a:pt x="31547" y="30107"/>
                    <a:pt x="29987" y="28908"/>
                    <a:pt x="28548" y="27948"/>
                  </a:cubicBezTo>
                  <a:cubicBezTo>
                    <a:pt x="25669" y="25909"/>
                    <a:pt x="23630" y="24230"/>
                    <a:pt x="22910" y="23750"/>
                  </a:cubicBezTo>
                  <a:cubicBezTo>
                    <a:pt x="18352" y="20032"/>
                    <a:pt x="14034" y="15954"/>
                    <a:pt x="10076" y="11635"/>
                  </a:cubicBezTo>
                  <a:cubicBezTo>
                    <a:pt x="5878" y="7077"/>
                    <a:pt x="2399" y="2519"/>
                    <a:pt x="0" y="0"/>
                  </a:cubicBezTo>
                  <a:close/>
                  <a:moveTo>
                    <a:pt x="53620" y="40614"/>
                  </a:moveTo>
                  <a:cubicBezTo>
                    <a:pt x="53736" y="40647"/>
                    <a:pt x="53813" y="40663"/>
                    <a:pt x="53857" y="40663"/>
                  </a:cubicBezTo>
                  <a:cubicBezTo>
                    <a:pt x="53778" y="40647"/>
                    <a:pt x="53699" y="40630"/>
                    <a:pt x="53620" y="406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3648558" y="4302439"/>
              <a:ext cx="362515" cy="52736"/>
            </a:xfrm>
            <a:custGeom>
              <a:avLst/>
              <a:gdLst/>
              <a:ahLst/>
              <a:cxnLst/>
              <a:rect l="l" t="t" r="r" b="b"/>
              <a:pathLst>
                <a:path w="23441" h="3410" extrusionOk="0">
                  <a:moveTo>
                    <a:pt x="201" y="1"/>
                  </a:moveTo>
                  <a:cubicBezTo>
                    <a:pt x="11" y="1"/>
                    <a:pt x="1" y="86"/>
                    <a:pt x="170" y="171"/>
                  </a:cubicBezTo>
                  <a:cubicBezTo>
                    <a:pt x="1610" y="770"/>
                    <a:pt x="3049" y="1250"/>
                    <a:pt x="4608" y="1610"/>
                  </a:cubicBezTo>
                  <a:cubicBezTo>
                    <a:pt x="5808" y="1850"/>
                    <a:pt x="7127" y="2210"/>
                    <a:pt x="8447" y="2450"/>
                  </a:cubicBezTo>
                  <a:cubicBezTo>
                    <a:pt x="9766" y="2690"/>
                    <a:pt x="11206" y="2809"/>
                    <a:pt x="12525" y="3049"/>
                  </a:cubicBezTo>
                  <a:cubicBezTo>
                    <a:pt x="14684" y="3289"/>
                    <a:pt x="16723" y="3409"/>
                    <a:pt x="18882" y="3409"/>
                  </a:cubicBezTo>
                  <a:cubicBezTo>
                    <a:pt x="22361" y="3289"/>
                    <a:pt x="23440" y="2929"/>
                    <a:pt x="23080" y="2809"/>
                  </a:cubicBezTo>
                  <a:cubicBezTo>
                    <a:pt x="22601" y="2570"/>
                    <a:pt x="22121" y="2570"/>
                    <a:pt x="21641" y="2570"/>
                  </a:cubicBezTo>
                  <a:cubicBezTo>
                    <a:pt x="20801" y="2450"/>
                    <a:pt x="19722" y="2330"/>
                    <a:pt x="18522" y="2330"/>
                  </a:cubicBezTo>
                  <a:cubicBezTo>
                    <a:pt x="16123" y="2090"/>
                    <a:pt x="13125" y="1850"/>
                    <a:pt x="10366" y="1370"/>
                  </a:cubicBezTo>
                  <a:cubicBezTo>
                    <a:pt x="8927" y="1250"/>
                    <a:pt x="7607" y="1010"/>
                    <a:pt x="6408" y="890"/>
                  </a:cubicBezTo>
                  <a:cubicBezTo>
                    <a:pt x="5328" y="650"/>
                    <a:pt x="4249" y="530"/>
                    <a:pt x="3529" y="411"/>
                  </a:cubicBezTo>
                  <a:cubicBezTo>
                    <a:pt x="2090" y="171"/>
                    <a:pt x="1130" y="51"/>
                    <a:pt x="530" y="51"/>
                  </a:cubicBezTo>
                  <a:cubicBezTo>
                    <a:pt x="390" y="16"/>
                    <a:pt x="280"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31"/>
          <p:cNvSpPr/>
          <p:nvPr/>
        </p:nvSpPr>
        <p:spPr>
          <a:xfrm rot="-5400000">
            <a:off x="153739" y="4454842"/>
            <a:ext cx="548248" cy="855722"/>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350"/>
        <p:cNvGrpSpPr/>
        <p:nvPr/>
      </p:nvGrpSpPr>
      <p:grpSpPr>
        <a:xfrm>
          <a:off x="0" y="0"/>
          <a:ext cx="0" cy="0"/>
          <a:chOff x="0" y="0"/>
          <a:chExt cx="0" cy="0"/>
        </a:xfrm>
      </p:grpSpPr>
      <p:sp>
        <p:nvSpPr>
          <p:cNvPr id="351" name="Google Shape;351;p3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52" name="Google Shape;352;p34"/>
          <p:cNvSpPr txBox="1">
            <a:spLocks noGrp="1"/>
          </p:cNvSpPr>
          <p:nvPr>
            <p:ph type="subTitle" idx="1"/>
          </p:nvPr>
        </p:nvSpPr>
        <p:spPr>
          <a:xfrm>
            <a:off x="774100" y="2265238"/>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53" name="Google Shape;353;p34"/>
          <p:cNvSpPr txBox="1">
            <a:spLocks noGrp="1"/>
          </p:cNvSpPr>
          <p:nvPr>
            <p:ph type="subTitle" idx="2"/>
          </p:nvPr>
        </p:nvSpPr>
        <p:spPr>
          <a:xfrm>
            <a:off x="774100" y="194072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54" name="Google Shape;354;p34"/>
          <p:cNvSpPr txBox="1">
            <a:spLocks noGrp="1"/>
          </p:cNvSpPr>
          <p:nvPr>
            <p:ph type="subTitle" idx="3"/>
          </p:nvPr>
        </p:nvSpPr>
        <p:spPr>
          <a:xfrm>
            <a:off x="3625950" y="2265238"/>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55" name="Google Shape;355;p34"/>
          <p:cNvSpPr txBox="1">
            <a:spLocks noGrp="1"/>
          </p:cNvSpPr>
          <p:nvPr>
            <p:ph type="subTitle" idx="4"/>
          </p:nvPr>
        </p:nvSpPr>
        <p:spPr>
          <a:xfrm>
            <a:off x="3625950" y="194072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56" name="Google Shape;356;p34"/>
          <p:cNvSpPr txBox="1">
            <a:spLocks noGrp="1"/>
          </p:cNvSpPr>
          <p:nvPr>
            <p:ph type="subTitle" idx="5"/>
          </p:nvPr>
        </p:nvSpPr>
        <p:spPr>
          <a:xfrm>
            <a:off x="6477800" y="2265238"/>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57" name="Google Shape;357;p34"/>
          <p:cNvSpPr txBox="1">
            <a:spLocks noGrp="1"/>
          </p:cNvSpPr>
          <p:nvPr>
            <p:ph type="subTitle" idx="6"/>
          </p:nvPr>
        </p:nvSpPr>
        <p:spPr>
          <a:xfrm>
            <a:off x="6477800" y="194072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58" name="Google Shape;358;p34"/>
          <p:cNvSpPr txBox="1">
            <a:spLocks noGrp="1"/>
          </p:cNvSpPr>
          <p:nvPr>
            <p:ph type="subTitle" idx="7"/>
          </p:nvPr>
        </p:nvSpPr>
        <p:spPr>
          <a:xfrm>
            <a:off x="774100" y="3792513"/>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59" name="Google Shape;359;p34"/>
          <p:cNvSpPr txBox="1">
            <a:spLocks noGrp="1"/>
          </p:cNvSpPr>
          <p:nvPr>
            <p:ph type="subTitle" idx="8"/>
          </p:nvPr>
        </p:nvSpPr>
        <p:spPr>
          <a:xfrm>
            <a:off x="774100" y="3468000"/>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60" name="Google Shape;360;p34"/>
          <p:cNvSpPr txBox="1">
            <a:spLocks noGrp="1"/>
          </p:cNvSpPr>
          <p:nvPr>
            <p:ph type="subTitle" idx="9"/>
          </p:nvPr>
        </p:nvSpPr>
        <p:spPr>
          <a:xfrm>
            <a:off x="3625950" y="3792513"/>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61" name="Google Shape;361;p34"/>
          <p:cNvSpPr txBox="1">
            <a:spLocks noGrp="1"/>
          </p:cNvSpPr>
          <p:nvPr>
            <p:ph type="subTitle" idx="13"/>
          </p:nvPr>
        </p:nvSpPr>
        <p:spPr>
          <a:xfrm>
            <a:off x="3625950" y="3468000"/>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62" name="Google Shape;362;p34"/>
          <p:cNvSpPr txBox="1">
            <a:spLocks noGrp="1"/>
          </p:cNvSpPr>
          <p:nvPr>
            <p:ph type="subTitle" idx="14"/>
          </p:nvPr>
        </p:nvSpPr>
        <p:spPr>
          <a:xfrm>
            <a:off x="6477800" y="3792513"/>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363" name="Google Shape;363;p34"/>
          <p:cNvSpPr txBox="1">
            <a:spLocks noGrp="1"/>
          </p:cNvSpPr>
          <p:nvPr>
            <p:ph type="subTitle" idx="15"/>
          </p:nvPr>
        </p:nvSpPr>
        <p:spPr>
          <a:xfrm>
            <a:off x="6477800" y="3468000"/>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b="1">
                <a:latin typeface="Paytone One"/>
                <a:ea typeface="Paytone One"/>
                <a:cs typeface="Paytone One"/>
                <a:sym typeface="Paytone 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364" name="Google Shape;364;p34"/>
          <p:cNvSpPr/>
          <p:nvPr/>
        </p:nvSpPr>
        <p:spPr>
          <a:xfrm>
            <a:off x="8603155" y="4614999"/>
            <a:ext cx="540844" cy="547522"/>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5" y="4614999"/>
            <a:ext cx="540844" cy="547522"/>
          </a:xfrm>
          <a:custGeom>
            <a:avLst/>
            <a:gdLst/>
            <a:ahLst/>
            <a:cxnLst/>
            <a:rect l="l" t="t" r="r" b="b"/>
            <a:pathLst>
              <a:path w="17530" h="17745" extrusionOk="0">
                <a:moveTo>
                  <a:pt x="8308" y="8012"/>
                </a:moveTo>
                <a:lnTo>
                  <a:pt x="8308" y="8012"/>
                </a:lnTo>
                <a:cubicBezTo>
                  <a:pt x="6937" y="9545"/>
                  <a:pt x="5135" y="12287"/>
                  <a:pt x="3710" y="13712"/>
                </a:cubicBezTo>
                <a:cubicBezTo>
                  <a:pt x="3979" y="13282"/>
                  <a:pt x="4275" y="12852"/>
                  <a:pt x="4571" y="12394"/>
                </a:cubicBezTo>
                <a:cubicBezTo>
                  <a:pt x="4732" y="12179"/>
                  <a:pt x="4867" y="11964"/>
                  <a:pt x="5028" y="11722"/>
                </a:cubicBezTo>
                <a:lnTo>
                  <a:pt x="5512" y="11104"/>
                </a:lnTo>
                <a:cubicBezTo>
                  <a:pt x="5861" y="10486"/>
                  <a:pt x="6265" y="9894"/>
                  <a:pt x="6749" y="9383"/>
                </a:cubicBezTo>
                <a:cubicBezTo>
                  <a:pt x="7206" y="8872"/>
                  <a:pt x="7743" y="8415"/>
                  <a:pt x="8308" y="8012"/>
                </a:cubicBezTo>
                <a:close/>
                <a:moveTo>
                  <a:pt x="17503" y="0"/>
                </a:moveTo>
                <a:cubicBezTo>
                  <a:pt x="16696" y="403"/>
                  <a:pt x="15863" y="887"/>
                  <a:pt x="15164" y="1344"/>
                </a:cubicBezTo>
                <a:cubicBezTo>
                  <a:pt x="12448" y="3119"/>
                  <a:pt x="9921" y="5189"/>
                  <a:pt x="7690" y="7528"/>
                </a:cubicBezTo>
                <a:cubicBezTo>
                  <a:pt x="5135" y="10109"/>
                  <a:pt x="2877" y="12986"/>
                  <a:pt x="968" y="16078"/>
                </a:cubicBezTo>
                <a:cubicBezTo>
                  <a:pt x="619" y="16616"/>
                  <a:pt x="323" y="17153"/>
                  <a:pt x="0" y="17718"/>
                </a:cubicBezTo>
                <a:lnTo>
                  <a:pt x="4598" y="17718"/>
                </a:lnTo>
                <a:cubicBezTo>
                  <a:pt x="4678" y="17610"/>
                  <a:pt x="4759" y="17503"/>
                  <a:pt x="4813" y="17395"/>
                </a:cubicBezTo>
                <a:lnTo>
                  <a:pt x="5566" y="16185"/>
                </a:lnTo>
                <a:lnTo>
                  <a:pt x="5754" y="15890"/>
                </a:lnTo>
                <a:lnTo>
                  <a:pt x="5969" y="15621"/>
                </a:lnTo>
                <a:lnTo>
                  <a:pt x="6372" y="15056"/>
                </a:lnTo>
                <a:cubicBezTo>
                  <a:pt x="6641" y="14680"/>
                  <a:pt x="6910" y="14330"/>
                  <a:pt x="7179" y="13981"/>
                </a:cubicBezTo>
                <a:cubicBezTo>
                  <a:pt x="7286" y="13793"/>
                  <a:pt x="7421" y="13631"/>
                  <a:pt x="7555" y="13470"/>
                </a:cubicBezTo>
                <a:lnTo>
                  <a:pt x="7958" y="12986"/>
                </a:lnTo>
                <a:cubicBezTo>
                  <a:pt x="8227" y="12690"/>
                  <a:pt x="8469" y="12394"/>
                  <a:pt x="8711" y="12126"/>
                </a:cubicBezTo>
                <a:cubicBezTo>
                  <a:pt x="8819" y="11991"/>
                  <a:pt x="8926" y="11884"/>
                  <a:pt x="9034" y="11749"/>
                </a:cubicBezTo>
                <a:lnTo>
                  <a:pt x="9383" y="11427"/>
                </a:lnTo>
                <a:cubicBezTo>
                  <a:pt x="10061" y="10749"/>
                  <a:pt x="10561" y="10338"/>
                  <a:pt x="10724" y="10338"/>
                </a:cubicBezTo>
                <a:cubicBezTo>
                  <a:pt x="10762" y="10338"/>
                  <a:pt x="10781" y="10360"/>
                  <a:pt x="10781" y="10405"/>
                </a:cubicBezTo>
                <a:cubicBezTo>
                  <a:pt x="10889" y="10459"/>
                  <a:pt x="10459" y="10996"/>
                  <a:pt x="9760" y="11803"/>
                </a:cubicBezTo>
                <a:lnTo>
                  <a:pt x="9491" y="12126"/>
                </a:lnTo>
                <a:lnTo>
                  <a:pt x="9195" y="12475"/>
                </a:lnTo>
                <a:cubicBezTo>
                  <a:pt x="9007" y="12717"/>
                  <a:pt x="8792" y="12986"/>
                  <a:pt x="8577" y="13255"/>
                </a:cubicBezTo>
                <a:lnTo>
                  <a:pt x="7878" y="14088"/>
                </a:lnTo>
                <a:lnTo>
                  <a:pt x="7179" y="15002"/>
                </a:lnTo>
                <a:cubicBezTo>
                  <a:pt x="6722" y="15621"/>
                  <a:pt x="6211" y="16239"/>
                  <a:pt x="5808" y="16911"/>
                </a:cubicBezTo>
                <a:cubicBezTo>
                  <a:pt x="5619" y="17180"/>
                  <a:pt x="5431" y="17476"/>
                  <a:pt x="5243" y="17745"/>
                </a:cubicBezTo>
                <a:lnTo>
                  <a:pt x="7125" y="17745"/>
                </a:lnTo>
                <a:cubicBezTo>
                  <a:pt x="7286" y="17503"/>
                  <a:pt x="7448" y="17261"/>
                  <a:pt x="7555" y="17100"/>
                </a:cubicBezTo>
                <a:cubicBezTo>
                  <a:pt x="8093" y="16374"/>
                  <a:pt x="8604" y="15675"/>
                  <a:pt x="9115" y="15029"/>
                </a:cubicBezTo>
                <a:cubicBezTo>
                  <a:pt x="9652" y="14411"/>
                  <a:pt x="10217" y="13846"/>
                  <a:pt x="10835" y="13282"/>
                </a:cubicBezTo>
                <a:lnTo>
                  <a:pt x="10835" y="13282"/>
                </a:lnTo>
                <a:cubicBezTo>
                  <a:pt x="10513" y="13739"/>
                  <a:pt x="10190" y="14169"/>
                  <a:pt x="9840" y="14599"/>
                </a:cubicBezTo>
                <a:cubicBezTo>
                  <a:pt x="9679" y="14841"/>
                  <a:pt x="9518" y="15056"/>
                  <a:pt x="9330" y="15271"/>
                </a:cubicBezTo>
                <a:cubicBezTo>
                  <a:pt x="9141" y="15486"/>
                  <a:pt x="8980" y="15701"/>
                  <a:pt x="8819" y="15943"/>
                </a:cubicBezTo>
                <a:lnTo>
                  <a:pt x="9195" y="15486"/>
                </a:lnTo>
                <a:lnTo>
                  <a:pt x="9195" y="15486"/>
                </a:lnTo>
                <a:cubicBezTo>
                  <a:pt x="8738" y="16051"/>
                  <a:pt x="8200" y="16858"/>
                  <a:pt x="7582" y="17745"/>
                </a:cubicBezTo>
                <a:lnTo>
                  <a:pt x="12529" y="17745"/>
                </a:lnTo>
                <a:cubicBezTo>
                  <a:pt x="13147" y="16911"/>
                  <a:pt x="13766" y="16078"/>
                  <a:pt x="14411" y="15298"/>
                </a:cubicBezTo>
                <a:lnTo>
                  <a:pt x="14411" y="15298"/>
                </a:lnTo>
                <a:cubicBezTo>
                  <a:pt x="14088" y="15486"/>
                  <a:pt x="13766" y="15675"/>
                  <a:pt x="13497" y="15863"/>
                </a:cubicBezTo>
                <a:cubicBezTo>
                  <a:pt x="13336" y="15970"/>
                  <a:pt x="13174" y="16078"/>
                  <a:pt x="12986" y="16159"/>
                </a:cubicBezTo>
                <a:cubicBezTo>
                  <a:pt x="12905" y="16159"/>
                  <a:pt x="12905" y="16105"/>
                  <a:pt x="13067" y="15863"/>
                </a:cubicBezTo>
                <a:cubicBezTo>
                  <a:pt x="13362" y="15433"/>
                  <a:pt x="13712" y="15029"/>
                  <a:pt x="14088" y="14653"/>
                </a:cubicBezTo>
                <a:lnTo>
                  <a:pt x="14545" y="14169"/>
                </a:lnTo>
                <a:lnTo>
                  <a:pt x="14787" y="13927"/>
                </a:lnTo>
                <a:lnTo>
                  <a:pt x="15029" y="13685"/>
                </a:lnTo>
                <a:cubicBezTo>
                  <a:pt x="15379" y="13362"/>
                  <a:pt x="15728" y="13040"/>
                  <a:pt x="16078" y="12717"/>
                </a:cubicBezTo>
                <a:lnTo>
                  <a:pt x="16320" y="12475"/>
                </a:lnTo>
                <a:lnTo>
                  <a:pt x="16562" y="12233"/>
                </a:lnTo>
                <a:cubicBezTo>
                  <a:pt x="16723" y="12099"/>
                  <a:pt x="16885" y="11937"/>
                  <a:pt x="17019" y="11776"/>
                </a:cubicBezTo>
                <a:cubicBezTo>
                  <a:pt x="17207" y="11588"/>
                  <a:pt x="17368" y="11373"/>
                  <a:pt x="17503" y="11158"/>
                </a:cubicBezTo>
                <a:lnTo>
                  <a:pt x="17503" y="10970"/>
                </a:lnTo>
                <a:cubicBezTo>
                  <a:pt x="17207" y="11131"/>
                  <a:pt x="16938" y="11346"/>
                  <a:pt x="16669" y="11561"/>
                </a:cubicBezTo>
                <a:cubicBezTo>
                  <a:pt x="16293" y="11857"/>
                  <a:pt x="15944" y="12179"/>
                  <a:pt x="15594" y="12529"/>
                </a:cubicBezTo>
                <a:cubicBezTo>
                  <a:pt x="15271" y="12852"/>
                  <a:pt x="14895" y="13201"/>
                  <a:pt x="14572" y="13497"/>
                </a:cubicBezTo>
                <a:cubicBezTo>
                  <a:pt x="14250" y="13766"/>
                  <a:pt x="13927" y="14035"/>
                  <a:pt x="13578" y="14223"/>
                </a:cubicBezTo>
                <a:cubicBezTo>
                  <a:pt x="13631" y="14061"/>
                  <a:pt x="13739" y="13900"/>
                  <a:pt x="13873" y="13685"/>
                </a:cubicBezTo>
                <a:cubicBezTo>
                  <a:pt x="14008" y="13443"/>
                  <a:pt x="14169" y="13228"/>
                  <a:pt x="14330" y="13013"/>
                </a:cubicBezTo>
                <a:cubicBezTo>
                  <a:pt x="14680" y="12556"/>
                  <a:pt x="15110" y="12018"/>
                  <a:pt x="15594" y="11507"/>
                </a:cubicBezTo>
                <a:cubicBezTo>
                  <a:pt x="16051" y="10970"/>
                  <a:pt x="16589" y="10486"/>
                  <a:pt x="17073" y="10029"/>
                </a:cubicBezTo>
                <a:lnTo>
                  <a:pt x="17503" y="9625"/>
                </a:lnTo>
                <a:lnTo>
                  <a:pt x="17503" y="8550"/>
                </a:lnTo>
                <a:cubicBezTo>
                  <a:pt x="17207" y="8792"/>
                  <a:pt x="16911" y="9034"/>
                  <a:pt x="16616" y="9276"/>
                </a:cubicBezTo>
                <a:cubicBezTo>
                  <a:pt x="16078" y="9733"/>
                  <a:pt x="15567" y="10217"/>
                  <a:pt x="15056" y="10647"/>
                </a:cubicBezTo>
                <a:cubicBezTo>
                  <a:pt x="14545" y="11077"/>
                  <a:pt x="14088" y="11534"/>
                  <a:pt x="13631" y="11884"/>
                </a:cubicBezTo>
                <a:cubicBezTo>
                  <a:pt x="13201" y="12206"/>
                  <a:pt x="12852" y="12475"/>
                  <a:pt x="12637" y="12610"/>
                </a:cubicBezTo>
                <a:cubicBezTo>
                  <a:pt x="12523" y="12681"/>
                  <a:pt x="12432" y="12714"/>
                  <a:pt x="12371" y="12714"/>
                </a:cubicBezTo>
                <a:cubicBezTo>
                  <a:pt x="12317" y="12714"/>
                  <a:pt x="12287" y="12687"/>
                  <a:pt x="12287" y="12636"/>
                </a:cubicBezTo>
                <a:cubicBezTo>
                  <a:pt x="12260" y="12448"/>
                  <a:pt x="12610" y="11830"/>
                  <a:pt x="13309" y="11023"/>
                </a:cubicBezTo>
                <a:cubicBezTo>
                  <a:pt x="13497" y="10835"/>
                  <a:pt x="13685" y="10620"/>
                  <a:pt x="13873" y="10405"/>
                </a:cubicBezTo>
                <a:lnTo>
                  <a:pt x="14142" y="10109"/>
                </a:lnTo>
                <a:lnTo>
                  <a:pt x="14465" y="9813"/>
                </a:lnTo>
                <a:cubicBezTo>
                  <a:pt x="14868" y="9410"/>
                  <a:pt x="15298" y="9034"/>
                  <a:pt x="15728" y="8657"/>
                </a:cubicBezTo>
                <a:cubicBezTo>
                  <a:pt x="16186" y="8308"/>
                  <a:pt x="16643" y="7958"/>
                  <a:pt x="17100" y="7609"/>
                </a:cubicBezTo>
                <a:lnTo>
                  <a:pt x="17422" y="7340"/>
                </a:lnTo>
                <a:lnTo>
                  <a:pt x="17530" y="7286"/>
                </a:lnTo>
                <a:lnTo>
                  <a:pt x="17530" y="5673"/>
                </a:lnTo>
                <a:cubicBezTo>
                  <a:pt x="16745" y="6163"/>
                  <a:pt x="16075" y="6597"/>
                  <a:pt x="15906" y="6597"/>
                </a:cubicBezTo>
                <a:cubicBezTo>
                  <a:pt x="15843" y="6597"/>
                  <a:pt x="15849" y="6537"/>
                  <a:pt x="15944" y="6399"/>
                </a:cubicBezTo>
                <a:cubicBezTo>
                  <a:pt x="16427" y="5942"/>
                  <a:pt x="16965" y="5539"/>
                  <a:pt x="17530" y="5162"/>
                </a:cubicBezTo>
                <a:lnTo>
                  <a:pt x="17530" y="4382"/>
                </a:lnTo>
                <a:cubicBezTo>
                  <a:pt x="17288" y="4490"/>
                  <a:pt x="17019" y="4651"/>
                  <a:pt x="16750" y="4840"/>
                </a:cubicBezTo>
                <a:cubicBezTo>
                  <a:pt x="16454" y="5001"/>
                  <a:pt x="16159" y="5189"/>
                  <a:pt x="15863" y="5377"/>
                </a:cubicBezTo>
                <a:lnTo>
                  <a:pt x="15003" y="5996"/>
                </a:lnTo>
                <a:cubicBezTo>
                  <a:pt x="14707" y="6184"/>
                  <a:pt x="14438" y="6372"/>
                  <a:pt x="14223" y="6506"/>
                </a:cubicBezTo>
                <a:cubicBezTo>
                  <a:pt x="13981" y="6668"/>
                  <a:pt x="13793" y="6802"/>
                  <a:pt x="13658" y="6883"/>
                </a:cubicBezTo>
                <a:cubicBezTo>
                  <a:pt x="13538" y="6959"/>
                  <a:pt x="13453" y="7000"/>
                  <a:pt x="13410" y="7000"/>
                </a:cubicBezTo>
                <a:cubicBezTo>
                  <a:pt x="13346" y="7000"/>
                  <a:pt x="13369" y="6913"/>
                  <a:pt x="13497" y="6722"/>
                </a:cubicBezTo>
                <a:cubicBezTo>
                  <a:pt x="13604" y="6560"/>
                  <a:pt x="13739" y="6426"/>
                  <a:pt x="13873" y="6291"/>
                </a:cubicBezTo>
                <a:cubicBezTo>
                  <a:pt x="14008" y="6157"/>
                  <a:pt x="14196" y="5969"/>
                  <a:pt x="14384" y="5807"/>
                </a:cubicBezTo>
                <a:cubicBezTo>
                  <a:pt x="14787" y="5485"/>
                  <a:pt x="15271" y="5081"/>
                  <a:pt x="15755" y="4705"/>
                </a:cubicBezTo>
                <a:cubicBezTo>
                  <a:pt x="16266" y="4356"/>
                  <a:pt x="16804" y="4006"/>
                  <a:pt x="17261" y="3683"/>
                </a:cubicBezTo>
                <a:lnTo>
                  <a:pt x="17503" y="3549"/>
                </a:lnTo>
                <a:lnTo>
                  <a:pt x="17503" y="2823"/>
                </a:lnTo>
                <a:lnTo>
                  <a:pt x="16885" y="3173"/>
                </a:lnTo>
                <a:cubicBezTo>
                  <a:pt x="16330" y="3462"/>
                  <a:pt x="15905" y="3665"/>
                  <a:pt x="15688" y="3665"/>
                </a:cubicBezTo>
                <a:cubicBezTo>
                  <a:pt x="15663" y="3665"/>
                  <a:pt x="15640" y="3662"/>
                  <a:pt x="15621" y="3657"/>
                </a:cubicBezTo>
                <a:cubicBezTo>
                  <a:pt x="15513" y="3630"/>
                  <a:pt x="15675" y="3441"/>
                  <a:pt x="15997" y="3173"/>
                </a:cubicBezTo>
                <a:cubicBezTo>
                  <a:pt x="16401" y="2823"/>
                  <a:pt x="16804" y="2527"/>
                  <a:pt x="17261" y="2232"/>
                </a:cubicBezTo>
                <a:lnTo>
                  <a:pt x="17503" y="2070"/>
                </a:lnTo>
                <a:lnTo>
                  <a:pt x="17503" y="1452"/>
                </a:lnTo>
                <a:cubicBezTo>
                  <a:pt x="16427" y="2124"/>
                  <a:pt x="15433" y="2850"/>
                  <a:pt x="14599" y="3388"/>
                </a:cubicBezTo>
                <a:cubicBezTo>
                  <a:pt x="13766" y="3925"/>
                  <a:pt x="13147" y="4356"/>
                  <a:pt x="12852" y="4356"/>
                </a:cubicBezTo>
                <a:cubicBezTo>
                  <a:pt x="12529" y="4356"/>
                  <a:pt x="14115" y="2957"/>
                  <a:pt x="16078" y="1586"/>
                </a:cubicBezTo>
                <a:cubicBezTo>
                  <a:pt x="16535" y="1291"/>
                  <a:pt x="17019" y="968"/>
                  <a:pt x="17503" y="672"/>
                </a:cubicBezTo>
                <a:lnTo>
                  <a:pt x="175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4"/>
          <p:cNvGrpSpPr/>
          <p:nvPr/>
        </p:nvGrpSpPr>
        <p:grpSpPr>
          <a:xfrm>
            <a:off x="8933800" y="41463"/>
            <a:ext cx="210200" cy="741000"/>
            <a:chOff x="3698850" y="3013200"/>
            <a:chExt cx="210200" cy="741000"/>
          </a:xfrm>
        </p:grpSpPr>
        <p:sp>
          <p:nvSpPr>
            <p:cNvPr id="367" name="Google Shape;367;p34"/>
            <p:cNvSpPr/>
            <p:nvPr/>
          </p:nvSpPr>
          <p:spPr>
            <a:xfrm>
              <a:off x="3698850" y="3635825"/>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a:off x="3703275" y="345165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a:off x="3780825" y="3013200"/>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4"/>
          <p:cNvGrpSpPr/>
          <p:nvPr/>
        </p:nvGrpSpPr>
        <p:grpSpPr>
          <a:xfrm rot="-5400000">
            <a:off x="380963" y="-331300"/>
            <a:ext cx="379050" cy="1041625"/>
            <a:chOff x="3530000" y="3095750"/>
            <a:chExt cx="379050" cy="1041625"/>
          </a:xfrm>
        </p:grpSpPr>
        <p:sp>
          <p:nvSpPr>
            <p:cNvPr id="372" name="Google Shape;372;p34"/>
            <p:cNvSpPr/>
            <p:nvPr/>
          </p:nvSpPr>
          <p:spPr>
            <a:xfrm>
              <a:off x="3530000" y="3095750"/>
              <a:ext cx="128050" cy="118375"/>
            </a:xfrm>
            <a:custGeom>
              <a:avLst/>
              <a:gdLst/>
              <a:ahLst/>
              <a:cxnLst/>
              <a:rect l="l" t="t" r="r" b="b"/>
              <a:pathLst>
                <a:path w="5122" h="4735" extrusionOk="0">
                  <a:moveTo>
                    <a:pt x="2597" y="1"/>
                  </a:moveTo>
                  <a:cubicBezTo>
                    <a:pt x="1111" y="1"/>
                    <a:pt x="0" y="1356"/>
                    <a:pt x="301" y="2828"/>
                  </a:cubicBezTo>
                  <a:cubicBezTo>
                    <a:pt x="331" y="3043"/>
                    <a:pt x="1621" y="4732"/>
                    <a:pt x="2696" y="4732"/>
                  </a:cubicBezTo>
                  <a:cubicBezTo>
                    <a:pt x="2735" y="4734"/>
                    <a:pt x="2775" y="4735"/>
                    <a:pt x="2814" y="4735"/>
                  </a:cubicBezTo>
                  <a:cubicBezTo>
                    <a:pt x="3902" y="4735"/>
                    <a:pt x="4851" y="3924"/>
                    <a:pt x="4999" y="2828"/>
                  </a:cubicBezTo>
                  <a:cubicBezTo>
                    <a:pt x="5122" y="1415"/>
                    <a:pt x="4139" y="34"/>
                    <a:pt x="2696" y="3"/>
                  </a:cubicBezTo>
                  <a:cubicBezTo>
                    <a:pt x="2663" y="2"/>
                    <a:pt x="2630"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731425" y="3183400"/>
              <a:ext cx="33050" cy="3072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3780825" y="4008875"/>
              <a:ext cx="128225" cy="128500"/>
            </a:xfrm>
            <a:custGeom>
              <a:avLst/>
              <a:gdLst/>
              <a:ahLst/>
              <a:cxnLst/>
              <a:rect l="l" t="t" r="r" b="b"/>
              <a:pathLst>
                <a:path w="5129" h="5140" extrusionOk="0">
                  <a:moveTo>
                    <a:pt x="3387" y="1"/>
                  </a:moveTo>
                  <a:cubicBezTo>
                    <a:pt x="2358" y="1"/>
                    <a:pt x="1337" y="460"/>
                    <a:pt x="1013" y="1203"/>
                  </a:cubicBezTo>
                  <a:cubicBezTo>
                    <a:pt x="0" y="3721"/>
                    <a:pt x="2242" y="4857"/>
                    <a:pt x="3593" y="5103"/>
                  </a:cubicBezTo>
                  <a:cubicBezTo>
                    <a:pt x="3706" y="5128"/>
                    <a:pt x="3820" y="5140"/>
                    <a:pt x="3933" y="5140"/>
                  </a:cubicBezTo>
                  <a:cubicBezTo>
                    <a:pt x="4376" y="5140"/>
                    <a:pt x="4810" y="4953"/>
                    <a:pt x="5128" y="4611"/>
                  </a:cubicBezTo>
                  <a:lnTo>
                    <a:pt x="5128" y="558"/>
                  </a:lnTo>
                  <a:cubicBezTo>
                    <a:pt x="4650" y="173"/>
                    <a:pt x="4017" y="1"/>
                    <a:pt x="3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3803075" y="3302725"/>
              <a:ext cx="105975" cy="259500"/>
            </a:xfrm>
            <a:custGeom>
              <a:avLst/>
              <a:gdLst/>
              <a:ahLst/>
              <a:cxnLst/>
              <a:rect l="l" t="t" r="r" b="b"/>
              <a:pathLst>
                <a:path w="4239" h="10380" extrusionOk="0">
                  <a:moveTo>
                    <a:pt x="4238" y="0"/>
                  </a:moveTo>
                  <a:cubicBezTo>
                    <a:pt x="246" y="1106"/>
                    <a:pt x="1" y="6449"/>
                    <a:pt x="1290" y="8138"/>
                  </a:cubicBezTo>
                  <a:cubicBezTo>
                    <a:pt x="1935" y="8967"/>
                    <a:pt x="2733" y="9611"/>
                    <a:pt x="3655" y="10103"/>
                  </a:cubicBezTo>
                  <a:cubicBezTo>
                    <a:pt x="3839" y="10195"/>
                    <a:pt x="4054" y="10287"/>
                    <a:pt x="4238" y="10379"/>
                  </a:cubicBezTo>
                  <a:lnTo>
                    <a:pt x="42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4827350" y="2355125"/>
            <a:ext cx="3314400" cy="5232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3" name="Google Shape;43;p3"/>
          <p:cNvSpPr txBox="1">
            <a:spLocks noGrp="1"/>
          </p:cNvSpPr>
          <p:nvPr>
            <p:ph type="title" idx="2" hasCustomPrompt="1"/>
          </p:nvPr>
        </p:nvSpPr>
        <p:spPr>
          <a:xfrm>
            <a:off x="6405950" y="1536713"/>
            <a:ext cx="1735800" cy="81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7200"/>
              <a:buNone/>
              <a:defRPr sz="6000">
                <a:solidFill>
                  <a:schemeClr val="lt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44" name="Google Shape;44;p3"/>
          <p:cNvSpPr txBox="1">
            <a:spLocks noGrp="1"/>
          </p:cNvSpPr>
          <p:nvPr>
            <p:ph type="subTitle" idx="1"/>
          </p:nvPr>
        </p:nvSpPr>
        <p:spPr>
          <a:xfrm>
            <a:off x="4827350" y="2997175"/>
            <a:ext cx="3314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7" name="Google Shape;47;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48" name="Google Shape;48;p4"/>
          <p:cNvSpPr/>
          <p:nvPr/>
        </p:nvSpPr>
        <p:spPr>
          <a:xfrm>
            <a:off x="3594713" y="4955100"/>
            <a:ext cx="1954575" cy="188400"/>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0" y="0"/>
            <a:ext cx="897105" cy="372036"/>
          </a:xfrm>
          <a:custGeom>
            <a:avLst/>
            <a:gdLst/>
            <a:ahLst/>
            <a:cxnLst/>
            <a:rect l="l" t="t" r="r" b="b"/>
            <a:pathLst>
              <a:path w="75785" h="31422" extrusionOk="0">
                <a:moveTo>
                  <a:pt x="0" y="0"/>
                </a:moveTo>
                <a:lnTo>
                  <a:pt x="0" y="21525"/>
                </a:lnTo>
                <a:cubicBezTo>
                  <a:pt x="1219" y="21570"/>
                  <a:pt x="2429" y="21591"/>
                  <a:pt x="3634" y="21591"/>
                </a:cubicBezTo>
                <a:cubicBezTo>
                  <a:pt x="5831" y="21591"/>
                  <a:pt x="8010" y="21521"/>
                  <a:pt x="10190" y="21398"/>
                </a:cubicBezTo>
                <a:cubicBezTo>
                  <a:pt x="20570" y="20697"/>
                  <a:pt x="31460" y="16940"/>
                  <a:pt x="41713" y="15284"/>
                </a:cubicBezTo>
                <a:lnTo>
                  <a:pt x="41713" y="15284"/>
                </a:lnTo>
                <a:cubicBezTo>
                  <a:pt x="33116" y="20379"/>
                  <a:pt x="23500" y="23627"/>
                  <a:pt x="13565" y="24900"/>
                </a:cubicBezTo>
                <a:cubicBezTo>
                  <a:pt x="12942" y="24963"/>
                  <a:pt x="12319" y="26367"/>
                  <a:pt x="13068" y="26367"/>
                </a:cubicBezTo>
                <a:cubicBezTo>
                  <a:pt x="13085" y="26367"/>
                  <a:pt x="13102" y="26366"/>
                  <a:pt x="13119" y="26365"/>
                </a:cubicBezTo>
                <a:cubicBezTo>
                  <a:pt x="24009" y="25091"/>
                  <a:pt x="34645" y="22735"/>
                  <a:pt x="44961" y="19169"/>
                </a:cubicBezTo>
                <a:lnTo>
                  <a:pt x="44961" y="19169"/>
                </a:lnTo>
                <a:cubicBezTo>
                  <a:pt x="42987" y="20570"/>
                  <a:pt x="40949" y="21844"/>
                  <a:pt x="38784" y="22926"/>
                </a:cubicBezTo>
                <a:cubicBezTo>
                  <a:pt x="35472" y="24709"/>
                  <a:pt x="32033" y="26174"/>
                  <a:pt x="28531" y="27448"/>
                </a:cubicBezTo>
                <a:cubicBezTo>
                  <a:pt x="25092" y="28594"/>
                  <a:pt x="21589" y="28976"/>
                  <a:pt x="18087" y="29740"/>
                </a:cubicBezTo>
                <a:cubicBezTo>
                  <a:pt x="17375" y="29918"/>
                  <a:pt x="16719" y="31422"/>
                  <a:pt x="17609" y="31422"/>
                </a:cubicBezTo>
                <a:cubicBezTo>
                  <a:pt x="17675" y="31422"/>
                  <a:pt x="17749" y="31414"/>
                  <a:pt x="17832" y="31396"/>
                </a:cubicBezTo>
                <a:cubicBezTo>
                  <a:pt x="21653" y="30632"/>
                  <a:pt x="25410" y="30313"/>
                  <a:pt x="29104" y="29040"/>
                </a:cubicBezTo>
                <a:cubicBezTo>
                  <a:pt x="32670" y="27766"/>
                  <a:pt x="36109" y="26238"/>
                  <a:pt x="39421" y="24518"/>
                </a:cubicBezTo>
                <a:cubicBezTo>
                  <a:pt x="43560" y="22353"/>
                  <a:pt x="47445" y="19869"/>
                  <a:pt x="51139" y="17004"/>
                </a:cubicBezTo>
                <a:cubicBezTo>
                  <a:pt x="60628" y="10699"/>
                  <a:pt x="69798" y="5986"/>
                  <a:pt x="75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5400000">
            <a:off x="8454044" y="-173323"/>
            <a:ext cx="523708" cy="856205"/>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6"/>
          <p:cNvSpPr/>
          <p:nvPr/>
        </p:nvSpPr>
        <p:spPr>
          <a:xfrm>
            <a:off x="3594713" y="4955100"/>
            <a:ext cx="1954575" cy="188400"/>
          </a:xfrm>
          <a:custGeom>
            <a:avLst/>
            <a:gdLst/>
            <a:ahLst/>
            <a:cxnLst/>
            <a:rect l="l" t="t" r="r" b="b"/>
            <a:pathLst>
              <a:path w="78183" h="7536" extrusionOk="0">
                <a:moveTo>
                  <a:pt x="38448" y="1"/>
                </a:moveTo>
                <a:cubicBezTo>
                  <a:pt x="36549" y="1"/>
                  <a:pt x="34648" y="45"/>
                  <a:pt x="32742" y="134"/>
                </a:cubicBezTo>
                <a:cubicBezTo>
                  <a:pt x="28833" y="306"/>
                  <a:pt x="24948" y="675"/>
                  <a:pt x="21063" y="1241"/>
                </a:cubicBezTo>
                <a:cubicBezTo>
                  <a:pt x="23497" y="921"/>
                  <a:pt x="26054" y="675"/>
                  <a:pt x="28611" y="479"/>
                </a:cubicBezTo>
                <a:lnTo>
                  <a:pt x="28636" y="479"/>
                </a:lnTo>
                <a:cubicBezTo>
                  <a:pt x="31218" y="306"/>
                  <a:pt x="33824" y="208"/>
                  <a:pt x="36357" y="184"/>
                </a:cubicBezTo>
                <a:cubicBezTo>
                  <a:pt x="36730" y="180"/>
                  <a:pt x="37132" y="178"/>
                  <a:pt x="37558" y="178"/>
                </a:cubicBezTo>
                <a:cubicBezTo>
                  <a:pt x="39889" y="178"/>
                  <a:pt x="42942" y="239"/>
                  <a:pt x="45873" y="405"/>
                </a:cubicBezTo>
                <a:cubicBezTo>
                  <a:pt x="49340" y="626"/>
                  <a:pt x="52610" y="970"/>
                  <a:pt x="54430" y="1142"/>
                </a:cubicBezTo>
                <a:cubicBezTo>
                  <a:pt x="53914" y="1044"/>
                  <a:pt x="53250" y="946"/>
                  <a:pt x="52463" y="847"/>
                </a:cubicBezTo>
                <a:cubicBezTo>
                  <a:pt x="51701" y="749"/>
                  <a:pt x="50840" y="651"/>
                  <a:pt x="49930" y="552"/>
                </a:cubicBezTo>
                <a:cubicBezTo>
                  <a:pt x="49045" y="479"/>
                  <a:pt x="48111" y="405"/>
                  <a:pt x="47225" y="356"/>
                </a:cubicBezTo>
                <a:lnTo>
                  <a:pt x="44717" y="184"/>
                </a:lnTo>
                <a:lnTo>
                  <a:pt x="45234" y="184"/>
                </a:lnTo>
                <a:cubicBezTo>
                  <a:pt x="42973" y="63"/>
                  <a:pt x="40712" y="1"/>
                  <a:pt x="38448" y="1"/>
                </a:cubicBezTo>
                <a:close/>
                <a:moveTo>
                  <a:pt x="36807" y="720"/>
                </a:moveTo>
                <a:cubicBezTo>
                  <a:pt x="31805" y="720"/>
                  <a:pt x="26804" y="1066"/>
                  <a:pt x="21825" y="1757"/>
                </a:cubicBezTo>
                <a:cubicBezTo>
                  <a:pt x="19243" y="2077"/>
                  <a:pt x="15899" y="2667"/>
                  <a:pt x="15235" y="2864"/>
                </a:cubicBezTo>
                <a:cubicBezTo>
                  <a:pt x="14460" y="3060"/>
                  <a:pt x="14257" y="3140"/>
                  <a:pt x="14417" y="3140"/>
                </a:cubicBezTo>
                <a:cubicBezTo>
                  <a:pt x="14577" y="3140"/>
                  <a:pt x="15100" y="3060"/>
                  <a:pt x="15776" y="2937"/>
                </a:cubicBezTo>
                <a:lnTo>
                  <a:pt x="16858" y="2741"/>
                </a:lnTo>
                <a:lnTo>
                  <a:pt x="18038" y="2544"/>
                </a:lnTo>
                <a:lnTo>
                  <a:pt x="19169" y="2372"/>
                </a:lnTo>
                <a:lnTo>
                  <a:pt x="20079" y="2224"/>
                </a:lnTo>
                <a:cubicBezTo>
                  <a:pt x="21087" y="2077"/>
                  <a:pt x="22685" y="1856"/>
                  <a:pt x="24530" y="1659"/>
                </a:cubicBezTo>
                <a:cubicBezTo>
                  <a:pt x="25464" y="1561"/>
                  <a:pt x="26448" y="1462"/>
                  <a:pt x="27456" y="1388"/>
                </a:cubicBezTo>
                <a:lnTo>
                  <a:pt x="28980" y="1265"/>
                </a:lnTo>
                <a:lnTo>
                  <a:pt x="30480" y="1167"/>
                </a:lnTo>
                <a:cubicBezTo>
                  <a:pt x="34439" y="897"/>
                  <a:pt x="37881" y="872"/>
                  <a:pt x="37808" y="724"/>
                </a:cubicBezTo>
                <a:cubicBezTo>
                  <a:pt x="37474" y="721"/>
                  <a:pt x="37141" y="720"/>
                  <a:pt x="36807" y="720"/>
                </a:cubicBezTo>
                <a:close/>
                <a:moveTo>
                  <a:pt x="73241" y="5495"/>
                </a:moveTo>
                <a:lnTo>
                  <a:pt x="73241" y="5495"/>
                </a:lnTo>
                <a:cubicBezTo>
                  <a:pt x="74593" y="6085"/>
                  <a:pt x="75921" y="6773"/>
                  <a:pt x="77199" y="7511"/>
                </a:cubicBezTo>
                <a:lnTo>
                  <a:pt x="78183" y="7511"/>
                </a:lnTo>
                <a:cubicBezTo>
                  <a:pt x="76658" y="6798"/>
                  <a:pt x="75011" y="6134"/>
                  <a:pt x="73241" y="5495"/>
                </a:cubicBezTo>
                <a:close/>
                <a:moveTo>
                  <a:pt x="10443" y="4041"/>
                </a:moveTo>
                <a:cubicBezTo>
                  <a:pt x="10429" y="4041"/>
                  <a:pt x="10411" y="4042"/>
                  <a:pt x="10391" y="4044"/>
                </a:cubicBezTo>
                <a:cubicBezTo>
                  <a:pt x="10096" y="4093"/>
                  <a:pt x="9161" y="4290"/>
                  <a:pt x="7981" y="4610"/>
                </a:cubicBezTo>
                <a:cubicBezTo>
                  <a:pt x="7416" y="4757"/>
                  <a:pt x="6776" y="4929"/>
                  <a:pt x="6137" y="5126"/>
                </a:cubicBezTo>
                <a:cubicBezTo>
                  <a:pt x="5522" y="5298"/>
                  <a:pt x="4907" y="5519"/>
                  <a:pt x="4293" y="5716"/>
                </a:cubicBezTo>
                <a:cubicBezTo>
                  <a:pt x="3112" y="6109"/>
                  <a:pt x="2080" y="6503"/>
                  <a:pt x="1613" y="6724"/>
                </a:cubicBezTo>
                <a:cubicBezTo>
                  <a:pt x="372" y="7266"/>
                  <a:pt x="0" y="7517"/>
                  <a:pt x="99" y="7517"/>
                </a:cubicBezTo>
                <a:cubicBezTo>
                  <a:pt x="108" y="7517"/>
                  <a:pt x="121" y="7515"/>
                  <a:pt x="137" y="7511"/>
                </a:cubicBezTo>
                <a:cubicBezTo>
                  <a:pt x="358" y="7437"/>
                  <a:pt x="604" y="7364"/>
                  <a:pt x="826" y="7265"/>
                </a:cubicBezTo>
                <a:cubicBezTo>
                  <a:pt x="1170" y="7142"/>
                  <a:pt x="1613" y="6970"/>
                  <a:pt x="2129" y="6798"/>
                </a:cubicBezTo>
                <a:cubicBezTo>
                  <a:pt x="3186" y="6429"/>
                  <a:pt x="4489" y="5962"/>
                  <a:pt x="5768" y="5569"/>
                </a:cubicBezTo>
                <a:cubicBezTo>
                  <a:pt x="6383" y="5347"/>
                  <a:pt x="7022" y="5175"/>
                  <a:pt x="7539" y="5003"/>
                </a:cubicBezTo>
                <a:cubicBezTo>
                  <a:pt x="8079" y="4831"/>
                  <a:pt x="8547" y="4683"/>
                  <a:pt x="8891" y="4585"/>
                </a:cubicBezTo>
                <a:cubicBezTo>
                  <a:pt x="10194" y="4196"/>
                  <a:pt x="10626" y="4041"/>
                  <a:pt x="10443" y="4041"/>
                </a:cubicBezTo>
                <a:close/>
                <a:moveTo>
                  <a:pt x="47766" y="1142"/>
                </a:moveTo>
                <a:lnTo>
                  <a:pt x="47766" y="1142"/>
                </a:lnTo>
                <a:cubicBezTo>
                  <a:pt x="48651" y="1265"/>
                  <a:pt x="49610" y="1364"/>
                  <a:pt x="50594" y="1487"/>
                </a:cubicBezTo>
                <a:cubicBezTo>
                  <a:pt x="51602" y="1610"/>
                  <a:pt x="52635" y="1733"/>
                  <a:pt x="53717" y="1880"/>
                </a:cubicBezTo>
                <a:cubicBezTo>
                  <a:pt x="55881" y="2200"/>
                  <a:pt x="58143" y="2544"/>
                  <a:pt x="60282" y="2962"/>
                </a:cubicBezTo>
                <a:cubicBezTo>
                  <a:pt x="64634" y="3823"/>
                  <a:pt x="68519" y="4978"/>
                  <a:pt x="70733" y="6036"/>
                </a:cubicBezTo>
                <a:cubicBezTo>
                  <a:pt x="69356" y="5667"/>
                  <a:pt x="67462" y="5101"/>
                  <a:pt x="65028" y="4560"/>
                </a:cubicBezTo>
                <a:cubicBezTo>
                  <a:pt x="62618" y="4019"/>
                  <a:pt x="59766" y="3429"/>
                  <a:pt x="56668" y="2962"/>
                </a:cubicBezTo>
                <a:cubicBezTo>
                  <a:pt x="53594" y="2519"/>
                  <a:pt x="50324" y="2151"/>
                  <a:pt x="47201" y="1954"/>
                </a:cubicBezTo>
                <a:cubicBezTo>
                  <a:pt x="44078" y="1733"/>
                  <a:pt x="41152" y="1659"/>
                  <a:pt x="38767" y="1659"/>
                </a:cubicBezTo>
                <a:cubicBezTo>
                  <a:pt x="34709" y="1659"/>
                  <a:pt x="30554" y="1831"/>
                  <a:pt x="26472" y="2224"/>
                </a:cubicBezTo>
                <a:cubicBezTo>
                  <a:pt x="22489" y="2593"/>
                  <a:pt x="18554" y="3183"/>
                  <a:pt x="14645" y="3995"/>
                </a:cubicBezTo>
                <a:cubicBezTo>
                  <a:pt x="10612" y="4806"/>
                  <a:pt x="6653" y="5987"/>
                  <a:pt x="2842" y="7511"/>
                </a:cubicBezTo>
                <a:lnTo>
                  <a:pt x="4391" y="7511"/>
                </a:lnTo>
                <a:cubicBezTo>
                  <a:pt x="6137" y="6896"/>
                  <a:pt x="8079" y="6282"/>
                  <a:pt x="10170" y="5741"/>
                </a:cubicBezTo>
                <a:cubicBezTo>
                  <a:pt x="13366" y="4905"/>
                  <a:pt x="16612" y="4216"/>
                  <a:pt x="19907" y="3724"/>
                </a:cubicBezTo>
                <a:cubicBezTo>
                  <a:pt x="23153" y="3208"/>
                  <a:pt x="26251" y="2888"/>
                  <a:pt x="28734" y="2692"/>
                </a:cubicBezTo>
                <a:cubicBezTo>
                  <a:pt x="31218" y="2519"/>
                  <a:pt x="34119" y="2347"/>
                  <a:pt x="37119" y="2323"/>
                </a:cubicBezTo>
                <a:cubicBezTo>
                  <a:pt x="37488" y="2320"/>
                  <a:pt x="37860" y="2318"/>
                  <a:pt x="38234" y="2318"/>
                </a:cubicBezTo>
                <a:cubicBezTo>
                  <a:pt x="40899" y="2318"/>
                  <a:pt x="43672" y="2396"/>
                  <a:pt x="46389" y="2569"/>
                </a:cubicBezTo>
                <a:cubicBezTo>
                  <a:pt x="49512" y="2790"/>
                  <a:pt x="52537" y="3134"/>
                  <a:pt x="55266" y="3577"/>
                </a:cubicBezTo>
                <a:cubicBezTo>
                  <a:pt x="57700" y="3970"/>
                  <a:pt x="60110" y="4462"/>
                  <a:pt x="62471" y="5126"/>
                </a:cubicBezTo>
                <a:lnTo>
                  <a:pt x="63257" y="5323"/>
                </a:lnTo>
                <a:lnTo>
                  <a:pt x="63946" y="5544"/>
                </a:lnTo>
                <a:cubicBezTo>
                  <a:pt x="64364" y="5667"/>
                  <a:pt x="64782" y="5790"/>
                  <a:pt x="65126" y="5913"/>
                </a:cubicBezTo>
                <a:cubicBezTo>
                  <a:pt x="65790" y="6159"/>
                  <a:pt x="66306" y="6355"/>
                  <a:pt x="66675" y="6503"/>
                </a:cubicBezTo>
                <a:cubicBezTo>
                  <a:pt x="67337" y="6777"/>
                  <a:pt x="67512" y="6924"/>
                  <a:pt x="67298" y="6924"/>
                </a:cubicBezTo>
                <a:cubicBezTo>
                  <a:pt x="67281" y="6924"/>
                  <a:pt x="67262" y="6923"/>
                  <a:pt x="67241" y="6921"/>
                </a:cubicBezTo>
                <a:cubicBezTo>
                  <a:pt x="66946" y="6921"/>
                  <a:pt x="66184" y="6724"/>
                  <a:pt x="65028" y="6454"/>
                </a:cubicBezTo>
                <a:cubicBezTo>
                  <a:pt x="63872" y="6183"/>
                  <a:pt x="62298" y="5814"/>
                  <a:pt x="60380" y="5396"/>
                </a:cubicBezTo>
                <a:cubicBezTo>
                  <a:pt x="56053" y="4487"/>
                  <a:pt x="51651" y="3847"/>
                  <a:pt x="47250" y="3478"/>
                </a:cubicBezTo>
                <a:cubicBezTo>
                  <a:pt x="44939" y="3282"/>
                  <a:pt x="42578" y="3183"/>
                  <a:pt x="40193" y="3110"/>
                </a:cubicBezTo>
                <a:cubicBezTo>
                  <a:pt x="39013" y="3085"/>
                  <a:pt x="37808" y="3085"/>
                  <a:pt x="36627" y="3085"/>
                </a:cubicBezTo>
                <a:cubicBezTo>
                  <a:pt x="36406" y="3081"/>
                  <a:pt x="36186" y="3078"/>
                  <a:pt x="35966" y="3078"/>
                </a:cubicBezTo>
                <a:cubicBezTo>
                  <a:pt x="34989" y="3078"/>
                  <a:pt x="34026" y="3119"/>
                  <a:pt x="33062" y="3159"/>
                </a:cubicBezTo>
                <a:cubicBezTo>
                  <a:pt x="28070" y="3331"/>
                  <a:pt x="23128" y="3823"/>
                  <a:pt x="18235" y="4683"/>
                </a:cubicBezTo>
                <a:cubicBezTo>
                  <a:pt x="15677" y="5151"/>
                  <a:pt x="13243" y="5691"/>
                  <a:pt x="11129" y="6306"/>
                </a:cubicBezTo>
                <a:cubicBezTo>
                  <a:pt x="9727" y="6700"/>
                  <a:pt x="8448" y="7118"/>
                  <a:pt x="7342" y="7536"/>
                </a:cubicBezTo>
                <a:lnTo>
                  <a:pt x="8817" y="7536"/>
                </a:lnTo>
                <a:cubicBezTo>
                  <a:pt x="9211" y="7413"/>
                  <a:pt x="9604" y="7290"/>
                  <a:pt x="9997" y="7167"/>
                </a:cubicBezTo>
                <a:cubicBezTo>
                  <a:pt x="10686" y="6995"/>
                  <a:pt x="11301" y="6798"/>
                  <a:pt x="11866" y="6650"/>
                </a:cubicBezTo>
                <a:cubicBezTo>
                  <a:pt x="14719" y="5864"/>
                  <a:pt x="17595" y="5249"/>
                  <a:pt x="20497" y="4806"/>
                </a:cubicBezTo>
                <a:cubicBezTo>
                  <a:pt x="23153" y="4364"/>
                  <a:pt x="25857" y="4118"/>
                  <a:pt x="28538" y="4044"/>
                </a:cubicBezTo>
                <a:lnTo>
                  <a:pt x="28538" y="4044"/>
                </a:lnTo>
                <a:cubicBezTo>
                  <a:pt x="27702" y="4118"/>
                  <a:pt x="26792" y="4216"/>
                  <a:pt x="25857" y="4339"/>
                </a:cubicBezTo>
                <a:cubicBezTo>
                  <a:pt x="25390" y="4388"/>
                  <a:pt x="24948" y="4437"/>
                  <a:pt x="24456" y="4511"/>
                </a:cubicBezTo>
                <a:cubicBezTo>
                  <a:pt x="23989" y="4560"/>
                  <a:pt x="23546" y="4634"/>
                  <a:pt x="23079" y="4708"/>
                </a:cubicBezTo>
                <a:cubicBezTo>
                  <a:pt x="22169" y="4831"/>
                  <a:pt x="21308" y="4978"/>
                  <a:pt x="20546" y="5126"/>
                </a:cubicBezTo>
                <a:cubicBezTo>
                  <a:pt x="20153" y="5200"/>
                  <a:pt x="19784" y="5273"/>
                  <a:pt x="19464" y="5347"/>
                </a:cubicBezTo>
                <a:lnTo>
                  <a:pt x="18579" y="5519"/>
                </a:lnTo>
                <a:cubicBezTo>
                  <a:pt x="17658" y="5733"/>
                  <a:pt x="17166" y="5873"/>
                  <a:pt x="17379" y="5873"/>
                </a:cubicBezTo>
                <a:cubicBezTo>
                  <a:pt x="17411" y="5873"/>
                  <a:pt x="17458" y="5870"/>
                  <a:pt x="17522" y="5864"/>
                </a:cubicBezTo>
                <a:cubicBezTo>
                  <a:pt x="17792" y="5839"/>
                  <a:pt x="18333" y="5741"/>
                  <a:pt x="19243" y="5618"/>
                </a:cubicBezTo>
                <a:lnTo>
                  <a:pt x="19243" y="5618"/>
                </a:lnTo>
                <a:cubicBezTo>
                  <a:pt x="16243" y="6183"/>
                  <a:pt x="13342" y="6798"/>
                  <a:pt x="10612" y="7511"/>
                </a:cubicBezTo>
                <a:lnTo>
                  <a:pt x="76388" y="7511"/>
                </a:lnTo>
                <a:cubicBezTo>
                  <a:pt x="75380" y="7068"/>
                  <a:pt x="73855" y="6405"/>
                  <a:pt x="71544" y="5593"/>
                </a:cubicBezTo>
                <a:cubicBezTo>
                  <a:pt x="69872" y="5028"/>
                  <a:pt x="68028" y="4413"/>
                  <a:pt x="66036" y="3896"/>
                </a:cubicBezTo>
                <a:cubicBezTo>
                  <a:pt x="64044" y="3356"/>
                  <a:pt x="61930" y="2864"/>
                  <a:pt x="59766" y="2446"/>
                </a:cubicBezTo>
                <a:cubicBezTo>
                  <a:pt x="55807" y="1708"/>
                  <a:pt x="51799" y="1265"/>
                  <a:pt x="47766"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0" y="0"/>
            <a:ext cx="897105" cy="372036"/>
          </a:xfrm>
          <a:custGeom>
            <a:avLst/>
            <a:gdLst/>
            <a:ahLst/>
            <a:cxnLst/>
            <a:rect l="l" t="t" r="r" b="b"/>
            <a:pathLst>
              <a:path w="75785" h="31422" extrusionOk="0">
                <a:moveTo>
                  <a:pt x="0" y="0"/>
                </a:moveTo>
                <a:lnTo>
                  <a:pt x="0" y="21525"/>
                </a:lnTo>
                <a:cubicBezTo>
                  <a:pt x="1219" y="21570"/>
                  <a:pt x="2429" y="21591"/>
                  <a:pt x="3634" y="21591"/>
                </a:cubicBezTo>
                <a:cubicBezTo>
                  <a:pt x="5831" y="21591"/>
                  <a:pt x="8010" y="21521"/>
                  <a:pt x="10190" y="21398"/>
                </a:cubicBezTo>
                <a:cubicBezTo>
                  <a:pt x="20570" y="20697"/>
                  <a:pt x="31460" y="16940"/>
                  <a:pt x="41713" y="15284"/>
                </a:cubicBezTo>
                <a:lnTo>
                  <a:pt x="41713" y="15284"/>
                </a:lnTo>
                <a:cubicBezTo>
                  <a:pt x="33116" y="20379"/>
                  <a:pt x="23500" y="23627"/>
                  <a:pt x="13565" y="24900"/>
                </a:cubicBezTo>
                <a:cubicBezTo>
                  <a:pt x="12942" y="24963"/>
                  <a:pt x="12319" y="26367"/>
                  <a:pt x="13068" y="26367"/>
                </a:cubicBezTo>
                <a:cubicBezTo>
                  <a:pt x="13085" y="26367"/>
                  <a:pt x="13102" y="26366"/>
                  <a:pt x="13119" y="26365"/>
                </a:cubicBezTo>
                <a:cubicBezTo>
                  <a:pt x="24009" y="25091"/>
                  <a:pt x="34645" y="22735"/>
                  <a:pt x="44961" y="19169"/>
                </a:cubicBezTo>
                <a:lnTo>
                  <a:pt x="44961" y="19169"/>
                </a:lnTo>
                <a:cubicBezTo>
                  <a:pt x="42987" y="20570"/>
                  <a:pt x="40949" y="21844"/>
                  <a:pt x="38784" y="22926"/>
                </a:cubicBezTo>
                <a:cubicBezTo>
                  <a:pt x="35472" y="24709"/>
                  <a:pt x="32033" y="26174"/>
                  <a:pt x="28531" y="27448"/>
                </a:cubicBezTo>
                <a:cubicBezTo>
                  <a:pt x="25092" y="28594"/>
                  <a:pt x="21589" y="28976"/>
                  <a:pt x="18087" y="29740"/>
                </a:cubicBezTo>
                <a:cubicBezTo>
                  <a:pt x="17375" y="29918"/>
                  <a:pt x="16719" y="31422"/>
                  <a:pt x="17609" y="31422"/>
                </a:cubicBezTo>
                <a:cubicBezTo>
                  <a:pt x="17675" y="31422"/>
                  <a:pt x="17749" y="31414"/>
                  <a:pt x="17832" y="31396"/>
                </a:cubicBezTo>
                <a:cubicBezTo>
                  <a:pt x="21653" y="30632"/>
                  <a:pt x="25410" y="30313"/>
                  <a:pt x="29104" y="29040"/>
                </a:cubicBezTo>
                <a:cubicBezTo>
                  <a:pt x="32670" y="27766"/>
                  <a:pt x="36109" y="26238"/>
                  <a:pt x="39421" y="24518"/>
                </a:cubicBezTo>
                <a:cubicBezTo>
                  <a:pt x="43560" y="22353"/>
                  <a:pt x="47445" y="19869"/>
                  <a:pt x="51139" y="17004"/>
                </a:cubicBezTo>
                <a:cubicBezTo>
                  <a:pt x="60628" y="10699"/>
                  <a:pt x="69798" y="5986"/>
                  <a:pt x="75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400000">
            <a:off x="8454044" y="-173323"/>
            <a:ext cx="523708" cy="856205"/>
          </a:xfrm>
          <a:custGeom>
            <a:avLst/>
            <a:gdLst/>
            <a:ahLst/>
            <a:cxnLst/>
            <a:rect l="l" t="t" r="r" b="b"/>
            <a:pathLst>
              <a:path w="39421" h="64449" extrusionOk="0">
                <a:moveTo>
                  <a:pt x="64" y="1"/>
                </a:moveTo>
                <a:lnTo>
                  <a:pt x="0" y="39548"/>
                </a:lnTo>
                <a:cubicBezTo>
                  <a:pt x="6560" y="20634"/>
                  <a:pt x="20634" y="10063"/>
                  <a:pt x="33180" y="2739"/>
                </a:cubicBezTo>
                <a:cubicBezTo>
                  <a:pt x="34390" y="2039"/>
                  <a:pt x="35727" y="1402"/>
                  <a:pt x="37064" y="892"/>
                </a:cubicBezTo>
                <a:cubicBezTo>
                  <a:pt x="37829" y="574"/>
                  <a:pt x="38593" y="319"/>
                  <a:pt x="39421" y="1"/>
                </a:cubicBezTo>
                <a:close/>
                <a:moveTo>
                  <a:pt x="19964" y="19266"/>
                </a:moveTo>
                <a:cubicBezTo>
                  <a:pt x="19718" y="19266"/>
                  <a:pt x="19406" y="19388"/>
                  <a:pt x="19042" y="19679"/>
                </a:cubicBezTo>
                <a:lnTo>
                  <a:pt x="19042" y="19743"/>
                </a:lnTo>
                <a:cubicBezTo>
                  <a:pt x="10317" y="26621"/>
                  <a:pt x="3439" y="37829"/>
                  <a:pt x="0" y="44197"/>
                </a:cubicBezTo>
                <a:lnTo>
                  <a:pt x="0" y="53559"/>
                </a:lnTo>
                <a:cubicBezTo>
                  <a:pt x="4395" y="43242"/>
                  <a:pt x="11655" y="28340"/>
                  <a:pt x="19806" y="21526"/>
                </a:cubicBezTo>
                <a:cubicBezTo>
                  <a:pt x="20886" y="20642"/>
                  <a:pt x="20793" y="19266"/>
                  <a:pt x="19964" y="19266"/>
                </a:cubicBezTo>
                <a:close/>
                <a:moveTo>
                  <a:pt x="13643" y="37855"/>
                </a:moveTo>
                <a:cubicBezTo>
                  <a:pt x="13414" y="37855"/>
                  <a:pt x="13166" y="37959"/>
                  <a:pt x="12928" y="38211"/>
                </a:cubicBezTo>
                <a:cubicBezTo>
                  <a:pt x="8343" y="43497"/>
                  <a:pt x="3758" y="48974"/>
                  <a:pt x="64" y="55342"/>
                </a:cubicBezTo>
                <a:lnTo>
                  <a:pt x="64" y="64449"/>
                </a:lnTo>
                <a:cubicBezTo>
                  <a:pt x="5732" y="53113"/>
                  <a:pt x="10954" y="42796"/>
                  <a:pt x="14266" y="39612"/>
                </a:cubicBezTo>
                <a:cubicBezTo>
                  <a:pt x="14949" y="38977"/>
                  <a:pt x="14397" y="37855"/>
                  <a:pt x="13643" y="378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a:off x="1356300" y="834025"/>
            <a:ext cx="6431400" cy="121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BLANK_2_1">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9" name="Google Shape;109;p13"/>
          <p:cNvSpPr txBox="1">
            <a:spLocks noGrp="1"/>
          </p:cNvSpPr>
          <p:nvPr>
            <p:ph type="title" idx="2" hasCustomPrompt="1"/>
          </p:nvPr>
        </p:nvSpPr>
        <p:spPr>
          <a:xfrm>
            <a:off x="713400"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0" name="Google Shape;110;p13"/>
          <p:cNvSpPr txBox="1">
            <a:spLocks noGrp="1"/>
          </p:cNvSpPr>
          <p:nvPr>
            <p:ph type="subTitle" idx="1"/>
          </p:nvPr>
        </p:nvSpPr>
        <p:spPr>
          <a:xfrm>
            <a:off x="713400"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11" name="Google Shape;111;p13"/>
          <p:cNvSpPr txBox="1">
            <a:spLocks noGrp="1"/>
          </p:cNvSpPr>
          <p:nvPr>
            <p:ph type="subTitle" idx="3"/>
          </p:nvPr>
        </p:nvSpPr>
        <p:spPr>
          <a:xfrm>
            <a:off x="713400"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12" name="Google Shape;112;p13"/>
          <p:cNvSpPr txBox="1">
            <a:spLocks noGrp="1"/>
          </p:cNvSpPr>
          <p:nvPr>
            <p:ph type="title" idx="4" hasCustomPrompt="1"/>
          </p:nvPr>
        </p:nvSpPr>
        <p:spPr>
          <a:xfrm>
            <a:off x="2634146"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3" name="Google Shape;113;p13"/>
          <p:cNvSpPr txBox="1">
            <a:spLocks noGrp="1"/>
          </p:cNvSpPr>
          <p:nvPr>
            <p:ph type="subTitle" idx="5"/>
          </p:nvPr>
        </p:nvSpPr>
        <p:spPr>
          <a:xfrm>
            <a:off x="2634046"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14" name="Google Shape;114;p13"/>
          <p:cNvSpPr txBox="1">
            <a:spLocks noGrp="1"/>
          </p:cNvSpPr>
          <p:nvPr>
            <p:ph type="subTitle" idx="6"/>
          </p:nvPr>
        </p:nvSpPr>
        <p:spPr>
          <a:xfrm>
            <a:off x="2634046"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15" name="Google Shape;115;p13"/>
          <p:cNvSpPr txBox="1">
            <a:spLocks noGrp="1"/>
          </p:cNvSpPr>
          <p:nvPr>
            <p:ph type="title" idx="7" hasCustomPrompt="1"/>
          </p:nvPr>
        </p:nvSpPr>
        <p:spPr>
          <a:xfrm>
            <a:off x="4554892"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3"/>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6" name="Google Shape;116;p13"/>
          <p:cNvSpPr txBox="1">
            <a:spLocks noGrp="1"/>
          </p:cNvSpPr>
          <p:nvPr>
            <p:ph type="subTitle" idx="8"/>
          </p:nvPr>
        </p:nvSpPr>
        <p:spPr>
          <a:xfrm>
            <a:off x="4554793"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17" name="Google Shape;117;p13"/>
          <p:cNvSpPr txBox="1">
            <a:spLocks noGrp="1"/>
          </p:cNvSpPr>
          <p:nvPr>
            <p:ph type="subTitle" idx="9"/>
          </p:nvPr>
        </p:nvSpPr>
        <p:spPr>
          <a:xfrm>
            <a:off x="4554793"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18" name="Google Shape;118;p13"/>
          <p:cNvSpPr txBox="1">
            <a:spLocks noGrp="1"/>
          </p:cNvSpPr>
          <p:nvPr>
            <p:ph type="title" idx="13" hasCustomPrompt="1"/>
          </p:nvPr>
        </p:nvSpPr>
        <p:spPr>
          <a:xfrm>
            <a:off x="6475637" y="3111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4"/>
                </a:solidFill>
                <a:latin typeface="Paytone One"/>
                <a:ea typeface="Paytone One"/>
                <a:cs typeface="Paytone One"/>
                <a:sym typeface="Paytone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9" name="Google Shape;119;p13"/>
          <p:cNvSpPr txBox="1">
            <a:spLocks noGrp="1"/>
          </p:cNvSpPr>
          <p:nvPr>
            <p:ph type="subTitle" idx="14"/>
          </p:nvPr>
        </p:nvSpPr>
        <p:spPr>
          <a:xfrm>
            <a:off x="6475639" y="377070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20" name="Google Shape;120;p13"/>
          <p:cNvSpPr txBox="1">
            <a:spLocks noGrp="1"/>
          </p:cNvSpPr>
          <p:nvPr>
            <p:ph type="subTitle" idx="15"/>
          </p:nvPr>
        </p:nvSpPr>
        <p:spPr>
          <a:xfrm>
            <a:off x="6475639" y="3454225"/>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Paytone One"/>
                <a:ea typeface="Paytone One"/>
                <a:cs typeface="Paytone One"/>
                <a:sym typeface="Paytone On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21" name="Google Shape;121;p13"/>
          <p:cNvSpPr/>
          <p:nvPr/>
        </p:nvSpPr>
        <p:spPr>
          <a:xfrm rot="10800000">
            <a:off x="8212367" y="150882"/>
            <a:ext cx="157260" cy="141945"/>
          </a:xfrm>
          <a:custGeom>
            <a:avLst/>
            <a:gdLst/>
            <a:ahLst/>
            <a:cxnLst/>
            <a:rect l="l" t="t" r="r" b="b"/>
            <a:pathLst>
              <a:path w="2793" h="2521" extrusionOk="0">
                <a:moveTo>
                  <a:pt x="1393" y="0"/>
                </a:moveTo>
                <a:cubicBezTo>
                  <a:pt x="617" y="0"/>
                  <a:pt x="1" y="723"/>
                  <a:pt x="151" y="1506"/>
                </a:cubicBezTo>
                <a:cubicBezTo>
                  <a:pt x="182" y="1628"/>
                  <a:pt x="888" y="2519"/>
                  <a:pt x="1472" y="2519"/>
                </a:cubicBezTo>
                <a:cubicBezTo>
                  <a:pt x="1492" y="2520"/>
                  <a:pt x="1513" y="2520"/>
                  <a:pt x="1533" y="2520"/>
                </a:cubicBezTo>
                <a:cubicBezTo>
                  <a:pt x="2121" y="2520"/>
                  <a:pt x="2611" y="2099"/>
                  <a:pt x="2700" y="1506"/>
                </a:cubicBezTo>
                <a:cubicBezTo>
                  <a:pt x="2792" y="738"/>
                  <a:pt x="2209" y="32"/>
                  <a:pt x="1441" y="1"/>
                </a:cubicBezTo>
                <a:cubicBezTo>
                  <a:pt x="1425" y="0"/>
                  <a:pt x="1409" y="0"/>
                  <a:pt x="1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rot="10800000">
            <a:off x="8505948" y="-1"/>
            <a:ext cx="638048" cy="559503"/>
          </a:xfrm>
          <a:custGeom>
            <a:avLst/>
            <a:gdLst/>
            <a:ahLst/>
            <a:cxnLst/>
            <a:rect l="l" t="t" r="r" b="b"/>
            <a:pathLst>
              <a:path w="11332" h="9937" extrusionOk="0">
                <a:moveTo>
                  <a:pt x="580" y="0"/>
                </a:moveTo>
                <a:cubicBezTo>
                  <a:pt x="388" y="0"/>
                  <a:pt x="195" y="6"/>
                  <a:pt x="1" y="19"/>
                </a:cubicBezTo>
                <a:lnTo>
                  <a:pt x="1" y="9937"/>
                </a:lnTo>
                <a:lnTo>
                  <a:pt x="10871" y="9937"/>
                </a:lnTo>
                <a:cubicBezTo>
                  <a:pt x="11270" y="8709"/>
                  <a:pt x="11331" y="7419"/>
                  <a:pt x="11086" y="6191"/>
                </a:cubicBezTo>
                <a:cubicBezTo>
                  <a:pt x="10164" y="2199"/>
                  <a:pt x="6449" y="1032"/>
                  <a:pt x="2795" y="265"/>
                </a:cubicBezTo>
                <a:cubicBezTo>
                  <a:pt x="2062" y="93"/>
                  <a:pt x="1329" y="0"/>
                  <a:pt x="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rot="5400000">
            <a:off x="375057" y="-375550"/>
            <a:ext cx="468833" cy="1219168"/>
          </a:xfrm>
          <a:custGeom>
            <a:avLst/>
            <a:gdLst/>
            <a:ahLst/>
            <a:cxnLst/>
            <a:rect l="l" t="t" r="r" b="b"/>
            <a:pathLst>
              <a:path w="8384" h="21802" extrusionOk="0">
                <a:moveTo>
                  <a:pt x="1" y="1"/>
                </a:moveTo>
                <a:lnTo>
                  <a:pt x="1" y="21802"/>
                </a:lnTo>
                <a:lnTo>
                  <a:pt x="2550" y="21802"/>
                </a:lnTo>
                <a:cubicBezTo>
                  <a:pt x="2365" y="20727"/>
                  <a:pt x="2365" y="19622"/>
                  <a:pt x="2550" y="18547"/>
                </a:cubicBezTo>
                <a:cubicBezTo>
                  <a:pt x="2642" y="17810"/>
                  <a:pt x="2795" y="17073"/>
                  <a:pt x="3010" y="16275"/>
                </a:cubicBezTo>
                <a:cubicBezTo>
                  <a:pt x="3870" y="12621"/>
                  <a:pt x="5589" y="8414"/>
                  <a:pt x="6848" y="5497"/>
                </a:cubicBezTo>
                <a:cubicBezTo>
                  <a:pt x="7094" y="4883"/>
                  <a:pt x="7340" y="4299"/>
                  <a:pt x="7555" y="3808"/>
                </a:cubicBezTo>
                <a:cubicBezTo>
                  <a:pt x="8077" y="2549"/>
                  <a:pt x="8384" y="1782"/>
                  <a:pt x="8292" y="1782"/>
                </a:cubicBezTo>
                <a:lnTo>
                  <a:pt x="8199" y="1782"/>
                </a:lnTo>
                <a:cubicBezTo>
                  <a:pt x="8169" y="1751"/>
                  <a:pt x="8138" y="1720"/>
                  <a:pt x="8077" y="1720"/>
                </a:cubicBezTo>
                <a:cubicBezTo>
                  <a:pt x="5620" y="860"/>
                  <a:pt x="3072" y="308"/>
                  <a:pt x="492" y="62"/>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5400000">
            <a:off x="188485" y="73287"/>
            <a:ext cx="134251" cy="102978"/>
          </a:xfrm>
          <a:custGeom>
            <a:avLst/>
            <a:gdLst/>
            <a:ahLst/>
            <a:cxnLst/>
            <a:rect l="l" t="t" r="r" b="b"/>
            <a:pathLst>
              <a:path w="3624" h="2780" extrusionOk="0">
                <a:moveTo>
                  <a:pt x="1866" y="0"/>
                </a:moveTo>
                <a:cubicBezTo>
                  <a:pt x="1441" y="0"/>
                  <a:pt x="1017" y="171"/>
                  <a:pt x="707" y="497"/>
                </a:cubicBezTo>
                <a:cubicBezTo>
                  <a:pt x="185" y="989"/>
                  <a:pt x="1" y="1971"/>
                  <a:pt x="553" y="2370"/>
                </a:cubicBezTo>
                <a:cubicBezTo>
                  <a:pt x="942" y="2616"/>
                  <a:pt x="1495" y="2780"/>
                  <a:pt x="1993" y="2780"/>
                </a:cubicBezTo>
                <a:cubicBezTo>
                  <a:pt x="2242" y="2780"/>
                  <a:pt x="2478" y="2739"/>
                  <a:pt x="2672" y="2647"/>
                </a:cubicBezTo>
                <a:cubicBezTo>
                  <a:pt x="3624" y="2217"/>
                  <a:pt x="3501" y="989"/>
                  <a:pt x="2918" y="405"/>
                </a:cubicBezTo>
                <a:cubicBezTo>
                  <a:pt x="2616" y="132"/>
                  <a:pt x="2240"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5400000">
            <a:off x="341425" y="515573"/>
            <a:ext cx="101700" cy="94301"/>
          </a:xfrm>
          <a:custGeom>
            <a:avLst/>
            <a:gdLst/>
            <a:ahLst/>
            <a:cxnLst/>
            <a:rect l="l" t="t" r="r" b="b"/>
            <a:pathLst>
              <a:path w="2273" h="2108" extrusionOk="0">
                <a:moveTo>
                  <a:pt x="618" y="1"/>
                </a:moveTo>
                <a:cubicBezTo>
                  <a:pt x="170" y="1"/>
                  <a:pt x="0" y="510"/>
                  <a:pt x="0" y="947"/>
                </a:cubicBezTo>
                <a:cubicBezTo>
                  <a:pt x="19" y="1710"/>
                  <a:pt x="639" y="2108"/>
                  <a:pt x="1194" y="2108"/>
                </a:cubicBezTo>
                <a:cubicBezTo>
                  <a:pt x="1576" y="2108"/>
                  <a:pt x="1927" y="1919"/>
                  <a:pt x="2027" y="1531"/>
                </a:cubicBezTo>
                <a:cubicBezTo>
                  <a:pt x="2273" y="487"/>
                  <a:pt x="1259" y="179"/>
                  <a:pt x="799" y="26"/>
                </a:cubicBezTo>
                <a:cubicBezTo>
                  <a:pt x="734" y="9"/>
                  <a:pt x="674"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rot="5400000">
            <a:off x="920501" y="373000"/>
            <a:ext cx="72249" cy="65448"/>
          </a:xfrm>
          <a:custGeom>
            <a:avLst/>
            <a:gdLst/>
            <a:ahLst/>
            <a:cxnLst/>
            <a:rect l="l" t="t" r="r" b="b"/>
            <a:pathLst>
              <a:path w="2300" h="2084" extrusionOk="0">
                <a:moveTo>
                  <a:pt x="623" y="1"/>
                </a:moveTo>
                <a:cubicBezTo>
                  <a:pt x="185" y="1"/>
                  <a:pt x="0" y="522"/>
                  <a:pt x="27" y="925"/>
                </a:cubicBezTo>
                <a:cubicBezTo>
                  <a:pt x="27" y="1682"/>
                  <a:pt x="660" y="2083"/>
                  <a:pt x="1217" y="2083"/>
                </a:cubicBezTo>
                <a:cubicBezTo>
                  <a:pt x="1588" y="2083"/>
                  <a:pt x="1925" y="1906"/>
                  <a:pt x="2023" y="1539"/>
                </a:cubicBezTo>
                <a:cubicBezTo>
                  <a:pt x="2299" y="464"/>
                  <a:pt x="1286" y="157"/>
                  <a:pt x="825" y="34"/>
                </a:cubicBezTo>
                <a:cubicBezTo>
                  <a:pt x="753" y="11"/>
                  <a:pt x="685"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rot="5400000">
            <a:off x="1149353" y="-27087"/>
            <a:ext cx="53292" cy="106695"/>
          </a:xfrm>
          <a:custGeom>
            <a:avLst/>
            <a:gdLst/>
            <a:ahLst/>
            <a:cxnLst/>
            <a:rect l="l" t="t" r="r" b="b"/>
            <a:pathLst>
              <a:path w="953" h="1908" extrusionOk="0">
                <a:moveTo>
                  <a:pt x="0" y="0"/>
                </a:moveTo>
                <a:lnTo>
                  <a:pt x="0" y="1904"/>
                </a:lnTo>
                <a:cubicBezTo>
                  <a:pt x="24" y="1906"/>
                  <a:pt x="47" y="1907"/>
                  <a:pt x="70" y="1907"/>
                </a:cubicBezTo>
                <a:cubicBezTo>
                  <a:pt x="411" y="1907"/>
                  <a:pt x="714" y="1697"/>
                  <a:pt x="829" y="1351"/>
                </a:cubicBezTo>
                <a:cubicBezTo>
                  <a:pt x="952" y="952"/>
                  <a:pt x="799" y="522"/>
                  <a:pt x="492" y="277"/>
                </a:cubicBezTo>
                <a:cubicBezTo>
                  <a:pt x="338" y="154"/>
                  <a:pt x="154"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5400000">
            <a:off x="1298553" y="161219"/>
            <a:ext cx="225218" cy="193827"/>
          </a:xfrm>
          <a:custGeom>
            <a:avLst/>
            <a:gdLst/>
            <a:ahLst/>
            <a:cxnLst/>
            <a:rect l="l" t="t" r="r" b="b"/>
            <a:pathLst>
              <a:path w="5955" h="5125" extrusionOk="0">
                <a:moveTo>
                  <a:pt x="2035" y="0"/>
                </a:moveTo>
                <a:cubicBezTo>
                  <a:pt x="710" y="0"/>
                  <a:pt x="0" y="1540"/>
                  <a:pt x="29" y="2763"/>
                </a:cubicBezTo>
                <a:cubicBezTo>
                  <a:pt x="79" y="4447"/>
                  <a:pt x="1358" y="5124"/>
                  <a:pt x="2609" y="5124"/>
                </a:cubicBezTo>
                <a:cubicBezTo>
                  <a:pt x="3639" y="5124"/>
                  <a:pt x="4650" y="4665"/>
                  <a:pt x="4942" y="3930"/>
                </a:cubicBezTo>
                <a:cubicBezTo>
                  <a:pt x="5955" y="1412"/>
                  <a:pt x="3744" y="276"/>
                  <a:pt x="2362" y="30"/>
                </a:cubicBezTo>
                <a:cubicBezTo>
                  <a:pt x="2249" y="10"/>
                  <a:pt x="2140"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3"/>
          <p:cNvGrpSpPr/>
          <p:nvPr/>
        </p:nvGrpSpPr>
        <p:grpSpPr>
          <a:xfrm rot="10800000">
            <a:off x="8857422" y="407997"/>
            <a:ext cx="286570" cy="397053"/>
            <a:chOff x="4105525" y="2910408"/>
            <a:chExt cx="137450" cy="190442"/>
          </a:xfrm>
        </p:grpSpPr>
        <p:sp>
          <p:nvSpPr>
            <p:cNvPr id="130" name="Google Shape;130;p13"/>
            <p:cNvSpPr/>
            <p:nvPr/>
          </p:nvSpPr>
          <p:spPr>
            <a:xfrm>
              <a:off x="4105525" y="2910408"/>
              <a:ext cx="137450" cy="31425"/>
            </a:xfrm>
            <a:custGeom>
              <a:avLst/>
              <a:gdLst/>
              <a:ahLst/>
              <a:cxnLst/>
              <a:rect l="l" t="t" r="r" b="b"/>
              <a:pathLst>
                <a:path w="5498" h="1257" extrusionOk="0">
                  <a:moveTo>
                    <a:pt x="922" y="1"/>
                  </a:moveTo>
                  <a:cubicBezTo>
                    <a:pt x="615" y="1"/>
                    <a:pt x="308" y="8"/>
                    <a:pt x="1" y="24"/>
                  </a:cubicBezTo>
                  <a:lnTo>
                    <a:pt x="1" y="1098"/>
                  </a:lnTo>
                  <a:cubicBezTo>
                    <a:pt x="584" y="1191"/>
                    <a:pt x="1198" y="1252"/>
                    <a:pt x="1782" y="1252"/>
                  </a:cubicBezTo>
                  <a:cubicBezTo>
                    <a:pt x="1908" y="1255"/>
                    <a:pt x="2033" y="1257"/>
                    <a:pt x="2159" y="1257"/>
                  </a:cubicBezTo>
                  <a:cubicBezTo>
                    <a:pt x="3286" y="1257"/>
                    <a:pt x="4392" y="1132"/>
                    <a:pt x="5497" y="884"/>
                  </a:cubicBezTo>
                  <a:lnTo>
                    <a:pt x="5497" y="761"/>
                  </a:lnTo>
                  <a:cubicBezTo>
                    <a:pt x="4300" y="362"/>
                    <a:pt x="3071" y="116"/>
                    <a:pt x="1843" y="24"/>
                  </a:cubicBezTo>
                  <a:cubicBezTo>
                    <a:pt x="1536" y="8"/>
                    <a:pt x="122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4105525" y="3044500"/>
              <a:ext cx="105200" cy="56350"/>
            </a:xfrm>
            <a:custGeom>
              <a:avLst/>
              <a:gdLst/>
              <a:ahLst/>
              <a:cxnLst/>
              <a:rect l="l" t="t" r="r" b="b"/>
              <a:pathLst>
                <a:path w="4208" h="2254" extrusionOk="0">
                  <a:moveTo>
                    <a:pt x="3847" y="1"/>
                  </a:moveTo>
                  <a:cubicBezTo>
                    <a:pt x="3547" y="1"/>
                    <a:pt x="3248" y="35"/>
                    <a:pt x="2949" y="104"/>
                  </a:cubicBezTo>
                  <a:cubicBezTo>
                    <a:pt x="2549" y="197"/>
                    <a:pt x="2181" y="289"/>
                    <a:pt x="1812" y="442"/>
                  </a:cubicBezTo>
                  <a:cubicBezTo>
                    <a:pt x="1475" y="596"/>
                    <a:pt x="1137" y="780"/>
                    <a:pt x="799" y="995"/>
                  </a:cubicBezTo>
                  <a:cubicBezTo>
                    <a:pt x="523" y="1148"/>
                    <a:pt x="246" y="1333"/>
                    <a:pt x="1" y="1548"/>
                  </a:cubicBezTo>
                  <a:lnTo>
                    <a:pt x="1" y="2254"/>
                  </a:lnTo>
                  <a:lnTo>
                    <a:pt x="124" y="2223"/>
                  </a:lnTo>
                  <a:cubicBezTo>
                    <a:pt x="523" y="2192"/>
                    <a:pt x="891" y="2100"/>
                    <a:pt x="1260" y="1977"/>
                  </a:cubicBezTo>
                  <a:cubicBezTo>
                    <a:pt x="1628" y="1855"/>
                    <a:pt x="1997" y="1732"/>
                    <a:pt x="2334" y="1548"/>
                  </a:cubicBezTo>
                  <a:cubicBezTo>
                    <a:pt x="2703" y="1394"/>
                    <a:pt x="3010" y="1179"/>
                    <a:pt x="3317" y="933"/>
                  </a:cubicBezTo>
                  <a:cubicBezTo>
                    <a:pt x="3655" y="688"/>
                    <a:pt x="3962" y="411"/>
                    <a:pt x="4208" y="104"/>
                  </a:cubicBezTo>
                  <a:lnTo>
                    <a:pt x="4146" y="12"/>
                  </a:lnTo>
                  <a:cubicBezTo>
                    <a:pt x="4046" y="5"/>
                    <a:pt x="3947"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3"/>
          <p:cNvGrpSpPr/>
          <p:nvPr/>
        </p:nvGrpSpPr>
        <p:grpSpPr>
          <a:xfrm>
            <a:off x="24" y="360512"/>
            <a:ext cx="276632" cy="791903"/>
            <a:chOff x="4104775" y="2000025"/>
            <a:chExt cx="190400" cy="545050"/>
          </a:xfrm>
        </p:grpSpPr>
        <p:sp>
          <p:nvSpPr>
            <p:cNvPr id="133" name="Google Shape;133;p13"/>
            <p:cNvSpPr/>
            <p:nvPr/>
          </p:nvSpPr>
          <p:spPr>
            <a:xfrm>
              <a:off x="4105525" y="2174275"/>
              <a:ext cx="42250" cy="41475"/>
            </a:xfrm>
            <a:custGeom>
              <a:avLst/>
              <a:gdLst/>
              <a:ahLst/>
              <a:cxnLst/>
              <a:rect l="l" t="t" r="r" b="b"/>
              <a:pathLst>
                <a:path w="1690" h="1659" extrusionOk="0">
                  <a:moveTo>
                    <a:pt x="1" y="1"/>
                  </a:moveTo>
                  <a:lnTo>
                    <a:pt x="1" y="615"/>
                  </a:lnTo>
                  <a:cubicBezTo>
                    <a:pt x="492" y="953"/>
                    <a:pt x="1014" y="1290"/>
                    <a:pt x="1536" y="1597"/>
                  </a:cubicBezTo>
                  <a:lnTo>
                    <a:pt x="1628" y="1659"/>
                  </a:lnTo>
                  <a:lnTo>
                    <a:pt x="1690" y="1567"/>
                  </a:lnTo>
                  <a:lnTo>
                    <a:pt x="1659" y="1536"/>
                  </a:lnTo>
                  <a:cubicBezTo>
                    <a:pt x="1106" y="1014"/>
                    <a:pt x="554" y="4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104775" y="2088300"/>
              <a:ext cx="71400" cy="66050"/>
            </a:xfrm>
            <a:custGeom>
              <a:avLst/>
              <a:gdLst/>
              <a:ahLst/>
              <a:cxnLst/>
              <a:rect l="l" t="t" r="r" b="b"/>
              <a:pathLst>
                <a:path w="2856" h="2642" extrusionOk="0">
                  <a:moveTo>
                    <a:pt x="0" y="1"/>
                  </a:moveTo>
                  <a:lnTo>
                    <a:pt x="0" y="799"/>
                  </a:lnTo>
                  <a:cubicBezTo>
                    <a:pt x="921" y="1413"/>
                    <a:pt x="1842" y="2027"/>
                    <a:pt x="2794" y="2641"/>
                  </a:cubicBezTo>
                  <a:lnTo>
                    <a:pt x="2856" y="2549"/>
                  </a:lnTo>
                  <a:cubicBezTo>
                    <a:pt x="1935" y="1689"/>
                    <a:pt x="983" y="83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105525" y="2000025"/>
              <a:ext cx="139750" cy="124375"/>
            </a:xfrm>
            <a:custGeom>
              <a:avLst/>
              <a:gdLst/>
              <a:ahLst/>
              <a:cxnLst/>
              <a:rect l="l" t="t" r="r" b="b"/>
              <a:pathLst>
                <a:path w="5590" h="4975" extrusionOk="0">
                  <a:moveTo>
                    <a:pt x="1" y="0"/>
                  </a:moveTo>
                  <a:lnTo>
                    <a:pt x="1" y="1229"/>
                  </a:lnTo>
                  <a:cubicBezTo>
                    <a:pt x="861" y="1843"/>
                    <a:pt x="1720" y="2457"/>
                    <a:pt x="2611" y="3040"/>
                  </a:cubicBezTo>
                  <a:cubicBezTo>
                    <a:pt x="3102" y="3409"/>
                    <a:pt x="3624" y="3747"/>
                    <a:pt x="4146" y="4084"/>
                  </a:cubicBezTo>
                  <a:lnTo>
                    <a:pt x="5528" y="4975"/>
                  </a:lnTo>
                  <a:lnTo>
                    <a:pt x="5589" y="4883"/>
                  </a:lnTo>
                  <a:cubicBezTo>
                    <a:pt x="3778" y="3194"/>
                    <a:pt x="1905" y="159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105525" y="2364650"/>
              <a:ext cx="189650" cy="180425"/>
            </a:xfrm>
            <a:custGeom>
              <a:avLst/>
              <a:gdLst/>
              <a:ahLst/>
              <a:cxnLst/>
              <a:rect l="l" t="t" r="r" b="b"/>
              <a:pathLst>
                <a:path w="7586" h="7217" extrusionOk="0">
                  <a:moveTo>
                    <a:pt x="1" y="1"/>
                  </a:moveTo>
                  <a:lnTo>
                    <a:pt x="1" y="492"/>
                  </a:lnTo>
                  <a:cubicBezTo>
                    <a:pt x="339" y="830"/>
                    <a:pt x="646" y="1198"/>
                    <a:pt x="953" y="1567"/>
                  </a:cubicBezTo>
                  <a:cubicBezTo>
                    <a:pt x="1413" y="2119"/>
                    <a:pt x="1874" y="2672"/>
                    <a:pt x="2396" y="3194"/>
                  </a:cubicBezTo>
                  <a:cubicBezTo>
                    <a:pt x="2887" y="3716"/>
                    <a:pt x="3378" y="4238"/>
                    <a:pt x="3931" y="4699"/>
                  </a:cubicBezTo>
                  <a:cubicBezTo>
                    <a:pt x="5037" y="5681"/>
                    <a:pt x="6234" y="6510"/>
                    <a:pt x="7493" y="7217"/>
                  </a:cubicBezTo>
                  <a:lnTo>
                    <a:pt x="7585" y="7125"/>
                  </a:lnTo>
                  <a:cubicBezTo>
                    <a:pt x="6756" y="5927"/>
                    <a:pt x="5835" y="4791"/>
                    <a:pt x="4760" y="3808"/>
                  </a:cubicBezTo>
                  <a:cubicBezTo>
                    <a:pt x="4238" y="3286"/>
                    <a:pt x="3686" y="2856"/>
                    <a:pt x="3133" y="2396"/>
                  </a:cubicBezTo>
                  <a:cubicBezTo>
                    <a:pt x="2549" y="1935"/>
                    <a:pt x="1966" y="1475"/>
                    <a:pt x="1383" y="1106"/>
                  </a:cubicBezTo>
                  <a:cubicBezTo>
                    <a:pt x="891" y="768"/>
                    <a:pt x="431" y="40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1628975" y="3996011"/>
            <a:ext cx="5886000" cy="468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2914800" y="2184088"/>
            <a:ext cx="33144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0" name="Google Shape;160;p18"/>
          <p:cNvSpPr txBox="1">
            <a:spLocks noGrp="1"/>
          </p:cNvSpPr>
          <p:nvPr>
            <p:ph type="title" idx="2" hasCustomPrompt="1"/>
          </p:nvPr>
        </p:nvSpPr>
        <p:spPr>
          <a:xfrm>
            <a:off x="3704100" y="1365675"/>
            <a:ext cx="1735800" cy="818400"/>
          </a:xfrm>
          <a:prstGeom prst="rect">
            <a:avLst/>
          </a:prstGeom>
        </p:spPr>
        <p:txBody>
          <a:bodyPr spcFirstLastPara="1" wrap="square" lIns="91425" tIns="91425" rIns="91425" bIns="91425" anchor="t" anchorCtr="0">
            <a:noAutofit/>
          </a:bodyPr>
          <a:lstStyle>
            <a:lvl1pPr lvl="0" rtl="0">
              <a:spcBef>
                <a:spcPts val="0"/>
              </a:spcBef>
              <a:spcAft>
                <a:spcPts val="0"/>
              </a:spcAft>
              <a:buSzPts val="7200"/>
              <a:buNone/>
              <a:defRPr sz="6000">
                <a:solidFill>
                  <a:schemeClr val="lt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1" name="Google Shape;161;p18"/>
          <p:cNvSpPr txBox="1">
            <a:spLocks noGrp="1"/>
          </p:cNvSpPr>
          <p:nvPr>
            <p:ph type="subTitle" idx="1"/>
          </p:nvPr>
        </p:nvSpPr>
        <p:spPr>
          <a:xfrm>
            <a:off x="3292800" y="2826150"/>
            <a:ext cx="2558400" cy="94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1pPr>
            <a:lvl2pPr lvl="1"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2pPr>
            <a:lvl3pPr lvl="2"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3pPr>
            <a:lvl4pPr lvl="3"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4pPr>
            <a:lvl5pPr lvl="4"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5pPr>
            <a:lvl6pPr lvl="5"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6pPr>
            <a:lvl7pPr lvl="6"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7pPr>
            <a:lvl8pPr lvl="7"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8pPr>
            <a:lvl9pPr lvl="8" algn="ctr">
              <a:spcBef>
                <a:spcPts val="0"/>
              </a:spcBef>
              <a:spcAft>
                <a:spcPts val="0"/>
              </a:spcAft>
              <a:buClr>
                <a:schemeClr val="dk1"/>
              </a:buClr>
              <a:buSzPts val="3600"/>
              <a:buFont typeface="Paytone One"/>
              <a:buNone/>
              <a:defRPr sz="3600" b="1">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8" r:id="rId6"/>
    <p:sldLayoutId id="2147483659" r:id="rId7"/>
    <p:sldLayoutId id="2147483661" r:id="rId8"/>
    <p:sldLayoutId id="2147483664" r:id="rId9"/>
    <p:sldLayoutId id="2147483665" r:id="rId10"/>
    <p:sldLayoutId id="2147483666" r:id="rId11"/>
    <p:sldLayoutId id="2147483673" r:id="rId12"/>
    <p:sldLayoutId id="2147483677"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9"/>
        <p:cNvGrpSpPr/>
        <p:nvPr/>
      </p:nvGrpSpPr>
      <p:grpSpPr>
        <a:xfrm>
          <a:off x="0" y="0"/>
          <a:ext cx="0" cy="0"/>
          <a:chOff x="0" y="0"/>
          <a:chExt cx="0" cy="0"/>
        </a:xfrm>
      </p:grpSpPr>
      <p:sp>
        <p:nvSpPr>
          <p:cNvPr id="830" name="Google Shape;830;p49"/>
          <p:cNvSpPr txBox="1">
            <a:spLocks noGrp="1"/>
          </p:cNvSpPr>
          <p:nvPr>
            <p:ph type="title"/>
          </p:nvPr>
        </p:nvSpPr>
        <p:spPr>
          <a:xfrm>
            <a:off x="835511" y="744218"/>
            <a:ext cx="7375005" cy="1214400"/>
          </a:xfrm>
          <a:prstGeom prst="rect">
            <a:avLst/>
          </a:prstGeom>
        </p:spPr>
        <p:txBody>
          <a:bodyPr spcFirstLastPara="1" wrap="square" lIns="91425" tIns="91425" rIns="91425" bIns="91425" anchor="t" anchorCtr="0">
            <a:noAutofit/>
          </a:bodyPr>
          <a:lstStyle/>
          <a:p>
            <a:pPr lvl="0"/>
            <a:r>
              <a:rPr lang="ar-SA" dirty="0">
                <a:latin typeface="Sakkal Majalla" panose="02000000000000000000" pitchFamily="2" charset="-78"/>
                <a:cs typeface="Sakkal Majalla" panose="02000000000000000000" pitchFamily="2" charset="-78"/>
              </a:rPr>
              <a:t>ما رأيكم في مقولة " أمن وسلامة المنشأة الرياضية يمكن أن تؤثر مباشرة على أداء الطلاب والرياضيين"</a:t>
            </a:r>
            <a:endParaRPr dirty="0">
              <a:latin typeface="Sakkal Majalla" panose="02000000000000000000" pitchFamily="2" charset="-78"/>
              <a:cs typeface="Sakkal Majalla" panose="02000000000000000000" pitchFamily="2" charset="-78"/>
            </a:endParaRPr>
          </a:p>
        </p:txBody>
      </p:sp>
      <p:sp>
        <p:nvSpPr>
          <p:cNvPr id="831" name="Google Shape;831;p49"/>
          <p:cNvSpPr/>
          <p:nvPr/>
        </p:nvSpPr>
        <p:spPr>
          <a:xfrm>
            <a:off x="7815972" y="664700"/>
            <a:ext cx="447610" cy="1553100"/>
          </a:xfrm>
          <a:custGeom>
            <a:avLst/>
            <a:gdLst/>
            <a:ahLst/>
            <a:cxnLst/>
            <a:rect l="l" t="t" r="r" b="b"/>
            <a:pathLst>
              <a:path w="13525" h="46925" extrusionOk="0">
                <a:moveTo>
                  <a:pt x="4757" y="0"/>
                </a:moveTo>
                <a:cubicBezTo>
                  <a:pt x="4502" y="0"/>
                  <a:pt x="4930" y="638"/>
                  <a:pt x="5238" y="967"/>
                </a:cubicBezTo>
                <a:cubicBezTo>
                  <a:pt x="7107" y="3180"/>
                  <a:pt x="8705" y="5639"/>
                  <a:pt x="9959" y="8270"/>
                </a:cubicBezTo>
                <a:cubicBezTo>
                  <a:pt x="10673" y="9794"/>
                  <a:pt x="11263" y="11368"/>
                  <a:pt x="11754" y="12966"/>
                </a:cubicBezTo>
                <a:cubicBezTo>
                  <a:pt x="12222" y="14491"/>
                  <a:pt x="12566" y="16040"/>
                  <a:pt x="12812" y="17589"/>
                </a:cubicBezTo>
                <a:cubicBezTo>
                  <a:pt x="13131" y="19679"/>
                  <a:pt x="13279" y="21794"/>
                  <a:pt x="13230" y="23909"/>
                </a:cubicBezTo>
                <a:cubicBezTo>
                  <a:pt x="13230" y="23944"/>
                  <a:pt x="13231" y="23961"/>
                  <a:pt x="13233" y="23961"/>
                </a:cubicBezTo>
                <a:cubicBezTo>
                  <a:pt x="13242" y="23961"/>
                  <a:pt x="13270" y="23709"/>
                  <a:pt x="13328" y="23318"/>
                </a:cubicBezTo>
                <a:cubicBezTo>
                  <a:pt x="13402" y="22802"/>
                  <a:pt x="13451" y="22064"/>
                  <a:pt x="13476" y="21253"/>
                </a:cubicBezTo>
                <a:cubicBezTo>
                  <a:pt x="13476" y="20860"/>
                  <a:pt x="13500" y="20442"/>
                  <a:pt x="13500" y="20048"/>
                </a:cubicBezTo>
                <a:cubicBezTo>
                  <a:pt x="13525" y="19655"/>
                  <a:pt x="13500" y="19286"/>
                  <a:pt x="13476" y="18942"/>
                </a:cubicBezTo>
                <a:cubicBezTo>
                  <a:pt x="13476" y="18253"/>
                  <a:pt x="13427" y="17737"/>
                  <a:pt x="13402" y="17589"/>
                </a:cubicBezTo>
                <a:cubicBezTo>
                  <a:pt x="13353" y="17147"/>
                  <a:pt x="13328" y="16704"/>
                  <a:pt x="13230" y="16237"/>
                </a:cubicBezTo>
                <a:cubicBezTo>
                  <a:pt x="13156" y="15794"/>
                  <a:pt x="13082" y="15327"/>
                  <a:pt x="13009" y="14835"/>
                </a:cubicBezTo>
                <a:lnTo>
                  <a:pt x="12664" y="13360"/>
                </a:lnTo>
                <a:cubicBezTo>
                  <a:pt x="12566" y="12868"/>
                  <a:pt x="12394" y="12376"/>
                  <a:pt x="12271" y="11885"/>
                </a:cubicBezTo>
                <a:cubicBezTo>
                  <a:pt x="11656" y="9967"/>
                  <a:pt x="10918" y="8122"/>
                  <a:pt x="10058" y="6303"/>
                </a:cubicBezTo>
                <a:cubicBezTo>
                  <a:pt x="9025" y="4065"/>
                  <a:pt x="5533" y="377"/>
                  <a:pt x="4992" y="82"/>
                </a:cubicBezTo>
                <a:cubicBezTo>
                  <a:pt x="4883" y="25"/>
                  <a:pt x="4807" y="0"/>
                  <a:pt x="4757" y="0"/>
                </a:cubicBezTo>
                <a:close/>
                <a:moveTo>
                  <a:pt x="8848" y="22755"/>
                </a:moveTo>
                <a:cubicBezTo>
                  <a:pt x="8841" y="22755"/>
                  <a:pt x="8834" y="22763"/>
                  <a:pt x="8828" y="22778"/>
                </a:cubicBezTo>
                <a:cubicBezTo>
                  <a:pt x="8779" y="22950"/>
                  <a:pt x="8755" y="23122"/>
                  <a:pt x="8755" y="23294"/>
                </a:cubicBezTo>
                <a:cubicBezTo>
                  <a:pt x="8705" y="23564"/>
                  <a:pt x="8681" y="23933"/>
                  <a:pt x="8656" y="24351"/>
                </a:cubicBezTo>
                <a:cubicBezTo>
                  <a:pt x="8582" y="25163"/>
                  <a:pt x="8484" y="26195"/>
                  <a:pt x="8361" y="27154"/>
                </a:cubicBezTo>
                <a:cubicBezTo>
                  <a:pt x="8312" y="27622"/>
                  <a:pt x="8214" y="28064"/>
                  <a:pt x="8164" y="28482"/>
                </a:cubicBezTo>
                <a:cubicBezTo>
                  <a:pt x="8091" y="28876"/>
                  <a:pt x="8042" y="29220"/>
                  <a:pt x="7992" y="29466"/>
                </a:cubicBezTo>
                <a:cubicBezTo>
                  <a:pt x="7919" y="29982"/>
                  <a:pt x="7894" y="30302"/>
                  <a:pt x="7869" y="30498"/>
                </a:cubicBezTo>
                <a:cubicBezTo>
                  <a:pt x="7852" y="30619"/>
                  <a:pt x="7859" y="30679"/>
                  <a:pt x="7882" y="30679"/>
                </a:cubicBezTo>
                <a:cubicBezTo>
                  <a:pt x="7891" y="30679"/>
                  <a:pt x="7904" y="30668"/>
                  <a:pt x="7919" y="30646"/>
                </a:cubicBezTo>
                <a:cubicBezTo>
                  <a:pt x="8140" y="30154"/>
                  <a:pt x="8312" y="29638"/>
                  <a:pt x="8410" y="29097"/>
                </a:cubicBezTo>
                <a:cubicBezTo>
                  <a:pt x="8509" y="28703"/>
                  <a:pt x="8632" y="28261"/>
                  <a:pt x="8705" y="27769"/>
                </a:cubicBezTo>
                <a:cubicBezTo>
                  <a:pt x="8779" y="27302"/>
                  <a:pt x="8853" y="26835"/>
                  <a:pt x="8902" y="26392"/>
                </a:cubicBezTo>
                <a:cubicBezTo>
                  <a:pt x="9001" y="25654"/>
                  <a:pt x="9025" y="24941"/>
                  <a:pt x="9025" y="24204"/>
                </a:cubicBezTo>
                <a:cubicBezTo>
                  <a:pt x="8982" y="23165"/>
                  <a:pt x="8901" y="22755"/>
                  <a:pt x="8848" y="22755"/>
                </a:cubicBezTo>
                <a:close/>
                <a:moveTo>
                  <a:pt x="10894" y="32834"/>
                </a:moveTo>
                <a:lnTo>
                  <a:pt x="10771" y="33252"/>
                </a:lnTo>
                <a:cubicBezTo>
                  <a:pt x="10648" y="33523"/>
                  <a:pt x="10525" y="33941"/>
                  <a:pt x="10328" y="34433"/>
                </a:cubicBezTo>
                <a:cubicBezTo>
                  <a:pt x="10132" y="34900"/>
                  <a:pt x="9910" y="35490"/>
                  <a:pt x="9615" y="36080"/>
                </a:cubicBezTo>
                <a:cubicBezTo>
                  <a:pt x="9320" y="36695"/>
                  <a:pt x="9050" y="37334"/>
                  <a:pt x="8681" y="37974"/>
                </a:cubicBezTo>
                <a:lnTo>
                  <a:pt x="8164" y="38933"/>
                </a:lnTo>
                <a:lnTo>
                  <a:pt x="7599" y="39867"/>
                </a:lnTo>
                <a:cubicBezTo>
                  <a:pt x="7255" y="40457"/>
                  <a:pt x="6861" y="41023"/>
                  <a:pt x="6542" y="41514"/>
                </a:cubicBezTo>
                <a:cubicBezTo>
                  <a:pt x="5829" y="42498"/>
                  <a:pt x="5288" y="43211"/>
                  <a:pt x="5091" y="43408"/>
                </a:cubicBezTo>
                <a:cubicBezTo>
                  <a:pt x="4206" y="44539"/>
                  <a:pt x="3222" y="45621"/>
                  <a:pt x="2214" y="46629"/>
                </a:cubicBezTo>
                <a:lnTo>
                  <a:pt x="3148" y="46629"/>
                </a:lnTo>
                <a:cubicBezTo>
                  <a:pt x="5755" y="43998"/>
                  <a:pt x="7869" y="40924"/>
                  <a:pt x="9369" y="37531"/>
                </a:cubicBezTo>
                <a:cubicBezTo>
                  <a:pt x="10058" y="36031"/>
                  <a:pt x="10574" y="34457"/>
                  <a:pt x="10894" y="32834"/>
                </a:cubicBezTo>
                <a:close/>
                <a:moveTo>
                  <a:pt x="2511" y="688"/>
                </a:moveTo>
                <a:cubicBezTo>
                  <a:pt x="2460" y="688"/>
                  <a:pt x="2410" y="691"/>
                  <a:pt x="2361" y="696"/>
                </a:cubicBezTo>
                <a:cubicBezTo>
                  <a:pt x="1476" y="795"/>
                  <a:pt x="2116" y="1631"/>
                  <a:pt x="2952" y="2860"/>
                </a:cubicBezTo>
                <a:cubicBezTo>
                  <a:pt x="3173" y="3180"/>
                  <a:pt x="3370" y="3598"/>
                  <a:pt x="3591" y="3893"/>
                </a:cubicBezTo>
                <a:cubicBezTo>
                  <a:pt x="4304" y="4926"/>
                  <a:pt x="6074" y="7532"/>
                  <a:pt x="6763" y="8934"/>
                </a:cubicBezTo>
                <a:cubicBezTo>
                  <a:pt x="7205" y="9794"/>
                  <a:pt x="7525" y="10606"/>
                  <a:pt x="7820" y="11294"/>
                </a:cubicBezTo>
                <a:cubicBezTo>
                  <a:pt x="8091" y="11958"/>
                  <a:pt x="8263" y="12524"/>
                  <a:pt x="8386" y="12844"/>
                </a:cubicBezTo>
                <a:cubicBezTo>
                  <a:pt x="9246" y="15450"/>
                  <a:pt x="9738" y="18179"/>
                  <a:pt x="9886" y="20958"/>
                </a:cubicBezTo>
                <a:cubicBezTo>
                  <a:pt x="9984" y="22900"/>
                  <a:pt x="9910" y="24868"/>
                  <a:pt x="9664" y="26786"/>
                </a:cubicBezTo>
                <a:cubicBezTo>
                  <a:pt x="9394" y="28826"/>
                  <a:pt x="8927" y="30843"/>
                  <a:pt x="8287" y="32810"/>
                </a:cubicBezTo>
                <a:cubicBezTo>
                  <a:pt x="7132" y="36302"/>
                  <a:pt x="5410" y="39596"/>
                  <a:pt x="3222" y="42572"/>
                </a:cubicBezTo>
                <a:cubicBezTo>
                  <a:pt x="1722" y="44637"/>
                  <a:pt x="443" y="45990"/>
                  <a:pt x="99" y="46629"/>
                </a:cubicBezTo>
                <a:cubicBezTo>
                  <a:pt x="25" y="46727"/>
                  <a:pt x="1" y="46826"/>
                  <a:pt x="1" y="46924"/>
                </a:cubicBezTo>
                <a:cubicBezTo>
                  <a:pt x="99" y="46826"/>
                  <a:pt x="198" y="46727"/>
                  <a:pt x="296" y="46629"/>
                </a:cubicBezTo>
                <a:cubicBezTo>
                  <a:pt x="2927" y="44318"/>
                  <a:pt x="5165" y="41539"/>
                  <a:pt x="6886" y="38465"/>
                </a:cubicBezTo>
                <a:cubicBezTo>
                  <a:pt x="8681" y="35195"/>
                  <a:pt x="9886" y="31630"/>
                  <a:pt x="10427" y="27941"/>
                </a:cubicBezTo>
                <a:cubicBezTo>
                  <a:pt x="10673" y="26220"/>
                  <a:pt x="10771" y="24499"/>
                  <a:pt x="10771" y="22778"/>
                </a:cubicBezTo>
                <a:cubicBezTo>
                  <a:pt x="10722" y="20294"/>
                  <a:pt x="10427" y="17811"/>
                  <a:pt x="9861" y="15376"/>
                </a:cubicBezTo>
                <a:cubicBezTo>
                  <a:pt x="9320" y="13114"/>
                  <a:pt x="8582" y="10926"/>
                  <a:pt x="7648" y="8811"/>
                </a:cubicBezTo>
                <a:cubicBezTo>
                  <a:pt x="6910" y="7040"/>
                  <a:pt x="6271" y="5836"/>
                  <a:pt x="6271" y="5467"/>
                </a:cubicBezTo>
                <a:cubicBezTo>
                  <a:pt x="6273" y="5438"/>
                  <a:pt x="6284" y="5424"/>
                  <a:pt x="6302" y="5424"/>
                </a:cubicBezTo>
                <a:cubicBezTo>
                  <a:pt x="6539" y="5424"/>
                  <a:pt x="8063" y="7661"/>
                  <a:pt x="9271" y="10532"/>
                </a:cubicBezTo>
                <a:cubicBezTo>
                  <a:pt x="9886" y="12081"/>
                  <a:pt x="10402" y="13655"/>
                  <a:pt x="10796" y="15278"/>
                </a:cubicBezTo>
                <a:cubicBezTo>
                  <a:pt x="11140" y="16778"/>
                  <a:pt x="11336" y="18032"/>
                  <a:pt x="11410" y="18696"/>
                </a:cubicBezTo>
                <a:cubicBezTo>
                  <a:pt x="11607" y="19999"/>
                  <a:pt x="11705" y="21302"/>
                  <a:pt x="11730" y="22605"/>
                </a:cubicBezTo>
                <a:cubicBezTo>
                  <a:pt x="11754" y="24253"/>
                  <a:pt x="11681" y="25925"/>
                  <a:pt x="11484" y="27572"/>
                </a:cubicBezTo>
                <a:cubicBezTo>
                  <a:pt x="11312" y="29048"/>
                  <a:pt x="11115" y="30203"/>
                  <a:pt x="11115" y="30548"/>
                </a:cubicBezTo>
                <a:cubicBezTo>
                  <a:pt x="11115" y="30618"/>
                  <a:pt x="11127" y="30655"/>
                  <a:pt x="11150" y="30655"/>
                </a:cubicBezTo>
                <a:cubicBezTo>
                  <a:pt x="11183" y="30655"/>
                  <a:pt x="11239" y="30575"/>
                  <a:pt x="11312" y="30400"/>
                </a:cubicBezTo>
                <a:cubicBezTo>
                  <a:pt x="11361" y="30253"/>
                  <a:pt x="11459" y="30031"/>
                  <a:pt x="11558" y="29761"/>
                </a:cubicBezTo>
                <a:cubicBezTo>
                  <a:pt x="11656" y="29466"/>
                  <a:pt x="11730" y="29097"/>
                  <a:pt x="11853" y="28654"/>
                </a:cubicBezTo>
                <a:cubicBezTo>
                  <a:pt x="12345" y="26441"/>
                  <a:pt x="12541" y="24179"/>
                  <a:pt x="12443" y="21892"/>
                </a:cubicBezTo>
                <a:cubicBezTo>
                  <a:pt x="12369" y="20269"/>
                  <a:pt x="12197" y="18647"/>
                  <a:pt x="11902" y="17024"/>
                </a:cubicBezTo>
                <a:cubicBezTo>
                  <a:pt x="11558" y="15302"/>
                  <a:pt x="11115" y="13581"/>
                  <a:pt x="10525" y="11934"/>
                </a:cubicBezTo>
                <a:cubicBezTo>
                  <a:pt x="9959" y="10311"/>
                  <a:pt x="9271" y="8737"/>
                  <a:pt x="8484" y="7213"/>
                </a:cubicBezTo>
                <a:cubicBezTo>
                  <a:pt x="8066" y="6500"/>
                  <a:pt x="7697" y="5762"/>
                  <a:pt x="7304" y="5123"/>
                </a:cubicBezTo>
                <a:cubicBezTo>
                  <a:pt x="7083" y="4803"/>
                  <a:pt x="6910" y="4483"/>
                  <a:pt x="6714" y="4188"/>
                </a:cubicBezTo>
                <a:lnTo>
                  <a:pt x="6124" y="3303"/>
                </a:lnTo>
                <a:cubicBezTo>
                  <a:pt x="5140" y="1828"/>
                  <a:pt x="3533" y="688"/>
                  <a:pt x="2511" y="6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9"/>
          <p:cNvSpPr/>
          <p:nvPr/>
        </p:nvSpPr>
        <p:spPr>
          <a:xfrm flipH="1">
            <a:off x="782445" y="664700"/>
            <a:ext cx="447610" cy="1553100"/>
          </a:xfrm>
          <a:custGeom>
            <a:avLst/>
            <a:gdLst/>
            <a:ahLst/>
            <a:cxnLst/>
            <a:rect l="l" t="t" r="r" b="b"/>
            <a:pathLst>
              <a:path w="13525" h="46925" extrusionOk="0">
                <a:moveTo>
                  <a:pt x="4757" y="0"/>
                </a:moveTo>
                <a:cubicBezTo>
                  <a:pt x="4502" y="0"/>
                  <a:pt x="4930" y="638"/>
                  <a:pt x="5238" y="967"/>
                </a:cubicBezTo>
                <a:cubicBezTo>
                  <a:pt x="7107" y="3180"/>
                  <a:pt x="8705" y="5639"/>
                  <a:pt x="9959" y="8270"/>
                </a:cubicBezTo>
                <a:cubicBezTo>
                  <a:pt x="10673" y="9794"/>
                  <a:pt x="11263" y="11368"/>
                  <a:pt x="11754" y="12966"/>
                </a:cubicBezTo>
                <a:cubicBezTo>
                  <a:pt x="12222" y="14491"/>
                  <a:pt x="12566" y="16040"/>
                  <a:pt x="12812" y="17589"/>
                </a:cubicBezTo>
                <a:cubicBezTo>
                  <a:pt x="13131" y="19679"/>
                  <a:pt x="13279" y="21794"/>
                  <a:pt x="13230" y="23909"/>
                </a:cubicBezTo>
                <a:cubicBezTo>
                  <a:pt x="13230" y="23944"/>
                  <a:pt x="13231" y="23961"/>
                  <a:pt x="13233" y="23961"/>
                </a:cubicBezTo>
                <a:cubicBezTo>
                  <a:pt x="13242" y="23961"/>
                  <a:pt x="13270" y="23709"/>
                  <a:pt x="13328" y="23318"/>
                </a:cubicBezTo>
                <a:cubicBezTo>
                  <a:pt x="13402" y="22802"/>
                  <a:pt x="13451" y="22064"/>
                  <a:pt x="13476" y="21253"/>
                </a:cubicBezTo>
                <a:cubicBezTo>
                  <a:pt x="13476" y="20860"/>
                  <a:pt x="13500" y="20442"/>
                  <a:pt x="13500" y="20048"/>
                </a:cubicBezTo>
                <a:cubicBezTo>
                  <a:pt x="13525" y="19655"/>
                  <a:pt x="13500" y="19286"/>
                  <a:pt x="13476" y="18942"/>
                </a:cubicBezTo>
                <a:cubicBezTo>
                  <a:pt x="13476" y="18253"/>
                  <a:pt x="13427" y="17737"/>
                  <a:pt x="13402" y="17589"/>
                </a:cubicBezTo>
                <a:cubicBezTo>
                  <a:pt x="13353" y="17147"/>
                  <a:pt x="13328" y="16704"/>
                  <a:pt x="13230" y="16237"/>
                </a:cubicBezTo>
                <a:cubicBezTo>
                  <a:pt x="13156" y="15794"/>
                  <a:pt x="13082" y="15327"/>
                  <a:pt x="13009" y="14835"/>
                </a:cubicBezTo>
                <a:lnTo>
                  <a:pt x="12664" y="13360"/>
                </a:lnTo>
                <a:cubicBezTo>
                  <a:pt x="12566" y="12868"/>
                  <a:pt x="12394" y="12376"/>
                  <a:pt x="12271" y="11885"/>
                </a:cubicBezTo>
                <a:cubicBezTo>
                  <a:pt x="11656" y="9967"/>
                  <a:pt x="10918" y="8122"/>
                  <a:pt x="10058" y="6303"/>
                </a:cubicBezTo>
                <a:cubicBezTo>
                  <a:pt x="9025" y="4065"/>
                  <a:pt x="5533" y="377"/>
                  <a:pt x="4992" y="82"/>
                </a:cubicBezTo>
                <a:cubicBezTo>
                  <a:pt x="4883" y="25"/>
                  <a:pt x="4807" y="0"/>
                  <a:pt x="4757" y="0"/>
                </a:cubicBezTo>
                <a:close/>
                <a:moveTo>
                  <a:pt x="8848" y="22755"/>
                </a:moveTo>
                <a:cubicBezTo>
                  <a:pt x="8841" y="22755"/>
                  <a:pt x="8834" y="22763"/>
                  <a:pt x="8828" y="22778"/>
                </a:cubicBezTo>
                <a:cubicBezTo>
                  <a:pt x="8779" y="22950"/>
                  <a:pt x="8755" y="23122"/>
                  <a:pt x="8755" y="23294"/>
                </a:cubicBezTo>
                <a:cubicBezTo>
                  <a:pt x="8705" y="23564"/>
                  <a:pt x="8681" y="23933"/>
                  <a:pt x="8656" y="24351"/>
                </a:cubicBezTo>
                <a:cubicBezTo>
                  <a:pt x="8582" y="25163"/>
                  <a:pt x="8484" y="26195"/>
                  <a:pt x="8361" y="27154"/>
                </a:cubicBezTo>
                <a:cubicBezTo>
                  <a:pt x="8312" y="27622"/>
                  <a:pt x="8214" y="28064"/>
                  <a:pt x="8164" y="28482"/>
                </a:cubicBezTo>
                <a:cubicBezTo>
                  <a:pt x="8091" y="28876"/>
                  <a:pt x="8042" y="29220"/>
                  <a:pt x="7992" y="29466"/>
                </a:cubicBezTo>
                <a:cubicBezTo>
                  <a:pt x="7919" y="29982"/>
                  <a:pt x="7894" y="30302"/>
                  <a:pt x="7869" y="30498"/>
                </a:cubicBezTo>
                <a:cubicBezTo>
                  <a:pt x="7852" y="30619"/>
                  <a:pt x="7859" y="30679"/>
                  <a:pt x="7882" y="30679"/>
                </a:cubicBezTo>
                <a:cubicBezTo>
                  <a:pt x="7891" y="30679"/>
                  <a:pt x="7904" y="30668"/>
                  <a:pt x="7919" y="30646"/>
                </a:cubicBezTo>
                <a:cubicBezTo>
                  <a:pt x="8140" y="30154"/>
                  <a:pt x="8312" y="29638"/>
                  <a:pt x="8410" y="29097"/>
                </a:cubicBezTo>
                <a:cubicBezTo>
                  <a:pt x="8509" y="28703"/>
                  <a:pt x="8632" y="28261"/>
                  <a:pt x="8705" y="27769"/>
                </a:cubicBezTo>
                <a:cubicBezTo>
                  <a:pt x="8779" y="27302"/>
                  <a:pt x="8853" y="26835"/>
                  <a:pt x="8902" y="26392"/>
                </a:cubicBezTo>
                <a:cubicBezTo>
                  <a:pt x="9001" y="25654"/>
                  <a:pt x="9025" y="24941"/>
                  <a:pt x="9025" y="24204"/>
                </a:cubicBezTo>
                <a:cubicBezTo>
                  <a:pt x="8982" y="23165"/>
                  <a:pt x="8901" y="22755"/>
                  <a:pt x="8848" y="22755"/>
                </a:cubicBezTo>
                <a:close/>
                <a:moveTo>
                  <a:pt x="10894" y="32834"/>
                </a:moveTo>
                <a:lnTo>
                  <a:pt x="10771" y="33252"/>
                </a:lnTo>
                <a:cubicBezTo>
                  <a:pt x="10648" y="33523"/>
                  <a:pt x="10525" y="33941"/>
                  <a:pt x="10328" y="34433"/>
                </a:cubicBezTo>
                <a:cubicBezTo>
                  <a:pt x="10132" y="34900"/>
                  <a:pt x="9910" y="35490"/>
                  <a:pt x="9615" y="36080"/>
                </a:cubicBezTo>
                <a:cubicBezTo>
                  <a:pt x="9320" y="36695"/>
                  <a:pt x="9050" y="37334"/>
                  <a:pt x="8681" y="37974"/>
                </a:cubicBezTo>
                <a:lnTo>
                  <a:pt x="8164" y="38933"/>
                </a:lnTo>
                <a:lnTo>
                  <a:pt x="7599" y="39867"/>
                </a:lnTo>
                <a:cubicBezTo>
                  <a:pt x="7255" y="40457"/>
                  <a:pt x="6861" y="41023"/>
                  <a:pt x="6542" y="41514"/>
                </a:cubicBezTo>
                <a:cubicBezTo>
                  <a:pt x="5829" y="42498"/>
                  <a:pt x="5288" y="43211"/>
                  <a:pt x="5091" y="43408"/>
                </a:cubicBezTo>
                <a:cubicBezTo>
                  <a:pt x="4206" y="44539"/>
                  <a:pt x="3222" y="45621"/>
                  <a:pt x="2214" y="46629"/>
                </a:cubicBezTo>
                <a:lnTo>
                  <a:pt x="3148" y="46629"/>
                </a:lnTo>
                <a:cubicBezTo>
                  <a:pt x="5755" y="43998"/>
                  <a:pt x="7869" y="40924"/>
                  <a:pt x="9369" y="37531"/>
                </a:cubicBezTo>
                <a:cubicBezTo>
                  <a:pt x="10058" y="36031"/>
                  <a:pt x="10574" y="34457"/>
                  <a:pt x="10894" y="32834"/>
                </a:cubicBezTo>
                <a:close/>
                <a:moveTo>
                  <a:pt x="2511" y="688"/>
                </a:moveTo>
                <a:cubicBezTo>
                  <a:pt x="2460" y="688"/>
                  <a:pt x="2410" y="691"/>
                  <a:pt x="2361" y="696"/>
                </a:cubicBezTo>
                <a:cubicBezTo>
                  <a:pt x="1476" y="795"/>
                  <a:pt x="2116" y="1631"/>
                  <a:pt x="2952" y="2860"/>
                </a:cubicBezTo>
                <a:cubicBezTo>
                  <a:pt x="3173" y="3180"/>
                  <a:pt x="3370" y="3598"/>
                  <a:pt x="3591" y="3893"/>
                </a:cubicBezTo>
                <a:cubicBezTo>
                  <a:pt x="4304" y="4926"/>
                  <a:pt x="6074" y="7532"/>
                  <a:pt x="6763" y="8934"/>
                </a:cubicBezTo>
                <a:cubicBezTo>
                  <a:pt x="7205" y="9794"/>
                  <a:pt x="7525" y="10606"/>
                  <a:pt x="7820" y="11294"/>
                </a:cubicBezTo>
                <a:cubicBezTo>
                  <a:pt x="8091" y="11958"/>
                  <a:pt x="8263" y="12524"/>
                  <a:pt x="8386" y="12844"/>
                </a:cubicBezTo>
                <a:cubicBezTo>
                  <a:pt x="9246" y="15450"/>
                  <a:pt x="9738" y="18179"/>
                  <a:pt x="9886" y="20958"/>
                </a:cubicBezTo>
                <a:cubicBezTo>
                  <a:pt x="9984" y="22900"/>
                  <a:pt x="9910" y="24868"/>
                  <a:pt x="9664" y="26786"/>
                </a:cubicBezTo>
                <a:cubicBezTo>
                  <a:pt x="9394" y="28826"/>
                  <a:pt x="8927" y="30843"/>
                  <a:pt x="8287" y="32810"/>
                </a:cubicBezTo>
                <a:cubicBezTo>
                  <a:pt x="7132" y="36302"/>
                  <a:pt x="5410" y="39596"/>
                  <a:pt x="3222" y="42572"/>
                </a:cubicBezTo>
                <a:cubicBezTo>
                  <a:pt x="1722" y="44637"/>
                  <a:pt x="443" y="45990"/>
                  <a:pt x="99" y="46629"/>
                </a:cubicBezTo>
                <a:cubicBezTo>
                  <a:pt x="25" y="46727"/>
                  <a:pt x="1" y="46826"/>
                  <a:pt x="1" y="46924"/>
                </a:cubicBezTo>
                <a:cubicBezTo>
                  <a:pt x="99" y="46826"/>
                  <a:pt x="198" y="46727"/>
                  <a:pt x="296" y="46629"/>
                </a:cubicBezTo>
                <a:cubicBezTo>
                  <a:pt x="2927" y="44318"/>
                  <a:pt x="5165" y="41539"/>
                  <a:pt x="6886" y="38465"/>
                </a:cubicBezTo>
                <a:cubicBezTo>
                  <a:pt x="8681" y="35195"/>
                  <a:pt x="9886" y="31630"/>
                  <a:pt x="10427" y="27941"/>
                </a:cubicBezTo>
                <a:cubicBezTo>
                  <a:pt x="10673" y="26220"/>
                  <a:pt x="10771" y="24499"/>
                  <a:pt x="10771" y="22778"/>
                </a:cubicBezTo>
                <a:cubicBezTo>
                  <a:pt x="10722" y="20294"/>
                  <a:pt x="10427" y="17811"/>
                  <a:pt x="9861" y="15376"/>
                </a:cubicBezTo>
                <a:cubicBezTo>
                  <a:pt x="9320" y="13114"/>
                  <a:pt x="8582" y="10926"/>
                  <a:pt x="7648" y="8811"/>
                </a:cubicBezTo>
                <a:cubicBezTo>
                  <a:pt x="6910" y="7040"/>
                  <a:pt x="6271" y="5836"/>
                  <a:pt x="6271" y="5467"/>
                </a:cubicBezTo>
                <a:cubicBezTo>
                  <a:pt x="6273" y="5438"/>
                  <a:pt x="6284" y="5424"/>
                  <a:pt x="6302" y="5424"/>
                </a:cubicBezTo>
                <a:cubicBezTo>
                  <a:pt x="6539" y="5424"/>
                  <a:pt x="8063" y="7661"/>
                  <a:pt x="9271" y="10532"/>
                </a:cubicBezTo>
                <a:cubicBezTo>
                  <a:pt x="9886" y="12081"/>
                  <a:pt x="10402" y="13655"/>
                  <a:pt x="10796" y="15278"/>
                </a:cubicBezTo>
                <a:cubicBezTo>
                  <a:pt x="11140" y="16778"/>
                  <a:pt x="11336" y="18032"/>
                  <a:pt x="11410" y="18696"/>
                </a:cubicBezTo>
                <a:cubicBezTo>
                  <a:pt x="11607" y="19999"/>
                  <a:pt x="11705" y="21302"/>
                  <a:pt x="11730" y="22605"/>
                </a:cubicBezTo>
                <a:cubicBezTo>
                  <a:pt x="11754" y="24253"/>
                  <a:pt x="11681" y="25925"/>
                  <a:pt x="11484" y="27572"/>
                </a:cubicBezTo>
                <a:cubicBezTo>
                  <a:pt x="11312" y="29048"/>
                  <a:pt x="11115" y="30203"/>
                  <a:pt x="11115" y="30548"/>
                </a:cubicBezTo>
                <a:cubicBezTo>
                  <a:pt x="11115" y="30618"/>
                  <a:pt x="11127" y="30655"/>
                  <a:pt x="11150" y="30655"/>
                </a:cubicBezTo>
                <a:cubicBezTo>
                  <a:pt x="11183" y="30655"/>
                  <a:pt x="11239" y="30575"/>
                  <a:pt x="11312" y="30400"/>
                </a:cubicBezTo>
                <a:cubicBezTo>
                  <a:pt x="11361" y="30253"/>
                  <a:pt x="11459" y="30031"/>
                  <a:pt x="11558" y="29761"/>
                </a:cubicBezTo>
                <a:cubicBezTo>
                  <a:pt x="11656" y="29466"/>
                  <a:pt x="11730" y="29097"/>
                  <a:pt x="11853" y="28654"/>
                </a:cubicBezTo>
                <a:cubicBezTo>
                  <a:pt x="12345" y="26441"/>
                  <a:pt x="12541" y="24179"/>
                  <a:pt x="12443" y="21892"/>
                </a:cubicBezTo>
                <a:cubicBezTo>
                  <a:pt x="12369" y="20269"/>
                  <a:pt x="12197" y="18647"/>
                  <a:pt x="11902" y="17024"/>
                </a:cubicBezTo>
                <a:cubicBezTo>
                  <a:pt x="11558" y="15302"/>
                  <a:pt x="11115" y="13581"/>
                  <a:pt x="10525" y="11934"/>
                </a:cubicBezTo>
                <a:cubicBezTo>
                  <a:pt x="9959" y="10311"/>
                  <a:pt x="9271" y="8737"/>
                  <a:pt x="8484" y="7213"/>
                </a:cubicBezTo>
                <a:cubicBezTo>
                  <a:pt x="8066" y="6500"/>
                  <a:pt x="7697" y="5762"/>
                  <a:pt x="7304" y="5123"/>
                </a:cubicBezTo>
                <a:cubicBezTo>
                  <a:pt x="7083" y="4803"/>
                  <a:pt x="6910" y="4483"/>
                  <a:pt x="6714" y="4188"/>
                </a:cubicBezTo>
                <a:lnTo>
                  <a:pt x="6124" y="3303"/>
                </a:lnTo>
                <a:cubicBezTo>
                  <a:pt x="5140" y="1828"/>
                  <a:pt x="3533" y="688"/>
                  <a:pt x="2511" y="6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32"/>
                                        </p:tgtEl>
                                        <p:attrNameLst>
                                          <p:attrName>style.visibility</p:attrName>
                                        </p:attrNameLst>
                                      </p:cBhvr>
                                      <p:to>
                                        <p:strVal val="visible"/>
                                      </p:to>
                                    </p:set>
                                    <p:anim calcmode="lin" valueType="num">
                                      <p:cBhvr additive="base">
                                        <p:cTn id="7" dur="1000"/>
                                        <p:tgtEl>
                                          <p:spTgt spid="83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30"/>
                                        </p:tgtEl>
                                        <p:attrNameLst>
                                          <p:attrName>style.visibility</p:attrName>
                                        </p:attrNameLst>
                                      </p:cBhvr>
                                      <p:to>
                                        <p:strVal val="visible"/>
                                      </p:to>
                                    </p:set>
                                    <p:anim calcmode="lin" valueType="num">
                                      <p:cBhvr additive="base">
                                        <p:cTn id="11" dur="1000"/>
                                        <p:tgtEl>
                                          <p:spTgt spid="830"/>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831"/>
                                        </p:tgtEl>
                                        <p:attrNameLst>
                                          <p:attrName>style.visibility</p:attrName>
                                        </p:attrNameLst>
                                      </p:cBhvr>
                                      <p:to>
                                        <p:strVal val="visible"/>
                                      </p:to>
                                    </p:set>
                                    <p:anim calcmode="lin" valueType="num">
                                      <p:cBhvr additive="base">
                                        <p:cTn id="15" dur="1000"/>
                                        <p:tgtEl>
                                          <p:spTgt spid="8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a:extLst>
            <a:ext uri="{FF2B5EF4-FFF2-40B4-BE49-F238E27FC236}">
              <a16:creationId xmlns:a16="http://schemas.microsoft.com/office/drawing/2014/main" id="{4AC5636F-77CA-F9E0-878A-46FF1EA7A61D}"/>
            </a:ext>
          </a:extLst>
        </p:cNvPr>
        <p:cNvGrpSpPr/>
        <p:nvPr/>
      </p:nvGrpSpPr>
      <p:grpSpPr>
        <a:xfrm>
          <a:off x="0" y="0"/>
          <a:ext cx="0" cy="0"/>
          <a:chOff x="0" y="0"/>
          <a:chExt cx="0" cy="0"/>
        </a:xfrm>
      </p:grpSpPr>
      <p:sp>
        <p:nvSpPr>
          <p:cNvPr id="440" name="Google Shape;440;p41">
            <a:extLst>
              <a:ext uri="{FF2B5EF4-FFF2-40B4-BE49-F238E27FC236}">
                <a16:creationId xmlns:a16="http://schemas.microsoft.com/office/drawing/2014/main" id="{16213771-107C-4B8B-298B-6335DA6A64A1}"/>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ما قبل بناء وتشييد المنشآت الرياضية </a:t>
            </a:r>
            <a:r>
              <a:rPr lang="ar-SA" sz="1600" b="0" dirty="0">
                <a:latin typeface="Sakkal Majalla" panose="02000000000000000000" pitchFamily="2" charset="-78"/>
                <a:cs typeface="Sakkal Majalla" panose="02000000000000000000" pitchFamily="2" charset="-78"/>
              </a:rPr>
              <a:t>(الفاضل،1444)</a:t>
            </a:r>
            <a:endParaRPr sz="1600" b="0" dirty="0">
              <a:latin typeface="Sakkal Majalla" panose="02000000000000000000" pitchFamily="2" charset="-78"/>
              <a:cs typeface="Sakkal Majalla" panose="02000000000000000000" pitchFamily="2" charset="-78"/>
            </a:endParaRPr>
          </a:p>
        </p:txBody>
      </p:sp>
      <p:sp>
        <p:nvSpPr>
          <p:cNvPr id="444" name="Google Shape;444;p41">
            <a:extLst>
              <a:ext uri="{FF2B5EF4-FFF2-40B4-BE49-F238E27FC236}">
                <a16:creationId xmlns:a16="http://schemas.microsoft.com/office/drawing/2014/main" id="{B061503D-F811-4592-1499-9857450F85CE}"/>
              </a:ext>
            </a:extLst>
          </p:cNvPr>
          <p:cNvSpPr txBox="1">
            <a:spLocks noGrp="1"/>
          </p:cNvSpPr>
          <p:nvPr>
            <p:ph type="title" idx="4"/>
          </p:nvPr>
        </p:nvSpPr>
        <p:spPr>
          <a:xfrm>
            <a:off x="1458483" y="3841742"/>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03</a:t>
            </a:r>
            <a:endParaRPr dirty="0"/>
          </a:p>
        </p:txBody>
      </p:sp>
      <p:sp>
        <p:nvSpPr>
          <p:cNvPr id="446" name="Google Shape;446;p41">
            <a:extLst>
              <a:ext uri="{FF2B5EF4-FFF2-40B4-BE49-F238E27FC236}">
                <a16:creationId xmlns:a16="http://schemas.microsoft.com/office/drawing/2014/main" id="{B2FD1EC5-97B1-DD88-1813-93114666F05F}"/>
              </a:ext>
            </a:extLst>
          </p:cNvPr>
          <p:cNvSpPr txBox="1">
            <a:spLocks noGrp="1"/>
          </p:cNvSpPr>
          <p:nvPr>
            <p:ph type="subTitle" idx="6"/>
          </p:nvPr>
        </p:nvSpPr>
        <p:spPr>
          <a:xfrm>
            <a:off x="1382033" y="4184117"/>
            <a:ext cx="2241924" cy="70914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درجة ميول أرضيات الملاعب</a:t>
            </a:r>
            <a:endParaRPr b="0" dirty="0">
              <a:latin typeface="Traditional Arabic" panose="02020603050405020304" pitchFamily="18" charset="-78"/>
              <a:cs typeface="Traditional Arabic" panose="02020603050405020304" pitchFamily="18" charset="-78"/>
            </a:endParaRPr>
          </a:p>
        </p:txBody>
      </p:sp>
      <p:sp>
        <p:nvSpPr>
          <p:cNvPr id="447" name="Google Shape;447;p41">
            <a:extLst>
              <a:ext uri="{FF2B5EF4-FFF2-40B4-BE49-F238E27FC236}">
                <a16:creationId xmlns:a16="http://schemas.microsoft.com/office/drawing/2014/main" id="{FAEF9F91-3CC5-79B5-45A4-C5D35D5FD632}"/>
              </a:ext>
            </a:extLst>
          </p:cNvPr>
          <p:cNvSpPr txBox="1">
            <a:spLocks noGrp="1"/>
          </p:cNvSpPr>
          <p:nvPr>
            <p:ph type="title" idx="7"/>
          </p:nvPr>
        </p:nvSpPr>
        <p:spPr>
          <a:xfrm>
            <a:off x="3575171" y="3841742"/>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02</a:t>
            </a:r>
            <a:endParaRPr dirty="0"/>
          </a:p>
        </p:txBody>
      </p:sp>
      <p:sp>
        <p:nvSpPr>
          <p:cNvPr id="449" name="Google Shape;449;p41">
            <a:extLst>
              <a:ext uri="{FF2B5EF4-FFF2-40B4-BE49-F238E27FC236}">
                <a16:creationId xmlns:a16="http://schemas.microsoft.com/office/drawing/2014/main" id="{8B21B282-C2F7-CF8E-1510-A0F1A0B9E7D5}"/>
              </a:ext>
            </a:extLst>
          </p:cNvPr>
          <p:cNvSpPr txBox="1">
            <a:spLocks noGrp="1"/>
          </p:cNvSpPr>
          <p:nvPr>
            <p:ph type="subTitle" idx="9"/>
          </p:nvPr>
        </p:nvSpPr>
        <p:spPr>
          <a:xfrm>
            <a:off x="3575072" y="4184116"/>
            <a:ext cx="1955100" cy="75070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درجة ميل اشعة الشمس على الملاعب</a:t>
            </a:r>
            <a:endParaRPr b="0" dirty="0">
              <a:latin typeface="Traditional Arabic" panose="02020603050405020304" pitchFamily="18" charset="-78"/>
              <a:cs typeface="Traditional Arabic" panose="02020603050405020304" pitchFamily="18" charset="-78"/>
            </a:endParaRPr>
          </a:p>
        </p:txBody>
      </p:sp>
      <p:sp>
        <p:nvSpPr>
          <p:cNvPr id="450" name="Google Shape;450;p41">
            <a:extLst>
              <a:ext uri="{FF2B5EF4-FFF2-40B4-BE49-F238E27FC236}">
                <a16:creationId xmlns:a16="http://schemas.microsoft.com/office/drawing/2014/main" id="{F2EC6793-7A5A-2180-CC20-D5B9C1BB2B12}"/>
              </a:ext>
            </a:extLst>
          </p:cNvPr>
          <p:cNvSpPr txBox="1">
            <a:spLocks noGrp="1"/>
          </p:cNvSpPr>
          <p:nvPr>
            <p:ph type="title" idx="13"/>
          </p:nvPr>
        </p:nvSpPr>
        <p:spPr>
          <a:xfrm>
            <a:off x="5504074" y="3841742"/>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01</a:t>
            </a:r>
            <a:endParaRPr dirty="0"/>
          </a:p>
        </p:txBody>
      </p:sp>
      <p:sp>
        <p:nvSpPr>
          <p:cNvPr id="452" name="Google Shape;452;p41">
            <a:extLst>
              <a:ext uri="{FF2B5EF4-FFF2-40B4-BE49-F238E27FC236}">
                <a16:creationId xmlns:a16="http://schemas.microsoft.com/office/drawing/2014/main" id="{372D1038-467C-24F2-8659-189AD652D542}"/>
              </a:ext>
            </a:extLst>
          </p:cNvPr>
          <p:cNvSpPr txBox="1">
            <a:spLocks noGrp="1"/>
          </p:cNvSpPr>
          <p:nvPr>
            <p:ph type="subTitle" idx="15"/>
          </p:nvPr>
        </p:nvSpPr>
        <p:spPr>
          <a:xfrm>
            <a:off x="5504076" y="4184117"/>
            <a:ext cx="2080532" cy="70914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err="1">
                <a:latin typeface="Traditional Arabic" panose="02020603050405020304" pitchFamily="18" charset="-78"/>
                <a:cs typeface="Traditional Arabic" panose="02020603050405020304" pitchFamily="18" charset="-78"/>
              </a:rPr>
              <a:t>إتجاه</a:t>
            </a:r>
            <a:r>
              <a:rPr lang="ar-SA" b="0" dirty="0">
                <a:latin typeface="Traditional Arabic" panose="02020603050405020304" pitchFamily="18" charset="-78"/>
                <a:cs typeface="Traditional Arabic" panose="02020603050405020304" pitchFamily="18" charset="-78"/>
              </a:rPr>
              <a:t> الريح وسرعتها: تؤثر على الأداء الحركي للرياضيين</a:t>
            </a:r>
            <a:endParaRPr b="0" dirty="0">
              <a:latin typeface="Traditional Arabic" panose="02020603050405020304" pitchFamily="18" charset="-78"/>
              <a:cs typeface="Traditional Arabic" panose="02020603050405020304" pitchFamily="18" charset="-78"/>
            </a:endParaRPr>
          </a:p>
        </p:txBody>
      </p:sp>
      <p:cxnSp>
        <p:nvCxnSpPr>
          <p:cNvPr id="453" name="Google Shape;453;p41">
            <a:extLst>
              <a:ext uri="{FF2B5EF4-FFF2-40B4-BE49-F238E27FC236}">
                <a16:creationId xmlns:a16="http://schemas.microsoft.com/office/drawing/2014/main" id="{6FE8A707-687C-7243-A1B2-E8D7F70E81A6}"/>
              </a:ext>
            </a:extLst>
          </p:cNvPr>
          <p:cNvCxnSpPr>
            <a:cxnSpLocks/>
          </p:cNvCxnSpPr>
          <p:nvPr/>
        </p:nvCxnSpPr>
        <p:spPr>
          <a:xfrm rot="10800000" flipH="1">
            <a:off x="2547605" y="2497892"/>
            <a:ext cx="1730421" cy="550500"/>
          </a:xfrm>
          <a:prstGeom prst="straightConnector1">
            <a:avLst/>
          </a:prstGeom>
          <a:noFill/>
          <a:ln w="9525" cap="flat" cmpd="sng">
            <a:solidFill>
              <a:schemeClr val="dk2"/>
            </a:solidFill>
            <a:prstDash val="dash"/>
            <a:round/>
            <a:headEnd type="none" w="med" len="med"/>
            <a:tailEnd type="none" w="med" len="med"/>
          </a:ln>
        </p:spPr>
      </p:cxnSp>
      <p:cxnSp>
        <p:nvCxnSpPr>
          <p:cNvPr id="459" name="Google Shape;459;p41">
            <a:extLst>
              <a:ext uri="{FF2B5EF4-FFF2-40B4-BE49-F238E27FC236}">
                <a16:creationId xmlns:a16="http://schemas.microsoft.com/office/drawing/2014/main" id="{4B285BCA-AA00-16F0-BC27-A5877D0FBAD3}"/>
              </a:ext>
            </a:extLst>
          </p:cNvPr>
          <p:cNvCxnSpPr>
            <a:cxnSpLocks/>
          </p:cNvCxnSpPr>
          <p:nvPr/>
        </p:nvCxnSpPr>
        <p:spPr>
          <a:xfrm rot="10800000">
            <a:off x="4552767" y="2743167"/>
            <a:ext cx="0" cy="1027200"/>
          </a:xfrm>
          <a:prstGeom prst="straightConnector1">
            <a:avLst/>
          </a:prstGeom>
          <a:noFill/>
          <a:ln w="9525" cap="flat" cmpd="sng">
            <a:solidFill>
              <a:schemeClr val="dk2"/>
            </a:solidFill>
            <a:prstDash val="dash"/>
            <a:round/>
            <a:headEnd type="none" w="med" len="med"/>
            <a:tailEnd type="none" w="med" len="med"/>
          </a:ln>
        </p:spPr>
      </p:cxnSp>
      <p:cxnSp>
        <p:nvCxnSpPr>
          <p:cNvPr id="460" name="Google Shape;460;p41">
            <a:extLst>
              <a:ext uri="{FF2B5EF4-FFF2-40B4-BE49-F238E27FC236}">
                <a16:creationId xmlns:a16="http://schemas.microsoft.com/office/drawing/2014/main" id="{2C8D102B-0CFF-EDF7-EECA-FC4B7654379A}"/>
              </a:ext>
            </a:extLst>
          </p:cNvPr>
          <p:cNvCxnSpPr>
            <a:endCxn id="454" idx="4"/>
          </p:cNvCxnSpPr>
          <p:nvPr/>
        </p:nvCxnSpPr>
        <p:spPr>
          <a:xfrm rot="10800000">
            <a:off x="2403381" y="3277464"/>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1" name="Google Shape;461;p41">
            <a:extLst>
              <a:ext uri="{FF2B5EF4-FFF2-40B4-BE49-F238E27FC236}">
                <a16:creationId xmlns:a16="http://schemas.microsoft.com/office/drawing/2014/main" id="{5E042D14-348D-E2FE-83FC-9A5D18007840}"/>
              </a:ext>
            </a:extLst>
          </p:cNvPr>
          <p:cNvCxnSpPr>
            <a:endCxn id="462" idx="4"/>
          </p:cNvCxnSpPr>
          <p:nvPr/>
        </p:nvCxnSpPr>
        <p:spPr>
          <a:xfrm rot="10800000">
            <a:off x="6481625" y="3293792"/>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3" name="Google Shape;463;p41">
            <a:extLst>
              <a:ext uri="{FF2B5EF4-FFF2-40B4-BE49-F238E27FC236}">
                <a16:creationId xmlns:a16="http://schemas.microsoft.com/office/drawing/2014/main" id="{AA4FD09D-3C4E-2A97-16E7-98B5D68BEC05}"/>
              </a:ext>
            </a:extLst>
          </p:cNvPr>
          <p:cNvCxnSpPr>
            <a:cxnSpLocks/>
            <a:endCxn id="462" idx="2"/>
          </p:cNvCxnSpPr>
          <p:nvPr/>
        </p:nvCxnSpPr>
        <p:spPr>
          <a:xfrm>
            <a:off x="4806325" y="2497767"/>
            <a:ext cx="1429800" cy="550500"/>
          </a:xfrm>
          <a:prstGeom prst="straightConnector1">
            <a:avLst/>
          </a:prstGeom>
          <a:noFill/>
          <a:ln w="9525" cap="flat" cmpd="sng">
            <a:solidFill>
              <a:schemeClr val="dk2"/>
            </a:solidFill>
            <a:prstDash val="dash"/>
            <a:round/>
            <a:headEnd type="none" w="med" len="med"/>
            <a:tailEnd type="none" w="med" len="med"/>
          </a:ln>
        </p:spPr>
      </p:cxnSp>
      <p:grpSp>
        <p:nvGrpSpPr>
          <p:cNvPr id="464" name="Google Shape;464;p41">
            <a:extLst>
              <a:ext uri="{FF2B5EF4-FFF2-40B4-BE49-F238E27FC236}">
                <a16:creationId xmlns:a16="http://schemas.microsoft.com/office/drawing/2014/main" id="{680D8D02-1B1D-48A7-76AF-C8B7E883343F}"/>
              </a:ext>
            </a:extLst>
          </p:cNvPr>
          <p:cNvGrpSpPr/>
          <p:nvPr/>
        </p:nvGrpSpPr>
        <p:grpSpPr>
          <a:xfrm>
            <a:off x="6236225" y="2802992"/>
            <a:ext cx="679319" cy="490800"/>
            <a:chOff x="7207788" y="2073100"/>
            <a:chExt cx="679319" cy="490800"/>
          </a:xfrm>
        </p:grpSpPr>
        <p:sp>
          <p:nvSpPr>
            <p:cNvPr id="465" name="Google Shape;465;p41">
              <a:extLst>
                <a:ext uri="{FF2B5EF4-FFF2-40B4-BE49-F238E27FC236}">
                  <a16:creationId xmlns:a16="http://schemas.microsoft.com/office/drawing/2014/main" id="{3A00D744-6670-5386-DA0D-F53EBE9D3007}"/>
                </a:ext>
              </a:extLst>
            </p:cNvPr>
            <p:cNvSpPr/>
            <p:nvPr/>
          </p:nvSpPr>
          <p:spPr>
            <a:xfrm>
              <a:off x="7740958" y="2090242"/>
              <a:ext cx="146148" cy="134540"/>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a:extLst>
                <a:ext uri="{FF2B5EF4-FFF2-40B4-BE49-F238E27FC236}">
                  <a16:creationId xmlns:a16="http://schemas.microsoft.com/office/drawing/2014/main" id="{39CFE94A-64F6-D716-D312-173864E74796}"/>
                </a:ext>
              </a:extLst>
            </p:cNvPr>
            <p:cNvSpPr/>
            <p:nvPr/>
          </p:nvSpPr>
          <p:spPr>
            <a:xfrm rot="10800000" flipH="1">
              <a:off x="7698533" y="242413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a:extLst>
                <a:ext uri="{FF2B5EF4-FFF2-40B4-BE49-F238E27FC236}">
                  <a16:creationId xmlns:a16="http://schemas.microsoft.com/office/drawing/2014/main" id="{0A9515D0-9576-6678-4B06-024782B3989D}"/>
                </a:ext>
              </a:extLst>
            </p:cNvPr>
            <p:cNvSpPr/>
            <p:nvPr/>
          </p:nvSpPr>
          <p:spPr>
            <a:xfrm>
              <a:off x="7207788" y="2073100"/>
              <a:ext cx="490800" cy="49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67" name="Google Shape;467;p41">
            <a:extLst>
              <a:ext uri="{FF2B5EF4-FFF2-40B4-BE49-F238E27FC236}">
                <a16:creationId xmlns:a16="http://schemas.microsoft.com/office/drawing/2014/main" id="{007C4D4D-5C99-ABA8-8C34-FF1DFC048FFD}"/>
              </a:ext>
            </a:extLst>
          </p:cNvPr>
          <p:cNvGrpSpPr/>
          <p:nvPr/>
        </p:nvGrpSpPr>
        <p:grpSpPr>
          <a:xfrm>
            <a:off x="4234460" y="2060797"/>
            <a:ext cx="563706" cy="657878"/>
            <a:chOff x="5214181" y="1355397"/>
            <a:chExt cx="563706" cy="657878"/>
          </a:xfrm>
        </p:grpSpPr>
        <p:sp>
          <p:nvSpPr>
            <p:cNvPr id="468" name="Google Shape;468;p41">
              <a:extLst>
                <a:ext uri="{FF2B5EF4-FFF2-40B4-BE49-F238E27FC236}">
                  <a16:creationId xmlns:a16="http://schemas.microsoft.com/office/drawing/2014/main" id="{FCE5DB12-1099-D80A-837F-C1C578E5029C}"/>
                </a:ext>
              </a:extLst>
            </p:cNvPr>
            <p:cNvSpPr/>
            <p:nvPr/>
          </p:nvSpPr>
          <p:spPr>
            <a:xfrm rot="-5210766">
              <a:off x="5459277" y="1364791"/>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a:extLst>
                <a:ext uri="{FF2B5EF4-FFF2-40B4-BE49-F238E27FC236}">
                  <a16:creationId xmlns:a16="http://schemas.microsoft.com/office/drawing/2014/main" id="{E54379AE-91E9-5269-8C1F-57C7B60247DA}"/>
                </a:ext>
              </a:extLst>
            </p:cNvPr>
            <p:cNvSpPr/>
            <p:nvPr/>
          </p:nvSpPr>
          <p:spPr>
            <a:xfrm rot="5589328" flipH="1">
              <a:off x="5213562" y="157151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a:extLst>
                <a:ext uri="{FF2B5EF4-FFF2-40B4-BE49-F238E27FC236}">
                  <a16:creationId xmlns:a16="http://schemas.microsoft.com/office/drawing/2014/main" id="{3C34DD37-5A00-8DFA-ADD0-22A9C723097C}"/>
                </a:ext>
              </a:extLst>
            </p:cNvPr>
            <p:cNvSpPr/>
            <p:nvPr/>
          </p:nvSpPr>
          <p:spPr>
            <a:xfrm>
              <a:off x="5287088" y="1522475"/>
              <a:ext cx="490800" cy="490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70" name="Google Shape;470;p41">
            <a:extLst>
              <a:ext uri="{FF2B5EF4-FFF2-40B4-BE49-F238E27FC236}">
                <a16:creationId xmlns:a16="http://schemas.microsoft.com/office/drawing/2014/main" id="{CFC9B716-CA82-84B0-D0FB-EDF08BB7CD15}"/>
              </a:ext>
            </a:extLst>
          </p:cNvPr>
          <p:cNvGrpSpPr/>
          <p:nvPr/>
        </p:nvGrpSpPr>
        <p:grpSpPr>
          <a:xfrm>
            <a:off x="2015681" y="2707602"/>
            <a:ext cx="633100" cy="569862"/>
            <a:chOff x="3224000" y="1994038"/>
            <a:chExt cx="633100" cy="569862"/>
          </a:xfrm>
        </p:grpSpPr>
        <p:sp>
          <p:nvSpPr>
            <p:cNvPr id="471" name="Google Shape;471;p41">
              <a:extLst>
                <a:ext uri="{FF2B5EF4-FFF2-40B4-BE49-F238E27FC236}">
                  <a16:creationId xmlns:a16="http://schemas.microsoft.com/office/drawing/2014/main" id="{D369690E-5BBE-451B-C317-413934DE2FE0}"/>
                </a:ext>
              </a:extLst>
            </p:cNvPr>
            <p:cNvSpPr/>
            <p:nvPr/>
          </p:nvSpPr>
          <p:spPr>
            <a:xfrm rot="-5210766">
              <a:off x="3222114" y="2349129"/>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a:extLst>
                <a:ext uri="{FF2B5EF4-FFF2-40B4-BE49-F238E27FC236}">
                  <a16:creationId xmlns:a16="http://schemas.microsoft.com/office/drawing/2014/main" id="{7F5C7F45-B58F-B2F0-89C5-F71B589EDEC2}"/>
                </a:ext>
              </a:extLst>
            </p:cNvPr>
            <p:cNvSpPr/>
            <p:nvPr/>
          </p:nvSpPr>
          <p:spPr>
            <a:xfrm rot="5589328" flipH="1">
              <a:off x="3365762" y="1998488"/>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a:extLst>
                <a:ext uri="{FF2B5EF4-FFF2-40B4-BE49-F238E27FC236}">
                  <a16:creationId xmlns:a16="http://schemas.microsoft.com/office/drawing/2014/main" id="{C13DCA01-6E23-A325-75D8-3F8FB6CFAC4B}"/>
                </a:ext>
              </a:extLst>
            </p:cNvPr>
            <p:cNvSpPr/>
            <p:nvPr/>
          </p:nvSpPr>
          <p:spPr>
            <a:xfrm>
              <a:off x="3366300" y="2073100"/>
              <a:ext cx="490800" cy="49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462;p101">
            <a:extLst>
              <a:ext uri="{FF2B5EF4-FFF2-40B4-BE49-F238E27FC236}">
                <a16:creationId xmlns:a16="http://schemas.microsoft.com/office/drawing/2014/main" id="{3BCA237A-8C38-6865-DCEC-3EC9E6216D14}"/>
              </a:ext>
            </a:extLst>
          </p:cNvPr>
          <p:cNvSpPr/>
          <p:nvPr/>
        </p:nvSpPr>
        <p:spPr>
          <a:xfrm>
            <a:off x="443810"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63;p101">
            <a:extLst>
              <a:ext uri="{FF2B5EF4-FFF2-40B4-BE49-F238E27FC236}">
                <a16:creationId xmlns:a16="http://schemas.microsoft.com/office/drawing/2014/main" id="{5552DDD6-9D45-FBE8-D5C7-2775450179CE}"/>
              </a:ext>
            </a:extLst>
          </p:cNvPr>
          <p:cNvSpPr/>
          <p:nvPr/>
        </p:nvSpPr>
        <p:spPr>
          <a:xfrm flipH="1">
            <a:off x="8417146"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7;p45">
            <a:extLst>
              <a:ext uri="{FF2B5EF4-FFF2-40B4-BE49-F238E27FC236}">
                <a16:creationId xmlns:a16="http://schemas.microsoft.com/office/drawing/2014/main" id="{F3C1AFD5-34C8-B54B-09DE-D51FA6240D39}"/>
              </a:ext>
            </a:extLst>
          </p:cNvPr>
          <p:cNvSpPr txBox="1">
            <a:spLocks/>
          </p:cNvSpPr>
          <p:nvPr/>
        </p:nvSpPr>
        <p:spPr>
          <a:xfrm>
            <a:off x="533954" y="1270727"/>
            <a:ext cx="8030384" cy="77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ytone One"/>
              <a:buNone/>
              <a:defRPr sz="1600" b="1"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9pPr>
          </a:lstStyle>
          <a:p>
            <a:r>
              <a:rPr lang="ar-SA" sz="1800" b="0" dirty="0">
                <a:latin typeface="Traditional Arabic" panose="02020603050405020304" pitchFamily="18" charset="-78"/>
                <a:cs typeface="Traditional Arabic" panose="02020603050405020304" pitchFamily="18" charset="-78"/>
              </a:rPr>
              <a:t>ترتبط عوامل الامن والسلامة في المنشآت الرياضية بالعديد من العوامل. والتي تختلف حسب نوع المنشأة وطبيعتها. فمن ناحية الحضور الجماهيري</a:t>
            </a:r>
            <a:r>
              <a:rPr lang="ar-SA" sz="1800" dirty="0">
                <a:latin typeface="Traditional Arabic" panose="02020603050405020304" pitchFamily="18" charset="-78"/>
                <a:cs typeface="Traditional Arabic" panose="02020603050405020304" pitchFamily="18" charset="-78"/>
              </a:rPr>
              <a:t> </a:t>
            </a:r>
            <a:r>
              <a:rPr lang="ar-SA" sz="1800" b="0" dirty="0">
                <a:latin typeface="Traditional Arabic" panose="02020603050405020304" pitchFamily="18" charset="-78"/>
                <a:cs typeface="Traditional Arabic" panose="02020603050405020304" pitchFamily="18" charset="-78"/>
              </a:rPr>
              <a:t>للمنافسات والمسابقات الرياضية يجب الاهتمام </a:t>
            </a:r>
            <a:r>
              <a:rPr lang="ar-SA" sz="1800" dirty="0">
                <a:latin typeface="Traditional Arabic" panose="02020603050405020304" pitchFamily="18" charset="-78"/>
                <a:cs typeface="Traditional Arabic" panose="02020603050405020304" pitchFamily="18" charset="-78"/>
              </a:rPr>
              <a:t>الملاعب المفتوحة/ الخارجية</a:t>
            </a:r>
          </a:p>
        </p:txBody>
      </p:sp>
    </p:spTree>
    <p:extLst>
      <p:ext uri="{BB962C8B-B14F-4D97-AF65-F5344CB8AC3E}">
        <p14:creationId xmlns:p14="http://schemas.microsoft.com/office/powerpoint/2010/main" val="148661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1000"/>
                                        <p:tgtEl>
                                          <p:spTgt spid="44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46"/>
                                        </p:tgtEl>
                                        <p:attrNameLst>
                                          <p:attrName>style.visibility</p:attrName>
                                        </p:attrNameLst>
                                      </p:cBhvr>
                                      <p:to>
                                        <p:strVal val="visible"/>
                                      </p:to>
                                    </p:set>
                                    <p:anim calcmode="lin" valueType="num">
                                      <p:cBhvr additive="base">
                                        <p:cTn id="10" dur="1000"/>
                                        <p:tgtEl>
                                          <p:spTgt spid="4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70"/>
                                        </p:tgtEl>
                                        <p:attrNameLst>
                                          <p:attrName>style.visibility</p:attrName>
                                        </p:attrNameLst>
                                      </p:cBhvr>
                                      <p:to>
                                        <p:strVal val="visible"/>
                                      </p:to>
                                    </p:set>
                                    <p:anim calcmode="lin" valueType="num">
                                      <p:cBhvr additive="base">
                                        <p:cTn id="13" dur="1000"/>
                                        <p:tgtEl>
                                          <p:spTgt spid="47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60"/>
                                        </p:tgtEl>
                                        <p:attrNameLst>
                                          <p:attrName>style.visibility</p:attrName>
                                        </p:attrNameLst>
                                      </p:cBhvr>
                                      <p:to>
                                        <p:strVal val="visible"/>
                                      </p:to>
                                    </p:set>
                                    <p:anim calcmode="lin" valueType="num">
                                      <p:cBhvr additive="base">
                                        <p:cTn id="16" dur="1000"/>
                                        <p:tgtEl>
                                          <p:spTgt spid="46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7"/>
                                        </p:tgtEl>
                                        <p:attrNameLst>
                                          <p:attrName>style.visibility</p:attrName>
                                        </p:attrNameLst>
                                      </p:cBhvr>
                                      <p:to>
                                        <p:strVal val="visible"/>
                                      </p:to>
                                    </p:set>
                                    <p:anim calcmode="lin" valueType="num">
                                      <p:cBhvr additive="base">
                                        <p:cTn id="20" dur="1000"/>
                                        <p:tgtEl>
                                          <p:spTgt spid="447"/>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9"/>
                                        </p:tgtEl>
                                        <p:attrNameLst>
                                          <p:attrName>style.visibility</p:attrName>
                                        </p:attrNameLst>
                                      </p:cBhvr>
                                      <p:to>
                                        <p:strVal val="visible"/>
                                      </p:to>
                                    </p:set>
                                    <p:anim calcmode="lin" valueType="num">
                                      <p:cBhvr additive="base">
                                        <p:cTn id="23" dur="1000"/>
                                        <p:tgtEl>
                                          <p:spTgt spid="44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67"/>
                                        </p:tgtEl>
                                        <p:attrNameLst>
                                          <p:attrName>style.visibility</p:attrName>
                                        </p:attrNameLst>
                                      </p:cBhvr>
                                      <p:to>
                                        <p:strVal val="visible"/>
                                      </p:to>
                                    </p:set>
                                    <p:anim calcmode="lin" valueType="num">
                                      <p:cBhvr additive="base">
                                        <p:cTn id="26" dur="1000"/>
                                        <p:tgtEl>
                                          <p:spTgt spid="467"/>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9"/>
                                        </p:tgtEl>
                                        <p:attrNameLst>
                                          <p:attrName>style.visibility</p:attrName>
                                        </p:attrNameLst>
                                      </p:cBhvr>
                                      <p:to>
                                        <p:strVal val="visible"/>
                                      </p:to>
                                    </p:set>
                                    <p:anim calcmode="lin" valueType="num">
                                      <p:cBhvr additive="base">
                                        <p:cTn id="29" dur="1000"/>
                                        <p:tgtEl>
                                          <p:spTgt spid="45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450"/>
                                        </p:tgtEl>
                                        <p:attrNameLst>
                                          <p:attrName>style.visibility</p:attrName>
                                        </p:attrNameLst>
                                      </p:cBhvr>
                                      <p:to>
                                        <p:strVal val="visible"/>
                                      </p:to>
                                    </p:set>
                                    <p:anim calcmode="lin" valueType="num">
                                      <p:cBhvr additive="base">
                                        <p:cTn id="33" dur="1000"/>
                                        <p:tgtEl>
                                          <p:spTgt spid="450"/>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2"/>
                                        </p:tgtEl>
                                        <p:attrNameLst>
                                          <p:attrName>style.visibility</p:attrName>
                                        </p:attrNameLst>
                                      </p:cBhvr>
                                      <p:to>
                                        <p:strVal val="visible"/>
                                      </p:to>
                                    </p:set>
                                    <p:anim calcmode="lin" valueType="num">
                                      <p:cBhvr additive="base">
                                        <p:cTn id="36" dur="1000"/>
                                        <p:tgtEl>
                                          <p:spTgt spid="452"/>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4"/>
                                        </p:tgtEl>
                                        <p:attrNameLst>
                                          <p:attrName>style.visibility</p:attrName>
                                        </p:attrNameLst>
                                      </p:cBhvr>
                                      <p:to>
                                        <p:strVal val="visible"/>
                                      </p:to>
                                    </p:set>
                                    <p:anim calcmode="lin" valueType="num">
                                      <p:cBhvr additive="base">
                                        <p:cTn id="39" dur="1000"/>
                                        <p:tgtEl>
                                          <p:spTgt spid="464"/>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61"/>
                                        </p:tgtEl>
                                        <p:attrNameLst>
                                          <p:attrName>style.visibility</p:attrName>
                                        </p:attrNameLst>
                                      </p:cBhvr>
                                      <p:to>
                                        <p:strVal val="visible"/>
                                      </p:to>
                                    </p:set>
                                    <p:anim calcmode="lin" valueType="num">
                                      <p:cBhvr additive="base">
                                        <p:cTn id="42" dur="1000"/>
                                        <p:tgtEl>
                                          <p:spTgt spid="46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453"/>
                                        </p:tgtEl>
                                        <p:attrNameLst>
                                          <p:attrName>style.visibility</p:attrName>
                                        </p:attrNameLst>
                                      </p:cBhvr>
                                      <p:to>
                                        <p:strVal val="visible"/>
                                      </p:to>
                                    </p:set>
                                    <p:animEffect transition="in" filter="fade">
                                      <p:cBhvr>
                                        <p:cTn id="46" dur="1000"/>
                                        <p:tgtEl>
                                          <p:spTgt spid="453"/>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63"/>
                                        </p:tgtEl>
                                        <p:attrNameLst>
                                          <p:attrName>style.visibility</p:attrName>
                                        </p:attrNameLst>
                                      </p:cBhvr>
                                      <p:to>
                                        <p:strVal val="visible"/>
                                      </p:to>
                                    </p:set>
                                    <p:animEffect transition="in" filter="fade">
                                      <p:cBhvr>
                                        <p:cTn id="50" dur="10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a:extLst>
            <a:ext uri="{FF2B5EF4-FFF2-40B4-BE49-F238E27FC236}">
              <a16:creationId xmlns:a16="http://schemas.microsoft.com/office/drawing/2014/main" id="{5BCEF269-7F22-F5E3-4823-349B104199DE}"/>
            </a:ext>
          </a:extLst>
        </p:cNvPr>
        <p:cNvGrpSpPr/>
        <p:nvPr/>
      </p:nvGrpSpPr>
      <p:grpSpPr>
        <a:xfrm>
          <a:off x="0" y="0"/>
          <a:ext cx="0" cy="0"/>
          <a:chOff x="0" y="0"/>
          <a:chExt cx="0" cy="0"/>
        </a:xfrm>
      </p:grpSpPr>
      <p:sp>
        <p:nvSpPr>
          <p:cNvPr id="440" name="Google Shape;440;p41">
            <a:extLst>
              <a:ext uri="{FF2B5EF4-FFF2-40B4-BE49-F238E27FC236}">
                <a16:creationId xmlns:a16="http://schemas.microsoft.com/office/drawing/2014/main" id="{E3F24D28-5F16-5D3F-273F-D828F451B948}"/>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ما قبل بناء وتشييد المنشآت الرياضية </a:t>
            </a:r>
            <a:r>
              <a:rPr lang="ar-SA" sz="1600" b="0" dirty="0">
                <a:latin typeface="Sakkal Majalla" panose="02000000000000000000" pitchFamily="2" charset="-78"/>
                <a:cs typeface="Sakkal Majalla" panose="02000000000000000000" pitchFamily="2" charset="-78"/>
              </a:rPr>
              <a:t>(الفاضل،1444)</a:t>
            </a:r>
            <a:endParaRPr sz="1600" b="0" dirty="0">
              <a:latin typeface="Sakkal Majalla" panose="02000000000000000000" pitchFamily="2" charset="-78"/>
              <a:cs typeface="Sakkal Majalla" panose="02000000000000000000" pitchFamily="2" charset="-78"/>
            </a:endParaRPr>
          </a:p>
        </p:txBody>
      </p:sp>
      <p:sp>
        <p:nvSpPr>
          <p:cNvPr id="444" name="Google Shape;444;p41">
            <a:extLst>
              <a:ext uri="{FF2B5EF4-FFF2-40B4-BE49-F238E27FC236}">
                <a16:creationId xmlns:a16="http://schemas.microsoft.com/office/drawing/2014/main" id="{DD1A8CCB-43A3-E568-70F2-AB14D6E190B4}"/>
              </a:ext>
            </a:extLst>
          </p:cNvPr>
          <p:cNvSpPr txBox="1">
            <a:spLocks noGrp="1"/>
          </p:cNvSpPr>
          <p:nvPr>
            <p:ph type="title" idx="4"/>
          </p:nvPr>
        </p:nvSpPr>
        <p:spPr>
          <a:xfrm>
            <a:off x="1458483" y="3841742"/>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03</a:t>
            </a:r>
            <a:endParaRPr dirty="0"/>
          </a:p>
        </p:txBody>
      </p:sp>
      <p:sp>
        <p:nvSpPr>
          <p:cNvPr id="446" name="Google Shape;446;p41">
            <a:extLst>
              <a:ext uri="{FF2B5EF4-FFF2-40B4-BE49-F238E27FC236}">
                <a16:creationId xmlns:a16="http://schemas.microsoft.com/office/drawing/2014/main" id="{90E18404-149F-8D71-10C9-CFEC11C719F3}"/>
              </a:ext>
            </a:extLst>
          </p:cNvPr>
          <p:cNvSpPr txBox="1">
            <a:spLocks noGrp="1"/>
          </p:cNvSpPr>
          <p:nvPr>
            <p:ph type="subTitle" idx="6"/>
          </p:nvPr>
        </p:nvSpPr>
        <p:spPr>
          <a:xfrm>
            <a:off x="1382033" y="4184117"/>
            <a:ext cx="2241924" cy="70914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الأبواب ومخارج الطوارئ</a:t>
            </a:r>
            <a:endParaRPr b="0" dirty="0">
              <a:latin typeface="Traditional Arabic" panose="02020603050405020304" pitchFamily="18" charset="-78"/>
              <a:cs typeface="Traditional Arabic" panose="02020603050405020304" pitchFamily="18" charset="-78"/>
            </a:endParaRPr>
          </a:p>
        </p:txBody>
      </p:sp>
      <p:sp>
        <p:nvSpPr>
          <p:cNvPr id="447" name="Google Shape;447;p41">
            <a:extLst>
              <a:ext uri="{FF2B5EF4-FFF2-40B4-BE49-F238E27FC236}">
                <a16:creationId xmlns:a16="http://schemas.microsoft.com/office/drawing/2014/main" id="{584439C0-11DB-64FA-2ED3-F34B3FD24E07}"/>
              </a:ext>
            </a:extLst>
          </p:cNvPr>
          <p:cNvSpPr txBox="1">
            <a:spLocks noGrp="1"/>
          </p:cNvSpPr>
          <p:nvPr>
            <p:ph type="title" idx="7"/>
          </p:nvPr>
        </p:nvSpPr>
        <p:spPr>
          <a:xfrm>
            <a:off x="3575171" y="3841742"/>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02</a:t>
            </a:r>
            <a:endParaRPr dirty="0"/>
          </a:p>
        </p:txBody>
      </p:sp>
      <p:sp>
        <p:nvSpPr>
          <p:cNvPr id="449" name="Google Shape;449;p41">
            <a:extLst>
              <a:ext uri="{FF2B5EF4-FFF2-40B4-BE49-F238E27FC236}">
                <a16:creationId xmlns:a16="http://schemas.microsoft.com/office/drawing/2014/main" id="{9848651D-EDC6-4E3C-7E7F-FE659D2E0093}"/>
              </a:ext>
            </a:extLst>
          </p:cNvPr>
          <p:cNvSpPr txBox="1">
            <a:spLocks noGrp="1"/>
          </p:cNvSpPr>
          <p:nvPr>
            <p:ph type="subTitle" idx="9"/>
          </p:nvPr>
        </p:nvSpPr>
        <p:spPr>
          <a:xfrm>
            <a:off x="3575072" y="4184116"/>
            <a:ext cx="1955100" cy="75070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الأسقف</a:t>
            </a:r>
            <a:endParaRPr b="0" dirty="0">
              <a:latin typeface="Traditional Arabic" panose="02020603050405020304" pitchFamily="18" charset="-78"/>
              <a:cs typeface="Traditional Arabic" panose="02020603050405020304" pitchFamily="18" charset="-78"/>
            </a:endParaRPr>
          </a:p>
        </p:txBody>
      </p:sp>
      <p:sp>
        <p:nvSpPr>
          <p:cNvPr id="450" name="Google Shape;450;p41">
            <a:extLst>
              <a:ext uri="{FF2B5EF4-FFF2-40B4-BE49-F238E27FC236}">
                <a16:creationId xmlns:a16="http://schemas.microsoft.com/office/drawing/2014/main" id="{C9F8AA98-28A8-0EA9-E7D3-AC8DD825D5C2}"/>
              </a:ext>
            </a:extLst>
          </p:cNvPr>
          <p:cNvSpPr txBox="1">
            <a:spLocks noGrp="1"/>
          </p:cNvSpPr>
          <p:nvPr>
            <p:ph type="title" idx="13"/>
          </p:nvPr>
        </p:nvSpPr>
        <p:spPr>
          <a:xfrm>
            <a:off x="5504074" y="3841742"/>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01</a:t>
            </a:r>
            <a:endParaRPr dirty="0"/>
          </a:p>
        </p:txBody>
      </p:sp>
      <p:sp>
        <p:nvSpPr>
          <p:cNvPr id="452" name="Google Shape;452;p41">
            <a:extLst>
              <a:ext uri="{FF2B5EF4-FFF2-40B4-BE49-F238E27FC236}">
                <a16:creationId xmlns:a16="http://schemas.microsoft.com/office/drawing/2014/main" id="{BFB83792-F08A-8F99-7CBD-5BB7F1620BF7}"/>
              </a:ext>
            </a:extLst>
          </p:cNvPr>
          <p:cNvSpPr txBox="1">
            <a:spLocks noGrp="1"/>
          </p:cNvSpPr>
          <p:nvPr>
            <p:ph type="subTitle" idx="15"/>
          </p:nvPr>
        </p:nvSpPr>
        <p:spPr>
          <a:xfrm>
            <a:off x="5504076" y="4184117"/>
            <a:ext cx="2080532" cy="70914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الحوائط والجدران</a:t>
            </a:r>
            <a:endParaRPr b="0" dirty="0">
              <a:latin typeface="Traditional Arabic" panose="02020603050405020304" pitchFamily="18" charset="-78"/>
              <a:cs typeface="Traditional Arabic" panose="02020603050405020304" pitchFamily="18" charset="-78"/>
            </a:endParaRPr>
          </a:p>
        </p:txBody>
      </p:sp>
      <p:cxnSp>
        <p:nvCxnSpPr>
          <p:cNvPr id="453" name="Google Shape;453;p41">
            <a:extLst>
              <a:ext uri="{FF2B5EF4-FFF2-40B4-BE49-F238E27FC236}">
                <a16:creationId xmlns:a16="http://schemas.microsoft.com/office/drawing/2014/main" id="{4E95D970-4BC0-657D-CB39-6092278D998F}"/>
              </a:ext>
            </a:extLst>
          </p:cNvPr>
          <p:cNvCxnSpPr>
            <a:cxnSpLocks/>
          </p:cNvCxnSpPr>
          <p:nvPr/>
        </p:nvCxnSpPr>
        <p:spPr>
          <a:xfrm rot="10800000" flipH="1">
            <a:off x="2547605" y="2497892"/>
            <a:ext cx="1730421" cy="550500"/>
          </a:xfrm>
          <a:prstGeom prst="straightConnector1">
            <a:avLst/>
          </a:prstGeom>
          <a:noFill/>
          <a:ln w="9525" cap="flat" cmpd="sng">
            <a:solidFill>
              <a:schemeClr val="dk2"/>
            </a:solidFill>
            <a:prstDash val="dash"/>
            <a:round/>
            <a:headEnd type="none" w="med" len="med"/>
            <a:tailEnd type="none" w="med" len="med"/>
          </a:ln>
        </p:spPr>
      </p:cxnSp>
      <p:cxnSp>
        <p:nvCxnSpPr>
          <p:cNvPr id="459" name="Google Shape;459;p41">
            <a:extLst>
              <a:ext uri="{FF2B5EF4-FFF2-40B4-BE49-F238E27FC236}">
                <a16:creationId xmlns:a16="http://schemas.microsoft.com/office/drawing/2014/main" id="{29F05DE6-53B8-E9DD-C6EF-3B66584014B5}"/>
              </a:ext>
            </a:extLst>
          </p:cNvPr>
          <p:cNvCxnSpPr>
            <a:cxnSpLocks/>
          </p:cNvCxnSpPr>
          <p:nvPr/>
        </p:nvCxnSpPr>
        <p:spPr>
          <a:xfrm rot="10800000">
            <a:off x="4552767" y="2743167"/>
            <a:ext cx="0" cy="1027200"/>
          </a:xfrm>
          <a:prstGeom prst="straightConnector1">
            <a:avLst/>
          </a:prstGeom>
          <a:noFill/>
          <a:ln w="9525" cap="flat" cmpd="sng">
            <a:solidFill>
              <a:schemeClr val="dk2"/>
            </a:solidFill>
            <a:prstDash val="dash"/>
            <a:round/>
            <a:headEnd type="none" w="med" len="med"/>
            <a:tailEnd type="none" w="med" len="med"/>
          </a:ln>
        </p:spPr>
      </p:cxnSp>
      <p:cxnSp>
        <p:nvCxnSpPr>
          <p:cNvPr id="460" name="Google Shape;460;p41">
            <a:extLst>
              <a:ext uri="{FF2B5EF4-FFF2-40B4-BE49-F238E27FC236}">
                <a16:creationId xmlns:a16="http://schemas.microsoft.com/office/drawing/2014/main" id="{3BDAB761-16FF-D4F8-772F-C29D9D07C8D3}"/>
              </a:ext>
            </a:extLst>
          </p:cNvPr>
          <p:cNvCxnSpPr>
            <a:endCxn id="454" idx="4"/>
          </p:cNvCxnSpPr>
          <p:nvPr/>
        </p:nvCxnSpPr>
        <p:spPr>
          <a:xfrm rot="10800000">
            <a:off x="2436037" y="3293792"/>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1" name="Google Shape;461;p41">
            <a:extLst>
              <a:ext uri="{FF2B5EF4-FFF2-40B4-BE49-F238E27FC236}">
                <a16:creationId xmlns:a16="http://schemas.microsoft.com/office/drawing/2014/main" id="{0F688947-7586-294D-9AC9-0FE4175F350C}"/>
              </a:ext>
            </a:extLst>
          </p:cNvPr>
          <p:cNvCxnSpPr>
            <a:endCxn id="462" idx="4"/>
          </p:cNvCxnSpPr>
          <p:nvPr/>
        </p:nvCxnSpPr>
        <p:spPr>
          <a:xfrm rot="10800000">
            <a:off x="6481625" y="3293792"/>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3" name="Google Shape;463;p41">
            <a:extLst>
              <a:ext uri="{FF2B5EF4-FFF2-40B4-BE49-F238E27FC236}">
                <a16:creationId xmlns:a16="http://schemas.microsoft.com/office/drawing/2014/main" id="{18B703B9-067A-07BB-5D44-6934AEAEC39D}"/>
              </a:ext>
            </a:extLst>
          </p:cNvPr>
          <p:cNvCxnSpPr>
            <a:cxnSpLocks/>
            <a:endCxn id="462" idx="2"/>
          </p:cNvCxnSpPr>
          <p:nvPr/>
        </p:nvCxnSpPr>
        <p:spPr>
          <a:xfrm>
            <a:off x="4806325" y="2497767"/>
            <a:ext cx="1429800" cy="550500"/>
          </a:xfrm>
          <a:prstGeom prst="straightConnector1">
            <a:avLst/>
          </a:prstGeom>
          <a:noFill/>
          <a:ln w="9525" cap="flat" cmpd="sng">
            <a:solidFill>
              <a:schemeClr val="dk2"/>
            </a:solidFill>
            <a:prstDash val="dash"/>
            <a:round/>
            <a:headEnd type="none" w="med" len="med"/>
            <a:tailEnd type="none" w="med" len="med"/>
          </a:ln>
        </p:spPr>
      </p:cxnSp>
      <p:grpSp>
        <p:nvGrpSpPr>
          <p:cNvPr id="464" name="Google Shape;464;p41">
            <a:extLst>
              <a:ext uri="{FF2B5EF4-FFF2-40B4-BE49-F238E27FC236}">
                <a16:creationId xmlns:a16="http://schemas.microsoft.com/office/drawing/2014/main" id="{BB601053-347E-20BD-0579-851C845DF315}"/>
              </a:ext>
            </a:extLst>
          </p:cNvPr>
          <p:cNvGrpSpPr/>
          <p:nvPr/>
        </p:nvGrpSpPr>
        <p:grpSpPr>
          <a:xfrm>
            <a:off x="6236225" y="2802992"/>
            <a:ext cx="679319" cy="490800"/>
            <a:chOff x="7207788" y="2073100"/>
            <a:chExt cx="679319" cy="490800"/>
          </a:xfrm>
        </p:grpSpPr>
        <p:sp>
          <p:nvSpPr>
            <p:cNvPr id="465" name="Google Shape;465;p41">
              <a:extLst>
                <a:ext uri="{FF2B5EF4-FFF2-40B4-BE49-F238E27FC236}">
                  <a16:creationId xmlns:a16="http://schemas.microsoft.com/office/drawing/2014/main" id="{C420A447-9D25-805E-A7EC-55CE60E60C1A}"/>
                </a:ext>
              </a:extLst>
            </p:cNvPr>
            <p:cNvSpPr/>
            <p:nvPr/>
          </p:nvSpPr>
          <p:spPr>
            <a:xfrm>
              <a:off x="7740958" y="2090242"/>
              <a:ext cx="146148" cy="134540"/>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a:extLst>
                <a:ext uri="{FF2B5EF4-FFF2-40B4-BE49-F238E27FC236}">
                  <a16:creationId xmlns:a16="http://schemas.microsoft.com/office/drawing/2014/main" id="{6E93E7AD-1233-BB64-9372-11B82D45B6DB}"/>
                </a:ext>
              </a:extLst>
            </p:cNvPr>
            <p:cNvSpPr/>
            <p:nvPr/>
          </p:nvSpPr>
          <p:spPr>
            <a:xfrm rot="10800000" flipH="1">
              <a:off x="7698533" y="242413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a:extLst>
                <a:ext uri="{FF2B5EF4-FFF2-40B4-BE49-F238E27FC236}">
                  <a16:creationId xmlns:a16="http://schemas.microsoft.com/office/drawing/2014/main" id="{CF1AE736-706E-71A6-5D15-4D8EB28696D4}"/>
                </a:ext>
              </a:extLst>
            </p:cNvPr>
            <p:cNvSpPr/>
            <p:nvPr/>
          </p:nvSpPr>
          <p:spPr>
            <a:xfrm>
              <a:off x="7207788" y="2073100"/>
              <a:ext cx="490800" cy="49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67" name="Google Shape;467;p41">
            <a:extLst>
              <a:ext uri="{FF2B5EF4-FFF2-40B4-BE49-F238E27FC236}">
                <a16:creationId xmlns:a16="http://schemas.microsoft.com/office/drawing/2014/main" id="{6019FF61-4B01-5B3E-D0ED-E9BB5269BE40}"/>
              </a:ext>
            </a:extLst>
          </p:cNvPr>
          <p:cNvGrpSpPr/>
          <p:nvPr/>
        </p:nvGrpSpPr>
        <p:grpSpPr>
          <a:xfrm>
            <a:off x="4234460" y="2060797"/>
            <a:ext cx="563706" cy="657878"/>
            <a:chOff x="5214181" y="1355397"/>
            <a:chExt cx="563706" cy="657878"/>
          </a:xfrm>
        </p:grpSpPr>
        <p:sp>
          <p:nvSpPr>
            <p:cNvPr id="468" name="Google Shape;468;p41">
              <a:extLst>
                <a:ext uri="{FF2B5EF4-FFF2-40B4-BE49-F238E27FC236}">
                  <a16:creationId xmlns:a16="http://schemas.microsoft.com/office/drawing/2014/main" id="{FE4874D2-FE29-75C6-F7D0-30A1327A01A6}"/>
                </a:ext>
              </a:extLst>
            </p:cNvPr>
            <p:cNvSpPr/>
            <p:nvPr/>
          </p:nvSpPr>
          <p:spPr>
            <a:xfrm rot="-5210766">
              <a:off x="5459277" y="1364791"/>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a:extLst>
                <a:ext uri="{FF2B5EF4-FFF2-40B4-BE49-F238E27FC236}">
                  <a16:creationId xmlns:a16="http://schemas.microsoft.com/office/drawing/2014/main" id="{7D638419-9EE8-3B44-C4E3-C56C2CB3B659}"/>
                </a:ext>
              </a:extLst>
            </p:cNvPr>
            <p:cNvSpPr/>
            <p:nvPr/>
          </p:nvSpPr>
          <p:spPr>
            <a:xfrm rot="5589328" flipH="1">
              <a:off x="5213562" y="157151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a:extLst>
                <a:ext uri="{FF2B5EF4-FFF2-40B4-BE49-F238E27FC236}">
                  <a16:creationId xmlns:a16="http://schemas.microsoft.com/office/drawing/2014/main" id="{77484C55-7028-EA4D-9564-F0522D168352}"/>
                </a:ext>
              </a:extLst>
            </p:cNvPr>
            <p:cNvSpPr/>
            <p:nvPr/>
          </p:nvSpPr>
          <p:spPr>
            <a:xfrm>
              <a:off x="5287088" y="1522475"/>
              <a:ext cx="490800" cy="490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70" name="Google Shape;470;p41">
            <a:extLst>
              <a:ext uri="{FF2B5EF4-FFF2-40B4-BE49-F238E27FC236}">
                <a16:creationId xmlns:a16="http://schemas.microsoft.com/office/drawing/2014/main" id="{4CC66B42-9894-A573-2C89-F59CD5BA13CB}"/>
              </a:ext>
            </a:extLst>
          </p:cNvPr>
          <p:cNvGrpSpPr/>
          <p:nvPr/>
        </p:nvGrpSpPr>
        <p:grpSpPr>
          <a:xfrm>
            <a:off x="2048337" y="2723930"/>
            <a:ext cx="633100" cy="569862"/>
            <a:chOff x="3224000" y="1994038"/>
            <a:chExt cx="633100" cy="569862"/>
          </a:xfrm>
        </p:grpSpPr>
        <p:sp>
          <p:nvSpPr>
            <p:cNvPr id="471" name="Google Shape;471;p41">
              <a:extLst>
                <a:ext uri="{FF2B5EF4-FFF2-40B4-BE49-F238E27FC236}">
                  <a16:creationId xmlns:a16="http://schemas.microsoft.com/office/drawing/2014/main" id="{F6D633CC-A9BE-E48F-AA27-C53B08C90BB0}"/>
                </a:ext>
              </a:extLst>
            </p:cNvPr>
            <p:cNvSpPr/>
            <p:nvPr/>
          </p:nvSpPr>
          <p:spPr>
            <a:xfrm rot="-5210766">
              <a:off x="3222114" y="2349129"/>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a:extLst>
                <a:ext uri="{FF2B5EF4-FFF2-40B4-BE49-F238E27FC236}">
                  <a16:creationId xmlns:a16="http://schemas.microsoft.com/office/drawing/2014/main" id="{4EF8CDD5-1B50-CA5C-4347-E13E3BC2ABA5}"/>
                </a:ext>
              </a:extLst>
            </p:cNvPr>
            <p:cNvSpPr/>
            <p:nvPr/>
          </p:nvSpPr>
          <p:spPr>
            <a:xfrm rot="5589328" flipH="1">
              <a:off x="3365762" y="1998488"/>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a:extLst>
                <a:ext uri="{FF2B5EF4-FFF2-40B4-BE49-F238E27FC236}">
                  <a16:creationId xmlns:a16="http://schemas.microsoft.com/office/drawing/2014/main" id="{26524D15-84C1-1538-3F70-FEC6F86BF69E}"/>
                </a:ext>
              </a:extLst>
            </p:cNvPr>
            <p:cNvSpPr/>
            <p:nvPr/>
          </p:nvSpPr>
          <p:spPr>
            <a:xfrm>
              <a:off x="3366300" y="2073100"/>
              <a:ext cx="490800" cy="49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462;p101">
            <a:extLst>
              <a:ext uri="{FF2B5EF4-FFF2-40B4-BE49-F238E27FC236}">
                <a16:creationId xmlns:a16="http://schemas.microsoft.com/office/drawing/2014/main" id="{C0216B80-872B-5089-ACA4-99A57FE7923C}"/>
              </a:ext>
            </a:extLst>
          </p:cNvPr>
          <p:cNvSpPr/>
          <p:nvPr/>
        </p:nvSpPr>
        <p:spPr>
          <a:xfrm>
            <a:off x="443810"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63;p101">
            <a:extLst>
              <a:ext uri="{FF2B5EF4-FFF2-40B4-BE49-F238E27FC236}">
                <a16:creationId xmlns:a16="http://schemas.microsoft.com/office/drawing/2014/main" id="{12D44858-802F-4614-665C-0D4B78E0450B}"/>
              </a:ext>
            </a:extLst>
          </p:cNvPr>
          <p:cNvSpPr/>
          <p:nvPr/>
        </p:nvSpPr>
        <p:spPr>
          <a:xfrm flipH="1">
            <a:off x="8417146"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7;p45">
            <a:extLst>
              <a:ext uri="{FF2B5EF4-FFF2-40B4-BE49-F238E27FC236}">
                <a16:creationId xmlns:a16="http://schemas.microsoft.com/office/drawing/2014/main" id="{1C4D5FA0-A1AB-8226-BD6C-E72B88A562BD}"/>
              </a:ext>
            </a:extLst>
          </p:cNvPr>
          <p:cNvSpPr txBox="1">
            <a:spLocks/>
          </p:cNvSpPr>
          <p:nvPr/>
        </p:nvSpPr>
        <p:spPr>
          <a:xfrm>
            <a:off x="533954" y="1270727"/>
            <a:ext cx="8030384" cy="77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ytone One"/>
              <a:buNone/>
              <a:defRPr sz="1600" b="1"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9pPr>
          </a:lstStyle>
          <a:p>
            <a:r>
              <a:rPr lang="ar-SA" sz="1800" b="0" dirty="0">
                <a:latin typeface="Traditional Arabic" panose="02020603050405020304" pitchFamily="18" charset="-78"/>
                <a:cs typeface="Traditional Arabic" panose="02020603050405020304" pitchFamily="18" charset="-78"/>
              </a:rPr>
              <a:t>ترتبط عوامل الامن والسلامة في المنشآت الرياضية بالعديد من العوامل. والتي تختلف حسب نوع المنشأة وطبيعتها. فمن ناحية الحضور الجماهيري</a:t>
            </a:r>
            <a:r>
              <a:rPr lang="ar-SA" sz="1800" dirty="0">
                <a:latin typeface="Traditional Arabic" panose="02020603050405020304" pitchFamily="18" charset="-78"/>
                <a:cs typeface="Traditional Arabic" panose="02020603050405020304" pitchFamily="18" charset="-78"/>
              </a:rPr>
              <a:t> </a:t>
            </a:r>
            <a:r>
              <a:rPr lang="ar-SA" sz="1800" b="0" dirty="0">
                <a:latin typeface="Traditional Arabic" panose="02020603050405020304" pitchFamily="18" charset="-78"/>
                <a:cs typeface="Traditional Arabic" panose="02020603050405020304" pitchFamily="18" charset="-78"/>
              </a:rPr>
              <a:t>للمنافسات والمسابقات الرياضية يجب الاهتمام </a:t>
            </a:r>
            <a:r>
              <a:rPr lang="ar-SA" sz="1800" dirty="0">
                <a:latin typeface="Traditional Arabic" panose="02020603050405020304" pitchFamily="18" charset="-78"/>
                <a:cs typeface="Traditional Arabic" panose="02020603050405020304" pitchFamily="18" charset="-78"/>
              </a:rPr>
              <a:t>الملاعب المغلقة/ الصالات الرياضية</a:t>
            </a:r>
          </a:p>
        </p:txBody>
      </p:sp>
    </p:spTree>
    <p:extLst>
      <p:ext uri="{BB962C8B-B14F-4D97-AF65-F5344CB8AC3E}">
        <p14:creationId xmlns:p14="http://schemas.microsoft.com/office/powerpoint/2010/main" val="279373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1000"/>
                                        <p:tgtEl>
                                          <p:spTgt spid="44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46"/>
                                        </p:tgtEl>
                                        <p:attrNameLst>
                                          <p:attrName>style.visibility</p:attrName>
                                        </p:attrNameLst>
                                      </p:cBhvr>
                                      <p:to>
                                        <p:strVal val="visible"/>
                                      </p:to>
                                    </p:set>
                                    <p:anim calcmode="lin" valueType="num">
                                      <p:cBhvr additive="base">
                                        <p:cTn id="10" dur="1000"/>
                                        <p:tgtEl>
                                          <p:spTgt spid="4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70"/>
                                        </p:tgtEl>
                                        <p:attrNameLst>
                                          <p:attrName>style.visibility</p:attrName>
                                        </p:attrNameLst>
                                      </p:cBhvr>
                                      <p:to>
                                        <p:strVal val="visible"/>
                                      </p:to>
                                    </p:set>
                                    <p:anim calcmode="lin" valueType="num">
                                      <p:cBhvr additive="base">
                                        <p:cTn id="13" dur="1000"/>
                                        <p:tgtEl>
                                          <p:spTgt spid="47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60"/>
                                        </p:tgtEl>
                                        <p:attrNameLst>
                                          <p:attrName>style.visibility</p:attrName>
                                        </p:attrNameLst>
                                      </p:cBhvr>
                                      <p:to>
                                        <p:strVal val="visible"/>
                                      </p:to>
                                    </p:set>
                                    <p:anim calcmode="lin" valueType="num">
                                      <p:cBhvr additive="base">
                                        <p:cTn id="16" dur="1000"/>
                                        <p:tgtEl>
                                          <p:spTgt spid="46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7"/>
                                        </p:tgtEl>
                                        <p:attrNameLst>
                                          <p:attrName>style.visibility</p:attrName>
                                        </p:attrNameLst>
                                      </p:cBhvr>
                                      <p:to>
                                        <p:strVal val="visible"/>
                                      </p:to>
                                    </p:set>
                                    <p:anim calcmode="lin" valueType="num">
                                      <p:cBhvr additive="base">
                                        <p:cTn id="20" dur="1000"/>
                                        <p:tgtEl>
                                          <p:spTgt spid="447"/>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9"/>
                                        </p:tgtEl>
                                        <p:attrNameLst>
                                          <p:attrName>style.visibility</p:attrName>
                                        </p:attrNameLst>
                                      </p:cBhvr>
                                      <p:to>
                                        <p:strVal val="visible"/>
                                      </p:to>
                                    </p:set>
                                    <p:anim calcmode="lin" valueType="num">
                                      <p:cBhvr additive="base">
                                        <p:cTn id="23" dur="1000"/>
                                        <p:tgtEl>
                                          <p:spTgt spid="44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67"/>
                                        </p:tgtEl>
                                        <p:attrNameLst>
                                          <p:attrName>style.visibility</p:attrName>
                                        </p:attrNameLst>
                                      </p:cBhvr>
                                      <p:to>
                                        <p:strVal val="visible"/>
                                      </p:to>
                                    </p:set>
                                    <p:anim calcmode="lin" valueType="num">
                                      <p:cBhvr additive="base">
                                        <p:cTn id="26" dur="1000"/>
                                        <p:tgtEl>
                                          <p:spTgt spid="467"/>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9"/>
                                        </p:tgtEl>
                                        <p:attrNameLst>
                                          <p:attrName>style.visibility</p:attrName>
                                        </p:attrNameLst>
                                      </p:cBhvr>
                                      <p:to>
                                        <p:strVal val="visible"/>
                                      </p:to>
                                    </p:set>
                                    <p:anim calcmode="lin" valueType="num">
                                      <p:cBhvr additive="base">
                                        <p:cTn id="29" dur="1000"/>
                                        <p:tgtEl>
                                          <p:spTgt spid="45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450"/>
                                        </p:tgtEl>
                                        <p:attrNameLst>
                                          <p:attrName>style.visibility</p:attrName>
                                        </p:attrNameLst>
                                      </p:cBhvr>
                                      <p:to>
                                        <p:strVal val="visible"/>
                                      </p:to>
                                    </p:set>
                                    <p:anim calcmode="lin" valueType="num">
                                      <p:cBhvr additive="base">
                                        <p:cTn id="33" dur="1000"/>
                                        <p:tgtEl>
                                          <p:spTgt spid="450"/>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2"/>
                                        </p:tgtEl>
                                        <p:attrNameLst>
                                          <p:attrName>style.visibility</p:attrName>
                                        </p:attrNameLst>
                                      </p:cBhvr>
                                      <p:to>
                                        <p:strVal val="visible"/>
                                      </p:to>
                                    </p:set>
                                    <p:anim calcmode="lin" valueType="num">
                                      <p:cBhvr additive="base">
                                        <p:cTn id="36" dur="1000"/>
                                        <p:tgtEl>
                                          <p:spTgt spid="452"/>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4"/>
                                        </p:tgtEl>
                                        <p:attrNameLst>
                                          <p:attrName>style.visibility</p:attrName>
                                        </p:attrNameLst>
                                      </p:cBhvr>
                                      <p:to>
                                        <p:strVal val="visible"/>
                                      </p:to>
                                    </p:set>
                                    <p:anim calcmode="lin" valueType="num">
                                      <p:cBhvr additive="base">
                                        <p:cTn id="39" dur="1000"/>
                                        <p:tgtEl>
                                          <p:spTgt spid="464"/>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61"/>
                                        </p:tgtEl>
                                        <p:attrNameLst>
                                          <p:attrName>style.visibility</p:attrName>
                                        </p:attrNameLst>
                                      </p:cBhvr>
                                      <p:to>
                                        <p:strVal val="visible"/>
                                      </p:to>
                                    </p:set>
                                    <p:anim calcmode="lin" valueType="num">
                                      <p:cBhvr additive="base">
                                        <p:cTn id="42" dur="1000"/>
                                        <p:tgtEl>
                                          <p:spTgt spid="46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453"/>
                                        </p:tgtEl>
                                        <p:attrNameLst>
                                          <p:attrName>style.visibility</p:attrName>
                                        </p:attrNameLst>
                                      </p:cBhvr>
                                      <p:to>
                                        <p:strVal val="visible"/>
                                      </p:to>
                                    </p:set>
                                    <p:animEffect transition="in" filter="fade">
                                      <p:cBhvr>
                                        <p:cTn id="46" dur="1000"/>
                                        <p:tgtEl>
                                          <p:spTgt spid="453"/>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63"/>
                                        </p:tgtEl>
                                        <p:attrNameLst>
                                          <p:attrName>style.visibility</p:attrName>
                                        </p:attrNameLst>
                                      </p:cBhvr>
                                      <p:to>
                                        <p:strVal val="visible"/>
                                      </p:to>
                                    </p:set>
                                    <p:animEffect transition="in" filter="fade">
                                      <p:cBhvr>
                                        <p:cTn id="50" dur="10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6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lvl="0"/>
            <a:r>
              <a:rPr lang="ar-SA" dirty="0">
                <a:latin typeface="Sakkal Majalla" panose="02000000000000000000" pitchFamily="2" charset="-78"/>
                <a:cs typeface="Sakkal Majalla" panose="02000000000000000000" pitchFamily="2" charset="-78"/>
              </a:rPr>
              <a:t>بروتوكولات لتحسين السلامة في مناطق الأمان </a:t>
            </a:r>
            <a:r>
              <a:rPr lang="ar-SA" sz="1600" b="0" dirty="0">
                <a:latin typeface="Sakkal Majalla" panose="02000000000000000000" pitchFamily="2" charset="-78"/>
                <a:cs typeface="Sakkal Majalla" panose="02000000000000000000" pitchFamily="2" charset="-78"/>
              </a:rPr>
              <a:t>(الفاضل،1444)</a:t>
            </a:r>
            <a:endParaRPr dirty="0">
              <a:latin typeface="Sakkal Majalla" panose="02000000000000000000" pitchFamily="2" charset="-78"/>
              <a:cs typeface="Sakkal Majalla" panose="02000000000000000000" pitchFamily="2" charset="-78"/>
            </a:endParaRPr>
          </a:p>
        </p:txBody>
      </p:sp>
      <p:sp>
        <p:nvSpPr>
          <p:cNvPr id="1620" name="Google Shape;1620;p67"/>
          <p:cNvSpPr txBox="1">
            <a:spLocks noGrp="1"/>
          </p:cNvSpPr>
          <p:nvPr>
            <p:ph type="subTitle" idx="1"/>
          </p:nvPr>
        </p:nvSpPr>
        <p:spPr>
          <a:xfrm>
            <a:off x="383721" y="2265238"/>
            <a:ext cx="2612659" cy="54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لتثبيت المرايا على ارتفاع مناسب عن الأرض لتفادي اصابتها </a:t>
            </a:r>
            <a:r>
              <a:rPr lang="ar-SA" dirty="0" err="1">
                <a:latin typeface="Traditional Arabic" panose="02020603050405020304" pitchFamily="18" charset="-78"/>
                <a:cs typeface="Traditional Arabic" panose="02020603050405020304" pitchFamily="18" charset="-78"/>
              </a:rPr>
              <a:t>بادوات</a:t>
            </a:r>
            <a:r>
              <a:rPr lang="ar-SA" dirty="0">
                <a:latin typeface="Traditional Arabic" panose="02020603050405020304" pitchFamily="18" charset="-78"/>
                <a:cs typeface="Traditional Arabic" panose="02020603050405020304" pitchFamily="18" charset="-78"/>
              </a:rPr>
              <a:t> الاثقال المختلفة</a:t>
            </a:r>
            <a:endParaRPr dirty="0">
              <a:latin typeface="Traditional Arabic" panose="02020603050405020304" pitchFamily="18" charset="-78"/>
              <a:cs typeface="Traditional Arabic" panose="02020603050405020304" pitchFamily="18" charset="-78"/>
            </a:endParaRPr>
          </a:p>
        </p:txBody>
      </p:sp>
      <p:sp>
        <p:nvSpPr>
          <p:cNvPr id="1621" name="Google Shape;1621;p67"/>
          <p:cNvSpPr txBox="1">
            <a:spLocks noGrp="1"/>
          </p:cNvSpPr>
          <p:nvPr>
            <p:ph type="subTitle" idx="2"/>
          </p:nvPr>
        </p:nvSpPr>
        <p:spPr>
          <a:xfrm>
            <a:off x="774100" y="1940725"/>
            <a:ext cx="18921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استخدام الحواجز أو الموانع</a:t>
            </a:r>
            <a:endParaRPr dirty="0">
              <a:latin typeface="Traditional Arabic" panose="02020603050405020304" pitchFamily="18" charset="-78"/>
              <a:cs typeface="Traditional Arabic" panose="02020603050405020304" pitchFamily="18" charset="-78"/>
            </a:endParaRPr>
          </a:p>
        </p:txBody>
      </p:sp>
      <p:sp>
        <p:nvSpPr>
          <p:cNvPr id="1622" name="Google Shape;1622;p67"/>
          <p:cNvSpPr txBox="1">
            <a:spLocks noGrp="1"/>
          </p:cNvSpPr>
          <p:nvPr>
            <p:ph type="subTitle" idx="3"/>
          </p:nvPr>
        </p:nvSpPr>
        <p:spPr>
          <a:xfrm>
            <a:off x="3233057" y="2265238"/>
            <a:ext cx="2740686" cy="54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تجنب استخدام المرايا العادية في قاعات الحديد او صالات التدريب مع مراعاة تثبيتها بشكل جيد</a:t>
            </a:r>
            <a:endParaRPr dirty="0">
              <a:latin typeface="Traditional Arabic" panose="02020603050405020304" pitchFamily="18" charset="-78"/>
              <a:cs typeface="Traditional Arabic" panose="02020603050405020304" pitchFamily="18" charset="-78"/>
            </a:endParaRPr>
          </a:p>
        </p:txBody>
      </p:sp>
      <p:sp>
        <p:nvSpPr>
          <p:cNvPr id="1623" name="Google Shape;1623;p67"/>
          <p:cNvSpPr txBox="1">
            <a:spLocks noGrp="1"/>
          </p:cNvSpPr>
          <p:nvPr>
            <p:ph type="subTitle" idx="4"/>
          </p:nvPr>
        </p:nvSpPr>
        <p:spPr>
          <a:xfrm>
            <a:off x="3625949" y="1940725"/>
            <a:ext cx="2083491" cy="39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مرايا معالجة تتحمل الصدمات</a:t>
            </a:r>
            <a:endParaRPr dirty="0">
              <a:latin typeface="Traditional Arabic" panose="02020603050405020304" pitchFamily="18" charset="-78"/>
              <a:cs typeface="Traditional Arabic" panose="02020603050405020304" pitchFamily="18" charset="-78"/>
            </a:endParaRPr>
          </a:p>
        </p:txBody>
      </p:sp>
      <p:sp>
        <p:nvSpPr>
          <p:cNvPr id="1624" name="Google Shape;1624;p67"/>
          <p:cNvSpPr txBox="1">
            <a:spLocks noGrp="1"/>
          </p:cNvSpPr>
          <p:nvPr>
            <p:ph type="subTitle" idx="5"/>
          </p:nvPr>
        </p:nvSpPr>
        <p:spPr>
          <a:xfrm>
            <a:off x="6339009" y="2265238"/>
            <a:ext cx="2347793" cy="54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استخدام اسطح ارضيات مانعة للانزلاق في مناطق الاستحمام او غرف التبديل</a:t>
            </a:r>
            <a:endParaRPr dirty="0">
              <a:latin typeface="Traditional Arabic" panose="02020603050405020304" pitchFamily="18" charset="-78"/>
              <a:cs typeface="Traditional Arabic" panose="02020603050405020304" pitchFamily="18" charset="-78"/>
            </a:endParaRPr>
          </a:p>
        </p:txBody>
      </p:sp>
      <p:sp>
        <p:nvSpPr>
          <p:cNvPr id="1625" name="Google Shape;1625;p67"/>
          <p:cNvSpPr txBox="1">
            <a:spLocks noGrp="1"/>
          </p:cNvSpPr>
          <p:nvPr>
            <p:ph type="subTitle" idx="6"/>
          </p:nvPr>
        </p:nvSpPr>
        <p:spPr>
          <a:xfrm>
            <a:off x="6477800" y="1940725"/>
            <a:ext cx="18921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نوع الأرضيات</a:t>
            </a:r>
            <a:endParaRPr dirty="0">
              <a:latin typeface="Traditional Arabic" panose="02020603050405020304" pitchFamily="18" charset="-78"/>
              <a:cs typeface="Traditional Arabic" panose="02020603050405020304" pitchFamily="18" charset="-78"/>
            </a:endParaRPr>
          </a:p>
        </p:txBody>
      </p:sp>
      <p:sp>
        <p:nvSpPr>
          <p:cNvPr id="1626" name="Google Shape;1626;p67"/>
          <p:cNvSpPr txBox="1">
            <a:spLocks noGrp="1"/>
          </p:cNvSpPr>
          <p:nvPr>
            <p:ph type="subTitle" idx="7"/>
          </p:nvPr>
        </p:nvSpPr>
        <p:spPr>
          <a:xfrm>
            <a:off x="538843" y="3792512"/>
            <a:ext cx="2496773" cy="88562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الابتعاد عن استخدام ارضيات غير مناسبة في ملاعب الأطفال مثل الارضيات الاسمنت او </a:t>
            </a:r>
            <a:r>
              <a:rPr lang="ar-SA" dirty="0" err="1">
                <a:latin typeface="Traditional Arabic" panose="02020603050405020304" pitchFamily="18" charset="-78"/>
                <a:cs typeface="Traditional Arabic" panose="02020603050405020304" pitchFamily="18" charset="-78"/>
              </a:rPr>
              <a:t>اللاسفلت</a:t>
            </a:r>
            <a:r>
              <a:rPr lang="ar-SA" dirty="0">
                <a:latin typeface="Traditional Arabic" panose="02020603050405020304" pitchFamily="18" charset="-78"/>
                <a:cs typeface="Traditional Arabic" panose="02020603050405020304" pitchFamily="18" charset="-78"/>
              </a:rPr>
              <a:t> او غيرها</a:t>
            </a:r>
            <a:endParaRPr dirty="0">
              <a:latin typeface="Traditional Arabic" panose="02020603050405020304" pitchFamily="18" charset="-78"/>
              <a:cs typeface="Traditional Arabic" panose="02020603050405020304" pitchFamily="18" charset="-78"/>
            </a:endParaRPr>
          </a:p>
        </p:txBody>
      </p:sp>
      <p:sp>
        <p:nvSpPr>
          <p:cNvPr id="1627" name="Google Shape;1627;p67"/>
          <p:cNvSpPr txBox="1">
            <a:spLocks noGrp="1"/>
          </p:cNvSpPr>
          <p:nvPr>
            <p:ph type="subTitle" idx="8"/>
          </p:nvPr>
        </p:nvSpPr>
        <p:spPr>
          <a:xfrm>
            <a:off x="774100" y="3468000"/>
            <a:ext cx="18921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أرضيات مطاطية</a:t>
            </a:r>
            <a:endParaRPr dirty="0">
              <a:latin typeface="Traditional Arabic" panose="02020603050405020304" pitchFamily="18" charset="-78"/>
              <a:cs typeface="Traditional Arabic" panose="02020603050405020304" pitchFamily="18" charset="-78"/>
            </a:endParaRPr>
          </a:p>
        </p:txBody>
      </p:sp>
      <p:sp>
        <p:nvSpPr>
          <p:cNvPr id="1628" name="Google Shape;1628;p67"/>
          <p:cNvSpPr txBox="1">
            <a:spLocks noGrp="1"/>
          </p:cNvSpPr>
          <p:nvPr>
            <p:ph type="subTitle" idx="9"/>
          </p:nvPr>
        </p:nvSpPr>
        <p:spPr>
          <a:xfrm>
            <a:off x="3454505" y="3792513"/>
            <a:ext cx="2347793" cy="54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المرمى المتنقل وغير المثبت في الأرض يكون عرضة للسقوط على من يصطدم به</a:t>
            </a:r>
            <a:endParaRPr dirty="0">
              <a:latin typeface="Traditional Arabic" panose="02020603050405020304" pitchFamily="18" charset="-78"/>
              <a:cs typeface="Traditional Arabic" panose="02020603050405020304" pitchFamily="18" charset="-78"/>
            </a:endParaRPr>
          </a:p>
        </p:txBody>
      </p:sp>
      <p:sp>
        <p:nvSpPr>
          <p:cNvPr id="1629" name="Google Shape;1629;p67"/>
          <p:cNvSpPr txBox="1">
            <a:spLocks noGrp="1"/>
          </p:cNvSpPr>
          <p:nvPr>
            <p:ph type="subTitle" idx="13"/>
          </p:nvPr>
        </p:nvSpPr>
        <p:spPr>
          <a:xfrm>
            <a:off x="3625950" y="3468000"/>
            <a:ext cx="18921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استخدام وسائل للتثبيت </a:t>
            </a:r>
            <a:endParaRPr dirty="0">
              <a:latin typeface="Traditional Arabic" panose="02020603050405020304" pitchFamily="18" charset="-78"/>
              <a:cs typeface="Traditional Arabic" panose="02020603050405020304" pitchFamily="18" charset="-78"/>
            </a:endParaRPr>
          </a:p>
        </p:txBody>
      </p:sp>
      <p:sp>
        <p:nvSpPr>
          <p:cNvPr id="1630" name="Google Shape;1630;p67"/>
          <p:cNvSpPr txBox="1">
            <a:spLocks noGrp="1"/>
          </p:cNvSpPr>
          <p:nvPr>
            <p:ph type="subTitle" idx="14"/>
          </p:nvPr>
        </p:nvSpPr>
        <p:spPr>
          <a:xfrm>
            <a:off x="6221186" y="3792513"/>
            <a:ext cx="2465616" cy="54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بعض أنواع الاسقف كالشرائح المعدنية </a:t>
            </a:r>
            <a:r>
              <a:rPr lang="ar-SA" dirty="0" err="1">
                <a:latin typeface="Traditional Arabic" panose="02020603050405020304" pitchFamily="18" charset="-78"/>
                <a:cs typeface="Traditional Arabic" panose="02020603050405020304" pitchFamily="18" charset="-78"/>
              </a:rPr>
              <a:t>لاتتحمل</a:t>
            </a:r>
            <a:r>
              <a:rPr lang="ar-SA" dirty="0">
                <a:latin typeface="Traditional Arabic" panose="02020603050405020304" pitchFamily="18" charset="-78"/>
                <a:cs typeface="Traditional Arabic" panose="02020603050405020304" pitchFamily="18" charset="-78"/>
              </a:rPr>
              <a:t> ضربات الكرة ومعرضة للكسر او السقوط</a:t>
            </a:r>
            <a:endParaRPr dirty="0">
              <a:latin typeface="Traditional Arabic" panose="02020603050405020304" pitchFamily="18" charset="-78"/>
              <a:cs typeface="Traditional Arabic" panose="02020603050405020304" pitchFamily="18" charset="-78"/>
            </a:endParaRPr>
          </a:p>
        </p:txBody>
      </p:sp>
      <p:sp>
        <p:nvSpPr>
          <p:cNvPr id="1631" name="Google Shape;1631;p67"/>
          <p:cNvSpPr txBox="1">
            <a:spLocks noGrp="1"/>
          </p:cNvSpPr>
          <p:nvPr>
            <p:ph type="subTitle" idx="15"/>
          </p:nvPr>
        </p:nvSpPr>
        <p:spPr>
          <a:xfrm>
            <a:off x="6477800" y="3468000"/>
            <a:ext cx="18921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dirty="0">
                <a:latin typeface="Traditional Arabic" panose="02020603050405020304" pitchFamily="18" charset="-78"/>
                <a:cs typeface="Traditional Arabic" panose="02020603050405020304" pitchFamily="18" charset="-78"/>
              </a:rPr>
              <a:t>عزل الاسقف بأبعاد محددة</a:t>
            </a:r>
            <a:endParaRPr dirty="0">
              <a:latin typeface="Traditional Arabic" panose="02020603050405020304" pitchFamily="18" charset="-78"/>
              <a:cs typeface="Traditional Arabic" panose="02020603050405020304" pitchFamily="18" charset="-78"/>
            </a:endParaRPr>
          </a:p>
        </p:txBody>
      </p:sp>
      <p:grpSp>
        <p:nvGrpSpPr>
          <p:cNvPr id="1632" name="Google Shape;1632;p67"/>
          <p:cNvGrpSpPr/>
          <p:nvPr/>
        </p:nvGrpSpPr>
        <p:grpSpPr>
          <a:xfrm>
            <a:off x="4392724" y="1485934"/>
            <a:ext cx="470416" cy="447492"/>
            <a:chOff x="-10390875" y="3616350"/>
            <a:chExt cx="352100" cy="351325"/>
          </a:xfrm>
        </p:grpSpPr>
        <p:sp>
          <p:nvSpPr>
            <p:cNvPr id="1633" name="Google Shape;1633;p67"/>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7"/>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7"/>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67"/>
          <p:cNvGrpSpPr/>
          <p:nvPr/>
        </p:nvGrpSpPr>
        <p:grpSpPr>
          <a:xfrm>
            <a:off x="4283460" y="3112705"/>
            <a:ext cx="467817" cy="401909"/>
            <a:chOff x="-13077450" y="3647075"/>
            <a:chExt cx="356025" cy="352750"/>
          </a:xfrm>
        </p:grpSpPr>
        <p:sp>
          <p:nvSpPr>
            <p:cNvPr id="1679" name="Google Shape;1679;p67"/>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7"/>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7"/>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735;p82">
            <a:extLst>
              <a:ext uri="{FF2B5EF4-FFF2-40B4-BE49-F238E27FC236}">
                <a16:creationId xmlns:a16="http://schemas.microsoft.com/office/drawing/2014/main" id="{C81296D6-EFED-914C-A6C9-D19A022D7DE6}"/>
              </a:ext>
            </a:extLst>
          </p:cNvPr>
          <p:cNvSpPr/>
          <p:nvPr/>
        </p:nvSpPr>
        <p:spPr>
          <a:xfrm>
            <a:off x="1347108" y="1476912"/>
            <a:ext cx="537238" cy="456514"/>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3" name="Google Shape;5421;p82">
            <a:extLst>
              <a:ext uri="{FF2B5EF4-FFF2-40B4-BE49-F238E27FC236}">
                <a16:creationId xmlns:a16="http://schemas.microsoft.com/office/drawing/2014/main" id="{FAB286E8-6716-CD82-9741-83FCEC10AD11}"/>
              </a:ext>
            </a:extLst>
          </p:cNvPr>
          <p:cNvGrpSpPr/>
          <p:nvPr/>
        </p:nvGrpSpPr>
        <p:grpSpPr>
          <a:xfrm>
            <a:off x="7220049" y="1472319"/>
            <a:ext cx="467890" cy="487593"/>
            <a:chOff x="2085450" y="842250"/>
            <a:chExt cx="483700" cy="481850"/>
          </a:xfrm>
          <a:solidFill>
            <a:schemeClr val="accent3">
              <a:lumMod val="75000"/>
            </a:schemeClr>
          </a:solidFill>
        </p:grpSpPr>
        <p:sp>
          <p:nvSpPr>
            <p:cNvPr id="4" name="Google Shape;5422;p82">
              <a:extLst>
                <a:ext uri="{FF2B5EF4-FFF2-40B4-BE49-F238E27FC236}">
                  <a16:creationId xmlns:a16="http://schemas.microsoft.com/office/drawing/2014/main" id="{AEEAD6F4-D5CA-D26A-895D-EB7D5B75631E}"/>
                </a:ext>
              </a:extLst>
            </p:cNvPr>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5423;p82">
              <a:extLst>
                <a:ext uri="{FF2B5EF4-FFF2-40B4-BE49-F238E27FC236}">
                  <a16:creationId xmlns:a16="http://schemas.microsoft.com/office/drawing/2014/main" id="{2A3B41E6-A054-790D-69BB-465F009DF3F6}"/>
                </a:ext>
              </a:extLst>
            </p:cNvPr>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5424;p82">
              <a:extLst>
                <a:ext uri="{FF2B5EF4-FFF2-40B4-BE49-F238E27FC236}">
                  <a16:creationId xmlns:a16="http://schemas.microsoft.com/office/drawing/2014/main" id="{3A9EE55C-596A-AE51-8BBA-CFB2A868BE09}"/>
                </a:ext>
              </a:extLst>
            </p:cNvPr>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 name="Google Shape;5657;p82">
            <a:extLst>
              <a:ext uri="{FF2B5EF4-FFF2-40B4-BE49-F238E27FC236}">
                <a16:creationId xmlns:a16="http://schemas.microsoft.com/office/drawing/2014/main" id="{40D7C060-E2DC-5659-C209-25278DE2D3C9}"/>
              </a:ext>
            </a:extLst>
          </p:cNvPr>
          <p:cNvGrpSpPr/>
          <p:nvPr/>
        </p:nvGrpSpPr>
        <p:grpSpPr>
          <a:xfrm>
            <a:off x="1420586" y="2987787"/>
            <a:ext cx="530678" cy="479713"/>
            <a:chOff x="3271200" y="3863875"/>
            <a:chExt cx="481825" cy="366950"/>
          </a:xfrm>
          <a:solidFill>
            <a:schemeClr val="accent6">
              <a:lumMod val="60000"/>
              <a:lumOff val="40000"/>
            </a:schemeClr>
          </a:solidFill>
        </p:grpSpPr>
        <p:sp>
          <p:nvSpPr>
            <p:cNvPr id="8" name="Google Shape;5658;p82">
              <a:extLst>
                <a:ext uri="{FF2B5EF4-FFF2-40B4-BE49-F238E27FC236}">
                  <a16:creationId xmlns:a16="http://schemas.microsoft.com/office/drawing/2014/main" id="{6B937F26-D632-6F8B-9A34-4B5626CD9D56}"/>
                </a:ext>
              </a:extLst>
            </p:cNvPr>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5659;p82">
              <a:extLst>
                <a:ext uri="{FF2B5EF4-FFF2-40B4-BE49-F238E27FC236}">
                  <a16:creationId xmlns:a16="http://schemas.microsoft.com/office/drawing/2014/main" id="{DDDB8443-6109-0D04-E7F5-87A340874E32}"/>
                </a:ext>
              </a:extLst>
            </p:cNvPr>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 name="Google Shape;5833;p83">
            <a:extLst>
              <a:ext uri="{FF2B5EF4-FFF2-40B4-BE49-F238E27FC236}">
                <a16:creationId xmlns:a16="http://schemas.microsoft.com/office/drawing/2014/main" id="{EE4D6F66-12C2-0E68-30A0-762276442F3F}"/>
              </a:ext>
            </a:extLst>
          </p:cNvPr>
          <p:cNvGrpSpPr/>
          <p:nvPr/>
        </p:nvGrpSpPr>
        <p:grpSpPr>
          <a:xfrm>
            <a:off x="7083473" y="3039485"/>
            <a:ext cx="468669" cy="391800"/>
            <a:chOff x="-40748275" y="3238700"/>
            <a:chExt cx="322600" cy="316950"/>
          </a:xfrm>
          <a:solidFill>
            <a:schemeClr val="tx1">
              <a:lumMod val="50000"/>
              <a:lumOff val="50000"/>
            </a:schemeClr>
          </a:solidFill>
        </p:grpSpPr>
        <p:sp>
          <p:nvSpPr>
            <p:cNvPr id="11" name="Google Shape;5834;p83">
              <a:extLst>
                <a:ext uri="{FF2B5EF4-FFF2-40B4-BE49-F238E27FC236}">
                  <a16:creationId xmlns:a16="http://schemas.microsoft.com/office/drawing/2014/main" id="{5F801BCA-80D5-A689-6E8A-3B8CD624EA80}"/>
                </a:ext>
              </a:extLst>
            </p:cNvPr>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5;p83">
              <a:extLst>
                <a:ext uri="{FF2B5EF4-FFF2-40B4-BE49-F238E27FC236}">
                  <a16:creationId xmlns:a16="http://schemas.microsoft.com/office/drawing/2014/main" id="{1DB9903B-B868-E2A1-D704-3F38DF9EDA3D}"/>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6;p83">
              <a:extLst>
                <a:ext uri="{FF2B5EF4-FFF2-40B4-BE49-F238E27FC236}">
                  <a16:creationId xmlns:a16="http://schemas.microsoft.com/office/drawing/2014/main" id="{FB315D3A-0BDC-E416-9A88-6AF6F75224AE}"/>
                </a:ext>
              </a:extLst>
            </p:cNvPr>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7;p83">
              <a:extLst>
                <a:ext uri="{FF2B5EF4-FFF2-40B4-BE49-F238E27FC236}">
                  <a16:creationId xmlns:a16="http://schemas.microsoft.com/office/drawing/2014/main" id="{EC4DD7C8-FBFF-8B9D-E30B-7A91E394C7A2}"/>
                </a:ext>
              </a:extLst>
            </p:cNvPr>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8;p83">
              <a:extLst>
                <a:ext uri="{FF2B5EF4-FFF2-40B4-BE49-F238E27FC236}">
                  <a16:creationId xmlns:a16="http://schemas.microsoft.com/office/drawing/2014/main" id="{EBE152CE-C758-0349-B833-491B631E5E01}"/>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9;p83">
              <a:extLst>
                <a:ext uri="{FF2B5EF4-FFF2-40B4-BE49-F238E27FC236}">
                  <a16:creationId xmlns:a16="http://schemas.microsoft.com/office/drawing/2014/main" id="{952EA804-ACB9-AA23-3049-68CB876F06BA}"/>
                </a:ext>
              </a:extLst>
            </p:cNvPr>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20"/>
                                        </p:tgtEl>
                                        <p:attrNameLst>
                                          <p:attrName>style.visibility</p:attrName>
                                        </p:attrNameLst>
                                      </p:cBhvr>
                                      <p:to>
                                        <p:strVal val="visible"/>
                                      </p:to>
                                    </p:set>
                                    <p:anim calcmode="lin" valueType="num">
                                      <p:cBhvr additive="base">
                                        <p:cTn id="7" dur="1000"/>
                                        <p:tgtEl>
                                          <p:spTgt spid="162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621"/>
                                        </p:tgtEl>
                                        <p:attrNameLst>
                                          <p:attrName>style.visibility</p:attrName>
                                        </p:attrNameLst>
                                      </p:cBhvr>
                                      <p:to>
                                        <p:strVal val="visible"/>
                                      </p:to>
                                    </p:set>
                                    <p:anim calcmode="lin" valueType="num">
                                      <p:cBhvr additive="base">
                                        <p:cTn id="10" dur="1000"/>
                                        <p:tgtEl>
                                          <p:spTgt spid="162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626"/>
                                        </p:tgtEl>
                                        <p:attrNameLst>
                                          <p:attrName>style.visibility</p:attrName>
                                        </p:attrNameLst>
                                      </p:cBhvr>
                                      <p:to>
                                        <p:strVal val="visible"/>
                                      </p:to>
                                    </p:set>
                                    <p:anim calcmode="lin" valueType="num">
                                      <p:cBhvr additive="base">
                                        <p:cTn id="13" dur="1000"/>
                                        <p:tgtEl>
                                          <p:spTgt spid="1626"/>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627"/>
                                        </p:tgtEl>
                                        <p:attrNameLst>
                                          <p:attrName>style.visibility</p:attrName>
                                        </p:attrNameLst>
                                      </p:cBhvr>
                                      <p:to>
                                        <p:strVal val="visible"/>
                                      </p:to>
                                    </p:set>
                                    <p:anim calcmode="lin" valueType="num">
                                      <p:cBhvr additive="base">
                                        <p:cTn id="16" dur="1000"/>
                                        <p:tgtEl>
                                          <p:spTgt spid="1627"/>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1632"/>
                                        </p:tgtEl>
                                        <p:attrNameLst>
                                          <p:attrName>style.visibility</p:attrName>
                                        </p:attrNameLst>
                                      </p:cBhvr>
                                      <p:to>
                                        <p:strVal val="visible"/>
                                      </p:to>
                                    </p:set>
                                    <p:anim calcmode="lin" valueType="num">
                                      <p:cBhvr additive="base">
                                        <p:cTn id="19" dur="1000"/>
                                        <p:tgtEl>
                                          <p:spTgt spid="1632"/>
                                        </p:tgtEl>
                                        <p:attrNameLst>
                                          <p:attrName>ppt_x</p:attrName>
                                        </p:attrNameLst>
                                      </p:cBhvr>
                                      <p:tavLst>
                                        <p:tav tm="0">
                                          <p:val>
                                            <p:strVal val="#ppt_x+1"/>
                                          </p:val>
                                        </p:tav>
                                        <p:tav tm="100000">
                                          <p:val>
                                            <p:strVal val="#ppt_x"/>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622"/>
                                        </p:tgtEl>
                                        <p:attrNameLst>
                                          <p:attrName>style.visibility</p:attrName>
                                        </p:attrNameLst>
                                      </p:cBhvr>
                                      <p:to>
                                        <p:strVal val="visible"/>
                                      </p:to>
                                    </p:set>
                                    <p:anim calcmode="lin" valueType="num">
                                      <p:cBhvr additive="base">
                                        <p:cTn id="23" dur="1000"/>
                                        <p:tgtEl>
                                          <p:spTgt spid="1622"/>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623"/>
                                        </p:tgtEl>
                                        <p:attrNameLst>
                                          <p:attrName>style.visibility</p:attrName>
                                        </p:attrNameLst>
                                      </p:cBhvr>
                                      <p:to>
                                        <p:strVal val="visible"/>
                                      </p:to>
                                    </p:set>
                                    <p:anim calcmode="lin" valueType="num">
                                      <p:cBhvr additive="base">
                                        <p:cTn id="26" dur="1000"/>
                                        <p:tgtEl>
                                          <p:spTgt spid="1623"/>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0"/>
                                  </p:stCondLst>
                                  <p:childTnLst>
                                    <p:set>
                                      <p:cBhvr>
                                        <p:cTn id="28" dur="1" fill="hold">
                                          <p:stCondLst>
                                            <p:cond delay="0"/>
                                          </p:stCondLst>
                                        </p:cTn>
                                        <p:tgtEl>
                                          <p:spTgt spid="1628"/>
                                        </p:tgtEl>
                                        <p:attrNameLst>
                                          <p:attrName>style.visibility</p:attrName>
                                        </p:attrNameLst>
                                      </p:cBhvr>
                                      <p:to>
                                        <p:strVal val="visible"/>
                                      </p:to>
                                    </p:set>
                                    <p:anim calcmode="lin" valueType="num">
                                      <p:cBhvr additive="base">
                                        <p:cTn id="29" dur="1000"/>
                                        <p:tgtEl>
                                          <p:spTgt spid="1628"/>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1629"/>
                                        </p:tgtEl>
                                        <p:attrNameLst>
                                          <p:attrName>style.visibility</p:attrName>
                                        </p:attrNameLst>
                                      </p:cBhvr>
                                      <p:to>
                                        <p:strVal val="visible"/>
                                      </p:to>
                                    </p:set>
                                    <p:anim calcmode="lin" valueType="num">
                                      <p:cBhvr additive="base">
                                        <p:cTn id="32" dur="1000"/>
                                        <p:tgtEl>
                                          <p:spTgt spid="1629"/>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1678"/>
                                        </p:tgtEl>
                                        <p:attrNameLst>
                                          <p:attrName>style.visibility</p:attrName>
                                        </p:attrNameLst>
                                      </p:cBhvr>
                                      <p:to>
                                        <p:strVal val="visible"/>
                                      </p:to>
                                    </p:set>
                                    <p:anim calcmode="lin" valueType="num">
                                      <p:cBhvr additive="base">
                                        <p:cTn id="35" dur="1000"/>
                                        <p:tgtEl>
                                          <p:spTgt spid="1678"/>
                                        </p:tgtEl>
                                        <p:attrNameLst>
                                          <p:attrName>ppt_x</p:attrName>
                                        </p:attrNameLst>
                                      </p:cBhvr>
                                      <p:tavLst>
                                        <p:tav tm="0">
                                          <p:val>
                                            <p:strVal val="#ppt_x+1"/>
                                          </p:val>
                                        </p:tav>
                                        <p:tav tm="100000">
                                          <p:val>
                                            <p:strVal val="#ppt_x"/>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1624"/>
                                        </p:tgtEl>
                                        <p:attrNameLst>
                                          <p:attrName>style.visibility</p:attrName>
                                        </p:attrNameLst>
                                      </p:cBhvr>
                                      <p:to>
                                        <p:strVal val="visible"/>
                                      </p:to>
                                    </p:set>
                                    <p:anim calcmode="lin" valueType="num">
                                      <p:cBhvr additive="base">
                                        <p:cTn id="39" dur="1000"/>
                                        <p:tgtEl>
                                          <p:spTgt spid="1624"/>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0"/>
                                  </p:stCondLst>
                                  <p:childTnLst>
                                    <p:set>
                                      <p:cBhvr>
                                        <p:cTn id="41" dur="1" fill="hold">
                                          <p:stCondLst>
                                            <p:cond delay="0"/>
                                          </p:stCondLst>
                                        </p:cTn>
                                        <p:tgtEl>
                                          <p:spTgt spid="1625"/>
                                        </p:tgtEl>
                                        <p:attrNameLst>
                                          <p:attrName>style.visibility</p:attrName>
                                        </p:attrNameLst>
                                      </p:cBhvr>
                                      <p:to>
                                        <p:strVal val="visible"/>
                                      </p:to>
                                    </p:set>
                                    <p:anim calcmode="lin" valueType="num">
                                      <p:cBhvr additive="base">
                                        <p:cTn id="42" dur="1000"/>
                                        <p:tgtEl>
                                          <p:spTgt spid="1625"/>
                                        </p:tgtEl>
                                        <p:attrNameLst>
                                          <p:attrName>ppt_x</p:attrName>
                                        </p:attrNameLst>
                                      </p:cBhvr>
                                      <p:tavLst>
                                        <p:tav tm="0">
                                          <p:val>
                                            <p:strVal val="#ppt_x+1"/>
                                          </p:val>
                                        </p:tav>
                                        <p:tav tm="100000">
                                          <p:val>
                                            <p:strVal val="#ppt_x"/>
                                          </p:val>
                                        </p:tav>
                                      </p:tavLst>
                                    </p:anim>
                                  </p:childTnLst>
                                </p:cTn>
                              </p:par>
                              <p:par>
                                <p:cTn id="43" presetID="2" presetClass="entr" presetSubtype="2" fill="hold" nodeType="withEffect">
                                  <p:stCondLst>
                                    <p:cond delay="0"/>
                                  </p:stCondLst>
                                  <p:childTnLst>
                                    <p:set>
                                      <p:cBhvr>
                                        <p:cTn id="44" dur="1" fill="hold">
                                          <p:stCondLst>
                                            <p:cond delay="0"/>
                                          </p:stCondLst>
                                        </p:cTn>
                                        <p:tgtEl>
                                          <p:spTgt spid="1630"/>
                                        </p:tgtEl>
                                        <p:attrNameLst>
                                          <p:attrName>style.visibility</p:attrName>
                                        </p:attrNameLst>
                                      </p:cBhvr>
                                      <p:to>
                                        <p:strVal val="visible"/>
                                      </p:to>
                                    </p:set>
                                    <p:anim calcmode="lin" valueType="num">
                                      <p:cBhvr additive="base">
                                        <p:cTn id="45" dur="1000"/>
                                        <p:tgtEl>
                                          <p:spTgt spid="1630"/>
                                        </p:tgtEl>
                                        <p:attrNameLst>
                                          <p:attrName>ppt_x</p:attrName>
                                        </p:attrNameLst>
                                      </p:cBhvr>
                                      <p:tavLst>
                                        <p:tav tm="0">
                                          <p:val>
                                            <p:strVal val="#ppt_x+1"/>
                                          </p:val>
                                        </p:tav>
                                        <p:tav tm="100000">
                                          <p:val>
                                            <p:strVal val="#ppt_x"/>
                                          </p:val>
                                        </p:tav>
                                      </p:tavLst>
                                    </p:anim>
                                  </p:childTnLst>
                                </p:cTn>
                              </p:par>
                              <p:par>
                                <p:cTn id="46" presetID="2" presetClass="entr" presetSubtype="2" fill="hold" nodeType="withEffect">
                                  <p:stCondLst>
                                    <p:cond delay="0"/>
                                  </p:stCondLst>
                                  <p:childTnLst>
                                    <p:set>
                                      <p:cBhvr>
                                        <p:cTn id="47" dur="1" fill="hold">
                                          <p:stCondLst>
                                            <p:cond delay="0"/>
                                          </p:stCondLst>
                                        </p:cTn>
                                        <p:tgtEl>
                                          <p:spTgt spid="1631"/>
                                        </p:tgtEl>
                                        <p:attrNameLst>
                                          <p:attrName>style.visibility</p:attrName>
                                        </p:attrNameLst>
                                      </p:cBhvr>
                                      <p:to>
                                        <p:strVal val="visible"/>
                                      </p:to>
                                    </p:set>
                                    <p:anim calcmode="lin" valueType="num">
                                      <p:cBhvr additive="base">
                                        <p:cTn id="48" dur="1000"/>
                                        <p:tgtEl>
                                          <p:spTgt spid="16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1" name="Google Shape;1721;p69"/>
          <p:cNvSpPr/>
          <p:nvPr/>
        </p:nvSpPr>
        <p:spPr>
          <a:xfrm rot="-5400000">
            <a:off x="4177866" y="-2641293"/>
            <a:ext cx="788218" cy="845667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2" name="Google Shape;1722;p69"/>
          <p:cNvSpPr txBox="1">
            <a:spLocks noGrp="1"/>
          </p:cNvSpPr>
          <p:nvPr>
            <p:ph type="title"/>
          </p:nvPr>
        </p:nvSpPr>
        <p:spPr>
          <a:xfrm>
            <a:off x="713224" y="539500"/>
            <a:ext cx="7905933" cy="612900"/>
          </a:xfrm>
          <a:prstGeom prst="rect">
            <a:avLst/>
          </a:prstGeom>
        </p:spPr>
        <p:txBody>
          <a:bodyPr spcFirstLastPara="1" wrap="square" lIns="91425" tIns="91425" rIns="91425" bIns="91425" anchor="t" anchorCtr="0">
            <a:noAutofit/>
          </a:bodyPr>
          <a:lstStyle/>
          <a:p>
            <a:pPr lvl="0"/>
            <a:r>
              <a:rPr lang="ar-SA" dirty="0">
                <a:latin typeface="Sakkal Majalla" panose="02000000000000000000" pitchFamily="2" charset="-78"/>
                <a:cs typeface="Sakkal Majalla" panose="02000000000000000000" pitchFamily="2" charset="-78"/>
              </a:rPr>
              <a:t>أهم نماذج التخطيط للسلامة في المنشآت الرياضية </a:t>
            </a:r>
            <a:r>
              <a:rPr lang="ar-SA" sz="1600" b="0" dirty="0">
                <a:latin typeface="Sakkal Majalla" panose="02000000000000000000" pitchFamily="2" charset="-78"/>
                <a:cs typeface="Sakkal Majalla" panose="02000000000000000000" pitchFamily="2" charset="-78"/>
              </a:rPr>
              <a:t>(الفاضل،1444)</a:t>
            </a:r>
            <a:endParaRPr sz="1600" dirty="0">
              <a:latin typeface="Sakkal Majalla" panose="02000000000000000000" pitchFamily="2" charset="-78"/>
              <a:cs typeface="Sakkal Majalla" panose="02000000000000000000" pitchFamily="2" charset="-78"/>
            </a:endParaRPr>
          </a:p>
        </p:txBody>
      </p:sp>
      <p:sp>
        <p:nvSpPr>
          <p:cNvPr id="1723" name="Google Shape;1723;p69"/>
          <p:cNvSpPr txBox="1"/>
          <p:nvPr/>
        </p:nvSpPr>
        <p:spPr>
          <a:xfrm>
            <a:off x="628651" y="1356075"/>
            <a:ext cx="7990507" cy="4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lt2"/>
                </a:solidFill>
                <a:latin typeface="Sakkal Majalla" panose="02000000000000000000" pitchFamily="2" charset="-78"/>
                <a:ea typeface="Paytone One"/>
                <a:cs typeface="Sakkal Majalla" panose="02000000000000000000" pitchFamily="2" charset="-78"/>
                <a:sym typeface="Paytone One"/>
              </a:rPr>
              <a:t>نظراً لأهمية السلامة نجد ان هناك العديد من الأدلة والمصادر المتعلقة بالسلامة وأبرز ماورد في دليل السلامة للمنشآت الرياضية هي : </a:t>
            </a:r>
            <a:endParaRPr sz="2000" b="1" dirty="0">
              <a:solidFill>
                <a:schemeClr val="lt2"/>
              </a:solidFill>
              <a:latin typeface="Sakkal Majalla" panose="02000000000000000000" pitchFamily="2" charset="-78"/>
              <a:ea typeface="Paytone One"/>
              <a:cs typeface="Sakkal Majalla" panose="02000000000000000000" pitchFamily="2" charset="-78"/>
              <a:sym typeface="Paytone One"/>
            </a:endParaRPr>
          </a:p>
        </p:txBody>
      </p:sp>
      <p:grpSp>
        <p:nvGrpSpPr>
          <p:cNvPr id="1724" name="Google Shape;1724;p69"/>
          <p:cNvGrpSpPr/>
          <p:nvPr/>
        </p:nvGrpSpPr>
        <p:grpSpPr>
          <a:xfrm>
            <a:off x="381549" y="2135387"/>
            <a:ext cx="2603179" cy="593857"/>
            <a:chOff x="614574" y="2543039"/>
            <a:chExt cx="2395151" cy="799985"/>
          </a:xfrm>
        </p:grpSpPr>
        <p:sp>
          <p:nvSpPr>
            <p:cNvPr id="1725" name="Google Shape;1725;p69"/>
            <p:cNvSpPr/>
            <p:nvPr/>
          </p:nvSpPr>
          <p:spPr>
            <a:xfrm rot="-5400000">
              <a:off x="1483775" y="1817074"/>
              <a:ext cx="755400" cy="2296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6" name="Google Shape;1726;p69"/>
            <p:cNvSpPr/>
            <p:nvPr/>
          </p:nvSpPr>
          <p:spPr>
            <a:xfrm rot="8425450" flipH="1">
              <a:off x="602703" y="2647925"/>
              <a:ext cx="362819" cy="93265"/>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7" name="Google Shape;1727;p69"/>
          <p:cNvSpPr txBox="1"/>
          <p:nvPr/>
        </p:nvSpPr>
        <p:spPr>
          <a:xfrm>
            <a:off x="628651" y="2201242"/>
            <a:ext cx="2269670" cy="4684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lt1"/>
                </a:solidFill>
                <a:latin typeface="Traditional Arabic" panose="02020603050405020304" pitchFamily="18" charset="-78"/>
                <a:ea typeface="Paytone One"/>
                <a:cs typeface="Traditional Arabic" panose="02020603050405020304" pitchFamily="18" charset="-78"/>
                <a:sym typeface="Paytone One"/>
              </a:rPr>
              <a:t>3.تطبيق قانون السلامة من الحرائق</a:t>
            </a:r>
            <a:endParaRPr sz="1800" dirty="0">
              <a:solidFill>
                <a:schemeClr val="lt1"/>
              </a:solidFill>
              <a:latin typeface="Traditional Arabic" panose="02020603050405020304" pitchFamily="18" charset="-78"/>
              <a:ea typeface="Paytone One"/>
              <a:cs typeface="Traditional Arabic" panose="02020603050405020304" pitchFamily="18" charset="-78"/>
              <a:sym typeface="Paytone One"/>
            </a:endParaRPr>
          </a:p>
        </p:txBody>
      </p:sp>
      <p:sp>
        <p:nvSpPr>
          <p:cNvPr id="1728" name="Google Shape;1728;p69"/>
          <p:cNvSpPr/>
          <p:nvPr/>
        </p:nvSpPr>
        <p:spPr>
          <a:xfrm rot="-5400000">
            <a:off x="4208813" y="1314595"/>
            <a:ext cx="560835" cy="233413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9" name="Google Shape;1729;p69"/>
          <p:cNvSpPr txBox="1"/>
          <p:nvPr/>
        </p:nvSpPr>
        <p:spPr>
          <a:xfrm>
            <a:off x="3423270" y="2335105"/>
            <a:ext cx="2199747" cy="3346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lt1"/>
                </a:solidFill>
                <a:latin typeface="Traditional Arabic" panose="02020603050405020304" pitchFamily="18" charset="-78"/>
                <a:ea typeface="Paytone One"/>
                <a:cs typeface="Traditional Arabic" panose="02020603050405020304" pitchFamily="18" charset="-78"/>
                <a:sym typeface="Paytone One"/>
              </a:rPr>
              <a:t>2.تطبيق قانون السلامة والصحة في العمل</a:t>
            </a:r>
            <a:endParaRPr sz="1800" dirty="0">
              <a:solidFill>
                <a:schemeClr val="lt1"/>
              </a:solidFill>
              <a:latin typeface="Traditional Arabic" panose="02020603050405020304" pitchFamily="18" charset="-78"/>
              <a:ea typeface="Paytone One"/>
              <a:cs typeface="Traditional Arabic" panose="02020603050405020304" pitchFamily="18" charset="-78"/>
              <a:sym typeface="Paytone One"/>
            </a:endParaRPr>
          </a:p>
        </p:txBody>
      </p:sp>
      <p:grpSp>
        <p:nvGrpSpPr>
          <p:cNvPr id="1730" name="Google Shape;1730;p69"/>
          <p:cNvGrpSpPr/>
          <p:nvPr/>
        </p:nvGrpSpPr>
        <p:grpSpPr>
          <a:xfrm flipH="1">
            <a:off x="6391325" y="2172825"/>
            <a:ext cx="2323535" cy="593857"/>
            <a:chOff x="614574" y="2543039"/>
            <a:chExt cx="2395151" cy="799985"/>
          </a:xfrm>
        </p:grpSpPr>
        <p:sp>
          <p:nvSpPr>
            <p:cNvPr id="1731" name="Google Shape;1731;p69"/>
            <p:cNvSpPr/>
            <p:nvPr/>
          </p:nvSpPr>
          <p:spPr>
            <a:xfrm rot="-5400000">
              <a:off x="1483775" y="1817074"/>
              <a:ext cx="755400" cy="22965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32" name="Google Shape;1732;p69"/>
            <p:cNvSpPr/>
            <p:nvPr/>
          </p:nvSpPr>
          <p:spPr>
            <a:xfrm rot="8425450" flipH="1">
              <a:off x="602703" y="2647925"/>
              <a:ext cx="362819" cy="93265"/>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69"/>
          <p:cNvSpPr txBox="1"/>
          <p:nvPr/>
        </p:nvSpPr>
        <p:spPr>
          <a:xfrm>
            <a:off x="6391326" y="2359164"/>
            <a:ext cx="2199747" cy="304200"/>
          </a:xfrm>
          <a:prstGeom prst="rect">
            <a:avLst/>
          </a:prstGeom>
          <a:noFill/>
          <a:ln>
            <a:noFill/>
          </a:ln>
        </p:spPr>
        <p:txBody>
          <a:bodyPr spcFirstLastPara="1" wrap="square" lIns="91425" tIns="91425" rIns="91425" bIns="91425" anchor="ctr" anchorCtr="0">
            <a:noAutofit/>
          </a:bodyPr>
          <a:lstStyle/>
          <a:p>
            <a:pPr lvl="0" algn="ctr"/>
            <a:r>
              <a:rPr lang="ar-SA" sz="1800" b="1" dirty="0">
                <a:solidFill>
                  <a:schemeClr val="tx2"/>
                </a:solidFill>
                <a:latin typeface="Traditional Arabic" panose="02020603050405020304" pitchFamily="18" charset="-78"/>
                <a:ea typeface="Paytone One"/>
                <a:cs typeface="Traditional Arabic" panose="02020603050405020304" pitchFamily="18" charset="-78"/>
                <a:sym typeface="Paytone One"/>
              </a:rPr>
              <a:t>1. </a:t>
            </a:r>
            <a:r>
              <a:rPr lang="ar-SA" sz="1800" dirty="0">
                <a:solidFill>
                  <a:schemeClr val="tx2"/>
                </a:solidFill>
                <a:latin typeface="Traditional Arabic" panose="02020603050405020304" pitchFamily="18" charset="-78"/>
                <a:cs typeface="Traditional Arabic" panose="02020603050405020304" pitchFamily="18" charset="-78"/>
              </a:rPr>
              <a:t>تطبيق المسئولية الإدارية للسلامة</a:t>
            </a:r>
            <a:endParaRPr sz="1800" b="1" dirty="0">
              <a:solidFill>
                <a:schemeClr val="tx2"/>
              </a:solidFill>
              <a:latin typeface="Traditional Arabic" panose="02020603050405020304" pitchFamily="18" charset="-78"/>
              <a:ea typeface="Paytone One"/>
              <a:cs typeface="Traditional Arabic" panose="02020603050405020304" pitchFamily="18" charset="-78"/>
              <a:sym typeface="Paytone One"/>
            </a:endParaRPr>
          </a:p>
        </p:txBody>
      </p:sp>
      <p:cxnSp>
        <p:nvCxnSpPr>
          <p:cNvPr id="1739" name="Google Shape;1739;p69"/>
          <p:cNvCxnSpPr>
            <a:endCxn id="1725" idx="3"/>
          </p:cNvCxnSpPr>
          <p:nvPr/>
        </p:nvCxnSpPr>
        <p:spPr>
          <a:xfrm rot="10800000" flipV="1">
            <a:off x="1736749" y="2053460"/>
            <a:ext cx="2839867" cy="115023"/>
          </a:xfrm>
          <a:prstGeom prst="bentConnector4">
            <a:avLst>
              <a:gd name="adj1" fmla="val 45063"/>
              <a:gd name="adj2" fmla="val 629"/>
            </a:avLst>
          </a:prstGeom>
          <a:noFill/>
          <a:ln w="9525" cap="flat" cmpd="sng">
            <a:solidFill>
              <a:schemeClr val="dk2"/>
            </a:solidFill>
            <a:prstDash val="dash"/>
            <a:round/>
            <a:headEnd type="none" w="med" len="med"/>
            <a:tailEnd type="none" w="med" len="med"/>
          </a:ln>
        </p:spPr>
      </p:cxnSp>
      <p:cxnSp>
        <p:nvCxnSpPr>
          <p:cNvPr id="1740" name="Google Shape;1740;p69"/>
          <p:cNvCxnSpPr>
            <a:endCxn id="1731" idx="3"/>
          </p:cNvCxnSpPr>
          <p:nvPr/>
        </p:nvCxnSpPr>
        <p:spPr>
          <a:xfrm>
            <a:off x="4577614" y="2055511"/>
            <a:ext cx="2927628" cy="150411"/>
          </a:xfrm>
          <a:prstGeom prst="bentConnector4">
            <a:avLst>
              <a:gd name="adj1" fmla="val 45211"/>
              <a:gd name="adj2" fmla="val -3649"/>
            </a:avLst>
          </a:prstGeom>
          <a:noFill/>
          <a:ln w="9525" cap="flat" cmpd="sng">
            <a:solidFill>
              <a:schemeClr val="dk2"/>
            </a:solidFill>
            <a:prstDash val="dash"/>
            <a:round/>
            <a:headEnd type="none" w="med" len="med"/>
            <a:tailEnd type="none" w="med" len="med"/>
          </a:ln>
        </p:spPr>
      </p:cxnSp>
      <p:cxnSp>
        <p:nvCxnSpPr>
          <p:cNvPr id="1741" name="Google Shape;1741;p69"/>
          <p:cNvCxnSpPr>
            <a:cxnSpLocks/>
          </p:cNvCxnSpPr>
          <p:nvPr/>
        </p:nvCxnSpPr>
        <p:spPr>
          <a:xfrm>
            <a:off x="4335236" y="2053473"/>
            <a:ext cx="0" cy="196437"/>
          </a:xfrm>
          <a:prstGeom prst="straightConnector1">
            <a:avLst/>
          </a:prstGeom>
          <a:noFill/>
          <a:ln w="9525" cap="flat" cmpd="sng">
            <a:solidFill>
              <a:schemeClr val="dk2"/>
            </a:solidFill>
            <a:prstDash val="dash"/>
            <a:round/>
            <a:headEnd type="none" w="med" len="med"/>
            <a:tailEnd type="none" w="med" len="med"/>
          </a:ln>
        </p:spPr>
      </p:cxnSp>
      <p:sp>
        <p:nvSpPr>
          <p:cNvPr id="1738" name="Google Shape;1738;p69"/>
          <p:cNvSpPr/>
          <p:nvPr/>
        </p:nvSpPr>
        <p:spPr>
          <a:xfrm>
            <a:off x="6085743" y="2891260"/>
            <a:ext cx="2927628" cy="1901176"/>
          </a:xfrm>
          <a:prstGeom prst="roundRect">
            <a:avLst>
              <a:gd name="adj" fmla="val 20333"/>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a:t>
            </a:r>
            <a:r>
              <a:rPr lang="ar-SA" sz="1600" dirty="0">
                <a:latin typeface="Traditional Arabic" panose="02020603050405020304" pitchFamily="18" charset="-78"/>
                <a:cs typeface="Traditional Arabic" panose="02020603050405020304" pitchFamily="18" charset="-78"/>
              </a:rPr>
              <a:t> التزام إدارة المنشأة بوضع خطة شاملة للسلامة تشمل الرياضيين والجماهير والعاملين.</a:t>
            </a:r>
            <a:endParaRPr lang="ar-SA" sz="1600" dirty="0">
              <a:solidFill>
                <a:schemeClr val="dk1"/>
              </a:solidFill>
              <a:latin typeface="Traditional Arabic" panose="02020603050405020304" pitchFamily="18" charset="-78"/>
              <a:cs typeface="Traditional Arabic" panose="02020603050405020304" pitchFamily="18" charset="-78"/>
            </a:endParaRP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 توضيح الأدوار والمسؤوليات المتعلقة بالسلامة وتوثيقها.</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 التعاون مع الجهات ذات العلاقة وتنسيق الجهود لضمان تحقيق أفضل معايير السلامة.</a:t>
            </a:r>
          </a:p>
        </p:txBody>
      </p:sp>
      <p:sp>
        <p:nvSpPr>
          <p:cNvPr id="15" name="Google Shape;1738;p69">
            <a:extLst>
              <a:ext uri="{FF2B5EF4-FFF2-40B4-BE49-F238E27FC236}">
                <a16:creationId xmlns:a16="http://schemas.microsoft.com/office/drawing/2014/main" id="{3871388D-4085-D9AE-7916-384E38A67021}"/>
              </a:ext>
            </a:extLst>
          </p:cNvPr>
          <p:cNvSpPr/>
          <p:nvPr/>
        </p:nvSpPr>
        <p:spPr>
          <a:xfrm>
            <a:off x="3297628" y="2891260"/>
            <a:ext cx="2596984" cy="1901175"/>
          </a:xfrm>
          <a:prstGeom prst="roundRect">
            <a:avLst>
              <a:gd name="adj" fmla="val 11611"/>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 إعداد سياسة مكتوبة للسلامة تتضمن أهداف المنشأة ووسائل تحقيقها.</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 تقييم المخاطر للعاملين ومن يتأثر بذلك</a:t>
            </a:r>
          </a:p>
        </p:txBody>
      </p:sp>
      <p:sp>
        <p:nvSpPr>
          <p:cNvPr id="16" name="Google Shape;1738;p69">
            <a:extLst>
              <a:ext uri="{FF2B5EF4-FFF2-40B4-BE49-F238E27FC236}">
                <a16:creationId xmlns:a16="http://schemas.microsoft.com/office/drawing/2014/main" id="{9BE8A5A5-8592-3E37-AEC1-2F013D9B9E4C}"/>
              </a:ext>
            </a:extLst>
          </p:cNvPr>
          <p:cNvSpPr/>
          <p:nvPr/>
        </p:nvSpPr>
        <p:spPr>
          <a:xfrm>
            <a:off x="301335" y="2891260"/>
            <a:ext cx="2596985" cy="1918794"/>
          </a:xfrm>
          <a:prstGeom prst="roundRect">
            <a:avLst>
              <a:gd name="adj" fmla="val 12442"/>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-مراجعة جميع الإجراءات الوقائية المعمول بها دولياً، مع التوثيق كتابياً</a:t>
            </a:r>
          </a:p>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 العمل على الإجراءات والتدريبات التجريبية</a:t>
            </a:r>
            <a:endParaRPr lang="ar-SA" sz="1600" dirty="0">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21"/>
                                        </p:tgtEl>
                                        <p:attrNameLst>
                                          <p:attrName>style.visibility</p:attrName>
                                        </p:attrNameLst>
                                      </p:cBhvr>
                                      <p:to>
                                        <p:strVal val="visible"/>
                                      </p:to>
                                    </p:set>
                                    <p:animEffect transition="in" filter="fade">
                                      <p:cBhvr>
                                        <p:cTn id="7" dur="1000"/>
                                        <p:tgtEl>
                                          <p:spTgt spid="1721"/>
                                        </p:tgtEl>
                                      </p:cBhvr>
                                    </p:animEffect>
                                  </p:childTnLst>
                                </p:cTn>
                              </p:par>
                              <p:par>
                                <p:cTn id="8" presetID="10" presetClass="entr" presetSubtype="0" fill="hold" nodeType="withEffect">
                                  <p:stCondLst>
                                    <p:cond delay="0"/>
                                  </p:stCondLst>
                                  <p:childTnLst>
                                    <p:set>
                                      <p:cBhvr>
                                        <p:cTn id="9" dur="1" fill="hold">
                                          <p:stCondLst>
                                            <p:cond delay="0"/>
                                          </p:stCondLst>
                                        </p:cTn>
                                        <p:tgtEl>
                                          <p:spTgt spid="1723"/>
                                        </p:tgtEl>
                                        <p:attrNameLst>
                                          <p:attrName>style.visibility</p:attrName>
                                        </p:attrNameLst>
                                      </p:cBhvr>
                                      <p:to>
                                        <p:strVal val="visible"/>
                                      </p:to>
                                    </p:set>
                                    <p:animEffect transition="in" filter="fade">
                                      <p:cBhvr>
                                        <p:cTn id="10" dur="1000"/>
                                        <p:tgtEl>
                                          <p:spTgt spid="172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39"/>
                                        </p:tgtEl>
                                        <p:attrNameLst>
                                          <p:attrName>style.visibility</p:attrName>
                                        </p:attrNameLst>
                                      </p:cBhvr>
                                      <p:to>
                                        <p:strVal val="visible"/>
                                      </p:to>
                                    </p:set>
                                    <p:animEffect transition="in" filter="fade">
                                      <p:cBhvr>
                                        <p:cTn id="14" dur="1000"/>
                                        <p:tgtEl>
                                          <p:spTgt spid="1739"/>
                                        </p:tgtEl>
                                      </p:cBhvr>
                                    </p:animEffect>
                                  </p:childTnLst>
                                </p:cTn>
                              </p:par>
                              <p:par>
                                <p:cTn id="15" presetID="10" presetClass="entr" presetSubtype="0" fill="hold" nodeType="withEffect">
                                  <p:stCondLst>
                                    <p:cond delay="0"/>
                                  </p:stCondLst>
                                  <p:childTnLst>
                                    <p:set>
                                      <p:cBhvr>
                                        <p:cTn id="16" dur="1" fill="hold">
                                          <p:stCondLst>
                                            <p:cond delay="0"/>
                                          </p:stCondLst>
                                        </p:cTn>
                                        <p:tgtEl>
                                          <p:spTgt spid="1740"/>
                                        </p:tgtEl>
                                        <p:attrNameLst>
                                          <p:attrName>style.visibility</p:attrName>
                                        </p:attrNameLst>
                                      </p:cBhvr>
                                      <p:to>
                                        <p:strVal val="visible"/>
                                      </p:to>
                                    </p:set>
                                    <p:animEffect transition="in" filter="fade">
                                      <p:cBhvr>
                                        <p:cTn id="17" dur="1000"/>
                                        <p:tgtEl>
                                          <p:spTgt spid="1740"/>
                                        </p:tgtEl>
                                      </p:cBhvr>
                                    </p:animEffect>
                                  </p:childTnLst>
                                </p:cTn>
                              </p:par>
                              <p:par>
                                <p:cTn id="18" presetID="10" presetClass="entr" presetSubtype="0" fill="hold" nodeType="withEffect">
                                  <p:stCondLst>
                                    <p:cond delay="0"/>
                                  </p:stCondLst>
                                  <p:childTnLst>
                                    <p:set>
                                      <p:cBhvr>
                                        <p:cTn id="19" dur="1" fill="hold">
                                          <p:stCondLst>
                                            <p:cond delay="0"/>
                                          </p:stCondLst>
                                        </p:cTn>
                                        <p:tgtEl>
                                          <p:spTgt spid="1741"/>
                                        </p:tgtEl>
                                        <p:attrNameLst>
                                          <p:attrName>style.visibility</p:attrName>
                                        </p:attrNameLst>
                                      </p:cBhvr>
                                      <p:to>
                                        <p:strVal val="visible"/>
                                      </p:to>
                                    </p:set>
                                    <p:animEffect transition="in" filter="fade">
                                      <p:cBhvr>
                                        <p:cTn id="20" dur="1000"/>
                                        <p:tgtEl>
                                          <p:spTgt spid="17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724"/>
                                        </p:tgtEl>
                                        <p:attrNameLst>
                                          <p:attrName>style.visibility</p:attrName>
                                        </p:attrNameLst>
                                      </p:cBhvr>
                                      <p:to>
                                        <p:strVal val="visible"/>
                                      </p:to>
                                    </p:set>
                                    <p:animEffect transition="in" filter="fade">
                                      <p:cBhvr>
                                        <p:cTn id="24" dur="1000"/>
                                        <p:tgtEl>
                                          <p:spTgt spid="1724"/>
                                        </p:tgtEl>
                                      </p:cBhvr>
                                    </p:animEffect>
                                  </p:childTnLst>
                                </p:cTn>
                              </p:par>
                              <p:par>
                                <p:cTn id="25" presetID="10" presetClass="entr" presetSubtype="0" fill="hold" nodeType="withEffect">
                                  <p:stCondLst>
                                    <p:cond delay="0"/>
                                  </p:stCondLst>
                                  <p:childTnLst>
                                    <p:set>
                                      <p:cBhvr>
                                        <p:cTn id="26" dur="1" fill="hold">
                                          <p:stCondLst>
                                            <p:cond delay="0"/>
                                          </p:stCondLst>
                                        </p:cTn>
                                        <p:tgtEl>
                                          <p:spTgt spid="1727"/>
                                        </p:tgtEl>
                                        <p:attrNameLst>
                                          <p:attrName>style.visibility</p:attrName>
                                        </p:attrNameLst>
                                      </p:cBhvr>
                                      <p:to>
                                        <p:strVal val="visible"/>
                                      </p:to>
                                    </p:set>
                                    <p:animEffect transition="in" filter="fade">
                                      <p:cBhvr>
                                        <p:cTn id="27" dur="1000"/>
                                        <p:tgtEl>
                                          <p:spTgt spid="1727"/>
                                        </p:tgtEl>
                                      </p:cBhvr>
                                    </p:animEffect>
                                  </p:childTnLst>
                                </p:cTn>
                              </p:par>
                              <p:par>
                                <p:cTn id="28" presetID="10" presetClass="entr" presetSubtype="0" fill="hold" nodeType="withEffect">
                                  <p:stCondLst>
                                    <p:cond delay="0"/>
                                  </p:stCondLst>
                                  <p:childTnLst>
                                    <p:set>
                                      <p:cBhvr>
                                        <p:cTn id="29" dur="1" fill="hold">
                                          <p:stCondLst>
                                            <p:cond delay="0"/>
                                          </p:stCondLst>
                                        </p:cTn>
                                        <p:tgtEl>
                                          <p:spTgt spid="1728"/>
                                        </p:tgtEl>
                                        <p:attrNameLst>
                                          <p:attrName>style.visibility</p:attrName>
                                        </p:attrNameLst>
                                      </p:cBhvr>
                                      <p:to>
                                        <p:strVal val="visible"/>
                                      </p:to>
                                    </p:set>
                                    <p:animEffect transition="in" filter="fade">
                                      <p:cBhvr>
                                        <p:cTn id="30" dur="1000"/>
                                        <p:tgtEl>
                                          <p:spTgt spid="1728"/>
                                        </p:tgtEl>
                                      </p:cBhvr>
                                    </p:animEffect>
                                  </p:childTnLst>
                                </p:cTn>
                              </p:par>
                              <p:par>
                                <p:cTn id="31" presetID="10" presetClass="entr" presetSubtype="0" fill="hold" nodeType="withEffect">
                                  <p:stCondLst>
                                    <p:cond delay="0"/>
                                  </p:stCondLst>
                                  <p:childTnLst>
                                    <p:set>
                                      <p:cBhvr>
                                        <p:cTn id="32" dur="1" fill="hold">
                                          <p:stCondLst>
                                            <p:cond delay="0"/>
                                          </p:stCondLst>
                                        </p:cTn>
                                        <p:tgtEl>
                                          <p:spTgt spid="1729"/>
                                        </p:tgtEl>
                                        <p:attrNameLst>
                                          <p:attrName>style.visibility</p:attrName>
                                        </p:attrNameLst>
                                      </p:cBhvr>
                                      <p:to>
                                        <p:strVal val="visible"/>
                                      </p:to>
                                    </p:set>
                                    <p:animEffect transition="in" filter="fade">
                                      <p:cBhvr>
                                        <p:cTn id="33" dur="1000"/>
                                        <p:tgtEl>
                                          <p:spTgt spid="1729"/>
                                        </p:tgtEl>
                                      </p:cBhvr>
                                    </p:animEffect>
                                  </p:childTnLst>
                                </p:cTn>
                              </p:par>
                              <p:par>
                                <p:cTn id="34" presetID="10" presetClass="entr" presetSubtype="0" fill="hold" nodeType="withEffect">
                                  <p:stCondLst>
                                    <p:cond delay="0"/>
                                  </p:stCondLst>
                                  <p:childTnLst>
                                    <p:set>
                                      <p:cBhvr>
                                        <p:cTn id="35" dur="1" fill="hold">
                                          <p:stCondLst>
                                            <p:cond delay="0"/>
                                          </p:stCondLst>
                                        </p:cTn>
                                        <p:tgtEl>
                                          <p:spTgt spid="1730"/>
                                        </p:tgtEl>
                                        <p:attrNameLst>
                                          <p:attrName>style.visibility</p:attrName>
                                        </p:attrNameLst>
                                      </p:cBhvr>
                                      <p:to>
                                        <p:strVal val="visible"/>
                                      </p:to>
                                    </p:set>
                                    <p:animEffect transition="in" filter="fade">
                                      <p:cBhvr>
                                        <p:cTn id="36" dur="1000"/>
                                        <p:tgtEl>
                                          <p:spTgt spid="1730"/>
                                        </p:tgtEl>
                                      </p:cBhvr>
                                    </p:animEffect>
                                  </p:childTnLst>
                                </p:cTn>
                              </p:par>
                              <p:par>
                                <p:cTn id="37" presetID="10" presetClass="entr" presetSubtype="0" fill="hold" nodeType="withEffect">
                                  <p:stCondLst>
                                    <p:cond delay="0"/>
                                  </p:stCondLst>
                                  <p:childTnLst>
                                    <p:set>
                                      <p:cBhvr>
                                        <p:cTn id="38" dur="1" fill="hold">
                                          <p:stCondLst>
                                            <p:cond delay="0"/>
                                          </p:stCondLst>
                                        </p:cTn>
                                        <p:tgtEl>
                                          <p:spTgt spid="1733"/>
                                        </p:tgtEl>
                                        <p:attrNameLst>
                                          <p:attrName>style.visibility</p:attrName>
                                        </p:attrNameLst>
                                      </p:cBhvr>
                                      <p:to>
                                        <p:strVal val="visible"/>
                                      </p:to>
                                    </p:set>
                                    <p:animEffect transition="in" filter="fade">
                                      <p:cBhvr>
                                        <p:cTn id="39" dur="1000"/>
                                        <p:tgtEl>
                                          <p:spTgt spid="1733"/>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738"/>
                                        </p:tgtEl>
                                        <p:attrNameLst>
                                          <p:attrName>style.visibility</p:attrName>
                                        </p:attrNameLst>
                                      </p:cBhvr>
                                      <p:to>
                                        <p:strVal val="visible"/>
                                      </p:to>
                                    </p:set>
                                    <p:animEffect transition="in" filter="fade">
                                      <p:cBhvr>
                                        <p:cTn id="43" dur="1000"/>
                                        <p:tgtEl>
                                          <p:spTgt spid="1738"/>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9">
          <a:extLst>
            <a:ext uri="{FF2B5EF4-FFF2-40B4-BE49-F238E27FC236}">
              <a16:creationId xmlns:a16="http://schemas.microsoft.com/office/drawing/2014/main" id="{609E3B8C-E246-E118-BF89-8883509DD661}"/>
            </a:ext>
          </a:extLst>
        </p:cNvPr>
        <p:cNvGrpSpPr/>
        <p:nvPr/>
      </p:nvGrpSpPr>
      <p:grpSpPr>
        <a:xfrm>
          <a:off x="0" y="0"/>
          <a:ext cx="0" cy="0"/>
          <a:chOff x="0" y="0"/>
          <a:chExt cx="0" cy="0"/>
        </a:xfrm>
      </p:grpSpPr>
      <p:sp>
        <p:nvSpPr>
          <p:cNvPr id="1722" name="Google Shape;1722;p69">
            <a:extLst>
              <a:ext uri="{FF2B5EF4-FFF2-40B4-BE49-F238E27FC236}">
                <a16:creationId xmlns:a16="http://schemas.microsoft.com/office/drawing/2014/main" id="{5F4BA95A-BF08-4391-A5F5-FB1B06AAD3CB}"/>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أهم نماذج التخطيط للسلامة في المنشآت الرياضية</a:t>
            </a:r>
            <a:endParaRPr dirty="0">
              <a:latin typeface="Sakkal Majalla" panose="02000000000000000000" pitchFamily="2" charset="-78"/>
              <a:cs typeface="Sakkal Majalla" panose="02000000000000000000" pitchFamily="2" charset="-78"/>
            </a:endParaRPr>
          </a:p>
        </p:txBody>
      </p:sp>
      <p:grpSp>
        <p:nvGrpSpPr>
          <p:cNvPr id="1724" name="Google Shape;1724;p69">
            <a:extLst>
              <a:ext uri="{FF2B5EF4-FFF2-40B4-BE49-F238E27FC236}">
                <a16:creationId xmlns:a16="http://schemas.microsoft.com/office/drawing/2014/main" id="{822E8BAA-652C-F65E-DBE7-AA1D0C9AF02F}"/>
              </a:ext>
            </a:extLst>
          </p:cNvPr>
          <p:cNvGrpSpPr/>
          <p:nvPr/>
        </p:nvGrpSpPr>
        <p:grpSpPr>
          <a:xfrm>
            <a:off x="381549" y="1702681"/>
            <a:ext cx="2603179" cy="593857"/>
            <a:chOff x="614574" y="2543039"/>
            <a:chExt cx="2395151" cy="799985"/>
          </a:xfrm>
        </p:grpSpPr>
        <p:sp>
          <p:nvSpPr>
            <p:cNvPr id="1725" name="Google Shape;1725;p69">
              <a:extLst>
                <a:ext uri="{FF2B5EF4-FFF2-40B4-BE49-F238E27FC236}">
                  <a16:creationId xmlns:a16="http://schemas.microsoft.com/office/drawing/2014/main" id="{3DB17517-1AD7-9054-1D58-9D79F2419A79}"/>
                </a:ext>
              </a:extLst>
            </p:cNvPr>
            <p:cNvSpPr/>
            <p:nvPr/>
          </p:nvSpPr>
          <p:spPr>
            <a:xfrm rot="-5400000">
              <a:off x="1483775" y="1817074"/>
              <a:ext cx="755400" cy="2296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6" name="Google Shape;1726;p69">
              <a:extLst>
                <a:ext uri="{FF2B5EF4-FFF2-40B4-BE49-F238E27FC236}">
                  <a16:creationId xmlns:a16="http://schemas.microsoft.com/office/drawing/2014/main" id="{39C565BC-22CA-8AAA-EEC9-87F5C3A26BDA}"/>
                </a:ext>
              </a:extLst>
            </p:cNvPr>
            <p:cNvSpPr/>
            <p:nvPr/>
          </p:nvSpPr>
          <p:spPr>
            <a:xfrm rot="8425450" flipH="1">
              <a:off x="602703" y="2647925"/>
              <a:ext cx="362819" cy="93265"/>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7" name="Google Shape;1727;p69">
            <a:extLst>
              <a:ext uri="{FF2B5EF4-FFF2-40B4-BE49-F238E27FC236}">
                <a16:creationId xmlns:a16="http://schemas.microsoft.com/office/drawing/2014/main" id="{D40D4707-51BE-577F-EA9C-3AACD97D929C}"/>
              </a:ext>
            </a:extLst>
          </p:cNvPr>
          <p:cNvSpPr txBox="1"/>
          <p:nvPr/>
        </p:nvSpPr>
        <p:spPr>
          <a:xfrm>
            <a:off x="628651" y="1760372"/>
            <a:ext cx="2269670" cy="4684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lt1"/>
                </a:solidFill>
                <a:latin typeface="Traditional Arabic" panose="02020603050405020304" pitchFamily="18" charset="-78"/>
                <a:ea typeface="Paytone One"/>
                <a:cs typeface="Traditional Arabic" panose="02020603050405020304" pitchFamily="18" charset="-78"/>
                <a:sym typeface="Paytone One"/>
              </a:rPr>
              <a:t>6.تحديد موظف للسلامة</a:t>
            </a:r>
            <a:endParaRPr sz="1800" dirty="0">
              <a:solidFill>
                <a:schemeClr val="lt1"/>
              </a:solidFill>
              <a:latin typeface="Traditional Arabic" panose="02020603050405020304" pitchFamily="18" charset="-78"/>
              <a:ea typeface="Paytone One"/>
              <a:cs typeface="Traditional Arabic" panose="02020603050405020304" pitchFamily="18" charset="-78"/>
              <a:sym typeface="Paytone One"/>
            </a:endParaRPr>
          </a:p>
        </p:txBody>
      </p:sp>
      <p:sp>
        <p:nvSpPr>
          <p:cNvPr id="1728" name="Google Shape;1728;p69">
            <a:extLst>
              <a:ext uri="{FF2B5EF4-FFF2-40B4-BE49-F238E27FC236}">
                <a16:creationId xmlns:a16="http://schemas.microsoft.com/office/drawing/2014/main" id="{5F44A778-3411-58A0-14E5-F7623C91EBEA}"/>
              </a:ext>
            </a:extLst>
          </p:cNvPr>
          <p:cNvSpPr/>
          <p:nvPr/>
        </p:nvSpPr>
        <p:spPr>
          <a:xfrm rot="-5400000">
            <a:off x="4208813" y="881889"/>
            <a:ext cx="560835" cy="233413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9" name="Google Shape;1729;p69">
            <a:extLst>
              <a:ext uri="{FF2B5EF4-FFF2-40B4-BE49-F238E27FC236}">
                <a16:creationId xmlns:a16="http://schemas.microsoft.com/office/drawing/2014/main" id="{4E83ACFA-475F-F1B6-1527-486887C5B8D1}"/>
              </a:ext>
            </a:extLst>
          </p:cNvPr>
          <p:cNvSpPr txBox="1"/>
          <p:nvPr/>
        </p:nvSpPr>
        <p:spPr>
          <a:xfrm>
            <a:off x="3423270" y="1894235"/>
            <a:ext cx="2199747" cy="3346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lt1"/>
                </a:solidFill>
                <a:latin typeface="Traditional Arabic" panose="02020603050405020304" pitchFamily="18" charset="-78"/>
                <a:ea typeface="Paytone One"/>
                <a:cs typeface="Traditional Arabic" panose="02020603050405020304" pitchFamily="18" charset="-78"/>
                <a:sym typeface="Paytone One"/>
              </a:rPr>
              <a:t>5.إيجاد سياسة ونظام لسلامة المتفرجين</a:t>
            </a:r>
            <a:endParaRPr sz="1800" dirty="0">
              <a:solidFill>
                <a:schemeClr val="lt1"/>
              </a:solidFill>
              <a:latin typeface="Traditional Arabic" panose="02020603050405020304" pitchFamily="18" charset="-78"/>
              <a:ea typeface="Paytone One"/>
              <a:cs typeface="Traditional Arabic" panose="02020603050405020304" pitchFamily="18" charset="-78"/>
              <a:sym typeface="Paytone One"/>
            </a:endParaRPr>
          </a:p>
        </p:txBody>
      </p:sp>
      <p:grpSp>
        <p:nvGrpSpPr>
          <p:cNvPr id="1730" name="Google Shape;1730;p69">
            <a:extLst>
              <a:ext uri="{FF2B5EF4-FFF2-40B4-BE49-F238E27FC236}">
                <a16:creationId xmlns:a16="http://schemas.microsoft.com/office/drawing/2014/main" id="{4F9151A6-E938-5D90-1449-E3DAFEAA18D1}"/>
              </a:ext>
            </a:extLst>
          </p:cNvPr>
          <p:cNvGrpSpPr/>
          <p:nvPr/>
        </p:nvGrpSpPr>
        <p:grpSpPr>
          <a:xfrm flipH="1">
            <a:off x="6391325" y="1731955"/>
            <a:ext cx="2323535" cy="593857"/>
            <a:chOff x="614574" y="2543039"/>
            <a:chExt cx="2395151" cy="799985"/>
          </a:xfrm>
          <a:solidFill>
            <a:srgbClr val="6E66DC"/>
          </a:solidFill>
        </p:grpSpPr>
        <p:sp>
          <p:nvSpPr>
            <p:cNvPr id="1731" name="Google Shape;1731;p69">
              <a:extLst>
                <a:ext uri="{FF2B5EF4-FFF2-40B4-BE49-F238E27FC236}">
                  <a16:creationId xmlns:a16="http://schemas.microsoft.com/office/drawing/2014/main" id="{BB2A7B43-7056-3CBB-C59E-1D9B6E117A20}"/>
                </a:ext>
              </a:extLst>
            </p:cNvPr>
            <p:cNvSpPr/>
            <p:nvPr/>
          </p:nvSpPr>
          <p:spPr>
            <a:xfrm rot="-5400000">
              <a:off x="1483775" y="1817074"/>
              <a:ext cx="755400" cy="22965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32" name="Google Shape;1732;p69">
              <a:extLst>
                <a:ext uri="{FF2B5EF4-FFF2-40B4-BE49-F238E27FC236}">
                  <a16:creationId xmlns:a16="http://schemas.microsoft.com/office/drawing/2014/main" id="{14DF857B-CB01-1846-D4D4-B6A53D770934}"/>
                </a:ext>
              </a:extLst>
            </p:cNvPr>
            <p:cNvSpPr/>
            <p:nvPr/>
          </p:nvSpPr>
          <p:spPr>
            <a:xfrm rot="8425450" flipH="1">
              <a:off x="602703" y="2647925"/>
              <a:ext cx="362819" cy="93265"/>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grp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69">
            <a:extLst>
              <a:ext uri="{FF2B5EF4-FFF2-40B4-BE49-F238E27FC236}">
                <a16:creationId xmlns:a16="http://schemas.microsoft.com/office/drawing/2014/main" id="{A8DA64C4-5B4E-D4D0-4D99-31342B64064A}"/>
              </a:ext>
            </a:extLst>
          </p:cNvPr>
          <p:cNvSpPr txBox="1"/>
          <p:nvPr/>
        </p:nvSpPr>
        <p:spPr>
          <a:xfrm>
            <a:off x="6391326" y="1926458"/>
            <a:ext cx="2199747" cy="304200"/>
          </a:xfrm>
          <a:prstGeom prst="rect">
            <a:avLst/>
          </a:prstGeom>
          <a:noFill/>
          <a:ln>
            <a:noFill/>
          </a:ln>
        </p:spPr>
        <p:txBody>
          <a:bodyPr spcFirstLastPara="1" wrap="square" lIns="91425" tIns="91425" rIns="91425" bIns="91425" anchor="ctr" anchorCtr="0">
            <a:noAutofit/>
          </a:bodyPr>
          <a:lstStyle/>
          <a:p>
            <a:pPr lvl="0" algn="ctr"/>
            <a:r>
              <a:rPr lang="ar-SA" sz="1800" dirty="0">
                <a:solidFill>
                  <a:schemeClr val="tx2"/>
                </a:solidFill>
                <a:latin typeface="Traditional Arabic" panose="02020603050405020304" pitchFamily="18" charset="-78"/>
                <a:ea typeface="Paytone One"/>
                <a:cs typeface="Traditional Arabic" panose="02020603050405020304" pitchFamily="18" charset="-78"/>
                <a:sym typeface="Paytone One"/>
              </a:rPr>
              <a:t>4.معرفة التشريعات لحقوق المعاقين</a:t>
            </a:r>
            <a:endParaRPr sz="1800" dirty="0">
              <a:solidFill>
                <a:schemeClr val="tx2"/>
              </a:solidFill>
              <a:latin typeface="Traditional Arabic" panose="02020603050405020304" pitchFamily="18" charset="-78"/>
              <a:ea typeface="Paytone One"/>
              <a:cs typeface="Traditional Arabic" panose="02020603050405020304" pitchFamily="18" charset="-78"/>
              <a:sym typeface="Paytone One"/>
            </a:endParaRPr>
          </a:p>
        </p:txBody>
      </p:sp>
      <p:cxnSp>
        <p:nvCxnSpPr>
          <p:cNvPr id="1739" name="Google Shape;1739;p69">
            <a:extLst>
              <a:ext uri="{FF2B5EF4-FFF2-40B4-BE49-F238E27FC236}">
                <a16:creationId xmlns:a16="http://schemas.microsoft.com/office/drawing/2014/main" id="{629DD496-B715-6F88-E106-01CD56FFE6EA}"/>
              </a:ext>
            </a:extLst>
          </p:cNvPr>
          <p:cNvCxnSpPr>
            <a:cxnSpLocks/>
          </p:cNvCxnSpPr>
          <p:nvPr/>
        </p:nvCxnSpPr>
        <p:spPr>
          <a:xfrm rot="10800000" flipV="1">
            <a:off x="1736749" y="1612590"/>
            <a:ext cx="2839867" cy="115023"/>
          </a:xfrm>
          <a:prstGeom prst="bentConnector4">
            <a:avLst>
              <a:gd name="adj1" fmla="val 45063"/>
              <a:gd name="adj2" fmla="val 629"/>
            </a:avLst>
          </a:prstGeom>
          <a:noFill/>
          <a:ln w="9525" cap="flat" cmpd="sng">
            <a:solidFill>
              <a:schemeClr val="dk2"/>
            </a:solidFill>
            <a:prstDash val="dash"/>
            <a:round/>
            <a:headEnd type="none" w="med" len="med"/>
            <a:tailEnd type="none" w="med" len="med"/>
          </a:ln>
        </p:spPr>
      </p:cxnSp>
      <p:cxnSp>
        <p:nvCxnSpPr>
          <p:cNvPr id="1740" name="Google Shape;1740;p69">
            <a:extLst>
              <a:ext uri="{FF2B5EF4-FFF2-40B4-BE49-F238E27FC236}">
                <a16:creationId xmlns:a16="http://schemas.microsoft.com/office/drawing/2014/main" id="{4E61E004-5105-F7F4-8CE6-D8E04EDE4D24}"/>
              </a:ext>
            </a:extLst>
          </p:cNvPr>
          <p:cNvCxnSpPr>
            <a:endCxn id="1731" idx="3"/>
          </p:cNvCxnSpPr>
          <p:nvPr/>
        </p:nvCxnSpPr>
        <p:spPr>
          <a:xfrm>
            <a:off x="4577614" y="1614641"/>
            <a:ext cx="2927628" cy="150411"/>
          </a:xfrm>
          <a:prstGeom prst="bentConnector4">
            <a:avLst>
              <a:gd name="adj1" fmla="val 45211"/>
              <a:gd name="adj2" fmla="val -3649"/>
            </a:avLst>
          </a:prstGeom>
          <a:noFill/>
          <a:ln w="9525" cap="flat" cmpd="sng">
            <a:solidFill>
              <a:schemeClr val="dk2"/>
            </a:solidFill>
            <a:prstDash val="dash"/>
            <a:round/>
            <a:headEnd type="none" w="med" len="med"/>
            <a:tailEnd type="none" w="med" len="med"/>
          </a:ln>
        </p:spPr>
      </p:cxnSp>
      <p:cxnSp>
        <p:nvCxnSpPr>
          <p:cNvPr id="1741" name="Google Shape;1741;p69">
            <a:extLst>
              <a:ext uri="{FF2B5EF4-FFF2-40B4-BE49-F238E27FC236}">
                <a16:creationId xmlns:a16="http://schemas.microsoft.com/office/drawing/2014/main" id="{6A840E71-4100-7B82-9A56-D05A2E609EB5}"/>
              </a:ext>
            </a:extLst>
          </p:cNvPr>
          <p:cNvCxnSpPr>
            <a:cxnSpLocks/>
          </p:cNvCxnSpPr>
          <p:nvPr/>
        </p:nvCxnSpPr>
        <p:spPr>
          <a:xfrm>
            <a:off x="4335236" y="1612603"/>
            <a:ext cx="0" cy="196437"/>
          </a:xfrm>
          <a:prstGeom prst="straightConnector1">
            <a:avLst/>
          </a:prstGeom>
          <a:noFill/>
          <a:ln w="9525" cap="flat" cmpd="sng">
            <a:solidFill>
              <a:schemeClr val="dk2"/>
            </a:solidFill>
            <a:prstDash val="dash"/>
            <a:round/>
            <a:headEnd type="none" w="med" len="med"/>
            <a:tailEnd type="none" w="med" len="med"/>
          </a:ln>
        </p:spPr>
      </p:cxnSp>
      <p:sp>
        <p:nvSpPr>
          <p:cNvPr id="1738" name="Google Shape;1738;p69">
            <a:extLst>
              <a:ext uri="{FF2B5EF4-FFF2-40B4-BE49-F238E27FC236}">
                <a16:creationId xmlns:a16="http://schemas.microsoft.com/office/drawing/2014/main" id="{1C8D69ED-EBD1-2436-3761-F630C257F79E}"/>
              </a:ext>
            </a:extLst>
          </p:cNvPr>
          <p:cNvSpPr/>
          <p:nvPr/>
        </p:nvSpPr>
        <p:spPr>
          <a:xfrm>
            <a:off x="6391325" y="2476223"/>
            <a:ext cx="2622046" cy="1688200"/>
          </a:xfrm>
          <a:prstGeom prst="roundRect">
            <a:avLst>
              <a:gd name="adj" fmla="val 15349"/>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spcBef>
                <a:spcPts val="0"/>
              </a:spcBef>
              <a:spcAft>
                <a:spcPts val="0"/>
              </a:spcAft>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-عدم التفرقة العنصرية حسب التشريعات الدولية </a:t>
            </a:r>
          </a:p>
          <a:p>
            <a:pPr marL="139700" lvl="0" algn="r" rtl="1">
              <a:spcBef>
                <a:spcPts val="0"/>
              </a:spcBef>
              <a:spcAft>
                <a:spcPts val="0"/>
              </a:spcAft>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-تسهيل الوصول لذوي الإعاقة. </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-تخصيص مقاعد لهم ولمرافقيهم حسب المواصفات العالمية.</a:t>
            </a:r>
          </a:p>
          <a:p>
            <a:pPr marL="139700" lvl="0" algn="r" rtl="1">
              <a:buClr>
                <a:schemeClr val="dk1"/>
              </a:buClr>
              <a:buSzPts val="1400"/>
            </a:pPr>
            <a:endParaRPr sz="1600" dirty="0">
              <a:solidFill>
                <a:schemeClr val="dk1"/>
              </a:solidFill>
              <a:latin typeface="Traditional Arabic" panose="02020603050405020304" pitchFamily="18" charset="-78"/>
              <a:cs typeface="Traditional Arabic" panose="02020603050405020304" pitchFamily="18" charset="-78"/>
            </a:endParaRPr>
          </a:p>
        </p:txBody>
      </p:sp>
      <p:sp>
        <p:nvSpPr>
          <p:cNvPr id="2" name="Google Shape;1738;p69">
            <a:extLst>
              <a:ext uri="{FF2B5EF4-FFF2-40B4-BE49-F238E27FC236}">
                <a16:creationId xmlns:a16="http://schemas.microsoft.com/office/drawing/2014/main" id="{88562515-61C2-7976-053D-E42950C40100}"/>
              </a:ext>
            </a:extLst>
          </p:cNvPr>
          <p:cNvSpPr/>
          <p:nvPr/>
        </p:nvSpPr>
        <p:spPr>
          <a:xfrm>
            <a:off x="362682" y="2474930"/>
            <a:ext cx="2622046" cy="1688200"/>
          </a:xfrm>
          <a:prstGeom prst="roundRect">
            <a:avLst>
              <a:gd name="adj" fmla="val 15349"/>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-توظيف مختصين أو تحديد مسؤولين عن مهام السلامة بوضوح في اثناء المناسبة أو الحدث.</a:t>
            </a:r>
          </a:p>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-لديه كامل الصلاحيات لاتخاذ القرارات في الأوقات الحرجة. وفي الأوقات الأخرى يكون المستشار الرئيس للإدارة فيما يتعلق بسلامة المتفرجين.</a:t>
            </a:r>
          </a:p>
        </p:txBody>
      </p:sp>
      <p:sp>
        <p:nvSpPr>
          <p:cNvPr id="3" name="Google Shape;1738;p69">
            <a:extLst>
              <a:ext uri="{FF2B5EF4-FFF2-40B4-BE49-F238E27FC236}">
                <a16:creationId xmlns:a16="http://schemas.microsoft.com/office/drawing/2014/main" id="{C4F77373-3C6F-AEE4-B995-568DE9D91686}"/>
              </a:ext>
            </a:extLst>
          </p:cNvPr>
          <p:cNvSpPr/>
          <p:nvPr/>
        </p:nvSpPr>
        <p:spPr>
          <a:xfrm>
            <a:off x="3322165" y="2450391"/>
            <a:ext cx="2622046" cy="1688200"/>
          </a:xfrm>
          <a:prstGeom prst="roundRect">
            <a:avLst>
              <a:gd name="adj" fmla="val 15349"/>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spcBef>
                <a:spcPts val="0"/>
              </a:spcBef>
              <a:spcAft>
                <a:spcPts val="0"/>
              </a:spcAft>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-سياسة مكتوبة وموضحة للجميع عن سلامة المتفرجين.</a:t>
            </a:r>
          </a:p>
          <a:p>
            <a:pPr marL="139700" lvl="0" algn="r" rtl="1">
              <a:spcBef>
                <a:spcPts val="0"/>
              </a:spcBef>
              <a:spcAft>
                <a:spcPts val="0"/>
              </a:spcAft>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-تحديد شخص مسئول عن السلامة والصلاحيات الممنوحة ، وكيفية تطبيق نظام السلامة وإعلانه</a:t>
            </a:r>
            <a:r>
              <a:rPr lang="ar-SA" sz="1600" dirty="0">
                <a:latin typeface="Traditional Arabic" panose="02020603050405020304" pitchFamily="18" charset="-78"/>
                <a:cs typeface="Traditional Arabic" panose="02020603050405020304" pitchFamily="18" charset="-78"/>
              </a:rPr>
              <a:t>.</a:t>
            </a:r>
          </a:p>
          <a:p>
            <a:pPr marL="139700" lvl="0" algn="r" rtl="1">
              <a:buClr>
                <a:schemeClr val="dk1"/>
              </a:buClr>
              <a:buSzPts val="1400"/>
            </a:pPr>
            <a:endParaRPr sz="1600" dirty="0">
              <a:solidFill>
                <a:schemeClr val="dk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795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39"/>
                                        </p:tgtEl>
                                        <p:attrNameLst>
                                          <p:attrName>style.visibility</p:attrName>
                                        </p:attrNameLst>
                                      </p:cBhvr>
                                      <p:to>
                                        <p:strVal val="visible"/>
                                      </p:to>
                                    </p:set>
                                    <p:animEffect transition="in" filter="fade">
                                      <p:cBhvr>
                                        <p:cTn id="7" dur="1000"/>
                                        <p:tgtEl>
                                          <p:spTgt spid="1739"/>
                                        </p:tgtEl>
                                      </p:cBhvr>
                                    </p:animEffect>
                                  </p:childTnLst>
                                </p:cTn>
                              </p:par>
                              <p:par>
                                <p:cTn id="8" presetID="10" presetClass="entr" presetSubtype="0" fill="hold" nodeType="withEffect">
                                  <p:stCondLst>
                                    <p:cond delay="0"/>
                                  </p:stCondLst>
                                  <p:childTnLst>
                                    <p:set>
                                      <p:cBhvr>
                                        <p:cTn id="9" dur="1" fill="hold">
                                          <p:stCondLst>
                                            <p:cond delay="0"/>
                                          </p:stCondLst>
                                        </p:cTn>
                                        <p:tgtEl>
                                          <p:spTgt spid="1740"/>
                                        </p:tgtEl>
                                        <p:attrNameLst>
                                          <p:attrName>style.visibility</p:attrName>
                                        </p:attrNameLst>
                                      </p:cBhvr>
                                      <p:to>
                                        <p:strVal val="visible"/>
                                      </p:to>
                                    </p:set>
                                    <p:animEffect transition="in" filter="fade">
                                      <p:cBhvr>
                                        <p:cTn id="10" dur="1000"/>
                                        <p:tgtEl>
                                          <p:spTgt spid="1740"/>
                                        </p:tgtEl>
                                      </p:cBhvr>
                                    </p:animEffect>
                                  </p:childTnLst>
                                </p:cTn>
                              </p:par>
                              <p:par>
                                <p:cTn id="11" presetID="10" presetClass="entr" presetSubtype="0" fill="hold" nodeType="withEffect">
                                  <p:stCondLst>
                                    <p:cond delay="0"/>
                                  </p:stCondLst>
                                  <p:childTnLst>
                                    <p:set>
                                      <p:cBhvr>
                                        <p:cTn id="12" dur="1" fill="hold">
                                          <p:stCondLst>
                                            <p:cond delay="0"/>
                                          </p:stCondLst>
                                        </p:cTn>
                                        <p:tgtEl>
                                          <p:spTgt spid="1741"/>
                                        </p:tgtEl>
                                        <p:attrNameLst>
                                          <p:attrName>style.visibility</p:attrName>
                                        </p:attrNameLst>
                                      </p:cBhvr>
                                      <p:to>
                                        <p:strVal val="visible"/>
                                      </p:to>
                                    </p:set>
                                    <p:animEffect transition="in" filter="fade">
                                      <p:cBhvr>
                                        <p:cTn id="13" dur="1000"/>
                                        <p:tgtEl>
                                          <p:spTgt spid="174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24"/>
                                        </p:tgtEl>
                                        <p:attrNameLst>
                                          <p:attrName>style.visibility</p:attrName>
                                        </p:attrNameLst>
                                      </p:cBhvr>
                                      <p:to>
                                        <p:strVal val="visible"/>
                                      </p:to>
                                    </p:set>
                                    <p:animEffect transition="in" filter="fade">
                                      <p:cBhvr>
                                        <p:cTn id="17" dur="1000"/>
                                        <p:tgtEl>
                                          <p:spTgt spid="1724"/>
                                        </p:tgtEl>
                                      </p:cBhvr>
                                    </p:animEffect>
                                  </p:childTnLst>
                                </p:cTn>
                              </p:par>
                              <p:par>
                                <p:cTn id="18" presetID="10" presetClass="entr" presetSubtype="0" fill="hold" nodeType="withEffect">
                                  <p:stCondLst>
                                    <p:cond delay="0"/>
                                  </p:stCondLst>
                                  <p:childTnLst>
                                    <p:set>
                                      <p:cBhvr>
                                        <p:cTn id="19" dur="1" fill="hold">
                                          <p:stCondLst>
                                            <p:cond delay="0"/>
                                          </p:stCondLst>
                                        </p:cTn>
                                        <p:tgtEl>
                                          <p:spTgt spid="1727"/>
                                        </p:tgtEl>
                                        <p:attrNameLst>
                                          <p:attrName>style.visibility</p:attrName>
                                        </p:attrNameLst>
                                      </p:cBhvr>
                                      <p:to>
                                        <p:strVal val="visible"/>
                                      </p:to>
                                    </p:set>
                                    <p:animEffect transition="in" filter="fade">
                                      <p:cBhvr>
                                        <p:cTn id="20" dur="1000"/>
                                        <p:tgtEl>
                                          <p:spTgt spid="1727"/>
                                        </p:tgtEl>
                                      </p:cBhvr>
                                    </p:animEffect>
                                  </p:childTnLst>
                                </p:cTn>
                              </p:par>
                              <p:par>
                                <p:cTn id="21" presetID="10" presetClass="entr" presetSubtype="0" fill="hold" nodeType="withEffect">
                                  <p:stCondLst>
                                    <p:cond delay="0"/>
                                  </p:stCondLst>
                                  <p:childTnLst>
                                    <p:set>
                                      <p:cBhvr>
                                        <p:cTn id="22" dur="1" fill="hold">
                                          <p:stCondLst>
                                            <p:cond delay="0"/>
                                          </p:stCondLst>
                                        </p:cTn>
                                        <p:tgtEl>
                                          <p:spTgt spid="1728"/>
                                        </p:tgtEl>
                                        <p:attrNameLst>
                                          <p:attrName>style.visibility</p:attrName>
                                        </p:attrNameLst>
                                      </p:cBhvr>
                                      <p:to>
                                        <p:strVal val="visible"/>
                                      </p:to>
                                    </p:set>
                                    <p:animEffect transition="in" filter="fade">
                                      <p:cBhvr>
                                        <p:cTn id="23" dur="1000"/>
                                        <p:tgtEl>
                                          <p:spTgt spid="1728"/>
                                        </p:tgtEl>
                                      </p:cBhvr>
                                    </p:animEffect>
                                  </p:childTnLst>
                                </p:cTn>
                              </p:par>
                              <p:par>
                                <p:cTn id="24" presetID="10" presetClass="entr" presetSubtype="0" fill="hold" nodeType="withEffect">
                                  <p:stCondLst>
                                    <p:cond delay="0"/>
                                  </p:stCondLst>
                                  <p:childTnLst>
                                    <p:set>
                                      <p:cBhvr>
                                        <p:cTn id="25" dur="1" fill="hold">
                                          <p:stCondLst>
                                            <p:cond delay="0"/>
                                          </p:stCondLst>
                                        </p:cTn>
                                        <p:tgtEl>
                                          <p:spTgt spid="1729"/>
                                        </p:tgtEl>
                                        <p:attrNameLst>
                                          <p:attrName>style.visibility</p:attrName>
                                        </p:attrNameLst>
                                      </p:cBhvr>
                                      <p:to>
                                        <p:strVal val="visible"/>
                                      </p:to>
                                    </p:set>
                                    <p:animEffect transition="in" filter="fade">
                                      <p:cBhvr>
                                        <p:cTn id="26" dur="1000"/>
                                        <p:tgtEl>
                                          <p:spTgt spid="1729"/>
                                        </p:tgtEl>
                                      </p:cBhvr>
                                    </p:animEffect>
                                  </p:childTnLst>
                                </p:cTn>
                              </p:par>
                              <p:par>
                                <p:cTn id="27" presetID="10" presetClass="entr" presetSubtype="0" fill="hold" nodeType="withEffect">
                                  <p:stCondLst>
                                    <p:cond delay="0"/>
                                  </p:stCondLst>
                                  <p:childTnLst>
                                    <p:set>
                                      <p:cBhvr>
                                        <p:cTn id="28" dur="1" fill="hold">
                                          <p:stCondLst>
                                            <p:cond delay="0"/>
                                          </p:stCondLst>
                                        </p:cTn>
                                        <p:tgtEl>
                                          <p:spTgt spid="1730"/>
                                        </p:tgtEl>
                                        <p:attrNameLst>
                                          <p:attrName>style.visibility</p:attrName>
                                        </p:attrNameLst>
                                      </p:cBhvr>
                                      <p:to>
                                        <p:strVal val="visible"/>
                                      </p:to>
                                    </p:set>
                                    <p:animEffect transition="in" filter="fade">
                                      <p:cBhvr>
                                        <p:cTn id="29" dur="1000"/>
                                        <p:tgtEl>
                                          <p:spTgt spid="1730"/>
                                        </p:tgtEl>
                                      </p:cBhvr>
                                    </p:animEffect>
                                  </p:childTnLst>
                                </p:cTn>
                              </p:par>
                              <p:par>
                                <p:cTn id="30" presetID="10" presetClass="entr" presetSubtype="0" fill="hold" nodeType="withEffect">
                                  <p:stCondLst>
                                    <p:cond delay="0"/>
                                  </p:stCondLst>
                                  <p:childTnLst>
                                    <p:set>
                                      <p:cBhvr>
                                        <p:cTn id="31" dur="1" fill="hold">
                                          <p:stCondLst>
                                            <p:cond delay="0"/>
                                          </p:stCondLst>
                                        </p:cTn>
                                        <p:tgtEl>
                                          <p:spTgt spid="1733"/>
                                        </p:tgtEl>
                                        <p:attrNameLst>
                                          <p:attrName>style.visibility</p:attrName>
                                        </p:attrNameLst>
                                      </p:cBhvr>
                                      <p:to>
                                        <p:strVal val="visible"/>
                                      </p:to>
                                    </p:set>
                                    <p:animEffect transition="in" filter="fade">
                                      <p:cBhvr>
                                        <p:cTn id="32" dur="1000"/>
                                        <p:tgtEl>
                                          <p:spTgt spid="1733"/>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738"/>
                                        </p:tgtEl>
                                        <p:attrNameLst>
                                          <p:attrName>style.visibility</p:attrName>
                                        </p:attrNameLst>
                                      </p:cBhvr>
                                      <p:to>
                                        <p:strVal val="visible"/>
                                      </p:to>
                                    </p:set>
                                    <p:animEffect transition="in" filter="fade">
                                      <p:cBhvr>
                                        <p:cTn id="36" dur="1000"/>
                                        <p:tgtEl>
                                          <p:spTgt spid="1738"/>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9">
          <a:extLst>
            <a:ext uri="{FF2B5EF4-FFF2-40B4-BE49-F238E27FC236}">
              <a16:creationId xmlns:a16="http://schemas.microsoft.com/office/drawing/2014/main" id="{E1A138AC-53B2-F05B-B5F0-1B7212F80B04}"/>
            </a:ext>
          </a:extLst>
        </p:cNvPr>
        <p:cNvGrpSpPr/>
        <p:nvPr/>
      </p:nvGrpSpPr>
      <p:grpSpPr>
        <a:xfrm>
          <a:off x="0" y="0"/>
          <a:ext cx="0" cy="0"/>
          <a:chOff x="0" y="0"/>
          <a:chExt cx="0" cy="0"/>
        </a:xfrm>
      </p:grpSpPr>
      <p:sp>
        <p:nvSpPr>
          <p:cNvPr id="1722" name="Google Shape;1722;p69">
            <a:extLst>
              <a:ext uri="{FF2B5EF4-FFF2-40B4-BE49-F238E27FC236}">
                <a16:creationId xmlns:a16="http://schemas.microsoft.com/office/drawing/2014/main" id="{DB627C18-2317-0D43-AE71-F50F29A76634}"/>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أهم نماذج التخطيط للسلامة في المنشآت الرياضية</a:t>
            </a:r>
            <a:endParaRPr dirty="0">
              <a:latin typeface="Sakkal Majalla" panose="02000000000000000000" pitchFamily="2" charset="-78"/>
              <a:cs typeface="Sakkal Majalla" panose="02000000000000000000" pitchFamily="2" charset="-78"/>
            </a:endParaRPr>
          </a:p>
        </p:txBody>
      </p:sp>
      <p:grpSp>
        <p:nvGrpSpPr>
          <p:cNvPr id="1724" name="Google Shape;1724;p69">
            <a:extLst>
              <a:ext uri="{FF2B5EF4-FFF2-40B4-BE49-F238E27FC236}">
                <a16:creationId xmlns:a16="http://schemas.microsoft.com/office/drawing/2014/main" id="{B8DC7F73-A1FD-28C1-B4E1-1FAF78B8EFA4}"/>
              </a:ext>
            </a:extLst>
          </p:cNvPr>
          <p:cNvGrpSpPr/>
          <p:nvPr/>
        </p:nvGrpSpPr>
        <p:grpSpPr>
          <a:xfrm>
            <a:off x="381549" y="1653697"/>
            <a:ext cx="2603179" cy="593857"/>
            <a:chOff x="614574" y="2543039"/>
            <a:chExt cx="2395151" cy="799985"/>
          </a:xfrm>
        </p:grpSpPr>
        <p:sp>
          <p:nvSpPr>
            <p:cNvPr id="1725" name="Google Shape;1725;p69">
              <a:extLst>
                <a:ext uri="{FF2B5EF4-FFF2-40B4-BE49-F238E27FC236}">
                  <a16:creationId xmlns:a16="http://schemas.microsoft.com/office/drawing/2014/main" id="{7A155319-217A-887F-5BA1-8E2412DF235B}"/>
                </a:ext>
              </a:extLst>
            </p:cNvPr>
            <p:cNvSpPr/>
            <p:nvPr/>
          </p:nvSpPr>
          <p:spPr>
            <a:xfrm rot="-5400000">
              <a:off x="1483775" y="1817074"/>
              <a:ext cx="755400" cy="2296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6" name="Google Shape;1726;p69">
              <a:extLst>
                <a:ext uri="{FF2B5EF4-FFF2-40B4-BE49-F238E27FC236}">
                  <a16:creationId xmlns:a16="http://schemas.microsoft.com/office/drawing/2014/main" id="{88D2FC96-6CB5-A908-D093-6E9C078A27C7}"/>
                </a:ext>
              </a:extLst>
            </p:cNvPr>
            <p:cNvSpPr/>
            <p:nvPr/>
          </p:nvSpPr>
          <p:spPr>
            <a:xfrm rot="8425450" flipH="1">
              <a:off x="602703" y="2647925"/>
              <a:ext cx="362819" cy="93265"/>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7" name="Google Shape;1727;p69">
            <a:extLst>
              <a:ext uri="{FF2B5EF4-FFF2-40B4-BE49-F238E27FC236}">
                <a16:creationId xmlns:a16="http://schemas.microsoft.com/office/drawing/2014/main" id="{250F88AE-CEEC-7B90-09FE-94A7D09F6418}"/>
              </a:ext>
            </a:extLst>
          </p:cNvPr>
          <p:cNvSpPr txBox="1"/>
          <p:nvPr/>
        </p:nvSpPr>
        <p:spPr>
          <a:xfrm>
            <a:off x="569023" y="1719552"/>
            <a:ext cx="2269670" cy="4684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lt1"/>
                </a:solidFill>
                <a:latin typeface="Traditional Arabic" panose="02020603050405020304" pitchFamily="18" charset="-78"/>
                <a:ea typeface="Paytone One"/>
                <a:cs typeface="Traditional Arabic" panose="02020603050405020304" pitchFamily="18" charset="-78"/>
                <a:sym typeface="Paytone One"/>
              </a:rPr>
              <a:t>9.خطط الطوارئ</a:t>
            </a:r>
            <a:endParaRPr sz="1800" dirty="0">
              <a:solidFill>
                <a:schemeClr val="lt1"/>
              </a:solidFill>
              <a:latin typeface="Traditional Arabic" panose="02020603050405020304" pitchFamily="18" charset="-78"/>
              <a:ea typeface="Paytone One"/>
              <a:cs typeface="Traditional Arabic" panose="02020603050405020304" pitchFamily="18" charset="-78"/>
              <a:sym typeface="Paytone One"/>
            </a:endParaRPr>
          </a:p>
        </p:txBody>
      </p:sp>
      <p:sp>
        <p:nvSpPr>
          <p:cNvPr id="1728" name="Google Shape;1728;p69">
            <a:extLst>
              <a:ext uri="{FF2B5EF4-FFF2-40B4-BE49-F238E27FC236}">
                <a16:creationId xmlns:a16="http://schemas.microsoft.com/office/drawing/2014/main" id="{A4324AB9-7E23-D5FF-CFD9-0234D2CE1FF0}"/>
              </a:ext>
            </a:extLst>
          </p:cNvPr>
          <p:cNvSpPr/>
          <p:nvPr/>
        </p:nvSpPr>
        <p:spPr>
          <a:xfrm rot="-5400000">
            <a:off x="4149185" y="832905"/>
            <a:ext cx="560835" cy="233413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9" name="Google Shape;1729;p69">
            <a:extLst>
              <a:ext uri="{FF2B5EF4-FFF2-40B4-BE49-F238E27FC236}">
                <a16:creationId xmlns:a16="http://schemas.microsoft.com/office/drawing/2014/main" id="{DE7EA080-3344-BDEB-6A05-CFC8F3F15F87}"/>
              </a:ext>
            </a:extLst>
          </p:cNvPr>
          <p:cNvSpPr txBox="1"/>
          <p:nvPr/>
        </p:nvSpPr>
        <p:spPr>
          <a:xfrm>
            <a:off x="3363642" y="1853415"/>
            <a:ext cx="2199747" cy="3346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lt1"/>
                </a:solidFill>
                <a:latin typeface="Traditional Arabic" panose="02020603050405020304" pitchFamily="18" charset="-78"/>
                <a:ea typeface="Paytone One"/>
                <a:cs typeface="Traditional Arabic" panose="02020603050405020304" pitchFamily="18" charset="-78"/>
                <a:sym typeface="Paytone One"/>
              </a:rPr>
              <a:t>8.تدريب موظفي السلامة</a:t>
            </a:r>
            <a:endParaRPr sz="1800" dirty="0">
              <a:solidFill>
                <a:schemeClr val="lt1"/>
              </a:solidFill>
              <a:latin typeface="Traditional Arabic" panose="02020603050405020304" pitchFamily="18" charset="-78"/>
              <a:ea typeface="Paytone One"/>
              <a:cs typeface="Traditional Arabic" panose="02020603050405020304" pitchFamily="18" charset="-78"/>
              <a:sym typeface="Paytone One"/>
            </a:endParaRPr>
          </a:p>
        </p:txBody>
      </p:sp>
      <p:grpSp>
        <p:nvGrpSpPr>
          <p:cNvPr id="1730" name="Google Shape;1730;p69">
            <a:extLst>
              <a:ext uri="{FF2B5EF4-FFF2-40B4-BE49-F238E27FC236}">
                <a16:creationId xmlns:a16="http://schemas.microsoft.com/office/drawing/2014/main" id="{2FA8213E-C98C-144A-8C01-F65658288818}"/>
              </a:ext>
            </a:extLst>
          </p:cNvPr>
          <p:cNvGrpSpPr/>
          <p:nvPr/>
        </p:nvGrpSpPr>
        <p:grpSpPr>
          <a:xfrm flipH="1">
            <a:off x="6331697" y="1691135"/>
            <a:ext cx="2323535" cy="593857"/>
            <a:chOff x="614574" y="2543039"/>
            <a:chExt cx="2395151" cy="799985"/>
          </a:xfrm>
        </p:grpSpPr>
        <p:sp>
          <p:nvSpPr>
            <p:cNvPr id="1731" name="Google Shape;1731;p69">
              <a:extLst>
                <a:ext uri="{FF2B5EF4-FFF2-40B4-BE49-F238E27FC236}">
                  <a16:creationId xmlns:a16="http://schemas.microsoft.com/office/drawing/2014/main" id="{800D58C6-830D-30B5-37A5-0025DB78CD0E}"/>
                </a:ext>
              </a:extLst>
            </p:cNvPr>
            <p:cNvSpPr/>
            <p:nvPr/>
          </p:nvSpPr>
          <p:spPr>
            <a:xfrm rot="-5400000">
              <a:off x="1483775" y="1817074"/>
              <a:ext cx="755400" cy="22965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32" name="Google Shape;1732;p69">
              <a:extLst>
                <a:ext uri="{FF2B5EF4-FFF2-40B4-BE49-F238E27FC236}">
                  <a16:creationId xmlns:a16="http://schemas.microsoft.com/office/drawing/2014/main" id="{FA66EF92-F595-6A4F-1CE1-A13AFE7AEDD2}"/>
                </a:ext>
              </a:extLst>
            </p:cNvPr>
            <p:cNvSpPr/>
            <p:nvPr/>
          </p:nvSpPr>
          <p:spPr>
            <a:xfrm rot="8425450" flipH="1">
              <a:off x="602703" y="2647925"/>
              <a:ext cx="362819" cy="93265"/>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69">
            <a:extLst>
              <a:ext uri="{FF2B5EF4-FFF2-40B4-BE49-F238E27FC236}">
                <a16:creationId xmlns:a16="http://schemas.microsoft.com/office/drawing/2014/main" id="{6470F690-A9CC-199E-634E-128D62512FFD}"/>
              </a:ext>
            </a:extLst>
          </p:cNvPr>
          <p:cNvSpPr txBox="1"/>
          <p:nvPr/>
        </p:nvSpPr>
        <p:spPr>
          <a:xfrm>
            <a:off x="6331698" y="1877474"/>
            <a:ext cx="2199747" cy="304200"/>
          </a:xfrm>
          <a:prstGeom prst="rect">
            <a:avLst/>
          </a:prstGeom>
          <a:noFill/>
          <a:ln>
            <a:noFill/>
          </a:ln>
        </p:spPr>
        <p:txBody>
          <a:bodyPr spcFirstLastPara="1" wrap="square" lIns="91425" tIns="91425" rIns="91425" bIns="91425" anchor="ctr" anchorCtr="0">
            <a:noAutofit/>
          </a:bodyPr>
          <a:lstStyle/>
          <a:p>
            <a:pPr lvl="0" algn="ctr"/>
            <a:r>
              <a:rPr lang="ar-SA" sz="1800" dirty="0">
                <a:solidFill>
                  <a:schemeClr val="tx2"/>
                </a:solidFill>
                <a:latin typeface="Traditional Arabic" panose="02020603050405020304" pitchFamily="18" charset="-78"/>
                <a:ea typeface="Paytone One"/>
                <a:cs typeface="Traditional Arabic" panose="02020603050405020304" pitchFamily="18" charset="-78"/>
                <a:sym typeface="Paytone One"/>
              </a:rPr>
              <a:t>7.توظيف موجهين أو مرشدين</a:t>
            </a:r>
            <a:endParaRPr sz="1800" dirty="0">
              <a:solidFill>
                <a:schemeClr val="tx2"/>
              </a:solidFill>
              <a:latin typeface="Traditional Arabic" panose="02020603050405020304" pitchFamily="18" charset="-78"/>
              <a:ea typeface="Paytone One"/>
              <a:cs typeface="Traditional Arabic" panose="02020603050405020304" pitchFamily="18" charset="-78"/>
              <a:sym typeface="Paytone One"/>
            </a:endParaRPr>
          </a:p>
        </p:txBody>
      </p:sp>
      <p:cxnSp>
        <p:nvCxnSpPr>
          <p:cNvPr id="1740" name="Google Shape;1740;p69">
            <a:extLst>
              <a:ext uri="{FF2B5EF4-FFF2-40B4-BE49-F238E27FC236}">
                <a16:creationId xmlns:a16="http://schemas.microsoft.com/office/drawing/2014/main" id="{D3E86A87-8262-46A0-8C8F-6C5D64FD640E}"/>
              </a:ext>
            </a:extLst>
          </p:cNvPr>
          <p:cNvCxnSpPr>
            <a:endCxn id="1731" idx="3"/>
          </p:cNvCxnSpPr>
          <p:nvPr/>
        </p:nvCxnSpPr>
        <p:spPr>
          <a:xfrm>
            <a:off x="4517986" y="1573821"/>
            <a:ext cx="2927628" cy="150411"/>
          </a:xfrm>
          <a:prstGeom prst="bentConnector4">
            <a:avLst>
              <a:gd name="adj1" fmla="val 45211"/>
              <a:gd name="adj2" fmla="val -3649"/>
            </a:avLst>
          </a:prstGeom>
          <a:noFill/>
          <a:ln w="9525" cap="flat" cmpd="sng">
            <a:solidFill>
              <a:schemeClr val="dk2"/>
            </a:solidFill>
            <a:prstDash val="dash"/>
            <a:round/>
            <a:headEnd type="none" w="med" len="med"/>
            <a:tailEnd type="none" w="med" len="med"/>
          </a:ln>
        </p:spPr>
      </p:cxnSp>
      <p:sp>
        <p:nvSpPr>
          <p:cNvPr id="1738" name="Google Shape;1738;p69">
            <a:extLst>
              <a:ext uri="{FF2B5EF4-FFF2-40B4-BE49-F238E27FC236}">
                <a16:creationId xmlns:a16="http://schemas.microsoft.com/office/drawing/2014/main" id="{276EB588-1F34-F7F0-005F-6C31D7237A90}"/>
              </a:ext>
            </a:extLst>
          </p:cNvPr>
          <p:cNvSpPr/>
          <p:nvPr/>
        </p:nvSpPr>
        <p:spPr>
          <a:xfrm>
            <a:off x="6147707" y="2435403"/>
            <a:ext cx="2865664" cy="2096414"/>
          </a:xfrm>
          <a:prstGeom prst="roundRect">
            <a:avLst>
              <a:gd name="adj" fmla="val 8288"/>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a:t>
            </a:r>
            <a:r>
              <a:rPr lang="ar-SA" sz="1600" dirty="0">
                <a:latin typeface="Traditional Arabic" panose="02020603050405020304" pitchFamily="18" charset="-78"/>
                <a:cs typeface="Traditional Arabic" panose="02020603050405020304" pitchFamily="18" charset="-78"/>
              </a:rPr>
              <a:t>تحديد عدد كافي من الموجهين لمراقبة الجماهير وتوجيههم.</a:t>
            </a:r>
            <a:endParaRPr lang="ar-SA" sz="1600" dirty="0">
              <a:solidFill>
                <a:schemeClr val="dk1"/>
              </a:solidFill>
              <a:latin typeface="Traditional Arabic" panose="02020603050405020304" pitchFamily="18" charset="-78"/>
              <a:cs typeface="Traditional Arabic" panose="02020603050405020304" pitchFamily="18" charset="-78"/>
            </a:endParaRP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-الاشراف على أنظمة المراقبة والكاميرات داخل المنشأة.</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-تخصيص موظفين للمناطق الحساسة (ممرات الإخلاء والمخارج).</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-مرشدين متخصصين لذوي الإعاقة، ومرشدين إضافيين عند الحاجة لتفادي الازدحام.</a:t>
            </a:r>
            <a:endParaRPr sz="1600" dirty="0">
              <a:solidFill>
                <a:schemeClr val="dk1"/>
              </a:solidFill>
              <a:latin typeface="Traditional Arabic" panose="02020603050405020304" pitchFamily="18" charset="-78"/>
              <a:cs typeface="Traditional Arabic" panose="02020603050405020304" pitchFamily="18" charset="-78"/>
            </a:endParaRPr>
          </a:p>
        </p:txBody>
      </p:sp>
      <p:sp>
        <p:nvSpPr>
          <p:cNvPr id="3" name="Google Shape;1738;p69">
            <a:extLst>
              <a:ext uri="{FF2B5EF4-FFF2-40B4-BE49-F238E27FC236}">
                <a16:creationId xmlns:a16="http://schemas.microsoft.com/office/drawing/2014/main" id="{CD6EE234-2DC2-6F30-CC30-507AB2BB6EC6}"/>
              </a:ext>
            </a:extLst>
          </p:cNvPr>
          <p:cNvSpPr/>
          <p:nvPr/>
        </p:nvSpPr>
        <p:spPr>
          <a:xfrm>
            <a:off x="3288897" y="2435403"/>
            <a:ext cx="2622046" cy="2096414"/>
          </a:xfrm>
          <a:prstGeom prst="roundRect">
            <a:avLst>
              <a:gd name="adj" fmla="val 9118"/>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-ت</a:t>
            </a:r>
            <a:r>
              <a:rPr lang="ar-SA" sz="1600" dirty="0">
                <a:latin typeface="Traditional Arabic" panose="02020603050405020304" pitchFamily="18" charset="-78"/>
                <a:cs typeface="Traditional Arabic" panose="02020603050405020304" pitchFamily="18" charset="-78"/>
              </a:rPr>
              <a:t>دريب شامل لجميع الموظفين على إجراءات السلامة والطوارئ.</a:t>
            </a:r>
            <a:endParaRPr lang="ar-SA" sz="1600" dirty="0">
              <a:solidFill>
                <a:schemeClr val="dk1"/>
              </a:solidFill>
              <a:latin typeface="Traditional Arabic" panose="02020603050405020304" pitchFamily="18" charset="-78"/>
              <a:cs typeface="Traditional Arabic" panose="02020603050405020304" pitchFamily="18" charset="-78"/>
            </a:endParaRPr>
          </a:p>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a:t>
            </a:r>
            <a:r>
              <a:rPr lang="ar-SA" sz="1600" dirty="0">
                <a:latin typeface="Traditional Arabic" panose="02020603050405020304" pitchFamily="18" charset="-78"/>
                <a:cs typeface="Traditional Arabic" panose="02020603050405020304" pitchFamily="18" charset="-78"/>
              </a:rPr>
              <a:t>التأكد من كفاءتهم وقدرتهم على أداء مهامهم بكفاءة عالية</a:t>
            </a:r>
            <a:r>
              <a:rPr lang="ar-SA" sz="1600" dirty="0">
                <a:solidFill>
                  <a:schemeClr val="dk1"/>
                </a:solidFill>
                <a:latin typeface="Traditional Arabic" panose="02020603050405020304" pitchFamily="18" charset="-78"/>
                <a:cs typeface="Traditional Arabic" panose="02020603050405020304" pitchFamily="18" charset="-78"/>
              </a:rPr>
              <a:t>. </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-توفير دورات تدريبية مستمرة لتحديث معارفهم ومهاراتهم.</a:t>
            </a:r>
          </a:p>
        </p:txBody>
      </p:sp>
      <p:sp>
        <p:nvSpPr>
          <p:cNvPr id="4" name="Google Shape;1738;p69">
            <a:extLst>
              <a:ext uri="{FF2B5EF4-FFF2-40B4-BE49-F238E27FC236}">
                <a16:creationId xmlns:a16="http://schemas.microsoft.com/office/drawing/2014/main" id="{51BF8587-8C42-5770-3468-CE37CC07244E}"/>
              </a:ext>
            </a:extLst>
          </p:cNvPr>
          <p:cNvSpPr/>
          <p:nvPr/>
        </p:nvSpPr>
        <p:spPr>
          <a:xfrm>
            <a:off x="244929" y="2400023"/>
            <a:ext cx="2740478" cy="2096413"/>
          </a:xfrm>
          <a:prstGeom prst="roundRect">
            <a:avLst>
              <a:gd name="adj" fmla="val 10395"/>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 </a:t>
            </a:r>
            <a:r>
              <a:rPr lang="ar-SA" sz="1600" dirty="0">
                <a:latin typeface="Traditional Arabic" panose="02020603050405020304" pitchFamily="18" charset="-78"/>
                <a:cs typeface="Traditional Arabic" panose="02020603050405020304" pitchFamily="18" charset="-78"/>
              </a:rPr>
              <a:t>إعداد خطط تفصيلية للتعامل مع جميع الاحتمالات مثل الحرائق، انقطاع الكهرباء، تسرب المواد الخطرة، الإخلاء الطارئ.</a:t>
            </a:r>
            <a:endParaRPr lang="ar-SA" sz="1600" dirty="0">
              <a:solidFill>
                <a:schemeClr val="dk1"/>
              </a:solidFill>
              <a:latin typeface="Traditional Arabic" panose="02020603050405020304" pitchFamily="18" charset="-78"/>
              <a:cs typeface="Traditional Arabic" panose="02020603050405020304" pitchFamily="18" charset="-78"/>
            </a:endParaRPr>
          </a:p>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a:t>
            </a:r>
            <a:r>
              <a:rPr lang="ar-SA" sz="1600" dirty="0">
                <a:latin typeface="Traditional Arabic" panose="02020603050405020304" pitchFamily="18" charset="-78"/>
                <a:cs typeface="Traditional Arabic" panose="02020603050405020304" pitchFamily="18" charset="-78"/>
              </a:rPr>
              <a:t> تجهيز أجهزة إنذار مبكر وأنظمة اتصال لاسلكية فعالة</a:t>
            </a:r>
            <a:r>
              <a:rPr lang="ar-SA" sz="1600" dirty="0">
                <a:solidFill>
                  <a:schemeClr val="dk1"/>
                </a:solidFill>
                <a:latin typeface="Traditional Arabic" panose="02020603050405020304" pitchFamily="18" charset="-78"/>
                <a:cs typeface="Traditional Arabic" panose="02020603050405020304" pitchFamily="18" charset="-78"/>
              </a:rPr>
              <a:t>. </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 وضع مخططات واضحة للإخلاء بالتنسيق مع الجهات المختصة.</a:t>
            </a:r>
          </a:p>
        </p:txBody>
      </p:sp>
      <p:cxnSp>
        <p:nvCxnSpPr>
          <p:cNvPr id="5" name="Google Shape;1739;p69">
            <a:extLst>
              <a:ext uri="{FF2B5EF4-FFF2-40B4-BE49-F238E27FC236}">
                <a16:creationId xmlns:a16="http://schemas.microsoft.com/office/drawing/2014/main" id="{CACD868B-10C0-D73E-004D-D0C759C45E2D}"/>
              </a:ext>
            </a:extLst>
          </p:cNvPr>
          <p:cNvCxnSpPr>
            <a:cxnSpLocks/>
          </p:cNvCxnSpPr>
          <p:nvPr/>
        </p:nvCxnSpPr>
        <p:spPr>
          <a:xfrm rot="10800000" flipV="1">
            <a:off x="1677121" y="1563600"/>
            <a:ext cx="2839867" cy="115023"/>
          </a:xfrm>
          <a:prstGeom prst="bentConnector4">
            <a:avLst>
              <a:gd name="adj1" fmla="val 45063"/>
              <a:gd name="adj2" fmla="val 629"/>
            </a:avLst>
          </a:prstGeom>
          <a:noFill/>
          <a:ln w="9525" cap="flat" cmpd="sng">
            <a:solidFill>
              <a:schemeClr val="dk2"/>
            </a:solidFill>
            <a:prstDash val="dash"/>
            <a:round/>
            <a:headEnd type="none" w="med" len="med"/>
            <a:tailEnd type="none" w="med" len="med"/>
          </a:ln>
        </p:spPr>
      </p:cxnSp>
      <p:cxnSp>
        <p:nvCxnSpPr>
          <p:cNvPr id="6" name="Google Shape;1741;p69">
            <a:extLst>
              <a:ext uri="{FF2B5EF4-FFF2-40B4-BE49-F238E27FC236}">
                <a16:creationId xmlns:a16="http://schemas.microsoft.com/office/drawing/2014/main" id="{F101B31A-688A-ACDF-0089-375BDEDCE187}"/>
              </a:ext>
            </a:extLst>
          </p:cNvPr>
          <p:cNvCxnSpPr>
            <a:cxnSpLocks/>
          </p:cNvCxnSpPr>
          <p:nvPr/>
        </p:nvCxnSpPr>
        <p:spPr>
          <a:xfrm>
            <a:off x="4275608" y="1563613"/>
            <a:ext cx="0" cy="196437"/>
          </a:xfrm>
          <a:prstGeom prst="straightConnector1">
            <a:avLst/>
          </a:prstGeom>
          <a:noFill/>
          <a:ln w="9525"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2054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0"/>
                                        </p:tgtEl>
                                        <p:attrNameLst>
                                          <p:attrName>style.visibility</p:attrName>
                                        </p:attrNameLst>
                                      </p:cBhvr>
                                      <p:to>
                                        <p:strVal val="visible"/>
                                      </p:to>
                                    </p:set>
                                    <p:animEffect transition="in" filter="fade">
                                      <p:cBhvr>
                                        <p:cTn id="7" dur="1000"/>
                                        <p:tgtEl>
                                          <p:spTgt spid="17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24"/>
                                        </p:tgtEl>
                                        <p:attrNameLst>
                                          <p:attrName>style.visibility</p:attrName>
                                        </p:attrNameLst>
                                      </p:cBhvr>
                                      <p:to>
                                        <p:strVal val="visible"/>
                                      </p:to>
                                    </p:set>
                                    <p:animEffect transition="in" filter="fade">
                                      <p:cBhvr>
                                        <p:cTn id="11" dur="1000"/>
                                        <p:tgtEl>
                                          <p:spTgt spid="1724"/>
                                        </p:tgtEl>
                                      </p:cBhvr>
                                    </p:animEffect>
                                  </p:childTnLst>
                                </p:cTn>
                              </p:par>
                              <p:par>
                                <p:cTn id="12" presetID="10" presetClass="entr" presetSubtype="0" fill="hold" nodeType="withEffect">
                                  <p:stCondLst>
                                    <p:cond delay="0"/>
                                  </p:stCondLst>
                                  <p:childTnLst>
                                    <p:set>
                                      <p:cBhvr>
                                        <p:cTn id="13" dur="1" fill="hold">
                                          <p:stCondLst>
                                            <p:cond delay="0"/>
                                          </p:stCondLst>
                                        </p:cTn>
                                        <p:tgtEl>
                                          <p:spTgt spid="1727"/>
                                        </p:tgtEl>
                                        <p:attrNameLst>
                                          <p:attrName>style.visibility</p:attrName>
                                        </p:attrNameLst>
                                      </p:cBhvr>
                                      <p:to>
                                        <p:strVal val="visible"/>
                                      </p:to>
                                    </p:set>
                                    <p:animEffect transition="in" filter="fade">
                                      <p:cBhvr>
                                        <p:cTn id="14" dur="1000"/>
                                        <p:tgtEl>
                                          <p:spTgt spid="1727"/>
                                        </p:tgtEl>
                                      </p:cBhvr>
                                    </p:animEffect>
                                  </p:childTnLst>
                                </p:cTn>
                              </p:par>
                              <p:par>
                                <p:cTn id="15" presetID="10" presetClass="entr" presetSubtype="0" fill="hold" nodeType="withEffect">
                                  <p:stCondLst>
                                    <p:cond delay="0"/>
                                  </p:stCondLst>
                                  <p:childTnLst>
                                    <p:set>
                                      <p:cBhvr>
                                        <p:cTn id="16" dur="1" fill="hold">
                                          <p:stCondLst>
                                            <p:cond delay="0"/>
                                          </p:stCondLst>
                                        </p:cTn>
                                        <p:tgtEl>
                                          <p:spTgt spid="1728"/>
                                        </p:tgtEl>
                                        <p:attrNameLst>
                                          <p:attrName>style.visibility</p:attrName>
                                        </p:attrNameLst>
                                      </p:cBhvr>
                                      <p:to>
                                        <p:strVal val="visible"/>
                                      </p:to>
                                    </p:set>
                                    <p:animEffect transition="in" filter="fade">
                                      <p:cBhvr>
                                        <p:cTn id="17" dur="1000"/>
                                        <p:tgtEl>
                                          <p:spTgt spid="1728"/>
                                        </p:tgtEl>
                                      </p:cBhvr>
                                    </p:animEffect>
                                  </p:childTnLst>
                                </p:cTn>
                              </p:par>
                              <p:par>
                                <p:cTn id="18" presetID="10" presetClass="entr" presetSubtype="0" fill="hold" nodeType="withEffect">
                                  <p:stCondLst>
                                    <p:cond delay="0"/>
                                  </p:stCondLst>
                                  <p:childTnLst>
                                    <p:set>
                                      <p:cBhvr>
                                        <p:cTn id="19" dur="1" fill="hold">
                                          <p:stCondLst>
                                            <p:cond delay="0"/>
                                          </p:stCondLst>
                                        </p:cTn>
                                        <p:tgtEl>
                                          <p:spTgt spid="1729"/>
                                        </p:tgtEl>
                                        <p:attrNameLst>
                                          <p:attrName>style.visibility</p:attrName>
                                        </p:attrNameLst>
                                      </p:cBhvr>
                                      <p:to>
                                        <p:strVal val="visible"/>
                                      </p:to>
                                    </p:set>
                                    <p:animEffect transition="in" filter="fade">
                                      <p:cBhvr>
                                        <p:cTn id="20" dur="1000"/>
                                        <p:tgtEl>
                                          <p:spTgt spid="1729"/>
                                        </p:tgtEl>
                                      </p:cBhvr>
                                    </p:animEffect>
                                  </p:childTnLst>
                                </p:cTn>
                              </p:par>
                              <p:par>
                                <p:cTn id="21" presetID="10" presetClass="entr" presetSubtype="0" fill="hold" nodeType="withEffect">
                                  <p:stCondLst>
                                    <p:cond delay="0"/>
                                  </p:stCondLst>
                                  <p:childTnLst>
                                    <p:set>
                                      <p:cBhvr>
                                        <p:cTn id="22" dur="1" fill="hold">
                                          <p:stCondLst>
                                            <p:cond delay="0"/>
                                          </p:stCondLst>
                                        </p:cTn>
                                        <p:tgtEl>
                                          <p:spTgt spid="1730"/>
                                        </p:tgtEl>
                                        <p:attrNameLst>
                                          <p:attrName>style.visibility</p:attrName>
                                        </p:attrNameLst>
                                      </p:cBhvr>
                                      <p:to>
                                        <p:strVal val="visible"/>
                                      </p:to>
                                    </p:set>
                                    <p:animEffect transition="in" filter="fade">
                                      <p:cBhvr>
                                        <p:cTn id="23" dur="1000"/>
                                        <p:tgtEl>
                                          <p:spTgt spid="1730"/>
                                        </p:tgtEl>
                                      </p:cBhvr>
                                    </p:animEffect>
                                  </p:childTnLst>
                                </p:cTn>
                              </p:par>
                              <p:par>
                                <p:cTn id="24" presetID="10" presetClass="entr" presetSubtype="0" fill="hold" nodeType="withEffect">
                                  <p:stCondLst>
                                    <p:cond delay="0"/>
                                  </p:stCondLst>
                                  <p:childTnLst>
                                    <p:set>
                                      <p:cBhvr>
                                        <p:cTn id="25" dur="1" fill="hold">
                                          <p:stCondLst>
                                            <p:cond delay="0"/>
                                          </p:stCondLst>
                                        </p:cTn>
                                        <p:tgtEl>
                                          <p:spTgt spid="1733"/>
                                        </p:tgtEl>
                                        <p:attrNameLst>
                                          <p:attrName>style.visibility</p:attrName>
                                        </p:attrNameLst>
                                      </p:cBhvr>
                                      <p:to>
                                        <p:strVal val="visible"/>
                                      </p:to>
                                    </p:set>
                                    <p:animEffect transition="in" filter="fade">
                                      <p:cBhvr>
                                        <p:cTn id="26" dur="1000"/>
                                        <p:tgtEl>
                                          <p:spTgt spid="1733"/>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738"/>
                                        </p:tgtEl>
                                        <p:attrNameLst>
                                          <p:attrName>style.visibility</p:attrName>
                                        </p:attrNameLst>
                                      </p:cBhvr>
                                      <p:to>
                                        <p:strVal val="visible"/>
                                      </p:to>
                                    </p:set>
                                    <p:animEffect transition="in" filter="fade">
                                      <p:cBhvr>
                                        <p:cTn id="30" dur="1000"/>
                                        <p:tgtEl>
                                          <p:spTgt spid="1738"/>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cxnSp>
        <p:nvCxnSpPr>
          <p:cNvPr id="594" name="Google Shape;594;p45"/>
          <p:cNvCxnSpPr>
            <a:cxnSpLocks/>
          </p:cNvCxnSpPr>
          <p:nvPr/>
        </p:nvCxnSpPr>
        <p:spPr>
          <a:xfrm>
            <a:off x="7394122" y="2487671"/>
            <a:ext cx="0" cy="524848"/>
          </a:xfrm>
          <a:prstGeom prst="straightConnector1">
            <a:avLst/>
          </a:prstGeom>
          <a:noFill/>
          <a:ln w="9525" cap="flat" cmpd="sng">
            <a:solidFill>
              <a:schemeClr val="dk2"/>
            </a:solidFill>
            <a:prstDash val="dash"/>
            <a:round/>
            <a:headEnd type="none" w="med" len="med"/>
            <a:tailEnd type="none" w="med" len="med"/>
          </a:ln>
        </p:spPr>
      </p:cxnSp>
      <p:grpSp>
        <p:nvGrpSpPr>
          <p:cNvPr id="597" name="Google Shape;597;p45"/>
          <p:cNvGrpSpPr/>
          <p:nvPr/>
        </p:nvGrpSpPr>
        <p:grpSpPr>
          <a:xfrm>
            <a:off x="569147" y="2025805"/>
            <a:ext cx="2692654" cy="541233"/>
            <a:chOff x="1896987" y="3355025"/>
            <a:chExt cx="1812152" cy="447300"/>
          </a:xfrm>
        </p:grpSpPr>
        <p:sp>
          <p:nvSpPr>
            <p:cNvPr id="598" name="Google Shape;598;p45"/>
            <p:cNvSpPr/>
            <p:nvPr/>
          </p:nvSpPr>
          <p:spPr>
            <a:xfrm>
              <a:off x="1991339" y="3355025"/>
              <a:ext cx="1717800" cy="4473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45"/>
            <p:cNvGrpSpPr/>
            <p:nvPr/>
          </p:nvGrpSpPr>
          <p:grpSpPr>
            <a:xfrm>
              <a:off x="1896987" y="3377391"/>
              <a:ext cx="145870" cy="392536"/>
              <a:chOff x="1896987" y="3377391"/>
              <a:chExt cx="145870" cy="392536"/>
            </a:xfrm>
          </p:grpSpPr>
          <p:sp>
            <p:nvSpPr>
              <p:cNvPr id="600" name="Google Shape;600;p45"/>
              <p:cNvSpPr/>
              <p:nvPr/>
            </p:nvSpPr>
            <p:spPr>
              <a:xfrm rot="5662804" flipH="1">
                <a:off x="1945041" y="3686984"/>
                <a:ext cx="84805" cy="75561"/>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p:nvPr/>
            </p:nvSpPr>
            <p:spPr>
              <a:xfrm rot="6769727" flipH="1">
                <a:off x="1842604" y="3479106"/>
                <a:ext cx="254637" cy="51078"/>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2" name="Google Shape;602;p45"/>
          <p:cNvGrpSpPr/>
          <p:nvPr/>
        </p:nvGrpSpPr>
        <p:grpSpPr>
          <a:xfrm flipH="1">
            <a:off x="6180271" y="2025805"/>
            <a:ext cx="2600364" cy="541233"/>
            <a:chOff x="1896987" y="3355025"/>
            <a:chExt cx="1812152" cy="447300"/>
          </a:xfrm>
        </p:grpSpPr>
        <p:sp>
          <p:nvSpPr>
            <p:cNvPr id="603" name="Google Shape;603;p45"/>
            <p:cNvSpPr/>
            <p:nvPr/>
          </p:nvSpPr>
          <p:spPr>
            <a:xfrm>
              <a:off x="1991339" y="3355025"/>
              <a:ext cx="1717800" cy="4473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45"/>
            <p:cNvGrpSpPr/>
            <p:nvPr/>
          </p:nvGrpSpPr>
          <p:grpSpPr>
            <a:xfrm>
              <a:off x="1896987" y="3377391"/>
              <a:ext cx="145870" cy="392536"/>
              <a:chOff x="1896987" y="3377391"/>
              <a:chExt cx="145870" cy="392536"/>
            </a:xfrm>
          </p:grpSpPr>
          <p:sp>
            <p:nvSpPr>
              <p:cNvPr id="605" name="Google Shape;605;p45"/>
              <p:cNvSpPr/>
              <p:nvPr/>
            </p:nvSpPr>
            <p:spPr>
              <a:xfrm rot="5662804" flipH="1">
                <a:off x="1945041" y="3686984"/>
                <a:ext cx="84805" cy="75561"/>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rot="6769727" flipH="1">
                <a:off x="1842604" y="3479106"/>
                <a:ext cx="254637" cy="51078"/>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7" name="Google Shape;607;p45"/>
          <p:cNvSpPr txBox="1">
            <a:spLocks noGrp="1"/>
          </p:cNvSpPr>
          <p:nvPr>
            <p:ph type="title"/>
          </p:nvPr>
        </p:nvSpPr>
        <p:spPr>
          <a:xfrm>
            <a:off x="685800" y="537181"/>
            <a:ext cx="7772400" cy="7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أسس تحقيق البيئة الرياضية الآمنة</a:t>
            </a:r>
            <a:endParaRPr dirty="0">
              <a:latin typeface="Sakkal Majalla" panose="02000000000000000000" pitchFamily="2" charset="-78"/>
              <a:cs typeface="Sakkal Majalla" panose="02000000000000000000" pitchFamily="2" charset="-78"/>
            </a:endParaRPr>
          </a:p>
        </p:txBody>
      </p:sp>
      <p:sp>
        <p:nvSpPr>
          <p:cNvPr id="592" name="Google Shape;592;p45"/>
          <p:cNvSpPr txBox="1">
            <a:spLocks noGrp="1"/>
          </p:cNvSpPr>
          <p:nvPr>
            <p:ph type="subTitle" idx="2"/>
          </p:nvPr>
        </p:nvSpPr>
        <p:spPr>
          <a:xfrm>
            <a:off x="989030" y="2105171"/>
            <a:ext cx="2058653" cy="38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err="1">
                <a:latin typeface="Sakkal Majalla" panose="02000000000000000000" pitchFamily="2" charset="-78"/>
                <a:cs typeface="Sakkal Majalla" panose="02000000000000000000" pitchFamily="2" charset="-78"/>
              </a:rPr>
              <a:t>إستخدام</a:t>
            </a:r>
            <a:r>
              <a:rPr lang="ar-SA" dirty="0">
                <a:latin typeface="Sakkal Majalla" panose="02000000000000000000" pitchFamily="2" charset="-78"/>
                <a:cs typeface="Sakkal Majalla" panose="02000000000000000000" pitchFamily="2" charset="-78"/>
              </a:rPr>
              <a:t> الطرق الفعالة لأمن المنشأة بعد الانشاء</a:t>
            </a:r>
            <a:endParaRPr dirty="0">
              <a:latin typeface="Sakkal Majalla" panose="02000000000000000000" pitchFamily="2" charset="-78"/>
              <a:cs typeface="Sakkal Majalla" panose="02000000000000000000" pitchFamily="2" charset="-78"/>
            </a:endParaRPr>
          </a:p>
        </p:txBody>
      </p:sp>
      <p:sp>
        <p:nvSpPr>
          <p:cNvPr id="595" name="Google Shape;595;p45"/>
          <p:cNvSpPr txBox="1">
            <a:spLocks noGrp="1"/>
          </p:cNvSpPr>
          <p:nvPr>
            <p:ph type="subTitle" idx="4"/>
          </p:nvPr>
        </p:nvSpPr>
        <p:spPr>
          <a:xfrm>
            <a:off x="6498773" y="2105171"/>
            <a:ext cx="1790698" cy="382500"/>
          </a:xfrm>
          <a:prstGeom prst="rect">
            <a:avLst/>
          </a:prstGeom>
        </p:spPr>
        <p:txBody>
          <a:bodyPr spcFirstLastPara="1" wrap="square" lIns="91425" tIns="91425" rIns="91425" bIns="91425" anchor="ctr" anchorCtr="0">
            <a:noAutofit/>
          </a:bodyPr>
          <a:lstStyle/>
          <a:p>
            <a:pPr marL="0" lvl="0" indent="0"/>
            <a:r>
              <a:rPr lang="ar-SA" dirty="0" err="1">
                <a:latin typeface="Sakkal Majalla" panose="02000000000000000000" pitchFamily="2" charset="-78"/>
                <a:cs typeface="Sakkal Majalla" panose="02000000000000000000" pitchFamily="2" charset="-78"/>
              </a:rPr>
              <a:t>إستخدام</a:t>
            </a:r>
            <a:r>
              <a:rPr lang="ar-SA" dirty="0">
                <a:latin typeface="Sakkal Majalla" panose="02000000000000000000" pitchFamily="2" charset="-78"/>
                <a:cs typeface="Sakkal Majalla" panose="02000000000000000000" pitchFamily="2" charset="-78"/>
              </a:rPr>
              <a:t> الطرق الفعالة لأمن المنشأة قبل الانشاء</a:t>
            </a:r>
          </a:p>
        </p:txBody>
      </p:sp>
      <p:sp>
        <p:nvSpPr>
          <p:cNvPr id="610" name="Google Shape;610;p45"/>
          <p:cNvSpPr/>
          <p:nvPr/>
        </p:nvSpPr>
        <p:spPr>
          <a:xfrm>
            <a:off x="3933556" y="1436021"/>
            <a:ext cx="1720800" cy="1720800"/>
          </a:xfrm>
          <a:prstGeom prst="ellipse">
            <a:avLst/>
          </a:prstGeom>
          <a:solidFill>
            <a:schemeClr val="accent3"/>
          </a:solidFill>
          <a:ln>
            <a:noFill/>
          </a:ln>
        </p:spPr>
        <p:txBody>
          <a:bodyPr spcFirstLastPara="1" wrap="square" lIns="0" tIns="0" rIns="0" bIns="0" anchor="ctr" anchorCtr="0">
            <a:noAutofit/>
          </a:bodyPr>
          <a:lstStyle/>
          <a:p>
            <a:pPr lvl="0" algn="ctr"/>
            <a:r>
              <a:rPr lang="ar-SA" sz="3200" b="1" dirty="0">
                <a:latin typeface="Sakkal Majalla" panose="02000000000000000000" pitchFamily="2" charset="-78"/>
                <a:cs typeface="Sakkal Majalla" panose="02000000000000000000" pitchFamily="2" charset="-78"/>
              </a:rPr>
              <a:t>البيئة الرياضية الآمنة</a:t>
            </a:r>
            <a:endParaRPr sz="3200" b="1" dirty="0">
              <a:solidFill>
                <a:schemeClr val="lt1"/>
              </a:solidFill>
              <a:latin typeface="Sakkal Majalla" panose="02000000000000000000" pitchFamily="2" charset="-78"/>
              <a:ea typeface="Paytone One"/>
              <a:cs typeface="Sakkal Majalla" panose="02000000000000000000" pitchFamily="2" charset="-78"/>
              <a:sym typeface="Paytone One"/>
            </a:endParaRPr>
          </a:p>
        </p:txBody>
      </p:sp>
      <p:cxnSp>
        <p:nvCxnSpPr>
          <p:cNvPr id="611" name="Google Shape;611;p45"/>
          <p:cNvCxnSpPr>
            <a:stCxn id="610" idx="2"/>
            <a:endCxn id="598" idx="3"/>
          </p:cNvCxnSpPr>
          <p:nvPr/>
        </p:nvCxnSpPr>
        <p:spPr>
          <a:xfrm flipH="1">
            <a:off x="3261801" y="2296421"/>
            <a:ext cx="671755" cy="1"/>
          </a:xfrm>
          <a:prstGeom prst="straightConnector1">
            <a:avLst/>
          </a:prstGeom>
          <a:noFill/>
          <a:ln w="9525" cap="flat" cmpd="sng">
            <a:solidFill>
              <a:schemeClr val="dk2"/>
            </a:solidFill>
            <a:prstDash val="dash"/>
            <a:round/>
            <a:headEnd type="none" w="med" len="med"/>
            <a:tailEnd type="none" w="med" len="med"/>
          </a:ln>
        </p:spPr>
      </p:cxnSp>
      <p:cxnSp>
        <p:nvCxnSpPr>
          <p:cNvPr id="612" name="Google Shape;612;p45"/>
          <p:cNvCxnSpPr>
            <a:stCxn id="610" idx="6"/>
            <a:endCxn id="603" idx="3"/>
          </p:cNvCxnSpPr>
          <p:nvPr/>
        </p:nvCxnSpPr>
        <p:spPr>
          <a:xfrm>
            <a:off x="5654356" y="2296421"/>
            <a:ext cx="525915" cy="1"/>
          </a:xfrm>
          <a:prstGeom prst="straightConnector1">
            <a:avLst/>
          </a:prstGeom>
          <a:noFill/>
          <a:ln w="9525" cap="flat" cmpd="sng">
            <a:solidFill>
              <a:schemeClr val="dk2"/>
            </a:solidFill>
            <a:prstDash val="dash"/>
            <a:round/>
            <a:headEnd type="none" w="med" len="med"/>
            <a:tailEnd type="none" w="med" len="med"/>
          </a:ln>
        </p:spPr>
      </p:cxnSp>
      <p:sp>
        <p:nvSpPr>
          <p:cNvPr id="613" name="Google Shape;613;p45"/>
          <p:cNvSpPr/>
          <p:nvPr/>
        </p:nvSpPr>
        <p:spPr>
          <a:xfrm rot="10800000">
            <a:off x="8212367" y="150882"/>
            <a:ext cx="157260" cy="141945"/>
          </a:xfrm>
          <a:custGeom>
            <a:avLst/>
            <a:gdLst/>
            <a:ahLst/>
            <a:cxnLst/>
            <a:rect l="l" t="t" r="r" b="b"/>
            <a:pathLst>
              <a:path w="2793" h="2521" extrusionOk="0">
                <a:moveTo>
                  <a:pt x="1393" y="0"/>
                </a:moveTo>
                <a:cubicBezTo>
                  <a:pt x="617" y="0"/>
                  <a:pt x="1" y="723"/>
                  <a:pt x="151" y="1506"/>
                </a:cubicBezTo>
                <a:cubicBezTo>
                  <a:pt x="182" y="1628"/>
                  <a:pt x="888" y="2519"/>
                  <a:pt x="1472" y="2519"/>
                </a:cubicBezTo>
                <a:cubicBezTo>
                  <a:pt x="1492" y="2520"/>
                  <a:pt x="1513" y="2520"/>
                  <a:pt x="1533" y="2520"/>
                </a:cubicBezTo>
                <a:cubicBezTo>
                  <a:pt x="2121" y="2520"/>
                  <a:pt x="2611" y="2099"/>
                  <a:pt x="2700" y="1506"/>
                </a:cubicBezTo>
                <a:cubicBezTo>
                  <a:pt x="2792" y="738"/>
                  <a:pt x="2209" y="32"/>
                  <a:pt x="1441" y="1"/>
                </a:cubicBezTo>
                <a:cubicBezTo>
                  <a:pt x="1425" y="0"/>
                  <a:pt x="1409" y="0"/>
                  <a:pt x="1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5"/>
          <p:cNvSpPr/>
          <p:nvPr/>
        </p:nvSpPr>
        <p:spPr>
          <a:xfrm rot="10800000">
            <a:off x="8505948" y="-1"/>
            <a:ext cx="638048" cy="559503"/>
          </a:xfrm>
          <a:custGeom>
            <a:avLst/>
            <a:gdLst/>
            <a:ahLst/>
            <a:cxnLst/>
            <a:rect l="l" t="t" r="r" b="b"/>
            <a:pathLst>
              <a:path w="11332" h="9937" extrusionOk="0">
                <a:moveTo>
                  <a:pt x="580" y="0"/>
                </a:moveTo>
                <a:cubicBezTo>
                  <a:pt x="388" y="0"/>
                  <a:pt x="195" y="6"/>
                  <a:pt x="1" y="19"/>
                </a:cubicBezTo>
                <a:lnTo>
                  <a:pt x="1" y="9937"/>
                </a:lnTo>
                <a:lnTo>
                  <a:pt x="10871" y="9937"/>
                </a:lnTo>
                <a:cubicBezTo>
                  <a:pt x="11270" y="8709"/>
                  <a:pt x="11331" y="7419"/>
                  <a:pt x="11086" y="6191"/>
                </a:cubicBezTo>
                <a:cubicBezTo>
                  <a:pt x="10164" y="2199"/>
                  <a:pt x="6449" y="1032"/>
                  <a:pt x="2795" y="265"/>
                </a:cubicBezTo>
                <a:cubicBezTo>
                  <a:pt x="2062" y="93"/>
                  <a:pt x="1329" y="0"/>
                  <a:pt x="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5"/>
          <p:cNvSpPr/>
          <p:nvPr/>
        </p:nvSpPr>
        <p:spPr>
          <a:xfrm rot="5400000" flipH="1">
            <a:off x="375157" y="4299487"/>
            <a:ext cx="468833" cy="1219168"/>
          </a:xfrm>
          <a:custGeom>
            <a:avLst/>
            <a:gdLst/>
            <a:ahLst/>
            <a:cxnLst/>
            <a:rect l="l" t="t" r="r" b="b"/>
            <a:pathLst>
              <a:path w="8384" h="21802" extrusionOk="0">
                <a:moveTo>
                  <a:pt x="1" y="1"/>
                </a:moveTo>
                <a:lnTo>
                  <a:pt x="1" y="21802"/>
                </a:lnTo>
                <a:lnTo>
                  <a:pt x="2550" y="21802"/>
                </a:lnTo>
                <a:cubicBezTo>
                  <a:pt x="2365" y="20727"/>
                  <a:pt x="2365" y="19622"/>
                  <a:pt x="2550" y="18547"/>
                </a:cubicBezTo>
                <a:cubicBezTo>
                  <a:pt x="2642" y="17810"/>
                  <a:pt x="2795" y="17073"/>
                  <a:pt x="3010" y="16275"/>
                </a:cubicBezTo>
                <a:cubicBezTo>
                  <a:pt x="3870" y="12621"/>
                  <a:pt x="5589" y="8414"/>
                  <a:pt x="6848" y="5497"/>
                </a:cubicBezTo>
                <a:cubicBezTo>
                  <a:pt x="7094" y="4883"/>
                  <a:pt x="7340" y="4299"/>
                  <a:pt x="7555" y="3808"/>
                </a:cubicBezTo>
                <a:cubicBezTo>
                  <a:pt x="8077" y="2549"/>
                  <a:pt x="8384" y="1782"/>
                  <a:pt x="8292" y="1782"/>
                </a:cubicBezTo>
                <a:lnTo>
                  <a:pt x="8199" y="1782"/>
                </a:lnTo>
                <a:cubicBezTo>
                  <a:pt x="8169" y="1751"/>
                  <a:pt x="8138" y="1720"/>
                  <a:pt x="8077" y="1720"/>
                </a:cubicBezTo>
                <a:cubicBezTo>
                  <a:pt x="5620" y="860"/>
                  <a:pt x="3072" y="308"/>
                  <a:pt x="492" y="62"/>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5"/>
          <p:cNvSpPr/>
          <p:nvPr/>
        </p:nvSpPr>
        <p:spPr>
          <a:xfrm rot="5400000" flipH="1">
            <a:off x="188585" y="4966839"/>
            <a:ext cx="134251" cy="102978"/>
          </a:xfrm>
          <a:custGeom>
            <a:avLst/>
            <a:gdLst/>
            <a:ahLst/>
            <a:cxnLst/>
            <a:rect l="l" t="t" r="r" b="b"/>
            <a:pathLst>
              <a:path w="3624" h="2780" extrusionOk="0">
                <a:moveTo>
                  <a:pt x="1866" y="0"/>
                </a:moveTo>
                <a:cubicBezTo>
                  <a:pt x="1441" y="0"/>
                  <a:pt x="1017" y="171"/>
                  <a:pt x="707" y="497"/>
                </a:cubicBezTo>
                <a:cubicBezTo>
                  <a:pt x="185" y="989"/>
                  <a:pt x="1" y="1971"/>
                  <a:pt x="553" y="2370"/>
                </a:cubicBezTo>
                <a:cubicBezTo>
                  <a:pt x="942" y="2616"/>
                  <a:pt x="1495" y="2780"/>
                  <a:pt x="1993" y="2780"/>
                </a:cubicBezTo>
                <a:cubicBezTo>
                  <a:pt x="2242" y="2780"/>
                  <a:pt x="2478" y="2739"/>
                  <a:pt x="2672" y="2647"/>
                </a:cubicBezTo>
                <a:cubicBezTo>
                  <a:pt x="3624" y="2217"/>
                  <a:pt x="3501" y="989"/>
                  <a:pt x="2918" y="405"/>
                </a:cubicBezTo>
                <a:cubicBezTo>
                  <a:pt x="2616" y="132"/>
                  <a:pt x="2240"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5"/>
          <p:cNvSpPr/>
          <p:nvPr/>
        </p:nvSpPr>
        <p:spPr>
          <a:xfrm rot="5400000" flipH="1">
            <a:off x="341525" y="4533230"/>
            <a:ext cx="101700" cy="94301"/>
          </a:xfrm>
          <a:custGeom>
            <a:avLst/>
            <a:gdLst/>
            <a:ahLst/>
            <a:cxnLst/>
            <a:rect l="l" t="t" r="r" b="b"/>
            <a:pathLst>
              <a:path w="2273" h="2108" extrusionOk="0">
                <a:moveTo>
                  <a:pt x="618" y="1"/>
                </a:moveTo>
                <a:cubicBezTo>
                  <a:pt x="170" y="1"/>
                  <a:pt x="0" y="510"/>
                  <a:pt x="0" y="947"/>
                </a:cubicBezTo>
                <a:cubicBezTo>
                  <a:pt x="19" y="1710"/>
                  <a:pt x="639" y="2108"/>
                  <a:pt x="1194" y="2108"/>
                </a:cubicBezTo>
                <a:cubicBezTo>
                  <a:pt x="1576" y="2108"/>
                  <a:pt x="1927" y="1919"/>
                  <a:pt x="2027" y="1531"/>
                </a:cubicBezTo>
                <a:cubicBezTo>
                  <a:pt x="2273" y="487"/>
                  <a:pt x="1259" y="179"/>
                  <a:pt x="799" y="26"/>
                </a:cubicBezTo>
                <a:cubicBezTo>
                  <a:pt x="734" y="9"/>
                  <a:pt x="674"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5"/>
          <p:cNvSpPr/>
          <p:nvPr/>
        </p:nvSpPr>
        <p:spPr>
          <a:xfrm rot="5400000" flipH="1">
            <a:off x="920601" y="4704657"/>
            <a:ext cx="72249" cy="65448"/>
          </a:xfrm>
          <a:custGeom>
            <a:avLst/>
            <a:gdLst/>
            <a:ahLst/>
            <a:cxnLst/>
            <a:rect l="l" t="t" r="r" b="b"/>
            <a:pathLst>
              <a:path w="2300" h="2084" extrusionOk="0">
                <a:moveTo>
                  <a:pt x="623" y="1"/>
                </a:moveTo>
                <a:cubicBezTo>
                  <a:pt x="185" y="1"/>
                  <a:pt x="0" y="522"/>
                  <a:pt x="27" y="925"/>
                </a:cubicBezTo>
                <a:cubicBezTo>
                  <a:pt x="27" y="1682"/>
                  <a:pt x="660" y="2083"/>
                  <a:pt x="1217" y="2083"/>
                </a:cubicBezTo>
                <a:cubicBezTo>
                  <a:pt x="1588" y="2083"/>
                  <a:pt x="1925" y="1906"/>
                  <a:pt x="2023" y="1539"/>
                </a:cubicBezTo>
                <a:cubicBezTo>
                  <a:pt x="2299" y="464"/>
                  <a:pt x="1286" y="157"/>
                  <a:pt x="825" y="34"/>
                </a:cubicBezTo>
                <a:cubicBezTo>
                  <a:pt x="753" y="11"/>
                  <a:pt x="685"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5"/>
          <p:cNvSpPr/>
          <p:nvPr/>
        </p:nvSpPr>
        <p:spPr>
          <a:xfrm rot="5400000" flipH="1">
            <a:off x="1149453" y="5063496"/>
            <a:ext cx="53292" cy="106695"/>
          </a:xfrm>
          <a:custGeom>
            <a:avLst/>
            <a:gdLst/>
            <a:ahLst/>
            <a:cxnLst/>
            <a:rect l="l" t="t" r="r" b="b"/>
            <a:pathLst>
              <a:path w="953" h="1908" extrusionOk="0">
                <a:moveTo>
                  <a:pt x="0" y="0"/>
                </a:moveTo>
                <a:lnTo>
                  <a:pt x="0" y="1904"/>
                </a:lnTo>
                <a:cubicBezTo>
                  <a:pt x="24" y="1906"/>
                  <a:pt x="47" y="1907"/>
                  <a:pt x="70" y="1907"/>
                </a:cubicBezTo>
                <a:cubicBezTo>
                  <a:pt x="411" y="1907"/>
                  <a:pt x="714" y="1697"/>
                  <a:pt x="829" y="1351"/>
                </a:cubicBezTo>
                <a:cubicBezTo>
                  <a:pt x="952" y="952"/>
                  <a:pt x="799" y="522"/>
                  <a:pt x="492" y="277"/>
                </a:cubicBezTo>
                <a:cubicBezTo>
                  <a:pt x="338" y="154"/>
                  <a:pt x="154"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5"/>
          <p:cNvSpPr/>
          <p:nvPr/>
        </p:nvSpPr>
        <p:spPr>
          <a:xfrm rot="5400000" flipH="1">
            <a:off x="1298653" y="4788058"/>
            <a:ext cx="225218" cy="193827"/>
          </a:xfrm>
          <a:custGeom>
            <a:avLst/>
            <a:gdLst/>
            <a:ahLst/>
            <a:cxnLst/>
            <a:rect l="l" t="t" r="r" b="b"/>
            <a:pathLst>
              <a:path w="5955" h="5125" extrusionOk="0">
                <a:moveTo>
                  <a:pt x="2035" y="0"/>
                </a:moveTo>
                <a:cubicBezTo>
                  <a:pt x="710" y="0"/>
                  <a:pt x="0" y="1540"/>
                  <a:pt x="29" y="2763"/>
                </a:cubicBezTo>
                <a:cubicBezTo>
                  <a:pt x="79" y="4447"/>
                  <a:pt x="1358" y="5124"/>
                  <a:pt x="2609" y="5124"/>
                </a:cubicBezTo>
                <a:cubicBezTo>
                  <a:pt x="3639" y="5124"/>
                  <a:pt x="4650" y="4665"/>
                  <a:pt x="4942" y="3930"/>
                </a:cubicBezTo>
                <a:cubicBezTo>
                  <a:pt x="5955" y="1412"/>
                  <a:pt x="3744" y="276"/>
                  <a:pt x="2362" y="30"/>
                </a:cubicBezTo>
                <a:cubicBezTo>
                  <a:pt x="2249" y="10"/>
                  <a:pt x="2140"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45"/>
          <p:cNvGrpSpPr/>
          <p:nvPr/>
        </p:nvGrpSpPr>
        <p:grpSpPr>
          <a:xfrm rot="10800000">
            <a:off x="8857422" y="407997"/>
            <a:ext cx="286570" cy="397053"/>
            <a:chOff x="4105525" y="2910408"/>
            <a:chExt cx="137450" cy="190442"/>
          </a:xfrm>
        </p:grpSpPr>
        <p:sp>
          <p:nvSpPr>
            <p:cNvPr id="622" name="Google Shape;622;p45"/>
            <p:cNvSpPr/>
            <p:nvPr/>
          </p:nvSpPr>
          <p:spPr>
            <a:xfrm>
              <a:off x="4105525" y="2910408"/>
              <a:ext cx="137450" cy="31425"/>
            </a:xfrm>
            <a:custGeom>
              <a:avLst/>
              <a:gdLst/>
              <a:ahLst/>
              <a:cxnLst/>
              <a:rect l="l" t="t" r="r" b="b"/>
              <a:pathLst>
                <a:path w="5498" h="1257" extrusionOk="0">
                  <a:moveTo>
                    <a:pt x="922" y="1"/>
                  </a:moveTo>
                  <a:cubicBezTo>
                    <a:pt x="615" y="1"/>
                    <a:pt x="308" y="8"/>
                    <a:pt x="1" y="24"/>
                  </a:cubicBezTo>
                  <a:lnTo>
                    <a:pt x="1" y="1098"/>
                  </a:lnTo>
                  <a:cubicBezTo>
                    <a:pt x="584" y="1191"/>
                    <a:pt x="1198" y="1252"/>
                    <a:pt x="1782" y="1252"/>
                  </a:cubicBezTo>
                  <a:cubicBezTo>
                    <a:pt x="1908" y="1255"/>
                    <a:pt x="2033" y="1257"/>
                    <a:pt x="2159" y="1257"/>
                  </a:cubicBezTo>
                  <a:cubicBezTo>
                    <a:pt x="3286" y="1257"/>
                    <a:pt x="4392" y="1132"/>
                    <a:pt x="5497" y="884"/>
                  </a:cubicBezTo>
                  <a:lnTo>
                    <a:pt x="5497" y="761"/>
                  </a:lnTo>
                  <a:cubicBezTo>
                    <a:pt x="4300" y="362"/>
                    <a:pt x="3071" y="116"/>
                    <a:pt x="1843" y="24"/>
                  </a:cubicBezTo>
                  <a:cubicBezTo>
                    <a:pt x="1536" y="8"/>
                    <a:pt x="122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a:off x="4105525" y="3044500"/>
              <a:ext cx="105200" cy="56350"/>
            </a:xfrm>
            <a:custGeom>
              <a:avLst/>
              <a:gdLst/>
              <a:ahLst/>
              <a:cxnLst/>
              <a:rect l="l" t="t" r="r" b="b"/>
              <a:pathLst>
                <a:path w="4208" h="2254" extrusionOk="0">
                  <a:moveTo>
                    <a:pt x="3847" y="1"/>
                  </a:moveTo>
                  <a:cubicBezTo>
                    <a:pt x="3547" y="1"/>
                    <a:pt x="3248" y="35"/>
                    <a:pt x="2949" y="104"/>
                  </a:cubicBezTo>
                  <a:cubicBezTo>
                    <a:pt x="2549" y="197"/>
                    <a:pt x="2181" y="289"/>
                    <a:pt x="1812" y="442"/>
                  </a:cubicBezTo>
                  <a:cubicBezTo>
                    <a:pt x="1475" y="596"/>
                    <a:pt x="1137" y="780"/>
                    <a:pt x="799" y="995"/>
                  </a:cubicBezTo>
                  <a:cubicBezTo>
                    <a:pt x="523" y="1148"/>
                    <a:pt x="246" y="1333"/>
                    <a:pt x="1" y="1548"/>
                  </a:cubicBezTo>
                  <a:lnTo>
                    <a:pt x="1" y="2254"/>
                  </a:lnTo>
                  <a:lnTo>
                    <a:pt x="124" y="2223"/>
                  </a:lnTo>
                  <a:cubicBezTo>
                    <a:pt x="523" y="2192"/>
                    <a:pt x="891" y="2100"/>
                    <a:pt x="1260" y="1977"/>
                  </a:cubicBezTo>
                  <a:cubicBezTo>
                    <a:pt x="1628" y="1855"/>
                    <a:pt x="1997" y="1732"/>
                    <a:pt x="2334" y="1548"/>
                  </a:cubicBezTo>
                  <a:cubicBezTo>
                    <a:pt x="2703" y="1394"/>
                    <a:pt x="3010" y="1179"/>
                    <a:pt x="3317" y="933"/>
                  </a:cubicBezTo>
                  <a:cubicBezTo>
                    <a:pt x="3655" y="688"/>
                    <a:pt x="3962" y="411"/>
                    <a:pt x="4208" y="104"/>
                  </a:cubicBezTo>
                  <a:lnTo>
                    <a:pt x="4146" y="12"/>
                  </a:lnTo>
                  <a:cubicBezTo>
                    <a:pt x="4046" y="5"/>
                    <a:pt x="3947"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45"/>
          <p:cNvGrpSpPr/>
          <p:nvPr/>
        </p:nvGrpSpPr>
        <p:grpSpPr>
          <a:xfrm rot="10800000" flipH="1">
            <a:off x="124" y="3990690"/>
            <a:ext cx="276632" cy="791903"/>
            <a:chOff x="4104775" y="2000025"/>
            <a:chExt cx="190400" cy="545050"/>
          </a:xfrm>
        </p:grpSpPr>
        <p:sp>
          <p:nvSpPr>
            <p:cNvPr id="625" name="Google Shape;625;p45"/>
            <p:cNvSpPr/>
            <p:nvPr/>
          </p:nvSpPr>
          <p:spPr>
            <a:xfrm>
              <a:off x="4105525" y="2174275"/>
              <a:ext cx="42250" cy="41475"/>
            </a:xfrm>
            <a:custGeom>
              <a:avLst/>
              <a:gdLst/>
              <a:ahLst/>
              <a:cxnLst/>
              <a:rect l="l" t="t" r="r" b="b"/>
              <a:pathLst>
                <a:path w="1690" h="1659" extrusionOk="0">
                  <a:moveTo>
                    <a:pt x="1" y="1"/>
                  </a:moveTo>
                  <a:lnTo>
                    <a:pt x="1" y="615"/>
                  </a:lnTo>
                  <a:cubicBezTo>
                    <a:pt x="492" y="953"/>
                    <a:pt x="1014" y="1290"/>
                    <a:pt x="1536" y="1597"/>
                  </a:cubicBezTo>
                  <a:lnTo>
                    <a:pt x="1628" y="1659"/>
                  </a:lnTo>
                  <a:lnTo>
                    <a:pt x="1690" y="1567"/>
                  </a:lnTo>
                  <a:lnTo>
                    <a:pt x="1659" y="1536"/>
                  </a:lnTo>
                  <a:cubicBezTo>
                    <a:pt x="1106" y="1014"/>
                    <a:pt x="554" y="4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a:off x="4104775" y="2088300"/>
              <a:ext cx="71400" cy="66050"/>
            </a:xfrm>
            <a:custGeom>
              <a:avLst/>
              <a:gdLst/>
              <a:ahLst/>
              <a:cxnLst/>
              <a:rect l="l" t="t" r="r" b="b"/>
              <a:pathLst>
                <a:path w="2856" h="2642" extrusionOk="0">
                  <a:moveTo>
                    <a:pt x="0" y="1"/>
                  </a:moveTo>
                  <a:lnTo>
                    <a:pt x="0" y="799"/>
                  </a:lnTo>
                  <a:cubicBezTo>
                    <a:pt x="921" y="1413"/>
                    <a:pt x="1842" y="2027"/>
                    <a:pt x="2794" y="2641"/>
                  </a:cubicBezTo>
                  <a:lnTo>
                    <a:pt x="2856" y="2549"/>
                  </a:lnTo>
                  <a:cubicBezTo>
                    <a:pt x="1935" y="1689"/>
                    <a:pt x="983" y="83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5"/>
            <p:cNvSpPr/>
            <p:nvPr/>
          </p:nvSpPr>
          <p:spPr>
            <a:xfrm>
              <a:off x="4105525" y="2000025"/>
              <a:ext cx="139750" cy="124375"/>
            </a:xfrm>
            <a:custGeom>
              <a:avLst/>
              <a:gdLst/>
              <a:ahLst/>
              <a:cxnLst/>
              <a:rect l="l" t="t" r="r" b="b"/>
              <a:pathLst>
                <a:path w="5590" h="4975" extrusionOk="0">
                  <a:moveTo>
                    <a:pt x="1" y="0"/>
                  </a:moveTo>
                  <a:lnTo>
                    <a:pt x="1" y="1229"/>
                  </a:lnTo>
                  <a:cubicBezTo>
                    <a:pt x="861" y="1843"/>
                    <a:pt x="1720" y="2457"/>
                    <a:pt x="2611" y="3040"/>
                  </a:cubicBezTo>
                  <a:cubicBezTo>
                    <a:pt x="3102" y="3409"/>
                    <a:pt x="3624" y="3747"/>
                    <a:pt x="4146" y="4084"/>
                  </a:cubicBezTo>
                  <a:lnTo>
                    <a:pt x="5528" y="4975"/>
                  </a:lnTo>
                  <a:lnTo>
                    <a:pt x="5589" y="4883"/>
                  </a:lnTo>
                  <a:cubicBezTo>
                    <a:pt x="3778" y="3194"/>
                    <a:pt x="1905" y="159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a:off x="4105525" y="2364650"/>
              <a:ext cx="189650" cy="180425"/>
            </a:xfrm>
            <a:custGeom>
              <a:avLst/>
              <a:gdLst/>
              <a:ahLst/>
              <a:cxnLst/>
              <a:rect l="l" t="t" r="r" b="b"/>
              <a:pathLst>
                <a:path w="7586" h="7217" extrusionOk="0">
                  <a:moveTo>
                    <a:pt x="1" y="1"/>
                  </a:moveTo>
                  <a:lnTo>
                    <a:pt x="1" y="492"/>
                  </a:lnTo>
                  <a:cubicBezTo>
                    <a:pt x="339" y="830"/>
                    <a:pt x="646" y="1198"/>
                    <a:pt x="953" y="1567"/>
                  </a:cubicBezTo>
                  <a:cubicBezTo>
                    <a:pt x="1413" y="2119"/>
                    <a:pt x="1874" y="2672"/>
                    <a:pt x="2396" y="3194"/>
                  </a:cubicBezTo>
                  <a:cubicBezTo>
                    <a:pt x="2887" y="3716"/>
                    <a:pt x="3378" y="4238"/>
                    <a:pt x="3931" y="4699"/>
                  </a:cubicBezTo>
                  <a:cubicBezTo>
                    <a:pt x="5037" y="5681"/>
                    <a:pt x="6234" y="6510"/>
                    <a:pt x="7493" y="7217"/>
                  </a:cubicBezTo>
                  <a:lnTo>
                    <a:pt x="7585" y="7125"/>
                  </a:lnTo>
                  <a:cubicBezTo>
                    <a:pt x="6756" y="5927"/>
                    <a:pt x="5835" y="4791"/>
                    <a:pt x="4760" y="3808"/>
                  </a:cubicBezTo>
                  <a:cubicBezTo>
                    <a:pt x="4238" y="3286"/>
                    <a:pt x="3686" y="2856"/>
                    <a:pt x="3133" y="2396"/>
                  </a:cubicBezTo>
                  <a:cubicBezTo>
                    <a:pt x="2549" y="1935"/>
                    <a:pt x="1966" y="1475"/>
                    <a:pt x="1383" y="1106"/>
                  </a:cubicBezTo>
                  <a:cubicBezTo>
                    <a:pt x="891" y="768"/>
                    <a:pt x="431" y="40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738;p69">
            <a:extLst>
              <a:ext uri="{FF2B5EF4-FFF2-40B4-BE49-F238E27FC236}">
                <a16:creationId xmlns:a16="http://schemas.microsoft.com/office/drawing/2014/main" id="{8F111F20-37D4-299E-67CC-EB4C3DF11747}"/>
              </a:ext>
            </a:extLst>
          </p:cNvPr>
          <p:cNvSpPr/>
          <p:nvPr/>
        </p:nvSpPr>
        <p:spPr>
          <a:xfrm>
            <a:off x="452806" y="2982580"/>
            <a:ext cx="3488914" cy="1816187"/>
          </a:xfrm>
          <a:prstGeom prst="roundRect">
            <a:avLst>
              <a:gd name="adj" fmla="val 8288"/>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a:t>
            </a:r>
            <a:r>
              <a:rPr lang="ar-SA" sz="1600" dirty="0">
                <a:latin typeface="Traditional Arabic" panose="02020603050405020304" pitchFamily="18" charset="-78"/>
                <a:cs typeface="Traditional Arabic" panose="02020603050405020304" pitchFamily="18" charset="-78"/>
              </a:rPr>
              <a:t>توفير عدد مناسب من رجال الامن المؤهلين حسب نوع وحجم وطبيعة المنشأة.</a:t>
            </a:r>
            <a:endParaRPr lang="ar-SA" sz="1600" dirty="0">
              <a:solidFill>
                <a:schemeClr val="dk1"/>
              </a:solidFill>
              <a:latin typeface="Traditional Arabic" panose="02020603050405020304" pitchFamily="18" charset="-78"/>
              <a:cs typeface="Traditional Arabic" panose="02020603050405020304" pitchFamily="18" charset="-78"/>
            </a:endParaRP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-توفير وسائل تقنية حديثة للمتابعة الأمنية. </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-منع دخول جميع الأدوات التي لها خطورة على المتواجدين.</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-استخدام اللوحات الإرشادية.</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-وضع خطط أمنية بديلة والتدريب عليها.</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-التعاون مع الجهات الأمنية الرسمية.</a:t>
            </a:r>
            <a:endParaRPr sz="1600" dirty="0">
              <a:solidFill>
                <a:schemeClr val="dk1"/>
              </a:solidFill>
              <a:latin typeface="Traditional Arabic" panose="02020603050405020304" pitchFamily="18" charset="-78"/>
              <a:cs typeface="Traditional Arabic" panose="02020603050405020304" pitchFamily="18" charset="-78"/>
            </a:endParaRPr>
          </a:p>
        </p:txBody>
      </p:sp>
      <p:cxnSp>
        <p:nvCxnSpPr>
          <p:cNvPr id="13" name="Google Shape;594;p45">
            <a:extLst>
              <a:ext uri="{FF2B5EF4-FFF2-40B4-BE49-F238E27FC236}">
                <a16:creationId xmlns:a16="http://schemas.microsoft.com/office/drawing/2014/main" id="{953C4CB2-6760-1D46-1B26-983060510AED}"/>
              </a:ext>
            </a:extLst>
          </p:cNvPr>
          <p:cNvCxnSpPr>
            <a:cxnSpLocks/>
          </p:cNvCxnSpPr>
          <p:nvPr/>
        </p:nvCxnSpPr>
        <p:spPr>
          <a:xfrm>
            <a:off x="2190743" y="2542100"/>
            <a:ext cx="18683" cy="448935"/>
          </a:xfrm>
          <a:prstGeom prst="straightConnector1">
            <a:avLst/>
          </a:prstGeom>
          <a:noFill/>
          <a:ln w="9525" cap="flat" cmpd="sng">
            <a:solidFill>
              <a:schemeClr val="dk2"/>
            </a:solidFill>
            <a:prstDash val="dash"/>
            <a:round/>
            <a:headEnd type="none" w="med" len="med"/>
            <a:tailEnd type="none" w="med" len="med"/>
          </a:ln>
        </p:spPr>
      </p:cxnSp>
      <p:sp>
        <p:nvSpPr>
          <p:cNvPr id="14" name="Google Shape;1738;p69">
            <a:extLst>
              <a:ext uri="{FF2B5EF4-FFF2-40B4-BE49-F238E27FC236}">
                <a16:creationId xmlns:a16="http://schemas.microsoft.com/office/drawing/2014/main" id="{B04948CC-9B9B-2B12-A5B2-5A03748F9ED5}"/>
              </a:ext>
            </a:extLst>
          </p:cNvPr>
          <p:cNvSpPr/>
          <p:nvPr/>
        </p:nvSpPr>
        <p:spPr>
          <a:xfrm>
            <a:off x="5462959" y="3012519"/>
            <a:ext cx="3488914" cy="1816185"/>
          </a:xfrm>
          <a:prstGeom prst="roundRect">
            <a:avLst>
              <a:gd name="adj" fmla="val 8288"/>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139700" lvl="0" algn="r" rtl="1">
              <a:buClr>
                <a:schemeClr val="dk1"/>
              </a:buClr>
              <a:buSzPts val="1400"/>
            </a:pPr>
            <a:r>
              <a:rPr lang="ar-SA" sz="1600" dirty="0">
                <a:solidFill>
                  <a:schemeClr val="dk1"/>
                </a:solidFill>
                <a:latin typeface="Traditional Arabic" panose="02020603050405020304" pitchFamily="18" charset="-78"/>
                <a:cs typeface="Traditional Arabic" panose="02020603050405020304" pitchFamily="18" charset="-78"/>
              </a:rPr>
              <a:t>-</a:t>
            </a:r>
            <a:r>
              <a:rPr lang="ar-SA" sz="1600" dirty="0">
                <a:latin typeface="Traditional Arabic" panose="02020603050405020304" pitchFamily="18" charset="-78"/>
                <a:cs typeface="Traditional Arabic" panose="02020603050405020304" pitchFamily="18" charset="-78"/>
              </a:rPr>
              <a:t>سرعة الإخلاء.</a:t>
            </a:r>
            <a:endParaRPr lang="ar-SA" sz="1600" dirty="0">
              <a:solidFill>
                <a:schemeClr val="dk1"/>
              </a:solidFill>
              <a:latin typeface="Traditional Arabic" panose="02020603050405020304" pitchFamily="18" charset="-78"/>
              <a:cs typeface="Traditional Arabic" panose="02020603050405020304" pitchFamily="18" charset="-78"/>
            </a:endParaRP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-أبواب المخارج تفتح للخارج </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-تقسيم المدرجات إلى أجزاء تتناسب مع الممرات والسلالم.</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-عزل الجماهير عن أرضية الملاعب، وتوفير حراسات أمنية تمنع نزولهم لأرضية الملعب</a:t>
            </a:r>
          </a:p>
          <a:p>
            <a:pPr marL="139700" lvl="0" algn="r" rtl="1">
              <a:buClr>
                <a:schemeClr val="dk1"/>
              </a:buClr>
              <a:buSzPts val="1400"/>
            </a:pPr>
            <a:r>
              <a:rPr lang="ar-SA" sz="1600" dirty="0">
                <a:latin typeface="Traditional Arabic" panose="02020603050405020304" pitchFamily="18" charset="-78"/>
                <a:cs typeface="Traditional Arabic" panose="02020603050405020304" pitchFamily="18" charset="-78"/>
              </a:rPr>
              <a:t>-عزل الجماهير عن بعضهم البعض بالوسائل المناسبة.</a:t>
            </a:r>
            <a:endParaRPr sz="1600" dirty="0">
              <a:solidFill>
                <a:schemeClr val="dk1"/>
              </a:solidFill>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1"/>
                                        </p:tgtEl>
                                        <p:attrNameLst>
                                          <p:attrName>style.visibility</p:attrName>
                                        </p:attrNameLst>
                                      </p:cBhvr>
                                      <p:to>
                                        <p:strVal val="visible"/>
                                      </p:to>
                                    </p:set>
                                    <p:animEffect transition="in" filter="fade">
                                      <p:cBhvr>
                                        <p:cTn id="11" dur="1000"/>
                                        <p:tgtEl>
                                          <p:spTgt spid="611"/>
                                        </p:tgtEl>
                                      </p:cBhvr>
                                    </p:animEffect>
                                  </p:childTnLst>
                                </p:cTn>
                              </p:par>
                              <p:par>
                                <p:cTn id="12" presetID="10" presetClass="entr" presetSubtype="0" fill="hold" nodeType="withEffect">
                                  <p:stCondLst>
                                    <p:cond delay="0"/>
                                  </p:stCondLst>
                                  <p:childTnLst>
                                    <p:set>
                                      <p:cBhvr>
                                        <p:cTn id="13" dur="1" fill="hold">
                                          <p:stCondLst>
                                            <p:cond delay="0"/>
                                          </p:stCondLst>
                                        </p:cTn>
                                        <p:tgtEl>
                                          <p:spTgt spid="612"/>
                                        </p:tgtEl>
                                        <p:attrNameLst>
                                          <p:attrName>style.visibility</p:attrName>
                                        </p:attrNameLst>
                                      </p:cBhvr>
                                      <p:to>
                                        <p:strVal val="visible"/>
                                      </p:to>
                                    </p:set>
                                    <p:animEffect transition="in" filter="fade">
                                      <p:cBhvr>
                                        <p:cTn id="14" dur="1000"/>
                                        <p:tgtEl>
                                          <p:spTgt spid="612"/>
                                        </p:tgtEl>
                                      </p:cBhvr>
                                    </p:animEffect>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602"/>
                                        </p:tgtEl>
                                        <p:attrNameLst>
                                          <p:attrName>style.visibility</p:attrName>
                                        </p:attrNameLst>
                                      </p:cBhvr>
                                      <p:to>
                                        <p:strVal val="visible"/>
                                      </p:to>
                                    </p:set>
                                    <p:anim calcmode="lin" valueType="num">
                                      <p:cBhvr additive="base">
                                        <p:cTn id="18" dur="1000"/>
                                        <p:tgtEl>
                                          <p:spTgt spid="602"/>
                                        </p:tgtEl>
                                        <p:attrNameLst>
                                          <p:attrName>ppt_x</p:attrName>
                                        </p:attrNameLst>
                                      </p:cBhvr>
                                      <p:tavLst>
                                        <p:tav tm="0">
                                          <p:val>
                                            <p:strVal val="#ppt_x+1"/>
                                          </p:val>
                                        </p:tav>
                                        <p:tav tm="100000">
                                          <p:val>
                                            <p:strVal val="#ppt_x"/>
                                          </p:val>
                                        </p:tav>
                                      </p:tavLst>
                                    </p:anim>
                                  </p:childTnLst>
                                </p:cTn>
                              </p:par>
                              <p:par>
                                <p:cTn id="19" presetID="2" presetClass="entr" presetSubtype="2" fill="hold" nodeType="withEffect">
                                  <p:stCondLst>
                                    <p:cond delay="0"/>
                                  </p:stCondLst>
                                  <p:childTnLst>
                                    <p:set>
                                      <p:cBhvr>
                                        <p:cTn id="20" dur="1" fill="hold">
                                          <p:stCondLst>
                                            <p:cond delay="0"/>
                                          </p:stCondLst>
                                        </p:cTn>
                                        <p:tgtEl>
                                          <p:spTgt spid="594"/>
                                        </p:tgtEl>
                                        <p:attrNameLst>
                                          <p:attrName>style.visibility</p:attrName>
                                        </p:attrNameLst>
                                      </p:cBhvr>
                                      <p:to>
                                        <p:strVal val="visible"/>
                                      </p:to>
                                    </p:set>
                                    <p:anim calcmode="lin" valueType="num">
                                      <p:cBhvr additive="base">
                                        <p:cTn id="21" dur="1000"/>
                                        <p:tgtEl>
                                          <p:spTgt spid="594"/>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595"/>
                                        </p:tgtEl>
                                        <p:attrNameLst>
                                          <p:attrName>style.visibility</p:attrName>
                                        </p:attrNameLst>
                                      </p:cBhvr>
                                      <p:to>
                                        <p:strVal val="visible"/>
                                      </p:to>
                                    </p:set>
                                    <p:anim calcmode="lin" valueType="num">
                                      <p:cBhvr additive="base">
                                        <p:cTn id="24" dur="1000"/>
                                        <p:tgtEl>
                                          <p:spTgt spid="595"/>
                                        </p:tgtEl>
                                        <p:attrNameLst>
                                          <p:attrName>ppt_x</p:attrName>
                                        </p:attrNameLst>
                                      </p:cBhvr>
                                      <p:tavLst>
                                        <p:tav tm="0">
                                          <p:val>
                                            <p:strVal val="#ppt_x+1"/>
                                          </p:val>
                                        </p:tav>
                                        <p:tav tm="100000">
                                          <p:val>
                                            <p:strVal val="#ppt_x"/>
                                          </p:val>
                                        </p:tav>
                                      </p:tavLst>
                                    </p:anim>
                                  </p:childTnLst>
                                </p:cTn>
                              </p:par>
                              <p:par>
                                <p:cTn id="25" presetID="2" presetClass="entr" presetSubtype="8" fill="hold" nodeType="withEffect">
                                  <p:stCondLst>
                                    <p:cond delay="0"/>
                                  </p:stCondLst>
                                  <p:childTnLst>
                                    <p:set>
                                      <p:cBhvr>
                                        <p:cTn id="26" dur="1" fill="hold">
                                          <p:stCondLst>
                                            <p:cond delay="0"/>
                                          </p:stCondLst>
                                        </p:cTn>
                                        <p:tgtEl>
                                          <p:spTgt spid="597"/>
                                        </p:tgtEl>
                                        <p:attrNameLst>
                                          <p:attrName>style.visibility</p:attrName>
                                        </p:attrNameLst>
                                      </p:cBhvr>
                                      <p:to>
                                        <p:strVal val="visible"/>
                                      </p:to>
                                    </p:set>
                                    <p:anim calcmode="lin" valueType="num">
                                      <p:cBhvr additive="base">
                                        <p:cTn id="27" dur="1000"/>
                                        <p:tgtEl>
                                          <p:spTgt spid="597"/>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592"/>
                                        </p:tgtEl>
                                        <p:attrNameLst>
                                          <p:attrName>style.visibility</p:attrName>
                                        </p:attrNameLst>
                                      </p:cBhvr>
                                      <p:to>
                                        <p:strVal val="visible"/>
                                      </p:to>
                                    </p:set>
                                    <p:anim calcmode="lin" valueType="num">
                                      <p:cBhvr additive="base">
                                        <p:cTn id="30" dur="1000"/>
                                        <p:tgtEl>
                                          <p:spTgt spid="592"/>
                                        </p:tgtEl>
                                        <p:attrNameLst>
                                          <p:attrName>ppt_x</p:attrName>
                                        </p:attrNameLst>
                                      </p:cBhvr>
                                      <p:tavLst>
                                        <p:tav tm="0">
                                          <p:val>
                                            <p:strVal val="#ppt_x-1"/>
                                          </p:val>
                                        </p:tav>
                                        <p:tav tm="100000">
                                          <p:val>
                                            <p:strVal val="#ppt_x"/>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2" presetClass="entr" presetSubtype="2"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p:tgtEl>
                                          <p:spTgt spid="13"/>
                                        </p:tgtEl>
                                        <p:attrNameLst>
                                          <p:attrName>ppt_x</p:attrName>
                                        </p:attrNameLst>
                                      </p:cBhvr>
                                      <p:tavLst>
                                        <p:tav tm="0">
                                          <p:val>
                                            <p:strVal val="#ppt_x+1"/>
                                          </p:val>
                                        </p:tav>
                                        <p:tav tm="100000">
                                          <p:val>
                                            <p:strVal val="#ppt_x"/>
                                          </p:val>
                                        </p:tav>
                                      </p:tavLst>
                                    </p:anim>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677" name="Google Shape;677;p47"/>
          <p:cNvGrpSpPr/>
          <p:nvPr/>
        </p:nvGrpSpPr>
        <p:grpSpPr>
          <a:xfrm>
            <a:off x="498975" y="3387749"/>
            <a:ext cx="1907101" cy="1220823"/>
            <a:chOff x="498975" y="3387749"/>
            <a:chExt cx="1907101" cy="1220823"/>
          </a:xfrm>
        </p:grpSpPr>
        <p:sp>
          <p:nvSpPr>
            <p:cNvPr id="678" name="Google Shape;678;p47"/>
            <p:cNvSpPr/>
            <p:nvPr/>
          </p:nvSpPr>
          <p:spPr>
            <a:xfrm>
              <a:off x="498975" y="3387813"/>
              <a:ext cx="1907100" cy="122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rot="5400000">
              <a:off x="842167" y="304466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0" name="Google Shape;680;p47"/>
          <p:cNvGrpSpPr/>
          <p:nvPr/>
        </p:nvGrpSpPr>
        <p:grpSpPr>
          <a:xfrm>
            <a:off x="388773" y="1544038"/>
            <a:ext cx="1907100" cy="1220823"/>
            <a:chOff x="6737725" y="1457599"/>
            <a:chExt cx="1907100" cy="1220823"/>
          </a:xfrm>
        </p:grpSpPr>
        <p:sp>
          <p:nvSpPr>
            <p:cNvPr id="681" name="Google Shape;681;p47"/>
            <p:cNvSpPr/>
            <p:nvPr/>
          </p:nvSpPr>
          <p:spPr>
            <a:xfrm>
              <a:off x="6737725" y="1457650"/>
              <a:ext cx="1907100" cy="122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rot="-5400000" flipH="1">
              <a:off x="7080817" y="111451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7"/>
          <p:cNvGrpSpPr/>
          <p:nvPr/>
        </p:nvGrpSpPr>
        <p:grpSpPr>
          <a:xfrm>
            <a:off x="6737725" y="3387749"/>
            <a:ext cx="1907100" cy="1220823"/>
            <a:chOff x="6737725" y="3387749"/>
            <a:chExt cx="1907100" cy="1220823"/>
          </a:xfrm>
        </p:grpSpPr>
        <p:sp>
          <p:nvSpPr>
            <p:cNvPr id="684" name="Google Shape;684;p47"/>
            <p:cNvSpPr/>
            <p:nvPr/>
          </p:nvSpPr>
          <p:spPr>
            <a:xfrm>
              <a:off x="6737725" y="3387813"/>
              <a:ext cx="1907100" cy="122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rot="-5400000" flipH="1">
              <a:off x="7080817" y="304466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47"/>
          <p:cNvGrpSpPr/>
          <p:nvPr/>
        </p:nvGrpSpPr>
        <p:grpSpPr>
          <a:xfrm>
            <a:off x="7068321" y="1457599"/>
            <a:ext cx="1912093" cy="1223801"/>
            <a:chOff x="499082" y="1457599"/>
            <a:chExt cx="1912093" cy="1223801"/>
          </a:xfrm>
        </p:grpSpPr>
        <p:sp>
          <p:nvSpPr>
            <p:cNvPr id="687" name="Google Shape;687;p47"/>
            <p:cNvSpPr/>
            <p:nvPr/>
          </p:nvSpPr>
          <p:spPr>
            <a:xfrm>
              <a:off x="504075" y="1460700"/>
              <a:ext cx="1907100" cy="122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rot="5400000">
              <a:off x="842167" y="1114514"/>
              <a:ext cx="1220823" cy="1906994"/>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47"/>
          <p:cNvSpPr txBox="1"/>
          <p:nvPr/>
        </p:nvSpPr>
        <p:spPr>
          <a:xfrm>
            <a:off x="612642" y="1847321"/>
            <a:ext cx="1742700" cy="640500"/>
          </a:xfrm>
          <a:prstGeom prst="rect">
            <a:avLst/>
          </a:prstGeom>
          <a:noFill/>
          <a:ln>
            <a:noFill/>
          </a:ln>
        </p:spPr>
        <p:txBody>
          <a:bodyPr spcFirstLastPara="1" wrap="square" lIns="91425" tIns="91425" rIns="91425" bIns="91425" anchor="t" anchorCtr="0">
            <a:noAutofit/>
          </a:bodyPr>
          <a:lstStyle/>
          <a:p>
            <a:pPr lvl="0" algn="ctr" rtl="1">
              <a:spcAft>
                <a:spcPts val="1600"/>
              </a:spcAft>
            </a:pPr>
            <a:r>
              <a:rPr lang="ar-SA" sz="2000" dirty="0">
                <a:solidFill>
                  <a:schemeClr val="tx2"/>
                </a:solidFill>
                <a:latin typeface="Sakkal Majalla" panose="02000000000000000000" pitchFamily="2" charset="-78"/>
                <a:cs typeface="Sakkal Majalla" panose="02000000000000000000" pitchFamily="2" charset="-78"/>
              </a:rPr>
              <a:t>مقاطعة شانشي</a:t>
            </a:r>
            <a:endParaRPr sz="2000" dirty="0">
              <a:solidFill>
                <a:schemeClr val="tx2"/>
              </a:solidFill>
              <a:latin typeface="Raleway Light"/>
              <a:ea typeface="Raleway Light"/>
              <a:cs typeface="Raleway Light"/>
              <a:sym typeface="Raleway Light"/>
            </a:endParaRPr>
          </a:p>
        </p:txBody>
      </p:sp>
      <p:sp>
        <p:nvSpPr>
          <p:cNvPr id="691" name="Google Shape;691;p47"/>
          <p:cNvSpPr txBox="1"/>
          <p:nvPr/>
        </p:nvSpPr>
        <p:spPr>
          <a:xfrm>
            <a:off x="6954376" y="1834200"/>
            <a:ext cx="1742700" cy="640500"/>
          </a:xfrm>
          <a:prstGeom prst="rect">
            <a:avLst/>
          </a:prstGeom>
          <a:noFill/>
          <a:ln>
            <a:noFill/>
          </a:ln>
        </p:spPr>
        <p:txBody>
          <a:bodyPr spcFirstLastPara="1" wrap="square" lIns="91425" tIns="91425" rIns="91425" bIns="91425" anchor="t" anchorCtr="0">
            <a:noAutofit/>
          </a:bodyPr>
          <a:lstStyle/>
          <a:p>
            <a:pPr lvl="0" algn="r">
              <a:spcAft>
                <a:spcPts val="1600"/>
              </a:spcAft>
            </a:pPr>
            <a:r>
              <a:rPr lang="ar-SA" sz="2000" dirty="0">
                <a:solidFill>
                  <a:schemeClr val="tx2"/>
                </a:solidFill>
                <a:latin typeface="Sakkal Majalla" panose="02000000000000000000" pitchFamily="2" charset="-78"/>
                <a:cs typeface="Sakkal Majalla" panose="02000000000000000000" pitchFamily="2" charset="-78"/>
              </a:rPr>
              <a:t>أحداث 11 سبتمبر</a:t>
            </a:r>
            <a:endParaRPr sz="2000" dirty="0">
              <a:solidFill>
                <a:schemeClr val="tx2"/>
              </a:solidFill>
              <a:latin typeface="Raleway Light"/>
              <a:ea typeface="Raleway Light"/>
              <a:cs typeface="Raleway Light"/>
              <a:sym typeface="Raleway Light"/>
            </a:endParaRPr>
          </a:p>
        </p:txBody>
      </p:sp>
      <p:sp>
        <p:nvSpPr>
          <p:cNvPr id="693" name="Google Shape;693;p47"/>
          <p:cNvSpPr txBox="1"/>
          <p:nvPr/>
        </p:nvSpPr>
        <p:spPr>
          <a:xfrm>
            <a:off x="6688063" y="3793950"/>
            <a:ext cx="1742700" cy="640500"/>
          </a:xfrm>
          <a:prstGeom prst="rect">
            <a:avLst/>
          </a:prstGeom>
          <a:noFill/>
          <a:ln>
            <a:noFill/>
          </a:ln>
        </p:spPr>
        <p:txBody>
          <a:bodyPr spcFirstLastPara="1" wrap="square" lIns="91425" tIns="91425" rIns="91425" bIns="91425" anchor="t" anchorCtr="0">
            <a:noAutofit/>
          </a:bodyPr>
          <a:lstStyle/>
          <a:p>
            <a:pPr lvl="0" algn="r">
              <a:spcAft>
                <a:spcPts val="1600"/>
              </a:spcAft>
            </a:pPr>
            <a:r>
              <a:rPr lang="ar-SA" sz="2000" dirty="0">
                <a:solidFill>
                  <a:schemeClr val="tx2"/>
                </a:solidFill>
                <a:latin typeface="Sakkal Majalla" panose="02000000000000000000" pitchFamily="2" charset="-78"/>
                <a:cs typeface="Sakkal Majalla" panose="02000000000000000000" pitchFamily="2" charset="-78"/>
              </a:rPr>
              <a:t>ملعب ولاية كوارا</a:t>
            </a:r>
            <a:endParaRPr sz="2000" dirty="0">
              <a:solidFill>
                <a:schemeClr val="tx2"/>
              </a:solidFill>
              <a:latin typeface="Raleway Light"/>
              <a:ea typeface="Raleway Light"/>
              <a:cs typeface="Raleway Light"/>
              <a:sym typeface="Raleway Light"/>
            </a:endParaRPr>
          </a:p>
        </p:txBody>
      </p:sp>
      <p:grpSp>
        <p:nvGrpSpPr>
          <p:cNvPr id="697" name="Google Shape;697;p47"/>
          <p:cNvGrpSpPr/>
          <p:nvPr/>
        </p:nvGrpSpPr>
        <p:grpSpPr>
          <a:xfrm>
            <a:off x="2525119" y="1641798"/>
            <a:ext cx="4093559" cy="2691816"/>
            <a:chOff x="235800" y="830650"/>
            <a:chExt cx="6978450" cy="4588844"/>
          </a:xfrm>
        </p:grpSpPr>
        <p:sp>
          <p:nvSpPr>
            <p:cNvPr id="698" name="Google Shape;698;p47"/>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9" name="Google Shape;699;p47"/>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0" name="Google Shape;700;p47"/>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1" name="Google Shape;701;p47"/>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2" name="Google Shape;702;p47"/>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3" name="Google Shape;703;p47"/>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cxnSp>
        <p:nvCxnSpPr>
          <p:cNvPr id="704" name="Google Shape;704;p47"/>
          <p:cNvCxnSpPr>
            <a:cxnSpLocks/>
          </p:cNvCxnSpPr>
          <p:nvPr/>
        </p:nvCxnSpPr>
        <p:spPr>
          <a:xfrm flipH="1">
            <a:off x="3707983" y="2283581"/>
            <a:ext cx="3509246" cy="286271"/>
          </a:xfrm>
          <a:prstGeom prst="straightConnector1">
            <a:avLst/>
          </a:prstGeom>
          <a:noFill/>
          <a:ln w="9525" cap="flat" cmpd="sng">
            <a:solidFill>
              <a:schemeClr val="dk2"/>
            </a:solidFill>
            <a:prstDash val="dash"/>
            <a:round/>
            <a:headEnd type="none" w="med" len="med"/>
            <a:tailEnd type="oval" w="med" len="med"/>
          </a:ln>
        </p:spPr>
      </p:cxnSp>
      <p:cxnSp>
        <p:nvCxnSpPr>
          <p:cNvPr id="705" name="Google Shape;705;p47"/>
          <p:cNvCxnSpPr>
            <a:stCxn id="678" idx="3"/>
          </p:cNvCxnSpPr>
          <p:nvPr/>
        </p:nvCxnSpPr>
        <p:spPr>
          <a:xfrm>
            <a:off x="2406075" y="3998163"/>
            <a:ext cx="1274100" cy="291000"/>
          </a:xfrm>
          <a:prstGeom prst="straightConnector1">
            <a:avLst/>
          </a:prstGeom>
          <a:noFill/>
          <a:ln w="9525" cap="flat" cmpd="sng">
            <a:solidFill>
              <a:schemeClr val="dk2"/>
            </a:solidFill>
            <a:prstDash val="dash"/>
            <a:round/>
            <a:headEnd type="none" w="med" len="med"/>
            <a:tailEnd type="oval" w="med" len="med"/>
          </a:ln>
        </p:spPr>
      </p:cxnSp>
      <p:cxnSp>
        <p:nvCxnSpPr>
          <p:cNvPr id="706" name="Google Shape;706;p47"/>
          <p:cNvCxnSpPr>
            <a:cxnSpLocks/>
          </p:cNvCxnSpPr>
          <p:nvPr/>
        </p:nvCxnSpPr>
        <p:spPr>
          <a:xfrm flipV="1">
            <a:off x="2306019" y="1981586"/>
            <a:ext cx="1619119" cy="358656"/>
          </a:xfrm>
          <a:prstGeom prst="straightConnector1">
            <a:avLst/>
          </a:prstGeom>
          <a:noFill/>
          <a:ln w="9525" cap="flat" cmpd="sng">
            <a:solidFill>
              <a:schemeClr val="dk2"/>
            </a:solidFill>
            <a:prstDash val="dash"/>
            <a:round/>
            <a:headEnd type="none" w="med" len="med"/>
            <a:tailEnd type="oval" w="med" len="med"/>
          </a:ln>
        </p:spPr>
      </p:cxnSp>
      <p:cxnSp>
        <p:nvCxnSpPr>
          <p:cNvPr id="707" name="Google Shape;707;p47"/>
          <p:cNvCxnSpPr>
            <a:stCxn id="684" idx="1"/>
          </p:cNvCxnSpPr>
          <p:nvPr/>
        </p:nvCxnSpPr>
        <p:spPr>
          <a:xfrm rot="10800000">
            <a:off x="4834825" y="3813063"/>
            <a:ext cx="1902900" cy="185100"/>
          </a:xfrm>
          <a:prstGeom prst="straightConnector1">
            <a:avLst/>
          </a:prstGeom>
          <a:noFill/>
          <a:ln w="9525" cap="flat" cmpd="sng">
            <a:solidFill>
              <a:schemeClr val="dk2"/>
            </a:solidFill>
            <a:prstDash val="dash"/>
            <a:round/>
            <a:headEnd type="none" w="med" len="med"/>
            <a:tailEnd type="oval" w="med" len="med"/>
          </a:ln>
        </p:spPr>
      </p:cxnSp>
      <p:sp>
        <p:nvSpPr>
          <p:cNvPr id="708" name="Google Shape;708;p4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دراسات حول الأمن والسلامة في المنشآت الرياضية</a:t>
            </a:r>
            <a:endParaRPr dirty="0">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E60B9087-B971-1690-59F7-7BA7222BFF8C}"/>
              </a:ext>
            </a:extLst>
          </p:cNvPr>
          <p:cNvSpPr txBox="1"/>
          <p:nvPr/>
        </p:nvSpPr>
        <p:spPr>
          <a:xfrm>
            <a:off x="612321" y="3594950"/>
            <a:ext cx="1670844" cy="923330"/>
          </a:xfrm>
          <a:prstGeom prst="rect">
            <a:avLst/>
          </a:prstGeom>
          <a:noFill/>
        </p:spPr>
        <p:txBody>
          <a:bodyPr wrap="square">
            <a:spAutoFit/>
          </a:bodyPr>
          <a:lstStyle/>
          <a:p>
            <a:pPr algn="ctr"/>
            <a:r>
              <a:rPr lang="ar-SA" sz="1800" dirty="0">
                <a:solidFill>
                  <a:schemeClr val="lt1"/>
                </a:solidFill>
                <a:latin typeface="Sakkal Majalla" panose="02000000000000000000" pitchFamily="2" charset="-78"/>
                <a:ea typeface="Raleway Light"/>
                <a:cs typeface="Sakkal Majalla" panose="02000000000000000000" pitchFamily="2" charset="-78"/>
                <a:sym typeface="Raleway Light"/>
              </a:rPr>
              <a:t>مقارنة بين أنظمة الدول (الولايات المتحدة، المانيا، استراليا)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1000"/>
                                        <p:tgtEl>
                                          <p:spTgt spid="686"/>
                                        </p:tgtEl>
                                      </p:cBhvr>
                                    </p:animEffect>
                                  </p:childTnLst>
                                </p:cTn>
                              </p:par>
                              <p:par>
                                <p:cTn id="8" presetID="10" presetClass="entr" presetSubtype="0" fill="hold" nodeType="withEffect">
                                  <p:stCondLst>
                                    <p:cond delay="0"/>
                                  </p:stCondLst>
                                  <p:childTnLst>
                                    <p:set>
                                      <p:cBhvr>
                                        <p:cTn id="9" dur="1" fill="hold">
                                          <p:stCondLst>
                                            <p:cond delay="0"/>
                                          </p:stCondLst>
                                        </p:cTn>
                                        <p:tgtEl>
                                          <p:spTgt spid="689"/>
                                        </p:tgtEl>
                                        <p:attrNameLst>
                                          <p:attrName>style.visibility</p:attrName>
                                        </p:attrNameLst>
                                      </p:cBhvr>
                                      <p:to>
                                        <p:strVal val="visible"/>
                                      </p:to>
                                    </p:set>
                                    <p:animEffect transition="in" filter="fade">
                                      <p:cBhvr>
                                        <p:cTn id="10" dur="1000"/>
                                        <p:tgtEl>
                                          <p:spTgt spid="68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04"/>
                                        </p:tgtEl>
                                        <p:attrNameLst>
                                          <p:attrName>style.visibility</p:attrName>
                                        </p:attrNameLst>
                                      </p:cBhvr>
                                      <p:to>
                                        <p:strVal val="visible"/>
                                      </p:to>
                                    </p:set>
                                    <p:animEffect transition="in" filter="fade">
                                      <p:cBhvr>
                                        <p:cTn id="14" dur="1000"/>
                                        <p:tgtEl>
                                          <p:spTgt spid="70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80"/>
                                        </p:tgtEl>
                                        <p:attrNameLst>
                                          <p:attrName>style.visibility</p:attrName>
                                        </p:attrNameLst>
                                      </p:cBhvr>
                                      <p:to>
                                        <p:strVal val="visible"/>
                                      </p:to>
                                    </p:set>
                                    <p:animEffect transition="in" filter="fade">
                                      <p:cBhvr>
                                        <p:cTn id="18" dur="1000"/>
                                        <p:tgtEl>
                                          <p:spTgt spid="680"/>
                                        </p:tgtEl>
                                      </p:cBhvr>
                                    </p:animEffect>
                                  </p:childTnLst>
                                </p:cTn>
                              </p:par>
                              <p:par>
                                <p:cTn id="19" presetID="10" presetClass="entr" presetSubtype="0" fill="hold" nodeType="withEffect">
                                  <p:stCondLst>
                                    <p:cond delay="0"/>
                                  </p:stCondLst>
                                  <p:childTnLst>
                                    <p:set>
                                      <p:cBhvr>
                                        <p:cTn id="20" dur="1" fill="hold">
                                          <p:stCondLst>
                                            <p:cond delay="0"/>
                                          </p:stCondLst>
                                        </p:cTn>
                                        <p:tgtEl>
                                          <p:spTgt spid="691"/>
                                        </p:tgtEl>
                                        <p:attrNameLst>
                                          <p:attrName>style.visibility</p:attrName>
                                        </p:attrNameLst>
                                      </p:cBhvr>
                                      <p:to>
                                        <p:strVal val="visible"/>
                                      </p:to>
                                    </p:set>
                                    <p:animEffect transition="in" filter="fade">
                                      <p:cBhvr>
                                        <p:cTn id="21" dur="1000"/>
                                        <p:tgtEl>
                                          <p:spTgt spid="691"/>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706"/>
                                        </p:tgtEl>
                                        <p:attrNameLst>
                                          <p:attrName>style.visibility</p:attrName>
                                        </p:attrNameLst>
                                      </p:cBhvr>
                                      <p:to>
                                        <p:strVal val="visible"/>
                                      </p:to>
                                    </p:set>
                                    <p:animEffect transition="in" filter="fade">
                                      <p:cBhvr>
                                        <p:cTn id="25" dur="1000"/>
                                        <p:tgtEl>
                                          <p:spTgt spid="706"/>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677"/>
                                        </p:tgtEl>
                                        <p:attrNameLst>
                                          <p:attrName>style.visibility</p:attrName>
                                        </p:attrNameLst>
                                      </p:cBhvr>
                                      <p:to>
                                        <p:strVal val="visible"/>
                                      </p:to>
                                    </p:set>
                                    <p:animEffect transition="in" filter="fade">
                                      <p:cBhvr>
                                        <p:cTn id="29" dur="1000"/>
                                        <p:tgtEl>
                                          <p:spTgt spid="677"/>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705"/>
                                        </p:tgtEl>
                                        <p:attrNameLst>
                                          <p:attrName>style.visibility</p:attrName>
                                        </p:attrNameLst>
                                      </p:cBhvr>
                                      <p:to>
                                        <p:strVal val="visible"/>
                                      </p:to>
                                    </p:set>
                                    <p:animEffect transition="in" filter="fade">
                                      <p:cBhvr>
                                        <p:cTn id="33" dur="1000"/>
                                        <p:tgtEl>
                                          <p:spTgt spid="705"/>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683"/>
                                        </p:tgtEl>
                                        <p:attrNameLst>
                                          <p:attrName>style.visibility</p:attrName>
                                        </p:attrNameLst>
                                      </p:cBhvr>
                                      <p:to>
                                        <p:strVal val="visible"/>
                                      </p:to>
                                    </p:set>
                                    <p:animEffect transition="in" filter="fade">
                                      <p:cBhvr>
                                        <p:cTn id="37" dur="1000"/>
                                        <p:tgtEl>
                                          <p:spTgt spid="683"/>
                                        </p:tgtEl>
                                      </p:cBhvr>
                                    </p:animEffect>
                                  </p:childTnLst>
                                </p:cTn>
                              </p:par>
                              <p:par>
                                <p:cTn id="38" presetID="10" presetClass="entr" presetSubtype="0" fill="hold" nodeType="withEffect">
                                  <p:stCondLst>
                                    <p:cond delay="0"/>
                                  </p:stCondLst>
                                  <p:childTnLst>
                                    <p:set>
                                      <p:cBhvr>
                                        <p:cTn id="39" dur="1" fill="hold">
                                          <p:stCondLst>
                                            <p:cond delay="0"/>
                                          </p:stCondLst>
                                        </p:cTn>
                                        <p:tgtEl>
                                          <p:spTgt spid="693"/>
                                        </p:tgtEl>
                                        <p:attrNameLst>
                                          <p:attrName>style.visibility</p:attrName>
                                        </p:attrNameLst>
                                      </p:cBhvr>
                                      <p:to>
                                        <p:strVal val="visible"/>
                                      </p:to>
                                    </p:set>
                                    <p:animEffect transition="in" filter="fade">
                                      <p:cBhvr>
                                        <p:cTn id="40" dur="1000"/>
                                        <p:tgtEl>
                                          <p:spTgt spid="693"/>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707"/>
                                        </p:tgtEl>
                                        <p:attrNameLst>
                                          <p:attrName>style.visibility</p:attrName>
                                        </p:attrNameLst>
                                      </p:cBhvr>
                                      <p:to>
                                        <p:strVal val="visible"/>
                                      </p:to>
                                    </p:set>
                                    <p:animEffect transition="in" filter="fade">
                                      <p:cBhvr>
                                        <p:cTn id="44" dur="1000"/>
                                        <p:tgtEl>
                                          <p:spTgt spid="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C47DDDB2-F95A-BFB5-093E-7B475535C9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B097DC-0D64-3D15-42A2-A4363C695C95}"/>
              </a:ext>
            </a:extLst>
          </p:cNvPr>
          <p:cNvSpPr>
            <a:spLocks noGrp="1" noChangeArrowheads="1"/>
          </p:cNvSpPr>
          <p:nvPr>
            <p:ph type="body" idx="1"/>
          </p:nvPr>
        </p:nvSpPr>
        <p:spPr bwMode="auto">
          <a:xfrm>
            <a:off x="860182" y="2140870"/>
            <a:ext cx="755568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r" rtl="1" eaLnBrk="0" fontAlgn="base" hangingPunct="0">
              <a:lnSpc>
                <a:spcPct val="150000"/>
              </a:lnSpc>
              <a:spcBef>
                <a:spcPct val="0"/>
              </a:spcBef>
              <a:spcAft>
                <a:spcPct val="0"/>
              </a:spcAft>
              <a:buClrTx/>
              <a:buSzTx/>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الهدف</a:t>
            </a:r>
            <a:r>
              <a:rPr lang="ar-SA" sz="1800" dirty="0">
                <a:latin typeface="Traditional Arabic" panose="02020603050405020304" pitchFamily="18" charset="-78"/>
                <a:cs typeface="Traditional Arabic" panose="02020603050405020304" pitchFamily="18" charset="-78"/>
              </a:rPr>
              <a:t> استكشاف أثر مرافق السلامة في المنشآت الرياضية على مستوى رضا الطلاب الجامعيين، تحديد أوجه القصور في البنية التحتية الحالية واقتراح حلول عملية لتعزيز شعور الطلاب بالأمان وتشجيعهم على المشاركة.</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285750" indent="-285750" algn="r" rtl="1" eaLnBrk="0" fontAlgn="base" hangingPunct="0">
              <a:lnSpc>
                <a:spcPct val="150000"/>
              </a:lnSpc>
              <a:spcBef>
                <a:spcPct val="0"/>
              </a:spcBef>
              <a:spcAft>
                <a:spcPct val="0"/>
              </a:spcAft>
              <a:buClrTx/>
              <a:buSzTx/>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العينة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طلاب جامعات في مقاطعة </a:t>
            </a:r>
            <a:r>
              <a:rPr lang="ar-SA" altLang="en-US" sz="1800" dirty="0">
                <a:solidFill>
                  <a:schemeClr val="tx1"/>
                </a:solidFill>
                <a:latin typeface="Traditional Arabic" panose="02020603050405020304" pitchFamily="18" charset="-78"/>
                <a:cs typeface="Traditional Arabic" panose="02020603050405020304" pitchFamily="18" charset="-78"/>
              </a:rPr>
              <a:t>شانشي (</a:t>
            </a:r>
            <a:r>
              <a:rPr lang="ar-SA" sz="1800" dirty="0">
                <a:solidFill>
                  <a:schemeClr val="tx1"/>
                </a:solidFill>
                <a:latin typeface="Traditional Arabic" panose="02020603050405020304" pitchFamily="18" charset="-78"/>
                <a:cs typeface="Traditional Arabic" panose="02020603050405020304" pitchFamily="18" charset="-78"/>
              </a:rPr>
              <a:t>دراسة ميدانية على أكثر من جامعة ولم يتم تحديد عدد الطلاب المشاركين).</a:t>
            </a:r>
            <a:endPar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endParaRPr>
          </a:p>
          <a:p>
            <a:pPr marL="285750" lvl="0" indent="-285750" algn="r" rtl="1" eaLnBrk="0" fontAlgn="base" hangingPunct="0">
              <a:lnSpc>
                <a:spcPct val="150000"/>
              </a:lnSpc>
              <a:spcBef>
                <a:spcPct val="0"/>
              </a:spcBef>
              <a:spcAft>
                <a:spcPct val="0"/>
              </a:spcAft>
              <a:buClrTx/>
              <a:buSzTx/>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الأدوات المستخدمة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lang="ar-SA" sz="1800" dirty="0">
                <a:latin typeface="Traditional Arabic" panose="02020603050405020304" pitchFamily="18" charset="-78"/>
                <a:cs typeface="Traditional Arabic" panose="02020603050405020304" pitchFamily="18" charset="-78"/>
              </a:rPr>
              <a:t>استبيانات لتقييم مستوى رضا الطلاب عن المرافق </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وتحليل ميداني</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lang="ar-SA" sz="1800" dirty="0">
                <a:latin typeface="Traditional Arabic" panose="02020603050405020304" pitchFamily="18" charset="-78"/>
                <a:cs typeface="Traditional Arabic" panose="02020603050405020304" pitchFamily="18" charset="-78"/>
              </a:rPr>
              <a:t> للواقع الحالي للمرافق</a:t>
            </a:r>
            <a:endPar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endParaRPr>
          </a:p>
          <a:p>
            <a:pPr marL="285750" lvl="0" indent="-285750" algn="r" rtl="1" eaLnBrk="0" fontAlgn="base" hangingPunct="0">
              <a:lnSpc>
                <a:spcPct val="150000"/>
              </a:lnSpc>
              <a:spcBef>
                <a:spcPct val="0"/>
              </a:spcBef>
              <a:spcAft>
                <a:spcPct val="0"/>
              </a:spcAft>
              <a:buClrTx/>
              <a:buSzTx/>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النتائج: </a:t>
            </a:r>
            <a:r>
              <a:rPr lang="ar-SA" sz="1800" b="1" dirty="0">
                <a:latin typeface="Traditional Arabic" panose="02020603050405020304" pitchFamily="18" charset="-78"/>
                <a:cs typeface="Traditional Arabic" panose="02020603050405020304" pitchFamily="18" charset="-78"/>
              </a:rPr>
              <a:t>المرافق الأمنية الجيدة</a:t>
            </a:r>
            <a:r>
              <a:rPr lang="ar-SA" sz="1800" dirty="0">
                <a:latin typeface="Traditional Arabic" panose="02020603050405020304" pitchFamily="18" charset="-78"/>
                <a:cs typeface="Traditional Arabic" panose="02020603050405020304" pitchFamily="18" charset="-78"/>
              </a:rPr>
              <a:t> (مثل أنظمة الطوارئ، الإضاءة، مخارج النجاة) كان لها أثر إيجابي على رضا الطلاب</a:t>
            </a:r>
          </a:p>
        </p:txBody>
      </p:sp>
      <p:sp>
        <p:nvSpPr>
          <p:cNvPr id="3" name="Google Shape;3430;p101">
            <a:extLst>
              <a:ext uri="{FF2B5EF4-FFF2-40B4-BE49-F238E27FC236}">
                <a16:creationId xmlns:a16="http://schemas.microsoft.com/office/drawing/2014/main" id="{788FDD8A-0329-F519-1D47-318DE30B01E2}"/>
              </a:ext>
            </a:extLst>
          </p:cNvPr>
          <p:cNvSpPr/>
          <p:nvPr/>
        </p:nvSpPr>
        <p:spPr>
          <a:xfrm>
            <a:off x="860182" y="502002"/>
            <a:ext cx="7638839" cy="1060677"/>
          </a:xfrm>
          <a:prstGeom prst="bracketPair">
            <a:avLst/>
          </a:prstGeom>
          <a:solidFill>
            <a:srgbClr val="FF94F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a:extLst>
              <a:ext uri="{FF2B5EF4-FFF2-40B4-BE49-F238E27FC236}">
                <a16:creationId xmlns:a16="http://schemas.microsoft.com/office/drawing/2014/main" id="{9D930361-F2AB-9E38-A838-DAA3D49CEBE8}"/>
              </a:ext>
            </a:extLst>
          </p:cNvPr>
          <p:cNvSpPr txBox="1">
            <a:spLocks noGrp="1"/>
          </p:cNvSpPr>
          <p:nvPr>
            <p:ph type="title"/>
          </p:nvPr>
        </p:nvSpPr>
        <p:spPr>
          <a:xfrm>
            <a:off x="860182" y="502002"/>
            <a:ext cx="7717500" cy="1117850"/>
          </a:xfrm>
          <a:prstGeom prst="rect">
            <a:avLst/>
          </a:prstGeom>
        </p:spPr>
        <p:txBody>
          <a:bodyPr spcFirstLastPara="1" wrap="square" lIns="91425" tIns="91425" rIns="91425" bIns="91425" anchor="t" anchorCtr="0">
            <a:noAutofit/>
          </a:bodyPr>
          <a:lstStyle/>
          <a:p>
            <a:pPr lvl="0" rtl="1"/>
            <a:r>
              <a:rPr lang="ar-SA" sz="2800" dirty="0">
                <a:latin typeface="Sakkal Majalla" panose="02000000000000000000" pitchFamily="2" charset="-78"/>
                <a:cs typeface="Sakkal Majalla" panose="02000000000000000000" pitchFamily="2" charset="-78"/>
              </a:rPr>
              <a:t>قام الباحثون </a:t>
            </a:r>
            <a:r>
              <a:rPr lang="en-GB" sz="2800" dirty="0">
                <a:latin typeface="Sakkal Majalla" panose="02000000000000000000" pitchFamily="2" charset="-78"/>
                <a:cs typeface="Sakkal Majalla" panose="02000000000000000000" pitchFamily="2" charset="-78"/>
              </a:rPr>
              <a:t>(Li, Ariffin, &amp; Tham, 2025)</a:t>
            </a:r>
            <a:r>
              <a:rPr lang="ar-SA" sz="2800" dirty="0"/>
              <a:t> </a:t>
            </a:r>
            <a:r>
              <a:rPr lang="ar-SA" sz="2800" dirty="0">
                <a:latin typeface="Sakkal Majalla" panose="02000000000000000000" pitchFamily="2" charset="-78"/>
                <a:cs typeface="Sakkal Majalla" panose="02000000000000000000" pitchFamily="2" charset="-78"/>
              </a:rPr>
              <a:t>بدراسة أثر  وجود مرافق السلامة على رضا الطلاب في المنشآت الرياضية بجامعات مقاطعة شانشي</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994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2" name="Rectangle 1">
            <a:extLst>
              <a:ext uri="{FF2B5EF4-FFF2-40B4-BE49-F238E27FC236}">
                <a16:creationId xmlns:a16="http://schemas.microsoft.com/office/drawing/2014/main" id="{CAB830C5-699D-9834-FAD4-F5233EC13D54}"/>
              </a:ext>
            </a:extLst>
          </p:cNvPr>
          <p:cNvSpPr>
            <a:spLocks noGrp="1" noChangeArrowheads="1"/>
          </p:cNvSpPr>
          <p:nvPr>
            <p:ph type="body" idx="1"/>
          </p:nvPr>
        </p:nvSpPr>
        <p:spPr bwMode="auto">
          <a:xfrm>
            <a:off x="860182" y="1827603"/>
            <a:ext cx="755568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r" rtl="1" eaLnBrk="0" fontAlgn="base" hangingPunct="0">
              <a:lnSpc>
                <a:spcPct val="150000"/>
              </a:lnSpc>
              <a:spcBef>
                <a:spcPct val="0"/>
              </a:spcBef>
              <a:spcAft>
                <a:spcPct val="0"/>
              </a:spcAft>
              <a:buClrTx/>
              <a:buSzTx/>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تابع لأهم النتائج: </a:t>
            </a:r>
            <a:r>
              <a:rPr lang="ar-SA" sz="1800" b="1" dirty="0">
                <a:latin typeface="Traditional Arabic" panose="02020603050405020304" pitchFamily="18" charset="-78"/>
                <a:cs typeface="Traditional Arabic" panose="02020603050405020304" pitchFamily="18" charset="-78"/>
              </a:rPr>
              <a:t>قصور المرافق</a:t>
            </a:r>
            <a:r>
              <a:rPr lang="ar-SA" sz="1800" dirty="0">
                <a:latin typeface="Traditional Arabic" panose="02020603050405020304" pitchFamily="18" charset="-78"/>
                <a:cs typeface="Traditional Arabic" panose="02020603050405020304" pitchFamily="18" charset="-78"/>
              </a:rPr>
              <a:t> أدى إلى نتائج عكسية مثل القلق، ضعف المشاركة، وتراجع الثقة بالمنشآت</a:t>
            </a:r>
          </a:p>
          <a:p>
            <a:pPr marL="0" lvl="0" indent="0" algn="r" rtl="1" eaLnBrk="0" fontAlgn="base" hangingPunct="0">
              <a:lnSpc>
                <a:spcPct val="150000"/>
              </a:lnSpc>
              <a:spcBef>
                <a:spcPct val="0"/>
              </a:spcBef>
              <a:spcAft>
                <a:spcPct val="0"/>
              </a:spcAft>
              <a:buClrTx/>
              <a:buSzTx/>
              <a:buNone/>
            </a:pPr>
            <a:r>
              <a:rPr lang="ar-SA" sz="1800" b="1" dirty="0">
                <a:latin typeface="Traditional Arabic" panose="02020603050405020304" pitchFamily="18" charset="-78"/>
                <a:cs typeface="Traditional Arabic" panose="02020603050405020304" pitchFamily="18" charset="-78"/>
              </a:rPr>
              <a:t>الشعور بالأمان</a:t>
            </a:r>
            <a:r>
              <a:rPr lang="ar-SA" sz="1800" dirty="0">
                <a:latin typeface="Traditional Arabic" panose="02020603050405020304" pitchFamily="18" charset="-78"/>
                <a:cs typeface="Traditional Arabic" panose="02020603050405020304" pitchFamily="18" charset="-78"/>
              </a:rPr>
              <a:t> ارتبط بشكل مباشر بزيادة المشاركة في الأنشطة الرياضية</a:t>
            </a:r>
            <a:r>
              <a:rPr lang="en-US" altLang="en-US" sz="1800" dirty="0">
                <a:solidFill>
                  <a:schemeClr val="tx1"/>
                </a:solidFill>
                <a:latin typeface="Traditional Arabic" panose="02020603050405020304" pitchFamily="18" charset="-78"/>
                <a:cs typeface="Traditional Arabic" panose="02020603050405020304" pitchFamily="18" charset="-78"/>
              </a:rPr>
              <a:t>.</a:t>
            </a:r>
          </a:p>
          <a:p>
            <a:pPr marL="285750" lvl="0" indent="-285750" algn="r" rtl="1" eaLnBrk="0" fontAlgn="base" hangingPunct="0">
              <a:lnSpc>
                <a:spcPct val="150000"/>
              </a:lnSpc>
              <a:spcBef>
                <a:spcPct val="0"/>
              </a:spcBef>
              <a:spcAft>
                <a:spcPct val="0"/>
              </a:spcAft>
              <a:buClrTx/>
              <a:buSzTx/>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أهم التوصيات: </a:t>
            </a:r>
            <a:r>
              <a:rPr lang="ar-SA" sz="1800" dirty="0">
                <a:latin typeface="Traditional Arabic" panose="02020603050405020304" pitchFamily="18" charset="-78"/>
                <a:cs typeface="Traditional Arabic" panose="02020603050405020304" pitchFamily="18" charset="-78"/>
              </a:rPr>
              <a:t>حسين </a:t>
            </a:r>
            <a:r>
              <a:rPr lang="ar-SA" sz="1800" b="1" dirty="0">
                <a:latin typeface="Traditional Arabic" panose="02020603050405020304" pitchFamily="18" charset="-78"/>
                <a:cs typeface="Traditional Arabic" panose="02020603050405020304" pitchFamily="18" charset="-78"/>
              </a:rPr>
              <a:t>البنية التحتية</a:t>
            </a:r>
            <a:r>
              <a:rPr lang="ar-SA" sz="1800" dirty="0">
                <a:latin typeface="Traditional Arabic" panose="02020603050405020304" pitchFamily="18" charset="-78"/>
                <a:cs typeface="Traditional Arabic" panose="02020603050405020304" pitchFamily="18" charset="-78"/>
              </a:rPr>
              <a:t> من خلال صيانة وتطوير المرافق الأمنية</a:t>
            </a:r>
          </a:p>
          <a:p>
            <a:pPr marL="0" lvl="0" indent="0" algn="r" rtl="1" eaLnBrk="0" fontAlgn="base" hangingPunct="0">
              <a:lnSpc>
                <a:spcPct val="150000"/>
              </a:lnSpc>
              <a:spcBef>
                <a:spcPct val="0"/>
              </a:spcBef>
              <a:spcAft>
                <a:spcPct val="0"/>
              </a:spcAft>
              <a:buClrTx/>
              <a:buSzTx/>
              <a:buNone/>
            </a:pPr>
            <a:r>
              <a:rPr lang="ar-SA" sz="1800" b="1" dirty="0">
                <a:latin typeface="Traditional Arabic" panose="02020603050405020304" pitchFamily="18" charset="-78"/>
                <a:cs typeface="Traditional Arabic" panose="02020603050405020304" pitchFamily="18" charset="-78"/>
              </a:rPr>
              <a:t>تدريب العاملين</a:t>
            </a:r>
            <a:r>
              <a:rPr lang="ar-SA" sz="1800" dirty="0">
                <a:latin typeface="Traditional Arabic" panose="02020603050405020304" pitchFamily="18" charset="-78"/>
                <a:cs typeface="Traditional Arabic" panose="02020603050405020304" pitchFamily="18" charset="-78"/>
              </a:rPr>
              <a:t> المسؤولين عن المنشآت على إدارة الطوارئ والسلامة</a:t>
            </a:r>
          </a:p>
          <a:p>
            <a:pPr marL="0" lvl="0" indent="0" algn="r" rtl="1" eaLnBrk="0" fontAlgn="base" hangingPunct="0">
              <a:lnSpc>
                <a:spcPct val="150000"/>
              </a:lnSpc>
              <a:spcBef>
                <a:spcPct val="0"/>
              </a:spcBef>
              <a:spcAft>
                <a:spcPct val="0"/>
              </a:spcAft>
              <a:buClrTx/>
              <a:buSzTx/>
              <a:buNone/>
            </a:pPr>
            <a:r>
              <a:rPr lang="ar-SA" sz="1800" dirty="0">
                <a:latin typeface="Traditional Arabic" panose="02020603050405020304" pitchFamily="18" charset="-78"/>
                <a:cs typeface="Traditional Arabic" panose="02020603050405020304" pitchFamily="18" charset="-78"/>
              </a:rPr>
              <a:t>تعزيز </a:t>
            </a:r>
            <a:r>
              <a:rPr lang="ar-SA" sz="1800" b="1" dirty="0">
                <a:latin typeface="Traditional Arabic" panose="02020603050405020304" pitchFamily="18" charset="-78"/>
                <a:cs typeface="Traditional Arabic" panose="02020603050405020304" pitchFamily="18" charset="-78"/>
              </a:rPr>
              <a:t>الدعم النفسي</a:t>
            </a:r>
            <a:r>
              <a:rPr lang="ar-SA" sz="1800" dirty="0">
                <a:latin typeface="Traditional Arabic" panose="02020603050405020304" pitchFamily="18" charset="-78"/>
                <a:cs typeface="Traditional Arabic" panose="02020603050405020304" pitchFamily="18" charset="-78"/>
              </a:rPr>
              <a:t> للطلاب لتقليل القلق المرتبط بالسلامة</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p:txBody>
      </p:sp>
      <p:sp>
        <p:nvSpPr>
          <p:cNvPr id="3" name="Google Shape;3430;p101">
            <a:extLst>
              <a:ext uri="{FF2B5EF4-FFF2-40B4-BE49-F238E27FC236}">
                <a16:creationId xmlns:a16="http://schemas.microsoft.com/office/drawing/2014/main" id="{87D43B3B-7CCC-6EDD-34B2-7827A9EEBB19}"/>
              </a:ext>
            </a:extLst>
          </p:cNvPr>
          <p:cNvSpPr/>
          <p:nvPr/>
        </p:nvSpPr>
        <p:spPr>
          <a:xfrm>
            <a:off x="860182" y="502002"/>
            <a:ext cx="7638839" cy="1060677"/>
          </a:xfrm>
          <a:prstGeom prst="bracketPair">
            <a:avLst/>
          </a:prstGeom>
          <a:solidFill>
            <a:srgbClr val="FF94F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txBox="1">
            <a:spLocks noGrp="1"/>
          </p:cNvSpPr>
          <p:nvPr>
            <p:ph type="title"/>
          </p:nvPr>
        </p:nvSpPr>
        <p:spPr>
          <a:xfrm>
            <a:off x="860182" y="502002"/>
            <a:ext cx="7717500" cy="1117850"/>
          </a:xfrm>
          <a:prstGeom prst="rect">
            <a:avLst/>
          </a:prstGeom>
        </p:spPr>
        <p:txBody>
          <a:bodyPr spcFirstLastPara="1" wrap="square" lIns="91425" tIns="91425" rIns="91425" bIns="91425" anchor="t" anchorCtr="0">
            <a:noAutofit/>
          </a:bodyPr>
          <a:lstStyle/>
          <a:p>
            <a:pPr lvl="0" rtl="1"/>
            <a:r>
              <a:rPr lang="ar-SA" sz="2800" dirty="0">
                <a:latin typeface="Sakkal Majalla" panose="02000000000000000000" pitchFamily="2" charset="-78"/>
                <a:cs typeface="Sakkal Majalla" panose="02000000000000000000" pitchFamily="2" charset="-78"/>
              </a:rPr>
              <a:t>قام الباحثون </a:t>
            </a:r>
            <a:r>
              <a:rPr lang="en-GB" sz="2800" dirty="0">
                <a:latin typeface="Sakkal Majalla" panose="02000000000000000000" pitchFamily="2" charset="-78"/>
                <a:cs typeface="Sakkal Majalla" panose="02000000000000000000" pitchFamily="2" charset="-78"/>
              </a:rPr>
              <a:t>(Li, Ariffin, &amp; Tham, 2025)</a:t>
            </a:r>
            <a:r>
              <a:rPr lang="ar-SA" sz="2800" dirty="0"/>
              <a:t> </a:t>
            </a:r>
            <a:r>
              <a:rPr lang="ar-SA" sz="2800" dirty="0">
                <a:latin typeface="Sakkal Majalla" panose="02000000000000000000" pitchFamily="2" charset="-78"/>
                <a:cs typeface="Sakkal Majalla" panose="02000000000000000000" pitchFamily="2" charset="-78"/>
              </a:rPr>
              <a:t>بدراسة أثر  وجود مرافق السلامة على رضا الطلاب في المنشآت الرياضية بجامعات مقاطعة شانشي</a:t>
            </a:r>
            <a:endParaRPr sz="2800" dirty="0">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39"/>
          <p:cNvGrpSpPr/>
          <p:nvPr/>
        </p:nvGrpSpPr>
        <p:grpSpPr>
          <a:xfrm>
            <a:off x="2248202" y="2914650"/>
            <a:ext cx="4647572" cy="1434186"/>
            <a:chOff x="2240115" y="3449800"/>
            <a:chExt cx="4647572" cy="678600"/>
          </a:xfrm>
        </p:grpSpPr>
        <p:grpSp>
          <p:nvGrpSpPr>
            <p:cNvPr id="420" name="Google Shape;420;p39"/>
            <p:cNvGrpSpPr/>
            <p:nvPr/>
          </p:nvGrpSpPr>
          <p:grpSpPr>
            <a:xfrm>
              <a:off x="2240115" y="3449800"/>
              <a:ext cx="4502985" cy="678600"/>
              <a:chOff x="2240115" y="3449800"/>
              <a:chExt cx="4502985" cy="678600"/>
            </a:xfrm>
          </p:grpSpPr>
          <p:sp>
            <p:nvSpPr>
              <p:cNvPr id="421" name="Google Shape;421;p39"/>
              <p:cNvSpPr/>
              <p:nvPr/>
            </p:nvSpPr>
            <p:spPr>
              <a:xfrm>
                <a:off x="2400900" y="3449800"/>
                <a:ext cx="4342200" cy="6786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39"/>
              <p:cNvGrpSpPr/>
              <p:nvPr/>
            </p:nvGrpSpPr>
            <p:grpSpPr>
              <a:xfrm rot="-178742">
                <a:off x="2253546" y="3535818"/>
                <a:ext cx="193949" cy="521915"/>
                <a:chOff x="1896987" y="3377391"/>
                <a:chExt cx="145870" cy="392536"/>
              </a:xfrm>
            </p:grpSpPr>
            <p:sp>
              <p:nvSpPr>
                <p:cNvPr id="423" name="Google Shape;423;p39"/>
                <p:cNvSpPr/>
                <p:nvPr/>
              </p:nvSpPr>
              <p:spPr>
                <a:xfrm rot="5662804" flipH="1">
                  <a:off x="1945041" y="3686984"/>
                  <a:ext cx="84805" cy="75561"/>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rot="6769727" flipH="1">
                  <a:off x="1842604" y="3479106"/>
                  <a:ext cx="254637" cy="51078"/>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39"/>
            <p:cNvGrpSpPr/>
            <p:nvPr/>
          </p:nvGrpSpPr>
          <p:grpSpPr>
            <a:xfrm rot="10621258">
              <a:off x="6680308" y="3520466"/>
              <a:ext cx="193949" cy="521915"/>
              <a:chOff x="1896987" y="3377391"/>
              <a:chExt cx="145870" cy="392536"/>
            </a:xfrm>
          </p:grpSpPr>
          <p:sp>
            <p:nvSpPr>
              <p:cNvPr id="426" name="Google Shape;426;p39"/>
              <p:cNvSpPr/>
              <p:nvPr/>
            </p:nvSpPr>
            <p:spPr>
              <a:xfrm rot="5662804" flipH="1">
                <a:off x="1945041" y="3686984"/>
                <a:ext cx="84805" cy="75561"/>
              </a:xfrm>
              <a:custGeom>
                <a:avLst/>
                <a:gdLst/>
                <a:ahLst/>
                <a:cxnLst/>
                <a:rect l="l" t="t" r="r" b="b"/>
                <a:pathLst>
                  <a:path w="4963" h="4422" extrusionOk="0">
                    <a:moveTo>
                      <a:pt x="1" y="1"/>
                    </a:moveTo>
                    <a:lnTo>
                      <a:pt x="1" y="1321"/>
                    </a:lnTo>
                    <a:cubicBezTo>
                      <a:pt x="1198" y="2549"/>
                      <a:pt x="2580" y="3563"/>
                      <a:pt x="4085" y="4392"/>
                    </a:cubicBezTo>
                    <a:cubicBezTo>
                      <a:pt x="4121" y="4412"/>
                      <a:pt x="4161" y="4421"/>
                      <a:pt x="4202" y="4421"/>
                    </a:cubicBezTo>
                    <a:cubicBezTo>
                      <a:pt x="4538" y="4421"/>
                      <a:pt x="4962" y="3812"/>
                      <a:pt x="4607" y="3593"/>
                    </a:cubicBezTo>
                    <a:cubicBezTo>
                      <a:pt x="2887" y="2642"/>
                      <a:pt x="1352" y="1444"/>
                      <a:pt x="1"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rot="6769727" flipH="1">
                <a:off x="1842604" y="3479106"/>
                <a:ext cx="254637" cy="51078"/>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8" name="Google Shape;428;p39"/>
          <p:cNvSpPr txBox="1">
            <a:spLocks noGrp="1"/>
          </p:cNvSpPr>
          <p:nvPr>
            <p:ph type="subTitle" idx="1"/>
          </p:nvPr>
        </p:nvSpPr>
        <p:spPr>
          <a:xfrm>
            <a:off x="2195108" y="3090568"/>
            <a:ext cx="4941000" cy="1082350"/>
          </a:xfrm>
          <a:prstGeom prst="rect">
            <a:avLst/>
          </a:prstGeom>
        </p:spPr>
        <p:txBody>
          <a:bodyPr spcFirstLastPara="1" wrap="square" lIns="91425" tIns="91425" rIns="91425" bIns="91425" anchor="ctr" anchorCtr="0">
            <a:noAutofit/>
          </a:bodyPr>
          <a:lstStyle/>
          <a:p>
            <a:pPr marL="0" lvl="0" indent="0" rtl="1">
              <a:buSzPts val="1100"/>
            </a:pPr>
            <a:r>
              <a:rPr lang="ar-SA" sz="1800" dirty="0">
                <a:latin typeface="Sakkal Majalla" panose="02000000000000000000" pitchFamily="2" charset="-78"/>
                <a:cs typeface="Sakkal Majalla" panose="02000000000000000000" pitchFamily="2" charset="-78"/>
              </a:rPr>
              <a:t>أستاذ المقرر: د. راشد الجساس</a:t>
            </a:r>
          </a:p>
          <a:p>
            <a:pPr marL="0" lvl="0" indent="0" rtl="1">
              <a:buSzPts val="1100"/>
            </a:pPr>
            <a:r>
              <a:rPr lang="ar-SA" sz="1800" dirty="0">
                <a:latin typeface="Sakkal Majalla" panose="02000000000000000000" pitchFamily="2" charset="-78"/>
                <a:cs typeface="Sakkal Majalla" panose="02000000000000000000" pitchFamily="2" charset="-78"/>
              </a:rPr>
              <a:t>إعداد وتقديم : علوية  عبد المحسن السلمان</a:t>
            </a:r>
          </a:p>
          <a:p>
            <a:pPr marL="0" lvl="0" indent="0" rtl="1">
              <a:buSzPts val="1100"/>
            </a:pPr>
            <a:r>
              <a:rPr lang="ar-SA" sz="1800" dirty="0">
                <a:latin typeface="Sakkal Majalla" panose="02000000000000000000" pitchFamily="2" charset="-78"/>
                <a:cs typeface="Sakkal Majalla" panose="02000000000000000000" pitchFamily="2" charset="-78"/>
              </a:rPr>
              <a:t>الرقم الجامعي: 446208105 </a:t>
            </a:r>
          </a:p>
        </p:txBody>
      </p:sp>
      <p:sp>
        <p:nvSpPr>
          <p:cNvPr id="429" name="Google Shape;429;p39"/>
          <p:cNvSpPr txBox="1">
            <a:spLocks noGrp="1"/>
          </p:cNvSpPr>
          <p:nvPr>
            <p:ph type="ctrTitle"/>
          </p:nvPr>
        </p:nvSpPr>
        <p:spPr>
          <a:xfrm>
            <a:off x="383721" y="1372200"/>
            <a:ext cx="8360229" cy="1846200"/>
          </a:xfrm>
          <a:prstGeom prst="rect">
            <a:avLst/>
          </a:prstGeom>
        </p:spPr>
        <p:txBody>
          <a:bodyPr spcFirstLastPara="1" wrap="square" lIns="91425" tIns="91425" rIns="91425" bIns="91425" anchor="ctr" anchorCtr="0">
            <a:noAutofit/>
          </a:bodyPr>
          <a:lstStyle/>
          <a:p>
            <a:pPr marL="63500" lvl="0" indent="0" algn="ctr" rtl="0">
              <a:spcBef>
                <a:spcPts val="0"/>
              </a:spcBef>
              <a:spcAft>
                <a:spcPts val="0"/>
              </a:spcAft>
              <a:buNone/>
            </a:pPr>
            <a:r>
              <a:rPr lang="ar-SA" sz="5400" dirty="0">
                <a:latin typeface="Sakkal Majalla" panose="02000000000000000000" pitchFamily="2" charset="-78"/>
                <a:cs typeface="Sakkal Majalla" panose="02000000000000000000" pitchFamily="2" charset="-78"/>
              </a:rPr>
              <a:t>تهيئة المنشأة الرياضية الآمنة والمستدامة</a:t>
            </a:r>
            <a:endParaRPr sz="5400"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85618911-569B-8EFF-AA88-1C2DB62003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8048" y="102647"/>
            <a:ext cx="21494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9"/>
                                        </p:tgtEl>
                                        <p:attrNameLst>
                                          <p:attrName>style.visibility</p:attrName>
                                        </p:attrNameLst>
                                      </p:cBhvr>
                                      <p:to>
                                        <p:strVal val="visible"/>
                                      </p:to>
                                    </p:set>
                                    <p:anim calcmode="lin" valueType="num">
                                      <p:cBhvr additive="base">
                                        <p:cTn id="7" dur="1000"/>
                                        <p:tgtEl>
                                          <p:spTgt spid="42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28"/>
                                        </p:tgtEl>
                                        <p:attrNameLst>
                                          <p:attrName>style.visibility</p:attrName>
                                        </p:attrNameLst>
                                      </p:cBhvr>
                                      <p:to>
                                        <p:strVal val="visible"/>
                                      </p:to>
                                    </p:set>
                                    <p:anim calcmode="lin" valueType="num">
                                      <p:cBhvr additive="base">
                                        <p:cTn id="11" dur="1000"/>
                                        <p:tgtEl>
                                          <p:spTgt spid="428"/>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419"/>
                                        </p:tgtEl>
                                        <p:attrNameLst>
                                          <p:attrName>style.visibility</p:attrName>
                                        </p:attrNameLst>
                                      </p:cBhvr>
                                      <p:to>
                                        <p:strVal val="visible"/>
                                      </p:to>
                                    </p:set>
                                    <p:anim calcmode="lin" valueType="num">
                                      <p:cBhvr additive="base">
                                        <p:cTn id="15" dur="1100"/>
                                        <p:tgtEl>
                                          <p:spTgt spid="4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03DE5B2C-0154-478C-265A-04B042F800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6937AB-8267-E24E-011D-0F48014847DB}"/>
              </a:ext>
            </a:extLst>
          </p:cNvPr>
          <p:cNvSpPr>
            <a:spLocks noGrp="1" noChangeArrowheads="1"/>
          </p:cNvSpPr>
          <p:nvPr>
            <p:ph type="body" idx="1"/>
          </p:nvPr>
        </p:nvSpPr>
        <p:spPr bwMode="auto">
          <a:xfrm>
            <a:off x="752555" y="1976108"/>
            <a:ext cx="77175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r" rtl="1" eaLnBrk="0" fontAlgn="base" hangingPunct="0">
              <a:lnSpc>
                <a:spcPct val="150000"/>
              </a:lnSpc>
              <a:spcBef>
                <a:spcPct val="0"/>
              </a:spcBef>
              <a:spcAft>
                <a:spcPct val="0"/>
              </a:spcAft>
              <a:buClrTx/>
              <a:buSz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الهدف:</a:t>
            </a:r>
            <a:r>
              <a:rPr lang="ar-SA" sz="1800" dirty="0"/>
              <a:t> </a:t>
            </a:r>
            <a:r>
              <a:rPr lang="ar-SA" sz="1800" dirty="0">
                <a:latin typeface="Traditional Arabic" panose="02020603050405020304" pitchFamily="18" charset="-78"/>
                <a:cs typeface="Traditional Arabic" panose="02020603050405020304" pitchFamily="18" charset="-78"/>
              </a:rPr>
              <a:t>تحديد العوامل الأساسية التي تؤثر في مستوى الأمن داخل مجمع ملعب ولاية كوارا بنيجيريا،</a:t>
            </a:r>
            <a:r>
              <a:rPr lang="en-US" altLang="en-US" sz="1800" dirty="0">
                <a:latin typeface="Traditional Arabic" panose="02020603050405020304" pitchFamily="18" charset="-78"/>
                <a:cs typeface="Traditional Arabic" panose="02020603050405020304" pitchFamily="18" charset="-78"/>
              </a:rPr>
              <a:t> </a:t>
            </a:r>
            <a:r>
              <a:rPr lang="ar-SA" sz="1800" dirty="0">
                <a:latin typeface="Traditional Arabic" panose="02020603050405020304" pitchFamily="18" charset="-78"/>
                <a:cs typeface="Traditional Arabic" panose="02020603050405020304" pitchFamily="18" charset="-78"/>
              </a:rPr>
              <a:t>اختبار دور الأجهزة الأمنية، الأفراد، وسلوك الجماهير في تعزيز أو تهديد الأمن </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العينة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557 </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مشاركًا (مشجعون، رياضيون، إداريون، وأفراد أمن)</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0" lvl="0" indent="0" algn="r" rtl="1" eaLnBrk="0" fontAlgn="base" hangingPunct="0">
              <a:lnSpc>
                <a:spcPct val="150000"/>
              </a:lnSpc>
              <a:spcBef>
                <a:spcPct val="0"/>
              </a:spcBef>
              <a:spcAft>
                <a:spcPct val="0"/>
              </a:spcAft>
              <a:buClrTx/>
              <a:buSz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الأدوات المستخدمة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lang="ar-SA" altLang="en-US" sz="1800" dirty="0">
                <a:solidFill>
                  <a:schemeClr val="tx1"/>
                </a:solidFill>
                <a:latin typeface="Traditional Arabic" panose="02020603050405020304" pitchFamily="18" charset="-78"/>
                <a:cs typeface="Traditional Arabic" panose="02020603050405020304" pitchFamily="18" charset="-78"/>
              </a:rPr>
              <a:t>استبيان </a:t>
            </a:r>
            <a:r>
              <a:rPr lang="ar-SA" sz="1800" dirty="0">
                <a:solidFill>
                  <a:schemeClr val="tx1"/>
                </a:solidFill>
                <a:latin typeface="Traditional Arabic" panose="02020603050405020304" pitchFamily="18" charset="-78"/>
                <a:cs typeface="Traditional Arabic" panose="02020603050405020304" pitchFamily="18" charset="-78"/>
              </a:rPr>
              <a:t>مُصمَّم من قبل الباحثين مكون من قسمين ( الأول: البيانات الديموغرافية لوصف العينة – الثاني: بنود متعلقة بالعوامل الأمنية مثل توفر الأجهزة الأمنية ووجود افراد الامن وكذلك سلوك الجماهير لقياس مدى تأثير هذه العوامل على مستوى الأمن في الملعب)</a:t>
            </a:r>
            <a:endParaRPr lang="en-US" altLang="en-US" sz="1800" dirty="0">
              <a:solidFill>
                <a:schemeClr val="tx1"/>
              </a:solidFill>
              <a:latin typeface="Traditional Arabic" panose="02020603050405020304" pitchFamily="18" charset="-78"/>
              <a:cs typeface="Traditional Arabic" panose="02020603050405020304" pitchFamily="18" charset="-78"/>
            </a:endParaRPr>
          </a:p>
        </p:txBody>
      </p:sp>
      <p:sp>
        <p:nvSpPr>
          <p:cNvPr id="5" name="Google Shape;3430;p101">
            <a:extLst>
              <a:ext uri="{FF2B5EF4-FFF2-40B4-BE49-F238E27FC236}">
                <a16:creationId xmlns:a16="http://schemas.microsoft.com/office/drawing/2014/main" id="{C39E708A-0FA5-B280-AFCC-5AF16B94E9A8}"/>
              </a:ext>
            </a:extLst>
          </p:cNvPr>
          <p:cNvSpPr/>
          <p:nvPr/>
        </p:nvSpPr>
        <p:spPr>
          <a:xfrm>
            <a:off x="752555" y="510171"/>
            <a:ext cx="7638839" cy="1060677"/>
          </a:xfrm>
          <a:prstGeom prst="bracketPair">
            <a:avLst/>
          </a:prstGeom>
          <a:solidFill>
            <a:schemeClr val="accent6">
              <a:lumMod val="40000"/>
              <a:lumOff val="60000"/>
            </a:schemeClr>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a:extLst>
              <a:ext uri="{FF2B5EF4-FFF2-40B4-BE49-F238E27FC236}">
                <a16:creationId xmlns:a16="http://schemas.microsoft.com/office/drawing/2014/main" id="{D783F9E5-58AF-D060-7460-6AB1973F023D}"/>
              </a:ext>
            </a:extLst>
          </p:cNvPr>
          <p:cNvSpPr txBox="1">
            <a:spLocks noGrp="1"/>
          </p:cNvSpPr>
          <p:nvPr>
            <p:ph type="title"/>
          </p:nvPr>
        </p:nvSpPr>
        <p:spPr>
          <a:xfrm>
            <a:off x="673894" y="582069"/>
            <a:ext cx="7717500" cy="1117850"/>
          </a:xfrm>
          <a:prstGeom prst="rect">
            <a:avLst/>
          </a:prstGeom>
        </p:spPr>
        <p:txBody>
          <a:bodyPr spcFirstLastPara="1" wrap="square" lIns="91425" tIns="91425" rIns="91425" bIns="91425" anchor="t" anchorCtr="0">
            <a:noAutofit/>
          </a:bodyPr>
          <a:lstStyle/>
          <a:p>
            <a:pPr lvl="0" rtl="1"/>
            <a:r>
              <a:rPr lang="en-GB" sz="2800" dirty="0">
                <a:latin typeface="Sakkal Majalla" panose="02000000000000000000" pitchFamily="2" charset="-78"/>
                <a:cs typeface="Sakkal Majalla" panose="02000000000000000000" pitchFamily="2" charset="-78"/>
              </a:rPr>
              <a:t>(Ibraheem &amp; Musa, 2015)</a:t>
            </a:r>
            <a:r>
              <a:rPr lang="ar-SA" sz="2800" dirty="0">
                <a:latin typeface="Sakkal Majalla" panose="02000000000000000000" pitchFamily="2" charset="-78"/>
                <a:cs typeface="Sakkal Majalla" panose="02000000000000000000" pitchFamily="2" charset="-78"/>
              </a:rPr>
              <a:t> العوامل المحددة لأمن المنشآت الرياضية في مجمع ملعب ولاية كوارا</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2849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2CE70347-45F8-2097-3A89-2F72A6494E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901132-FB3D-4AE3-17C1-57BA4309A684}"/>
              </a:ext>
            </a:extLst>
          </p:cNvPr>
          <p:cNvSpPr>
            <a:spLocks noGrp="1" noChangeArrowheads="1"/>
          </p:cNvSpPr>
          <p:nvPr>
            <p:ph type="body" idx="1"/>
          </p:nvPr>
        </p:nvSpPr>
        <p:spPr bwMode="auto">
          <a:xfrm>
            <a:off x="843903" y="1907668"/>
            <a:ext cx="754749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r" rtl="1" eaLnBrk="0" fontAlgn="base" hangingPunct="0">
              <a:lnSpc>
                <a:spcPct val="150000"/>
              </a:lnSpc>
              <a:spcBef>
                <a:spcPct val="0"/>
              </a:spcBef>
              <a:spcAft>
                <a:spcPct val="0"/>
              </a:spcAft>
              <a:buClrTx/>
              <a:buSzTx/>
              <a:buFontTx/>
              <a:buChar char="•"/>
            </a:pPr>
            <a:r>
              <a:rPr lang="ar-SA" altLang="en-US" sz="1800" b="1" dirty="0">
                <a:solidFill>
                  <a:schemeClr val="tx1"/>
                </a:solidFill>
                <a:latin typeface="Traditional Arabic" panose="02020603050405020304" pitchFamily="18" charset="-78"/>
                <a:cs typeface="Traditional Arabic" panose="02020603050405020304" pitchFamily="18" charset="-78"/>
              </a:rPr>
              <a:t>النتائج</a:t>
            </a:r>
            <a:r>
              <a:rPr lang="en-US" altLang="en-US" sz="1800" b="1" dirty="0">
                <a:solidFill>
                  <a:schemeClr val="tx1"/>
                </a:solidFill>
                <a:latin typeface="Traditional Arabic" panose="02020603050405020304" pitchFamily="18" charset="-78"/>
                <a:cs typeface="Traditional Arabic" panose="02020603050405020304" pitchFamily="18" charset="-78"/>
              </a:rPr>
              <a:t>:</a:t>
            </a:r>
            <a:r>
              <a:rPr lang="en-US" altLang="en-US" sz="1800" dirty="0">
                <a:solidFill>
                  <a:schemeClr val="tx1"/>
                </a:solidFill>
                <a:latin typeface="Traditional Arabic" panose="02020603050405020304" pitchFamily="18" charset="-78"/>
                <a:cs typeface="Traditional Arabic" panose="02020603050405020304" pitchFamily="18" charset="-78"/>
              </a:rPr>
              <a:t> </a:t>
            </a:r>
            <a:r>
              <a:rPr lang="ar-SA" altLang="en-US" sz="1800" dirty="0">
                <a:solidFill>
                  <a:schemeClr val="tx1"/>
                </a:solidFill>
                <a:latin typeface="Traditional Arabic" panose="02020603050405020304" pitchFamily="18" charset="-78"/>
                <a:cs typeface="Traditional Arabic" panose="02020603050405020304" pitchFamily="18" charset="-78"/>
              </a:rPr>
              <a:t>توفر الأجهزة الأمنية له تأثير كبير ومباشر في تعزيز الأمن كما ان وجود افراد من الامن عزز الأمن بشكل ملحوظ، اما فيما يخص سلوك الجماهير المنضبط لم يكن له تأثير سلبي على الامن </a:t>
            </a:r>
            <a:r>
              <a:rPr lang="en-US" altLang="en-US" sz="1800" dirty="0">
                <a:solidFill>
                  <a:schemeClr val="tx1"/>
                </a:solidFill>
                <a:latin typeface="Traditional Arabic" panose="02020603050405020304" pitchFamily="18" charset="-78"/>
                <a:cs typeface="Traditional Arabic" panose="02020603050405020304" pitchFamily="18" charset="-78"/>
              </a:rPr>
              <a:t>.</a:t>
            </a:r>
            <a:endParaRPr lang="ar-SA" altLang="en-US" sz="1800" b="1" dirty="0">
              <a:solidFill>
                <a:schemeClr val="tx1"/>
              </a:solidFill>
              <a:latin typeface="Traditional Arabic" panose="02020603050405020304" pitchFamily="18" charset="-78"/>
              <a:cs typeface="Traditional Arabic" panose="02020603050405020304" pitchFamily="18" charset="-78"/>
            </a:endParaRPr>
          </a:p>
          <a:p>
            <a:pPr marL="0" indent="0" algn="r" rtl="1" eaLnBrk="0" fontAlgn="base" hangingPunct="0">
              <a:lnSpc>
                <a:spcPct val="150000"/>
              </a:lnSpc>
              <a:spcBef>
                <a:spcPct val="0"/>
              </a:spcBef>
              <a:spcAft>
                <a:spcPct val="0"/>
              </a:spcAft>
              <a:buClrTx/>
              <a:buSzTx/>
              <a:buFontTx/>
              <a:buChar char="•"/>
            </a:pPr>
            <a:r>
              <a:rPr lang="ar-SA" altLang="en-US" sz="1800" b="1" dirty="0">
                <a:solidFill>
                  <a:schemeClr val="tx1"/>
                </a:solidFill>
                <a:latin typeface="Traditional Arabic" panose="02020603050405020304" pitchFamily="18" charset="-78"/>
                <a:cs typeface="Traditional Arabic" panose="02020603050405020304" pitchFamily="18" charset="-78"/>
              </a:rPr>
              <a:t>أهم التوصيات</a:t>
            </a:r>
            <a:r>
              <a:rPr lang="en-US" altLang="en-US" sz="1800" b="1" dirty="0">
                <a:solidFill>
                  <a:schemeClr val="tx1"/>
                </a:solidFill>
                <a:latin typeface="Traditional Arabic" panose="02020603050405020304" pitchFamily="18" charset="-78"/>
                <a:cs typeface="Traditional Arabic" panose="02020603050405020304" pitchFamily="18" charset="-78"/>
              </a:rPr>
              <a:t>:</a:t>
            </a:r>
            <a:r>
              <a:rPr lang="en-US" altLang="en-US" sz="1800" dirty="0">
                <a:solidFill>
                  <a:schemeClr val="tx1"/>
                </a:solidFill>
                <a:latin typeface="Traditional Arabic" panose="02020603050405020304" pitchFamily="18" charset="-78"/>
                <a:cs typeface="Traditional Arabic" panose="02020603050405020304" pitchFamily="18" charset="-78"/>
              </a:rPr>
              <a:t> </a:t>
            </a:r>
            <a:r>
              <a:rPr lang="ar-SA" altLang="en-US" sz="1800" dirty="0">
                <a:solidFill>
                  <a:schemeClr val="tx1"/>
                </a:solidFill>
                <a:latin typeface="Traditional Arabic" panose="02020603050405020304" pitchFamily="18" charset="-78"/>
                <a:cs typeface="Traditional Arabic" panose="02020603050405020304" pitchFamily="18" charset="-78"/>
              </a:rPr>
              <a:t>تعزيز وجود أجهزة حديثة وتدريب الكوادر الأمنية ، كذلك </a:t>
            </a:r>
            <a:r>
              <a:rPr lang="ar-SA" sz="1800" dirty="0">
                <a:solidFill>
                  <a:schemeClr val="tx1"/>
                </a:solidFill>
                <a:latin typeface="Traditional Arabic" panose="02020603050405020304" pitchFamily="18" charset="-78"/>
                <a:cs typeface="Traditional Arabic" panose="02020603050405020304" pitchFamily="18" charset="-78"/>
              </a:rPr>
              <a:t>زيادة التنسيق بين مختلف الجهات الأمنية والإدارية لتعزيز بيئة آمنة</a:t>
            </a:r>
            <a:r>
              <a:rPr lang="en-US" altLang="en-US" sz="1800" dirty="0">
                <a:solidFill>
                  <a:schemeClr val="tx1"/>
                </a:solidFill>
                <a:latin typeface="Traditional Arabic" panose="02020603050405020304" pitchFamily="18" charset="-78"/>
                <a:cs typeface="Traditional Arabic" panose="02020603050405020304" pitchFamily="18" charset="-78"/>
              </a:rPr>
              <a:t>.</a:t>
            </a:r>
            <a:endParaRPr lang="ar-SA" altLang="en-US" sz="1800" dirty="0">
              <a:solidFill>
                <a:schemeClr val="tx1"/>
              </a:solidFill>
              <a:latin typeface="Traditional Arabic" panose="02020603050405020304" pitchFamily="18" charset="-78"/>
              <a:cs typeface="Traditional Arabic" panose="02020603050405020304" pitchFamily="18" charset="-78"/>
            </a:endParaRPr>
          </a:p>
          <a:p>
            <a:pPr marL="0" lvl="0" indent="0" algn="r" rtl="1" eaLnBrk="0" fontAlgn="base" hangingPunct="0">
              <a:lnSpc>
                <a:spcPct val="150000"/>
              </a:lnSpc>
              <a:spcBef>
                <a:spcPct val="0"/>
              </a:spcBef>
              <a:spcAft>
                <a:spcPct val="0"/>
              </a:spcAft>
              <a:buClrTx/>
              <a:buSzTx/>
              <a:buNone/>
            </a:pPr>
            <a:r>
              <a:rPr lang="ar-SA" sz="1800" dirty="0">
                <a:solidFill>
                  <a:schemeClr val="tx1"/>
                </a:solidFill>
                <a:latin typeface="Traditional Arabic" panose="02020603050405020304" pitchFamily="18" charset="-78"/>
                <a:cs typeface="Traditional Arabic" panose="02020603050405020304" pitchFamily="18" charset="-78"/>
              </a:rPr>
              <a:t>التأكيد أن الأمن مسؤولية الجميع (الحكومة، المنظمين، المشجعين) .</a:t>
            </a:r>
            <a:endParaRPr lang="en-US" altLang="en-US" sz="1800" dirty="0">
              <a:solidFill>
                <a:schemeClr val="tx1"/>
              </a:solidFill>
              <a:latin typeface="Traditional Arabic" panose="02020603050405020304" pitchFamily="18" charset="-78"/>
              <a:cs typeface="Traditional Arabic" panose="02020603050405020304" pitchFamily="18" charset="-78"/>
            </a:endParaRPr>
          </a:p>
        </p:txBody>
      </p:sp>
      <p:sp>
        <p:nvSpPr>
          <p:cNvPr id="5" name="Google Shape;3430;p101">
            <a:extLst>
              <a:ext uri="{FF2B5EF4-FFF2-40B4-BE49-F238E27FC236}">
                <a16:creationId xmlns:a16="http://schemas.microsoft.com/office/drawing/2014/main" id="{8621AAAA-1C1A-608E-B2EA-2C72D2065F81}"/>
              </a:ext>
            </a:extLst>
          </p:cNvPr>
          <p:cNvSpPr/>
          <p:nvPr/>
        </p:nvSpPr>
        <p:spPr>
          <a:xfrm>
            <a:off x="752555" y="510171"/>
            <a:ext cx="7638839" cy="1060677"/>
          </a:xfrm>
          <a:prstGeom prst="bracketPair">
            <a:avLst/>
          </a:prstGeom>
          <a:solidFill>
            <a:schemeClr val="accent6">
              <a:lumMod val="40000"/>
              <a:lumOff val="60000"/>
            </a:schemeClr>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a:extLst>
              <a:ext uri="{FF2B5EF4-FFF2-40B4-BE49-F238E27FC236}">
                <a16:creationId xmlns:a16="http://schemas.microsoft.com/office/drawing/2014/main" id="{1CEE5296-E99A-580D-F734-9F7283B0EDA2}"/>
              </a:ext>
            </a:extLst>
          </p:cNvPr>
          <p:cNvSpPr txBox="1">
            <a:spLocks noGrp="1"/>
          </p:cNvSpPr>
          <p:nvPr>
            <p:ph type="title"/>
          </p:nvPr>
        </p:nvSpPr>
        <p:spPr>
          <a:xfrm>
            <a:off x="673894" y="582069"/>
            <a:ext cx="7717500" cy="1117850"/>
          </a:xfrm>
          <a:prstGeom prst="rect">
            <a:avLst/>
          </a:prstGeom>
        </p:spPr>
        <p:txBody>
          <a:bodyPr spcFirstLastPara="1" wrap="square" lIns="91425" tIns="91425" rIns="91425" bIns="91425" anchor="t" anchorCtr="0">
            <a:noAutofit/>
          </a:bodyPr>
          <a:lstStyle/>
          <a:p>
            <a:pPr lvl="0" rtl="1"/>
            <a:r>
              <a:rPr lang="en-GB" sz="2800" dirty="0">
                <a:latin typeface="Sakkal Majalla" panose="02000000000000000000" pitchFamily="2" charset="-78"/>
                <a:cs typeface="Sakkal Majalla" panose="02000000000000000000" pitchFamily="2" charset="-78"/>
              </a:rPr>
              <a:t>(Ibraheem &amp; Musa, 2015)</a:t>
            </a:r>
            <a:r>
              <a:rPr lang="ar-SA" sz="2800" dirty="0">
                <a:latin typeface="Sakkal Majalla" panose="02000000000000000000" pitchFamily="2" charset="-78"/>
                <a:cs typeface="Sakkal Majalla" panose="02000000000000000000" pitchFamily="2" charset="-78"/>
              </a:rPr>
              <a:t> العوامل المحددة لأمن المنشآت الرياضية في مجمع ملعب ولاية كوارا</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50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F267EFBA-7A74-B9A9-3B8D-064DC9FC6565}"/>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D72441F2-DF93-628C-D1AE-D60413337BA1}"/>
              </a:ext>
            </a:extLst>
          </p:cNvPr>
          <p:cNvSpPr>
            <a:spLocks noChangeArrowheads="1"/>
          </p:cNvSpPr>
          <p:nvPr/>
        </p:nvSpPr>
        <p:spPr bwMode="auto">
          <a:xfrm>
            <a:off x="713225" y="1600200"/>
            <a:ext cx="7711107" cy="33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الهدف</a:t>
            </a:r>
            <a:r>
              <a:rPr lang="ar-SA" sz="1800" dirty="0"/>
              <a:t> </a:t>
            </a:r>
            <a:r>
              <a:rPr lang="ar-SA" sz="1800" dirty="0">
                <a:solidFill>
                  <a:schemeClr val="tx1"/>
                </a:solidFill>
                <a:latin typeface="Traditional Arabic" panose="02020603050405020304" pitchFamily="18" charset="-78"/>
                <a:cs typeface="Traditional Arabic" panose="02020603050405020304" pitchFamily="18" charset="-78"/>
              </a:rPr>
              <a:t>استكشاف قضايا الأمن والسلامة في الفعاليات الرياضية بعد أحداث 11 سبتمبر، </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دراسة استراتيجيات الأمن والسلامة في الفعاليات الرياضية وتأثيرها على تجربة </a:t>
            </a:r>
            <a:r>
              <a:rPr lang="ar-SA" altLang="en-US" sz="1800" dirty="0">
                <a:solidFill>
                  <a:schemeClr val="tx1"/>
                </a:solidFill>
                <a:latin typeface="Traditional Arabic" panose="02020603050405020304" pitchFamily="18" charset="-78"/>
                <a:cs typeface="Traditional Arabic" panose="02020603050405020304" pitchFamily="18" charset="-78"/>
              </a:rPr>
              <a:t>الجماهير، </a:t>
            </a:r>
            <a:r>
              <a:rPr lang="ar-SA" sz="1800" dirty="0">
                <a:solidFill>
                  <a:schemeClr val="tx1"/>
                </a:solidFill>
                <a:latin typeface="Traditional Arabic" panose="02020603050405020304" pitchFamily="18" charset="-78"/>
                <a:cs typeface="Traditional Arabic" panose="02020603050405020304" pitchFamily="18" charset="-78"/>
              </a:rPr>
              <a:t>مناقشة جدلية استخدام التكنولوجيا الأمنية مقابل حماية الخصوصية.</a:t>
            </a:r>
            <a:endParaRPr lang="en-US" altLang="en-US" sz="1800" dirty="0">
              <a:solidFill>
                <a:schemeClr val="tx1"/>
              </a:solidFill>
              <a:latin typeface="Traditional Arabic" panose="02020603050405020304" pitchFamily="18" charset="-78"/>
              <a:cs typeface="Traditional Arabic" panose="02020603050405020304" pitchFamily="18" charset="-78"/>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العينة</a:t>
            </a:r>
            <a:r>
              <a:rPr lang="ar-SA" altLang="en-US" sz="1800" b="1" dirty="0">
                <a:solidFill>
                  <a:schemeClr val="tx1"/>
                </a:solidFill>
                <a:latin typeface="Traditional Arabic" panose="02020603050405020304" pitchFamily="18" charset="-78"/>
                <a:cs typeface="Traditional Arabic" panose="02020603050405020304" pitchFamily="18" charset="-78"/>
              </a:rPr>
              <a:t> :</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22 </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متخصصًا في إدارة الأمن والسلامة </a:t>
            </a:r>
            <a:r>
              <a:rPr lang="ar-SA" altLang="en-US" sz="1800" dirty="0">
                <a:solidFill>
                  <a:schemeClr val="tx1"/>
                </a:solidFill>
                <a:latin typeface="Traditional Arabic" panose="02020603050405020304" pitchFamily="18" charset="-78"/>
                <a:cs typeface="Traditional Arabic" panose="02020603050405020304" pitchFamily="18" charset="-78"/>
              </a:rPr>
              <a:t>ل</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لفعاليات الرياضية الجامعية</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lvl="0"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الأدوات المستخدمة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مقابلات و</a:t>
            </a:r>
            <a:r>
              <a:rPr lang="ar-SA" altLang="en-US" sz="1800" dirty="0">
                <a:solidFill>
                  <a:schemeClr val="tx1"/>
                </a:solidFill>
                <a:latin typeface="Traditional Arabic" panose="02020603050405020304" pitchFamily="18" charset="-78"/>
                <a:cs typeface="Traditional Arabic" panose="02020603050405020304" pitchFamily="18" charset="-78"/>
              </a:rPr>
              <a:t>استبيانات </a:t>
            </a:r>
            <a:r>
              <a:rPr lang="ar-SA" sz="1800" dirty="0">
                <a:solidFill>
                  <a:schemeClr val="tx1"/>
                </a:solidFill>
                <a:latin typeface="Traditional Arabic" panose="02020603050405020304" pitchFamily="18" charset="-78"/>
                <a:cs typeface="Traditional Arabic" panose="02020603050405020304" pitchFamily="18" charset="-78"/>
              </a:rPr>
              <a:t>للمتخصصين حول أساليب الأمن المعتمدة</a:t>
            </a:r>
            <a:r>
              <a:rPr lang="ar-SA" sz="1800" dirty="0"/>
              <a:t>.</a:t>
            </a:r>
            <a:endPar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endParaRPr>
          </a:p>
          <a:p>
            <a:pPr lvl="0"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النتائج</a:t>
            </a:r>
            <a:r>
              <a:rPr lang="en-US" altLang="en-US" sz="1800" dirty="0">
                <a:solidFill>
                  <a:schemeClr val="tx1"/>
                </a:solidFill>
                <a:latin typeface="Traditional Arabic" panose="02020603050405020304" pitchFamily="18" charset="-78"/>
                <a:cs typeface="Traditional Arabic" panose="02020603050405020304" pitchFamily="18" charset="-78"/>
              </a:rPr>
              <a:t>:</a:t>
            </a:r>
            <a:endParaRPr lang="ar-SA" altLang="en-US" sz="1800" dirty="0">
              <a:solidFill>
                <a:schemeClr val="tx1"/>
              </a:solidFill>
              <a:latin typeface="Traditional Arabic" panose="02020603050405020304" pitchFamily="18" charset="-78"/>
              <a:cs typeface="Traditional Arabic" panose="02020603050405020304" pitchFamily="18" charset="-78"/>
            </a:endParaRPr>
          </a:p>
          <a:p>
            <a:pPr lvl="0" algn="r" rtl="1" eaLnBrk="0" fontAlgn="base" hangingPunct="0">
              <a:lnSpc>
                <a:spcPct val="150000"/>
              </a:lnSpc>
              <a:spcBef>
                <a:spcPct val="0"/>
              </a:spcBef>
              <a:spcAft>
                <a:spcPct val="0"/>
              </a:spcAft>
              <a:buClrTx/>
            </a:pPr>
            <a:r>
              <a:rPr lang="ar-SA" altLang="en-US" sz="1800" dirty="0">
                <a:solidFill>
                  <a:schemeClr val="tx1"/>
                </a:solidFill>
                <a:latin typeface="Traditional Arabic" panose="02020603050405020304" pitchFamily="18" charset="-78"/>
                <a:cs typeface="Traditional Arabic" panose="02020603050405020304" pitchFamily="18" charset="-78"/>
              </a:rPr>
              <a:t> </a:t>
            </a:r>
            <a:r>
              <a:rPr lang="ar-SA" altLang="en-US" sz="1800" b="1" dirty="0">
                <a:solidFill>
                  <a:schemeClr val="tx1"/>
                </a:solidFill>
                <a:latin typeface="Traditional Arabic" panose="02020603050405020304" pitchFamily="18" charset="-78"/>
                <a:cs typeface="Traditional Arabic" panose="02020603050405020304" pitchFamily="18" charset="-78"/>
              </a:rPr>
              <a:t>الإجراءات الأمنية المطبقة: </a:t>
            </a:r>
            <a:r>
              <a:rPr lang="ar-SA" sz="1800" dirty="0">
                <a:solidFill>
                  <a:schemeClr val="tx1"/>
                </a:solidFill>
                <a:latin typeface="Traditional Arabic" panose="02020603050405020304" pitchFamily="18" charset="-78"/>
                <a:cs typeface="Traditional Arabic" panose="02020603050405020304" pitchFamily="18" charset="-78"/>
              </a:rPr>
              <a:t>100% من المشاركين أكدوا أنهم يطبقون فحص الحقائب عند البوابات، 27% لديهم متطلبات محددة لأحجام الحقائب، 14% يستخدمون كلابًا بوليسية للكشف عن المتفجرات، 9% توقفوا عن استخدام المتطوعين عند البوابات بسبب مخاوف أمنية</a:t>
            </a:r>
            <a:r>
              <a:rPr lang="en-US" altLang="en-US" sz="1800" dirty="0">
                <a:solidFill>
                  <a:schemeClr val="tx1"/>
                </a:solidFill>
                <a:latin typeface="Traditional Arabic" panose="02020603050405020304" pitchFamily="18" charset="-78"/>
                <a:cs typeface="Traditional Arabic" panose="02020603050405020304" pitchFamily="18" charset="-78"/>
              </a:rPr>
              <a:t>.</a:t>
            </a:r>
            <a:endParaRPr lang="ar-SA" altLang="en-US" sz="1800" dirty="0">
              <a:solidFill>
                <a:schemeClr val="tx1"/>
              </a:solidFill>
              <a:latin typeface="Traditional Arabic" panose="02020603050405020304" pitchFamily="18" charset="-78"/>
              <a:cs typeface="Traditional Arabic" panose="02020603050405020304" pitchFamily="18" charset="-78"/>
            </a:endParaRPr>
          </a:p>
        </p:txBody>
      </p:sp>
      <p:sp>
        <p:nvSpPr>
          <p:cNvPr id="6" name="Google Shape;3457;p101">
            <a:extLst>
              <a:ext uri="{FF2B5EF4-FFF2-40B4-BE49-F238E27FC236}">
                <a16:creationId xmlns:a16="http://schemas.microsoft.com/office/drawing/2014/main" id="{9FAB40FE-B6F9-91E2-1625-5D715B8FD432}"/>
              </a:ext>
            </a:extLst>
          </p:cNvPr>
          <p:cNvSpPr/>
          <p:nvPr/>
        </p:nvSpPr>
        <p:spPr>
          <a:xfrm>
            <a:off x="530679" y="482350"/>
            <a:ext cx="8139792" cy="1117850"/>
          </a:xfrm>
          <a:prstGeom prst="bracketPair">
            <a:avLst/>
          </a:prstGeom>
          <a:solidFill>
            <a:schemeClr val="accent3">
              <a:lumMod val="60000"/>
              <a:lumOff val="40000"/>
            </a:schemeClr>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40">
            <a:extLst>
              <a:ext uri="{FF2B5EF4-FFF2-40B4-BE49-F238E27FC236}">
                <a16:creationId xmlns:a16="http://schemas.microsoft.com/office/drawing/2014/main" id="{01B428CC-82AB-7222-D1AF-8820608B4204}"/>
              </a:ext>
            </a:extLst>
          </p:cNvPr>
          <p:cNvSpPr txBox="1">
            <a:spLocks noGrp="1"/>
          </p:cNvSpPr>
          <p:nvPr>
            <p:ph type="title"/>
          </p:nvPr>
        </p:nvSpPr>
        <p:spPr>
          <a:xfrm>
            <a:off x="713225" y="539500"/>
            <a:ext cx="7717500" cy="1117850"/>
          </a:xfrm>
          <a:prstGeom prst="rect">
            <a:avLst/>
          </a:prstGeom>
        </p:spPr>
        <p:txBody>
          <a:bodyPr spcFirstLastPara="1" wrap="square" lIns="91425" tIns="91425" rIns="91425" bIns="91425" anchor="t" anchorCtr="0">
            <a:noAutofit/>
          </a:bodyPr>
          <a:lstStyle/>
          <a:p>
            <a:pPr lvl="0" rtl="1"/>
            <a:r>
              <a:rPr lang="ar-SA" sz="2800" dirty="0">
                <a:latin typeface="Sakkal Majalla" panose="02000000000000000000" pitchFamily="2" charset="-78"/>
                <a:cs typeface="Sakkal Majalla" panose="02000000000000000000" pitchFamily="2" charset="-78"/>
              </a:rPr>
              <a:t>إدارة السلامة والأمن في الفعاليات الرياضية: التصورات، تجربة الجماهير، والتكنولوجيا </a:t>
            </a:r>
            <a:r>
              <a:rPr lang="en-GB" sz="2800" dirty="0">
                <a:latin typeface="Sakkal Majalla" panose="02000000000000000000" pitchFamily="2" charset="-78"/>
                <a:cs typeface="Sakkal Majalla" panose="02000000000000000000" pitchFamily="2" charset="-78"/>
              </a:rPr>
              <a:t>(Kim, Walsh, &amp; Park, 2014)</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292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331C8809-1335-B4E8-181C-179D6D8D99BE}"/>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0F2A5FA9-5317-3E22-3955-55F15C2BE9E5}"/>
              </a:ext>
            </a:extLst>
          </p:cNvPr>
          <p:cNvSpPr>
            <a:spLocks noChangeArrowheads="1"/>
          </p:cNvSpPr>
          <p:nvPr/>
        </p:nvSpPr>
        <p:spPr bwMode="auto">
          <a:xfrm>
            <a:off x="719618" y="1535765"/>
            <a:ext cx="7711107" cy="33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تابع النتائج</a:t>
            </a:r>
            <a:r>
              <a:rPr lang="en-US" altLang="en-US" sz="1800" dirty="0">
                <a:solidFill>
                  <a:schemeClr val="tx1"/>
                </a:solidFill>
                <a:latin typeface="Traditional Arabic" panose="02020603050405020304" pitchFamily="18" charset="-78"/>
                <a:cs typeface="Traditional Arabic" panose="02020603050405020304" pitchFamily="18" charset="-78"/>
              </a:rPr>
              <a:t>:</a:t>
            </a:r>
            <a:endParaRPr lang="ar-SA" altLang="en-US" sz="1800" dirty="0">
              <a:solidFill>
                <a:schemeClr val="tx1"/>
              </a:solidFill>
              <a:latin typeface="Traditional Arabic" panose="02020603050405020304" pitchFamily="18" charset="-78"/>
              <a:cs typeface="Traditional Arabic" panose="02020603050405020304" pitchFamily="18" charset="-78"/>
            </a:endParaRPr>
          </a:p>
          <a:p>
            <a:pPr lvl="0" algn="r" rtl="1" eaLnBrk="0" fontAlgn="base" hangingPunct="0">
              <a:lnSpc>
                <a:spcPct val="150000"/>
              </a:lnSpc>
              <a:spcBef>
                <a:spcPct val="0"/>
              </a:spcBef>
              <a:spcAft>
                <a:spcPct val="0"/>
              </a:spcAft>
              <a:buClrTx/>
            </a:pPr>
            <a:r>
              <a:rPr lang="ar-SA" sz="1800" b="1" dirty="0">
                <a:latin typeface="Traditional Arabic" panose="02020603050405020304" pitchFamily="18" charset="-78"/>
                <a:cs typeface="Traditional Arabic" panose="02020603050405020304" pitchFamily="18" charset="-78"/>
              </a:rPr>
              <a:t>التكنولوجيا الأمنية</a:t>
            </a:r>
            <a:r>
              <a:rPr lang="ar-SA" sz="1800" dirty="0">
                <a:latin typeface="Traditional Arabic" panose="02020603050405020304" pitchFamily="18" charset="-78"/>
                <a:cs typeface="Traditional Arabic" panose="02020603050405020304" pitchFamily="18" charset="-78"/>
              </a:rPr>
              <a:t>: هناك توجه نحو استخدام أنظمة أكثر ذكاءً ورقابة مثل (التعرف على الوجه واستخدام الطائرات بدون طيار) </a:t>
            </a:r>
          </a:p>
          <a:p>
            <a:pPr lvl="0" algn="r" rtl="1" eaLnBrk="0" fontAlgn="base" hangingPunct="0">
              <a:lnSpc>
                <a:spcPct val="150000"/>
              </a:lnSpc>
              <a:spcBef>
                <a:spcPct val="0"/>
              </a:spcBef>
              <a:spcAft>
                <a:spcPct val="0"/>
              </a:spcAft>
              <a:buClrTx/>
            </a:pPr>
            <a:r>
              <a:rPr lang="ar-SA" sz="1800" b="1" dirty="0">
                <a:latin typeface="Traditional Arabic" panose="02020603050405020304" pitchFamily="18" charset="-78"/>
                <a:cs typeface="Traditional Arabic" panose="02020603050405020304" pitchFamily="18" charset="-78"/>
              </a:rPr>
              <a:t>التجربة الجماهيرية</a:t>
            </a:r>
            <a:r>
              <a:rPr lang="ar-SA" sz="1800" dirty="0">
                <a:latin typeface="Traditional Arabic" panose="02020603050405020304" pitchFamily="18" charset="-78"/>
                <a:cs typeface="Traditional Arabic" panose="02020603050405020304" pitchFamily="18" charset="-78"/>
              </a:rPr>
              <a:t>: الإجراءات الأمنية ضرورية لكن كثيرًا من الجماهير يعتبرونها </a:t>
            </a:r>
            <a:r>
              <a:rPr lang="ar-SA" sz="1800" b="1" dirty="0">
                <a:latin typeface="Traditional Arabic" panose="02020603050405020304" pitchFamily="18" charset="-78"/>
                <a:cs typeface="Traditional Arabic" panose="02020603050405020304" pitchFamily="18" charset="-78"/>
              </a:rPr>
              <a:t>انتهاكًا للخصوصية</a:t>
            </a:r>
            <a:r>
              <a:rPr lang="ar-SA" sz="1800" dirty="0">
                <a:latin typeface="Traditional Arabic" panose="02020603050405020304" pitchFamily="18" charset="-78"/>
                <a:cs typeface="Traditional Arabic" panose="02020603050405020304" pitchFamily="18" charset="-78"/>
              </a:rPr>
              <a:t> أو ممارسات "غير ودية".</a:t>
            </a:r>
            <a:endParaRPr lang="en-US" altLang="en-US" sz="1800" dirty="0">
              <a:solidFill>
                <a:schemeClr val="tx1"/>
              </a:solidFill>
              <a:latin typeface="Traditional Arabic" panose="02020603050405020304" pitchFamily="18" charset="-78"/>
              <a:cs typeface="Traditional Arabic" panose="02020603050405020304" pitchFamily="18" charset="-78"/>
            </a:endParaRPr>
          </a:p>
          <a:p>
            <a:pPr lvl="0"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أهم التوصيات</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endPar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endParaRPr>
          </a:p>
          <a:p>
            <a:pPr lvl="0" algn="r" rtl="1" eaLnBrk="0" fontAlgn="base" hangingPunct="0">
              <a:lnSpc>
                <a:spcPct val="150000"/>
              </a:lnSpc>
              <a:spcBef>
                <a:spcPct val="0"/>
              </a:spcBef>
              <a:spcAft>
                <a:spcPct val="0"/>
              </a:spcAft>
              <a:buClrTx/>
            </a:pPr>
            <a:r>
              <a:rPr lang="ar-SA" sz="1800" b="1" dirty="0">
                <a:solidFill>
                  <a:schemeClr val="tx1"/>
                </a:solidFill>
                <a:latin typeface="Traditional Arabic" panose="02020603050405020304" pitchFamily="18" charset="-78"/>
                <a:cs typeface="Traditional Arabic" panose="02020603050405020304" pitchFamily="18" charset="-78"/>
              </a:rPr>
              <a:t>ال</a:t>
            </a:r>
            <a:r>
              <a:rPr lang="ar-SA" sz="1800" b="1" dirty="0">
                <a:latin typeface="Traditional Arabic" panose="02020603050405020304" pitchFamily="18" charset="-78"/>
                <a:cs typeface="Traditional Arabic" panose="02020603050405020304" pitchFamily="18" charset="-78"/>
              </a:rPr>
              <a:t>توازن بين الأمن وخصوصية الجماهير</a:t>
            </a:r>
            <a:r>
              <a:rPr lang="ar-SA" sz="1800" dirty="0">
                <a:latin typeface="Traditional Arabic" panose="02020603050405020304" pitchFamily="18" charset="-78"/>
                <a:cs typeface="Traditional Arabic" panose="02020603050405020304" pitchFamily="18" charset="-78"/>
              </a:rPr>
              <a:t> من خلال اعتماد أنظمة أقل تدخلاً وأكثر شفافية</a:t>
            </a:r>
          </a:p>
          <a:p>
            <a:pPr lvl="0" algn="r" rtl="1" eaLnBrk="0" fontAlgn="base" hangingPunct="0">
              <a:lnSpc>
                <a:spcPct val="150000"/>
              </a:lnSpc>
              <a:spcBef>
                <a:spcPct val="0"/>
              </a:spcBef>
              <a:spcAft>
                <a:spcPct val="0"/>
              </a:spcAft>
              <a:buClrTx/>
            </a:pPr>
            <a:r>
              <a:rPr lang="ar-SA" sz="1800" dirty="0">
                <a:latin typeface="Traditional Arabic" panose="02020603050405020304" pitchFamily="18" charset="-78"/>
                <a:cs typeface="Traditional Arabic" panose="02020603050405020304" pitchFamily="18" charset="-78"/>
              </a:rPr>
              <a:t>استخدام </a:t>
            </a:r>
            <a:r>
              <a:rPr lang="ar-SA" sz="1800" b="1" dirty="0">
                <a:latin typeface="Traditional Arabic" panose="02020603050405020304" pitchFamily="18" charset="-78"/>
                <a:cs typeface="Traditional Arabic" panose="02020603050405020304" pitchFamily="18" charset="-78"/>
              </a:rPr>
              <a:t>التكنولوجيا الحديثة</a:t>
            </a:r>
            <a:r>
              <a:rPr lang="ar-SA" sz="1800" dirty="0">
                <a:latin typeface="Traditional Arabic" panose="02020603050405020304" pitchFamily="18" charset="-78"/>
                <a:cs typeface="Traditional Arabic" panose="02020603050405020304" pitchFamily="18" charset="-78"/>
              </a:rPr>
              <a:t> (مثل التعرف على الوجه) بحذر لضمان عدم الإضرار بتجربة المشجعين.</a:t>
            </a:r>
          </a:p>
          <a:p>
            <a:pPr lvl="0" algn="r" rtl="1" eaLnBrk="0" fontAlgn="base" hangingPunct="0">
              <a:lnSpc>
                <a:spcPct val="150000"/>
              </a:lnSpc>
              <a:spcBef>
                <a:spcPct val="0"/>
              </a:spcBef>
              <a:spcAft>
                <a:spcPct val="0"/>
              </a:spcAft>
              <a:buClrTx/>
            </a:pPr>
            <a:r>
              <a:rPr lang="ar-SA" sz="1800" b="1" dirty="0">
                <a:latin typeface="Traditional Arabic" panose="02020603050405020304" pitchFamily="18" charset="-78"/>
                <a:cs typeface="Traditional Arabic" panose="02020603050405020304" pitchFamily="18" charset="-78"/>
              </a:rPr>
              <a:t>تدريب الكوادر الأمنية </a:t>
            </a:r>
            <a:r>
              <a:rPr lang="ar-SA" sz="1800" dirty="0">
                <a:latin typeface="Traditional Arabic" panose="02020603050405020304" pitchFamily="18" charset="-78"/>
                <a:cs typeface="Traditional Arabic" panose="02020603050405020304" pitchFamily="18" charset="-78"/>
              </a:rPr>
              <a:t>على التعامل مع الجماهير بطرق ودية، وليس فقط صارمة.</a:t>
            </a:r>
          </a:p>
          <a:p>
            <a:pPr lvl="0" algn="r" rtl="1" eaLnBrk="0" fontAlgn="base" hangingPunct="0">
              <a:lnSpc>
                <a:spcPct val="150000"/>
              </a:lnSpc>
              <a:spcBef>
                <a:spcPct val="0"/>
              </a:spcBef>
              <a:spcAft>
                <a:spcPct val="0"/>
              </a:spcAft>
              <a:buClrTx/>
            </a:pPr>
            <a:r>
              <a:rPr lang="ar-SA" sz="1800" dirty="0">
                <a:latin typeface="Traditional Arabic" panose="02020603050405020304" pitchFamily="18" charset="-78"/>
                <a:cs typeface="Traditional Arabic" panose="02020603050405020304" pitchFamily="18" charset="-78"/>
              </a:rPr>
              <a:t>تبني استراتيجيات طويلة المدى في </a:t>
            </a:r>
            <a:r>
              <a:rPr lang="ar-SA" sz="1800" b="1" dirty="0">
                <a:latin typeface="Traditional Arabic" panose="02020603050405020304" pitchFamily="18" charset="-78"/>
                <a:cs typeface="Traditional Arabic" panose="02020603050405020304" pitchFamily="18" charset="-78"/>
              </a:rPr>
              <a:t>إدارة المخاطر </a:t>
            </a:r>
            <a:r>
              <a:rPr lang="ar-SA" sz="1800" dirty="0">
                <a:latin typeface="Traditional Arabic" panose="02020603050405020304" pitchFamily="18" charset="-78"/>
                <a:cs typeface="Traditional Arabic" panose="02020603050405020304" pitchFamily="18" charset="-78"/>
              </a:rPr>
              <a:t>تشمل التعاون بين الحكومات، الأندية، والجماهير.</a:t>
            </a:r>
            <a:endPar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endParaRPr>
          </a:p>
        </p:txBody>
      </p:sp>
      <p:sp>
        <p:nvSpPr>
          <p:cNvPr id="6" name="Google Shape;3457;p101">
            <a:extLst>
              <a:ext uri="{FF2B5EF4-FFF2-40B4-BE49-F238E27FC236}">
                <a16:creationId xmlns:a16="http://schemas.microsoft.com/office/drawing/2014/main" id="{F62C2BE6-6740-263B-C9C1-04A1E823182E}"/>
              </a:ext>
            </a:extLst>
          </p:cNvPr>
          <p:cNvSpPr/>
          <p:nvPr/>
        </p:nvSpPr>
        <p:spPr>
          <a:xfrm>
            <a:off x="530679" y="482350"/>
            <a:ext cx="8139792" cy="1117850"/>
          </a:xfrm>
          <a:prstGeom prst="bracketPair">
            <a:avLst/>
          </a:prstGeom>
          <a:solidFill>
            <a:schemeClr val="accent3">
              <a:lumMod val="60000"/>
              <a:lumOff val="40000"/>
            </a:schemeClr>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40">
            <a:extLst>
              <a:ext uri="{FF2B5EF4-FFF2-40B4-BE49-F238E27FC236}">
                <a16:creationId xmlns:a16="http://schemas.microsoft.com/office/drawing/2014/main" id="{1CDEC2F0-B63F-2F02-9A96-3811F069BCD4}"/>
              </a:ext>
            </a:extLst>
          </p:cNvPr>
          <p:cNvSpPr txBox="1">
            <a:spLocks noGrp="1"/>
          </p:cNvSpPr>
          <p:nvPr>
            <p:ph type="title"/>
          </p:nvPr>
        </p:nvSpPr>
        <p:spPr>
          <a:xfrm>
            <a:off x="713225" y="539500"/>
            <a:ext cx="7717500" cy="1117850"/>
          </a:xfrm>
          <a:prstGeom prst="rect">
            <a:avLst/>
          </a:prstGeom>
        </p:spPr>
        <p:txBody>
          <a:bodyPr spcFirstLastPara="1" wrap="square" lIns="91425" tIns="91425" rIns="91425" bIns="91425" anchor="t" anchorCtr="0">
            <a:noAutofit/>
          </a:bodyPr>
          <a:lstStyle/>
          <a:p>
            <a:pPr lvl="0" rtl="1"/>
            <a:r>
              <a:rPr lang="ar-SA" sz="2800" dirty="0">
                <a:latin typeface="Sakkal Majalla" panose="02000000000000000000" pitchFamily="2" charset="-78"/>
                <a:cs typeface="Sakkal Majalla" panose="02000000000000000000" pitchFamily="2" charset="-78"/>
              </a:rPr>
              <a:t>إدارة السلامة والأمن في الفعاليات الرياضية: التصورات، تجربة الجماهير، والتكنولوجيا </a:t>
            </a:r>
            <a:r>
              <a:rPr lang="en-GB" sz="2800" dirty="0">
                <a:latin typeface="Sakkal Majalla" panose="02000000000000000000" pitchFamily="2" charset="-78"/>
                <a:cs typeface="Sakkal Majalla" panose="02000000000000000000" pitchFamily="2" charset="-78"/>
              </a:rPr>
              <a:t>(Kim, Walsh, &amp; Park, 2014)</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057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518859A0-E0D7-D4AD-B336-C50C9A73954E}"/>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CC7308F7-6976-6F85-EB0E-8A94058E8884}"/>
              </a:ext>
            </a:extLst>
          </p:cNvPr>
          <p:cNvSpPr>
            <a:spLocks noChangeArrowheads="1"/>
          </p:cNvSpPr>
          <p:nvPr/>
        </p:nvSpPr>
        <p:spPr bwMode="auto">
          <a:xfrm>
            <a:off x="636012" y="1361209"/>
            <a:ext cx="7871925" cy="296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lnSpc>
                <a:spcPct val="150000"/>
              </a:lnSpc>
              <a:buFont typeface="Arial" panose="020B0604020202020204" pitchFamily="34" charset="0"/>
              <a:buChar char="•"/>
            </a:pPr>
            <a:r>
              <a:rPr lang="ar-SA" sz="1800" b="1" dirty="0">
                <a:latin typeface="Traditional Arabic" panose="02020603050405020304" pitchFamily="18" charset="-78"/>
                <a:cs typeface="Traditional Arabic" panose="02020603050405020304" pitchFamily="18" charset="-78"/>
              </a:rPr>
              <a:t>الهدف من الدراسة: </a:t>
            </a:r>
            <a:r>
              <a:rPr lang="ar-SA" sz="1800" dirty="0">
                <a:solidFill>
                  <a:schemeClr val="tx1"/>
                </a:solidFill>
                <a:latin typeface="Traditional Arabic" panose="02020603050405020304" pitchFamily="18" charset="-78"/>
                <a:cs typeface="Traditional Arabic" panose="02020603050405020304" pitchFamily="18" charset="-78"/>
              </a:rPr>
              <a:t>تحليل تأثير أحداث 11 سبتمبر على بيئة العمل في المنشآت الرياضية، معرفة مستويات التوتر والضغط النفسي لدى الموظفين، وتقييم مدى كفاية الإجراءات الأمنية المتبعة بعد تلك الأحداث.</a:t>
            </a:r>
          </a:p>
          <a:p>
            <a:pPr marL="285750" indent="-285750" algn="r" rtl="1">
              <a:lnSpc>
                <a:spcPct val="150000"/>
              </a:lnSpc>
              <a:buFont typeface="Arial" panose="020B0604020202020204" pitchFamily="34" charset="0"/>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العينة</a:t>
            </a:r>
            <a:r>
              <a:rPr lang="ar-SA" altLang="en-US" sz="1800" b="1" dirty="0">
                <a:solidFill>
                  <a:schemeClr val="tx1"/>
                </a:solidFill>
                <a:latin typeface="Traditional Arabic" panose="02020603050405020304" pitchFamily="18" charset="-78"/>
                <a:cs typeface="Traditional Arabic" panose="02020603050405020304" pitchFamily="18" charset="-78"/>
              </a:rPr>
              <a:t> :</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lang="ar-SA" sz="1800" dirty="0">
                <a:solidFill>
                  <a:schemeClr val="tx1"/>
                </a:solidFill>
                <a:latin typeface="Traditional Arabic" panose="02020603050405020304" pitchFamily="18" charset="-78"/>
                <a:cs typeface="Traditional Arabic" panose="02020603050405020304" pitchFamily="18" charset="-78"/>
              </a:rPr>
              <a:t>اعتمدت الدراسة على تحليل نظري ودراسات سابقة مرتبطة بالموضوع</a:t>
            </a:r>
            <a:r>
              <a:rPr lang="en-US" altLang="en-US" sz="1800" dirty="0">
                <a:solidFill>
                  <a:schemeClr val="tx1"/>
                </a:solidFill>
                <a:latin typeface="Traditional Arabic" panose="02020603050405020304" pitchFamily="18" charset="-78"/>
                <a:cs typeface="Traditional Arabic" panose="02020603050405020304" pitchFamily="18" charset="-78"/>
              </a:rPr>
              <a:t>.</a:t>
            </a:r>
          </a:p>
          <a:p>
            <a:pPr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الأدوات المستخدمة</a:t>
            </a:r>
            <a:r>
              <a:rPr lang="en-US" altLang="en-US" sz="1800" dirty="0">
                <a:solidFill>
                  <a:schemeClr val="tx1"/>
                </a:solidFill>
                <a:latin typeface="Traditional Arabic" panose="02020603050405020304" pitchFamily="18" charset="-78"/>
                <a:cs typeface="Traditional Arabic" panose="02020603050405020304" pitchFamily="18" charset="-78"/>
              </a:rPr>
              <a:t>: </a:t>
            </a:r>
            <a:r>
              <a:rPr lang="ar-SA" sz="1800" dirty="0">
                <a:solidFill>
                  <a:schemeClr val="tx1"/>
                </a:solidFill>
                <a:latin typeface="Traditional Arabic" panose="02020603050405020304" pitchFamily="18" charset="-78"/>
                <a:cs typeface="Traditional Arabic" panose="02020603050405020304" pitchFamily="18" charset="-78"/>
              </a:rPr>
              <a:t>مراجعة أدبية لدراسات ذات صلة ، تحليل استنتاجي للوضع الأمني داخل المنشآت الرياضية بعد 11 سبتمبر</a:t>
            </a:r>
          </a:p>
          <a:p>
            <a:pPr lvl="0" algn="r" rtl="1" eaLnBrk="0" fontAlgn="base" hangingPunct="0">
              <a:lnSpc>
                <a:spcPct val="150000"/>
              </a:lnSpc>
              <a:spcBef>
                <a:spcPct val="0"/>
              </a:spcBef>
              <a:spcAft>
                <a:spcPct val="0"/>
              </a:spcAft>
              <a:buClrTx/>
              <a:buFontTx/>
              <a:buChar char="•"/>
            </a:pPr>
            <a:r>
              <a:rPr lang="ar-SA" altLang="en-US" sz="1800" b="1" dirty="0">
                <a:solidFill>
                  <a:schemeClr val="tx1"/>
                </a:solidFill>
                <a:latin typeface="Traditional Arabic" panose="02020603050405020304" pitchFamily="18" charset="-78"/>
                <a:cs typeface="Traditional Arabic" panose="02020603050405020304" pitchFamily="18" charset="-78"/>
              </a:rPr>
              <a:t>أبرز النتائج:</a:t>
            </a:r>
          </a:p>
          <a:p>
            <a:pPr lvl="0" algn="r" rtl="1" eaLnBrk="0" fontAlgn="base" hangingPunct="0">
              <a:lnSpc>
                <a:spcPct val="150000"/>
              </a:lnSpc>
              <a:spcBef>
                <a:spcPct val="0"/>
              </a:spcBef>
              <a:spcAft>
                <a:spcPct val="0"/>
              </a:spcAft>
              <a:buClrTx/>
            </a:pPr>
            <a:r>
              <a:rPr lang="ar-SA" altLang="en-US" sz="1800" b="1" dirty="0">
                <a:solidFill>
                  <a:schemeClr val="tx1"/>
                </a:solidFill>
                <a:latin typeface="Traditional Arabic" panose="02020603050405020304" pitchFamily="18" charset="-78"/>
                <a:cs typeface="Traditional Arabic" panose="02020603050405020304" pitchFamily="18" charset="-78"/>
              </a:rPr>
              <a:t>1-</a:t>
            </a:r>
            <a:r>
              <a:rPr lang="ar-SA" sz="1800" b="1" dirty="0">
                <a:latin typeface="Traditional Arabic" panose="02020603050405020304" pitchFamily="18" charset="-78"/>
                <a:cs typeface="Traditional Arabic" panose="02020603050405020304" pitchFamily="18" charset="-78"/>
              </a:rPr>
              <a:t>ستمرار آثار التوتر بعد 11 سبتمبر:</a:t>
            </a:r>
            <a:r>
              <a:rPr lang="ar-SA" sz="1800" dirty="0">
                <a:latin typeface="Traditional Arabic" panose="02020603050405020304" pitchFamily="18" charset="-78"/>
                <a:cs typeface="Traditional Arabic" panose="02020603050405020304" pitchFamily="18" charset="-78"/>
              </a:rPr>
              <a:t> الموظفون أظهروا أعراض توتر وسلوكيات جديدة أصبحت جزءًا من نمط حياتهم اليومي.</a:t>
            </a:r>
          </a:p>
          <a:p>
            <a:pPr lvl="0" algn="r" rtl="1" eaLnBrk="0" fontAlgn="base" hangingPunct="0">
              <a:lnSpc>
                <a:spcPct val="150000"/>
              </a:lnSpc>
              <a:spcBef>
                <a:spcPct val="0"/>
              </a:spcBef>
              <a:spcAft>
                <a:spcPct val="0"/>
              </a:spcAft>
              <a:buClrTx/>
            </a:pPr>
            <a:r>
              <a:rPr lang="ar-SA" altLang="en-US" sz="1800" dirty="0">
                <a:solidFill>
                  <a:schemeClr val="tx1"/>
                </a:solidFill>
                <a:latin typeface="Traditional Arabic" panose="02020603050405020304" pitchFamily="18" charset="-78"/>
                <a:cs typeface="Traditional Arabic" panose="02020603050405020304" pitchFamily="18" charset="-78"/>
              </a:rPr>
              <a:t>2- </a:t>
            </a:r>
            <a:r>
              <a:rPr lang="ar-SA" sz="1800" b="1" dirty="0">
                <a:latin typeface="Traditional Arabic" panose="02020603050405020304" pitchFamily="18" charset="-78"/>
                <a:cs typeface="Traditional Arabic" panose="02020603050405020304" pitchFamily="18" charset="-78"/>
              </a:rPr>
              <a:t>قصور الإجراءات الأمنية الحالية:</a:t>
            </a:r>
            <a:r>
              <a:rPr lang="ar-SA" sz="1800" dirty="0">
                <a:latin typeface="Traditional Arabic" panose="02020603050405020304" pitchFamily="18" charset="-78"/>
                <a:cs typeface="Traditional Arabic" panose="02020603050405020304" pitchFamily="18" charset="-78"/>
              </a:rPr>
              <a:t> الأمن المطبق في المنشآت الرياضية غير كافٍ لضمان سلامة الموظفين والمشاركين والجماهير</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p:txBody>
      </p:sp>
      <p:sp>
        <p:nvSpPr>
          <p:cNvPr id="7" name="Google Shape;3430;p101">
            <a:extLst>
              <a:ext uri="{FF2B5EF4-FFF2-40B4-BE49-F238E27FC236}">
                <a16:creationId xmlns:a16="http://schemas.microsoft.com/office/drawing/2014/main" id="{04242DE6-804E-5AD6-6E73-F8D8A01E4349}"/>
              </a:ext>
            </a:extLst>
          </p:cNvPr>
          <p:cNvSpPr/>
          <p:nvPr/>
        </p:nvSpPr>
        <p:spPr>
          <a:xfrm>
            <a:off x="713225" y="362128"/>
            <a:ext cx="7638839" cy="876593"/>
          </a:xfrm>
          <a:prstGeom prst="bracketPair">
            <a:avLst/>
          </a:prstGeom>
          <a:solidFill>
            <a:schemeClr val="accent2">
              <a:lumMod val="40000"/>
              <a:lumOff val="60000"/>
            </a:schemeClr>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4;p40">
            <a:extLst>
              <a:ext uri="{FF2B5EF4-FFF2-40B4-BE49-F238E27FC236}">
                <a16:creationId xmlns:a16="http://schemas.microsoft.com/office/drawing/2014/main" id="{52D56DAC-06D8-BDC0-1256-ED65CC9E0A06}"/>
              </a:ext>
            </a:extLst>
          </p:cNvPr>
          <p:cNvSpPr txBox="1">
            <a:spLocks noGrp="1"/>
          </p:cNvSpPr>
          <p:nvPr>
            <p:ph type="title"/>
          </p:nvPr>
        </p:nvSpPr>
        <p:spPr>
          <a:xfrm>
            <a:off x="713225" y="399747"/>
            <a:ext cx="7717500" cy="923843"/>
          </a:xfrm>
          <a:prstGeom prst="rect">
            <a:avLst/>
          </a:prstGeom>
        </p:spPr>
        <p:txBody>
          <a:bodyPr spcFirstLastPara="1" wrap="square" lIns="91425" tIns="91425" rIns="91425" bIns="91425" anchor="t" anchorCtr="0">
            <a:noAutofit/>
          </a:bodyPr>
          <a:lstStyle/>
          <a:p>
            <a:pPr lvl="0" rtl="1"/>
            <a:r>
              <a:rPr lang="ar-SA" sz="2800" dirty="0">
                <a:latin typeface="Sakkal Majalla" panose="02000000000000000000" pitchFamily="2" charset="-78"/>
                <a:cs typeface="Sakkal Majalla" panose="02000000000000000000" pitchFamily="2" charset="-78"/>
              </a:rPr>
              <a:t>إدارة المنشآت الرياضية: الضغوط والإرهاب منذ أحداث 11 سبتمبر </a:t>
            </a:r>
            <a:r>
              <a:rPr lang="en-GB" sz="2800" dirty="0">
                <a:latin typeface="Sakkal Majalla" panose="02000000000000000000" pitchFamily="2" charset="-78"/>
                <a:cs typeface="Sakkal Majalla" panose="02000000000000000000" pitchFamily="2" charset="-78"/>
              </a:rPr>
              <a:t>(Appelbaum, </a:t>
            </a:r>
            <a:r>
              <a:rPr lang="en-GB" sz="2800" dirty="0" err="1">
                <a:latin typeface="Sakkal Majalla" panose="02000000000000000000" pitchFamily="2" charset="-78"/>
                <a:cs typeface="Sakkal Majalla" panose="02000000000000000000" pitchFamily="2" charset="-78"/>
              </a:rPr>
              <a:t>Adeland</a:t>
            </a:r>
            <a:r>
              <a:rPr lang="en-GB" sz="2800" dirty="0">
                <a:latin typeface="Sakkal Majalla" panose="02000000000000000000" pitchFamily="2" charset="-78"/>
                <a:cs typeface="Sakkal Majalla" panose="02000000000000000000" pitchFamily="2" charset="-78"/>
              </a:rPr>
              <a:t>, &amp; Harris, 2005)</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91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A4EAF336-5879-6D46-51DE-86D8CD95A4A2}"/>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AC4BDDBE-31C2-C0B1-8965-C7EAF09E4F6A}"/>
              </a:ext>
            </a:extLst>
          </p:cNvPr>
          <p:cNvSpPr>
            <a:spLocks noChangeArrowheads="1"/>
          </p:cNvSpPr>
          <p:nvPr/>
        </p:nvSpPr>
        <p:spPr bwMode="auto">
          <a:xfrm>
            <a:off x="636012" y="1746822"/>
            <a:ext cx="7871925" cy="255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eaLnBrk="0" fontAlgn="base" hangingPunct="0">
              <a:lnSpc>
                <a:spcPct val="150000"/>
              </a:lnSpc>
              <a:spcBef>
                <a:spcPct val="0"/>
              </a:spcBef>
              <a:spcAft>
                <a:spcPct val="0"/>
              </a:spcAft>
              <a:buClrTx/>
              <a:buFontTx/>
              <a:buChar char="•"/>
            </a:pPr>
            <a:r>
              <a:rPr lang="ar-SA" altLang="en-US" sz="1800" b="1" dirty="0">
                <a:solidFill>
                  <a:schemeClr val="tx1"/>
                </a:solidFill>
                <a:latin typeface="Traditional Arabic" panose="02020603050405020304" pitchFamily="18" charset="-78"/>
                <a:cs typeface="Traditional Arabic" panose="02020603050405020304" pitchFamily="18" charset="-78"/>
              </a:rPr>
              <a:t>أهم التوصيات: </a:t>
            </a:r>
          </a:p>
          <a:p>
            <a:pPr algn="r" rtl="1" eaLnBrk="0" fontAlgn="base" hangingPunct="0">
              <a:lnSpc>
                <a:spcPct val="150000"/>
              </a:lnSpc>
              <a:spcBef>
                <a:spcPct val="0"/>
              </a:spcBef>
              <a:spcAft>
                <a:spcPct val="0"/>
              </a:spcAft>
              <a:buClrTx/>
            </a:pPr>
            <a:r>
              <a:rPr lang="ar-SA" sz="1800" b="1" dirty="0">
                <a:latin typeface="Traditional Arabic" panose="02020603050405020304" pitchFamily="18" charset="-78"/>
                <a:cs typeface="Traditional Arabic" panose="02020603050405020304" pitchFamily="18" charset="-78"/>
              </a:rPr>
              <a:t>1- </a:t>
            </a:r>
            <a:r>
              <a:rPr lang="ar-SA" sz="1800" dirty="0">
                <a:latin typeface="Traditional Arabic" panose="02020603050405020304" pitchFamily="18" charset="-78"/>
                <a:cs typeface="Traditional Arabic" panose="02020603050405020304" pitchFamily="18" charset="-78"/>
              </a:rPr>
              <a:t>الاستثمار في التكنولوجيا الأمنية : اقترحت الدراسة استخدام التقنيات </a:t>
            </a:r>
            <a:r>
              <a:rPr lang="ar-SA" sz="1800" dirty="0" err="1">
                <a:latin typeface="Traditional Arabic" panose="02020603050405020304" pitchFamily="18" charset="-78"/>
                <a:cs typeface="Traditional Arabic" panose="02020603050405020304" pitchFamily="18" charset="-78"/>
              </a:rPr>
              <a:t>البيومترية</a:t>
            </a:r>
            <a:r>
              <a:rPr lang="ar-SA" sz="1800" dirty="0">
                <a:latin typeface="Traditional Arabic" panose="02020603050405020304" pitchFamily="18" charset="-78"/>
                <a:cs typeface="Traditional Arabic" panose="02020603050405020304" pitchFamily="18" charset="-78"/>
              </a:rPr>
              <a:t> (مثل التعرف على البصمة أو الوجه)، يمكن أن تساعد في خفض مستوى التوتر عبر تعزيز الشعور بالأمان. رغم أن التنفيذ يعتمد على الميزانية.</a:t>
            </a:r>
          </a:p>
          <a:p>
            <a:pPr lvl="0" algn="r" rtl="1" eaLnBrk="0" fontAlgn="base" hangingPunct="0">
              <a:lnSpc>
                <a:spcPct val="150000"/>
              </a:lnSpc>
              <a:spcBef>
                <a:spcPct val="0"/>
              </a:spcBef>
              <a:spcAft>
                <a:spcPct val="0"/>
              </a:spcAft>
              <a:buClrTx/>
            </a:pPr>
            <a:r>
              <a:rPr lang="ar-SA" sz="1800" dirty="0">
                <a:latin typeface="Traditional Arabic" panose="02020603050405020304" pitchFamily="18" charset="-78"/>
                <a:cs typeface="Traditional Arabic" panose="02020603050405020304" pitchFamily="18" charset="-78"/>
              </a:rPr>
              <a:t>2- تحسين بيئة العمل عبر تقنيات إدارة الضغط الوظيفي: طُرحت استراتيجيات لتخفيف الضغط مثل إعادة تصميم المهام، جداول عمل مرنة، وإدارة الحمل الوظيفي.</a:t>
            </a:r>
          </a:p>
          <a:p>
            <a:pPr lvl="0" algn="r" rtl="1" eaLnBrk="0" fontAlgn="base" hangingPunct="0">
              <a:lnSpc>
                <a:spcPct val="150000"/>
              </a:lnSpc>
              <a:spcBef>
                <a:spcPct val="0"/>
              </a:spcBef>
              <a:spcAft>
                <a:spcPct val="0"/>
              </a:spcAft>
              <a:buClrTx/>
            </a:pPr>
            <a:r>
              <a:rPr lang="ar-SA" sz="1800" dirty="0">
                <a:latin typeface="Traditional Arabic" panose="02020603050405020304" pitchFamily="18" charset="-78"/>
                <a:cs typeface="Traditional Arabic" panose="02020603050405020304" pitchFamily="18" charset="-78"/>
              </a:rPr>
              <a:t>3- تعزيز التعاون بين إدارة المنشآت الرياضية والجهات الأمنية لبناء بيئة عمل أكثر أمانًا.</a:t>
            </a:r>
            <a:endParaRPr lang="en-US" altLang="en-US" sz="1800" dirty="0">
              <a:solidFill>
                <a:schemeClr val="tx1"/>
              </a:solidFill>
              <a:latin typeface="Traditional Arabic" panose="02020603050405020304" pitchFamily="18" charset="-78"/>
              <a:cs typeface="Traditional Arabic" panose="02020603050405020304" pitchFamily="18" charset="-78"/>
            </a:endParaRPr>
          </a:p>
        </p:txBody>
      </p:sp>
      <p:sp>
        <p:nvSpPr>
          <p:cNvPr id="4" name="Google Shape;3430;p101">
            <a:extLst>
              <a:ext uri="{FF2B5EF4-FFF2-40B4-BE49-F238E27FC236}">
                <a16:creationId xmlns:a16="http://schemas.microsoft.com/office/drawing/2014/main" id="{A89ECAD3-B267-28A2-676C-01DB914674F2}"/>
              </a:ext>
            </a:extLst>
          </p:cNvPr>
          <p:cNvSpPr/>
          <p:nvPr/>
        </p:nvSpPr>
        <p:spPr>
          <a:xfrm>
            <a:off x="713225" y="587716"/>
            <a:ext cx="7638839" cy="964252"/>
          </a:xfrm>
          <a:prstGeom prst="bracketPair">
            <a:avLst/>
          </a:prstGeom>
          <a:solidFill>
            <a:schemeClr val="accent2">
              <a:lumMod val="40000"/>
              <a:lumOff val="60000"/>
            </a:schemeClr>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4;p40">
            <a:extLst>
              <a:ext uri="{FF2B5EF4-FFF2-40B4-BE49-F238E27FC236}">
                <a16:creationId xmlns:a16="http://schemas.microsoft.com/office/drawing/2014/main" id="{D19FDBCC-59AC-F025-8FAB-4F58FADDC524}"/>
              </a:ext>
            </a:extLst>
          </p:cNvPr>
          <p:cNvSpPr txBox="1">
            <a:spLocks noGrp="1"/>
          </p:cNvSpPr>
          <p:nvPr>
            <p:ph type="title"/>
          </p:nvPr>
        </p:nvSpPr>
        <p:spPr>
          <a:xfrm>
            <a:off x="713225" y="622973"/>
            <a:ext cx="7717500" cy="1016227"/>
          </a:xfrm>
          <a:prstGeom prst="rect">
            <a:avLst/>
          </a:prstGeom>
        </p:spPr>
        <p:txBody>
          <a:bodyPr spcFirstLastPara="1" wrap="square" lIns="91425" tIns="91425" rIns="91425" bIns="91425" anchor="t" anchorCtr="0">
            <a:noAutofit/>
          </a:bodyPr>
          <a:lstStyle/>
          <a:p>
            <a:pPr lvl="0" rtl="1"/>
            <a:r>
              <a:rPr lang="ar-SA" sz="2800" dirty="0">
                <a:latin typeface="Sakkal Majalla" panose="02000000000000000000" pitchFamily="2" charset="-78"/>
                <a:cs typeface="Sakkal Majalla" panose="02000000000000000000" pitchFamily="2" charset="-78"/>
              </a:rPr>
              <a:t>إدارة المنشآت الرياضية: الضغوط والإرهاب منذ أحداث 11 سبتمبر </a:t>
            </a:r>
            <a:r>
              <a:rPr lang="en-GB" sz="2800" dirty="0">
                <a:latin typeface="Sakkal Majalla" panose="02000000000000000000" pitchFamily="2" charset="-78"/>
                <a:cs typeface="Sakkal Majalla" panose="02000000000000000000" pitchFamily="2" charset="-78"/>
              </a:rPr>
              <a:t>(Appelbaum, </a:t>
            </a:r>
            <a:r>
              <a:rPr lang="en-GB" sz="2800" dirty="0" err="1">
                <a:latin typeface="Sakkal Majalla" panose="02000000000000000000" pitchFamily="2" charset="-78"/>
                <a:cs typeface="Sakkal Majalla" panose="02000000000000000000" pitchFamily="2" charset="-78"/>
              </a:rPr>
              <a:t>Adeland</a:t>
            </a:r>
            <a:r>
              <a:rPr lang="en-GB" sz="2800" dirty="0">
                <a:latin typeface="Sakkal Majalla" panose="02000000000000000000" pitchFamily="2" charset="-78"/>
                <a:cs typeface="Sakkal Majalla" panose="02000000000000000000" pitchFamily="2" charset="-78"/>
              </a:rPr>
              <a:t>, &amp; Harris, 2005)</a:t>
            </a: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729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a:extLst>
            <a:ext uri="{FF2B5EF4-FFF2-40B4-BE49-F238E27FC236}">
              <a16:creationId xmlns:a16="http://schemas.microsoft.com/office/drawing/2014/main" id="{98947CED-4FB4-57D9-6F05-616FA67A9A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C75460-4E80-4942-027E-588C49834EA5}"/>
              </a:ext>
            </a:extLst>
          </p:cNvPr>
          <p:cNvSpPr>
            <a:spLocks noGrp="1" noChangeArrowheads="1"/>
          </p:cNvSpPr>
          <p:nvPr>
            <p:ph type="body" idx="1"/>
          </p:nvPr>
        </p:nvSpPr>
        <p:spPr bwMode="auto">
          <a:xfrm>
            <a:off x="553275" y="1727180"/>
            <a:ext cx="79587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r" rtl="1" eaLnBrk="0" fontAlgn="base" hangingPunct="0">
              <a:lnSpc>
                <a:spcPct val="150000"/>
              </a:lnSpc>
              <a:spcBef>
                <a:spcPct val="0"/>
              </a:spcBef>
              <a:spcAft>
                <a:spcPct val="0"/>
              </a:spcAft>
              <a:buClrTx/>
              <a:buSz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الهدف</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lang="ar-SA" sz="1800" dirty="0">
                <a:latin typeface="Traditional Arabic" panose="02020603050405020304" pitchFamily="18" charset="-78"/>
                <a:cs typeface="Traditional Arabic" panose="02020603050405020304" pitchFamily="18" charset="-78"/>
              </a:rPr>
              <a:t>تحليل العوامل البيئية التي تؤثر على الأمن في المنشآت الرياضية،</a:t>
            </a:r>
            <a:r>
              <a:rPr lang="en-GB" sz="1800" dirty="0">
                <a:latin typeface="Traditional Arabic" panose="02020603050405020304" pitchFamily="18" charset="-78"/>
                <a:cs typeface="Traditional Arabic" panose="02020603050405020304" pitchFamily="18" charset="-78"/>
              </a:rPr>
              <a:t> </a:t>
            </a:r>
            <a:r>
              <a:rPr lang="ar-SA" sz="1800" dirty="0">
                <a:latin typeface="Traditional Arabic" panose="02020603050405020304" pitchFamily="18" charset="-78"/>
                <a:cs typeface="Traditional Arabic" panose="02020603050405020304" pitchFamily="18" charset="-78"/>
              </a:rPr>
              <a:t>تطبيق منهجية</a:t>
            </a:r>
            <a:r>
              <a:rPr lang="en-GB" sz="1800" b="1" dirty="0">
                <a:latin typeface="Traditional Arabic" panose="02020603050405020304" pitchFamily="18" charset="-78"/>
                <a:cs typeface="Traditional Arabic" panose="02020603050405020304" pitchFamily="18" charset="-78"/>
              </a:rPr>
              <a:t>CPTED </a:t>
            </a:r>
            <a:r>
              <a:rPr lang="ar-SA" sz="1800" dirty="0">
                <a:latin typeface="Traditional Arabic" panose="02020603050405020304" pitchFamily="18" charset="-78"/>
                <a:cs typeface="Traditional Arabic" panose="02020603050405020304" pitchFamily="18" charset="-78"/>
              </a:rPr>
              <a:t>على الملاعب الرياضية لتعزيز السلامة والحد من الجرائم.</a:t>
            </a:r>
            <a:endParaRPr lang="en-GB" sz="1800" dirty="0">
              <a:latin typeface="Traditional Arabic" panose="02020603050405020304" pitchFamily="18" charset="-78"/>
              <a:cs typeface="Traditional Arabic" panose="02020603050405020304" pitchFamily="18" charset="-78"/>
            </a:endParaRPr>
          </a:p>
          <a:p>
            <a:pPr marL="0" lvl="0" indent="0" algn="r" rtl="1" eaLnBrk="0" fontAlgn="base" hangingPunct="0">
              <a:lnSpc>
                <a:spcPct val="150000"/>
              </a:lnSpc>
              <a:spcBef>
                <a:spcPct val="0"/>
              </a:spcBef>
              <a:spcAft>
                <a:spcPct val="0"/>
              </a:spcAft>
              <a:buClrTx/>
              <a:buSz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العينة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lang="ar-SA" altLang="en-US" sz="1800" dirty="0">
                <a:solidFill>
                  <a:schemeClr val="tx1"/>
                </a:solidFill>
                <a:latin typeface="Traditional Arabic" panose="02020603050405020304" pitchFamily="18" charset="-78"/>
                <a:cs typeface="Traditional Arabic" panose="02020603050405020304" pitchFamily="18" charset="-78"/>
              </a:rPr>
              <a:t> </a:t>
            </a:r>
            <a:r>
              <a:rPr lang="ar-SA" sz="1800" dirty="0">
                <a:solidFill>
                  <a:schemeClr val="tx1"/>
                </a:solidFill>
                <a:latin typeface="Traditional Arabic" panose="02020603050405020304" pitchFamily="18" charset="-78"/>
                <a:cs typeface="Traditional Arabic" panose="02020603050405020304" pitchFamily="18" charset="-78"/>
              </a:rPr>
              <a:t>مسؤولو ومديرو الملاعب الرياضية ، </a:t>
            </a: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الأدوات المستخدمة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r>
              <a:rPr lang="ar-SA" altLang="en-US" sz="1800" dirty="0">
                <a:solidFill>
                  <a:schemeClr val="tx1"/>
                </a:solidFill>
                <a:latin typeface="Traditional Arabic" panose="02020603050405020304" pitchFamily="18" charset="-78"/>
                <a:cs typeface="Traditional Arabic" panose="02020603050405020304" pitchFamily="18" charset="-78"/>
              </a:rPr>
              <a:t>استبيان </a:t>
            </a:r>
            <a:r>
              <a:rPr lang="ar-SA" sz="1800" dirty="0">
                <a:solidFill>
                  <a:schemeClr val="tx1"/>
                </a:solidFill>
                <a:latin typeface="Traditional Arabic" panose="02020603050405020304" pitchFamily="18" charset="-78"/>
                <a:cs typeface="Traditional Arabic" panose="02020603050405020304" pitchFamily="18" charset="-78"/>
              </a:rPr>
              <a:t>لقياس فعالية عناصر التصميم البيئي في تعزيز الأمن</a:t>
            </a:r>
            <a:endParaRPr lang="en-US" altLang="en-US" sz="1800" dirty="0">
              <a:solidFill>
                <a:schemeClr val="tx1"/>
              </a:solidFill>
              <a:latin typeface="Traditional Arabic" panose="02020603050405020304" pitchFamily="18" charset="-78"/>
              <a:cs typeface="Traditional Arabic" panose="02020603050405020304" pitchFamily="18" charset="-78"/>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النتائج</a:t>
            </a:r>
            <a:r>
              <a:rPr lang="ar-SA" altLang="en-US" sz="1800" b="1" dirty="0">
                <a:solidFill>
                  <a:schemeClr val="tx1"/>
                </a:solidFill>
                <a:latin typeface="Traditional Arabic" panose="02020603050405020304" pitchFamily="18" charset="-78"/>
                <a:cs typeface="Traditional Arabic" panose="02020603050405020304" pitchFamily="18" charset="-78"/>
              </a:rPr>
              <a:t>: </a:t>
            </a:r>
            <a:r>
              <a:rPr lang="ar-SA" altLang="en-US" sz="1800" dirty="0">
                <a:solidFill>
                  <a:schemeClr val="tx1"/>
                </a:solidFill>
                <a:latin typeface="Traditional Arabic" panose="02020603050405020304" pitchFamily="18" charset="-78"/>
                <a:cs typeface="Traditional Arabic" panose="02020603050405020304" pitchFamily="18" charset="-78"/>
              </a:rPr>
              <a:t>أهم العوامل البيئية التي لها تأثير إيجابي على تعزيز الشعور بالأمان والحد من الجرائم هي ( سهولة الوصول ، الإضاءة الجيدة، وضوح التعليمات وسهولة </a:t>
            </a:r>
            <a:r>
              <a:rPr lang="ar-SA" altLang="en-US" sz="1800" dirty="0" err="1">
                <a:solidFill>
                  <a:schemeClr val="tx1"/>
                </a:solidFill>
                <a:latin typeface="Traditional Arabic" panose="02020603050405020304" pitchFamily="18" charset="-78"/>
                <a:cs typeface="Traditional Arabic" panose="02020603050405020304" pitchFamily="18" charset="-78"/>
              </a:rPr>
              <a:t>قرائتها</a:t>
            </a:r>
            <a:r>
              <a:rPr lang="ar-SA" altLang="en-US" sz="1800" dirty="0">
                <a:solidFill>
                  <a:schemeClr val="tx1"/>
                </a:solidFill>
                <a:latin typeface="Traditional Arabic" panose="02020603050405020304" pitchFamily="18" charset="-78"/>
                <a:cs typeface="Traditional Arabic" panose="02020603050405020304" pitchFamily="18" charset="-78"/>
              </a:rPr>
              <a:t>، وجود لافتات إرشادية واضحة) </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0" lvl="0" indent="0" algn="r" rtl="1" eaLnBrk="0" fontAlgn="base" hangingPunct="0">
              <a:lnSpc>
                <a:spcPct val="150000"/>
              </a:lnSpc>
              <a:spcBef>
                <a:spcPct val="0"/>
              </a:spcBef>
              <a:spcAft>
                <a:spcPct val="0"/>
              </a:spcAft>
              <a:buClrTx/>
              <a:buSz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أهم</a:t>
            </a:r>
            <a:r>
              <a:rPr lang="ar-SA" altLang="en-US" sz="1800" b="1" dirty="0">
                <a:solidFill>
                  <a:schemeClr val="tx1"/>
                </a:solidFill>
                <a:latin typeface="Traditional Arabic" panose="02020603050405020304" pitchFamily="18" charset="-78"/>
                <a:cs typeface="Traditional Arabic" panose="02020603050405020304" pitchFamily="18" charset="-78"/>
              </a:rPr>
              <a:t> التوصيات </a:t>
            </a:r>
            <a:r>
              <a:rPr lang="ar-SA" altLang="en-US" sz="1800" dirty="0">
                <a:solidFill>
                  <a:schemeClr val="tx1"/>
                </a:solidFill>
                <a:latin typeface="Traditional Arabic" panose="02020603050405020304" pitchFamily="18" charset="-78"/>
                <a:cs typeface="Traditional Arabic" panose="02020603050405020304" pitchFamily="18" charset="-78"/>
              </a:rPr>
              <a:t>:ي</a:t>
            </a:r>
            <a:r>
              <a:rPr lang="ar-SA" sz="1800" dirty="0">
                <a:solidFill>
                  <a:schemeClr val="tx1"/>
                </a:solidFill>
                <a:latin typeface="Traditional Arabic" panose="02020603050405020304" pitchFamily="18" charset="-78"/>
                <a:cs typeface="Traditional Arabic" panose="02020603050405020304" pitchFamily="18" charset="-78"/>
              </a:rPr>
              <a:t>جب على مديري الرياضة والمهندسين المعماريين أن يدمجوا مبادئ </a:t>
            </a:r>
            <a:r>
              <a:rPr lang="en-GB" sz="1800" dirty="0">
                <a:solidFill>
                  <a:schemeClr val="tx1"/>
                </a:solidFill>
                <a:latin typeface="Traditional Arabic" panose="02020603050405020304" pitchFamily="18" charset="-78"/>
                <a:cs typeface="Traditional Arabic" panose="02020603050405020304" pitchFamily="18" charset="-78"/>
              </a:rPr>
              <a:t>CPTED </a:t>
            </a:r>
            <a:r>
              <a:rPr lang="ar-SA" sz="1800" dirty="0">
                <a:solidFill>
                  <a:schemeClr val="tx1"/>
                </a:solidFill>
                <a:latin typeface="Traditional Arabic" panose="02020603050405020304" pitchFamily="18" charset="-78"/>
                <a:cs typeface="Traditional Arabic" panose="02020603050405020304" pitchFamily="18" charset="-78"/>
              </a:rPr>
              <a:t>في تصميم الملاعب الجديدة وتجديد المنشآت الحالية</a:t>
            </a:r>
            <a:r>
              <a:rPr lang="en-US" altLang="en-US" sz="1800" dirty="0">
                <a:solidFill>
                  <a:schemeClr val="tx1"/>
                </a:solidFill>
                <a:latin typeface="Traditional Arabic" panose="02020603050405020304" pitchFamily="18" charset="-78"/>
                <a:cs typeface="Traditional Arabic" panose="02020603050405020304" pitchFamily="18" charset="-78"/>
              </a:rPr>
              <a:t>.</a:t>
            </a:r>
            <a:r>
              <a:rPr lang="ar-SA" altLang="en-US" sz="1800" dirty="0">
                <a:solidFill>
                  <a:schemeClr val="tx1"/>
                </a:solidFill>
                <a:latin typeface="Traditional Arabic" panose="02020603050405020304" pitchFamily="18" charset="-78"/>
                <a:cs typeface="Traditional Arabic" panose="02020603050405020304" pitchFamily="18" charset="-78"/>
              </a:rPr>
              <a:t> </a:t>
            </a:r>
            <a:r>
              <a:rPr lang="ar-SA" sz="1800" dirty="0">
                <a:solidFill>
                  <a:schemeClr val="tx1"/>
                </a:solidFill>
                <a:latin typeface="Traditional Arabic" panose="02020603050405020304" pitchFamily="18" charset="-78"/>
                <a:cs typeface="Traditional Arabic" panose="02020603050405020304" pitchFamily="18" charset="-78"/>
              </a:rPr>
              <a:t>الاستثمار في تحسين الإضاءة، الصيانة المستمرة، وتخطيط المرافق بما يسمح بالمراقبة الطبيعية، الاهتمام باللافتات والوضوح المكاني لتقليل التوتر وتعزيز شعور الجماهير بالأمان</a:t>
            </a:r>
            <a:endParaRPr lang="en-US" altLang="en-US" sz="1800" dirty="0">
              <a:solidFill>
                <a:schemeClr val="tx1"/>
              </a:solidFill>
              <a:latin typeface="Traditional Arabic" panose="02020603050405020304" pitchFamily="18" charset="-78"/>
              <a:cs typeface="Traditional Arabic" panose="02020603050405020304" pitchFamily="18" charset="-78"/>
            </a:endParaRPr>
          </a:p>
        </p:txBody>
      </p:sp>
      <p:sp>
        <p:nvSpPr>
          <p:cNvPr id="5" name="Google Shape;3430;p101">
            <a:extLst>
              <a:ext uri="{FF2B5EF4-FFF2-40B4-BE49-F238E27FC236}">
                <a16:creationId xmlns:a16="http://schemas.microsoft.com/office/drawing/2014/main" id="{29C6193A-4662-D1AC-5F2F-C65ACF147CDC}"/>
              </a:ext>
            </a:extLst>
          </p:cNvPr>
          <p:cNvSpPr/>
          <p:nvPr/>
        </p:nvSpPr>
        <p:spPr>
          <a:xfrm>
            <a:off x="752555" y="272642"/>
            <a:ext cx="7638839" cy="1454537"/>
          </a:xfrm>
          <a:prstGeom prst="bracketPair">
            <a:avLst/>
          </a:prstGeom>
          <a:solidFill>
            <a:schemeClr val="tx2">
              <a:lumMod val="75000"/>
            </a:schemeClr>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40">
            <a:extLst>
              <a:ext uri="{FF2B5EF4-FFF2-40B4-BE49-F238E27FC236}">
                <a16:creationId xmlns:a16="http://schemas.microsoft.com/office/drawing/2014/main" id="{FE8A3BC9-412F-DE66-BE67-130D83187EE0}"/>
              </a:ext>
            </a:extLst>
          </p:cNvPr>
          <p:cNvSpPr txBox="1">
            <a:spLocks noGrp="1"/>
          </p:cNvSpPr>
          <p:nvPr>
            <p:ph type="title"/>
          </p:nvPr>
        </p:nvSpPr>
        <p:spPr>
          <a:xfrm>
            <a:off x="673894" y="347141"/>
            <a:ext cx="7717500" cy="1302045"/>
          </a:xfrm>
          <a:prstGeom prst="rect">
            <a:avLst/>
          </a:prstGeom>
        </p:spPr>
        <p:txBody>
          <a:bodyPr spcFirstLastPara="1" wrap="square" lIns="91425" tIns="91425" rIns="91425" bIns="91425" anchor="t" anchorCtr="0">
            <a:noAutofit/>
          </a:bodyPr>
          <a:lstStyle/>
          <a:p>
            <a:pPr rtl="1"/>
            <a:r>
              <a:rPr lang="ar-SA" sz="2800" dirty="0">
                <a:latin typeface="Sakkal Majalla" panose="02000000000000000000" pitchFamily="2" charset="-78"/>
                <a:cs typeface="Sakkal Majalla" panose="02000000000000000000" pitchFamily="2" charset="-78"/>
              </a:rPr>
              <a:t>الوقاية من الجريمة من خلال التصميم البيئي: دراسة عددية للعوامل البيئية المؤثرة في أمن المنشآت الرياضية</a:t>
            </a:r>
            <a:r>
              <a:rPr lang="en-GB" sz="2800" dirty="0">
                <a:latin typeface="Sakkal Majalla" panose="02000000000000000000" pitchFamily="2" charset="-78"/>
                <a:cs typeface="Sakkal Majalla" panose="02000000000000000000" pitchFamily="2" charset="-78"/>
              </a:rPr>
              <a:t>(Rezavandzayeri, Khodadadi, &amp; </a:t>
            </a:r>
            <a:r>
              <a:rPr lang="en-GB" sz="2800" dirty="0" err="1">
                <a:latin typeface="Sakkal Majalla" panose="02000000000000000000" pitchFamily="2" charset="-78"/>
                <a:cs typeface="Sakkal Majalla" panose="02000000000000000000" pitchFamily="2" charset="-78"/>
              </a:rPr>
              <a:t>Talatahari</a:t>
            </a:r>
            <a:r>
              <a:rPr lang="en-GB" sz="2800" dirty="0">
                <a:latin typeface="Sakkal Majalla" panose="02000000000000000000" pitchFamily="2" charset="-78"/>
                <a:cs typeface="Sakkal Majalla" panose="02000000000000000000" pitchFamily="2" charset="-78"/>
              </a:rPr>
              <a:t>, 2024)</a:t>
            </a:r>
            <a:r>
              <a:rPr lang="en-GB" sz="2800" dirty="0"/>
              <a:t/>
            </a:r>
            <a:br>
              <a:rPr lang="en-GB" sz="2800" dirty="0"/>
            </a:br>
            <a:endParaRP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441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10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57"/>
          <p:cNvSpPr/>
          <p:nvPr/>
        </p:nvSpPr>
        <p:spPr>
          <a:xfrm rot="5400000">
            <a:off x="4375449" y="425216"/>
            <a:ext cx="5179225" cy="4328793"/>
          </a:xfrm>
          <a:custGeom>
            <a:avLst/>
            <a:gdLst/>
            <a:ahLst/>
            <a:cxnLst/>
            <a:rect l="l" t="t" r="r" b="b"/>
            <a:pathLst>
              <a:path w="56031" h="60495" extrusionOk="0">
                <a:moveTo>
                  <a:pt x="887" y="1"/>
                </a:moveTo>
                <a:cubicBezTo>
                  <a:pt x="699" y="216"/>
                  <a:pt x="484" y="431"/>
                  <a:pt x="296" y="646"/>
                </a:cubicBezTo>
                <a:lnTo>
                  <a:pt x="296" y="1991"/>
                </a:lnTo>
                <a:cubicBezTo>
                  <a:pt x="887" y="1292"/>
                  <a:pt x="1506" y="619"/>
                  <a:pt x="2151" y="1"/>
                </a:cubicBezTo>
                <a:close/>
                <a:moveTo>
                  <a:pt x="51675" y="1"/>
                </a:moveTo>
                <a:cubicBezTo>
                  <a:pt x="51755" y="109"/>
                  <a:pt x="51836" y="189"/>
                  <a:pt x="51917" y="270"/>
                </a:cubicBezTo>
                <a:cubicBezTo>
                  <a:pt x="53073" y="1480"/>
                  <a:pt x="54121" y="2797"/>
                  <a:pt x="55062" y="4168"/>
                </a:cubicBezTo>
                <a:cubicBezTo>
                  <a:pt x="55224" y="4383"/>
                  <a:pt x="55358" y="4598"/>
                  <a:pt x="55493" y="4814"/>
                </a:cubicBezTo>
                <a:cubicBezTo>
                  <a:pt x="55681" y="5082"/>
                  <a:pt x="55842" y="5351"/>
                  <a:pt x="56030" y="5647"/>
                </a:cubicBezTo>
                <a:lnTo>
                  <a:pt x="56030" y="1"/>
                </a:lnTo>
                <a:close/>
                <a:moveTo>
                  <a:pt x="2527" y="1"/>
                </a:moveTo>
                <a:cubicBezTo>
                  <a:pt x="2500" y="55"/>
                  <a:pt x="2447" y="109"/>
                  <a:pt x="2393" y="162"/>
                </a:cubicBezTo>
                <a:cubicBezTo>
                  <a:pt x="2151" y="431"/>
                  <a:pt x="1936" y="700"/>
                  <a:pt x="1694" y="996"/>
                </a:cubicBezTo>
                <a:cubicBezTo>
                  <a:pt x="1479" y="1265"/>
                  <a:pt x="1237" y="1533"/>
                  <a:pt x="1022" y="1829"/>
                </a:cubicBezTo>
                <a:cubicBezTo>
                  <a:pt x="807" y="2098"/>
                  <a:pt x="538" y="2501"/>
                  <a:pt x="296" y="2824"/>
                </a:cubicBezTo>
                <a:lnTo>
                  <a:pt x="296" y="43933"/>
                </a:lnTo>
                <a:cubicBezTo>
                  <a:pt x="6429" y="51175"/>
                  <a:pt x="16661" y="54360"/>
                  <a:pt x="26052" y="54360"/>
                </a:cubicBezTo>
                <a:cubicBezTo>
                  <a:pt x="27343" y="54360"/>
                  <a:pt x="28618" y="54300"/>
                  <a:pt x="29864" y="54182"/>
                </a:cubicBezTo>
                <a:lnTo>
                  <a:pt x="29864" y="54182"/>
                </a:lnTo>
                <a:cubicBezTo>
                  <a:pt x="29279" y="54240"/>
                  <a:pt x="29107" y="54302"/>
                  <a:pt x="29258" y="54302"/>
                </a:cubicBezTo>
                <a:cubicBezTo>
                  <a:pt x="29387" y="54302"/>
                  <a:pt x="29753" y="54256"/>
                  <a:pt x="30301" y="54123"/>
                </a:cubicBezTo>
                <a:cubicBezTo>
                  <a:pt x="31833" y="53988"/>
                  <a:pt x="33366" y="53692"/>
                  <a:pt x="34871" y="53262"/>
                </a:cubicBezTo>
                <a:cubicBezTo>
                  <a:pt x="35167" y="53208"/>
                  <a:pt x="35597" y="53047"/>
                  <a:pt x="36108" y="52886"/>
                </a:cubicBezTo>
                <a:cubicBezTo>
                  <a:pt x="36592" y="52698"/>
                  <a:pt x="37156" y="52483"/>
                  <a:pt x="37775" y="52241"/>
                </a:cubicBezTo>
                <a:cubicBezTo>
                  <a:pt x="38393" y="51999"/>
                  <a:pt x="39012" y="51676"/>
                  <a:pt x="39630" y="51407"/>
                </a:cubicBezTo>
                <a:cubicBezTo>
                  <a:pt x="40275" y="51138"/>
                  <a:pt x="40894" y="50789"/>
                  <a:pt x="41458" y="50466"/>
                </a:cubicBezTo>
                <a:cubicBezTo>
                  <a:pt x="43136" y="49538"/>
                  <a:pt x="44466" y="48654"/>
                  <a:pt x="44757" y="48654"/>
                </a:cubicBezTo>
                <a:cubicBezTo>
                  <a:pt x="44862" y="48654"/>
                  <a:pt x="44831" y="48770"/>
                  <a:pt x="44631" y="49041"/>
                </a:cubicBezTo>
                <a:cubicBezTo>
                  <a:pt x="44523" y="49176"/>
                  <a:pt x="44389" y="49337"/>
                  <a:pt x="44227" y="49471"/>
                </a:cubicBezTo>
                <a:cubicBezTo>
                  <a:pt x="44039" y="49633"/>
                  <a:pt x="43797" y="49794"/>
                  <a:pt x="43528" y="50009"/>
                </a:cubicBezTo>
                <a:cubicBezTo>
                  <a:pt x="42964" y="50439"/>
                  <a:pt x="42265" y="50896"/>
                  <a:pt x="41512" y="51353"/>
                </a:cubicBezTo>
                <a:cubicBezTo>
                  <a:pt x="40006" y="52241"/>
                  <a:pt x="38313" y="53047"/>
                  <a:pt x="37506" y="53477"/>
                </a:cubicBezTo>
                <a:cubicBezTo>
                  <a:pt x="38097" y="53316"/>
                  <a:pt x="38662" y="53128"/>
                  <a:pt x="39200" y="52913"/>
                </a:cubicBezTo>
                <a:cubicBezTo>
                  <a:pt x="39522" y="52778"/>
                  <a:pt x="39926" y="52644"/>
                  <a:pt x="40302" y="52456"/>
                </a:cubicBezTo>
                <a:lnTo>
                  <a:pt x="41539" y="51891"/>
                </a:lnTo>
                <a:cubicBezTo>
                  <a:pt x="43394" y="50950"/>
                  <a:pt x="45168" y="49821"/>
                  <a:pt x="46808" y="48557"/>
                </a:cubicBezTo>
                <a:cubicBezTo>
                  <a:pt x="48341" y="47374"/>
                  <a:pt x="49766" y="46084"/>
                  <a:pt x="51110" y="44712"/>
                </a:cubicBezTo>
                <a:cubicBezTo>
                  <a:pt x="51648" y="44148"/>
                  <a:pt x="52132" y="43664"/>
                  <a:pt x="52481" y="43314"/>
                </a:cubicBezTo>
                <a:cubicBezTo>
                  <a:pt x="52697" y="43072"/>
                  <a:pt x="52965" y="42884"/>
                  <a:pt x="53261" y="42750"/>
                </a:cubicBezTo>
                <a:cubicBezTo>
                  <a:pt x="53268" y="42748"/>
                  <a:pt x="53274" y="42747"/>
                  <a:pt x="53279" y="42747"/>
                </a:cubicBezTo>
                <a:cubicBezTo>
                  <a:pt x="53361" y="42747"/>
                  <a:pt x="53303" y="42935"/>
                  <a:pt x="53127" y="43288"/>
                </a:cubicBezTo>
                <a:cubicBezTo>
                  <a:pt x="53019" y="43476"/>
                  <a:pt x="52885" y="43718"/>
                  <a:pt x="52697" y="43960"/>
                </a:cubicBezTo>
                <a:cubicBezTo>
                  <a:pt x="52508" y="44202"/>
                  <a:pt x="52293" y="44497"/>
                  <a:pt x="52024" y="44847"/>
                </a:cubicBezTo>
                <a:cubicBezTo>
                  <a:pt x="50680" y="46487"/>
                  <a:pt x="49174" y="47993"/>
                  <a:pt x="47508" y="49310"/>
                </a:cubicBezTo>
                <a:cubicBezTo>
                  <a:pt x="45652" y="50789"/>
                  <a:pt x="43636" y="52079"/>
                  <a:pt x="41512" y="53128"/>
                </a:cubicBezTo>
                <a:cubicBezTo>
                  <a:pt x="40571" y="53612"/>
                  <a:pt x="39657" y="53961"/>
                  <a:pt x="38931" y="54284"/>
                </a:cubicBezTo>
                <a:cubicBezTo>
                  <a:pt x="38205" y="54580"/>
                  <a:pt x="37613" y="54768"/>
                  <a:pt x="37264" y="54902"/>
                </a:cubicBezTo>
                <a:cubicBezTo>
                  <a:pt x="34387" y="55843"/>
                  <a:pt x="31403" y="56408"/>
                  <a:pt x="28392" y="56542"/>
                </a:cubicBezTo>
                <a:cubicBezTo>
                  <a:pt x="27777" y="56573"/>
                  <a:pt x="27165" y="56588"/>
                  <a:pt x="26554" y="56588"/>
                </a:cubicBezTo>
                <a:cubicBezTo>
                  <a:pt x="25027" y="56588"/>
                  <a:pt x="23510" y="56492"/>
                  <a:pt x="21993" y="56300"/>
                </a:cubicBezTo>
                <a:cubicBezTo>
                  <a:pt x="19761" y="56005"/>
                  <a:pt x="17557" y="55494"/>
                  <a:pt x="15433" y="54795"/>
                </a:cubicBezTo>
                <a:cubicBezTo>
                  <a:pt x="11588" y="53531"/>
                  <a:pt x="7985" y="51649"/>
                  <a:pt x="4732" y="49256"/>
                </a:cubicBezTo>
                <a:cubicBezTo>
                  <a:pt x="2474" y="47616"/>
                  <a:pt x="995" y="46218"/>
                  <a:pt x="296" y="45842"/>
                </a:cubicBezTo>
                <a:cubicBezTo>
                  <a:pt x="215" y="45761"/>
                  <a:pt x="108" y="45734"/>
                  <a:pt x="0" y="45734"/>
                </a:cubicBezTo>
                <a:cubicBezTo>
                  <a:pt x="81" y="45842"/>
                  <a:pt x="188" y="45949"/>
                  <a:pt x="296" y="46057"/>
                </a:cubicBezTo>
                <a:cubicBezTo>
                  <a:pt x="2850" y="48934"/>
                  <a:pt x="5861" y="51380"/>
                  <a:pt x="9222" y="53235"/>
                </a:cubicBezTo>
                <a:cubicBezTo>
                  <a:pt x="12798" y="55225"/>
                  <a:pt x="16696" y="56542"/>
                  <a:pt x="20729" y="57134"/>
                </a:cubicBezTo>
                <a:cubicBezTo>
                  <a:pt x="22611" y="57403"/>
                  <a:pt x="24493" y="57510"/>
                  <a:pt x="26375" y="57510"/>
                </a:cubicBezTo>
                <a:cubicBezTo>
                  <a:pt x="29118" y="57456"/>
                  <a:pt x="31833" y="57134"/>
                  <a:pt x="34495" y="56515"/>
                </a:cubicBezTo>
                <a:cubicBezTo>
                  <a:pt x="36941" y="55924"/>
                  <a:pt x="39361" y="55117"/>
                  <a:pt x="41673" y="54096"/>
                </a:cubicBezTo>
                <a:cubicBezTo>
                  <a:pt x="43573" y="53304"/>
                  <a:pt x="44877" y="52616"/>
                  <a:pt x="45306" y="52616"/>
                </a:cubicBezTo>
                <a:cubicBezTo>
                  <a:pt x="45314" y="52616"/>
                  <a:pt x="45322" y="52617"/>
                  <a:pt x="45330" y="52617"/>
                </a:cubicBezTo>
                <a:cubicBezTo>
                  <a:pt x="45787" y="52617"/>
                  <a:pt x="43179" y="54472"/>
                  <a:pt x="39791" y="55870"/>
                </a:cubicBezTo>
                <a:cubicBezTo>
                  <a:pt x="38097" y="56569"/>
                  <a:pt x="36350" y="57134"/>
                  <a:pt x="34602" y="57564"/>
                </a:cubicBezTo>
                <a:cubicBezTo>
                  <a:pt x="32962" y="57940"/>
                  <a:pt x="31564" y="58129"/>
                  <a:pt x="30838" y="58236"/>
                </a:cubicBezTo>
                <a:cubicBezTo>
                  <a:pt x="29440" y="58424"/>
                  <a:pt x="27988" y="58532"/>
                  <a:pt x="26563" y="58559"/>
                </a:cubicBezTo>
                <a:cubicBezTo>
                  <a:pt x="26379" y="58562"/>
                  <a:pt x="26196" y="58563"/>
                  <a:pt x="26012" y="58563"/>
                </a:cubicBezTo>
                <a:cubicBezTo>
                  <a:pt x="24394" y="58563"/>
                  <a:pt x="22777" y="58459"/>
                  <a:pt x="21159" y="58290"/>
                </a:cubicBezTo>
                <a:cubicBezTo>
                  <a:pt x="19519" y="58102"/>
                  <a:pt x="18256" y="57887"/>
                  <a:pt x="17906" y="57887"/>
                </a:cubicBezTo>
                <a:cubicBezTo>
                  <a:pt x="17691" y="57887"/>
                  <a:pt x="17745" y="57940"/>
                  <a:pt x="18041" y="58075"/>
                </a:cubicBezTo>
                <a:cubicBezTo>
                  <a:pt x="18202" y="58156"/>
                  <a:pt x="18444" y="58236"/>
                  <a:pt x="18766" y="58344"/>
                </a:cubicBezTo>
                <a:cubicBezTo>
                  <a:pt x="19062" y="58451"/>
                  <a:pt x="19465" y="58559"/>
                  <a:pt x="19976" y="58693"/>
                </a:cubicBezTo>
                <a:cubicBezTo>
                  <a:pt x="21990" y="59118"/>
                  <a:pt x="24041" y="59339"/>
                  <a:pt x="26098" y="59339"/>
                </a:cubicBezTo>
                <a:cubicBezTo>
                  <a:pt x="26513" y="59339"/>
                  <a:pt x="26928" y="59330"/>
                  <a:pt x="27343" y="59312"/>
                </a:cubicBezTo>
                <a:cubicBezTo>
                  <a:pt x="29118" y="59258"/>
                  <a:pt x="30919" y="59070"/>
                  <a:pt x="32693" y="58747"/>
                </a:cubicBezTo>
                <a:cubicBezTo>
                  <a:pt x="34575" y="58371"/>
                  <a:pt x="36431" y="57887"/>
                  <a:pt x="38259" y="57268"/>
                </a:cubicBezTo>
                <a:cubicBezTo>
                  <a:pt x="40033" y="56623"/>
                  <a:pt x="41754" y="55870"/>
                  <a:pt x="43421" y="55010"/>
                </a:cubicBezTo>
                <a:cubicBezTo>
                  <a:pt x="44201" y="54553"/>
                  <a:pt x="44980" y="54150"/>
                  <a:pt x="45679" y="53719"/>
                </a:cubicBezTo>
                <a:cubicBezTo>
                  <a:pt x="46029" y="53504"/>
                  <a:pt x="46378" y="53289"/>
                  <a:pt x="46728" y="53074"/>
                </a:cubicBezTo>
                <a:lnTo>
                  <a:pt x="47696" y="52429"/>
                </a:lnTo>
                <a:cubicBezTo>
                  <a:pt x="50169" y="50735"/>
                  <a:pt x="51836" y="49283"/>
                  <a:pt x="52562" y="48934"/>
                </a:cubicBezTo>
                <a:cubicBezTo>
                  <a:pt x="52588" y="48922"/>
                  <a:pt x="52608" y="48917"/>
                  <a:pt x="52622" y="48917"/>
                </a:cubicBezTo>
                <a:cubicBezTo>
                  <a:pt x="52708" y="48917"/>
                  <a:pt x="52560" y="49131"/>
                  <a:pt x="52213" y="49525"/>
                </a:cubicBezTo>
                <a:cubicBezTo>
                  <a:pt x="52024" y="49740"/>
                  <a:pt x="51755" y="50036"/>
                  <a:pt x="51433" y="50359"/>
                </a:cubicBezTo>
                <a:cubicBezTo>
                  <a:pt x="51083" y="50681"/>
                  <a:pt x="50680" y="51058"/>
                  <a:pt x="50223" y="51461"/>
                </a:cubicBezTo>
                <a:cubicBezTo>
                  <a:pt x="47803" y="53531"/>
                  <a:pt x="45142" y="55252"/>
                  <a:pt x="42265" y="56623"/>
                </a:cubicBezTo>
                <a:cubicBezTo>
                  <a:pt x="40598" y="57403"/>
                  <a:pt x="38877" y="58075"/>
                  <a:pt x="37130" y="58613"/>
                </a:cubicBezTo>
                <a:cubicBezTo>
                  <a:pt x="35463" y="59097"/>
                  <a:pt x="33769" y="59473"/>
                  <a:pt x="32048" y="59742"/>
                </a:cubicBezTo>
                <a:cubicBezTo>
                  <a:pt x="30106" y="60065"/>
                  <a:pt x="28124" y="60210"/>
                  <a:pt x="26137" y="60210"/>
                </a:cubicBezTo>
                <a:cubicBezTo>
                  <a:pt x="25813" y="60210"/>
                  <a:pt x="25489" y="60206"/>
                  <a:pt x="25165" y="60199"/>
                </a:cubicBezTo>
                <a:cubicBezTo>
                  <a:pt x="24977" y="60199"/>
                  <a:pt x="25246" y="60226"/>
                  <a:pt x="25811" y="60306"/>
                </a:cubicBezTo>
                <a:cubicBezTo>
                  <a:pt x="26375" y="60387"/>
                  <a:pt x="27182" y="60441"/>
                  <a:pt x="28042" y="60468"/>
                </a:cubicBezTo>
                <a:lnTo>
                  <a:pt x="29360" y="60495"/>
                </a:lnTo>
                <a:cubicBezTo>
                  <a:pt x="29790" y="60495"/>
                  <a:pt x="30220" y="60495"/>
                  <a:pt x="30596" y="60468"/>
                </a:cubicBezTo>
                <a:cubicBezTo>
                  <a:pt x="31322" y="60468"/>
                  <a:pt x="31914" y="60414"/>
                  <a:pt x="32075" y="60387"/>
                </a:cubicBezTo>
                <a:cubicBezTo>
                  <a:pt x="32532" y="60333"/>
                  <a:pt x="33043" y="60306"/>
                  <a:pt x="33527" y="60226"/>
                </a:cubicBezTo>
                <a:lnTo>
                  <a:pt x="35086" y="59957"/>
                </a:lnTo>
                <a:lnTo>
                  <a:pt x="36672" y="59580"/>
                </a:lnTo>
                <a:cubicBezTo>
                  <a:pt x="37210" y="59473"/>
                  <a:pt x="37748" y="59285"/>
                  <a:pt x="38286" y="59150"/>
                </a:cubicBezTo>
                <a:cubicBezTo>
                  <a:pt x="40410" y="58505"/>
                  <a:pt x="42453" y="57698"/>
                  <a:pt x="44416" y="56731"/>
                </a:cubicBezTo>
                <a:cubicBezTo>
                  <a:pt x="48852" y="54472"/>
                  <a:pt x="52804" y="51380"/>
                  <a:pt x="56030" y="47589"/>
                </a:cubicBezTo>
                <a:lnTo>
                  <a:pt x="56030" y="6722"/>
                </a:lnTo>
                <a:lnTo>
                  <a:pt x="55923" y="6588"/>
                </a:lnTo>
                <a:cubicBezTo>
                  <a:pt x="55358" y="5728"/>
                  <a:pt x="54767" y="4894"/>
                  <a:pt x="54202" y="4088"/>
                </a:cubicBezTo>
                <a:cubicBezTo>
                  <a:pt x="53207" y="2636"/>
                  <a:pt x="52078" y="1265"/>
                  <a:pt x="50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7"/>
          <p:cNvSpPr/>
          <p:nvPr/>
        </p:nvSpPr>
        <p:spPr>
          <a:xfrm rot="5400000" flipH="1">
            <a:off x="-284195" y="3862501"/>
            <a:ext cx="1565182" cy="996827"/>
          </a:xfrm>
          <a:custGeom>
            <a:avLst/>
            <a:gdLst/>
            <a:ahLst/>
            <a:cxnLst/>
            <a:rect l="l" t="t" r="r" b="b"/>
            <a:pathLst>
              <a:path w="38466" h="25660" extrusionOk="0">
                <a:moveTo>
                  <a:pt x="0" y="8274"/>
                </a:moveTo>
                <a:lnTo>
                  <a:pt x="0" y="25659"/>
                </a:lnTo>
                <a:lnTo>
                  <a:pt x="22035" y="25659"/>
                </a:lnTo>
                <a:cubicBezTo>
                  <a:pt x="15730" y="22666"/>
                  <a:pt x="9935" y="18654"/>
                  <a:pt x="4968" y="13814"/>
                </a:cubicBezTo>
                <a:cubicBezTo>
                  <a:pt x="3185" y="12095"/>
                  <a:pt x="1529" y="10248"/>
                  <a:pt x="0" y="8274"/>
                </a:cubicBezTo>
                <a:close/>
                <a:moveTo>
                  <a:pt x="1058" y="1"/>
                </a:moveTo>
                <a:cubicBezTo>
                  <a:pt x="739" y="1"/>
                  <a:pt x="377" y="569"/>
                  <a:pt x="510" y="1014"/>
                </a:cubicBezTo>
                <a:cubicBezTo>
                  <a:pt x="4649" y="13750"/>
                  <a:pt x="16877" y="21584"/>
                  <a:pt x="29550" y="25659"/>
                </a:cubicBezTo>
                <a:lnTo>
                  <a:pt x="38466" y="25659"/>
                </a:lnTo>
                <a:cubicBezTo>
                  <a:pt x="23564" y="22794"/>
                  <a:pt x="6496" y="15343"/>
                  <a:pt x="1402" y="377"/>
                </a:cubicBezTo>
                <a:cubicBezTo>
                  <a:pt x="1325" y="107"/>
                  <a:pt x="1195" y="1"/>
                  <a:pt x="1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7"/>
          <p:cNvSpPr/>
          <p:nvPr/>
        </p:nvSpPr>
        <p:spPr>
          <a:xfrm rot="5400000" flipH="1">
            <a:off x="-402371" y="402328"/>
            <a:ext cx="1770150" cy="965393"/>
          </a:xfrm>
          <a:custGeom>
            <a:avLst/>
            <a:gdLst/>
            <a:ahLst/>
            <a:cxnLst/>
            <a:rect l="l" t="t" r="r" b="b"/>
            <a:pathLst>
              <a:path w="56298" h="32161" extrusionOk="0">
                <a:moveTo>
                  <a:pt x="56297" y="0"/>
                </a:moveTo>
                <a:cubicBezTo>
                  <a:pt x="53877" y="2102"/>
                  <a:pt x="51712" y="4394"/>
                  <a:pt x="49483" y="6751"/>
                </a:cubicBezTo>
                <a:cubicBezTo>
                  <a:pt x="49024" y="7209"/>
                  <a:pt x="49259" y="8403"/>
                  <a:pt x="49796" y="8403"/>
                </a:cubicBezTo>
                <a:cubicBezTo>
                  <a:pt x="49930" y="8403"/>
                  <a:pt x="50082" y="8329"/>
                  <a:pt x="50247" y="8152"/>
                </a:cubicBezTo>
                <a:cubicBezTo>
                  <a:pt x="52221" y="6114"/>
                  <a:pt x="54196" y="4076"/>
                  <a:pt x="56297" y="2102"/>
                </a:cubicBezTo>
                <a:lnTo>
                  <a:pt x="56297" y="0"/>
                </a:lnTo>
                <a:close/>
                <a:moveTo>
                  <a:pt x="41410" y="11462"/>
                </a:moveTo>
                <a:cubicBezTo>
                  <a:pt x="41313" y="11462"/>
                  <a:pt x="41202" y="11501"/>
                  <a:pt x="41077" y="11590"/>
                </a:cubicBezTo>
                <a:cubicBezTo>
                  <a:pt x="38020" y="13756"/>
                  <a:pt x="35218" y="16239"/>
                  <a:pt x="32161" y="18341"/>
                </a:cubicBezTo>
                <a:cubicBezTo>
                  <a:pt x="31556" y="18781"/>
                  <a:pt x="31663" y="20313"/>
                  <a:pt x="32278" y="20313"/>
                </a:cubicBezTo>
                <a:cubicBezTo>
                  <a:pt x="32375" y="20313"/>
                  <a:pt x="32485" y="20275"/>
                  <a:pt x="32607" y="20188"/>
                </a:cubicBezTo>
                <a:cubicBezTo>
                  <a:pt x="35664" y="18023"/>
                  <a:pt x="38529" y="15666"/>
                  <a:pt x="41522" y="13374"/>
                </a:cubicBezTo>
                <a:cubicBezTo>
                  <a:pt x="42070" y="12936"/>
                  <a:pt x="42006" y="11462"/>
                  <a:pt x="41410" y="11462"/>
                </a:cubicBezTo>
                <a:close/>
                <a:moveTo>
                  <a:pt x="56297" y="10126"/>
                </a:moveTo>
                <a:cubicBezTo>
                  <a:pt x="53177" y="13628"/>
                  <a:pt x="49738" y="16813"/>
                  <a:pt x="46044" y="19678"/>
                </a:cubicBezTo>
                <a:cubicBezTo>
                  <a:pt x="40058" y="24200"/>
                  <a:pt x="33689" y="28148"/>
                  <a:pt x="26939" y="31460"/>
                </a:cubicBezTo>
                <a:cubicBezTo>
                  <a:pt x="26493" y="31715"/>
                  <a:pt x="26047" y="31906"/>
                  <a:pt x="25601" y="32097"/>
                </a:cubicBezTo>
                <a:lnTo>
                  <a:pt x="56297" y="32097"/>
                </a:lnTo>
                <a:lnTo>
                  <a:pt x="56297" y="19742"/>
                </a:lnTo>
                <a:cubicBezTo>
                  <a:pt x="55023" y="20570"/>
                  <a:pt x="53750" y="21398"/>
                  <a:pt x="52412" y="22162"/>
                </a:cubicBezTo>
                <a:cubicBezTo>
                  <a:pt x="48018" y="24773"/>
                  <a:pt x="43497" y="27002"/>
                  <a:pt x="38720" y="28912"/>
                </a:cubicBezTo>
                <a:cubicBezTo>
                  <a:pt x="41777" y="26811"/>
                  <a:pt x="44707" y="24646"/>
                  <a:pt x="47318" y="22544"/>
                </a:cubicBezTo>
                <a:cubicBezTo>
                  <a:pt x="50438" y="20124"/>
                  <a:pt x="53431" y="17577"/>
                  <a:pt x="56297" y="14902"/>
                </a:cubicBezTo>
                <a:lnTo>
                  <a:pt x="56297" y="10126"/>
                </a:lnTo>
                <a:close/>
                <a:moveTo>
                  <a:pt x="24137" y="21520"/>
                </a:moveTo>
                <a:cubicBezTo>
                  <a:pt x="24044" y="21520"/>
                  <a:pt x="23938" y="21560"/>
                  <a:pt x="23818" y="21653"/>
                </a:cubicBezTo>
                <a:cubicBezTo>
                  <a:pt x="16749" y="26875"/>
                  <a:pt x="8598" y="30505"/>
                  <a:pt x="1" y="32160"/>
                </a:cubicBezTo>
                <a:lnTo>
                  <a:pt x="8407" y="32160"/>
                </a:lnTo>
                <a:cubicBezTo>
                  <a:pt x="14138" y="30122"/>
                  <a:pt x="19488" y="27129"/>
                  <a:pt x="24264" y="23308"/>
                </a:cubicBezTo>
                <a:cubicBezTo>
                  <a:pt x="24754" y="22927"/>
                  <a:pt x="24685" y="21520"/>
                  <a:pt x="24137" y="215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7"/>
          <p:cNvSpPr txBox="1">
            <a:spLocks noGrp="1"/>
          </p:cNvSpPr>
          <p:nvPr>
            <p:ph type="title"/>
          </p:nvPr>
        </p:nvSpPr>
        <p:spPr>
          <a:xfrm>
            <a:off x="5476585" y="1304411"/>
            <a:ext cx="3314400" cy="523200"/>
          </a:xfrm>
          <a:prstGeom prst="rect">
            <a:avLst/>
          </a:prstGeom>
        </p:spPr>
        <p:txBody>
          <a:bodyPr spcFirstLastPara="1" wrap="square" lIns="91425" tIns="91425" rIns="91425" bIns="91425" anchor="t" anchorCtr="0">
            <a:noAutofit/>
          </a:bodyPr>
          <a:lstStyle/>
          <a:p>
            <a:pPr lvl="0"/>
            <a:r>
              <a:rPr lang="ar-SA" dirty="0">
                <a:latin typeface="Sakkal Majalla" panose="02000000000000000000" pitchFamily="2" charset="-78"/>
                <a:cs typeface="Sakkal Majalla" panose="02000000000000000000" pitchFamily="2" charset="-78"/>
              </a:rPr>
              <a:t>ما هو منهج </a:t>
            </a:r>
            <a:r>
              <a:rPr lang="en-GB" dirty="0">
                <a:latin typeface="Sakkal Majalla" panose="02000000000000000000" pitchFamily="2" charset="-78"/>
                <a:cs typeface="Sakkal Majalla" panose="02000000000000000000" pitchFamily="2" charset="-78"/>
              </a:rPr>
              <a:t>CPTED</a:t>
            </a:r>
            <a:endParaRPr dirty="0">
              <a:latin typeface="Sakkal Majalla" panose="02000000000000000000" pitchFamily="2" charset="-78"/>
              <a:cs typeface="Sakkal Majalla" panose="02000000000000000000" pitchFamily="2" charset="-78"/>
            </a:endParaRPr>
          </a:p>
        </p:txBody>
      </p:sp>
      <p:sp>
        <p:nvSpPr>
          <p:cNvPr id="1078" name="Google Shape;1078;p57"/>
          <p:cNvSpPr txBox="1">
            <a:spLocks noGrp="1"/>
          </p:cNvSpPr>
          <p:nvPr>
            <p:ph type="title" idx="2"/>
          </p:nvPr>
        </p:nvSpPr>
        <p:spPr>
          <a:xfrm>
            <a:off x="5257404" y="1921794"/>
            <a:ext cx="3943350" cy="372544"/>
          </a:xfrm>
          <a:prstGeom prst="rect">
            <a:avLst/>
          </a:prstGeom>
        </p:spPr>
        <p:txBody>
          <a:bodyPr spcFirstLastPara="1" wrap="square" lIns="91425" tIns="91425" rIns="91425" bIns="91425" anchor="t" anchorCtr="0">
            <a:noAutofit/>
          </a:bodyPr>
          <a:lstStyle/>
          <a:p>
            <a:pPr lvl="0" algn="l"/>
            <a:r>
              <a:rPr lang="en-GB" sz="1400" i="1" dirty="0"/>
              <a:t>Crime Prevention Through Environmental Design</a:t>
            </a:r>
            <a:endParaRPr sz="1400" dirty="0"/>
          </a:p>
        </p:txBody>
      </p:sp>
      <p:sp>
        <p:nvSpPr>
          <p:cNvPr id="1079" name="Google Shape;1079;p57"/>
          <p:cNvSpPr txBox="1">
            <a:spLocks noGrp="1"/>
          </p:cNvSpPr>
          <p:nvPr>
            <p:ph type="subTitle" idx="1"/>
          </p:nvPr>
        </p:nvSpPr>
        <p:spPr>
          <a:xfrm>
            <a:off x="5476584" y="2388521"/>
            <a:ext cx="3652873" cy="1505502"/>
          </a:xfrm>
          <a:prstGeom prst="rect">
            <a:avLst/>
          </a:prstGeom>
        </p:spPr>
        <p:txBody>
          <a:bodyPr spcFirstLastPara="1" wrap="square" lIns="91425" tIns="91425" rIns="91425" bIns="91425" anchor="t" anchorCtr="0">
            <a:noAutofit/>
          </a:bodyPr>
          <a:lstStyle/>
          <a:p>
            <a:pPr marL="0" lvl="0" indent="0" algn="ctr" rtl="1"/>
            <a:r>
              <a:rPr lang="ar-SA" sz="1800" dirty="0">
                <a:latin typeface="Traditional Arabic" panose="02020603050405020304" pitchFamily="18" charset="-78"/>
                <a:cs typeface="Traditional Arabic" panose="02020603050405020304" pitchFamily="18" charset="-78"/>
              </a:rPr>
              <a:t>الوقاية من الجريمة من خلال التصميم البيئي</a:t>
            </a:r>
          </a:p>
          <a:p>
            <a:pPr marL="0" indent="0" algn="ctr" rtl="1"/>
            <a:r>
              <a:rPr lang="ar-SA" sz="1800" b="1" dirty="0">
                <a:latin typeface="Traditional Arabic" panose="02020603050405020304" pitchFamily="18" charset="-78"/>
                <a:cs typeface="Traditional Arabic" panose="02020603050405020304" pitchFamily="18" charset="-78"/>
              </a:rPr>
              <a:t>هو منهج في علم الجريمة البيئي</a:t>
            </a:r>
            <a:r>
              <a:rPr lang="ar-SA" sz="1800" dirty="0">
                <a:latin typeface="Traditional Arabic" panose="02020603050405020304" pitchFamily="18" charset="-78"/>
                <a:cs typeface="Traditional Arabic" panose="02020603050405020304" pitchFamily="18" charset="-78"/>
              </a:rPr>
              <a:t> يركز على أن التصميم الصحيح للبيئة المبنية (مبانٍ، ملاعب، شوارع) . الهدف منه تقليل من فرص حدوث الجريمة زيادة شعور الأمان من خلال تصميم المكان نفس</a:t>
            </a:r>
          </a:p>
          <a:p>
            <a:pPr marL="0" lvl="0" indent="0" algn="ctr" rtl="1"/>
            <a:endParaRPr sz="1800" dirty="0">
              <a:latin typeface="Traditional Arabic" panose="02020603050405020304" pitchFamily="18" charset="-78"/>
              <a:cs typeface="Traditional Arabic" panose="02020603050405020304" pitchFamily="18" charset="-78"/>
            </a:endParaRPr>
          </a:p>
        </p:txBody>
      </p:sp>
      <p:sp>
        <p:nvSpPr>
          <p:cNvPr id="3" name="Rectangle 1">
            <a:extLst>
              <a:ext uri="{FF2B5EF4-FFF2-40B4-BE49-F238E27FC236}">
                <a16:creationId xmlns:a16="http://schemas.microsoft.com/office/drawing/2014/main" id="{610891DC-1CB7-60C3-9ABF-05C84CF9383D}"/>
              </a:ext>
            </a:extLst>
          </p:cNvPr>
          <p:cNvSpPr>
            <a:spLocks noChangeArrowheads="1"/>
          </p:cNvSpPr>
          <p:nvPr/>
        </p:nvSpPr>
        <p:spPr bwMode="auto">
          <a:xfrm>
            <a:off x="18564" y="367787"/>
            <a:ext cx="4900880" cy="42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lnSpc>
                <a:spcPct val="150000"/>
              </a:lnSpc>
              <a:spcBef>
                <a:spcPct val="0"/>
              </a:spcBef>
              <a:spcAft>
                <a:spcPct val="0"/>
              </a:spcAft>
              <a:buClrTx/>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يعتمد على أربع مبادئ رئيسية </a:t>
            </a:r>
          </a:p>
          <a:p>
            <a:pPr lvl="0" algn="r" rtl="1" eaLnBrk="0" fontAlgn="base" hangingPunct="0">
              <a:lnSpc>
                <a:spcPct val="150000"/>
              </a:lnSpc>
              <a:spcBef>
                <a:spcPct val="0"/>
              </a:spcBef>
              <a:spcAft>
                <a:spcPct val="0"/>
              </a:spcAft>
              <a:buClrTx/>
              <a:buFontTx/>
              <a:buChar char="•"/>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المراقبة الطبيعية (</a:t>
            </a:r>
            <a:r>
              <a:rPr lang="en-US" altLang="en-US" sz="1800" b="1" dirty="0">
                <a:solidFill>
                  <a:schemeClr val="tx1"/>
                </a:solidFill>
                <a:latin typeface="Traditional Arabic" panose="02020603050405020304" pitchFamily="18" charset="-78"/>
                <a:cs typeface="Traditional Arabic" panose="02020603050405020304" pitchFamily="18" charset="-78"/>
              </a:rPr>
              <a:t>Natural Surveillance</a:t>
            </a: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p>
          <a:p>
            <a:pPr lvl="0" algn="r" rtl="1" eaLnBrk="0" fontAlgn="base" hangingPunct="0">
              <a:lnSpc>
                <a:spcPct val="150000"/>
              </a:lnSpc>
              <a:spcBef>
                <a:spcPct val="0"/>
              </a:spcBef>
              <a:spcAft>
                <a:spcPct val="0"/>
              </a:spcAft>
              <a:buClrTx/>
            </a:pP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تصميم يتيح رؤية واضحة ويجعل السلوك الإجرامي مكشوفًا (مثل إضاءة جيدة، نوافذ مطلة على الممرات)</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التحكم في الوصول</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(Access Control):</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a:t>
            </a:r>
            <a:endPar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endParaRPr>
          </a:p>
          <a:p>
            <a:pPr marL="0" marR="0" lvl="0" indent="0" algn="r" defTabSz="914400" rtl="1" eaLnBrk="0" fontAlgn="base" latinLnBrk="0" hangingPunct="0">
              <a:lnSpc>
                <a:spcPct val="150000"/>
              </a:lnSpc>
              <a:spcBef>
                <a:spcPct val="0"/>
              </a:spcBef>
              <a:spcAft>
                <a:spcPct val="0"/>
              </a:spcAft>
              <a:buClrTx/>
              <a:buSzTx/>
              <a:tabLst/>
            </a:pP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الحد من المداخل والمخارج غير المرغوبة باستخدام بوابات أو تنظيم المسارات</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تعزيز الإقليمية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(Territorial Reinforcement):</a:t>
            </a:r>
            <a:r>
              <a:rPr lang="ar-SA" altLang="en-US" sz="1800" dirty="0">
                <a:solidFill>
                  <a:schemeClr val="tx1"/>
                </a:solidFill>
                <a:latin typeface="Traditional Arabic" panose="02020603050405020304" pitchFamily="18" charset="-78"/>
                <a:cs typeface="Traditional Arabic" panose="02020603050405020304" pitchFamily="18" charset="-78"/>
              </a:rPr>
              <a:t>: </a:t>
            </a:r>
          </a:p>
          <a:p>
            <a:pPr marL="0" marR="0" lvl="0" indent="0" algn="r" defTabSz="914400" rtl="1" eaLnBrk="0" fontAlgn="base" latinLnBrk="0" hangingPunct="0">
              <a:lnSpc>
                <a:spcPct val="150000"/>
              </a:lnSpc>
              <a:spcBef>
                <a:spcPct val="0"/>
              </a:spcBef>
              <a:spcAft>
                <a:spcPct val="0"/>
              </a:spcAft>
              <a:buClrTx/>
              <a:buSzTx/>
              <a:tabLst/>
            </a:pP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استخدام تصميم يوضح الحدود بين المساحات العامة والخاصة ويعزز شعور الملكية</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الصيانة</a:t>
            </a:r>
            <a:r>
              <a:rPr kumimoji="0" lang="en-US" altLang="en-US" sz="1800" b="1"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 (Maintenance):</a:t>
            </a:r>
            <a:r>
              <a:rPr lang="ar-SA" altLang="en-US" sz="1800" dirty="0">
                <a:solidFill>
                  <a:schemeClr val="tx1"/>
                </a:solidFill>
                <a:latin typeface="Traditional Arabic" panose="02020603050405020304" pitchFamily="18" charset="-78"/>
                <a:cs typeface="Traditional Arabic" panose="02020603050405020304" pitchFamily="18" charset="-78"/>
              </a:rPr>
              <a:t>: </a:t>
            </a:r>
          </a:p>
          <a:p>
            <a:pPr marL="0" marR="0" lvl="0" indent="0" algn="r" defTabSz="914400" rtl="1" eaLnBrk="0" fontAlgn="base" latinLnBrk="0" hangingPunct="0">
              <a:lnSpc>
                <a:spcPct val="150000"/>
              </a:lnSpc>
              <a:spcBef>
                <a:spcPct val="0"/>
              </a:spcBef>
              <a:spcAft>
                <a:spcPct val="0"/>
              </a:spcAft>
              <a:buClrTx/>
              <a:buSzTx/>
              <a:tabLst/>
            </a:pPr>
            <a:r>
              <a:rPr kumimoji="0" lang="ar-SA"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بيئة نظيفة وآمنة تعطي إشارة بأن المكان مراقَب ويصعب استهدافه</a:t>
            </a:r>
            <a:r>
              <a:rPr kumimoji="0" lang="en-US" altLang="en-US" sz="1800" b="0" i="0" u="none" strike="noStrike" cap="none" normalizeH="0" baseline="0" dirty="0">
                <a:ln>
                  <a:noFill/>
                </a:ln>
                <a:solidFill>
                  <a:schemeClr val="tx1"/>
                </a:solidFill>
                <a:effectLst/>
                <a:latin typeface="Traditional Arabic" panose="02020603050405020304" pitchFamily="18" charset="-78"/>
                <a:cs typeface="Traditional Arabic" panose="02020603050405020304" pitchFamily="18"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71"/>
                                        </p:tgtEl>
                                        <p:attrNameLst>
                                          <p:attrName>style.visibility</p:attrName>
                                        </p:attrNameLst>
                                      </p:cBhvr>
                                      <p:to>
                                        <p:strVal val="visible"/>
                                      </p:to>
                                    </p:set>
                                    <p:anim calcmode="lin" valueType="num">
                                      <p:cBhvr additive="base">
                                        <p:cTn id="7" dur="1000"/>
                                        <p:tgtEl>
                                          <p:spTgt spid="107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72"/>
                                        </p:tgtEl>
                                        <p:attrNameLst>
                                          <p:attrName>style.visibility</p:attrName>
                                        </p:attrNameLst>
                                      </p:cBhvr>
                                      <p:to>
                                        <p:strVal val="visible"/>
                                      </p:to>
                                    </p:set>
                                    <p:anim calcmode="lin" valueType="num">
                                      <p:cBhvr additive="base">
                                        <p:cTn id="10" dur="1000"/>
                                        <p:tgtEl>
                                          <p:spTgt spid="1072"/>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070"/>
                                        </p:tgtEl>
                                        <p:attrNameLst>
                                          <p:attrName>style.visibility</p:attrName>
                                        </p:attrNameLst>
                                      </p:cBhvr>
                                      <p:to>
                                        <p:strVal val="visible"/>
                                      </p:to>
                                    </p:set>
                                    <p:anim calcmode="lin" valueType="num">
                                      <p:cBhvr additive="base">
                                        <p:cTn id="14" dur="1000"/>
                                        <p:tgtEl>
                                          <p:spTgt spid="1070"/>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 fill="hold">
                                          <p:stCondLst>
                                            <p:cond delay="0"/>
                                          </p:stCondLst>
                                        </p:cTn>
                                        <p:tgtEl>
                                          <p:spTgt spid="1078"/>
                                        </p:tgtEl>
                                        <p:attrNameLst>
                                          <p:attrName>style.visibility</p:attrName>
                                        </p:attrNameLst>
                                      </p:cBhvr>
                                      <p:to>
                                        <p:strVal val="visible"/>
                                      </p:to>
                                    </p:set>
                                    <p:anim calcmode="lin" valueType="num">
                                      <p:cBhvr additive="base">
                                        <p:cTn id="18" dur="1000"/>
                                        <p:tgtEl>
                                          <p:spTgt spid="1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6"/>
        <p:cNvGrpSpPr/>
        <p:nvPr/>
      </p:nvGrpSpPr>
      <p:grpSpPr>
        <a:xfrm>
          <a:off x="0" y="0"/>
          <a:ext cx="0" cy="0"/>
          <a:chOff x="0" y="0"/>
          <a:chExt cx="0" cy="0"/>
        </a:xfrm>
      </p:grpSpPr>
      <p:grpSp>
        <p:nvGrpSpPr>
          <p:cNvPr id="837" name="Google Shape;837;p50"/>
          <p:cNvGrpSpPr/>
          <p:nvPr/>
        </p:nvGrpSpPr>
        <p:grpSpPr>
          <a:xfrm>
            <a:off x="726621" y="3544488"/>
            <a:ext cx="7649936" cy="1468383"/>
            <a:chOff x="1325888" y="3822075"/>
            <a:chExt cx="6330862" cy="831036"/>
          </a:xfrm>
        </p:grpSpPr>
        <p:sp>
          <p:nvSpPr>
            <p:cNvPr id="838" name="Google Shape;838;p50"/>
            <p:cNvSpPr/>
            <p:nvPr/>
          </p:nvSpPr>
          <p:spPr>
            <a:xfrm rot="-5400000">
              <a:off x="4207650" y="1204011"/>
              <a:ext cx="728700" cy="616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39" name="Google Shape;839;p50"/>
            <p:cNvSpPr/>
            <p:nvPr/>
          </p:nvSpPr>
          <p:spPr>
            <a:xfrm rot="8425316" flipH="1">
              <a:off x="1311379" y="3950220"/>
              <a:ext cx="443256" cy="113944"/>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6"/>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40" name="Google Shape;840;p50"/>
          <p:cNvSpPr txBox="1">
            <a:spLocks noGrp="1"/>
          </p:cNvSpPr>
          <p:nvPr>
            <p:ph type="title"/>
          </p:nvPr>
        </p:nvSpPr>
        <p:spPr>
          <a:xfrm>
            <a:off x="1167493" y="3881712"/>
            <a:ext cx="6972299" cy="10086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3200" dirty="0">
                <a:latin typeface="Sakkal Majalla" panose="02000000000000000000" pitchFamily="2" charset="-78"/>
                <a:cs typeface="Sakkal Majalla" panose="02000000000000000000" pitchFamily="2" charset="-78"/>
              </a:rPr>
              <a:t>من خلال ما سبق هل للمنشآت الرياضية تأثير ودور فعال في التنمية المستدامة</a:t>
            </a:r>
            <a:endParaRPr sz="3200" dirty="0">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37"/>
                                        </p:tgtEl>
                                        <p:attrNameLst>
                                          <p:attrName>style.visibility</p:attrName>
                                        </p:attrNameLst>
                                      </p:cBhvr>
                                      <p:to>
                                        <p:strVal val="visible"/>
                                      </p:to>
                                    </p:set>
                                    <p:anim calcmode="lin" valueType="num">
                                      <p:cBhvr additive="base">
                                        <p:cTn id="7" dur="1000"/>
                                        <p:tgtEl>
                                          <p:spTgt spid="83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40"/>
                                        </p:tgtEl>
                                        <p:attrNameLst>
                                          <p:attrName>style.visibility</p:attrName>
                                        </p:attrNameLst>
                                      </p:cBhvr>
                                      <p:to>
                                        <p:strVal val="visible"/>
                                      </p:to>
                                    </p:set>
                                    <p:anim calcmode="lin" valueType="num">
                                      <p:cBhvr additive="base">
                                        <p:cTn id="10" dur="1000"/>
                                        <p:tgtEl>
                                          <p:spTgt spid="8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cxnSp>
        <p:nvCxnSpPr>
          <p:cNvPr id="1084" name="Google Shape;1084;p58"/>
          <p:cNvCxnSpPr>
            <a:cxnSpLocks/>
            <a:stCxn id="1085" idx="3"/>
            <a:endCxn id="1086" idx="1"/>
          </p:cNvCxnSpPr>
          <p:nvPr/>
        </p:nvCxnSpPr>
        <p:spPr>
          <a:xfrm flipV="1">
            <a:off x="2461025" y="1700300"/>
            <a:ext cx="266550" cy="271441"/>
          </a:xfrm>
          <a:prstGeom prst="straightConnector1">
            <a:avLst/>
          </a:prstGeom>
          <a:noFill/>
          <a:ln w="9525" cap="flat" cmpd="sng">
            <a:solidFill>
              <a:schemeClr val="dk2"/>
            </a:solidFill>
            <a:prstDash val="dash"/>
            <a:round/>
            <a:headEnd type="none" w="med" len="med"/>
            <a:tailEnd type="none" w="med" len="med"/>
          </a:ln>
        </p:spPr>
      </p:cxnSp>
      <p:cxnSp>
        <p:nvCxnSpPr>
          <p:cNvPr id="1087" name="Google Shape;1087;p58"/>
          <p:cNvCxnSpPr>
            <a:cxnSpLocks/>
            <a:stCxn id="1088" idx="3"/>
            <a:endCxn id="1089" idx="1"/>
          </p:cNvCxnSpPr>
          <p:nvPr/>
        </p:nvCxnSpPr>
        <p:spPr>
          <a:xfrm flipV="1">
            <a:off x="2572726" y="2486400"/>
            <a:ext cx="154849" cy="1234859"/>
          </a:xfrm>
          <a:prstGeom prst="straightConnector1">
            <a:avLst/>
          </a:prstGeom>
          <a:noFill/>
          <a:ln w="9525" cap="flat" cmpd="sng">
            <a:solidFill>
              <a:schemeClr val="dk2"/>
            </a:solidFill>
            <a:prstDash val="dash"/>
            <a:round/>
            <a:headEnd type="none" w="med" len="med"/>
            <a:tailEnd type="none" w="med" len="med"/>
          </a:ln>
        </p:spPr>
      </p:cxnSp>
      <p:cxnSp>
        <p:nvCxnSpPr>
          <p:cNvPr id="1090" name="Google Shape;1090;p58"/>
          <p:cNvCxnSpPr>
            <a:cxnSpLocks/>
            <a:stCxn id="1091" idx="1"/>
            <a:endCxn id="1086" idx="3"/>
          </p:cNvCxnSpPr>
          <p:nvPr/>
        </p:nvCxnSpPr>
        <p:spPr>
          <a:xfrm flipH="1" flipV="1">
            <a:off x="6416375" y="1700300"/>
            <a:ext cx="266549" cy="299890"/>
          </a:xfrm>
          <a:prstGeom prst="straightConnector1">
            <a:avLst/>
          </a:prstGeom>
          <a:noFill/>
          <a:ln w="9525" cap="flat" cmpd="sng">
            <a:solidFill>
              <a:schemeClr val="dk2"/>
            </a:solidFill>
            <a:prstDash val="dash"/>
            <a:round/>
            <a:headEnd type="none" w="med" len="med"/>
            <a:tailEnd type="none" w="med" len="med"/>
          </a:ln>
        </p:spPr>
      </p:cxnSp>
      <p:cxnSp>
        <p:nvCxnSpPr>
          <p:cNvPr id="1092" name="Google Shape;1092;p58"/>
          <p:cNvCxnSpPr>
            <a:cxnSpLocks/>
            <a:stCxn id="1093" idx="1"/>
            <a:endCxn id="1089" idx="3"/>
          </p:cNvCxnSpPr>
          <p:nvPr/>
        </p:nvCxnSpPr>
        <p:spPr>
          <a:xfrm flipH="1" flipV="1">
            <a:off x="6416375" y="2486400"/>
            <a:ext cx="201237" cy="1216282"/>
          </a:xfrm>
          <a:prstGeom prst="straightConnector1">
            <a:avLst/>
          </a:prstGeom>
          <a:noFill/>
          <a:ln w="9525" cap="flat" cmpd="sng">
            <a:solidFill>
              <a:schemeClr val="dk2"/>
            </a:solidFill>
            <a:prstDash val="dash"/>
            <a:round/>
            <a:headEnd type="none" w="med" len="med"/>
            <a:tailEnd type="none" w="med" len="med"/>
          </a:ln>
        </p:spPr>
      </p:cxnSp>
      <p:cxnSp>
        <p:nvCxnSpPr>
          <p:cNvPr id="1094" name="Google Shape;1094;p58"/>
          <p:cNvCxnSpPr>
            <a:cxnSpLocks/>
            <a:stCxn id="1095" idx="0"/>
            <a:endCxn id="1096" idx="2"/>
          </p:cNvCxnSpPr>
          <p:nvPr/>
        </p:nvCxnSpPr>
        <p:spPr>
          <a:xfrm flipH="1" flipV="1">
            <a:off x="4571925" y="3112150"/>
            <a:ext cx="75" cy="566646"/>
          </a:xfrm>
          <a:prstGeom prst="straightConnector1">
            <a:avLst/>
          </a:prstGeom>
          <a:noFill/>
          <a:ln w="9525" cap="flat" cmpd="sng">
            <a:solidFill>
              <a:schemeClr val="dk2"/>
            </a:solidFill>
            <a:prstDash val="dash"/>
            <a:round/>
            <a:headEnd type="none" w="med" len="med"/>
            <a:tailEnd type="none" w="med" len="med"/>
          </a:ln>
        </p:spPr>
      </p:cxnSp>
      <p:sp>
        <p:nvSpPr>
          <p:cNvPr id="1095" name="Google Shape;1095;p58"/>
          <p:cNvSpPr/>
          <p:nvPr/>
        </p:nvSpPr>
        <p:spPr>
          <a:xfrm>
            <a:off x="3238500" y="3678796"/>
            <a:ext cx="2667000" cy="1325911"/>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8"/>
          <p:cNvSpPr txBox="1">
            <a:spLocks noGrp="1"/>
          </p:cNvSpPr>
          <p:nvPr>
            <p:ph type="title"/>
          </p:nvPr>
        </p:nvSpPr>
        <p:spPr>
          <a:xfrm>
            <a:off x="3083700" y="3714179"/>
            <a:ext cx="2976600" cy="43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1800" dirty="0">
                <a:solidFill>
                  <a:schemeClr val="accent1">
                    <a:lumMod val="40000"/>
                    <a:lumOff val="60000"/>
                  </a:schemeClr>
                </a:solidFill>
              </a:rPr>
              <a:t>التعليم والتدريب</a:t>
            </a:r>
            <a:endParaRPr sz="1800" dirty="0">
              <a:solidFill>
                <a:schemeClr val="accent1">
                  <a:lumMod val="40000"/>
                  <a:lumOff val="60000"/>
                </a:schemeClr>
              </a:solidFill>
            </a:endParaRPr>
          </a:p>
        </p:txBody>
      </p:sp>
      <p:grpSp>
        <p:nvGrpSpPr>
          <p:cNvPr id="1098" name="Google Shape;1098;p58"/>
          <p:cNvGrpSpPr/>
          <p:nvPr/>
        </p:nvGrpSpPr>
        <p:grpSpPr>
          <a:xfrm>
            <a:off x="2727525" y="1074550"/>
            <a:ext cx="3688936" cy="2037600"/>
            <a:chOff x="2727525" y="1074550"/>
            <a:chExt cx="3688936" cy="2037600"/>
          </a:xfrm>
        </p:grpSpPr>
        <p:grpSp>
          <p:nvGrpSpPr>
            <p:cNvPr id="1099" name="Google Shape;1099;p58"/>
            <p:cNvGrpSpPr/>
            <p:nvPr/>
          </p:nvGrpSpPr>
          <p:grpSpPr>
            <a:xfrm>
              <a:off x="2727525" y="1074550"/>
              <a:ext cx="3688850" cy="2037600"/>
              <a:chOff x="2727525" y="1074550"/>
              <a:chExt cx="3688850" cy="2037600"/>
            </a:xfrm>
          </p:grpSpPr>
          <p:sp>
            <p:nvSpPr>
              <p:cNvPr id="1096" name="Google Shape;1096;p58"/>
              <p:cNvSpPr/>
              <p:nvPr/>
            </p:nvSpPr>
            <p:spPr>
              <a:xfrm>
                <a:off x="2727525" y="1074550"/>
                <a:ext cx="3688800" cy="203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8"/>
              <p:cNvSpPr/>
              <p:nvPr/>
            </p:nvSpPr>
            <p:spPr>
              <a:xfrm>
                <a:off x="2727575" y="1483250"/>
                <a:ext cx="36888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8"/>
              <p:cNvSpPr/>
              <p:nvPr/>
            </p:nvSpPr>
            <p:spPr>
              <a:xfrm>
                <a:off x="2727575" y="2269350"/>
                <a:ext cx="36888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58"/>
            <p:cNvSpPr/>
            <p:nvPr/>
          </p:nvSpPr>
          <p:spPr>
            <a:xfrm rot="5400000">
              <a:off x="3553271" y="248817"/>
              <a:ext cx="2037457" cy="3688922"/>
            </a:xfrm>
            <a:custGeom>
              <a:avLst/>
              <a:gdLst/>
              <a:ahLst/>
              <a:cxnLst/>
              <a:rect l="l" t="t" r="r" b="b"/>
              <a:pathLst>
                <a:path w="41809" h="65308" extrusionOk="0">
                  <a:moveTo>
                    <a:pt x="16455" y="2878"/>
                  </a:moveTo>
                  <a:cubicBezTo>
                    <a:pt x="16464" y="2878"/>
                    <a:pt x="16474" y="2879"/>
                    <a:pt x="16484" y="2880"/>
                  </a:cubicBezTo>
                  <a:lnTo>
                    <a:pt x="16484" y="2880"/>
                  </a:lnTo>
                  <a:cubicBezTo>
                    <a:pt x="16474" y="2879"/>
                    <a:pt x="16464" y="2878"/>
                    <a:pt x="16455" y="2878"/>
                  </a:cubicBezTo>
                  <a:close/>
                  <a:moveTo>
                    <a:pt x="27720" y="4948"/>
                  </a:moveTo>
                  <a:lnTo>
                    <a:pt x="4490" y="6588"/>
                  </a:lnTo>
                  <a:lnTo>
                    <a:pt x="3765" y="36566"/>
                  </a:lnTo>
                  <a:lnTo>
                    <a:pt x="3549" y="4948"/>
                  </a:lnTo>
                  <a:close/>
                  <a:moveTo>
                    <a:pt x="39120" y="29979"/>
                  </a:moveTo>
                  <a:lnTo>
                    <a:pt x="39120" y="61301"/>
                  </a:lnTo>
                  <a:lnTo>
                    <a:pt x="14976" y="61301"/>
                  </a:lnTo>
                  <a:lnTo>
                    <a:pt x="37937" y="59043"/>
                  </a:lnTo>
                  <a:lnTo>
                    <a:pt x="39120" y="29979"/>
                  </a:lnTo>
                  <a:close/>
                  <a:moveTo>
                    <a:pt x="41674" y="1"/>
                  </a:moveTo>
                  <a:lnTo>
                    <a:pt x="23418" y="135"/>
                  </a:lnTo>
                  <a:cubicBezTo>
                    <a:pt x="18041" y="189"/>
                    <a:pt x="7394" y="539"/>
                    <a:pt x="2098" y="592"/>
                  </a:cubicBezTo>
                  <a:cubicBezTo>
                    <a:pt x="3385" y="1359"/>
                    <a:pt x="10153" y="1550"/>
                    <a:pt x="17149" y="1550"/>
                  </a:cubicBezTo>
                  <a:cubicBezTo>
                    <a:pt x="23154" y="1550"/>
                    <a:pt x="29327" y="1409"/>
                    <a:pt x="32344" y="1372"/>
                  </a:cubicBezTo>
                  <a:lnTo>
                    <a:pt x="40894" y="1265"/>
                  </a:lnTo>
                  <a:cubicBezTo>
                    <a:pt x="40894" y="3227"/>
                    <a:pt x="40894" y="5163"/>
                    <a:pt x="40921" y="7099"/>
                  </a:cubicBezTo>
                  <a:cubicBezTo>
                    <a:pt x="40921" y="8389"/>
                    <a:pt x="40921" y="9680"/>
                    <a:pt x="40948" y="10970"/>
                  </a:cubicBezTo>
                  <a:cubicBezTo>
                    <a:pt x="40948" y="13525"/>
                    <a:pt x="40975" y="16106"/>
                    <a:pt x="41002" y="18687"/>
                  </a:cubicBezTo>
                  <a:cubicBezTo>
                    <a:pt x="41027" y="21816"/>
                    <a:pt x="41215" y="36905"/>
                    <a:pt x="40915" y="36905"/>
                  </a:cubicBezTo>
                  <a:cubicBezTo>
                    <a:pt x="40893" y="36905"/>
                    <a:pt x="40868" y="36822"/>
                    <a:pt x="40840" y="36647"/>
                  </a:cubicBezTo>
                  <a:cubicBezTo>
                    <a:pt x="40706" y="35759"/>
                    <a:pt x="40625" y="31001"/>
                    <a:pt x="40571" y="29172"/>
                  </a:cubicBezTo>
                  <a:cubicBezTo>
                    <a:pt x="40437" y="22316"/>
                    <a:pt x="40356" y="15084"/>
                    <a:pt x="40303" y="7905"/>
                  </a:cubicBezTo>
                  <a:cubicBezTo>
                    <a:pt x="40303" y="5996"/>
                    <a:pt x="40303" y="4114"/>
                    <a:pt x="40276" y="2206"/>
                  </a:cubicBezTo>
                  <a:lnTo>
                    <a:pt x="34146" y="2286"/>
                  </a:lnTo>
                  <a:lnTo>
                    <a:pt x="28688" y="2367"/>
                  </a:lnTo>
                  <a:cubicBezTo>
                    <a:pt x="26483" y="2421"/>
                    <a:pt x="24252" y="2474"/>
                    <a:pt x="22101" y="2582"/>
                  </a:cubicBezTo>
                  <a:cubicBezTo>
                    <a:pt x="21232" y="2607"/>
                    <a:pt x="17750" y="2884"/>
                    <a:pt x="16671" y="2884"/>
                  </a:cubicBezTo>
                  <a:cubicBezTo>
                    <a:pt x="16597" y="2884"/>
                    <a:pt x="16534" y="2882"/>
                    <a:pt x="16484" y="2880"/>
                  </a:cubicBezTo>
                  <a:lnTo>
                    <a:pt x="16484" y="2880"/>
                  </a:lnTo>
                  <a:cubicBezTo>
                    <a:pt x="18244" y="2995"/>
                    <a:pt x="20357" y="3015"/>
                    <a:pt x="22567" y="3015"/>
                  </a:cubicBezTo>
                  <a:cubicBezTo>
                    <a:pt x="23738" y="3015"/>
                    <a:pt x="24936" y="3009"/>
                    <a:pt x="26123" y="3009"/>
                  </a:cubicBezTo>
                  <a:cubicBezTo>
                    <a:pt x="28376" y="3009"/>
                    <a:pt x="30590" y="3030"/>
                    <a:pt x="32506" y="3147"/>
                  </a:cubicBezTo>
                  <a:lnTo>
                    <a:pt x="32049" y="3254"/>
                  </a:lnTo>
                  <a:lnTo>
                    <a:pt x="2340" y="3254"/>
                  </a:lnTo>
                  <a:lnTo>
                    <a:pt x="2340" y="60145"/>
                  </a:lnTo>
                  <a:cubicBezTo>
                    <a:pt x="2340" y="59742"/>
                    <a:pt x="2313" y="59338"/>
                    <a:pt x="2232" y="58935"/>
                  </a:cubicBezTo>
                  <a:cubicBezTo>
                    <a:pt x="2232" y="59554"/>
                    <a:pt x="2205" y="60629"/>
                    <a:pt x="2205" y="61866"/>
                  </a:cubicBezTo>
                  <a:lnTo>
                    <a:pt x="5781" y="61893"/>
                  </a:lnTo>
                  <a:cubicBezTo>
                    <a:pt x="6561" y="61893"/>
                    <a:pt x="7340" y="61919"/>
                    <a:pt x="8120" y="62000"/>
                  </a:cubicBezTo>
                  <a:cubicBezTo>
                    <a:pt x="9007" y="62215"/>
                    <a:pt x="8201" y="62296"/>
                    <a:pt x="6991" y="62350"/>
                  </a:cubicBezTo>
                  <a:cubicBezTo>
                    <a:pt x="6399" y="62377"/>
                    <a:pt x="5700" y="62403"/>
                    <a:pt x="5082" y="62403"/>
                  </a:cubicBezTo>
                  <a:lnTo>
                    <a:pt x="3388" y="62430"/>
                  </a:lnTo>
                  <a:lnTo>
                    <a:pt x="1856" y="62457"/>
                  </a:lnTo>
                  <a:cubicBezTo>
                    <a:pt x="1856" y="60279"/>
                    <a:pt x="1802" y="58102"/>
                    <a:pt x="1802" y="55897"/>
                  </a:cubicBezTo>
                  <a:cubicBezTo>
                    <a:pt x="1775" y="53988"/>
                    <a:pt x="1748" y="52025"/>
                    <a:pt x="1721" y="50090"/>
                  </a:cubicBezTo>
                  <a:cubicBezTo>
                    <a:pt x="1667" y="46218"/>
                    <a:pt x="1614" y="42373"/>
                    <a:pt x="1560" y="38609"/>
                  </a:cubicBezTo>
                  <a:cubicBezTo>
                    <a:pt x="1516" y="36618"/>
                    <a:pt x="1490" y="21590"/>
                    <a:pt x="1257" y="21590"/>
                  </a:cubicBezTo>
                  <a:cubicBezTo>
                    <a:pt x="1207" y="21590"/>
                    <a:pt x="1147" y="22285"/>
                    <a:pt x="1076" y="23956"/>
                  </a:cubicBezTo>
                  <a:cubicBezTo>
                    <a:pt x="861" y="29118"/>
                    <a:pt x="915" y="35652"/>
                    <a:pt x="807" y="41217"/>
                  </a:cubicBezTo>
                  <a:cubicBezTo>
                    <a:pt x="431" y="39470"/>
                    <a:pt x="646" y="27075"/>
                    <a:pt x="700" y="23042"/>
                  </a:cubicBezTo>
                  <a:cubicBezTo>
                    <a:pt x="726" y="19574"/>
                    <a:pt x="780" y="16106"/>
                    <a:pt x="780" y="12610"/>
                  </a:cubicBezTo>
                  <a:cubicBezTo>
                    <a:pt x="780" y="10863"/>
                    <a:pt x="592" y="4142"/>
                    <a:pt x="619" y="3227"/>
                  </a:cubicBezTo>
                  <a:lnTo>
                    <a:pt x="619" y="3227"/>
                  </a:lnTo>
                  <a:cubicBezTo>
                    <a:pt x="377" y="11454"/>
                    <a:pt x="243" y="20811"/>
                    <a:pt x="135" y="30732"/>
                  </a:cubicBezTo>
                  <a:cubicBezTo>
                    <a:pt x="81" y="35706"/>
                    <a:pt x="54" y="40814"/>
                    <a:pt x="27" y="46003"/>
                  </a:cubicBezTo>
                  <a:cubicBezTo>
                    <a:pt x="27" y="48584"/>
                    <a:pt x="27" y="51192"/>
                    <a:pt x="1" y="53800"/>
                  </a:cubicBezTo>
                  <a:lnTo>
                    <a:pt x="1" y="65307"/>
                  </a:lnTo>
                  <a:lnTo>
                    <a:pt x="10298" y="65307"/>
                  </a:lnTo>
                  <a:lnTo>
                    <a:pt x="18122" y="65280"/>
                  </a:lnTo>
                  <a:lnTo>
                    <a:pt x="32801" y="65146"/>
                  </a:lnTo>
                  <a:lnTo>
                    <a:pt x="41808" y="65092"/>
                  </a:lnTo>
                  <a:cubicBezTo>
                    <a:pt x="41754" y="43556"/>
                    <a:pt x="41728" y="21725"/>
                    <a:pt x="41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58"/>
          <p:cNvSpPr txBox="1">
            <a:spLocks noGrp="1"/>
          </p:cNvSpPr>
          <p:nvPr>
            <p:ph type="subTitle" idx="1"/>
          </p:nvPr>
        </p:nvSpPr>
        <p:spPr>
          <a:xfrm>
            <a:off x="2936890" y="1348694"/>
            <a:ext cx="3155874" cy="145562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b="1" dirty="0">
                <a:latin typeface="Sakkal Majalla" panose="02000000000000000000" pitchFamily="2" charset="-78"/>
                <a:cs typeface="Sakkal Majalla" panose="02000000000000000000" pitchFamily="2" charset="-78"/>
              </a:rPr>
              <a:t>التنمية المستدامة</a:t>
            </a:r>
            <a:r>
              <a:rPr lang="ar-SA" dirty="0">
                <a:latin typeface="Sakkal Majalla" panose="02000000000000000000" pitchFamily="2" charset="-78"/>
                <a:cs typeface="Sakkal Majalla" panose="02000000000000000000" pitchFamily="2" charset="-78"/>
              </a:rPr>
              <a:t>: هي تنمية احتياجات الأجيال الحالية بدون المساس بقدرة الأجيال القادمة . تشمل الجوانب الاجتماعية، والاقتصادية، والبيئية من خلال تبني أساليب وممارسات تحقق التوازن بين هذه العناصر</a:t>
            </a:r>
            <a:endParaRPr dirty="0">
              <a:latin typeface="Sakkal Majalla" panose="02000000000000000000" pitchFamily="2" charset="-78"/>
              <a:cs typeface="Sakkal Majalla" panose="02000000000000000000" pitchFamily="2" charset="-78"/>
            </a:endParaRPr>
          </a:p>
        </p:txBody>
      </p:sp>
      <p:sp>
        <p:nvSpPr>
          <p:cNvPr id="1091" name="Google Shape;1091;p58"/>
          <p:cNvSpPr/>
          <p:nvPr/>
        </p:nvSpPr>
        <p:spPr>
          <a:xfrm>
            <a:off x="6682924" y="1407848"/>
            <a:ext cx="2281461" cy="1184684"/>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8"/>
          <p:cNvSpPr/>
          <p:nvPr/>
        </p:nvSpPr>
        <p:spPr>
          <a:xfrm>
            <a:off x="6617612" y="3039726"/>
            <a:ext cx="2338611" cy="1325912"/>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8"/>
          <p:cNvSpPr/>
          <p:nvPr/>
        </p:nvSpPr>
        <p:spPr>
          <a:xfrm>
            <a:off x="179564" y="1271875"/>
            <a:ext cx="2281461" cy="1399732"/>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8"/>
          <p:cNvSpPr/>
          <p:nvPr/>
        </p:nvSpPr>
        <p:spPr>
          <a:xfrm>
            <a:off x="122466" y="3042546"/>
            <a:ext cx="2450260" cy="1357426"/>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8"/>
          <p:cNvSpPr txBox="1"/>
          <p:nvPr/>
        </p:nvSpPr>
        <p:spPr>
          <a:xfrm>
            <a:off x="155125" y="1663343"/>
            <a:ext cx="2346720" cy="941063"/>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160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 توفر الفعاليات الرياضية "تنظيم البطولات والاحداث الرياضية" فرص عمل </a:t>
            </a:r>
            <a:r>
              <a:rPr lang="ar-SA" sz="1600" dirty="0" err="1">
                <a:solidFill>
                  <a:schemeClr val="dk1"/>
                </a:solidFill>
                <a:latin typeface="Traditional Arabic" panose="02020603050405020304" pitchFamily="18" charset="-78"/>
                <a:ea typeface="Raleway"/>
                <a:cs typeface="Traditional Arabic" panose="02020603050405020304" pitchFamily="18" charset="-78"/>
                <a:sym typeface="Raleway"/>
              </a:rPr>
              <a:t>مماينعكس</a:t>
            </a: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 على رفع مستوى الدخل </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03" name="Google Shape;1103;p58"/>
          <p:cNvSpPr txBox="1"/>
          <p:nvPr/>
        </p:nvSpPr>
        <p:spPr>
          <a:xfrm>
            <a:off x="515377" y="1357600"/>
            <a:ext cx="14577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ar-SA" sz="1800" b="1" dirty="0">
                <a:solidFill>
                  <a:schemeClr val="accent2"/>
                </a:solidFill>
                <a:latin typeface="Paytone One"/>
                <a:ea typeface="Paytone One"/>
                <a:cs typeface="Paytone One"/>
                <a:sym typeface="Paytone One"/>
              </a:rPr>
              <a:t>تحفيز الاقتصاد</a:t>
            </a:r>
            <a:endParaRPr sz="1800" b="1" dirty="0">
              <a:solidFill>
                <a:schemeClr val="accent2"/>
              </a:solidFill>
              <a:latin typeface="Paytone One"/>
              <a:ea typeface="Paytone One"/>
              <a:cs typeface="Paytone One"/>
              <a:sym typeface="Paytone One"/>
            </a:endParaRPr>
          </a:p>
        </p:txBody>
      </p:sp>
      <p:sp>
        <p:nvSpPr>
          <p:cNvPr id="1104" name="Google Shape;1104;p58"/>
          <p:cNvSpPr txBox="1"/>
          <p:nvPr/>
        </p:nvSpPr>
        <p:spPr>
          <a:xfrm>
            <a:off x="6828025" y="1817750"/>
            <a:ext cx="2136360" cy="607436"/>
          </a:xfrm>
          <a:prstGeom prst="rect">
            <a:avLst/>
          </a:prstGeom>
          <a:noFill/>
          <a:ln>
            <a:noFill/>
          </a:ln>
        </p:spPr>
        <p:txBody>
          <a:bodyPr spcFirstLastPara="1" wrap="square" lIns="91425" tIns="91425" rIns="91425" bIns="91425" anchor="t" anchorCtr="0">
            <a:noAutofit/>
          </a:bodyPr>
          <a:lstStyle/>
          <a:p>
            <a:pPr lvl="0" algn="ctr" rtl="1">
              <a:spcAft>
                <a:spcPts val="1600"/>
              </a:spcAft>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وبالتالي تحسين جودة الحياة، من خلال ممارسة الأنشطة البدنية</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05" name="Google Shape;1105;p58"/>
          <p:cNvSpPr txBox="1"/>
          <p:nvPr/>
        </p:nvSpPr>
        <p:spPr>
          <a:xfrm>
            <a:off x="6828025" y="1480060"/>
            <a:ext cx="2005732"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ar-SA" sz="1800" b="1" dirty="0">
                <a:solidFill>
                  <a:schemeClr val="accent1"/>
                </a:solidFill>
                <a:latin typeface="Paytone One"/>
                <a:ea typeface="Paytone One"/>
                <a:cs typeface="Paytone One"/>
                <a:sym typeface="Paytone One"/>
              </a:rPr>
              <a:t>تعزيز الصحة والرفاهية</a:t>
            </a:r>
            <a:endParaRPr sz="1800" b="1" dirty="0">
              <a:solidFill>
                <a:schemeClr val="accent1"/>
              </a:solidFill>
              <a:latin typeface="Paytone One"/>
              <a:ea typeface="Paytone One"/>
              <a:cs typeface="Paytone One"/>
              <a:sym typeface="Paytone One"/>
            </a:endParaRPr>
          </a:p>
        </p:txBody>
      </p:sp>
      <p:sp>
        <p:nvSpPr>
          <p:cNvPr id="1106" name="Google Shape;1106;p58"/>
          <p:cNvSpPr txBox="1"/>
          <p:nvPr/>
        </p:nvSpPr>
        <p:spPr>
          <a:xfrm>
            <a:off x="66753" y="3432108"/>
            <a:ext cx="2527498" cy="926926"/>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160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تستخدم الرياضة لزيادة الوعي بالتشجيع على السلوكيات المستدامة مثل استخدام وسائل النقل النظيفة والممارسات الصديقة للبيئة</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07" name="Google Shape;1107;p58"/>
          <p:cNvSpPr txBox="1"/>
          <p:nvPr/>
        </p:nvSpPr>
        <p:spPr>
          <a:xfrm>
            <a:off x="548033" y="3117351"/>
            <a:ext cx="14577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ar-SA" sz="1800" b="1" dirty="0">
                <a:solidFill>
                  <a:schemeClr val="accent3"/>
                </a:solidFill>
                <a:latin typeface="Paytone One"/>
                <a:ea typeface="Paytone One"/>
                <a:cs typeface="Paytone One"/>
                <a:sym typeface="Paytone One"/>
              </a:rPr>
              <a:t>التوعية البيئية</a:t>
            </a:r>
            <a:endParaRPr sz="1800" b="1" dirty="0">
              <a:solidFill>
                <a:schemeClr val="accent3"/>
              </a:solidFill>
              <a:latin typeface="Paytone One"/>
              <a:ea typeface="Paytone One"/>
              <a:cs typeface="Paytone One"/>
              <a:sym typeface="Paytone One"/>
            </a:endParaRPr>
          </a:p>
        </p:txBody>
      </p:sp>
      <p:sp>
        <p:nvSpPr>
          <p:cNvPr id="1108" name="Google Shape;1108;p58"/>
          <p:cNvSpPr txBox="1"/>
          <p:nvPr/>
        </p:nvSpPr>
        <p:spPr>
          <a:xfrm>
            <a:off x="6694717" y="3438712"/>
            <a:ext cx="2261506" cy="926925"/>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160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تشجع على الوحدة والتعاون بين الفرد والمجتمع مما يعزز من التكامل الاجتماعي وتحفز العمل الاجتماعي</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09" name="Google Shape;1109;p58"/>
          <p:cNvSpPr txBox="1"/>
          <p:nvPr/>
        </p:nvSpPr>
        <p:spPr>
          <a:xfrm>
            <a:off x="7051850" y="3101018"/>
            <a:ext cx="14577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ar-SA" sz="1800" b="1" dirty="0">
                <a:solidFill>
                  <a:schemeClr val="accent6"/>
                </a:solidFill>
                <a:latin typeface="Paytone One"/>
                <a:ea typeface="Paytone One"/>
                <a:cs typeface="Paytone One"/>
                <a:sym typeface="Paytone One"/>
              </a:rPr>
              <a:t>بناء المجتمعات</a:t>
            </a:r>
            <a:endParaRPr sz="1800" b="1" dirty="0">
              <a:solidFill>
                <a:schemeClr val="accent6"/>
              </a:solidFill>
              <a:latin typeface="Paytone One"/>
              <a:ea typeface="Paytone One"/>
              <a:cs typeface="Paytone One"/>
              <a:sym typeface="Paytone One"/>
            </a:endParaRPr>
          </a:p>
        </p:txBody>
      </p:sp>
      <p:sp>
        <p:nvSpPr>
          <p:cNvPr id="17" name="Google Shape;1108;p58">
            <a:extLst>
              <a:ext uri="{FF2B5EF4-FFF2-40B4-BE49-F238E27FC236}">
                <a16:creationId xmlns:a16="http://schemas.microsoft.com/office/drawing/2014/main" id="{123940DE-9512-9EBA-2BE4-B4A60CE202E8}"/>
              </a:ext>
            </a:extLst>
          </p:cNvPr>
          <p:cNvSpPr txBox="1"/>
          <p:nvPr/>
        </p:nvSpPr>
        <p:spPr>
          <a:xfrm>
            <a:off x="3175908" y="4007497"/>
            <a:ext cx="2729592" cy="926925"/>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160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فرصة لتعليم القيم الأساسية مثل العمل الجماعي والاحترام والمسئولية والذي بدوره ينعكس على الفرد والمجتمع</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20" name="Google Shape;3462;p101">
            <a:extLst>
              <a:ext uri="{FF2B5EF4-FFF2-40B4-BE49-F238E27FC236}">
                <a16:creationId xmlns:a16="http://schemas.microsoft.com/office/drawing/2014/main" id="{72AE89C8-E4F2-C5BF-ED0C-6FBDD4DD5DB9}"/>
              </a:ext>
            </a:extLst>
          </p:cNvPr>
          <p:cNvSpPr/>
          <p:nvPr/>
        </p:nvSpPr>
        <p:spPr>
          <a:xfrm>
            <a:off x="1064292" y="46809"/>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3;p101">
            <a:extLst>
              <a:ext uri="{FF2B5EF4-FFF2-40B4-BE49-F238E27FC236}">
                <a16:creationId xmlns:a16="http://schemas.microsoft.com/office/drawing/2014/main" id="{F18C3910-A07C-98D4-AFC7-8F5D799B8F7D}"/>
              </a:ext>
            </a:extLst>
          </p:cNvPr>
          <p:cNvSpPr/>
          <p:nvPr/>
        </p:nvSpPr>
        <p:spPr>
          <a:xfrm flipH="1">
            <a:off x="7739515" y="46809"/>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7;p45">
            <a:extLst>
              <a:ext uri="{FF2B5EF4-FFF2-40B4-BE49-F238E27FC236}">
                <a16:creationId xmlns:a16="http://schemas.microsoft.com/office/drawing/2014/main" id="{AFB11789-701B-D9F8-BE1D-C2F0262C2662}"/>
              </a:ext>
            </a:extLst>
          </p:cNvPr>
          <p:cNvSpPr txBox="1">
            <a:spLocks/>
          </p:cNvSpPr>
          <p:nvPr/>
        </p:nvSpPr>
        <p:spPr>
          <a:xfrm>
            <a:off x="654504" y="160384"/>
            <a:ext cx="7772400" cy="77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ytone One"/>
              <a:buNone/>
              <a:defRPr sz="1600" b="1"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9pPr>
          </a:lstStyle>
          <a:p>
            <a:r>
              <a:rPr lang="ar-SA" sz="3200" dirty="0">
                <a:latin typeface="Sakkal Majalla" panose="02000000000000000000" pitchFamily="2" charset="-78"/>
                <a:cs typeface="Sakkal Majalla" panose="02000000000000000000" pitchFamily="2" charset="-78"/>
              </a:rPr>
              <a:t> المنشآت الرياضية ودور ها في التنمية المستدامة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94"/>
                                        </p:tgtEl>
                                        <p:attrNameLst>
                                          <p:attrName>style.visibility</p:attrName>
                                        </p:attrNameLst>
                                      </p:cBhvr>
                                      <p:to>
                                        <p:strVal val="visible"/>
                                      </p:to>
                                    </p:set>
                                    <p:anim calcmode="lin" valueType="num">
                                      <p:cBhvr additive="base">
                                        <p:cTn id="7" dur="1000"/>
                                        <p:tgtEl>
                                          <p:spTgt spid="109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095"/>
                                        </p:tgtEl>
                                        <p:attrNameLst>
                                          <p:attrName>style.visibility</p:attrName>
                                        </p:attrNameLst>
                                      </p:cBhvr>
                                      <p:to>
                                        <p:strVal val="visible"/>
                                      </p:to>
                                    </p:set>
                                    <p:anim calcmode="lin" valueType="num">
                                      <p:cBhvr additive="base">
                                        <p:cTn id="10" dur="1000"/>
                                        <p:tgtEl>
                                          <p:spTgt spid="1095"/>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097"/>
                                        </p:tgtEl>
                                        <p:attrNameLst>
                                          <p:attrName>style.visibility</p:attrName>
                                        </p:attrNameLst>
                                      </p:cBhvr>
                                      <p:to>
                                        <p:strVal val="visible"/>
                                      </p:to>
                                    </p:set>
                                    <p:anim calcmode="lin" valueType="num">
                                      <p:cBhvr additive="base">
                                        <p:cTn id="13" dur="1000"/>
                                        <p:tgtEl>
                                          <p:spTgt spid="1097"/>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98"/>
                                        </p:tgtEl>
                                        <p:attrNameLst>
                                          <p:attrName>style.visibility</p:attrName>
                                        </p:attrNameLst>
                                      </p:cBhvr>
                                      <p:to>
                                        <p:strVal val="visible"/>
                                      </p:to>
                                    </p:set>
                                    <p:anim calcmode="lin" valueType="num">
                                      <p:cBhvr additive="base">
                                        <p:cTn id="16" dur="1000"/>
                                        <p:tgtEl>
                                          <p:spTgt spid="1098"/>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01"/>
                                        </p:tgtEl>
                                        <p:attrNameLst>
                                          <p:attrName>style.visibility</p:attrName>
                                        </p:attrNameLst>
                                      </p:cBhvr>
                                      <p:to>
                                        <p:strVal val="visible"/>
                                      </p:to>
                                    </p:set>
                                    <p:anim calcmode="lin" valueType="num">
                                      <p:cBhvr additive="base">
                                        <p:cTn id="19" dur="1000"/>
                                        <p:tgtEl>
                                          <p:spTgt spid="110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84"/>
                                        </p:tgtEl>
                                        <p:attrNameLst>
                                          <p:attrName>style.visibility</p:attrName>
                                        </p:attrNameLst>
                                      </p:cBhvr>
                                      <p:to>
                                        <p:strVal val="visible"/>
                                      </p:to>
                                    </p:set>
                                    <p:animEffect transition="in" filter="fade">
                                      <p:cBhvr>
                                        <p:cTn id="23" dur="1000"/>
                                        <p:tgtEl>
                                          <p:spTgt spid="1084"/>
                                        </p:tgtEl>
                                      </p:cBhvr>
                                    </p:animEffect>
                                  </p:childTnLst>
                                </p:cTn>
                              </p:par>
                              <p:par>
                                <p:cTn id="24" presetID="10" presetClass="entr" presetSubtype="0" fill="hold" nodeType="withEffect">
                                  <p:stCondLst>
                                    <p:cond delay="0"/>
                                  </p:stCondLst>
                                  <p:childTnLst>
                                    <p:set>
                                      <p:cBhvr>
                                        <p:cTn id="25" dur="1" fill="hold">
                                          <p:stCondLst>
                                            <p:cond delay="0"/>
                                          </p:stCondLst>
                                        </p:cTn>
                                        <p:tgtEl>
                                          <p:spTgt spid="1085"/>
                                        </p:tgtEl>
                                        <p:attrNameLst>
                                          <p:attrName>style.visibility</p:attrName>
                                        </p:attrNameLst>
                                      </p:cBhvr>
                                      <p:to>
                                        <p:strVal val="visible"/>
                                      </p:to>
                                    </p:set>
                                    <p:animEffect transition="in" filter="fade">
                                      <p:cBhvr>
                                        <p:cTn id="26" dur="1000"/>
                                        <p:tgtEl>
                                          <p:spTgt spid="1085"/>
                                        </p:tgtEl>
                                      </p:cBhvr>
                                    </p:animEffect>
                                  </p:childTnLst>
                                </p:cTn>
                              </p:par>
                              <p:par>
                                <p:cTn id="27" presetID="10" presetClass="entr" presetSubtype="0" fill="hold" nodeType="withEffect">
                                  <p:stCondLst>
                                    <p:cond delay="0"/>
                                  </p:stCondLst>
                                  <p:childTnLst>
                                    <p:set>
                                      <p:cBhvr>
                                        <p:cTn id="28" dur="1" fill="hold">
                                          <p:stCondLst>
                                            <p:cond delay="0"/>
                                          </p:stCondLst>
                                        </p:cTn>
                                        <p:tgtEl>
                                          <p:spTgt spid="1102"/>
                                        </p:tgtEl>
                                        <p:attrNameLst>
                                          <p:attrName>style.visibility</p:attrName>
                                        </p:attrNameLst>
                                      </p:cBhvr>
                                      <p:to>
                                        <p:strVal val="visible"/>
                                      </p:to>
                                    </p:set>
                                    <p:animEffect transition="in" filter="fade">
                                      <p:cBhvr>
                                        <p:cTn id="29" dur="1000"/>
                                        <p:tgtEl>
                                          <p:spTgt spid="1102"/>
                                        </p:tgtEl>
                                      </p:cBhvr>
                                    </p:animEffect>
                                  </p:childTnLst>
                                </p:cTn>
                              </p:par>
                              <p:par>
                                <p:cTn id="30" presetID="10" presetClass="entr" presetSubtype="0" fill="hold" nodeType="withEffect">
                                  <p:stCondLst>
                                    <p:cond delay="0"/>
                                  </p:stCondLst>
                                  <p:childTnLst>
                                    <p:set>
                                      <p:cBhvr>
                                        <p:cTn id="31" dur="1" fill="hold">
                                          <p:stCondLst>
                                            <p:cond delay="0"/>
                                          </p:stCondLst>
                                        </p:cTn>
                                        <p:tgtEl>
                                          <p:spTgt spid="1103"/>
                                        </p:tgtEl>
                                        <p:attrNameLst>
                                          <p:attrName>style.visibility</p:attrName>
                                        </p:attrNameLst>
                                      </p:cBhvr>
                                      <p:to>
                                        <p:strVal val="visible"/>
                                      </p:to>
                                    </p:set>
                                    <p:animEffect transition="in" filter="fade">
                                      <p:cBhvr>
                                        <p:cTn id="32" dur="1000"/>
                                        <p:tgtEl>
                                          <p:spTgt spid="1103"/>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91"/>
                                        </p:tgtEl>
                                        <p:attrNameLst>
                                          <p:attrName>style.visibility</p:attrName>
                                        </p:attrNameLst>
                                      </p:cBhvr>
                                      <p:to>
                                        <p:strVal val="visible"/>
                                      </p:to>
                                    </p:set>
                                    <p:animEffect transition="in" filter="fade">
                                      <p:cBhvr>
                                        <p:cTn id="36" dur="1000"/>
                                        <p:tgtEl>
                                          <p:spTgt spid="1091"/>
                                        </p:tgtEl>
                                      </p:cBhvr>
                                    </p:animEffect>
                                  </p:childTnLst>
                                </p:cTn>
                              </p:par>
                              <p:par>
                                <p:cTn id="37" presetID="10" presetClass="entr" presetSubtype="0" fill="hold" nodeType="withEffect">
                                  <p:stCondLst>
                                    <p:cond delay="0"/>
                                  </p:stCondLst>
                                  <p:childTnLst>
                                    <p:set>
                                      <p:cBhvr>
                                        <p:cTn id="38" dur="1" fill="hold">
                                          <p:stCondLst>
                                            <p:cond delay="0"/>
                                          </p:stCondLst>
                                        </p:cTn>
                                        <p:tgtEl>
                                          <p:spTgt spid="1104"/>
                                        </p:tgtEl>
                                        <p:attrNameLst>
                                          <p:attrName>style.visibility</p:attrName>
                                        </p:attrNameLst>
                                      </p:cBhvr>
                                      <p:to>
                                        <p:strVal val="visible"/>
                                      </p:to>
                                    </p:set>
                                    <p:animEffect transition="in" filter="fade">
                                      <p:cBhvr>
                                        <p:cTn id="39" dur="1000"/>
                                        <p:tgtEl>
                                          <p:spTgt spid="1104"/>
                                        </p:tgtEl>
                                      </p:cBhvr>
                                    </p:animEffect>
                                  </p:childTnLst>
                                </p:cTn>
                              </p:par>
                              <p:par>
                                <p:cTn id="40" presetID="10" presetClass="entr" presetSubtype="0" fill="hold" nodeType="withEffect">
                                  <p:stCondLst>
                                    <p:cond delay="0"/>
                                  </p:stCondLst>
                                  <p:childTnLst>
                                    <p:set>
                                      <p:cBhvr>
                                        <p:cTn id="41" dur="1" fill="hold">
                                          <p:stCondLst>
                                            <p:cond delay="0"/>
                                          </p:stCondLst>
                                        </p:cTn>
                                        <p:tgtEl>
                                          <p:spTgt spid="1105"/>
                                        </p:tgtEl>
                                        <p:attrNameLst>
                                          <p:attrName>style.visibility</p:attrName>
                                        </p:attrNameLst>
                                      </p:cBhvr>
                                      <p:to>
                                        <p:strVal val="visible"/>
                                      </p:to>
                                    </p:set>
                                    <p:animEffect transition="in" filter="fade">
                                      <p:cBhvr>
                                        <p:cTn id="42" dur="1000"/>
                                        <p:tgtEl>
                                          <p:spTgt spid="1105"/>
                                        </p:tgtEl>
                                      </p:cBhvr>
                                    </p:animEffect>
                                  </p:childTnLst>
                                </p:cTn>
                              </p:par>
                              <p:par>
                                <p:cTn id="43" presetID="10" presetClass="entr" presetSubtype="0" fill="hold" nodeType="withEffect">
                                  <p:stCondLst>
                                    <p:cond delay="0"/>
                                  </p:stCondLst>
                                  <p:childTnLst>
                                    <p:set>
                                      <p:cBhvr>
                                        <p:cTn id="44" dur="1" fill="hold">
                                          <p:stCondLst>
                                            <p:cond delay="0"/>
                                          </p:stCondLst>
                                        </p:cTn>
                                        <p:tgtEl>
                                          <p:spTgt spid="1090"/>
                                        </p:tgtEl>
                                        <p:attrNameLst>
                                          <p:attrName>style.visibility</p:attrName>
                                        </p:attrNameLst>
                                      </p:cBhvr>
                                      <p:to>
                                        <p:strVal val="visible"/>
                                      </p:to>
                                    </p:set>
                                    <p:animEffect transition="in" filter="fade">
                                      <p:cBhvr>
                                        <p:cTn id="45" dur="1000"/>
                                        <p:tgtEl>
                                          <p:spTgt spid="1090"/>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092"/>
                                        </p:tgtEl>
                                        <p:attrNameLst>
                                          <p:attrName>style.visibility</p:attrName>
                                        </p:attrNameLst>
                                      </p:cBhvr>
                                      <p:to>
                                        <p:strVal val="visible"/>
                                      </p:to>
                                    </p:set>
                                    <p:animEffect transition="in" filter="fade">
                                      <p:cBhvr>
                                        <p:cTn id="49" dur="1000"/>
                                        <p:tgtEl>
                                          <p:spTgt spid="1092"/>
                                        </p:tgtEl>
                                      </p:cBhvr>
                                    </p:animEffect>
                                  </p:childTnLst>
                                </p:cTn>
                              </p:par>
                              <p:par>
                                <p:cTn id="50" presetID="10" presetClass="entr" presetSubtype="0" fill="hold" nodeType="withEffect">
                                  <p:stCondLst>
                                    <p:cond delay="0"/>
                                  </p:stCondLst>
                                  <p:childTnLst>
                                    <p:set>
                                      <p:cBhvr>
                                        <p:cTn id="51" dur="1" fill="hold">
                                          <p:stCondLst>
                                            <p:cond delay="0"/>
                                          </p:stCondLst>
                                        </p:cTn>
                                        <p:tgtEl>
                                          <p:spTgt spid="1093"/>
                                        </p:tgtEl>
                                        <p:attrNameLst>
                                          <p:attrName>style.visibility</p:attrName>
                                        </p:attrNameLst>
                                      </p:cBhvr>
                                      <p:to>
                                        <p:strVal val="visible"/>
                                      </p:to>
                                    </p:set>
                                    <p:animEffect transition="in" filter="fade">
                                      <p:cBhvr>
                                        <p:cTn id="52" dur="1000"/>
                                        <p:tgtEl>
                                          <p:spTgt spid="1093"/>
                                        </p:tgtEl>
                                      </p:cBhvr>
                                    </p:animEffect>
                                  </p:childTnLst>
                                </p:cTn>
                              </p:par>
                              <p:par>
                                <p:cTn id="53" presetID="10" presetClass="entr" presetSubtype="0" fill="hold" nodeType="withEffect">
                                  <p:stCondLst>
                                    <p:cond delay="0"/>
                                  </p:stCondLst>
                                  <p:childTnLst>
                                    <p:set>
                                      <p:cBhvr>
                                        <p:cTn id="54" dur="1" fill="hold">
                                          <p:stCondLst>
                                            <p:cond delay="0"/>
                                          </p:stCondLst>
                                        </p:cTn>
                                        <p:tgtEl>
                                          <p:spTgt spid="1108"/>
                                        </p:tgtEl>
                                        <p:attrNameLst>
                                          <p:attrName>style.visibility</p:attrName>
                                        </p:attrNameLst>
                                      </p:cBhvr>
                                      <p:to>
                                        <p:strVal val="visible"/>
                                      </p:to>
                                    </p:set>
                                    <p:animEffect transition="in" filter="fade">
                                      <p:cBhvr>
                                        <p:cTn id="55" dur="1000"/>
                                        <p:tgtEl>
                                          <p:spTgt spid="1108"/>
                                        </p:tgtEl>
                                      </p:cBhvr>
                                    </p:animEffect>
                                  </p:childTnLst>
                                </p:cTn>
                              </p:par>
                              <p:par>
                                <p:cTn id="56" presetID="10" presetClass="entr" presetSubtype="0" fill="hold" nodeType="withEffect">
                                  <p:stCondLst>
                                    <p:cond delay="0"/>
                                  </p:stCondLst>
                                  <p:childTnLst>
                                    <p:set>
                                      <p:cBhvr>
                                        <p:cTn id="57" dur="1" fill="hold">
                                          <p:stCondLst>
                                            <p:cond delay="0"/>
                                          </p:stCondLst>
                                        </p:cTn>
                                        <p:tgtEl>
                                          <p:spTgt spid="1109"/>
                                        </p:tgtEl>
                                        <p:attrNameLst>
                                          <p:attrName>style.visibility</p:attrName>
                                        </p:attrNameLst>
                                      </p:cBhvr>
                                      <p:to>
                                        <p:strVal val="visible"/>
                                      </p:to>
                                    </p:set>
                                    <p:animEffect transition="in" filter="fade">
                                      <p:cBhvr>
                                        <p:cTn id="58" dur="1000"/>
                                        <p:tgtEl>
                                          <p:spTgt spid="1109"/>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1087"/>
                                        </p:tgtEl>
                                        <p:attrNameLst>
                                          <p:attrName>style.visibility</p:attrName>
                                        </p:attrNameLst>
                                      </p:cBhvr>
                                      <p:to>
                                        <p:strVal val="visible"/>
                                      </p:to>
                                    </p:set>
                                    <p:animEffect transition="in" filter="fade">
                                      <p:cBhvr>
                                        <p:cTn id="62" dur="1000"/>
                                        <p:tgtEl>
                                          <p:spTgt spid="1087"/>
                                        </p:tgtEl>
                                      </p:cBhvr>
                                    </p:animEffect>
                                  </p:childTnLst>
                                </p:cTn>
                              </p:par>
                              <p:par>
                                <p:cTn id="63" presetID="10" presetClass="entr" presetSubtype="0" fill="hold" nodeType="withEffect">
                                  <p:stCondLst>
                                    <p:cond delay="0"/>
                                  </p:stCondLst>
                                  <p:childTnLst>
                                    <p:set>
                                      <p:cBhvr>
                                        <p:cTn id="64" dur="1" fill="hold">
                                          <p:stCondLst>
                                            <p:cond delay="0"/>
                                          </p:stCondLst>
                                        </p:cTn>
                                        <p:tgtEl>
                                          <p:spTgt spid="1088"/>
                                        </p:tgtEl>
                                        <p:attrNameLst>
                                          <p:attrName>style.visibility</p:attrName>
                                        </p:attrNameLst>
                                      </p:cBhvr>
                                      <p:to>
                                        <p:strVal val="visible"/>
                                      </p:to>
                                    </p:set>
                                    <p:animEffect transition="in" filter="fade">
                                      <p:cBhvr>
                                        <p:cTn id="65" dur="1000"/>
                                        <p:tgtEl>
                                          <p:spTgt spid="1088"/>
                                        </p:tgtEl>
                                      </p:cBhvr>
                                    </p:animEffect>
                                  </p:childTnLst>
                                </p:cTn>
                              </p:par>
                              <p:par>
                                <p:cTn id="66" presetID="10" presetClass="entr" presetSubtype="0" fill="hold" nodeType="withEffect">
                                  <p:stCondLst>
                                    <p:cond delay="0"/>
                                  </p:stCondLst>
                                  <p:childTnLst>
                                    <p:set>
                                      <p:cBhvr>
                                        <p:cTn id="67" dur="1" fill="hold">
                                          <p:stCondLst>
                                            <p:cond delay="0"/>
                                          </p:stCondLst>
                                        </p:cTn>
                                        <p:tgtEl>
                                          <p:spTgt spid="1106"/>
                                        </p:tgtEl>
                                        <p:attrNameLst>
                                          <p:attrName>style.visibility</p:attrName>
                                        </p:attrNameLst>
                                      </p:cBhvr>
                                      <p:to>
                                        <p:strVal val="visible"/>
                                      </p:to>
                                    </p:set>
                                    <p:animEffect transition="in" filter="fade">
                                      <p:cBhvr>
                                        <p:cTn id="68" dur="1000"/>
                                        <p:tgtEl>
                                          <p:spTgt spid="1106"/>
                                        </p:tgtEl>
                                      </p:cBhvr>
                                    </p:animEffect>
                                  </p:childTnLst>
                                </p:cTn>
                              </p:par>
                              <p:par>
                                <p:cTn id="69" presetID="10" presetClass="entr" presetSubtype="0" fill="hold" nodeType="withEffect">
                                  <p:stCondLst>
                                    <p:cond delay="0"/>
                                  </p:stCondLst>
                                  <p:childTnLst>
                                    <p:set>
                                      <p:cBhvr>
                                        <p:cTn id="70" dur="1" fill="hold">
                                          <p:stCondLst>
                                            <p:cond delay="0"/>
                                          </p:stCondLst>
                                        </p:cTn>
                                        <p:tgtEl>
                                          <p:spTgt spid="1107"/>
                                        </p:tgtEl>
                                        <p:attrNameLst>
                                          <p:attrName>style.visibility</p:attrName>
                                        </p:attrNameLst>
                                      </p:cBhvr>
                                      <p:to>
                                        <p:strVal val="visible"/>
                                      </p:to>
                                    </p:set>
                                    <p:animEffect transition="in" filter="fade">
                                      <p:cBhvr>
                                        <p:cTn id="71" dur="1000"/>
                                        <p:tgtEl>
                                          <p:spTgt spid="1107"/>
                                        </p:tgtEl>
                                      </p:cBhvr>
                                    </p:animEffect>
                                  </p:childTnLst>
                                </p:cTn>
                              </p:par>
                              <p:par>
                                <p:cTn id="72" presetID="10"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pSp>
        <p:nvGrpSpPr>
          <p:cNvPr id="538" name="Google Shape;538;p43"/>
          <p:cNvGrpSpPr/>
          <p:nvPr/>
        </p:nvGrpSpPr>
        <p:grpSpPr>
          <a:xfrm rot="10800000">
            <a:off x="1779814" y="-73483"/>
            <a:ext cx="5012872" cy="4825095"/>
            <a:chOff x="1260100" y="277100"/>
            <a:chExt cx="5089825" cy="5238848"/>
          </a:xfrm>
        </p:grpSpPr>
        <p:sp>
          <p:nvSpPr>
            <p:cNvPr id="539" name="Google Shape;539;p43"/>
            <p:cNvSpPr/>
            <p:nvPr/>
          </p:nvSpPr>
          <p:spPr>
            <a:xfrm>
              <a:off x="1270075" y="370148"/>
              <a:ext cx="5079850" cy="5145800"/>
            </a:xfrm>
            <a:custGeom>
              <a:avLst/>
              <a:gdLst/>
              <a:ahLst/>
              <a:cxnLst/>
              <a:rect l="l" t="t" r="r" b="b"/>
              <a:pathLst>
                <a:path w="203194" h="205832" extrusionOk="0">
                  <a:moveTo>
                    <a:pt x="143459" y="27228"/>
                  </a:moveTo>
                  <a:cubicBezTo>
                    <a:pt x="143938" y="27475"/>
                    <a:pt x="144416" y="27726"/>
                    <a:pt x="144891" y="27982"/>
                  </a:cubicBezTo>
                  <a:lnTo>
                    <a:pt x="144891" y="27982"/>
                  </a:lnTo>
                  <a:lnTo>
                    <a:pt x="143459" y="27228"/>
                  </a:lnTo>
                  <a:close/>
                  <a:moveTo>
                    <a:pt x="146607" y="28994"/>
                  </a:moveTo>
                  <a:cubicBezTo>
                    <a:pt x="146822" y="29142"/>
                    <a:pt x="147012" y="29277"/>
                    <a:pt x="147177" y="29387"/>
                  </a:cubicBezTo>
                  <a:lnTo>
                    <a:pt x="147897" y="29747"/>
                  </a:lnTo>
                  <a:cubicBezTo>
                    <a:pt x="147469" y="29492"/>
                    <a:pt x="147039" y="29241"/>
                    <a:pt x="146607" y="28994"/>
                  </a:cubicBezTo>
                  <a:close/>
                  <a:moveTo>
                    <a:pt x="121868" y="19792"/>
                  </a:moveTo>
                  <a:cubicBezTo>
                    <a:pt x="130499" y="21495"/>
                    <a:pt x="138915" y="24596"/>
                    <a:pt x="146607" y="28994"/>
                  </a:cubicBezTo>
                  <a:lnTo>
                    <a:pt x="146607" y="28994"/>
                  </a:lnTo>
                  <a:cubicBezTo>
                    <a:pt x="146427" y="28869"/>
                    <a:pt x="146229" y="28735"/>
                    <a:pt x="146013" y="28598"/>
                  </a:cubicBezTo>
                  <a:lnTo>
                    <a:pt x="146013" y="28598"/>
                  </a:lnTo>
                  <a:cubicBezTo>
                    <a:pt x="153656" y="32869"/>
                    <a:pt x="160668" y="38356"/>
                    <a:pt x="166609" y="44621"/>
                  </a:cubicBezTo>
                  <a:cubicBezTo>
                    <a:pt x="174645" y="53137"/>
                    <a:pt x="180763" y="63093"/>
                    <a:pt x="184841" y="74008"/>
                  </a:cubicBezTo>
                  <a:cubicBezTo>
                    <a:pt x="186760" y="79166"/>
                    <a:pt x="188080" y="84564"/>
                    <a:pt x="188919" y="89961"/>
                  </a:cubicBezTo>
                  <a:cubicBezTo>
                    <a:pt x="189639" y="94639"/>
                    <a:pt x="189999" y="99317"/>
                    <a:pt x="189879" y="104115"/>
                  </a:cubicBezTo>
                  <a:cubicBezTo>
                    <a:pt x="189639" y="112512"/>
                    <a:pt x="188320" y="118389"/>
                    <a:pt x="187480" y="119948"/>
                  </a:cubicBezTo>
                  <a:cubicBezTo>
                    <a:pt x="187360" y="118629"/>
                    <a:pt x="188080" y="113471"/>
                    <a:pt x="188200" y="106274"/>
                  </a:cubicBezTo>
                  <a:cubicBezTo>
                    <a:pt x="188320" y="97638"/>
                    <a:pt x="187120" y="88882"/>
                    <a:pt x="184841" y="80605"/>
                  </a:cubicBezTo>
                  <a:cubicBezTo>
                    <a:pt x="182322" y="71369"/>
                    <a:pt x="178244" y="62733"/>
                    <a:pt x="172846" y="54936"/>
                  </a:cubicBezTo>
                  <a:cubicBezTo>
                    <a:pt x="168768" y="48939"/>
                    <a:pt x="163850" y="43661"/>
                    <a:pt x="158333" y="38983"/>
                  </a:cubicBezTo>
                  <a:cubicBezTo>
                    <a:pt x="152935" y="34425"/>
                    <a:pt x="146937" y="30467"/>
                    <a:pt x="140580" y="27228"/>
                  </a:cubicBezTo>
                  <a:cubicBezTo>
                    <a:pt x="134583" y="24230"/>
                    <a:pt x="128226" y="21711"/>
                    <a:pt x="121868" y="19792"/>
                  </a:cubicBezTo>
                  <a:close/>
                  <a:moveTo>
                    <a:pt x="175234" y="36681"/>
                  </a:moveTo>
                  <a:cubicBezTo>
                    <a:pt x="175270" y="36681"/>
                    <a:pt x="175313" y="36689"/>
                    <a:pt x="175365" y="36704"/>
                  </a:cubicBezTo>
                  <a:cubicBezTo>
                    <a:pt x="175845" y="36824"/>
                    <a:pt x="178724" y="39703"/>
                    <a:pt x="182322" y="44741"/>
                  </a:cubicBezTo>
                  <a:cubicBezTo>
                    <a:pt x="186520" y="50978"/>
                    <a:pt x="190119" y="57575"/>
                    <a:pt x="192878" y="64652"/>
                  </a:cubicBezTo>
                  <a:cubicBezTo>
                    <a:pt x="195756" y="72089"/>
                    <a:pt x="197795" y="79766"/>
                    <a:pt x="198875" y="87682"/>
                  </a:cubicBezTo>
                  <a:cubicBezTo>
                    <a:pt x="199595" y="92480"/>
                    <a:pt x="199955" y="97398"/>
                    <a:pt x="199955" y="102196"/>
                  </a:cubicBezTo>
                  <a:cubicBezTo>
                    <a:pt x="200554" y="107954"/>
                    <a:pt x="200314" y="113711"/>
                    <a:pt x="199355" y="119469"/>
                  </a:cubicBezTo>
                  <a:cubicBezTo>
                    <a:pt x="198395" y="125106"/>
                    <a:pt x="196716" y="130504"/>
                    <a:pt x="194437" y="135782"/>
                  </a:cubicBezTo>
                  <a:cubicBezTo>
                    <a:pt x="196836" y="128105"/>
                    <a:pt x="198395" y="120188"/>
                    <a:pt x="198875" y="112152"/>
                  </a:cubicBezTo>
                  <a:cubicBezTo>
                    <a:pt x="199355" y="106274"/>
                    <a:pt x="199235" y="100277"/>
                    <a:pt x="198755" y="94519"/>
                  </a:cubicBezTo>
                  <a:cubicBezTo>
                    <a:pt x="198035" y="88282"/>
                    <a:pt x="196956" y="82165"/>
                    <a:pt x="195157" y="76167"/>
                  </a:cubicBezTo>
                  <a:cubicBezTo>
                    <a:pt x="193597" y="70530"/>
                    <a:pt x="191438" y="65132"/>
                    <a:pt x="188919" y="59734"/>
                  </a:cubicBezTo>
                  <a:cubicBezTo>
                    <a:pt x="186760" y="55416"/>
                    <a:pt x="184481" y="51218"/>
                    <a:pt x="181842" y="47140"/>
                  </a:cubicBezTo>
                  <a:cubicBezTo>
                    <a:pt x="177481" y="40483"/>
                    <a:pt x="174437" y="36681"/>
                    <a:pt x="175234" y="36681"/>
                  </a:cubicBezTo>
                  <a:close/>
                  <a:moveTo>
                    <a:pt x="108794" y="188799"/>
                  </a:moveTo>
                  <a:cubicBezTo>
                    <a:pt x="108403" y="188840"/>
                    <a:pt x="108011" y="188879"/>
                    <a:pt x="107618" y="188916"/>
                  </a:cubicBezTo>
                  <a:lnTo>
                    <a:pt x="107618" y="188916"/>
                  </a:lnTo>
                  <a:cubicBezTo>
                    <a:pt x="107956" y="188877"/>
                    <a:pt x="108347" y="188837"/>
                    <a:pt x="108794" y="188799"/>
                  </a:cubicBezTo>
                  <a:close/>
                  <a:moveTo>
                    <a:pt x="116111" y="0"/>
                  </a:moveTo>
                  <a:lnTo>
                    <a:pt x="116111" y="0"/>
                  </a:lnTo>
                  <a:cubicBezTo>
                    <a:pt x="121508" y="1439"/>
                    <a:pt x="126786" y="3359"/>
                    <a:pt x="131704" y="5997"/>
                  </a:cubicBezTo>
                  <a:cubicBezTo>
                    <a:pt x="131935" y="6182"/>
                    <a:pt x="131970" y="6278"/>
                    <a:pt x="131762" y="6278"/>
                  </a:cubicBezTo>
                  <a:cubicBezTo>
                    <a:pt x="131429" y="6278"/>
                    <a:pt x="130475" y="6034"/>
                    <a:pt x="128705" y="5518"/>
                  </a:cubicBezTo>
                  <a:cubicBezTo>
                    <a:pt x="123787" y="4078"/>
                    <a:pt x="118750" y="2999"/>
                    <a:pt x="113592" y="2159"/>
                  </a:cubicBezTo>
                  <a:cubicBezTo>
                    <a:pt x="109034" y="1439"/>
                    <a:pt x="104476" y="1080"/>
                    <a:pt x="99918" y="840"/>
                  </a:cubicBezTo>
                  <a:cubicBezTo>
                    <a:pt x="99118" y="820"/>
                    <a:pt x="98322" y="810"/>
                    <a:pt x="97528" y="810"/>
                  </a:cubicBezTo>
                  <a:cubicBezTo>
                    <a:pt x="93557" y="810"/>
                    <a:pt x="89642" y="1060"/>
                    <a:pt x="85644" y="1559"/>
                  </a:cubicBezTo>
                  <a:cubicBezTo>
                    <a:pt x="77487" y="2399"/>
                    <a:pt x="69571" y="4798"/>
                    <a:pt x="62254" y="8636"/>
                  </a:cubicBezTo>
                  <a:cubicBezTo>
                    <a:pt x="63933" y="8156"/>
                    <a:pt x="65852" y="7557"/>
                    <a:pt x="67892" y="7197"/>
                  </a:cubicBezTo>
                  <a:cubicBezTo>
                    <a:pt x="69811" y="6717"/>
                    <a:pt x="71970" y="6117"/>
                    <a:pt x="74129" y="5518"/>
                  </a:cubicBezTo>
                  <a:cubicBezTo>
                    <a:pt x="78687" y="4438"/>
                    <a:pt x="83245" y="3598"/>
                    <a:pt x="87923" y="3119"/>
                  </a:cubicBezTo>
                  <a:cubicBezTo>
                    <a:pt x="90890" y="2781"/>
                    <a:pt x="93868" y="2619"/>
                    <a:pt x="96759" y="2619"/>
                  </a:cubicBezTo>
                  <a:cubicBezTo>
                    <a:pt x="103101" y="2619"/>
                    <a:pt x="109022" y="3397"/>
                    <a:pt x="113472" y="4798"/>
                  </a:cubicBezTo>
                  <a:cubicBezTo>
                    <a:pt x="111313" y="4798"/>
                    <a:pt x="108514" y="4638"/>
                    <a:pt x="105253" y="4638"/>
                  </a:cubicBezTo>
                  <a:cubicBezTo>
                    <a:pt x="103623" y="4638"/>
                    <a:pt x="101877" y="4678"/>
                    <a:pt x="100038" y="4798"/>
                  </a:cubicBezTo>
                  <a:cubicBezTo>
                    <a:pt x="93920" y="4918"/>
                    <a:pt x="87803" y="5638"/>
                    <a:pt x="81925" y="6957"/>
                  </a:cubicBezTo>
                  <a:cubicBezTo>
                    <a:pt x="75568" y="8156"/>
                    <a:pt x="69331" y="10076"/>
                    <a:pt x="63334" y="12595"/>
                  </a:cubicBezTo>
                  <a:cubicBezTo>
                    <a:pt x="58296" y="14754"/>
                    <a:pt x="53258" y="17273"/>
                    <a:pt x="48580" y="20151"/>
                  </a:cubicBezTo>
                  <a:cubicBezTo>
                    <a:pt x="41743" y="24469"/>
                    <a:pt x="35386" y="29507"/>
                    <a:pt x="29628" y="35145"/>
                  </a:cubicBezTo>
                  <a:cubicBezTo>
                    <a:pt x="23871" y="41022"/>
                    <a:pt x="18833" y="47500"/>
                    <a:pt x="14635" y="54697"/>
                  </a:cubicBezTo>
                  <a:cubicBezTo>
                    <a:pt x="6478" y="68491"/>
                    <a:pt x="2280" y="84324"/>
                    <a:pt x="2520" y="100397"/>
                  </a:cubicBezTo>
                  <a:cubicBezTo>
                    <a:pt x="3120" y="96918"/>
                    <a:pt x="3839" y="91761"/>
                    <a:pt x="5279" y="85763"/>
                  </a:cubicBezTo>
                  <a:cubicBezTo>
                    <a:pt x="6838" y="79166"/>
                    <a:pt x="8997" y="72689"/>
                    <a:pt x="11756" y="66571"/>
                  </a:cubicBezTo>
                  <a:cubicBezTo>
                    <a:pt x="14635" y="60094"/>
                    <a:pt x="18353" y="53857"/>
                    <a:pt x="22551" y="48099"/>
                  </a:cubicBezTo>
                  <a:cubicBezTo>
                    <a:pt x="26150" y="43301"/>
                    <a:pt x="30108" y="38863"/>
                    <a:pt x="34546" y="34785"/>
                  </a:cubicBezTo>
                  <a:cubicBezTo>
                    <a:pt x="38624" y="31067"/>
                    <a:pt x="42942" y="27708"/>
                    <a:pt x="47500" y="24589"/>
                  </a:cubicBezTo>
                  <a:cubicBezTo>
                    <a:pt x="52538" y="21231"/>
                    <a:pt x="57936" y="18352"/>
                    <a:pt x="63693" y="15953"/>
                  </a:cubicBezTo>
                  <a:cubicBezTo>
                    <a:pt x="69211" y="13674"/>
                    <a:pt x="75088" y="11995"/>
                    <a:pt x="81086" y="10915"/>
                  </a:cubicBezTo>
                  <a:cubicBezTo>
                    <a:pt x="85458" y="10120"/>
                    <a:pt x="89913" y="9655"/>
                    <a:pt x="94381" y="9655"/>
                  </a:cubicBezTo>
                  <a:cubicBezTo>
                    <a:pt x="95307" y="9655"/>
                    <a:pt x="96233" y="9675"/>
                    <a:pt x="97159" y="9716"/>
                  </a:cubicBezTo>
                  <a:lnTo>
                    <a:pt x="99078" y="9716"/>
                  </a:lnTo>
                  <a:lnTo>
                    <a:pt x="100757" y="9836"/>
                  </a:lnTo>
                  <a:cubicBezTo>
                    <a:pt x="101837" y="9956"/>
                    <a:pt x="102796" y="10076"/>
                    <a:pt x="103756" y="10196"/>
                  </a:cubicBezTo>
                  <a:cubicBezTo>
                    <a:pt x="105555" y="10436"/>
                    <a:pt x="106875" y="10675"/>
                    <a:pt x="107954" y="10915"/>
                  </a:cubicBezTo>
                  <a:cubicBezTo>
                    <a:pt x="109873" y="11515"/>
                    <a:pt x="110473" y="11875"/>
                    <a:pt x="109993" y="12115"/>
                  </a:cubicBezTo>
                  <a:cubicBezTo>
                    <a:pt x="108314" y="12355"/>
                    <a:pt x="106635" y="12475"/>
                    <a:pt x="105076" y="12475"/>
                  </a:cubicBezTo>
                  <a:cubicBezTo>
                    <a:pt x="102437" y="12475"/>
                    <a:pt x="98838" y="12595"/>
                    <a:pt x="94520" y="12954"/>
                  </a:cubicBezTo>
                  <a:cubicBezTo>
                    <a:pt x="85284" y="13674"/>
                    <a:pt x="76288" y="15593"/>
                    <a:pt x="67532" y="18832"/>
                  </a:cubicBezTo>
                  <a:cubicBezTo>
                    <a:pt x="63094" y="20391"/>
                    <a:pt x="58895" y="22310"/>
                    <a:pt x="54817" y="24589"/>
                  </a:cubicBezTo>
                  <a:cubicBezTo>
                    <a:pt x="52658" y="25669"/>
                    <a:pt x="50739" y="26988"/>
                    <a:pt x="48820" y="28188"/>
                  </a:cubicBezTo>
                  <a:cubicBezTo>
                    <a:pt x="46901" y="29387"/>
                    <a:pt x="44861" y="30707"/>
                    <a:pt x="43062" y="32146"/>
                  </a:cubicBezTo>
                  <a:cubicBezTo>
                    <a:pt x="35026" y="38144"/>
                    <a:pt x="28069" y="45460"/>
                    <a:pt x="22431" y="53737"/>
                  </a:cubicBezTo>
                  <a:cubicBezTo>
                    <a:pt x="19552" y="58175"/>
                    <a:pt x="17033" y="62853"/>
                    <a:pt x="14994" y="67771"/>
                  </a:cubicBezTo>
                  <a:cubicBezTo>
                    <a:pt x="13195" y="71969"/>
                    <a:pt x="11876" y="76287"/>
                    <a:pt x="10916" y="80845"/>
                  </a:cubicBezTo>
                  <a:cubicBezTo>
                    <a:pt x="10676" y="82165"/>
                    <a:pt x="10436" y="83364"/>
                    <a:pt x="10316" y="84324"/>
                  </a:cubicBezTo>
                  <a:cubicBezTo>
                    <a:pt x="10076" y="85403"/>
                    <a:pt x="10076" y="86243"/>
                    <a:pt x="9957" y="86963"/>
                  </a:cubicBezTo>
                  <a:cubicBezTo>
                    <a:pt x="9837" y="87682"/>
                    <a:pt x="9837" y="88522"/>
                    <a:pt x="9957" y="89362"/>
                  </a:cubicBezTo>
                  <a:cubicBezTo>
                    <a:pt x="9975" y="89454"/>
                    <a:pt x="9999" y="89498"/>
                    <a:pt x="10029" y="89498"/>
                  </a:cubicBezTo>
                  <a:cubicBezTo>
                    <a:pt x="10193" y="89498"/>
                    <a:pt x="10529" y="88171"/>
                    <a:pt x="11036" y="86243"/>
                  </a:cubicBezTo>
                  <a:cubicBezTo>
                    <a:pt x="11636" y="83844"/>
                    <a:pt x="12595" y="80605"/>
                    <a:pt x="13555" y="77247"/>
                  </a:cubicBezTo>
                  <a:cubicBezTo>
                    <a:pt x="14155" y="75568"/>
                    <a:pt x="14754" y="73888"/>
                    <a:pt x="15354" y="72449"/>
                  </a:cubicBezTo>
                  <a:cubicBezTo>
                    <a:pt x="15954" y="70890"/>
                    <a:pt x="16554" y="69450"/>
                    <a:pt x="17033" y="68251"/>
                  </a:cubicBezTo>
                  <a:cubicBezTo>
                    <a:pt x="19552" y="62373"/>
                    <a:pt x="22791" y="56856"/>
                    <a:pt x="26509" y="51818"/>
                  </a:cubicBezTo>
                  <a:cubicBezTo>
                    <a:pt x="29748" y="47380"/>
                    <a:pt x="33466" y="43661"/>
                    <a:pt x="37904" y="40543"/>
                  </a:cubicBezTo>
                  <a:lnTo>
                    <a:pt x="37904" y="40543"/>
                  </a:lnTo>
                  <a:cubicBezTo>
                    <a:pt x="36585" y="41622"/>
                    <a:pt x="35386" y="42942"/>
                    <a:pt x="34186" y="44381"/>
                  </a:cubicBezTo>
                  <a:cubicBezTo>
                    <a:pt x="33466" y="45101"/>
                    <a:pt x="32867" y="45820"/>
                    <a:pt x="32267" y="46540"/>
                  </a:cubicBezTo>
                  <a:cubicBezTo>
                    <a:pt x="31667" y="47260"/>
                    <a:pt x="31067" y="48099"/>
                    <a:pt x="30468" y="48819"/>
                  </a:cubicBezTo>
                  <a:cubicBezTo>
                    <a:pt x="29388" y="50258"/>
                    <a:pt x="28309" y="51818"/>
                    <a:pt x="27349" y="53137"/>
                  </a:cubicBezTo>
                  <a:cubicBezTo>
                    <a:pt x="26989" y="53857"/>
                    <a:pt x="26509" y="54577"/>
                    <a:pt x="26150" y="55176"/>
                  </a:cubicBezTo>
                  <a:cubicBezTo>
                    <a:pt x="25790" y="55776"/>
                    <a:pt x="25430" y="56376"/>
                    <a:pt x="25190" y="56856"/>
                  </a:cubicBezTo>
                  <a:cubicBezTo>
                    <a:pt x="24243" y="58466"/>
                    <a:pt x="23894" y="59478"/>
                    <a:pt x="24084" y="59478"/>
                  </a:cubicBezTo>
                  <a:cubicBezTo>
                    <a:pt x="24135" y="59478"/>
                    <a:pt x="24224" y="59406"/>
                    <a:pt x="24350" y="59255"/>
                  </a:cubicBezTo>
                  <a:cubicBezTo>
                    <a:pt x="24710" y="58895"/>
                    <a:pt x="25430" y="57935"/>
                    <a:pt x="26509" y="56496"/>
                  </a:cubicBezTo>
                  <a:lnTo>
                    <a:pt x="26509" y="56496"/>
                  </a:lnTo>
                  <a:cubicBezTo>
                    <a:pt x="8637" y="83964"/>
                    <a:pt x="1" y="116350"/>
                    <a:pt x="23031" y="154014"/>
                  </a:cubicBezTo>
                  <a:cubicBezTo>
                    <a:pt x="38230" y="178712"/>
                    <a:pt x="69311" y="189386"/>
                    <a:pt x="97477" y="189386"/>
                  </a:cubicBezTo>
                  <a:cubicBezTo>
                    <a:pt x="100912" y="189386"/>
                    <a:pt x="104304" y="189228"/>
                    <a:pt x="107618" y="188916"/>
                  </a:cubicBezTo>
                  <a:lnTo>
                    <a:pt x="107618" y="188916"/>
                  </a:lnTo>
                  <a:cubicBezTo>
                    <a:pt x="106081" y="189095"/>
                    <a:pt x="105642" y="189265"/>
                    <a:pt x="106056" y="189265"/>
                  </a:cubicBezTo>
                  <a:cubicBezTo>
                    <a:pt x="106406" y="189265"/>
                    <a:pt x="107369" y="189143"/>
                    <a:pt x="108794" y="188799"/>
                  </a:cubicBezTo>
                  <a:lnTo>
                    <a:pt x="108794" y="188799"/>
                  </a:lnTo>
                  <a:cubicBezTo>
                    <a:pt x="108794" y="188799"/>
                    <a:pt x="108794" y="188799"/>
                    <a:pt x="108794" y="188799"/>
                  </a:cubicBezTo>
                  <a:cubicBezTo>
                    <a:pt x="112992" y="188319"/>
                    <a:pt x="117070" y="187599"/>
                    <a:pt x="121029" y="186520"/>
                  </a:cubicBezTo>
                  <a:cubicBezTo>
                    <a:pt x="121868" y="186280"/>
                    <a:pt x="123068" y="185920"/>
                    <a:pt x="124387" y="185440"/>
                  </a:cubicBezTo>
                  <a:cubicBezTo>
                    <a:pt x="125707" y="184961"/>
                    <a:pt x="127266" y="184361"/>
                    <a:pt x="128825" y="183761"/>
                  </a:cubicBezTo>
                  <a:cubicBezTo>
                    <a:pt x="130505" y="183041"/>
                    <a:pt x="132184" y="182202"/>
                    <a:pt x="133863" y="181482"/>
                  </a:cubicBezTo>
                  <a:cubicBezTo>
                    <a:pt x="135542" y="180762"/>
                    <a:pt x="137102" y="179923"/>
                    <a:pt x="138661" y="178963"/>
                  </a:cubicBezTo>
                  <a:cubicBezTo>
                    <a:pt x="143175" y="176485"/>
                    <a:pt x="146775" y="174137"/>
                    <a:pt x="147532" y="174137"/>
                  </a:cubicBezTo>
                  <a:cubicBezTo>
                    <a:pt x="147801" y="174137"/>
                    <a:pt x="147712" y="174433"/>
                    <a:pt x="147177" y="175125"/>
                  </a:cubicBezTo>
                  <a:cubicBezTo>
                    <a:pt x="146937" y="175605"/>
                    <a:pt x="146578" y="175964"/>
                    <a:pt x="146098" y="176324"/>
                  </a:cubicBezTo>
                  <a:cubicBezTo>
                    <a:pt x="145618" y="176684"/>
                    <a:pt x="145018" y="177284"/>
                    <a:pt x="144179" y="177764"/>
                  </a:cubicBezTo>
                  <a:cubicBezTo>
                    <a:pt x="142739" y="178963"/>
                    <a:pt x="140820" y="180163"/>
                    <a:pt x="138901" y="181362"/>
                  </a:cubicBezTo>
                  <a:cubicBezTo>
                    <a:pt x="134823" y="183761"/>
                    <a:pt x="130385" y="185920"/>
                    <a:pt x="128226" y="187000"/>
                  </a:cubicBezTo>
                  <a:cubicBezTo>
                    <a:pt x="129665" y="186640"/>
                    <a:pt x="131224" y="186160"/>
                    <a:pt x="132664" y="185560"/>
                  </a:cubicBezTo>
                  <a:cubicBezTo>
                    <a:pt x="133623" y="185200"/>
                    <a:pt x="134583" y="184841"/>
                    <a:pt x="135662" y="184361"/>
                  </a:cubicBezTo>
                  <a:lnTo>
                    <a:pt x="139021" y="182801"/>
                  </a:lnTo>
                  <a:cubicBezTo>
                    <a:pt x="143939" y="180283"/>
                    <a:pt x="148617" y="177284"/>
                    <a:pt x="153055" y="173805"/>
                  </a:cubicBezTo>
                  <a:cubicBezTo>
                    <a:pt x="157133" y="170687"/>
                    <a:pt x="160971" y="167208"/>
                    <a:pt x="164570" y="163610"/>
                  </a:cubicBezTo>
                  <a:cubicBezTo>
                    <a:pt x="166129" y="162050"/>
                    <a:pt x="167329" y="160731"/>
                    <a:pt x="168288" y="159891"/>
                  </a:cubicBezTo>
                  <a:cubicBezTo>
                    <a:pt x="168768" y="159172"/>
                    <a:pt x="169488" y="158572"/>
                    <a:pt x="170207" y="158212"/>
                  </a:cubicBezTo>
                  <a:cubicBezTo>
                    <a:pt x="170567" y="158212"/>
                    <a:pt x="170447" y="158692"/>
                    <a:pt x="169848" y="159771"/>
                  </a:cubicBezTo>
                  <a:cubicBezTo>
                    <a:pt x="169608" y="160251"/>
                    <a:pt x="169248" y="160851"/>
                    <a:pt x="168768" y="161571"/>
                  </a:cubicBezTo>
                  <a:cubicBezTo>
                    <a:pt x="168288" y="162290"/>
                    <a:pt x="167569" y="163010"/>
                    <a:pt x="166969" y="163970"/>
                  </a:cubicBezTo>
                  <a:cubicBezTo>
                    <a:pt x="163370" y="168408"/>
                    <a:pt x="159292" y="172366"/>
                    <a:pt x="154854" y="175964"/>
                  </a:cubicBezTo>
                  <a:cubicBezTo>
                    <a:pt x="149936" y="179923"/>
                    <a:pt x="144538" y="183281"/>
                    <a:pt x="138901" y="186160"/>
                  </a:cubicBezTo>
                  <a:cubicBezTo>
                    <a:pt x="136262" y="187479"/>
                    <a:pt x="133863" y="188439"/>
                    <a:pt x="131944" y="189279"/>
                  </a:cubicBezTo>
                  <a:cubicBezTo>
                    <a:pt x="130025" y="189998"/>
                    <a:pt x="128345" y="190598"/>
                    <a:pt x="127506" y="190838"/>
                  </a:cubicBezTo>
                  <a:cubicBezTo>
                    <a:pt x="119829" y="193357"/>
                    <a:pt x="111793" y="194916"/>
                    <a:pt x="103756" y="195276"/>
                  </a:cubicBezTo>
                  <a:cubicBezTo>
                    <a:pt x="102317" y="195336"/>
                    <a:pt x="100885" y="195366"/>
                    <a:pt x="99457" y="195366"/>
                  </a:cubicBezTo>
                  <a:cubicBezTo>
                    <a:pt x="95172" y="195366"/>
                    <a:pt x="90922" y="195096"/>
                    <a:pt x="86603" y="194556"/>
                  </a:cubicBezTo>
                  <a:cubicBezTo>
                    <a:pt x="80726" y="193837"/>
                    <a:pt x="74849" y="192517"/>
                    <a:pt x="69091" y="190598"/>
                  </a:cubicBezTo>
                  <a:cubicBezTo>
                    <a:pt x="58775" y="187120"/>
                    <a:pt x="49180" y="182202"/>
                    <a:pt x="40423" y="175725"/>
                  </a:cubicBezTo>
                  <a:cubicBezTo>
                    <a:pt x="33443" y="170637"/>
                    <a:pt x="29146" y="166366"/>
                    <a:pt x="27764" y="166366"/>
                  </a:cubicBezTo>
                  <a:cubicBezTo>
                    <a:pt x="27745" y="166366"/>
                    <a:pt x="27727" y="166367"/>
                    <a:pt x="27709" y="166369"/>
                  </a:cubicBezTo>
                  <a:cubicBezTo>
                    <a:pt x="34786" y="174405"/>
                    <a:pt x="43062" y="181242"/>
                    <a:pt x="52418" y="186520"/>
                  </a:cubicBezTo>
                  <a:cubicBezTo>
                    <a:pt x="62014" y="191798"/>
                    <a:pt x="72450" y="195276"/>
                    <a:pt x="83245" y="196835"/>
                  </a:cubicBezTo>
                  <a:cubicBezTo>
                    <a:pt x="88283" y="197555"/>
                    <a:pt x="93321" y="197795"/>
                    <a:pt x="98358" y="197795"/>
                  </a:cubicBezTo>
                  <a:cubicBezTo>
                    <a:pt x="105675" y="197675"/>
                    <a:pt x="112872" y="196835"/>
                    <a:pt x="120069" y="195156"/>
                  </a:cubicBezTo>
                  <a:cubicBezTo>
                    <a:pt x="126666" y="193597"/>
                    <a:pt x="133023" y="191438"/>
                    <a:pt x="139261" y="188679"/>
                  </a:cubicBezTo>
                  <a:cubicBezTo>
                    <a:pt x="144419" y="186520"/>
                    <a:pt x="147897" y="184721"/>
                    <a:pt x="149097" y="184721"/>
                  </a:cubicBezTo>
                  <a:cubicBezTo>
                    <a:pt x="150176" y="184721"/>
                    <a:pt x="143219" y="189639"/>
                    <a:pt x="134223" y="193477"/>
                  </a:cubicBezTo>
                  <a:cubicBezTo>
                    <a:pt x="129665" y="195276"/>
                    <a:pt x="124987" y="196835"/>
                    <a:pt x="120309" y="197915"/>
                  </a:cubicBezTo>
                  <a:cubicBezTo>
                    <a:pt x="115991" y="198995"/>
                    <a:pt x="112272" y="199474"/>
                    <a:pt x="110233" y="199714"/>
                  </a:cubicBezTo>
                  <a:cubicBezTo>
                    <a:pt x="106515" y="200314"/>
                    <a:pt x="102677" y="200554"/>
                    <a:pt x="98838" y="200674"/>
                  </a:cubicBezTo>
                  <a:cubicBezTo>
                    <a:pt x="94040" y="200674"/>
                    <a:pt x="89122" y="200434"/>
                    <a:pt x="84324" y="199954"/>
                  </a:cubicBezTo>
                  <a:cubicBezTo>
                    <a:pt x="80006" y="199474"/>
                    <a:pt x="76648" y="198875"/>
                    <a:pt x="75568" y="198875"/>
                  </a:cubicBezTo>
                  <a:cubicBezTo>
                    <a:pt x="75088" y="198875"/>
                    <a:pt x="75208" y="198995"/>
                    <a:pt x="76048" y="199354"/>
                  </a:cubicBezTo>
                  <a:cubicBezTo>
                    <a:pt x="76408" y="199594"/>
                    <a:pt x="77128" y="199834"/>
                    <a:pt x="77967" y="200074"/>
                  </a:cubicBezTo>
                  <a:cubicBezTo>
                    <a:pt x="78807" y="200434"/>
                    <a:pt x="79886" y="200674"/>
                    <a:pt x="81206" y="201034"/>
                  </a:cubicBezTo>
                  <a:cubicBezTo>
                    <a:pt x="86632" y="202239"/>
                    <a:pt x="92142" y="202772"/>
                    <a:pt x="97666" y="202772"/>
                  </a:cubicBezTo>
                  <a:cubicBezTo>
                    <a:pt x="98736" y="202772"/>
                    <a:pt x="99807" y="202752"/>
                    <a:pt x="100877" y="202713"/>
                  </a:cubicBezTo>
                  <a:cubicBezTo>
                    <a:pt x="105675" y="202473"/>
                    <a:pt x="110473" y="201993"/>
                    <a:pt x="115151" y="201154"/>
                  </a:cubicBezTo>
                  <a:cubicBezTo>
                    <a:pt x="120189" y="200194"/>
                    <a:pt x="125227" y="198875"/>
                    <a:pt x="130145" y="197195"/>
                  </a:cubicBezTo>
                  <a:cubicBezTo>
                    <a:pt x="134823" y="195396"/>
                    <a:pt x="139381" y="193477"/>
                    <a:pt x="143939" y="191198"/>
                  </a:cubicBezTo>
                  <a:cubicBezTo>
                    <a:pt x="145978" y="189998"/>
                    <a:pt x="148137" y="188919"/>
                    <a:pt x="149936" y="187719"/>
                  </a:cubicBezTo>
                  <a:cubicBezTo>
                    <a:pt x="150896" y="187120"/>
                    <a:pt x="151735" y="186520"/>
                    <a:pt x="152695" y="186040"/>
                  </a:cubicBezTo>
                  <a:lnTo>
                    <a:pt x="155214" y="184241"/>
                  </a:lnTo>
                  <a:cubicBezTo>
                    <a:pt x="161931" y="179803"/>
                    <a:pt x="166369" y="175844"/>
                    <a:pt x="168288" y="174885"/>
                  </a:cubicBezTo>
                  <a:cubicBezTo>
                    <a:pt x="168376" y="174850"/>
                    <a:pt x="168440" y="174833"/>
                    <a:pt x="168484" y="174833"/>
                  </a:cubicBezTo>
                  <a:cubicBezTo>
                    <a:pt x="168738" y="174833"/>
                    <a:pt x="168268" y="175420"/>
                    <a:pt x="167449" y="176444"/>
                  </a:cubicBezTo>
                  <a:cubicBezTo>
                    <a:pt x="166849" y="177044"/>
                    <a:pt x="166129" y="177884"/>
                    <a:pt x="165290" y="178723"/>
                  </a:cubicBezTo>
                  <a:cubicBezTo>
                    <a:pt x="164330" y="179563"/>
                    <a:pt x="163250" y="180522"/>
                    <a:pt x="162051" y="181722"/>
                  </a:cubicBezTo>
                  <a:cubicBezTo>
                    <a:pt x="155574" y="187240"/>
                    <a:pt x="148377" y="191798"/>
                    <a:pt x="140700" y="195516"/>
                  </a:cubicBezTo>
                  <a:cubicBezTo>
                    <a:pt x="136262" y="197555"/>
                    <a:pt x="131704" y="199354"/>
                    <a:pt x="126906" y="200794"/>
                  </a:cubicBezTo>
                  <a:cubicBezTo>
                    <a:pt x="122588" y="202113"/>
                    <a:pt x="118030" y="203193"/>
                    <a:pt x="113472" y="203912"/>
                  </a:cubicBezTo>
                  <a:cubicBezTo>
                    <a:pt x="108108" y="204754"/>
                    <a:pt x="102743" y="205134"/>
                    <a:pt x="97298" y="205134"/>
                  </a:cubicBezTo>
                  <a:cubicBezTo>
                    <a:pt x="96534" y="205134"/>
                    <a:pt x="95768" y="205127"/>
                    <a:pt x="95000" y="205112"/>
                  </a:cubicBezTo>
                  <a:cubicBezTo>
                    <a:pt x="94520" y="205112"/>
                    <a:pt x="95240" y="205112"/>
                    <a:pt x="96679" y="205352"/>
                  </a:cubicBezTo>
                  <a:cubicBezTo>
                    <a:pt x="98238" y="205592"/>
                    <a:pt x="100398" y="205712"/>
                    <a:pt x="102677" y="205832"/>
                  </a:cubicBezTo>
                  <a:lnTo>
                    <a:pt x="109514" y="205832"/>
                  </a:lnTo>
                  <a:cubicBezTo>
                    <a:pt x="110833" y="205832"/>
                    <a:pt x="112152" y="205712"/>
                    <a:pt x="113472" y="205592"/>
                  </a:cubicBezTo>
                  <a:cubicBezTo>
                    <a:pt x="114791" y="205472"/>
                    <a:pt x="116111" y="205352"/>
                    <a:pt x="117430" y="205112"/>
                  </a:cubicBezTo>
                  <a:lnTo>
                    <a:pt x="121508" y="204392"/>
                  </a:lnTo>
                  <a:lnTo>
                    <a:pt x="125827" y="203433"/>
                  </a:lnTo>
                  <a:cubicBezTo>
                    <a:pt x="127266" y="203073"/>
                    <a:pt x="128705" y="202713"/>
                    <a:pt x="130145" y="202233"/>
                  </a:cubicBezTo>
                  <a:cubicBezTo>
                    <a:pt x="135782" y="200554"/>
                    <a:pt x="141300" y="198395"/>
                    <a:pt x="146578" y="195756"/>
                  </a:cubicBezTo>
                  <a:cubicBezTo>
                    <a:pt x="158572" y="189639"/>
                    <a:pt x="169128" y="181362"/>
                    <a:pt x="177764" y="171166"/>
                  </a:cubicBezTo>
                  <a:cubicBezTo>
                    <a:pt x="186520" y="160851"/>
                    <a:pt x="193237" y="148976"/>
                    <a:pt x="197556" y="136022"/>
                  </a:cubicBezTo>
                  <a:cubicBezTo>
                    <a:pt x="199955" y="128945"/>
                    <a:pt x="201634" y="121628"/>
                    <a:pt x="202473" y="114191"/>
                  </a:cubicBezTo>
                  <a:cubicBezTo>
                    <a:pt x="203193" y="106634"/>
                    <a:pt x="203193" y="99077"/>
                    <a:pt x="202473" y="91641"/>
                  </a:cubicBezTo>
                  <a:cubicBezTo>
                    <a:pt x="200914" y="76527"/>
                    <a:pt x="195996" y="62013"/>
                    <a:pt x="188200" y="48939"/>
                  </a:cubicBezTo>
                  <a:cubicBezTo>
                    <a:pt x="180523" y="35985"/>
                    <a:pt x="169968" y="24829"/>
                    <a:pt x="157493" y="16313"/>
                  </a:cubicBezTo>
                  <a:cubicBezTo>
                    <a:pt x="145018" y="7917"/>
                    <a:pt x="130984" y="2279"/>
                    <a:pt x="1161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3"/>
            <p:cNvSpPr/>
            <p:nvPr/>
          </p:nvSpPr>
          <p:spPr>
            <a:xfrm>
              <a:off x="1644925" y="4175425"/>
              <a:ext cx="1349450" cy="1019575"/>
            </a:xfrm>
            <a:custGeom>
              <a:avLst/>
              <a:gdLst/>
              <a:ahLst/>
              <a:cxnLst/>
              <a:rect l="l" t="t" r="r" b="b"/>
              <a:pathLst>
                <a:path w="53978" h="40783" extrusionOk="0">
                  <a:moveTo>
                    <a:pt x="0" y="0"/>
                  </a:moveTo>
                  <a:cubicBezTo>
                    <a:pt x="600" y="1200"/>
                    <a:pt x="1440" y="2759"/>
                    <a:pt x="2639" y="4678"/>
                  </a:cubicBezTo>
                  <a:cubicBezTo>
                    <a:pt x="4079" y="6957"/>
                    <a:pt x="5758" y="9116"/>
                    <a:pt x="7437" y="11156"/>
                  </a:cubicBezTo>
                  <a:cubicBezTo>
                    <a:pt x="11755" y="16553"/>
                    <a:pt x="16673" y="21351"/>
                    <a:pt x="22191" y="25549"/>
                  </a:cubicBezTo>
                  <a:cubicBezTo>
                    <a:pt x="27708" y="29868"/>
                    <a:pt x="33706" y="33466"/>
                    <a:pt x="40183" y="36225"/>
                  </a:cubicBezTo>
                  <a:cubicBezTo>
                    <a:pt x="44621" y="38264"/>
                    <a:pt x="49179" y="39703"/>
                    <a:pt x="53977" y="40783"/>
                  </a:cubicBezTo>
                  <a:lnTo>
                    <a:pt x="52658" y="40303"/>
                  </a:lnTo>
                  <a:lnTo>
                    <a:pt x="49299" y="38984"/>
                  </a:lnTo>
                  <a:cubicBezTo>
                    <a:pt x="47740" y="38504"/>
                    <a:pt x="46180" y="37784"/>
                    <a:pt x="44381" y="36944"/>
                  </a:cubicBezTo>
                  <a:cubicBezTo>
                    <a:pt x="42582" y="36225"/>
                    <a:pt x="40663" y="35265"/>
                    <a:pt x="38864" y="34186"/>
                  </a:cubicBezTo>
                  <a:lnTo>
                    <a:pt x="35985" y="32746"/>
                  </a:lnTo>
                  <a:lnTo>
                    <a:pt x="33346" y="31067"/>
                  </a:lnTo>
                  <a:cubicBezTo>
                    <a:pt x="31547" y="30107"/>
                    <a:pt x="29987" y="28908"/>
                    <a:pt x="28548" y="27948"/>
                  </a:cubicBezTo>
                  <a:cubicBezTo>
                    <a:pt x="25669" y="25909"/>
                    <a:pt x="23630" y="24350"/>
                    <a:pt x="22910" y="23750"/>
                  </a:cubicBezTo>
                  <a:cubicBezTo>
                    <a:pt x="18352" y="20032"/>
                    <a:pt x="14034" y="15954"/>
                    <a:pt x="10076" y="11635"/>
                  </a:cubicBezTo>
                  <a:cubicBezTo>
                    <a:pt x="5878" y="7077"/>
                    <a:pt x="2399" y="263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3"/>
            <p:cNvSpPr/>
            <p:nvPr/>
          </p:nvSpPr>
          <p:spPr>
            <a:xfrm>
              <a:off x="1562900" y="666925"/>
              <a:ext cx="831725" cy="857775"/>
            </a:xfrm>
            <a:custGeom>
              <a:avLst/>
              <a:gdLst/>
              <a:ahLst/>
              <a:cxnLst/>
              <a:rect l="l" t="t" r="r" b="b"/>
              <a:pathLst>
                <a:path w="33269" h="34311" extrusionOk="0">
                  <a:moveTo>
                    <a:pt x="32789" y="1"/>
                  </a:moveTo>
                  <a:cubicBezTo>
                    <a:pt x="23673" y="5518"/>
                    <a:pt x="15636" y="12595"/>
                    <a:pt x="8919" y="20872"/>
                  </a:cubicBezTo>
                  <a:cubicBezTo>
                    <a:pt x="5920" y="24470"/>
                    <a:pt x="3161" y="28308"/>
                    <a:pt x="882" y="32387"/>
                  </a:cubicBezTo>
                  <a:cubicBezTo>
                    <a:pt x="201" y="33749"/>
                    <a:pt x="1" y="34310"/>
                    <a:pt x="131" y="34310"/>
                  </a:cubicBezTo>
                  <a:cubicBezTo>
                    <a:pt x="299" y="34310"/>
                    <a:pt x="1016" y="33378"/>
                    <a:pt x="1962" y="32027"/>
                  </a:cubicBezTo>
                  <a:cubicBezTo>
                    <a:pt x="2322" y="31427"/>
                    <a:pt x="2682" y="30707"/>
                    <a:pt x="3161" y="30108"/>
                  </a:cubicBezTo>
                  <a:cubicBezTo>
                    <a:pt x="3641" y="29388"/>
                    <a:pt x="4241" y="28668"/>
                    <a:pt x="4721" y="28069"/>
                  </a:cubicBezTo>
                  <a:lnTo>
                    <a:pt x="6040" y="26149"/>
                  </a:lnTo>
                  <a:lnTo>
                    <a:pt x="7240" y="24590"/>
                  </a:lnTo>
                  <a:cubicBezTo>
                    <a:pt x="8559" y="22911"/>
                    <a:pt x="10598" y="20392"/>
                    <a:pt x="13117" y="17633"/>
                  </a:cubicBezTo>
                  <a:cubicBezTo>
                    <a:pt x="14437" y="16314"/>
                    <a:pt x="15756" y="14874"/>
                    <a:pt x="17315" y="13555"/>
                  </a:cubicBezTo>
                  <a:lnTo>
                    <a:pt x="19474" y="11396"/>
                  </a:lnTo>
                  <a:lnTo>
                    <a:pt x="21753" y="9477"/>
                  </a:lnTo>
                  <a:cubicBezTo>
                    <a:pt x="27631" y="4319"/>
                    <a:pt x="33268" y="600"/>
                    <a:pt x="32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3"/>
            <p:cNvSpPr/>
            <p:nvPr/>
          </p:nvSpPr>
          <p:spPr>
            <a:xfrm>
              <a:off x="1719900" y="277100"/>
              <a:ext cx="1379425" cy="878650"/>
            </a:xfrm>
            <a:custGeom>
              <a:avLst/>
              <a:gdLst/>
              <a:ahLst/>
              <a:cxnLst/>
              <a:rect l="l" t="t" r="r" b="b"/>
              <a:pathLst>
                <a:path w="55177" h="35146" extrusionOk="0">
                  <a:moveTo>
                    <a:pt x="55176" y="0"/>
                  </a:moveTo>
                  <a:cubicBezTo>
                    <a:pt x="54097" y="240"/>
                    <a:pt x="52657" y="480"/>
                    <a:pt x="51098" y="840"/>
                  </a:cubicBezTo>
                  <a:cubicBezTo>
                    <a:pt x="49539" y="1320"/>
                    <a:pt x="47859" y="1800"/>
                    <a:pt x="46180" y="2399"/>
                  </a:cubicBezTo>
                  <a:cubicBezTo>
                    <a:pt x="44381" y="2999"/>
                    <a:pt x="42702" y="3719"/>
                    <a:pt x="41022" y="4318"/>
                  </a:cubicBezTo>
                  <a:lnTo>
                    <a:pt x="36584" y="6358"/>
                  </a:lnTo>
                  <a:lnTo>
                    <a:pt x="37424" y="5758"/>
                  </a:lnTo>
                  <a:lnTo>
                    <a:pt x="37424" y="5758"/>
                  </a:lnTo>
                  <a:cubicBezTo>
                    <a:pt x="29987" y="9116"/>
                    <a:pt x="22910" y="13315"/>
                    <a:pt x="16433" y="18472"/>
                  </a:cubicBezTo>
                  <a:cubicBezTo>
                    <a:pt x="10316" y="23270"/>
                    <a:pt x="4798" y="28908"/>
                    <a:pt x="0" y="35145"/>
                  </a:cubicBezTo>
                  <a:cubicBezTo>
                    <a:pt x="3239" y="31307"/>
                    <a:pt x="6717" y="27588"/>
                    <a:pt x="10436" y="24230"/>
                  </a:cubicBezTo>
                  <a:cubicBezTo>
                    <a:pt x="14274" y="20871"/>
                    <a:pt x="18352" y="17753"/>
                    <a:pt x="22550" y="14994"/>
                  </a:cubicBezTo>
                  <a:cubicBezTo>
                    <a:pt x="27708" y="11515"/>
                    <a:pt x="33226" y="8397"/>
                    <a:pt x="38983" y="5998"/>
                  </a:cubicBezTo>
                  <a:cubicBezTo>
                    <a:pt x="45341" y="3119"/>
                    <a:pt x="51698" y="1200"/>
                    <a:pt x="55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p:nvPr/>
          </p:nvSpPr>
          <p:spPr>
            <a:xfrm>
              <a:off x="1260100" y="1719575"/>
              <a:ext cx="210525" cy="622175"/>
            </a:xfrm>
            <a:custGeom>
              <a:avLst/>
              <a:gdLst/>
              <a:ahLst/>
              <a:cxnLst/>
              <a:rect l="l" t="t" r="r" b="b"/>
              <a:pathLst>
                <a:path w="8421" h="24887" extrusionOk="0">
                  <a:moveTo>
                    <a:pt x="8242" y="0"/>
                  </a:moveTo>
                  <a:cubicBezTo>
                    <a:pt x="8208" y="0"/>
                    <a:pt x="8153" y="40"/>
                    <a:pt x="8077" y="117"/>
                  </a:cubicBezTo>
                  <a:cubicBezTo>
                    <a:pt x="7117" y="1556"/>
                    <a:pt x="6277" y="3115"/>
                    <a:pt x="5558" y="4794"/>
                  </a:cubicBezTo>
                  <a:cubicBezTo>
                    <a:pt x="4958" y="5994"/>
                    <a:pt x="4478" y="7433"/>
                    <a:pt x="3878" y="8873"/>
                  </a:cubicBezTo>
                  <a:cubicBezTo>
                    <a:pt x="3279" y="10312"/>
                    <a:pt x="2799" y="11871"/>
                    <a:pt x="2319" y="13191"/>
                  </a:cubicBezTo>
                  <a:cubicBezTo>
                    <a:pt x="1599" y="15470"/>
                    <a:pt x="1000" y="17749"/>
                    <a:pt x="640" y="20148"/>
                  </a:cubicBezTo>
                  <a:cubicBezTo>
                    <a:pt x="0" y="23560"/>
                    <a:pt x="24" y="24887"/>
                    <a:pt x="205" y="24887"/>
                  </a:cubicBezTo>
                  <a:cubicBezTo>
                    <a:pt x="228" y="24887"/>
                    <a:pt x="253" y="24866"/>
                    <a:pt x="280" y="24826"/>
                  </a:cubicBezTo>
                  <a:cubicBezTo>
                    <a:pt x="520" y="24346"/>
                    <a:pt x="640" y="23746"/>
                    <a:pt x="760" y="23267"/>
                  </a:cubicBezTo>
                  <a:cubicBezTo>
                    <a:pt x="1000" y="22307"/>
                    <a:pt x="1359" y="21227"/>
                    <a:pt x="1719" y="19908"/>
                  </a:cubicBezTo>
                  <a:cubicBezTo>
                    <a:pt x="2439" y="17269"/>
                    <a:pt x="3399" y="14031"/>
                    <a:pt x="4358" y="11032"/>
                  </a:cubicBezTo>
                  <a:cubicBezTo>
                    <a:pt x="4838" y="9592"/>
                    <a:pt x="5438" y="8153"/>
                    <a:pt x="5917" y="6834"/>
                  </a:cubicBezTo>
                  <a:cubicBezTo>
                    <a:pt x="6277" y="5634"/>
                    <a:pt x="6757" y="4555"/>
                    <a:pt x="6997" y="3835"/>
                  </a:cubicBezTo>
                  <a:cubicBezTo>
                    <a:pt x="8005" y="1112"/>
                    <a:pt x="8420" y="0"/>
                    <a:pt x="8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3"/>
            <p:cNvSpPr/>
            <p:nvPr/>
          </p:nvSpPr>
          <p:spPr>
            <a:xfrm>
              <a:off x="3147275" y="4973075"/>
              <a:ext cx="587775" cy="82175"/>
            </a:xfrm>
            <a:custGeom>
              <a:avLst/>
              <a:gdLst/>
              <a:ahLst/>
              <a:cxnLst/>
              <a:rect l="l" t="t" r="r" b="b"/>
              <a:pathLst>
                <a:path w="23511" h="3287" extrusionOk="0">
                  <a:moveTo>
                    <a:pt x="600" y="1"/>
                  </a:moveTo>
                  <a:cubicBezTo>
                    <a:pt x="0" y="1"/>
                    <a:pt x="0" y="1"/>
                    <a:pt x="120" y="121"/>
                  </a:cubicBezTo>
                  <a:cubicBezTo>
                    <a:pt x="1560" y="720"/>
                    <a:pt x="3119" y="1200"/>
                    <a:pt x="4678" y="1560"/>
                  </a:cubicBezTo>
                  <a:cubicBezTo>
                    <a:pt x="5878" y="1800"/>
                    <a:pt x="7197" y="2040"/>
                    <a:pt x="8517" y="2400"/>
                  </a:cubicBezTo>
                  <a:cubicBezTo>
                    <a:pt x="9836" y="2640"/>
                    <a:pt x="11276" y="2759"/>
                    <a:pt x="12595" y="2999"/>
                  </a:cubicBezTo>
                  <a:cubicBezTo>
                    <a:pt x="14176" y="3175"/>
                    <a:pt x="15692" y="3286"/>
                    <a:pt x="17238" y="3286"/>
                  </a:cubicBezTo>
                  <a:cubicBezTo>
                    <a:pt x="17804" y="3286"/>
                    <a:pt x="18374" y="3271"/>
                    <a:pt x="18952" y="3239"/>
                  </a:cubicBezTo>
                  <a:cubicBezTo>
                    <a:pt x="22431" y="3119"/>
                    <a:pt x="23510" y="2879"/>
                    <a:pt x="23150" y="2759"/>
                  </a:cubicBezTo>
                  <a:cubicBezTo>
                    <a:pt x="22671" y="2520"/>
                    <a:pt x="22191" y="2520"/>
                    <a:pt x="21711" y="2520"/>
                  </a:cubicBezTo>
                  <a:cubicBezTo>
                    <a:pt x="20871" y="2400"/>
                    <a:pt x="19792" y="2280"/>
                    <a:pt x="18592" y="2280"/>
                  </a:cubicBezTo>
                  <a:cubicBezTo>
                    <a:pt x="16193" y="2040"/>
                    <a:pt x="13195" y="1800"/>
                    <a:pt x="10436" y="1320"/>
                  </a:cubicBezTo>
                  <a:cubicBezTo>
                    <a:pt x="8997" y="1200"/>
                    <a:pt x="7677" y="960"/>
                    <a:pt x="6478" y="840"/>
                  </a:cubicBezTo>
                  <a:cubicBezTo>
                    <a:pt x="5278" y="600"/>
                    <a:pt x="4319" y="480"/>
                    <a:pt x="3599" y="361"/>
                  </a:cubicBezTo>
                  <a:cubicBezTo>
                    <a:pt x="2639" y="121"/>
                    <a:pt x="1560" y="1"/>
                    <a:pt x="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43"/>
          <p:cNvSpPr txBox="1">
            <a:spLocks noGrp="1"/>
          </p:cNvSpPr>
          <p:nvPr>
            <p:ph type="title"/>
          </p:nvPr>
        </p:nvSpPr>
        <p:spPr>
          <a:xfrm>
            <a:off x="2473779" y="895710"/>
            <a:ext cx="3461430" cy="104542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SA" dirty="0">
                <a:latin typeface="Sakkal Majalla" panose="02000000000000000000" pitchFamily="2" charset="-78"/>
                <a:cs typeface="Sakkal Majalla" panose="02000000000000000000" pitchFamily="2" charset="-78"/>
              </a:rPr>
              <a:t>تعريف المنشأة الرياضية الآمنة</a:t>
            </a:r>
            <a:endParaRPr dirty="0">
              <a:latin typeface="Sakkal Majalla" panose="02000000000000000000" pitchFamily="2" charset="-78"/>
              <a:cs typeface="Sakkal Majalla" panose="02000000000000000000" pitchFamily="2" charset="-78"/>
            </a:endParaRPr>
          </a:p>
        </p:txBody>
      </p:sp>
      <p:sp>
        <p:nvSpPr>
          <p:cNvPr id="547" name="Google Shape;547;p43"/>
          <p:cNvSpPr txBox="1">
            <a:spLocks noGrp="1"/>
          </p:cNvSpPr>
          <p:nvPr>
            <p:ph type="subTitle" idx="1"/>
          </p:nvPr>
        </p:nvSpPr>
        <p:spPr>
          <a:xfrm>
            <a:off x="2147595" y="1925462"/>
            <a:ext cx="4427925" cy="2810483"/>
          </a:xfrm>
          <a:prstGeom prst="rect">
            <a:avLst/>
          </a:prstGeom>
        </p:spPr>
        <p:txBody>
          <a:bodyPr spcFirstLastPara="1" wrap="square" lIns="91425" tIns="91425" rIns="91425" bIns="91425" anchor="t" anchorCtr="0">
            <a:noAutofit/>
          </a:bodyPr>
          <a:lstStyle/>
          <a:p>
            <a:pPr marL="285750" lvl="0" indent="-285750" rtl="1">
              <a:buFont typeface="Courier New" panose="02070309020205020404" pitchFamily="49" charset="0"/>
              <a:buChar char="o"/>
            </a:pPr>
            <a:r>
              <a:rPr lang="ar-SA" sz="1800" dirty="0">
                <a:latin typeface="Traditional Arabic" panose="02020603050405020304" pitchFamily="18" charset="-78"/>
                <a:cs typeface="Traditional Arabic" panose="02020603050405020304" pitchFamily="18" charset="-78"/>
              </a:rPr>
              <a:t>المنشأة الرياضية الآمنة : هي ليست مجرد أماكن لـ اللعب بل هي فضاء تربوي وتنموي يساهم في بناء شخصية الإنسان وتطوير مهاراتهم بالإضافة الى تعزيز صحته النفسية والاجتماعية (الربيعي، 2023).</a:t>
            </a:r>
          </a:p>
          <a:p>
            <a:pPr marL="0" lvl="0" indent="0" rtl="1"/>
            <a:endParaRPr lang="ar-SA" sz="1800" dirty="0">
              <a:latin typeface="Traditional Arabic" panose="02020603050405020304" pitchFamily="18" charset="-78"/>
              <a:cs typeface="Traditional Arabic" panose="02020603050405020304" pitchFamily="18" charset="-78"/>
            </a:endParaRPr>
          </a:p>
          <a:p>
            <a:pPr marL="285750" indent="-285750" rtl="1">
              <a:buFont typeface="Courier New" panose="02070309020205020404" pitchFamily="49" charset="0"/>
              <a:buChar char="o"/>
            </a:pPr>
            <a:r>
              <a:rPr lang="ar-SA" sz="1800" dirty="0">
                <a:latin typeface="Traditional Arabic" panose="02020603050405020304" pitchFamily="18" charset="-78"/>
                <a:cs typeface="Traditional Arabic" panose="02020603050405020304" pitchFamily="18" charset="-78"/>
              </a:rPr>
              <a:t> هي عبارة عن مزيج بين السلامة الجسدية والراحة النفسية والاعتبارات </a:t>
            </a:r>
          </a:p>
          <a:p>
            <a:pPr marL="0" indent="0" rtl="1"/>
            <a:r>
              <a:rPr lang="ar-SA" sz="1800" dirty="0">
                <a:latin typeface="Traditional Arabic" panose="02020603050405020304" pitchFamily="18" charset="-78"/>
                <a:cs typeface="Traditional Arabic" panose="02020603050405020304" pitchFamily="18" charset="-78"/>
              </a:rPr>
              <a:t>البيئية (</a:t>
            </a:r>
            <a:r>
              <a:rPr lang="en-GB" sz="1800" dirty="0">
                <a:latin typeface="Traditional Arabic" panose="02020603050405020304" pitchFamily="18" charset="-78"/>
                <a:cs typeface="Traditional Arabic" panose="02020603050405020304" pitchFamily="18" charset="-78"/>
              </a:rPr>
              <a:t>WHO, 2020</a:t>
            </a:r>
            <a:r>
              <a:rPr lang="ar-SA" sz="1800" dirty="0">
                <a:latin typeface="Traditional Arabic" panose="02020603050405020304" pitchFamily="18" charset="-78"/>
                <a:cs typeface="Traditional Arabic" panose="02020603050405020304" pitchFamily="18" charset="-78"/>
              </a:rPr>
              <a:t>)</a:t>
            </a:r>
            <a:r>
              <a:rPr lang="en-GB" sz="1800" dirty="0">
                <a:latin typeface="Traditional Arabic" panose="02020603050405020304" pitchFamily="18" charset="-78"/>
                <a:cs typeface="Traditional Arabic" panose="02020603050405020304" pitchFamily="18" charset="-78"/>
              </a:rPr>
              <a:t>.</a:t>
            </a:r>
            <a:endParaRPr lang="ar-SA" sz="1800" dirty="0">
              <a:latin typeface="Traditional Arabic" panose="02020603050405020304" pitchFamily="18" charset="-78"/>
              <a:cs typeface="Traditional Arabic" panose="02020603050405020304" pitchFamily="18" charset="-78"/>
            </a:endParaRPr>
          </a:p>
          <a:p>
            <a:pPr marL="0" indent="0" rtl="1"/>
            <a:endParaRPr lang="en-GB" sz="1800" dirty="0">
              <a:latin typeface="Traditional Arabic" panose="02020603050405020304" pitchFamily="18" charset="-78"/>
              <a:cs typeface="Traditional Arabic" panose="02020603050405020304" pitchFamily="18" charset="-78"/>
            </a:endParaRPr>
          </a:p>
        </p:txBody>
      </p:sp>
      <p:sp>
        <p:nvSpPr>
          <p:cNvPr id="548" name="Google Shape;548;p43"/>
          <p:cNvSpPr/>
          <p:nvPr/>
        </p:nvSpPr>
        <p:spPr>
          <a:xfrm rot="5400000" flipH="1">
            <a:off x="-284195" y="3862501"/>
            <a:ext cx="1565182" cy="996827"/>
          </a:xfrm>
          <a:custGeom>
            <a:avLst/>
            <a:gdLst/>
            <a:ahLst/>
            <a:cxnLst/>
            <a:rect l="l" t="t" r="r" b="b"/>
            <a:pathLst>
              <a:path w="38466" h="25660" extrusionOk="0">
                <a:moveTo>
                  <a:pt x="0" y="8274"/>
                </a:moveTo>
                <a:lnTo>
                  <a:pt x="0" y="25659"/>
                </a:lnTo>
                <a:lnTo>
                  <a:pt x="22035" y="25659"/>
                </a:lnTo>
                <a:cubicBezTo>
                  <a:pt x="15730" y="22666"/>
                  <a:pt x="9935" y="18654"/>
                  <a:pt x="4968" y="13814"/>
                </a:cubicBezTo>
                <a:cubicBezTo>
                  <a:pt x="3185" y="12095"/>
                  <a:pt x="1529" y="10248"/>
                  <a:pt x="0" y="8274"/>
                </a:cubicBezTo>
                <a:close/>
                <a:moveTo>
                  <a:pt x="1058" y="1"/>
                </a:moveTo>
                <a:cubicBezTo>
                  <a:pt x="739" y="1"/>
                  <a:pt x="377" y="569"/>
                  <a:pt x="510" y="1014"/>
                </a:cubicBezTo>
                <a:cubicBezTo>
                  <a:pt x="4649" y="13750"/>
                  <a:pt x="16877" y="21584"/>
                  <a:pt x="29550" y="25659"/>
                </a:cubicBezTo>
                <a:lnTo>
                  <a:pt x="38466" y="25659"/>
                </a:lnTo>
                <a:cubicBezTo>
                  <a:pt x="23564" y="22794"/>
                  <a:pt x="6496" y="15343"/>
                  <a:pt x="1402" y="377"/>
                </a:cubicBezTo>
                <a:cubicBezTo>
                  <a:pt x="1325" y="107"/>
                  <a:pt x="1195" y="1"/>
                  <a:pt x="1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rot="5400000" flipH="1">
            <a:off x="-402371" y="402328"/>
            <a:ext cx="1770150" cy="965393"/>
          </a:xfrm>
          <a:custGeom>
            <a:avLst/>
            <a:gdLst/>
            <a:ahLst/>
            <a:cxnLst/>
            <a:rect l="l" t="t" r="r" b="b"/>
            <a:pathLst>
              <a:path w="56298" h="32161" extrusionOk="0">
                <a:moveTo>
                  <a:pt x="56297" y="0"/>
                </a:moveTo>
                <a:cubicBezTo>
                  <a:pt x="53877" y="2102"/>
                  <a:pt x="51712" y="4394"/>
                  <a:pt x="49483" y="6751"/>
                </a:cubicBezTo>
                <a:cubicBezTo>
                  <a:pt x="49024" y="7209"/>
                  <a:pt x="49259" y="8403"/>
                  <a:pt x="49796" y="8403"/>
                </a:cubicBezTo>
                <a:cubicBezTo>
                  <a:pt x="49930" y="8403"/>
                  <a:pt x="50082" y="8329"/>
                  <a:pt x="50247" y="8152"/>
                </a:cubicBezTo>
                <a:cubicBezTo>
                  <a:pt x="52221" y="6114"/>
                  <a:pt x="54196" y="4076"/>
                  <a:pt x="56297" y="2102"/>
                </a:cubicBezTo>
                <a:lnTo>
                  <a:pt x="56297" y="0"/>
                </a:lnTo>
                <a:close/>
                <a:moveTo>
                  <a:pt x="41410" y="11462"/>
                </a:moveTo>
                <a:cubicBezTo>
                  <a:pt x="41313" y="11462"/>
                  <a:pt x="41202" y="11501"/>
                  <a:pt x="41077" y="11590"/>
                </a:cubicBezTo>
                <a:cubicBezTo>
                  <a:pt x="38020" y="13756"/>
                  <a:pt x="35218" y="16239"/>
                  <a:pt x="32161" y="18341"/>
                </a:cubicBezTo>
                <a:cubicBezTo>
                  <a:pt x="31556" y="18781"/>
                  <a:pt x="31663" y="20313"/>
                  <a:pt x="32278" y="20313"/>
                </a:cubicBezTo>
                <a:cubicBezTo>
                  <a:pt x="32375" y="20313"/>
                  <a:pt x="32485" y="20275"/>
                  <a:pt x="32607" y="20188"/>
                </a:cubicBezTo>
                <a:cubicBezTo>
                  <a:pt x="35664" y="18023"/>
                  <a:pt x="38529" y="15666"/>
                  <a:pt x="41522" y="13374"/>
                </a:cubicBezTo>
                <a:cubicBezTo>
                  <a:pt x="42070" y="12936"/>
                  <a:pt x="42006" y="11462"/>
                  <a:pt x="41410" y="11462"/>
                </a:cubicBezTo>
                <a:close/>
                <a:moveTo>
                  <a:pt x="56297" y="10126"/>
                </a:moveTo>
                <a:cubicBezTo>
                  <a:pt x="53177" y="13628"/>
                  <a:pt x="49738" y="16813"/>
                  <a:pt x="46044" y="19678"/>
                </a:cubicBezTo>
                <a:cubicBezTo>
                  <a:pt x="40058" y="24200"/>
                  <a:pt x="33689" y="28148"/>
                  <a:pt x="26939" y="31460"/>
                </a:cubicBezTo>
                <a:cubicBezTo>
                  <a:pt x="26493" y="31715"/>
                  <a:pt x="26047" y="31906"/>
                  <a:pt x="25601" y="32097"/>
                </a:cubicBezTo>
                <a:lnTo>
                  <a:pt x="56297" y="32097"/>
                </a:lnTo>
                <a:lnTo>
                  <a:pt x="56297" y="19742"/>
                </a:lnTo>
                <a:cubicBezTo>
                  <a:pt x="55023" y="20570"/>
                  <a:pt x="53750" y="21398"/>
                  <a:pt x="52412" y="22162"/>
                </a:cubicBezTo>
                <a:cubicBezTo>
                  <a:pt x="48018" y="24773"/>
                  <a:pt x="43497" y="27002"/>
                  <a:pt x="38720" y="28912"/>
                </a:cubicBezTo>
                <a:cubicBezTo>
                  <a:pt x="41777" y="26811"/>
                  <a:pt x="44707" y="24646"/>
                  <a:pt x="47318" y="22544"/>
                </a:cubicBezTo>
                <a:cubicBezTo>
                  <a:pt x="50438" y="20124"/>
                  <a:pt x="53431" y="17577"/>
                  <a:pt x="56297" y="14902"/>
                </a:cubicBezTo>
                <a:lnTo>
                  <a:pt x="56297" y="10126"/>
                </a:lnTo>
                <a:close/>
                <a:moveTo>
                  <a:pt x="24137" y="21520"/>
                </a:moveTo>
                <a:cubicBezTo>
                  <a:pt x="24044" y="21520"/>
                  <a:pt x="23938" y="21560"/>
                  <a:pt x="23818" y="21653"/>
                </a:cubicBezTo>
                <a:cubicBezTo>
                  <a:pt x="16749" y="26875"/>
                  <a:pt x="8598" y="30505"/>
                  <a:pt x="1" y="32160"/>
                </a:cubicBezTo>
                <a:lnTo>
                  <a:pt x="8407" y="32160"/>
                </a:lnTo>
                <a:cubicBezTo>
                  <a:pt x="14138" y="30122"/>
                  <a:pt x="19488" y="27129"/>
                  <a:pt x="24264" y="23308"/>
                </a:cubicBezTo>
                <a:cubicBezTo>
                  <a:pt x="24754" y="22927"/>
                  <a:pt x="24685" y="21520"/>
                  <a:pt x="24137" y="215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flipH="1">
            <a:off x="243501" y="632300"/>
            <a:ext cx="1210048" cy="4198262"/>
          </a:xfrm>
          <a:custGeom>
            <a:avLst/>
            <a:gdLst/>
            <a:ahLst/>
            <a:cxnLst/>
            <a:rect l="l" t="t" r="r" b="b"/>
            <a:pathLst>
              <a:path w="13525" h="46925" extrusionOk="0">
                <a:moveTo>
                  <a:pt x="4757" y="0"/>
                </a:moveTo>
                <a:cubicBezTo>
                  <a:pt x="4502" y="0"/>
                  <a:pt x="4930" y="638"/>
                  <a:pt x="5238" y="967"/>
                </a:cubicBezTo>
                <a:cubicBezTo>
                  <a:pt x="7107" y="3180"/>
                  <a:pt x="8705" y="5639"/>
                  <a:pt x="9959" y="8270"/>
                </a:cubicBezTo>
                <a:cubicBezTo>
                  <a:pt x="10673" y="9794"/>
                  <a:pt x="11263" y="11368"/>
                  <a:pt x="11754" y="12966"/>
                </a:cubicBezTo>
                <a:cubicBezTo>
                  <a:pt x="12222" y="14491"/>
                  <a:pt x="12566" y="16040"/>
                  <a:pt x="12812" y="17589"/>
                </a:cubicBezTo>
                <a:cubicBezTo>
                  <a:pt x="13131" y="19679"/>
                  <a:pt x="13279" y="21794"/>
                  <a:pt x="13230" y="23909"/>
                </a:cubicBezTo>
                <a:cubicBezTo>
                  <a:pt x="13230" y="23944"/>
                  <a:pt x="13231" y="23961"/>
                  <a:pt x="13233" y="23961"/>
                </a:cubicBezTo>
                <a:cubicBezTo>
                  <a:pt x="13242" y="23961"/>
                  <a:pt x="13270" y="23709"/>
                  <a:pt x="13328" y="23318"/>
                </a:cubicBezTo>
                <a:cubicBezTo>
                  <a:pt x="13402" y="22802"/>
                  <a:pt x="13451" y="22064"/>
                  <a:pt x="13476" y="21253"/>
                </a:cubicBezTo>
                <a:cubicBezTo>
                  <a:pt x="13476" y="20860"/>
                  <a:pt x="13500" y="20442"/>
                  <a:pt x="13500" y="20048"/>
                </a:cubicBezTo>
                <a:cubicBezTo>
                  <a:pt x="13525" y="19655"/>
                  <a:pt x="13500" y="19286"/>
                  <a:pt x="13476" y="18942"/>
                </a:cubicBezTo>
                <a:cubicBezTo>
                  <a:pt x="13476" y="18253"/>
                  <a:pt x="13427" y="17737"/>
                  <a:pt x="13402" y="17589"/>
                </a:cubicBezTo>
                <a:cubicBezTo>
                  <a:pt x="13353" y="17147"/>
                  <a:pt x="13328" y="16704"/>
                  <a:pt x="13230" y="16237"/>
                </a:cubicBezTo>
                <a:cubicBezTo>
                  <a:pt x="13156" y="15794"/>
                  <a:pt x="13082" y="15327"/>
                  <a:pt x="13009" y="14835"/>
                </a:cubicBezTo>
                <a:lnTo>
                  <a:pt x="12664" y="13360"/>
                </a:lnTo>
                <a:cubicBezTo>
                  <a:pt x="12566" y="12868"/>
                  <a:pt x="12394" y="12376"/>
                  <a:pt x="12271" y="11885"/>
                </a:cubicBezTo>
                <a:cubicBezTo>
                  <a:pt x="11656" y="9967"/>
                  <a:pt x="10918" y="8122"/>
                  <a:pt x="10058" y="6303"/>
                </a:cubicBezTo>
                <a:cubicBezTo>
                  <a:pt x="9025" y="4065"/>
                  <a:pt x="5533" y="377"/>
                  <a:pt x="4992" y="82"/>
                </a:cubicBezTo>
                <a:cubicBezTo>
                  <a:pt x="4883" y="25"/>
                  <a:pt x="4807" y="0"/>
                  <a:pt x="4757" y="0"/>
                </a:cubicBezTo>
                <a:close/>
                <a:moveTo>
                  <a:pt x="8848" y="22755"/>
                </a:moveTo>
                <a:cubicBezTo>
                  <a:pt x="8841" y="22755"/>
                  <a:pt x="8834" y="22763"/>
                  <a:pt x="8828" y="22778"/>
                </a:cubicBezTo>
                <a:cubicBezTo>
                  <a:pt x="8779" y="22950"/>
                  <a:pt x="8755" y="23122"/>
                  <a:pt x="8755" y="23294"/>
                </a:cubicBezTo>
                <a:cubicBezTo>
                  <a:pt x="8705" y="23564"/>
                  <a:pt x="8681" y="23933"/>
                  <a:pt x="8656" y="24351"/>
                </a:cubicBezTo>
                <a:cubicBezTo>
                  <a:pt x="8582" y="25163"/>
                  <a:pt x="8484" y="26195"/>
                  <a:pt x="8361" y="27154"/>
                </a:cubicBezTo>
                <a:cubicBezTo>
                  <a:pt x="8312" y="27622"/>
                  <a:pt x="8214" y="28064"/>
                  <a:pt x="8164" y="28482"/>
                </a:cubicBezTo>
                <a:cubicBezTo>
                  <a:pt x="8091" y="28876"/>
                  <a:pt x="8042" y="29220"/>
                  <a:pt x="7992" y="29466"/>
                </a:cubicBezTo>
                <a:cubicBezTo>
                  <a:pt x="7919" y="29982"/>
                  <a:pt x="7894" y="30302"/>
                  <a:pt x="7869" y="30498"/>
                </a:cubicBezTo>
                <a:cubicBezTo>
                  <a:pt x="7852" y="30619"/>
                  <a:pt x="7859" y="30679"/>
                  <a:pt x="7882" y="30679"/>
                </a:cubicBezTo>
                <a:cubicBezTo>
                  <a:pt x="7891" y="30679"/>
                  <a:pt x="7904" y="30668"/>
                  <a:pt x="7919" y="30646"/>
                </a:cubicBezTo>
                <a:cubicBezTo>
                  <a:pt x="8140" y="30154"/>
                  <a:pt x="8312" y="29638"/>
                  <a:pt x="8410" y="29097"/>
                </a:cubicBezTo>
                <a:cubicBezTo>
                  <a:pt x="8509" y="28703"/>
                  <a:pt x="8632" y="28261"/>
                  <a:pt x="8705" y="27769"/>
                </a:cubicBezTo>
                <a:cubicBezTo>
                  <a:pt x="8779" y="27302"/>
                  <a:pt x="8853" y="26835"/>
                  <a:pt x="8902" y="26392"/>
                </a:cubicBezTo>
                <a:cubicBezTo>
                  <a:pt x="9001" y="25654"/>
                  <a:pt x="9025" y="24941"/>
                  <a:pt x="9025" y="24204"/>
                </a:cubicBezTo>
                <a:cubicBezTo>
                  <a:pt x="8982" y="23165"/>
                  <a:pt x="8901" y="22755"/>
                  <a:pt x="8848" y="22755"/>
                </a:cubicBezTo>
                <a:close/>
                <a:moveTo>
                  <a:pt x="10894" y="32834"/>
                </a:moveTo>
                <a:lnTo>
                  <a:pt x="10771" y="33252"/>
                </a:lnTo>
                <a:cubicBezTo>
                  <a:pt x="10648" y="33523"/>
                  <a:pt x="10525" y="33941"/>
                  <a:pt x="10328" y="34433"/>
                </a:cubicBezTo>
                <a:cubicBezTo>
                  <a:pt x="10132" y="34900"/>
                  <a:pt x="9910" y="35490"/>
                  <a:pt x="9615" y="36080"/>
                </a:cubicBezTo>
                <a:cubicBezTo>
                  <a:pt x="9320" y="36695"/>
                  <a:pt x="9050" y="37334"/>
                  <a:pt x="8681" y="37974"/>
                </a:cubicBezTo>
                <a:lnTo>
                  <a:pt x="8164" y="38933"/>
                </a:lnTo>
                <a:lnTo>
                  <a:pt x="7599" y="39867"/>
                </a:lnTo>
                <a:cubicBezTo>
                  <a:pt x="7255" y="40457"/>
                  <a:pt x="6861" y="41023"/>
                  <a:pt x="6542" y="41514"/>
                </a:cubicBezTo>
                <a:cubicBezTo>
                  <a:pt x="5829" y="42498"/>
                  <a:pt x="5288" y="43211"/>
                  <a:pt x="5091" y="43408"/>
                </a:cubicBezTo>
                <a:cubicBezTo>
                  <a:pt x="4206" y="44539"/>
                  <a:pt x="3222" y="45621"/>
                  <a:pt x="2214" y="46629"/>
                </a:cubicBezTo>
                <a:lnTo>
                  <a:pt x="3148" y="46629"/>
                </a:lnTo>
                <a:cubicBezTo>
                  <a:pt x="5755" y="43998"/>
                  <a:pt x="7869" y="40924"/>
                  <a:pt x="9369" y="37531"/>
                </a:cubicBezTo>
                <a:cubicBezTo>
                  <a:pt x="10058" y="36031"/>
                  <a:pt x="10574" y="34457"/>
                  <a:pt x="10894" y="32834"/>
                </a:cubicBezTo>
                <a:close/>
                <a:moveTo>
                  <a:pt x="2511" y="688"/>
                </a:moveTo>
                <a:cubicBezTo>
                  <a:pt x="2460" y="688"/>
                  <a:pt x="2410" y="691"/>
                  <a:pt x="2361" y="696"/>
                </a:cubicBezTo>
                <a:cubicBezTo>
                  <a:pt x="1476" y="795"/>
                  <a:pt x="2116" y="1631"/>
                  <a:pt x="2952" y="2860"/>
                </a:cubicBezTo>
                <a:cubicBezTo>
                  <a:pt x="3173" y="3180"/>
                  <a:pt x="3370" y="3598"/>
                  <a:pt x="3591" y="3893"/>
                </a:cubicBezTo>
                <a:cubicBezTo>
                  <a:pt x="4304" y="4926"/>
                  <a:pt x="6074" y="7532"/>
                  <a:pt x="6763" y="8934"/>
                </a:cubicBezTo>
                <a:cubicBezTo>
                  <a:pt x="7205" y="9794"/>
                  <a:pt x="7525" y="10606"/>
                  <a:pt x="7820" y="11294"/>
                </a:cubicBezTo>
                <a:cubicBezTo>
                  <a:pt x="8091" y="11958"/>
                  <a:pt x="8263" y="12524"/>
                  <a:pt x="8386" y="12844"/>
                </a:cubicBezTo>
                <a:cubicBezTo>
                  <a:pt x="9246" y="15450"/>
                  <a:pt x="9738" y="18179"/>
                  <a:pt x="9886" y="20958"/>
                </a:cubicBezTo>
                <a:cubicBezTo>
                  <a:pt x="9984" y="22900"/>
                  <a:pt x="9910" y="24868"/>
                  <a:pt x="9664" y="26786"/>
                </a:cubicBezTo>
                <a:cubicBezTo>
                  <a:pt x="9394" y="28826"/>
                  <a:pt x="8927" y="30843"/>
                  <a:pt x="8287" y="32810"/>
                </a:cubicBezTo>
                <a:cubicBezTo>
                  <a:pt x="7132" y="36302"/>
                  <a:pt x="5410" y="39596"/>
                  <a:pt x="3222" y="42572"/>
                </a:cubicBezTo>
                <a:cubicBezTo>
                  <a:pt x="1722" y="44637"/>
                  <a:pt x="443" y="45990"/>
                  <a:pt x="99" y="46629"/>
                </a:cubicBezTo>
                <a:cubicBezTo>
                  <a:pt x="25" y="46727"/>
                  <a:pt x="1" y="46826"/>
                  <a:pt x="1" y="46924"/>
                </a:cubicBezTo>
                <a:cubicBezTo>
                  <a:pt x="99" y="46826"/>
                  <a:pt x="198" y="46727"/>
                  <a:pt x="296" y="46629"/>
                </a:cubicBezTo>
                <a:cubicBezTo>
                  <a:pt x="2927" y="44318"/>
                  <a:pt x="5165" y="41539"/>
                  <a:pt x="6886" y="38465"/>
                </a:cubicBezTo>
                <a:cubicBezTo>
                  <a:pt x="8681" y="35195"/>
                  <a:pt x="9886" y="31630"/>
                  <a:pt x="10427" y="27941"/>
                </a:cubicBezTo>
                <a:cubicBezTo>
                  <a:pt x="10673" y="26220"/>
                  <a:pt x="10771" y="24499"/>
                  <a:pt x="10771" y="22778"/>
                </a:cubicBezTo>
                <a:cubicBezTo>
                  <a:pt x="10722" y="20294"/>
                  <a:pt x="10427" y="17811"/>
                  <a:pt x="9861" y="15376"/>
                </a:cubicBezTo>
                <a:cubicBezTo>
                  <a:pt x="9320" y="13114"/>
                  <a:pt x="8582" y="10926"/>
                  <a:pt x="7648" y="8811"/>
                </a:cubicBezTo>
                <a:cubicBezTo>
                  <a:pt x="6910" y="7040"/>
                  <a:pt x="6271" y="5836"/>
                  <a:pt x="6271" y="5467"/>
                </a:cubicBezTo>
                <a:cubicBezTo>
                  <a:pt x="6273" y="5438"/>
                  <a:pt x="6284" y="5424"/>
                  <a:pt x="6302" y="5424"/>
                </a:cubicBezTo>
                <a:cubicBezTo>
                  <a:pt x="6539" y="5424"/>
                  <a:pt x="8063" y="7661"/>
                  <a:pt x="9271" y="10532"/>
                </a:cubicBezTo>
                <a:cubicBezTo>
                  <a:pt x="9886" y="12081"/>
                  <a:pt x="10402" y="13655"/>
                  <a:pt x="10796" y="15278"/>
                </a:cubicBezTo>
                <a:cubicBezTo>
                  <a:pt x="11140" y="16778"/>
                  <a:pt x="11336" y="18032"/>
                  <a:pt x="11410" y="18696"/>
                </a:cubicBezTo>
                <a:cubicBezTo>
                  <a:pt x="11607" y="19999"/>
                  <a:pt x="11705" y="21302"/>
                  <a:pt x="11730" y="22605"/>
                </a:cubicBezTo>
                <a:cubicBezTo>
                  <a:pt x="11754" y="24253"/>
                  <a:pt x="11681" y="25925"/>
                  <a:pt x="11484" y="27572"/>
                </a:cubicBezTo>
                <a:cubicBezTo>
                  <a:pt x="11312" y="29048"/>
                  <a:pt x="11115" y="30203"/>
                  <a:pt x="11115" y="30548"/>
                </a:cubicBezTo>
                <a:cubicBezTo>
                  <a:pt x="11115" y="30618"/>
                  <a:pt x="11127" y="30655"/>
                  <a:pt x="11150" y="30655"/>
                </a:cubicBezTo>
                <a:cubicBezTo>
                  <a:pt x="11183" y="30655"/>
                  <a:pt x="11239" y="30575"/>
                  <a:pt x="11312" y="30400"/>
                </a:cubicBezTo>
                <a:cubicBezTo>
                  <a:pt x="11361" y="30253"/>
                  <a:pt x="11459" y="30031"/>
                  <a:pt x="11558" y="29761"/>
                </a:cubicBezTo>
                <a:cubicBezTo>
                  <a:pt x="11656" y="29466"/>
                  <a:pt x="11730" y="29097"/>
                  <a:pt x="11853" y="28654"/>
                </a:cubicBezTo>
                <a:cubicBezTo>
                  <a:pt x="12345" y="26441"/>
                  <a:pt x="12541" y="24179"/>
                  <a:pt x="12443" y="21892"/>
                </a:cubicBezTo>
                <a:cubicBezTo>
                  <a:pt x="12369" y="20269"/>
                  <a:pt x="12197" y="18647"/>
                  <a:pt x="11902" y="17024"/>
                </a:cubicBezTo>
                <a:cubicBezTo>
                  <a:pt x="11558" y="15302"/>
                  <a:pt x="11115" y="13581"/>
                  <a:pt x="10525" y="11934"/>
                </a:cubicBezTo>
                <a:cubicBezTo>
                  <a:pt x="9959" y="10311"/>
                  <a:pt x="9271" y="8737"/>
                  <a:pt x="8484" y="7213"/>
                </a:cubicBezTo>
                <a:cubicBezTo>
                  <a:pt x="8066" y="6500"/>
                  <a:pt x="7697" y="5762"/>
                  <a:pt x="7304" y="5123"/>
                </a:cubicBezTo>
                <a:cubicBezTo>
                  <a:pt x="7083" y="4803"/>
                  <a:pt x="6910" y="4483"/>
                  <a:pt x="6714" y="4188"/>
                </a:cubicBezTo>
                <a:lnTo>
                  <a:pt x="6124" y="3303"/>
                </a:lnTo>
                <a:cubicBezTo>
                  <a:pt x="5140" y="1828"/>
                  <a:pt x="3533" y="688"/>
                  <a:pt x="2511" y="68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rot="-5400000">
            <a:off x="7862669" y="3857689"/>
            <a:ext cx="1565182" cy="996827"/>
          </a:xfrm>
          <a:custGeom>
            <a:avLst/>
            <a:gdLst/>
            <a:ahLst/>
            <a:cxnLst/>
            <a:rect l="l" t="t" r="r" b="b"/>
            <a:pathLst>
              <a:path w="38466" h="25660" extrusionOk="0">
                <a:moveTo>
                  <a:pt x="0" y="8274"/>
                </a:moveTo>
                <a:lnTo>
                  <a:pt x="0" y="25659"/>
                </a:lnTo>
                <a:lnTo>
                  <a:pt x="22035" y="25659"/>
                </a:lnTo>
                <a:cubicBezTo>
                  <a:pt x="15730" y="22666"/>
                  <a:pt x="9935" y="18654"/>
                  <a:pt x="4968" y="13814"/>
                </a:cubicBezTo>
                <a:cubicBezTo>
                  <a:pt x="3185" y="12095"/>
                  <a:pt x="1529" y="10248"/>
                  <a:pt x="0" y="8274"/>
                </a:cubicBezTo>
                <a:close/>
                <a:moveTo>
                  <a:pt x="1058" y="1"/>
                </a:moveTo>
                <a:cubicBezTo>
                  <a:pt x="739" y="1"/>
                  <a:pt x="377" y="569"/>
                  <a:pt x="510" y="1014"/>
                </a:cubicBezTo>
                <a:cubicBezTo>
                  <a:pt x="4649" y="13750"/>
                  <a:pt x="16877" y="21584"/>
                  <a:pt x="29550" y="25659"/>
                </a:cubicBezTo>
                <a:lnTo>
                  <a:pt x="38466" y="25659"/>
                </a:lnTo>
                <a:cubicBezTo>
                  <a:pt x="23564" y="22794"/>
                  <a:pt x="6496" y="15343"/>
                  <a:pt x="1402" y="377"/>
                </a:cubicBezTo>
                <a:cubicBezTo>
                  <a:pt x="1325" y="107"/>
                  <a:pt x="1195" y="1"/>
                  <a:pt x="1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3"/>
          <p:cNvSpPr/>
          <p:nvPr/>
        </p:nvSpPr>
        <p:spPr>
          <a:xfrm rot="-5400000">
            <a:off x="7775878" y="397515"/>
            <a:ext cx="1770150" cy="965393"/>
          </a:xfrm>
          <a:custGeom>
            <a:avLst/>
            <a:gdLst/>
            <a:ahLst/>
            <a:cxnLst/>
            <a:rect l="l" t="t" r="r" b="b"/>
            <a:pathLst>
              <a:path w="56298" h="32161" extrusionOk="0">
                <a:moveTo>
                  <a:pt x="56297" y="0"/>
                </a:moveTo>
                <a:cubicBezTo>
                  <a:pt x="53877" y="2102"/>
                  <a:pt x="51712" y="4394"/>
                  <a:pt x="49483" y="6751"/>
                </a:cubicBezTo>
                <a:cubicBezTo>
                  <a:pt x="49024" y="7209"/>
                  <a:pt x="49259" y="8403"/>
                  <a:pt x="49796" y="8403"/>
                </a:cubicBezTo>
                <a:cubicBezTo>
                  <a:pt x="49930" y="8403"/>
                  <a:pt x="50082" y="8329"/>
                  <a:pt x="50247" y="8152"/>
                </a:cubicBezTo>
                <a:cubicBezTo>
                  <a:pt x="52221" y="6114"/>
                  <a:pt x="54196" y="4076"/>
                  <a:pt x="56297" y="2102"/>
                </a:cubicBezTo>
                <a:lnTo>
                  <a:pt x="56297" y="0"/>
                </a:lnTo>
                <a:close/>
                <a:moveTo>
                  <a:pt x="41410" y="11462"/>
                </a:moveTo>
                <a:cubicBezTo>
                  <a:pt x="41313" y="11462"/>
                  <a:pt x="41202" y="11501"/>
                  <a:pt x="41077" y="11590"/>
                </a:cubicBezTo>
                <a:cubicBezTo>
                  <a:pt x="38020" y="13756"/>
                  <a:pt x="35218" y="16239"/>
                  <a:pt x="32161" y="18341"/>
                </a:cubicBezTo>
                <a:cubicBezTo>
                  <a:pt x="31556" y="18781"/>
                  <a:pt x="31663" y="20313"/>
                  <a:pt x="32278" y="20313"/>
                </a:cubicBezTo>
                <a:cubicBezTo>
                  <a:pt x="32375" y="20313"/>
                  <a:pt x="32485" y="20275"/>
                  <a:pt x="32607" y="20188"/>
                </a:cubicBezTo>
                <a:cubicBezTo>
                  <a:pt x="35664" y="18023"/>
                  <a:pt x="38529" y="15666"/>
                  <a:pt x="41522" y="13374"/>
                </a:cubicBezTo>
                <a:cubicBezTo>
                  <a:pt x="42070" y="12936"/>
                  <a:pt x="42006" y="11462"/>
                  <a:pt x="41410" y="11462"/>
                </a:cubicBezTo>
                <a:close/>
                <a:moveTo>
                  <a:pt x="56297" y="10126"/>
                </a:moveTo>
                <a:cubicBezTo>
                  <a:pt x="53177" y="13628"/>
                  <a:pt x="49738" y="16813"/>
                  <a:pt x="46044" y="19678"/>
                </a:cubicBezTo>
                <a:cubicBezTo>
                  <a:pt x="40058" y="24200"/>
                  <a:pt x="33689" y="28148"/>
                  <a:pt x="26939" y="31460"/>
                </a:cubicBezTo>
                <a:cubicBezTo>
                  <a:pt x="26493" y="31715"/>
                  <a:pt x="26047" y="31906"/>
                  <a:pt x="25601" y="32097"/>
                </a:cubicBezTo>
                <a:lnTo>
                  <a:pt x="56297" y="32097"/>
                </a:lnTo>
                <a:lnTo>
                  <a:pt x="56297" y="19742"/>
                </a:lnTo>
                <a:cubicBezTo>
                  <a:pt x="55023" y="20570"/>
                  <a:pt x="53750" y="21398"/>
                  <a:pt x="52412" y="22162"/>
                </a:cubicBezTo>
                <a:cubicBezTo>
                  <a:pt x="48018" y="24773"/>
                  <a:pt x="43497" y="27002"/>
                  <a:pt x="38720" y="28912"/>
                </a:cubicBezTo>
                <a:cubicBezTo>
                  <a:pt x="41777" y="26811"/>
                  <a:pt x="44707" y="24646"/>
                  <a:pt x="47318" y="22544"/>
                </a:cubicBezTo>
                <a:cubicBezTo>
                  <a:pt x="50438" y="20124"/>
                  <a:pt x="53431" y="17577"/>
                  <a:pt x="56297" y="14902"/>
                </a:cubicBezTo>
                <a:lnTo>
                  <a:pt x="56297" y="10126"/>
                </a:lnTo>
                <a:close/>
                <a:moveTo>
                  <a:pt x="24137" y="21520"/>
                </a:moveTo>
                <a:cubicBezTo>
                  <a:pt x="24044" y="21520"/>
                  <a:pt x="23938" y="21560"/>
                  <a:pt x="23818" y="21653"/>
                </a:cubicBezTo>
                <a:cubicBezTo>
                  <a:pt x="16749" y="26875"/>
                  <a:pt x="8598" y="30505"/>
                  <a:pt x="1" y="32160"/>
                </a:cubicBezTo>
                <a:lnTo>
                  <a:pt x="8407" y="32160"/>
                </a:lnTo>
                <a:cubicBezTo>
                  <a:pt x="14138" y="30122"/>
                  <a:pt x="19488" y="27129"/>
                  <a:pt x="24264" y="23308"/>
                </a:cubicBezTo>
                <a:cubicBezTo>
                  <a:pt x="24754" y="22927"/>
                  <a:pt x="24685" y="21520"/>
                  <a:pt x="24137" y="215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7690108" y="627487"/>
            <a:ext cx="1210048" cy="4198262"/>
          </a:xfrm>
          <a:custGeom>
            <a:avLst/>
            <a:gdLst/>
            <a:ahLst/>
            <a:cxnLst/>
            <a:rect l="l" t="t" r="r" b="b"/>
            <a:pathLst>
              <a:path w="13525" h="46925" extrusionOk="0">
                <a:moveTo>
                  <a:pt x="4757" y="0"/>
                </a:moveTo>
                <a:cubicBezTo>
                  <a:pt x="4502" y="0"/>
                  <a:pt x="4930" y="638"/>
                  <a:pt x="5238" y="967"/>
                </a:cubicBezTo>
                <a:cubicBezTo>
                  <a:pt x="7107" y="3180"/>
                  <a:pt x="8705" y="5639"/>
                  <a:pt x="9959" y="8270"/>
                </a:cubicBezTo>
                <a:cubicBezTo>
                  <a:pt x="10673" y="9794"/>
                  <a:pt x="11263" y="11368"/>
                  <a:pt x="11754" y="12966"/>
                </a:cubicBezTo>
                <a:cubicBezTo>
                  <a:pt x="12222" y="14491"/>
                  <a:pt x="12566" y="16040"/>
                  <a:pt x="12812" y="17589"/>
                </a:cubicBezTo>
                <a:cubicBezTo>
                  <a:pt x="13131" y="19679"/>
                  <a:pt x="13279" y="21794"/>
                  <a:pt x="13230" y="23909"/>
                </a:cubicBezTo>
                <a:cubicBezTo>
                  <a:pt x="13230" y="23944"/>
                  <a:pt x="13231" y="23961"/>
                  <a:pt x="13233" y="23961"/>
                </a:cubicBezTo>
                <a:cubicBezTo>
                  <a:pt x="13242" y="23961"/>
                  <a:pt x="13270" y="23709"/>
                  <a:pt x="13328" y="23318"/>
                </a:cubicBezTo>
                <a:cubicBezTo>
                  <a:pt x="13402" y="22802"/>
                  <a:pt x="13451" y="22064"/>
                  <a:pt x="13476" y="21253"/>
                </a:cubicBezTo>
                <a:cubicBezTo>
                  <a:pt x="13476" y="20860"/>
                  <a:pt x="13500" y="20442"/>
                  <a:pt x="13500" y="20048"/>
                </a:cubicBezTo>
                <a:cubicBezTo>
                  <a:pt x="13525" y="19655"/>
                  <a:pt x="13500" y="19286"/>
                  <a:pt x="13476" y="18942"/>
                </a:cubicBezTo>
                <a:cubicBezTo>
                  <a:pt x="13476" y="18253"/>
                  <a:pt x="13427" y="17737"/>
                  <a:pt x="13402" y="17589"/>
                </a:cubicBezTo>
                <a:cubicBezTo>
                  <a:pt x="13353" y="17147"/>
                  <a:pt x="13328" y="16704"/>
                  <a:pt x="13230" y="16237"/>
                </a:cubicBezTo>
                <a:cubicBezTo>
                  <a:pt x="13156" y="15794"/>
                  <a:pt x="13082" y="15327"/>
                  <a:pt x="13009" y="14835"/>
                </a:cubicBezTo>
                <a:lnTo>
                  <a:pt x="12664" y="13360"/>
                </a:lnTo>
                <a:cubicBezTo>
                  <a:pt x="12566" y="12868"/>
                  <a:pt x="12394" y="12376"/>
                  <a:pt x="12271" y="11885"/>
                </a:cubicBezTo>
                <a:cubicBezTo>
                  <a:pt x="11656" y="9967"/>
                  <a:pt x="10918" y="8122"/>
                  <a:pt x="10058" y="6303"/>
                </a:cubicBezTo>
                <a:cubicBezTo>
                  <a:pt x="9025" y="4065"/>
                  <a:pt x="5533" y="377"/>
                  <a:pt x="4992" y="82"/>
                </a:cubicBezTo>
                <a:cubicBezTo>
                  <a:pt x="4883" y="25"/>
                  <a:pt x="4807" y="0"/>
                  <a:pt x="4757" y="0"/>
                </a:cubicBezTo>
                <a:close/>
                <a:moveTo>
                  <a:pt x="8848" y="22755"/>
                </a:moveTo>
                <a:cubicBezTo>
                  <a:pt x="8841" y="22755"/>
                  <a:pt x="8834" y="22763"/>
                  <a:pt x="8828" y="22778"/>
                </a:cubicBezTo>
                <a:cubicBezTo>
                  <a:pt x="8779" y="22950"/>
                  <a:pt x="8755" y="23122"/>
                  <a:pt x="8755" y="23294"/>
                </a:cubicBezTo>
                <a:cubicBezTo>
                  <a:pt x="8705" y="23564"/>
                  <a:pt x="8681" y="23933"/>
                  <a:pt x="8656" y="24351"/>
                </a:cubicBezTo>
                <a:cubicBezTo>
                  <a:pt x="8582" y="25163"/>
                  <a:pt x="8484" y="26195"/>
                  <a:pt x="8361" y="27154"/>
                </a:cubicBezTo>
                <a:cubicBezTo>
                  <a:pt x="8312" y="27622"/>
                  <a:pt x="8214" y="28064"/>
                  <a:pt x="8164" y="28482"/>
                </a:cubicBezTo>
                <a:cubicBezTo>
                  <a:pt x="8091" y="28876"/>
                  <a:pt x="8042" y="29220"/>
                  <a:pt x="7992" y="29466"/>
                </a:cubicBezTo>
                <a:cubicBezTo>
                  <a:pt x="7919" y="29982"/>
                  <a:pt x="7894" y="30302"/>
                  <a:pt x="7869" y="30498"/>
                </a:cubicBezTo>
                <a:cubicBezTo>
                  <a:pt x="7852" y="30619"/>
                  <a:pt x="7859" y="30679"/>
                  <a:pt x="7882" y="30679"/>
                </a:cubicBezTo>
                <a:cubicBezTo>
                  <a:pt x="7891" y="30679"/>
                  <a:pt x="7904" y="30668"/>
                  <a:pt x="7919" y="30646"/>
                </a:cubicBezTo>
                <a:cubicBezTo>
                  <a:pt x="8140" y="30154"/>
                  <a:pt x="8312" y="29638"/>
                  <a:pt x="8410" y="29097"/>
                </a:cubicBezTo>
                <a:cubicBezTo>
                  <a:pt x="8509" y="28703"/>
                  <a:pt x="8632" y="28261"/>
                  <a:pt x="8705" y="27769"/>
                </a:cubicBezTo>
                <a:cubicBezTo>
                  <a:pt x="8779" y="27302"/>
                  <a:pt x="8853" y="26835"/>
                  <a:pt x="8902" y="26392"/>
                </a:cubicBezTo>
                <a:cubicBezTo>
                  <a:pt x="9001" y="25654"/>
                  <a:pt x="9025" y="24941"/>
                  <a:pt x="9025" y="24204"/>
                </a:cubicBezTo>
                <a:cubicBezTo>
                  <a:pt x="8982" y="23165"/>
                  <a:pt x="8901" y="22755"/>
                  <a:pt x="8848" y="22755"/>
                </a:cubicBezTo>
                <a:close/>
                <a:moveTo>
                  <a:pt x="10894" y="32834"/>
                </a:moveTo>
                <a:lnTo>
                  <a:pt x="10771" y="33252"/>
                </a:lnTo>
                <a:cubicBezTo>
                  <a:pt x="10648" y="33523"/>
                  <a:pt x="10525" y="33941"/>
                  <a:pt x="10328" y="34433"/>
                </a:cubicBezTo>
                <a:cubicBezTo>
                  <a:pt x="10132" y="34900"/>
                  <a:pt x="9910" y="35490"/>
                  <a:pt x="9615" y="36080"/>
                </a:cubicBezTo>
                <a:cubicBezTo>
                  <a:pt x="9320" y="36695"/>
                  <a:pt x="9050" y="37334"/>
                  <a:pt x="8681" y="37974"/>
                </a:cubicBezTo>
                <a:lnTo>
                  <a:pt x="8164" y="38933"/>
                </a:lnTo>
                <a:lnTo>
                  <a:pt x="7599" y="39867"/>
                </a:lnTo>
                <a:cubicBezTo>
                  <a:pt x="7255" y="40457"/>
                  <a:pt x="6861" y="41023"/>
                  <a:pt x="6542" y="41514"/>
                </a:cubicBezTo>
                <a:cubicBezTo>
                  <a:pt x="5829" y="42498"/>
                  <a:pt x="5288" y="43211"/>
                  <a:pt x="5091" y="43408"/>
                </a:cubicBezTo>
                <a:cubicBezTo>
                  <a:pt x="4206" y="44539"/>
                  <a:pt x="3222" y="45621"/>
                  <a:pt x="2214" y="46629"/>
                </a:cubicBezTo>
                <a:lnTo>
                  <a:pt x="3148" y="46629"/>
                </a:lnTo>
                <a:cubicBezTo>
                  <a:pt x="5755" y="43998"/>
                  <a:pt x="7869" y="40924"/>
                  <a:pt x="9369" y="37531"/>
                </a:cubicBezTo>
                <a:cubicBezTo>
                  <a:pt x="10058" y="36031"/>
                  <a:pt x="10574" y="34457"/>
                  <a:pt x="10894" y="32834"/>
                </a:cubicBezTo>
                <a:close/>
                <a:moveTo>
                  <a:pt x="2511" y="688"/>
                </a:moveTo>
                <a:cubicBezTo>
                  <a:pt x="2460" y="688"/>
                  <a:pt x="2410" y="691"/>
                  <a:pt x="2361" y="696"/>
                </a:cubicBezTo>
                <a:cubicBezTo>
                  <a:pt x="1476" y="795"/>
                  <a:pt x="2116" y="1631"/>
                  <a:pt x="2952" y="2860"/>
                </a:cubicBezTo>
                <a:cubicBezTo>
                  <a:pt x="3173" y="3180"/>
                  <a:pt x="3370" y="3598"/>
                  <a:pt x="3591" y="3893"/>
                </a:cubicBezTo>
                <a:cubicBezTo>
                  <a:pt x="4304" y="4926"/>
                  <a:pt x="6074" y="7532"/>
                  <a:pt x="6763" y="8934"/>
                </a:cubicBezTo>
                <a:cubicBezTo>
                  <a:pt x="7205" y="9794"/>
                  <a:pt x="7525" y="10606"/>
                  <a:pt x="7820" y="11294"/>
                </a:cubicBezTo>
                <a:cubicBezTo>
                  <a:pt x="8091" y="11958"/>
                  <a:pt x="8263" y="12524"/>
                  <a:pt x="8386" y="12844"/>
                </a:cubicBezTo>
                <a:cubicBezTo>
                  <a:pt x="9246" y="15450"/>
                  <a:pt x="9738" y="18179"/>
                  <a:pt x="9886" y="20958"/>
                </a:cubicBezTo>
                <a:cubicBezTo>
                  <a:pt x="9984" y="22900"/>
                  <a:pt x="9910" y="24868"/>
                  <a:pt x="9664" y="26786"/>
                </a:cubicBezTo>
                <a:cubicBezTo>
                  <a:pt x="9394" y="28826"/>
                  <a:pt x="8927" y="30843"/>
                  <a:pt x="8287" y="32810"/>
                </a:cubicBezTo>
                <a:cubicBezTo>
                  <a:pt x="7132" y="36302"/>
                  <a:pt x="5410" y="39596"/>
                  <a:pt x="3222" y="42572"/>
                </a:cubicBezTo>
                <a:cubicBezTo>
                  <a:pt x="1722" y="44637"/>
                  <a:pt x="443" y="45990"/>
                  <a:pt x="99" y="46629"/>
                </a:cubicBezTo>
                <a:cubicBezTo>
                  <a:pt x="25" y="46727"/>
                  <a:pt x="1" y="46826"/>
                  <a:pt x="1" y="46924"/>
                </a:cubicBezTo>
                <a:cubicBezTo>
                  <a:pt x="99" y="46826"/>
                  <a:pt x="198" y="46727"/>
                  <a:pt x="296" y="46629"/>
                </a:cubicBezTo>
                <a:cubicBezTo>
                  <a:pt x="2927" y="44318"/>
                  <a:pt x="5165" y="41539"/>
                  <a:pt x="6886" y="38465"/>
                </a:cubicBezTo>
                <a:cubicBezTo>
                  <a:pt x="8681" y="35195"/>
                  <a:pt x="9886" y="31630"/>
                  <a:pt x="10427" y="27941"/>
                </a:cubicBezTo>
                <a:cubicBezTo>
                  <a:pt x="10673" y="26220"/>
                  <a:pt x="10771" y="24499"/>
                  <a:pt x="10771" y="22778"/>
                </a:cubicBezTo>
                <a:cubicBezTo>
                  <a:pt x="10722" y="20294"/>
                  <a:pt x="10427" y="17811"/>
                  <a:pt x="9861" y="15376"/>
                </a:cubicBezTo>
                <a:cubicBezTo>
                  <a:pt x="9320" y="13114"/>
                  <a:pt x="8582" y="10926"/>
                  <a:pt x="7648" y="8811"/>
                </a:cubicBezTo>
                <a:cubicBezTo>
                  <a:pt x="6910" y="7040"/>
                  <a:pt x="6271" y="5836"/>
                  <a:pt x="6271" y="5467"/>
                </a:cubicBezTo>
                <a:cubicBezTo>
                  <a:pt x="6273" y="5438"/>
                  <a:pt x="6284" y="5424"/>
                  <a:pt x="6302" y="5424"/>
                </a:cubicBezTo>
                <a:cubicBezTo>
                  <a:pt x="6539" y="5424"/>
                  <a:pt x="8063" y="7661"/>
                  <a:pt x="9271" y="10532"/>
                </a:cubicBezTo>
                <a:cubicBezTo>
                  <a:pt x="9886" y="12081"/>
                  <a:pt x="10402" y="13655"/>
                  <a:pt x="10796" y="15278"/>
                </a:cubicBezTo>
                <a:cubicBezTo>
                  <a:pt x="11140" y="16778"/>
                  <a:pt x="11336" y="18032"/>
                  <a:pt x="11410" y="18696"/>
                </a:cubicBezTo>
                <a:cubicBezTo>
                  <a:pt x="11607" y="19999"/>
                  <a:pt x="11705" y="21302"/>
                  <a:pt x="11730" y="22605"/>
                </a:cubicBezTo>
                <a:cubicBezTo>
                  <a:pt x="11754" y="24253"/>
                  <a:pt x="11681" y="25925"/>
                  <a:pt x="11484" y="27572"/>
                </a:cubicBezTo>
                <a:cubicBezTo>
                  <a:pt x="11312" y="29048"/>
                  <a:pt x="11115" y="30203"/>
                  <a:pt x="11115" y="30548"/>
                </a:cubicBezTo>
                <a:cubicBezTo>
                  <a:pt x="11115" y="30618"/>
                  <a:pt x="11127" y="30655"/>
                  <a:pt x="11150" y="30655"/>
                </a:cubicBezTo>
                <a:cubicBezTo>
                  <a:pt x="11183" y="30655"/>
                  <a:pt x="11239" y="30575"/>
                  <a:pt x="11312" y="30400"/>
                </a:cubicBezTo>
                <a:cubicBezTo>
                  <a:pt x="11361" y="30253"/>
                  <a:pt x="11459" y="30031"/>
                  <a:pt x="11558" y="29761"/>
                </a:cubicBezTo>
                <a:cubicBezTo>
                  <a:pt x="11656" y="29466"/>
                  <a:pt x="11730" y="29097"/>
                  <a:pt x="11853" y="28654"/>
                </a:cubicBezTo>
                <a:cubicBezTo>
                  <a:pt x="12345" y="26441"/>
                  <a:pt x="12541" y="24179"/>
                  <a:pt x="12443" y="21892"/>
                </a:cubicBezTo>
                <a:cubicBezTo>
                  <a:pt x="12369" y="20269"/>
                  <a:pt x="12197" y="18647"/>
                  <a:pt x="11902" y="17024"/>
                </a:cubicBezTo>
                <a:cubicBezTo>
                  <a:pt x="11558" y="15302"/>
                  <a:pt x="11115" y="13581"/>
                  <a:pt x="10525" y="11934"/>
                </a:cubicBezTo>
                <a:cubicBezTo>
                  <a:pt x="9959" y="10311"/>
                  <a:pt x="9271" y="8737"/>
                  <a:pt x="8484" y="7213"/>
                </a:cubicBezTo>
                <a:cubicBezTo>
                  <a:pt x="8066" y="6500"/>
                  <a:pt x="7697" y="5762"/>
                  <a:pt x="7304" y="5123"/>
                </a:cubicBezTo>
                <a:cubicBezTo>
                  <a:pt x="7083" y="4803"/>
                  <a:pt x="6910" y="4483"/>
                  <a:pt x="6714" y="4188"/>
                </a:cubicBezTo>
                <a:lnTo>
                  <a:pt x="6124" y="3303"/>
                </a:lnTo>
                <a:cubicBezTo>
                  <a:pt x="5140" y="1828"/>
                  <a:pt x="3533" y="688"/>
                  <a:pt x="2511" y="68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538"/>
                                        </p:tgtEl>
                                        <p:attrNameLst>
                                          <p:attrName>r</p:attrName>
                                        </p:attrNameLst>
                                      </p:cBhvr>
                                    </p:animRo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551"/>
                                        </p:tgtEl>
                                        <p:attrNameLst>
                                          <p:attrName>style.visibility</p:attrName>
                                        </p:attrNameLst>
                                      </p:cBhvr>
                                      <p:to>
                                        <p:strVal val="visible"/>
                                      </p:to>
                                    </p:set>
                                    <p:anim calcmode="lin" valueType="num">
                                      <p:cBhvr additive="base">
                                        <p:cTn id="10" dur="1000"/>
                                        <p:tgtEl>
                                          <p:spTgt spid="55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553"/>
                                        </p:tgtEl>
                                        <p:attrNameLst>
                                          <p:attrName>style.visibility</p:attrName>
                                        </p:attrNameLst>
                                      </p:cBhvr>
                                      <p:to>
                                        <p:strVal val="visible"/>
                                      </p:to>
                                    </p:set>
                                    <p:anim calcmode="lin" valueType="num">
                                      <p:cBhvr additive="base">
                                        <p:cTn id="13" dur="1000"/>
                                        <p:tgtEl>
                                          <p:spTgt spid="55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52"/>
                                        </p:tgtEl>
                                        <p:attrNameLst>
                                          <p:attrName>style.visibility</p:attrName>
                                        </p:attrNameLst>
                                      </p:cBhvr>
                                      <p:to>
                                        <p:strVal val="visible"/>
                                      </p:to>
                                    </p:set>
                                    <p:anim calcmode="lin" valueType="num">
                                      <p:cBhvr additive="base">
                                        <p:cTn id="16" dur="1000"/>
                                        <p:tgtEl>
                                          <p:spTgt spid="552"/>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48"/>
                                        </p:tgtEl>
                                        <p:attrNameLst>
                                          <p:attrName>style.visibility</p:attrName>
                                        </p:attrNameLst>
                                      </p:cBhvr>
                                      <p:to>
                                        <p:strVal val="visible"/>
                                      </p:to>
                                    </p:set>
                                    <p:anim calcmode="lin" valueType="num">
                                      <p:cBhvr additive="base">
                                        <p:cTn id="19" dur="1000"/>
                                        <p:tgtEl>
                                          <p:spTgt spid="548"/>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49"/>
                                        </p:tgtEl>
                                        <p:attrNameLst>
                                          <p:attrName>style.visibility</p:attrName>
                                        </p:attrNameLst>
                                      </p:cBhvr>
                                      <p:to>
                                        <p:strVal val="visible"/>
                                      </p:to>
                                    </p:set>
                                    <p:anim calcmode="lin" valueType="num">
                                      <p:cBhvr additive="base">
                                        <p:cTn id="22" dur="1000"/>
                                        <p:tgtEl>
                                          <p:spTgt spid="549"/>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50"/>
                                        </p:tgtEl>
                                        <p:attrNameLst>
                                          <p:attrName>style.visibility</p:attrName>
                                        </p:attrNameLst>
                                      </p:cBhvr>
                                      <p:to>
                                        <p:strVal val="visible"/>
                                      </p:to>
                                    </p:set>
                                    <p:anim calcmode="lin" valueType="num">
                                      <p:cBhvr additive="base">
                                        <p:cTn id="25" dur="1000"/>
                                        <p:tgtEl>
                                          <p:spTgt spid="5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6"/>
        <p:cNvGrpSpPr/>
        <p:nvPr/>
      </p:nvGrpSpPr>
      <p:grpSpPr>
        <a:xfrm>
          <a:off x="0" y="0"/>
          <a:ext cx="0" cy="0"/>
          <a:chOff x="0" y="0"/>
          <a:chExt cx="0" cy="0"/>
        </a:xfrm>
      </p:grpSpPr>
      <p:sp>
        <p:nvSpPr>
          <p:cNvPr id="3607" name="Google Shape;3607;p10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4400" dirty="0">
                <a:latin typeface="Sakkal Majalla" panose="02000000000000000000" pitchFamily="2" charset="-78"/>
                <a:cs typeface="Sakkal Majalla" panose="02000000000000000000" pitchFamily="2" charset="-78"/>
              </a:rPr>
              <a:t>المراجع</a:t>
            </a:r>
            <a:endParaRPr sz="4400" dirty="0">
              <a:latin typeface="Sakkal Majalla" panose="02000000000000000000" pitchFamily="2" charset="-78"/>
              <a:cs typeface="Sakkal Majalla" panose="02000000000000000000" pitchFamily="2" charset="-78"/>
            </a:endParaRPr>
          </a:p>
        </p:txBody>
      </p:sp>
      <p:sp>
        <p:nvSpPr>
          <p:cNvPr id="3608" name="Google Shape;3608;p103"/>
          <p:cNvSpPr txBox="1">
            <a:spLocks noGrp="1"/>
          </p:cNvSpPr>
          <p:nvPr>
            <p:ph type="subTitle" idx="3"/>
          </p:nvPr>
        </p:nvSpPr>
        <p:spPr>
          <a:xfrm>
            <a:off x="654596" y="1216478"/>
            <a:ext cx="7834757" cy="3731079"/>
          </a:xfrm>
          <a:prstGeom prst="rect">
            <a:avLst/>
          </a:prstGeom>
        </p:spPr>
        <p:txBody>
          <a:bodyPr spcFirstLastPara="1" wrap="square" lIns="91425" tIns="91425" rIns="91425" bIns="91425" anchor="t" anchorCtr="0">
            <a:noAutofit/>
          </a:bodyPr>
          <a:lstStyle/>
          <a:p>
            <a:r>
              <a:rPr lang="en-GB" dirty="0"/>
              <a:t>Appelbaum, S. H., </a:t>
            </a:r>
            <a:r>
              <a:rPr lang="en-GB" dirty="0" err="1"/>
              <a:t>Adeland</a:t>
            </a:r>
            <a:r>
              <a:rPr lang="en-GB" dirty="0"/>
              <a:t>, E., &amp; Harris, J. A. (2005). </a:t>
            </a:r>
            <a:r>
              <a:rPr lang="en-GB" i="1" dirty="0"/>
              <a:t>Management of Sports Facilities: Stress and Terrorism Since 9/11</a:t>
            </a:r>
            <a:r>
              <a:rPr lang="en-GB" dirty="0"/>
              <a:t>. Management Research News, 28, 69–83. https://doi.org/10.1108/01409170510784896</a:t>
            </a:r>
          </a:p>
          <a:p>
            <a:endParaRPr lang="ar-SA" dirty="0"/>
          </a:p>
          <a:p>
            <a:r>
              <a:rPr lang="en-GB" dirty="0"/>
              <a:t>Ibraheem, &amp; Musa. (2015). </a:t>
            </a:r>
            <a:r>
              <a:rPr lang="en-GB" i="1" dirty="0"/>
              <a:t>Factors Determining Sport Venue Security at the Kwara State Stadium Complex Ilorin, Kwara State</a:t>
            </a:r>
            <a:r>
              <a:rPr lang="en-GB" dirty="0"/>
              <a:t>.</a:t>
            </a:r>
          </a:p>
          <a:p>
            <a:endParaRPr lang="ar-SA" dirty="0"/>
          </a:p>
          <a:p>
            <a:r>
              <a:rPr lang="en-GB" dirty="0"/>
              <a:t>Kim, J.-C., Walsh, J., &amp; Park, C. (2014). </a:t>
            </a:r>
            <a:r>
              <a:rPr lang="en-GB" i="1" dirty="0"/>
              <a:t>Safety and security management at sporting events: perceptions, fan experience, and technology</a:t>
            </a:r>
            <a:r>
              <a:rPr lang="en-GB" dirty="0"/>
              <a:t>. International Journal of Management, IT, and Engineering, 4, 138–147.</a:t>
            </a:r>
            <a:endParaRPr lang="ar-SA" dirty="0"/>
          </a:p>
          <a:p>
            <a:r>
              <a:rPr lang="en-GB" dirty="0"/>
              <a:t>Li, X., Ariffin, I. A. B., &amp; Tham, J. (2025). </a:t>
            </a:r>
            <a:r>
              <a:rPr lang="en-GB" i="1" dirty="0"/>
              <a:t>The Impact of Safety Facilities on Student Satisfaction in Sports Venues of Universities in Shanxi Province</a:t>
            </a:r>
            <a:r>
              <a:rPr lang="en-GB" dirty="0"/>
              <a:t>. Frontiers in Business, Economics and Management. https://doi.org/10.54097/zpj12021</a:t>
            </a:r>
            <a:endParaRPr lang="ar-SA" dirty="0"/>
          </a:p>
          <a:p>
            <a:r>
              <a:rPr lang="en-GB" dirty="0"/>
              <a:t>Rezavandzayeri, F., Khodadadi, M., &amp; </a:t>
            </a:r>
            <a:r>
              <a:rPr lang="en-GB" dirty="0" err="1"/>
              <a:t>Talatahari</a:t>
            </a:r>
            <a:r>
              <a:rPr lang="en-GB" dirty="0"/>
              <a:t>, S. (2024). </a:t>
            </a:r>
            <a:r>
              <a:rPr lang="en-GB" i="1" dirty="0"/>
              <a:t>Crime prevention through environmental design: Numerical investigation of environmental factors affecting security in sports facilities</a:t>
            </a:r>
            <a:r>
              <a:rPr lang="en-GB" dirty="0"/>
              <a:t>. Retos, 54, e103648. https://doi.org/10.47197/retos.v54.103648</a:t>
            </a:r>
          </a:p>
          <a:p>
            <a:endParaRPr lang="en-GB" dirty="0"/>
          </a:p>
          <a:p>
            <a:pPr algn="r" rtl="1"/>
            <a:r>
              <a:rPr lang="ar-SA" dirty="0">
                <a:cs typeface="+mn-cs"/>
              </a:rPr>
              <a:t>الفاضل، أ. ب. م. (2023). </a:t>
            </a:r>
            <a:r>
              <a:rPr lang="ar-SA" i="1" dirty="0">
                <a:cs typeface="+mn-cs"/>
              </a:rPr>
              <a:t>إدارة وتشغيل المنشآت الرياضية</a:t>
            </a:r>
            <a:r>
              <a:rPr lang="ar-SA" dirty="0">
                <a:cs typeface="+mn-cs"/>
              </a:rPr>
              <a:t>. الرياض: دار جامعة الملك سعود للنشر.</a:t>
            </a:r>
            <a:endParaRPr lang="en-GB" dirty="0">
              <a:cs typeface="+mn-cs"/>
            </a:endParaRPr>
          </a:p>
          <a:p>
            <a:pPr algn="r" rtl="1"/>
            <a:r>
              <a:rPr lang="ar-SA" dirty="0">
                <a:latin typeface="+mj-lt"/>
                <a:cs typeface="+mn-cs"/>
              </a:rPr>
              <a:t>العرابي، س. س. (2015). </a:t>
            </a:r>
            <a:r>
              <a:rPr lang="ar-SA" i="1" dirty="0">
                <a:latin typeface="+mj-lt"/>
                <a:cs typeface="+mn-cs"/>
              </a:rPr>
              <a:t>إدارة المنشآت الرياضية</a:t>
            </a:r>
            <a:r>
              <a:rPr lang="ar-SA" dirty="0">
                <a:latin typeface="+mj-lt"/>
                <a:cs typeface="+mn-cs"/>
              </a:rPr>
              <a:t>. عمان: دار أمجد للنشر والتوزيع</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60"/>
          <p:cNvSpPr/>
          <p:nvPr/>
        </p:nvSpPr>
        <p:spPr>
          <a:xfrm flipH="1">
            <a:off x="1428901" y="3751650"/>
            <a:ext cx="2871378" cy="67419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نوعية الأرضية: نوع وطبيعة النشاط الرياضي (زراعة طبيعية، صناعية، خشبية، رملية....غيرها)</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81" name="Google Shape;1181;p60"/>
          <p:cNvSpPr/>
          <p:nvPr/>
        </p:nvSpPr>
        <p:spPr>
          <a:xfrm flipH="1">
            <a:off x="4944587" y="3746242"/>
            <a:ext cx="3236021" cy="82389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التبعية: حكومية(مدارس، جامعات) . أهلية (شركات، اندية). تجارية( مراكز متخصصة: دفاع عن النفس، لياقة بدنية، بولينج...)</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82" name="Google Shape;1182;p60"/>
          <p:cNvSpPr/>
          <p:nvPr/>
        </p:nvSpPr>
        <p:spPr>
          <a:xfrm flipH="1">
            <a:off x="4828095" y="1503475"/>
            <a:ext cx="2157309" cy="61290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1. الأهداف : تنافسية، تدريبية، ترويحية، تعليمية، علاجية... غيرها</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83" name="Google Shape;1183;p60"/>
          <p:cNvSpPr/>
          <p:nvPr/>
        </p:nvSpPr>
        <p:spPr>
          <a:xfrm flipH="1">
            <a:off x="6354088" y="2638891"/>
            <a:ext cx="2373040" cy="61290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3. الرياضة: جماعية، زوجية، فردية، </a:t>
            </a:r>
            <a:r>
              <a:rPr lang="ar-SA" sz="1600" dirty="0" err="1">
                <a:solidFill>
                  <a:schemeClr val="dk1"/>
                </a:solidFill>
                <a:latin typeface="Traditional Arabic" panose="02020603050405020304" pitchFamily="18" charset="-78"/>
                <a:ea typeface="Raleway"/>
                <a:cs typeface="Traditional Arabic" panose="02020603050405020304" pitchFamily="18" charset="-78"/>
                <a:sym typeface="Raleway"/>
              </a:rPr>
              <a:t>منازلات</a:t>
            </a: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 مائية، استعراضية وايقاعية</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84" name="Google Shape;1184;p60"/>
          <p:cNvSpPr/>
          <p:nvPr/>
        </p:nvSpPr>
        <p:spPr>
          <a:xfrm flipH="1">
            <a:off x="1971986" y="1503475"/>
            <a:ext cx="2373040" cy="61290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2. الشكل العام: خارجية(مفتوحة)، داخلية(مغلقة أو مغطاة)</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85" name="Google Shape;1185;p60"/>
          <p:cNvSpPr/>
          <p:nvPr/>
        </p:nvSpPr>
        <p:spPr>
          <a:xfrm flipH="1">
            <a:off x="525173" y="2638891"/>
            <a:ext cx="2157309" cy="612900"/>
          </a:xfrm>
          <a:prstGeom prst="roundRect">
            <a:avLst>
              <a:gd name="adj" fmla="val 50000"/>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4. القانونية: للمنافسات الرسمية</a:t>
            </a:r>
          </a:p>
          <a:p>
            <a:pPr marL="0" lvl="0" indent="0" algn="ctr" rtl="0">
              <a:spcBef>
                <a:spcPts val="0"/>
              </a:spcBef>
              <a:spcAft>
                <a:spcPts val="0"/>
              </a:spcAft>
              <a:buNone/>
            </a:pPr>
            <a:r>
              <a:rPr lang="ar-SA" sz="1600" dirty="0">
                <a:solidFill>
                  <a:schemeClr val="dk1"/>
                </a:solidFill>
                <a:latin typeface="Traditional Arabic" panose="02020603050405020304" pitchFamily="18" charset="-78"/>
                <a:ea typeface="Raleway"/>
                <a:cs typeface="Traditional Arabic" panose="02020603050405020304" pitchFamily="18" charset="-78"/>
                <a:sym typeface="Raleway"/>
              </a:rPr>
              <a:t>غير قانونية: للتعليم والترويح</a:t>
            </a:r>
            <a:endParaRPr sz="1600" dirty="0">
              <a:solidFill>
                <a:schemeClr val="dk1"/>
              </a:solidFill>
              <a:latin typeface="Traditional Arabic" panose="02020603050405020304" pitchFamily="18" charset="-78"/>
              <a:ea typeface="Raleway"/>
              <a:cs typeface="Traditional Arabic" panose="02020603050405020304" pitchFamily="18" charset="-78"/>
              <a:sym typeface="Raleway"/>
            </a:endParaRPr>
          </a:p>
        </p:txBody>
      </p:sp>
      <p:sp>
        <p:nvSpPr>
          <p:cNvPr id="1186" name="Google Shape;1186;p60"/>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أنواع المنشآت الرياضية </a:t>
            </a:r>
            <a:r>
              <a:rPr lang="ar-SA" sz="1600" b="0" dirty="0">
                <a:latin typeface="Sakkal Majalla" panose="02000000000000000000" pitchFamily="2" charset="-78"/>
                <a:cs typeface="Sakkal Majalla" panose="02000000000000000000" pitchFamily="2" charset="-78"/>
              </a:rPr>
              <a:t>(العرابي،2015)</a:t>
            </a:r>
            <a:endParaRPr b="0" dirty="0">
              <a:latin typeface="Sakkal Majalla" panose="02000000000000000000" pitchFamily="2" charset="-78"/>
              <a:cs typeface="Sakkal Majalla" panose="02000000000000000000" pitchFamily="2" charset="-78"/>
            </a:endParaRPr>
          </a:p>
        </p:txBody>
      </p:sp>
      <p:cxnSp>
        <p:nvCxnSpPr>
          <p:cNvPr id="1187" name="Google Shape;1187;p60"/>
          <p:cNvCxnSpPr>
            <a:cxnSpLocks/>
            <a:stCxn id="1188" idx="2"/>
            <a:endCxn id="1181" idx="0"/>
          </p:cNvCxnSpPr>
          <p:nvPr/>
        </p:nvCxnSpPr>
        <p:spPr>
          <a:xfrm rot="16200000" flipH="1">
            <a:off x="5359966" y="2543610"/>
            <a:ext cx="445975" cy="1959287"/>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189" name="Google Shape;1189;p60"/>
          <p:cNvCxnSpPr>
            <a:stCxn id="1180" idx="0"/>
            <a:endCxn id="1188" idx="2"/>
          </p:cNvCxnSpPr>
          <p:nvPr/>
        </p:nvCxnSpPr>
        <p:spPr>
          <a:xfrm rot="5400000" flipH="1" flipV="1">
            <a:off x="3508259" y="2656599"/>
            <a:ext cx="451383" cy="173872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190" name="Google Shape;1190;p60"/>
          <p:cNvCxnSpPr>
            <a:stCxn id="1188" idx="0"/>
            <a:endCxn id="1184" idx="2"/>
          </p:cNvCxnSpPr>
          <p:nvPr/>
        </p:nvCxnSpPr>
        <p:spPr>
          <a:xfrm rot="16200000" flipV="1">
            <a:off x="3648522" y="1626359"/>
            <a:ext cx="464772" cy="1444804"/>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191" name="Google Shape;1191;p60"/>
          <p:cNvCxnSpPr>
            <a:stCxn id="1182" idx="2"/>
            <a:endCxn id="1188" idx="0"/>
          </p:cNvCxnSpPr>
          <p:nvPr/>
        </p:nvCxnSpPr>
        <p:spPr>
          <a:xfrm rot="5400000">
            <a:off x="5022644" y="1697042"/>
            <a:ext cx="464772" cy="1303439"/>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192" name="Google Shape;1192;p60"/>
          <p:cNvCxnSpPr>
            <a:stCxn id="1188" idx="3"/>
            <a:endCxn id="1183" idx="3"/>
          </p:cNvCxnSpPr>
          <p:nvPr/>
        </p:nvCxnSpPr>
        <p:spPr>
          <a:xfrm>
            <a:off x="5743196" y="2940707"/>
            <a:ext cx="610892" cy="4634"/>
          </a:xfrm>
          <a:prstGeom prst="straightConnector1">
            <a:avLst/>
          </a:prstGeom>
          <a:noFill/>
          <a:ln w="9525" cap="flat" cmpd="sng">
            <a:solidFill>
              <a:schemeClr val="dk2"/>
            </a:solidFill>
            <a:prstDash val="solid"/>
            <a:round/>
            <a:headEnd type="none" w="med" len="med"/>
            <a:tailEnd type="none" w="med" len="med"/>
          </a:ln>
        </p:spPr>
      </p:cxnSp>
      <p:cxnSp>
        <p:nvCxnSpPr>
          <p:cNvPr id="1193" name="Google Shape;1193;p60"/>
          <p:cNvCxnSpPr>
            <a:stCxn id="1185" idx="1"/>
            <a:endCxn id="1188" idx="1"/>
          </p:cNvCxnSpPr>
          <p:nvPr/>
        </p:nvCxnSpPr>
        <p:spPr>
          <a:xfrm flipV="1">
            <a:off x="2682482" y="2940707"/>
            <a:ext cx="780941" cy="4634"/>
          </a:xfrm>
          <a:prstGeom prst="straightConnector1">
            <a:avLst/>
          </a:prstGeom>
          <a:noFill/>
          <a:ln w="9525" cap="flat" cmpd="sng">
            <a:solidFill>
              <a:schemeClr val="dk2"/>
            </a:solidFill>
            <a:prstDash val="solid"/>
            <a:round/>
            <a:headEnd type="none" w="med" len="med"/>
            <a:tailEnd type="none" w="med" len="med"/>
          </a:ln>
        </p:spPr>
      </p:cxnSp>
      <p:grpSp>
        <p:nvGrpSpPr>
          <p:cNvPr id="1194" name="Google Shape;1194;p60"/>
          <p:cNvGrpSpPr/>
          <p:nvPr/>
        </p:nvGrpSpPr>
        <p:grpSpPr>
          <a:xfrm>
            <a:off x="3348008" y="2557485"/>
            <a:ext cx="2395188" cy="742782"/>
            <a:chOff x="1334676" y="1270449"/>
            <a:chExt cx="1543789" cy="478751"/>
          </a:xfrm>
        </p:grpSpPr>
        <p:sp>
          <p:nvSpPr>
            <p:cNvPr id="1195" name="Google Shape;1195;p60"/>
            <p:cNvSpPr/>
            <p:nvPr/>
          </p:nvSpPr>
          <p:spPr>
            <a:xfrm rot="8100407" flipH="1">
              <a:off x="1322317" y="1340765"/>
              <a:ext cx="222612" cy="57224"/>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0"/>
            <p:cNvSpPr/>
            <p:nvPr/>
          </p:nvSpPr>
          <p:spPr>
            <a:xfrm>
              <a:off x="1409065" y="1285700"/>
              <a:ext cx="1469400" cy="4635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lt1"/>
                  </a:solidFill>
                  <a:latin typeface="Paytone One"/>
                  <a:ea typeface="Paytone One"/>
                  <a:cs typeface="Paytone One"/>
                  <a:sym typeface="Paytone One"/>
                </a:rPr>
                <a:t>أنواع المنشآت</a:t>
              </a:r>
              <a:endParaRPr sz="2000" b="1" dirty="0">
                <a:solidFill>
                  <a:schemeClr val="lt1"/>
                </a:solidFill>
                <a:latin typeface="Paytone One"/>
                <a:ea typeface="Paytone One"/>
                <a:cs typeface="Paytone One"/>
                <a:sym typeface="Paytone On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fade">
                                      <p:cBhvr>
                                        <p:cTn id="7" dur="1000"/>
                                        <p:tgtEl>
                                          <p:spTgt spid="119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80"/>
                                        </p:tgtEl>
                                        <p:attrNameLst>
                                          <p:attrName>style.visibility</p:attrName>
                                        </p:attrNameLst>
                                      </p:cBhvr>
                                      <p:to>
                                        <p:strVal val="visible"/>
                                      </p:to>
                                    </p:set>
                                    <p:animEffect transition="in" filter="fade">
                                      <p:cBhvr>
                                        <p:cTn id="11" dur="1000"/>
                                        <p:tgtEl>
                                          <p:spTgt spid="1180"/>
                                        </p:tgtEl>
                                      </p:cBhvr>
                                    </p:animEffect>
                                  </p:childTnLst>
                                </p:cTn>
                              </p:par>
                              <p:par>
                                <p:cTn id="12" presetID="10" presetClass="entr" presetSubtype="0" fill="hold" nodeType="withEffect">
                                  <p:stCondLst>
                                    <p:cond delay="0"/>
                                  </p:stCondLst>
                                  <p:childTnLst>
                                    <p:set>
                                      <p:cBhvr>
                                        <p:cTn id="13" dur="1" fill="hold">
                                          <p:stCondLst>
                                            <p:cond delay="0"/>
                                          </p:stCondLst>
                                        </p:cTn>
                                        <p:tgtEl>
                                          <p:spTgt spid="1181"/>
                                        </p:tgtEl>
                                        <p:attrNameLst>
                                          <p:attrName>style.visibility</p:attrName>
                                        </p:attrNameLst>
                                      </p:cBhvr>
                                      <p:to>
                                        <p:strVal val="visible"/>
                                      </p:to>
                                    </p:set>
                                    <p:animEffect transition="in" filter="fade">
                                      <p:cBhvr>
                                        <p:cTn id="14" dur="1000"/>
                                        <p:tgtEl>
                                          <p:spTgt spid="1181"/>
                                        </p:tgtEl>
                                      </p:cBhvr>
                                    </p:animEffect>
                                  </p:childTnLst>
                                </p:cTn>
                              </p:par>
                              <p:par>
                                <p:cTn id="15" presetID="10" presetClass="entr" presetSubtype="0" fill="hold" nodeType="withEffect">
                                  <p:stCondLst>
                                    <p:cond delay="0"/>
                                  </p:stCondLst>
                                  <p:childTnLst>
                                    <p:set>
                                      <p:cBhvr>
                                        <p:cTn id="16" dur="1" fill="hold">
                                          <p:stCondLst>
                                            <p:cond delay="0"/>
                                          </p:stCondLst>
                                        </p:cTn>
                                        <p:tgtEl>
                                          <p:spTgt spid="1187"/>
                                        </p:tgtEl>
                                        <p:attrNameLst>
                                          <p:attrName>style.visibility</p:attrName>
                                        </p:attrNameLst>
                                      </p:cBhvr>
                                      <p:to>
                                        <p:strVal val="visible"/>
                                      </p:to>
                                    </p:set>
                                    <p:animEffect transition="in" filter="fade">
                                      <p:cBhvr>
                                        <p:cTn id="17" dur="1000"/>
                                        <p:tgtEl>
                                          <p:spTgt spid="1187"/>
                                        </p:tgtEl>
                                      </p:cBhvr>
                                    </p:animEffect>
                                  </p:childTnLst>
                                </p:cTn>
                              </p:par>
                              <p:par>
                                <p:cTn id="18" presetID="10" presetClass="entr" presetSubtype="0" fill="hold" nodeType="withEffect">
                                  <p:stCondLst>
                                    <p:cond delay="0"/>
                                  </p:stCondLst>
                                  <p:childTnLst>
                                    <p:set>
                                      <p:cBhvr>
                                        <p:cTn id="19" dur="1" fill="hold">
                                          <p:stCondLst>
                                            <p:cond delay="0"/>
                                          </p:stCondLst>
                                        </p:cTn>
                                        <p:tgtEl>
                                          <p:spTgt spid="1189"/>
                                        </p:tgtEl>
                                        <p:attrNameLst>
                                          <p:attrName>style.visibility</p:attrName>
                                        </p:attrNameLst>
                                      </p:cBhvr>
                                      <p:to>
                                        <p:strVal val="visible"/>
                                      </p:to>
                                    </p:set>
                                    <p:animEffect transition="in" filter="fade">
                                      <p:cBhvr>
                                        <p:cTn id="20" dur="1000"/>
                                        <p:tgtEl>
                                          <p:spTgt spid="1189"/>
                                        </p:tgtEl>
                                      </p:cBhvr>
                                    </p:animEffect>
                                  </p:childTnLst>
                                </p:cTn>
                              </p:par>
                              <p:par>
                                <p:cTn id="21" presetID="10" presetClass="entr" presetSubtype="0" fill="hold" nodeType="withEffect">
                                  <p:stCondLst>
                                    <p:cond delay="0"/>
                                  </p:stCondLst>
                                  <p:childTnLst>
                                    <p:set>
                                      <p:cBhvr>
                                        <p:cTn id="22" dur="1" fill="hold">
                                          <p:stCondLst>
                                            <p:cond delay="0"/>
                                          </p:stCondLst>
                                        </p:cTn>
                                        <p:tgtEl>
                                          <p:spTgt spid="1182"/>
                                        </p:tgtEl>
                                        <p:attrNameLst>
                                          <p:attrName>style.visibility</p:attrName>
                                        </p:attrNameLst>
                                      </p:cBhvr>
                                      <p:to>
                                        <p:strVal val="visible"/>
                                      </p:to>
                                    </p:set>
                                    <p:animEffect transition="in" filter="fade">
                                      <p:cBhvr>
                                        <p:cTn id="23" dur="1000"/>
                                        <p:tgtEl>
                                          <p:spTgt spid="1182"/>
                                        </p:tgtEl>
                                      </p:cBhvr>
                                    </p:animEffect>
                                  </p:childTnLst>
                                </p:cTn>
                              </p:par>
                              <p:par>
                                <p:cTn id="24" presetID="10" presetClass="entr" presetSubtype="0" fill="hold" nodeType="withEffect">
                                  <p:stCondLst>
                                    <p:cond delay="0"/>
                                  </p:stCondLst>
                                  <p:childTnLst>
                                    <p:set>
                                      <p:cBhvr>
                                        <p:cTn id="25" dur="1" fill="hold">
                                          <p:stCondLst>
                                            <p:cond delay="0"/>
                                          </p:stCondLst>
                                        </p:cTn>
                                        <p:tgtEl>
                                          <p:spTgt spid="1184"/>
                                        </p:tgtEl>
                                        <p:attrNameLst>
                                          <p:attrName>style.visibility</p:attrName>
                                        </p:attrNameLst>
                                      </p:cBhvr>
                                      <p:to>
                                        <p:strVal val="visible"/>
                                      </p:to>
                                    </p:set>
                                    <p:animEffect transition="in" filter="fade">
                                      <p:cBhvr>
                                        <p:cTn id="26" dur="1000"/>
                                        <p:tgtEl>
                                          <p:spTgt spid="1184"/>
                                        </p:tgtEl>
                                      </p:cBhvr>
                                    </p:animEffect>
                                  </p:childTnLst>
                                </p:cTn>
                              </p:par>
                              <p:par>
                                <p:cTn id="27" presetID="10" presetClass="entr" presetSubtype="0" fill="hold" nodeType="withEffect">
                                  <p:stCondLst>
                                    <p:cond delay="0"/>
                                  </p:stCondLst>
                                  <p:childTnLst>
                                    <p:set>
                                      <p:cBhvr>
                                        <p:cTn id="28" dur="1" fill="hold">
                                          <p:stCondLst>
                                            <p:cond delay="0"/>
                                          </p:stCondLst>
                                        </p:cTn>
                                        <p:tgtEl>
                                          <p:spTgt spid="1190"/>
                                        </p:tgtEl>
                                        <p:attrNameLst>
                                          <p:attrName>style.visibility</p:attrName>
                                        </p:attrNameLst>
                                      </p:cBhvr>
                                      <p:to>
                                        <p:strVal val="visible"/>
                                      </p:to>
                                    </p:set>
                                    <p:animEffect transition="in" filter="fade">
                                      <p:cBhvr>
                                        <p:cTn id="29" dur="1000"/>
                                        <p:tgtEl>
                                          <p:spTgt spid="1190"/>
                                        </p:tgtEl>
                                      </p:cBhvr>
                                    </p:animEffect>
                                  </p:childTnLst>
                                </p:cTn>
                              </p:par>
                              <p:par>
                                <p:cTn id="30" presetID="10" presetClass="entr" presetSubtype="0" fill="hold" nodeType="withEffect">
                                  <p:stCondLst>
                                    <p:cond delay="0"/>
                                  </p:stCondLst>
                                  <p:childTnLst>
                                    <p:set>
                                      <p:cBhvr>
                                        <p:cTn id="31" dur="1" fill="hold">
                                          <p:stCondLst>
                                            <p:cond delay="0"/>
                                          </p:stCondLst>
                                        </p:cTn>
                                        <p:tgtEl>
                                          <p:spTgt spid="1191"/>
                                        </p:tgtEl>
                                        <p:attrNameLst>
                                          <p:attrName>style.visibility</p:attrName>
                                        </p:attrNameLst>
                                      </p:cBhvr>
                                      <p:to>
                                        <p:strVal val="visible"/>
                                      </p:to>
                                    </p:set>
                                    <p:animEffect transition="in" filter="fade">
                                      <p:cBhvr>
                                        <p:cTn id="32" dur="1000"/>
                                        <p:tgtEl>
                                          <p:spTgt spid="1191"/>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83"/>
                                        </p:tgtEl>
                                        <p:attrNameLst>
                                          <p:attrName>style.visibility</p:attrName>
                                        </p:attrNameLst>
                                      </p:cBhvr>
                                      <p:to>
                                        <p:strVal val="visible"/>
                                      </p:to>
                                    </p:set>
                                    <p:animEffect transition="in" filter="fade">
                                      <p:cBhvr>
                                        <p:cTn id="36" dur="1000"/>
                                        <p:tgtEl>
                                          <p:spTgt spid="1183"/>
                                        </p:tgtEl>
                                      </p:cBhvr>
                                    </p:animEffect>
                                  </p:childTnLst>
                                </p:cTn>
                              </p:par>
                              <p:par>
                                <p:cTn id="37" presetID="10" presetClass="entr" presetSubtype="0" fill="hold" nodeType="withEffect">
                                  <p:stCondLst>
                                    <p:cond delay="0"/>
                                  </p:stCondLst>
                                  <p:childTnLst>
                                    <p:set>
                                      <p:cBhvr>
                                        <p:cTn id="38" dur="1" fill="hold">
                                          <p:stCondLst>
                                            <p:cond delay="0"/>
                                          </p:stCondLst>
                                        </p:cTn>
                                        <p:tgtEl>
                                          <p:spTgt spid="1192"/>
                                        </p:tgtEl>
                                        <p:attrNameLst>
                                          <p:attrName>style.visibility</p:attrName>
                                        </p:attrNameLst>
                                      </p:cBhvr>
                                      <p:to>
                                        <p:strVal val="visible"/>
                                      </p:to>
                                    </p:set>
                                    <p:animEffect transition="in" filter="fade">
                                      <p:cBhvr>
                                        <p:cTn id="39" dur="1000"/>
                                        <p:tgtEl>
                                          <p:spTgt spid="1192"/>
                                        </p:tgtEl>
                                      </p:cBhvr>
                                    </p:animEffect>
                                  </p:childTnLst>
                                </p:cTn>
                              </p:par>
                              <p:par>
                                <p:cTn id="40" presetID="10" presetClass="entr" presetSubtype="0" fill="hold" nodeType="withEffect">
                                  <p:stCondLst>
                                    <p:cond delay="0"/>
                                  </p:stCondLst>
                                  <p:childTnLst>
                                    <p:set>
                                      <p:cBhvr>
                                        <p:cTn id="41" dur="1" fill="hold">
                                          <p:stCondLst>
                                            <p:cond delay="0"/>
                                          </p:stCondLst>
                                        </p:cTn>
                                        <p:tgtEl>
                                          <p:spTgt spid="1185"/>
                                        </p:tgtEl>
                                        <p:attrNameLst>
                                          <p:attrName>style.visibility</p:attrName>
                                        </p:attrNameLst>
                                      </p:cBhvr>
                                      <p:to>
                                        <p:strVal val="visible"/>
                                      </p:to>
                                    </p:set>
                                    <p:animEffect transition="in" filter="fade">
                                      <p:cBhvr>
                                        <p:cTn id="42" dur="1000"/>
                                        <p:tgtEl>
                                          <p:spTgt spid="1185"/>
                                        </p:tgtEl>
                                      </p:cBhvr>
                                    </p:animEffect>
                                  </p:childTnLst>
                                </p:cTn>
                              </p:par>
                              <p:par>
                                <p:cTn id="43" presetID="10" presetClass="entr" presetSubtype="0" fill="hold" nodeType="withEffect">
                                  <p:stCondLst>
                                    <p:cond delay="0"/>
                                  </p:stCondLst>
                                  <p:childTnLst>
                                    <p:set>
                                      <p:cBhvr>
                                        <p:cTn id="44" dur="1" fill="hold">
                                          <p:stCondLst>
                                            <p:cond delay="0"/>
                                          </p:stCondLst>
                                        </p:cTn>
                                        <p:tgtEl>
                                          <p:spTgt spid="1193"/>
                                        </p:tgtEl>
                                        <p:attrNameLst>
                                          <p:attrName>style.visibility</p:attrName>
                                        </p:attrNameLst>
                                      </p:cBhvr>
                                      <p:to>
                                        <p:strVal val="visible"/>
                                      </p:to>
                                    </p:set>
                                    <p:animEffect transition="in" filter="fade">
                                      <p:cBhvr>
                                        <p:cTn id="45" dur="1000"/>
                                        <p:tgtEl>
                                          <p:spTgt spid="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06" name="Google Shape;2606;p89"/>
          <p:cNvGrpSpPr/>
          <p:nvPr/>
        </p:nvGrpSpPr>
        <p:grpSpPr>
          <a:xfrm>
            <a:off x="815838" y="2579503"/>
            <a:ext cx="4218518" cy="977350"/>
            <a:chOff x="637025" y="2579503"/>
            <a:chExt cx="4218518" cy="977350"/>
          </a:xfrm>
        </p:grpSpPr>
        <p:sp>
          <p:nvSpPr>
            <p:cNvPr id="2607" name="Google Shape;2607;p89"/>
            <p:cNvSpPr/>
            <p:nvPr/>
          </p:nvSpPr>
          <p:spPr>
            <a:xfrm rot="-5400000">
              <a:off x="2345143" y="1046453"/>
              <a:ext cx="922800" cy="4098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608" name="Google Shape;2608;p89"/>
            <p:cNvSpPr/>
            <p:nvPr/>
          </p:nvSpPr>
          <p:spPr>
            <a:xfrm rot="8425316" flipH="1">
              <a:off x="622516" y="2707649"/>
              <a:ext cx="443256" cy="113944"/>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89"/>
          <p:cNvGrpSpPr/>
          <p:nvPr/>
        </p:nvGrpSpPr>
        <p:grpSpPr>
          <a:xfrm>
            <a:off x="815838" y="3684153"/>
            <a:ext cx="4218518" cy="977350"/>
            <a:chOff x="637025" y="3684153"/>
            <a:chExt cx="4218518" cy="977350"/>
          </a:xfrm>
        </p:grpSpPr>
        <p:sp>
          <p:nvSpPr>
            <p:cNvPr id="2610" name="Google Shape;2610;p89"/>
            <p:cNvSpPr/>
            <p:nvPr/>
          </p:nvSpPr>
          <p:spPr>
            <a:xfrm rot="-5400000">
              <a:off x="2345143" y="2151103"/>
              <a:ext cx="922800" cy="4098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611" name="Google Shape;2611;p89"/>
            <p:cNvSpPr/>
            <p:nvPr/>
          </p:nvSpPr>
          <p:spPr>
            <a:xfrm rot="8425316" flipH="1">
              <a:off x="622516" y="3812299"/>
              <a:ext cx="443256" cy="113944"/>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89"/>
          <p:cNvGrpSpPr/>
          <p:nvPr/>
        </p:nvGrpSpPr>
        <p:grpSpPr>
          <a:xfrm>
            <a:off x="815838" y="1474855"/>
            <a:ext cx="4218466" cy="977336"/>
            <a:chOff x="637026" y="1474855"/>
            <a:chExt cx="4218466" cy="977336"/>
          </a:xfrm>
        </p:grpSpPr>
        <p:sp>
          <p:nvSpPr>
            <p:cNvPr id="2613" name="Google Shape;2613;p89"/>
            <p:cNvSpPr/>
            <p:nvPr/>
          </p:nvSpPr>
          <p:spPr>
            <a:xfrm rot="-5400000">
              <a:off x="2345081" y="-58220"/>
              <a:ext cx="922872" cy="4097948"/>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614" name="Google Shape;2614;p89"/>
            <p:cNvSpPr/>
            <p:nvPr/>
          </p:nvSpPr>
          <p:spPr>
            <a:xfrm rot="8425450" flipH="1">
              <a:off x="622522" y="1602994"/>
              <a:ext cx="443256" cy="113942"/>
            </a:xfrm>
            <a:custGeom>
              <a:avLst/>
              <a:gdLst/>
              <a:ahLst/>
              <a:cxnLst/>
              <a:rect l="l" t="t" r="r" b="b"/>
              <a:pathLst>
                <a:path w="14901" h="2989" extrusionOk="0">
                  <a:moveTo>
                    <a:pt x="754" y="1"/>
                  </a:moveTo>
                  <a:cubicBezTo>
                    <a:pt x="421" y="1"/>
                    <a:pt x="0" y="622"/>
                    <a:pt x="362" y="789"/>
                  </a:cubicBezTo>
                  <a:cubicBezTo>
                    <a:pt x="3372" y="2196"/>
                    <a:pt x="6838" y="2989"/>
                    <a:pt x="10231" y="2989"/>
                  </a:cubicBezTo>
                  <a:cubicBezTo>
                    <a:pt x="11580" y="2989"/>
                    <a:pt x="12918" y="2863"/>
                    <a:pt x="14211" y="2601"/>
                  </a:cubicBezTo>
                  <a:cubicBezTo>
                    <a:pt x="14582" y="2515"/>
                    <a:pt x="14901" y="1790"/>
                    <a:pt x="14472" y="1790"/>
                  </a:cubicBezTo>
                  <a:cubicBezTo>
                    <a:pt x="14440" y="1790"/>
                    <a:pt x="14404" y="1794"/>
                    <a:pt x="14364" y="1803"/>
                  </a:cubicBezTo>
                  <a:cubicBezTo>
                    <a:pt x="13085" y="2017"/>
                    <a:pt x="11795" y="2124"/>
                    <a:pt x="10507" y="2124"/>
                  </a:cubicBezTo>
                  <a:cubicBezTo>
                    <a:pt x="7186" y="2124"/>
                    <a:pt x="3884" y="1416"/>
                    <a:pt x="854" y="22"/>
                  </a:cubicBezTo>
                  <a:cubicBezTo>
                    <a:pt x="822" y="7"/>
                    <a:pt x="789" y="1"/>
                    <a:pt x="754"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5" name="Google Shape;2615;p89"/>
          <p:cNvSpPr/>
          <p:nvPr/>
        </p:nvSpPr>
        <p:spPr>
          <a:xfrm>
            <a:off x="5854762" y="1858700"/>
            <a:ext cx="2473500" cy="24735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616" name="Google Shape;2616;p89"/>
          <p:cNvCxnSpPr>
            <a:stCxn id="2615" idx="1"/>
            <a:endCxn id="2613" idx="2"/>
          </p:cNvCxnSpPr>
          <p:nvPr/>
        </p:nvCxnSpPr>
        <p:spPr>
          <a:xfrm rot="10800000">
            <a:off x="5034398" y="1990836"/>
            <a:ext cx="1182600" cy="230100"/>
          </a:xfrm>
          <a:prstGeom prst="straightConnector1">
            <a:avLst/>
          </a:prstGeom>
          <a:noFill/>
          <a:ln w="9525" cap="flat" cmpd="sng">
            <a:solidFill>
              <a:schemeClr val="dk2"/>
            </a:solidFill>
            <a:prstDash val="dash"/>
            <a:round/>
            <a:headEnd type="none" w="med" len="med"/>
            <a:tailEnd type="none" w="med" len="med"/>
          </a:ln>
        </p:spPr>
      </p:cxnSp>
      <p:cxnSp>
        <p:nvCxnSpPr>
          <p:cNvPr id="2617" name="Google Shape;2617;p89"/>
          <p:cNvCxnSpPr>
            <a:stCxn id="2615" idx="2"/>
            <a:endCxn id="2607" idx="2"/>
          </p:cNvCxnSpPr>
          <p:nvPr/>
        </p:nvCxnSpPr>
        <p:spPr>
          <a:xfrm rot="10800000">
            <a:off x="5034262" y="3095450"/>
            <a:ext cx="820500" cy="0"/>
          </a:xfrm>
          <a:prstGeom prst="straightConnector1">
            <a:avLst/>
          </a:prstGeom>
          <a:noFill/>
          <a:ln w="9525" cap="flat" cmpd="sng">
            <a:solidFill>
              <a:schemeClr val="dk2"/>
            </a:solidFill>
            <a:prstDash val="dash"/>
            <a:round/>
            <a:headEnd type="none" w="med" len="med"/>
            <a:tailEnd type="none" w="med" len="med"/>
          </a:ln>
        </p:spPr>
      </p:cxnSp>
      <p:cxnSp>
        <p:nvCxnSpPr>
          <p:cNvPr id="2618" name="Google Shape;2618;p89"/>
          <p:cNvCxnSpPr>
            <a:stCxn id="2615" idx="3"/>
            <a:endCxn id="2610" idx="2"/>
          </p:cNvCxnSpPr>
          <p:nvPr/>
        </p:nvCxnSpPr>
        <p:spPr>
          <a:xfrm flipH="1">
            <a:off x="5034398" y="3969964"/>
            <a:ext cx="1182600" cy="230100"/>
          </a:xfrm>
          <a:prstGeom prst="straightConnector1">
            <a:avLst/>
          </a:prstGeom>
          <a:noFill/>
          <a:ln w="9525" cap="flat" cmpd="sng">
            <a:solidFill>
              <a:schemeClr val="dk2"/>
            </a:solidFill>
            <a:prstDash val="dash"/>
            <a:round/>
            <a:headEnd type="none" w="med" len="med"/>
            <a:tailEnd type="none" w="med" len="med"/>
          </a:ln>
        </p:spPr>
      </p:cxnSp>
      <p:sp>
        <p:nvSpPr>
          <p:cNvPr id="2619" name="Google Shape;2619;p89"/>
          <p:cNvSpPr txBox="1">
            <a:spLocks noGrp="1"/>
          </p:cNvSpPr>
          <p:nvPr>
            <p:ph type="subTitle" idx="2"/>
          </p:nvPr>
        </p:nvSpPr>
        <p:spPr>
          <a:xfrm>
            <a:off x="1803081" y="1892126"/>
            <a:ext cx="2923200" cy="1821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ar-SA" sz="2400" dirty="0">
                <a:latin typeface="Traditional Arabic" panose="02020603050405020304" pitchFamily="18" charset="-78"/>
                <a:cs typeface="Traditional Arabic" panose="02020603050405020304" pitchFamily="18" charset="-78"/>
              </a:rPr>
              <a:t>ساحة اللعب</a:t>
            </a:r>
            <a:endParaRPr sz="2400" dirty="0">
              <a:latin typeface="Traditional Arabic" panose="02020603050405020304" pitchFamily="18" charset="-78"/>
              <a:cs typeface="Traditional Arabic" panose="02020603050405020304" pitchFamily="18" charset="-78"/>
              <a:sym typeface="Paytone One"/>
            </a:endParaRPr>
          </a:p>
        </p:txBody>
      </p:sp>
      <p:sp>
        <p:nvSpPr>
          <p:cNvPr id="2620" name="Google Shape;2620;p89"/>
          <p:cNvSpPr txBox="1">
            <a:spLocks noGrp="1"/>
          </p:cNvSpPr>
          <p:nvPr>
            <p:ph type="subTitle" idx="2"/>
          </p:nvPr>
        </p:nvSpPr>
        <p:spPr>
          <a:xfrm>
            <a:off x="3895972" y="2774650"/>
            <a:ext cx="846300" cy="6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3000" dirty="0">
                <a:latin typeface="Paytone One"/>
                <a:ea typeface="Paytone One"/>
                <a:cs typeface="Paytone One"/>
                <a:sym typeface="Paytone One"/>
              </a:rPr>
              <a:t>02</a:t>
            </a:r>
            <a:endParaRPr sz="3000" dirty="0">
              <a:latin typeface="Paytone One"/>
              <a:ea typeface="Paytone One"/>
              <a:cs typeface="Paytone One"/>
              <a:sym typeface="Paytone One"/>
            </a:endParaRPr>
          </a:p>
        </p:txBody>
      </p:sp>
      <p:sp>
        <p:nvSpPr>
          <p:cNvPr id="2621" name="Google Shape;2621;p89"/>
          <p:cNvSpPr txBox="1">
            <a:spLocks noGrp="1"/>
          </p:cNvSpPr>
          <p:nvPr>
            <p:ph type="subTitle" idx="2"/>
          </p:nvPr>
        </p:nvSpPr>
        <p:spPr>
          <a:xfrm>
            <a:off x="4026600" y="3866400"/>
            <a:ext cx="846300" cy="6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3000" dirty="0">
                <a:solidFill>
                  <a:schemeClr val="lt1"/>
                </a:solidFill>
                <a:latin typeface="Paytone One"/>
                <a:ea typeface="Paytone One"/>
                <a:cs typeface="Paytone One"/>
                <a:sym typeface="Paytone One"/>
              </a:rPr>
              <a:t>03</a:t>
            </a:r>
            <a:endParaRPr sz="3000" dirty="0">
              <a:solidFill>
                <a:schemeClr val="lt1"/>
              </a:solidFill>
              <a:latin typeface="Paytone One"/>
              <a:ea typeface="Paytone One"/>
              <a:cs typeface="Paytone One"/>
              <a:sym typeface="Paytone One"/>
            </a:endParaRPr>
          </a:p>
        </p:txBody>
      </p:sp>
      <p:sp>
        <p:nvSpPr>
          <p:cNvPr id="2622" name="Google Shape;2622;p89"/>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عناصر المنشأة الرياضية</a:t>
            </a:r>
            <a:r>
              <a:rPr lang="ar-SA" sz="1600" dirty="0">
                <a:latin typeface="Sakkal Majalla" panose="02000000000000000000" pitchFamily="2" charset="-78"/>
                <a:cs typeface="Sakkal Majalla" panose="02000000000000000000" pitchFamily="2" charset="-78"/>
              </a:rPr>
              <a:t>(العرابي،2015)</a:t>
            </a:r>
            <a:endParaRPr dirty="0">
              <a:latin typeface="Sakkal Majalla" panose="02000000000000000000" pitchFamily="2" charset="-78"/>
              <a:cs typeface="Sakkal Majalla" panose="02000000000000000000" pitchFamily="2" charset="-78"/>
            </a:endParaRPr>
          </a:p>
        </p:txBody>
      </p:sp>
      <p:sp>
        <p:nvSpPr>
          <p:cNvPr id="2625" name="Google Shape;2625;p89"/>
          <p:cNvSpPr txBox="1">
            <a:spLocks noGrp="1"/>
          </p:cNvSpPr>
          <p:nvPr>
            <p:ph type="subTitle" idx="4"/>
          </p:nvPr>
        </p:nvSpPr>
        <p:spPr>
          <a:xfrm>
            <a:off x="1778589" y="2999919"/>
            <a:ext cx="2923200" cy="18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2400" dirty="0">
                <a:solidFill>
                  <a:schemeClr val="tx2"/>
                </a:solidFill>
                <a:latin typeface="Traditional Arabic" panose="02020603050405020304" pitchFamily="18" charset="-78"/>
                <a:cs typeface="Traditional Arabic" panose="02020603050405020304" pitchFamily="18" charset="-78"/>
              </a:rPr>
              <a:t>مدرجات الجمهور</a:t>
            </a:r>
            <a:endParaRPr sz="2400" dirty="0">
              <a:solidFill>
                <a:schemeClr val="tx2"/>
              </a:solidFill>
              <a:latin typeface="Traditional Arabic" panose="02020603050405020304" pitchFamily="18" charset="-78"/>
              <a:cs typeface="Traditional Arabic" panose="02020603050405020304" pitchFamily="18" charset="-78"/>
            </a:endParaRPr>
          </a:p>
        </p:txBody>
      </p:sp>
      <p:sp>
        <p:nvSpPr>
          <p:cNvPr id="2627" name="Google Shape;2627;p89"/>
          <p:cNvSpPr txBox="1">
            <a:spLocks noGrp="1"/>
          </p:cNvSpPr>
          <p:nvPr>
            <p:ph type="subTitle" idx="6"/>
          </p:nvPr>
        </p:nvSpPr>
        <p:spPr>
          <a:xfrm>
            <a:off x="1009791" y="4004326"/>
            <a:ext cx="3822622" cy="6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2400" dirty="0">
                <a:latin typeface="Traditional Arabic" panose="02020603050405020304" pitchFamily="18" charset="-78"/>
                <a:cs typeface="Traditional Arabic" panose="02020603050405020304" pitchFamily="18" charset="-78"/>
              </a:rPr>
              <a:t>خدمات الرياضيين</a:t>
            </a:r>
          </a:p>
          <a:p>
            <a:pPr marL="0" lvl="0" indent="0" algn="ctr" rtl="0">
              <a:spcBef>
                <a:spcPts val="0"/>
              </a:spcBef>
              <a:spcAft>
                <a:spcPts val="0"/>
              </a:spcAft>
              <a:buNone/>
            </a:pPr>
            <a:r>
              <a:rPr lang="ar-SA" sz="1600" b="0" dirty="0">
                <a:latin typeface="Traditional Arabic" panose="02020603050405020304" pitchFamily="18" charset="-78"/>
                <a:cs typeface="Traditional Arabic" panose="02020603050405020304" pitchFamily="18" charset="-78"/>
              </a:rPr>
              <a:t>(غرف الحكام، المدربين، المرافق كالعيادة ودورات </a:t>
            </a:r>
            <a:r>
              <a:rPr lang="ar-SA" sz="1600" b="0" dirty="0" err="1">
                <a:latin typeface="Traditional Arabic" panose="02020603050405020304" pitchFamily="18" charset="-78"/>
                <a:cs typeface="Traditional Arabic" panose="02020603050405020304" pitchFamily="18" charset="-78"/>
              </a:rPr>
              <a:t>المياة</a:t>
            </a:r>
            <a:r>
              <a:rPr lang="ar-SA" sz="1600" b="0" dirty="0">
                <a:latin typeface="Traditional Arabic" panose="02020603050405020304" pitchFamily="18" charset="-78"/>
                <a:cs typeface="Traditional Arabic" panose="02020603050405020304" pitchFamily="18" charset="-78"/>
              </a:rPr>
              <a:t> وغرف التبديل)</a:t>
            </a:r>
            <a:endParaRPr sz="1600" b="0" dirty="0">
              <a:latin typeface="Traditional Arabic" panose="02020603050405020304" pitchFamily="18" charset="-78"/>
              <a:cs typeface="Traditional Arabic" panose="02020603050405020304" pitchFamily="18" charset="-78"/>
            </a:endParaRPr>
          </a:p>
        </p:txBody>
      </p:sp>
      <p:sp>
        <p:nvSpPr>
          <p:cNvPr id="2628" name="Google Shape;2628;p89"/>
          <p:cNvSpPr txBox="1">
            <a:spLocks noGrp="1"/>
          </p:cNvSpPr>
          <p:nvPr>
            <p:ph type="subTitle" idx="2"/>
          </p:nvPr>
        </p:nvSpPr>
        <p:spPr>
          <a:xfrm>
            <a:off x="3855146" y="1657075"/>
            <a:ext cx="846300" cy="6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3000" dirty="0">
                <a:solidFill>
                  <a:schemeClr val="lt1"/>
                </a:solidFill>
                <a:latin typeface="Paytone One"/>
                <a:ea typeface="Paytone One"/>
                <a:cs typeface="Paytone One"/>
                <a:sym typeface="Paytone One"/>
              </a:rPr>
              <a:t>01</a:t>
            </a:r>
            <a:endParaRPr sz="3000" dirty="0">
              <a:solidFill>
                <a:schemeClr val="lt1"/>
              </a:solidFill>
              <a:latin typeface="Paytone One"/>
              <a:ea typeface="Paytone One"/>
              <a:cs typeface="Paytone One"/>
              <a:sym typeface="Paytone One"/>
            </a:endParaRPr>
          </a:p>
        </p:txBody>
      </p:sp>
      <p:grpSp>
        <p:nvGrpSpPr>
          <p:cNvPr id="2630" name="Google Shape;2630;p89"/>
          <p:cNvGrpSpPr/>
          <p:nvPr/>
        </p:nvGrpSpPr>
        <p:grpSpPr>
          <a:xfrm>
            <a:off x="6889634" y="2031278"/>
            <a:ext cx="462507" cy="467712"/>
            <a:chOff x="-39647175" y="3972000"/>
            <a:chExt cx="313500" cy="317050"/>
          </a:xfrm>
        </p:grpSpPr>
        <p:sp>
          <p:nvSpPr>
            <p:cNvPr id="2631" name="Google Shape;2631;p89"/>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9"/>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9"/>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4" name="Google Shape;2634;p89"/>
          <p:cNvSpPr txBox="1">
            <a:spLocks noGrp="1"/>
          </p:cNvSpPr>
          <p:nvPr>
            <p:ph type="subTitle" idx="3"/>
          </p:nvPr>
        </p:nvSpPr>
        <p:spPr>
          <a:xfrm>
            <a:off x="6168987" y="2904248"/>
            <a:ext cx="1903800" cy="801403"/>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ar-SA" sz="1800" b="1" dirty="0">
                <a:latin typeface="Traditional Arabic" panose="02020603050405020304" pitchFamily="18" charset="-78"/>
                <a:cs typeface="Traditional Arabic" panose="02020603050405020304" pitchFamily="18" charset="-78"/>
              </a:rPr>
              <a:t>تحتوي المنشأة على ثلاثة عناصر وهي:</a:t>
            </a:r>
            <a:endParaRPr sz="1800" b="1" dirty="0">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15"/>
                                        </p:tgtEl>
                                        <p:attrNameLst>
                                          <p:attrName>style.visibility</p:attrName>
                                        </p:attrNameLst>
                                      </p:cBhvr>
                                      <p:to>
                                        <p:strVal val="visible"/>
                                      </p:to>
                                    </p:set>
                                    <p:animEffect transition="in" filter="fade">
                                      <p:cBhvr>
                                        <p:cTn id="7" dur="1000"/>
                                        <p:tgtEl>
                                          <p:spTgt spid="2615"/>
                                        </p:tgtEl>
                                      </p:cBhvr>
                                    </p:animEffect>
                                  </p:childTnLst>
                                </p:cTn>
                              </p:par>
                              <p:par>
                                <p:cTn id="8" presetID="10" presetClass="entr" presetSubtype="0" fill="hold" nodeType="withEffect">
                                  <p:stCondLst>
                                    <p:cond delay="0"/>
                                  </p:stCondLst>
                                  <p:childTnLst>
                                    <p:set>
                                      <p:cBhvr>
                                        <p:cTn id="9" dur="1" fill="hold">
                                          <p:stCondLst>
                                            <p:cond delay="0"/>
                                          </p:stCondLst>
                                        </p:cTn>
                                        <p:tgtEl>
                                          <p:spTgt spid="2630"/>
                                        </p:tgtEl>
                                        <p:attrNameLst>
                                          <p:attrName>style.visibility</p:attrName>
                                        </p:attrNameLst>
                                      </p:cBhvr>
                                      <p:to>
                                        <p:strVal val="visible"/>
                                      </p:to>
                                    </p:set>
                                    <p:animEffect transition="in" filter="fade">
                                      <p:cBhvr>
                                        <p:cTn id="10" dur="1000"/>
                                        <p:tgtEl>
                                          <p:spTgt spid="2630"/>
                                        </p:tgtEl>
                                      </p:cBhvr>
                                    </p:animEffect>
                                  </p:childTnLst>
                                </p:cTn>
                              </p:par>
                              <p:par>
                                <p:cTn id="11" presetID="10" presetClass="entr" presetSubtype="0" fill="hold" nodeType="withEffect">
                                  <p:stCondLst>
                                    <p:cond delay="0"/>
                                  </p:stCondLst>
                                  <p:childTnLst>
                                    <p:set>
                                      <p:cBhvr>
                                        <p:cTn id="12" dur="1" fill="hold">
                                          <p:stCondLst>
                                            <p:cond delay="0"/>
                                          </p:stCondLst>
                                        </p:cTn>
                                        <p:tgtEl>
                                          <p:spTgt spid="2634"/>
                                        </p:tgtEl>
                                        <p:attrNameLst>
                                          <p:attrName>style.visibility</p:attrName>
                                        </p:attrNameLst>
                                      </p:cBhvr>
                                      <p:to>
                                        <p:strVal val="visible"/>
                                      </p:to>
                                    </p:set>
                                    <p:animEffect transition="in" filter="fade">
                                      <p:cBhvr>
                                        <p:cTn id="13" dur="1000"/>
                                        <p:tgtEl>
                                          <p:spTgt spid="263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12"/>
                                        </p:tgtEl>
                                        <p:attrNameLst>
                                          <p:attrName>style.visibility</p:attrName>
                                        </p:attrNameLst>
                                      </p:cBhvr>
                                      <p:to>
                                        <p:strVal val="visible"/>
                                      </p:to>
                                    </p:set>
                                    <p:animEffect transition="in" filter="fade">
                                      <p:cBhvr>
                                        <p:cTn id="17" dur="1000"/>
                                        <p:tgtEl>
                                          <p:spTgt spid="2612"/>
                                        </p:tgtEl>
                                      </p:cBhvr>
                                    </p:animEffect>
                                  </p:childTnLst>
                                </p:cTn>
                              </p:par>
                              <p:par>
                                <p:cTn id="18" presetID="10" presetClass="entr" presetSubtype="0" fill="hold" nodeType="withEffect">
                                  <p:stCondLst>
                                    <p:cond delay="0"/>
                                  </p:stCondLst>
                                  <p:childTnLst>
                                    <p:set>
                                      <p:cBhvr>
                                        <p:cTn id="19" dur="1" fill="hold">
                                          <p:stCondLst>
                                            <p:cond delay="0"/>
                                          </p:stCondLst>
                                        </p:cTn>
                                        <p:tgtEl>
                                          <p:spTgt spid="2616"/>
                                        </p:tgtEl>
                                        <p:attrNameLst>
                                          <p:attrName>style.visibility</p:attrName>
                                        </p:attrNameLst>
                                      </p:cBhvr>
                                      <p:to>
                                        <p:strVal val="visible"/>
                                      </p:to>
                                    </p:set>
                                    <p:animEffect transition="in" filter="fade">
                                      <p:cBhvr>
                                        <p:cTn id="20" dur="1000"/>
                                        <p:tgtEl>
                                          <p:spTgt spid="2616"/>
                                        </p:tgtEl>
                                      </p:cBhvr>
                                    </p:animEffect>
                                  </p:childTnLst>
                                </p:cTn>
                              </p:par>
                              <p:par>
                                <p:cTn id="21" presetID="10" presetClass="entr" presetSubtype="0" fill="hold" nodeType="withEffect">
                                  <p:stCondLst>
                                    <p:cond delay="0"/>
                                  </p:stCondLst>
                                  <p:childTnLst>
                                    <p:set>
                                      <p:cBhvr>
                                        <p:cTn id="22" dur="1" fill="hold">
                                          <p:stCondLst>
                                            <p:cond delay="0"/>
                                          </p:stCondLst>
                                        </p:cTn>
                                        <p:tgtEl>
                                          <p:spTgt spid="2619"/>
                                        </p:tgtEl>
                                        <p:attrNameLst>
                                          <p:attrName>style.visibility</p:attrName>
                                        </p:attrNameLst>
                                      </p:cBhvr>
                                      <p:to>
                                        <p:strVal val="visible"/>
                                      </p:to>
                                    </p:set>
                                    <p:animEffect transition="in" filter="fade">
                                      <p:cBhvr>
                                        <p:cTn id="23" dur="1000"/>
                                        <p:tgtEl>
                                          <p:spTgt spid="2619"/>
                                        </p:tgtEl>
                                      </p:cBhvr>
                                    </p:animEffect>
                                  </p:childTnLst>
                                </p:cTn>
                              </p:par>
                              <p:par>
                                <p:cTn id="24" presetID="10" presetClass="entr" presetSubtype="0" fill="hold" nodeType="withEffect">
                                  <p:stCondLst>
                                    <p:cond delay="0"/>
                                  </p:stCondLst>
                                  <p:childTnLst>
                                    <p:set>
                                      <p:cBhvr>
                                        <p:cTn id="25" dur="1" fill="hold">
                                          <p:stCondLst>
                                            <p:cond delay="0"/>
                                          </p:stCondLst>
                                        </p:cTn>
                                        <p:tgtEl>
                                          <p:spTgt spid="2628"/>
                                        </p:tgtEl>
                                        <p:attrNameLst>
                                          <p:attrName>style.visibility</p:attrName>
                                        </p:attrNameLst>
                                      </p:cBhvr>
                                      <p:to>
                                        <p:strVal val="visible"/>
                                      </p:to>
                                    </p:set>
                                    <p:animEffect transition="in" filter="fade">
                                      <p:cBhvr>
                                        <p:cTn id="26" dur="1000"/>
                                        <p:tgtEl>
                                          <p:spTgt spid="2628"/>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606"/>
                                        </p:tgtEl>
                                        <p:attrNameLst>
                                          <p:attrName>style.visibility</p:attrName>
                                        </p:attrNameLst>
                                      </p:cBhvr>
                                      <p:to>
                                        <p:strVal val="visible"/>
                                      </p:to>
                                    </p:set>
                                    <p:animEffect transition="in" filter="fade">
                                      <p:cBhvr>
                                        <p:cTn id="30" dur="1000"/>
                                        <p:tgtEl>
                                          <p:spTgt spid="2606"/>
                                        </p:tgtEl>
                                      </p:cBhvr>
                                    </p:animEffect>
                                  </p:childTnLst>
                                </p:cTn>
                              </p:par>
                              <p:par>
                                <p:cTn id="31" presetID="10" presetClass="entr" presetSubtype="0" fill="hold" nodeType="withEffect">
                                  <p:stCondLst>
                                    <p:cond delay="0"/>
                                  </p:stCondLst>
                                  <p:childTnLst>
                                    <p:set>
                                      <p:cBhvr>
                                        <p:cTn id="32" dur="1" fill="hold">
                                          <p:stCondLst>
                                            <p:cond delay="0"/>
                                          </p:stCondLst>
                                        </p:cTn>
                                        <p:tgtEl>
                                          <p:spTgt spid="2617"/>
                                        </p:tgtEl>
                                        <p:attrNameLst>
                                          <p:attrName>style.visibility</p:attrName>
                                        </p:attrNameLst>
                                      </p:cBhvr>
                                      <p:to>
                                        <p:strVal val="visible"/>
                                      </p:to>
                                    </p:set>
                                    <p:animEffect transition="in" filter="fade">
                                      <p:cBhvr>
                                        <p:cTn id="33" dur="1000"/>
                                        <p:tgtEl>
                                          <p:spTgt spid="2617"/>
                                        </p:tgtEl>
                                      </p:cBhvr>
                                    </p:animEffect>
                                  </p:childTnLst>
                                </p:cTn>
                              </p:par>
                              <p:par>
                                <p:cTn id="34" presetID="10" presetClass="entr" presetSubtype="0" fill="hold" nodeType="withEffect">
                                  <p:stCondLst>
                                    <p:cond delay="0"/>
                                  </p:stCondLst>
                                  <p:childTnLst>
                                    <p:set>
                                      <p:cBhvr>
                                        <p:cTn id="35" dur="1" fill="hold">
                                          <p:stCondLst>
                                            <p:cond delay="0"/>
                                          </p:stCondLst>
                                        </p:cTn>
                                        <p:tgtEl>
                                          <p:spTgt spid="2620"/>
                                        </p:tgtEl>
                                        <p:attrNameLst>
                                          <p:attrName>style.visibility</p:attrName>
                                        </p:attrNameLst>
                                      </p:cBhvr>
                                      <p:to>
                                        <p:strVal val="visible"/>
                                      </p:to>
                                    </p:set>
                                    <p:animEffect transition="in" filter="fade">
                                      <p:cBhvr>
                                        <p:cTn id="36" dur="1000"/>
                                        <p:tgtEl>
                                          <p:spTgt spid="2620"/>
                                        </p:tgtEl>
                                      </p:cBhvr>
                                    </p:animEffect>
                                  </p:childTnLst>
                                </p:cTn>
                              </p:par>
                              <p:par>
                                <p:cTn id="37" presetID="10" presetClass="entr" presetSubtype="0" fill="hold" nodeType="withEffect">
                                  <p:stCondLst>
                                    <p:cond delay="0"/>
                                  </p:stCondLst>
                                  <p:childTnLst>
                                    <p:set>
                                      <p:cBhvr>
                                        <p:cTn id="38" dur="1" fill="hold">
                                          <p:stCondLst>
                                            <p:cond delay="0"/>
                                          </p:stCondLst>
                                        </p:cTn>
                                        <p:tgtEl>
                                          <p:spTgt spid="2625"/>
                                        </p:tgtEl>
                                        <p:attrNameLst>
                                          <p:attrName>style.visibility</p:attrName>
                                        </p:attrNameLst>
                                      </p:cBhvr>
                                      <p:to>
                                        <p:strVal val="visible"/>
                                      </p:to>
                                    </p:set>
                                    <p:animEffect transition="in" filter="fade">
                                      <p:cBhvr>
                                        <p:cTn id="39" dur="1000"/>
                                        <p:tgtEl>
                                          <p:spTgt spid="2625"/>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2609"/>
                                        </p:tgtEl>
                                        <p:attrNameLst>
                                          <p:attrName>style.visibility</p:attrName>
                                        </p:attrNameLst>
                                      </p:cBhvr>
                                      <p:to>
                                        <p:strVal val="visible"/>
                                      </p:to>
                                    </p:set>
                                    <p:animEffect transition="in" filter="fade">
                                      <p:cBhvr>
                                        <p:cTn id="43" dur="1000"/>
                                        <p:tgtEl>
                                          <p:spTgt spid="2609"/>
                                        </p:tgtEl>
                                      </p:cBhvr>
                                    </p:animEffect>
                                  </p:childTnLst>
                                </p:cTn>
                              </p:par>
                              <p:par>
                                <p:cTn id="44" presetID="10" presetClass="entr" presetSubtype="0" fill="hold" nodeType="withEffect">
                                  <p:stCondLst>
                                    <p:cond delay="0"/>
                                  </p:stCondLst>
                                  <p:childTnLst>
                                    <p:set>
                                      <p:cBhvr>
                                        <p:cTn id="45" dur="1" fill="hold">
                                          <p:stCondLst>
                                            <p:cond delay="0"/>
                                          </p:stCondLst>
                                        </p:cTn>
                                        <p:tgtEl>
                                          <p:spTgt spid="2618"/>
                                        </p:tgtEl>
                                        <p:attrNameLst>
                                          <p:attrName>style.visibility</p:attrName>
                                        </p:attrNameLst>
                                      </p:cBhvr>
                                      <p:to>
                                        <p:strVal val="visible"/>
                                      </p:to>
                                    </p:set>
                                    <p:animEffect transition="in" filter="fade">
                                      <p:cBhvr>
                                        <p:cTn id="46" dur="1000"/>
                                        <p:tgtEl>
                                          <p:spTgt spid="2618"/>
                                        </p:tgtEl>
                                      </p:cBhvr>
                                    </p:animEffect>
                                  </p:childTnLst>
                                </p:cTn>
                              </p:par>
                              <p:par>
                                <p:cTn id="47" presetID="10" presetClass="entr" presetSubtype="0" fill="hold" nodeType="withEffect">
                                  <p:stCondLst>
                                    <p:cond delay="0"/>
                                  </p:stCondLst>
                                  <p:childTnLst>
                                    <p:set>
                                      <p:cBhvr>
                                        <p:cTn id="48" dur="1" fill="hold">
                                          <p:stCondLst>
                                            <p:cond delay="0"/>
                                          </p:stCondLst>
                                        </p:cTn>
                                        <p:tgtEl>
                                          <p:spTgt spid="2621"/>
                                        </p:tgtEl>
                                        <p:attrNameLst>
                                          <p:attrName>style.visibility</p:attrName>
                                        </p:attrNameLst>
                                      </p:cBhvr>
                                      <p:to>
                                        <p:strVal val="visible"/>
                                      </p:to>
                                    </p:set>
                                    <p:animEffect transition="in" filter="fade">
                                      <p:cBhvr>
                                        <p:cTn id="49" dur="1000"/>
                                        <p:tgtEl>
                                          <p:spTgt spid="2621"/>
                                        </p:tgtEl>
                                      </p:cBhvr>
                                    </p:animEffect>
                                  </p:childTnLst>
                                </p:cTn>
                              </p:par>
                              <p:par>
                                <p:cTn id="50" presetID="10" presetClass="entr" presetSubtype="0" fill="hold" nodeType="withEffect">
                                  <p:stCondLst>
                                    <p:cond delay="0"/>
                                  </p:stCondLst>
                                  <p:childTnLst>
                                    <p:set>
                                      <p:cBhvr>
                                        <p:cTn id="51" dur="1" fill="hold">
                                          <p:stCondLst>
                                            <p:cond delay="0"/>
                                          </p:stCondLst>
                                        </p:cTn>
                                        <p:tgtEl>
                                          <p:spTgt spid="2627"/>
                                        </p:tgtEl>
                                        <p:attrNameLst>
                                          <p:attrName>style.visibility</p:attrName>
                                        </p:attrNameLst>
                                      </p:cBhvr>
                                      <p:to>
                                        <p:strVal val="visible"/>
                                      </p:to>
                                    </p:set>
                                    <p:animEffect transition="in" filter="fade">
                                      <p:cBhvr>
                                        <p:cTn id="52" dur="1000"/>
                                        <p:tgtEl>
                                          <p:spTgt spid="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sp>
        <p:nvSpPr>
          <p:cNvPr id="2714" name="Google Shape;2714;p92"/>
          <p:cNvSpPr/>
          <p:nvPr/>
        </p:nvSpPr>
        <p:spPr>
          <a:xfrm>
            <a:off x="7140126" y="2009967"/>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5" name="Google Shape;2715;p92"/>
          <p:cNvSpPr/>
          <p:nvPr/>
        </p:nvSpPr>
        <p:spPr>
          <a:xfrm>
            <a:off x="5658504" y="3066609"/>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6" name="Google Shape;2716;p92"/>
          <p:cNvSpPr/>
          <p:nvPr/>
        </p:nvSpPr>
        <p:spPr>
          <a:xfrm>
            <a:off x="4155276" y="2009967"/>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7" name="Google Shape;2717;p92"/>
          <p:cNvSpPr/>
          <p:nvPr/>
        </p:nvSpPr>
        <p:spPr>
          <a:xfrm>
            <a:off x="2678837" y="3066609"/>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2"/>
          <p:cNvSpPr/>
          <p:nvPr/>
        </p:nvSpPr>
        <p:spPr>
          <a:xfrm>
            <a:off x="1170426" y="2009967"/>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lvl="0"/>
            <a:r>
              <a:rPr lang="ar-SA" dirty="0">
                <a:latin typeface="Sakkal Majalla" panose="02000000000000000000" pitchFamily="2" charset="-78"/>
                <a:cs typeface="Sakkal Majalla" panose="02000000000000000000" pitchFamily="2" charset="-78"/>
              </a:rPr>
              <a:t>مبادئ واسس تخطيط المنشآت الرياضية</a:t>
            </a:r>
            <a:r>
              <a:rPr lang="ar-SA" b="0" dirty="0">
                <a:latin typeface="Sakkal Majalla" panose="02000000000000000000" pitchFamily="2" charset="-78"/>
                <a:cs typeface="Sakkal Majalla" panose="02000000000000000000" pitchFamily="2" charset="-78"/>
              </a:rPr>
              <a:t> </a:t>
            </a:r>
            <a:r>
              <a:rPr lang="ar-SA" sz="1600" b="0" dirty="0">
                <a:latin typeface="Sakkal Majalla" panose="02000000000000000000" pitchFamily="2" charset="-78"/>
                <a:cs typeface="Sakkal Majalla" panose="02000000000000000000" pitchFamily="2" charset="-78"/>
              </a:rPr>
              <a:t>(الفاضل،1444)</a:t>
            </a:r>
            <a:endParaRPr dirty="0">
              <a:latin typeface="Sakkal Majalla" panose="02000000000000000000" pitchFamily="2" charset="-78"/>
              <a:cs typeface="Sakkal Majalla" panose="02000000000000000000" pitchFamily="2" charset="-78"/>
            </a:endParaRPr>
          </a:p>
        </p:txBody>
      </p:sp>
      <p:cxnSp>
        <p:nvCxnSpPr>
          <p:cNvPr id="2762" name="Google Shape;2762;p92"/>
          <p:cNvCxnSpPr>
            <a:endCxn id="2717" idx="1"/>
          </p:cNvCxnSpPr>
          <p:nvPr/>
        </p:nvCxnSpPr>
        <p:spPr>
          <a:xfrm>
            <a:off x="1902086" y="2723658"/>
            <a:ext cx="898800" cy="465000"/>
          </a:xfrm>
          <a:prstGeom prst="straightConnector1">
            <a:avLst/>
          </a:prstGeom>
          <a:noFill/>
          <a:ln w="9525" cap="flat" cmpd="sng">
            <a:solidFill>
              <a:schemeClr val="dk2"/>
            </a:solidFill>
            <a:prstDash val="dash"/>
            <a:round/>
            <a:headEnd type="none" w="med" len="med"/>
            <a:tailEnd type="none" w="med" len="med"/>
          </a:ln>
        </p:spPr>
      </p:cxnSp>
      <p:cxnSp>
        <p:nvCxnSpPr>
          <p:cNvPr id="2763" name="Google Shape;2763;p92"/>
          <p:cNvCxnSpPr>
            <a:endCxn id="2716" idx="3"/>
          </p:cNvCxnSpPr>
          <p:nvPr/>
        </p:nvCxnSpPr>
        <p:spPr>
          <a:xfrm rot="10800000" flipH="1">
            <a:off x="3402225" y="2721319"/>
            <a:ext cx="875100" cy="457800"/>
          </a:xfrm>
          <a:prstGeom prst="straightConnector1">
            <a:avLst/>
          </a:prstGeom>
          <a:noFill/>
          <a:ln w="9525" cap="flat" cmpd="sng">
            <a:solidFill>
              <a:schemeClr val="dk2"/>
            </a:solidFill>
            <a:prstDash val="dash"/>
            <a:round/>
            <a:headEnd type="none" w="med" len="med"/>
            <a:tailEnd type="none" w="med" len="med"/>
          </a:ln>
        </p:spPr>
      </p:cxnSp>
      <p:cxnSp>
        <p:nvCxnSpPr>
          <p:cNvPr id="2764" name="Google Shape;2764;p92"/>
          <p:cNvCxnSpPr>
            <a:endCxn id="2715" idx="1"/>
          </p:cNvCxnSpPr>
          <p:nvPr/>
        </p:nvCxnSpPr>
        <p:spPr>
          <a:xfrm>
            <a:off x="4884453" y="2714658"/>
            <a:ext cx="896100" cy="474000"/>
          </a:xfrm>
          <a:prstGeom prst="straightConnector1">
            <a:avLst/>
          </a:prstGeom>
          <a:noFill/>
          <a:ln w="9525" cap="flat" cmpd="sng">
            <a:solidFill>
              <a:schemeClr val="dk2"/>
            </a:solidFill>
            <a:prstDash val="dash"/>
            <a:round/>
            <a:headEnd type="none" w="med" len="med"/>
            <a:tailEnd type="none" w="med" len="med"/>
          </a:ln>
        </p:spPr>
      </p:cxnSp>
      <p:cxnSp>
        <p:nvCxnSpPr>
          <p:cNvPr id="2765" name="Google Shape;2765;p92"/>
          <p:cNvCxnSpPr>
            <a:stCxn id="2715" idx="7"/>
            <a:endCxn id="2714" idx="3"/>
          </p:cNvCxnSpPr>
          <p:nvPr/>
        </p:nvCxnSpPr>
        <p:spPr>
          <a:xfrm rot="10800000" flipH="1">
            <a:off x="6369856" y="2721258"/>
            <a:ext cx="892200" cy="467400"/>
          </a:xfrm>
          <a:prstGeom prst="straightConnector1">
            <a:avLst/>
          </a:prstGeom>
          <a:noFill/>
          <a:ln w="9525" cap="flat" cmpd="sng">
            <a:solidFill>
              <a:schemeClr val="dk2"/>
            </a:solidFill>
            <a:prstDash val="dash"/>
            <a:round/>
            <a:headEnd type="none" w="med" len="med"/>
            <a:tailEnd type="none" w="med" len="med"/>
          </a:ln>
        </p:spPr>
      </p:cxnSp>
      <p:cxnSp>
        <p:nvCxnSpPr>
          <p:cNvPr id="2766" name="Google Shape;2766;p92"/>
          <p:cNvCxnSpPr>
            <a:cxnSpLocks/>
            <a:stCxn id="2718" idx="4"/>
            <a:endCxn id="2767" idx="0"/>
          </p:cNvCxnSpPr>
          <p:nvPr/>
        </p:nvCxnSpPr>
        <p:spPr>
          <a:xfrm flipH="1">
            <a:off x="1587113" y="2843367"/>
            <a:ext cx="13" cy="731906"/>
          </a:xfrm>
          <a:prstGeom prst="straightConnector1">
            <a:avLst/>
          </a:prstGeom>
          <a:noFill/>
          <a:ln w="9525" cap="flat" cmpd="sng">
            <a:solidFill>
              <a:schemeClr val="dk2"/>
            </a:solidFill>
            <a:prstDash val="dash"/>
            <a:round/>
            <a:headEnd type="none" w="med" len="med"/>
            <a:tailEnd type="none" w="med" len="med"/>
          </a:ln>
        </p:spPr>
      </p:cxnSp>
      <p:cxnSp>
        <p:nvCxnSpPr>
          <p:cNvPr id="2768" name="Google Shape;2768;p92"/>
          <p:cNvCxnSpPr>
            <a:cxnSpLocks/>
            <a:stCxn id="2717" idx="0"/>
          </p:cNvCxnSpPr>
          <p:nvPr/>
        </p:nvCxnSpPr>
        <p:spPr>
          <a:xfrm flipH="1" flipV="1">
            <a:off x="3085097" y="2104819"/>
            <a:ext cx="10440" cy="961790"/>
          </a:xfrm>
          <a:prstGeom prst="straightConnector1">
            <a:avLst/>
          </a:prstGeom>
          <a:noFill/>
          <a:ln w="9525" cap="flat" cmpd="sng">
            <a:solidFill>
              <a:schemeClr val="dk2"/>
            </a:solidFill>
            <a:prstDash val="dash"/>
            <a:round/>
            <a:headEnd type="none" w="med" len="med"/>
            <a:tailEnd type="none" w="med" len="med"/>
          </a:ln>
        </p:spPr>
      </p:cxnSp>
      <p:cxnSp>
        <p:nvCxnSpPr>
          <p:cNvPr id="2769" name="Google Shape;2769;p92"/>
          <p:cNvCxnSpPr>
            <a:cxnSpLocks/>
            <a:stCxn id="2716" idx="4"/>
            <a:endCxn id="2770" idx="0"/>
          </p:cNvCxnSpPr>
          <p:nvPr/>
        </p:nvCxnSpPr>
        <p:spPr>
          <a:xfrm flipH="1">
            <a:off x="4548566" y="2843367"/>
            <a:ext cx="23410" cy="782671"/>
          </a:xfrm>
          <a:prstGeom prst="straightConnector1">
            <a:avLst/>
          </a:prstGeom>
          <a:noFill/>
          <a:ln w="9525" cap="flat" cmpd="sng">
            <a:solidFill>
              <a:schemeClr val="dk2"/>
            </a:solidFill>
            <a:prstDash val="dash"/>
            <a:round/>
            <a:headEnd type="none" w="med" len="med"/>
            <a:tailEnd type="none" w="med" len="med"/>
          </a:ln>
        </p:spPr>
      </p:cxnSp>
      <p:cxnSp>
        <p:nvCxnSpPr>
          <p:cNvPr id="2771" name="Google Shape;2771;p92"/>
          <p:cNvCxnSpPr>
            <a:cxnSpLocks/>
          </p:cNvCxnSpPr>
          <p:nvPr/>
        </p:nvCxnSpPr>
        <p:spPr>
          <a:xfrm flipH="1" flipV="1">
            <a:off x="6049885" y="2039507"/>
            <a:ext cx="41647" cy="1027102"/>
          </a:xfrm>
          <a:prstGeom prst="straightConnector1">
            <a:avLst/>
          </a:prstGeom>
          <a:noFill/>
          <a:ln w="9525" cap="flat" cmpd="sng">
            <a:solidFill>
              <a:schemeClr val="dk2"/>
            </a:solidFill>
            <a:prstDash val="dash"/>
            <a:round/>
            <a:headEnd type="none" w="med" len="med"/>
            <a:tailEnd type="none" w="med" len="med"/>
          </a:ln>
        </p:spPr>
      </p:cxnSp>
      <p:cxnSp>
        <p:nvCxnSpPr>
          <p:cNvPr id="2772" name="Google Shape;2772;p92"/>
          <p:cNvCxnSpPr>
            <a:cxnSpLocks/>
            <a:stCxn id="2714" idx="4"/>
            <a:endCxn id="2773" idx="0"/>
          </p:cNvCxnSpPr>
          <p:nvPr/>
        </p:nvCxnSpPr>
        <p:spPr>
          <a:xfrm>
            <a:off x="7556826" y="2843367"/>
            <a:ext cx="31908" cy="807064"/>
          </a:xfrm>
          <a:prstGeom prst="straightConnector1">
            <a:avLst/>
          </a:prstGeom>
          <a:noFill/>
          <a:ln w="9525" cap="flat" cmpd="sng">
            <a:solidFill>
              <a:schemeClr val="dk2"/>
            </a:solidFill>
            <a:prstDash val="dash"/>
            <a:round/>
            <a:headEnd type="none" w="med" len="med"/>
            <a:tailEnd type="none" w="med" len="med"/>
          </a:ln>
        </p:spPr>
      </p:cxnSp>
      <p:sp>
        <p:nvSpPr>
          <p:cNvPr id="2774" name="Google Shape;2774;p92"/>
          <p:cNvSpPr/>
          <p:nvPr/>
        </p:nvSpPr>
        <p:spPr>
          <a:xfrm>
            <a:off x="5013170" y="1446544"/>
            <a:ext cx="2089758" cy="592963"/>
          </a:xfrm>
          <a:prstGeom prst="roundRect">
            <a:avLst>
              <a:gd name="adj" fmla="val 50000"/>
            </a:avLst>
          </a:pr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2. التجانس الوظيفي للملاعب والوحدات</a:t>
            </a:r>
            <a:endParaRPr sz="1800" b="1" dirty="0">
              <a:solidFill>
                <a:schemeClr val="lt1"/>
              </a:solidFill>
              <a:latin typeface="Paytone One"/>
              <a:ea typeface="Paytone One"/>
              <a:cs typeface="Paytone One"/>
              <a:sym typeface="Paytone One"/>
            </a:endParaRPr>
          </a:p>
        </p:txBody>
      </p:sp>
      <p:sp>
        <p:nvSpPr>
          <p:cNvPr id="2775" name="Google Shape;2775;p92"/>
          <p:cNvSpPr/>
          <p:nvPr/>
        </p:nvSpPr>
        <p:spPr>
          <a:xfrm>
            <a:off x="2122716" y="1438202"/>
            <a:ext cx="1827672" cy="618839"/>
          </a:xfrm>
          <a:prstGeom prst="roundRect">
            <a:avLst>
              <a:gd name="adj"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4. الأمن والسلامة</a:t>
            </a:r>
            <a:endParaRPr sz="1800" b="1" dirty="0">
              <a:solidFill>
                <a:schemeClr val="lt1"/>
              </a:solidFill>
              <a:latin typeface="Paytone One"/>
              <a:ea typeface="Paytone One"/>
              <a:cs typeface="Paytone One"/>
              <a:sym typeface="Paytone One"/>
            </a:endParaRPr>
          </a:p>
        </p:txBody>
      </p:sp>
      <p:sp>
        <p:nvSpPr>
          <p:cNvPr id="2767" name="Google Shape;2767;p92"/>
          <p:cNvSpPr/>
          <p:nvPr/>
        </p:nvSpPr>
        <p:spPr>
          <a:xfrm>
            <a:off x="732263" y="3575273"/>
            <a:ext cx="1709700" cy="606515"/>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5. الصحة العامة</a:t>
            </a:r>
          </a:p>
        </p:txBody>
      </p:sp>
      <p:sp>
        <p:nvSpPr>
          <p:cNvPr id="2770" name="Google Shape;2770;p92"/>
          <p:cNvSpPr/>
          <p:nvPr/>
        </p:nvSpPr>
        <p:spPr>
          <a:xfrm>
            <a:off x="3693716" y="3626038"/>
            <a:ext cx="1709700" cy="612899"/>
          </a:xfrm>
          <a:prstGeom prst="roundRect">
            <a:avLst>
              <a:gd name="adj" fmla="val 50000"/>
            </a:avLst>
          </a:pr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3. العزل</a:t>
            </a:r>
            <a:endParaRPr sz="1800" b="1" dirty="0">
              <a:solidFill>
                <a:schemeClr val="lt1"/>
              </a:solidFill>
              <a:latin typeface="Paytone One"/>
              <a:ea typeface="Paytone One"/>
              <a:cs typeface="Paytone One"/>
              <a:sym typeface="Paytone One"/>
            </a:endParaRPr>
          </a:p>
        </p:txBody>
      </p:sp>
      <p:sp>
        <p:nvSpPr>
          <p:cNvPr id="2773" name="Google Shape;2773;p92"/>
          <p:cNvSpPr/>
          <p:nvPr/>
        </p:nvSpPr>
        <p:spPr>
          <a:xfrm>
            <a:off x="6733884" y="3650431"/>
            <a:ext cx="1709700" cy="612900"/>
          </a:xfrm>
          <a:prstGeom prst="roundRect">
            <a:avLst>
              <a:gd name="adj" fmla="val 50000"/>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1.اختيار الموقع</a:t>
            </a:r>
            <a:endParaRPr sz="1800" b="1" dirty="0">
              <a:solidFill>
                <a:schemeClr val="lt1"/>
              </a:solidFill>
              <a:latin typeface="Paytone One"/>
              <a:ea typeface="Paytone One"/>
              <a:cs typeface="Paytone One"/>
              <a:sym typeface="Paytone One"/>
            </a:endParaRPr>
          </a:p>
        </p:txBody>
      </p:sp>
      <p:sp>
        <p:nvSpPr>
          <p:cNvPr id="3" name="Google Shape;5929;p110">
            <a:extLst>
              <a:ext uri="{FF2B5EF4-FFF2-40B4-BE49-F238E27FC236}">
                <a16:creationId xmlns:a16="http://schemas.microsoft.com/office/drawing/2014/main" id="{533CDAEA-2A53-20A6-4110-0D0A1CEFE07F}"/>
              </a:ext>
            </a:extLst>
          </p:cNvPr>
          <p:cNvSpPr/>
          <p:nvPr/>
        </p:nvSpPr>
        <p:spPr>
          <a:xfrm>
            <a:off x="7396843" y="2204356"/>
            <a:ext cx="330154" cy="43795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4;p46">
            <a:extLst>
              <a:ext uri="{FF2B5EF4-FFF2-40B4-BE49-F238E27FC236}">
                <a16:creationId xmlns:a16="http://schemas.microsoft.com/office/drawing/2014/main" id="{379FFFDD-5DB7-CE58-D037-4454201D6B32}"/>
              </a:ext>
            </a:extLst>
          </p:cNvPr>
          <p:cNvSpPr/>
          <p:nvPr/>
        </p:nvSpPr>
        <p:spPr>
          <a:xfrm>
            <a:off x="7415842" y="2612633"/>
            <a:ext cx="292155" cy="108625"/>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2" name="Google Shape;3218;p100">
            <a:extLst>
              <a:ext uri="{FF2B5EF4-FFF2-40B4-BE49-F238E27FC236}">
                <a16:creationId xmlns:a16="http://schemas.microsoft.com/office/drawing/2014/main" id="{6D9BBD95-6077-887F-CD16-89ABD8DBF39C}"/>
              </a:ext>
            </a:extLst>
          </p:cNvPr>
          <p:cNvGrpSpPr/>
          <p:nvPr/>
        </p:nvGrpSpPr>
        <p:grpSpPr>
          <a:xfrm>
            <a:off x="5739733" y="3178030"/>
            <a:ext cx="589302" cy="604714"/>
            <a:chOff x="6970625" y="2663425"/>
            <a:chExt cx="352625" cy="346950"/>
          </a:xfrm>
          <a:solidFill>
            <a:srgbClr val="F0EA2E"/>
          </a:solidFill>
        </p:grpSpPr>
        <p:sp>
          <p:nvSpPr>
            <p:cNvPr id="13" name="Google Shape;3219;p100">
              <a:extLst>
                <a:ext uri="{FF2B5EF4-FFF2-40B4-BE49-F238E27FC236}">
                  <a16:creationId xmlns:a16="http://schemas.microsoft.com/office/drawing/2014/main" id="{7B7A97AD-A114-6580-71D5-0069D1FCCD86}"/>
                </a:ext>
              </a:extLst>
            </p:cNvPr>
            <p:cNvSpPr/>
            <p:nvPr/>
          </p:nvSpPr>
          <p:spPr>
            <a:xfrm>
              <a:off x="7131100" y="2790725"/>
              <a:ext cx="64850" cy="105750"/>
            </a:xfrm>
            <a:custGeom>
              <a:avLst/>
              <a:gdLst/>
              <a:ahLst/>
              <a:cxnLst/>
              <a:rect l="l" t="t" r="r" b="b"/>
              <a:pathLst>
                <a:path w="2594" h="4230" extrusionOk="0">
                  <a:moveTo>
                    <a:pt x="1451" y="1"/>
                  </a:moveTo>
                  <a:cubicBezTo>
                    <a:pt x="1328" y="1174"/>
                    <a:pt x="834" y="2285"/>
                    <a:pt x="1" y="3149"/>
                  </a:cubicBezTo>
                  <a:cubicBezTo>
                    <a:pt x="711" y="3766"/>
                    <a:pt x="1637" y="4167"/>
                    <a:pt x="2593" y="4229"/>
                  </a:cubicBezTo>
                  <a:lnTo>
                    <a:pt x="25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20;p100">
              <a:extLst>
                <a:ext uri="{FF2B5EF4-FFF2-40B4-BE49-F238E27FC236}">
                  <a16:creationId xmlns:a16="http://schemas.microsoft.com/office/drawing/2014/main" id="{B90B620C-5513-5396-0ABF-7179AEB8C625}"/>
                </a:ext>
              </a:extLst>
            </p:cNvPr>
            <p:cNvSpPr/>
            <p:nvPr/>
          </p:nvSpPr>
          <p:spPr>
            <a:xfrm>
              <a:off x="7131100" y="2663425"/>
              <a:ext cx="64850" cy="106500"/>
            </a:xfrm>
            <a:custGeom>
              <a:avLst/>
              <a:gdLst/>
              <a:ahLst/>
              <a:cxnLst/>
              <a:rect l="l" t="t" r="r" b="b"/>
              <a:pathLst>
                <a:path w="2594" h="4260" extrusionOk="0">
                  <a:moveTo>
                    <a:pt x="2593" y="1"/>
                  </a:moveTo>
                  <a:cubicBezTo>
                    <a:pt x="1637" y="93"/>
                    <a:pt x="711" y="464"/>
                    <a:pt x="1" y="1112"/>
                  </a:cubicBezTo>
                  <a:cubicBezTo>
                    <a:pt x="834" y="1945"/>
                    <a:pt x="1328" y="3056"/>
                    <a:pt x="1451" y="4260"/>
                  </a:cubicBezTo>
                  <a:lnTo>
                    <a:pt x="2593" y="4260"/>
                  </a:lnTo>
                  <a:lnTo>
                    <a:pt x="25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21;p100">
              <a:extLst>
                <a:ext uri="{FF2B5EF4-FFF2-40B4-BE49-F238E27FC236}">
                  <a16:creationId xmlns:a16="http://schemas.microsoft.com/office/drawing/2014/main" id="{AF26E787-FA39-4AE9-8CCB-7F1A1681691C}"/>
                </a:ext>
              </a:extLst>
            </p:cNvPr>
            <p:cNvSpPr/>
            <p:nvPr/>
          </p:nvSpPr>
          <p:spPr>
            <a:xfrm>
              <a:off x="7090225" y="2790725"/>
              <a:ext cx="57100" cy="64850"/>
            </a:xfrm>
            <a:custGeom>
              <a:avLst/>
              <a:gdLst/>
              <a:ahLst/>
              <a:cxnLst/>
              <a:rect l="l" t="t" r="r" b="b"/>
              <a:pathLst>
                <a:path w="2284" h="2594" extrusionOk="0">
                  <a:moveTo>
                    <a:pt x="0" y="1"/>
                  </a:moveTo>
                  <a:cubicBezTo>
                    <a:pt x="93" y="958"/>
                    <a:pt x="463" y="1853"/>
                    <a:pt x="1080" y="2593"/>
                  </a:cubicBezTo>
                  <a:cubicBezTo>
                    <a:pt x="1759" y="1884"/>
                    <a:pt x="2161" y="958"/>
                    <a:pt x="2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22;p100">
              <a:extLst>
                <a:ext uri="{FF2B5EF4-FFF2-40B4-BE49-F238E27FC236}">
                  <a16:creationId xmlns:a16="http://schemas.microsoft.com/office/drawing/2014/main" id="{5DB9D539-446F-1722-944A-E5BAEDC1DC21}"/>
                </a:ext>
              </a:extLst>
            </p:cNvPr>
            <p:cNvSpPr/>
            <p:nvPr/>
          </p:nvSpPr>
          <p:spPr>
            <a:xfrm>
              <a:off x="7090225" y="2705100"/>
              <a:ext cx="57100" cy="64825"/>
            </a:xfrm>
            <a:custGeom>
              <a:avLst/>
              <a:gdLst/>
              <a:ahLst/>
              <a:cxnLst/>
              <a:rect l="l" t="t" r="r" b="b"/>
              <a:pathLst>
                <a:path w="2284" h="2593" extrusionOk="0">
                  <a:moveTo>
                    <a:pt x="1080" y="0"/>
                  </a:moveTo>
                  <a:cubicBezTo>
                    <a:pt x="463" y="741"/>
                    <a:pt x="93" y="1636"/>
                    <a:pt x="0" y="2593"/>
                  </a:cubicBezTo>
                  <a:lnTo>
                    <a:pt x="2284" y="2593"/>
                  </a:lnTo>
                  <a:cubicBezTo>
                    <a:pt x="2161" y="1605"/>
                    <a:pt x="1759" y="710"/>
                    <a:pt x="1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23;p100">
              <a:extLst>
                <a:ext uri="{FF2B5EF4-FFF2-40B4-BE49-F238E27FC236}">
                  <a16:creationId xmlns:a16="http://schemas.microsoft.com/office/drawing/2014/main" id="{34D958B0-C3D6-6DF3-F064-CF2B538B723C}"/>
                </a:ext>
              </a:extLst>
            </p:cNvPr>
            <p:cNvSpPr/>
            <p:nvPr/>
          </p:nvSpPr>
          <p:spPr>
            <a:xfrm>
              <a:off x="7216750" y="2790725"/>
              <a:ext cx="65600" cy="105750"/>
            </a:xfrm>
            <a:custGeom>
              <a:avLst/>
              <a:gdLst/>
              <a:ahLst/>
              <a:cxnLst/>
              <a:rect l="l" t="t" r="r" b="b"/>
              <a:pathLst>
                <a:path w="2624" h="4230" extrusionOk="0">
                  <a:moveTo>
                    <a:pt x="1" y="1"/>
                  </a:moveTo>
                  <a:lnTo>
                    <a:pt x="1" y="4229"/>
                  </a:lnTo>
                  <a:cubicBezTo>
                    <a:pt x="957" y="4167"/>
                    <a:pt x="1883" y="3766"/>
                    <a:pt x="2624" y="3149"/>
                  </a:cubicBezTo>
                  <a:cubicBezTo>
                    <a:pt x="1791" y="2285"/>
                    <a:pt x="1266" y="1174"/>
                    <a:pt x="11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24;p100">
              <a:extLst>
                <a:ext uri="{FF2B5EF4-FFF2-40B4-BE49-F238E27FC236}">
                  <a16:creationId xmlns:a16="http://schemas.microsoft.com/office/drawing/2014/main" id="{E0641FE0-0BA1-32BA-27BF-3582F5241AD5}"/>
                </a:ext>
              </a:extLst>
            </p:cNvPr>
            <p:cNvSpPr/>
            <p:nvPr/>
          </p:nvSpPr>
          <p:spPr>
            <a:xfrm>
              <a:off x="7216750" y="2663425"/>
              <a:ext cx="65600" cy="106500"/>
            </a:xfrm>
            <a:custGeom>
              <a:avLst/>
              <a:gdLst/>
              <a:ahLst/>
              <a:cxnLst/>
              <a:rect l="l" t="t" r="r" b="b"/>
              <a:pathLst>
                <a:path w="2624" h="4260" extrusionOk="0">
                  <a:moveTo>
                    <a:pt x="1" y="1"/>
                  </a:moveTo>
                  <a:lnTo>
                    <a:pt x="1" y="4260"/>
                  </a:lnTo>
                  <a:lnTo>
                    <a:pt x="1173" y="4260"/>
                  </a:lnTo>
                  <a:cubicBezTo>
                    <a:pt x="1266" y="3087"/>
                    <a:pt x="1791" y="1945"/>
                    <a:pt x="2624" y="1112"/>
                  </a:cubicBezTo>
                  <a:cubicBezTo>
                    <a:pt x="1883" y="464"/>
                    <a:pt x="957" y="9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25;p100">
              <a:extLst>
                <a:ext uri="{FF2B5EF4-FFF2-40B4-BE49-F238E27FC236}">
                  <a16:creationId xmlns:a16="http://schemas.microsoft.com/office/drawing/2014/main" id="{4FA00518-5FBA-DBC7-CF2E-8B139E1505CC}"/>
                </a:ext>
              </a:extLst>
            </p:cNvPr>
            <p:cNvSpPr/>
            <p:nvPr/>
          </p:nvSpPr>
          <p:spPr>
            <a:xfrm>
              <a:off x="7266900" y="2790725"/>
              <a:ext cx="56350" cy="64850"/>
            </a:xfrm>
            <a:custGeom>
              <a:avLst/>
              <a:gdLst/>
              <a:ahLst/>
              <a:cxnLst/>
              <a:rect l="l" t="t" r="r" b="b"/>
              <a:pathLst>
                <a:path w="2254" h="2594" extrusionOk="0">
                  <a:moveTo>
                    <a:pt x="1" y="1"/>
                  </a:moveTo>
                  <a:cubicBezTo>
                    <a:pt x="93" y="958"/>
                    <a:pt x="494" y="1884"/>
                    <a:pt x="1204" y="2593"/>
                  </a:cubicBezTo>
                  <a:cubicBezTo>
                    <a:pt x="1791" y="1853"/>
                    <a:pt x="2161" y="958"/>
                    <a:pt x="2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26;p100">
              <a:extLst>
                <a:ext uri="{FF2B5EF4-FFF2-40B4-BE49-F238E27FC236}">
                  <a16:creationId xmlns:a16="http://schemas.microsoft.com/office/drawing/2014/main" id="{7B26142B-F007-C56A-CB92-3B1410BCD549}"/>
                </a:ext>
              </a:extLst>
            </p:cNvPr>
            <p:cNvSpPr/>
            <p:nvPr/>
          </p:nvSpPr>
          <p:spPr>
            <a:xfrm>
              <a:off x="7266900" y="2705100"/>
              <a:ext cx="56350" cy="64825"/>
            </a:xfrm>
            <a:custGeom>
              <a:avLst/>
              <a:gdLst/>
              <a:ahLst/>
              <a:cxnLst/>
              <a:rect l="l" t="t" r="r" b="b"/>
              <a:pathLst>
                <a:path w="2254" h="2593" extrusionOk="0">
                  <a:moveTo>
                    <a:pt x="1204" y="0"/>
                  </a:moveTo>
                  <a:cubicBezTo>
                    <a:pt x="494" y="710"/>
                    <a:pt x="93" y="1605"/>
                    <a:pt x="1" y="2593"/>
                  </a:cubicBezTo>
                  <a:lnTo>
                    <a:pt x="2254" y="2593"/>
                  </a:lnTo>
                  <a:cubicBezTo>
                    <a:pt x="2161" y="1636"/>
                    <a:pt x="1791" y="741"/>
                    <a:pt x="12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27;p100">
              <a:extLst>
                <a:ext uri="{FF2B5EF4-FFF2-40B4-BE49-F238E27FC236}">
                  <a16:creationId xmlns:a16="http://schemas.microsoft.com/office/drawing/2014/main" id="{67269C7E-E780-7C24-D982-F0D375EB0C60}"/>
                </a:ext>
              </a:extLst>
            </p:cNvPr>
            <p:cNvSpPr/>
            <p:nvPr/>
          </p:nvSpPr>
          <p:spPr>
            <a:xfrm>
              <a:off x="7137275" y="2904150"/>
              <a:ext cx="71025" cy="70250"/>
            </a:xfrm>
            <a:custGeom>
              <a:avLst/>
              <a:gdLst/>
              <a:ahLst/>
              <a:cxnLst/>
              <a:rect l="l" t="t" r="r" b="b"/>
              <a:pathLst>
                <a:path w="2841" h="2810" extrusionOk="0">
                  <a:moveTo>
                    <a:pt x="433" y="1"/>
                  </a:moveTo>
                  <a:lnTo>
                    <a:pt x="1" y="1328"/>
                  </a:lnTo>
                  <a:lnTo>
                    <a:pt x="1606" y="2809"/>
                  </a:lnTo>
                  <a:cubicBezTo>
                    <a:pt x="2223" y="2192"/>
                    <a:pt x="2655" y="1389"/>
                    <a:pt x="2840" y="525"/>
                  </a:cubicBezTo>
                  <a:lnTo>
                    <a:pt x="2840" y="525"/>
                  </a:lnTo>
                  <a:cubicBezTo>
                    <a:pt x="2780" y="528"/>
                    <a:pt x="2720" y="529"/>
                    <a:pt x="2661" y="529"/>
                  </a:cubicBezTo>
                  <a:cubicBezTo>
                    <a:pt x="1888" y="529"/>
                    <a:pt x="1120" y="344"/>
                    <a:pt x="4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28;p100">
              <a:extLst>
                <a:ext uri="{FF2B5EF4-FFF2-40B4-BE49-F238E27FC236}">
                  <a16:creationId xmlns:a16="http://schemas.microsoft.com/office/drawing/2014/main" id="{3F645243-FFE8-8D34-A0B3-562405F516B3}"/>
                </a:ext>
              </a:extLst>
            </p:cNvPr>
            <p:cNvSpPr/>
            <p:nvPr/>
          </p:nvSpPr>
          <p:spPr>
            <a:xfrm>
              <a:off x="6985300" y="2779175"/>
              <a:ext cx="97225" cy="89500"/>
            </a:xfrm>
            <a:custGeom>
              <a:avLst/>
              <a:gdLst/>
              <a:ahLst/>
              <a:cxnLst/>
              <a:rect l="l" t="t" r="r" b="b"/>
              <a:pathLst>
                <a:path w="3889" h="3580" extrusionOk="0">
                  <a:moveTo>
                    <a:pt x="3364" y="0"/>
                  </a:moveTo>
                  <a:cubicBezTo>
                    <a:pt x="1821" y="309"/>
                    <a:pt x="556" y="1389"/>
                    <a:pt x="0" y="2808"/>
                  </a:cubicBezTo>
                  <a:lnTo>
                    <a:pt x="2253" y="3580"/>
                  </a:lnTo>
                  <a:lnTo>
                    <a:pt x="3889" y="2407"/>
                  </a:lnTo>
                  <a:cubicBezTo>
                    <a:pt x="3518" y="1667"/>
                    <a:pt x="3364" y="833"/>
                    <a:pt x="3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29;p100">
              <a:extLst>
                <a:ext uri="{FF2B5EF4-FFF2-40B4-BE49-F238E27FC236}">
                  <a16:creationId xmlns:a16="http://schemas.microsoft.com/office/drawing/2014/main" id="{08721269-096C-9D26-9C87-B532DDF5D993}"/>
                </a:ext>
              </a:extLst>
            </p:cNvPr>
            <p:cNvSpPr/>
            <p:nvPr/>
          </p:nvSpPr>
          <p:spPr>
            <a:xfrm>
              <a:off x="6970625" y="2869425"/>
              <a:ext cx="80275" cy="106500"/>
            </a:xfrm>
            <a:custGeom>
              <a:avLst/>
              <a:gdLst/>
              <a:ahLst/>
              <a:cxnLst/>
              <a:rect l="l" t="t" r="r" b="b"/>
              <a:pathLst>
                <a:path w="3211" h="4260" extrusionOk="0">
                  <a:moveTo>
                    <a:pt x="340" y="1"/>
                  </a:moveTo>
                  <a:cubicBezTo>
                    <a:pt x="1" y="1544"/>
                    <a:pt x="464" y="3149"/>
                    <a:pt x="1575" y="4260"/>
                  </a:cubicBezTo>
                  <a:lnTo>
                    <a:pt x="3210" y="2717"/>
                  </a:lnTo>
                  <a:lnTo>
                    <a:pt x="2593" y="772"/>
                  </a:lnTo>
                  <a:lnTo>
                    <a:pt x="3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30;p100">
              <a:extLst>
                <a:ext uri="{FF2B5EF4-FFF2-40B4-BE49-F238E27FC236}">
                  <a16:creationId xmlns:a16="http://schemas.microsoft.com/office/drawing/2014/main" id="{10D674CD-B3A2-8FF7-8BEA-A43260E1420A}"/>
                </a:ext>
              </a:extLst>
            </p:cNvPr>
            <p:cNvSpPr/>
            <p:nvPr/>
          </p:nvSpPr>
          <p:spPr>
            <a:xfrm>
              <a:off x="7025400" y="2950450"/>
              <a:ext cx="136600" cy="59925"/>
            </a:xfrm>
            <a:custGeom>
              <a:avLst/>
              <a:gdLst/>
              <a:ahLst/>
              <a:cxnLst/>
              <a:rect l="l" t="t" r="r" b="b"/>
              <a:pathLst>
                <a:path w="5464" h="2397" extrusionOk="0">
                  <a:moveTo>
                    <a:pt x="1667" y="0"/>
                  </a:moveTo>
                  <a:lnTo>
                    <a:pt x="1" y="1543"/>
                  </a:lnTo>
                  <a:cubicBezTo>
                    <a:pt x="829" y="2111"/>
                    <a:pt x="1786" y="2396"/>
                    <a:pt x="2736" y="2396"/>
                  </a:cubicBezTo>
                  <a:cubicBezTo>
                    <a:pt x="3699" y="2396"/>
                    <a:pt x="4656" y="2103"/>
                    <a:pt x="5463" y="1513"/>
                  </a:cubicBezTo>
                  <a:lnTo>
                    <a:pt x="38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31;p100">
              <a:extLst>
                <a:ext uri="{FF2B5EF4-FFF2-40B4-BE49-F238E27FC236}">
                  <a16:creationId xmlns:a16="http://schemas.microsoft.com/office/drawing/2014/main" id="{87E38263-F72D-6E02-2DE1-D00B88BE5966}"/>
                </a:ext>
              </a:extLst>
            </p:cNvPr>
            <p:cNvSpPr/>
            <p:nvPr/>
          </p:nvSpPr>
          <p:spPr>
            <a:xfrm>
              <a:off x="7055500" y="2856325"/>
              <a:ext cx="74875" cy="73325"/>
            </a:xfrm>
            <a:custGeom>
              <a:avLst/>
              <a:gdLst/>
              <a:ahLst/>
              <a:cxnLst/>
              <a:rect l="l" t="t" r="r" b="b"/>
              <a:pathLst>
                <a:path w="2995" h="2933" extrusionOk="0">
                  <a:moveTo>
                    <a:pt x="1482" y="0"/>
                  </a:moveTo>
                  <a:lnTo>
                    <a:pt x="0" y="1111"/>
                  </a:lnTo>
                  <a:lnTo>
                    <a:pt x="587" y="2932"/>
                  </a:lnTo>
                  <a:lnTo>
                    <a:pt x="2500" y="2932"/>
                  </a:lnTo>
                  <a:lnTo>
                    <a:pt x="2963" y="1512"/>
                  </a:lnTo>
                  <a:lnTo>
                    <a:pt x="2994" y="1512"/>
                  </a:lnTo>
                  <a:cubicBezTo>
                    <a:pt x="2408" y="1111"/>
                    <a:pt x="1883" y="587"/>
                    <a:pt x="14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58;p80">
            <a:extLst>
              <a:ext uri="{FF2B5EF4-FFF2-40B4-BE49-F238E27FC236}">
                <a16:creationId xmlns:a16="http://schemas.microsoft.com/office/drawing/2014/main" id="{5B537F7D-7901-58B0-5D9B-358C4CF658AA}"/>
              </a:ext>
            </a:extLst>
          </p:cNvPr>
          <p:cNvSpPr/>
          <p:nvPr/>
        </p:nvSpPr>
        <p:spPr>
          <a:xfrm>
            <a:off x="2838879" y="3233435"/>
            <a:ext cx="481459" cy="466302"/>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C30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71;p85">
            <a:extLst>
              <a:ext uri="{FF2B5EF4-FFF2-40B4-BE49-F238E27FC236}">
                <a16:creationId xmlns:a16="http://schemas.microsoft.com/office/drawing/2014/main" id="{5AF74D40-D150-84FC-499D-93474A00FCF3}"/>
              </a:ext>
            </a:extLst>
          </p:cNvPr>
          <p:cNvSpPr/>
          <p:nvPr/>
        </p:nvSpPr>
        <p:spPr>
          <a:xfrm>
            <a:off x="1312782" y="2204356"/>
            <a:ext cx="570303" cy="516901"/>
          </a:xfrm>
          <a:custGeom>
            <a:avLst/>
            <a:gdLst/>
            <a:ahLst/>
            <a:cxnLst/>
            <a:rect l="l" t="t" r="r" b="b"/>
            <a:pathLst>
              <a:path w="11847" h="11815" extrusionOk="0">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A20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9349;p84">
            <a:extLst>
              <a:ext uri="{FF2B5EF4-FFF2-40B4-BE49-F238E27FC236}">
                <a16:creationId xmlns:a16="http://schemas.microsoft.com/office/drawing/2014/main" id="{EA0941D7-7F0C-BE65-57AF-49EAA94C1A22}"/>
              </a:ext>
            </a:extLst>
          </p:cNvPr>
          <p:cNvGrpSpPr/>
          <p:nvPr/>
        </p:nvGrpSpPr>
        <p:grpSpPr>
          <a:xfrm>
            <a:off x="4277325" y="2104819"/>
            <a:ext cx="607126" cy="609839"/>
            <a:chOff x="5053975" y="4399375"/>
            <a:chExt cx="483000" cy="482975"/>
          </a:xfrm>
          <a:solidFill>
            <a:schemeClr val="accent3">
              <a:lumMod val="60000"/>
              <a:lumOff val="40000"/>
            </a:schemeClr>
          </a:solidFill>
        </p:grpSpPr>
        <p:sp>
          <p:nvSpPr>
            <p:cNvPr id="30" name="Google Shape;9351;p84">
              <a:extLst>
                <a:ext uri="{FF2B5EF4-FFF2-40B4-BE49-F238E27FC236}">
                  <a16:creationId xmlns:a16="http://schemas.microsoft.com/office/drawing/2014/main" id="{C35FE790-D86E-C0E7-BD93-AD613FEDE118}"/>
                </a:ext>
              </a:extLst>
            </p:cNvPr>
            <p:cNvSpPr/>
            <p:nvPr/>
          </p:nvSpPr>
          <p:spPr>
            <a:xfrm>
              <a:off x="5100725" y="4528375"/>
              <a:ext cx="309350" cy="296450"/>
            </a:xfrm>
            <a:custGeom>
              <a:avLst/>
              <a:gdLst/>
              <a:ahLst/>
              <a:cxnLst/>
              <a:rect l="l" t="t" r="r" b="b"/>
              <a:pathLst>
                <a:path w="12374" h="11858" extrusionOk="0">
                  <a:moveTo>
                    <a:pt x="2352" y="1462"/>
                  </a:moveTo>
                  <a:lnTo>
                    <a:pt x="10828" y="9938"/>
                  </a:lnTo>
                  <a:cubicBezTo>
                    <a:pt x="9875" y="10469"/>
                    <a:pt x="8830" y="10728"/>
                    <a:pt x="7793" y="10728"/>
                  </a:cubicBezTo>
                  <a:cubicBezTo>
                    <a:pt x="6180" y="10728"/>
                    <a:pt x="4586" y="10102"/>
                    <a:pt x="3388" y="8902"/>
                  </a:cubicBezTo>
                  <a:cubicBezTo>
                    <a:pt x="1416" y="6933"/>
                    <a:pt x="993" y="3896"/>
                    <a:pt x="2352" y="1462"/>
                  </a:cubicBezTo>
                  <a:close/>
                  <a:moveTo>
                    <a:pt x="2253" y="0"/>
                  </a:moveTo>
                  <a:cubicBezTo>
                    <a:pt x="2078" y="0"/>
                    <a:pt x="1904" y="81"/>
                    <a:pt x="1794" y="236"/>
                  </a:cubicBezTo>
                  <a:cubicBezTo>
                    <a:pt x="257" y="2395"/>
                    <a:pt x="0" y="5215"/>
                    <a:pt x="1120" y="7616"/>
                  </a:cubicBezTo>
                  <a:cubicBezTo>
                    <a:pt x="2243" y="10016"/>
                    <a:pt x="4568" y="11628"/>
                    <a:pt x="7210" y="11837"/>
                  </a:cubicBezTo>
                  <a:lnTo>
                    <a:pt x="7210" y="11834"/>
                  </a:lnTo>
                  <a:cubicBezTo>
                    <a:pt x="7404" y="11849"/>
                    <a:pt x="7597" y="11858"/>
                    <a:pt x="7787" y="11858"/>
                  </a:cubicBezTo>
                  <a:cubicBezTo>
                    <a:pt x="9318" y="11858"/>
                    <a:pt x="10807" y="11384"/>
                    <a:pt x="12057" y="10502"/>
                  </a:cubicBezTo>
                  <a:cubicBezTo>
                    <a:pt x="12340" y="10297"/>
                    <a:pt x="12374" y="9886"/>
                    <a:pt x="12126" y="9639"/>
                  </a:cubicBezTo>
                  <a:lnTo>
                    <a:pt x="2654" y="167"/>
                  </a:lnTo>
                  <a:cubicBezTo>
                    <a:pt x="2542" y="55"/>
                    <a:pt x="2397" y="0"/>
                    <a:pt x="22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9350;p84">
              <a:extLst>
                <a:ext uri="{FF2B5EF4-FFF2-40B4-BE49-F238E27FC236}">
                  <a16:creationId xmlns:a16="http://schemas.microsoft.com/office/drawing/2014/main" id="{04B2EFAB-C218-37B6-542A-C42205B4549F}"/>
                </a:ext>
              </a:extLst>
            </p:cNvPr>
            <p:cNvSpPr/>
            <p:nvPr/>
          </p:nvSpPr>
          <p:spPr>
            <a:xfrm>
              <a:off x="5053975" y="4399375"/>
              <a:ext cx="483000" cy="482975"/>
            </a:xfrm>
            <a:custGeom>
              <a:avLst/>
              <a:gdLst/>
              <a:ahLst/>
              <a:cxnLst/>
              <a:rect l="l" t="t" r="r" b="b"/>
              <a:pathLst>
                <a:path w="19320" h="19319" extrusionOk="0">
                  <a:moveTo>
                    <a:pt x="9660" y="1130"/>
                  </a:moveTo>
                  <a:cubicBezTo>
                    <a:pt x="11822" y="1130"/>
                    <a:pt x="13981" y="1972"/>
                    <a:pt x="15666" y="3654"/>
                  </a:cubicBezTo>
                  <a:cubicBezTo>
                    <a:pt x="19033" y="7021"/>
                    <a:pt x="19033" y="12299"/>
                    <a:pt x="15666" y="15665"/>
                  </a:cubicBezTo>
                  <a:cubicBezTo>
                    <a:pt x="13983" y="17349"/>
                    <a:pt x="11821" y="18190"/>
                    <a:pt x="9660" y="18190"/>
                  </a:cubicBezTo>
                  <a:cubicBezTo>
                    <a:pt x="7499" y="18190"/>
                    <a:pt x="5338" y="17349"/>
                    <a:pt x="3655" y="15665"/>
                  </a:cubicBezTo>
                  <a:cubicBezTo>
                    <a:pt x="288" y="12299"/>
                    <a:pt x="288" y="7024"/>
                    <a:pt x="3655" y="3654"/>
                  </a:cubicBezTo>
                  <a:cubicBezTo>
                    <a:pt x="5339" y="1972"/>
                    <a:pt x="7498" y="1130"/>
                    <a:pt x="9660" y="1130"/>
                  </a:cubicBezTo>
                  <a:close/>
                  <a:moveTo>
                    <a:pt x="9660" y="0"/>
                  </a:moveTo>
                  <a:cubicBezTo>
                    <a:pt x="7112" y="0"/>
                    <a:pt x="4693" y="1015"/>
                    <a:pt x="2854" y="2854"/>
                  </a:cubicBezTo>
                  <a:cubicBezTo>
                    <a:pt x="1016" y="4693"/>
                    <a:pt x="1" y="7111"/>
                    <a:pt x="1" y="9660"/>
                  </a:cubicBezTo>
                  <a:cubicBezTo>
                    <a:pt x="1" y="12208"/>
                    <a:pt x="1016" y="14627"/>
                    <a:pt x="2854" y="16465"/>
                  </a:cubicBezTo>
                  <a:cubicBezTo>
                    <a:pt x="4693" y="18304"/>
                    <a:pt x="7112" y="19319"/>
                    <a:pt x="9660" y="19319"/>
                  </a:cubicBezTo>
                  <a:cubicBezTo>
                    <a:pt x="12209" y="19319"/>
                    <a:pt x="14627" y="18304"/>
                    <a:pt x="16466" y="16465"/>
                  </a:cubicBezTo>
                  <a:cubicBezTo>
                    <a:pt x="18305" y="14627"/>
                    <a:pt x="19319" y="12208"/>
                    <a:pt x="19319" y="9660"/>
                  </a:cubicBezTo>
                  <a:cubicBezTo>
                    <a:pt x="19319" y="7111"/>
                    <a:pt x="18305" y="4693"/>
                    <a:pt x="16466" y="2854"/>
                  </a:cubicBezTo>
                  <a:cubicBezTo>
                    <a:pt x="14627" y="1015"/>
                    <a:pt x="12209" y="0"/>
                    <a:pt x="9660" y="0"/>
                  </a:cubicBezTo>
                  <a:close/>
                </a:path>
              </a:pathLst>
            </a:custGeom>
            <a:solidFill>
              <a:srgbClr val="FF9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31" name="Google Shape;9352;p84">
              <a:extLst>
                <a:ext uri="{FF2B5EF4-FFF2-40B4-BE49-F238E27FC236}">
                  <a16:creationId xmlns:a16="http://schemas.microsoft.com/office/drawing/2014/main" id="{567FAFAC-E0FF-9663-7EE4-2C18C3014F81}"/>
                </a:ext>
              </a:extLst>
            </p:cNvPr>
            <p:cNvSpPr/>
            <p:nvPr/>
          </p:nvSpPr>
          <p:spPr>
            <a:xfrm>
              <a:off x="5180875" y="4456850"/>
              <a:ext cx="316625" cy="296575"/>
            </a:xfrm>
            <a:custGeom>
              <a:avLst/>
              <a:gdLst/>
              <a:ahLst/>
              <a:cxnLst/>
              <a:rect l="l" t="t" r="r" b="b"/>
              <a:pathLst>
                <a:path w="12665" h="11863" extrusionOk="0">
                  <a:moveTo>
                    <a:pt x="4584" y="1128"/>
                  </a:moveTo>
                  <a:cubicBezTo>
                    <a:pt x="6196" y="1128"/>
                    <a:pt x="7791" y="1755"/>
                    <a:pt x="8987" y="2958"/>
                  </a:cubicBezTo>
                  <a:cubicBezTo>
                    <a:pt x="10964" y="4924"/>
                    <a:pt x="11387" y="7967"/>
                    <a:pt x="10022" y="10398"/>
                  </a:cubicBezTo>
                  <a:lnTo>
                    <a:pt x="1547" y="1923"/>
                  </a:lnTo>
                  <a:cubicBezTo>
                    <a:pt x="2499" y="1388"/>
                    <a:pt x="3545" y="1128"/>
                    <a:pt x="4584" y="1128"/>
                  </a:cubicBezTo>
                  <a:close/>
                  <a:moveTo>
                    <a:pt x="4578" y="1"/>
                  </a:moveTo>
                  <a:cubicBezTo>
                    <a:pt x="3095" y="1"/>
                    <a:pt x="1604" y="448"/>
                    <a:pt x="321" y="1361"/>
                  </a:cubicBezTo>
                  <a:cubicBezTo>
                    <a:pt x="34" y="1563"/>
                    <a:pt x="1" y="1977"/>
                    <a:pt x="248" y="2224"/>
                  </a:cubicBezTo>
                  <a:lnTo>
                    <a:pt x="9723" y="11697"/>
                  </a:lnTo>
                  <a:cubicBezTo>
                    <a:pt x="9829" y="11802"/>
                    <a:pt x="9971" y="11863"/>
                    <a:pt x="10122" y="11863"/>
                  </a:cubicBezTo>
                  <a:lnTo>
                    <a:pt x="10170" y="11863"/>
                  </a:lnTo>
                  <a:cubicBezTo>
                    <a:pt x="10336" y="11847"/>
                    <a:pt x="10487" y="11763"/>
                    <a:pt x="10584" y="11624"/>
                  </a:cubicBezTo>
                  <a:cubicBezTo>
                    <a:pt x="12664" y="8698"/>
                    <a:pt x="12326" y="4697"/>
                    <a:pt x="9787" y="2158"/>
                  </a:cubicBezTo>
                  <a:cubicBezTo>
                    <a:pt x="8361" y="733"/>
                    <a:pt x="6476" y="1"/>
                    <a:pt x="4578" y="1"/>
                  </a:cubicBezTo>
                  <a:close/>
                </a:path>
              </a:pathLst>
            </a:custGeom>
            <a:solidFill>
              <a:srgbClr val="FF9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3" name="Google Shape;9877;p86">
            <a:extLst>
              <a:ext uri="{FF2B5EF4-FFF2-40B4-BE49-F238E27FC236}">
                <a16:creationId xmlns:a16="http://schemas.microsoft.com/office/drawing/2014/main" id="{8527D49F-8684-D17A-22EE-2AD801CD0A84}"/>
              </a:ext>
            </a:extLst>
          </p:cNvPr>
          <p:cNvSpPr/>
          <p:nvPr/>
        </p:nvSpPr>
        <p:spPr>
          <a:xfrm>
            <a:off x="4277323" y="2177769"/>
            <a:ext cx="557507" cy="466302"/>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chemeClr val="accent3">
              <a:lumMod val="40000"/>
              <a:lumOff val="60000"/>
            </a:schemeClr>
          </a:solidFill>
          <a:ln>
            <a:solidFill>
              <a:schemeClr val="accent3">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7"/>
                                        </p:tgtEl>
                                        <p:attrNameLst>
                                          <p:attrName>style.visibility</p:attrName>
                                        </p:attrNameLst>
                                      </p:cBhvr>
                                      <p:to>
                                        <p:strVal val="visible"/>
                                      </p:to>
                                    </p:set>
                                    <p:animEffect transition="in" filter="fade">
                                      <p:cBhvr>
                                        <p:cTn id="7" dur="1000"/>
                                        <p:tgtEl>
                                          <p:spTgt spid="2767"/>
                                        </p:tgtEl>
                                      </p:cBhvr>
                                    </p:animEffect>
                                  </p:childTnLst>
                                </p:cTn>
                              </p:par>
                              <p:par>
                                <p:cTn id="8" presetID="10" presetClass="entr" presetSubtype="0" fill="hold" nodeType="withEffect">
                                  <p:stCondLst>
                                    <p:cond delay="0"/>
                                  </p:stCondLst>
                                  <p:childTnLst>
                                    <p:set>
                                      <p:cBhvr>
                                        <p:cTn id="9" dur="1" fill="hold">
                                          <p:stCondLst>
                                            <p:cond delay="0"/>
                                          </p:stCondLst>
                                        </p:cTn>
                                        <p:tgtEl>
                                          <p:spTgt spid="2718"/>
                                        </p:tgtEl>
                                        <p:attrNameLst>
                                          <p:attrName>style.visibility</p:attrName>
                                        </p:attrNameLst>
                                      </p:cBhvr>
                                      <p:to>
                                        <p:strVal val="visible"/>
                                      </p:to>
                                    </p:set>
                                    <p:animEffect transition="in" filter="fade">
                                      <p:cBhvr>
                                        <p:cTn id="10" dur="1000"/>
                                        <p:tgtEl>
                                          <p:spTgt spid="2718"/>
                                        </p:tgtEl>
                                      </p:cBhvr>
                                    </p:animEffect>
                                  </p:childTnLst>
                                </p:cTn>
                              </p:par>
                              <p:par>
                                <p:cTn id="11" presetID="10" presetClass="entr" presetSubtype="0" fill="hold" nodeType="withEffect">
                                  <p:stCondLst>
                                    <p:cond delay="0"/>
                                  </p:stCondLst>
                                  <p:childTnLst>
                                    <p:set>
                                      <p:cBhvr>
                                        <p:cTn id="12" dur="1" fill="hold">
                                          <p:stCondLst>
                                            <p:cond delay="0"/>
                                          </p:stCondLst>
                                        </p:cTn>
                                        <p:tgtEl>
                                          <p:spTgt spid="2766"/>
                                        </p:tgtEl>
                                        <p:attrNameLst>
                                          <p:attrName>style.visibility</p:attrName>
                                        </p:attrNameLst>
                                      </p:cBhvr>
                                      <p:to>
                                        <p:strVal val="visible"/>
                                      </p:to>
                                    </p:set>
                                    <p:animEffect transition="in" filter="fade">
                                      <p:cBhvr>
                                        <p:cTn id="13" dur="1000"/>
                                        <p:tgtEl>
                                          <p:spTgt spid="276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762"/>
                                        </p:tgtEl>
                                        <p:attrNameLst>
                                          <p:attrName>style.visibility</p:attrName>
                                        </p:attrNameLst>
                                      </p:cBhvr>
                                      <p:to>
                                        <p:strVal val="visible"/>
                                      </p:to>
                                    </p:set>
                                    <p:animEffect transition="in" filter="fade">
                                      <p:cBhvr>
                                        <p:cTn id="17" dur="1000"/>
                                        <p:tgtEl>
                                          <p:spTgt spid="276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17"/>
                                        </p:tgtEl>
                                        <p:attrNameLst>
                                          <p:attrName>style.visibility</p:attrName>
                                        </p:attrNameLst>
                                      </p:cBhvr>
                                      <p:to>
                                        <p:strVal val="visible"/>
                                      </p:to>
                                    </p:set>
                                    <p:animEffect transition="in" filter="fade">
                                      <p:cBhvr>
                                        <p:cTn id="21" dur="1000"/>
                                        <p:tgtEl>
                                          <p:spTgt spid="2717"/>
                                        </p:tgtEl>
                                      </p:cBhvr>
                                    </p:animEffect>
                                  </p:childTnLst>
                                </p:cTn>
                              </p:par>
                              <p:par>
                                <p:cTn id="22" presetID="10" presetClass="entr" presetSubtype="0" fill="hold" nodeType="withEffect">
                                  <p:stCondLst>
                                    <p:cond delay="0"/>
                                  </p:stCondLst>
                                  <p:childTnLst>
                                    <p:set>
                                      <p:cBhvr>
                                        <p:cTn id="23" dur="1" fill="hold">
                                          <p:stCondLst>
                                            <p:cond delay="0"/>
                                          </p:stCondLst>
                                        </p:cTn>
                                        <p:tgtEl>
                                          <p:spTgt spid="2775"/>
                                        </p:tgtEl>
                                        <p:attrNameLst>
                                          <p:attrName>style.visibility</p:attrName>
                                        </p:attrNameLst>
                                      </p:cBhvr>
                                      <p:to>
                                        <p:strVal val="visible"/>
                                      </p:to>
                                    </p:set>
                                    <p:animEffect transition="in" filter="fade">
                                      <p:cBhvr>
                                        <p:cTn id="24" dur="1000"/>
                                        <p:tgtEl>
                                          <p:spTgt spid="2775"/>
                                        </p:tgtEl>
                                      </p:cBhvr>
                                    </p:animEffect>
                                  </p:childTnLst>
                                </p:cTn>
                              </p:par>
                              <p:par>
                                <p:cTn id="25" presetID="10" presetClass="entr" presetSubtype="0" fill="hold" nodeType="withEffect">
                                  <p:stCondLst>
                                    <p:cond delay="0"/>
                                  </p:stCondLst>
                                  <p:childTnLst>
                                    <p:set>
                                      <p:cBhvr>
                                        <p:cTn id="26" dur="1" fill="hold">
                                          <p:stCondLst>
                                            <p:cond delay="0"/>
                                          </p:stCondLst>
                                        </p:cTn>
                                        <p:tgtEl>
                                          <p:spTgt spid="2768"/>
                                        </p:tgtEl>
                                        <p:attrNameLst>
                                          <p:attrName>style.visibility</p:attrName>
                                        </p:attrNameLst>
                                      </p:cBhvr>
                                      <p:to>
                                        <p:strVal val="visible"/>
                                      </p:to>
                                    </p:set>
                                    <p:animEffect transition="in" filter="fade">
                                      <p:cBhvr>
                                        <p:cTn id="27" dur="1000"/>
                                        <p:tgtEl>
                                          <p:spTgt spid="27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63"/>
                                        </p:tgtEl>
                                        <p:attrNameLst>
                                          <p:attrName>style.visibility</p:attrName>
                                        </p:attrNameLst>
                                      </p:cBhvr>
                                      <p:to>
                                        <p:strVal val="visible"/>
                                      </p:to>
                                    </p:set>
                                    <p:animEffect transition="in" filter="fade">
                                      <p:cBhvr>
                                        <p:cTn id="31" dur="1000"/>
                                        <p:tgtEl>
                                          <p:spTgt spid="2763"/>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16"/>
                                        </p:tgtEl>
                                        <p:attrNameLst>
                                          <p:attrName>style.visibility</p:attrName>
                                        </p:attrNameLst>
                                      </p:cBhvr>
                                      <p:to>
                                        <p:strVal val="visible"/>
                                      </p:to>
                                    </p:set>
                                    <p:animEffect transition="in" filter="fade">
                                      <p:cBhvr>
                                        <p:cTn id="35" dur="1000"/>
                                        <p:tgtEl>
                                          <p:spTgt spid="2716"/>
                                        </p:tgtEl>
                                      </p:cBhvr>
                                    </p:animEffect>
                                  </p:childTnLst>
                                </p:cTn>
                              </p:par>
                              <p:par>
                                <p:cTn id="36" presetID="10" presetClass="entr" presetSubtype="0" fill="hold" nodeType="withEffect">
                                  <p:stCondLst>
                                    <p:cond delay="0"/>
                                  </p:stCondLst>
                                  <p:childTnLst>
                                    <p:set>
                                      <p:cBhvr>
                                        <p:cTn id="37" dur="1" fill="hold">
                                          <p:stCondLst>
                                            <p:cond delay="0"/>
                                          </p:stCondLst>
                                        </p:cTn>
                                        <p:tgtEl>
                                          <p:spTgt spid="2770"/>
                                        </p:tgtEl>
                                        <p:attrNameLst>
                                          <p:attrName>style.visibility</p:attrName>
                                        </p:attrNameLst>
                                      </p:cBhvr>
                                      <p:to>
                                        <p:strVal val="visible"/>
                                      </p:to>
                                    </p:set>
                                    <p:animEffect transition="in" filter="fade">
                                      <p:cBhvr>
                                        <p:cTn id="38" dur="1000"/>
                                        <p:tgtEl>
                                          <p:spTgt spid="2770"/>
                                        </p:tgtEl>
                                      </p:cBhvr>
                                    </p:animEffect>
                                  </p:childTnLst>
                                </p:cTn>
                              </p:par>
                              <p:par>
                                <p:cTn id="39" presetID="10" presetClass="entr" presetSubtype="0" fill="hold" nodeType="withEffect">
                                  <p:stCondLst>
                                    <p:cond delay="0"/>
                                  </p:stCondLst>
                                  <p:childTnLst>
                                    <p:set>
                                      <p:cBhvr>
                                        <p:cTn id="40" dur="1" fill="hold">
                                          <p:stCondLst>
                                            <p:cond delay="0"/>
                                          </p:stCondLst>
                                        </p:cTn>
                                        <p:tgtEl>
                                          <p:spTgt spid="2769"/>
                                        </p:tgtEl>
                                        <p:attrNameLst>
                                          <p:attrName>style.visibility</p:attrName>
                                        </p:attrNameLst>
                                      </p:cBhvr>
                                      <p:to>
                                        <p:strVal val="visible"/>
                                      </p:to>
                                    </p:set>
                                    <p:animEffect transition="in" filter="fade">
                                      <p:cBhvr>
                                        <p:cTn id="41" dur="1000"/>
                                        <p:tgtEl>
                                          <p:spTgt spid="2769"/>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764"/>
                                        </p:tgtEl>
                                        <p:attrNameLst>
                                          <p:attrName>style.visibility</p:attrName>
                                        </p:attrNameLst>
                                      </p:cBhvr>
                                      <p:to>
                                        <p:strVal val="visible"/>
                                      </p:to>
                                    </p:set>
                                    <p:animEffect transition="in" filter="fade">
                                      <p:cBhvr>
                                        <p:cTn id="45" dur="1000"/>
                                        <p:tgtEl>
                                          <p:spTgt spid="2764"/>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2715"/>
                                        </p:tgtEl>
                                        <p:attrNameLst>
                                          <p:attrName>style.visibility</p:attrName>
                                        </p:attrNameLst>
                                      </p:cBhvr>
                                      <p:to>
                                        <p:strVal val="visible"/>
                                      </p:to>
                                    </p:set>
                                    <p:animEffect transition="in" filter="fade">
                                      <p:cBhvr>
                                        <p:cTn id="49" dur="1000"/>
                                        <p:tgtEl>
                                          <p:spTgt spid="2715"/>
                                        </p:tgtEl>
                                      </p:cBhvr>
                                    </p:animEffect>
                                  </p:childTnLst>
                                </p:cTn>
                              </p:par>
                              <p:par>
                                <p:cTn id="50" presetID="10" presetClass="entr" presetSubtype="0" fill="hold" nodeType="withEffect">
                                  <p:stCondLst>
                                    <p:cond delay="0"/>
                                  </p:stCondLst>
                                  <p:childTnLst>
                                    <p:set>
                                      <p:cBhvr>
                                        <p:cTn id="51" dur="1" fill="hold">
                                          <p:stCondLst>
                                            <p:cond delay="0"/>
                                          </p:stCondLst>
                                        </p:cTn>
                                        <p:tgtEl>
                                          <p:spTgt spid="2774"/>
                                        </p:tgtEl>
                                        <p:attrNameLst>
                                          <p:attrName>style.visibility</p:attrName>
                                        </p:attrNameLst>
                                      </p:cBhvr>
                                      <p:to>
                                        <p:strVal val="visible"/>
                                      </p:to>
                                    </p:set>
                                    <p:animEffect transition="in" filter="fade">
                                      <p:cBhvr>
                                        <p:cTn id="52" dur="1000"/>
                                        <p:tgtEl>
                                          <p:spTgt spid="2774"/>
                                        </p:tgtEl>
                                      </p:cBhvr>
                                    </p:animEffect>
                                  </p:childTnLst>
                                </p:cTn>
                              </p:par>
                              <p:par>
                                <p:cTn id="53" presetID="10" presetClass="entr" presetSubtype="0" fill="hold" nodeType="withEffect">
                                  <p:stCondLst>
                                    <p:cond delay="0"/>
                                  </p:stCondLst>
                                  <p:childTnLst>
                                    <p:set>
                                      <p:cBhvr>
                                        <p:cTn id="54" dur="1" fill="hold">
                                          <p:stCondLst>
                                            <p:cond delay="0"/>
                                          </p:stCondLst>
                                        </p:cTn>
                                        <p:tgtEl>
                                          <p:spTgt spid="2771"/>
                                        </p:tgtEl>
                                        <p:attrNameLst>
                                          <p:attrName>style.visibility</p:attrName>
                                        </p:attrNameLst>
                                      </p:cBhvr>
                                      <p:to>
                                        <p:strVal val="visible"/>
                                      </p:to>
                                    </p:set>
                                    <p:animEffect transition="in" filter="fade">
                                      <p:cBhvr>
                                        <p:cTn id="55" dur="1000"/>
                                        <p:tgtEl>
                                          <p:spTgt spid="2771"/>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2765"/>
                                        </p:tgtEl>
                                        <p:attrNameLst>
                                          <p:attrName>style.visibility</p:attrName>
                                        </p:attrNameLst>
                                      </p:cBhvr>
                                      <p:to>
                                        <p:strVal val="visible"/>
                                      </p:to>
                                    </p:set>
                                    <p:animEffect transition="in" filter="fade">
                                      <p:cBhvr>
                                        <p:cTn id="59" dur="1000"/>
                                        <p:tgtEl>
                                          <p:spTgt spid="2765"/>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2773"/>
                                        </p:tgtEl>
                                        <p:attrNameLst>
                                          <p:attrName>style.visibility</p:attrName>
                                        </p:attrNameLst>
                                      </p:cBhvr>
                                      <p:to>
                                        <p:strVal val="visible"/>
                                      </p:to>
                                    </p:set>
                                    <p:animEffect transition="in" filter="fade">
                                      <p:cBhvr>
                                        <p:cTn id="63" dur="1000"/>
                                        <p:tgtEl>
                                          <p:spTgt spid="2773"/>
                                        </p:tgtEl>
                                      </p:cBhvr>
                                    </p:animEffect>
                                  </p:childTnLst>
                                </p:cTn>
                              </p:par>
                              <p:par>
                                <p:cTn id="64" presetID="10" presetClass="entr" presetSubtype="0" fill="hold" nodeType="withEffect">
                                  <p:stCondLst>
                                    <p:cond delay="0"/>
                                  </p:stCondLst>
                                  <p:childTnLst>
                                    <p:set>
                                      <p:cBhvr>
                                        <p:cTn id="65" dur="1" fill="hold">
                                          <p:stCondLst>
                                            <p:cond delay="0"/>
                                          </p:stCondLst>
                                        </p:cTn>
                                        <p:tgtEl>
                                          <p:spTgt spid="2714"/>
                                        </p:tgtEl>
                                        <p:attrNameLst>
                                          <p:attrName>style.visibility</p:attrName>
                                        </p:attrNameLst>
                                      </p:cBhvr>
                                      <p:to>
                                        <p:strVal val="visible"/>
                                      </p:to>
                                    </p:set>
                                    <p:animEffect transition="in" filter="fade">
                                      <p:cBhvr>
                                        <p:cTn id="66" dur="1000"/>
                                        <p:tgtEl>
                                          <p:spTgt spid="2714"/>
                                        </p:tgtEl>
                                      </p:cBhvr>
                                    </p:animEffect>
                                  </p:childTnLst>
                                </p:cTn>
                              </p:par>
                              <p:par>
                                <p:cTn id="67" presetID="10" presetClass="entr" presetSubtype="0" fill="hold" nodeType="withEffect">
                                  <p:stCondLst>
                                    <p:cond delay="0"/>
                                  </p:stCondLst>
                                  <p:childTnLst>
                                    <p:set>
                                      <p:cBhvr>
                                        <p:cTn id="68" dur="1" fill="hold">
                                          <p:stCondLst>
                                            <p:cond delay="0"/>
                                          </p:stCondLst>
                                        </p:cTn>
                                        <p:tgtEl>
                                          <p:spTgt spid="2772"/>
                                        </p:tgtEl>
                                        <p:attrNameLst>
                                          <p:attrName>style.visibility</p:attrName>
                                        </p:attrNameLst>
                                      </p:cBhvr>
                                      <p:to>
                                        <p:strVal val="visible"/>
                                      </p:to>
                                    </p:set>
                                    <p:animEffect transition="in" filter="fade">
                                      <p:cBhvr>
                                        <p:cTn id="69" dur="1000"/>
                                        <p:tgtEl>
                                          <p:spTgt spid="2772"/>
                                        </p:tgtEl>
                                      </p:cBhvr>
                                    </p:animEffect>
                                  </p:childTnLst>
                                </p:cTn>
                              </p:par>
                              <p:par>
                                <p:cTn id="70" presetID="2" presetClass="entr" presetSubtype="2"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1000"/>
                                        <p:tgtEl>
                                          <p:spTgt spid="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3">
          <a:extLst>
            <a:ext uri="{FF2B5EF4-FFF2-40B4-BE49-F238E27FC236}">
              <a16:creationId xmlns:a16="http://schemas.microsoft.com/office/drawing/2014/main" id="{BDF1F3D5-333F-BC38-C640-529AAE6BCED4}"/>
            </a:ext>
          </a:extLst>
        </p:cNvPr>
        <p:cNvGrpSpPr/>
        <p:nvPr/>
      </p:nvGrpSpPr>
      <p:grpSpPr>
        <a:xfrm>
          <a:off x="0" y="0"/>
          <a:ext cx="0" cy="0"/>
          <a:chOff x="0" y="0"/>
          <a:chExt cx="0" cy="0"/>
        </a:xfrm>
      </p:grpSpPr>
      <p:sp>
        <p:nvSpPr>
          <p:cNvPr id="2714" name="Google Shape;2714;p92">
            <a:extLst>
              <a:ext uri="{FF2B5EF4-FFF2-40B4-BE49-F238E27FC236}">
                <a16:creationId xmlns:a16="http://schemas.microsoft.com/office/drawing/2014/main" id="{45D40D54-C018-FC04-C07A-0251C2FC7B93}"/>
              </a:ext>
            </a:extLst>
          </p:cNvPr>
          <p:cNvSpPr/>
          <p:nvPr/>
        </p:nvSpPr>
        <p:spPr>
          <a:xfrm>
            <a:off x="7140126" y="2009967"/>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5" name="Google Shape;2715;p92">
            <a:extLst>
              <a:ext uri="{FF2B5EF4-FFF2-40B4-BE49-F238E27FC236}">
                <a16:creationId xmlns:a16="http://schemas.microsoft.com/office/drawing/2014/main" id="{2B4DA5F1-65D3-3735-2CD4-5D038E8CDD51}"/>
              </a:ext>
            </a:extLst>
          </p:cNvPr>
          <p:cNvSpPr/>
          <p:nvPr/>
        </p:nvSpPr>
        <p:spPr>
          <a:xfrm>
            <a:off x="5658504" y="3066609"/>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2">
            <a:extLst>
              <a:ext uri="{FF2B5EF4-FFF2-40B4-BE49-F238E27FC236}">
                <a16:creationId xmlns:a16="http://schemas.microsoft.com/office/drawing/2014/main" id="{D9F49A4B-A888-749F-E806-6C6D1159E8E2}"/>
              </a:ext>
            </a:extLst>
          </p:cNvPr>
          <p:cNvSpPr/>
          <p:nvPr/>
        </p:nvSpPr>
        <p:spPr>
          <a:xfrm>
            <a:off x="4155276" y="2009967"/>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2">
            <a:extLst>
              <a:ext uri="{FF2B5EF4-FFF2-40B4-BE49-F238E27FC236}">
                <a16:creationId xmlns:a16="http://schemas.microsoft.com/office/drawing/2014/main" id="{2AB3A9C1-4403-455B-F800-3039DBCF075E}"/>
              </a:ext>
            </a:extLst>
          </p:cNvPr>
          <p:cNvSpPr/>
          <p:nvPr/>
        </p:nvSpPr>
        <p:spPr>
          <a:xfrm>
            <a:off x="2678837" y="3066609"/>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8" name="Google Shape;2718;p92">
            <a:extLst>
              <a:ext uri="{FF2B5EF4-FFF2-40B4-BE49-F238E27FC236}">
                <a16:creationId xmlns:a16="http://schemas.microsoft.com/office/drawing/2014/main" id="{B227A240-5449-640A-21F4-EEE95BA20F55}"/>
              </a:ext>
            </a:extLst>
          </p:cNvPr>
          <p:cNvSpPr/>
          <p:nvPr/>
        </p:nvSpPr>
        <p:spPr>
          <a:xfrm>
            <a:off x="1170426" y="2009967"/>
            <a:ext cx="833400" cy="8334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2">
            <a:extLst>
              <a:ext uri="{FF2B5EF4-FFF2-40B4-BE49-F238E27FC236}">
                <a16:creationId xmlns:a16="http://schemas.microsoft.com/office/drawing/2014/main" id="{9D5EC012-3243-DF35-04A5-C7992B59B316}"/>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مبادئ واسس تخطيط المنشآت الرياضية </a:t>
            </a:r>
            <a:r>
              <a:rPr lang="ar-SA" sz="1600" b="0" dirty="0">
                <a:latin typeface="Sakkal Majalla" panose="02000000000000000000" pitchFamily="2" charset="-78"/>
                <a:cs typeface="Sakkal Majalla" panose="02000000000000000000" pitchFamily="2" charset="-78"/>
              </a:rPr>
              <a:t>(الفاضل،1444)</a:t>
            </a:r>
            <a:endParaRPr b="0" dirty="0">
              <a:latin typeface="Sakkal Majalla" panose="02000000000000000000" pitchFamily="2" charset="-78"/>
              <a:cs typeface="Sakkal Majalla" panose="02000000000000000000" pitchFamily="2" charset="-78"/>
            </a:endParaRPr>
          </a:p>
        </p:txBody>
      </p:sp>
      <p:cxnSp>
        <p:nvCxnSpPr>
          <p:cNvPr id="2762" name="Google Shape;2762;p92">
            <a:extLst>
              <a:ext uri="{FF2B5EF4-FFF2-40B4-BE49-F238E27FC236}">
                <a16:creationId xmlns:a16="http://schemas.microsoft.com/office/drawing/2014/main" id="{BB82513E-B898-0208-38EB-22758BC1E528}"/>
              </a:ext>
            </a:extLst>
          </p:cNvPr>
          <p:cNvCxnSpPr>
            <a:endCxn id="2717" idx="1"/>
          </p:cNvCxnSpPr>
          <p:nvPr/>
        </p:nvCxnSpPr>
        <p:spPr>
          <a:xfrm>
            <a:off x="1902086" y="2723658"/>
            <a:ext cx="898800" cy="465000"/>
          </a:xfrm>
          <a:prstGeom prst="straightConnector1">
            <a:avLst/>
          </a:prstGeom>
          <a:noFill/>
          <a:ln w="9525" cap="flat" cmpd="sng">
            <a:solidFill>
              <a:schemeClr val="dk2"/>
            </a:solidFill>
            <a:prstDash val="dash"/>
            <a:round/>
            <a:headEnd type="none" w="med" len="med"/>
            <a:tailEnd type="none" w="med" len="med"/>
          </a:ln>
        </p:spPr>
      </p:cxnSp>
      <p:cxnSp>
        <p:nvCxnSpPr>
          <p:cNvPr id="2763" name="Google Shape;2763;p92">
            <a:extLst>
              <a:ext uri="{FF2B5EF4-FFF2-40B4-BE49-F238E27FC236}">
                <a16:creationId xmlns:a16="http://schemas.microsoft.com/office/drawing/2014/main" id="{ECB96445-0B82-FC15-2164-BCEED625CD8D}"/>
              </a:ext>
            </a:extLst>
          </p:cNvPr>
          <p:cNvCxnSpPr>
            <a:endCxn id="2716" idx="3"/>
          </p:cNvCxnSpPr>
          <p:nvPr/>
        </p:nvCxnSpPr>
        <p:spPr>
          <a:xfrm rot="10800000" flipH="1">
            <a:off x="3402225" y="2721319"/>
            <a:ext cx="875100" cy="457800"/>
          </a:xfrm>
          <a:prstGeom prst="straightConnector1">
            <a:avLst/>
          </a:prstGeom>
          <a:noFill/>
          <a:ln w="9525" cap="flat" cmpd="sng">
            <a:solidFill>
              <a:schemeClr val="dk2"/>
            </a:solidFill>
            <a:prstDash val="dash"/>
            <a:round/>
            <a:headEnd type="none" w="med" len="med"/>
            <a:tailEnd type="none" w="med" len="med"/>
          </a:ln>
        </p:spPr>
      </p:cxnSp>
      <p:cxnSp>
        <p:nvCxnSpPr>
          <p:cNvPr id="2764" name="Google Shape;2764;p92">
            <a:extLst>
              <a:ext uri="{FF2B5EF4-FFF2-40B4-BE49-F238E27FC236}">
                <a16:creationId xmlns:a16="http://schemas.microsoft.com/office/drawing/2014/main" id="{1A40B3C8-DEEF-80C3-458D-697895577143}"/>
              </a:ext>
            </a:extLst>
          </p:cNvPr>
          <p:cNvCxnSpPr>
            <a:endCxn id="2715" idx="1"/>
          </p:cNvCxnSpPr>
          <p:nvPr/>
        </p:nvCxnSpPr>
        <p:spPr>
          <a:xfrm>
            <a:off x="4884453" y="2714658"/>
            <a:ext cx="896100" cy="474000"/>
          </a:xfrm>
          <a:prstGeom prst="straightConnector1">
            <a:avLst/>
          </a:prstGeom>
          <a:noFill/>
          <a:ln w="9525" cap="flat" cmpd="sng">
            <a:solidFill>
              <a:schemeClr val="dk2"/>
            </a:solidFill>
            <a:prstDash val="dash"/>
            <a:round/>
            <a:headEnd type="none" w="med" len="med"/>
            <a:tailEnd type="none" w="med" len="med"/>
          </a:ln>
        </p:spPr>
      </p:cxnSp>
      <p:cxnSp>
        <p:nvCxnSpPr>
          <p:cNvPr id="2765" name="Google Shape;2765;p92">
            <a:extLst>
              <a:ext uri="{FF2B5EF4-FFF2-40B4-BE49-F238E27FC236}">
                <a16:creationId xmlns:a16="http://schemas.microsoft.com/office/drawing/2014/main" id="{A78F2A0A-0C13-64BF-F57C-A2747BECA455}"/>
              </a:ext>
            </a:extLst>
          </p:cNvPr>
          <p:cNvCxnSpPr>
            <a:stCxn id="2715" idx="7"/>
            <a:endCxn id="2714" idx="3"/>
          </p:cNvCxnSpPr>
          <p:nvPr/>
        </p:nvCxnSpPr>
        <p:spPr>
          <a:xfrm rot="10800000" flipH="1">
            <a:off x="6369856" y="2721258"/>
            <a:ext cx="892200" cy="467400"/>
          </a:xfrm>
          <a:prstGeom prst="straightConnector1">
            <a:avLst/>
          </a:prstGeom>
          <a:noFill/>
          <a:ln w="9525" cap="flat" cmpd="sng">
            <a:solidFill>
              <a:schemeClr val="dk2"/>
            </a:solidFill>
            <a:prstDash val="dash"/>
            <a:round/>
            <a:headEnd type="none" w="med" len="med"/>
            <a:tailEnd type="none" w="med" len="med"/>
          </a:ln>
        </p:spPr>
      </p:cxnSp>
      <p:cxnSp>
        <p:nvCxnSpPr>
          <p:cNvPr id="2766" name="Google Shape;2766;p92">
            <a:extLst>
              <a:ext uri="{FF2B5EF4-FFF2-40B4-BE49-F238E27FC236}">
                <a16:creationId xmlns:a16="http://schemas.microsoft.com/office/drawing/2014/main" id="{2D5E6698-983C-F05C-6FE6-734D57CC1BCA}"/>
              </a:ext>
            </a:extLst>
          </p:cNvPr>
          <p:cNvCxnSpPr>
            <a:cxnSpLocks/>
            <a:stCxn id="2718" idx="4"/>
            <a:endCxn id="2767" idx="0"/>
          </p:cNvCxnSpPr>
          <p:nvPr/>
        </p:nvCxnSpPr>
        <p:spPr>
          <a:xfrm flipH="1">
            <a:off x="1580936" y="2843367"/>
            <a:ext cx="6190" cy="982687"/>
          </a:xfrm>
          <a:prstGeom prst="straightConnector1">
            <a:avLst/>
          </a:prstGeom>
          <a:noFill/>
          <a:ln w="9525" cap="flat" cmpd="sng">
            <a:solidFill>
              <a:schemeClr val="dk2"/>
            </a:solidFill>
            <a:prstDash val="dash"/>
            <a:round/>
            <a:headEnd type="none" w="med" len="med"/>
            <a:tailEnd type="none" w="med" len="med"/>
          </a:ln>
        </p:spPr>
      </p:cxnSp>
      <p:cxnSp>
        <p:nvCxnSpPr>
          <p:cNvPr id="2768" name="Google Shape;2768;p92">
            <a:extLst>
              <a:ext uri="{FF2B5EF4-FFF2-40B4-BE49-F238E27FC236}">
                <a16:creationId xmlns:a16="http://schemas.microsoft.com/office/drawing/2014/main" id="{E3A4CCD2-2F63-159C-62A1-46FDA30ABDCB}"/>
              </a:ext>
            </a:extLst>
          </p:cNvPr>
          <p:cNvCxnSpPr>
            <a:cxnSpLocks/>
            <a:stCxn id="2717" idx="0"/>
          </p:cNvCxnSpPr>
          <p:nvPr/>
        </p:nvCxnSpPr>
        <p:spPr>
          <a:xfrm flipV="1">
            <a:off x="3095537" y="2205862"/>
            <a:ext cx="0" cy="860747"/>
          </a:xfrm>
          <a:prstGeom prst="straightConnector1">
            <a:avLst/>
          </a:prstGeom>
          <a:noFill/>
          <a:ln w="9525" cap="flat" cmpd="sng">
            <a:solidFill>
              <a:schemeClr val="dk2"/>
            </a:solidFill>
            <a:prstDash val="dash"/>
            <a:round/>
            <a:headEnd type="none" w="med" len="med"/>
            <a:tailEnd type="none" w="med" len="med"/>
          </a:ln>
        </p:spPr>
      </p:cxnSp>
      <p:cxnSp>
        <p:nvCxnSpPr>
          <p:cNvPr id="2769" name="Google Shape;2769;p92">
            <a:extLst>
              <a:ext uri="{FF2B5EF4-FFF2-40B4-BE49-F238E27FC236}">
                <a16:creationId xmlns:a16="http://schemas.microsoft.com/office/drawing/2014/main" id="{B6A8E608-37F0-F636-5C82-CC591843A6AC}"/>
              </a:ext>
            </a:extLst>
          </p:cNvPr>
          <p:cNvCxnSpPr>
            <a:cxnSpLocks/>
            <a:stCxn id="2716" idx="4"/>
          </p:cNvCxnSpPr>
          <p:nvPr/>
        </p:nvCxnSpPr>
        <p:spPr>
          <a:xfrm>
            <a:off x="4571976" y="2843367"/>
            <a:ext cx="5855" cy="966980"/>
          </a:xfrm>
          <a:prstGeom prst="straightConnector1">
            <a:avLst/>
          </a:prstGeom>
          <a:noFill/>
          <a:ln w="9525" cap="flat" cmpd="sng">
            <a:solidFill>
              <a:schemeClr val="dk2"/>
            </a:solidFill>
            <a:prstDash val="dash"/>
            <a:round/>
            <a:headEnd type="none" w="med" len="med"/>
            <a:tailEnd type="none" w="med" len="med"/>
          </a:ln>
        </p:spPr>
      </p:cxnSp>
      <p:cxnSp>
        <p:nvCxnSpPr>
          <p:cNvPr id="2771" name="Google Shape;2771;p92">
            <a:extLst>
              <a:ext uri="{FF2B5EF4-FFF2-40B4-BE49-F238E27FC236}">
                <a16:creationId xmlns:a16="http://schemas.microsoft.com/office/drawing/2014/main" id="{311BCAA9-3698-A248-7517-64E002263239}"/>
              </a:ext>
            </a:extLst>
          </p:cNvPr>
          <p:cNvCxnSpPr>
            <a:cxnSpLocks/>
            <a:stCxn id="2715" idx="0"/>
            <a:endCxn id="2774" idx="2"/>
          </p:cNvCxnSpPr>
          <p:nvPr/>
        </p:nvCxnSpPr>
        <p:spPr>
          <a:xfrm flipH="1" flipV="1">
            <a:off x="6064743" y="2091205"/>
            <a:ext cx="10461" cy="975404"/>
          </a:xfrm>
          <a:prstGeom prst="straightConnector1">
            <a:avLst/>
          </a:prstGeom>
          <a:noFill/>
          <a:ln w="9525" cap="flat" cmpd="sng">
            <a:solidFill>
              <a:schemeClr val="dk2"/>
            </a:solidFill>
            <a:prstDash val="dash"/>
            <a:round/>
            <a:headEnd type="none" w="med" len="med"/>
            <a:tailEnd type="none" w="med" len="med"/>
          </a:ln>
        </p:spPr>
      </p:cxnSp>
      <p:cxnSp>
        <p:nvCxnSpPr>
          <p:cNvPr id="2772" name="Google Shape;2772;p92">
            <a:extLst>
              <a:ext uri="{FF2B5EF4-FFF2-40B4-BE49-F238E27FC236}">
                <a16:creationId xmlns:a16="http://schemas.microsoft.com/office/drawing/2014/main" id="{A6D69A76-D704-2F6E-ACCD-8A50E4D15D2D}"/>
              </a:ext>
            </a:extLst>
          </p:cNvPr>
          <p:cNvCxnSpPr>
            <a:cxnSpLocks/>
            <a:stCxn id="2714" idx="4"/>
            <a:endCxn id="2773" idx="0"/>
          </p:cNvCxnSpPr>
          <p:nvPr/>
        </p:nvCxnSpPr>
        <p:spPr>
          <a:xfrm flipH="1">
            <a:off x="7551160" y="2843367"/>
            <a:ext cx="5666" cy="951101"/>
          </a:xfrm>
          <a:prstGeom prst="straightConnector1">
            <a:avLst/>
          </a:prstGeom>
          <a:noFill/>
          <a:ln w="9525" cap="flat" cmpd="sng">
            <a:solidFill>
              <a:schemeClr val="dk2"/>
            </a:solidFill>
            <a:prstDash val="dash"/>
            <a:round/>
            <a:headEnd type="none" w="med" len="med"/>
            <a:tailEnd type="none" w="med" len="med"/>
          </a:ln>
        </p:spPr>
      </p:cxnSp>
      <p:sp>
        <p:nvSpPr>
          <p:cNvPr id="2774" name="Google Shape;2774;p92">
            <a:extLst>
              <a:ext uri="{FF2B5EF4-FFF2-40B4-BE49-F238E27FC236}">
                <a16:creationId xmlns:a16="http://schemas.microsoft.com/office/drawing/2014/main" id="{72A1E925-05BA-9019-FCE6-DAF7B0D58010}"/>
              </a:ext>
            </a:extLst>
          </p:cNvPr>
          <p:cNvSpPr/>
          <p:nvPr/>
        </p:nvSpPr>
        <p:spPr>
          <a:xfrm>
            <a:off x="5104849" y="1520549"/>
            <a:ext cx="1919788" cy="570656"/>
          </a:xfrm>
          <a:prstGeom prst="roundRect">
            <a:avLst>
              <a:gd name="adj" fmla="val 50000"/>
            </a:avLst>
          </a:pr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7. الاستغلال الأمثل</a:t>
            </a:r>
            <a:endParaRPr sz="1800" b="1" dirty="0">
              <a:solidFill>
                <a:schemeClr val="lt1"/>
              </a:solidFill>
              <a:latin typeface="Paytone One"/>
              <a:ea typeface="Paytone One"/>
              <a:cs typeface="Paytone One"/>
              <a:sym typeface="Paytone One"/>
            </a:endParaRPr>
          </a:p>
        </p:txBody>
      </p:sp>
      <p:sp>
        <p:nvSpPr>
          <p:cNvPr id="2775" name="Google Shape;2775;p92">
            <a:extLst>
              <a:ext uri="{FF2B5EF4-FFF2-40B4-BE49-F238E27FC236}">
                <a16:creationId xmlns:a16="http://schemas.microsoft.com/office/drawing/2014/main" id="{B348ECE8-BF12-4A07-6513-3D1A297DE67B}"/>
              </a:ext>
            </a:extLst>
          </p:cNvPr>
          <p:cNvSpPr/>
          <p:nvPr/>
        </p:nvSpPr>
        <p:spPr>
          <a:xfrm>
            <a:off x="2079585" y="1552216"/>
            <a:ext cx="1919788" cy="570655"/>
          </a:xfrm>
          <a:prstGeom prst="roundRect">
            <a:avLst>
              <a:gd name="adj"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9. النواحي القانونية</a:t>
            </a:r>
            <a:endParaRPr sz="1800" b="1" dirty="0">
              <a:solidFill>
                <a:schemeClr val="lt1"/>
              </a:solidFill>
              <a:latin typeface="Paytone One"/>
              <a:ea typeface="Paytone One"/>
              <a:cs typeface="Paytone One"/>
              <a:sym typeface="Paytone One"/>
            </a:endParaRPr>
          </a:p>
        </p:txBody>
      </p:sp>
      <p:sp>
        <p:nvSpPr>
          <p:cNvPr id="2767" name="Google Shape;2767;p92">
            <a:extLst>
              <a:ext uri="{FF2B5EF4-FFF2-40B4-BE49-F238E27FC236}">
                <a16:creationId xmlns:a16="http://schemas.microsoft.com/office/drawing/2014/main" id="{76DF72FA-CB62-DD9F-9A6D-92708879CC1F}"/>
              </a:ext>
            </a:extLst>
          </p:cNvPr>
          <p:cNvSpPr/>
          <p:nvPr/>
        </p:nvSpPr>
        <p:spPr>
          <a:xfrm>
            <a:off x="527362" y="3826054"/>
            <a:ext cx="2107147" cy="554916"/>
          </a:xfrm>
          <a:prstGeom prst="roundRect">
            <a:avLst>
              <a:gd name="adj" fmla="val 5000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10. إمكانية التوسع مستقبلاً</a:t>
            </a:r>
          </a:p>
        </p:txBody>
      </p:sp>
      <p:sp>
        <p:nvSpPr>
          <p:cNvPr id="2770" name="Google Shape;2770;p92">
            <a:extLst>
              <a:ext uri="{FF2B5EF4-FFF2-40B4-BE49-F238E27FC236}">
                <a16:creationId xmlns:a16="http://schemas.microsoft.com/office/drawing/2014/main" id="{8B9D253D-C641-12F1-2FB8-1C0510B9F673}"/>
              </a:ext>
            </a:extLst>
          </p:cNvPr>
          <p:cNvSpPr/>
          <p:nvPr/>
        </p:nvSpPr>
        <p:spPr>
          <a:xfrm>
            <a:off x="3512233" y="3818511"/>
            <a:ext cx="2131195" cy="582755"/>
          </a:xfrm>
          <a:prstGeom prst="roundRect">
            <a:avLst>
              <a:gd name="adj" fmla="val 50000"/>
            </a:avLst>
          </a:prstGeom>
          <a:solidFill>
            <a:schemeClr val="accent3"/>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8. النواحي الاقتصادية</a:t>
            </a:r>
            <a:endParaRPr sz="1800" b="1" dirty="0">
              <a:solidFill>
                <a:schemeClr val="lt1"/>
              </a:solidFill>
              <a:latin typeface="Paytone One"/>
              <a:ea typeface="Paytone One"/>
              <a:cs typeface="Paytone One"/>
              <a:sym typeface="Paytone One"/>
            </a:endParaRPr>
          </a:p>
        </p:txBody>
      </p:sp>
      <p:sp>
        <p:nvSpPr>
          <p:cNvPr id="2773" name="Google Shape;2773;p92">
            <a:extLst>
              <a:ext uri="{FF2B5EF4-FFF2-40B4-BE49-F238E27FC236}">
                <a16:creationId xmlns:a16="http://schemas.microsoft.com/office/drawing/2014/main" id="{4DCC8829-6874-2661-4B8D-3BAC4043EAFD}"/>
              </a:ext>
            </a:extLst>
          </p:cNvPr>
          <p:cNvSpPr/>
          <p:nvPr/>
        </p:nvSpPr>
        <p:spPr>
          <a:xfrm>
            <a:off x="6696310" y="3794468"/>
            <a:ext cx="1709700" cy="621391"/>
          </a:xfrm>
          <a:prstGeom prst="roundRect">
            <a:avLst>
              <a:gd name="adj" fmla="val 50000"/>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Paytone One"/>
                <a:ea typeface="Paytone One"/>
                <a:cs typeface="Paytone One"/>
                <a:sym typeface="Paytone One"/>
              </a:rPr>
              <a:t>6. الإشراف</a:t>
            </a:r>
            <a:endParaRPr sz="1800" b="1" dirty="0">
              <a:solidFill>
                <a:schemeClr val="lt1"/>
              </a:solidFill>
              <a:latin typeface="Paytone One"/>
              <a:ea typeface="Paytone One"/>
              <a:cs typeface="Paytone One"/>
              <a:sym typeface="Paytone One"/>
            </a:endParaRPr>
          </a:p>
        </p:txBody>
      </p:sp>
      <p:grpSp>
        <p:nvGrpSpPr>
          <p:cNvPr id="21" name="Google Shape;3112;p100">
            <a:extLst>
              <a:ext uri="{FF2B5EF4-FFF2-40B4-BE49-F238E27FC236}">
                <a16:creationId xmlns:a16="http://schemas.microsoft.com/office/drawing/2014/main" id="{765E05F6-C157-23A6-F8A3-5872A851EDCF}"/>
              </a:ext>
            </a:extLst>
          </p:cNvPr>
          <p:cNvGrpSpPr/>
          <p:nvPr/>
        </p:nvGrpSpPr>
        <p:grpSpPr>
          <a:xfrm>
            <a:off x="5846911" y="3240965"/>
            <a:ext cx="456585" cy="484687"/>
            <a:chOff x="3276475" y="3783725"/>
            <a:chExt cx="344125" cy="347200"/>
          </a:xfrm>
          <a:solidFill>
            <a:srgbClr val="F0EA2E"/>
          </a:solidFill>
        </p:grpSpPr>
        <p:sp>
          <p:nvSpPr>
            <p:cNvPr id="22" name="Google Shape;3113;p100">
              <a:extLst>
                <a:ext uri="{FF2B5EF4-FFF2-40B4-BE49-F238E27FC236}">
                  <a16:creationId xmlns:a16="http://schemas.microsoft.com/office/drawing/2014/main" id="{B5C45748-5E59-BBA8-F2BF-B29B65E9AB6C}"/>
                </a:ext>
              </a:extLst>
            </p:cNvPr>
            <p:cNvSpPr/>
            <p:nvPr/>
          </p:nvSpPr>
          <p:spPr>
            <a:xfrm>
              <a:off x="3333550" y="3783725"/>
              <a:ext cx="239200" cy="302450"/>
            </a:xfrm>
            <a:custGeom>
              <a:avLst/>
              <a:gdLst/>
              <a:ahLst/>
              <a:cxnLst/>
              <a:rect l="l" t="t" r="r" b="b"/>
              <a:pathLst>
                <a:path w="9568" h="12098" extrusionOk="0">
                  <a:moveTo>
                    <a:pt x="2439" y="2130"/>
                  </a:moveTo>
                  <a:lnTo>
                    <a:pt x="2439" y="2932"/>
                  </a:lnTo>
                  <a:lnTo>
                    <a:pt x="1606" y="2932"/>
                  </a:lnTo>
                  <a:lnTo>
                    <a:pt x="1606" y="2130"/>
                  </a:lnTo>
                  <a:close/>
                  <a:moveTo>
                    <a:pt x="7747" y="2130"/>
                  </a:moveTo>
                  <a:lnTo>
                    <a:pt x="7747" y="2932"/>
                  </a:lnTo>
                  <a:lnTo>
                    <a:pt x="3550" y="2932"/>
                  </a:lnTo>
                  <a:lnTo>
                    <a:pt x="3550" y="2130"/>
                  </a:lnTo>
                  <a:close/>
                  <a:moveTo>
                    <a:pt x="7747" y="3673"/>
                  </a:moveTo>
                  <a:lnTo>
                    <a:pt x="7747" y="4506"/>
                  </a:lnTo>
                  <a:lnTo>
                    <a:pt x="1636" y="4506"/>
                  </a:lnTo>
                  <a:lnTo>
                    <a:pt x="1606" y="3673"/>
                  </a:lnTo>
                  <a:close/>
                  <a:moveTo>
                    <a:pt x="7747" y="5277"/>
                  </a:moveTo>
                  <a:lnTo>
                    <a:pt x="7747" y="6111"/>
                  </a:lnTo>
                  <a:lnTo>
                    <a:pt x="1606" y="6080"/>
                  </a:lnTo>
                  <a:lnTo>
                    <a:pt x="1606" y="5277"/>
                  </a:lnTo>
                  <a:close/>
                  <a:moveTo>
                    <a:pt x="7778" y="9413"/>
                  </a:moveTo>
                  <a:lnTo>
                    <a:pt x="7747" y="10246"/>
                  </a:lnTo>
                  <a:lnTo>
                    <a:pt x="3673" y="10246"/>
                  </a:lnTo>
                  <a:lnTo>
                    <a:pt x="3673" y="9413"/>
                  </a:lnTo>
                  <a:close/>
                  <a:moveTo>
                    <a:pt x="1513" y="0"/>
                  </a:moveTo>
                  <a:cubicBezTo>
                    <a:pt x="680" y="0"/>
                    <a:pt x="1" y="679"/>
                    <a:pt x="1" y="1512"/>
                  </a:cubicBezTo>
                  <a:lnTo>
                    <a:pt x="1" y="6481"/>
                  </a:lnTo>
                  <a:cubicBezTo>
                    <a:pt x="1822" y="6512"/>
                    <a:pt x="2994" y="8456"/>
                    <a:pt x="2130" y="10092"/>
                  </a:cubicBezTo>
                  <a:lnTo>
                    <a:pt x="2130" y="12098"/>
                  </a:lnTo>
                  <a:lnTo>
                    <a:pt x="9414" y="12098"/>
                  </a:lnTo>
                  <a:lnTo>
                    <a:pt x="9414" y="648"/>
                  </a:lnTo>
                  <a:cubicBezTo>
                    <a:pt x="9414" y="432"/>
                    <a:pt x="9445" y="185"/>
                    <a:pt x="9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14;p100">
              <a:extLst>
                <a:ext uri="{FF2B5EF4-FFF2-40B4-BE49-F238E27FC236}">
                  <a16:creationId xmlns:a16="http://schemas.microsoft.com/office/drawing/2014/main" id="{FED7A29F-9A48-A01B-B369-8B09ABC6A396}"/>
                </a:ext>
              </a:extLst>
            </p:cNvPr>
            <p:cNvSpPr/>
            <p:nvPr/>
          </p:nvSpPr>
          <p:spPr>
            <a:xfrm>
              <a:off x="3333550" y="3783725"/>
              <a:ext cx="239200" cy="302450"/>
            </a:xfrm>
            <a:custGeom>
              <a:avLst/>
              <a:gdLst/>
              <a:ahLst/>
              <a:cxnLst/>
              <a:rect l="l" t="t" r="r" b="b"/>
              <a:pathLst>
                <a:path w="9568" h="12098" extrusionOk="0">
                  <a:moveTo>
                    <a:pt x="2439" y="2130"/>
                  </a:moveTo>
                  <a:lnTo>
                    <a:pt x="2439" y="2932"/>
                  </a:lnTo>
                  <a:lnTo>
                    <a:pt x="1606" y="2932"/>
                  </a:lnTo>
                  <a:lnTo>
                    <a:pt x="1606" y="2130"/>
                  </a:lnTo>
                  <a:close/>
                  <a:moveTo>
                    <a:pt x="7747" y="2130"/>
                  </a:moveTo>
                  <a:lnTo>
                    <a:pt x="7747" y="2932"/>
                  </a:lnTo>
                  <a:lnTo>
                    <a:pt x="3550" y="2932"/>
                  </a:lnTo>
                  <a:lnTo>
                    <a:pt x="3550" y="2130"/>
                  </a:lnTo>
                  <a:close/>
                  <a:moveTo>
                    <a:pt x="7747" y="3673"/>
                  </a:moveTo>
                  <a:lnTo>
                    <a:pt x="7747" y="4506"/>
                  </a:lnTo>
                  <a:lnTo>
                    <a:pt x="1636" y="4506"/>
                  </a:lnTo>
                  <a:lnTo>
                    <a:pt x="1606" y="3673"/>
                  </a:lnTo>
                  <a:close/>
                  <a:moveTo>
                    <a:pt x="7747" y="5277"/>
                  </a:moveTo>
                  <a:lnTo>
                    <a:pt x="7747" y="6111"/>
                  </a:lnTo>
                  <a:lnTo>
                    <a:pt x="1606" y="6080"/>
                  </a:lnTo>
                  <a:lnTo>
                    <a:pt x="1606" y="5277"/>
                  </a:lnTo>
                  <a:close/>
                  <a:moveTo>
                    <a:pt x="7778" y="9413"/>
                  </a:moveTo>
                  <a:lnTo>
                    <a:pt x="7747" y="10246"/>
                  </a:lnTo>
                  <a:lnTo>
                    <a:pt x="3673" y="10246"/>
                  </a:lnTo>
                  <a:lnTo>
                    <a:pt x="3673" y="9413"/>
                  </a:lnTo>
                  <a:close/>
                  <a:moveTo>
                    <a:pt x="1513" y="0"/>
                  </a:moveTo>
                  <a:cubicBezTo>
                    <a:pt x="680" y="0"/>
                    <a:pt x="1" y="679"/>
                    <a:pt x="1" y="1512"/>
                  </a:cubicBezTo>
                  <a:lnTo>
                    <a:pt x="1" y="6481"/>
                  </a:lnTo>
                  <a:cubicBezTo>
                    <a:pt x="1822" y="6512"/>
                    <a:pt x="2994" y="8456"/>
                    <a:pt x="2130" y="10092"/>
                  </a:cubicBezTo>
                  <a:lnTo>
                    <a:pt x="2130" y="12098"/>
                  </a:lnTo>
                  <a:lnTo>
                    <a:pt x="9414" y="12098"/>
                  </a:lnTo>
                  <a:lnTo>
                    <a:pt x="9414" y="648"/>
                  </a:lnTo>
                  <a:cubicBezTo>
                    <a:pt x="9414" y="432"/>
                    <a:pt x="9445" y="185"/>
                    <a:pt x="9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15;p100">
              <a:extLst>
                <a:ext uri="{FF2B5EF4-FFF2-40B4-BE49-F238E27FC236}">
                  <a16:creationId xmlns:a16="http://schemas.microsoft.com/office/drawing/2014/main" id="{4321CB7F-1056-E9B6-085F-0F6880016A05}"/>
                </a:ext>
              </a:extLst>
            </p:cNvPr>
            <p:cNvSpPr/>
            <p:nvPr/>
          </p:nvSpPr>
          <p:spPr>
            <a:xfrm>
              <a:off x="3298850" y="4058375"/>
              <a:ext cx="67125" cy="72550"/>
            </a:xfrm>
            <a:custGeom>
              <a:avLst/>
              <a:gdLst/>
              <a:ahLst/>
              <a:cxnLst/>
              <a:rect l="l" t="t" r="r" b="b"/>
              <a:pathLst>
                <a:path w="2685" h="2902" extrusionOk="0">
                  <a:moveTo>
                    <a:pt x="0" y="1"/>
                  </a:moveTo>
                  <a:lnTo>
                    <a:pt x="0" y="2902"/>
                  </a:lnTo>
                  <a:lnTo>
                    <a:pt x="1358" y="1513"/>
                  </a:lnTo>
                  <a:lnTo>
                    <a:pt x="2685" y="2902"/>
                  </a:lnTo>
                  <a:lnTo>
                    <a:pt x="2685" y="1"/>
                  </a:lnTo>
                  <a:cubicBezTo>
                    <a:pt x="2284" y="263"/>
                    <a:pt x="1821" y="394"/>
                    <a:pt x="1354" y="394"/>
                  </a:cubicBezTo>
                  <a:cubicBezTo>
                    <a:pt x="887" y="394"/>
                    <a:pt x="417" y="26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16;p100">
              <a:extLst>
                <a:ext uri="{FF2B5EF4-FFF2-40B4-BE49-F238E27FC236}">
                  <a16:creationId xmlns:a16="http://schemas.microsoft.com/office/drawing/2014/main" id="{DAD026C2-1AC9-6803-9D5A-4385B8D93E20}"/>
                </a:ext>
              </a:extLst>
            </p:cNvPr>
            <p:cNvSpPr/>
            <p:nvPr/>
          </p:nvSpPr>
          <p:spPr>
            <a:xfrm>
              <a:off x="3276475" y="3965025"/>
              <a:ext cx="98000" cy="84050"/>
            </a:xfrm>
            <a:custGeom>
              <a:avLst/>
              <a:gdLst/>
              <a:ahLst/>
              <a:cxnLst/>
              <a:rect l="l" t="t" r="r" b="b"/>
              <a:pathLst>
                <a:path w="3920" h="3362" extrusionOk="0">
                  <a:moveTo>
                    <a:pt x="2253" y="1"/>
                  </a:moveTo>
                  <a:cubicBezTo>
                    <a:pt x="772" y="1"/>
                    <a:pt x="0" y="1821"/>
                    <a:pt x="1080" y="2871"/>
                  </a:cubicBezTo>
                  <a:cubicBezTo>
                    <a:pt x="1419" y="3209"/>
                    <a:pt x="1835" y="3362"/>
                    <a:pt x="2243" y="3362"/>
                  </a:cubicBezTo>
                  <a:cubicBezTo>
                    <a:pt x="3098" y="3362"/>
                    <a:pt x="3919" y="2691"/>
                    <a:pt x="3919" y="1667"/>
                  </a:cubicBezTo>
                  <a:cubicBezTo>
                    <a:pt x="3919" y="741"/>
                    <a:pt x="3179" y="1"/>
                    <a:pt x="2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17;p100">
              <a:extLst>
                <a:ext uri="{FF2B5EF4-FFF2-40B4-BE49-F238E27FC236}">
                  <a16:creationId xmlns:a16="http://schemas.microsoft.com/office/drawing/2014/main" id="{79F0F298-277E-9AC7-EDD7-AFCBB8678A79}"/>
                </a:ext>
              </a:extLst>
            </p:cNvPr>
            <p:cNvSpPr/>
            <p:nvPr/>
          </p:nvSpPr>
          <p:spPr>
            <a:xfrm>
              <a:off x="3588175" y="3783725"/>
              <a:ext cx="32425" cy="66375"/>
            </a:xfrm>
            <a:custGeom>
              <a:avLst/>
              <a:gdLst/>
              <a:ahLst/>
              <a:cxnLst/>
              <a:rect l="l" t="t" r="r" b="b"/>
              <a:pathLst>
                <a:path w="1297" h="2655" extrusionOk="0">
                  <a:moveTo>
                    <a:pt x="648" y="0"/>
                  </a:moveTo>
                  <a:cubicBezTo>
                    <a:pt x="278" y="0"/>
                    <a:pt x="0" y="309"/>
                    <a:pt x="0" y="648"/>
                  </a:cubicBezTo>
                  <a:lnTo>
                    <a:pt x="0" y="2654"/>
                  </a:lnTo>
                  <a:lnTo>
                    <a:pt x="1296" y="2654"/>
                  </a:lnTo>
                  <a:lnTo>
                    <a:pt x="1296" y="679"/>
                  </a:lnTo>
                  <a:cubicBezTo>
                    <a:pt x="1296" y="309"/>
                    <a:pt x="1019" y="31"/>
                    <a:pt x="648" y="31"/>
                  </a:cubicBezTo>
                  <a:lnTo>
                    <a:pt x="6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8001;p114">
            <a:extLst>
              <a:ext uri="{FF2B5EF4-FFF2-40B4-BE49-F238E27FC236}">
                <a16:creationId xmlns:a16="http://schemas.microsoft.com/office/drawing/2014/main" id="{9F136344-D405-460C-09E9-843484C6D47B}"/>
              </a:ext>
            </a:extLst>
          </p:cNvPr>
          <p:cNvGrpSpPr/>
          <p:nvPr/>
        </p:nvGrpSpPr>
        <p:grpSpPr>
          <a:xfrm>
            <a:off x="4252833" y="2220683"/>
            <a:ext cx="620342" cy="406234"/>
            <a:chOff x="5159450" y="1919950"/>
            <a:chExt cx="1541050" cy="862500"/>
          </a:xfrm>
          <a:solidFill>
            <a:srgbClr val="FF9557"/>
          </a:solidFill>
        </p:grpSpPr>
        <p:sp>
          <p:nvSpPr>
            <p:cNvPr id="28" name="Google Shape;8002;p114">
              <a:extLst>
                <a:ext uri="{FF2B5EF4-FFF2-40B4-BE49-F238E27FC236}">
                  <a16:creationId xmlns:a16="http://schemas.microsoft.com/office/drawing/2014/main" id="{902AD4FC-ACD7-35AC-9C49-18476C261FCB}"/>
                </a:ext>
              </a:extLst>
            </p:cNvPr>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grpFill/>
            <a:ln w="19050" cap="flat" cmpd="sng">
              <a:solidFill>
                <a:srgbClr val="5F7D95"/>
              </a:solidFill>
              <a:prstDash val="solid"/>
              <a:round/>
              <a:headEnd type="oval" w="med" len="med"/>
              <a:tailEnd type="oval" w="med" len="med"/>
            </a:ln>
          </p:spPr>
          <p:txBody>
            <a:bodyPr/>
            <a:lstStyle/>
            <a:p>
              <a:endParaRPr lang="en-GB" dirty="0"/>
            </a:p>
          </p:txBody>
        </p:sp>
        <p:grpSp>
          <p:nvGrpSpPr>
            <p:cNvPr id="29" name="Google Shape;8003;p114">
              <a:extLst>
                <a:ext uri="{FF2B5EF4-FFF2-40B4-BE49-F238E27FC236}">
                  <a16:creationId xmlns:a16="http://schemas.microsoft.com/office/drawing/2014/main" id="{30AAC92B-F98C-6EA9-71F4-C6D77A4E83B4}"/>
                </a:ext>
              </a:extLst>
            </p:cNvPr>
            <p:cNvGrpSpPr/>
            <p:nvPr/>
          </p:nvGrpSpPr>
          <p:grpSpPr>
            <a:xfrm>
              <a:off x="5159450" y="1919950"/>
              <a:ext cx="1541050" cy="862500"/>
              <a:chOff x="5159450" y="1919950"/>
              <a:chExt cx="1541050" cy="862500"/>
            </a:xfrm>
            <a:grpFill/>
          </p:grpSpPr>
          <p:cxnSp>
            <p:nvCxnSpPr>
              <p:cNvPr id="30" name="Google Shape;8004;p114">
                <a:extLst>
                  <a:ext uri="{FF2B5EF4-FFF2-40B4-BE49-F238E27FC236}">
                    <a16:creationId xmlns:a16="http://schemas.microsoft.com/office/drawing/2014/main" id="{3802EB4A-FD8F-1DBC-00B5-DD0690487C0E}"/>
                  </a:ext>
                </a:extLst>
              </p:cNvPr>
              <p:cNvCxnSpPr/>
              <p:nvPr/>
            </p:nvCxnSpPr>
            <p:spPr>
              <a:xfrm>
                <a:off x="5159450" y="1919950"/>
                <a:ext cx="0" cy="86250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Google Shape;8005;p114">
                <a:extLst>
                  <a:ext uri="{FF2B5EF4-FFF2-40B4-BE49-F238E27FC236}">
                    <a16:creationId xmlns:a16="http://schemas.microsoft.com/office/drawing/2014/main" id="{74B88151-0B50-CAD5-C5D6-C7BFD4D69605}"/>
                  </a:ext>
                </a:extLst>
              </p:cNvPr>
              <p:cNvCxnSpPr/>
              <p:nvPr/>
            </p:nvCxnSpPr>
            <p:spPr>
              <a:xfrm>
                <a:off x="5161200" y="2778975"/>
                <a:ext cx="1539300"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32" name="Google Shape;2891;p94">
            <a:extLst>
              <a:ext uri="{FF2B5EF4-FFF2-40B4-BE49-F238E27FC236}">
                <a16:creationId xmlns:a16="http://schemas.microsoft.com/office/drawing/2014/main" id="{64B5BFFC-AC4E-A780-7146-8E742DAEAC03}"/>
              </a:ext>
            </a:extLst>
          </p:cNvPr>
          <p:cNvGrpSpPr/>
          <p:nvPr/>
        </p:nvGrpSpPr>
        <p:grpSpPr>
          <a:xfrm>
            <a:off x="1365421" y="2179864"/>
            <a:ext cx="447050" cy="478072"/>
            <a:chOff x="2085450" y="2057100"/>
            <a:chExt cx="481900" cy="423500"/>
          </a:xfrm>
          <a:solidFill>
            <a:srgbClr val="A20095"/>
          </a:solidFill>
        </p:grpSpPr>
        <p:sp>
          <p:nvSpPr>
            <p:cNvPr id="33" name="Google Shape;2892;p94">
              <a:extLst>
                <a:ext uri="{FF2B5EF4-FFF2-40B4-BE49-F238E27FC236}">
                  <a16:creationId xmlns:a16="http://schemas.microsoft.com/office/drawing/2014/main" id="{4C3A0450-934A-3E55-291E-F67F31799600}"/>
                </a:ext>
              </a:extLst>
            </p:cNvPr>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2893;p94">
              <a:extLst>
                <a:ext uri="{FF2B5EF4-FFF2-40B4-BE49-F238E27FC236}">
                  <a16:creationId xmlns:a16="http://schemas.microsoft.com/office/drawing/2014/main" id="{AA195B54-257F-019D-B3FB-DADD854EE6A9}"/>
                </a:ext>
              </a:extLst>
            </p:cNvPr>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2894;p94">
              <a:extLst>
                <a:ext uri="{FF2B5EF4-FFF2-40B4-BE49-F238E27FC236}">
                  <a16:creationId xmlns:a16="http://schemas.microsoft.com/office/drawing/2014/main" id="{C69CCC11-A2DF-3B56-EAE4-85A3F52AC9FA}"/>
                </a:ext>
              </a:extLst>
            </p:cNvPr>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6" name="Google Shape;9906;p86">
            <a:extLst>
              <a:ext uri="{FF2B5EF4-FFF2-40B4-BE49-F238E27FC236}">
                <a16:creationId xmlns:a16="http://schemas.microsoft.com/office/drawing/2014/main" id="{0FA95A5A-E920-B4DA-71D3-E03A14C3F2F3}"/>
              </a:ext>
            </a:extLst>
          </p:cNvPr>
          <p:cNvSpPr/>
          <p:nvPr/>
        </p:nvSpPr>
        <p:spPr>
          <a:xfrm>
            <a:off x="2868931" y="3284560"/>
            <a:ext cx="455223" cy="441092"/>
          </a:xfrm>
          <a:custGeom>
            <a:avLst/>
            <a:gdLst/>
            <a:ahLst/>
            <a:cxnLst/>
            <a:rect l="l" t="t" r="r" b="b"/>
            <a:pathLst>
              <a:path w="12005" h="11060" extrusionOk="0">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solidFill>
            <a:srgbClr val="C30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1043;p90">
            <a:extLst>
              <a:ext uri="{FF2B5EF4-FFF2-40B4-BE49-F238E27FC236}">
                <a16:creationId xmlns:a16="http://schemas.microsoft.com/office/drawing/2014/main" id="{9A03B4C9-DE21-DB3D-94A7-6FF7FC25D8DE}"/>
              </a:ext>
            </a:extLst>
          </p:cNvPr>
          <p:cNvGrpSpPr/>
          <p:nvPr/>
        </p:nvGrpSpPr>
        <p:grpSpPr>
          <a:xfrm>
            <a:off x="7262056" y="2138699"/>
            <a:ext cx="589303" cy="582559"/>
            <a:chOff x="-4570325" y="2405775"/>
            <a:chExt cx="294600" cy="293825"/>
          </a:xfrm>
          <a:solidFill>
            <a:srgbClr val="6E66DC"/>
          </a:solidFill>
        </p:grpSpPr>
        <p:sp>
          <p:nvSpPr>
            <p:cNvPr id="38" name="Google Shape;11044;p90">
              <a:extLst>
                <a:ext uri="{FF2B5EF4-FFF2-40B4-BE49-F238E27FC236}">
                  <a16:creationId xmlns:a16="http://schemas.microsoft.com/office/drawing/2014/main" id="{FE43E648-0290-3CA5-B59E-1EF836F60519}"/>
                </a:ext>
              </a:extLst>
            </p:cNvPr>
            <p:cNvSpPr/>
            <p:nvPr/>
          </p:nvSpPr>
          <p:spPr>
            <a:xfrm>
              <a:off x="-4570325" y="2405775"/>
              <a:ext cx="294600" cy="293825"/>
            </a:xfrm>
            <a:custGeom>
              <a:avLst/>
              <a:gdLst/>
              <a:ahLst/>
              <a:cxnLst/>
              <a:rect l="l" t="t" r="r" b="b"/>
              <a:pathLst>
                <a:path w="11784" h="11753" extrusionOk="0">
                  <a:moveTo>
                    <a:pt x="5734" y="694"/>
                  </a:moveTo>
                  <a:cubicBezTo>
                    <a:pt x="7624" y="694"/>
                    <a:pt x="9168" y="2238"/>
                    <a:pt x="9168" y="4128"/>
                  </a:cubicBezTo>
                  <a:cubicBezTo>
                    <a:pt x="9168" y="6050"/>
                    <a:pt x="7624" y="7594"/>
                    <a:pt x="5734" y="7594"/>
                  </a:cubicBezTo>
                  <a:cubicBezTo>
                    <a:pt x="3844" y="7594"/>
                    <a:pt x="2332" y="6018"/>
                    <a:pt x="2332" y="4128"/>
                  </a:cubicBezTo>
                  <a:cubicBezTo>
                    <a:pt x="2332" y="2238"/>
                    <a:pt x="3844" y="694"/>
                    <a:pt x="5734" y="694"/>
                  </a:cubicBezTo>
                  <a:close/>
                  <a:moveTo>
                    <a:pt x="977" y="7531"/>
                  </a:moveTo>
                  <a:cubicBezTo>
                    <a:pt x="1166" y="7531"/>
                    <a:pt x="1323" y="7688"/>
                    <a:pt x="1323" y="7909"/>
                  </a:cubicBezTo>
                  <a:cubicBezTo>
                    <a:pt x="1292" y="8129"/>
                    <a:pt x="1134" y="8255"/>
                    <a:pt x="977" y="8255"/>
                  </a:cubicBezTo>
                  <a:cubicBezTo>
                    <a:pt x="788" y="8255"/>
                    <a:pt x="630" y="8098"/>
                    <a:pt x="630" y="7909"/>
                  </a:cubicBezTo>
                  <a:cubicBezTo>
                    <a:pt x="630" y="7688"/>
                    <a:pt x="788" y="7531"/>
                    <a:pt x="977" y="7531"/>
                  </a:cubicBezTo>
                  <a:close/>
                  <a:moveTo>
                    <a:pt x="10586" y="7531"/>
                  </a:moveTo>
                  <a:cubicBezTo>
                    <a:pt x="10775" y="7531"/>
                    <a:pt x="10932" y="7688"/>
                    <a:pt x="10932" y="7909"/>
                  </a:cubicBezTo>
                  <a:cubicBezTo>
                    <a:pt x="10932" y="8129"/>
                    <a:pt x="10775" y="8255"/>
                    <a:pt x="10586" y="8255"/>
                  </a:cubicBezTo>
                  <a:cubicBezTo>
                    <a:pt x="10397" y="8255"/>
                    <a:pt x="10239" y="8098"/>
                    <a:pt x="10239" y="7909"/>
                  </a:cubicBezTo>
                  <a:cubicBezTo>
                    <a:pt x="10239" y="7688"/>
                    <a:pt x="10397" y="7531"/>
                    <a:pt x="10586" y="7531"/>
                  </a:cubicBezTo>
                  <a:close/>
                  <a:moveTo>
                    <a:pt x="3025" y="9641"/>
                  </a:moveTo>
                  <a:cubicBezTo>
                    <a:pt x="3214" y="9641"/>
                    <a:pt x="3371" y="9799"/>
                    <a:pt x="3371" y="9988"/>
                  </a:cubicBezTo>
                  <a:cubicBezTo>
                    <a:pt x="3340" y="10177"/>
                    <a:pt x="3214" y="10335"/>
                    <a:pt x="3025" y="10335"/>
                  </a:cubicBezTo>
                  <a:cubicBezTo>
                    <a:pt x="2836" y="10335"/>
                    <a:pt x="2678" y="10177"/>
                    <a:pt x="2678" y="9988"/>
                  </a:cubicBezTo>
                  <a:cubicBezTo>
                    <a:pt x="2678" y="9799"/>
                    <a:pt x="2836" y="9641"/>
                    <a:pt x="3025" y="9641"/>
                  </a:cubicBezTo>
                  <a:close/>
                  <a:moveTo>
                    <a:pt x="8475" y="9641"/>
                  </a:moveTo>
                  <a:cubicBezTo>
                    <a:pt x="8696" y="9641"/>
                    <a:pt x="8822" y="9799"/>
                    <a:pt x="8822" y="9988"/>
                  </a:cubicBezTo>
                  <a:cubicBezTo>
                    <a:pt x="8822" y="10177"/>
                    <a:pt x="8664" y="10335"/>
                    <a:pt x="8475" y="10335"/>
                  </a:cubicBezTo>
                  <a:cubicBezTo>
                    <a:pt x="8255" y="10335"/>
                    <a:pt x="8128" y="10177"/>
                    <a:pt x="8128" y="9988"/>
                  </a:cubicBezTo>
                  <a:cubicBezTo>
                    <a:pt x="8128" y="9799"/>
                    <a:pt x="8255" y="9641"/>
                    <a:pt x="8475" y="9641"/>
                  </a:cubicBezTo>
                  <a:close/>
                  <a:moveTo>
                    <a:pt x="5734" y="10303"/>
                  </a:moveTo>
                  <a:cubicBezTo>
                    <a:pt x="5955" y="10303"/>
                    <a:pt x="6112" y="10461"/>
                    <a:pt x="6112" y="10650"/>
                  </a:cubicBezTo>
                  <a:cubicBezTo>
                    <a:pt x="6112" y="10839"/>
                    <a:pt x="5955" y="10996"/>
                    <a:pt x="5734" y="10996"/>
                  </a:cubicBezTo>
                  <a:cubicBezTo>
                    <a:pt x="5545" y="10996"/>
                    <a:pt x="5388" y="10839"/>
                    <a:pt x="5388" y="10650"/>
                  </a:cubicBezTo>
                  <a:cubicBezTo>
                    <a:pt x="5388" y="10461"/>
                    <a:pt x="5545" y="10303"/>
                    <a:pt x="5734" y="10303"/>
                  </a:cubicBezTo>
                  <a:close/>
                  <a:moveTo>
                    <a:pt x="5797" y="1"/>
                  </a:moveTo>
                  <a:cubicBezTo>
                    <a:pt x="3497" y="1"/>
                    <a:pt x="1701" y="1860"/>
                    <a:pt x="1701" y="4097"/>
                  </a:cubicBezTo>
                  <a:cubicBezTo>
                    <a:pt x="1701" y="5010"/>
                    <a:pt x="2017" y="5924"/>
                    <a:pt x="2552" y="6617"/>
                  </a:cubicBezTo>
                  <a:lnTo>
                    <a:pt x="1701" y="7153"/>
                  </a:lnTo>
                  <a:cubicBezTo>
                    <a:pt x="1481" y="6995"/>
                    <a:pt x="1260" y="6901"/>
                    <a:pt x="1040" y="6901"/>
                  </a:cubicBezTo>
                  <a:cubicBezTo>
                    <a:pt x="473" y="6901"/>
                    <a:pt x="0" y="7373"/>
                    <a:pt x="0" y="7940"/>
                  </a:cubicBezTo>
                  <a:cubicBezTo>
                    <a:pt x="0" y="8476"/>
                    <a:pt x="473" y="8948"/>
                    <a:pt x="1040" y="8948"/>
                  </a:cubicBezTo>
                  <a:cubicBezTo>
                    <a:pt x="1575" y="8948"/>
                    <a:pt x="2048" y="8476"/>
                    <a:pt x="2048" y="7940"/>
                  </a:cubicBezTo>
                  <a:lnTo>
                    <a:pt x="2048" y="7751"/>
                  </a:lnTo>
                  <a:lnTo>
                    <a:pt x="3088" y="7153"/>
                  </a:lnTo>
                  <a:cubicBezTo>
                    <a:pt x="3340" y="7373"/>
                    <a:pt x="3623" y="7625"/>
                    <a:pt x="3970" y="7783"/>
                  </a:cubicBezTo>
                  <a:lnTo>
                    <a:pt x="3308" y="8948"/>
                  </a:lnTo>
                  <a:lnTo>
                    <a:pt x="3119" y="8948"/>
                  </a:lnTo>
                  <a:cubicBezTo>
                    <a:pt x="2552" y="8948"/>
                    <a:pt x="2080" y="9421"/>
                    <a:pt x="2080" y="9988"/>
                  </a:cubicBezTo>
                  <a:cubicBezTo>
                    <a:pt x="2080" y="10524"/>
                    <a:pt x="2552" y="10996"/>
                    <a:pt x="3119" y="10996"/>
                  </a:cubicBezTo>
                  <a:cubicBezTo>
                    <a:pt x="3655" y="10996"/>
                    <a:pt x="4127" y="10524"/>
                    <a:pt x="4127" y="9988"/>
                  </a:cubicBezTo>
                  <a:cubicBezTo>
                    <a:pt x="4127" y="9736"/>
                    <a:pt x="4064" y="9515"/>
                    <a:pt x="3907" y="9326"/>
                  </a:cubicBezTo>
                  <a:lnTo>
                    <a:pt x="4600" y="8098"/>
                  </a:lnTo>
                  <a:cubicBezTo>
                    <a:pt x="4883" y="8161"/>
                    <a:pt x="5199" y="8255"/>
                    <a:pt x="5514" y="8287"/>
                  </a:cubicBezTo>
                  <a:lnTo>
                    <a:pt x="5514" y="9736"/>
                  </a:lnTo>
                  <a:cubicBezTo>
                    <a:pt x="5136" y="9894"/>
                    <a:pt x="4852" y="10272"/>
                    <a:pt x="4852" y="10713"/>
                  </a:cubicBezTo>
                  <a:cubicBezTo>
                    <a:pt x="4852" y="11280"/>
                    <a:pt x="5325" y="11752"/>
                    <a:pt x="5860" y="11752"/>
                  </a:cubicBezTo>
                  <a:cubicBezTo>
                    <a:pt x="6427" y="11752"/>
                    <a:pt x="6900" y="11280"/>
                    <a:pt x="6900" y="10713"/>
                  </a:cubicBezTo>
                  <a:cubicBezTo>
                    <a:pt x="6900" y="10303"/>
                    <a:pt x="6616" y="9894"/>
                    <a:pt x="6238" y="9736"/>
                  </a:cubicBezTo>
                  <a:lnTo>
                    <a:pt x="6238" y="8287"/>
                  </a:lnTo>
                  <a:cubicBezTo>
                    <a:pt x="6553" y="8255"/>
                    <a:pt x="6868" y="8224"/>
                    <a:pt x="7120" y="8098"/>
                  </a:cubicBezTo>
                  <a:lnTo>
                    <a:pt x="7845" y="9326"/>
                  </a:lnTo>
                  <a:cubicBezTo>
                    <a:pt x="7687" y="9515"/>
                    <a:pt x="7593" y="9736"/>
                    <a:pt x="7593" y="9988"/>
                  </a:cubicBezTo>
                  <a:cubicBezTo>
                    <a:pt x="7593" y="10524"/>
                    <a:pt x="8065" y="10996"/>
                    <a:pt x="8633" y="10996"/>
                  </a:cubicBezTo>
                  <a:cubicBezTo>
                    <a:pt x="9168" y="10996"/>
                    <a:pt x="9641" y="10524"/>
                    <a:pt x="9641" y="9988"/>
                  </a:cubicBezTo>
                  <a:cubicBezTo>
                    <a:pt x="9641" y="9421"/>
                    <a:pt x="9168" y="8948"/>
                    <a:pt x="8633" y="8948"/>
                  </a:cubicBezTo>
                  <a:lnTo>
                    <a:pt x="8444" y="8948"/>
                  </a:lnTo>
                  <a:lnTo>
                    <a:pt x="7750" y="7783"/>
                  </a:lnTo>
                  <a:cubicBezTo>
                    <a:pt x="8065" y="7625"/>
                    <a:pt x="8381" y="7373"/>
                    <a:pt x="8664" y="7153"/>
                  </a:cubicBezTo>
                  <a:lnTo>
                    <a:pt x="9735" y="7751"/>
                  </a:lnTo>
                  <a:lnTo>
                    <a:pt x="9735" y="7940"/>
                  </a:lnTo>
                  <a:cubicBezTo>
                    <a:pt x="9735" y="8476"/>
                    <a:pt x="10208" y="8948"/>
                    <a:pt x="10743" y="8948"/>
                  </a:cubicBezTo>
                  <a:cubicBezTo>
                    <a:pt x="11310" y="8948"/>
                    <a:pt x="11783" y="8476"/>
                    <a:pt x="11783" y="7940"/>
                  </a:cubicBezTo>
                  <a:cubicBezTo>
                    <a:pt x="11626" y="7342"/>
                    <a:pt x="11153" y="6901"/>
                    <a:pt x="10586" y="6901"/>
                  </a:cubicBezTo>
                  <a:cubicBezTo>
                    <a:pt x="10302" y="6901"/>
                    <a:pt x="10082" y="6995"/>
                    <a:pt x="9924" y="7153"/>
                  </a:cubicBezTo>
                  <a:lnTo>
                    <a:pt x="9011" y="6617"/>
                  </a:lnTo>
                  <a:cubicBezTo>
                    <a:pt x="9578" y="5924"/>
                    <a:pt x="9893" y="5010"/>
                    <a:pt x="9893" y="4097"/>
                  </a:cubicBezTo>
                  <a:cubicBezTo>
                    <a:pt x="9893" y="1828"/>
                    <a:pt x="8034" y="1"/>
                    <a:pt x="5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45;p90">
              <a:extLst>
                <a:ext uri="{FF2B5EF4-FFF2-40B4-BE49-F238E27FC236}">
                  <a16:creationId xmlns:a16="http://schemas.microsoft.com/office/drawing/2014/main" id="{BF6A6A23-0638-8427-DA8A-C43E7AD0B462}"/>
                </a:ext>
              </a:extLst>
            </p:cNvPr>
            <p:cNvSpPr/>
            <p:nvPr/>
          </p:nvSpPr>
          <p:spPr>
            <a:xfrm>
              <a:off x="-4478175" y="2439650"/>
              <a:ext cx="103975" cy="120525"/>
            </a:xfrm>
            <a:custGeom>
              <a:avLst/>
              <a:gdLst/>
              <a:ahLst/>
              <a:cxnLst/>
              <a:rect l="l" t="t" r="r" b="b"/>
              <a:pathLst>
                <a:path w="4159" h="4821" extrusionOk="0">
                  <a:moveTo>
                    <a:pt x="2048" y="725"/>
                  </a:moveTo>
                  <a:cubicBezTo>
                    <a:pt x="2458" y="725"/>
                    <a:pt x="2741" y="1040"/>
                    <a:pt x="2741" y="1387"/>
                  </a:cubicBezTo>
                  <a:cubicBezTo>
                    <a:pt x="2741" y="1765"/>
                    <a:pt x="2426" y="2049"/>
                    <a:pt x="2048" y="2049"/>
                  </a:cubicBezTo>
                  <a:cubicBezTo>
                    <a:pt x="1702" y="2049"/>
                    <a:pt x="1387" y="1733"/>
                    <a:pt x="1387" y="1387"/>
                  </a:cubicBezTo>
                  <a:cubicBezTo>
                    <a:pt x="1387" y="1040"/>
                    <a:pt x="1702" y="725"/>
                    <a:pt x="2048" y="725"/>
                  </a:cubicBezTo>
                  <a:close/>
                  <a:moveTo>
                    <a:pt x="2363" y="2773"/>
                  </a:moveTo>
                  <a:cubicBezTo>
                    <a:pt x="2930" y="2773"/>
                    <a:pt x="3403" y="3246"/>
                    <a:pt x="3403" y="3781"/>
                  </a:cubicBezTo>
                  <a:lnTo>
                    <a:pt x="3403" y="4128"/>
                  </a:lnTo>
                  <a:lnTo>
                    <a:pt x="630" y="4128"/>
                  </a:lnTo>
                  <a:lnTo>
                    <a:pt x="630" y="3781"/>
                  </a:lnTo>
                  <a:lnTo>
                    <a:pt x="693" y="3781"/>
                  </a:lnTo>
                  <a:cubicBezTo>
                    <a:pt x="693" y="3246"/>
                    <a:pt x="1166" y="2773"/>
                    <a:pt x="1702" y="2773"/>
                  </a:cubicBezTo>
                  <a:close/>
                  <a:moveTo>
                    <a:pt x="2111" y="1"/>
                  </a:moveTo>
                  <a:cubicBezTo>
                    <a:pt x="1355" y="1"/>
                    <a:pt x="725" y="631"/>
                    <a:pt x="725" y="1387"/>
                  </a:cubicBezTo>
                  <a:cubicBezTo>
                    <a:pt x="725" y="1702"/>
                    <a:pt x="851" y="2017"/>
                    <a:pt x="1040" y="2238"/>
                  </a:cubicBezTo>
                  <a:cubicBezTo>
                    <a:pt x="441" y="2521"/>
                    <a:pt x="63" y="3120"/>
                    <a:pt x="63" y="3781"/>
                  </a:cubicBezTo>
                  <a:lnTo>
                    <a:pt x="63" y="4443"/>
                  </a:lnTo>
                  <a:cubicBezTo>
                    <a:pt x="0" y="4663"/>
                    <a:pt x="158" y="4821"/>
                    <a:pt x="378" y="4821"/>
                  </a:cubicBezTo>
                  <a:lnTo>
                    <a:pt x="3781" y="4821"/>
                  </a:lnTo>
                  <a:cubicBezTo>
                    <a:pt x="4001" y="4821"/>
                    <a:pt x="4159" y="4663"/>
                    <a:pt x="4159" y="4443"/>
                  </a:cubicBezTo>
                  <a:lnTo>
                    <a:pt x="4159" y="3781"/>
                  </a:lnTo>
                  <a:cubicBezTo>
                    <a:pt x="4159" y="3120"/>
                    <a:pt x="3749" y="2521"/>
                    <a:pt x="3151" y="2238"/>
                  </a:cubicBezTo>
                  <a:cubicBezTo>
                    <a:pt x="3371" y="2017"/>
                    <a:pt x="3466" y="1733"/>
                    <a:pt x="3466" y="1387"/>
                  </a:cubicBezTo>
                  <a:cubicBezTo>
                    <a:pt x="3466" y="631"/>
                    <a:pt x="283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660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7"/>
                                        </p:tgtEl>
                                        <p:attrNameLst>
                                          <p:attrName>style.visibility</p:attrName>
                                        </p:attrNameLst>
                                      </p:cBhvr>
                                      <p:to>
                                        <p:strVal val="visible"/>
                                      </p:to>
                                    </p:set>
                                    <p:animEffect transition="in" filter="fade">
                                      <p:cBhvr>
                                        <p:cTn id="7" dur="1000"/>
                                        <p:tgtEl>
                                          <p:spTgt spid="2767"/>
                                        </p:tgtEl>
                                      </p:cBhvr>
                                    </p:animEffect>
                                  </p:childTnLst>
                                </p:cTn>
                              </p:par>
                              <p:par>
                                <p:cTn id="8" presetID="10" presetClass="entr" presetSubtype="0" fill="hold" nodeType="withEffect">
                                  <p:stCondLst>
                                    <p:cond delay="0"/>
                                  </p:stCondLst>
                                  <p:childTnLst>
                                    <p:set>
                                      <p:cBhvr>
                                        <p:cTn id="9" dur="1" fill="hold">
                                          <p:stCondLst>
                                            <p:cond delay="0"/>
                                          </p:stCondLst>
                                        </p:cTn>
                                        <p:tgtEl>
                                          <p:spTgt spid="2718"/>
                                        </p:tgtEl>
                                        <p:attrNameLst>
                                          <p:attrName>style.visibility</p:attrName>
                                        </p:attrNameLst>
                                      </p:cBhvr>
                                      <p:to>
                                        <p:strVal val="visible"/>
                                      </p:to>
                                    </p:set>
                                    <p:animEffect transition="in" filter="fade">
                                      <p:cBhvr>
                                        <p:cTn id="10" dur="1000"/>
                                        <p:tgtEl>
                                          <p:spTgt spid="2718"/>
                                        </p:tgtEl>
                                      </p:cBhvr>
                                    </p:animEffect>
                                  </p:childTnLst>
                                </p:cTn>
                              </p:par>
                              <p:par>
                                <p:cTn id="11" presetID="10" presetClass="entr" presetSubtype="0" fill="hold" nodeType="withEffect">
                                  <p:stCondLst>
                                    <p:cond delay="0"/>
                                  </p:stCondLst>
                                  <p:childTnLst>
                                    <p:set>
                                      <p:cBhvr>
                                        <p:cTn id="12" dur="1" fill="hold">
                                          <p:stCondLst>
                                            <p:cond delay="0"/>
                                          </p:stCondLst>
                                        </p:cTn>
                                        <p:tgtEl>
                                          <p:spTgt spid="2766"/>
                                        </p:tgtEl>
                                        <p:attrNameLst>
                                          <p:attrName>style.visibility</p:attrName>
                                        </p:attrNameLst>
                                      </p:cBhvr>
                                      <p:to>
                                        <p:strVal val="visible"/>
                                      </p:to>
                                    </p:set>
                                    <p:animEffect transition="in" filter="fade">
                                      <p:cBhvr>
                                        <p:cTn id="13" dur="1000"/>
                                        <p:tgtEl>
                                          <p:spTgt spid="276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762"/>
                                        </p:tgtEl>
                                        <p:attrNameLst>
                                          <p:attrName>style.visibility</p:attrName>
                                        </p:attrNameLst>
                                      </p:cBhvr>
                                      <p:to>
                                        <p:strVal val="visible"/>
                                      </p:to>
                                    </p:set>
                                    <p:animEffect transition="in" filter="fade">
                                      <p:cBhvr>
                                        <p:cTn id="17" dur="1000"/>
                                        <p:tgtEl>
                                          <p:spTgt spid="276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17"/>
                                        </p:tgtEl>
                                        <p:attrNameLst>
                                          <p:attrName>style.visibility</p:attrName>
                                        </p:attrNameLst>
                                      </p:cBhvr>
                                      <p:to>
                                        <p:strVal val="visible"/>
                                      </p:to>
                                    </p:set>
                                    <p:animEffect transition="in" filter="fade">
                                      <p:cBhvr>
                                        <p:cTn id="21" dur="1000"/>
                                        <p:tgtEl>
                                          <p:spTgt spid="2717"/>
                                        </p:tgtEl>
                                      </p:cBhvr>
                                    </p:animEffect>
                                  </p:childTnLst>
                                </p:cTn>
                              </p:par>
                              <p:par>
                                <p:cTn id="22" presetID="10" presetClass="entr" presetSubtype="0" fill="hold" nodeType="withEffect">
                                  <p:stCondLst>
                                    <p:cond delay="0"/>
                                  </p:stCondLst>
                                  <p:childTnLst>
                                    <p:set>
                                      <p:cBhvr>
                                        <p:cTn id="23" dur="1" fill="hold">
                                          <p:stCondLst>
                                            <p:cond delay="0"/>
                                          </p:stCondLst>
                                        </p:cTn>
                                        <p:tgtEl>
                                          <p:spTgt spid="2775"/>
                                        </p:tgtEl>
                                        <p:attrNameLst>
                                          <p:attrName>style.visibility</p:attrName>
                                        </p:attrNameLst>
                                      </p:cBhvr>
                                      <p:to>
                                        <p:strVal val="visible"/>
                                      </p:to>
                                    </p:set>
                                    <p:animEffect transition="in" filter="fade">
                                      <p:cBhvr>
                                        <p:cTn id="24" dur="1000"/>
                                        <p:tgtEl>
                                          <p:spTgt spid="2775"/>
                                        </p:tgtEl>
                                      </p:cBhvr>
                                    </p:animEffect>
                                  </p:childTnLst>
                                </p:cTn>
                              </p:par>
                              <p:par>
                                <p:cTn id="25" presetID="10" presetClass="entr" presetSubtype="0" fill="hold" nodeType="withEffect">
                                  <p:stCondLst>
                                    <p:cond delay="0"/>
                                  </p:stCondLst>
                                  <p:childTnLst>
                                    <p:set>
                                      <p:cBhvr>
                                        <p:cTn id="26" dur="1" fill="hold">
                                          <p:stCondLst>
                                            <p:cond delay="0"/>
                                          </p:stCondLst>
                                        </p:cTn>
                                        <p:tgtEl>
                                          <p:spTgt spid="2768"/>
                                        </p:tgtEl>
                                        <p:attrNameLst>
                                          <p:attrName>style.visibility</p:attrName>
                                        </p:attrNameLst>
                                      </p:cBhvr>
                                      <p:to>
                                        <p:strVal val="visible"/>
                                      </p:to>
                                    </p:set>
                                    <p:animEffect transition="in" filter="fade">
                                      <p:cBhvr>
                                        <p:cTn id="27" dur="1000"/>
                                        <p:tgtEl>
                                          <p:spTgt spid="27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63"/>
                                        </p:tgtEl>
                                        <p:attrNameLst>
                                          <p:attrName>style.visibility</p:attrName>
                                        </p:attrNameLst>
                                      </p:cBhvr>
                                      <p:to>
                                        <p:strVal val="visible"/>
                                      </p:to>
                                    </p:set>
                                    <p:animEffect transition="in" filter="fade">
                                      <p:cBhvr>
                                        <p:cTn id="31" dur="1000"/>
                                        <p:tgtEl>
                                          <p:spTgt spid="2763"/>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16"/>
                                        </p:tgtEl>
                                        <p:attrNameLst>
                                          <p:attrName>style.visibility</p:attrName>
                                        </p:attrNameLst>
                                      </p:cBhvr>
                                      <p:to>
                                        <p:strVal val="visible"/>
                                      </p:to>
                                    </p:set>
                                    <p:animEffect transition="in" filter="fade">
                                      <p:cBhvr>
                                        <p:cTn id="35" dur="1000"/>
                                        <p:tgtEl>
                                          <p:spTgt spid="2716"/>
                                        </p:tgtEl>
                                      </p:cBhvr>
                                    </p:animEffect>
                                  </p:childTnLst>
                                </p:cTn>
                              </p:par>
                              <p:par>
                                <p:cTn id="36" presetID="10" presetClass="entr" presetSubtype="0" fill="hold" nodeType="withEffect">
                                  <p:stCondLst>
                                    <p:cond delay="0"/>
                                  </p:stCondLst>
                                  <p:childTnLst>
                                    <p:set>
                                      <p:cBhvr>
                                        <p:cTn id="37" dur="1" fill="hold">
                                          <p:stCondLst>
                                            <p:cond delay="0"/>
                                          </p:stCondLst>
                                        </p:cTn>
                                        <p:tgtEl>
                                          <p:spTgt spid="2770"/>
                                        </p:tgtEl>
                                        <p:attrNameLst>
                                          <p:attrName>style.visibility</p:attrName>
                                        </p:attrNameLst>
                                      </p:cBhvr>
                                      <p:to>
                                        <p:strVal val="visible"/>
                                      </p:to>
                                    </p:set>
                                    <p:animEffect transition="in" filter="fade">
                                      <p:cBhvr>
                                        <p:cTn id="38" dur="1000"/>
                                        <p:tgtEl>
                                          <p:spTgt spid="2770"/>
                                        </p:tgtEl>
                                      </p:cBhvr>
                                    </p:animEffect>
                                  </p:childTnLst>
                                </p:cTn>
                              </p:par>
                              <p:par>
                                <p:cTn id="39" presetID="10" presetClass="entr" presetSubtype="0" fill="hold" nodeType="withEffect">
                                  <p:stCondLst>
                                    <p:cond delay="0"/>
                                  </p:stCondLst>
                                  <p:childTnLst>
                                    <p:set>
                                      <p:cBhvr>
                                        <p:cTn id="40" dur="1" fill="hold">
                                          <p:stCondLst>
                                            <p:cond delay="0"/>
                                          </p:stCondLst>
                                        </p:cTn>
                                        <p:tgtEl>
                                          <p:spTgt spid="2769"/>
                                        </p:tgtEl>
                                        <p:attrNameLst>
                                          <p:attrName>style.visibility</p:attrName>
                                        </p:attrNameLst>
                                      </p:cBhvr>
                                      <p:to>
                                        <p:strVal val="visible"/>
                                      </p:to>
                                    </p:set>
                                    <p:animEffect transition="in" filter="fade">
                                      <p:cBhvr>
                                        <p:cTn id="41" dur="1000"/>
                                        <p:tgtEl>
                                          <p:spTgt spid="2769"/>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764"/>
                                        </p:tgtEl>
                                        <p:attrNameLst>
                                          <p:attrName>style.visibility</p:attrName>
                                        </p:attrNameLst>
                                      </p:cBhvr>
                                      <p:to>
                                        <p:strVal val="visible"/>
                                      </p:to>
                                    </p:set>
                                    <p:animEffect transition="in" filter="fade">
                                      <p:cBhvr>
                                        <p:cTn id="45" dur="1000"/>
                                        <p:tgtEl>
                                          <p:spTgt spid="2764"/>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2715"/>
                                        </p:tgtEl>
                                        <p:attrNameLst>
                                          <p:attrName>style.visibility</p:attrName>
                                        </p:attrNameLst>
                                      </p:cBhvr>
                                      <p:to>
                                        <p:strVal val="visible"/>
                                      </p:to>
                                    </p:set>
                                    <p:animEffect transition="in" filter="fade">
                                      <p:cBhvr>
                                        <p:cTn id="49" dur="1000"/>
                                        <p:tgtEl>
                                          <p:spTgt spid="2715"/>
                                        </p:tgtEl>
                                      </p:cBhvr>
                                    </p:animEffect>
                                  </p:childTnLst>
                                </p:cTn>
                              </p:par>
                              <p:par>
                                <p:cTn id="50" presetID="10" presetClass="entr" presetSubtype="0" fill="hold" nodeType="withEffect">
                                  <p:stCondLst>
                                    <p:cond delay="0"/>
                                  </p:stCondLst>
                                  <p:childTnLst>
                                    <p:set>
                                      <p:cBhvr>
                                        <p:cTn id="51" dur="1" fill="hold">
                                          <p:stCondLst>
                                            <p:cond delay="0"/>
                                          </p:stCondLst>
                                        </p:cTn>
                                        <p:tgtEl>
                                          <p:spTgt spid="2774"/>
                                        </p:tgtEl>
                                        <p:attrNameLst>
                                          <p:attrName>style.visibility</p:attrName>
                                        </p:attrNameLst>
                                      </p:cBhvr>
                                      <p:to>
                                        <p:strVal val="visible"/>
                                      </p:to>
                                    </p:set>
                                    <p:animEffect transition="in" filter="fade">
                                      <p:cBhvr>
                                        <p:cTn id="52" dur="1000"/>
                                        <p:tgtEl>
                                          <p:spTgt spid="2774"/>
                                        </p:tgtEl>
                                      </p:cBhvr>
                                    </p:animEffect>
                                  </p:childTnLst>
                                </p:cTn>
                              </p:par>
                              <p:par>
                                <p:cTn id="53" presetID="10" presetClass="entr" presetSubtype="0" fill="hold" nodeType="withEffect">
                                  <p:stCondLst>
                                    <p:cond delay="0"/>
                                  </p:stCondLst>
                                  <p:childTnLst>
                                    <p:set>
                                      <p:cBhvr>
                                        <p:cTn id="54" dur="1" fill="hold">
                                          <p:stCondLst>
                                            <p:cond delay="0"/>
                                          </p:stCondLst>
                                        </p:cTn>
                                        <p:tgtEl>
                                          <p:spTgt spid="2771"/>
                                        </p:tgtEl>
                                        <p:attrNameLst>
                                          <p:attrName>style.visibility</p:attrName>
                                        </p:attrNameLst>
                                      </p:cBhvr>
                                      <p:to>
                                        <p:strVal val="visible"/>
                                      </p:to>
                                    </p:set>
                                    <p:animEffect transition="in" filter="fade">
                                      <p:cBhvr>
                                        <p:cTn id="55" dur="1000"/>
                                        <p:tgtEl>
                                          <p:spTgt spid="2771"/>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2765"/>
                                        </p:tgtEl>
                                        <p:attrNameLst>
                                          <p:attrName>style.visibility</p:attrName>
                                        </p:attrNameLst>
                                      </p:cBhvr>
                                      <p:to>
                                        <p:strVal val="visible"/>
                                      </p:to>
                                    </p:set>
                                    <p:animEffect transition="in" filter="fade">
                                      <p:cBhvr>
                                        <p:cTn id="59" dur="1000"/>
                                        <p:tgtEl>
                                          <p:spTgt spid="2765"/>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2773"/>
                                        </p:tgtEl>
                                        <p:attrNameLst>
                                          <p:attrName>style.visibility</p:attrName>
                                        </p:attrNameLst>
                                      </p:cBhvr>
                                      <p:to>
                                        <p:strVal val="visible"/>
                                      </p:to>
                                    </p:set>
                                    <p:animEffect transition="in" filter="fade">
                                      <p:cBhvr>
                                        <p:cTn id="63" dur="1000"/>
                                        <p:tgtEl>
                                          <p:spTgt spid="2773"/>
                                        </p:tgtEl>
                                      </p:cBhvr>
                                    </p:animEffect>
                                  </p:childTnLst>
                                </p:cTn>
                              </p:par>
                              <p:par>
                                <p:cTn id="64" presetID="10" presetClass="entr" presetSubtype="0" fill="hold" nodeType="withEffect">
                                  <p:stCondLst>
                                    <p:cond delay="0"/>
                                  </p:stCondLst>
                                  <p:childTnLst>
                                    <p:set>
                                      <p:cBhvr>
                                        <p:cTn id="65" dur="1" fill="hold">
                                          <p:stCondLst>
                                            <p:cond delay="0"/>
                                          </p:stCondLst>
                                        </p:cTn>
                                        <p:tgtEl>
                                          <p:spTgt spid="2714"/>
                                        </p:tgtEl>
                                        <p:attrNameLst>
                                          <p:attrName>style.visibility</p:attrName>
                                        </p:attrNameLst>
                                      </p:cBhvr>
                                      <p:to>
                                        <p:strVal val="visible"/>
                                      </p:to>
                                    </p:set>
                                    <p:animEffect transition="in" filter="fade">
                                      <p:cBhvr>
                                        <p:cTn id="66" dur="1000"/>
                                        <p:tgtEl>
                                          <p:spTgt spid="2714"/>
                                        </p:tgtEl>
                                      </p:cBhvr>
                                    </p:animEffect>
                                  </p:childTnLst>
                                </p:cTn>
                              </p:par>
                              <p:par>
                                <p:cTn id="67" presetID="10" presetClass="entr" presetSubtype="0" fill="hold" nodeType="withEffect">
                                  <p:stCondLst>
                                    <p:cond delay="0"/>
                                  </p:stCondLst>
                                  <p:childTnLst>
                                    <p:set>
                                      <p:cBhvr>
                                        <p:cTn id="68" dur="1" fill="hold">
                                          <p:stCondLst>
                                            <p:cond delay="0"/>
                                          </p:stCondLst>
                                        </p:cTn>
                                        <p:tgtEl>
                                          <p:spTgt spid="2772"/>
                                        </p:tgtEl>
                                        <p:attrNameLst>
                                          <p:attrName>style.visibility</p:attrName>
                                        </p:attrNameLst>
                                      </p:cBhvr>
                                      <p:to>
                                        <p:strVal val="visible"/>
                                      </p:to>
                                    </p:set>
                                    <p:animEffect transition="in" filter="fade">
                                      <p:cBhvr>
                                        <p:cTn id="69" dur="1000"/>
                                        <p:tgtEl>
                                          <p:spTgt spid="2772"/>
                                        </p:tgtEl>
                                      </p:cBhvr>
                                    </p:animEffect>
                                  </p:childTnLst>
                                </p:cTn>
                              </p:par>
                              <p:par>
                                <p:cTn id="70" presetID="2" presetClass="entr" presetSubtype="4"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100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a:extLst>
            <a:ext uri="{FF2B5EF4-FFF2-40B4-BE49-F238E27FC236}">
              <a16:creationId xmlns:a16="http://schemas.microsoft.com/office/drawing/2014/main" id="{75F5E79A-5CDE-FA36-39C1-0A313A27358F}"/>
            </a:ext>
          </a:extLst>
        </p:cNvPr>
        <p:cNvGrpSpPr/>
        <p:nvPr/>
      </p:nvGrpSpPr>
      <p:grpSpPr>
        <a:xfrm>
          <a:off x="0" y="0"/>
          <a:ext cx="0" cy="0"/>
          <a:chOff x="0" y="0"/>
          <a:chExt cx="0" cy="0"/>
        </a:xfrm>
      </p:grpSpPr>
      <p:sp>
        <p:nvSpPr>
          <p:cNvPr id="440" name="Google Shape;440;p41">
            <a:extLst>
              <a:ext uri="{FF2B5EF4-FFF2-40B4-BE49-F238E27FC236}">
                <a16:creationId xmlns:a16="http://schemas.microsoft.com/office/drawing/2014/main" id="{E59C6876-C065-087D-F69C-AAB5BF476FA2}"/>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ما قبل بناء وتشييد المنشآت الرياضية </a:t>
            </a:r>
            <a:r>
              <a:rPr lang="ar-SA" sz="1600" b="0" dirty="0">
                <a:latin typeface="Sakkal Majalla" panose="02000000000000000000" pitchFamily="2" charset="-78"/>
                <a:cs typeface="Sakkal Majalla" panose="02000000000000000000" pitchFamily="2" charset="-78"/>
              </a:rPr>
              <a:t>(الفاضل،1444)</a:t>
            </a:r>
            <a:endParaRPr sz="1600" b="0" dirty="0">
              <a:latin typeface="Sakkal Majalla" panose="02000000000000000000" pitchFamily="2" charset="-78"/>
              <a:cs typeface="Sakkal Majalla" panose="02000000000000000000" pitchFamily="2" charset="-78"/>
            </a:endParaRPr>
          </a:p>
        </p:txBody>
      </p:sp>
      <p:sp>
        <p:nvSpPr>
          <p:cNvPr id="441" name="Google Shape;441;p41">
            <a:extLst>
              <a:ext uri="{FF2B5EF4-FFF2-40B4-BE49-F238E27FC236}">
                <a16:creationId xmlns:a16="http://schemas.microsoft.com/office/drawing/2014/main" id="{F7ED7A34-2954-FF46-E268-A573B451D00F}"/>
              </a:ext>
            </a:extLst>
          </p:cNvPr>
          <p:cNvSpPr txBox="1">
            <a:spLocks noGrp="1"/>
          </p:cNvSpPr>
          <p:nvPr>
            <p:ph type="title" idx="2"/>
          </p:nvPr>
        </p:nvSpPr>
        <p:spPr>
          <a:xfrm>
            <a:off x="411330"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04</a:t>
            </a:r>
            <a:endParaRPr dirty="0"/>
          </a:p>
        </p:txBody>
      </p:sp>
      <p:sp>
        <p:nvSpPr>
          <p:cNvPr id="443" name="Google Shape;443;p41">
            <a:extLst>
              <a:ext uri="{FF2B5EF4-FFF2-40B4-BE49-F238E27FC236}">
                <a16:creationId xmlns:a16="http://schemas.microsoft.com/office/drawing/2014/main" id="{F87EABC3-B350-0B91-C5AA-5427DF7025D3}"/>
              </a:ext>
            </a:extLst>
          </p:cNvPr>
          <p:cNvSpPr txBox="1">
            <a:spLocks noGrp="1"/>
          </p:cNvSpPr>
          <p:nvPr>
            <p:ph type="subTitle" idx="3"/>
          </p:nvPr>
        </p:nvSpPr>
        <p:spPr>
          <a:xfrm>
            <a:off x="411330" y="4237990"/>
            <a:ext cx="19551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تسهيل المداخل والمخارج لذوي الإعاقة</a:t>
            </a:r>
            <a:endParaRPr b="0" dirty="0">
              <a:latin typeface="Traditional Arabic" panose="02020603050405020304" pitchFamily="18" charset="-78"/>
              <a:cs typeface="Traditional Arabic" panose="02020603050405020304" pitchFamily="18" charset="-78"/>
            </a:endParaRPr>
          </a:p>
        </p:txBody>
      </p:sp>
      <p:sp>
        <p:nvSpPr>
          <p:cNvPr id="444" name="Google Shape;444;p41">
            <a:extLst>
              <a:ext uri="{FF2B5EF4-FFF2-40B4-BE49-F238E27FC236}">
                <a16:creationId xmlns:a16="http://schemas.microsoft.com/office/drawing/2014/main" id="{F5DE4CB0-E87F-6A46-CEA6-E430D4C580BB}"/>
              </a:ext>
            </a:extLst>
          </p:cNvPr>
          <p:cNvSpPr txBox="1">
            <a:spLocks noGrp="1"/>
          </p:cNvSpPr>
          <p:nvPr>
            <p:ph type="title" idx="4"/>
          </p:nvPr>
        </p:nvSpPr>
        <p:spPr>
          <a:xfrm>
            <a:off x="2683130"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03</a:t>
            </a:r>
            <a:endParaRPr dirty="0"/>
          </a:p>
        </p:txBody>
      </p:sp>
      <p:sp>
        <p:nvSpPr>
          <p:cNvPr id="446" name="Google Shape;446;p41">
            <a:extLst>
              <a:ext uri="{FF2B5EF4-FFF2-40B4-BE49-F238E27FC236}">
                <a16:creationId xmlns:a16="http://schemas.microsoft.com/office/drawing/2014/main" id="{985B15C9-6C6D-03EC-518A-FF1D372DB13C}"/>
              </a:ext>
            </a:extLst>
          </p:cNvPr>
          <p:cNvSpPr txBox="1">
            <a:spLocks noGrp="1"/>
          </p:cNvSpPr>
          <p:nvPr>
            <p:ph type="subTitle" idx="6"/>
          </p:nvPr>
        </p:nvSpPr>
        <p:spPr>
          <a:xfrm>
            <a:off x="2557696" y="4237990"/>
            <a:ext cx="2241924" cy="37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ان تكون شكل السلالم مستقيم، إقامة عتبة استراحة لكل 12 درجة</a:t>
            </a:r>
            <a:endParaRPr b="0" dirty="0">
              <a:latin typeface="Traditional Arabic" panose="02020603050405020304" pitchFamily="18" charset="-78"/>
              <a:cs typeface="Traditional Arabic" panose="02020603050405020304" pitchFamily="18" charset="-78"/>
            </a:endParaRPr>
          </a:p>
        </p:txBody>
      </p:sp>
      <p:sp>
        <p:nvSpPr>
          <p:cNvPr id="447" name="Google Shape;447;p41">
            <a:extLst>
              <a:ext uri="{FF2B5EF4-FFF2-40B4-BE49-F238E27FC236}">
                <a16:creationId xmlns:a16="http://schemas.microsoft.com/office/drawing/2014/main" id="{F23F5554-E89B-E41A-6D49-CE99A516DF95}"/>
              </a:ext>
            </a:extLst>
          </p:cNvPr>
          <p:cNvSpPr txBox="1">
            <a:spLocks noGrp="1"/>
          </p:cNvSpPr>
          <p:nvPr>
            <p:ph type="title" idx="7"/>
          </p:nvPr>
        </p:nvSpPr>
        <p:spPr>
          <a:xfrm>
            <a:off x="4799818"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02</a:t>
            </a:r>
            <a:endParaRPr dirty="0"/>
          </a:p>
        </p:txBody>
      </p:sp>
      <p:sp>
        <p:nvSpPr>
          <p:cNvPr id="449" name="Google Shape;449;p41">
            <a:extLst>
              <a:ext uri="{FF2B5EF4-FFF2-40B4-BE49-F238E27FC236}">
                <a16:creationId xmlns:a16="http://schemas.microsoft.com/office/drawing/2014/main" id="{B22039AF-3CE2-BFA4-3EC5-5748AAB94528}"/>
              </a:ext>
            </a:extLst>
          </p:cNvPr>
          <p:cNvSpPr txBox="1">
            <a:spLocks noGrp="1"/>
          </p:cNvSpPr>
          <p:nvPr>
            <p:ph type="subTitle" idx="9"/>
          </p:nvPr>
        </p:nvSpPr>
        <p:spPr>
          <a:xfrm>
            <a:off x="4799719" y="4237990"/>
            <a:ext cx="19551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سرعة الإخلاء من المدرجات</a:t>
            </a:r>
            <a:endParaRPr b="0" dirty="0">
              <a:latin typeface="Traditional Arabic" panose="02020603050405020304" pitchFamily="18" charset="-78"/>
              <a:cs typeface="Traditional Arabic" panose="02020603050405020304" pitchFamily="18" charset="-78"/>
            </a:endParaRPr>
          </a:p>
        </p:txBody>
      </p:sp>
      <p:sp>
        <p:nvSpPr>
          <p:cNvPr id="450" name="Google Shape;450;p41">
            <a:extLst>
              <a:ext uri="{FF2B5EF4-FFF2-40B4-BE49-F238E27FC236}">
                <a16:creationId xmlns:a16="http://schemas.microsoft.com/office/drawing/2014/main" id="{8B8087B9-B75E-C236-C672-AC63516AF872}"/>
              </a:ext>
            </a:extLst>
          </p:cNvPr>
          <p:cNvSpPr txBox="1">
            <a:spLocks noGrp="1"/>
          </p:cNvSpPr>
          <p:nvPr>
            <p:ph type="title" idx="13"/>
          </p:nvPr>
        </p:nvSpPr>
        <p:spPr>
          <a:xfrm>
            <a:off x="6728721"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01</a:t>
            </a:r>
            <a:endParaRPr dirty="0"/>
          </a:p>
        </p:txBody>
      </p:sp>
      <p:sp>
        <p:nvSpPr>
          <p:cNvPr id="452" name="Google Shape;452;p41">
            <a:extLst>
              <a:ext uri="{FF2B5EF4-FFF2-40B4-BE49-F238E27FC236}">
                <a16:creationId xmlns:a16="http://schemas.microsoft.com/office/drawing/2014/main" id="{3D97745B-53CC-56AB-8946-560CBD1AEF26}"/>
              </a:ext>
            </a:extLst>
          </p:cNvPr>
          <p:cNvSpPr txBox="1">
            <a:spLocks noGrp="1"/>
          </p:cNvSpPr>
          <p:nvPr>
            <p:ph type="subTitle" idx="15"/>
          </p:nvPr>
        </p:nvSpPr>
        <p:spPr>
          <a:xfrm>
            <a:off x="6728723" y="4237990"/>
            <a:ext cx="2080532" cy="37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سرعة السير فوق السلالم </a:t>
            </a:r>
            <a:r>
              <a:rPr lang="ar-SA" b="0" dirty="0" err="1">
                <a:latin typeface="Traditional Arabic" panose="02020603050405020304" pitchFamily="18" charset="-78"/>
                <a:cs typeface="Traditional Arabic" panose="02020603050405020304" pitchFamily="18" charset="-78"/>
              </a:rPr>
              <a:t>وانسيابتها</a:t>
            </a:r>
            <a:endParaRPr b="0" dirty="0">
              <a:latin typeface="Traditional Arabic" panose="02020603050405020304" pitchFamily="18" charset="-78"/>
              <a:cs typeface="Traditional Arabic" panose="02020603050405020304" pitchFamily="18" charset="-78"/>
            </a:endParaRPr>
          </a:p>
        </p:txBody>
      </p:sp>
      <p:cxnSp>
        <p:nvCxnSpPr>
          <p:cNvPr id="453" name="Google Shape;453;p41">
            <a:extLst>
              <a:ext uri="{FF2B5EF4-FFF2-40B4-BE49-F238E27FC236}">
                <a16:creationId xmlns:a16="http://schemas.microsoft.com/office/drawing/2014/main" id="{D2046B16-24F2-E6C8-0C71-D9C226A6DE92}"/>
              </a:ext>
            </a:extLst>
          </p:cNvPr>
          <p:cNvCxnSpPr>
            <a:cxnSpLocks/>
          </p:cNvCxnSpPr>
          <p:nvPr/>
        </p:nvCxnSpPr>
        <p:spPr>
          <a:xfrm rot="10800000" flipH="1">
            <a:off x="3772252" y="2551765"/>
            <a:ext cx="1730421" cy="550500"/>
          </a:xfrm>
          <a:prstGeom prst="straightConnector1">
            <a:avLst/>
          </a:prstGeom>
          <a:noFill/>
          <a:ln w="9525" cap="flat" cmpd="sng">
            <a:solidFill>
              <a:schemeClr val="dk2"/>
            </a:solidFill>
            <a:prstDash val="dash"/>
            <a:round/>
            <a:headEnd type="none" w="med" len="med"/>
            <a:tailEnd type="none" w="med" len="med"/>
          </a:ln>
        </p:spPr>
      </p:cxnSp>
      <p:cxnSp>
        <p:nvCxnSpPr>
          <p:cNvPr id="456" name="Google Shape;456;p41">
            <a:extLst>
              <a:ext uri="{FF2B5EF4-FFF2-40B4-BE49-F238E27FC236}">
                <a16:creationId xmlns:a16="http://schemas.microsoft.com/office/drawing/2014/main" id="{74688BFA-19C0-8F7E-66F5-A4BCA6F6FB82}"/>
              </a:ext>
            </a:extLst>
          </p:cNvPr>
          <p:cNvCxnSpPr>
            <a:stCxn id="457" idx="6"/>
            <a:endCxn id="454" idx="2"/>
          </p:cNvCxnSpPr>
          <p:nvPr/>
        </p:nvCxnSpPr>
        <p:spPr>
          <a:xfrm>
            <a:off x="1634355" y="2551640"/>
            <a:ext cx="1780929" cy="550625"/>
          </a:xfrm>
          <a:prstGeom prst="straightConnector1">
            <a:avLst/>
          </a:prstGeom>
          <a:noFill/>
          <a:ln w="9525" cap="flat" cmpd="sng">
            <a:solidFill>
              <a:schemeClr val="dk2"/>
            </a:solidFill>
            <a:prstDash val="dash"/>
            <a:round/>
            <a:headEnd type="none" w="med" len="med"/>
            <a:tailEnd type="none" w="med" len="med"/>
          </a:ln>
        </p:spPr>
      </p:cxnSp>
      <p:cxnSp>
        <p:nvCxnSpPr>
          <p:cNvPr id="458" name="Google Shape;458;p41">
            <a:extLst>
              <a:ext uri="{FF2B5EF4-FFF2-40B4-BE49-F238E27FC236}">
                <a16:creationId xmlns:a16="http://schemas.microsoft.com/office/drawing/2014/main" id="{0F559411-5B17-CD36-ACBD-9F693644CD11}"/>
              </a:ext>
            </a:extLst>
          </p:cNvPr>
          <p:cNvCxnSpPr>
            <a:cxnSpLocks/>
          </p:cNvCxnSpPr>
          <p:nvPr/>
        </p:nvCxnSpPr>
        <p:spPr>
          <a:xfrm rot="10800000">
            <a:off x="1372627" y="2797040"/>
            <a:ext cx="0" cy="1027200"/>
          </a:xfrm>
          <a:prstGeom prst="straightConnector1">
            <a:avLst/>
          </a:prstGeom>
          <a:noFill/>
          <a:ln w="9525" cap="flat" cmpd="sng">
            <a:solidFill>
              <a:schemeClr val="dk2"/>
            </a:solidFill>
            <a:prstDash val="dash"/>
            <a:round/>
            <a:headEnd type="none" w="med" len="med"/>
            <a:tailEnd type="none" w="med" len="med"/>
          </a:ln>
        </p:spPr>
      </p:cxnSp>
      <p:cxnSp>
        <p:nvCxnSpPr>
          <p:cNvPr id="459" name="Google Shape;459;p41">
            <a:extLst>
              <a:ext uri="{FF2B5EF4-FFF2-40B4-BE49-F238E27FC236}">
                <a16:creationId xmlns:a16="http://schemas.microsoft.com/office/drawing/2014/main" id="{7FDC0B46-6A98-0DC9-181C-CA0DE0700301}"/>
              </a:ext>
            </a:extLst>
          </p:cNvPr>
          <p:cNvCxnSpPr>
            <a:cxnSpLocks/>
          </p:cNvCxnSpPr>
          <p:nvPr/>
        </p:nvCxnSpPr>
        <p:spPr>
          <a:xfrm rot="10800000">
            <a:off x="5777414" y="2797040"/>
            <a:ext cx="0" cy="1027200"/>
          </a:xfrm>
          <a:prstGeom prst="straightConnector1">
            <a:avLst/>
          </a:prstGeom>
          <a:noFill/>
          <a:ln w="9525" cap="flat" cmpd="sng">
            <a:solidFill>
              <a:schemeClr val="dk2"/>
            </a:solidFill>
            <a:prstDash val="dash"/>
            <a:round/>
            <a:headEnd type="none" w="med" len="med"/>
            <a:tailEnd type="none" w="med" len="med"/>
          </a:ln>
        </p:spPr>
      </p:cxnSp>
      <p:cxnSp>
        <p:nvCxnSpPr>
          <p:cNvPr id="460" name="Google Shape;460;p41">
            <a:extLst>
              <a:ext uri="{FF2B5EF4-FFF2-40B4-BE49-F238E27FC236}">
                <a16:creationId xmlns:a16="http://schemas.microsoft.com/office/drawing/2014/main" id="{DB05429A-586B-7FA1-0F24-6F74270A9515}"/>
              </a:ext>
            </a:extLst>
          </p:cNvPr>
          <p:cNvCxnSpPr>
            <a:endCxn id="454" idx="4"/>
          </p:cNvCxnSpPr>
          <p:nvPr/>
        </p:nvCxnSpPr>
        <p:spPr>
          <a:xfrm rot="10800000">
            <a:off x="3660684" y="3347665"/>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1" name="Google Shape;461;p41">
            <a:extLst>
              <a:ext uri="{FF2B5EF4-FFF2-40B4-BE49-F238E27FC236}">
                <a16:creationId xmlns:a16="http://schemas.microsoft.com/office/drawing/2014/main" id="{A7F5974D-AFF0-74D6-3453-857CCE2EF244}"/>
              </a:ext>
            </a:extLst>
          </p:cNvPr>
          <p:cNvCxnSpPr>
            <a:endCxn id="462" idx="4"/>
          </p:cNvCxnSpPr>
          <p:nvPr/>
        </p:nvCxnSpPr>
        <p:spPr>
          <a:xfrm rot="10800000">
            <a:off x="7706272" y="3347665"/>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3" name="Google Shape;463;p41">
            <a:extLst>
              <a:ext uri="{FF2B5EF4-FFF2-40B4-BE49-F238E27FC236}">
                <a16:creationId xmlns:a16="http://schemas.microsoft.com/office/drawing/2014/main" id="{3904FB25-C704-CB6C-7DF1-75CA0D338B1A}"/>
              </a:ext>
            </a:extLst>
          </p:cNvPr>
          <p:cNvCxnSpPr>
            <a:cxnSpLocks/>
            <a:endCxn id="462" idx="2"/>
          </p:cNvCxnSpPr>
          <p:nvPr/>
        </p:nvCxnSpPr>
        <p:spPr>
          <a:xfrm>
            <a:off x="6030972" y="2551640"/>
            <a:ext cx="1429800" cy="550500"/>
          </a:xfrm>
          <a:prstGeom prst="straightConnector1">
            <a:avLst/>
          </a:prstGeom>
          <a:noFill/>
          <a:ln w="9525" cap="flat" cmpd="sng">
            <a:solidFill>
              <a:schemeClr val="dk2"/>
            </a:solidFill>
            <a:prstDash val="dash"/>
            <a:round/>
            <a:headEnd type="none" w="med" len="med"/>
            <a:tailEnd type="none" w="med" len="med"/>
          </a:ln>
        </p:spPr>
      </p:cxnSp>
      <p:grpSp>
        <p:nvGrpSpPr>
          <p:cNvPr id="464" name="Google Shape;464;p41">
            <a:extLst>
              <a:ext uri="{FF2B5EF4-FFF2-40B4-BE49-F238E27FC236}">
                <a16:creationId xmlns:a16="http://schemas.microsoft.com/office/drawing/2014/main" id="{52409198-5215-E186-A3D6-AF3B5A3E2049}"/>
              </a:ext>
            </a:extLst>
          </p:cNvPr>
          <p:cNvGrpSpPr/>
          <p:nvPr/>
        </p:nvGrpSpPr>
        <p:grpSpPr>
          <a:xfrm>
            <a:off x="7460872" y="2856865"/>
            <a:ext cx="679319" cy="490800"/>
            <a:chOff x="7207788" y="2073100"/>
            <a:chExt cx="679319" cy="490800"/>
          </a:xfrm>
        </p:grpSpPr>
        <p:sp>
          <p:nvSpPr>
            <p:cNvPr id="465" name="Google Shape;465;p41">
              <a:extLst>
                <a:ext uri="{FF2B5EF4-FFF2-40B4-BE49-F238E27FC236}">
                  <a16:creationId xmlns:a16="http://schemas.microsoft.com/office/drawing/2014/main" id="{065B866F-4DC5-7FE3-72F2-1D58192C1AA8}"/>
                </a:ext>
              </a:extLst>
            </p:cNvPr>
            <p:cNvSpPr/>
            <p:nvPr/>
          </p:nvSpPr>
          <p:spPr>
            <a:xfrm>
              <a:off x="7740958" y="2090242"/>
              <a:ext cx="146148" cy="134540"/>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a:extLst>
                <a:ext uri="{FF2B5EF4-FFF2-40B4-BE49-F238E27FC236}">
                  <a16:creationId xmlns:a16="http://schemas.microsoft.com/office/drawing/2014/main" id="{514F8EF1-A907-F8CD-512D-9C0D01A35AF3}"/>
                </a:ext>
              </a:extLst>
            </p:cNvPr>
            <p:cNvSpPr/>
            <p:nvPr/>
          </p:nvSpPr>
          <p:spPr>
            <a:xfrm rot="10800000" flipH="1">
              <a:off x="7698533" y="242413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a:extLst>
                <a:ext uri="{FF2B5EF4-FFF2-40B4-BE49-F238E27FC236}">
                  <a16:creationId xmlns:a16="http://schemas.microsoft.com/office/drawing/2014/main" id="{8C2A93AF-1388-F1FE-3A47-C2BA3E9FE17A}"/>
                </a:ext>
              </a:extLst>
            </p:cNvPr>
            <p:cNvSpPr/>
            <p:nvPr/>
          </p:nvSpPr>
          <p:spPr>
            <a:xfrm>
              <a:off x="7207788" y="2073100"/>
              <a:ext cx="490800" cy="49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67" name="Google Shape;467;p41">
            <a:extLst>
              <a:ext uri="{FF2B5EF4-FFF2-40B4-BE49-F238E27FC236}">
                <a16:creationId xmlns:a16="http://schemas.microsoft.com/office/drawing/2014/main" id="{9BCD5F94-5EC4-DAD3-06D3-3093018E1268}"/>
              </a:ext>
            </a:extLst>
          </p:cNvPr>
          <p:cNvGrpSpPr/>
          <p:nvPr/>
        </p:nvGrpSpPr>
        <p:grpSpPr>
          <a:xfrm>
            <a:off x="5459107" y="2114670"/>
            <a:ext cx="563706" cy="657878"/>
            <a:chOff x="5214181" y="1355397"/>
            <a:chExt cx="563706" cy="657878"/>
          </a:xfrm>
        </p:grpSpPr>
        <p:sp>
          <p:nvSpPr>
            <p:cNvPr id="468" name="Google Shape;468;p41">
              <a:extLst>
                <a:ext uri="{FF2B5EF4-FFF2-40B4-BE49-F238E27FC236}">
                  <a16:creationId xmlns:a16="http://schemas.microsoft.com/office/drawing/2014/main" id="{248692A0-EAA3-7B3D-FA2C-06F01BA326BA}"/>
                </a:ext>
              </a:extLst>
            </p:cNvPr>
            <p:cNvSpPr/>
            <p:nvPr/>
          </p:nvSpPr>
          <p:spPr>
            <a:xfrm rot="-5210766">
              <a:off x="5459277" y="1364791"/>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a:extLst>
                <a:ext uri="{FF2B5EF4-FFF2-40B4-BE49-F238E27FC236}">
                  <a16:creationId xmlns:a16="http://schemas.microsoft.com/office/drawing/2014/main" id="{691F4A70-AAAF-8C1B-3D09-406044F5477A}"/>
                </a:ext>
              </a:extLst>
            </p:cNvPr>
            <p:cNvSpPr/>
            <p:nvPr/>
          </p:nvSpPr>
          <p:spPr>
            <a:xfrm rot="5589328" flipH="1">
              <a:off x="5213562" y="157151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a:extLst>
                <a:ext uri="{FF2B5EF4-FFF2-40B4-BE49-F238E27FC236}">
                  <a16:creationId xmlns:a16="http://schemas.microsoft.com/office/drawing/2014/main" id="{FF780031-E835-D2D7-CF81-EC083A4760E6}"/>
                </a:ext>
              </a:extLst>
            </p:cNvPr>
            <p:cNvSpPr/>
            <p:nvPr/>
          </p:nvSpPr>
          <p:spPr>
            <a:xfrm>
              <a:off x="5287088" y="1522475"/>
              <a:ext cx="490800" cy="490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70" name="Google Shape;470;p41">
            <a:extLst>
              <a:ext uri="{FF2B5EF4-FFF2-40B4-BE49-F238E27FC236}">
                <a16:creationId xmlns:a16="http://schemas.microsoft.com/office/drawing/2014/main" id="{6984055E-ED3D-C549-D801-E18FDD96CE81}"/>
              </a:ext>
            </a:extLst>
          </p:cNvPr>
          <p:cNvGrpSpPr/>
          <p:nvPr/>
        </p:nvGrpSpPr>
        <p:grpSpPr>
          <a:xfrm>
            <a:off x="3272984" y="2777803"/>
            <a:ext cx="633100" cy="569862"/>
            <a:chOff x="3224000" y="1994038"/>
            <a:chExt cx="633100" cy="569862"/>
          </a:xfrm>
        </p:grpSpPr>
        <p:sp>
          <p:nvSpPr>
            <p:cNvPr id="471" name="Google Shape;471;p41">
              <a:extLst>
                <a:ext uri="{FF2B5EF4-FFF2-40B4-BE49-F238E27FC236}">
                  <a16:creationId xmlns:a16="http://schemas.microsoft.com/office/drawing/2014/main" id="{8ECE4F07-8E63-7943-7069-4F5DB494D94A}"/>
                </a:ext>
              </a:extLst>
            </p:cNvPr>
            <p:cNvSpPr/>
            <p:nvPr/>
          </p:nvSpPr>
          <p:spPr>
            <a:xfrm rot="-5210766">
              <a:off x="3222114" y="2349129"/>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a:extLst>
                <a:ext uri="{FF2B5EF4-FFF2-40B4-BE49-F238E27FC236}">
                  <a16:creationId xmlns:a16="http://schemas.microsoft.com/office/drawing/2014/main" id="{FF1B0F82-D9D6-5911-EEF3-99ED9281A143}"/>
                </a:ext>
              </a:extLst>
            </p:cNvPr>
            <p:cNvSpPr/>
            <p:nvPr/>
          </p:nvSpPr>
          <p:spPr>
            <a:xfrm rot="5589328" flipH="1">
              <a:off x="3365762" y="1998488"/>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a:extLst>
                <a:ext uri="{FF2B5EF4-FFF2-40B4-BE49-F238E27FC236}">
                  <a16:creationId xmlns:a16="http://schemas.microsoft.com/office/drawing/2014/main" id="{33FDBBE1-53BD-5B6E-2227-754EFED9F22B}"/>
                </a:ext>
              </a:extLst>
            </p:cNvPr>
            <p:cNvSpPr/>
            <p:nvPr/>
          </p:nvSpPr>
          <p:spPr>
            <a:xfrm>
              <a:off x="3366300" y="2073100"/>
              <a:ext cx="490800" cy="49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41">
            <a:extLst>
              <a:ext uri="{FF2B5EF4-FFF2-40B4-BE49-F238E27FC236}">
                <a16:creationId xmlns:a16="http://schemas.microsoft.com/office/drawing/2014/main" id="{0EA8C68B-79D2-FC94-AD78-B6C0F9B86831}"/>
              </a:ext>
            </a:extLst>
          </p:cNvPr>
          <p:cNvGrpSpPr/>
          <p:nvPr/>
        </p:nvGrpSpPr>
        <p:grpSpPr>
          <a:xfrm>
            <a:off x="1070636" y="2273003"/>
            <a:ext cx="580923" cy="620390"/>
            <a:chOff x="1372706" y="1489238"/>
            <a:chExt cx="580923" cy="620390"/>
          </a:xfrm>
        </p:grpSpPr>
        <p:sp>
          <p:nvSpPr>
            <p:cNvPr id="474" name="Google Shape;474;p41">
              <a:extLst>
                <a:ext uri="{FF2B5EF4-FFF2-40B4-BE49-F238E27FC236}">
                  <a16:creationId xmlns:a16="http://schemas.microsoft.com/office/drawing/2014/main" id="{40977A55-5E49-2A29-EDE9-B31A0C949E7C}"/>
                </a:ext>
              </a:extLst>
            </p:cNvPr>
            <p:cNvSpPr/>
            <p:nvPr/>
          </p:nvSpPr>
          <p:spPr>
            <a:xfrm rot="-5210766">
              <a:off x="1809364" y="1965691"/>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a:extLst>
                <a:ext uri="{FF2B5EF4-FFF2-40B4-BE49-F238E27FC236}">
                  <a16:creationId xmlns:a16="http://schemas.microsoft.com/office/drawing/2014/main" id="{17C62A28-6731-AFB9-8E1A-23711B47415D}"/>
                </a:ext>
              </a:extLst>
            </p:cNvPr>
            <p:cNvSpPr/>
            <p:nvPr/>
          </p:nvSpPr>
          <p:spPr>
            <a:xfrm rot="5589328" flipH="1">
              <a:off x="1372087" y="1493688"/>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a:extLst>
                <a:ext uri="{FF2B5EF4-FFF2-40B4-BE49-F238E27FC236}">
                  <a16:creationId xmlns:a16="http://schemas.microsoft.com/office/drawing/2014/main" id="{26FD6BF9-BA6C-E9F2-446B-0EE204887227}"/>
                </a:ext>
              </a:extLst>
            </p:cNvPr>
            <p:cNvSpPr/>
            <p:nvPr/>
          </p:nvSpPr>
          <p:spPr>
            <a:xfrm>
              <a:off x="1445625" y="1522475"/>
              <a:ext cx="490800" cy="49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462;p101">
            <a:extLst>
              <a:ext uri="{FF2B5EF4-FFF2-40B4-BE49-F238E27FC236}">
                <a16:creationId xmlns:a16="http://schemas.microsoft.com/office/drawing/2014/main" id="{7B1EFAB9-5051-7DB9-EAB2-38A0BA96D9A7}"/>
              </a:ext>
            </a:extLst>
          </p:cNvPr>
          <p:cNvSpPr/>
          <p:nvPr/>
        </p:nvSpPr>
        <p:spPr>
          <a:xfrm>
            <a:off x="443810"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63;p101">
            <a:extLst>
              <a:ext uri="{FF2B5EF4-FFF2-40B4-BE49-F238E27FC236}">
                <a16:creationId xmlns:a16="http://schemas.microsoft.com/office/drawing/2014/main" id="{97736680-6FB3-66B4-D4C2-886752378556}"/>
              </a:ext>
            </a:extLst>
          </p:cNvPr>
          <p:cNvSpPr/>
          <p:nvPr/>
        </p:nvSpPr>
        <p:spPr>
          <a:xfrm flipH="1">
            <a:off x="8417146"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7;p45">
            <a:extLst>
              <a:ext uri="{FF2B5EF4-FFF2-40B4-BE49-F238E27FC236}">
                <a16:creationId xmlns:a16="http://schemas.microsoft.com/office/drawing/2014/main" id="{A5D547BE-21D2-15CD-454B-BA429692FD7D}"/>
              </a:ext>
            </a:extLst>
          </p:cNvPr>
          <p:cNvSpPr txBox="1">
            <a:spLocks/>
          </p:cNvSpPr>
          <p:nvPr/>
        </p:nvSpPr>
        <p:spPr>
          <a:xfrm>
            <a:off x="533954" y="1270727"/>
            <a:ext cx="8030384" cy="77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ytone One"/>
              <a:buNone/>
              <a:defRPr sz="1600" b="1"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9pPr>
          </a:lstStyle>
          <a:p>
            <a:r>
              <a:rPr lang="ar-SA" sz="1800" b="0" dirty="0">
                <a:latin typeface="Traditional Arabic" panose="02020603050405020304" pitchFamily="18" charset="-78"/>
                <a:cs typeface="Traditional Arabic" panose="02020603050405020304" pitchFamily="18" charset="-78"/>
              </a:rPr>
              <a:t>ترتبط عوامل الامن والسلامة في المنشآت الرياضية بالعديد من العوامل. والتي تختلف حسب نوع المنشأة وطبيعتها. فمن ناحية الحضور الجماهيري</a:t>
            </a:r>
            <a:r>
              <a:rPr lang="ar-SA" sz="1800" dirty="0">
                <a:latin typeface="Traditional Arabic" panose="02020603050405020304" pitchFamily="18" charset="-78"/>
                <a:cs typeface="Traditional Arabic" panose="02020603050405020304" pitchFamily="18" charset="-78"/>
              </a:rPr>
              <a:t> </a:t>
            </a:r>
            <a:r>
              <a:rPr lang="ar-SA" sz="1800" b="0" dirty="0">
                <a:latin typeface="Traditional Arabic" panose="02020603050405020304" pitchFamily="18" charset="-78"/>
                <a:cs typeface="Traditional Arabic" panose="02020603050405020304" pitchFamily="18" charset="-78"/>
              </a:rPr>
              <a:t>للمنافسات والمسابقات الرياضية يجب الاهتمام </a:t>
            </a:r>
            <a:r>
              <a:rPr lang="ar-SA" sz="1800" dirty="0">
                <a:latin typeface="Traditional Arabic" panose="02020603050405020304" pitchFamily="18" charset="-78"/>
                <a:cs typeface="Traditional Arabic" panose="02020603050405020304" pitchFamily="18" charset="-78"/>
              </a:rPr>
              <a:t>بالمدرجات وأماكن الجلوس للمشاهدة</a:t>
            </a:r>
          </a:p>
        </p:txBody>
      </p:sp>
    </p:spTree>
    <p:extLst>
      <p:ext uri="{BB962C8B-B14F-4D97-AF65-F5344CB8AC3E}">
        <p14:creationId xmlns:p14="http://schemas.microsoft.com/office/powerpoint/2010/main" val="21803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1000"/>
                                        <p:tgtEl>
                                          <p:spTgt spid="4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43"/>
                                        </p:tgtEl>
                                        <p:attrNameLst>
                                          <p:attrName>style.visibility</p:attrName>
                                        </p:attrNameLst>
                                      </p:cBhvr>
                                      <p:to>
                                        <p:strVal val="visible"/>
                                      </p:to>
                                    </p:set>
                                    <p:anim calcmode="lin" valueType="num">
                                      <p:cBhvr additive="base">
                                        <p:cTn id="10" dur="1000"/>
                                        <p:tgtEl>
                                          <p:spTgt spid="4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 calcmode="lin" valueType="num">
                                      <p:cBhvr additive="base">
                                        <p:cTn id="13" dur="1000"/>
                                        <p:tgtEl>
                                          <p:spTgt spid="47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58"/>
                                        </p:tgtEl>
                                        <p:attrNameLst>
                                          <p:attrName>style.visibility</p:attrName>
                                        </p:attrNameLst>
                                      </p:cBhvr>
                                      <p:to>
                                        <p:strVal val="visible"/>
                                      </p:to>
                                    </p:set>
                                    <p:anim calcmode="lin" valueType="num">
                                      <p:cBhvr additive="base">
                                        <p:cTn id="16" dur="1000"/>
                                        <p:tgtEl>
                                          <p:spTgt spid="45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4"/>
                                        </p:tgtEl>
                                        <p:attrNameLst>
                                          <p:attrName>style.visibility</p:attrName>
                                        </p:attrNameLst>
                                      </p:cBhvr>
                                      <p:to>
                                        <p:strVal val="visible"/>
                                      </p:to>
                                    </p:set>
                                    <p:anim calcmode="lin" valueType="num">
                                      <p:cBhvr additive="base">
                                        <p:cTn id="20" dur="1000"/>
                                        <p:tgtEl>
                                          <p:spTgt spid="44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6"/>
                                        </p:tgtEl>
                                        <p:attrNameLst>
                                          <p:attrName>style.visibility</p:attrName>
                                        </p:attrNameLst>
                                      </p:cBhvr>
                                      <p:to>
                                        <p:strVal val="visible"/>
                                      </p:to>
                                    </p:set>
                                    <p:anim calcmode="lin" valueType="num">
                                      <p:cBhvr additive="base">
                                        <p:cTn id="23" dur="1000"/>
                                        <p:tgtEl>
                                          <p:spTgt spid="446"/>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70"/>
                                        </p:tgtEl>
                                        <p:attrNameLst>
                                          <p:attrName>style.visibility</p:attrName>
                                        </p:attrNameLst>
                                      </p:cBhvr>
                                      <p:to>
                                        <p:strVal val="visible"/>
                                      </p:to>
                                    </p:set>
                                    <p:anim calcmode="lin" valueType="num">
                                      <p:cBhvr additive="base">
                                        <p:cTn id="26" dur="1000"/>
                                        <p:tgtEl>
                                          <p:spTgt spid="470"/>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0"/>
                                        </p:tgtEl>
                                        <p:attrNameLst>
                                          <p:attrName>style.visibility</p:attrName>
                                        </p:attrNameLst>
                                      </p:cBhvr>
                                      <p:to>
                                        <p:strVal val="visible"/>
                                      </p:to>
                                    </p:set>
                                    <p:anim calcmode="lin" valueType="num">
                                      <p:cBhvr additive="base">
                                        <p:cTn id="29" dur="1000"/>
                                        <p:tgtEl>
                                          <p:spTgt spid="46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447"/>
                                        </p:tgtEl>
                                        <p:attrNameLst>
                                          <p:attrName>style.visibility</p:attrName>
                                        </p:attrNameLst>
                                      </p:cBhvr>
                                      <p:to>
                                        <p:strVal val="visible"/>
                                      </p:to>
                                    </p:set>
                                    <p:anim calcmode="lin" valueType="num">
                                      <p:cBhvr additive="base">
                                        <p:cTn id="33" dur="1000"/>
                                        <p:tgtEl>
                                          <p:spTgt spid="447"/>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49"/>
                                        </p:tgtEl>
                                        <p:attrNameLst>
                                          <p:attrName>style.visibility</p:attrName>
                                        </p:attrNameLst>
                                      </p:cBhvr>
                                      <p:to>
                                        <p:strVal val="visible"/>
                                      </p:to>
                                    </p:set>
                                    <p:anim calcmode="lin" valueType="num">
                                      <p:cBhvr additive="base">
                                        <p:cTn id="36" dur="1000"/>
                                        <p:tgtEl>
                                          <p:spTgt spid="449"/>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7"/>
                                        </p:tgtEl>
                                        <p:attrNameLst>
                                          <p:attrName>style.visibility</p:attrName>
                                        </p:attrNameLst>
                                      </p:cBhvr>
                                      <p:to>
                                        <p:strVal val="visible"/>
                                      </p:to>
                                    </p:set>
                                    <p:anim calcmode="lin" valueType="num">
                                      <p:cBhvr additive="base">
                                        <p:cTn id="39" dur="1000"/>
                                        <p:tgtEl>
                                          <p:spTgt spid="467"/>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59"/>
                                        </p:tgtEl>
                                        <p:attrNameLst>
                                          <p:attrName>style.visibility</p:attrName>
                                        </p:attrNameLst>
                                      </p:cBhvr>
                                      <p:to>
                                        <p:strVal val="visible"/>
                                      </p:to>
                                    </p:set>
                                    <p:anim calcmode="lin" valueType="num">
                                      <p:cBhvr additive="base">
                                        <p:cTn id="42" dur="1000"/>
                                        <p:tgtEl>
                                          <p:spTgt spid="459"/>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 presetClass="entr" presetSubtype="4" fill="hold" nodeType="afterEffect">
                                  <p:stCondLst>
                                    <p:cond delay="0"/>
                                  </p:stCondLst>
                                  <p:childTnLst>
                                    <p:set>
                                      <p:cBhvr>
                                        <p:cTn id="45" dur="1" fill="hold">
                                          <p:stCondLst>
                                            <p:cond delay="0"/>
                                          </p:stCondLst>
                                        </p:cTn>
                                        <p:tgtEl>
                                          <p:spTgt spid="450"/>
                                        </p:tgtEl>
                                        <p:attrNameLst>
                                          <p:attrName>style.visibility</p:attrName>
                                        </p:attrNameLst>
                                      </p:cBhvr>
                                      <p:to>
                                        <p:strVal val="visible"/>
                                      </p:to>
                                    </p:set>
                                    <p:anim calcmode="lin" valueType="num">
                                      <p:cBhvr additive="base">
                                        <p:cTn id="46" dur="1000"/>
                                        <p:tgtEl>
                                          <p:spTgt spid="450"/>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52"/>
                                        </p:tgtEl>
                                        <p:attrNameLst>
                                          <p:attrName>style.visibility</p:attrName>
                                        </p:attrNameLst>
                                      </p:cBhvr>
                                      <p:to>
                                        <p:strVal val="visible"/>
                                      </p:to>
                                    </p:set>
                                    <p:anim calcmode="lin" valueType="num">
                                      <p:cBhvr additive="base">
                                        <p:cTn id="49" dur="1000"/>
                                        <p:tgtEl>
                                          <p:spTgt spid="452"/>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additive="base">
                                        <p:cTn id="52" dur="1000"/>
                                        <p:tgtEl>
                                          <p:spTgt spid="464"/>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61"/>
                                        </p:tgtEl>
                                        <p:attrNameLst>
                                          <p:attrName>style.visibility</p:attrName>
                                        </p:attrNameLst>
                                      </p:cBhvr>
                                      <p:to>
                                        <p:strVal val="visible"/>
                                      </p:to>
                                    </p:set>
                                    <p:anim calcmode="lin" valueType="num">
                                      <p:cBhvr additive="base">
                                        <p:cTn id="55" dur="1000"/>
                                        <p:tgtEl>
                                          <p:spTgt spid="461"/>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456"/>
                                        </p:tgtEl>
                                        <p:attrNameLst>
                                          <p:attrName>style.visibility</p:attrName>
                                        </p:attrNameLst>
                                      </p:cBhvr>
                                      <p:to>
                                        <p:strVal val="visible"/>
                                      </p:to>
                                    </p:set>
                                    <p:animEffect transition="in" filter="fade">
                                      <p:cBhvr>
                                        <p:cTn id="59" dur="1000"/>
                                        <p:tgtEl>
                                          <p:spTgt spid="456"/>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453"/>
                                        </p:tgtEl>
                                        <p:attrNameLst>
                                          <p:attrName>style.visibility</p:attrName>
                                        </p:attrNameLst>
                                      </p:cBhvr>
                                      <p:to>
                                        <p:strVal val="visible"/>
                                      </p:to>
                                    </p:set>
                                    <p:animEffect transition="in" filter="fade">
                                      <p:cBhvr>
                                        <p:cTn id="63" dur="1000"/>
                                        <p:tgtEl>
                                          <p:spTgt spid="453"/>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463"/>
                                        </p:tgtEl>
                                        <p:attrNameLst>
                                          <p:attrName>style.visibility</p:attrName>
                                        </p:attrNameLst>
                                      </p:cBhvr>
                                      <p:to>
                                        <p:strVal val="visible"/>
                                      </p:to>
                                    </p:set>
                                    <p:animEffect transition="in" filter="fade">
                                      <p:cBhvr>
                                        <p:cTn id="67" dur="10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a:extLst>
            <a:ext uri="{FF2B5EF4-FFF2-40B4-BE49-F238E27FC236}">
              <a16:creationId xmlns:a16="http://schemas.microsoft.com/office/drawing/2014/main" id="{28C23C08-6A9F-B409-CEF6-C043002AA62A}"/>
            </a:ext>
          </a:extLst>
        </p:cNvPr>
        <p:cNvGrpSpPr/>
        <p:nvPr/>
      </p:nvGrpSpPr>
      <p:grpSpPr>
        <a:xfrm>
          <a:off x="0" y="0"/>
          <a:ext cx="0" cy="0"/>
          <a:chOff x="0" y="0"/>
          <a:chExt cx="0" cy="0"/>
        </a:xfrm>
      </p:grpSpPr>
      <p:sp>
        <p:nvSpPr>
          <p:cNvPr id="440" name="Google Shape;440;p41">
            <a:extLst>
              <a:ext uri="{FF2B5EF4-FFF2-40B4-BE49-F238E27FC236}">
                <a16:creationId xmlns:a16="http://schemas.microsoft.com/office/drawing/2014/main" id="{1B526B5A-0EC3-8E4F-2B28-B548474399A8}"/>
              </a:ext>
            </a:extLst>
          </p:cNvPr>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Sakkal Majalla" panose="02000000000000000000" pitchFamily="2" charset="-78"/>
                <a:cs typeface="Sakkal Majalla" panose="02000000000000000000" pitchFamily="2" charset="-78"/>
              </a:rPr>
              <a:t>ما قبل بناء وتشييد المنشآت الرياضية </a:t>
            </a:r>
            <a:r>
              <a:rPr lang="ar-SA" sz="1600" b="0" dirty="0">
                <a:latin typeface="Sakkal Majalla" panose="02000000000000000000" pitchFamily="2" charset="-78"/>
                <a:cs typeface="Sakkal Majalla" panose="02000000000000000000" pitchFamily="2" charset="-78"/>
              </a:rPr>
              <a:t>(الفاضل،1444)</a:t>
            </a:r>
            <a:endParaRPr sz="1600" b="0" dirty="0">
              <a:latin typeface="Sakkal Majalla" panose="02000000000000000000" pitchFamily="2" charset="-78"/>
              <a:cs typeface="Sakkal Majalla" panose="02000000000000000000" pitchFamily="2" charset="-78"/>
            </a:endParaRPr>
          </a:p>
        </p:txBody>
      </p:sp>
      <p:sp>
        <p:nvSpPr>
          <p:cNvPr id="441" name="Google Shape;441;p41">
            <a:extLst>
              <a:ext uri="{FF2B5EF4-FFF2-40B4-BE49-F238E27FC236}">
                <a16:creationId xmlns:a16="http://schemas.microsoft.com/office/drawing/2014/main" id="{34B8D2D5-D1F2-8C01-6F36-CA3F65658955}"/>
              </a:ext>
            </a:extLst>
          </p:cNvPr>
          <p:cNvSpPr txBox="1">
            <a:spLocks noGrp="1"/>
          </p:cNvSpPr>
          <p:nvPr>
            <p:ph type="title" idx="2"/>
          </p:nvPr>
        </p:nvSpPr>
        <p:spPr>
          <a:xfrm>
            <a:off x="411330"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04</a:t>
            </a:r>
            <a:endParaRPr dirty="0"/>
          </a:p>
        </p:txBody>
      </p:sp>
      <p:sp>
        <p:nvSpPr>
          <p:cNvPr id="443" name="Google Shape;443;p41">
            <a:extLst>
              <a:ext uri="{FF2B5EF4-FFF2-40B4-BE49-F238E27FC236}">
                <a16:creationId xmlns:a16="http://schemas.microsoft.com/office/drawing/2014/main" id="{55196047-22CC-1B47-94B9-159173A52797}"/>
              </a:ext>
            </a:extLst>
          </p:cNvPr>
          <p:cNvSpPr txBox="1">
            <a:spLocks noGrp="1"/>
          </p:cNvSpPr>
          <p:nvPr>
            <p:ph type="subTitle" idx="3"/>
          </p:nvPr>
        </p:nvSpPr>
        <p:spPr>
          <a:xfrm>
            <a:off x="411329" y="4237990"/>
            <a:ext cx="2333953" cy="75070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عدد وطول وعرض الممرات والسلالم، وكذلك عدد وسعة أبواب الخروج</a:t>
            </a:r>
            <a:endParaRPr b="0" dirty="0">
              <a:latin typeface="Traditional Arabic" panose="02020603050405020304" pitchFamily="18" charset="-78"/>
              <a:cs typeface="Traditional Arabic" panose="02020603050405020304" pitchFamily="18" charset="-78"/>
            </a:endParaRPr>
          </a:p>
        </p:txBody>
      </p:sp>
      <p:sp>
        <p:nvSpPr>
          <p:cNvPr id="444" name="Google Shape;444;p41">
            <a:extLst>
              <a:ext uri="{FF2B5EF4-FFF2-40B4-BE49-F238E27FC236}">
                <a16:creationId xmlns:a16="http://schemas.microsoft.com/office/drawing/2014/main" id="{8E46CFC0-4A1A-549E-3C32-F9F40C56765E}"/>
              </a:ext>
            </a:extLst>
          </p:cNvPr>
          <p:cNvSpPr txBox="1">
            <a:spLocks noGrp="1"/>
          </p:cNvSpPr>
          <p:nvPr>
            <p:ph type="title" idx="4"/>
          </p:nvPr>
        </p:nvSpPr>
        <p:spPr>
          <a:xfrm>
            <a:off x="2683130"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03</a:t>
            </a:r>
            <a:endParaRPr dirty="0"/>
          </a:p>
        </p:txBody>
      </p:sp>
      <p:sp>
        <p:nvSpPr>
          <p:cNvPr id="446" name="Google Shape;446;p41">
            <a:extLst>
              <a:ext uri="{FF2B5EF4-FFF2-40B4-BE49-F238E27FC236}">
                <a16:creationId xmlns:a16="http://schemas.microsoft.com/office/drawing/2014/main" id="{F18CC565-FEE7-7574-6C80-147008BE582E}"/>
              </a:ext>
            </a:extLst>
          </p:cNvPr>
          <p:cNvSpPr txBox="1">
            <a:spLocks noGrp="1"/>
          </p:cNvSpPr>
          <p:nvPr>
            <p:ph type="subTitle" idx="6"/>
          </p:nvPr>
        </p:nvSpPr>
        <p:spPr>
          <a:xfrm>
            <a:off x="2606680" y="4237990"/>
            <a:ext cx="2241924" cy="70914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عدد الجماهير في كل جزء من المدرج</a:t>
            </a:r>
            <a:endParaRPr b="0" dirty="0">
              <a:latin typeface="Traditional Arabic" panose="02020603050405020304" pitchFamily="18" charset="-78"/>
              <a:cs typeface="Traditional Arabic" panose="02020603050405020304" pitchFamily="18" charset="-78"/>
            </a:endParaRPr>
          </a:p>
        </p:txBody>
      </p:sp>
      <p:sp>
        <p:nvSpPr>
          <p:cNvPr id="447" name="Google Shape;447;p41">
            <a:extLst>
              <a:ext uri="{FF2B5EF4-FFF2-40B4-BE49-F238E27FC236}">
                <a16:creationId xmlns:a16="http://schemas.microsoft.com/office/drawing/2014/main" id="{714FAF4A-20E7-F71A-90FC-7D124FCB7634}"/>
              </a:ext>
            </a:extLst>
          </p:cNvPr>
          <p:cNvSpPr txBox="1">
            <a:spLocks noGrp="1"/>
          </p:cNvSpPr>
          <p:nvPr>
            <p:ph type="title" idx="7"/>
          </p:nvPr>
        </p:nvSpPr>
        <p:spPr>
          <a:xfrm>
            <a:off x="4799818"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02</a:t>
            </a:r>
            <a:endParaRPr dirty="0"/>
          </a:p>
        </p:txBody>
      </p:sp>
      <p:sp>
        <p:nvSpPr>
          <p:cNvPr id="449" name="Google Shape;449;p41">
            <a:extLst>
              <a:ext uri="{FF2B5EF4-FFF2-40B4-BE49-F238E27FC236}">
                <a16:creationId xmlns:a16="http://schemas.microsoft.com/office/drawing/2014/main" id="{918DDD95-976A-6FF8-2C15-2D289C1E0539}"/>
              </a:ext>
            </a:extLst>
          </p:cNvPr>
          <p:cNvSpPr txBox="1">
            <a:spLocks noGrp="1"/>
          </p:cNvSpPr>
          <p:nvPr>
            <p:ph type="subTitle" idx="9"/>
          </p:nvPr>
        </p:nvSpPr>
        <p:spPr>
          <a:xfrm>
            <a:off x="4799719" y="4237989"/>
            <a:ext cx="1955100" cy="75070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الملاعب المغطاة (الصالات المغلقة): مدة </a:t>
            </a:r>
            <a:r>
              <a:rPr lang="ar-SA" b="0" dirty="0" err="1">
                <a:latin typeface="Traditional Arabic" panose="02020603050405020304" pitchFamily="18" charset="-78"/>
                <a:cs typeface="Traditional Arabic" panose="02020603050405020304" pitchFamily="18" charset="-78"/>
              </a:rPr>
              <a:t>لاتتجاوز</a:t>
            </a:r>
            <a:r>
              <a:rPr lang="ar-SA" b="0" dirty="0">
                <a:latin typeface="Traditional Arabic" panose="02020603050405020304" pitchFamily="18" charset="-78"/>
                <a:cs typeface="Traditional Arabic" panose="02020603050405020304" pitchFamily="18" charset="-78"/>
              </a:rPr>
              <a:t> 5دقائق</a:t>
            </a:r>
            <a:endParaRPr b="0" dirty="0">
              <a:latin typeface="Traditional Arabic" panose="02020603050405020304" pitchFamily="18" charset="-78"/>
              <a:cs typeface="Traditional Arabic" panose="02020603050405020304" pitchFamily="18" charset="-78"/>
            </a:endParaRPr>
          </a:p>
        </p:txBody>
      </p:sp>
      <p:sp>
        <p:nvSpPr>
          <p:cNvPr id="450" name="Google Shape;450;p41">
            <a:extLst>
              <a:ext uri="{FF2B5EF4-FFF2-40B4-BE49-F238E27FC236}">
                <a16:creationId xmlns:a16="http://schemas.microsoft.com/office/drawing/2014/main" id="{AB6C7017-CD7F-55EB-CA60-C21E26A93EEB}"/>
              </a:ext>
            </a:extLst>
          </p:cNvPr>
          <p:cNvSpPr txBox="1">
            <a:spLocks noGrp="1"/>
          </p:cNvSpPr>
          <p:nvPr>
            <p:ph type="title" idx="13"/>
          </p:nvPr>
        </p:nvSpPr>
        <p:spPr>
          <a:xfrm>
            <a:off x="6728721" y="3895615"/>
            <a:ext cx="1955100" cy="4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dirty="0"/>
              <a:t>01</a:t>
            </a:r>
            <a:endParaRPr dirty="0"/>
          </a:p>
        </p:txBody>
      </p:sp>
      <p:sp>
        <p:nvSpPr>
          <p:cNvPr id="452" name="Google Shape;452;p41">
            <a:extLst>
              <a:ext uri="{FF2B5EF4-FFF2-40B4-BE49-F238E27FC236}">
                <a16:creationId xmlns:a16="http://schemas.microsoft.com/office/drawing/2014/main" id="{12BD76CD-B560-4F6D-B72A-F1CE4D4486A5}"/>
              </a:ext>
            </a:extLst>
          </p:cNvPr>
          <p:cNvSpPr txBox="1">
            <a:spLocks noGrp="1"/>
          </p:cNvSpPr>
          <p:nvPr>
            <p:ph type="subTitle" idx="15"/>
          </p:nvPr>
        </p:nvSpPr>
        <p:spPr>
          <a:xfrm>
            <a:off x="6728723" y="4237990"/>
            <a:ext cx="2080532" cy="70914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b="0" dirty="0">
                <a:latin typeface="Traditional Arabic" panose="02020603050405020304" pitchFamily="18" charset="-78"/>
                <a:cs typeface="Traditional Arabic" panose="02020603050405020304" pitchFamily="18" charset="-78"/>
              </a:rPr>
              <a:t>الملاعب المفتوحة (</a:t>
            </a:r>
            <a:r>
              <a:rPr lang="ar-SA" b="0" dirty="0" err="1">
                <a:latin typeface="Traditional Arabic" panose="02020603050405020304" pitchFamily="18" charset="-78"/>
                <a:cs typeface="Traditional Arabic" panose="02020603050405020304" pitchFamily="18" charset="-78"/>
              </a:rPr>
              <a:t>الإستادات</a:t>
            </a:r>
            <a:r>
              <a:rPr lang="ar-SA" b="0" dirty="0">
                <a:latin typeface="Traditional Arabic" panose="02020603050405020304" pitchFamily="18" charset="-78"/>
                <a:cs typeface="Traditional Arabic" panose="02020603050405020304" pitchFamily="18" charset="-78"/>
              </a:rPr>
              <a:t>): ما بين 10-12 دقيقة</a:t>
            </a:r>
            <a:endParaRPr b="0" dirty="0">
              <a:latin typeface="Traditional Arabic" panose="02020603050405020304" pitchFamily="18" charset="-78"/>
              <a:cs typeface="Traditional Arabic" panose="02020603050405020304" pitchFamily="18" charset="-78"/>
            </a:endParaRPr>
          </a:p>
        </p:txBody>
      </p:sp>
      <p:cxnSp>
        <p:nvCxnSpPr>
          <p:cNvPr id="453" name="Google Shape;453;p41">
            <a:extLst>
              <a:ext uri="{FF2B5EF4-FFF2-40B4-BE49-F238E27FC236}">
                <a16:creationId xmlns:a16="http://schemas.microsoft.com/office/drawing/2014/main" id="{0CA91F77-DC44-6EA8-FC3F-268F7FC0B798}"/>
              </a:ext>
            </a:extLst>
          </p:cNvPr>
          <p:cNvCxnSpPr>
            <a:cxnSpLocks/>
          </p:cNvCxnSpPr>
          <p:nvPr/>
        </p:nvCxnSpPr>
        <p:spPr>
          <a:xfrm rot="10800000" flipH="1">
            <a:off x="3772252" y="2551765"/>
            <a:ext cx="1730421" cy="550500"/>
          </a:xfrm>
          <a:prstGeom prst="straightConnector1">
            <a:avLst/>
          </a:prstGeom>
          <a:noFill/>
          <a:ln w="9525" cap="flat" cmpd="sng">
            <a:solidFill>
              <a:schemeClr val="dk2"/>
            </a:solidFill>
            <a:prstDash val="dash"/>
            <a:round/>
            <a:headEnd type="none" w="med" len="med"/>
            <a:tailEnd type="none" w="med" len="med"/>
          </a:ln>
        </p:spPr>
      </p:cxnSp>
      <p:cxnSp>
        <p:nvCxnSpPr>
          <p:cNvPr id="456" name="Google Shape;456;p41">
            <a:extLst>
              <a:ext uri="{FF2B5EF4-FFF2-40B4-BE49-F238E27FC236}">
                <a16:creationId xmlns:a16="http://schemas.microsoft.com/office/drawing/2014/main" id="{5399053D-D34E-4B27-557B-262A420BD833}"/>
              </a:ext>
            </a:extLst>
          </p:cNvPr>
          <p:cNvCxnSpPr>
            <a:stCxn id="457" idx="6"/>
            <a:endCxn id="454" idx="2"/>
          </p:cNvCxnSpPr>
          <p:nvPr/>
        </p:nvCxnSpPr>
        <p:spPr>
          <a:xfrm>
            <a:off x="1634355" y="2551640"/>
            <a:ext cx="1780929" cy="550625"/>
          </a:xfrm>
          <a:prstGeom prst="straightConnector1">
            <a:avLst/>
          </a:prstGeom>
          <a:noFill/>
          <a:ln w="9525" cap="flat" cmpd="sng">
            <a:solidFill>
              <a:schemeClr val="dk2"/>
            </a:solidFill>
            <a:prstDash val="dash"/>
            <a:round/>
            <a:headEnd type="none" w="med" len="med"/>
            <a:tailEnd type="none" w="med" len="med"/>
          </a:ln>
        </p:spPr>
      </p:cxnSp>
      <p:cxnSp>
        <p:nvCxnSpPr>
          <p:cNvPr id="458" name="Google Shape;458;p41">
            <a:extLst>
              <a:ext uri="{FF2B5EF4-FFF2-40B4-BE49-F238E27FC236}">
                <a16:creationId xmlns:a16="http://schemas.microsoft.com/office/drawing/2014/main" id="{BDE7FB8D-25C9-86DB-D717-B1489B5AB53C}"/>
              </a:ext>
            </a:extLst>
          </p:cNvPr>
          <p:cNvCxnSpPr>
            <a:endCxn id="457" idx="4"/>
          </p:cNvCxnSpPr>
          <p:nvPr/>
        </p:nvCxnSpPr>
        <p:spPr>
          <a:xfrm rot="10800000">
            <a:off x="1388955" y="2797040"/>
            <a:ext cx="0" cy="1027200"/>
          </a:xfrm>
          <a:prstGeom prst="straightConnector1">
            <a:avLst/>
          </a:prstGeom>
          <a:noFill/>
          <a:ln w="9525" cap="flat" cmpd="sng">
            <a:solidFill>
              <a:schemeClr val="dk2"/>
            </a:solidFill>
            <a:prstDash val="dash"/>
            <a:round/>
            <a:headEnd type="none" w="med" len="med"/>
            <a:tailEnd type="none" w="med" len="med"/>
          </a:ln>
        </p:spPr>
      </p:cxnSp>
      <p:cxnSp>
        <p:nvCxnSpPr>
          <p:cNvPr id="459" name="Google Shape;459;p41">
            <a:extLst>
              <a:ext uri="{FF2B5EF4-FFF2-40B4-BE49-F238E27FC236}">
                <a16:creationId xmlns:a16="http://schemas.microsoft.com/office/drawing/2014/main" id="{F644B1C5-A5E4-94A3-1423-A66E0EADF456}"/>
              </a:ext>
            </a:extLst>
          </p:cNvPr>
          <p:cNvCxnSpPr>
            <a:cxnSpLocks/>
          </p:cNvCxnSpPr>
          <p:nvPr/>
        </p:nvCxnSpPr>
        <p:spPr>
          <a:xfrm rot="10800000">
            <a:off x="5777414" y="2797040"/>
            <a:ext cx="0" cy="1027200"/>
          </a:xfrm>
          <a:prstGeom prst="straightConnector1">
            <a:avLst/>
          </a:prstGeom>
          <a:noFill/>
          <a:ln w="9525" cap="flat" cmpd="sng">
            <a:solidFill>
              <a:schemeClr val="dk2"/>
            </a:solidFill>
            <a:prstDash val="dash"/>
            <a:round/>
            <a:headEnd type="none" w="med" len="med"/>
            <a:tailEnd type="none" w="med" len="med"/>
          </a:ln>
        </p:spPr>
      </p:cxnSp>
      <p:cxnSp>
        <p:nvCxnSpPr>
          <p:cNvPr id="460" name="Google Shape;460;p41">
            <a:extLst>
              <a:ext uri="{FF2B5EF4-FFF2-40B4-BE49-F238E27FC236}">
                <a16:creationId xmlns:a16="http://schemas.microsoft.com/office/drawing/2014/main" id="{A87DA434-F870-D229-BB29-5BDE73EA6B88}"/>
              </a:ext>
            </a:extLst>
          </p:cNvPr>
          <p:cNvCxnSpPr>
            <a:endCxn id="454" idx="4"/>
          </p:cNvCxnSpPr>
          <p:nvPr/>
        </p:nvCxnSpPr>
        <p:spPr>
          <a:xfrm rot="10800000">
            <a:off x="3660684" y="3347665"/>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1" name="Google Shape;461;p41">
            <a:extLst>
              <a:ext uri="{FF2B5EF4-FFF2-40B4-BE49-F238E27FC236}">
                <a16:creationId xmlns:a16="http://schemas.microsoft.com/office/drawing/2014/main" id="{B9CA475D-6F05-4A1F-1A30-1A4502C5A98D}"/>
              </a:ext>
            </a:extLst>
          </p:cNvPr>
          <p:cNvCxnSpPr>
            <a:endCxn id="462" idx="4"/>
          </p:cNvCxnSpPr>
          <p:nvPr/>
        </p:nvCxnSpPr>
        <p:spPr>
          <a:xfrm rot="10800000">
            <a:off x="7706272" y="3347665"/>
            <a:ext cx="0" cy="476400"/>
          </a:xfrm>
          <a:prstGeom prst="straightConnector1">
            <a:avLst/>
          </a:prstGeom>
          <a:noFill/>
          <a:ln w="9525" cap="flat" cmpd="sng">
            <a:solidFill>
              <a:schemeClr val="dk2"/>
            </a:solidFill>
            <a:prstDash val="dash"/>
            <a:round/>
            <a:headEnd type="none" w="med" len="med"/>
            <a:tailEnd type="none" w="med" len="med"/>
          </a:ln>
        </p:spPr>
      </p:cxnSp>
      <p:cxnSp>
        <p:nvCxnSpPr>
          <p:cNvPr id="463" name="Google Shape;463;p41">
            <a:extLst>
              <a:ext uri="{FF2B5EF4-FFF2-40B4-BE49-F238E27FC236}">
                <a16:creationId xmlns:a16="http://schemas.microsoft.com/office/drawing/2014/main" id="{8A7380F8-3B8D-A4FB-31C6-5001D7B5C2C4}"/>
              </a:ext>
            </a:extLst>
          </p:cNvPr>
          <p:cNvCxnSpPr>
            <a:cxnSpLocks/>
            <a:endCxn id="462" idx="2"/>
          </p:cNvCxnSpPr>
          <p:nvPr/>
        </p:nvCxnSpPr>
        <p:spPr>
          <a:xfrm>
            <a:off x="6030972" y="2551640"/>
            <a:ext cx="1429800" cy="550500"/>
          </a:xfrm>
          <a:prstGeom prst="straightConnector1">
            <a:avLst/>
          </a:prstGeom>
          <a:noFill/>
          <a:ln w="9525" cap="flat" cmpd="sng">
            <a:solidFill>
              <a:schemeClr val="dk2"/>
            </a:solidFill>
            <a:prstDash val="dash"/>
            <a:round/>
            <a:headEnd type="none" w="med" len="med"/>
            <a:tailEnd type="none" w="med" len="med"/>
          </a:ln>
        </p:spPr>
      </p:cxnSp>
      <p:grpSp>
        <p:nvGrpSpPr>
          <p:cNvPr id="464" name="Google Shape;464;p41">
            <a:extLst>
              <a:ext uri="{FF2B5EF4-FFF2-40B4-BE49-F238E27FC236}">
                <a16:creationId xmlns:a16="http://schemas.microsoft.com/office/drawing/2014/main" id="{8D61CAA1-E5BB-94C9-54EC-4663EFA85ED4}"/>
              </a:ext>
            </a:extLst>
          </p:cNvPr>
          <p:cNvGrpSpPr/>
          <p:nvPr/>
        </p:nvGrpSpPr>
        <p:grpSpPr>
          <a:xfrm>
            <a:off x="7460872" y="2856865"/>
            <a:ext cx="679319" cy="490800"/>
            <a:chOff x="7207788" y="2073100"/>
            <a:chExt cx="679319" cy="490800"/>
          </a:xfrm>
        </p:grpSpPr>
        <p:sp>
          <p:nvSpPr>
            <p:cNvPr id="465" name="Google Shape;465;p41">
              <a:extLst>
                <a:ext uri="{FF2B5EF4-FFF2-40B4-BE49-F238E27FC236}">
                  <a16:creationId xmlns:a16="http://schemas.microsoft.com/office/drawing/2014/main" id="{F9AE8013-0AD6-9A2E-0D78-EBE6295F26D9}"/>
                </a:ext>
              </a:extLst>
            </p:cNvPr>
            <p:cNvSpPr/>
            <p:nvPr/>
          </p:nvSpPr>
          <p:spPr>
            <a:xfrm>
              <a:off x="7740958" y="2090242"/>
              <a:ext cx="146148" cy="134540"/>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a:extLst>
                <a:ext uri="{FF2B5EF4-FFF2-40B4-BE49-F238E27FC236}">
                  <a16:creationId xmlns:a16="http://schemas.microsoft.com/office/drawing/2014/main" id="{697F19BD-F4C7-0076-F4E6-BB7665842C27}"/>
                </a:ext>
              </a:extLst>
            </p:cNvPr>
            <p:cNvSpPr/>
            <p:nvPr/>
          </p:nvSpPr>
          <p:spPr>
            <a:xfrm rot="10800000" flipH="1">
              <a:off x="7698533" y="242413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a:extLst>
                <a:ext uri="{FF2B5EF4-FFF2-40B4-BE49-F238E27FC236}">
                  <a16:creationId xmlns:a16="http://schemas.microsoft.com/office/drawing/2014/main" id="{96CE4D55-B7CC-CEA9-D321-D03AA43060A1}"/>
                </a:ext>
              </a:extLst>
            </p:cNvPr>
            <p:cNvSpPr/>
            <p:nvPr/>
          </p:nvSpPr>
          <p:spPr>
            <a:xfrm>
              <a:off x="7207788" y="2073100"/>
              <a:ext cx="490800" cy="49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67" name="Google Shape;467;p41">
            <a:extLst>
              <a:ext uri="{FF2B5EF4-FFF2-40B4-BE49-F238E27FC236}">
                <a16:creationId xmlns:a16="http://schemas.microsoft.com/office/drawing/2014/main" id="{06A662BF-7907-E96C-45AF-74EC5365BAF1}"/>
              </a:ext>
            </a:extLst>
          </p:cNvPr>
          <p:cNvGrpSpPr/>
          <p:nvPr/>
        </p:nvGrpSpPr>
        <p:grpSpPr>
          <a:xfrm>
            <a:off x="5459107" y="2114670"/>
            <a:ext cx="563706" cy="657878"/>
            <a:chOff x="5214181" y="1355397"/>
            <a:chExt cx="563706" cy="657878"/>
          </a:xfrm>
        </p:grpSpPr>
        <p:sp>
          <p:nvSpPr>
            <p:cNvPr id="468" name="Google Shape;468;p41">
              <a:extLst>
                <a:ext uri="{FF2B5EF4-FFF2-40B4-BE49-F238E27FC236}">
                  <a16:creationId xmlns:a16="http://schemas.microsoft.com/office/drawing/2014/main" id="{0565F5FB-3D72-9396-6418-077AB3FDCCA9}"/>
                </a:ext>
              </a:extLst>
            </p:cNvPr>
            <p:cNvSpPr/>
            <p:nvPr/>
          </p:nvSpPr>
          <p:spPr>
            <a:xfrm rot="-5210766">
              <a:off x="5459277" y="1364791"/>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a:extLst>
                <a:ext uri="{FF2B5EF4-FFF2-40B4-BE49-F238E27FC236}">
                  <a16:creationId xmlns:a16="http://schemas.microsoft.com/office/drawing/2014/main" id="{A9CC3FC3-47A9-68ED-4C85-8BF0A70C412A}"/>
                </a:ext>
              </a:extLst>
            </p:cNvPr>
            <p:cNvSpPr/>
            <p:nvPr/>
          </p:nvSpPr>
          <p:spPr>
            <a:xfrm rot="5589328" flipH="1">
              <a:off x="5213562" y="1571513"/>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a:extLst>
                <a:ext uri="{FF2B5EF4-FFF2-40B4-BE49-F238E27FC236}">
                  <a16:creationId xmlns:a16="http://schemas.microsoft.com/office/drawing/2014/main" id="{8A7F564C-5D7D-2BBC-86DF-D3395651DF11}"/>
                </a:ext>
              </a:extLst>
            </p:cNvPr>
            <p:cNvSpPr/>
            <p:nvPr/>
          </p:nvSpPr>
          <p:spPr>
            <a:xfrm>
              <a:off x="5287088" y="1522475"/>
              <a:ext cx="490800" cy="490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470" name="Google Shape;470;p41">
            <a:extLst>
              <a:ext uri="{FF2B5EF4-FFF2-40B4-BE49-F238E27FC236}">
                <a16:creationId xmlns:a16="http://schemas.microsoft.com/office/drawing/2014/main" id="{B269C8D3-8501-5E57-9B40-F94C3767FCA5}"/>
              </a:ext>
            </a:extLst>
          </p:cNvPr>
          <p:cNvGrpSpPr/>
          <p:nvPr/>
        </p:nvGrpSpPr>
        <p:grpSpPr>
          <a:xfrm>
            <a:off x="3272984" y="2777803"/>
            <a:ext cx="633100" cy="569862"/>
            <a:chOff x="3224000" y="1994038"/>
            <a:chExt cx="633100" cy="569862"/>
          </a:xfrm>
        </p:grpSpPr>
        <p:sp>
          <p:nvSpPr>
            <p:cNvPr id="471" name="Google Shape;471;p41">
              <a:extLst>
                <a:ext uri="{FF2B5EF4-FFF2-40B4-BE49-F238E27FC236}">
                  <a16:creationId xmlns:a16="http://schemas.microsoft.com/office/drawing/2014/main" id="{EEA99DF9-DA08-094D-1B4B-FD807AD812A8}"/>
                </a:ext>
              </a:extLst>
            </p:cNvPr>
            <p:cNvSpPr/>
            <p:nvPr/>
          </p:nvSpPr>
          <p:spPr>
            <a:xfrm rot="-5210766">
              <a:off x="3222114" y="2349129"/>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a:extLst>
                <a:ext uri="{FF2B5EF4-FFF2-40B4-BE49-F238E27FC236}">
                  <a16:creationId xmlns:a16="http://schemas.microsoft.com/office/drawing/2014/main" id="{B91E730B-6437-A40C-AE21-511AC3CD4DD2}"/>
                </a:ext>
              </a:extLst>
            </p:cNvPr>
            <p:cNvSpPr/>
            <p:nvPr/>
          </p:nvSpPr>
          <p:spPr>
            <a:xfrm rot="5589328" flipH="1">
              <a:off x="3365762" y="1998488"/>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a:extLst>
                <a:ext uri="{FF2B5EF4-FFF2-40B4-BE49-F238E27FC236}">
                  <a16:creationId xmlns:a16="http://schemas.microsoft.com/office/drawing/2014/main" id="{282B34E1-B70C-501A-FE90-7650490CDC74}"/>
                </a:ext>
              </a:extLst>
            </p:cNvPr>
            <p:cNvSpPr/>
            <p:nvPr/>
          </p:nvSpPr>
          <p:spPr>
            <a:xfrm>
              <a:off x="3366300" y="2073100"/>
              <a:ext cx="490800" cy="49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41">
            <a:extLst>
              <a:ext uri="{FF2B5EF4-FFF2-40B4-BE49-F238E27FC236}">
                <a16:creationId xmlns:a16="http://schemas.microsoft.com/office/drawing/2014/main" id="{E8093F54-4892-B70B-419A-C2D1BE03AD85}"/>
              </a:ext>
            </a:extLst>
          </p:cNvPr>
          <p:cNvGrpSpPr/>
          <p:nvPr/>
        </p:nvGrpSpPr>
        <p:grpSpPr>
          <a:xfrm>
            <a:off x="1070636" y="2273003"/>
            <a:ext cx="580923" cy="620390"/>
            <a:chOff x="1372706" y="1489238"/>
            <a:chExt cx="580923" cy="620390"/>
          </a:xfrm>
        </p:grpSpPr>
        <p:sp>
          <p:nvSpPr>
            <p:cNvPr id="474" name="Google Shape;474;p41">
              <a:extLst>
                <a:ext uri="{FF2B5EF4-FFF2-40B4-BE49-F238E27FC236}">
                  <a16:creationId xmlns:a16="http://schemas.microsoft.com/office/drawing/2014/main" id="{9F410980-105A-DDA8-6FE6-1F7B86D1468F}"/>
                </a:ext>
              </a:extLst>
            </p:cNvPr>
            <p:cNvSpPr/>
            <p:nvPr/>
          </p:nvSpPr>
          <p:spPr>
            <a:xfrm rot="-5210766">
              <a:off x="1809364" y="1965691"/>
              <a:ext cx="146151" cy="134543"/>
            </a:xfrm>
            <a:custGeom>
              <a:avLst/>
              <a:gdLst/>
              <a:ahLst/>
              <a:cxnLst/>
              <a:rect l="l" t="t" r="r" b="b"/>
              <a:pathLst>
                <a:path w="2304" h="2121" extrusionOk="0">
                  <a:moveTo>
                    <a:pt x="1045" y="0"/>
                  </a:moveTo>
                  <a:cubicBezTo>
                    <a:pt x="551" y="0"/>
                    <a:pt x="150" y="360"/>
                    <a:pt x="62" y="862"/>
                  </a:cubicBezTo>
                  <a:cubicBezTo>
                    <a:pt x="0" y="1507"/>
                    <a:pt x="461" y="2059"/>
                    <a:pt x="1106" y="2121"/>
                  </a:cubicBezTo>
                  <a:cubicBezTo>
                    <a:pt x="1781" y="2121"/>
                    <a:pt x="2303" y="1507"/>
                    <a:pt x="2180" y="862"/>
                  </a:cubicBezTo>
                  <a:cubicBezTo>
                    <a:pt x="2150" y="739"/>
                    <a:pt x="1597" y="2"/>
                    <a:pt x="1106" y="2"/>
                  </a:cubicBezTo>
                  <a:cubicBezTo>
                    <a:pt x="1085" y="1"/>
                    <a:pt x="1065"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a:extLst>
                <a:ext uri="{FF2B5EF4-FFF2-40B4-BE49-F238E27FC236}">
                  <a16:creationId xmlns:a16="http://schemas.microsoft.com/office/drawing/2014/main" id="{F3E48D44-8A09-2919-7942-F44C0DC0FB6D}"/>
                </a:ext>
              </a:extLst>
            </p:cNvPr>
            <p:cNvSpPr/>
            <p:nvPr/>
          </p:nvSpPr>
          <p:spPr>
            <a:xfrm rot="5589328" flipH="1">
              <a:off x="1372087" y="1493688"/>
              <a:ext cx="74151" cy="68935"/>
            </a:xfrm>
            <a:custGeom>
              <a:avLst/>
              <a:gdLst/>
              <a:ahLst/>
              <a:cxnLst/>
              <a:rect l="l" t="t" r="r" b="b"/>
              <a:pathLst>
                <a:path w="1322" h="1229" extrusionOk="0">
                  <a:moveTo>
                    <a:pt x="707" y="0"/>
                  </a:moveTo>
                  <a:cubicBezTo>
                    <a:pt x="308" y="0"/>
                    <a:pt x="1" y="338"/>
                    <a:pt x="93" y="737"/>
                  </a:cubicBezTo>
                  <a:cubicBezTo>
                    <a:pt x="93" y="799"/>
                    <a:pt x="431" y="1229"/>
                    <a:pt x="707" y="1229"/>
                  </a:cubicBezTo>
                  <a:cubicBezTo>
                    <a:pt x="983" y="1229"/>
                    <a:pt x="1260" y="1014"/>
                    <a:pt x="1291" y="737"/>
                  </a:cubicBezTo>
                  <a:cubicBezTo>
                    <a:pt x="1321" y="369"/>
                    <a:pt x="1076" y="31"/>
                    <a:pt x="7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a:extLst>
                <a:ext uri="{FF2B5EF4-FFF2-40B4-BE49-F238E27FC236}">
                  <a16:creationId xmlns:a16="http://schemas.microsoft.com/office/drawing/2014/main" id="{4C3F972A-9C96-6815-3176-B3FEB508A383}"/>
                </a:ext>
              </a:extLst>
            </p:cNvPr>
            <p:cNvSpPr/>
            <p:nvPr/>
          </p:nvSpPr>
          <p:spPr>
            <a:xfrm>
              <a:off x="1445625" y="1522475"/>
              <a:ext cx="490800" cy="49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462;p101">
            <a:extLst>
              <a:ext uri="{FF2B5EF4-FFF2-40B4-BE49-F238E27FC236}">
                <a16:creationId xmlns:a16="http://schemas.microsoft.com/office/drawing/2014/main" id="{ACA5C00F-C7FA-65DA-98A6-E19E3E573867}"/>
              </a:ext>
            </a:extLst>
          </p:cNvPr>
          <p:cNvSpPr/>
          <p:nvPr/>
        </p:nvSpPr>
        <p:spPr>
          <a:xfrm>
            <a:off x="443810"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63;p101">
            <a:extLst>
              <a:ext uri="{FF2B5EF4-FFF2-40B4-BE49-F238E27FC236}">
                <a16:creationId xmlns:a16="http://schemas.microsoft.com/office/drawing/2014/main" id="{C4664BFB-4DDD-564E-E2BE-C8791E46387B}"/>
              </a:ext>
            </a:extLst>
          </p:cNvPr>
          <p:cNvSpPr/>
          <p:nvPr/>
        </p:nvSpPr>
        <p:spPr>
          <a:xfrm flipH="1">
            <a:off x="8417146" y="1157152"/>
            <a:ext cx="192900" cy="834900"/>
          </a:xfrm>
          <a:prstGeom prst="leftBrace">
            <a:avLst>
              <a:gd name="adj1" fmla="val 52624"/>
              <a:gd name="adj2"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7;p45">
            <a:extLst>
              <a:ext uri="{FF2B5EF4-FFF2-40B4-BE49-F238E27FC236}">
                <a16:creationId xmlns:a16="http://schemas.microsoft.com/office/drawing/2014/main" id="{F7FD79F7-135F-A9E2-F8B9-F89B263B53AF}"/>
              </a:ext>
            </a:extLst>
          </p:cNvPr>
          <p:cNvSpPr txBox="1">
            <a:spLocks/>
          </p:cNvSpPr>
          <p:nvPr/>
        </p:nvSpPr>
        <p:spPr>
          <a:xfrm>
            <a:off x="533954" y="1270727"/>
            <a:ext cx="8030384" cy="77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ytone One"/>
              <a:buNone/>
              <a:defRPr sz="1600" b="1"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4800"/>
              <a:buFont typeface="Paytone One"/>
              <a:buNone/>
              <a:defRPr sz="4800" b="1" i="0" u="none" strike="noStrike" cap="none">
                <a:solidFill>
                  <a:schemeClr val="dk1"/>
                </a:solidFill>
                <a:latin typeface="Paytone One"/>
                <a:ea typeface="Paytone One"/>
                <a:cs typeface="Paytone One"/>
                <a:sym typeface="Paytone One"/>
              </a:defRPr>
            </a:lvl9pPr>
          </a:lstStyle>
          <a:p>
            <a:r>
              <a:rPr lang="ar-SA" sz="1800" b="0" dirty="0">
                <a:latin typeface="Traditional Arabic" panose="02020603050405020304" pitchFamily="18" charset="-78"/>
                <a:cs typeface="Traditional Arabic" panose="02020603050405020304" pitchFamily="18" charset="-78"/>
              </a:rPr>
              <a:t>ترتبط عوامل الامن والسلامة في المنشآت الرياضية بالعديد من العوامل. والتي تختلف حسب نوع المنشأة وطبيعتها. فمن ناحية الحضور الجماهيري</a:t>
            </a:r>
            <a:r>
              <a:rPr lang="ar-SA" sz="1800" dirty="0">
                <a:latin typeface="Traditional Arabic" panose="02020603050405020304" pitchFamily="18" charset="-78"/>
                <a:cs typeface="Traditional Arabic" panose="02020603050405020304" pitchFamily="18" charset="-78"/>
              </a:rPr>
              <a:t> </a:t>
            </a:r>
            <a:r>
              <a:rPr lang="ar-SA" sz="1800" b="0" dirty="0">
                <a:latin typeface="Traditional Arabic" panose="02020603050405020304" pitchFamily="18" charset="-78"/>
                <a:cs typeface="Traditional Arabic" panose="02020603050405020304" pitchFamily="18" charset="-78"/>
              </a:rPr>
              <a:t>للمنافسات والمسابقات الرياضية يجب الاهتمام </a:t>
            </a:r>
            <a:r>
              <a:rPr lang="ar-SA" sz="1800" dirty="0">
                <a:latin typeface="Traditional Arabic" panose="02020603050405020304" pitchFamily="18" charset="-78"/>
                <a:cs typeface="Traditional Arabic" panose="02020603050405020304" pitchFamily="18" charset="-78"/>
              </a:rPr>
              <a:t>بسرعة إخلاء المدرجات</a:t>
            </a:r>
          </a:p>
        </p:txBody>
      </p:sp>
    </p:spTree>
    <p:extLst>
      <p:ext uri="{BB962C8B-B14F-4D97-AF65-F5344CB8AC3E}">
        <p14:creationId xmlns:p14="http://schemas.microsoft.com/office/powerpoint/2010/main" val="210359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1000"/>
                                        <p:tgtEl>
                                          <p:spTgt spid="4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43"/>
                                        </p:tgtEl>
                                        <p:attrNameLst>
                                          <p:attrName>style.visibility</p:attrName>
                                        </p:attrNameLst>
                                      </p:cBhvr>
                                      <p:to>
                                        <p:strVal val="visible"/>
                                      </p:to>
                                    </p:set>
                                    <p:anim calcmode="lin" valueType="num">
                                      <p:cBhvr additive="base">
                                        <p:cTn id="10" dur="1000"/>
                                        <p:tgtEl>
                                          <p:spTgt spid="4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 calcmode="lin" valueType="num">
                                      <p:cBhvr additive="base">
                                        <p:cTn id="13" dur="1000"/>
                                        <p:tgtEl>
                                          <p:spTgt spid="47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58"/>
                                        </p:tgtEl>
                                        <p:attrNameLst>
                                          <p:attrName>style.visibility</p:attrName>
                                        </p:attrNameLst>
                                      </p:cBhvr>
                                      <p:to>
                                        <p:strVal val="visible"/>
                                      </p:to>
                                    </p:set>
                                    <p:anim calcmode="lin" valueType="num">
                                      <p:cBhvr additive="base">
                                        <p:cTn id="16" dur="1000"/>
                                        <p:tgtEl>
                                          <p:spTgt spid="45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4"/>
                                        </p:tgtEl>
                                        <p:attrNameLst>
                                          <p:attrName>style.visibility</p:attrName>
                                        </p:attrNameLst>
                                      </p:cBhvr>
                                      <p:to>
                                        <p:strVal val="visible"/>
                                      </p:to>
                                    </p:set>
                                    <p:anim calcmode="lin" valueType="num">
                                      <p:cBhvr additive="base">
                                        <p:cTn id="20" dur="1000"/>
                                        <p:tgtEl>
                                          <p:spTgt spid="44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6"/>
                                        </p:tgtEl>
                                        <p:attrNameLst>
                                          <p:attrName>style.visibility</p:attrName>
                                        </p:attrNameLst>
                                      </p:cBhvr>
                                      <p:to>
                                        <p:strVal val="visible"/>
                                      </p:to>
                                    </p:set>
                                    <p:anim calcmode="lin" valueType="num">
                                      <p:cBhvr additive="base">
                                        <p:cTn id="23" dur="1000"/>
                                        <p:tgtEl>
                                          <p:spTgt spid="446"/>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70"/>
                                        </p:tgtEl>
                                        <p:attrNameLst>
                                          <p:attrName>style.visibility</p:attrName>
                                        </p:attrNameLst>
                                      </p:cBhvr>
                                      <p:to>
                                        <p:strVal val="visible"/>
                                      </p:to>
                                    </p:set>
                                    <p:anim calcmode="lin" valueType="num">
                                      <p:cBhvr additive="base">
                                        <p:cTn id="26" dur="1000"/>
                                        <p:tgtEl>
                                          <p:spTgt spid="470"/>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0"/>
                                        </p:tgtEl>
                                        <p:attrNameLst>
                                          <p:attrName>style.visibility</p:attrName>
                                        </p:attrNameLst>
                                      </p:cBhvr>
                                      <p:to>
                                        <p:strVal val="visible"/>
                                      </p:to>
                                    </p:set>
                                    <p:anim calcmode="lin" valueType="num">
                                      <p:cBhvr additive="base">
                                        <p:cTn id="29" dur="1000"/>
                                        <p:tgtEl>
                                          <p:spTgt spid="46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447"/>
                                        </p:tgtEl>
                                        <p:attrNameLst>
                                          <p:attrName>style.visibility</p:attrName>
                                        </p:attrNameLst>
                                      </p:cBhvr>
                                      <p:to>
                                        <p:strVal val="visible"/>
                                      </p:to>
                                    </p:set>
                                    <p:anim calcmode="lin" valueType="num">
                                      <p:cBhvr additive="base">
                                        <p:cTn id="33" dur="1000"/>
                                        <p:tgtEl>
                                          <p:spTgt spid="447"/>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49"/>
                                        </p:tgtEl>
                                        <p:attrNameLst>
                                          <p:attrName>style.visibility</p:attrName>
                                        </p:attrNameLst>
                                      </p:cBhvr>
                                      <p:to>
                                        <p:strVal val="visible"/>
                                      </p:to>
                                    </p:set>
                                    <p:anim calcmode="lin" valueType="num">
                                      <p:cBhvr additive="base">
                                        <p:cTn id="36" dur="1000"/>
                                        <p:tgtEl>
                                          <p:spTgt spid="449"/>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7"/>
                                        </p:tgtEl>
                                        <p:attrNameLst>
                                          <p:attrName>style.visibility</p:attrName>
                                        </p:attrNameLst>
                                      </p:cBhvr>
                                      <p:to>
                                        <p:strVal val="visible"/>
                                      </p:to>
                                    </p:set>
                                    <p:anim calcmode="lin" valueType="num">
                                      <p:cBhvr additive="base">
                                        <p:cTn id="39" dur="1000"/>
                                        <p:tgtEl>
                                          <p:spTgt spid="467"/>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59"/>
                                        </p:tgtEl>
                                        <p:attrNameLst>
                                          <p:attrName>style.visibility</p:attrName>
                                        </p:attrNameLst>
                                      </p:cBhvr>
                                      <p:to>
                                        <p:strVal val="visible"/>
                                      </p:to>
                                    </p:set>
                                    <p:anim calcmode="lin" valueType="num">
                                      <p:cBhvr additive="base">
                                        <p:cTn id="42" dur="1000"/>
                                        <p:tgtEl>
                                          <p:spTgt spid="459"/>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 presetClass="entr" presetSubtype="4" fill="hold" nodeType="afterEffect">
                                  <p:stCondLst>
                                    <p:cond delay="0"/>
                                  </p:stCondLst>
                                  <p:childTnLst>
                                    <p:set>
                                      <p:cBhvr>
                                        <p:cTn id="45" dur="1" fill="hold">
                                          <p:stCondLst>
                                            <p:cond delay="0"/>
                                          </p:stCondLst>
                                        </p:cTn>
                                        <p:tgtEl>
                                          <p:spTgt spid="450"/>
                                        </p:tgtEl>
                                        <p:attrNameLst>
                                          <p:attrName>style.visibility</p:attrName>
                                        </p:attrNameLst>
                                      </p:cBhvr>
                                      <p:to>
                                        <p:strVal val="visible"/>
                                      </p:to>
                                    </p:set>
                                    <p:anim calcmode="lin" valueType="num">
                                      <p:cBhvr additive="base">
                                        <p:cTn id="46" dur="1000"/>
                                        <p:tgtEl>
                                          <p:spTgt spid="450"/>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52"/>
                                        </p:tgtEl>
                                        <p:attrNameLst>
                                          <p:attrName>style.visibility</p:attrName>
                                        </p:attrNameLst>
                                      </p:cBhvr>
                                      <p:to>
                                        <p:strVal val="visible"/>
                                      </p:to>
                                    </p:set>
                                    <p:anim calcmode="lin" valueType="num">
                                      <p:cBhvr additive="base">
                                        <p:cTn id="49" dur="1000"/>
                                        <p:tgtEl>
                                          <p:spTgt spid="452"/>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additive="base">
                                        <p:cTn id="52" dur="1000"/>
                                        <p:tgtEl>
                                          <p:spTgt spid="464"/>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61"/>
                                        </p:tgtEl>
                                        <p:attrNameLst>
                                          <p:attrName>style.visibility</p:attrName>
                                        </p:attrNameLst>
                                      </p:cBhvr>
                                      <p:to>
                                        <p:strVal val="visible"/>
                                      </p:to>
                                    </p:set>
                                    <p:anim calcmode="lin" valueType="num">
                                      <p:cBhvr additive="base">
                                        <p:cTn id="55" dur="1000"/>
                                        <p:tgtEl>
                                          <p:spTgt spid="461"/>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456"/>
                                        </p:tgtEl>
                                        <p:attrNameLst>
                                          <p:attrName>style.visibility</p:attrName>
                                        </p:attrNameLst>
                                      </p:cBhvr>
                                      <p:to>
                                        <p:strVal val="visible"/>
                                      </p:to>
                                    </p:set>
                                    <p:animEffect transition="in" filter="fade">
                                      <p:cBhvr>
                                        <p:cTn id="59" dur="1000"/>
                                        <p:tgtEl>
                                          <p:spTgt spid="456"/>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453"/>
                                        </p:tgtEl>
                                        <p:attrNameLst>
                                          <p:attrName>style.visibility</p:attrName>
                                        </p:attrNameLst>
                                      </p:cBhvr>
                                      <p:to>
                                        <p:strVal val="visible"/>
                                      </p:to>
                                    </p:set>
                                    <p:animEffect transition="in" filter="fade">
                                      <p:cBhvr>
                                        <p:cTn id="63" dur="1000"/>
                                        <p:tgtEl>
                                          <p:spTgt spid="453"/>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463"/>
                                        </p:tgtEl>
                                        <p:attrNameLst>
                                          <p:attrName>style.visibility</p:attrName>
                                        </p:attrNameLst>
                                      </p:cBhvr>
                                      <p:to>
                                        <p:strVal val="visible"/>
                                      </p:to>
                                    </p:set>
                                    <p:animEffect transition="in" filter="fade">
                                      <p:cBhvr>
                                        <p:cTn id="67" dur="10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d Maps for Studying by Slidesgo">
  <a:themeElements>
    <a:clrScheme name="Simple Light">
      <a:dk1>
        <a:srgbClr val="0A0902"/>
      </a:dk1>
      <a:lt1>
        <a:srgbClr val="FCFCEE"/>
      </a:lt1>
      <a:dk2>
        <a:srgbClr val="0A0902"/>
      </a:dk2>
      <a:lt2>
        <a:srgbClr val="FCFCEE"/>
      </a:lt2>
      <a:accent1>
        <a:srgbClr val="A20095"/>
      </a:accent1>
      <a:accent2>
        <a:srgbClr val="C30069"/>
      </a:accent2>
      <a:accent3>
        <a:srgbClr val="FF9557"/>
      </a:accent3>
      <a:accent4>
        <a:srgbClr val="DFD927"/>
      </a:accent4>
      <a:accent5>
        <a:srgbClr val="F0EA2E"/>
      </a:accent5>
      <a:accent6>
        <a:srgbClr val="6E66DC"/>
      </a:accent6>
      <a:hlink>
        <a:srgbClr val="0A09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2723</Words>
  <Application>Microsoft Office PowerPoint</Application>
  <PresentationFormat>عرض على الشاشة (16:9)</PresentationFormat>
  <Paragraphs>242</Paragraphs>
  <Slides>30</Slides>
  <Notes>30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30</vt:i4>
      </vt:variant>
    </vt:vector>
  </HeadingPairs>
  <TitlesOfParts>
    <vt:vector size="42" baseType="lpstr">
      <vt:lpstr>Arial</vt:lpstr>
      <vt:lpstr>Courier New</vt:lpstr>
      <vt:lpstr>Livvic</vt:lpstr>
      <vt:lpstr>Paytone One</vt:lpstr>
      <vt:lpstr>Raleway</vt:lpstr>
      <vt:lpstr>Raleway Light</vt:lpstr>
      <vt:lpstr>Ribeye</vt:lpstr>
      <vt:lpstr>Roboto Condensed Light</vt:lpstr>
      <vt:lpstr>Sakkal Majalla</vt:lpstr>
      <vt:lpstr>Traditional Arabic</vt:lpstr>
      <vt:lpstr>Work Sans</vt:lpstr>
      <vt:lpstr>Mind Maps for Studying by Slidesgo</vt:lpstr>
      <vt:lpstr>ما رأيكم في مقولة " أمن وسلامة المنشأة الرياضية يمكن أن تؤثر مباشرة على أداء الطلاب والرياضيين"</vt:lpstr>
      <vt:lpstr>تهيئة المنشأة الرياضية الآمنة والمستدامة</vt:lpstr>
      <vt:lpstr>تعريف المنشأة الرياضية الآمنة</vt:lpstr>
      <vt:lpstr>أنواع المنشآت الرياضية (العرابي،2015)</vt:lpstr>
      <vt:lpstr>عناصر المنشأة الرياضية(العرابي،2015)</vt:lpstr>
      <vt:lpstr>مبادئ واسس تخطيط المنشآت الرياضية (الفاضل،1444)</vt:lpstr>
      <vt:lpstr>مبادئ واسس تخطيط المنشآت الرياضية (الفاضل،1444)</vt:lpstr>
      <vt:lpstr>ما قبل بناء وتشييد المنشآت الرياضية (الفاضل،1444)</vt:lpstr>
      <vt:lpstr>ما قبل بناء وتشييد المنشآت الرياضية (الفاضل،1444)</vt:lpstr>
      <vt:lpstr>ما قبل بناء وتشييد المنشآت الرياضية (الفاضل،1444)</vt:lpstr>
      <vt:lpstr>ما قبل بناء وتشييد المنشآت الرياضية (الفاضل،1444)</vt:lpstr>
      <vt:lpstr>بروتوكولات لتحسين السلامة في مناطق الأمان (الفاضل،1444)</vt:lpstr>
      <vt:lpstr>أهم نماذج التخطيط للسلامة في المنشآت الرياضية (الفاضل،1444)</vt:lpstr>
      <vt:lpstr>أهم نماذج التخطيط للسلامة في المنشآت الرياضية</vt:lpstr>
      <vt:lpstr>أهم نماذج التخطيط للسلامة في المنشآت الرياضية</vt:lpstr>
      <vt:lpstr>أسس تحقيق البيئة الرياضية الآمنة</vt:lpstr>
      <vt:lpstr>دراسات حول الأمن والسلامة في المنشآت الرياضية</vt:lpstr>
      <vt:lpstr>قام الباحثون (Li, Ariffin, &amp; Tham, 2025) بدراسة أثر  وجود مرافق السلامة على رضا الطلاب في المنشآت الرياضية بجامعات مقاطعة شانشي</vt:lpstr>
      <vt:lpstr>قام الباحثون (Li, Ariffin, &amp; Tham, 2025) بدراسة أثر  وجود مرافق السلامة على رضا الطلاب في المنشآت الرياضية بجامعات مقاطعة شانشي</vt:lpstr>
      <vt:lpstr>(Ibraheem &amp; Musa, 2015) العوامل المحددة لأمن المنشآت الرياضية في مجمع ملعب ولاية كوارا</vt:lpstr>
      <vt:lpstr>(Ibraheem &amp; Musa, 2015) العوامل المحددة لأمن المنشآت الرياضية في مجمع ملعب ولاية كوارا</vt:lpstr>
      <vt:lpstr>إدارة السلامة والأمن في الفعاليات الرياضية: التصورات، تجربة الجماهير، والتكنولوجيا (Kim, Walsh, &amp; Park, 2014)</vt:lpstr>
      <vt:lpstr>إدارة السلامة والأمن في الفعاليات الرياضية: التصورات، تجربة الجماهير، والتكنولوجيا (Kim, Walsh, &amp; Park, 2014)</vt:lpstr>
      <vt:lpstr>إدارة المنشآت الرياضية: الضغوط والإرهاب منذ أحداث 11 سبتمبر (Appelbaum, Adeland, &amp; Harris, 2005)</vt:lpstr>
      <vt:lpstr>إدارة المنشآت الرياضية: الضغوط والإرهاب منذ أحداث 11 سبتمبر (Appelbaum, Adeland, &amp; Harris, 2005)</vt:lpstr>
      <vt:lpstr>الوقاية من الجريمة من خلال التصميم البيئي: دراسة عددية للعوامل البيئية المؤثرة في أمن المنشآت الرياضية(Rezavandzayeri, Khodadadi, &amp; Talatahari, 2024) </vt:lpstr>
      <vt:lpstr>ما هو منهج CPTED</vt:lpstr>
      <vt:lpstr>من خلال ما سبق هل للمنشآت الرياضية تأثير ودور فعال في التنمية المستدامة</vt:lpstr>
      <vt:lpstr>التعليم والتدريب</vt:lpstr>
      <vt:lpstr>المراجع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 رأيكم في مقولة " أمن وسلامة المنشأة الرياضية يمكن أن تؤثر مباشرة على أداء الطلاب والرياضيين"</dc:title>
  <dc:creator>alwyah alsalamn</dc:creator>
  <cp:lastModifiedBy>Rashid Jassas</cp:lastModifiedBy>
  <cp:revision>3</cp:revision>
  <dcterms:modified xsi:type="dcterms:W3CDTF">2025-10-19T08:29:47Z</dcterms:modified>
</cp:coreProperties>
</file>