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7EAED"/>
          </a:solidFill>
        </a:fill>
      </a:tcStyle>
    </a:wholeTbl>
    <a:band1H>
      <a:tcStyle>
        <a:tcBdr/>
        <a:fill>
          <a:solidFill>
            <a:srgbClr val="CCD2D8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CD2D8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156082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156082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156082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15608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78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64E8A68-83F8-4AE2-A515-D062C30F77F4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CC879D-689E-4F53-AE08-3F333AB31CB2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1pPr>
          </a:lstStyle>
          <a:p>
            <a:pPr lvl="0"/>
            <a:fld id="{FF54253A-B070-44C1-8A6E-22177CB1FA58}" type="datetime1">
              <a:rPr lang="en-US"/>
              <a:pPr lvl="0"/>
              <a:t>5/4/2025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CBCDCED-1063-41A8-87E5-51A6EE5ACB1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992DDB6-820B-4B4D-8CBD-2896E74BA5CF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5E5BE9-33DD-4600-B051-FAA665622477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F6E16-81A5-43C6-B38C-B3CF6421892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1pPr>
          </a:lstStyle>
          <a:p>
            <a:pPr lvl="0"/>
            <a:fld id="{75FAA2DF-1A9B-43BA-89B4-EAC24E5653B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921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Aptos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Aptos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Aptos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Aptos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Apto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E99EA57-FEF8-4D0E-A1FE-4BB5303024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85DA06F-4DDD-4B10-A2FC-290AACE9A4A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4B1C24-1EB8-4C94-8E0F-FD01C42AC3E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275BE58D-EA5B-49F2-9530-9B24B9070A06}" type="slidenum"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76864-EA11-4E68-9542-EC93C946CB3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9C7C5C-2D70-4839-9606-8CB92B484D61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41F6D1-AE87-430D-8A01-2D625230FD1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2AF1F3-3C7B-455C-A823-B9704D1DBCB5}" type="datetime1">
              <a:rPr lang="en-US"/>
              <a:pPr lvl="0"/>
              <a:t>5/4/2025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FDC8AD-3D01-4936-8337-980C16662A0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EE9937-876B-4336-945D-7DE09F153E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D998364-2710-4811-807A-43FC661EBC4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6565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1EC10-65AA-43A1-AC3E-163DDB768D7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121B27-2801-4D94-BEA0-D92363ADB12B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E1C61A-4543-4ACC-BF75-55C7CBFF16E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25B7C01-EBD4-4D31-AF10-8E3199AB34E6}" type="datetime1">
              <a:rPr lang="en-US"/>
              <a:pPr lvl="0"/>
              <a:t>5/4/2025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5B13EE-1DAD-4656-BB6D-08DFC90B05A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06CBC7-E05E-4C45-BA1D-5B60F08241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1EE70A8-543C-4346-AF11-FADF5C8AAC0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643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337C67-5879-4FAF-8599-3ABEFBA3EBFC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522068-F649-4A1A-B3D6-48BF33C6B415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7F63D6-8387-4DD1-B13B-EF30113AABD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27364F9-9265-4F56-B7A7-9E8BC0AE8C47}" type="datetime1">
              <a:rPr lang="en-US"/>
              <a:pPr lvl="0"/>
              <a:t>5/4/2025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5FCD57-E573-43AD-8862-ECCB9B72E9C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E90C8-AF6E-4BDE-8FEF-B955202CA2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71EC299-F314-4828-A74D-8ADC9231DF4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185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9040A-035D-4CD1-86C1-F2AE3202FB7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7F4A4-D458-4FFB-8BAD-7A0FBEE2273A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E6239-069F-441C-BAEE-5D76FDF7148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45B5E8-D5D9-4809-BA3D-D940F4EFACE3}" type="datetime1">
              <a:rPr lang="en-US"/>
              <a:pPr lvl="0"/>
              <a:t>5/4/2025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B6B9F-3B24-4FD1-ABEB-34A5779FA45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56B59-D1B2-4B0D-93B1-91F568A7F66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F843F7-08EE-4A4F-9BD5-949840430D4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75698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CA220-3202-4859-90BE-E4BF1E637F7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B33809-A66F-4528-98FF-D868A2CF1B9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767676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FB44C0-59D7-4670-993E-E1285911B95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DBCF743-6A2A-4C01-A952-D236D833C9C8}" type="datetime1">
              <a:rPr lang="en-US"/>
              <a:pPr lvl="0"/>
              <a:t>5/4/2025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5B3B9-A321-4AFB-B598-4BC44072815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90B09-C8BE-4BEA-BA6F-F87E64C400E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9885E7E-1FFE-4F59-B3A4-77B210AA298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623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83586-09B1-4C5D-A115-39A52EEA7C0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E2B0E-8CD8-4C25-9AB0-2A5DA38892E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0E87E6-98AD-4CB3-92C0-066B5CFBA1FD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76077F-4C4A-440A-A784-896B13E451A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801B845-3C28-4163-92E5-6DE57D116B17}" type="datetime1">
              <a:rPr lang="en-US"/>
              <a:pPr lvl="0"/>
              <a:t>5/4/2025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FCDC7B-7DDB-42A3-9E0F-CDA29080D16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C75485-743B-4FC2-AA8B-7DA9D6D788D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E62CE2-9F73-4531-8527-3C61025C50F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462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EA327-48F1-4F1B-93D0-A30537CCC3E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3102A0-F825-468A-9835-011951FFFF8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F791C8-135F-497F-8448-02A3DACB0943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06ACF1-175B-481F-81F5-40B192622DD1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F033C2-2781-4DB8-8C82-4C5A2B4F84AC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DDB2FC-8E88-4C98-A479-5F6BC37790E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DC633DA-0429-4816-B0B9-162E56253EC9}" type="datetime1">
              <a:rPr lang="en-US"/>
              <a:pPr lvl="0"/>
              <a:t>5/4/2025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E4FC3B-B33C-42E7-99EB-5EE46A52252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702188-4F23-49BA-8103-96809CC8517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9259BF-F3CC-42BD-BDC3-3651BB1BFF6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1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429F7-16C6-4EF7-AC1A-53FCF197A91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05F183-25CF-4052-B40F-81F87C93B81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D76366E-F5F5-4384-B76C-E4759FEF538F}" type="datetime1">
              <a:rPr lang="en-US"/>
              <a:pPr lvl="0"/>
              <a:t>5/4/2025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048E70-DF15-47DF-BA52-F0BFA377EF2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1E7964-B62A-46CF-9B81-EA0265B87DF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F6E4B85-EF31-4438-8358-0D0A0A1D72B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364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2E8C31-63BD-4128-B724-72C701DB36E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44623E2-DF47-4FA9-B811-85955BC7919C}" type="datetime1">
              <a:rPr lang="en-US"/>
              <a:pPr lvl="0"/>
              <a:t>5/4/2025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86679D-55FD-4F39-8863-919F93ADB31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DFBDEB-C52A-44D5-A4CF-222ADEA1B9A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813AF8E-34A5-439C-A475-90C4062C731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339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6F8C9-147E-41FC-9709-BBCE597264C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5DE1A-3620-454C-963F-90AE3C4F69A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A70A1F-07BB-4CBB-AF32-850CB1A74F33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1D3DB1-76C4-4E44-8973-22E637041D2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52CAB2-A79D-4675-A027-F0D604024ECA}" type="datetime1">
              <a:rPr lang="en-US"/>
              <a:pPr lvl="0"/>
              <a:t>5/4/2025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704C83-A08F-4B99-B211-74770E539EC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FFAB48-D4AC-464D-9293-AEAF21F324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6038C31-EF65-4616-9125-F7E1E0B3D99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390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B9F42-A372-407D-AA7C-F0871356B2A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C95902-5DE2-4774-9971-5330F2B64F8C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F4EEC7-D2D9-4F28-9182-C27701879697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1BF0E-026C-434D-974F-7F57D2D5022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CA9B54D-8492-4354-935B-E782DA1317D8}" type="datetime1">
              <a:rPr lang="en-US"/>
              <a:pPr lvl="0"/>
              <a:t>5/4/2025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16DFBA-1436-48A0-8776-484882F71E8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53D0AA-19E6-4552-A636-6C1E091279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6CC5EB2-31B5-49B4-A625-4006659B868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981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0F83FC-4715-4512-9881-89807CB5D25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26879C-8CD6-46EA-B2CF-1DC3E595445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DC772-175F-4297-8C63-2F54D3283A3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767676"/>
                </a:solidFill>
                <a:uFillTx/>
                <a:latin typeface="Aptos"/>
              </a:defRPr>
            </a:lvl1pPr>
          </a:lstStyle>
          <a:p>
            <a:pPr lvl="0"/>
            <a:fld id="{27AEF288-A7B7-42C0-96B1-10730D3743C3}" type="datetime1">
              <a:rPr lang="en-US"/>
              <a:pPr lvl="0"/>
              <a:t>5/4/2025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755437-9AEB-4C6F-915D-049E70B765B2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767676"/>
                </a:solidFill>
                <a:uFillTx/>
                <a:latin typeface="Aptos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44FC50-2A08-43AB-AD53-098F34847256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767676"/>
                </a:solidFill>
                <a:uFillTx/>
                <a:latin typeface="Aptos"/>
              </a:defRPr>
            </a:lvl1pPr>
          </a:lstStyle>
          <a:p>
            <a:pPr lvl="0"/>
            <a:fld id="{92DD5933-B5C6-4897-86E0-8066075DF2B2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Aptos Display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Aptos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Aptos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Aptos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Aptos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Apto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pubchem.ncbi.nlm.nih.gov/compound/Lisinopril" TargetMode="External"/><Relationship Id="rId2" Type="http://schemas.openxmlformats.org/officeDocument/2006/relationships/hyperlink" Target="NUL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google.com/search?q=https://www.ncbi.nlm.nih.gov/books/NBK482230/%23:~:text%3DIn%2520these%2520cases%252C%2520the%2520lisinopril,is%25205%2520mg%2520once%2520daily" TargetMode="External"/><Relationship Id="rId4" Type="http://schemas.openxmlformats.org/officeDocument/2006/relationships/hyperlink" Target="https://www.google.com/search?q=https://pmc.ncbi.nlm.nih.gov/articles/PMC4871180/pdf/SciPharm-84-269.pdf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A376B-EE61-48AD-9C7A-F040D3309D0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2397063"/>
            <a:ext cx="9144000" cy="1909760"/>
          </a:xfrm>
        </p:spPr>
        <p:txBody>
          <a:bodyPr/>
          <a:lstStyle/>
          <a:p>
            <a:pPr lvl="0"/>
            <a:r>
              <a:rPr lang="en-US">
                <a:solidFill>
                  <a:srgbClr val="E8E8E8"/>
                </a:solidFill>
              </a:rPr>
              <a:t>Heterocyclic Compound</a:t>
            </a:r>
            <a:br>
              <a:rPr lang="en-US">
                <a:solidFill>
                  <a:srgbClr val="E8E8E8"/>
                </a:solidFill>
              </a:rPr>
            </a:br>
            <a:r>
              <a:rPr lang="en-US">
                <a:solidFill>
                  <a:srgbClr val="E8E8E8"/>
                </a:solidFill>
              </a:rPr>
              <a:t>(Lisinopril)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F7525C-225F-43B2-94E9-68E19B47C1D7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4460936"/>
            <a:ext cx="9144000" cy="796863"/>
          </a:xfrm>
        </p:spPr>
        <p:txBody>
          <a:bodyPr/>
          <a:lstStyle/>
          <a:p>
            <a:pPr lvl="0"/>
            <a:r>
              <a:rPr lang="en-US" sz="1800" b="1">
                <a:solidFill>
                  <a:srgbClr val="E8E8E8"/>
                </a:solidFill>
                <a:latin typeface="Calibri" pitchFamily="34"/>
                <a:cs typeface="Arial" pitchFamily="34"/>
              </a:rPr>
              <a:t>Student Name: IBRAHIM ALABDULLATIF </a:t>
            </a:r>
          </a:p>
          <a:p>
            <a:pPr lvl="0"/>
            <a:r>
              <a:rPr lang="en-US" sz="1800" b="1">
                <a:solidFill>
                  <a:srgbClr val="E8E8E8"/>
                </a:solidFill>
                <a:latin typeface="Calibri" pitchFamily="34"/>
                <a:cs typeface="Arial" pitchFamily="34"/>
              </a:rPr>
              <a:t>Student ID: 443102818</a:t>
            </a:r>
            <a:endParaRPr lang="en-US">
              <a:solidFill>
                <a:srgbClr val="E8E8E8"/>
              </a:solidFill>
            </a:endParaRPr>
          </a:p>
        </p:txBody>
      </p:sp>
      <p:pic>
        <p:nvPicPr>
          <p:cNvPr id="4" name="Picture 7" descr="A blue sign with white text&#10;&#10;AI-generated content may be incorrect.">
            <a:extLst>
              <a:ext uri="{FF2B5EF4-FFF2-40B4-BE49-F238E27FC236}">
                <a16:creationId xmlns:a16="http://schemas.microsoft.com/office/drawing/2014/main" id="{5CDB28F9-B68F-4D73-AF6D-0D8A449C3D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8125" y="171385"/>
            <a:ext cx="2459745" cy="95097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TextBox 8">
            <a:extLst>
              <a:ext uri="{FF2B5EF4-FFF2-40B4-BE49-F238E27FC236}">
                <a16:creationId xmlns:a16="http://schemas.microsoft.com/office/drawing/2014/main" id="{56822003-B3A6-4140-A95C-0F0B5AC9DF24}"/>
              </a:ext>
            </a:extLst>
          </p:cNvPr>
          <p:cNvSpPr txBox="1"/>
          <p:nvPr/>
        </p:nvSpPr>
        <p:spPr>
          <a:xfrm>
            <a:off x="9438125" y="1122361"/>
            <a:ext cx="2459745" cy="64633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E8E8E8"/>
                </a:solidFill>
                <a:uFillTx/>
                <a:latin typeface="Aptos"/>
              </a:rPr>
              <a:t>Chemistry Department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E8E8E8"/>
                </a:solidFill>
                <a:uFillTx/>
                <a:latin typeface="Aptos"/>
              </a:rPr>
              <a:t>2025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A6A14-B53B-4CD5-BB78-2B166B17720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>
                <a:solidFill>
                  <a:srgbClr val="E8E8E8"/>
                </a:solidFill>
              </a:rPr>
              <a:t>Impact on the Environment: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B51C618-5FB2-4620-AA34-DE6FED473EE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2046792"/>
            <a:ext cx="9268367" cy="3305007"/>
          </a:xfrm>
        </p:spPr>
        <p:txBody>
          <a:bodyPr wrap="none" anchor="ctr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>
                <a:solidFill>
                  <a:srgbClr val="E8E8E8"/>
                </a:solidFill>
              </a:rPr>
              <a:t>Generally low short-term toxicity to aquatic life. 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en-US">
              <a:solidFill>
                <a:srgbClr val="E8E8E8"/>
              </a:solidFill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>
                <a:solidFill>
                  <a:srgbClr val="E8E8E8"/>
                </a:solidFill>
              </a:rPr>
              <a:t>It persists in the environment (not readily biodegradable). 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en-US">
              <a:solidFill>
                <a:srgbClr val="E8E8E8"/>
              </a:solidFill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>
                <a:solidFill>
                  <a:srgbClr val="E8E8E8"/>
                </a:solidFill>
              </a:rPr>
              <a:t>Low potential to build up in aquatic animals.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7545D-240E-40B7-9E19-EFA45A0AD48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>
                <a:solidFill>
                  <a:srgbClr val="E8E8E8"/>
                </a:solidFill>
              </a:rPr>
              <a:t>Where Can You Learn More?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918190E1-996B-4875-88E6-343C16A0A39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952308"/>
            <a:ext cx="9598575" cy="4097984"/>
          </a:xfrm>
        </p:spPr>
        <p:txBody>
          <a:bodyPr anchor="ctr">
            <a:spAutoFit/>
          </a:bodyPr>
          <a:lstStyle/>
          <a:p>
            <a:pPr lvl="0"/>
            <a:r>
              <a:rPr lang="en-US">
                <a:solidFill>
                  <a:srgbClr val="E8E8E8"/>
                </a:solidFill>
                <a:hlinkClick r:id="rId2" invalidUrl="https://"/>
              </a:rPr>
              <a:t>https://</a:t>
            </a:r>
            <a:r>
              <a:rPr lang="en-US">
                <a:solidFill>
                  <a:srgbClr val="E8E8E8"/>
                </a:solidFill>
                <a:hlinkClick r:id="rId3"/>
              </a:rPr>
              <a:t>pubchem.ncbi.nlm.nih.gov/compound/Lisinopril</a:t>
            </a:r>
            <a:r>
              <a:rPr lang="en-US">
                <a:solidFill>
                  <a:srgbClr val="E8E8E8"/>
                </a:solidFill>
              </a:rPr>
              <a:t> </a:t>
            </a:r>
          </a:p>
          <a:p>
            <a:pPr lvl="0"/>
            <a:endParaRPr lang="en-US">
              <a:solidFill>
                <a:srgbClr val="E8E8E8"/>
              </a:solidFill>
            </a:endParaRPr>
          </a:p>
          <a:p>
            <a:pPr lvl="0"/>
            <a:r>
              <a:rPr lang="en-US">
                <a:solidFill>
                  <a:srgbClr val="E8E8E8"/>
                </a:solidFill>
                <a:hlinkClick r:id="rId4"/>
              </a:rPr>
              <a:t>https://www.google.com/search?q=https://pmc.ncbi.nlm.nih.gov/articles/PMC4871180/pdf/SciPharm-84-269.pdf</a:t>
            </a:r>
            <a:r>
              <a:rPr lang="en-US">
                <a:solidFill>
                  <a:srgbClr val="E8E8E8"/>
                </a:solidFill>
              </a:rPr>
              <a:t> </a:t>
            </a:r>
          </a:p>
          <a:p>
            <a:pPr lvl="0"/>
            <a:endParaRPr lang="en-US">
              <a:solidFill>
                <a:srgbClr val="E8E8E8"/>
              </a:solidFill>
            </a:endParaRPr>
          </a:p>
          <a:p>
            <a:pPr lvl="0"/>
            <a:r>
              <a:rPr lang="en-US">
                <a:solidFill>
                  <a:srgbClr val="E8E8E8"/>
                </a:solidFill>
                <a:hlinkClick r:id="rId5"/>
              </a:rPr>
              <a:t>https://www.google.com/search?q=https://www.ncbi.nlm.nih.gov/books/NBK482230/%23:~:text%3DIn%2520these%2520cases%252C%2520the%2520lisinopril,is%25205%2520mg%2520once%2520daily</a:t>
            </a:r>
            <a:r>
              <a:rPr lang="en-US">
                <a:solidFill>
                  <a:srgbClr val="E8E8E8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392E0-E44B-4481-A6C2-EA33FB644A2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>
                <a:solidFill>
                  <a:srgbClr val="E8E8E8"/>
                </a:solidFill>
              </a:rPr>
              <a:t>Key Takeaways: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F0AD8222-0C5E-45E9-A760-F59B8FB54EB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932346"/>
            <a:ext cx="10964780" cy="4354464"/>
          </a:xfrm>
        </p:spPr>
        <p:txBody>
          <a:bodyPr anchor="ctr">
            <a:spAutoFit/>
          </a:bodyPr>
          <a:lstStyle/>
          <a:p>
            <a:pPr lvl="0"/>
            <a:r>
              <a:rPr lang="en-US">
                <a:solidFill>
                  <a:srgbClr val="E8E8E8"/>
                </a:solidFill>
              </a:rPr>
              <a:t>Lisinopril is a crucial heterocyclic compound in treating cardiovascular diseases. </a:t>
            </a:r>
          </a:p>
          <a:p>
            <a:pPr lvl="0"/>
            <a:endParaRPr lang="en-US">
              <a:solidFill>
                <a:srgbClr val="E8E8E8"/>
              </a:solidFill>
            </a:endParaRPr>
          </a:p>
          <a:p>
            <a:pPr lvl="0"/>
            <a:r>
              <a:rPr lang="en-US">
                <a:solidFill>
                  <a:srgbClr val="E8E8E8"/>
                </a:solidFill>
              </a:rPr>
              <a:t>Its synthesis involves complex organic chemistry. </a:t>
            </a:r>
          </a:p>
          <a:p>
            <a:pPr lvl="0"/>
            <a:endParaRPr lang="en-US">
              <a:solidFill>
                <a:srgbClr val="E8E8E8"/>
              </a:solidFill>
            </a:endParaRPr>
          </a:p>
          <a:p>
            <a:pPr lvl="0"/>
            <a:r>
              <a:rPr lang="en-US">
                <a:solidFill>
                  <a:srgbClr val="E8E8E8"/>
                </a:solidFill>
              </a:rPr>
              <a:t>Extensive research supports its medical applications. </a:t>
            </a:r>
          </a:p>
          <a:p>
            <a:pPr lvl="0"/>
            <a:endParaRPr lang="en-US">
              <a:solidFill>
                <a:srgbClr val="E8E8E8"/>
              </a:solidFill>
            </a:endParaRPr>
          </a:p>
          <a:p>
            <a:pPr lvl="0"/>
            <a:r>
              <a:rPr lang="en-US">
                <a:solidFill>
                  <a:srgbClr val="E8E8E8"/>
                </a:solidFill>
              </a:rPr>
              <a:t>Environmental impact appears low in the short term but requires ongoing monitoring.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2BFA6-D269-42BD-A72C-BE7E0CD844D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2766215"/>
            <a:ext cx="10515600" cy="1325559"/>
          </a:xfrm>
        </p:spPr>
        <p:txBody>
          <a:bodyPr anchorCtr="1"/>
          <a:lstStyle/>
          <a:p>
            <a:pPr lvl="0" algn="ctr"/>
            <a:r>
              <a:rPr lang="en-US">
                <a:solidFill>
                  <a:srgbClr val="E8E8E8"/>
                </a:solidFill>
              </a:rPr>
              <a:t>Thank You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90C6B-EE8C-4F82-ADC7-BB4F42A2315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>
                <a:solidFill>
                  <a:srgbClr val="E8E8E8"/>
                </a:solidFill>
              </a:rPr>
              <a:t>Lisinopril: What is it?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CBB74D9-A8D9-4D65-B2F2-B6290389B42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2171663"/>
            <a:ext cx="10052538" cy="3322380"/>
          </a:xfrm>
        </p:spPr>
        <p:txBody>
          <a:bodyPr anchor="ctr">
            <a:spAutoFit/>
          </a:bodyPr>
          <a:lstStyle/>
          <a:p>
            <a:pPr lvl="0"/>
            <a:r>
              <a:rPr lang="en-US">
                <a:solidFill>
                  <a:srgbClr val="E8E8E8"/>
                </a:solidFill>
              </a:rPr>
              <a:t>UPAC Name: (2S)-1-[(2S)-6-amino-2-[[(1S)-1-carboxy-3-phenylpropyl]amino]hexanoyl]pyrrolidine-2-carboxylic acid</a:t>
            </a:r>
          </a:p>
          <a:p>
            <a:pPr marL="0" lvl="0" indent="0">
              <a:buNone/>
            </a:pPr>
            <a:endParaRPr lang="en-US">
              <a:solidFill>
                <a:srgbClr val="E8E8E8"/>
              </a:solidFill>
            </a:endParaRPr>
          </a:p>
          <a:p>
            <a:pPr lvl="0"/>
            <a:r>
              <a:rPr lang="en-US">
                <a:solidFill>
                  <a:srgbClr val="E8E8E8"/>
                </a:solidFill>
              </a:rPr>
              <a:t>Commercial Name: Lisinopril </a:t>
            </a:r>
          </a:p>
          <a:p>
            <a:pPr lvl="0"/>
            <a:endParaRPr lang="en-US">
              <a:solidFill>
                <a:srgbClr val="E8E8E8"/>
              </a:solidFill>
            </a:endParaRPr>
          </a:p>
          <a:p>
            <a:pPr lvl="0"/>
            <a:r>
              <a:rPr lang="en-US">
                <a:solidFill>
                  <a:srgbClr val="E8E8E8"/>
                </a:solidFill>
              </a:rPr>
              <a:t>Key Feature: It's a heterocyclic compound due to the pyrrolidine ring in its structure.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0C636-9B94-49D7-9EC0-26FD745183C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>
                <a:solidFill>
                  <a:srgbClr val="E8E8E8"/>
                </a:solidFill>
              </a:rPr>
              <a:t>Chemical Structure:</a:t>
            </a:r>
          </a:p>
        </p:txBody>
      </p:sp>
      <p:pic>
        <p:nvPicPr>
          <p:cNvPr id="3" name="Content Placeholder 4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E17DFB14-6C55-437A-AC56-839F9AF03C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7844" y="1991517"/>
            <a:ext cx="7736308" cy="4501353"/>
          </a:xfrm>
          <a:solidFill>
            <a:srgbClr val="EDEDED"/>
          </a:solidFill>
          <a:ln w="88897" cap="sq">
            <a:solidFill>
              <a:srgbClr val="FFFFFF"/>
            </a:solidFill>
            <a:prstDash val="solid"/>
            <a:miter/>
          </a:ln>
          <a:effectLst>
            <a:outerShdw dist="18004" dir="5400000" algn="tl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49365-FC99-4CCA-8E74-06E1CDBF909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>
                <a:solidFill>
                  <a:srgbClr val="E8E8E8"/>
                </a:solidFill>
              </a:rPr>
              <a:t>Physical Characteristics: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BD137-20BE-4BF0-85E7-1869B4FFB43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945943"/>
            <a:ext cx="10515600" cy="4351336"/>
          </a:xfrm>
        </p:spPr>
        <p:txBody>
          <a:bodyPr/>
          <a:lstStyle/>
          <a:p>
            <a:pPr lvl="0"/>
            <a:r>
              <a:rPr lang="en-US">
                <a:solidFill>
                  <a:srgbClr val="E8E8E8"/>
                </a:solidFill>
              </a:rPr>
              <a:t>Physical State: white to off-white crystalline powder at room temperature.</a:t>
            </a:r>
          </a:p>
          <a:p>
            <a:pPr lvl="0"/>
            <a:endParaRPr lang="en-US">
              <a:solidFill>
                <a:srgbClr val="E8E8E8"/>
              </a:solidFill>
            </a:endParaRPr>
          </a:p>
          <a:p>
            <a:pPr lvl="0"/>
            <a:r>
              <a:rPr lang="en-US">
                <a:solidFill>
                  <a:srgbClr val="E8E8E8"/>
                </a:solidFill>
              </a:rPr>
              <a:t>Melting Point: 146-165 °C</a:t>
            </a:r>
          </a:p>
          <a:p>
            <a:pPr marL="0" lvl="0" indent="0">
              <a:buNone/>
            </a:pPr>
            <a:endParaRPr lang="en-US">
              <a:solidFill>
                <a:srgbClr val="E8E8E8"/>
              </a:solidFill>
            </a:endParaRPr>
          </a:p>
          <a:p>
            <a:pPr lvl="0"/>
            <a:r>
              <a:rPr lang="en-US">
                <a:solidFill>
                  <a:srgbClr val="E8E8E8"/>
                </a:solidFill>
              </a:rPr>
              <a:t>Boiling Point: 666.4 °C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E9E61-2A2D-45AE-83E2-784CF503F31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>
                <a:solidFill>
                  <a:srgbClr val="E8E8E8"/>
                </a:solidFill>
              </a:rPr>
              <a:t>Laboratory Synthesis of Lisinopril: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19B6807-5287-49B3-941D-686DFA47368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360764"/>
            <a:ext cx="10560652" cy="4954621"/>
          </a:xfrm>
        </p:spPr>
        <p:txBody>
          <a:bodyPr wrap="none" anchor="ctr">
            <a:spAutoFit/>
          </a:bodyPr>
          <a:lstStyle/>
          <a:p>
            <a:pPr marL="0" lvl="0" indent="0" hangingPunct="0">
              <a:lnSpc>
                <a:spcPct val="100000"/>
              </a:lnSpc>
              <a:spcBef>
                <a:spcPts val="0"/>
              </a:spcBef>
              <a:buNone/>
            </a:pPr>
            <a:endParaRPr lang="en-US" sz="1800">
              <a:solidFill>
                <a:srgbClr val="E8E8E8"/>
              </a:solidFill>
              <a:latin typeface="Arial" pitchFamily="34"/>
            </a:endParaRPr>
          </a:p>
          <a:p>
            <a:pPr lvl="0">
              <a:lnSpc>
                <a:spcPct val="150000"/>
              </a:lnSpc>
            </a:pPr>
            <a:r>
              <a:rPr lang="en-US">
                <a:solidFill>
                  <a:srgbClr val="E8E8E8"/>
                </a:solidFill>
              </a:rPr>
              <a:t>Step 1: Synthesis of the C-terminal Dipeptide (L-Lysyl-L-Proline) </a:t>
            </a:r>
          </a:p>
          <a:p>
            <a:pPr lvl="0">
              <a:lnSpc>
                <a:spcPct val="150000"/>
              </a:lnSpc>
            </a:pPr>
            <a:r>
              <a:rPr lang="en-US">
                <a:solidFill>
                  <a:srgbClr val="E8E8E8"/>
                </a:solidFill>
              </a:rPr>
              <a:t>Step 2: Synthesis of the N-terminal Component </a:t>
            </a:r>
          </a:p>
          <a:p>
            <a:pPr lvl="0">
              <a:lnSpc>
                <a:spcPct val="150000"/>
              </a:lnSpc>
            </a:pPr>
            <a:r>
              <a:rPr lang="en-US">
                <a:solidFill>
                  <a:srgbClr val="E8E8E8"/>
                </a:solidFill>
              </a:rPr>
              <a:t>Step 3: Coupling of the N-terminal Component with the Dipeptide </a:t>
            </a:r>
          </a:p>
          <a:p>
            <a:pPr lvl="0">
              <a:lnSpc>
                <a:spcPct val="150000"/>
              </a:lnSpc>
            </a:pPr>
            <a:r>
              <a:rPr lang="en-US">
                <a:solidFill>
                  <a:srgbClr val="E8E8E8"/>
                </a:solidFill>
              </a:rPr>
              <a:t>Step 4: Global Deprotection </a:t>
            </a:r>
          </a:p>
          <a:p>
            <a:pPr lvl="0">
              <a:lnSpc>
                <a:spcPct val="150000"/>
              </a:lnSpc>
            </a:pPr>
            <a:r>
              <a:rPr lang="en-US">
                <a:solidFill>
                  <a:srgbClr val="E8E8E8"/>
                </a:solidFill>
              </a:rPr>
              <a:t>Step 5: Purification and Characterization </a:t>
            </a:r>
          </a:p>
          <a:p>
            <a:pPr lvl="0">
              <a:lnSpc>
                <a:spcPct val="150000"/>
              </a:lnSpc>
            </a:pPr>
            <a:r>
              <a:rPr lang="en-US">
                <a:solidFill>
                  <a:srgbClr val="E8E8E8"/>
                </a:solidFill>
              </a:rPr>
              <a:t>Step 6: Salt Formation (Optional)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4ADA3-540A-40D4-905B-72652A0374C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>
                <a:solidFill>
                  <a:srgbClr val="E8E8E8"/>
                </a:solidFill>
              </a:rPr>
              <a:t>Preparation Methods - Chemical Reaction Equation:</a:t>
            </a:r>
          </a:p>
        </p:txBody>
      </p:sp>
      <p:pic>
        <p:nvPicPr>
          <p:cNvPr id="3" name="Content Placeholder 4" descr="A group of chemical formulas&#10;&#10;AI-generated content may be incorrect.">
            <a:extLst>
              <a:ext uri="{FF2B5EF4-FFF2-40B4-BE49-F238E27FC236}">
                <a16:creationId xmlns:a16="http://schemas.microsoft.com/office/drawing/2014/main" id="{F3E78ED0-8C9D-424B-B807-1F6FBA3A94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3" y="1690689"/>
            <a:ext cx="10322167" cy="4866061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C1242-DEFA-457E-9BA2-0406B62C017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>
                <a:solidFill>
                  <a:srgbClr val="E8E8E8"/>
                </a:solidFill>
              </a:rPr>
              <a:t>Why is Lisinopril Used?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444F90AF-289C-4022-9CFF-F4E71BD3E06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910794"/>
            <a:ext cx="10990383" cy="3710187"/>
          </a:xfrm>
        </p:spPr>
        <p:txBody>
          <a:bodyPr anchor="ctr">
            <a:spAutoFit/>
          </a:bodyPr>
          <a:lstStyle/>
          <a:p>
            <a:pPr lvl="0"/>
            <a:r>
              <a:rPr lang="en-US">
                <a:solidFill>
                  <a:srgbClr val="E8E8E8"/>
                </a:solidFill>
              </a:rPr>
              <a:t>Treatment of Hypertension (High Blood Pressure): It helps relax blood vessels, lowering blood pressure. </a:t>
            </a:r>
          </a:p>
          <a:p>
            <a:pPr lvl="0"/>
            <a:endParaRPr lang="en-US">
              <a:solidFill>
                <a:srgbClr val="E8E8E8"/>
              </a:solidFill>
            </a:endParaRPr>
          </a:p>
          <a:p>
            <a:pPr lvl="0"/>
            <a:r>
              <a:rPr lang="en-US">
                <a:solidFill>
                  <a:srgbClr val="E8E8E8"/>
                </a:solidFill>
              </a:rPr>
              <a:t>Management of Heart Failure: It eases the workload on the heart, improving its function. </a:t>
            </a:r>
          </a:p>
          <a:p>
            <a:pPr lvl="0"/>
            <a:endParaRPr lang="en-US">
              <a:solidFill>
                <a:srgbClr val="E8E8E8"/>
              </a:solidFill>
            </a:endParaRPr>
          </a:p>
          <a:p>
            <a:pPr lvl="0"/>
            <a:r>
              <a:rPr lang="en-US">
                <a:solidFill>
                  <a:srgbClr val="E8E8E8"/>
                </a:solidFill>
              </a:rPr>
              <a:t>Improving Survival After a Heart Attack: It can significantly improve outcomes when given after a myocardial infarction."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1EB1D-4FF6-4DC4-8E63-E1724C2F5D1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>
                <a:solidFill>
                  <a:srgbClr val="E8E8E8"/>
                </a:solidFill>
              </a:rPr>
              <a:t>How Much is Typically Used?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199E23-A321-436C-8458-35658031512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909843"/>
            <a:ext cx="10515600" cy="4351336"/>
          </a:xfrm>
        </p:spPr>
        <p:txBody>
          <a:bodyPr/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>
                <a:solidFill>
                  <a:srgbClr val="E8E8E8"/>
                </a:solidFill>
              </a:rPr>
              <a:t>Initial Dose: Usually 10 mg once daily.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en-US">
              <a:solidFill>
                <a:srgbClr val="E8E8E8"/>
              </a:solidFill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>
                <a:solidFill>
                  <a:srgbClr val="E8E8E8"/>
                </a:solidFill>
              </a:rPr>
              <a:t>Maintenance Dose: The usual range is 20 to 40 mg once daily.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en-US">
              <a:solidFill>
                <a:srgbClr val="E8E8E8"/>
              </a:solidFill>
            </a:endParaRPr>
          </a:p>
          <a:p>
            <a:pPr lvl="0"/>
            <a:r>
              <a:rPr lang="en-US">
                <a:solidFill>
                  <a:srgbClr val="E8E8E8"/>
                </a:solidFill>
              </a:rPr>
              <a:t>Maximum Dose: Generally 40 mg per day.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53C8B-AE24-413A-B9E4-1CB76064CFF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>
                <a:solidFill>
                  <a:srgbClr val="E8E8E8"/>
                </a:solidFill>
              </a:rPr>
              <a:t>What Does the Research Say?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A477A9A-B8D8-4991-9AAD-7936CD800AF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425997"/>
            <a:ext cx="10856497" cy="4611520"/>
          </a:xfrm>
        </p:spPr>
        <p:txBody>
          <a:bodyPr anchor="ctr">
            <a:spAutoFit/>
          </a:bodyPr>
          <a:lstStyle/>
          <a:p>
            <a:pPr marL="0" lvl="0">
              <a:lnSpc>
                <a:spcPct val="100000"/>
              </a:lnSpc>
              <a:buNone/>
            </a:pPr>
            <a:endParaRPr lang="en-US">
              <a:solidFill>
                <a:srgbClr val="E8E8E8"/>
              </a:solidFill>
            </a:endParaRPr>
          </a:p>
          <a:p>
            <a:pPr lvl="0">
              <a:lnSpc>
                <a:spcPct val="100000"/>
              </a:lnSpc>
            </a:pPr>
            <a:r>
              <a:rPr lang="en-US">
                <a:solidFill>
                  <a:srgbClr val="E8E8E8"/>
                </a:solidFill>
              </a:rPr>
              <a:t>Studies strongly support Lisinopril's effectiveness in managing hypertension, heart failure, and improving outcomes after a heart attack. </a:t>
            </a:r>
          </a:p>
          <a:p>
            <a:pPr lvl="0">
              <a:lnSpc>
                <a:spcPct val="100000"/>
              </a:lnSpc>
            </a:pPr>
            <a:endParaRPr lang="en-US">
              <a:solidFill>
                <a:srgbClr val="E8E8E8"/>
              </a:solidFill>
            </a:endParaRPr>
          </a:p>
          <a:p>
            <a:pPr lvl="0">
              <a:lnSpc>
                <a:spcPct val="100000"/>
              </a:lnSpc>
            </a:pPr>
            <a:r>
              <a:rPr lang="en-US">
                <a:solidFill>
                  <a:srgbClr val="E8E8E8"/>
                </a:solidFill>
              </a:rPr>
              <a:t>Emerging evidence suggests benefits in treating diabetic nephropathy. </a:t>
            </a:r>
          </a:p>
          <a:p>
            <a:pPr lvl="0">
              <a:lnSpc>
                <a:spcPct val="100000"/>
              </a:lnSpc>
            </a:pPr>
            <a:endParaRPr lang="en-US">
              <a:solidFill>
                <a:srgbClr val="E8E8E8"/>
              </a:solidFill>
            </a:endParaRPr>
          </a:p>
          <a:p>
            <a:pPr lvl="0">
              <a:lnSpc>
                <a:spcPct val="100000"/>
              </a:lnSpc>
            </a:pPr>
            <a:r>
              <a:rPr lang="en-US">
                <a:solidFill>
                  <a:srgbClr val="E8E8E8"/>
                </a:solidFill>
              </a:rPr>
              <a:t>This research has established clinical guidelines for its use.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480</Words>
  <Application>Microsoft Office PowerPoint</Application>
  <PresentationFormat>Widescreen</PresentationFormat>
  <Paragraphs>68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Office Theme</vt:lpstr>
      <vt:lpstr>Heterocyclic Compound (Lisinopril)</vt:lpstr>
      <vt:lpstr>Lisinopril: What is it?</vt:lpstr>
      <vt:lpstr>Chemical Structure:</vt:lpstr>
      <vt:lpstr>Physical Characteristics:</vt:lpstr>
      <vt:lpstr>Laboratory Synthesis of Lisinopril:</vt:lpstr>
      <vt:lpstr>Preparation Methods - Chemical Reaction Equation:</vt:lpstr>
      <vt:lpstr>Why is Lisinopril Used?</vt:lpstr>
      <vt:lpstr>How Much is Typically Used? </vt:lpstr>
      <vt:lpstr>What Does the Research Say?</vt:lpstr>
      <vt:lpstr>Impact on the Environment:</vt:lpstr>
      <vt:lpstr>Where Can You Learn More?</vt:lpstr>
      <vt:lpstr>Key Takeaways: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Heterocyclic Compound (Lisinopril)</dc:title>
  <dc:creator>ابراهيم العبداللطيف ID 443102818</dc:creator>
  <cp:lastModifiedBy>Sultan Saad Almadhhi</cp:lastModifiedBy>
  <cp:revision>5</cp:revision>
  <dcterms:created xsi:type="dcterms:W3CDTF">2025-05-03T18:39:52Z</dcterms:created>
  <dcterms:modified xsi:type="dcterms:W3CDTF">2025-05-04T13:10:53Z</dcterms:modified>
</cp:coreProperties>
</file>