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62" r:id="rId4"/>
    <p:sldId id="258" r:id="rId5"/>
    <p:sldId id="259" r:id="rId6"/>
    <p:sldId id="260" r:id="rId7"/>
    <p:sldId id="261" r:id="rId8"/>
    <p:sldId id="263" r:id="rId9"/>
    <p:sldId id="264" r:id="rId10"/>
    <p:sldId id="266" r:id="rId11"/>
    <p:sldId id="267" r:id="rId12"/>
    <p:sldId id="265" r:id="rId1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5" d="100"/>
          <a:sy n="75" d="100"/>
        </p:scale>
        <p:origin x="-123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0759F894-8F8F-46BC-9F55-D6D009FD987A}" type="datetimeFigureOut">
              <a:rPr lang="ar-SA" smtClean="0"/>
              <a:t>11/02/43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7483083-3B5F-4009-A966-FB65953DF1A0}" type="slidenum">
              <a:rPr lang="ar-SA" smtClean="0"/>
              <a:t>‹#›</a:t>
            </a:fld>
            <a:endParaRPr lang="ar-SA"/>
          </a:p>
        </p:txBody>
      </p:sp>
    </p:spTree>
    <p:extLst>
      <p:ext uri="{BB962C8B-B14F-4D97-AF65-F5344CB8AC3E}">
        <p14:creationId xmlns:p14="http://schemas.microsoft.com/office/powerpoint/2010/main" val="3996388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0759F894-8F8F-46BC-9F55-D6D009FD987A}" type="datetimeFigureOut">
              <a:rPr lang="ar-SA" smtClean="0"/>
              <a:t>11/02/43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7483083-3B5F-4009-A966-FB65953DF1A0}" type="slidenum">
              <a:rPr lang="ar-SA" smtClean="0"/>
              <a:t>‹#›</a:t>
            </a:fld>
            <a:endParaRPr lang="ar-SA"/>
          </a:p>
        </p:txBody>
      </p:sp>
    </p:spTree>
    <p:extLst>
      <p:ext uri="{BB962C8B-B14F-4D97-AF65-F5344CB8AC3E}">
        <p14:creationId xmlns:p14="http://schemas.microsoft.com/office/powerpoint/2010/main" val="18059059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0759F894-8F8F-46BC-9F55-D6D009FD987A}" type="datetimeFigureOut">
              <a:rPr lang="ar-SA" smtClean="0"/>
              <a:t>11/02/43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7483083-3B5F-4009-A966-FB65953DF1A0}" type="slidenum">
              <a:rPr lang="ar-SA" smtClean="0"/>
              <a:t>‹#›</a:t>
            </a:fld>
            <a:endParaRPr lang="ar-SA"/>
          </a:p>
        </p:txBody>
      </p:sp>
    </p:spTree>
    <p:extLst>
      <p:ext uri="{BB962C8B-B14F-4D97-AF65-F5344CB8AC3E}">
        <p14:creationId xmlns:p14="http://schemas.microsoft.com/office/powerpoint/2010/main" val="4178134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0759F894-8F8F-46BC-9F55-D6D009FD987A}" type="datetimeFigureOut">
              <a:rPr lang="ar-SA" smtClean="0"/>
              <a:t>11/02/43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7483083-3B5F-4009-A966-FB65953DF1A0}" type="slidenum">
              <a:rPr lang="ar-SA" smtClean="0"/>
              <a:t>‹#›</a:t>
            </a:fld>
            <a:endParaRPr lang="ar-SA"/>
          </a:p>
        </p:txBody>
      </p:sp>
    </p:spTree>
    <p:extLst>
      <p:ext uri="{BB962C8B-B14F-4D97-AF65-F5344CB8AC3E}">
        <p14:creationId xmlns:p14="http://schemas.microsoft.com/office/powerpoint/2010/main" val="37709819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0759F894-8F8F-46BC-9F55-D6D009FD987A}" type="datetimeFigureOut">
              <a:rPr lang="ar-SA" smtClean="0"/>
              <a:t>11/02/43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7483083-3B5F-4009-A966-FB65953DF1A0}" type="slidenum">
              <a:rPr lang="ar-SA" smtClean="0"/>
              <a:t>‹#›</a:t>
            </a:fld>
            <a:endParaRPr lang="ar-SA"/>
          </a:p>
        </p:txBody>
      </p:sp>
    </p:spTree>
    <p:extLst>
      <p:ext uri="{BB962C8B-B14F-4D97-AF65-F5344CB8AC3E}">
        <p14:creationId xmlns:p14="http://schemas.microsoft.com/office/powerpoint/2010/main" val="37867648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0759F894-8F8F-46BC-9F55-D6D009FD987A}" type="datetimeFigureOut">
              <a:rPr lang="ar-SA" smtClean="0"/>
              <a:t>11/02/43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C7483083-3B5F-4009-A966-FB65953DF1A0}" type="slidenum">
              <a:rPr lang="ar-SA" smtClean="0"/>
              <a:t>‹#›</a:t>
            </a:fld>
            <a:endParaRPr lang="ar-SA"/>
          </a:p>
        </p:txBody>
      </p:sp>
    </p:spTree>
    <p:extLst>
      <p:ext uri="{BB962C8B-B14F-4D97-AF65-F5344CB8AC3E}">
        <p14:creationId xmlns:p14="http://schemas.microsoft.com/office/powerpoint/2010/main" val="30871152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0759F894-8F8F-46BC-9F55-D6D009FD987A}" type="datetimeFigureOut">
              <a:rPr lang="ar-SA" smtClean="0"/>
              <a:t>11/02/43</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C7483083-3B5F-4009-A966-FB65953DF1A0}" type="slidenum">
              <a:rPr lang="ar-SA" smtClean="0"/>
              <a:t>‹#›</a:t>
            </a:fld>
            <a:endParaRPr lang="ar-SA"/>
          </a:p>
        </p:txBody>
      </p:sp>
    </p:spTree>
    <p:extLst>
      <p:ext uri="{BB962C8B-B14F-4D97-AF65-F5344CB8AC3E}">
        <p14:creationId xmlns:p14="http://schemas.microsoft.com/office/powerpoint/2010/main" val="9571582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0759F894-8F8F-46BC-9F55-D6D009FD987A}" type="datetimeFigureOut">
              <a:rPr lang="ar-SA" smtClean="0"/>
              <a:t>11/02/43</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C7483083-3B5F-4009-A966-FB65953DF1A0}" type="slidenum">
              <a:rPr lang="ar-SA" smtClean="0"/>
              <a:t>‹#›</a:t>
            </a:fld>
            <a:endParaRPr lang="ar-SA"/>
          </a:p>
        </p:txBody>
      </p:sp>
    </p:spTree>
    <p:extLst>
      <p:ext uri="{BB962C8B-B14F-4D97-AF65-F5344CB8AC3E}">
        <p14:creationId xmlns:p14="http://schemas.microsoft.com/office/powerpoint/2010/main" val="40979470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0759F894-8F8F-46BC-9F55-D6D009FD987A}" type="datetimeFigureOut">
              <a:rPr lang="ar-SA" smtClean="0"/>
              <a:t>11/02/43</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C7483083-3B5F-4009-A966-FB65953DF1A0}" type="slidenum">
              <a:rPr lang="ar-SA" smtClean="0"/>
              <a:t>‹#›</a:t>
            </a:fld>
            <a:endParaRPr lang="ar-SA"/>
          </a:p>
        </p:txBody>
      </p:sp>
    </p:spTree>
    <p:extLst>
      <p:ext uri="{BB962C8B-B14F-4D97-AF65-F5344CB8AC3E}">
        <p14:creationId xmlns:p14="http://schemas.microsoft.com/office/powerpoint/2010/main" val="28054399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759F894-8F8F-46BC-9F55-D6D009FD987A}" type="datetimeFigureOut">
              <a:rPr lang="ar-SA" smtClean="0"/>
              <a:t>11/02/43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C7483083-3B5F-4009-A966-FB65953DF1A0}" type="slidenum">
              <a:rPr lang="ar-SA" smtClean="0"/>
              <a:t>‹#›</a:t>
            </a:fld>
            <a:endParaRPr lang="ar-SA"/>
          </a:p>
        </p:txBody>
      </p:sp>
    </p:spTree>
    <p:extLst>
      <p:ext uri="{BB962C8B-B14F-4D97-AF65-F5344CB8AC3E}">
        <p14:creationId xmlns:p14="http://schemas.microsoft.com/office/powerpoint/2010/main" val="9260822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759F894-8F8F-46BC-9F55-D6D009FD987A}" type="datetimeFigureOut">
              <a:rPr lang="ar-SA" smtClean="0"/>
              <a:t>11/02/43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C7483083-3B5F-4009-A966-FB65953DF1A0}" type="slidenum">
              <a:rPr lang="ar-SA" smtClean="0"/>
              <a:t>‹#›</a:t>
            </a:fld>
            <a:endParaRPr lang="ar-SA"/>
          </a:p>
        </p:txBody>
      </p:sp>
    </p:spTree>
    <p:extLst>
      <p:ext uri="{BB962C8B-B14F-4D97-AF65-F5344CB8AC3E}">
        <p14:creationId xmlns:p14="http://schemas.microsoft.com/office/powerpoint/2010/main" val="13178316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759F894-8F8F-46BC-9F55-D6D009FD987A}" type="datetimeFigureOut">
              <a:rPr lang="ar-SA" smtClean="0"/>
              <a:t>11/02/43</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7483083-3B5F-4009-A966-FB65953DF1A0}" type="slidenum">
              <a:rPr lang="ar-SA" smtClean="0"/>
              <a:t>‹#›</a:t>
            </a:fld>
            <a:endParaRPr lang="ar-SA"/>
          </a:p>
        </p:txBody>
      </p:sp>
    </p:spTree>
    <p:extLst>
      <p:ext uri="{BB962C8B-B14F-4D97-AF65-F5344CB8AC3E}">
        <p14:creationId xmlns:p14="http://schemas.microsoft.com/office/powerpoint/2010/main" val="16024266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r>
              <a:rPr lang="ar-SA" sz="6600" b="1" dirty="0" smtClean="0"/>
              <a:t>إعجاز القرآن الكريم</a:t>
            </a:r>
            <a:endParaRPr lang="ar-SA" sz="6600" b="1" dirty="0"/>
          </a:p>
        </p:txBody>
      </p:sp>
      <p:sp>
        <p:nvSpPr>
          <p:cNvPr id="3" name="عنوان فرعي 2"/>
          <p:cNvSpPr>
            <a:spLocks noGrp="1"/>
          </p:cNvSpPr>
          <p:nvPr>
            <p:ph type="subTitle" idx="1"/>
          </p:nvPr>
        </p:nvSpPr>
        <p:spPr/>
        <p:txBody>
          <a:bodyPr>
            <a:normAutofit/>
          </a:bodyPr>
          <a:lstStyle/>
          <a:p>
            <a:r>
              <a:rPr lang="ar-SA" sz="6600" b="1" dirty="0" smtClean="0">
                <a:solidFill>
                  <a:srgbClr val="FF0000"/>
                </a:solidFill>
              </a:rPr>
              <a:t>المعجزة</a:t>
            </a:r>
            <a:endParaRPr lang="ar-SA" sz="6000" b="1" dirty="0">
              <a:solidFill>
                <a:srgbClr val="FF0000"/>
              </a:solidFill>
            </a:endParaRPr>
          </a:p>
        </p:txBody>
      </p:sp>
    </p:spTree>
    <p:extLst>
      <p:ext uri="{BB962C8B-B14F-4D97-AF65-F5344CB8AC3E}">
        <p14:creationId xmlns:p14="http://schemas.microsoft.com/office/powerpoint/2010/main" val="16304853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txBody>
          <a:bodyPr/>
          <a:lstStyle/>
          <a:p>
            <a:pPr marL="0" indent="0">
              <a:buNone/>
            </a:pPr>
            <a:r>
              <a:rPr lang="ar-SA" b="1" dirty="0" smtClean="0"/>
              <a:t>كما يكون التحدّي:</a:t>
            </a:r>
          </a:p>
          <a:p>
            <a:pPr marL="0" indent="0">
              <a:buNone/>
            </a:pPr>
            <a:r>
              <a:rPr lang="ar-SA" b="1" dirty="0" smtClean="0"/>
              <a:t> (بالقوة) حيث لا يكون هنالك تحدّ ظاهر لأن المقام لا يستدعيه ولكن لو وجد تحدّ لأفحم </a:t>
            </a:r>
            <a:r>
              <a:rPr lang="ar-SA" b="1" dirty="0" err="1" smtClean="0"/>
              <a:t>المتحدّى</a:t>
            </a:r>
            <a:r>
              <a:rPr lang="ar-SA" b="1" dirty="0" smtClean="0"/>
              <a:t> به، ومن هذا القبيل الخوارق التي وقعت على يد رسول الله صلى الله عليه وسلم وهو بين أصحابه وهم مؤمنون به، فمثلا نبع الماء بين أصابع رسول الله صلى الله عليه وسلم لم يكن في مضمار تحدّ لإثبات رسالة، ومثل ذلك تسبيح الحصى في يده، وحنين الجذع إليه فقد وقعت هذه الخوارق في جو إيماني وفي مجتمع إسلاميّ.</a:t>
            </a:r>
            <a:endParaRPr lang="ar-SA" b="1" dirty="0"/>
          </a:p>
        </p:txBody>
      </p:sp>
    </p:spTree>
    <p:extLst>
      <p:ext uri="{BB962C8B-B14F-4D97-AF65-F5344CB8AC3E}">
        <p14:creationId xmlns:p14="http://schemas.microsoft.com/office/powerpoint/2010/main" val="18033478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txBody>
          <a:bodyPr/>
          <a:lstStyle/>
          <a:p>
            <a:pPr marL="0" indent="0">
              <a:buNone/>
            </a:pPr>
            <a:r>
              <a:rPr lang="ar-SA" b="1" dirty="0" smtClean="0"/>
              <a:t>6 - أن يستشهد بها مدّعي الرسالة على الله عزّ وجلّ: أي يجعلها الرسول دليل صدق رسالته لإثباتها وينسب هذا الأمر إلى الله عزّ وجلّ فيقول مثلا: آيتي أن يقلب الله سبحانه وتعالى هذه العصا ثعبانا، أو أن يحيي الله سبحانه وتعالى هذا الميت عند قولي له (قم).</a:t>
            </a:r>
          </a:p>
          <a:p>
            <a:pPr marL="0" indent="0">
              <a:buNone/>
            </a:pPr>
            <a:endParaRPr lang="ar-SA" b="1" dirty="0" smtClean="0"/>
          </a:p>
          <a:p>
            <a:pPr marL="0" indent="0">
              <a:buNone/>
            </a:pPr>
            <a:r>
              <a:rPr lang="ar-SA" b="1" dirty="0" smtClean="0"/>
              <a:t>7 - تأخّر الأمر المعجز عن دعوى الرسالة: لأنه بمثابة الشاهد...</a:t>
            </a:r>
            <a:endParaRPr lang="ar-SA" b="1" dirty="0"/>
          </a:p>
        </p:txBody>
      </p:sp>
    </p:spTree>
    <p:extLst>
      <p:ext uri="{BB962C8B-B14F-4D97-AF65-F5344CB8AC3E}">
        <p14:creationId xmlns:p14="http://schemas.microsoft.com/office/powerpoint/2010/main" val="24892847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txBody>
          <a:bodyPr/>
          <a:lstStyle/>
          <a:p>
            <a:endParaRPr lang="ar-SA"/>
          </a:p>
        </p:txBody>
      </p:sp>
    </p:spTree>
    <p:extLst>
      <p:ext uri="{BB962C8B-B14F-4D97-AF65-F5344CB8AC3E}">
        <p14:creationId xmlns:p14="http://schemas.microsoft.com/office/powerpoint/2010/main" val="41769892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6048672"/>
          </a:xfrm>
        </p:spPr>
        <p:txBody>
          <a:bodyPr>
            <a:normAutofit lnSpcReduction="10000"/>
          </a:bodyPr>
          <a:lstStyle/>
          <a:p>
            <a:pPr marL="0" lvl="0" indent="0">
              <a:buNone/>
            </a:pPr>
            <a:r>
              <a:rPr lang="ar-SA" dirty="0" smtClean="0"/>
              <a:t>لفظ الإعجاز والمعجزة لم يأتِ من قبل في الكتاب ولا في السنة وإنما هو لفظ حادث والذي جاء في القرآن الآية، والبرهان ، والبينة، والسلطان، قال تعالى: (وَأَقْسَمُوا بِاللَّهِ جَهْدَ أَيْمانِهِمْ لَئِنْ جاءَتْهُمْ آيَةٌ لَيُؤْمِنُنَّ بِها قُلْ إِنَّمَا الْآياتُ عِنْدَ اللَّهِ وَما يُشْعِرُكُمْ أَنَّها إِذا جاءَتْ لا يُؤْمِنُونَ) </a:t>
            </a:r>
            <a:r>
              <a:rPr lang="ar-SA" sz="2000" dirty="0" smtClean="0"/>
              <a:t>[الأنعام: 109].</a:t>
            </a:r>
            <a:r>
              <a:rPr lang="ar-SA" dirty="0">
                <a:solidFill>
                  <a:prstClr val="black"/>
                </a:solidFill>
              </a:rPr>
              <a:t> </a:t>
            </a:r>
            <a:endParaRPr lang="ar-SA" dirty="0" smtClean="0">
              <a:solidFill>
                <a:prstClr val="black"/>
              </a:solidFill>
            </a:endParaRPr>
          </a:p>
          <a:p>
            <a:pPr marL="0" lvl="0" indent="0">
              <a:buNone/>
            </a:pPr>
            <a:r>
              <a:rPr lang="ar-SA" dirty="0" smtClean="0">
                <a:solidFill>
                  <a:prstClr val="black"/>
                </a:solidFill>
              </a:rPr>
              <a:t>وقال </a:t>
            </a:r>
            <a:r>
              <a:rPr lang="ar-SA" dirty="0">
                <a:solidFill>
                  <a:prstClr val="black"/>
                </a:solidFill>
              </a:rPr>
              <a:t>تعالى: فَذانِكَ بُرْهانانِ مِنْ رَبِّكَ إِلى فِرْعَوْنَ وَمَلَائِهِ إِنَّهُمْ كانُوا قَوْماً فاسِقِينَ </a:t>
            </a:r>
            <a:r>
              <a:rPr lang="ar-SA" sz="2100" dirty="0">
                <a:solidFill>
                  <a:prstClr val="black"/>
                </a:solidFill>
              </a:rPr>
              <a:t>[</a:t>
            </a:r>
            <a:r>
              <a:rPr lang="ar-SA" sz="2100" dirty="0" smtClean="0">
                <a:solidFill>
                  <a:prstClr val="black"/>
                </a:solidFill>
              </a:rPr>
              <a:t>القصص:32]. </a:t>
            </a:r>
          </a:p>
          <a:p>
            <a:pPr marL="0" lvl="0" indent="0">
              <a:buNone/>
            </a:pPr>
            <a:r>
              <a:rPr lang="ar-SA" sz="2100" dirty="0" smtClean="0">
                <a:solidFill>
                  <a:prstClr val="black"/>
                </a:solidFill>
              </a:rPr>
              <a:t> </a:t>
            </a:r>
            <a:r>
              <a:rPr lang="ar-SA" dirty="0">
                <a:solidFill>
                  <a:prstClr val="black"/>
                </a:solidFill>
              </a:rPr>
              <a:t>والبرهان بيان للحجة وهو أوكد الأدلة ويقتضي الصدق لا محالة </a:t>
            </a:r>
            <a:endParaRPr lang="ar-SA" sz="2000" dirty="0" smtClean="0"/>
          </a:p>
          <a:p>
            <a:pPr marL="0" indent="0">
              <a:buNone/>
            </a:pPr>
            <a:r>
              <a:rPr lang="ar-SA" dirty="0" smtClean="0"/>
              <a:t>وقال تعالى:(قَدْ جاءَتْكُمْ بَيِّنَةٌ مِنْ رَبِّكُمْ هذِهِ ناقَةُ اللَّهِ لَكُمْ آيَةً) </a:t>
            </a:r>
            <a:r>
              <a:rPr lang="ar-SA" sz="1900" dirty="0" smtClean="0"/>
              <a:t>[الأعراف:73] ،</a:t>
            </a:r>
            <a:r>
              <a:rPr lang="ar-SA" dirty="0" smtClean="0"/>
              <a:t>والبينة هي الدلالة الواضحة عقلية كانت أو حسية.</a:t>
            </a:r>
          </a:p>
          <a:p>
            <a:pPr marL="0" indent="0">
              <a:buNone/>
            </a:pPr>
            <a:r>
              <a:rPr lang="ar-SA" dirty="0" smtClean="0"/>
              <a:t>وقال تعالى:(...فَأْتُونا بِسُلْطانٍ مُبِينٍ) </a:t>
            </a:r>
            <a:r>
              <a:rPr lang="ar-SA" sz="1900" dirty="0" smtClean="0"/>
              <a:t>[إبراهيم: 10] </a:t>
            </a:r>
          </a:p>
          <a:p>
            <a:pPr marL="0" indent="0">
              <a:buNone/>
            </a:pPr>
            <a:endParaRPr lang="ar-SA" dirty="0"/>
          </a:p>
        </p:txBody>
      </p:sp>
    </p:spTree>
    <p:extLst>
      <p:ext uri="{BB962C8B-B14F-4D97-AF65-F5344CB8AC3E}">
        <p14:creationId xmlns:p14="http://schemas.microsoft.com/office/powerpoint/2010/main" val="6776382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3568" y="980728"/>
            <a:ext cx="7848872" cy="5040560"/>
          </a:xfrm>
        </p:spPr>
        <p:txBody>
          <a:bodyPr>
            <a:normAutofit/>
          </a:bodyPr>
          <a:lstStyle/>
          <a:p>
            <a:pPr marL="0" indent="0">
              <a:buNone/>
            </a:pPr>
            <a:r>
              <a:rPr lang="ar-SA" dirty="0"/>
              <a:t> </a:t>
            </a:r>
            <a:r>
              <a:rPr lang="ar-SA" dirty="0" smtClean="0"/>
              <a:t>   </a:t>
            </a:r>
            <a:r>
              <a:rPr lang="ar-SA" sz="4000" b="1" dirty="0" smtClean="0"/>
              <a:t>لكن العلماء استعملوا لفظ الإعجاز </a:t>
            </a:r>
            <a:r>
              <a:rPr lang="ar-SA" sz="4000" b="1" dirty="0" smtClean="0">
                <a:solidFill>
                  <a:srgbClr val="FF0000"/>
                </a:solidFill>
              </a:rPr>
              <a:t>لسبب:</a:t>
            </a:r>
          </a:p>
          <a:p>
            <a:pPr marL="0" indent="0">
              <a:buNone/>
            </a:pPr>
            <a:r>
              <a:rPr lang="ar-SA" sz="4000" b="1" dirty="0" smtClean="0"/>
              <a:t>    وهو أن الله جل وعلا تحدى العرب بالقرآن الكريم، تحداهم بأن يأتوا بمثله، أو أن يأتوا بعشر سور مثله أو أن يأتوا بسورة من مثله، فلما تحداهم فلم يغلبوا، ولم يأتوا بما تحداهم به، فدل ذلك على عجزهم...</a:t>
            </a:r>
          </a:p>
          <a:p>
            <a:pPr marL="0" indent="0">
              <a:buNone/>
            </a:pPr>
            <a:endParaRPr lang="ar-SA" dirty="0" smtClean="0"/>
          </a:p>
        </p:txBody>
      </p:sp>
    </p:spTree>
    <p:extLst>
      <p:ext uri="{BB962C8B-B14F-4D97-AF65-F5344CB8AC3E}">
        <p14:creationId xmlns:p14="http://schemas.microsoft.com/office/powerpoint/2010/main" val="3982539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11560" y="836713"/>
            <a:ext cx="7920880" cy="5040560"/>
          </a:xfrm>
        </p:spPr>
        <p:txBody>
          <a:bodyPr/>
          <a:lstStyle/>
          <a:p>
            <a:pPr marL="0" indent="0">
              <a:buNone/>
            </a:pPr>
            <a:r>
              <a:rPr lang="ar-SA" dirty="0" smtClean="0"/>
              <a:t> </a:t>
            </a:r>
            <a:r>
              <a:rPr lang="ar-SA" sz="3600" b="1" dirty="0" smtClean="0"/>
              <a:t>فالقرآن معجز لهم لم يأتوا بمثله، قال جل وعلا:</a:t>
            </a:r>
          </a:p>
          <a:p>
            <a:pPr marL="0" indent="0">
              <a:buNone/>
            </a:pPr>
            <a:r>
              <a:rPr lang="ar-SA" sz="3600" b="1" dirty="0" smtClean="0"/>
              <a:t> ﴿قُلْ لَئِنْ اجْتَمَعَتْ الْإِنسُ وَالْجِنُّ عَلَى أَنْ يَأْتُوا بِمِثْلِ هَذَا الْقُرْآنِ لَا يَأْتُونَ بِمِثْلِهِ وَلَوْ كَانَ بَعْضُهُمْ لِبَعْضٍ ظَهِيرًا﴾ </a:t>
            </a:r>
            <a:r>
              <a:rPr lang="ar-SA" sz="2400" b="1" dirty="0" smtClean="0"/>
              <a:t>[الإسراء:88]، </a:t>
            </a:r>
            <a:r>
              <a:rPr lang="ar-SA" sz="3600" b="1" dirty="0" smtClean="0"/>
              <a:t>وقال عز وجل : ﴿قُلْ فَأْتُوا بِعَشْرِ سُوَرٍ مِثْلِهِ مُفْتَرَيَاتٍ وَادْعُوا مَنْ اسْتَطَعْتُمْ مِنْ دُونِ اللَّهِ إِنْ كُنتُمْ صَادِقِينَ* </a:t>
            </a:r>
            <a:r>
              <a:rPr lang="ar-SA" sz="3600" b="1" dirty="0" err="1" smtClean="0"/>
              <a:t>فَإِلَّمْ</a:t>
            </a:r>
            <a:r>
              <a:rPr lang="ar-SA" sz="3600" b="1" dirty="0" smtClean="0"/>
              <a:t> يَسْتَجِيبُوا لَكُمْ فَاعْلَمُوا أَنَّمَا أُنزِلَ بِعِلْمِ اللَّهِ وَأَنْ لَا إِلَهَ إِلَّا هُوَ فَهَلْ أَنْتُمْ مُسْلِمُونَ﴾ </a:t>
            </a:r>
            <a:r>
              <a:rPr lang="ar-SA" sz="2400" b="1" dirty="0" smtClean="0"/>
              <a:t>[هود:13-14].</a:t>
            </a:r>
          </a:p>
          <a:p>
            <a:pPr marL="0" indent="0">
              <a:buNone/>
            </a:pPr>
            <a:endParaRPr lang="ar-SA" dirty="0"/>
          </a:p>
        </p:txBody>
      </p:sp>
    </p:spTree>
    <p:extLst>
      <p:ext uri="{BB962C8B-B14F-4D97-AF65-F5344CB8AC3E}">
        <p14:creationId xmlns:p14="http://schemas.microsoft.com/office/powerpoint/2010/main" val="32050118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txBody>
          <a:bodyPr/>
          <a:lstStyle/>
          <a:p>
            <a:pPr marL="0" indent="0">
              <a:buNone/>
            </a:pPr>
            <a:r>
              <a:rPr lang="ar-SA" sz="3600" b="1" dirty="0" smtClean="0"/>
              <a:t>إذا تبين ذلك فالتحدي لما وقع وعجزوا، وهم يريدون أي وسيلة لمعارضة القرآن وإثبات أنه قول البشر، فقيل لهم: فاتوا بمثل عشر سور، ائتوا بمثله، ائتوا بسورة من مثله، لما عجزوا سمى العلماء فعلهم ذلك أو عجزهم سموه: </a:t>
            </a:r>
            <a:r>
              <a:rPr lang="ar-SA" sz="3600" b="1" dirty="0" smtClean="0">
                <a:solidFill>
                  <a:srgbClr val="0070C0"/>
                </a:solidFill>
              </a:rPr>
              <a:t>إعجاز القرآن</a:t>
            </a:r>
            <a:r>
              <a:rPr lang="ar-SA" sz="3600" b="1" dirty="0" smtClean="0"/>
              <a:t>، و</a:t>
            </a:r>
            <a:r>
              <a:rPr lang="ar-SA" sz="3600" b="1" dirty="0" smtClean="0">
                <a:solidFill>
                  <a:srgbClr val="FF0000"/>
                </a:solidFill>
              </a:rPr>
              <a:t>معجزة  القرآن</a:t>
            </a:r>
            <a:r>
              <a:rPr lang="ar-SA" sz="3600" b="1" dirty="0" smtClean="0"/>
              <a:t>؛ لأجل التحدي وعجز الكفار أن يأتوا بمثله.</a:t>
            </a:r>
          </a:p>
          <a:p>
            <a:pPr marL="0" indent="0">
              <a:buNone/>
            </a:pPr>
            <a:endParaRPr lang="ar-SA" dirty="0"/>
          </a:p>
        </p:txBody>
      </p:sp>
    </p:spTree>
    <p:extLst>
      <p:ext uri="{BB962C8B-B14F-4D97-AF65-F5344CB8AC3E}">
        <p14:creationId xmlns:p14="http://schemas.microsoft.com/office/powerpoint/2010/main" val="31256571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txBody>
          <a:bodyPr>
            <a:normAutofit fontScale="85000" lnSpcReduction="10000"/>
          </a:bodyPr>
          <a:lstStyle/>
          <a:p>
            <a:pPr marL="0" indent="0">
              <a:buNone/>
            </a:pPr>
            <a:r>
              <a:rPr lang="ar-SA" sz="3300" b="1" dirty="0" smtClean="0">
                <a:solidFill>
                  <a:srgbClr val="FF0000"/>
                </a:solidFill>
              </a:rPr>
              <a:t>تعريف المعجزة:</a:t>
            </a:r>
            <a:endParaRPr lang="ar-SA" dirty="0" smtClean="0"/>
          </a:p>
          <a:p>
            <a:pPr marL="0" indent="0">
              <a:buNone/>
            </a:pPr>
            <a:r>
              <a:rPr lang="ar-SA" b="1" dirty="0" smtClean="0">
                <a:solidFill>
                  <a:srgbClr val="FF0000"/>
                </a:solidFill>
              </a:rPr>
              <a:t>في اللغة: </a:t>
            </a:r>
            <a:r>
              <a:rPr lang="ar-SA" dirty="0" smtClean="0"/>
              <a:t>من أعجز وعجز وهو ما يقابل القدرة، والهاء فيها للمبالغة.</a:t>
            </a:r>
          </a:p>
          <a:p>
            <a:pPr marL="0" indent="0">
              <a:buNone/>
            </a:pPr>
            <a:endParaRPr lang="ar-SA" dirty="0" smtClean="0"/>
          </a:p>
          <a:p>
            <a:pPr marL="0" indent="0">
              <a:buNone/>
            </a:pPr>
            <a:r>
              <a:rPr lang="ar-SA" dirty="0" smtClean="0"/>
              <a:t>فالعجز نقيض الحزم، والعجز: الضعف، وعجز عن الأمر إذا قصر عنه. وفي القرآن الكريم: (وَالَّذِينَ سَعَوْا فِي آياتِنا مُعاجِزِينَ) </a:t>
            </a:r>
            <a:r>
              <a:rPr lang="ar-SA" sz="2400" dirty="0" smtClean="0"/>
              <a:t>[سبأ: 5</a:t>
            </a:r>
          </a:p>
          <a:p>
            <a:pPr marL="0" indent="0">
              <a:buNone/>
            </a:pPr>
            <a:r>
              <a:rPr lang="ar-SA" sz="2400" dirty="0" smtClean="0"/>
              <a:t>ويأتي</a:t>
            </a:r>
            <a:r>
              <a:rPr lang="ar-SA" dirty="0" smtClean="0"/>
              <a:t> الإعجاز بمعنى الفوت والسبق، يقال: أعجزني فلان أي فاتني..</a:t>
            </a:r>
          </a:p>
          <a:p>
            <a:pPr marL="0" indent="0">
              <a:buNone/>
            </a:pPr>
            <a:endParaRPr lang="ar-SA" dirty="0" smtClean="0"/>
          </a:p>
          <a:p>
            <a:pPr marL="0" indent="0">
              <a:buNone/>
            </a:pPr>
            <a:r>
              <a:rPr lang="ar-SA" dirty="0" smtClean="0"/>
              <a:t>وعرف العلماء </a:t>
            </a:r>
            <a:r>
              <a:rPr lang="ar-SA" b="1" dirty="0" smtClean="0">
                <a:solidFill>
                  <a:srgbClr val="FF0000"/>
                </a:solidFill>
              </a:rPr>
              <a:t>المعجزة</a:t>
            </a:r>
            <a:r>
              <a:rPr lang="ar-SA" dirty="0" smtClean="0"/>
              <a:t> بقولهم: أمر خارق للعادة مقرون بالتحدّي سالم من المعارضة يظهره الله على يد رسله (3).</a:t>
            </a:r>
          </a:p>
          <a:p>
            <a:pPr marL="0" indent="0">
              <a:buNone/>
            </a:pPr>
            <a:endParaRPr lang="ar-SA" dirty="0" smtClean="0"/>
          </a:p>
          <a:p>
            <a:pPr marL="0" indent="0">
              <a:buNone/>
            </a:pPr>
            <a:r>
              <a:rPr lang="ar-SA" dirty="0" smtClean="0"/>
              <a:t>فالمعجزة أمر خارق للسنّة التي أودعها الله سبحانه وتعالى في الكون</a:t>
            </a:r>
          </a:p>
          <a:p>
            <a:pPr marL="0" indent="0">
              <a:buNone/>
            </a:pPr>
            <a:endParaRPr lang="ar-SA" dirty="0" smtClean="0"/>
          </a:p>
          <a:p>
            <a:pPr marL="0" indent="0">
              <a:buNone/>
            </a:pPr>
            <a:endParaRPr lang="ar-SA" dirty="0"/>
          </a:p>
        </p:txBody>
      </p:sp>
    </p:spTree>
    <p:extLst>
      <p:ext uri="{BB962C8B-B14F-4D97-AF65-F5344CB8AC3E}">
        <p14:creationId xmlns:p14="http://schemas.microsoft.com/office/powerpoint/2010/main" val="4133785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txBody>
          <a:bodyPr>
            <a:normAutofit fontScale="92500" lnSpcReduction="20000"/>
          </a:bodyPr>
          <a:lstStyle/>
          <a:p>
            <a:pPr marL="0" indent="0">
              <a:buNone/>
            </a:pPr>
            <a:r>
              <a:rPr lang="ar-SA" dirty="0" smtClean="0"/>
              <a:t>شروط المعجزة</a:t>
            </a:r>
          </a:p>
          <a:p>
            <a:pPr marL="0" indent="0">
              <a:buNone/>
            </a:pPr>
            <a:endParaRPr lang="ar-SA" dirty="0" smtClean="0"/>
          </a:p>
          <a:p>
            <a:pPr marL="0" indent="0">
              <a:buNone/>
            </a:pPr>
            <a:r>
              <a:rPr lang="ar-SA" dirty="0" smtClean="0"/>
              <a:t>1 - أن تكون من الأمور الخارقة للعادة: سواء كان هذا الأمر الخارق من قبيل الأقوال: كتسبيح الحصى وحنين الجذع ومثل القرآن الكريم، أو يكون من قبيل الفعل</a:t>
            </a:r>
            <a:r>
              <a:rPr lang="ar-SA" dirty="0"/>
              <a:t> </a:t>
            </a:r>
            <a:r>
              <a:rPr lang="ar-SA" dirty="0" smtClean="0"/>
              <a:t>كانفجار الماء من بين أصابع الرسول </a:t>
            </a:r>
            <a:r>
              <a:rPr lang="ar-SA" sz="2600" dirty="0" smtClean="0"/>
              <a:t>صلى الله عليه وسلم </a:t>
            </a:r>
            <a:r>
              <a:rPr lang="ar-SA" dirty="0" smtClean="0"/>
              <a:t>وتكثير الطعام القليل وكفايته للجمع الكثير أو من قبيل الترك: مثل عدم إحراق النار لسيدنا إبراهيم </a:t>
            </a:r>
            <a:r>
              <a:rPr lang="ar-SA" sz="2300" dirty="0" smtClean="0"/>
              <a:t>عليه الصلاة والسلام</a:t>
            </a:r>
            <a:r>
              <a:rPr lang="ar-SA" dirty="0" smtClean="0"/>
              <a:t> وعدم إغراق الماء لموسى وقومه وعدم سيلانه عليهم.</a:t>
            </a:r>
          </a:p>
          <a:p>
            <a:pPr marL="0" indent="0">
              <a:buNone/>
            </a:pPr>
            <a:endParaRPr lang="ar-SA" dirty="0" smtClean="0"/>
          </a:p>
          <a:p>
            <a:pPr marL="0" indent="0">
              <a:buNone/>
            </a:pPr>
            <a:r>
              <a:rPr lang="ar-SA" dirty="0" smtClean="0"/>
              <a:t>2 - أن يكون الخارق من صنع الله وإنجازه يقول تعالى: (وَلَقَدْ أَرْسَلْنا رُسُلًا مِنْ قَبْلِكَ مِنْهُمْ مَنْ قَصَصْنا عَلَيْكَ وَمِنْهُمْ مَنْ لَمْ نَقْصُصْ عَلَيْكَ وَما كانَ لِرَسُولٍ أَنْ يَأْتِيَ بِآيَةٍ إِلَّا بِإِذْنِ اللَّهِ فَإِذا جاءَ أَمْرُ اللَّهِ قُضِيَ بِالْحَقِّ وَخَسِرَ هُنالِكَ الْمُبْطِلُونَ) [</a:t>
            </a:r>
            <a:r>
              <a:rPr lang="ar-SA" sz="2200" dirty="0" smtClean="0"/>
              <a:t>غافر: 78].</a:t>
            </a:r>
          </a:p>
          <a:p>
            <a:pPr marL="0" indent="0">
              <a:buNone/>
            </a:pPr>
            <a:endParaRPr lang="ar-SA" dirty="0"/>
          </a:p>
        </p:txBody>
      </p:sp>
    </p:spTree>
    <p:extLst>
      <p:ext uri="{BB962C8B-B14F-4D97-AF65-F5344CB8AC3E}">
        <p14:creationId xmlns:p14="http://schemas.microsoft.com/office/powerpoint/2010/main" val="42724474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txBody>
          <a:bodyPr>
            <a:normAutofit/>
          </a:bodyPr>
          <a:lstStyle/>
          <a:p>
            <a:pPr marL="0" indent="0">
              <a:buNone/>
            </a:pPr>
            <a:r>
              <a:rPr lang="ar-SA" sz="3300" b="1" dirty="0" smtClean="0"/>
              <a:t>3 - سلامتها من المعارضة: فلو استطاع الخصم أن يأتي بمثل ما جاء به من يدعي النبوة بطلت حجته ولم يسلم له ادعاؤه أن هذه الخارقة أو هذا الأمر دليل على صدقه وأمارة على بعثته من قبل الله سبحانه وتعالى.</a:t>
            </a:r>
          </a:p>
          <a:p>
            <a:pPr marL="0" indent="0">
              <a:buNone/>
            </a:pPr>
            <a:endParaRPr lang="ar-SA" dirty="0" smtClean="0"/>
          </a:p>
          <a:p>
            <a:pPr marL="0" indent="0">
              <a:buNone/>
            </a:pPr>
            <a:r>
              <a:rPr lang="ar-SA" b="1" dirty="0" smtClean="0"/>
              <a:t>4 - أن تقع على مقتضى قول من يدّعيها (وقوعها على مقتضى الدعوى).</a:t>
            </a:r>
          </a:p>
          <a:p>
            <a:pPr marL="0" indent="0">
              <a:buNone/>
            </a:pPr>
            <a:endParaRPr lang="ar-SA" dirty="0" smtClean="0"/>
          </a:p>
          <a:p>
            <a:pPr marL="0" indent="0">
              <a:buNone/>
            </a:pPr>
            <a:endParaRPr lang="ar-SA" dirty="0" smtClean="0"/>
          </a:p>
          <a:p>
            <a:pPr marL="0" indent="0">
              <a:buNone/>
            </a:pPr>
            <a:endParaRPr lang="ar-SA" dirty="0"/>
          </a:p>
        </p:txBody>
      </p:sp>
    </p:spTree>
    <p:extLst>
      <p:ext uri="{BB962C8B-B14F-4D97-AF65-F5344CB8AC3E}">
        <p14:creationId xmlns:p14="http://schemas.microsoft.com/office/powerpoint/2010/main" val="16462550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832648"/>
          </a:xfrm>
        </p:spPr>
        <p:txBody>
          <a:bodyPr>
            <a:normAutofit fontScale="92500" lnSpcReduction="10000"/>
          </a:bodyPr>
          <a:lstStyle/>
          <a:p>
            <a:pPr marL="0" indent="0">
              <a:buNone/>
            </a:pPr>
            <a:r>
              <a:rPr lang="ar-SA" b="1" dirty="0" smtClean="0"/>
              <a:t>5 - التحدّي بها: وهذا شرط أساس في المعجزة لإثبات عجز الجاحدين وإقامة الحجة عليهم فإن عدم التحدّي لمعجزة لا يبرزها كدليل وبرهان، لكي لا يقول قائل فيما بعد: إنه لو تحدّي بالمعجزة القوم لتمكّنوا من الإتيان بها.</a:t>
            </a:r>
          </a:p>
          <a:p>
            <a:pPr marL="0" indent="0">
              <a:buNone/>
            </a:pPr>
            <a:endParaRPr lang="ar-SA" b="1" dirty="0" smtClean="0"/>
          </a:p>
          <a:p>
            <a:pPr marL="0" indent="0">
              <a:buNone/>
            </a:pPr>
            <a:r>
              <a:rPr lang="ar-SA" b="1" dirty="0" smtClean="0"/>
              <a:t>والتحدّي يكون:</a:t>
            </a:r>
          </a:p>
          <a:p>
            <a:pPr marL="0" indent="0">
              <a:buNone/>
            </a:pPr>
            <a:r>
              <a:rPr lang="ar-SA" b="1" dirty="0" smtClean="0"/>
              <a:t> بالقول الصريح بأن يقول الرسول: دليل صدقي وصحة ما جئت به هو عجزكم عن الإتيان بمثل هذا الأمر الذي أفعله. وهذا هو الغالب في معجزات الرسل </a:t>
            </a:r>
            <a:r>
              <a:rPr lang="ar-SA" sz="1700" dirty="0" smtClean="0"/>
              <a:t>عليهم الصلاة والسلام، </a:t>
            </a:r>
            <a:r>
              <a:rPr lang="ar-SA" b="1" dirty="0" smtClean="0"/>
              <a:t>(وَرَسُولًا إِلى بَنِي إِسْرائِيلَ أَنِّي قَدْ جِئْتُكُمْ بِآيَةٍ مِنْ رَبِّكُمْ أَنِّي أَخْلُقُ لَكُمْ مِنَ الطِّينِ كَهَيْئَةِ الطَّيْرِ فَأَنْفُخُ فِيهِ فَيَكُونُ طَيْراً بِإِذْنِ اللَّهِ وَأُبْرِئُ الْأَكْمَهَ وَالْأَبْرَصَ وَأُحْيِ الْمَوْتى بِإِذْنِ اللَّهِ وَأُنَبِّئُكُمْ بِما تَأْكُلُونَ وَما تَدَّخِرُونَ فِي بُيُوتِكُمْ إِنَّ فِي ذلِكَ لَآيَةً لَكُمْ إِنْ كُنْتُمْ مُؤْمِنِينَ) </a:t>
            </a:r>
            <a:r>
              <a:rPr lang="ar-SA" sz="1900" dirty="0" smtClean="0"/>
              <a:t>[آل عمران: 49]</a:t>
            </a:r>
            <a:endParaRPr lang="ar-SA" sz="1900" dirty="0"/>
          </a:p>
        </p:txBody>
      </p:sp>
    </p:spTree>
    <p:extLst>
      <p:ext uri="{BB962C8B-B14F-4D97-AF65-F5344CB8AC3E}">
        <p14:creationId xmlns:p14="http://schemas.microsoft.com/office/powerpoint/2010/main" val="3349174443"/>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TotalTime>
  <Words>877</Words>
  <Application>Microsoft Office PowerPoint</Application>
  <PresentationFormat>عرض على الشاشة (3:4)‏</PresentationFormat>
  <Paragraphs>39</Paragraphs>
  <Slides>12</Slides>
  <Notes>0</Notes>
  <HiddenSlides>0</HiddenSlides>
  <MMClips>0</MMClips>
  <ScaleCrop>false</ScaleCrop>
  <HeadingPairs>
    <vt:vector size="4" baseType="variant">
      <vt:variant>
        <vt:lpstr>نسق</vt:lpstr>
      </vt:variant>
      <vt:variant>
        <vt:i4>1</vt:i4>
      </vt:variant>
      <vt:variant>
        <vt:lpstr>عناوين الشرائح</vt:lpstr>
      </vt:variant>
      <vt:variant>
        <vt:i4>12</vt:i4>
      </vt:variant>
    </vt:vector>
  </HeadingPairs>
  <TitlesOfParts>
    <vt:vector size="13" baseType="lpstr">
      <vt:lpstr>نسق Office</vt:lpstr>
      <vt:lpstr>إعجاز القرآن الكريم</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إعجاز القرآن الكريم</dc:title>
  <dc:creator>USER</dc:creator>
  <cp:lastModifiedBy>USER</cp:lastModifiedBy>
  <cp:revision>9</cp:revision>
  <dcterms:created xsi:type="dcterms:W3CDTF">2021-09-18T20:16:06Z</dcterms:created>
  <dcterms:modified xsi:type="dcterms:W3CDTF">2021-09-18T22:14:28Z</dcterms:modified>
</cp:coreProperties>
</file>