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8"/>
  </p:notesMasterIdLst>
  <p:sldIdLst>
    <p:sldId id="257" r:id="rId2"/>
    <p:sldId id="274" r:id="rId3"/>
    <p:sldId id="339" r:id="rId4"/>
    <p:sldId id="282" r:id="rId5"/>
    <p:sldId id="283" r:id="rId6"/>
    <p:sldId id="340" r:id="rId7"/>
    <p:sldId id="289" r:id="rId8"/>
    <p:sldId id="287" r:id="rId9"/>
    <p:sldId id="341" r:id="rId10"/>
    <p:sldId id="342" r:id="rId11"/>
    <p:sldId id="292" r:id="rId12"/>
    <p:sldId id="298" r:id="rId13"/>
    <p:sldId id="312" r:id="rId14"/>
    <p:sldId id="344" r:id="rId15"/>
    <p:sldId id="343" r:id="rId16"/>
    <p:sldId id="288" r:id="rId1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78"/>
    <a:srgbClr val="12757D"/>
    <a:srgbClr val="EEE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3305" autoAdjust="0"/>
  </p:normalViewPr>
  <p:slideViewPr>
    <p:cSldViewPr snapToGrid="0" snapToObjects="1">
      <p:cViewPr varScale="1">
        <p:scale>
          <a:sx n="85" d="100"/>
          <a:sy n="85" d="100"/>
        </p:scale>
        <p:origin x="147" y="39"/>
      </p:cViewPr>
      <p:guideLst/>
    </p:cSldViewPr>
  </p:slideViewPr>
  <p:outlineViewPr>
    <p:cViewPr>
      <p:scale>
        <a:sx n="33" d="100"/>
        <a:sy n="33" d="100"/>
      </p:scale>
      <p:origin x="-3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hadah\Documents\KSU\practical%20-KSU\BCH302\Ghada%20alamro\Pre-lab\DN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Effect of temperature on the absorbance of DNA [hyperchromic 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ar-SA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native DNA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Sheet1!$D$2:$D$11</c:f>
              <c:numCache>
                <c:formatCode>General</c:formatCode>
                <c:ptCount val="10"/>
                <c:pt idx="0">
                  <c:v>240</c:v>
                </c:pt>
                <c:pt idx="1">
                  <c:v>245</c:v>
                </c:pt>
                <c:pt idx="2">
                  <c:v>250</c:v>
                </c:pt>
                <c:pt idx="3">
                  <c:v>255</c:v>
                </c:pt>
                <c:pt idx="4">
                  <c:v>260</c:v>
                </c:pt>
                <c:pt idx="5">
                  <c:v>265</c:v>
                </c:pt>
                <c:pt idx="6">
                  <c:v>270</c:v>
                </c:pt>
                <c:pt idx="7">
                  <c:v>275</c:v>
                </c:pt>
                <c:pt idx="8">
                  <c:v>280</c:v>
                </c:pt>
                <c:pt idx="9">
                  <c:v>285</c:v>
                </c:pt>
              </c:numCache>
            </c:numRef>
          </c:xVal>
          <c:yVal>
            <c:numRef>
              <c:f>Sheet1!$E$2:$E$11</c:f>
              <c:numCache>
                <c:formatCode>General</c:formatCode>
                <c:ptCount val="10"/>
                <c:pt idx="0">
                  <c:v>0.72699999999999998</c:v>
                </c:pt>
                <c:pt idx="1">
                  <c:v>0.81899999999999995</c:v>
                </c:pt>
                <c:pt idx="2">
                  <c:v>0.92900000000000005</c:v>
                </c:pt>
                <c:pt idx="3">
                  <c:v>1.0029999999999999</c:v>
                </c:pt>
                <c:pt idx="4">
                  <c:v>1.0109999999999999</c:v>
                </c:pt>
                <c:pt idx="5">
                  <c:v>0.93600000000000005</c:v>
                </c:pt>
                <c:pt idx="6">
                  <c:v>0.82499999999999996</c:v>
                </c:pt>
                <c:pt idx="7">
                  <c:v>0.69</c:v>
                </c:pt>
                <c:pt idx="8">
                  <c:v>0.54200000000000004</c:v>
                </c:pt>
                <c:pt idx="9">
                  <c:v>0.38500000000000001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987-42DD-8D31-B60CB9A2D4AD}"/>
            </c:ext>
          </c:extLst>
        </c:ser>
        <c:ser>
          <c:idx val="1"/>
          <c:order val="1"/>
          <c:tx>
            <c:v>denatured DNA</c:v>
          </c:tx>
          <c:spPr>
            <a:ln w="1905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xVal>
            <c:numRef>
              <c:f>Sheet1!$D$2:$D$11</c:f>
              <c:numCache>
                <c:formatCode>General</c:formatCode>
                <c:ptCount val="10"/>
                <c:pt idx="0">
                  <c:v>240</c:v>
                </c:pt>
                <c:pt idx="1">
                  <c:v>245</c:v>
                </c:pt>
                <c:pt idx="2">
                  <c:v>250</c:v>
                </c:pt>
                <c:pt idx="3">
                  <c:v>255</c:v>
                </c:pt>
                <c:pt idx="4">
                  <c:v>260</c:v>
                </c:pt>
                <c:pt idx="5">
                  <c:v>265</c:v>
                </c:pt>
                <c:pt idx="6">
                  <c:v>270</c:v>
                </c:pt>
                <c:pt idx="7">
                  <c:v>275</c:v>
                </c:pt>
                <c:pt idx="8">
                  <c:v>280</c:v>
                </c:pt>
                <c:pt idx="9">
                  <c:v>285</c:v>
                </c:pt>
              </c:numCache>
            </c:numRef>
          </c:xVal>
          <c:yVal>
            <c:numRef>
              <c:f>Sheet1!$F$2:$F$11</c:f>
              <c:numCache>
                <c:formatCode>General</c:formatCode>
                <c:ptCount val="10"/>
                <c:pt idx="0">
                  <c:v>0.91700000000000004</c:v>
                </c:pt>
                <c:pt idx="1">
                  <c:v>1.0780000000000001</c:v>
                </c:pt>
                <c:pt idx="2">
                  <c:v>1.2450000000000001</c:v>
                </c:pt>
                <c:pt idx="3">
                  <c:v>1.3660000000000001</c:v>
                </c:pt>
                <c:pt idx="4">
                  <c:v>1.39</c:v>
                </c:pt>
                <c:pt idx="5">
                  <c:v>1.3149999999999999</c:v>
                </c:pt>
                <c:pt idx="6">
                  <c:v>1.17</c:v>
                </c:pt>
                <c:pt idx="7">
                  <c:v>0.97299999999999998</c:v>
                </c:pt>
                <c:pt idx="8">
                  <c:v>0.74199999999999999</c:v>
                </c:pt>
                <c:pt idx="9">
                  <c:v>0.503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987-42DD-8D31-B60CB9A2D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0324088"/>
        <c:axId val="330324480"/>
      </c:scatterChart>
      <c:valAx>
        <c:axId val="330324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>
                    <a:solidFill>
                      <a:schemeClr val="tx1"/>
                    </a:solidFill>
                  </a:rPr>
                  <a:t>Wavelenghth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ar-S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330324480"/>
        <c:crosses val="autoZero"/>
        <c:crossBetween val="midCat"/>
      </c:valAx>
      <c:valAx>
        <c:axId val="3303244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>
                    <a:solidFill>
                      <a:schemeClr val="tx1"/>
                    </a:solidFill>
                  </a:rPr>
                  <a:t>Absorbance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ar-S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3303240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r-S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ar-S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6C70789-7FFC-4FC7-BB39-A2DB4E2E2B3C}" type="datetimeFigureOut">
              <a:rPr lang="ar-SA" smtClean="0"/>
              <a:t>06/04/46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9431B73-45C0-4668-82DB-C9441B14E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0570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1B73-45C0-4668-82DB-C9441B14EB73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7133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1E399-15FC-4020-A85E-A12F3A05B50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81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8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83E35C-BA63-34D7-C6AC-9007F5D74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E97DB87-ADE7-8348-7590-98AE20DA1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EE94A4-37B5-4BD5-E18F-7BDAE49F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2AC9ED-E0F7-A0C3-3D0B-73ECA03D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0D6A99-B2CE-F92F-2C3B-067B905B9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833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39CE2C-180E-602F-173F-091ACA8CE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743AF67-F3A1-5D6C-DF0B-7FDE16910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613210-88D3-AC0B-2C6F-3BC1CF6CB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FE2462-CD88-3C42-49C8-9A3F4F6ED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21EADB-03A4-98D7-F6A7-4B7E6D41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3538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C0A57C7-058D-0F85-31C7-2D9948C62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C278F85-825B-8A92-5695-507D2C8AC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D068F3-ECE5-9C1F-0385-021CCF10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674D87-E700-FB0B-22CA-AC045828C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A2E0E8-EEB5-6CBB-7AB2-9FB079EB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8089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76C96B-BAF9-67E8-79D5-686400C6D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87774C8-82C8-A6EB-8647-569446E98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7FACF2-676B-ABBF-75F5-4C1795AB6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AA1FCE-08D5-E6F1-158B-2F85EDE8C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ADC5FB4-C378-2D2A-15B6-B01A69A93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9231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DC8502-7431-1E47-6A76-D3E757E11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32DEFE3-50F9-D5D2-0BBC-9B957AC9A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62EBED-8C43-2583-DCE1-08A83677A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CAB29F2-F613-6CCF-EA1B-53A445774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F66D49-D972-DAD0-28DD-2DDFF1F5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1938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F57DD4-BC99-2F98-97D0-2D4B6388C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03D3AE-88AC-677D-59DA-EA7EB2D19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5D9B4A2-FA95-F216-73E5-0D88FA980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68003AC-81D6-0E93-0D5D-7D53F91E6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D506B52-B737-18EA-C1EE-320DE8081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4CEAD4A-9951-E5C6-E1C1-B4909E95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8865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C9326F-9E37-3B7A-0F8C-1B18661F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CD97EDE-F64C-ABA6-FA25-7759A18C7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B312FDD-63EE-77DF-4C26-DF4694D11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8D0978D-DCAD-8CAE-316A-9C578A3B5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2FDF395-AED8-0DC6-A4E8-7C729DBE9F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7133327-2333-E589-3A6D-615C15D6C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58A52FD-17D7-6C4A-6990-1DE049344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8F06483-F2AA-E4D8-9AD7-82EE70955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1920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4CD26A-9BB0-FB2F-A046-70C84E5C9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A63054C-E123-E331-908C-17D86E34C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0C6442C-2AB2-385A-01A0-77CBE2D56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296A792-3323-4789-554E-C6407B37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5206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D60DCD6-5C24-57CC-EA21-EF517068F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44C020F-B1E2-C111-2679-886D7FED4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D1391DF-4F4C-A5E8-3BD9-6363B478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8367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BC923A-B6A6-DE17-0C4C-C7463EAE7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3F26640-688F-73C8-590C-441DAB578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686043B-8CE5-E9A1-FA12-578B02BDD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D292037-1B97-F5E4-FCBC-C419899E1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4E87109-0EC0-54DA-28C3-16FBA26F4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E2F0527-B5F8-11E3-C728-547B48E3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1665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452547-7950-D1A7-2B48-DE5EC83CE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D3D0FAE-59F0-287E-1428-91810126BA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45A8E20-C545-AA47-673D-A43BAFBBD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B66A13E-12EC-1B75-A17F-8BFBCE2A1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577C20-4CCE-8C5F-B3DD-AECBFB23A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0CB088F-6F24-C1F6-BBD8-30920DDB4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5490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9905582-491D-967C-7317-A8A260F0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DFB1629-9577-A0A7-56C8-8F0F4DF5F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DE58EC-D8BE-2EF4-C077-291EAF0B8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926693-0F19-4752-BCE2-8A7228CF9948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B08728-B64F-A2F6-96D1-D78073387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D9884A-B15E-ABCA-BD6C-003D2651C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7A7964-8835-494F-9D97-B54AA859F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2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1B77DF0-213A-1C4F-A9C1-E0A72011E9D8}"/>
              </a:ext>
            </a:extLst>
          </p:cNvPr>
          <p:cNvSpPr txBox="1">
            <a:spLocks/>
          </p:cNvSpPr>
          <p:nvPr/>
        </p:nvSpPr>
        <p:spPr>
          <a:xfrm>
            <a:off x="1004473" y="1331570"/>
            <a:ext cx="10042558" cy="41851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60000"/>
              </a:lnSpc>
            </a:pPr>
            <a:endParaRPr lang="en-GB" sz="4000" b="1" cap="none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+mn-cs"/>
            </a:endParaRPr>
          </a:p>
          <a:p>
            <a:pPr algn="ctr" rtl="1">
              <a:lnSpc>
                <a:spcPct val="160000"/>
              </a:lnSpc>
            </a:pPr>
            <a:r>
              <a:rPr lang="en-GB" sz="4400" b="1" cap="none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Spectral Characterization of DNA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24CDFB0-65A5-4358-A63A-9B329E482DA0}"/>
              </a:ext>
            </a:extLst>
          </p:cNvPr>
          <p:cNvSpPr txBox="1">
            <a:spLocks/>
          </p:cNvSpPr>
          <p:nvPr/>
        </p:nvSpPr>
        <p:spPr>
          <a:xfrm>
            <a:off x="1062025" y="6462745"/>
            <a:ext cx="8144135" cy="1117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377">
              <a:defRPr/>
            </a:pPr>
            <a:r>
              <a:rPr lang="en-GB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BCH202 [Practical]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C607E-43D5-44FC-8F1C-127F7024C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81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10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15800" y="1573887"/>
            <a:ext cx="95340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defTabSz="685800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Nucleic acid have </a:t>
            </a:r>
            <a:r>
              <a:rPr lang="en-GB" sz="2000" b="1" kern="0" dirty="0">
                <a:solidFill>
                  <a:srgbClr val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maximum absorbance at 260 nm</a:t>
            </a: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It absorbs at this wavelength because of the </a:t>
            </a:r>
            <a:r>
              <a:rPr lang="en-GB" sz="2000" b="1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nitrogenous bases </a:t>
            </a: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2000" kern="0" dirty="0">
                <a:solidFill>
                  <a:srgbClr val="D17DF9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A, G, C and T</a:t>
            </a: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of DNA.</a:t>
            </a:r>
          </a:p>
          <a:p>
            <a:pPr marL="257175" indent="-257175" algn="l" rtl="0">
              <a:buFont typeface="Arial"/>
              <a:buChar char="•"/>
            </a:pPr>
            <a:endParaRPr lang="en-US" sz="20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24F6A20D-B780-1A50-E6E0-B5FD8D9EA632}"/>
              </a:ext>
            </a:extLst>
          </p:cNvPr>
          <p:cNvGrpSpPr/>
          <p:nvPr/>
        </p:nvGrpSpPr>
        <p:grpSpPr>
          <a:xfrm>
            <a:off x="6395690" y="2745429"/>
            <a:ext cx="3736941" cy="3735795"/>
            <a:chOff x="6395690" y="2745429"/>
            <a:chExt cx="3736941" cy="3735795"/>
          </a:xfrm>
        </p:grpSpPr>
        <p:pic>
          <p:nvPicPr>
            <p:cNvPr id="8" name="Picture 7" descr="DNA-absorption-spectrum2.gi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77" t="2651" r="2172" b="5386"/>
            <a:stretch/>
          </p:blipFill>
          <p:spPr>
            <a:xfrm>
              <a:off x="6897036" y="2745429"/>
              <a:ext cx="3235595" cy="3360656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7460741" y="6142670"/>
              <a:ext cx="2299719" cy="33855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 defTabSz="685800">
                <a:defRPr/>
              </a:pPr>
              <a:r>
                <a:rPr lang="en-US" sz="1600" b="1" kern="0" dirty="0">
                  <a:latin typeface="Calibri" panose="020F0502020204030204" pitchFamily="34" charset="0"/>
                  <a:cs typeface="Calibri" panose="020F0502020204030204" pitchFamily="34" charset="0"/>
                </a:rPr>
                <a:t>Wavelength (nm)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5885182" y="4288202"/>
              <a:ext cx="1359569" cy="33855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 defTabSz="685800">
                <a:defRPr/>
              </a:pPr>
              <a:r>
                <a:rPr lang="en-US" sz="1600" b="1" kern="0" dirty="0">
                  <a:latin typeface="Calibri" panose="020F0502020204030204" pitchFamily="34" charset="0"/>
                  <a:cs typeface="Calibri" panose="020F0502020204030204" pitchFamily="34" charset="0"/>
                </a:rPr>
                <a:t>Absorbance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B577445-F25C-458E-9DFF-0D60225A1620}"/>
              </a:ext>
            </a:extLst>
          </p:cNvPr>
          <p:cNvSpPr txBox="1"/>
          <p:nvPr/>
        </p:nvSpPr>
        <p:spPr>
          <a:xfrm>
            <a:off x="1557866" y="337342"/>
            <a:ext cx="7512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parajita" pitchFamily="34" charset="0"/>
              </a:rPr>
              <a:t>Optical density of DNA :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C39E6C3-E9DD-4034-A6D5-93B0858801BC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079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11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49762" y="1256601"/>
            <a:ext cx="1060591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defTabSz="685800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general : </a:t>
            </a: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the </a:t>
            </a:r>
            <a:r>
              <a:rPr lang="en-GB" sz="1600" kern="0" dirty="0">
                <a:solidFill>
                  <a:srgbClr val="7D00D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increase of absorbance </a:t>
            </a: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(optical density) of a material.</a:t>
            </a:r>
          </a:p>
          <a:p>
            <a:pPr marL="342900" indent="-342900" algn="l" defTabSz="685800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GB" sz="16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defTabSz="685800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16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hyperchromicity</a:t>
            </a: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DNA that occurs when the </a:t>
            </a:r>
            <a:r>
              <a:rPr lang="en-GB" sz="1600" b="1" u="sng" kern="0" dirty="0">
                <a:solidFill>
                  <a:srgbClr val="8F62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DNA duplex is denatured.</a:t>
            </a:r>
          </a:p>
          <a:p>
            <a:pPr marL="342900" indent="-342900" algn="l" defTabSz="685800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GB" sz="16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defTabSz="685800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 DNA denatures [e.g. by heat ], it's strands separate, allowing more light to be absorbed by the </a:t>
            </a:r>
            <a:r>
              <a:rPr lang="en-GB" sz="1600" kern="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non-stacked bases </a:t>
            </a: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[single DNA strands].</a:t>
            </a:r>
          </a:p>
          <a:p>
            <a:pPr algn="l" rtl="0">
              <a:buClr>
                <a:schemeClr val="bg1">
                  <a:lumMod val="75000"/>
                </a:schemeClr>
              </a:buClr>
            </a:pPr>
            <a:endParaRPr lang="en-US" sz="16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buClr>
                <a:schemeClr val="bg1">
                  <a:lumMod val="75000"/>
                </a:schemeClr>
              </a:buClr>
              <a:defRPr/>
            </a:pP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Due to denaturation of DNA the bases become exposed to the surface and able to absorb more light at 260 nm.</a:t>
            </a:r>
          </a:p>
          <a:p>
            <a:pPr marL="342900" indent="-342900" algn="l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action is calling the </a:t>
            </a:r>
            <a:r>
              <a:rPr lang="en-GB" sz="1600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hyperchromic</a:t>
            </a:r>
            <a:r>
              <a:rPr lang="en-GB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effect.</a:t>
            </a:r>
          </a:p>
          <a:p>
            <a:pPr marL="342900" indent="-342900" algn="l" rtl="0">
              <a:buFont typeface="Arial" panose="020B0604020202020204" pitchFamily="34" charset="0"/>
              <a:buChar char="•"/>
              <a:defRPr/>
            </a:pPr>
            <a:endParaRPr lang="en-GB" sz="16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defRPr/>
            </a:pPr>
            <a:endParaRPr lang="en-GB" sz="1600" kern="0" dirty="0">
              <a:solidFill>
                <a:srgbClr val="570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defRPr/>
            </a:pPr>
            <a:endParaRPr lang="en-GB" sz="1600" kern="0" dirty="0">
              <a:solidFill>
                <a:srgbClr val="570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defRPr/>
            </a:pPr>
            <a:endParaRPr lang="en-GB" sz="1600" kern="0" dirty="0">
              <a:solidFill>
                <a:srgbClr val="570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defRPr/>
            </a:pPr>
            <a:endParaRPr lang="en-GB" sz="1600" kern="0" dirty="0">
              <a:solidFill>
                <a:srgbClr val="570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defRPr/>
            </a:pPr>
            <a:endParaRPr lang="en-GB" sz="1600" kern="0" dirty="0">
              <a:solidFill>
                <a:srgbClr val="570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defRPr/>
            </a:pPr>
            <a:endParaRPr lang="en-GB" sz="1600" kern="0" dirty="0">
              <a:solidFill>
                <a:srgbClr val="570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defRPr/>
            </a:pPr>
            <a:endParaRPr lang="en-GB" sz="1600" kern="0" dirty="0">
              <a:solidFill>
                <a:srgbClr val="570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 rtl="0">
              <a:defRPr/>
            </a:pPr>
            <a:endParaRPr lang="en-GB" sz="1600" kern="0" dirty="0">
              <a:solidFill>
                <a:srgbClr val="570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  <a:defRPr/>
            </a:pPr>
            <a:r>
              <a:rPr lang="en-GB" sz="1600" u="sng" kern="0" dirty="0">
                <a:solidFill>
                  <a:srgbClr val="5700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Note:</a:t>
            </a:r>
          </a:p>
          <a:p>
            <a:pPr lvl="0" algn="l" rtl="0">
              <a:defRPr/>
            </a:pPr>
            <a:r>
              <a:rPr lang="en-GB" sz="1600" kern="0" dirty="0">
                <a:solidFill>
                  <a:srgbClr val="5700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opposite, a decrease of absorbance is called </a:t>
            </a:r>
            <a:r>
              <a:rPr lang="en-GB" sz="1600" u="sng" kern="0" dirty="0" err="1">
                <a:solidFill>
                  <a:srgbClr val="5700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hypochromicity</a:t>
            </a:r>
            <a:endParaRPr lang="en-US" sz="16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http://nptel.ac.in/courses/102103047/module2/lec7/images/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349" y="3691353"/>
            <a:ext cx="480060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76C1A2D-777E-440C-9C53-D2880B47EAC3}"/>
              </a:ext>
            </a:extLst>
          </p:cNvPr>
          <p:cNvSpPr txBox="1"/>
          <p:nvPr/>
        </p:nvSpPr>
        <p:spPr>
          <a:xfrm>
            <a:off x="1557866" y="398673"/>
            <a:ext cx="7512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Hyperchromicity: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43FC98-0402-4FC2-8473-27BB65BFE9B3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994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E8A3E0-E319-41D1-9EC5-D458C3BA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12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2A4F0E-A040-4D82-B6EB-8F36780C890A}"/>
              </a:ext>
            </a:extLst>
          </p:cNvPr>
          <p:cNvSpPr/>
          <p:nvPr/>
        </p:nvSpPr>
        <p:spPr>
          <a:xfrm>
            <a:off x="554878" y="2663927"/>
            <a:ext cx="99807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0">
              <a:defRPr/>
            </a:pPr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parajita" pitchFamily="34" charset="0"/>
              </a:rPr>
              <a:t>Practical Part</a:t>
            </a:r>
          </a:p>
        </p:txBody>
      </p:sp>
    </p:spTree>
    <p:extLst>
      <p:ext uri="{BB962C8B-B14F-4D97-AF65-F5344CB8AC3E}">
        <p14:creationId xmlns:p14="http://schemas.microsoft.com/office/powerpoint/2010/main" val="2311110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492" y="824038"/>
            <a:ext cx="11071450" cy="4800600"/>
          </a:xfrm>
        </p:spPr>
        <p:txBody>
          <a:bodyPr>
            <a:noAutofit/>
          </a:bodyPr>
          <a:lstStyle/>
          <a:p>
            <a:pPr marL="0" indent="0" algn="l" rtl="0">
              <a:buClr>
                <a:schemeClr val="bg1">
                  <a:lumMod val="75000"/>
                </a:schemeClr>
              </a:buClr>
              <a:buNone/>
            </a:pP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rtl="0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Objective:</a:t>
            </a:r>
          </a:p>
          <a:p>
            <a:pPr algn="l" rtl="0"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determine the optimum wavelength for DNA (</a:t>
            </a:r>
            <a:r>
              <a:rPr lang="el-GR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l" rtl="0"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establish the effect of temperature on the absorbance of DNA or [hyperchromic effect].</a:t>
            </a:r>
          </a:p>
          <a:p>
            <a:pPr marL="257168" indent="-257168" algn="l" rtl="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rtl="0">
              <a:buClr>
                <a:schemeClr val="bg1">
                  <a:lumMod val="75000"/>
                </a:schemeClr>
              </a:buClr>
              <a:buNone/>
            </a:pP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rtl="0">
              <a:buClr>
                <a:schemeClr val="bg1">
                  <a:lumMod val="75000"/>
                </a:schemeClr>
              </a:buClr>
              <a:buNone/>
            </a:pP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98A0D9-D782-47DD-8337-A61FC92D6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13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F7FF8E-347B-410A-ACE7-A2752438DB87}"/>
              </a:ext>
            </a:extLst>
          </p:cNvPr>
          <p:cNvSpPr txBox="1">
            <a:spLocks/>
          </p:cNvSpPr>
          <p:nvPr/>
        </p:nvSpPr>
        <p:spPr>
          <a:xfrm>
            <a:off x="1574799" y="-79369"/>
            <a:ext cx="9655491" cy="1600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Aparajita" pitchFamily="34" charset="0"/>
              </a:rPr>
              <a:t>Experiment : Spectral characterization of DNA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4EA14F-36EF-412E-8CCB-719108A6F702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282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B131691D-A7EA-0FD0-5073-E3FBD40F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14</a:t>
            </a:fld>
            <a:endParaRPr lang="en-US"/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8A73D090-7992-ECA8-7C2D-B363B348A38B}"/>
              </a:ext>
            </a:extLst>
          </p:cNvPr>
          <p:cNvSpPr txBox="1"/>
          <p:nvPr/>
        </p:nvSpPr>
        <p:spPr>
          <a:xfrm>
            <a:off x="370248" y="891246"/>
            <a:ext cx="11174753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Principle:</a:t>
            </a:r>
          </a:p>
          <a:p>
            <a:pPr marL="0" indent="0" algn="l" rtl="0">
              <a:lnSpc>
                <a:spcPct val="150000"/>
              </a:lnSpc>
              <a:buClr>
                <a:srgbClr val="C00000"/>
              </a:buClr>
              <a:buNone/>
            </a:pPr>
            <a:r>
              <a:rPr lang="en-GB" sz="1800" dirty="0">
                <a:solidFill>
                  <a:srgbClr val="7D00D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 </a:t>
            </a:r>
            <a:r>
              <a:rPr lang="en-GB" sz="18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double helix of DNA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bound together mainly by hydrogen bonds and hydrophobic effect between the complementary bases.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DNA in solution is heated above its melting temperature (usually more than 80 °C),  the double-stranded DNA unwinds to form single-stranded DNA. </a:t>
            </a:r>
          </a:p>
          <a:p>
            <a:pPr marL="0" indent="0" algn="l" rtl="0">
              <a:lnSpc>
                <a:spcPct val="150000"/>
              </a:lnSpc>
              <a:buClr>
                <a:srgbClr val="C00000"/>
              </a:buClr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rtl="0">
              <a:lnSpc>
                <a:spcPct val="150000"/>
              </a:lnSpc>
              <a:buClr>
                <a:srgbClr val="C00000"/>
              </a:buClr>
              <a:buNone/>
            </a:pP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rtl="0">
              <a:buClr>
                <a:srgbClr val="C00000"/>
              </a:buClr>
            </a:pP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rtl="0">
              <a:lnSpc>
                <a:spcPct val="150000"/>
              </a:lnSpc>
              <a:buClr>
                <a:srgbClr val="C00000"/>
              </a:buClr>
              <a:buNone/>
            </a:pPr>
            <a:r>
              <a:rPr lang="en-GB" sz="18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2-In single stranded DNA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bases become unstacked and can thus absorb more light. </a:t>
            </a:r>
          </a:p>
          <a:p>
            <a:pPr marL="0" indent="0" algn="l" rtl="0">
              <a:lnSpc>
                <a:spcPct val="150000"/>
              </a:lnSpc>
              <a:buClr>
                <a:srgbClr val="C00000"/>
              </a:buClr>
              <a:buNone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their native state, the bases of DNA absorb light at the 260 nm wavelength region.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the bases become unstacked, </a:t>
            </a:r>
            <a:r>
              <a:rPr lang="en-GB" sz="18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wavelength of maximum absorbance does not change, but the amount absorbed increases by 30-40%. </a:t>
            </a:r>
          </a:p>
          <a:p>
            <a:pPr marL="0" indent="0" algn="l" rtl="0">
              <a:lnSpc>
                <a:spcPct val="150000"/>
              </a:lnSpc>
              <a:buClr>
                <a:schemeClr val="bg1">
                  <a:lumMod val="75000"/>
                </a:schemeClr>
              </a:buClr>
              <a:buNone/>
            </a:pP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rtl="0">
              <a:buClr>
                <a:schemeClr val="bg1">
                  <a:lumMod val="75000"/>
                </a:schemeClr>
              </a:buClr>
              <a:buNone/>
            </a:pPr>
            <a:endParaRPr lang="en-GB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268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C0F2A9-695B-4B35-B0A5-B1EEE0060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7964-8835-494F-9D97-B54AA859F814}" type="slidenum">
              <a:rPr lang="en-US" smtClean="0"/>
              <a:t>15</a:t>
            </a:fld>
            <a:endParaRPr lang="en-US"/>
          </a:p>
        </p:txBody>
      </p:sp>
      <p:pic>
        <p:nvPicPr>
          <p:cNvPr id="4" name="Picture 4" descr="http://www.nptel.ac.in/courses/102103047/module2/lec7/images/1.png">
            <a:extLst>
              <a:ext uri="{FF2B5EF4-FFF2-40B4-BE49-F238E27FC236}">
                <a16:creationId xmlns:a16="http://schemas.microsoft.com/office/drawing/2014/main" id="{F97A4FCC-3FD5-450E-A48E-5F53AA3EC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194" y="1625145"/>
            <a:ext cx="7029611" cy="329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075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16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86102" y="1163680"/>
            <a:ext cx="11469444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chemeClr val="accent2">
                  <a:lumMod val="75000"/>
                </a:schemeClr>
              </a:buClr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Method:</a:t>
            </a:r>
            <a:r>
              <a:rPr lang="en-GB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 rtl="0">
              <a:buClr>
                <a:schemeClr val="accent2">
                  <a:lumMod val="75000"/>
                </a:schemeClr>
              </a:buClr>
            </a:pPr>
            <a:endParaRPr lang="en-GB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54" indent="-385754" algn="l" rtl="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Measure the absorbance at the following wavelengths:(240,245,250,255,260,265,270,275 and 280 nm), using distal water as a blank.</a:t>
            </a:r>
          </a:p>
          <a:p>
            <a:pPr marL="385754" indent="-385754" algn="l" rtl="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Place the sample on the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thermomixer at 90 °C for 15 min.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54" indent="-385754" algn="l" rtl="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Immediately measure the absorbance at same wave lengths.</a:t>
            </a:r>
          </a:p>
          <a:p>
            <a:pPr marL="385754" indent="-385754" algn="l" rtl="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Plot the absorption spectra of the native DNA solution and the denatured DNA against wavelengths.</a:t>
            </a:r>
          </a:p>
          <a:p>
            <a:pPr algn="l" rtl="0">
              <a:buClr>
                <a:schemeClr val="accent2">
                  <a:lumMod val="75000"/>
                </a:schemeClr>
              </a:buClr>
            </a:pPr>
            <a:endParaRPr lang="en-GB" sz="16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rtl="0">
              <a:buClr>
                <a:schemeClr val="accent2">
                  <a:lumMod val="75000"/>
                </a:schemeClr>
              </a:buClr>
            </a:pPr>
            <a:endParaRPr lang="en-GB" sz="16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Results:</a:t>
            </a:r>
            <a:r>
              <a:rPr lang="en-GB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 rtl="0">
              <a:buClr>
                <a:schemeClr val="accent2">
                  <a:lumMod val="75000"/>
                </a:schemeClr>
              </a:buClr>
            </a:pPr>
            <a:endParaRPr lang="en-GB" sz="16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D46A3DD-5D5A-42D4-9980-507910CA7625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44FBCB5C-749F-49C4-8851-35B9A23577E3}"/>
              </a:ext>
            </a:extLst>
          </p:cNvPr>
          <p:cNvSpPr txBox="1">
            <a:spLocks/>
          </p:cNvSpPr>
          <p:nvPr/>
        </p:nvSpPr>
        <p:spPr>
          <a:xfrm>
            <a:off x="1574799" y="-79369"/>
            <a:ext cx="9655491" cy="1600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GB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Aparajita" pitchFamily="34" charset="0"/>
              </a:rPr>
              <a:t>Experiment : Spectral characterization of DNA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D1D17E56-3710-41F7-87B6-0C9F21F100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287783"/>
              </p:ext>
            </p:extLst>
          </p:nvPr>
        </p:nvGraphicFramePr>
        <p:xfrm>
          <a:off x="2402378" y="4288910"/>
          <a:ext cx="4587593" cy="2407164"/>
        </p:xfrm>
        <a:graphic>
          <a:graphicData uri="http://schemas.openxmlformats.org/drawingml/2006/table">
            <a:tbl>
              <a:tblPr rtl="1" firstRow="1">
                <a:tableStyleId>{9DCAF9ED-07DC-4A11-8D7F-57B35C25682E}</a:tableStyleId>
              </a:tblPr>
              <a:tblGrid>
                <a:gridCol w="1528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9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5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Absorbance of heated DNA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Absorbance of isolated DNA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Wavelength (nm)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240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245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250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255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260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265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275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x-none" sz="8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280</a:t>
                      </a:r>
                      <a:endParaRPr lang="en-US" sz="11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734" marR="49734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47BA9F6-154F-4E4B-A2DC-40D687A8C0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863936"/>
              </p:ext>
            </p:extLst>
          </p:nvPr>
        </p:nvGraphicFramePr>
        <p:xfrm>
          <a:off x="7284674" y="4097403"/>
          <a:ext cx="3429000" cy="2606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233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2</a:t>
            </a:fld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AB4A13A-788C-42DC-BD1F-9A8CC0D87E92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54E7FC8-9362-4F96-AAD2-D8AC7653499E}"/>
              </a:ext>
            </a:extLst>
          </p:cNvPr>
          <p:cNvSpPr txBox="1"/>
          <p:nvPr/>
        </p:nvSpPr>
        <p:spPr>
          <a:xfrm>
            <a:off x="1438658" y="412262"/>
            <a:ext cx="74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 </a:t>
            </a:r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parajita" pitchFamily="34" charset="0"/>
              </a:rPr>
              <a:t>DNA </a:t>
            </a:r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= [</a:t>
            </a:r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7D00D2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D</a:t>
            </a:r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eoxyribo</a:t>
            </a:r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7D00D2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n</a:t>
            </a:r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ucleic </a:t>
            </a:r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7D00D2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a</a:t>
            </a:r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cid]</a:t>
            </a:r>
          </a:p>
        </p:txBody>
      </p:sp>
      <p:pic>
        <p:nvPicPr>
          <p:cNvPr id="5" name="Picture 5" descr="Cell-chromosomes-and-DNA.jpg">
            <a:extLst>
              <a:ext uri="{FF2B5EF4-FFF2-40B4-BE49-F238E27FC236}">
                <a16:creationId xmlns:a16="http://schemas.microsoft.com/office/drawing/2014/main" id="{A92391CE-CDD0-4E79-81CC-014847672F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1"/>
          <a:stretch/>
        </p:blipFill>
        <p:spPr>
          <a:xfrm>
            <a:off x="1786806" y="1855006"/>
            <a:ext cx="8436046" cy="4470179"/>
          </a:xfrm>
          <a:prstGeom prst="rect">
            <a:avLst/>
          </a:prstGeom>
          <a:noFill/>
          <a:ln>
            <a:solidFill>
              <a:sysClr val="window" lastClr="FFFFFF">
                <a:lumMod val="50000"/>
                <a:lumOff val="50000"/>
              </a:sysClr>
            </a:solidFill>
          </a:ln>
        </p:spPr>
      </p:pic>
    </p:spTree>
    <p:extLst>
      <p:ext uri="{BB962C8B-B14F-4D97-AF65-F5344CB8AC3E}">
        <p14:creationId xmlns:p14="http://schemas.microsoft.com/office/powerpoint/2010/main" val="152705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3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500188" y="377411"/>
            <a:ext cx="7512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parajita" pitchFamily="34" charset="0"/>
              </a:rPr>
              <a:t> What DNA made up of 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6750" y="1346306"/>
            <a:ext cx="89811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DNA is made of </a:t>
            </a:r>
            <a:r>
              <a:rPr lang="en-US" dirty="0">
                <a:solidFill>
                  <a:srgbClr val="542378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polynucleotide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chains which run in </a:t>
            </a:r>
            <a:r>
              <a:rPr lang="en-US" b="1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opposite direction ”antiparallel  ” .</a:t>
            </a:r>
            <a:br>
              <a:rPr lang="en-US" b="1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DNA has a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 helical structure</a:t>
            </a:r>
            <a:r>
              <a:rPr lang="en-US" b="1" dirty="0">
                <a:solidFill>
                  <a:srgbClr val="54237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b="1" dirty="0">
                <a:solidFill>
                  <a:srgbClr val="542378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>
              <a:solidFill>
                <a:srgbClr val="54237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54237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Each polynucleotide chain of DNA consists of monomer units of </a:t>
            </a:r>
            <a:r>
              <a:rPr lang="en-US" dirty="0">
                <a:solidFill>
                  <a:srgbClr val="00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nucleotides. </a:t>
            </a:r>
            <a:b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monomer unit (nucleotide) consists of 3 main components that are:</a:t>
            </a:r>
          </a:p>
          <a:p>
            <a:pPr marL="285750" indent="-285750" algn="l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69357" lvl="1" indent="-342900" algn="l" rtl="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542378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Pentose sugar (2-deoxyribose).</a:t>
            </a:r>
          </a:p>
          <a:p>
            <a:pPr marL="569357" lvl="1" indent="-342900" algn="l" rtl="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542378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Phosphate.</a:t>
            </a:r>
          </a:p>
          <a:p>
            <a:pPr marL="569357" lvl="1" indent="-342900" algn="l" rtl="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/>
            </a:pPr>
            <a:r>
              <a:rPr lang="en-US" dirty="0">
                <a:solidFill>
                  <a:srgbClr val="542378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Nitrogenous base (either A,T,G or C). </a:t>
            </a:r>
          </a:p>
          <a:p>
            <a:pPr marL="226457" lvl="1" algn="l" rtl="0">
              <a:buClr>
                <a:schemeClr val="tx1">
                  <a:lumMod val="95000"/>
                  <a:lumOff val="5000"/>
                </a:schemeClr>
              </a:buClr>
            </a:pPr>
            <a:r>
              <a:rPr lang="en-US" dirty="0">
                <a:solidFill>
                  <a:srgbClr val="542378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(A), thymine (T), guanine (G), and cytosine (C)</a:t>
            </a:r>
          </a:p>
          <a:p>
            <a:pPr marL="257175" indent="-257175" algn="l" rtl="0">
              <a:buFont typeface="Arial"/>
              <a:buChar char="•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 algn="l" rtl="0">
              <a:buFont typeface="Arial"/>
              <a:buChar char="•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 algn="l" rtl="0">
              <a:buFont typeface="Arial"/>
              <a:buChar char="•"/>
            </a:pPr>
            <a:endParaRPr lang="en-US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520CA9-46C7-408C-9C99-EA56BA6A1114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026" name="Picture 2" descr="Double Helix Structure of DNA Diagram Science Secondary Illustration">
            <a:extLst>
              <a:ext uri="{FF2B5EF4-FFF2-40B4-BE49-F238E27FC236}">
                <a16:creationId xmlns:a16="http://schemas.microsoft.com/office/drawing/2014/main" id="{F2574396-1E7B-49E4-BB5C-9A36D244FB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46" r="41108" b="3101"/>
          <a:stretch/>
        </p:blipFill>
        <p:spPr bwMode="auto">
          <a:xfrm>
            <a:off x="11285106" y="316670"/>
            <a:ext cx="762232" cy="183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667F657-6255-F9E6-EDCA-131696B54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769" y="3196389"/>
            <a:ext cx="4727231" cy="3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13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4</a:t>
            </a:fld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7376443" y="3581015"/>
            <a:ext cx="3012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parajita" pitchFamily="34" charset="0"/>
              </a:rPr>
              <a:t>[antiparallel]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862139"/>
            <a:ext cx="4471987" cy="46767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9C1D904-E759-40FC-9B8D-D77FE9D3B6DD}"/>
              </a:ext>
            </a:extLst>
          </p:cNvPr>
          <p:cNvSpPr txBox="1"/>
          <p:nvPr/>
        </p:nvSpPr>
        <p:spPr>
          <a:xfrm>
            <a:off x="1557866" y="393286"/>
            <a:ext cx="7512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DNA double helical structure: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3AD0A1-5250-41F4-A7E0-45F1D55DE1FB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41D3A7D4-EAFC-4E6B-A951-F3F84CC53601}"/>
              </a:ext>
            </a:extLst>
          </p:cNvPr>
          <p:cNvSpPr/>
          <p:nvPr/>
        </p:nvSpPr>
        <p:spPr>
          <a:xfrm>
            <a:off x="3308592" y="1633356"/>
            <a:ext cx="781777" cy="753848"/>
          </a:xfrm>
          <a:prstGeom prst="ellipse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95B0498-066E-4201-AEC6-9C86ADCEDEDC}"/>
              </a:ext>
            </a:extLst>
          </p:cNvPr>
          <p:cNvSpPr/>
          <p:nvPr/>
        </p:nvSpPr>
        <p:spPr>
          <a:xfrm>
            <a:off x="5314352" y="2218526"/>
            <a:ext cx="781777" cy="753848"/>
          </a:xfrm>
          <a:prstGeom prst="ellipse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EB44A3-303E-4008-9B50-1A1C37BBE2A0}"/>
              </a:ext>
            </a:extLst>
          </p:cNvPr>
          <p:cNvSpPr/>
          <p:nvPr/>
        </p:nvSpPr>
        <p:spPr>
          <a:xfrm>
            <a:off x="3547210" y="5371990"/>
            <a:ext cx="781777" cy="753848"/>
          </a:xfrm>
          <a:prstGeom prst="ellipse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8BDCD39-216F-40D7-A487-A19C40326F17}"/>
              </a:ext>
            </a:extLst>
          </p:cNvPr>
          <p:cNvSpPr/>
          <p:nvPr/>
        </p:nvSpPr>
        <p:spPr>
          <a:xfrm>
            <a:off x="5314352" y="5901314"/>
            <a:ext cx="781777" cy="753848"/>
          </a:xfrm>
          <a:prstGeom prst="ellipse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128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5</a:t>
            </a:fld>
            <a:endParaRPr lang="en-GB"/>
          </a:p>
        </p:txBody>
      </p:sp>
      <p:pic>
        <p:nvPicPr>
          <p:cNvPr id="12" name="Picture 11" descr="910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9"/>
          <a:stretch/>
        </p:blipFill>
        <p:spPr>
          <a:xfrm>
            <a:off x="6164412" y="2048605"/>
            <a:ext cx="2953394" cy="3595065"/>
          </a:xfrm>
          <a:prstGeom prst="rect">
            <a:avLst/>
          </a:prstGeom>
        </p:spPr>
      </p:pic>
      <p:sp>
        <p:nvSpPr>
          <p:cNvPr id="13" name="Frame 12"/>
          <p:cNvSpPr/>
          <p:nvPr/>
        </p:nvSpPr>
        <p:spPr>
          <a:xfrm>
            <a:off x="7392325" y="4694178"/>
            <a:ext cx="1442246" cy="873209"/>
          </a:xfrm>
          <a:prstGeom prst="frame">
            <a:avLst>
              <a:gd name="adj1" fmla="val 0"/>
            </a:avLst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kern="0">
              <a:solidFill>
                <a:srgbClr val="7D00D2"/>
              </a:solidFill>
              <a:latin typeface="Trebuchet MS" panose="020B0603020202020204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343949" y="5373072"/>
            <a:ext cx="2048377" cy="14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5" name="Picture 14" descr="image004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33" t="3347" r="19340"/>
          <a:stretch/>
        </p:blipFill>
        <p:spPr>
          <a:xfrm>
            <a:off x="2295971" y="2268015"/>
            <a:ext cx="2973201" cy="3497281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603636" y="5908850"/>
            <a:ext cx="2357873" cy="261779"/>
          </a:xfrm>
          <a:prstGeom prst="rect">
            <a:avLst/>
          </a:prstGeom>
          <a:gradFill rotWithShape="1">
            <a:gsLst>
              <a:gs pos="0">
                <a:srgbClr val="542378">
                  <a:tint val="94000"/>
                  <a:satMod val="103000"/>
                  <a:lumMod val="102000"/>
                </a:srgbClr>
              </a:gs>
              <a:gs pos="50000">
                <a:srgbClr val="542378">
                  <a:shade val="100000"/>
                  <a:satMod val="110000"/>
                  <a:lumMod val="100000"/>
                </a:srgbClr>
              </a:gs>
              <a:gs pos="100000">
                <a:srgbClr val="542378">
                  <a:shade val="78000"/>
                  <a:satMod val="120000"/>
                  <a:lumMod val="99000"/>
                </a:srgbClr>
              </a:gs>
            </a:gsLst>
            <a:lin ang="5400000" scaled="0"/>
          </a:gradFill>
          <a:ln w="9525" cap="flat" cmpd="sng" algn="ctr">
            <a:solidFill>
              <a:srgbClr val="542378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1350" kern="0" dirty="0">
                <a:solidFill>
                  <a:prstClr val="white"/>
                </a:solidFill>
                <a:latin typeface="Trebuchet MS" panose="020B0603020202020204"/>
              </a:rPr>
              <a:t>Monomer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756C88-85ED-4610-86E8-6B9BA8F91BA1}"/>
              </a:ext>
            </a:extLst>
          </p:cNvPr>
          <p:cNvSpPr txBox="1"/>
          <p:nvPr/>
        </p:nvSpPr>
        <p:spPr>
          <a:xfrm>
            <a:off x="1557866" y="352646"/>
            <a:ext cx="7512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parajita" pitchFamily="34" charset="0"/>
              </a:rPr>
              <a:t>Nucleotide (DNA building block):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580F588-8EBC-4352-958D-C7E1B0E4CC5F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716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6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5861" y="1254051"/>
            <a:ext cx="783032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defTabSz="685800" rtl="0">
              <a:buFont typeface="+mj-lt"/>
              <a:buAutoNum type="arabicPeriod"/>
              <a:defRPr/>
            </a:pPr>
            <a:r>
              <a:rPr lang="en-US" sz="1600" b="1" kern="0" dirty="0">
                <a:ln w="0"/>
                <a:solidFill>
                  <a:srgbClr val="542378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Deoxyribose sugar:</a:t>
            </a:r>
          </a:p>
          <a:p>
            <a:pPr marL="342900" indent="-342900" algn="l" defTabSz="685800" rtl="0">
              <a:buFont typeface="+mj-lt"/>
              <a:buAutoNum type="arabicPeriod"/>
              <a:defRPr/>
            </a:pPr>
            <a:endParaRPr lang="en-US" sz="1600" kern="0" dirty="0">
              <a:ln w="0"/>
              <a:solidFill>
                <a:srgbClr val="542378"/>
              </a:solidFill>
              <a:effectLst>
                <a:glow rad="63500">
                  <a:srgbClr val="D17DF9">
                    <a:satMod val="175000"/>
                    <a:alpha val="40000"/>
                  </a:srgb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defTabSz="685800" rtl="0">
              <a:defRPr/>
            </a:pP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 monosaccharide 5-carbon sugar, its name indicates that it is a </a:t>
            </a:r>
            <a:r>
              <a:rPr lang="en-US" sz="1600" b="1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deoxy sugar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meaning that 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</a:t>
            </a:r>
            <a:r>
              <a:rPr lang="en-US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600" kern="0" dirty="0">
                <a:solidFill>
                  <a:srgbClr val="D17DF9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 it is derived from the sugar ribose by loss of an oxygen atom ].</a:t>
            </a:r>
          </a:p>
          <a:p>
            <a:pPr algn="l" defTabSz="685800" rtl="0">
              <a:defRPr/>
            </a:pPr>
            <a:endParaRPr lang="en-US" sz="1600" kern="0" dirty="0">
              <a:solidFill>
                <a:srgbClr val="D17DF9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rtl="0"/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685800" rtl="0">
              <a:buAutoNum type="arabicPeriod" startAt="2"/>
              <a:defRPr/>
            </a:pPr>
            <a:r>
              <a:rPr lang="en-US" sz="1600" b="1" kern="0" dirty="0">
                <a:ln w="0"/>
                <a:solidFill>
                  <a:srgbClr val="542378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Phosphate Group:</a:t>
            </a:r>
          </a:p>
          <a:p>
            <a:pPr algn="l" defTabSz="685800" rtl="0">
              <a:defRPr/>
            </a:pPr>
            <a:endParaRPr lang="en-US" sz="1600" b="1" kern="0" dirty="0">
              <a:ln w="0"/>
              <a:solidFill>
                <a:srgbClr val="542378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defTabSz="685800" rtl="0">
              <a:defRPr/>
            </a:pP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sugars are joined together by phosphate groups that form </a:t>
            </a:r>
            <a:r>
              <a:rPr lang="en-GB" sz="16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phosphodiester bonds </a:t>
            </a: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the </a:t>
            </a:r>
            <a:r>
              <a:rPr lang="en-GB" sz="1600" b="1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third</a:t>
            </a: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sz="1600" b="1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fifth</a:t>
            </a: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carbon atoms of adjacent sugar rings.</a:t>
            </a:r>
          </a:p>
          <a:p>
            <a:pPr algn="l" defTabSz="685800" rtl="0">
              <a:defRPr/>
            </a:pPr>
            <a:endParaRPr lang="en-GB" sz="16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defTabSz="685800" rtl="0">
              <a:defRPr/>
            </a:pPr>
            <a:endParaRPr lang="en-GB" sz="16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685800" rtl="0">
              <a:buAutoNum type="arabicPeriod" startAt="3"/>
              <a:defRPr/>
            </a:pPr>
            <a:r>
              <a:rPr lang="en-US" sz="1600" b="1" kern="0" dirty="0">
                <a:ln w="0"/>
                <a:solidFill>
                  <a:srgbClr val="542378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Nitrogenous bases:</a:t>
            </a:r>
          </a:p>
          <a:p>
            <a:pPr algn="l" defTabSz="685800" rtl="0">
              <a:defRPr/>
            </a:pPr>
            <a:endParaRPr lang="en-US" sz="1600" b="1" kern="0" dirty="0">
              <a:ln w="0"/>
              <a:solidFill>
                <a:srgbClr val="542378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defTabSz="685800" rtl="0">
              <a:defRPr/>
            </a:pPr>
            <a:r>
              <a:rPr lang="en-GB" sz="1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 nitrogen-containing organic molecule having the chemical properties of a base.</a:t>
            </a:r>
          </a:p>
          <a:p>
            <a:pPr marL="342900" indent="-342900" algn="l" defTabSz="685800" rtl="0">
              <a:buFont typeface="Arial" panose="020B0604020202020204" pitchFamily="34" charset="0"/>
              <a:buChar char="•"/>
              <a:defRPr/>
            </a:pPr>
            <a:endParaRPr lang="en-GB" sz="16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defTabSz="685800" rtl="0">
              <a:buFont typeface="Arial" panose="020B0604020202020204" pitchFamily="34" charset="0"/>
              <a:buChar char="•"/>
              <a:defRPr/>
            </a:pPr>
            <a:r>
              <a:rPr lang="en-GB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are classified as the derivatives of two parent compounds:</a:t>
            </a:r>
          </a:p>
          <a:p>
            <a:pPr marL="676275" indent="-385763" algn="l" defTabSz="685800" rtl="0">
              <a:buFont typeface="+mj-lt"/>
              <a:buAutoNum type="arabicPeriod"/>
              <a:defRPr/>
            </a:pPr>
            <a:r>
              <a:rPr lang="en-GB" sz="1600" kern="0" dirty="0">
                <a:solidFill>
                  <a:srgbClr val="D17DF9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Purine: [ Adenine, Guanine ]</a:t>
            </a:r>
          </a:p>
          <a:p>
            <a:pPr marL="676275" indent="-385763" algn="l" defTabSz="685800" rtl="0">
              <a:buAutoNum type="arabicPeriod" startAt="2"/>
              <a:defRPr/>
            </a:pPr>
            <a:r>
              <a:rPr lang="en-GB" sz="1600" kern="0" dirty="0">
                <a:solidFill>
                  <a:srgbClr val="D17DF9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Pyrimidine : [ Cytosine, Thymine ]</a:t>
            </a:r>
          </a:p>
          <a:p>
            <a:pPr algn="l" defTabSz="685800" rtl="0">
              <a:defRPr/>
            </a:pPr>
            <a:endParaRPr lang="en-GB" sz="16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defTabSz="685800" rtl="0">
              <a:defRPr/>
            </a:pPr>
            <a:endParaRPr lang="en-US" sz="1600" kern="0" dirty="0">
              <a:solidFill>
                <a:srgbClr val="D17DF9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 algn="l" rtl="0">
              <a:buFont typeface="Arial"/>
              <a:buChar char="•"/>
            </a:pP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0512" algn="l" defTabSz="685800" rtl="0">
              <a:defRPr/>
            </a:pPr>
            <a:endParaRPr lang="en-GB" sz="1600" b="1" kern="0" dirty="0">
              <a:solidFill>
                <a:srgbClr val="D17DF9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 algn="l" rtl="0">
              <a:buFont typeface="Arial"/>
              <a:buChar char="•"/>
            </a:pPr>
            <a:endParaRPr lang="en-US" sz="16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4" descr="Fg10_09b_revised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61" r="56625" b="25089"/>
          <a:stretch/>
        </p:blipFill>
        <p:spPr>
          <a:xfrm>
            <a:off x="9011377" y="1439465"/>
            <a:ext cx="1791243" cy="15834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9DA8F36-5E99-4B40-8303-3AAAF84AC71D}"/>
              </a:ext>
            </a:extLst>
          </p:cNvPr>
          <p:cNvSpPr txBox="1"/>
          <p:nvPr/>
        </p:nvSpPr>
        <p:spPr>
          <a:xfrm>
            <a:off x="1557866" y="352646"/>
            <a:ext cx="7512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DNA structure: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1C7DEE0-45C8-4527-BB76-978BAF0598A9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" name="Picture 6" descr="910.png">
            <a:extLst>
              <a:ext uri="{FF2B5EF4-FFF2-40B4-BE49-F238E27FC236}">
                <a16:creationId xmlns:a16="http://schemas.microsoft.com/office/drawing/2014/main" id="{B3437B2D-D3CA-4E3F-9580-0E11C3FD26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0" t="39324" r="4191" b="25512"/>
          <a:stretch/>
        </p:blipFill>
        <p:spPr>
          <a:xfrm>
            <a:off x="8243152" y="3152967"/>
            <a:ext cx="1640270" cy="13052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B093071-DAE0-4D1B-81CD-03DFBCF4D8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7787" y="4872806"/>
            <a:ext cx="3168226" cy="1752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97676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7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621660" y="912163"/>
            <a:ext cx="97372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2" algn="l" defTabSz="685800" rtl="0">
              <a:defRPr/>
            </a:pPr>
            <a:endParaRPr lang="en-GB" kern="0" dirty="0">
              <a:solidFill>
                <a:srgbClr val="D17DF9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defTabSz="685800" rtl="0">
              <a:defRPr/>
            </a:pPr>
            <a:endParaRPr lang="en-US" b="1" kern="0" dirty="0">
              <a:ln w="0"/>
              <a:solidFill>
                <a:srgbClr val="542378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defTabSz="685800" rtl="0">
              <a:buFont typeface="Arial" panose="020B0604020202020204" pitchFamily="34" charset="0"/>
              <a:buChar char="•"/>
              <a:defRPr/>
            </a:pPr>
            <a:r>
              <a:rPr lang="en-GB" b="1" kern="0" dirty="0">
                <a:solidFill>
                  <a:srgbClr val="7D00D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backbone of the DNA </a:t>
            </a:r>
            <a:r>
              <a:rPr lang="en-GB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(sugars and phosphate) is held by </a:t>
            </a:r>
            <a:r>
              <a:rPr lang="en-GB" b="1" u="sng" kern="0" dirty="0">
                <a:solidFill>
                  <a:srgbClr val="7D00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covalent bond </a:t>
            </a:r>
            <a:r>
              <a:rPr lang="en-GB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“phosphodiester bond” </a:t>
            </a:r>
            <a:r>
              <a:rPr lang="en-GB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GB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Sugars and phosphates are located outside of the double helical structure.</a:t>
            </a:r>
          </a:p>
          <a:p>
            <a:pPr algn="l" defTabSz="685800" rtl="0">
              <a:defRPr/>
            </a:pPr>
            <a:endParaRPr lang="en-GB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defTabSz="685800" rtl="0">
              <a:buFont typeface="Arial" panose="020B0604020202020204" pitchFamily="34" charset="0"/>
              <a:buChar char="•"/>
              <a:defRPr/>
            </a:pPr>
            <a:endParaRPr lang="en-GB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defTabSz="685800" rtl="0">
              <a:buFont typeface="Arial" panose="020B0604020202020204" pitchFamily="34" charset="0"/>
              <a:buChar char="•"/>
              <a:defRPr/>
            </a:pPr>
            <a:r>
              <a:rPr lang="en-GB" b="1" kern="0" dirty="0">
                <a:solidFill>
                  <a:srgbClr val="7D00D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bases in the two strands </a:t>
            </a:r>
            <a:r>
              <a:rPr lang="en-GB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linked together by </a:t>
            </a:r>
            <a:r>
              <a:rPr lang="en-GB" b="1" u="sng" kern="0" dirty="0">
                <a:solidFill>
                  <a:srgbClr val="7D00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hydrogen bond</a:t>
            </a:r>
            <a:r>
              <a:rPr lang="en-GB" b="1" kern="0" dirty="0">
                <a:solidFill>
                  <a:srgbClr val="7D00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(and hydrophobic effect between the complementary bases).</a:t>
            </a:r>
          </a:p>
          <a:p>
            <a:pPr marL="257175" indent="-257175" algn="l" rtl="0">
              <a:buFont typeface="Arial"/>
              <a:buChar char="•"/>
            </a:pPr>
            <a:endParaRPr lang="en-US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07"/>
          <a:stretch/>
        </p:blipFill>
        <p:spPr>
          <a:xfrm>
            <a:off x="6829424" y="3295507"/>
            <a:ext cx="2546498" cy="3060845"/>
          </a:xfrm>
          <a:prstGeom prst="rect">
            <a:avLst/>
          </a:prstGeom>
        </p:spPr>
      </p:pic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6123499" y="5001672"/>
            <a:ext cx="877376" cy="164968"/>
          </a:xfrm>
          <a:prstGeom prst="straightConnector1">
            <a:avLst/>
          </a:prstGeom>
          <a:ln>
            <a:solidFill>
              <a:srgbClr val="7D00D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27473" y="4825929"/>
            <a:ext cx="227007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5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Held by covalent bond</a:t>
            </a:r>
          </a:p>
          <a:p>
            <a:r>
              <a:rPr lang="en-GB" sz="1350" kern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(phosphodiester bond) </a:t>
            </a:r>
            <a:endParaRPr lang="en-GB" sz="135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 flipV="1">
            <a:off x="8147552" y="5730976"/>
            <a:ext cx="0" cy="468785"/>
          </a:xfrm>
          <a:prstGeom prst="straightConnector1">
            <a:avLst/>
          </a:prstGeom>
          <a:ln>
            <a:solidFill>
              <a:srgbClr val="7D00D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535889" y="6265341"/>
            <a:ext cx="159705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5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Hydrogen bond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6DE340-A3DB-42D6-83F5-84AEAF2D696E}"/>
              </a:ext>
            </a:extLst>
          </p:cNvPr>
          <p:cNvSpPr txBox="1"/>
          <p:nvPr/>
        </p:nvSpPr>
        <p:spPr>
          <a:xfrm>
            <a:off x="1557866" y="352646"/>
            <a:ext cx="7512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parajita" pitchFamily="34" charset="0"/>
              </a:rPr>
              <a:t>Types of bonds in DNA: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9C5F483-6476-47DC-A3A4-638422D7AD1A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4972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324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8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557866" y="442636"/>
            <a:ext cx="9597814" cy="419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2" algn="l" defTabSz="685800" rtl="0">
              <a:lnSpc>
                <a:spcPct val="150000"/>
              </a:lnSpc>
              <a:defRPr/>
            </a:pPr>
            <a:endParaRPr lang="en-GB" sz="2000" kern="0" dirty="0">
              <a:solidFill>
                <a:srgbClr val="D17DF9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defTabSz="685800" rtl="0">
              <a:lnSpc>
                <a:spcPct val="150000"/>
              </a:lnSpc>
              <a:defRPr/>
            </a:pPr>
            <a:endParaRPr lang="en-US" sz="2000" b="1" kern="0" dirty="0">
              <a:ln w="0"/>
              <a:solidFill>
                <a:srgbClr val="542378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defTabSz="685800" rtl="0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2000" kern="0" dirty="0">
                <a:solidFill>
                  <a:srgbClr val="7D00D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hydrogen bonds</a:t>
            </a: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form between </a:t>
            </a:r>
            <a:r>
              <a:rPr lang="en-GB" sz="2000" b="1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pairs </a:t>
            </a: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</a:t>
            </a:r>
            <a:r>
              <a:rPr lang="en-GB" sz="2000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antiparallel strands. </a:t>
            </a:r>
          </a:p>
          <a:p>
            <a:pPr marL="342900" indent="-342900" algn="l" defTabSz="685800" rtl="0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base in the first strand forms a hydrogen bond only with a </a:t>
            </a:r>
            <a:r>
              <a:rPr lang="en-GB" sz="2000" kern="0" dirty="0">
                <a:solidFill>
                  <a:srgbClr val="7D00D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complementary base </a:t>
            </a: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second strand. </a:t>
            </a:r>
          </a:p>
          <a:p>
            <a:pPr marL="342900" indent="-342900" algn="l" defTabSz="685800" rtl="0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two bases form a base-pair (</a:t>
            </a:r>
            <a:r>
              <a:rPr lang="en-GB" sz="2000" kern="0" dirty="0">
                <a:solidFill>
                  <a:srgbClr val="7D00D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hydrogen bond interaction that keeps strands together and form double helical structure</a:t>
            </a:r>
            <a:r>
              <a:rPr lang="en-GB" sz="20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marL="290512" algn="l" defTabSz="685800" rtl="0">
              <a:lnSpc>
                <a:spcPct val="150000"/>
              </a:lnSpc>
              <a:defRPr/>
            </a:pPr>
            <a:endParaRPr lang="en-GB" sz="2000" b="1" kern="0" dirty="0">
              <a:solidFill>
                <a:srgbClr val="D17DF9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 algn="l" rtl="0">
              <a:lnSpc>
                <a:spcPct val="150000"/>
              </a:lnSpc>
              <a:buFont typeface="Arial"/>
              <a:buChar char="•"/>
            </a:pPr>
            <a:endParaRPr lang="en-US" sz="20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 descr="cem1s9_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235" r="38367" b="4492"/>
          <a:stretch/>
        </p:blipFill>
        <p:spPr>
          <a:xfrm>
            <a:off x="8053703" y="3942223"/>
            <a:ext cx="2422979" cy="25631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 descr="11-06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" r="2354"/>
          <a:stretch/>
        </p:blipFill>
        <p:spPr>
          <a:xfrm>
            <a:off x="1202598" y="4154550"/>
            <a:ext cx="4661629" cy="2260811"/>
          </a:xfrm>
          <a:prstGeom prst="rect">
            <a:avLst/>
          </a:prstGeom>
          <a:ln>
            <a:solidFill>
              <a:srgbClr val="542378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C640948-09E3-4C6B-9B31-63D99B0820CC}"/>
              </a:ext>
            </a:extLst>
          </p:cNvPr>
          <p:cNvSpPr txBox="1"/>
          <p:nvPr/>
        </p:nvSpPr>
        <p:spPr>
          <a:xfrm>
            <a:off x="1557866" y="352646"/>
            <a:ext cx="7512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parajita" pitchFamily="34" charset="0"/>
              </a:rPr>
              <a:t>Hydrogen bond: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7EAC5D2-36D6-4170-99DA-829E66D20D40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EDED200-12FE-4FA7-8532-7F4C7FB97F4E}"/>
              </a:ext>
            </a:extLst>
          </p:cNvPr>
          <p:cNvSpPr txBox="1"/>
          <p:nvPr/>
        </p:nvSpPr>
        <p:spPr>
          <a:xfrm>
            <a:off x="1804698" y="5069105"/>
            <a:ext cx="6097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kern="0" dirty="0">
                <a:solidFill>
                  <a:srgbClr val="7D00D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1800" b="1" kern="0" dirty="0">
                <a:solidFill>
                  <a:srgbClr val="7D00D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omplementarity</a:t>
            </a:r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43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9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52141" y="1372083"/>
            <a:ext cx="9601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defTabSz="685800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kern="0" dirty="0">
                <a:solidFill>
                  <a:srgbClr val="0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Denaturation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 process by which nucleic acids, such as DNA, </a:t>
            </a:r>
            <a:r>
              <a:rPr lang="en-US" u="sng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lose their three-dimensional structures</a:t>
            </a:r>
            <a:r>
              <a:rPr lang="en-US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consequently their primary functions. </a:t>
            </a:r>
          </a:p>
          <a:p>
            <a:pPr marL="342900" indent="-342900" algn="l" defTabSz="685800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defTabSz="685800" rtl="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different substances or environmental conditions can denature nucleic acids, such as:</a:t>
            </a:r>
          </a:p>
          <a:p>
            <a:pPr marL="342900" indent="-342900" algn="l" defTabSz="685800" rtl="0">
              <a:buFont typeface="Arial" panose="020B0604020202020204" pitchFamily="34" charset="0"/>
              <a:buChar char="•"/>
              <a:defRPr/>
            </a:pPr>
            <a:endParaRPr lang="en-US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5763" indent="-385763" algn="l" defTabSz="685800" rtl="0">
              <a:buFont typeface="+mj-lt"/>
              <a:buAutoNum type="arabicPeriod"/>
              <a:defRPr/>
            </a:pPr>
            <a:r>
              <a:rPr lang="en-US" kern="0" dirty="0">
                <a:solidFill>
                  <a:srgbClr val="D17DF9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Strong acids, organic solvent.</a:t>
            </a:r>
          </a:p>
          <a:p>
            <a:pPr marL="385763" indent="-385763" algn="l" defTabSz="685800" rtl="0">
              <a:buFont typeface="+mj-lt"/>
              <a:buAutoNum type="arabicPeriod"/>
              <a:defRPr/>
            </a:pPr>
            <a:r>
              <a:rPr lang="en-US" kern="0" dirty="0">
                <a:solidFill>
                  <a:srgbClr val="D17DF9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Heating.</a:t>
            </a:r>
          </a:p>
          <a:p>
            <a:pPr marL="385763" indent="-385763" algn="l" defTabSz="685800" rtl="0">
              <a:buFont typeface="+mj-lt"/>
              <a:buAutoNum type="arabicPeriod"/>
              <a:defRPr/>
            </a:pPr>
            <a:r>
              <a:rPr lang="en-US" kern="0" dirty="0">
                <a:solidFill>
                  <a:srgbClr val="D17DF9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Exposure to Radiation/ UV light.</a:t>
            </a:r>
          </a:p>
          <a:p>
            <a:pPr marL="257175" indent="-257175" algn="l" rtl="0">
              <a:buFont typeface="Arial"/>
              <a:buChar char="•"/>
            </a:pPr>
            <a:endParaRPr lang="en-US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 descr="F05-1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786" y="3775492"/>
            <a:ext cx="3855632" cy="266288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6D23B1-D9FC-42DA-ADB8-EA6D58F24FEE}"/>
              </a:ext>
            </a:extLst>
          </p:cNvPr>
          <p:cNvSpPr txBox="1"/>
          <p:nvPr/>
        </p:nvSpPr>
        <p:spPr>
          <a:xfrm>
            <a:off x="1939334" y="352646"/>
            <a:ext cx="7512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Aparajita" pitchFamily="34" charset="0"/>
              </a:rPr>
              <a:t>Denaturation of DNA :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3673648-299D-4528-A520-DECCC33EF346}"/>
              </a:ext>
            </a:extLst>
          </p:cNvPr>
          <p:cNvCxnSpPr>
            <a:cxnSpLocks/>
          </p:cNvCxnSpPr>
          <p:nvPr/>
        </p:nvCxnSpPr>
        <p:spPr>
          <a:xfrm flipH="1" flipV="1">
            <a:off x="1500188" y="1109086"/>
            <a:ext cx="9655492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2838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مخصص 9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70485D"/>
      </a:accent2>
      <a:accent3>
        <a:srgbClr val="196B24"/>
      </a:accent3>
      <a:accent4>
        <a:srgbClr val="70485D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2656</TotalTime>
  <Words>836</Words>
  <Application>Microsoft Office PowerPoint</Application>
  <PresentationFormat>شاشة عريضة</PresentationFormat>
  <Paragraphs>148</Paragraphs>
  <Slides>16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5" baseType="lpstr">
      <vt:lpstr>Aparajita</vt:lpstr>
      <vt:lpstr>Aptos</vt:lpstr>
      <vt:lpstr>Aptos Display</vt:lpstr>
      <vt:lpstr>Arial</vt:lpstr>
      <vt:lpstr>Calibri</vt:lpstr>
      <vt:lpstr>Times New Roman</vt:lpstr>
      <vt:lpstr>Trebuchet MS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emtenanmk@gmail.com</dc:creator>
  <cp:lastModifiedBy>Leenah Saleeh Alsuhaibani</cp:lastModifiedBy>
  <cp:revision>31</cp:revision>
  <dcterms:created xsi:type="dcterms:W3CDTF">2020-01-09T15:48:14Z</dcterms:created>
  <dcterms:modified xsi:type="dcterms:W3CDTF">2024-10-09T06:44:08Z</dcterms:modified>
</cp:coreProperties>
</file>