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19"/>
  </p:notesMasterIdLst>
  <p:sldIdLst>
    <p:sldId id="257" r:id="rId2"/>
    <p:sldId id="331" r:id="rId3"/>
    <p:sldId id="276" r:id="rId4"/>
    <p:sldId id="338" r:id="rId5"/>
    <p:sldId id="274" r:id="rId6"/>
    <p:sldId id="298" r:id="rId7"/>
    <p:sldId id="323" r:id="rId8"/>
    <p:sldId id="312" r:id="rId9"/>
    <p:sldId id="281" r:id="rId10"/>
    <p:sldId id="339" r:id="rId11"/>
    <p:sldId id="290" r:id="rId12"/>
    <p:sldId id="291" r:id="rId13"/>
    <p:sldId id="332" r:id="rId14"/>
    <p:sldId id="333" r:id="rId15"/>
    <p:sldId id="335" r:id="rId16"/>
    <p:sldId id="336" r:id="rId17"/>
    <p:sldId id="33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D78"/>
    <a:srgbClr val="12757D"/>
    <a:srgbClr val="EEEB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3305" autoAdjust="0"/>
  </p:normalViewPr>
  <p:slideViewPr>
    <p:cSldViewPr snapToGrid="0" snapToObjects="1">
      <p:cViewPr varScale="1">
        <p:scale>
          <a:sx n="85" d="100"/>
          <a:sy n="85" d="100"/>
        </p:scale>
        <p:origin x="147" y="42"/>
      </p:cViewPr>
      <p:guideLst/>
    </p:cSldViewPr>
  </p:slideViewPr>
  <p:outlineViewPr>
    <p:cViewPr>
      <p:scale>
        <a:sx n="33" d="100"/>
        <a:sy n="33" d="100"/>
      </p:scale>
      <p:origin x="-32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55E358-83E6-4EFC-B3D4-AC714E22D71D}" type="doc">
      <dgm:prSet loTypeId="urn:microsoft.com/office/officeart/2008/layout/VerticalCurvedList" loCatId="list" qsTypeId="urn:microsoft.com/office/officeart/2005/8/quickstyle/3d3" qsCatId="3D" csTypeId="urn:microsoft.com/office/officeart/2005/8/colors/accent2_1" csCatId="accent2" phldr="1"/>
      <dgm:spPr/>
      <dgm:t>
        <a:bodyPr/>
        <a:lstStyle/>
        <a:p>
          <a:endParaRPr lang="en-GB"/>
        </a:p>
      </dgm:t>
    </dgm:pt>
    <dgm:pt modelId="{45C890C3-5C01-4BD0-8B2C-20DB6D804D6B}">
      <dgm:prSet phldrT="[Text]" custT="1"/>
      <dgm:spPr/>
      <dgm:t>
        <a:bodyPr/>
        <a:lstStyle/>
        <a:p>
          <a:r>
            <a:rPr lang="en-GB" sz="2000" dirty="0">
              <a:solidFill>
                <a:srgbClr val="C00000"/>
              </a:solidFill>
              <a:latin typeface="+mn-lt"/>
              <a:cs typeface="Times New Roman" panose="02020603050405020304" pitchFamily="18" charset="0"/>
            </a:rPr>
            <a:t>Copper acetate test: </a:t>
          </a:r>
          <a:r>
            <a:rPr lang="en-GB" sz="20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For fatty acids</a:t>
          </a:r>
          <a:r>
            <a:rPr lang="en-GB" sz="2000" dirty="0">
              <a:solidFill>
                <a:srgbClr val="C00000"/>
              </a:solidFill>
              <a:latin typeface="+mn-lt"/>
              <a:cs typeface="Times New Roman" panose="02020603050405020304" pitchFamily="18" charset="0"/>
            </a:rPr>
            <a:t>.</a:t>
          </a:r>
        </a:p>
      </dgm:t>
    </dgm:pt>
    <dgm:pt modelId="{0108DC67-1158-4945-94CE-565517C0AF83}" type="parTrans" cxnId="{56B2D193-13F5-477D-9A31-693A2117C9E2}">
      <dgm:prSet/>
      <dgm:spPr/>
      <dgm:t>
        <a:bodyPr/>
        <a:lstStyle/>
        <a:p>
          <a:endParaRPr lang="en-GB" sz="1200"/>
        </a:p>
      </dgm:t>
    </dgm:pt>
    <dgm:pt modelId="{40D12EC9-219B-45DC-BAC5-44DF6CACA6F4}" type="sibTrans" cxnId="{56B2D193-13F5-477D-9A31-693A2117C9E2}">
      <dgm:prSet/>
      <dgm:spPr/>
      <dgm:t>
        <a:bodyPr/>
        <a:lstStyle/>
        <a:p>
          <a:endParaRPr lang="en-GB" sz="1200"/>
        </a:p>
      </dgm:t>
    </dgm:pt>
    <dgm:pt modelId="{340F6FAD-378E-41A8-A270-C973317CF13B}">
      <dgm:prSet phldrT="[Text]" custT="1"/>
      <dgm:spPr/>
      <dgm:t>
        <a:bodyPr/>
        <a:lstStyle/>
        <a:p>
          <a:r>
            <a:rPr lang="en-GB" sz="2000" u="none" dirty="0">
              <a:solidFill>
                <a:srgbClr val="C00000"/>
              </a:solidFill>
              <a:latin typeface="+mn-lt"/>
              <a:cs typeface="Times New Roman" panose="02020603050405020304" pitchFamily="18" charset="0"/>
            </a:rPr>
            <a:t>Liebermann - </a:t>
          </a:r>
          <a:r>
            <a:rPr lang="en-GB" sz="2000" u="none" dirty="0" err="1">
              <a:solidFill>
                <a:srgbClr val="C00000"/>
              </a:solidFill>
              <a:latin typeface="+mn-lt"/>
              <a:cs typeface="Times New Roman" panose="02020603050405020304" pitchFamily="18" charset="0"/>
            </a:rPr>
            <a:t>Burchard</a:t>
          </a:r>
          <a:r>
            <a:rPr lang="en-GB" sz="2000" u="none" dirty="0">
              <a:solidFill>
                <a:srgbClr val="C00000"/>
              </a:solidFill>
              <a:latin typeface="+mn-lt"/>
              <a:cs typeface="Times New Roman" panose="02020603050405020304" pitchFamily="18" charset="0"/>
            </a:rPr>
            <a:t> Test: </a:t>
          </a:r>
          <a:r>
            <a:rPr lang="en-GB" sz="2000" u="none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For cholesterol. </a:t>
          </a:r>
        </a:p>
      </dgm:t>
    </dgm:pt>
    <dgm:pt modelId="{410DDFBC-14DD-450D-9945-3A6DA3A18C52}" type="parTrans" cxnId="{D118DA2C-C0DF-403A-B89F-979FE2CF4B65}">
      <dgm:prSet/>
      <dgm:spPr/>
      <dgm:t>
        <a:bodyPr/>
        <a:lstStyle/>
        <a:p>
          <a:endParaRPr lang="en-GB" sz="1200"/>
        </a:p>
      </dgm:t>
    </dgm:pt>
    <dgm:pt modelId="{C1DB7B97-57C9-449E-B4C8-DC9398F6695F}" type="sibTrans" cxnId="{D118DA2C-C0DF-403A-B89F-979FE2CF4B65}">
      <dgm:prSet/>
      <dgm:spPr/>
      <dgm:t>
        <a:bodyPr/>
        <a:lstStyle/>
        <a:p>
          <a:endParaRPr lang="en-GB" sz="1200"/>
        </a:p>
      </dgm:t>
    </dgm:pt>
    <dgm:pt modelId="{75D42AD3-EE70-4E4D-BD1D-75FBA4FED78F}">
      <dgm:prSet phldrT="[Text]" custT="1"/>
      <dgm:spPr/>
      <dgm:t>
        <a:bodyPr/>
        <a:lstStyle/>
        <a:p>
          <a:r>
            <a:rPr lang="en-GB" sz="2000" u="none" dirty="0">
              <a:solidFill>
                <a:srgbClr val="C00000"/>
              </a:solidFill>
              <a:latin typeface="+mn-lt"/>
              <a:cs typeface="Times New Roman" panose="02020603050405020304" pitchFamily="18" charset="0"/>
            </a:rPr>
            <a:t>Unsaturation Test.</a:t>
          </a:r>
        </a:p>
      </dgm:t>
    </dgm:pt>
    <dgm:pt modelId="{76DDFEC1-CF04-4170-AE6E-419082DB1B44}" type="parTrans" cxnId="{B1143C7F-45E7-49DA-AF60-B8155BD5509B}">
      <dgm:prSet/>
      <dgm:spPr/>
      <dgm:t>
        <a:bodyPr/>
        <a:lstStyle/>
        <a:p>
          <a:endParaRPr lang="en-GB" sz="1200"/>
        </a:p>
      </dgm:t>
    </dgm:pt>
    <dgm:pt modelId="{B8FC5B49-7242-488A-83F0-3269CC6C0372}" type="sibTrans" cxnId="{B1143C7F-45E7-49DA-AF60-B8155BD5509B}">
      <dgm:prSet/>
      <dgm:spPr/>
      <dgm:t>
        <a:bodyPr/>
        <a:lstStyle/>
        <a:p>
          <a:endParaRPr lang="en-GB" sz="1200"/>
        </a:p>
      </dgm:t>
    </dgm:pt>
    <dgm:pt modelId="{69C04D78-9B89-4DF2-B1A6-DA65895FC17D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GB" sz="2000" b="0" dirty="0" err="1">
              <a:solidFill>
                <a:srgbClr val="C00000"/>
              </a:solidFill>
              <a:latin typeface="+mn-lt"/>
              <a:cs typeface="Times New Roman" panose="02020603050405020304" pitchFamily="18" charset="0"/>
            </a:rPr>
            <a:t>Acrolein</a:t>
          </a:r>
          <a:r>
            <a:rPr lang="en-GB" sz="2000" b="0" dirty="0">
              <a:solidFill>
                <a:srgbClr val="C00000"/>
              </a:solidFill>
              <a:latin typeface="+mn-lt"/>
              <a:cs typeface="Times New Roman" panose="02020603050405020304" pitchFamily="18" charset="0"/>
            </a:rPr>
            <a:t> test: </a:t>
          </a:r>
          <a:r>
            <a:rPr lang="en-GB" sz="2000" b="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for glycerol or fats.</a:t>
          </a:r>
        </a:p>
      </dgm:t>
    </dgm:pt>
    <dgm:pt modelId="{4290CE87-8A27-4E10-A858-31BC0D190243}" type="parTrans" cxnId="{EB3B061E-9A93-4DD9-85D6-A73F10915DB0}">
      <dgm:prSet/>
      <dgm:spPr/>
      <dgm:t>
        <a:bodyPr/>
        <a:lstStyle/>
        <a:p>
          <a:endParaRPr lang="en-GB"/>
        </a:p>
      </dgm:t>
    </dgm:pt>
    <dgm:pt modelId="{40D03D65-37EC-4EA3-BF4E-4F98A2A8B708}" type="sibTrans" cxnId="{EB3B061E-9A93-4DD9-85D6-A73F10915DB0}">
      <dgm:prSet/>
      <dgm:spPr/>
      <dgm:t>
        <a:bodyPr/>
        <a:lstStyle/>
        <a:p>
          <a:endParaRPr lang="en-GB"/>
        </a:p>
      </dgm:t>
    </dgm:pt>
    <dgm:pt modelId="{D0BBD988-6EB4-4467-AD37-D6480BE5DD45}" type="pres">
      <dgm:prSet presAssocID="{B555E358-83E6-4EFC-B3D4-AC714E22D71D}" presName="Name0" presStyleCnt="0">
        <dgm:presLayoutVars>
          <dgm:chMax val="7"/>
          <dgm:chPref val="7"/>
          <dgm:dir/>
        </dgm:presLayoutVars>
      </dgm:prSet>
      <dgm:spPr/>
    </dgm:pt>
    <dgm:pt modelId="{A36BC27D-B6F1-4786-A625-4CD51464D3BA}" type="pres">
      <dgm:prSet presAssocID="{B555E358-83E6-4EFC-B3D4-AC714E22D71D}" presName="Name1" presStyleCnt="0"/>
      <dgm:spPr/>
    </dgm:pt>
    <dgm:pt modelId="{9B6A3ED7-7202-4729-84FF-8C6636E9E957}" type="pres">
      <dgm:prSet presAssocID="{B555E358-83E6-4EFC-B3D4-AC714E22D71D}" presName="cycle" presStyleCnt="0"/>
      <dgm:spPr/>
    </dgm:pt>
    <dgm:pt modelId="{DD9C69EF-219F-4F15-BDF3-964C1AB7B75B}" type="pres">
      <dgm:prSet presAssocID="{B555E358-83E6-4EFC-B3D4-AC714E22D71D}" presName="srcNode" presStyleLbl="node1" presStyleIdx="0" presStyleCnt="4"/>
      <dgm:spPr/>
    </dgm:pt>
    <dgm:pt modelId="{25414A76-CE34-4DA1-B15B-143D7FCEEFA3}" type="pres">
      <dgm:prSet presAssocID="{B555E358-83E6-4EFC-B3D4-AC714E22D71D}" presName="conn" presStyleLbl="parChTrans1D2" presStyleIdx="0" presStyleCnt="1"/>
      <dgm:spPr/>
    </dgm:pt>
    <dgm:pt modelId="{F3A61B88-B670-4146-9BA0-4F0A99407637}" type="pres">
      <dgm:prSet presAssocID="{B555E358-83E6-4EFC-B3D4-AC714E22D71D}" presName="extraNode" presStyleLbl="node1" presStyleIdx="0" presStyleCnt="4"/>
      <dgm:spPr/>
    </dgm:pt>
    <dgm:pt modelId="{5357C43E-43DE-454C-8148-CE0DB8235301}" type="pres">
      <dgm:prSet presAssocID="{B555E358-83E6-4EFC-B3D4-AC714E22D71D}" presName="dstNode" presStyleLbl="node1" presStyleIdx="0" presStyleCnt="4"/>
      <dgm:spPr/>
    </dgm:pt>
    <dgm:pt modelId="{7D546C31-A7FB-49AC-A74B-611E2E71288A}" type="pres">
      <dgm:prSet presAssocID="{45C890C3-5C01-4BD0-8B2C-20DB6D804D6B}" presName="text_1" presStyleLbl="node1" presStyleIdx="0" presStyleCnt="4">
        <dgm:presLayoutVars>
          <dgm:bulletEnabled val="1"/>
        </dgm:presLayoutVars>
      </dgm:prSet>
      <dgm:spPr/>
    </dgm:pt>
    <dgm:pt modelId="{0FE786F0-63A5-4295-BBBD-FAC626CEB388}" type="pres">
      <dgm:prSet presAssocID="{45C890C3-5C01-4BD0-8B2C-20DB6D804D6B}" presName="accent_1" presStyleCnt="0"/>
      <dgm:spPr/>
    </dgm:pt>
    <dgm:pt modelId="{4BAD94C0-D5EE-481F-904F-10516D209BB8}" type="pres">
      <dgm:prSet presAssocID="{45C890C3-5C01-4BD0-8B2C-20DB6D804D6B}" presName="accentRepeatNode" presStyleLbl="solidFgAcc1" presStyleIdx="0" presStyleCnt="4"/>
      <dgm:spPr/>
    </dgm:pt>
    <dgm:pt modelId="{78090CCF-68C8-4483-B480-42F98EE7A88E}" type="pres">
      <dgm:prSet presAssocID="{340F6FAD-378E-41A8-A270-C973317CF13B}" presName="text_2" presStyleLbl="node1" presStyleIdx="1" presStyleCnt="4">
        <dgm:presLayoutVars>
          <dgm:bulletEnabled val="1"/>
        </dgm:presLayoutVars>
      </dgm:prSet>
      <dgm:spPr/>
    </dgm:pt>
    <dgm:pt modelId="{530F709B-172C-4704-B8FA-EB07ECBAADB1}" type="pres">
      <dgm:prSet presAssocID="{340F6FAD-378E-41A8-A270-C973317CF13B}" presName="accent_2" presStyleCnt="0"/>
      <dgm:spPr/>
    </dgm:pt>
    <dgm:pt modelId="{0160DA0F-0A5A-4A4A-8487-4A5DB0C2B6D7}" type="pres">
      <dgm:prSet presAssocID="{340F6FAD-378E-41A8-A270-C973317CF13B}" presName="accentRepeatNode" presStyleLbl="solidFgAcc1" presStyleIdx="1" presStyleCnt="4"/>
      <dgm:spPr/>
    </dgm:pt>
    <dgm:pt modelId="{F1D7EADF-0A3E-4FEF-86A1-B54C7F3E14F5}" type="pres">
      <dgm:prSet presAssocID="{75D42AD3-EE70-4E4D-BD1D-75FBA4FED78F}" presName="text_3" presStyleLbl="node1" presStyleIdx="2" presStyleCnt="4">
        <dgm:presLayoutVars>
          <dgm:bulletEnabled val="1"/>
        </dgm:presLayoutVars>
      </dgm:prSet>
      <dgm:spPr/>
    </dgm:pt>
    <dgm:pt modelId="{40790C2A-1891-4A63-809C-870662C255BD}" type="pres">
      <dgm:prSet presAssocID="{75D42AD3-EE70-4E4D-BD1D-75FBA4FED78F}" presName="accent_3" presStyleCnt="0"/>
      <dgm:spPr/>
    </dgm:pt>
    <dgm:pt modelId="{C9E015C8-F502-47AC-8097-6B52A1ECF9C5}" type="pres">
      <dgm:prSet presAssocID="{75D42AD3-EE70-4E4D-BD1D-75FBA4FED78F}" presName="accentRepeatNode" presStyleLbl="solidFgAcc1" presStyleIdx="2" presStyleCnt="4"/>
      <dgm:spPr/>
    </dgm:pt>
    <dgm:pt modelId="{57808BF6-E406-43EC-9E81-3D88D3C35EA5}" type="pres">
      <dgm:prSet presAssocID="{69C04D78-9B89-4DF2-B1A6-DA65895FC17D}" presName="text_4" presStyleLbl="node1" presStyleIdx="3" presStyleCnt="4">
        <dgm:presLayoutVars>
          <dgm:bulletEnabled val="1"/>
        </dgm:presLayoutVars>
      </dgm:prSet>
      <dgm:spPr/>
    </dgm:pt>
    <dgm:pt modelId="{B3D33064-11B3-42EB-976C-53A217BF7015}" type="pres">
      <dgm:prSet presAssocID="{69C04D78-9B89-4DF2-B1A6-DA65895FC17D}" presName="accent_4" presStyleCnt="0"/>
      <dgm:spPr/>
    </dgm:pt>
    <dgm:pt modelId="{C2341886-73A6-49EE-8CF2-BBB3104D3D36}" type="pres">
      <dgm:prSet presAssocID="{69C04D78-9B89-4DF2-B1A6-DA65895FC17D}" presName="accentRepeatNode" presStyleLbl="solidFgAcc1" presStyleIdx="3" presStyleCnt="4"/>
      <dgm:spPr/>
    </dgm:pt>
  </dgm:ptLst>
  <dgm:cxnLst>
    <dgm:cxn modelId="{5147C80D-0548-495C-A88E-DD9912F84040}" type="presOf" srcId="{B555E358-83E6-4EFC-B3D4-AC714E22D71D}" destId="{D0BBD988-6EB4-4467-AD37-D6480BE5DD45}" srcOrd="0" destOrd="0" presId="urn:microsoft.com/office/officeart/2008/layout/VerticalCurvedList"/>
    <dgm:cxn modelId="{EB3B061E-9A93-4DD9-85D6-A73F10915DB0}" srcId="{B555E358-83E6-4EFC-B3D4-AC714E22D71D}" destId="{69C04D78-9B89-4DF2-B1A6-DA65895FC17D}" srcOrd="3" destOrd="0" parTransId="{4290CE87-8A27-4E10-A858-31BC0D190243}" sibTransId="{40D03D65-37EC-4EA3-BF4E-4F98A2A8B708}"/>
    <dgm:cxn modelId="{D118DA2C-C0DF-403A-B89F-979FE2CF4B65}" srcId="{B555E358-83E6-4EFC-B3D4-AC714E22D71D}" destId="{340F6FAD-378E-41A8-A270-C973317CF13B}" srcOrd="1" destOrd="0" parTransId="{410DDFBC-14DD-450D-9945-3A6DA3A18C52}" sibTransId="{C1DB7B97-57C9-449E-B4C8-DC9398F6695F}"/>
    <dgm:cxn modelId="{32A10D61-84B0-4280-B68C-35DD3C3B7364}" type="presOf" srcId="{40D12EC9-219B-45DC-BAC5-44DF6CACA6F4}" destId="{25414A76-CE34-4DA1-B15B-143D7FCEEFA3}" srcOrd="0" destOrd="0" presId="urn:microsoft.com/office/officeart/2008/layout/VerticalCurvedList"/>
    <dgm:cxn modelId="{D1814E6E-41E2-4B13-B935-54CB52262FD4}" type="presOf" srcId="{340F6FAD-378E-41A8-A270-C973317CF13B}" destId="{78090CCF-68C8-4483-B480-42F98EE7A88E}" srcOrd="0" destOrd="0" presId="urn:microsoft.com/office/officeart/2008/layout/VerticalCurvedList"/>
    <dgm:cxn modelId="{B1143C7F-45E7-49DA-AF60-B8155BD5509B}" srcId="{B555E358-83E6-4EFC-B3D4-AC714E22D71D}" destId="{75D42AD3-EE70-4E4D-BD1D-75FBA4FED78F}" srcOrd="2" destOrd="0" parTransId="{76DDFEC1-CF04-4170-AE6E-419082DB1B44}" sibTransId="{B8FC5B49-7242-488A-83F0-3269CC6C0372}"/>
    <dgm:cxn modelId="{56B2D193-13F5-477D-9A31-693A2117C9E2}" srcId="{B555E358-83E6-4EFC-B3D4-AC714E22D71D}" destId="{45C890C3-5C01-4BD0-8B2C-20DB6D804D6B}" srcOrd="0" destOrd="0" parTransId="{0108DC67-1158-4945-94CE-565517C0AF83}" sibTransId="{40D12EC9-219B-45DC-BAC5-44DF6CACA6F4}"/>
    <dgm:cxn modelId="{E0CA19C3-2E47-42D2-8F56-DDF2FB0C8631}" type="presOf" srcId="{69C04D78-9B89-4DF2-B1A6-DA65895FC17D}" destId="{57808BF6-E406-43EC-9E81-3D88D3C35EA5}" srcOrd="0" destOrd="0" presId="urn:microsoft.com/office/officeart/2008/layout/VerticalCurvedList"/>
    <dgm:cxn modelId="{79F679EE-AE84-4393-981A-35605563C2F7}" type="presOf" srcId="{75D42AD3-EE70-4E4D-BD1D-75FBA4FED78F}" destId="{F1D7EADF-0A3E-4FEF-86A1-B54C7F3E14F5}" srcOrd="0" destOrd="0" presId="urn:microsoft.com/office/officeart/2008/layout/VerticalCurvedList"/>
    <dgm:cxn modelId="{F4A7C1FA-7668-4558-AE52-4011B02B8091}" type="presOf" srcId="{45C890C3-5C01-4BD0-8B2C-20DB6D804D6B}" destId="{7D546C31-A7FB-49AC-A74B-611E2E71288A}" srcOrd="0" destOrd="0" presId="urn:microsoft.com/office/officeart/2008/layout/VerticalCurvedList"/>
    <dgm:cxn modelId="{6AB0B3F5-5F8D-423F-8E16-E7322904ED7B}" type="presParOf" srcId="{D0BBD988-6EB4-4467-AD37-D6480BE5DD45}" destId="{A36BC27D-B6F1-4786-A625-4CD51464D3BA}" srcOrd="0" destOrd="0" presId="urn:microsoft.com/office/officeart/2008/layout/VerticalCurvedList"/>
    <dgm:cxn modelId="{2C4D732E-A338-4A19-915D-826AC7836499}" type="presParOf" srcId="{A36BC27D-B6F1-4786-A625-4CD51464D3BA}" destId="{9B6A3ED7-7202-4729-84FF-8C6636E9E957}" srcOrd="0" destOrd="0" presId="urn:microsoft.com/office/officeart/2008/layout/VerticalCurvedList"/>
    <dgm:cxn modelId="{2BE441FA-C05A-4467-ACAB-5E126D0A6B45}" type="presParOf" srcId="{9B6A3ED7-7202-4729-84FF-8C6636E9E957}" destId="{DD9C69EF-219F-4F15-BDF3-964C1AB7B75B}" srcOrd="0" destOrd="0" presId="urn:microsoft.com/office/officeart/2008/layout/VerticalCurvedList"/>
    <dgm:cxn modelId="{C31B6CF4-03AC-457A-960C-1A8DC12D8E59}" type="presParOf" srcId="{9B6A3ED7-7202-4729-84FF-8C6636E9E957}" destId="{25414A76-CE34-4DA1-B15B-143D7FCEEFA3}" srcOrd="1" destOrd="0" presId="urn:microsoft.com/office/officeart/2008/layout/VerticalCurvedList"/>
    <dgm:cxn modelId="{054296C6-F44B-4A20-A8F6-F4CB4DEB42AE}" type="presParOf" srcId="{9B6A3ED7-7202-4729-84FF-8C6636E9E957}" destId="{F3A61B88-B670-4146-9BA0-4F0A99407637}" srcOrd="2" destOrd="0" presId="urn:microsoft.com/office/officeart/2008/layout/VerticalCurvedList"/>
    <dgm:cxn modelId="{AF4B1F3B-550D-4BBD-BCAF-FD9B95D2B2FB}" type="presParOf" srcId="{9B6A3ED7-7202-4729-84FF-8C6636E9E957}" destId="{5357C43E-43DE-454C-8148-CE0DB8235301}" srcOrd="3" destOrd="0" presId="urn:microsoft.com/office/officeart/2008/layout/VerticalCurvedList"/>
    <dgm:cxn modelId="{17C3D906-3B50-4AFF-AB47-A7249401471A}" type="presParOf" srcId="{A36BC27D-B6F1-4786-A625-4CD51464D3BA}" destId="{7D546C31-A7FB-49AC-A74B-611E2E71288A}" srcOrd="1" destOrd="0" presId="urn:microsoft.com/office/officeart/2008/layout/VerticalCurvedList"/>
    <dgm:cxn modelId="{449650E7-35E1-427F-B3A1-B5105F9D9053}" type="presParOf" srcId="{A36BC27D-B6F1-4786-A625-4CD51464D3BA}" destId="{0FE786F0-63A5-4295-BBBD-FAC626CEB388}" srcOrd="2" destOrd="0" presId="urn:microsoft.com/office/officeart/2008/layout/VerticalCurvedList"/>
    <dgm:cxn modelId="{14E8B95E-61B4-479B-A3A3-4D291D77F85B}" type="presParOf" srcId="{0FE786F0-63A5-4295-BBBD-FAC626CEB388}" destId="{4BAD94C0-D5EE-481F-904F-10516D209BB8}" srcOrd="0" destOrd="0" presId="urn:microsoft.com/office/officeart/2008/layout/VerticalCurvedList"/>
    <dgm:cxn modelId="{00DE7E12-A982-4D6E-AA5F-605C33969AFE}" type="presParOf" srcId="{A36BC27D-B6F1-4786-A625-4CD51464D3BA}" destId="{78090CCF-68C8-4483-B480-42F98EE7A88E}" srcOrd="3" destOrd="0" presId="urn:microsoft.com/office/officeart/2008/layout/VerticalCurvedList"/>
    <dgm:cxn modelId="{E6487926-1776-4F64-A433-BFE7575E2511}" type="presParOf" srcId="{A36BC27D-B6F1-4786-A625-4CD51464D3BA}" destId="{530F709B-172C-4704-B8FA-EB07ECBAADB1}" srcOrd="4" destOrd="0" presId="urn:microsoft.com/office/officeart/2008/layout/VerticalCurvedList"/>
    <dgm:cxn modelId="{0FF5D781-0383-4C21-B8BF-99B3C806907A}" type="presParOf" srcId="{530F709B-172C-4704-B8FA-EB07ECBAADB1}" destId="{0160DA0F-0A5A-4A4A-8487-4A5DB0C2B6D7}" srcOrd="0" destOrd="0" presId="urn:microsoft.com/office/officeart/2008/layout/VerticalCurvedList"/>
    <dgm:cxn modelId="{21E0E9DD-2418-4D04-9B0C-1436B4694CF1}" type="presParOf" srcId="{A36BC27D-B6F1-4786-A625-4CD51464D3BA}" destId="{F1D7EADF-0A3E-4FEF-86A1-B54C7F3E14F5}" srcOrd="5" destOrd="0" presId="urn:microsoft.com/office/officeart/2008/layout/VerticalCurvedList"/>
    <dgm:cxn modelId="{DA0852D1-DD60-41AE-AB09-ACAAC3829964}" type="presParOf" srcId="{A36BC27D-B6F1-4786-A625-4CD51464D3BA}" destId="{40790C2A-1891-4A63-809C-870662C255BD}" srcOrd="6" destOrd="0" presId="urn:microsoft.com/office/officeart/2008/layout/VerticalCurvedList"/>
    <dgm:cxn modelId="{0C3708E3-57DA-4CC0-9AED-DB144A6C0818}" type="presParOf" srcId="{40790C2A-1891-4A63-809C-870662C255BD}" destId="{C9E015C8-F502-47AC-8097-6B52A1ECF9C5}" srcOrd="0" destOrd="0" presId="urn:microsoft.com/office/officeart/2008/layout/VerticalCurvedList"/>
    <dgm:cxn modelId="{1DD36BE4-ABCC-4C77-A262-5149C11A8491}" type="presParOf" srcId="{A36BC27D-B6F1-4786-A625-4CD51464D3BA}" destId="{57808BF6-E406-43EC-9E81-3D88D3C35EA5}" srcOrd="7" destOrd="0" presId="urn:microsoft.com/office/officeart/2008/layout/VerticalCurvedList"/>
    <dgm:cxn modelId="{994D14E3-3D35-487A-9CD2-A47158DA0C8E}" type="presParOf" srcId="{A36BC27D-B6F1-4786-A625-4CD51464D3BA}" destId="{B3D33064-11B3-42EB-976C-53A217BF7015}" srcOrd="8" destOrd="0" presId="urn:microsoft.com/office/officeart/2008/layout/VerticalCurvedList"/>
    <dgm:cxn modelId="{0373E40D-2F10-4148-B186-9029207F66AF}" type="presParOf" srcId="{B3D33064-11B3-42EB-976C-53A217BF7015}" destId="{C2341886-73A6-49EE-8CF2-BBB3104D3D3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414A76-CE34-4DA1-B15B-143D7FCEEFA3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546C31-A7FB-49AC-A74B-611E2E71288A}">
      <dsp:nvSpPr>
        <dsp:cNvPr id="0" name=""/>
        <dsp:cNvSpPr/>
      </dsp:nvSpPr>
      <dsp:spPr>
        <a:xfrm>
          <a:off x="460128" y="312440"/>
          <a:ext cx="6466509" cy="6252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625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rgbClr val="C00000"/>
              </a:solidFill>
              <a:latin typeface="+mn-lt"/>
              <a:cs typeface="Times New Roman" panose="02020603050405020304" pitchFamily="18" charset="0"/>
            </a:rPr>
            <a:t>Copper acetate test: </a:t>
          </a:r>
          <a:r>
            <a:rPr lang="en-GB" sz="2000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For fatty acids</a:t>
          </a:r>
          <a:r>
            <a:rPr lang="en-GB" sz="2000" kern="1200" dirty="0">
              <a:solidFill>
                <a:srgbClr val="C00000"/>
              </a:solidFill>
              <a:latin typeface="+mn-lt"/>
              <a:cs typeface="Times New Roman" panose="02020603050405020304" pitchFamily="18" charset="0"/>
            </a:rPr>
            <a:t>.</a:t>
          </a:r>
        </a:p>
      </dsp:txBody>
      <dsp:txXfrm>
        <a:off x="460128" y="312440"/>
        <a:ext cx="6466509" cy="625205"/>
      </dsp:txXfrm>
    </dsp:sp>
    <dsp:sp modelId="{4BAD94C0-D5EE-481F-904F-10516D209BB8}">
      <dsp:nvSpPr>
        <dsp:cNvPr id="0" name=""/>
        <dsp:cNvSpPr/>
      </dsp:nvSpPr>
      <dsp:spPr>
        <a:xfrm>
          <a:off x="69375" y="234289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090CCF-68C8-4483-B480-42F98EE7A88E}">
      <dsp:nvSpPr>
        <dsp:cNvPr id="0" name=""/>
        <dsp:cNvSpPr/>
      </dsp:nvSpPr>
      <dsp:spPr>
        <a:xfrm>
          <a:off x="818573" y="1250411"/>
          <a:ext cx="6108065" cy="6252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625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u="none" kern="1200" dirty="0">
              <a:solidFill>
                <a:srgbClr val="C00000"/>
              </a:solidFill>
              <a:latin typeface="+mn-lt"/>
              <a:cs typeface="Times New Roman" panose="02020603050405020304" pitchFamily="18" charset="0"/>
            </a:rPr>
            <a:t>Liebermann - </a:t>
          </a:r>
          <a:r>
            <a:rPr lang="en-GB" sz="2000" u="none" kern="1200" dirty="0" err="1">
              <a:solidFill>
                <a:srgbClr val="C00000"/>
              </a:solidFill>
              <a:latin typeface="+mn-lt"/>
              <a:cs typeface="Times New Roman" panose="02020603050405020304" pitchFamily="18" charset="0"/>
            </a:rPr>
            <a:t>Burchard</a:t>
          </a:r>
          <a:r>
            <a:rPr lang="en-GB" sz="2000" u="none" kern="1200" dirty="0">
              <a:solidFill>
                <a:srgbClr val="C00000"/>
              </a:solidFill>
              <a:latin typeface="+mn-lt"/>
              <a:cs typeface="Times New Roman" panose="02020603050405020304" pitchFamily="18" charset="0"/>
            </a:rPr>
            <a:t> Test: </a:t>
          </a:r>
          <a:r>
            <a:rPr lang="en-GB" sz="2000" u="none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For cholesterol. </a:t>
          </a:r>
        </a:p>
      </dsp:txBody>
      <dsp:txXfrm>
        <a:off x="818573" y="1250411"/>
        <a:ext cx="6108065" cy="625205"/>
      </dsp:txXfrm>
    </dsp:sp>
    <dsp:sp modelId="{0160DA0F-0A5A-4A4A-8487-4A5DB0C2B6D7}">
      <dsp:nvSpPr>
        <dsp:cNvPr id="0" name=""/>
        <dsp:cNvSpPr/>
      </dsp:nvSpPr>
      <dsp:spPr>
        <a:xfrm>
          <a:off x="427819" y="1172260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D7EADF-0A3E-4FEF-86A1-B54C7F3E14F5}">
      <dsp:nvSpPr>
        <dsp:cNvPr id="0" name=""/>
        <dsp:cNvSpPr/>
      </dsp:nvSpPr>
      <dsp:spPr>
        <a:xfrm>
          <a:off x="818573" y="2188382"/>
          <a:ext cx="6108065" cy="6252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625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u="none" kern="1200" dirty="0">
              <a:solidFill>
                <a:srgbClr val="C00000"/>
              </a:solidFill>
              <a:latin typeface="+mn-lt"/>
              <a:cs typeface="Times New Roman" panose="02020603050405020304" pitchFamily="18" charset="0"/>
            </a:rPr>
            <a:t>Unsaturation Test.</a:t>
          </a:r>
        </a:p>
      </dsp:txBody>
      <dsp:txXfrm>
        <a:off x="818573" y="2188382"/>
        <a:ext cx="6108065" cy="625205"/>
      </dsp:txXfrm>
    </dsp:sp>
    <dsp:sp modelId="{C9E015C8-F502-47AC-8097-6B52A1ECF9C5}">
      <dsp:nvSpPr>
        <dsp:cNvPr id="0" name=""/>
        <dsp:cNvSpPr/>
      </dsp:nvSpPr>
      <dsp:spPr>
        <a:xfrm>
          <a:off x="427819" y="2110232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808BF6-E406-43EC-9E81-3D88D3C35EA5}">
      <dsp:nvSpPr>
        <dsp:cNvPr id="0" name=""/>
        <dsp:cNvSpPr/>
      </dsp:nvSpPr>
      <dsp:spPr>
        <a:xfrm>
          <a:off x="460128" y="3126353"/>
          <a:ext cx="6466509" cy="625205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625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kern="1200" dirty="0" err="1">
              <a:solidFill>
                <a:srgbClr val="C00000"/>
              </a:solidFill>
              <a:latin typeface="+mn-lt"/>
              <a:cs typeface="Times New Roman" panose="02020603050405020304" pitchFamily="18" charset="0"/>
            </a:rPr>
            <a:t>Acrolein</a:t>
          </a:r>
          <a:r>
            <a:rPr lang="en-GB" sz="2000" b="0" kern="1200" dirty="0">
              <a:solidFill>
                <a:srgbClr val="C00000"/>
              </a:solidFill>
              <a:latin typeface="+mn-lt"/>
              <a:cs typeface="Times New Roman" panose="02020603050405020304" pitchFamily="18" charset="0"/>
            </a:rPr>
            <a:t> test: </a:t>
          </a:r>
          <a:r>
            <a:rPr lang="en-GB" sz="2000" b="0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for glycerol or fats.</a:t>
          </a:r>
        </a:p>
      </dsp:txBody>
      <dsp:txXfrm>
        <a:off x="460128" y="3126353"/>
        <a:ext cx="6466509" cy="625205"/>
      </dsp:txXfrm>
    </dsp:sp>
    <dsp:sp modelId="{C2341886-73A6-49EE-8CF2-BBB3104D3D36}">
      <dsp:nvSpPr>
        <dsp:cNvPr id="0" name=""/>
        <dsp:cNvSpPr/>
      </dsp:nvSpPr>
      <dsp:spPr>
        <a:xfrm>
          <a:off x="69375" y="3048203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46C70789-7FFC-4FC7-BB39-A2DB4E2E2B3C}" type="datetimeFigureOut">
              <a:rPr lang="ar-SA" smtClean="0"/>
              <a:t>28/03/46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99431B73-45C0-4668-82DB-C9441B14EB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0570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431B73-45C0-4668-82DB-C9441B14EB73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47133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1E399-15FC-4020-A85E-A12F3A05B5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18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1E399-15FC-4020-A85E-A12F3A05B5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262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Polyunsaturated fatty acids are fatty acids that contain more than one double bond in their backbone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431B73-45C0-4668-82DB-C9441B14EB73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5523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431B73-45C0-4668-82DB-C9441B14EB73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87698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Therefore, the key </a:t>
            </a:r>
            <a:r>
              <a:rPr lang="en-GB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difference between ether and petroleum ether</a:t>
            </a:r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is that </a:t>
            </a:r>
            <a:r>
              <a:rPr lang="en-GB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ether</a:t>
            </a:r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is an organic compound </a:t>
            </a:r>
            <a:r>
              <a:rPr lang="en-GB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with a</a:t>
            </a:r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–O- </a:t>
            </a:r>
            <a:r>
              <a:rPr lang="en-GB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ether</a:t>
            </a:r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linkage, while </a:t>
            </a:r>
            <a:r>
              <a:rPr lang="en-GB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petroleum ether</a:t>
            </a:r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is a mixture of hydrocarbon compounds.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1E399-15FC-4020-A85E-A12F3A05B5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81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431B73-45C0-4668-82DB-C9441B14EB73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27540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274A9-1BB4-40AD-892D-FF6AB75FF67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240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274A9-1BB4-40AD-892D-FF6AB75FF67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330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1E399-15FC-4020-A85E-A12F3A05B5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41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274A9-1BB4-40AD-892D-FF6AB75FF67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224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26693-0F19-4752-BCE2-8A7228CF9948}" type="datetime1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7964-8835-494F-9D97-B54AA859F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2844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26693-0F19-4752-BCE2-8A7228CF9948}" type="datetime1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7964-8835-494F-9D97-B54AA859F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56476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26693-0F19-4752-BCE2-8A7228CF9948}" type="datetime1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7964-8835-494F-9D97-B54AA859F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0155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26693-0F19-4752-BCE2-8A7228CF9948}" type="datetime1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7964-8835-494F-9D97-B54AA859F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29432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26693-0F19-4752-BCE2-8A7228CF9948}" type="datetime1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7964-8835-494F-9D97-B54AA859F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5111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26693-0F19-4752-BCE2-8A7228CF9948}" type="datetime1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7964-8835-494F-9D97-B54AA859F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3616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26693-0F19-4752-BCE2-8A7228CF9948}" type="datetime1">
              <a:rPr lang="en-US" smtClean="0"/>
              <a:t>10/1/2024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7964-8835-494F-9D97-B54AA859F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5938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26693-0F19-4752-BCE2-8A7228CF9948}" type="datetime1">
              <a:rPr lang="en-US" smtClean="0"/>
              <a:t>10/1/2024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7964-8835-494F-9D97-B54AA859F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70881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26693-0F19-4752-BCE2-8A7228CF9948}" type="datetime1">
              <a:rPr lang="en-US" smtClean="0"/>
              <a:t>10/1/2024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7964-8835-494F-9D97-B54AA859F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172001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26693-0F19-4752-BCE2-8A7228CF9948}" type="datetime1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7964-8835-494F-9D97-B54AA859F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35637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26693-0F19-4752-BCE2-8A7228CF9948}" type="datetime1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7964-8835-494F-9D97-B54AA859F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4572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26693-0F19-4752-BCE2-8A7228CF9948}" type="datetime1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A7964-8835-494F-9D97-B54AA859F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405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1B77DF0-213A-1C4F-A9C1-E0A72011E9D8}"/>
              </a:ext>
            </a:extLst>
          </p:cNvPr>
          <p:cNvSpPr txBox="1">
            <a:spLocks/>
          </p:cNvSpPr>
          <p:nvPr/>
        </p:nvSpPr>
        <p:spPr>
          <a:xfrm>
            <a:off x="1004473" y="1331570"/>
            <a:ext cx="10042558" cy="41851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60000"/>
              </a:lnSpc>
            </a:pPr>
            <a:endParaRPr lang="en-GB" sz="4000" b="1" cap="none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+mn-cs"/>
            </a:endParaRPr>
          </a:p>
          <a:p>
            <a:pPr algn="ctr" rtl="1">
              <a:lnSpc>
                <a:spcPct val="160000"/>
              </a:lnSpc>
            </a:pPr>
            <a:r>
              <a:rPr lang="en-GB" sz="4400" b="1" cap="none" dirty="0">
                <a:solidFill>
                  <a:schemeClr val="accent2"/>
                </a:solidFill>
                <a:latin typeface="+mn-lt"/>
                <a:cs typeface="+mn-cs"/>
              </a:rPr>
              <a:t>Lipids-II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724CDFB0-65A5-4358-A63A-9B329E482DA0}"/>
              </a:ext>
            </a:extLst>
          </p:cNvPr>
          <p:cNvSpPr txBox="1">
            <a:spLocks/>
          </p:cNvSpPr>
          <p:nvPr/>
        </p:nvSpPr>
        <p:spPr>
          <a:xfrm>
            <a:off x="1062025" y="5603788"/>
            <a:ext cx="8144135" cy="1117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377">
              <a:defRPr/>
            </a:pPr>
            <a:r>
              <a:rPr lang="en-GB" sz="1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BCH202 [Practical]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C607E-43D5-44FC-8F1C-127F7024C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7964-8835-494F-9D97-B54AA859F8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881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10A916DE-84B9-3F7E-90F0-5CAECBA87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7964-8835-494F-9D97-B54AA859F814}" type="slidenum">
              <a:rPr lang="en-US" smtClean="0"/>
              <a:t>10</a:t>
            </a:fld>
            <a:endParaRPr lang="en-US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E9EFE6AF-525A-2DE7-5F1F-2C6BED93E5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933" t="46060" r="22121" b="20001"/>
          <a:stretch/>
        </p:blipFill>
        <p:spPr>
          <a:xfrm>
            <a:off x="2125928" y="1222940"/>
            <a:ext cx="8380664" cy="395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588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11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75858" y="1210490"/>
            <a:ext cx="1132621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Objective:</a:t>
            </a: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r>
              <a:rPr lang="en-GB" sz="1800" dirty="0">
                <a:cs typeface="Times New Roman" panose="02020603050405020304" pitchFamily="18" charset="0"/>
              </a:rPr>
              <a:t>To detect the presence of cholesterol.</a:t>
            </a:r>
            <a:br>
              <a:rPr lang="en-GB" dirty="0">
                <a:cs typeface="Times New Roman" panose="02020603050405020304" pitchFamily="18" charset="0"/>
              </a:rPr>
            </a:br>
            <a:endParaRPr lang="en-GB" dirty="0"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Principle:</a:t>
            </a:r>
          </a:p>
          <a:p>
            <a:pPr marL="285750" indent="-285750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800" dirty="0">
                <a:cs typeface="Times New Roman" panose="02020603050405020304" pitchFamily="18" charset="0"/>
              </a:rPr>
              <a:t>Liebermann - Burchard test , is a chemical estimation of cholesterol, the cholesterol is react as a typical </a:t>
            </a:r>
            <a:r>
              <a:rPr lang="en-GB" sz="1800" b="1" dirty="0">
                <a:cs typeface="Times New Roman" panose="02020603050405020304" pitchFamily="18" charset="0"/>
              </a:rPr>
              <a:t>alcohol with a strong concentrated </a:t>
            </a:r>
            <a:r>
              <a:rPr lang="en-GB" sz="1800" dirty="0">
                <a:cs typeface="Times New Roman" panose="02020603050405020304" pitchFamily="18" charset="0"/>
              </a:rPr>
              <a:t>acids and the product are </a:t>
            </a:r>
            <a:r>
              <a:rPr lang="en-GB" sz="1800" dirty="0" err="1">
                <a:cs typeface="Times New Roman" panose="02020603050405020304" pitchFamily="18" charset="0"/>
              </a:rPr>
              <a:t>colored</a:t>
            </a:r>
            <a:r>
              <a:rPr lang="en-GB" sz="1800" dirty="0">
                <a:cs typeface="Times New Roman" panose="02020603050405020304" pitchFamily="18" charset="0"/>
              </a:rPr>
              <a:t> substances. </a:t>
            </a:r>
          </a:p>
          <a:p>
            <a:pPr marL="285750" indent="-285750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GB" sz="1800" dirty="0"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800" u="sng" dirty="0">
                <a:cs typeface="Times New Roman" panose="02020603050405020304" pitchFamily="18" charset="0"/>
              </a:rPr>
              <a:t>Acetic anhydride </a:t>
            </a:r>
            <a:r>
              <a:rPr lang="en-GB" sz="1800" dirty="0">
                <a:cs typeface="Times New Roman" panose="02020603050405020304" pitchFamily="18" charset="0"/>
              </a:rPr>
              <a:t>are used as solvent and </a:t>
            </a:r>
            <a:r>
              <a:rPr lang="en-GB" sz="1800" u="sng" dirty="0">
                <a:cs typeface="Times New Roman" panose="02020603050405020304" pitchFamily="18" charset="0"/>
              </a:rPr>
              <a:t>dehydrating agents. </a:t>
            </a:r>
          </a:p>
          <a:p>
            <a:pPr marL="285750" indent="-285750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800" dirty="0">
                <a:cs typeface="Times New Roman" panose="02020603050405020304" pitchFamily="18" charset="0"/>
              </a:rPr>
              <a:t>Sulfuric acid is used as dehydrating and oxidizing agent.</a:t>
            </a:r>
          </a:p>
          <a:p>
            <a:pPr marL="285750" indent="-285750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GB" sz="1800" dirty="0"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800" dirty="0">
                <a:cs typeface="Times New Roman" panose="02020603050405020304" pitchFamily="18" charset="0"/>
              </a:rPr>
              <a:t>A positive result is observed when the solution becomes </a:t>
            </a:r>
            <a:r>
              <a:rPr lang="en-GB" sz="1800" dirty="0">
                <a:solidFill>
                  <a:schemeClr val="accent2"/>
                </a:solidFill>
                <a:cs typeface="Times New Roman" panose="02020603050405020304" pitchFamily="18" charset="0"/>
              </a:rPr>
              <a:t>red</a:t>
            </a:r>
            <a:r>
              <a:rPr lang="en-GB" sz="1800" dirty="0">
                <a:cs typeface="Times New Roman" panose="02020603050405020304" pitchFamily="18" charset="0"/>
              </a:rPr>
              <a:t> or </a:t>
            </a:r>
            <a:r>
              <a:rPr lang="en-GB" sz="1800" dirty="0">
                <a:solidFill>
                  <a:srgbClr val="FF00FF"/>
                </a:solidFill>
                <a:cs typeface="Times New Roman" panose="02020603050405020304" pitchFamily="18" charset="0"/>
              </a:rPr>
              <a:t>pink</a:t>
            </a:r>
            <a:r>
              <a:rPr lang="en-GB" sz="1800" dirty="0">
                <a:cs typeface="Times New Roman" panose="02020603050405020304" pitchFamily="18" charset="0"/>
              </a:rPr>
              <a:t> , then </a:t>
            </a:r>
            <a:r>
              <a:rPr lang="en-GB" sz="1800" dirty="0">
                <a:solidFill>
                  <a:srgbClr val="7030A0"/>
                </a:solidFill>
                <a:cs typeface="Times New Roman" panose="02020603050405020304" pitchFamily="18" charset="0"/>
              </a:rPr>
              <a:t>purple</a:t>
            </a:r>
            <a:r>
              <a:rPr lang="en-GB" sz="1800" dirty="0">
                <a:cs typeface="Times New Roman" panose="02020603050405020304" pitchFamily="18" charset="0"/>
              </a:rPr>
              <a:t> , </a:t>
            </a:r>
            <a:r>
              <a:rPr lang="en-GB" sz="1800" dirty="0">
                <a:solidFill>
                  <a:srgbClr val="0070C0"/>
                </a:solidFill>
                <a:cs typeface="Times New Roman" panose="02020603050405020304" pitchFamily="18" charset="0"/>
              </a:rPr>
              <a:t>blue</a:t>
            </a:r>
            <a:r>
              <a:rPr lang="en-GB" sz="1800" dirty="0">
                <a:cs typeface="Times New Roman" panose="02020603050405020304" pitchFamily="18" charset="0"/>
              </a:rPr>
              <a:t>, and finally </a:t>
            </a:r>
            <a:r>
              <a:rPr lang="en-GB" sz="1800" dirty="0">
                <a:solidFill>
                  <a:srgbClr val="037187"/>
                </a:solidFill>
                <a:cs typeface="Times New Roman" panose="02020603050405020304" pitchFamily="18" charset="0"/>
              </a:rPr>
              <a:t>bluish –green </a:t>
            </a:r>
            <a:r>
              <a:rPr lang="en-GB" sz="1800" dirty="0" err="1">
                <a:solidFill>
                  <a:srgbClr val="037187"/>
                </a:solidFill>
                <a:cs typeface="Times New Roman" panose="02020603050405020304" pitchFamily="18" charset="0"/>
              </a:rPr>
              <a:t>color</a:t>
            </a:r>
            <a:r>
              <a:rPr lang="en-GB" sz="1800" dirty="0">
                <a:solidFill>
                  <a:srgbClr val="037187"/>
                </a:solidFill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GB" sz="1800" dirty="0"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F89FB62-4BAC-402E-87EB-42BE32338977}"/>
              </a:ext>
            </a:extLst>
          </p:cNvPr>
          <p:cNvSpPr txBox="1">
            <a:spLocks/>
          </p:cNvSpPr>
          <p:nvPr/>
        </p:nvSpPr>
        <p:spPr>
          <a:xfrm>
            <a:off x="1574799" y="-212317"/>
            <a:ext cx="10082108" cy="1600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  <a:ea typeface="+mn-ea"/>
                <a:cs typeface="Aparajita" pitchFamily="34" charset="0"/>
              </a:rPr>
              <a:t>Experiment 2 : Qualitative estimation of Cholesterol by Liebermann - Burchard Test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A2BC6B3-CF15-4803-9B09-6C84269FCD74}"/>
              </a:ext>
            </a:extLst>
          </p:cNvPr>
          <p:cNvCxnSpPr>
            <a:cxnSpLocks/>
          </p:cNvCxnSpPr>
          <p:nvPr/>
        </p:nvCxnSpPr>
        <p:spPr>
          <a:xfrm flipH="1" flipV="1">
            <a:off x="1500188" y="1109086"/>
            <a:ext cx="9655492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055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12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621660" y="1036256"/>
            <a:ext cx="10082659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>
                  <a:lumMod val="75000"/>
                </a:schemeClr>
              </a:buClr>
            </a:pP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Method:</a:t>
            </a:r>
            <a:r>
              <a:rPr lang="en-GB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endParaRPr lang="en-GB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5754" indent="-385754">
              <a:buClr>
                <a:schemeClr val="bg1">
                  <a:lumMod val="75000"/>
                </a:schemeClr>
              </a:buClr>
              <a:buFont typeface="+mj-lt"/>
              <a:buAutoNum type="arabicPeriod"/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Dissolve a few  crystals of cholesterol in 2 ml of  chloroform in a dry test tube.</a:t>
            </a:r>
          </a:p>
          <a:p>
            <a:pPr marL="385754" indent="-385754">
              <a:buClr>
                <a:schemeClr val="bg1">
                  <a:lumMod val="75000"/>
                </a:schemeClr>
              </a:buClr>
              <a:buFont typeface="+mj-lt"/>
              <a:buAutoNum type="arabicPeriod"/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add 10 drops of  acetic anhydride.</a:t>
            </a:r>
          </a:p>
          <a:p>
            <a:pPr marL="385754" indent="-385754">
              <a:buClr>
                <a:schemeClr val="bg1">
                  <a:lumMod val="75000"/>
                </a:schemeClr>
              </a:buClr>
              <a:buFont typeface="+mj-lt"/>
              <a:buAutoNum type="arabicPeriod"/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 2 to 3 drops of conc. sulfuric acid.</a:t>
            </a:r>
          </a:p>
          <a:p>
            <a:pPr marL="385754" indent="-385754">
              <a:buClr>
                <a:schemeClr val="bg1">
                  <a:lumMod val="75000"/>
                </a:schemeClr>
              </a:buClr>
              <a:buFont typeface="+mj-lt"/>
              <a:buAutoNum type="arabicPeriod"/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Repeat the reaction with olive oil.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2">
                  <a:lumMod val="75000"/>
                </a:schemeClr>
              </a:buClr>
            </a:pPr>
            <a:endParaRPr lang="en-GB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Results:</a:t>
            </a:r>
            <a:r>
              <a:rPr lang="en-GB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endParaRPr lang="en-GB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7C3278D-CEDA-440E-A70F-60495424BB94}"/>
              </a:ext>
            </a:extLst>
          </p:cNvPr>
          <p:cNvCxnSpPr>
            <a:cxnSpLocks/>
          </p:cNvCxnSpPr>
          <p:nvPr/>
        </p:nvCxnSpPr>
        <p:spPr>
          <a:xfrm flipH="1" flipV="1">
            <a:off x="1500188" y="1109086"/>
            <a:ext cx="9655492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C5FC905-BB7B-4A6E-BD91-339B5F9646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842309"/>
              </p:ext>
            </p:extLst>
          </p:nvPr>
        </p:nvGraphicFramePr>
        <p:xfrm>
          <a:off x="2480393" y="4306656"/>
          <a:ext cx="4228497" cy="1359313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423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4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32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Tube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Observation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04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live oil</a:t>
                      </a:r>
                      <a:endParaRPr lang="ar-SA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049">
                <a:tc>
                  <a:txBody>
                    <a:bodyPr/>
                    <a:lstStyle/>
                    <a:p>
                      <a:pPr algn="ctr" rtl="1"/>
                      <a:r>
                        <a:rPr lang="en-GB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Cholesterol</a:t>
                      </a:r>
                      <a:endParaRPr lang="ar-SA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800" b="0" baseline="-25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86812149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D341EBA3-03E5-449F-83DE-0563C837F42B}"/>
              </a:ext>
            </a:extLst>
          </p:cNvPr>
          <p:cNvSpPr/>
          <p:nvPr/>
        </p:nvSpPr>
        <p:spPr>
          <a:xfrm>
            <a:off x="7757801" y="6213644"/>
            <a:ext cx="112487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Olive oil</a:t>
            </a:r>
          </a:p>
          <a:p>
            <a:pPr algn="ctr" rtl="1"/>
            <a:r>
              <a:rPr lang="en-US" sz="135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(-)</a:t>
            </a:r>
            <a:endParaRPr lang="ar-SA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1F6F64-8EBF-4B60-98E2-51A7CDF6E994}"/>
              </a:ext>
            </a:extLst>
          </p:cNvPr>
          <p:cNvSpPr/>
          <p:nvPr/>
        </p:nvSpPr>
        <p:spPr>
          <a:xfrm>
            <a:off x="8610601" y="6213644"/>
            <a:ext cx="139010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Cholesterol</a:t>
            </a:r>
          </a:p>
          <a:p>
            <a:pPr algn="ctr" rtl="1"/>
            <a:r>
              <a:rPr lang="en-US" sz="135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(+)</a:t>
            </a:r>
            <a:endParaRPr lang="ar-SA" sz="135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C:\Users\Ghadah\Downloads\DSC_0363.JPG">
            <a:extLst>
              <a:ext uri="{FF2B5EF4-FFF2-40B4-BE49-F238E27FC236}">
                <a16:creationId xmlns:a16="http://schemas.microsoft.com/office/drawing/2014/main" id="{A7F20B06-CDC0-4CA0-90E2-16836662D401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" t="28820" r="39067" b="21329"/>
          <a:stretch/>
        </p:blipFill>
        <p:spPr bwMode="auto">
          <a:xfrm rot="5400000">
            <a:off x="7291128" y="4670566"/>
            <a:ext cx="2003540" cy="9664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C:\Users\Ghadah\Downloads\DSC_0366.JPG">
            <a:extLst>
              <a:ext uri="{FF2B5EF4-FFF2-40B4-BE49-F238E27FC236}">
                <a16:creationId xmlns:a16="http://schemas.microsoft.com/office/drawing/2014/main" id="{3052C0F8-A436-491B-9CBF-841FB34FA0D6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8" t="29243" r="20850" b="27332"/>
          <a:stretch/>
        </p:blipFill>
        <p:spPr bwMode="auto">
          <a:xfrm rot="5400000">
            <a:off x="8333639" y="4686027"/>
            <a:ext cx="1983502" cy="9260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C91D037A-1576-432D-9F55-C3C2211D9D9A}"/>
              </a:ext>
            </a:extLst>
          </p:cNvPr>
          <p:cNvSpPr txBox="1">
            <a:spLocks/>
          </p:cNvSpPr>
          <p:nvPr/>
        </p:nvSpPr>
        <p:spPr>
          <a:xfrm>
            <a:off x="1574799" y="-212317"/>
            <a:ext cx="10082108" cy="1600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  <a:ea typeface="+mn-ea"/>
                <a:cs typeface="Aparajita" pitchFamily="34" charset="0"/>
              </a:rPr>
              <a:t>Experiment 2 : Qualitative estimation of Cholesterol by Liebermann - Burchard Test </a:t>
            </a:r>
          </a:p>
        </p:txBody>
      </p:sp>
    </p:spTree>
    <p:extLst>
      <p:ext uri="{BB962C8B-B14F-4D97-AF65-F5344CB8AC3E}">
        <p14:creationId xmlns:p14="http://schemas.microsoft.com/office/powerpoint/2010/main" val="1920819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002" y="824038"/>
            <a:ext cx="11535278" cy="4800600"/>
          </a:xfrm>
        </p:spPr>
        <p:txBody>
          <a:bodyPr>
            <a:noAutofit/>
          </a:bodyPr>
          <a:lstStyle/>
          <a:p>
            <a:pPr marL="0" indent="0" algn="l" rtl="0">
              <a:buClr>
                <a:schemeClr val="bg1">
                  <a:lumMod val="75000"/>
                </a:schemeClr>
              </a:buClr>
              <a:buNone/>
            </a:pPr>
            <a:endParaRPr lang="en-GB" sz="16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Objective:</a:t>
            </a:r>
          </a:p>
          <a:p>
            <a:pPr marL="0" indent="0" algn="l" rtl="0">
              <a:lnSpc>
                <a:spcPct val="150000"/>
              </a:lnSpc>
              <a:buClr>
                <a:schemeClr val="accent2">
                  <a:lumMod val="75000"/>
                </a:schemeClr>
              </a:buClr>
              <a:buNone/>
            </a:pPr>
            <a:r>
              <a:rPr lang="en-GB" sz="1600" dirty="0">
                <a:solidFill>
                  <a:schemeClr val="tx1"/>
                </a:solidFill>
                <a:cs typeface="Times New Roman" panose="02020603050405020304" pitchFamily="18" charset="0"/>
              </a:rPr>
              <a:t>Determine the degree of saturation of different types oils.</a:t>
            </a:r>
          </a:p>
          <a:p>
            <a:pPr marL="257168" indent="-257168" algn="l" rtl="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GB" sz="1600" dirty="0"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Principle:</a:t>
            </a:r>
          </a:p>
          <a:p>
            <a:pPr marL="285750" indent="-285750" algn="l" rtl="0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cs typeface="Times New Roman" panose="02020603050405020304" pitchFamily="18" charset="0"/>
              </a:rPr>
              <a:t>These unsaturated fatty acids </a:t>
            </a:r>
            <a:r>
              <a:rPr lang="en-GB" sz="1600" b="1" dirty="0">
                <a:solidFill>
                  <a:schemeClr val="tx1"/>
                </a:solidFill>
                <a:cs typeface="Times New Roman" panose="02020603050405020304" pitchFamily="18" charset="0"/>
              </a:rPr>
              <a:t>become saturated by taking up iodine </a:t>
            </a:r>
            <a:r>
              <a:rPr lang="en-GB" sz="1600" b="1" dirty="0">
                <a:solidFill>
                  <a:schemeClr val="tx1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GB" sz="1600" dirty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If the fat contains more unsaturated fatty acids, it will take up more iodine.</a:t>
            </a:r>
          </a:p>
          <a:p>
            <a:pPr marL="285750" indent="-285750" algn="l" rtl="0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cs typeface="Times New Roman" panose="02020603050405020304" pitchFamily="18" charset="0"/>
              </a:rPr>
              <a:t>Halogens ( I, Br ) will add </a:t>
            </a:r>
            <a:r>
              <a:rPr lang="en-GB" sz="1600" u="sng" dirty="0">
                <a:solidFill>
                  <a:schemeClr val="tx1"/>
                </a:solidFill>
                <a:cs typeface="Times New Roman" panose="02020603050405020304" pitchFamily="18" charset="0"/>
              </a:rPr>
              <a:t>across the double </a:t>
            </a:r>
            <a:r>
              <a:rPr lang="en-GB" sz="1600" dirty="0">
                <a:solidFill>
                  <a:schemeClr val="tx1"/>
                </a:solidFill>
                <a:cs typeface="Times New Roman" panose="02020603050405020304" pitchFamily="18" charset="0"/>
              </a:rPr>
              <a:t>bonds and thus the decolorization of an iodine or bromine solution will </a:t>
            </a:r>
            <a:r>
              <a:rPr lang="en-GB" sz="1600" u="sng" dirty="0">
                <a:solidFill>
                  <a:schemeClr val="tx1"/>
                </a:solidFill>
                <a:cs typeface="Times New Roman" panose="02020603050405020304" pitchFamily="18" charset="0"/>
              </a:rPr>
              <a:t>indicate the presence of unsaturated fatty acids. </a:t>
            </a:r>
          </a:p>
          <a:p>
            <a:pPr marL="0" indent="0" algn="l" rtl="0">
              <a:buClr>
                <a:schemeClr val="bg1">
                  <a:lumMod val="75000"/>
                </a:schemeClr>
              </a:buClr>
              <a:buNone/>
            </a:pPr>
            <a:endParaRPr lang="en-GB" sz="16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indent="0" algn="l" rtl="0">
              <a:buClr>
                <a:schemeClr val="bg1">
                  <a:lumMod val="75000"/>
                </a:schemeClr>
              </a:buClr>
              <a:buNone/>
            </a:pPr>
            <a:endParaRPr lang="en-GB" sz="1600" b="1" dirty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marL="0" indent="0" algn="l" rtl="0">
              <a:buClr>
                <a:schemeClr val="bg1">
                  <a:lumMod val="75000"/>
                </a:schemeClr>
              </a:buClr>
              <a:buNone/>
            </a:pPr>
            <a:endParaRPr lang="en-GB" sz="16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indent="0" algn="l" rtl="0">
              <a:buClr>
                <a:schemeClr val="bg1">
                  <a:lumMod val="75000"/>
                </a:schemeClr>
              </a:buClr>
              <a:buNone/>
            </a:pPr>
            <a:endParaRPr lang="en-GB" sz="16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98A0D9-D782-47DD-8337-A61FC92D6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7964-8835-494F-9D97-B54AA859F814}" type="slidenum">
              <a:rPr lang="en-US" smtClean="0"/>
              <a:t>13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6F7FF8E-347B-410A-ACE7-A2752438DB87}"/>
              </a:ext>
            </a:extLst>
          </p:cNvPr>
          <p:cNvSpPr txBox="1">
            <a:spLocks/>
          </p:cNvSpPr>
          <p:nvPr/>
        </p:nvSpPr>
        <p:spPr>
          <a:xfrm>
            <a:off x="1574799" y="-79369"/>
            <a:ext cx="9655491" cy="1600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  <a:ea typeface="+mn-ea"/>
                <a:cs typeface="Aparajita" pitchFamily="34" charset="0"/>
              </a:rPr>
              <a:t>Experiment 3: Unsaturation Test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64EA14F-36EF-412E-8CCB-719108A6F702}"/>
              </a:ext>
            </a:extLst>
          </p:cNvPr>
          <p:cNvCxnSpPr>
            <a:cxnSpLocks/>
          </p:cNvCxnSpPr>
          <p:nvPr/>
        </p:nvCxnSpPr>
        <p:spPr>
          <a:xfrm flipH="1" flipV="1">
            <a:off x="1500188" y="1109086"/>
            <a:ext cx="9655492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2" name="Picture 2" descr="http://journeytoforever.org/media/i/Iodinechart.jpg">
            <a:extLst>
              <a:ext uri="{FF2B5EF4-FFF2-40B4-BE49-F238E27FC236}">
                <a16:creationId xmlns:a16="http://schemas.microsoft.com/office/drawing/2014/main" id="{BA0219C8-DD8E-4B76-A8A0-3A901AFC93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27" r="22857"/>
          <a:stretch/>
        </p:blipFill>
        <p:spPr bwMode="auto">
          <a:xfrm>
            <a:off x="6989885" y="4743560"/>
            <a:ext cx="2923555" cy="197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journeytoforever.org/media/i/Iodinechart.jpg">
            <a:extLst>
              <a:ext uri="{FF2B5EF4-FFF2-40B4-BE49-F238E27FC236}">
                <a16:creationId xmlns:a16="http://schemas.microsoft.com/office/drawing/2014/main" id="{EABBEF69-6766-46C5-A3A8-389C598820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29" b="53106"/>
          <a:stretch/>
        </p:blipFill>
        <p:spPr bwMode="auto">
          <a:xfrm>
            <a:off x="2409310" y="4808238"/>
            <a:ext cx="3112308" cy="203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ight Arrow 9">
            <a:extLst>
              <a:ext uri="{FF2B5EF4-FFF2-40B4-BE49-F238E27FC236}">
                <a16:creationId xmlns:a16="http://schemas.microsoft.com/office/drawing/2014/main" id="{AF468C49-902F-4C4A-A06E-469BA0ACE587}"/>
              </a:ext>
            </a:extLst>
          </p:cNvPr>
          <p:cNvSpPr/>
          <p:nvPr/>
        </p:nvSpPr>
        <p:spPr>
          <a:xfrm>
            <a:off x="5864696" y="5628422"/>
            <a:ext cx="735254" cy="356327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462695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14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79515" y="845586"/>
            <a:ext cx="1155571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>
                  <a:lumMod val="75000"/>
                </a:schemeClr>
              </a:buClr>
            </a:pPr>
            <a:endParaRPr lang="en-GB" sz="1600" dirty="0"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Method:</a:t>
            </a:r>
            <a:r>
              <a:rPr lang="en-GB" sz="16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endParaRPr lang="en-GB" sz="16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marL="385754" indent="-385754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+mj-lt"/>
              <a:buAutoNum type="arabicPeriod"/>
            </a:pPr>
            <a:r>
              <a:rPr lang="en-GB" dirty="0">
                <a:cs typeface="Times New Roman" panose="02020603050405020304" pitchFamily="18" charset="0"/>
              </a:rPr>
              <a:t> </a:t>
            </a:r>
            <a:r>
              <a:rPr lang="en-GB" sz="1800" dirty="0">
                <a:cs typeface="Times New Roman" panose="02020603050405020304" pitchFamily="18" charset="0"/>
              </a:rPr>
              <a:t>Equally into 2 flask Add 10 ml of Chloroform then 10 drops of iodine reagent ,the chloroform shows</a:t>
            </a:r>
            <a:r>
              <a:rPr lang="en-GB" sz="1800" b="1" dirty="0">
                <a:cs typeface="Times New Roman" panose="02020603050405020304" pitchFamily="18" charset="0"/>
              </a:rPr>
              <a:t> pink </a:t>
            </a:r>
            <a:r>
              <a:rPr lang="en-GB" sz="1800" b="1" dirty="0" err="1">
                <a:cs typeface="Times New Roman" panose="02020603050405020304" pitchFamily="18" charset="0"/>
              </a:rPr>
              <a:t>color</a:t>
            </a:r>
            <a:r>
              <a:rPr lang="en-GB" sz="1800" b="1" dirty="0">
                <a:cs typeface="Times New Roman" panose="02020603050405020304" pitchFamily="18" charset="0"/>
              </a:rPr>
              <a:t> due to presence of iodine.</a:t>
            </a:r>
          </a:p>
          <a:p>
            <a:pPr marL="385754" indent="-385754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+mj-lt"/>
              <a:buAutoNum type="arabicPeriod"/>
            </a:pPr>
            <a:r>
              <a:rPr lang="en-GB" sz="1800" dirty="0">
                <a:cs typeface="Times New Roman" panose="02020603050405020304" pitchFamily="18" charset="0"/>
              </a:rPr>
              <a:t>To one test flask add the oil sample drop by drop shaking the tube vigorously for about 30 seconds after addition of each until the </a:t>
            </a:r>
            <a:r>
              <a:rPr lang="en-GB" sz="1800" b="1" dirty="0">
                <a:cs typeface="Times New Roman" panose="02020603050405020304" pitchFamily="18" charset="0"/>
              </a:rPr>
              <a:t>pink </a:t>
            </a:r>
            <a:r>
              <a:rPr lang="en-GB" sz="1800" b="1" dirty="0" err="1">
                <a:cs typeface="Times New Roman" panose="02020603050405020304" pitchFamily="18" charset="0"/>
              </a:rPr>
              <a:t>color</a:t>
            </a:r>
            <a:r>
              <a:rPr lang="en-GB" sz="1800" b="1" dirty="0">
                <a:cs typeface="Times New Roman" panose="02020603050405020304" pitchFamily="18" charset="0"/>
              </a:rPr>
              <a:t> is discharged </a:t>
            </a:r>
            <a:r>
              <a:rPr lang="en-GB" sz="1800" dirty="0">
                <a:cs typeface="Times New Roman" panose="02020603050405020304" pitchFamily="18" charset="0"/>
              </a:rPr>
              <a:t>and </a:t>
            </a:r>
            <a:r>
              <a:rPr lang="en-GB" sz="1800" u="sng" dirty="0">
                <a:cs typeface="Times New Roman" panose="02020603050405020304" pitchFamily="18" charset="0"/>
              </a:rPr>
              <a:t>count the number of drops</a:t>
            </a:r>
            <a:r>
              <a:rPr lang="en-GB" sz="1800" dirty="0">
                <a:cs typeface="Times New Roman" panose="02020603050405020304" pitchFamily="18" charset="0"/>
              </a:rPr>
              <a:t>.  (</a:t>
            </a:r>
            <a:r>
              <a:rPr lang="en-GB" sz="1800" dirty="0">
                <a:solidFill>
                  <a:srgbClr val="C00000"/>
                </a:solidFill>
                <a:cs typeface="Times New Roman" panose="02020603050405020304" pitchFamily="18" charset="0"/>
              </a:rPr>
              <a:t>The pink </a:t>
            </a:r>
            <a:r>
              <a:rPr lang="en-GB" sz="18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color</a:t>
            </a:r>
            <a:r>
              <a:rPr lang="en-GB" sz="1800" dirty="0">
                <a:solidFill>
                  <a:srgbClr val="C00000"/>
                </a:solidFill>
                <a:cs typeface="Times New Roman" panose="02020603050405020304" pitchFamily="18" charset="0"/>
              </a:rPr>
              <a:t> is discharged owing to the taking up of iodine by the unsaturated fatty acids of the oil).</a:t>
            </a:r>
          </a:p>
          <a:p>
            <a:pPr marL="385754" indent="-385754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+mj-lt"/>
              <a:buAutoNum type="arabicPeriod"/>
            </a:pPr>
            <a:r>
              <a:rPr lang="en-GB" sz="1800" dirty="0">
                <a:cs typeface="Times New Roman" panose="02020603050405020304" pitchFamily="18" charset="0"/>
              </a:rPr>
              <a:t>Repeat the experiment using butter.</a:t>
            </a: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endParaRPr lang="en-GB" sz="1600" dirty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marL="385754" indent="-385754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endParaRPr lang="en-GB" sz="1600" dirty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Results:</a:t>
            </a:r>
            <a:r>
              <a:rPr lang="en-GB" sz="16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endParaRPr lang="en-GB" sz="1600" dirty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194B2F0-68B3-4AE0-A812-1FD3AFA250B3}"/>
              </a:ext>
            </a:extLst>
          </p:cNvPr>
          <p:cNvSpPr txBox="1">
            <a:spLocks/>
          </p:cNvSpPr>
          <p:nvPr/>
        </p:nvSpPr>
        <p:spPr>
          <a:xfrm>
            <a:off x="1574799" y="-79369"/>
            <a:ext cx="9655491" cy="1600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  <a:ea typeface="+mn-ea"/>
                <a:cs typeface="Aparajita" pitchFamily="34" charset="0"/>
              </a:rPr>
              <a:t>Experiment 3: Unsaturation Test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D46A3DD-5D5A-42D4-9980-507910CA7625}"/>
              </a:ext>
            </a:extLst>
          </p:cNvPr>
          <p:cNvCxnSpPr>
            <a:cxnSpLocks/>
          </p:cNvCxnSpPr>
          <p:nvPr/>
        </p:nvCxnSpPr>
        <p:spPr>
          <a:xfrm flipH="1" flipV="1">
            <a:off x="1500188" y="1109086"/>
            <a:ext cx="9655492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2092337-0699-408D-AF7C-28BDF1448B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811145"/>
              </p:ext>
            </p:extLst>
          </p:nvPr>
        </p:nvGraphicFramePr>
        <p:xfrm>
          <a:off x="2084197" y="4874746"/>
          <a:ext cx="4228497" cy="1359313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423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4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32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Tube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Observation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04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live oil</a:t>
                      </a:r>
                      <a:endParaRPr lang="ar-SA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049">
                <a:tc>
                  <a:txBody>
                    <a:bodyPr/>
                    <a:lstStyle/>
                    <a:p>
                      <a:pPr algn="ctr" rtl="1"/>
                      <a:r>
                        <a:rPr lang="en-GB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Butter</a:t>
                      </a:r>
                      <a:endParaRPr lang="ar-SA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800" b="0" baseline="-25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86812149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1240A343-5F53-48E6-A67D-F48CF4C74F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48" t="26510" r="18467" b="25461"/>
          <a:stretch/>
        </p:blipFill>
        <p:spPr>
          <a:xfrm>
            <a:off x="6671038" y="4612424"/>
            <a:ext cx="3971925" cy="171094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77BA325-640F-42BB-A7B5-3657D3E0B32F}"/>
              </a:ext>
            </a:extLst>
          </p:cNvPr>
          <p:cNvSpPr/>
          <p:nvPr/>
        </p:nvSpPr>
        <p:spPr>
          <a:xfrm>
            <a:off x="6701372" y="6374987"/>
            <a:ext cx="16706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pink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formed</a:t>
            </a:r>
            <a:endParaRPr lang="en-GB" sz="1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1BF7D-AF82-4490-83B0-8749A0587260}"/>
              </a:ext>
            </a:extLst>
          </p:cNvPr>
          <p:cNvSpPr/>
          <p:nvPr/>
        </p:nvSpPr>
        <p:spPr>
          <a:xfrm>
            <a:off x="8800862" y="6374987"/>
            <a:ext cx="19634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pink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discharged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544130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7262FD-CD6A-4EAD-B44D-E7843411F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7964-8835-494F-9D97-B54AA859F814}" type="slidenum">
              <a:rPr lang="en-US" smtClean="0"/>
              <a:t>15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9555D8-5CFA-4B6E-9420-7B8083E838F2}"/>
              </a:ext>
            </a:extLst>
          </p:cNvPr>
          <p:cNvSpPr txBox="1"/>
          <p:nvPr/>
        </p:nvSpPr>
        <p:spPr>
          <a:xfrm>
            <a:off x="134636" y="136526"/>
            <a:ext cx="1138231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GB" b="1" dirty="0">
                <a:cs typeface="Times New Roman" panose="02020603050405020304" pitchFamily="18" charset="0"/>
              </a:rPr>
              <a:t>Compare unsaturation </a:t>
            </a:r>
            <a:r>
              <a:rPr lang="en-GB" dirty="0">
                <a:cs typeface="Times New Roman" panose="02020603050405020304" pitchFamily="18" charset="0"/>
              </a:rPr>
              <a:t>, it should be remembered that </a:t>
            </a:r>
            <a:r>
              <a:rPr lang="en-GB" dirty="0">
                <a:solidFill>
                  <a:schemeClr val="accent1"/>
                </a:solidFill>
                <a:cs typeface="Times New Roman" panose="02020603050405020304" pitchFamily="18" charset="0"/>
              </a:rPr>
              <a:t>more the number of drops of the sample (fat) required to discharge the pink </a:t>
            </a:r>
            <a:r>
              <a:rPr lang="en-GB" dirty="0" err="1">
                <a:solidFill>
                  <a:schemeClr val="accent1"/>
                </a:solidFill>
                <a:cs typeface="Times New Roman" panose="02020603050405020304" pitchFamily="18" charset="0"/>
              </a:rPr>
              <a:t>color</a:t>
            </a:r>
            <a:r>
              <a:rPr lang="en-GB" dirty="0">
                <a:solidFill>
                  <a:schemeClr val="accent1"/>
                </a:solidFill>
                <a:cs typeface="Times New Roman" panose="02020603050405020304" pitchFamily="18" charset="0"/>
              </a:rPr>
              <a:t>, the less the unsaturation (it is more saturated)</a:t>
            </a:r>
            <a:r>
              <a:rPr lang="en-GB" dirty="0">
                <a:cs typeface="Times New Roman" panose="02020603050405020304" pitchFamily="18" charset="0"/>
              </a:rPr>
              <a:t>, because fat contains less unsaturated fatty acids (less double bonds) , it will take up </a:t>
            </a:r>
            <a:r>
              <a:rPr lang="en-GB" b="1" dirty="0">
                <a:cs typeface="Times New Roman" panose="02020603050405020304" pitchFamily="18" charset="0"/>
              </a:rPr>
              <a:t>less iodine per</a:t>
            </a:r>
            <a:r>
              <a:rPr lang="en-GB" dirty="0">
                <a:cs typeface="Times New Roman" panose="02020603050405020304" pitchFamily="18" charset="0"/>
              </a:rPr>
              <a:t> drop due to low number of double bonds (</a:t>
            </a:r>
            <a:r>
              <a:rPr lang="en-GB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so it will need more drops of fat sample to take up all iodine and decolorize the pink </a:t>
            </a:r>
            <a:r>
              <a:rPr lang="en-GB" dirty="0" err="1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color</a:t>
            </a:r>
            <a:r>
              <a:rPr lang="en-GB" dirty="0">
                <a:cs typeface="Times New Roman" panose="02020603050405020304" pitchFamily="18" charset="0"/>
              </a:rPr>
              <a:t>) and vice versa. </a:t>
            </a:r>
          </a:p>
          <a:p>
            <a:pPr marL="285750" indent="-285750" algn="just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n-GB" dirty="0">
              <a:cs typeface="Times New Roman" panose="02020603050405020304" pitchFamily="18" charset="0"/>
            </a:endParaRPr>
          </a:p>
          <a:p>
            <a:pPr marL="285750" indent="-285750" algn="just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GB" dirty="0">
                <a:cs typeface="Times New Roman" panose="02020603050405020304" pitchFamily="18" charset="0"/>
              </a:rPr>
              <a:t>There is an </a:t>
            </a:r>
            <a:r>
              <a:rPr lang="en-GB" dirty="0">
                <a:solidFill>
                  <a:schemeClr val="accent1"/>
                </a:solidFill>
                <a:cs typeface="Times New Roman" panose="02020603050405020304" pitchFamily="18" charset="0"/>
              </a:rPr>
              <a:t>inverse relationship </a:t>
            </a:r>
            <a:r>
              <a:rPr lang="en-GB" dirty="0">
                <a:cs typeface="Times New Roman" panose="02020603050405020304" pitchFamily="18" charset="0"/>
              </a:rPr>
              <a:t>between number of fat drops required and number of double bonds.</a:t>
            </a:r>
            <a:endParaRPr lang="ar-SA" dirty="0">
              <a:cs typeface="Times New Roman" panose="02020603050405020304" pitchFamily="18" charset="0"/>
            </a:endParaRPr>
          </a:p>
        </p:txBody>
      </p:sp>
      <p:pic>
        <p:nvPicPr>
          <p:cNvPr id="6" name="Picture 4" descr="http://upload.wikimedia.org/wikipedia/commons/thumb/2/2e/Lipid_unsaturation_effect.svg/2000px-Lipid_unsaturation_effect.svg.png">
            <a:extLst>
              <a:ext uri="{FF2B5EF4-FFF2-40B4-BE49-F238E27FC236}">
                <a16:creationId xmlns:a16="http://schemas.microsoft.com/office/drawing/2014/main" id="{5C0DD677-2494-45D8-AA63-49335855C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6" y="3043545"/>
            <a:ext cx="4315005" cy="297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611C529-C0AD-40ED-A2FE-E60696AFC6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3" t="35655" r="10712" b="25410"/>
          <a:stretch/>
        </p:blipFill>
        <p:spPr bwMode="auto">
          <a:xfrm>
            <a:off x="7128749" y="2906090"/>
            <a:ext cx="3713895" cy="31109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9" descr="https://s3.amazonaws.com/files.cprcertified.com/uploads/butter-on-dish.jpg">
            <a:extLst>
              <a:ext uri="{FF2B5EF4-FFF2-40B4-BE49-F238E27FC236}">
                <a16:creationId xmlns:a16="http://schemas.microsoft.com/office/drawing/2014/main" id="{78E906DD-2787-4CE6-9FDA-0564FC6D7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333" y="3251544"/>
            <a:ext cx="1291567" cy="85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images.wisegeek.com/bottle-of-olive-oil.jpg">
            <a:extLst>
              <a:ext uri="{FF2B5EF4-FFF2-40B4-BE49-F238E27FC236}">
                <a16:creationId xmlns:a16="http://schemas.microsoft.com/office/drawing/2014/main" id="{D120EAE7-4771-4348-8C6B-8303682A4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389" y="4728565"/>
            <a:ext cx="1111453" cy="97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139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34" y="824038"/>
            <a:ext cx="11161207" cy="4800600"/>
          </a:xfrm>
        </p:spPr>
        <p:txBody>
          <a:bodyPr>
            <a:noAutofit/>
          </a:bodyPr>
          <a:lstStyle/>
          <a:p>
            <a:pPr marL="0" indent="0" algn="l" rtl="0">
              <a:buClr>
                <a:schemeClr val="bg1">
                  <a:lumMod val="75000"/>
                </a:schemeClr>
              </a:buClr>
              <a:buNone/>
            </a:pPr>
            <a:endParaRPr lang="en-GB" sz="16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Objective:</a:t>
            </a:r>
          </a:p>
          <a:p>
            <a:pPr marL="0" indent="0" algn="l" rtl="0">
              <a:lnSpc>
                <a:spcPct val="150000"/>
              </a:lnSpc>
              <a:buClr>
                <a:schemeClr val="accent2">
                  <a:lumMod val="75000"/>
                </a:schemeClr>
              </a:buClr>
              <a:buNone/>
            </a:pPr>
            <a:r>
              <a:rPr lang="en-GB" sz="1600" dirty="0">
                <a:solidFill>
                  <a:schemeClr val="tx1"/>
                </a:solidFill>
                <a:cs typeface="Times New Roman" panose="02020603050405020304" pitchFamily="18" charset="0"/>
              </a:rPr>
              <a:t>To detect </a:t>
            </a:r>
            <a:r>
              <a:rPr lang="en-GB" sz="1600" dirty="0" err="1">
                <a:solidFill>
                  <a:schemeClr val="tx1"/>
                </a:solidFill>
                <a:cs typeface="Times New Roman" panose="02020603050405020304" pitchFamily="18" charset="0"/>
              </a:rPr>
              <a:t>glycrol</a:t>
            </a:r>
            <a:r>
              <a:rPr lang="en-GB" sz="1600" dirty="0">
                <a:solidFill>
                  <a:schemeClr val="tx1"/>
                </a:solidFill>
                <a:cs typeface="Times New Roman" panose="02020603050405020304" pitchFamily="18" charset="0"/>
              </a:rPr>
              <a:t> or fats (Most lipid are found in the form of triglycerides, an ester formed from glycerol and fatty acids).</a:t>
            </a:r>
          </a:p>
          <a:p>
            <a:pPr marL="0" indent="0" algn="l" rtl="0">
              <a:lnSpc>
                <a:spcPct val="150000"/>
              </a:lnSpc>
              <a:buClr>
                <a:schemeClr val="accent2">
                  <a:lumMod val="75000"/>
                </a:schemeClr>
              </a:buClr>
              <a:buNone/>
            </a:pPr>
            <a:endParaRPr lang="en-GB" sz="1600" dirty="0"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Principle:</a:t>
            </a:r>
          </a:p>
          <a:p>
            <a:pPr marL="285750" indent="-285750" algn="l" rtl="0"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cs typeface="Times New Roman" panose="02020603050405020304" pitchFamily="18" charset="0"/>
              </a:rPr>
              <a:t>When a fat is </a:t>
            </a:r>
            <a:r>
              <a:rPr lang="en-GB" sz="1600" dirty="0">
                <a:solidFill>
                  <a:srgbClr val="C00000"/>
                </a:solidFill>
                <a:cs typeface="Times New Roman" panose="02020603050405020304" pitchFamily="18" charset="0"/>
              </a:rPr>
              <a:t>heated strongly in the presence of a  dehydrating agent </a:t>
            </a:r>
            <a:r>
              <a:rPr lang="en-GB" sz="1600" dirty="0">
                <a:solidFill>
                  <a:schemeClr val="tx1"/>
                </a:solidFill>
                <a:cs typeface="Times New Roman" panose="02020603050405020304" pitchFamily="18" charset="0"/>
              </a:rPr>
              <a:t>such as KHSO</a:t>
            </a:r>
            <a:r>
              <a:rPr lang="en-GB" sz="1600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4</a:t>
            </a:r>
            <a:r>
              <a:rPr lang="en-GB" sz="1600" dirty="0">
                <a:solidFill>
                  <a:schemeClr val="tx1"/>
                </a:solidFill>
                <a:cs typeface="Times New Roman" panose="02020603050405020304" pitchFamily="18" charset="0"/>
              </a:rPr>
              <a:t> [potassium bisulphate], the glycerol portion of the molecule is </a:t>
            </a:r>
            <a:r>
              <a:rPr lang="en-GB" sz="1600" b="1" dirty="0">
                <a:solidFill>
                  <a:schemeClr val="tx1"/>
                </a:solidFill>
                <a:cs typeface="Times New Roman" panose="02020603050405020304" pitchFamily="18" charset="0"/>
              </a:rPr>
              <a:t>dehydrated to form the unsaturated aldehyde, acrolein CH2=CH-CHO</a:t>
            </a:r>
            <a:r>
              <a:rPr lang="en-GB" sz="1600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</a:p>
          <a:p>
            <a:pPr marL="285750" indent="-285750" algn="l" rtl="0"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600" u="sng" dirty="0">
                <a:solidFill>
                  <a:schemeClr val="tx1"/>
                </a:solidFill>
                <a:cs typeface="Times New Roman" panose="02020603050405020304" pitchFamily="18" charset="0"/>
              </a:rPr>
              <a:t>Which can be distinguished by its irritating acrid smell and  as burnt grease.</a:t>
            </a:r>
          </a:p>
          <a:p>
            <a:pPr marL="0" indent="0" algn="l" rtl="0">
              <a:buClr>
                <a:schemeClr val="bg1">
                  <a:lumMod val="75000"/>
                </a:schemeClr>
              </a:buClr>
              <a:buNone/>
            </a:pPr>
            <a:endParaRPr lang="en-GB" sz="16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indent="0" algn="l" rtl="0">
              <a:buClr>
                <a:schemeClr val="bg1">
                  <a:lumMod val="75000"/>
                </a:schemeClr>
              </a:buClr>
              <a:buNone/>
            </a:pPr>
            <a:endParaRPr lang="en-GB" sz="1600" b="1" dirty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marL="0" indent="0" algn="l" rtl="0">
              <a:buClr>
                <a:schemeClr val="bg1">
                  <a:lumMod val="75000"/>
                </a:schemeClr>
              </a:buClr>
              <a:buNone/>
            </a:pPr>
            <a:endParaRPr lang="en-GB" sz="16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indent="0" algn="l" rtl="0">
              <a:buClr>
                <a:schemeClr val="bg1">
                  <a:lumMod val="75000"/>
                </a:schemeClr>
              </a:buClr>
              <a:buNone/>
            </a:pPr>
            <a:endParaRPr lang="en-GB" sz="16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98A0D9-D782-47DD-8337-A61FC92D6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7964-8835-494F-9D97-B54AA859F814}" type="slidenum">
              <a:rPr lang="en-US" smtClean="0"/>
              <a:t>16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6F7FF8E-347B-410A-ACE7-A2752438DB87}"/>
              </a:ext>
            </a:extLst>
          </p:cNvPr>
          <p:cNvSpPr txBox="1">
            <a:spLocks/>
          </p:cNvSpPr>
          <p:nvPr/>
        </p:nvSpPr>
        <p:spPr>
          <a:xfrm>
            <a:off x="1574799" y="-79369"/>
            <a:ext cx="9655491" cy="1600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  <a:ea typeface="+mn-ea"/>
                <a:cs typeface="Aparajita" pitchFamily="34" charset="0"/>
              </a:rPr>
              <a:t>Experiment 4:  Acrolein test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64EA14F-36EF-412E-8CCB-719108A6F702}"/>
              </a:ext>
            </a:extLst>
          </p:cNvPr>
          <p:cNvCxnSpPr>
            <a:cxnSpLocks/>
          </p:cNvCxnSpPr>
          <p:nvPr/>
        </p:nvCxnSpPr>
        <p:spPr>
          <a:xfrm flipH="1" flipV="1">
            <a:off x="1500188" y="1109086"/>
            <a:ext cx="9655492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" name="Picture 5">
            <a:extLst>
              <a:ext uri="{FF2B5EF4-FFF2-40B4-BE49-F238E27FC236}">
                <a16:creationId xmlns:a16="http://schemas.microsoft.com/office/drawing/2014/main" id="{F28F690D-5663-4B6B-8DF6-AEBEB0AA1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544" y="4271401"/>
            <a:ext cx="4320559" cy="24500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2247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222" y="1430867"/>
            <a:ext cx="11662603" cy="4800600"/>
          </a:xfrm>
        </p:spPr>
        <p:txBody>
          <a:bodyPr>
            <a:noAutofit/>
          </a:bodyPr>
          <a:lstStyle/>
          <a:p>
            <a:pPr algn="l" rtl="0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tx1"/>
                </a:solidFill>
                <a:cs typeface="Times New Roman" panose="02020603050405020304" pitchFamily="18" charset="0"/>
              </a:rPr>
              <a:t>Other way to detect lipids is by dye </a:t>
            </a:r>
            <a:r>
              <a:rPr lang="en-GB" sz="2000" dirty="0">
                <a:solidFill>
                  <a:schemeClr val="tx1"/>
                </a:solidFill>
                <a:effectLst>
                  <a:glow rad="139700">
                    <a:srgbClr val="C00000">
                      <a:alpha val="40000"/>
                    </a:srgbClr>
                  </a:glow>
                </a:effectLst>
                <a:cs typeface="Times New Roman" panose="02020603050405020304" pitchFamily="18" charset="0"/>
              </a:rPr>
              <a:t>Sudan IV </a:t>
            </a:r>
            <a:r>
              <a:rPr lang="en-GB" sz="2000" dirty="0">
                <a:solidFill>
                  <a:schemeClr val="tx1"/>
                </a:solidFill>
                <a:cs typeface="Times New Roman" panose="02020603050405020304" pitchFamily="18" charset="0"/>
              </a:rPr>
              <a:t>(general dye for lipid ), which produce</a:t>
            </a:r>
            <a:r>
              <a:rPr lang="en-GB" sz="2000" dirty="0"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rgbClr val="C00000"/>
                </a:solidFill>
                <a:cs typeface="Times New Roman" panose="02020603050405020304" pitchFamily="18" charset="0"/>
              </a:rPr>
              <a:t>red </a:t>
            </a:r>
            <a:r>
              <a:rPr lang="en-GB" sz="2000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color</a:t>
            </a:r>
            <a:r>
              <a:rPr lang="en-GB" sz="2000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cs typeface="Times New Roman" panose="02020603050405020304" pitchFamily="18" charset="0"/>
              </a:rPr>
              <a:t>with lipid. </a:t>
            </a:r>
          </a:p>
          <a:p>
            <a:pPr algn="l" rtl="0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n-GB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 rtl="0"/>
            <a:r>
              <a:rPr lang="en-GB" sz="2000" dirty="0">
                <a:solidFill>
                  <a:schemeClr val="tx1"/>
                </a:solidFill>
                <a:cs typeface="Times New Roman" panose="02020603050405020304" pitchFamily="18" charset="0"/>
              </a:rPr>
              <a:t>Its is fat soluble dyes used for biochemical staining of triglycerides, fatty acids, and lipoproteins.</a:t>
            </a:r>
          </a:p>
          <a:p>
            <a:pPr algn="l" rtl="0"/>
            <a:endParaRPr lang="en-GB" sz="2000" dirty="0"/>
          </a:p>
          <a:p>
            <a:pPr algn="l" rtl="0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n-GB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285750" indent="-285750" algn="l" rtl="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GB" sz="1200" dirty="0">
              <a:cs typeface="Times New Roman" panose="02020603050405020304" pitchFamily="18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98A0D9-D782-47DD-8337-A61FC92D6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7964-8835-494F-9D97-B54AA859F814}" type="slidenum">
              <a:rPr lang="en-US" smtClean="0"/>
              <a:t>17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6F7FF8E-347B-410A-ACE7-A2752438DB87}"/>
              </a:ext>
            </a:extLst>
          </p:cNvPr>
          <p:cNvSpPr txBox="1">
            <a:spLocks/>
          </p:cNvSpPr>
          <p:nvPr/>
        </p:nvSpPr>
        <p:spPr>
          <a:xfrm>
            <a:off x="1574799" y="-79369"/>
            <a:ext cx="9655491" cy="1600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  <a:ea typeface="+mn-ea"/>
                <a:cs typeface="Aparajita" pitchFamily="34" charset="0"/>
              </a:rPr>
              <a:t>Another way to detect lipids :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64EA14F-36EF-412E-8CCB-719108A6F702}"/>
              </a:ext>
            </a:extLst>
          </p:cNvPr>
          <p:cNvCxnSpPr>
            <a:cxnSpLocks/>
          </p:cNvCxnSpPr>
          <p:nvPr/>
        </p:nvCxnSpPr>
        <p:spPr>
          <a:xfrm flipH="1" flipV="1">
            <a:off x="1500188" y="1109086"/>
            <a:ext cx="9655492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4" name="Picture 2">
            <a:extLst>
              <a:ext uri="{FF2B5EF4-FFF2-40B4-BE49-F238E27FC236}">
                <a16:creationId xmlns:a16="http://schemas.microsoft.com/office/drawing/2014/main" id="{8A317AC4-E98B-401D-BC21-CDE97CDC2C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99" t="42708" r="34525" b="17500"/>
          <a:stretch/>
        </p:blipFill>
        <p:spPr bwMode="auto">
          <a:xfrm>
            <a:off x="5552902" y="3375834"/>
            <a:ext cx="806540" cy="2702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64253EF-1808-4E52-BF15-5F1C28701DAA}"/>
              </a:ext>
            </a:extLst>
          </p:cNvPr>
          <p:cNvSpPr/>
          <p:nvPr/>
        </p:nvSpPr>
        <p:spPr>
          <a:xfrm>
            <a:off x="4674239" y="6190143"/>
            <a:ext cx="28771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cs typeface="Times New Roman" panose="02020603050405020304" pitchFamily="18" charset="0"/>
              </a:rPr>
              <a:t>Sudan IV </a:t>
            </a:r>
            <a:r>
              <a:rPr lang="en-US" sz="1600" dirty="0">
                <a:cs typeface="Times New Roman" panose="02020603050405020304" pitchFamily="18" charset="0"/>
              </a:rPr>
              <a:t>(general dye for lipid )</a:t>
            </a:r>
            <a:endParaRPr lang="ar-SA" sz="16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900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29D3F75-A71B-3B4E-A6AE-83BE3D9F9DF5}"/>
              </a:ext>
            </a:extLst>
          </p:cNvPr>
          <p:cNvCxnSpPr>
            <a:cxnSpLocks/>
          </p:cNvCxnSpPr>
          <p:nvPr/>
        </p:nvCxnSpPr>
        <p:spPr>
          <a:xfrm flipH="1" flipV="1">
            <a:off x="1500188" y="1109086"/>
            <a:ext cx="9655492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B1AD64-F1E2-401E-896F-1ACE5FEC8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436316"/>
            <a:ext cx="2819399" cy="345796"/>
          </a:xfrm>
        </p:spPr>
        <p:txBody>
          <a:bodyPr/>
          <a:lstStyle/>
          <a:p>
            <a:fld id="{177A7964-8835-494F-9D97-B54AA859F814}" type="slidenum">
              <a:rPr lang="en-US" smtClean="0"/>
              <a:t>2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F0D861-6D15-4CEC-A865-D845028C271D}"/>
              </a:ext>
            </a:extLst>
          </p:cNvPr>
          <p:cNvSpPr/>
          <p:nvPr/>
        </p:nvSpPr>
        <p:spPr>
          <a:xfrm>
            <a:off x="1500188" y="279770"/>
            <a:ext cx="84172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Classification of Fatty Acids: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A2C29B-C876-4359-BC95-1B4BF5E7C0EC}"/>
              </a:ext>
            </a:extLst>
          </p:cNvPr>
          <p:cNvSpPr/>
          <p:nvPr/>
        </p:nvSpPr>
        <p:spPr>
          <a:xfrm>
            <a:off x="387077" y="1357738"/>
            <a:ext cx="1112081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Font typeface="+mj-lt"/>
              <a:buAutoNum type="arabicPeriod"/>
            </a:pPr>
            <a:r>
              <a:rPr lang="en-US" sz="2000" b="1" dirty="0">
                <a:solidFill>
                  <a:srgbClr val="C00000"/>
                </a:solidFill>
                <a:cs typeface="Times New Roman" panose="02020603050405020304" pitchFamily="18" charset="0"/>
              </a:rPr>
              <a:t>Saturated Fatty Acids:</a:t>
            </a:r>
          </a:p>
          <a:p>
            <a:pPr marL="342900" indent="-342900">
              <a:buClr>
                <a:schemeClr val="bg1">
                  <a:lumMod val="75000"/>
                </a:schemeClr>
              </a:buClr>
              <a:buFont typeface="+mj-lt"/>
              <a:buAutoNum type="arabicPeriod"/>
            </a:pPr>
            <a:endParaRPr lang="en-US" sz="20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sz="2000" b="0" i="0" dirty="0">
                <a:solidFill>
                  <a:srgbClr val="000000"/>
                </a:solidFill>
                <a:effectLst/>
                <a:latin typeface="-apple-system"/>
              </a:rPr>
              <a:t>There are </a:t>
            </a:r>
            <a:r>
              <a:rPr lang="en-US" sz="20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no double bonds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-apple-system"/>
              </a:rPr>
              <a:t>between carbon atoms in the fatty acid chain.</a:t>
            </a:r>
            <a:endParaRPr lang="en-US" sz="20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</a:pPr>
            <a:endParaRPr lang="en-GB" sz="2000" dirty="0"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</a:pPr>
            <a:endParaRPr lang="en-GB" sz="2000" dirty="0"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</a:pPr>
            <a:r>
              <a:rPr lang="en-US" sz="2000" b="1" dirty="0">
                <a:cs typeface="Times New Roman" panose="02020603050405020304" pitchFamily="18" charset="0"/>
              </a:rPr>
              <a:t>a) Short chain:</a:t>
            </a:r>
          </a:p>
          <a:p>
            <a:pPr>
              <a:buClr>
                <a:srgbClr val="C00000"/>
              </a:buClr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From 4 to 10 Carbon atoms </a:t>
            </a:r>
            <a:r>
              <a:rPr lang="en-GB" sz="2000" dirty="0">
                <a:cs typeface="Times New Roman" panose="02020603050405020304" pitchFamily="18" charset="0"/>
              </a:rPr>
              <a:t>,and present as </a:t>
            </a:r>
            <a:r>
              <a:rPr lang="en-GB" sz="2000" u="sng" dirty="0">
                <a:cs typeface="Times New Roman" panose="02020603050405020304" pitchFamily="18" charset="0"/>
              </a:rPr>
              <a:t>liquid</a:t>
            </a:r>
            <a:r>
              <a:rPr lang="en-GB" sz="2000" dirty="0">
                <a:cs typeface="Times New Roman" panose="02020603050405020304" pitchFamily="18" charset="0"/>
              </a:rPr>
              <a:t> in room temperature  </a:t>
            </a:r>
            <a:r>
              <a:rPr lang="en-GB" sz="2000" dirty="0" err="1">
                <a:cs typeface="Times New Roman" panose="02020603050405020304" pitchFamily="18" charset="0"/>
              </a:rPr>
              <a:t>e.g</a:t>
            </a:r>
            <a:r>
              <a:rPr lang="en-GB" sz="2000" dirty="0">
                <a:cs typeface="Times New Roman" panose="02020603050405020304" pitchFamily="18" charset="0"/>
              </a:rPr>
              <a:t> butyric acid.</a:t>
            </a:r>
          </a:p>
          <a:p>
            <a:pPr>
              <a:buClr>
                <a:srgbClr val="C00000"/>
              </a:buClr>
            </a:pPr>
            <a:endParaRPr lang="en-US" sz="2000" b="1" dirty="0"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</a:pPr>
            <a:r>
              <a:rPr lang="en-US" sz="2000" b="1" dirty="0">
                <a:cs typeface="Times New Roman" panose="02020603050405020304" pitchFamily="18" charset="0"/>
              </a:rPr>
              <a:t>b) Long chain:</a:t>
            </a:r>
          </a:p>
          <a:p>
            <a:pPr>
              <a:buClr>
                <a:srgbClr val="C00000"/>
              </a:buClr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More than 10 Carbone atoms</a:t>
            </a:r>
            <a:r>
              <a:rPr lang="en-GB" sz="2000" dirty="0">
                <a:cs typeface="Times New Roman" panose="02020603050405020304" pitchFamily="18" charset="0"/>
              </a:rPr>
              <a:t>, present in </a:t>
            </a:r>
            <a:r>
              <a:rPr lang="en-GB" sz="2000" u="sng" dirty="0">
                <a:cs typeface="Times New Roman" panose="02020603050405020304" pitchFamily="18" charset="0"/>
              </a:rPr>
              <a:t>solid</a:t>
            </a:r>
            <a:r>
              <a:rPr lang="en-GB" sz="2000" dirty="0">
                <a:cs typeface="Times New Roman" panose="02020603050405020304" pitchFamily="18" charset="0"/>
              </a:rPr>
              <a:t> at room temp. e.g. </a:t>
            </a:r>
            <a:r>
              <a:rPr lang="en-GB" sz="2000" dirty="0" err="1">
                <a:cs typeface="Times New Roman" panose="02020603050405020304" pitchFamily="18" charset="0"/>
              </a:rPr>
              <a:t>Palmatic</a:t>
            </a:r>
            <a:r>
              <a:rPr lang="en-GB" sz="2000" dirty="0">
                <a:cs typeface="Times New Roman" panose="02020603050405020304" pitchFamily="18" charset="0"/>
              </a:rPr>
              <a:t> (16) acid and Stearic (18) acid.</a:t>
            </a:r>
            <a:endParaRPr lang="en-US" sz="2000" dirty="0">
              <a:cs typeface="Times New Roman" panose="02020603050405020304" pitchFamily="18" charset="0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CA8A0506-09C2-4665-8B3D-30C2DB00FC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83"/>
          <a:stretch/>
        </p:blipFill>
        <p:spPr bwMode="auto">
          <a:xfrm>
            <a:off x="4894711" y="4938760"/>
            <a:ext cx="4513872" cy="10326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D9BFA3A-865B-4F2D-A350-38234BA207CC}"/>
              </a:ext>
            </a:extLst>
          </p:cNvPr>
          <p:cNvSpPr/>
          <p:nvPr/>
        </p:nvSpPr>
        <p:spPr>
          <a:xfrm>
            <a:off x="6406364" y="6412780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 bond only</a:t>
            </a:r>
            <a:endParaRPr lang="en-GB" dirty="0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181BEAE4-329E-475E-BA52-D281573D77B8}"/>
              </a:ext>
            </a:extLst>
          </p:cNvPr>
          <p:cNvSpPr/>
          <p:nvPr/>
        </p:nvSpPr>
        <p:spPr>
          <a:xfrm rot="16200000">
            <a:off x="7216009" y="4188425"/>
            <a:ext cx="457997" cy="3927153"/>
          </a:xfrm>
          <a:prstGeom prst="leftBrace">
            <a:avLst>
              <a:gd name="adj1" fmla="val 8333"/>
              <a:gd name="adj2" fmla="val 46917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739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AD8E1-0E69-4021-AE29-EAFD11900042}" type="slidenum">
              <a:rPr lang="en-GB" smtClean="0"/>
              <a:t>3</a:t>
            </a:fld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729276" y="1230517"/>
            <a:ext cx="976964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bg1">
                  <a:lumMod val="75000"/>
                </a:schemeClr>
              </a:buClr>
              <a:buFont typeface="+mj-lt"/>
              <a:buAutoNum type="arabicPeriod" startAt="2"/>
              <a:tabLst>
                <a:tab pos="1214438" algn="l"/>
              </a:tabLst>
            </a:pPr>
            <a:r>
              <a:rPr lang="en-US" sz="2000" b="1" dirty="0">
                <a:solidFill>
                  <a:srgbClr val="C00000"/>
                </a:solidFill>
                <a:cs typeface="Times New Roman" panose="02020603050405020304" pitchFamily="18" charset="0"/>
              </a:rPr>
              <a:t>Unsaturated Fatty Acids:</a:t>
            </a:r>
          </a:p>
          <a:p>
            <a:pPr>
              <a:buClr>
                <a:srgbClr val="C00000"/>
              </a:buClr>
            </a:pPr>
            <a:endParaRPr lang="en-GB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buClr>
                <a:srgbClr val="C00000"/>
              </a:buClr>
            </a:pPr>
            <a:r>
              <a:rPr lang="en-GB" dirty="0">
                <a:cs typeface="Times New Roman" panose="02020603050405020304" pitchFamily="18" charset="0"/>
              </a:rPr>
              <a:t>Have </a:t>
            </a:r>
            <a:r>
              <a:rPr lang="en-GB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one or more </a:t>
            </a:r>
            <a:r>
              <a:rPr lang="en-GB" u="sng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double bonds </a:t>
            </a:r>
            <a:r>
              <a:rPr lang="en-GB" dirty="0">
                <a:cs typeface="Times New Roman" panose="02020603050405020304" pitchFamily="18" charset="0"/>
              </a:rPr>
              <a:t>between carbon atoms (side chain has at least one double bond).</a:t>
            </a:r>
          </a:p>
          <a:p>
            <a:pPr>
              <a:buClr>
                <a:srgbClr val="C00000"/>
              </a:buClr>
            </a:pPr>
            <a:endParaRPr lang="en-GB" dirty="0"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</a:pPr>
            <a:endParaRPr lang="en-GB" dirty="0"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</a:pPr>
            <a:endParaRPr lang="en-GB" dirty="0"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</a:pPr>
            <a:endParaRPr lang="en-GB" dirty="0"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</a:pPr>
            <a:endParaRPr lang="en-GB" dirty="0"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</a:pPr>
            <a:endParaRPr lang="en-US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marL="342900" indent="-342900">
              <a:buClr>
                <a:srgbClr val="C00000"/>
              </a:buClr>
              <a:buFont typeface="+mj-lt"/>
              <a:buAutoNum type="alphaUcPeriod"/>
            </a:pPr>
            <a:endParaRPr lang="en-US" b="1" dirty="0">
              <a:cs typeface="Times New Roman" panose="02020603050405020304" pitchFamily="18" charset="0"/>
            </a:endParaRPr>
          </a:p>
          <a:p>
            <a:pPr marL="342900" indent="-342900">
              <a:buClr>
                <a:srgbClr val="C00000"/>
              </a:buClr>
              <a:buFont typeface="+mj-lt"/>
              <a:buAutoNum type="alphaUcPeriod"/>
            </a:pPr>
            <a:endParaRPr lang="en-US" dirty="0">
              <a:cs typeface="Times New Roman" panose="02020603050405020304" pitchFamily="18" charset="0"/>
            </a:endParaRPr>
          </a:p>
        </p:txBody>
      </p:sp>
      <p:pic>
        <p:nvPicPr>
          <p:cNvPr id="20" name="Picture 2" descr="http://courses.washington.edu/conj/membrane/fattyaci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96"/>
          <a:stretch/>
        </p:blipFill>
        <p:spPr bwMode="auto">
          <a:xfrm>
            <a:off x="2505008" y="3189157"/>
            <a:ext cx="7181983" cy="1842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56C0A94-DCFE-4BCB-8309-BA1D7E6FE043}"/>
              </a:ext>
            </a:extLst>
          </p:cNvPr>
          <p:cNvCxnSpPr>
            <a:cxnSpLocks/>
          </p:cNvCxnSpPr>
          <p:nvPr/>
        </p:nvCxnSpPr>
        <p:spPr>
          <a:xfrm flipH="1" flipV="1">
            <a:off x="1500188" y="1109086"/>
            <a:ext cx="9655492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3FA608F8-9911-4494-A044-19318E8990B1}"/>
              </a:ext>
            </a:extLst>
          </p:cNvPr>
          <p:cNvSpPr/>
          <p:nvPr/>
        </p:nvSpPr>
        <p:spPr>
          <a:xfrm>
            <a:off x="1500188" y="279770"/>
            <a:ext cx="84172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Classification of Fatty Acids </a:t>
            </a:r>
            <a:r>
              <a:rPr lang="en-GB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cont</a:t>
            </a:r>
            <a:r>
              <a:rPr lang="en-GB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’:</a:t>
            </a:r>
          </a:p>
        </p:txBody>
      </p:sp>
    </p:spTree>
    <p:extLst>
      <p:ext uri="{BB962C8B-B14F-4D97-AF65-F5344CB8AC3E}">
        <p14:creationId xmlns:p14="http://schemas.microsoft.com/office/powerpoint/2010/main" val="3511710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833ABCFF-2007-1717-51B4-09E59A36D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7964-8835-494F-9D97-B54AA859F814}" type="slidenum">
              <a:rPr lang="en-US" smtClean="0"/>
              <a:t>4</a:t>
            </a:fld>
            <a:endParaRPr lang="en-US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ACBFDEC3-D44C-47C7-7A73-DD6B4239D486}"/>
              </a:ext>
            </a:extLst>
          </p:cNvPr>
          <p:cNvSpPr txBox="1"/>
          <p:nvPr/>
        </p:nvSpPr>
        <p:spPr>
          <a:xfrm>
            <a:off x="503795" y="1212587"/>
            <a:ext cx="11514451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endParaRPr lang="en-GB" dirty="0"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</a:pPr>
            <a:r>
              <a:rPr lang="en-GB" b="1" dirty="0">
                <a:cs typeface="Times New Roman" panose="02020603050405020304" pitchFamily="18" charset="0"/>
              </a:rPr>
              <a:t>a) Essential Fatty acids: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dirty="0">
                <a:cs typeface="Times New Roman" panose="02020603050405020304" pitchFamily="18" charset="0"/>
              </a:rPr>
              <a:t>linolenic acid18-C, 3 double bond (ω-3).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dirty="0">
                <a:cs typeface="Times New Roman" panose="02020603050405020304" pitchFamily="18" charset="0"/>
              </a:rPr>
              <a:t>Linoleic acid 18-C, 2 double bond (ω-6).</a:t>
            </a:r>
          </a:p>
          <a:p>
            <a:pPr>
              <a:buClr>
                <a:srgbClr val="C00000"/>
              </a:buClr>
            </a:pPr>
            <a:endParaRPr lang="en-GB" b="1" dirty="0"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</a:pPr>
            <a:endParaRPr lang="en-GB" b="1" dirty="0"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</a:pPr>
            <a:endParaRPr lang="en-GB" b="1" dirty="0"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</a:pPr>
            <a:endParaRPr lang="en-GB" b="1" dirty="0"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</a:pPr>
            <a:endParaRPr lang="en-GB" b="1" dirty="0"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</a:pPr>
            <a:endParaRPr lang="en-GB" b="1" dirty="0"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</a:pPr>
            <a:endParaRPr lang="en-GB" b="1" dirty="0"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</a:pPr>
            <a:r>
              <a:rPr lang="en-GB" b="1" dirty="0">
                <a:cs typeface="Times New Roman" panose="02020603050405020304" pitchFamily="18" charset="0"/>
              </a:rPr>
              <a:t>b) Non-essential Fatty acids: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dirty="0">
                <a:cs typeface="Times New Roman" panose="02020603050405020304" pitchFamily="18" charset="0"/>
              </a:rPr>
              <a:t>Can be synthesized in the body: Oleic acid.</a:t>
            </a:r>
          </a:p>
        </p:txBody>
      </p:sp>
      <p:pic>
        <p:nvPicPr>
          <p:cNvPr id="16" name="Picture 6" descr="http://conjugatedlinoleicacid.co.uk/wp-content/uploads/2012/09/LINOLEIC-Aci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402" y="3847431"/>
            <a:ext cx="2687480" cy="117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A923B80A-8617-920C-D171-26C00A604FA3}"/>
              </a:ext>
            </a:extLst>
          </p:cNvPr>
          <p:cNvGrpSpPr/>
          <p:nvPr/>
        </p:nvGrpSpPr>
        <p:grpSpPr>
          <a:xfrm>
            <a:off x="6990297" y="1523487"/>
            <a:ext cx="3441859" cy="1335882"/>
            <a:chOff x="6261021" y="3896439"/>
            <a:chExt cx="3441859" cy="1335882"/>
          </a:xfrm>
        </p:grpSpPr>
        <p:pic>
          <p:nvPicPr>
            <p:cNvPr id="14" name="Picture 4" descr="http://oregonstate.edu/dept/biochem/hhmi/hhmiclasses/bb450/winter2002/KL/LINOLEN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1021" y="3896439"/>
              <a:ext cx="3441859" cy="1335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7542964" y="4535707"/>
              <a:ext cx="314510" cy="300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350" dirty="0">
                  <a:solidFill>
                    <a:srgbClr val="FF0000"/>
                  </a:solidFill>
                  <a:latin typeface="Aparajita" panose="020B0604020202020204" pitchFamily="34" charset="0"/>
                  <a:cs typeface="Aparajita" panose="020B0604020202020204" pitchFamily="34" charset="0"/>
                </a:rPr>
                <a:t>ω</a:t>
              </a:r>
              <a:endParaRPr lang="en-GB" sz="1350" dirty="0">
                <a:solidFill>
                  <a:srgbClr val="FF000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495522" y="4848091"/>
              <a:ext cx="253596" cy="300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350" dirty="0">
                  <a:solidFill>
                    <a:srgbClr val="FF0000"/>
                  </a:solidFill>
                  <a:latin typeface="Aparajita" panose="020B0604020202020204" pitchFamily="34" charset="0"/>
                  <a:cs typeface="Aparajita" panose="020B0604020202020204" pitchFamily="34" charset="0"/>
                </a:rPr>
                <a:t>1</a:t>
              </a:r>
              <a:endParaRPr lang="en-GB" sz="1350" dirty="0">
                <a:solidFill>
                  <a:srgbClr val="FF0000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90309" y="4657117"/>
              <a:ext cx="253596" cy="300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350" dirty="0">
                  <a:solidFill>
                    <a:srgbClr val="FF0000"/>
                  </a:solidFill>
                  <a:latin typeface="Aparajita" panose="020B0604020202020204" pitchFamily="34" charset="0"/>
                  <a:cs typeface="Aparajita" panose="020B0604020202020204" pitchFamily="34" charset="0"/>
                </a:rPr>
                <a:t>2</a:t>
              </a:r>
              <a:endParaRPr lang="en-GB" sz="1350" dirty="0">
                <a:solidFill>
                  <a:srgbClr val="FF0000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054113" y="4817245"/>
              <a:ext cx="253596" cy="300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350" dirty="0">
                  <a:solidFill>
                    <a:srgbClr val="FF0000"/>
                  </a:solidFill>
                  <a:latin typeface="Aparajita" panose="020B0604020202020204" pitchFamily="34" charset="0"/>
                  <a:cs typeface="Aparajita" panose="020B0604020202020204" pitchFamily="34" charset="0"/>
                </a:rPr>
                <a:t>3</a:t>
              </a:r>
              <a:endParaRPr lang="en-GB" sz="135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0799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5865" y="1269217"/>
            <a:ext cx="10279468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  <a:tabLst>
                <a:tab pos="1214438" algn="l"/>
              </a:tabLst>
            </a:pPr>
            <a:r>
              <a:rPr lang="en-GB" b="1" dirty="0">
                <a:cs typeface="Times New Roman" panose="02020603050405020304" pitchFamily="18" charset="0"/>
              </a:rPr>
              <a:t>Also called ω-3 fatty acids or n-3 fatty acids.</a:t>
            </a:r>
          </a:p>
          <a:p>
            <a:pPr marL="285750" indent="-285750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  <a:tabLst>
                <a:tab pos="1214438" algn="l"/>
              </a:tabLst>
            </a:pPr>
            <a:endParaRPr lang="en-GB" b="1" dirty="0"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  <a:tabLst>
                <a:tab pos="1214438" algn="l"/>
              </a:tabLst>
            </a:pPr>
            <a:r>
              <a:rPr lang="en-GB" dirty="0">
                <a:cs typeface="Times New Roman" panose="02020603050405020304" pitchFamily="18" charset="0"/>
                <a:sym typeface="Wingdings" panose="05000000000000000000" pitchFamily="2" charset="2"/>
              </a:rPr>
              <a:t>A</a:t>
            </a:r>
            <a:r>
              <a:rPr lang="en-GB" dirty="0">
                <a:cs typeface="Times New Roman" panose="02020603050405020304" pitchFamily="18" charset="0"/>
              </a:rPr>
              <a:t>re </a:t>
            </a:r>
            <a:r>
              <a:rPr lang="en-GB" dirty="0">
                <a:solidFill>
                  <a:schemeClr val="accent1"/>
                </a:solidFill>
                <a:cs typeface="Times New Roman" panose="02020603050405020304" pitchFamily="18" charset="0"/>
              </a:rPr>
              <a:t>polyunsaturated fatty acids (PUFAs)</a:t>
            </a:r>
            <a:r>
              <a:rPr lang="en-GB" dirty="0">
                <a:cs typeface="Times New Roman" panose="02020603050405020304" pitchFamily="18" charset="0"/>
              </a:rPr>
              <a:t> with a double bond(C=C) at the </a:t>
            </a:r>
            <a:r>
              <a:rPr lang="en-GB" dirty="0">
                <a:solidFill>
                  <a:schemeClr val="accent1"/>
                </a:solidFill>
                <a:cs typeface="Times New Roman" panose="02020603050405020304" pitchFamily="18" charset="0"/>
              </a:rPr>
              <a:t>third carbon </a:t>
            </a:r>
            <a:r>
              <a:rPr lang="en-GB" dirty="0">
                <a:cs typeface="Times New Roman" panose="02020603050405020304" pitchFamily="18" charset="0"/>
              </a:rPr>
              <a:t>atom from the end of the carbon chain.</a:t>
            </a:r>
          </a:p>
          <a:p>
            <a:pPr marL="285750" indent="-285750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  <a:tabLst>
                <a:tab pos="1214438" algn="l"/>
              </a:tabLst>
            </a:pPr>
            <a:r>
              <a:rPr lang="en-GB" dirty="0">
                <a:cs typeface="Times New Roman" panose="02020603050405020304" pitchFamily="18" charset="0"/>
              </a:rPr>
              <a:t>The fatty acids have two ends, the carboxylic acid (-COOH) end, which is considered the beginning of the chain, thus "alpha", and the methyl (</a:t>
            </a:r>
            <a:r>
              <a:rPr lang="en-GB" dirty="0">
                <a:solidFill>
                  <a:schemeClr val="accent1"/>
                </a:solidFill>
                <a:cs typeface="Times New Roman" panose="02020603050405020304" pitchFamily="18" charset="0"/>
              </a:rPr>
              <a:t>CH</a:t>
            </a:r>
            <a:r>
              <a:rPr lang="en-GB" baseline="-25000" dirty="0">
                <a:solidFill>
                  <a:schemeClr val="accent1"/>
                </a:solidFill>
                <a:cs typeface="Times New Roman" panose="02020603050405020304" pitchFamily="18" charset="0"/>
              </a:rPr>
              <a:t>3</a:t>
            </a:r>
            <a:r>
              <a:rPr lang="en-GB" dirty="0">
                <a:cs typeface="Times New Roman" panose="02020603050405020304" pitchFamily="18" charset="0"/>
              </a:rPr>
              <a:t>) end, which is considered the "tail" of the chain, thus "</a:t>
            </a:r>
            <a:r>
              <a:rPr lang="en-GB" dirty="0">
                <a:solidFill>
                  <a:schemeClr val="accent1"/>
                </a:solidFill>
                <a:cs typeface="Times New Roman" panose="02020603050405020304" pitchFamily="18" charset="0"/>
              </a:rPr>
              <a:t>omega</a:t>
            </a:r>
            <a:r>
              <a:rPr lang="en-GB" dirty="0">
                <a:cs typeface="Times New Roman" panose="02020603050405020304" pitchFamily="18" charset="0"/>
              </a:rPr>
              <a:t>." </a:t>
            </a:r>
          </a:p>
          <a:p>
            <a:pPr marL="285750" indent="-285750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  <a:tabLst>
                <a:tab pos="1214438" algn="l"/>
              </a:tabLst>
            </a:pPr>
            <a:r>
              <a:rPr lang="en-GB" dirty="0">
                <a:solidFill>
                  <a:schemeClr val="accent1"/>
                </a:solidFill>
                <a:cs typeface="Times New Roman" panose="02020603050405020304" pitchFamily="18" charset="0"/>
              </a:rPr>
              <a:t>The way in which a fatty acid is named is determined by the location of the first double bond, counted from the methyl end, that is, the omega (ω-) or the n- end.</a:t>
            </a:r>
          </a:p>
          <a:p>
            <a:pPr marL="285750" indent="-285750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n-US" b="1" dirty="0"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n-US" b="1" dirty="0"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AD8E1-0E69-4021-AE29-EAFD11900042}" type="slidenum">
              <a:rPr lang="en-GB" smtClean="0"/>
              <a:t>5</a:t>
            </a:fld>
            <a:endParaRPr lang="en-GB"/>
          </a:p>
        </p:txBody>
      </p:sp>
      <p:pic>
        <p:nvPicPr>
          <p:cNvPr id="1028" name="Picture 4" descr="http://oregonstate.edu/dept/biochem/hhmi/hhmiclasses/bb450/winter2002/KL/LINOLE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043" y="5379984"/>
            <a:ext cx="3441859" cy="133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21986" y="6024862"/>
            <a:ext cx="31451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350" dirty="0">
                <a:solidFill>
                  <a:srgbClr val="FF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ω</a:t>
            </a:r>
            <a:endParaRPr lang="en-GB" sz="135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74544" y="6337245"/>
            <a:ext cx="25359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350" dirty="0">
                <a:solidFill>
                  <a:srgbClr val="FF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1</a:t>
            </a:r>
            <a:endParaRPr lang="en-GB" sz="135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69331" y="6146271"/>
            <a:ext cx="25359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350" dirty="0">
                <a:solidFill>
                  <a:srgbClr val="FF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2</a:t>
            </a:r>
            <a:endParaRPr lang="en-GB" sz="135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33135" y="6306400"/>
            <a:ext cx="25359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350" dirty="0">
                <a:solidFill>
                  <a:srgbClr val="FF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3</a:t>
            </a:r>
            <a:endParaRPr lang="en-GB" sz="1350" dirty="0">
              <a:solidFill>
                <a:srgbClr val="FF0000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AB4A13A-788C-42DC-BD1F-9A8CC0D87E92}"/>
              </a:ext>
            </a:extLst>
          </p:cNvPr>
          <p:cNvCxnSpPr>
            <a:cxnSpLocks/>
          </p:cNvCxnSpPr>
          <p:nvPr/>
        </p:nvCxnSpPr>
        <p:spPr>
          <a:xfrm flipH="1" flipV="1">
            <a:off x="1500188" y="1109086"/>
            <a:ext cx="9655492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B59AE6A1-5DFA-4FA0-9C62-F01DC08CE9CC}"/>
              </a:ext>
            </a:extLst>
          </p:cNvPr>
          <p:cNvSpPr/>
          <p:nvPr/>
        </p:nvSpPr>
        <p:spPr>
          <a:xfrm>
            <a:off x="1500188" y="279770"/>
            <a:ext cx="84172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Omega-3 fatty acids :</a:t>
            </a:r>
          </a:p>
        </p:txBody>
      </p:sp>
    </p:spTree>
    <p:extLst>
      <p:ext uri="{BB962C8B-B14F-4D97-AF65-F5344CB8AC3E}">
        <p14:creationId xmlns:p14="http://schemas.microsoft.com/office/powerpoint/2010/main" val="1527057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E8A3E0-E319-41D1-9EC5-D458C3BAC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7964-8835-494F-9D97-B54AA859F814}" type="slidenum">
              <a:rPr lang="en-US" smtClean="0"/>
              <a:t>6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2A4F0E-A040-4D82-B6EB-8F36780C890A}"/>
              </a:ext>
            </a:extLst>
          </p:cNvPr>
          <p:cNvSpPr/>
          <p:nvPr/>
        </p:nvSpPr>
        <p:spPr>
          <a:xfrm>
            <a:off x="4148412" y="2635043"/>
            <a:ext cx="99807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Practical Part</a:t>
            </a:r>
          </a:p>
        </p:txBody>
      </p:sp>
    </p:spTree>
    <p:extLst>
      <p:ext uri="{BB962C8B-B14F-4D97-AF65-F5344CB8AC3E}">
        <p14:creationId xmlns:p14="http://schemas.microsoft.com/office/powerpoint/2010/main" val="2311110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29D3F75-A71B-3B4E-A6AE-83BE3D9F9DF5}"/>
              </a:ext>
            </a:extLst>
          </p:cNvPr>
          <p:cNvCxnSpPr>
            <a:cxnSpLocks/>
          </p:cNvCxnSpPr>
          <p:nvPr/>
        </p:nvCxnSpPr>
        <p:spPr>
          <a:xfrm flipH="1" flipV="1">
            <a:off x="1500188" y="1109086"/>
            <a:ext cx="9655492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B1AD64-F1E2-401E-896F-1ACE5FEC8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2957" y="6312229"/>
            <a:ext cx="2819399" cy="345796"/>
          </a:xfrm>
        </p:spPr>
        <p:txBody>
          <a:bodyPr/>
          <a:lstStyle/>
          <a:p>
            <a:fld id="{177A7964-8835-494F-9D97-B54AA859F814}" type="slidenum">
              <a:rPr lang="en-US" smtClean="0"/>
              <a:t>7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F0D861-6D15-4CEC-A865-D845028C271D}"/>
              </a:ext>
            </a:extLst>
          </p:cNvPr>
          <p:cNvSpPr/>
          <p:nvPr/>
        </p:nvSpPr>
        <p:spPr>
          <a:xfrm>
            <a:off x="1500187" y="279770"/>
            <a:ext cx="97236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Test of lipids: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50FC1D3-3D3F-459A-87B6-48142716E01A}"/>
              </a:ext>
            </a:extLst>
          </p:cNvPr>
          <p:cNvGrpSpPr/>
          <p:nvPr/>
        </p:nvGrpSpPr>
        <p:grpSpPr>
          <a:xfrm>
            <a:off x="2605087" y="1617942"/>
            <a:ext cx="6981825" cy="4064000"/>
            <a:chOff x="1238249" y="2039394"/>
            <a:chExt cx="6981825" cy="4064000"/>
          </a:xfrm>
        </p:grpSpPr>
        <p:graphicFrame>
          <p:nvGraphicFramePr>
            <p:cNvPr id="12" name="Diagram 11">
              <a:extLst>
                <a:ext uri="{FF2B5EF4-FFF2-40B4-BE49-F238E27FC236}">
                  <a16:creationId xmlns:a16="http://schemas.microsoft.com/office/drawing/2014/main" id="{E0AD2237-B4C1-477B-8ADA-A4401E879F2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74733751"/>
                </p:ext>
              </p:extLst>
            </p:nvPr>
          </p:nvGraphicFramePr>
          <p:xfrm>
            <a:off x="1238249" y="2039394"/>
            <a:ext cx="6981825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0DDF68A-FD76-4474-BAA5-AF5158BE8855}"/>
                </a:ext>
              </a:extLst>
            </p:cNvPr>
            <p:cNvSpPr txBox="1"/>
            <p:nvPr/>
          </p:nvSpPr>
          <p:spPr>
            <a:xfrm>
              <a:off x="1534628" y="2354501"/>
              <a:ext cx="5048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47A9715-5ED5-4234-8CA9-9921A20E6BC1}"/>
                </a:ext>
              </a:extLst>
            </p:cNvPr>
            <p:cNvSpPr txBox="1"/>
            <p:nvPr/>
          </p:nvSpPr>
          <p:spPr>
            <a:xfrm>
              <a:off x="1859143" y="3316957"/>
              <a:ext cx="5048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rgbClr val="C00000"/>
                  </a:solidFill>
                </a:rPr>
                <a:t>2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7697219-11B1-4A7E-BB3B-E1D4A245BB7A}"/>
                </a:ext>
              </a:extLst>
            </p:cNvPr>
            <p:cNvSpPr txBox="1"/>
            <p:nvPr/>
          </p:nvSpPr>
          <p:spPr>
            <a:xfrm>
              <a:off x="1869700" y="4279413"/>
              <a:ext cx="4656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rgbClr val="C00000"/>
                  </a:solidFill>
                </a:rPr>
                <a:t>3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B55A774-270B-424A-A1FB-AB81A377AA54}"/>
              </a:ext>
            </a:extLst>
          </p:cNvPr>
          <p:cNvSpPr txBox="1"/>
          <p:nvPr/>
        </p:nvSpPr>
        <p:spPr>
          <a:xfrm>
            <a:off x="2879845" y="4778945"/>
            <a:ext cx="465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C0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72543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7744" y="1123908"/>
            <a:ext cx="9851753" cy="4800600"/>
          </a:xfrm>
        </p:spPr>
        <p:txBody>
          <a:bodyPr>
            <a:noAutofit/>
          </a:bodyPr>
          <a:lstStyle/>
          <a:p>
            <a:pPr marL="0" indent="0" algn="l" rtl="0">
              <a:buClr>
                <a:schemeClr val="bg1">
                  <a:lumMod val="75000"/>
                </a:schemeClr>
              </a:buClr>
              <a:buNone/>
            </a:pPr>
            <a:endParaRPr lang="en-GB" sz="18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Objective:</a:t>
            </a:r>
          </a:p>
          <a:p>
            <a:pPr marL="0" indent="0" algn="l" rtl="0">
              <a:lnSpc>
                <a:spcPct val="150000"/>
              </a:lnSpc>
              <a:buClr>
                <a:schemeClr val="accent2">
                  <a:lumMod val="75000"/>
                </a:schemeClr>
              </a:buClr>
              <a:buNone/>
            </a:pPr>
            <a:r>
              <a:rPr lang="en-GB" sz="1800" dirty="0">
                <a:solidFill>
                  <a:schemeClr val="tx1"/>
                </a:solidFill>
                <a:cs typeface="Times New Roman" panose="02020603050405020304" pitchFamily="18" charset="0"/>
              </a:rPr>
              <a:t> This test is used to distinguish between oil [neutral fat] and fatty acid [saturated and unsaturated].</a:t>
            </a:r>
          </a:p>
          <a:p>
            <a:pPr marL="257168" indent="-257168" algn="l" rtl="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GB" sz="1800" dirty="0"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Principle:</a:t>
            </a:r>
          </a:p>
          <a:p>
            <a:pPr marL="285750" indent="-285750" algn="l" rtl="0"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cs typeface="Times New Roman" panose="02020603050405020304" pitchFamily="18" charset="0"/>
              </a:rPr>
              <a:t>The </a:t>
            </a:r>
            <a:r>
              <a:rPr lang="en-GB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copper acetate solution </a:t>
            </a:r>
            <a:r>
              <a:rPr lang="en-GB" sz="1800" dirty="0">
                <a:solidFill>
                  <a:schemeClr val="tx1"/>
                </a:solidFill>
                <a:cs typeface="Times New Roman" panose="02020603050405020304" pitchFamily="18" charset="0"/>
              </a:rPr>
              <a:t>does not react with the oils (or fats), while </a:t>
            </a:r>
            <a:r>
              <a:rPr lang="en-GB" sz="1800" b="1" dirty="0">
                <a:solidFill>
                  <a:schemeClr val="tx1"/>
                </a:solidFill>
                <a:cs typeface="Times New Roman" panose="02020603050405020304" pitchFamily="18" charset="0"/>
              </a:rPr>
              <a:t>fatty acids </a:t>
            </a:r>
            <a:r>
              <a:rPr lang="en-GB" sz="1800" dirty="0">
                <a:solidFill>
                  <a:schemeClr val="tx1"/>
                </a:solidFill>
                <a:cs typeface="Times New Roman" panose="02020603050405020304" pitchFamily="18" charset="0"/>
              </a:rPr>
              <a:t>[saturated and unsaturated ] react with copper acetate to form </a:t>
            </a:r>
            <a:r>
              <a:rPr lang="en-GB" sz="18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copper salt.</a:t>
            </a:r>
            <a:endParaRPr lang="en-GB" sz="18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285750" indent="-285750" algn="l" rtl="0"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285750" indent="-285750" algn="l" rtl="0"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cs typeface="Times New Roman" panose="02020603050405020304" pitchFamily="18" charset="0"/>
              </a:rPr>
              <a:t>Copper salt formed in the case of fatty acids can only be extracted by </a:t>
            </a:r>
            <a:r>
              <a:rPr lang="en-GB" sz="1800" u="sng" dirty="0">
                <a:solidFill>
                  <a:schemeClr val="accent1"/>
                </a:solidFill>
                <a:cs typeface="Times New Roman" panose="02020603050405020304" pitchFamily="18" charset="0"/>
              </a:rPr>
              <a:t>petroleum ether. </a:t>
            </a:r>
          </a:p>
          <a:p>
            <a:pPr marL="0" indent="0" algn="l" rtl="0">
              <a:buClr>
                <a:schemeClr val="bg1">
                  <a:lumMod val="75000"/>
                </a:schemeClr>
              </a:buClr>
              <a:buNone/>
            </a:pPr>
            <a:endParaRPr lang="en-GB" sz="18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indent="0" algn="l" rtl="0">
              <a:buClr>
                <a:schemeClr val="bg1">
                  <a:lumMod val="75000"/>
                </a:schemeClr>
              </a:buClr>
              <a:buNone/>
            </a:pPr>
            <a:endParaRPr lang="en-GB" sz="1800" b="1" dirty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marL="0" indent="0" algn="l" rtl="0">
              <a:buClr>
                <a:schemeClr val="bg1">
                  <a:lumMod val="75000"/>
                </a:schemeClr>
              </a:buClr>
              <a:buNone/>
            </a:pPr>
            <a:endParaRPr lang="en-GB" sz="18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indent="0" algn="l" rtl="0">
              <a:buClr>
                <a:schemeClr val="bg1">
                  <a:lumMod val="75000"/>
                </a:schemeClr>
              </a:buClr>
              <a:buNone/>
            </a:pPr>
            <a:endParaRPr lang="en-GB" sz="1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98A0D9-D782-47DD-8337-A61FC92D6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7964-8835-494F-9D97-B54AA859F814}" type="slidenum">
              <a:rPr lang="en-US" smtClean="0"/>
              <a:t>8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6F7FF8E-347B-410A-ACE7-A2752438DB87}"/>
              </a:ext>
            </a:extLst>
          </p:cNvPr>
          <p:cNvSpPr txBox="1">
            <a:spLocks/>
          </p:cNvSpPr>
          <p:nvPr/>
        </p:nvSpPr>
        <p:spPr>
          <a:xfrm>
            <a:off x="1574799" y="-79369"/>
            <a:ext cx="9655491" cy="1600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  <a:ea typeface="+mn-ea"/>
                <a:cs typeface="Aparajita" pitchFamily="34" charset="0"/>
              </a:rPr>
              <a:t>Experiment 1: Copper acetate test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64EA14F-36EF-412E-8CCB-719108A6F702}"/>
              </a:ext>
            </a:extLst>
          </p:cNvPr>
          <p:cNvCxnSpPr>
            <a:cxnSpLocks/>
          </p:cNvCxnSpPr>
          <p:nvPr/>
        </p:nvCxnSpPr>
        <p:spPr>
          <a:xfrm flipH="1" flipV="1">
            <a:off x="1500188" y="1109086"/>
            <a:ext cx="9655492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282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9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63662" y="172729"/>
            <a:ext cx="11166338" cy="3650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C00000"/>
                </a:solidFill>
                <a:cs typeface="Times New Roman" panose="02020603050405020304" pitchFamily="18" charset="0"/>
              </a:rPr>
              <a:t>Olive oil: </a:t>
            </a:r>
            <a:r>
              <a:rPr lang="en-GB" dirty="0">
                <a:cs typeface="Times New Roman" panose="02020603050405020304" pitchFamily="18" charset="0"/>
              </a:rPr>
              <a:t>notice that petroleum ether </a:t>
            </a:r>
            <a:r>
              <a:rPr lang="en-GB" b="1" dirty="0">
                <a:cs typeface="Times New Roman" panose="02020603050405020304" pitchFamily="18" charset="0"/>
              </a:rPr>
              <a:t>upper lay </a:t>
            </a:r>
            <a:r>
              <a:rPr lang="en-GB" dirty="0">
                <a:cs typeface="Times New Roman" panose="02020603050405020304" pitchFamily="18" charset="0"/>
              </a:rPr>
              <a:t>containing the dissolved oil and appears </a:t>
            </a:r>
            <a:r>
              <a:rPr lang="en-GB" dirty="0" err="1">
                <a:cs typeface="Times New Roman" panose="02020603050405020304" pitchFamily="18" charset="0"/>
              </a:rPr>
              <a:t>colorless</a:t>
            </a:r>
            <a:r>
              <a:rPr lang="en-GB" dirty="0">
                <a:cs typeface="Times New Roman" panose="02020603050405020304" pitchFamily="18" charset="0"/>
              </a:rPr>
              <a:t>, aqueous solution remains blue in the </a:t>
            </a:r>
            <a:r>
              <a:rPr lang="en-GB" b="1" dirty="0">
                <a:cs typeface="Times New Roman" panose="02020603050405020304" pitchFamily="18" charset="0"/>
              </a:rPr>
              <a:t>bottom.</a:t>
            </a:r>
          </a:p>
          <a:p>
            <a:pPr marL="257175" indent="-257175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GB" dirty="0"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</a:pPr>
            <a:endParaRPr lang="en-GB" dirty="0">
              <a:cs typeface="Times New Roman" panose="02020603050405020304" pitchFamily="18" charset="0"/>
            </a:endParaRPr>
          </a:p>
          <a:p>
            <a:pPr marL="257175" indent="-257175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C00000"/>
                </a:solidFill>
                <a:cs typeface="Times New Roman" panose="02020603050405020304" pitchFamily="18" charset="0"/>
              </a:rPr>
              <a:t>Oleic acid: </a:t>
            </a:r>
            <a:r>
              <a:rPr lang="en-GB" dirty="0">
                <a:cs typeface="Times New Roman" panose="02020603050405020304" pitchFamily="18" charset="0"/>
              </a:rPr>
              <a:t>the </a:t>
            </a:r>
            <a:r>
              <a:rPr lang="en-GB" b="1" dirty="0">
                <a:cs typeface="Times New Roman" panose="02020603050405020304" pitchFamily="18" charset="0"/>
              </a:rPr>
              <a:t>upper layer </a:t>
            </a:r>
            <a:r>
              <a:rPr lang="en-GB" dirty="0">
                <a:cs typeface="Times New Roman" panose="02020603050405020304" pitchFamily="18" charset="0"/>
              </a:rPr>
              <a:t>of petroleum ether becomes green as a result of copper </a:t>
            </a:r>
            <a:r>
              <a:rPr lang="en-GB" dirty="0" err="1">
                <a:cs typeface="Times New Roman" panose="02020603050405020304" pitchFamily="18" charset="0"/>
              </a:rPr>
              <a:t>oleate</a:t>
            </a:r>
            <a:r>
              <a:rPr lang="en-GB" dirty="0">
                <a:cs typeface="Times New Roman" panose="02020603050405020304" pitchFamily="18" charset="0"/>
              </a:rPr>
              <a:t> (cupper salt). The </a:t>
            </a:r>
            <a:r>
              <a:rPr lang="en-GB" b="1" dirty="0">
                <a:cs typeface="Times New Roman" panose="02020603050405020304" pitchFamily="18" charset="0"/>
              </a:rPr>
              <a:t>lower layer </a:t>
            </a:r>
            <a:r>
              <a:rPr lang="en-GB" dirty="0">
                <a:cs typeface="Times New Roman" panose="02020603050405020304" pitchFamily="18" charset="0"/>
              </a:rPr>
              <a:t>becomes less in blue (become less concentrated). </a:t>
            </a:r>
          </a:p>
          <a:p>
            <a:pPr marL="257175" indent="-257175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GB" dirty="0"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</a:pPr>
            <a:endParaRPr lang="en-US" dirty="0">
              <a:cs typeface="Times New Roman" panose="02020603050405020304" pitchFamily="18" charset="0"/>
            </a:endParaRPr>
          </a:p>
          <a:p>
            <a:endParaRPr lang="en-US" dirty="0"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</a:pPr>
            <a:endParaRPr lang="en-GB" dirty="0"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C00000"/>
              </a:buClr>
            </a:pPr>
            <a:endParaRPr lang="en-GB" dirty="0"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C00000"/>
              </a:buClr>
            </a:pPr>
            <a:endParaRPr lang="en-GB" dirty="0">
              <a:cs typeface="Times New Roman" panose="02020603050405020304" pitchFamily="18" charset="0"/>
            </a:endParaRPr>
          </a:p>
        </p:txBody>
      </p:sp>
      <p:pic>
        <p:nvPicPr>
          <p:cNvPr id="22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644" y="1853603"/>
            <a:ext cx="3499412" cy="1605363"/>
          </a:xfrm>
          <a:prstGeom prst="rect">
            <a:avLst/>
          </a:prstGeom>
        </p:spPr>
      </p:pic>
      <p:sp>
        <p:nvSpPr>
          <p:cNvPr id="23" name="مستطيل 10"/>
          <p:cNvSpPr/>
          <p:nvPr/>
        </p:nvSpPr>
        <p:spPr>
          <a:xfrm>
            <a:off x="9423393" y="3303877"/>
            <a:ext cx="11176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Aparajita" panose="020B0604020202020204" pitchFamily="34" charset="0"/>
                <a:cs typeface="+mj-cs"/>
              </a:rPr>
              <a:t>copper </a:t>
            </a:r>
            <a:r>
              <a:rPr lang="en-US" sz="1600" dirty="0" err="1">
                <a:solidFill>
                  <a:srgbClr val="C00000"/>
                </a:solidFill>
                <a:latin typeface="Aparajita" panose="020B0604020202020204" pitchFamily="34" charset="0"/>
                <a:cs typeface="+mj-cs"/>
              </a:rPr>
              <a:t>oleate</a:t>
            </a:r>
            <a:r>
              <a:rPr lang="en-US" sz="1600" dirty="0">
                <a:solidFill>
                  <a:srgbClr val="C00000"/>
                </a:solidFill>
                <a:latin typeface="Aparajita" panose="020B0604020202020204" pitchFamily="34" charset="0"/>
                <a:cs typeface="+mj-cs"/>
              </a:rPr>
              <a:t> </a:t>
            </a:r>
            <a:endParaRPr lang="ar-SA" sz="1600" dirty="0">
              <a:solidFill>
                <a:srgbClr val="C00000"/>
              </a:solidFill>
              <a:latin typeface="Aparajita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59676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نسق 2022">
  <a:themeElements>
    <a:clrScheme name="Office 2013 - نسق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نسق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نسق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3565</TotalTime>
  <Words>1166</Words>
  <Application>Microsoft Office PowerPoint</Application>
  <PresentationFormat>شاشة عريضة</PresentationFormat>
  <Paragraphs>188</Paragraphs>
  <Slides>17</Slides>
  <Notes>11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6" baseType="lpstr">
      <vt:lpstr>Aparajita</vt:lpstr>
      <vt:lpstr>-apple-system</vt:lpstr>
      <vt:lpstr>Arial</vt:lpstr>
      <vt:lpstr>Arial</vt:lpstr>
      <vt:lpstr>Calibri</vt:lpstr>
      <vt:lpstr>Calibri Light</vt:lpstr>
      <vt:lpstr>Times New Roman</vt:lpstr>
      <vt:lpstr>Wingdings</vt:lpstr>
      <vt:lpstr>Office 2013 - نسق 2022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emtenanmk@gmail.com</dc:creator>
  <cp:lastModifiedBy>Leenah Saleeh Alsuhaibani</cp:lastModifiedBy>
  <cp:revision>30</cp:revision>
  <dcterms:created xsi:type="dcterms:W3CDTF">2020-01-09T15:48:14Z</dcterms:created>
  <dcterms:modified xsi:type="dcterms:W3CDTF">2024-10-01T16:39:44Z</dcterms:modified>
</cp:coreProperties>
</file>