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81" r:id="rId3"/>
    <p:sldId id="296" r:id="rId4"/>
    <p:sldId id="297" r:id="rId5"/>
    <p:sldId id="299" r:id="rId6"/>
    <p:sldId id="305" r:id="rId7"/>
    <p:sldId id="298" r:id="rId8"/>
    <p:sldId id="300" r:id="rId9"/>
    <p:sldId id="270" r:id="rId10"/>
    <p:sldId id="293" r:id="rId11"/>
    <p:sldId id="294" r:id="rId12"/>
    <p:sldId id="306" r:id="rId13"/>
    <p:sldId id="301" r:id="rId14"/>
    <p:sldId id="304" r:id="rId15"/>
    <p:sldId id="302" r:id="rId16"/>
    <p:sldId id="307" r:id="rId17"/>
    <p:sldId id="268" r:id="rId18"/>
    <p:sldId id="30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00D2"/>
    <a:srgbClr val="8F62B2"/>
    <a:srgbClr val="570092"/>
    <a:srgbClr val="929292"/>
    <a:srgbClr val="542378"/>
    <a:srgbClr val="8F62B1"/>
    <a:srgbClr val="8D60AF"/>
    <a:srgbClr val="939393"/>
    <a:srgbClr val="A6A6A6"/>
    <a:srgbClr val="8E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284" autoAdjust="0"/>
  </p:normalViewPr>
  <p:slideViewPr>
    <p:cSldViewPr snapToGrid="0">
      <p:cViewPr varScale="1">
        <p:scale>
          <a:sx n="82" d="100"/>
          <a:sy n="82" d="100"/>
        </p:scale>
        <p:origin x="107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9602A-52EB-49C1-BDE6-AF74D4AE31F0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94D3C-CB68-4073-B6F4-BBD496548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74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A050A-16D4-4942-932B-07C67544512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92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E8901-FAF8-49CC-8DD5-1D6F904C24E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227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D700"/>
                </a:solidFill>
                <a:effectLst/>
              </a:rPr>
              <a:t>O</a:t>
            </a:r>
            <a:r>
              <a:rPr lang="en-US" dirty="0"/>
              <a:t> || </a:t>
            </a:r>
            <a:r>
              <a:rPr lang="en-US" dirty="0">
                <a:solidFill>
                  <a:srgbClr val="FFD700"/>
                </a:solidFill>
                <a:effectLst/>
              </a:rPr>
              <a:t>H</a:t>
            </a:r>
            <a:r>
              <a:rPr lang="en-US" dirty="0"/>
              <a:t>2N - C - NH - C - NH2 | </a:t>
            </a:r>
            <a:r>
              <a:rPr lang="en-US" dirty="0">
                <a:solidFill>
                  <a:srgbClr val="FFD700"/>
                </a:solidFill>
                <a:effectLst/>
              </a:rPr>
              <a:t>NH</a:t>
            </a:r>
            <a:r>
              <a:rPr lang="en-US" dirty="0"/>
              <a:t> </a:t>
            </a:r>
          </a:p>
          <a:p>
            <a:r>
              <a:rPr lang="en-US" b="1" dirty="0"/>
              <a:t>Description: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Functional Groups</a:t>
            </a:r>
            <a:r>
              <a:rPr lang="en-US" dirty="0"/>
              <a:t>: The biuret molecule contains two amine groups (–NH2) and one carbonyl group (C=O).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Peptide Bonds</a:t>
            </a:r>
            <a:r>
              <a:rPr lang="en-US" dirty="0"/>
              <a:t>: The connections between the nitrogen and carbon atoms represent the peptide bonds.</a:t>
            </a:r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274A9-1BB4-40AD-892D-FF6AB75FF67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996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274A9-1BB4-40AD-892D-FF6AB75FF67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94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274A9-1BB4-40AD-892D-FF6AB75FF67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9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274A9-1BB4-40AD-892D-FF6AB75FF67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489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274A9-1BB4-40AD-892D-FF6AB75FF67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053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8883-428A-4D08-ABF7-E497D2DFEAEA}" type="datetime1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391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52A7-6E58-4BAB-BF76-1D0407B9E9F2}" type="datetime1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12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5E86-FFB3-40A9-861E-B02402148741}" type="datetime1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32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594F-7ED2-410F-A3A5-3C501A925989}" type="datetime1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75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7693-5485-4745-9C30-42C9D0550F9B}" type="datetime1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87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604C-1D3A-41B6-8DDB-30CA83410966}" type="datetime1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52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3CCB-6A09-4023-A136-455748526118}" type="datetime1">
              <a:rPr lang="en-GB" smtClean="0"/>
              <a:t>14/10/2024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15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F7CC-BA2F-4499-825A-59612123C274}" type="datetime1">
              <a:rPr lang="en-GB" smtClean="0"/>
              <a:t>14/10/2024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838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6441-70AC-4436-8879-16C2DEFFFC79}" type="datetime1">
              <a:rPr lang="en-GB" smtClean="0"/>
              <a:t>14/10/2024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652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79C0-8A0A-432D-B397-033A366A45B0}" type="datetime1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64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8E67-3050-4B09-A01D-08EEF5A8DB77}" type="datetime1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43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D2769-0292-4B69-B4AF-54A7509C82F8}" type="datetime1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6028D-1F15-4850-8A34-92A1EBB3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33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1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2655070"/>
            <a:ext cx="7137105" cy="1371598"/>
          </a:xfrm>
          <a:prstGeom prst="rect">
            <a:avLst/>
          </a:prstGeom>
          <a:solidFill>
            <a:srgbClr val="93939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tangle 7"/>
          <p:cNvSpPr/>
          <p:nvPr/>
        </p:nvSpPr>
        <p:spPr>
          <a:xfrm>
            <a:off x="7312542" y="2655070"/>
            <a:ext cx="1831458" cy="1371598"/>
          </a:xfrm>
          <a:prstGeom prst="rect">
            <a:avLst/>
          </a:prstGeom>
          <a:solidFill>
            <a:srgbClr val="7D00D2"/>
          </a:solidFill>
          <a:ln>
            <a:solidFill>
              <a:srgbClr val="7D00D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69517" y="2655070"/>
            <a:ext cx="6530661" cy="106261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en-GB" sz="2800" b="1" dirty="0">
                <a:ln w="9525">
                  <a:solidFill>
                    <a:srgbClr val="7F7F7F"/>
                  </a:solidFill>
                  <a:prstDash val="solid"/>
                </a:ln>
                <a:solidFill>
                  <a:sysClr val="window" lastClr="FFFFFF"/>
                </a:solidFill>
                <a:effectLst>
                  <a:outerShdw blurRad="12700" dist="38100" dir="2700000" algn="tl" rotWithShape="0">
                    <a:srgbClr val="7F7F7F">
                      <a:lumMod val="50000"/>
                    </a:srgbClr>
                  </a:outerShdw>
                </a:effectLst>
                <a:latin typeface="Calibri" panose="020F0502020204030204" pitchFamily="34" charset="0"/>
              </a:rPr>
              <a:t>Detection and quantitative estimation of proteins by different methods</a:t>
            </a:r>
            <a:endParaRPr lang="en-GB" sz="2800" b="1" dirty="0">
              <a:ln w="9525">
                <a:solidFill>
                  <a:srgbClr val="7F7F7F"/>
                </a:solidFill>
                <a:prstDash val="solid"/>
              </a:ln>
              <a:solidFill>
                <a:sysClr val="window" lastClr="FFFFFF"/>
              </a:solidFill>
              <a:effectLst>
                <a:outerShdw blurRad="12700" dist="38100" dir="2700000" algn="tl" rotWithShape="0">
                  <a:srgbClr val="7F7F7F">
                    <a:lumMod val="50000"/>
                  </a:srgbClr>
                </a:outerShdw>
              </a:effectLst>
              <a:latin typeface="Trebuchet MS" panose="020B0603020202020204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49294" y="5253670"/>
            <a:ext cx="6108101" cy="83826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  <a:defRPr/>
            </a:pPr>
            <a:r>
              <a:rPr lang="en-GB" sz="1200" dirty="0">
                <a:solidFill>
                  <a:srgbClr val="570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BCH303 [Practical]</a:t>
            </a:r>
          </a:p>
        </p:txBody>
      </p:sp>
    </p:spTree>
    <p:extLst>
      <p:ext uri="{BB962C8B-B14F-4D97-AF65-F5344CB8AC3E}">
        <p14:creationId xmlns:p14="http://schemas.microsoft.com/office/powerpoint/2010/main" val="177508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D8E1-0E69-4021-AE29-EAFD11900042}" type="slidenum">
              <a:rPr lang="en-GB" smtClean="0"/>
              <a:t>10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2740795"/>
            <a:ext cx="7137105" cy="1371598"/>
          </a:xfrm>
          <a:prstGeom prst="rect">
            <a:avLst/>
          </a:prstGeom>
          <a:solidFill>
            <a:srgbClr val="93939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Rectangle 6"/>
          <p:cNvSpPr/>
          <p:nvPr/>
        </p:nvSpPr>
        <p:spPr>
          <a:xfrm>
            <a:off x="7312542" y="2740797"/>
            <a:ext cx="1831458" cy="1371598"/>
          </a:xfrm>
          <a:prstGeom prst="rect">
            <a:avLst/>
          </a:prstGeom>
          <a:solidFill>
            <a:srgbClr val="7D00D2"/>
          </a:solidFill>
          <a:ln>
            <a:solidFill>
              <a:srgbClr val="7D00D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tangle 7"/>
          <p:cNvSpPr/>
          <p:nvPr/>
        </p:nvSpPr>
        <p:spPr>
          <a:xfrm>
            <a:off x="1930763" y="3003373"/>
            <a:ext cx="32755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Practical part</a:t>
            </a:r>
          </a:p>
        </p:txBody>
      </p:sp>
    </p:spTree>
    <p:extLst>
      <p:ext uri="{BB962C8B-B14F-4D97-AF65-F5344CB8AC3E}">
        <p14:creationId xmlns:p14="http://schemas.microsoft.com/office/powerpoint/2010/main" val="3882362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7D00D2"/>
          </a:solidFill>
          <a:ln>
            <a:solidFill>
              <a:srgbClr val="7D00D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0" y="464592"/>
            <a:ext cx="7820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Experiment 1 : </a:t>
            </a:r>
            <a:r>
              <a:rPr lang="en-GB" sz="28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Qualitative detection of proteins by biuret test. </a:t>
            </a:r>
            <a:endParaRPr lang="en-US" sz="2800" b="1" kern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1EC6028D-1F15-4850-8A34-92A1EBB36BD9}" type="slidenum">
              <a:rPr lang="en-GB" smtClean="0"/>
              <a:t>11</a:t>
            </a:fld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97661" y="1555037"/>
            <a:ext cx="8874889" cy="5347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en-GB" sz="1600" b="1" dirty="0">
                <a:solidFill>
                  <a:srgbClr val="7D00D2"/>
                </a:solidFill>
                <a:cs typeface="Times New Roman" panose="02020603050405020304" pitchFamily="18" charset="0"/>
              </a:rPr>
              <a:t>Objective:</a:t>
            </a:r>
          </a:p>
          <a:p>
            <a:pPr marL="257168" indent="-257168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600" dirty="0">
                <a:cs typeface="Times New Roman" panose="02020603050405020304" pitchFamily="18" charset="0"/>
              </a:rPr>
              <a:t>To detect the presence of a protein or peptides using biuret test.</a:t>
            </a:r>
          </a:p>
          <a:p>
            <a:pPr marL="257168" indent="-257168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1600" dirty="0"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Clr>
                <a:schemeClr val="accent2">
                  <a:lumMod val="75000"/>
                </a:schemeClr>
              </a:buClr>
            </a:pPr>
            <a:r>
              <a:rPr lang="en-GB" sz="1600" b="1" dirty="0">
                <a:solidFill>
                  <a:srgbClr val="7D00D2"/>
                </a:solidFill>
                <a:cs typeface="Times New Roman" panose="02020603050405020304" pitchFamily="18" charset="0"/>
              </a:rPr>
              <a:t>Principle:</a:t>
            </a:r>
            <a:br>
              <a:rPr lang="en-GB" sz="1600" b="1" dirty="0">
                <a:solidFill>
                  <a:srgbClr val="7D00D2"/>
                </a:solidFill>
                <a:cs typeface="Times New Roman" panose="02020603050405020304" pitchFamily="18" charset="0"/>
              </a:rPr>
            </a:br>
            <a:endParaRPr lang="en-GB" sz="1600" dirty="0">
              <a:solidFill>
                <a:srgbClr val="7D00D2"/>
              </a:solidFill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cs typeface="Times New Roman" panose="02020603050405020304" pitchFamily="18" charset="0"/>
              </a:rPr>
              <a:t>In this reaction, peptide bonds in the proteins and peptides treated with an </a:t>
            </a:r>
            <a:r>
              <a:rPr lang="en-GB" sz="1600" b="1" u="sng" dirty="0">
                <a:solidFill>
                  <a:srgbClr val="7D00D2"/>
                </a:solidFill>
                <a:cs typeface="Times New Roman" panose="02020603050405020304" pitchFamily="18" charset="0"/>
              </a:rPr>
              <a:t>alkaline solution </a:t>
            </a:r>
            <a:r>
              <a:rPr lang="en-GB" sz="1600" dirty="0">
                <a:cs typeface="Times New Roman" panose="02020603050405020304" pitchFamily="18" charset="0"/>
              </a:rPr>
              <a:t>of dilute </a:t>
            </a:r>
            <a:r>
              <a:rPr lang="en-GB" sz="1600" b="1" dirty="0">
                <a:cs typeface="Times New Roman" panose="02020603050405020304" pitchFamily="18" charset="0"/>
              </a:rPr>
              <a:t>copper sulphate CuSO</a:t>
            </a:r>
            <a:r>
              <a:rPr lang="en-GB" sz="1600" b="1" baseline="-25000" dirty="0">
                <a:cs typeface="Times New Roman" panose="02020603050405020304" pitchFamily="18" charset="0"/>
              </a:rPr>
              <a:t>4 </a:t>
            </a:r>
            <a:r>
              <a:rPr lang="en-GB" sz="1600" dirty="0">
                <a:cs typeface="Times New Roman" panose="02020603050405020304" pitchFamily="18" charset="0"/>
              </a:rPr>
              <a:t>(biuret reagent) forming a </a:t>
            </a:r>
            <a:r>
              <a:rPr lang="en-GB" sz="16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purple coloured complex.</a:t>
            </a:r>
          </a:p>
          <a:p>
            <a:pPr marL="285750" indent="-285750">
              <a:lnSpc>
                <a:spcPct val="20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600" u="sng" dirty="0">
                <a:cs typeface="Times New Roman" panose="02020603050405020304" pitchFamily="18" charset="0"/>
              </a:rPr>
              <a:t>The colour density is proportional to the amount of proteins present. </a:t>
            </a:r>
          </a:p>
          <a:p>
            <a:pPr marL="285750" indent="-285750">
              <a:lnSpc>
                <a:spcPct val="20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cs typeface="Times New Roman" panose="02020603050405020304" pitchFamily="18" charset="0"/>
              </a:rPr>
              <a:t>Two or more peptide bonds.</a:t>
            </a:r>
          </a:p>
          <a:p>
            <a:pPr marL="285750" indent="-285750">
              <a:lnSpc>
                <a:spcPct val="20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cs typeface="Times New Roman" panose="02020603050405020304" pitchFamily="18" charset="0"/>
              </a:rPr>
              <a:t>Name? 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endParaRPr lang="en-GB" sz="1600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endParaRPr lang="en-GB" sz="1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81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88C5478-12ED-27C0-AC86-CF8B0C8DC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12</a:t>
            </a:fld>
            <a:endParaRPr lang="en-GB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C3B6F3C-0BE2-62E5-6C62-EB032A3769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637" t="62349" r="26115" b="16345"/>
          <a:stretch/>
        </p:blipFill>
        <p:spPr>
          <a:xfrm>
            <a:off x="622332" y="1426930"/>
            <a:ext cx="7566498" cy="323243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20340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7D00D2"/>
          </a:solidFill>
          <a:ln>
            <a:solidFill>
              <a:srgbClr val="7D00D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0" y="464592"/>
            <a:ext cx="7820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Experiment 1 : </a:t>
            </a:r>
            <a:r>
              <a:rPr lang="en-GB" sz="28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Qualitative detection of proteins by biuret test. </a:t>
            </a:r>
            <a:endParaRPr lang="en-US" sz="2800" b="1" kern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13</a:t>
            </a:fld>
            <a:endParaRPr lang="en-GB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A56EA056-94CD-4252-B951-6FDAB5CCC082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C6028D-1F15-4850-8A34-92A1EBB36BD9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934CA8-B0FE-4B8E-B99A-7CAC88D83AE0}"/>
              </a:ext>
            </a:extLst>
          </p:cNvPr>
          <p:cNvSpPr txBox="1"/>
          <p:nvPr/>
        </p:nvSpPr>
        <p:spPr>
          <a:xfrm>
            <a:off x="97660" y="1587156"/>
            <a:ext cx="8808215" cy="4421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D00D2"/>
                </a:solidFill>
                <a:cs typeface="Times New Roman" panose="02020603050405020304" pitchFamily="18" charset="0"/>
              </a:rPr>
              <a:t>Method:</a:t>
            </a:r>
          </a:p>
          <a:p>
            <a:endParaRPr lang="en-GB" sz="2400" b="1" dirty="0">
              <a:solidFill>
                <a:srgbClr val="7D00D2"/>
              </a:solidFill>
              <a:cs typeface="Times New Roman" panose="02020603050405020304" pitchFamily="18" charset="0"/>
            </a:endParaRPr>
          </a:p>
          <a:p>
            <a:r>
              <a:rPr lang="en-GB" sz="2800" baseline="30000" dirty="0">
                <a:cs typeface="Times New Roman" panose="02020603050405020304" pitchFamily="18" charset="0"/>
              </a:rPr>
              <a:t>1. Label three test tubes as </a:t>
            </a:r>
            <a:r>
              <a:rPr lang="en-GB" sz="2800" b="1" baseline="30000" dirty="0">
                <a:cs typeface="Times New Roman" panose="02020603050405020304" pitchFamily="18" charset="0"/>
              </a:rPr>
              <a:t>A and B.</a:t>
            </a:r>
          </a:p>
          <a:p>
            <a:r>
              <a:rPr lang="en-GB" sz="2800" baseline="30000" dirty="0">
                <a:cs typeface="Times New Roman" panose="02020603050405020304" pitchFamily="18" charset="0"/>
              </a:rPr>
              <a:t>2. In tube </a:t>
            </a:r>
            <a:r>
              <a:rPr lang="en-GB" sz="2800" b="1" baseline="30000" dirty="0">
                <a:cs typeface="Times New Roman" panose="02020603050405020304" pitchFamily="18" charset="0"/>
              </a:rPr>
              <a:t>A</a:t>
            </a:r>
            <a:r>
              <a:rPr lang="en-GB" sz="2800" baseline="30000" dirty="0">
                <a:cs typeface="Times New Roman" panose="02020603050405020304" pitchFamily="18" charset="0"/>
              </a:rPr>
              <a:t>: add 1 ml of animal crude extract.</a:t>
            </a:r>
          </a:p>
          <a:p>
            <a:r>
              <a:rPr lang="en-GB" sz="2800" baseline="30000" dirty="0">
                <a:cs typeface="Times New Roman" panose="02020603050405020304" pitchFamily="18" charset="0"/>
              </a:rPr>
              <a:t>3. In tube </a:t>
            </a:r>
            <a:r>
              <a:rPr lang="en-GB" sz="2800" b="1" baseline="30000" dirty="0">
                <a:cs typeface="Times New Roman" panose="02020603050405020304" pitchFamily="18" charset="0"/>
              </a:rPr>
              <a:t>B</a:t>
            </a:r>
            <a:r>
              <a:rPr lang="en-GB" sz="2800" baseline="30000" dirty="0">
                <a:cs typeface="Times New Roman" panose="02020603050405020304" pitchFamily="18" charset="0"/>
              </a:rPr>
              <a:t>: add 1 ml of water.</a:t>
            </a:r>
          </a:p>
          <a:p>
            <a:r>
              <a:rPr lang="en-GB" sz="2800" baseline="30000" dirty="0">
                <a:cs typeface="Times New Roman" panose="02020603050405020304" pitchFamily="18" charset="0"/>
              </a:rPr>
              <a:t>4. Add 1 ml of biuret reagent to all tubes and mix well.</a:t>
            </a:r>
          </a:p>
          <a:p>
            <a:endParaRPr lang="en-GB" sz="2800" baseline="30000" dirty="0">
              <a:cs typeface="Times New Roman" panose="02020603050405020304" pitchFamily="18" charset="0"/>
            </a:endParaRPr>
          </a:p>
          <a:p>
            <a:endParaRPr lang="en-GB" sz="2800" baseline="30000" dirty="0">
              <a:cs typeface="Times New Roman" panose="02020603050405020304" pitchFamily="18" charset="0"/>
            </a:endParaRPr>
          </a:p>
          <a:p>
            <a:r>
              <a:rPr lang="en-GB" sz="2400" b="1" dirty="0">
                <a:solidFill>
                  <a:srgbClr val="7D00D2"/>
                </a:solidFill>
                <a:cs typeface="Times New Roman" panose="02020603050405020304" pitchFamily="18" charset="0"/>
              </a:rPr>
              <a:t>Results: </a:t>
            </a:r>
          </a:p>
          <a:p>
            <a:endParaRPr lang="en-GB" sz="2400" b="1" dirty="0">
              <a:solidFill>
                <a:srgbClr val="EE8E00"/>
              </a:solidFill>
              <a:cs typeface="Times New Roman" panose="02020603050405020304" pitchFamily="18" charset="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endParaRPr lang="en-US" sz="2800" baseline="300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EE8E00"/>
              </a:solidFill>
              <a:cs typeface="Times New Roman" panose="02020603050405020304" pitchFamily="18" charset="0"/>
            </a:endParaRPr>
          </a:p>
          <a:p>
            <a:r>
              <a:rPr lang="en-GB" sz="2800" baseline="30000" dirty="0"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30000" dirty="0"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D07740-3E39-48C2-9510-39149B922D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846" t="22315" r="20381" b="21028"/>
          <a:stretch/>
        </p:blipFill>
        <p:spPr>
          <a:xfrm>
            <a:off x="6489833" y="3689068"/>
            <a:ext cx="1424616" cy="1993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2E0161F-5734-4A45-A93C-15B5965A5A3A}"/>
              </a:ext>
            </a:extLst>
          </p:cNvPr>
          <p:cNvCxnSpPr/>
          <p:nvPr/>
        </p:nvCxnSpPr>
        <p:spPr>
          <a:xfrm>
            <a:off x="7593806" y="5682809"/>
            <a:ext cx="0" cy="4893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587B6D8-EEB7-45CD-BA62-1527D1D12383}"/>
              </a:ext>
            </a:extLst>
          </p:cNvPr>
          <p:cNvSpPr/>
          <p:nvPr/>
        </p:nvSpPr>
        <p:spPr>
          <a:xfrm>
            <a:off x="6368951" y="6172200"/>
            <a:ext cx="2449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 </a:t>
            </a:r>
            <a:r>
              <a:rPr lang="en-GB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biuret reagent </a:t>
            </a:r>
            <a:r>
              <a:rPr lang="en-GB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659DB2-757D-4CA5-A05C-55E38A5FD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59" y="4757606"/>
            <a:ext cx="5732332" cy="162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45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7D00D2"/>
          </a:solidFill>
          <a:ln>
            <a:solidFill>
              <a:srgbClr val="7D00D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0" y="464592"/>
            <a:ext cx="7820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Experiment 2 : </a:t>
            </a:r>
            <a:r>
              <a:rPr lang="en-GB" sz="28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Quantitative estimation of proteins by Lowry assay. </a:t>
            </a:r>
            <a:endParaRPr lang="en-US" sz="2800" b="1" kern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14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97661" y="1555037"/>
            <a:ext cx="88748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en-GB" sz="1600" b="1" dirty="0">
                <a:solidFill>
                  <a:srgbClr val="7D00D2"/>
                </a:solidFill>
                <a:cs typeface="Times New Roman" panose="02020603050405020304" pitchFamily="18" charset="0"/>
              </a:rPr>
              <a:t>Objective:</a:t>
            </a:r>
          </a:p>
          <a:p>
            <a:pPr marL="257168" indent="-257168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600" dirty="0">
                <a:cs typeface="Times New Roman" panose="02020603050405020304" pitchFamily="18" charset="0"/>
              </a:rPr>
              <a:t>To determine the concentration of extracted protein by Lowry assay.</a:t>
            </a:r>
          </a:p>
          <a:p>
            <a:pPr marL="257168" indent="-257168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1600" dirty="0"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GB" sz="1600" b="1" dirty="0">
                <a:solidFill>
                  <a:srgbClr val="7D00D2"/>
                </a:solidFill>
                <a:cs typeface="Times New Roman" panose="02020603050405020304" pitchFamily="18" charset="0"/>
              </a:rPr>
              <a:t>Principle:</a:t>
            </a:r>
            <a:br>
              <a:rPr lang="en-GB" sz="1600" b="1" dirty="0">
                <a:solidFill>
                  <a:srgbClr val="7D00D2"/>
                </a:solidFill>
                <a:cs typeface="Times New Roman" panose="02020603050405020304" pitchFamily="18" charset="0"/>
              </a:rPr>
            </a:br>
            <a:endParaRPr lang="en-GB" sz="1600" dirty="0">
              <a:solidFill>
                <a:srgbClr val="7D00D2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cs typeface="Times New Roman" panose="02020603050405020304" pitchFamily="18" charset="0"/>
              </a:rPr>
              <a:t> Replaced by the more sensitive methods.</a:t>
            </a:r>
            <a:endParaRPr lang="en-GB" sz="1600" b="1" dirty="0">
              <a:solidFill>
                <a:srgbClr val="7D00D2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cs typeface="Times New Roman" panose="02020603050405020304" pitchFamily="18" charset="0"/>
              </a:rPr>
              <a:t>The method is based on </a:t>
            </a:r>
            <a:r>
              <a:rPr lang="en-GB" sz="1600" b="1" dirty="0">
                <a:cs typeface="Times New Roman" panose="02020603050405020304" pitchFamily="18" charset="0"/>
              </a:rPr>
              <a:t>two chemical reactions</a:t>
            </a:r>
            <a:r>
              <a:rPr lang="en-GB" sz="1600" dirty="0"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cs typeface="Times New Roman" panose="02020603050405020304" pitchFamily="18" charset="0"/>
              </a:rPr>
              <a:t>The resultant strong blue colour is partly dependent on the </a:t>
            </a:r>
            <a:r>
              <a:rPr lang="en-GB" sz="1600" b="1" dirty="0">
                <a:cs typeface="Times New Roman" panose="02020603050405020304" pitchFamily="18" charset="0"/>
              </a:rPr>
              <a:t>tyrosine</a:t>
            </a:r>
            <a:r>
              <a:rPr lang="en-GB" sz="1600" dirty="0">
                <a:cs typeface="Times New Roman" panose="02020603050405020304" pitchFamily="18" charset="0"/>
              </a:rPr>
              <a:t> and </a:t>
            </a:r>
            <a:r>
              <a:rPr lang="en-GB" sz="1600" b="1" dirty="0">
                <a:cs typeface="Times New Roman" panose="02020603050405020304" pitchFamily="18" charset="0"/>
              </a:rPr>
              <a:t>tryptophan</a:t>
            </a:r>
            <a:r>
              <a:rPr lang="en-GB" sz="1600" dirty="0">
                <a:cs typeface="Times New Roman" panose="02020603050405020304" pitchFamily="18" charset="0"/>
              </a:rPr>
              <a:t> content of the protein sample.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0B6149-2346-475E-A0E8-8E88CFA31C68}"/>
              </a:ext>
            </a:extLst>
          </p:cNvPr>
          <p:cNvSpPr/>
          <p:nvPr/>
        </p:nvSpPr>
        <p:spPr>
          <a:xfrm>
            <a:off x="2436312" y="6400413"/>
            <a:ext cx="7221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ea typeface="Calibri" panose="020F0502020204030204" pitchFamily="34" charset="0"/>
              </a:rPr>
              <a:t>Figure 1. Series of reaction on Lowry method.</a:t>
            </a:r>
            <a:endParaRPr lang="ar-SA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F9E602-8146-4AA9-9846-59FC01F7AF2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85" y="4420572"/>
            <a:ext cx="7221255" cy="18917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2777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7D00D2"/>
          </a:solidFill>
          <a:ln>
            <a:solidFill>
              <a:srgbClr val="7D00D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0" y="464592"/>
            <a:ext cx="7820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Experiment 3 : </a:t>
            </a:r>
            <a:r>
              <a:rPr lang="en-GB" sz="28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Quantitative estimation of proteins by biuret assay. </a:t>
            </a:r>
            <a:endParaRPr lang="en-US" sz="2800" b="1" kern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15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97661" y="1555037"/>
            <a:ext cx="88748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en-GB" sz="1600" b="1" dirty="0">
                <a:solidFill>
                  <a:srgbClr val="7D00D2"/>
                </a:solidFill>
                <a:cs typeface="Times New Roman" panose="02020603050405020304" pitchFamily="18" charset="0"/>
              </a:rPr>
              <a:t>Objective:</a:t>
            </a:r>
          </a:p>
          <a:p>
            <a:pPr marL="257168" indent="-257168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600" dirty="0">
                <a:cs typeface="Times New Roman" panose="02020603050405020304" pitchFamily="18" charset="0"/>
              </a:rPr>
              <a:t>To determine the concentration of extracted protein by biuret assay.</a:t>
            </a:r>
          </a:p>
          <a:p>
            <a:pPr marL="257168" indent="-257168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1600" dirty="0"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GB" sz="1600" b="1" dirty="0">
                <a:solidFill>
                  <a:srgbClr val="7D00D2"/>
                </a:solidFill>
                <a:cs typeface="Times New Roman" panose="02020603050405020304" pitchFamily="18" charset="0"/>
              </a:rPr>
              <a:t>Principle:</a:t>
            </a:r>
            <a:br>
              <a:rPr lang="en-GB" sz="1600" b="1" dirty="0">
                <a:solidFill>
                  <a:srgbClr val="7D00D2"/>
                </a:solidFill>
                <a:cs typeface="Times New Roman" panose="02020603050405020304" pitchFamily="18" charset="0"/>
              </a:rPr>
            </a:br>
            <a:endParaRPr lang="en-GB" sz="1600" dirty="0">
              <a:solidFill>
                <a:srgbClr val="7D00D2"/>
              </a:solidFill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cs typeface="Times New Roman" panose="02020603050405020304" pitchFamily="18" charset="0"/>
              </a:rPr>
              <a:t>Biuret method is based on copper ions Cu2+ binding to peptide bonds of protein under alkaline condition to give a violet colour that have a </a:t>
            </a:r>
            <a:r>
              <a:rPr lang="en-GB" sz="1600" b="1" dirty="0">
                <a:solidFill>
                  <a:srgbClr val="7D00D2"/>
                </a:solidFill>
                <a:cs typeface="Times New Roman" panose="02020603050405020304" pitchFamily="18" charset="0"/>
              </a:rPr>
              <a:t>maximum absorbance at 540 nm. 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cs typeface="Times New Roman" panose="02020603050405020304" pitchFamily="18" charset="0"/>
              </a:rPr>
              <a:t>The intensity of the </a:t>
            </a:r>
            <a:r>
              <a:rPr lang="en-GB" sz="1600" dirty="0" err="1">
                <a:cs typeface="Times New Roman" panose="02020603050405020304" pitchFamily="18" charset="0"/>
              </a:rPr>
              <a:t>color</a:t>
            </a:r>
            <a:r>
              <a:rPr lang="en-GB" sz="1600" dirty="0">
                <a:cs typeface="Times New Roman" panose="02020603050405020304" pitchFamily="18" charset="0"/>
              </a:rPr>
              <a:t>, and hence the absorption at 540 nm, </a:t>
            </a:r>
            <a:r>
              <a:rPr lang="en-GB" sz="1600" b="1" i="1" u="sng" dirty="0">
                <a:cs typeface="Times New Roman" panose="02020603050405020304" pitchFamily="18" charset="0"/>
              </a:rPr>
              <a:t>is directly proportional to the protein concentration, according to the Beer–Lambert law. 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1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267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E7D45A8-85F5-9784-3B63-E91B7770B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16</a:t>
            </a:fld>
            <a:endParaRPr lang="en-GB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29AA6D4-9A6C-E0B8-87E7-06562EDF8B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637" t="62349" r="26115" b="16345"/>
          <a:stretch/>
        </p:blipFill>
        <p:spPr>
          <a:xfrm>
            <a:off x="622332" y="1426930"/>
            <a:ext cx="7566498" cy="323243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89526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Arrow 12"/>
          <p:cNvSpPr/>
          <p:nvPr/>
        </p:nvSpPr>
        <p:spPr>
          <a:xfrm>
            <a:off x="957792" y="685411"/>
            <a:ext cx="4237481" cy="174768"/>
          </a:xfrm>
          <a:prstGeom prst="rightArrow">
            <a:avLst>
              <a:gd name="adj1" fmla="val 50000"/>
              <a:gd name="adj2" fmla="val 162109"/>
            </a:avLst>
          </a:prstGeom>
          <a:solidFill>
            <a:srgbClr val="7D00D2"/>
          </a:solidFill>
          <a:ln>
            <a:solidFill>
              <a:srgbClr val="7D0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943600" y="2561335"/>
            <a:ext cx="3086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8DCD47"/>
              </a:buClr>
              <a:buSzPct val="109000"/>
            </a:pPr>
            <a:r>
              <a:rPr lang="en-GB" dirty="0">
                <a:cs typeface="Times New Roman" panose="02020603050405020304" pitchFamily="18" charset="0"/>
              </a:rPr>
              <a:t>There is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a linear relationship </a:t>
            </a:r>
            <a:r>
              <a:rPr lang="en-GB" dirty="0">
                <a:cs typeface="Times New Roman" panose="02020603050405020304" pitchFamily="18" charset="0"/>
              </a:rPr>
              <a:t>between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purple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color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developed</a:t>
            </a:r>
            <a:r>
              <a:rPr lang="en-GB" dirty="0">
                <a:cs typeface="Times New Roman" panose="02020603050405020304" pitchFamily="18" charset="0"/>
              </a:rPr>
              <a:t> and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concentration.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45904" y="316079"/>
            <a:ext cx="3467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lower to higher concentration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4C1621-B942-420C-92F2-EB4C926534C7}"/>
              </a:ext>
            </a:extLst>
          </p:cNvPr>
          <p:cNvSpPr/>
          <p:nvPr/>
        </p:nvSpPr>
        <p:spPr>
          <a:xfrm>
            <a:off x="0" y="6086475"/>
            <a:ext cx="7711263" cy="518337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91F757-C0F2-4606-A0BA-E866A0DF709D}"/>
              </a:ext>
            </a:extLst>
          </p:cNvPr>
          <p:cNvSpPr/>
          <p:nvPr/>
        </p:nvSpPr>
        <p:spPr>
          <a:xfrm>
            <a:off x="7902648" y="6086475"/>
            <a:ext cx="1225403" cy="518337"/>
          </a:xfrm>
          <a:prstGeom prst="rect">
            <a:avLst/>
          </a:prstGeom>
          <a:solidFill>
            <a:srgbClr val="7D00D2"/>
          </a:solidFill>
          <a:ln>
            <a:solidFill>
              <a:srgbClr val="7D00D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56A4277B-79D3-41F2-A1A7-1F0C82454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1EC6028D-1F15-4850-8A34-92A1EBB36BD9}" type="slidenum">
              <a:rPr lang="en-GB" smtClean="0"/>
              <a:t>17</a:t>
            </a:fld>
            <a:endParaRPr lang="en-GB"/>
          </a:p>
        </p:txBody>
      </p:sp>
      <p:pic>
        <p:nvPicPr>
          <p:cNvPr id="1026" name="Picture 2" descr="ÙØªÙØ¬Ø© Ø¨Ø­Ø« Ø§ÙØµÙØ± Ø¹Ù âªbiuret testâ¬â">
            <a:extLst>
              <a:ext uri="{FF2B5EF4-FFF2-40B4-BE49-F238E27FC236}">
                <a16:creationId xmlns:a16="http://schemas.microsoft.com/office/drawing/2014/main" id="{D8FDF028-1856-4D97-BE90-56AA26BED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07" y="1266581"/>
            <a:ext cx="504825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288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7D00D2"/>
          </a:solidFill>
          <a:ln>
            <a:solidFill>
              <a:srgbClr val="7D00D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0" y="464592"/>
            <a:ext cx="7820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Experiment 3: </a:t>
            </a:r>
            <a:r>
              <a:rPr lang="en-GB" sz="28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Quantitative estimation of proteins by biuret assay. </a:t>
            </a:r>
            <a:endParaRPr lang="en-US" sz="2800" b="1" kern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18</a:t>
            </a:fld>
            <a:endParaRPr lang="en-GB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A56EA056-94CD-4252-B951-6FDAB5CCC082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C6028D-1F15-4850-8A34-92A1EBB36BD9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934CA8-B0FE-4B8E-B99A-7CAC88D83AE0}"/>
              </a:ext>
            </a:extLst>
          </p:cNvPr>
          <p:cNvSpPr txBox="1"/>
          <p:nvPr/>
        </p:nvSpPr>
        <p:spPr>
          <a:xfrm>
            <a:off x="97660" y="1587156"/>
            <a:ext cx="8808215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D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Results:</a:t>
            </a:r>
          </a:p>
          <a:p>
            <a:endParaRPr lang="en-GB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b="1" dirty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endParaRPr lang="en-US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E06C08-507F-4161-AB9F-D34B86D05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44" y="2672330"/>
            <a:ext cx="4469498" cy="33213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2E5412-7A9C-4E07-8692-A331E80A5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9046" y="2945445"/>
            <a:ext cx="3752724" cy="225562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66CE9F9-8C13-487B-88DE-04D9EA969FC1}"/>
              </a:ext>
            </a:extLst>
          </p:cNvPr>
          <p:cNvSpPr/>
          <p:nvPr/>
        </p:nvSpPr>
        <p:spPr>
          <a:xfrm>
            <a:off x="4972050" y="5351956"/>
            <a:ext cx="41338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Figure </a:t>
            </a:r>
            <a:r>
              <a:rPr lang="en-GB" sz="1200" b="1">
                <a:latin typeface="Times New Roman" panose="02020603050405020304" pitchFamily="18" charset="0"/>
                <a:ea typeface="Calibri" panose="020F0502020204030204" pitchFamily="34" charset="0"/>
              </a:rPr>
              <a:t>1. Standard </a:t>
            </a:r>
            <a:r>
              <a:rPr lang="en-GB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curve of BSA using biuret method.</a:t>
            </a:r>
            <a:endParaRPr lang="ar-SA" sz="1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FA9532-96A6-4EC6-8B07-F9A8EBD5394F}"/>
              </a:ext>
            </a:extLst>
          </p:cNvPr>
          <p:cNvSpPr/>
          <p:nvPr/>
        </p:nvSpPr>
        <p:spPr>
          <a:xfrm>
            <a:off x="414648" y="2174163"/>
            <a:ext cx="4638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Table 1. Concentration of standard BSA solution and their absorbance at 540 nm.</a:t>
            </a:r>
            <a:endParaRPr lang="ar-SA" sz="1200" dirty="0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340D8AB-6335-F36A-2BE2-9385398EDFF0}"/>
              </a:ext>
            </a:extLst>
          </p:cNvPr>
          <p:cNvSpPr/>
          <p:nvPr/>
        </p:nvSpPr>
        <p:spPr>
          <a:xfrm>
            <a:off x="315444" y="4746726"/>
            <a:ext cx="4314798" cy="9376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6013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D8E1-0E69-4021-AE29-EAFD11900042}" type="slidenum">
              <a:rPr lang="en-GB" smtClean="0"/>
              <a:t>2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7D00D2"/>
          </a:solidFill>
          <a:ln>
            <a:solidFill>
              <a:srgbClr val="7D00D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TextBox 10"/>
          <p:cNvSpPr txBox="1"/>
          <p:nvPr/>
        </p:nvSpPr>
        <p:spPr>
          <a:xfrm>
            <a:off x="97661" y="614277"/>
            <a:ext cx="7496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 Protein quantification: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661" y="1787406"/>
            <a:ext cx="898119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The accurate quantitation of protein content is a critical step in protein analysis</a:t>
            </a:r>
            <a:r>
              <a:rPr 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257175" indent="-257175">
              <a:buFont typeface="Arial"/>
              <a:buChar char="•"/>
            </a:pPr>
            <a:endParaRPr lang="en-US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57175" indent="-257175">
              <a:buFont typeface="Arial"/>
              <a:buChar char="•"/>
            </a:pPr>
            <a:r>
              <a:rPr lang="en-US" sz="2000" dirty="0">
                <a:solidFill>
                  <a:schemeClr val="accent2"/>
                </a:solidFill>
                <a:cs typeface="Times New Roman" panose="02020603050405020304" pitchFamily="18" charset="0"/>
              </a:rPr>
              <a:t>Importance of protein quantification ?</a:t>
            </a:r>
          </a:p>
          <a:p>
            <a:pPr marL="257175" indent="-257175">
              <a:buFont typeface="Arial"/>
              <a:buChar char="•"/>
            </a:pPr>
            <a:endParaRPr lang="en-US" sz="2000" dirty="0">
              <a:solidFill>
                <a:schemeClr val="accent2"/>
              </a:solidFill>
              <a:cs typeface="Times New Roman" panose="02020603050405020304" pitchFamily="18" charset="0"/>
            </a:endParaRPr>
          </a:p>
          <a:p>
            <a:pPr marL="257175" indent="-257175">
              <a:buFont typeface="Arial"/>
              <a:buChar char="•"/>
            </a:pPr>
            <a:endParaRPr lang="en-US" sz="2000" dirty="0">
              <a:solidFill>
                <a:schemeClr val="accent2"/>
              </a:solidFill>
              <a:cs typeface="Times New Roman" panose="02020603050405020304" pitchFamily="18" charset="0"/>
            </a:endParaRPr>
          </a:p>
          <a:p>
            <a:pPr marL="257175" indent="-257175"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Depending on the </a:t>
            </a:r>
            <a:r>
              <a:rPr lang="en-GB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accuracy required </a:t>
            </a:r>
            <a:r>
              <a:rPr lang="en-GB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and the </a:t>
            </a:r>
            <a:r>
              <a:rPr lang="en-GB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amount and purity </a:t>
            </a:r>
            <a:r>
              <a:rPr lang="en-GB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of the protein available:</a:t>
            </a:r>
          </a:p>
          <a:p>
            <a:r>
              <a:rPr lang="en-GB" sz="2000" dirty="0">
                <a:solidFill>
                  <a:srgbClr val="00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GB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different methods are appropriate for determining protein concentration.</a:t>
            </a:r>
            <a:endParaRPr lang="en-US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57175" indent="-257175">
              <a:buFont typeface="Arial"/>
              <a:buChar char="•"/>
            </a:pPr>
            <a:endParaRPr lang="en-US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57175" indent="-257175">
              <a:buFont typeface="Arial"/>
              <a:buChar char="•"/>
            </a:pPr>
            <a:endParaRPr lang="en-US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57175" indent="-257175">
              <a:buFont typeface="Arial"/>
              <a:buChar char="•"/>
            </a:pPr>
            <a:endParaRPr lang="en-US" sz="2000" b="1" u="sng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136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D8E1-0E69-4021-AE29-EAFD11900042}" type="slidenum">
              <a:rPr lang="en-GB" smtClean="0"/>
              <a:t>3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7D00D2"/>
          </a:solidFill>
          <a:ln>
            <a:solidFill>
              <a:srgbClr val="7D00D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TextBox 10"/>
          <p:cNvSpPr txBox="1"/>
          <p:nvPr/>
        </p:nvSpPr>
        <p:spPr>
          <a:xfrm>
            <a:off x="107558" y="635705"/>
            <a:ext cx="74961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 Different methods of protein quantification: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58" y="1659699"/>
            <a:ext cx="89348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/>
              <a:buChar char="•"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Methods:</a:t>
            </a:r>
          </a:p>
          <a:p>
            <a:pPr marL="257175" indent="-257175">
              <a:buFont typeface="Arial"/>
              <a:buChar char="•"/>
            </a:pPr>
            <a:endParaRPr lang="en-GB" sz="20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00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Direct assay: </a:t>
            </a:r>
            <a:r>
              <a:rPr lang="en-GB" sz="2000" dirty="0">
                <a:solidFill>
                  <a:schemeClr val="accent2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measure the absorbance at 280 nm.</a:t>
            </a:r>
          </a:p>
          <a:p>
            <a:r>
              <a:rPr lang="en-GB" sz="2000" dirty="0">
                <a:solidFill>
                  <a:schemeClr val="accent2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e.g. </a:t>
            </a:r>
            <a:r>
              <a:rPr lang="en-US" sz="2000" b="0" i="0" dirty="0">
                <a:solidFill>
                  <a:srgbClr val="1F1F1F"/>
                </a:solidFill>
                <a:effectLst/>
              </a:rPr>
              <a:t>The Warburg–Christian method</a:t>
            </a:r>
            <a:endParaRPr lang="en-GB" sz="2000" dirty="0">
              <a:solidFill>
                <a:schemeClr val="accent2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GB" sz="2000" dirty="0">
              <a:solidFill>
                <a:srgbClr val="000000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GB" sz="2000" dirty="0">
                <a:solidFill>
                  <a:srgbClr val="00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2. Colorimetric/fluorescent and reagent-based protein assay: </a:t>
            </a:r>
            <a:r>
              <a:rPr lang="en-GB" sz="2000" dirty="0">
                <a:solidFill>
                  <a:schemeClr val="accent2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Protein is added to the reagent, producing a </a:t>
            </a:r>
            <a:r>
              <a:rPr lang="en-GB" sz="2000" dirty="0" err="1">
                <a:solidFill>
                  <a:schemeClr val="accent2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color</a:t>
            </a:r>
            <a:r>
              <a:rPr lang="en-GB" sz="2000" dirty="0">
                <a:solidFill>
                  <a:schemeClr val="accent2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change or increased fluorescence in proportion to the amount added.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en-GB" sz="2000" dirty="0">
              <a:solidFill>
                <a:schemeClr val="accent2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en-GB" sz="2000" dirty="0">
              <a:solidFill>
                <a:schemeClr val="accent2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The most commonly used reagent-based techniques involve (Colorimetric):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2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Biuret test.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2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Bradford test.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2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Bicinchoninic acid assay (BCA assay).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2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Lowry test.</a:t>
            </a:r>
            <a:endParaRPr lang="en-US" sz="2000" dirty="0">
              <a:solidFill>
                <a:schemeClr val="accent2"/>
              </a:solidFill>
              <a:cs typeface="Times New Roman" panose="02020603050405020304" pitchFamily="18" charset="0"/>
            </a:endParaRPr>
          </a:p>
          <a:p>
            <a:pPr marL="257175" indent="-257175">
              <a:buFont typeface="Arial"/>
              <a:buChar char="•"/>
            </a:pPr>
            <a:endParaRPr lang="en-US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57175" indent="-257175">
              <a:buFont typeface="Arial"/>
              <a:buChar char="•"/>
            </a:pPr>
            <a:endParaRPr lang="en-US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57175" indent="-257175">
              <a:buFont typeface="Arial"/>
              <a:buChar char="•"/>
            </a:pPr>
            <a:endParaRPr lang="en-US" sz="2000" b="1" u="sng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606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D8E1-0E69-4021-AE29-EAFD11900042}" type="slidenum">
              <a:rPr lang="en-GB" smtClean="0"/>
              <a:t>4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7D00D2"/>
          </a:solidFill>
          <a:ln>
            <a:solidFill>
              <a:srgbClr val="7D00D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TextBox 10"/>
          <p:cNvSpPr txBox="1"/>
          <p:nvPr/>
        </p:nvSpPr>
        <p:spPr>
          <a:xfrm>
            <a:off x="107558" y="635705"/>
            <a:ext cx="74961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 Choosing the compatible method: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58" y="1659699"/>
            <a:ext cx="893481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/>
              <a:buChar char="•"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Best or ideal method ? </a:t>
            </a:r>
            <a:r>
              <a:rPr lang="en-GB" sz="2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WHY?</a:t>
            </a:r>
          </a:p>
          <a:p>
            <a:endParaRPr lang="en-GB" sz="2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Times New Roman" panose="02020603050405020304" pitchFamily="18" charset="0"/>
            </a:endParaRPr>
          </a:p>
          <a:p>
            <a:pPr marL="257175" indent="-257175">
              <a:buFont typeface="Arial"/>
              <a:buChar char="•"/>
            </a:pPr>
            <a:r>
              <a:rPr lang="en-GB" sz="2000" dirty="0">
                <a:cs typeface="Times New Roman" panose="02020603050405020304" pitchFamily="18" charset="0"/>
              </a:rPr>
              <a:t>Each method has its </a:t>
            </a:r>
            <a:r>
              <a:rPr lang="en-GB" sz="2000" b="1" dirty="0">
                <a:cs typeface="Times New Roman" panose="02020603050405020304" pitchFamily="18" charset="0"/>
              </a:rPr>
              <a:t>advantages</a:t>
            </a:r>
            <a:r>
              <a:rPr lang="en-GB" sz="2000" dirty="0">
                <a:cs typeface="Times New Roman" panose="02020603050405020304" pitchFamily="18" charset="0"/>
              </a:rPr>
              <a:t> and </a:t>
            </a:r>
            <a:r>
              <a:rPr lang="en-GB" sz="2000" b="1" dirty="0">
                <a:cs typeface="Times New Roman" panose="02020603050405020304" pitchFamily="18" charset="0"/>
              </a:rPr>
              <a:t>disadvantages</a:t>
            </a:r>
            <a:r>
              <a:rPr lang="en-GB" sz="2000" dirty="0">
                <a:cs typeface="Times New Roman" panose="02020603050405020304" pitchFamily="18" charset="0"/>
              </a:rPr>
              <a:t>.</a:t>
            </a:r>
            <a:endParaRPr lang="en-US" sz="2000" dirty="0">
              <a:cs typeface="Times New Roman" panose="02020603050405020304" pitchFamily="18" charset="0"/>
            </a:endParaRPr>
          </a:p>
          <a:p>
            <a:endParaRPr lang="en-GB" sz="2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Times New Roman" panose="02020603050405020304" pitchFamily="18" charset="0"/>
            </a:endParaRPr>
          </a:p>
          <a:p>
            <a:pPr marL="257175" indent="-257175">
              <a:buFont typeface="Arial"/>
              <a:buChar char="•"/>
            </a:pPr>
            <a:endParaRPr lang="en-GB" sz="2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Times New Roman" panose="02020603050405020304" pitchFamily="18" charset="0"/>
            </a:endParaRPr>
          </a:p>
          <a:p>
            <a:pPr marL="257175" indent="-257175">
              <a:buFont typeface="Arial"/>
              <a:buChar char="•"/>
            </a:pPr>
            <a:r>
              <a:rPr lang="en-GB" sz="2000" dirty="0">
                <a:effectLst/>
                <a:cs typeface="Times New Roman" panose="02020603050405020304" pitchFamily="18" charset="0"/>
              </a:rPr>
              <a:t>How to choose the appropriate method?</a:t>
            </a:r>
          </a:p>
          <a:p>
            <a:pPr marL="257175" indent="-257175">
              <a:buFont typeface="Arial"/>
              <a:buChar char="•"/>
            </a:pPr>
            <a:endParaRPr lang="en-GB" sz="2000" dirty="0">
              <a:effectLst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Compatibility with the sample.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Availability.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I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nterfering substances .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Accuracy.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Sensitivity. 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Time.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….</a:t>
            </a:r>
          </a:p>
          <a:p>
            <a:pPr marL="257175" indent="-257175">
              <a:buFont typeface="Arial"/>
              <a:buChar char="•"/>
            </a:pPr>
            <a:endParaRPr lang="en-GB" sz="2000" dirty="0">
              <a:effectLst/>
              <a:cs typeface="Times New Roman" panose="02020603050405020304" pitchFamily="18" charset="0"/>
            </a:endParaRPr>
          </a:p>
          <a:p>
            <a:endParaRPr lang="en-US" sz="2000" dirty="0">
              <a:effectLst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776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D8E1-0E69-4021-AE29-EAFD11900042}" type="slidenum">
              <a:rPr lang="en-GB" smtClean="0"/>
              <a:t>5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7D00D2"/>
          </a:solidFill>
          <a:ln>
            <a:solidFill>
              <a:srgbClr val="7D00D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TextBox 10"/>
          <p:cNvSpPr txBox="1"/>
          <p:nvPr/>
        </p:nvSpPr>
        <p:spPr>
          <a:xfrm>
            <a:off x="107558" y="635705"/>
            <a:ext cx="74961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 Choosing the compatible method: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20B9D3-D06C-4415-8EFF-C06D95AFE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664" y="1608584"/>
            <a:ext cx="6983284" cy="532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33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913B42E-BA2F-A279-E2FC-7B2EFF056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6</a:t>
            </a:fld>
            <a:endParaRPr lang="en-GB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4A6EB3F-E1CC-D957-9BF6-AF23C2CA4A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546" t="36023" r="20303" b="14341"/>
          <a:stretch/>
        </p:blipFill>
        <p:spPr>
          <a:xfrm>
            <a:off x="285416" y="471055"/>
            <a:ext cx="8670162" cy="635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20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D8E1-0E69-4021-AE29-EAFD11900042}" type="slidenum">
              <a:rPr lang="en-GB" smtClean="0"/>
              <a:t>7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7D00D2"/>
          </a:solidFill>
          <a:ln>
            <a:solidFill>
              <a:srgbClr val="7D00D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TextBox 10"/>
          <p:cNvSpPr txBox="1"/>
          <p:nvPr/>
        </p:nvSpPr>
        <p:spPr>
          <a:xfrm>
            <a:off x="107558" y="635705"/>
            <a:ext cx="74961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 Criteria for choosing an assay: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58" y="1659699"/>
            <a:ext cx="89348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/>
              <a:buChar char="•"/>
            </a:pPr>
            <a:r>
              <a:rPr lang="en-GB" sz="2000" dirty="0">
                <a:cs typeface="Times New Roman" panose="02020603050405020304" pitchFamily="18" charset="0"/>
              </a:rPr>
              <a:t>Therefore, successful use of protein assays involves selecting the method that is:</a:t>
            </a:r>
          </a:p>
          <a:p>
            <a:pPr marL="257175" indent="-257175">
              <a:buFont typeface="Arial"/>
              <a:buChar char="•"/>
            </a:pPr>
            <a:endParaRPr lang="en-GB" sz="2000" dirty="0">
              <a:cs typeface="Times New Roman" panose="02020603050405020304" pitchFamily="18" charset="0"/>
            </a:endParaRPr>
          </a:p>
          <a:p>
            <a:pPr marL="257175" indent="-257175">
              <a:buFont typeface="Arial"/>
              <a:buChar char="•"/>
            </a:pPr>
            <a:endParaRPr lang="en-GB" sz="2000" dirty="0"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GB" sz="2000" dirty="0"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Most compatible with the samples to be analysed, </a:t>
            </a:r>
            <a:r>
              <a:rPr lang="en-GB" sz="2000" b="1" u="sng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choosing an appropriate assay standard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, and understanding and controlling the particular assumptions and limitations that remain.</a:t>
            </a:r>
            <a:endParaRPr lang="en-GB" sz="2000" b="1" dirty="0">
              <a:solidFill>
                <a:schemeClr val="accent2">
                  <a:lumMod val="75000"/>
                </a:schemeClr>
              </a:solidFill>
              <a:effectLst/>
              <a:cs typeface="Times New Roman" panose="02020603050405020304" pitchFamily="18" charset="0"/>
            </a:endParaRPr>
          </a:p>
          <a:p>
            <a:pPr marL="257175" indent="-257175">
              <a:buFont typeface="Arial"/>
              <a:buChar char="•"/>
            </a:pPr>
            <a:endParaRPr lang="en-US" sz="2000" dirty="0">
              <a:effectLst/>
              <a:cs typeface="Times New Roman" panose="02020603050405020304" pitchFamily="18" charset="0"/>
            </a:endParaRPr>
          </a:p>
          <a:p>
            <a:pPr marL="257175" indent="-257175">
              <a:buFont typeface="Arial"/>
              <a:buChar char="•"/>
            </a:pPr>
            <a:endParaRPr lang="en-US" sz="2000" dirty="0">
              <a:cs typeface="Times New Roman" panose="02020603050405020304" pitchFamily="18" charset="0"/>
            </a:endParaRPr>
          </a:p>
          <a:p>
            <a:pPr marL="257175" indent="-257175">
              <a:buFont typeface="Arial"/>
              <a:buChar char="•"/>
            </a:pPr>
            <a:endParaRPr lang="en-US" sz="2000" dirty="0">
              <a:cs typeface="Times New Roman" panose="02020603050405020304" pitchFamily="18" charset="0"/>
            </a:endParaRPr>
          </a:p>
          <a:p>
            <a:pPr marL="257175" indent="-257175">
              <a:buFont typeface="Arial"/>
              <a:buChar char="•"/>
            </a:pPr>
            <a:endParaRPr lang="en-US" sz="2000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119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D8E1-0E69-4021-AE29-EAFD11900042}" type="slidenum">
              <a:rPr lang="en-GB" smtClean="0"/>
              <a:t>8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7D00D2"/>
          </a:solidFill>
          <a:ln>
            <a:solidFill>
              <a:srgbClr val="7D00D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TextBox 10"/>
          <p:cNvSpPr txBox="1"/>
          <p:nvPr/>
        </p:nvSpPr>
        <p:spPr>
          <a:xfrm>
            <a:off x="107558" y="635705"/>
            <a:ext cx="74961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 Determination of protein concentration: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856" y="1560737"/>
            <a:ext cx="893481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/>
              <a:buChar char="•"/>
            </a:pPr>
            <a:r>
              <a:rPr lang="en-GB" sz="2000" dirty="0">
                <a:cs typeface="Times New Roman" panose="02020603050405020304" pitchFamily="18" charset="0"/>
              </a:rPr>
              <a:t>Protein concentration is determined by reference to a standard curve consisting of known concentrations of </a:t>
            </a:r>
            <a:r>
              <a:rPr lang="en-GB" sz="2000" b="1" u="sng" dirty="0">
                <a:cs typeface="Times New Roman" panose="02020603050405020304" pitchFamily="18" charset="0"/>
              </a:rPr>
              <a:t>a purified reference protein.</a:t>
            </a:r>
          </a:p>
          <a:p>
            <a:pPr marL="257175" indent="-257175">
              <a:buFont typeface="Arial"/>
              <a:buChar char="•"/>
            </a:pPr>
            <a:endParaRPr lang="en-GB" sz="2000" b="1" u="sng" dirty="0">
              <a:cs typeface="Times New Roman" panose="02020603050405020304" pitchFamily="18" charset="0"/>
            </a:endParaRPr>
          </a:p>
          <a:p>
            <a:pPr marL="257175" indent="-257175">
              <a:buFont typeface="Arial"/>
              <a:buChar char="•"/>
            </a:pPr>
            <a:endParaRPr lang="en-GB" sz="2000" b="1" u="sng" dirty="0">
              <a:cs typeface="Times New Roman" panose="02020603050405020304" pitchFamily="18" charset="0"/>
            </a:endParaRPr>
          </a:p>
          <a:p>
            <a:pPr marL="257175" indent="-257175">
              <a:buFont typeface="Arial"/>
              <a:buChar char="•"/>
            </a:pPr>
            <a:endParaRPr lang="en-GB" sz="2000" b="1" u="sng" dirty="0">
              <a:cs typeface="Times New Roman" panose="02020603050405020304" pitchFamily="18" charset="0"/>
            </a:endParaRPr>
          </a:p>
          <a:p>
            <a:pPr marL="257175" indent="-257175">
              <a:buFont typeface="Arial"/>
              <a:buChar char="•"/>
            </a:pPr>
            <a:endParaRPr lang="en-GB" sz="2000" b="1" u="sng" dirty="0">
              <a:cs typeface="Times New Roman" panose="02020603050405020304" pitchFamily="18" charset="0"/>
            </a:endParaRPr>
          </a:p>
          <a:p>
            <a:pPr marL="257175" indent="-257175">
              <a:buFont typeface="Arial"/>
              <a:buChar char="•"/>
            </a:pPr>
            <a:endParaRPr lang="en-GB" sz="2000" b="1" u="sng" dirty="0">
              <a:cs typeface="Times New Roman" panose="02020603050405020304" pitchFamily="18" charset="0"/>
            </a:endParaRPr>
          </a:p>
          <a:p>
            <a:pPr marL="257175" indent="-257175">
              <a:buFont typeface="Arial"/>
              <a:buChar char="•"/>
            </a:pPr>
            <a:endParaRPr lang="en-GB" sz="2000" b="1" u="sng" dirty="0">
              <a:cs typeface="Times New Roman" panose="02020603050405020304" pitchFamily="18" charset="0"/>
            </a:endParaRPr>
          </a:p>
          <a:p>
            <a:pPr marL="257175" indent="-257175">
              <a:buFont typeface="Arial"/>
              <a:buChar char="•"/>
            </a:pPr>
            <a:endParaRPr lang="en-GB" sz="2000" b="1" u="sng" dirty="0">
              <a:cs typeface="Times New Roman" panose="02020603050405020304" pitchFamily="18" charset="0"/>
            </a:endParaRPr>
          </a:p>
          <a:p>
            <a:pPr marL="257175" indent="-257175">
              <a:buFont typeface="Arial"/>
              <a:buChar char="•"/>
            </a:pPr>
            <a:endParaRPr lang="en-GB" sz="2000" b="1" u="sng" dirty="0">
              <a:cs typeface="Times New Roman" panose="02020603050405020304" pitchFamily="18" charset="0"/>
            </a:endParaRPr>
          </a:p>
          <a:p>
            <a:pPr marL="257175" indent="-257175">
              <a:buFont typeface="Arial"/>
              <a:buChar char="•"/>
            </a:pPr>
            <a:endParaRPr lang="en-GB" sz="2000" b="1" u="sng" dirty="0">
              <a:effectLst/>
              <a:cs typeface="Times New Roman" panose="02020603050405020304" pitchFamily="18" charset="0"/>
            </a:endParaRPr>
          </a:p>
          <a:p>
            <a:pPr marL="257175" indent="-257175">
              <a:buFont typeface="Arial"/>
              <a:buChar char="•"/>
            </a:pPr>
            <a:endParaRPr lang="en-GB" sz="2000" b="1" u="sng" dirty="0">
              <a:effectLst/>
              <a:cs typeface="Times New Roman" panose="02020603050405020304" pitchFamily="18" charset="0"/>
            </a:endParaRPr>
          </a:p>
          <a:p>
            <a:pPr marL="257175" indent="-257175">
              <a:buFont typeface="Arial"/>
              <a:buChar char="•"/>
            </a:pPr>
            <a:endParaRPr lang="en-GB" sz="2000" b="1" u="sng" dirty="0">
              <a:effectLst/>
              <a:cs typeface="Times New Roman" panose="02020603050405020304" pitchFamily="18" charset="0"/>
            </a:endParaRPr>
          </a:p>
          <a:p>
            <a:pPr marL="257175" indent="-257175">
              <a:buFont typeface="Arial"/>
              <a:buChar char="•"/>
            </a:pPr>
            <a:endParaRPr lang="en-GB" sz="2000" b="1" u="sng" dirty="0">
              <a:effectLst/>
              <a:cs typeface="Times New Roman" panose="02020603050405020304" pitchFamily="18" charset="0"/>
            </a:endParaRPr>
          </a:p>
          <a:p>
            <a:pPr marL="257175" indent="-257175">
              <a:buFont typeface="Arial"/>
              <a:buChar char="•"/>
            </a:pPr>
            <a:r>
              <a:rPr lang="en-GB" b="1" u="sng" dirty="0">
                <a:effectLst/>
                <a:cs typeface="Times New Roman" panose="02020603050405020304" pitchFamily="18" charset="0"/>
              </a:rPr>
              <a:t>Next lab.</a:t>
            </a:r>
          </a:p>
          <a:p>
            <a:pPr marL="257175" indent="-257175">
              <a:buFont typeface="Arial"/>
              <a:buChar char="•"/>
            </a:pPr>
            <a:r>
              <a:rPr lang="en-GB" dirty="0">
                <a:cs typeface="Times New Roman" panose="02020603050405020304" pitchFamily="18" charset="0"/>
              </a:rPr>
              <a:t>Typically, standard curves of concentration are constructed using at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least two replicates </a:t>
            </a:r>
            <a:r>
              <a:rPr lang="en-GB" dirty="0">
                <a:cs typeface="Times New Roman" panose="02020603050405020304" pitchFamily="18" charset="0"/>
              </a:rPr>
              <a:t>for each point on the curve.</a:t>
            </a:r>
            <a:endParaRPr lang="en-US" dirty="0">
              <a:cs typeface="Times New Roman" panose="02020603050405020304" pitchFamily="18" charset="0"/>
            </a:endParaRPr>
          </a:p>
          <a:p>
            <a:pPr marL="257175" indent="-257175">
              <a:buFont typeface="Arial"/>
              <a:buChar char="•"/>
            </a:pPr>
            <a:endParaRPr lang="en-US" sz="2000" dirty="0">
              <a:cs typeface="Times New Roman" panose="02020603050405020304" pitchFamily="18" charset="0"/>
            </a:endParaRPr>
          </a:p>
          <a:p>
            <a:pPr marL="257175" indent="-257175">
              <a:buFont typeface="Arial"/>
              <a:buChar char="•"/>
            </a:pPr>
            <a:endParaRPr lang="en-US" sz="2000" dirty="0">
              <a:cs typeface="Times New Roman" panose="02020603050405020304" pitchFamily="18" charset="0"/>
            </a:endParaRPr>
          </a:p>
          <a:p>
            <a:pPr marL="257175" indent="-257175">
              <a:buFont typeface="Arial"/>
              <a:buChar char="•"/>
            </a:pPr>
            <a:endParaRPr lang="en-US" sz="2000" u="sng" dirty="0">
              <a:cs typeface="Times New Roman" panose="02020603050405020304" pitchFamily="18" charset="0"/>
            </a:endParaRPr>
          </a:p>
        </p:txBody>
      </p:sp>
      <p:pic>
        <p:nvPicPr>
          <p:cNvPr id="1026" name="Picture 2" descr="ÙØªÙØ¬Ø© Ø¨Ø­Ø« Ø§ÙØµÙØ± Ø¹Ù âªstandard curve proteinâ¬â">
            <a:extLst>
              <a:ext uri="{FF2B5EF4-FFF2-40B4-BE49-F238E27FC236}">
                <a16:creationId xmlns:a16="http://schemas.microsoft.com/office/drawing/2014/main" id="{28426D7B-6CD9-4D36-AB3D-8F2202B14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972" y="2617223"/>
            <a:ext cx="485775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855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7D00D2"/>
          </a:solidFill>
          <a:ln>
            <a:solidFill>
              <a:srgbClr val="7D00D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108935" y="374791"/>
            <a:ext cx="7493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Determination of unknown concentration by standard curve: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6750" y="6538913"/>
            <a:ext cx="2057400" cy="365125"/>
          </a:xfrm>
        </p:spPr>
        <p:txBody>
          <a:bodyPr/>
          <a:lstStyle/>
          <a:p>
            <a:fld id="{1EC6028D-1F15-4850-8A34-92A1EBB36BD9}" type="slidenum">
              <a:rPr lang="en-GB" smtClean="0"/>
              <a:t>9</a:t>
            </a:fld>
            <a:endParaRPr lang="en-GB"/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59" y="1856531"/>
            <a:ext cx="7297539" cy="473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469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9933FF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1478</TotalTime>
  <Words>759</Words>
  <Application>Microsoft Office PowerPoint</Application>
  <PresentationFormat>عرض على الشاشة (4:3)</PresentationFormat>
  <Paragraphs>152</Paragraphs>
  <Slides>18</Slides>
  <Notes>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6" baseType="lpstr">
      <vt:lpstr>Aparajita</vt:lpstr>
      <vt:lpstr>Arial</vt:lpstr>
      <vt:lpstr>Calibri</vt:lpstr>
      <vt:lpstr>Calibri Light</vt:lpstr>
      <vt:lpstr>Times New Roman</vt:lpstr>
      <vt:lpstr>Trebuchet MS</vt:lpstr>
      <vt:lpstr>Wingdings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Ghadah a</dc:creator>
  <cp:lastModifiedBy>Leenah Saleeh Alsuhaibani</cp:lastModifiedBy>
  <cp:revision>47</cp:revision>
  <dcterms:created xsi:type="dcterms:W3CDTF">2015-02-02T06:41:37Z</dcterms:created>
  <dcterms:modified xsi:type="dcterms:W3CDTF">2024-10-14T08:22:12Z</dcterms:modified>
</cp:coreProperties>
</file>