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15"/>
  </p:notesMasterIdLst>
  <p:sldIdLst>
    <p:sldId id="256" r:id="rId2"/>
    <p:sldId id="266" r:id="rId3"/>
    <p:sldId id="267" r:id="rId4"/>
    <p:sldId id="269" r:id="rId5"/>
    <p:sldId id="268" r:id="rId6"/>
    <p:sldId id="270" r:id="rId7"/>
    <p:sldId id="272" r:id="rId8"/>
    <p:sldId id="273" r:id="rId9"/>
    <p:sldId id="275" r:id="rId10"/>
    <p:sldId id="274" r:id="rId11"/>
    <p:sldId id="278" r:id="rId12"/>
    <p:sldId id="276" r:id="rId13"/>
    <p:sldId id="27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wziah Alkelabi" initials="FA" lastIdx="1" clrIdx="0">
    <p:extLst>
      <p:ext uri="{19B8F6BF-5375-455C-9EA6-DF929625EA0E}">
        <p15:presenceInfo xmlns:p15="http://schemas.microsoft.com/office/powerpoint/2012/main" userId="3c340b744faada4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1" autoAdjust="0"/>
    <p:restoredTop sz="94692"/>
  </p:normalViewPr>
  <p:slideViewPr>
    <p:cSldViewPr>
      <p:cViewPr varScale="1">
        <p:scale>
          <a:sx n="78" d="100"/>
          <a:sy n="78" d="100"/>
        </p:scale>
        <p:origin x="1603"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ha al_mowina" userId="594dc659a711d62a" providerId="LiveId" clId="{E41F3089-7921-494F-92E7-C0F863CC59F4}"/>
    <pc:docChg chg="modSld">
      <pc:chgData name="suha al_mowina" userId="594dc659a711d62a" providerId="LiveId" clId="{E41F3089-7921-494F-92E7-C0F863CC59F4}" dt="2025-08-06T11:05:40.241" v="2" actId="729"/>
      <pc:docMkLst>
        <pc:docMk/>
      </pc:docMkLst>
      <pc:sldChg chg="mod modShow">
        <pc:chgData name="suha al_mowina" userId="594dc659a711d62a" providerId="LiveId" clId="{E41F3089-7921-494F-92E7-C0F863CC59F4}" dt="2025-08-06T11:05:40.241" v="2" actId="729"/>
        <pc:sldMkLst>
          <pc:docMk/>
          <pc:sldMk cId="86393669" sldId="274"/>
        </pc:sldMkLst>
      </pc:sldChg>
      <pc:sldChg chg="mod modShow">
        <pc:chgData name="suha al_mowina" userId="594dc659a711d62a" providerId="LiveId" clId="{E41F3089-7921-494F-92E7-C0F863CC59F4}" dt="2025-08-06T11:05:27.131" v="0" actId="729"/>
        <pc:sldMkLst>
          <pc:docMk/>
          <pc:sldMk cId="3679081633" sldId="276"/>
        </pc:sldMkLst>
      </pc:sldChg>
      <pc:sldChg chg="mod modShow">
        <pc:chgData name="suha al_mowina" userId="594dc659a711d62a" providerId="LiveId" clId="{E41F3089-7921-494F-92E7-C0F863CC59F4}" dt="2025-08-06T11:05:34.606" v="1" actId="729"/>
        <pc:sldMkLst>
          <pc:docMk/>
          <pc:sldMk cId="4048465958"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13AFD5-093E-4512-9AAB-1C778310F522}" type="datetimeFigureOut">
              <a:rPr lang="en-GB" smtClean="0"/>
              <a:pPr/>
              <a:t>06/08/2025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D6141A-2E7E-469B-83A3-ACF5D47B353B}" type="slidenum">
              <a:rPr lang="en-GB" smtClean="0"/>
              <a:pPr/>
              <a:t>‹#›</a:t>
            </a:fld>
            <a:endParaRPr lang="en-GB"/>
          </a:p>
        </p:txBody>
      </p:sp>
    </p:spTree>
    <p:extLst>
      <p:ext uri="{BB962C8B-B14F-4D97-AF65-F5344CB8AC3E}">
        <p14:creationId xmlns:p14="http://schemas.microsoft.com/office/powerpoint/2010/main" val="1863464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D22F1F-74AD-4881-81DA-E1E5901D55CA}" type="datetime1">
              <a:rPr lang="en-GB" smtClean="0"/>
              <a:t>06/08/2025</a:t>
            </a:fld>
            <a:endParaRPr lang="en-GB"/>
          </a:p>
        </p:txBody>
      </p:sp>
      <p:sp>
        <p:nvSpPr>
          <p:cNvPr id="5" name="Footer Placeholder 4"/>
          <p:cNvSpPr>
            <a:spLocks noGrp="1"/>
          </p:cNvSpPr>
          <p:nvPr>
            <p:ph type="ftr" sz="quarter" idx="11"/>
          </p:nvPr>
        </p:nvSpPr>
        <p:spPr/>
        <p:txBody>
          <a:bodyPr/>
          <a:lstStyle/>
          <a:p>
            <a:r>
              <a:rPr lang="ar-SA"/>
              <a:t>فوزية الكلابي</a:t>
            </a:r>
            <a:endParaRPr lang="en-GB"/>
          </a:p>
        </p:txBody>
      </p:sp>
      <p:sp>
        <p:nvSpPr>
          <p:cNvPr id="6" name="Slide Number Placeholder 5"/>
          <p:cNvSpPr>
            <a:spLocks noGrp="1"/>
          </p:cNvSpPr>
          <p:nvPr>
            <p:ph type="sldNum" sz="quarter" idx="12"/>
          </p:nvPr>
        </p:nvSpPr>
        <p:spPr/>
        <p:txBody>
          <a:bodyPr/>
          <a:lstStyle/>
          <a:p>
            <a:fld id="{2338F51C-D5EA-4311-9A7E-897834F6F1FC}"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76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DF8A55-CBB8-407E-8942-63CE9241F6EC}" type="datetime1">
              <a:rPr lang="en-GB" smtClean="0"/>
              <a:t>06/08/2025</a:t>
            </a:fld>
            <a:endParaRPr lang="en-GB"/>
          </a:p>
        </p:txBody>
      </p:sp>
      <p:sp>
        <p:nvSpPr>
          <p:cNvPr id="5" name="Footer Placeholder 4"/>
          <p:cNvSpPr>
            <a:spLocks noGrp="1"/>
          </p:cNvSpPr>
          <p:nvPr>
            <p:ph type="ftr" sz="quarter" idx="11"/>
          </p:nvPr>
        </p:nvSpPr>
        <p:spPr/>
        <p:txBody>
          <a:bodyPr/>
          <a:lstStyle/>
          <a:p>
            <a:r>
              <a:rPr lang="ar-SA"/>
              <a:t>فوزية الكلابي</a:t>
            </a:r>
            <a:endParaRPr lang="en-GB"/>
          </a:p>
        </p:txBody>
      </p:sp>
      <p:sp>
        <p:nvSpPr>
          <p:cNvPr id="6" name="Slide Number Placeholder 5"/>
          <p:cNvSpPr>
            <a:spLocks noGrp="1"/>
          </p:cNvSpPr>
          <p:nvPr>
            <p:ph type="sldNum" sz="quarter" idx="12"/>
          </p:nvPr>
        </p:nvSpPr>
        <p:spPr/>
        <p:txBody>
          <a:bodyPr/>
          <a:lstStyle/>
          <a:p>
            <a:fld id="{2338F51C-D5EA-4311-9A7E-897834F6F1FC}" type="slidenum">
              <a:rPr lang="en-GB" smtClean="0"/>
              <a:pPr/>
              <a:t>‹#›</a:t>
            </a:fld>
            <a:endParaRPr lang="en-GB"/>
          </a:p>
        </p:txBody>
      </p:sp>
    </p:spTree>
    <p:extLst>
      <p:ext uri="{BB962C8B-B14F-4D97-AF65-F5344CB8AC3E}">
        <p14:creationId xmlns:p14="http://schemas.microsoft.com/office/powerpoint/2010/main" val="101537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2722EE-E46F-4B12-8B94-63611B2E21C7}" type="datetime1">
              <a:rPr lang="en-GB" smtClean="0"/>
              <a:t>06/08/2025</a:t>
            </a:fld>
            <a:endParaRPr lang="en-GB"/>
          </a:p>
        </p:txBody>
      </p:sp>
      <p:sp>
        <p:nvSpPr>
          <p:cNvPr id="5" name="Footer Placeholder 4"/>
          <p:cNvSpPr>
            <a:spLocks noGrp="1"/>
          </p:cNvSpPr>
          <p:nvPr>
            <p:ph type="ftr" sz="quarter" idx="11"/>
          </p:nvPr>
        </p:nvSpPr>
        <p:spPr/>
        <p:txBody>
          <a:bodyPr/>
          <a:lstStyle/>
          <a:p>
            <a:r>
              <a:rPr lang="ar-SA"/>
              <a:t>فوزية الكلابي</a:t>
            </a:r>
            <a:endParaRPr lang="en-GB"/>
          </a:p>
        </p:txBody>
      </p:sp>
      <p:sp>
        <p:nvSpPr>
          <p:cNvPr id="6" name="Slide Number Placeholder 5"/>
          <p:cNvSpPr>
            <a:spLocks noGrp="1"/>
          </p:cNvSpPr>
          <p:nvPr>
            <p:ph type="sldNum" sz="quarter" idx="12"/>
          </p:nvPr>
        </p:nvSpPr>
        <p:spPr/>
        <p:txBody>
          <a:bodyPr/>
          <a:lstStyle/>
          <a:p>
            <a:fld id="{2338F51C-D5EA-4311-9A7E-897834F6F1FC}" type="slidenum">
              <a:rPr lang="en-GB" smtClean="0"/>
              <a:pPr/>
              <a:t>‹#›</a:t>
            </a:fld>
            <a:endParaRPr lang="en-GB"/>
          </a:p>
        </p:txBody>
      </p:sp>
    </p:spTree>
    <p:extLst>
      <p:ext uri="{BB962C8B-B14F-4D97-AF65-F5344CB8AC3E}">
        <p14:creationId xmlns:p14="http://schemas.microsoft.com/office/powerpoint/2010/main" val="263750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919F71-6A49-4B2A-82F9-3A8FFC1D2BEB}" type="datetime1">
              <a:rPr lang="en-GB" smtClean="0"/>
              <a:t>06/08/2025</a:t>
            </a:fld>
            <a:endParaRPr lang="en-GB"/>
          </a:p>
        </p:txBody>
      </p:sp>
      <p:sp>
        <p:nvSpPr>
          <p:cNvPr id="5" name="Footer Placeholder 4"/>
          <p:cNvSpPr>
            <a:spLocks noGrp="1"/>
          </p:cNvSpPr>
          <p:nvPr>
            <p:ph type="ftr" sz="quarter" idx="11"/>
          </p:nvPr>
        </p:nvSpPr>
        <p:spPr/>
        <p:txBody>
          <a:bodyPr/>
          <a:lstStyle/>
          <a:p>
            <a:r>
              <a:rPr lang="ar-SA"/>
              <a:t>فوزية الكلابي</a:t>
            </a:r>
            <a:endParaRPr lang="en-GB"/>
          </a:p>
        </p:txBody>
      </p:sp>
      <p:sp>
        <p:nvSpPr>
          <p:cNvPr id="6" name="Slide Number Placeholder 5"/>
          <p:cNvSpPr>
            <a:spLocks noGrp="1"/>
          </p:cNvSpPr>
          <p:nvPr>
            <p:ph type="sldNum" sz="quarter" idx="12"/>
          </p:nvPr>
        </p:nvSpPr>
        <p:spPr/>
        <p:txBody>
          <a:bodyPr/>
          <a:lstStyle/>
          <a:p>
            <a:fld id="{2338F51C-D5EA-4311-9A7E-897834F6F1FC}" type="slidenum">
              <a:rPr lang="en-GB" smtClean="0"/>
              <a:pPr/>
              <a:t>‹#›</a:t>
            </a:fld>
            <a:endParaRPr lang="en-GB"/>
          </a:p>
        </p:txBody>
      </p:sp>
    </p:spTree>
    <p:extLst>
      <p:ext uri="{BB962C8B-B14F-4D97-AF65-F5344CB8AC3E}">
        <p14:creationId xmlns:p14="http://schemas.microsoft.com/office/powerpoint/2010/main" val="4218536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16D138-9908-49B9-A7B3-6E642EED3453}" type="datetime1">
              <a:rPr lang="en-GB" smtClean="0"/>
              <a:t>06/08/2025</a:t>
            </a:fld>
            <a:endParaRPr lang="en-GB"/>
          </a:p>
        </p:txBody>
      </p:sp>
      <p:sp>
        <p:nvSpPr>
          <p:cNvPr id="5" name="Footer Placeholder 4"/>
          <p:cNvSpPr>
            <a:spLocks noGrp="1"/>
          </p:cNvSpPr>
          <p:nvPr>
            <p:ph type="ftr" sz="quarter" idx="11"/>
          </p:nvPr>
        </p:nvSpPr>
        <p:spPr/>
        <p:txBody>
          <a:bodyPr/>
          <a:lstStyle/>
          <a:p>
            <a:r>
              <a:rPr lang="ar-SA"/>
              <a:t>فوزية الكلابي</a:t>
            </a:r>
            <a:endParaRPr lang="en-GB"/>
          </a:p>
        </p:txBody>
      </p:sp>
      <p:sp>
        <p:nvSpPr>
          <p:cNvPr id="6" name="Slide Number Placeholder 5"/>
          <p:cNvSpPr>
            <a:spLocks noGrp="1"/>
          </p:cNvSpPr>
          <p:nvPr>
            <p:ph type="sldNum" sz="quarter" idx="12"/>
          </p:nvPr>
        </p:nvSpPr>
        <p:spPr/>
        <p:txBody>
          <a:bodyPr/>
          <a:lstStyle/>
          <a:p>
            <a:fld id="{2338F51C-D5EA-4311-9A7E-897834F6F1FC}"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858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6D1459-9EC6-4217-9697-69B55506EF76}" type="datetime1">
              <a:rPr lang="en-GB" smtClean="0"/>
              <a:t>06/08/2025</a:t>
            </a:fld>
            <a:endParaRPr lang="en-GB"/>
          </a:p>
        </p:txBody>
      </p:sp>
      <p:sp>
        <p:nvSpPr>
          <p:cNvPr id="6" name="Footer Placeholder 5"/>
          <p:cNvSpPr>
            <a:spLocks noGrp="1"/>
          </p:cNvSpPr>
          <p:nvPr>
            <p:ph type="ftr" sz="quarter" idx="11"/>
          </p:nvPr>
        </p:nvSpPr>
        <p:spPr/>
        <p:txBody>
          <a:bodyPr/>
          <a:lstStyle/>
          <a:p>
            <a:r>
              <a:rPr lang="ar-SA"/>
              <a:t>فوزية الكلابي</a:t>
            </a:r>
            <a:endParaRPr lang="en-GB"/>
          </a:p>
        </p:txBody>
      </p:sp>
      <p:sp>
        <p:nvSpPr>
          <p:cNvPr id="7" name="Slide Number Placeholder 6"/>
          <p:cNvSpPr>
            <a:spLocks noGrp="1"/>
          </p:cNvSpPr>
          <p:nvPr>
            <p:ph type="sldNum" sz="quarter" idx="12"/>
          </p:nvPr>
        </p:nvSpPr>
        <p:spPr/>
        <p:txBody>
          <a:bodyPr/>
          <a:lstStyle/>
          <a:p>
            <a:fld id="{2338F51C-D5EA-4311-9A7E-897834F6F1FC}" type="slidenum">
              <a:rPr lang="en-GB" smtClean="0"/>
              <a:pPr/>
              <a:t>‹#›</a:t>
            </a:fld>
            <a:endParaRPr lang="en-GB"/>
          </a:p>
        </p:txBody>
      </p:sp>
    </p:spTree>
    <p:extLst>
      <p:ext uri="{BB962C8B-B14F-4D97-AF65-F5344CB8AC3E}">
        <p14:creationId xmlns:p14="http://schemas.microsoft.com/office/powerpoint/2010/main" val="367471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CCCA8D-75AD-4BB4-B7EB-AA095D18625A}" type="datetime1">
              <a:rPr lang="en-GB" smtClean="0"/>
              <a:t>06/08/2025</a:t>
            </a:fld>
            <a:endParaRPr lang="en-GB"/>
          </a:p>
        </p:txBody>
      </p:sp>
      <p:sp>
        <p:nvSpPr>
          <p:cNvPr id="8" name="Footer Placeholder 7"/>
          <p:cNvSpPr>
            <a:spLocks noGrp="1"/>
          </p:cNvSpPr>
          <p:nvPr>
            <p:ph type="ftr" sz="quarter" idx="11"/>
          </p:nvPr>
        </p:nvSpPr>
        <p:spPr/>
        <p:txBody>
          <a:bodyPr/>
          <a:lstStyle/>
          <a:p>
            <a:r>
              <a:rPr lang="ar-SA"/>
              <a:t>فوزية الكلابي</a:t>
            </a:r>
            <a:endParaRPr lang="en-GB"/>
          </a:p>
        </p:txBody>
      </p:sp>
      <p:sp>
        <p:nvSpPr>
          <p:cNvPr id="9" name="Slide Number Placeholder 8"/>
          <p:cNvSpPr>
            <a:spLocks noGrp="1"/>
          </p:cNvSpPr>
          <p:nvPr>
            <p:ph type="sldNum" sz="quarter" idx="12"/>
          </p:nvPr>
        </p:nvSpPr>
        <p:spPr/>
        <p:txBody>
          <a:bodyPr/>
          <a:lstStyle/>
          <a:p>
            <a:fld id="{2338F51C-D5EA-4311-9A7E-897834F6F1FC}" type="slidenum">
              <a:rPr lang="en-GB" smtClean="0"/>
              <a:pPr/>
              <a:t>‹#›</a:t>
            </a:fld>
            <a:endParaRPr lang="en-GB"/>
          </a:p>
        </p:txBody>
      </p:sp>
    </p:spTree>
    <p:extLst>
      <p:ext uri="{BB962C8B-B14F-4D97-AF65-F5344CB8AC3E}">
        <p14:creationId xmlns:p14="http://schemas.microsoft.com/office/powerpoint/2010/main" val="1112275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69806D-531D-4E59-915E-12401CF0EE54}" type="datetime1">
              <a:rPr lang="en-GB" smtClean="0"/>
              <a:t>06/08/2025</a:t>
            </a:fld>
            <a:endParaRPr lang="en-GB"/>
          </a:p>
        </p:txBody>
      </p:sp>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2338F51C-D5EA-4311-9A7E-897834F6F1FC}" type="slidenum">
              <a:rPr lang="en-GB" smtClean="0"/>
              <a:pPr/>
              <a:t>‹#›</a:t>
            </a:fld>
            <a:endParaRPr lang="en-GB"/>
          </a:p>
        </p:txBody>
      </p:sp>
    </p:spTree>
    <p:extLst>
      <p:ext uri="{BB962C8B-B14F-4D97-AF65-F5344CB8AC3E}">
        <p14:creationId xmlns:p14="http://schemas.microsoft.com/office/powerpoint/2010/main" val="344134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AEBF5E0-840C-4700-ADF1-F3717AD04965}" type="datetime1">
              <a:rPr lang="en-GB" smtClean="0"/>
              <a:t>06/08/2025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ar-SA"/>
              <a:t>فوزية الكلابي</a:t>
            </a:r>
            <a:endParaRPr lang="en-GB"/>
          </a:p>
        </p:txBody>
      </p:sp>
      <p:sp>
        <p:nvSpPr>
          <p:cNvPr id="9" name="Slide Number Placeholder 8"/>
          <p:cNvSpPr>
            <a:spLocks noGrp="1"/>
          </p:cNvSpPr>
          <p:nvPr>
            <p:ph type="sldNum" sz="quarter" idx="12"/>
          </p:nvPr>
        </p:nvSpPr>
        <p:spPr/>
        <p:txBody>
          <a:bodyPr/>
          <a:lstStyle/>
          <a:p>
            <a:fld id="{2338F51C-D5EA-4311-9A7E-897834F6F1FC}" type="slidenum">
              <a:rPr lang="en-GB" smtClean="0"/>
              <a:pPr/>
              <a:t>‹#›</a:t>
            </a:fld>
            <a:endParaRPr lang="en-GB"/>
          </a:p>
        </p:txBody>
      </p:sp>
    </p:spTree>
    <p:extLst>
      <p:ext uri="{BB962C8B-B14F-4D97-AF65-F5344CB8AC3E}">
        <p14:creationId xmlns:p14="http://schemas.microsoft.com/office/powerpoint/2010/main" val="322891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BC4AD42-A7B4-4BDF-B588-6F86D53D4503}" type="datetime1">
              <a:rPr lang="en-GB" smtClean="0"/>
              <a:t>06/08/2025</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ar-SA"/>
              <a:t>فوزية الكلابي</a:t>
            </a:r>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338F51C-D5EA-4311-9A7E-897834F6F1FC}" type="slidenum">
              <a:rPr lang="en-GB" smtClean="0"/>
              <a:pPr/>
              <a:t>‹#›</a:t>
            </a:fld>
            <a:endParaRPr lang="en-GB"/>
          </a:p>
        </p:txBody>
      </p:sp>
    </p:spTree>
    <p:extLst>
      <p:ext uri="{BB962C8B-B14F-4D97-AF65-F5344CB8AC3E}">
        <p14:creationId xmlns:p14="http://schemas.microsoft.com/office/powerpoint/2010/main" val="1909670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65A4C2-ED59-4DAF-8F7B-88ED53290B07}" type="datetime1">
              <a:rPr lang="en-GB" smtClean="0"/>
              <a:t>06/08/2025</a:t>
            </a:fld>
            <a:endParaRPr lang="en-GB"/>
          </a:p>
        </p:txBody>
      </p:sp>
      <p:sp>
        <p:nvSpPr>
          <p:cNvPr id="6" name="Footer Placeholder 5"/>
          <p:cNvSpPr>
            <a:spLocks noGrp="1"/>
          </p:cNvSpPr>
          <p:nvPr>
            <p:ph type="ftr" sz="quarter" idx="11"/>
          </p:nvPr>
        </p:nvSpPr>
        <p:spPr/>
        <p:txBody>
          <a:bodyPr/>
          <a:lstStyle/>
          <a:p>
            <a:r>
              <a:rPr lang="ar-SA"/>
              <a:t>فوزية الكلابي</a:t>
            </a:r>
            <a:endParaRPr lang="en-GB"/>
          </a:p>
        </p:txBody>
      </p:sp>
      <p:sp>
        <p:nvSpPr>
          <p:cNvPr id="7" name="Slide Number Placeholder 6"/>
          <p:cNvSpPr>
            <a:spLocks noGrp="1"/>
          </p:cNvSpPr>
          <p:nvPr>
            <p:ph type="sldNum" sz="quarter" idx="12"/>
          </p:nvPr>
        </p:nvSpPr>
        <p:spPr/>
        <p:txBody>
          <a:bodyPr/>
          <a:lstStyle/>
          <a:p>
            <a:fld id="{2338F51C-D5EA-4311-9A7E-897834F6F1FC}" type="slidenum">
              <a:rPr lang="en-GB" smtClean="0"/>
              <a:pPr/>
              <a:t>‹#›</a:t>
            </a:fld>
            <a:endParaRPr lang="en-GB"/>
          </a:p>
        </p:txBody>
      </p:sp>
    </p:spTree>
    <p:extLst>
      <p:ext uri="{BB962C8B-B14F-4D97-AF65-F5344CB8AC3E}">
        <p14:creationId xmlns:p14="http://schemas.microsoft.com/office/powerpoint/2010/main" val="3052610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99CA24F-F636-41B7-8D3A-E0E6D6A78917}" type="datetime1">
              <a:rPr lang="en-GB" smtClean="0"/>
              <a:t>06/08/2025</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ar-SA"/>
              <a:t>فوزية الكلابي</a:t>
            </a:r>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338F51C-D5EA-4311-9A7E-897834F6F1FC}" type="slidenum">
              <a:rPr lang="en-GB" smtClean="0"/>
              <a:pPr/>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3306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4000">
              <a:schemeClr val="bg1"/>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536304"/>
            <a:ext cx="7851648" cy="1684784"/>
          </a:xfrm>
        </p:spPr>
        <p:txBody>
          <a:bodyPr>
            <a:normAutofit/>
          </a:bodyPr>
          <a:lstStyle/>
          <a:p>
            <a:pPr algn="ctr"/>
            <a:r>
              <a:rPr lang="ar-SA" sz="4400" b="1" dirty="0">
                <a:solidFill>
                  <a:srgbClr val="C00000"/>
                </a:solidFill>
                <a:effectLst>
                  <a:outerShdw blurRad="38100" dist="38100" dir="2700000" algn="tl">
                    <a:srgbClr val="000000">
                      <a:alpha val="43137"/>
                    </a:srgbClr>
                  </a:outerShdw>
                </a:effectLst>
              </a:rPr>
              <a:t>مرونة الدخل والتقاطع(9)</a:t>
            </a:r>
            <a:br>
              <a:rPr lang="ar-SA" sz="4400" b="1" dirty="0">
                <a:solidFill>
                  <a:schemeClr val="tx1"/>
                </a:solidFill>
                <a:effectLst>
                  <a:outerShdw blurRad="38100" dist="38100" dir="2700000" algn="tl">
                    <a:srgbClr val="000000">
                      <a:alpha val="43137"/>
                    </a:srgbClr>
                  </a:outerShdw>
                </a:effectLst>
              </a:rPr>
            </a:br>
            <a:r>
              <a:rPr lang="en-US" sz="3600" b="1" dirty="0">
                <a:solidFill>
                  <a:srgbClr val="C00000"/>
                </a:solidFill>
                <a:effectLst>
                  <a:outerShdw blurRad="38100" dist="38100" dir="2700000" algn="tl">
                    <a:srgbClr val="000000">
                      <a:alpha val="43137"/>
                    </a:srgbClr>
                  </a:outerShdw>
                </a:effectLst>
              </a:rPr>
              <a:t>Income &amp;Cross –Price  Elasticities</a:t>
            </a:r>
            <a:endParaRPr lang="en-GB"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139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10148"/>
          </a:xfrm>
        </p:spPr>
        <p:txBody>
          <a:bodyPr>
            <a:normAutofit/>
          </a:bodyPr>
          <a:lstStyle/>
          <a:p>
            <a:pPr algn="ctr"/>
            <a:r>
              <a:rPr lang="ar-SA" sz="3600" b="1" dirty="0">
                <a:solidFill>
                  <a:srgbClr val="C00000"/>
                </a:solidFill>
                <a:effectLst>
                  <a:outerShdw blurRad="38100" dist="38100" dir="2700000" algn="tl">
                    <a:srgbClr val="000000">
                      <a:alpha val="43137"/>
                    </a:srgbClr>
                  </a:outerShdw>
                </a:effectLst>
              </a:rPr>
              <a:t>تمرين المرونة</a:t>
            </a:r>
            <a:endParaRPr lang="en-US" sz="3600" b="1" dirty="0">
              <a:solidFill>
                <a:srgbClr val="C0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22959" y="1268760"/>
                <a:ext cx="7543801" cy="5112568"/>
              </a:xfrm>
            </p:spPr>
            <p:txBody>
              <a:bodyPr>
                <a:normAutofit/>
              </a:bodyPr>
              <a:lstStyle/>
              <a:p>
                <a:pPr algn="r" rtl="1"/>
                <a:r>
                  <a:rPr lang="ar-SA" sz="2400" b="1" dirty="0">
                    <a:solidFill>
                      <a:srgbClr val="C00000"/>
                    </a:solidFill>
                    <a:effectLst>
                      <a:outerShdw blurRad="38100" dist="38100" dir="2700000" algn="tl">
                        <a:srgbClr val="000000">
                          <a:alpha val="43137"/>
                        </a:srgbClr>
                      </a:outerShdw>
                    </a:effectLst>
                  </a:rPr>
                  <a:t>بافتراض دالة الطلب التالية </a:t>
                </a:r>
              </a:p>
              <a:p>
                <a:pPr algn="ctr" rtl="1"/>
                <a:r>
                  <a:rPr lang="ar-SA" dirty="0"/>
                  <a:t>        </a:t>
                </a:r>
                <a14:m>
                  <m:oMath xmlns:m="http://schemas.openxmlformats.org/officeDocument/2006/math">
                    <m:sSub>
                      <m:sSubPr>
                        <m:ctrlPr>
                          <a:rPr lang="ar-SA"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𝑸</m:t>
                        </m:r>
                      </m:e>
                      <m:sub>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𝑿</m:t>
                        </m:r>
                      </m:sub>
                    </m:sSub>
                    <m:r>
                      <a:rPr lang="ar-SA"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𝟐𝟎𝟎</m:t>
                    </m:r>
                    <m:r>
                      <a:rPr lang="ar-SA"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𝟎</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𝟐</m:t>
                    </m:r>
                    <m:sSub>
                      <m:sSubPr>
                        <m:ctrlP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𝑷</m:t>
                        </m:r>
                      </m:e>
                      <m:sub>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𝑿</m:t>
                        </m:r>
                      </m:sub>
                    </m:sSub>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𝟐</m:t>
                    </m:r>
                    <m:sSub>
                      <m:sSubPr>
                        <m:ctrlP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𝑷</m:t>
                        </m:r>
                      </m:e>
                      <m:sub>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𝒀</m:t>
                        </m:r>
                      </m:sub>
                    </m:sSub>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𝟎</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𝟎𝟑</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𝑴</m:t>
                    </m:r>
                  </m:oMath>
                </a14:m>
                <a:endParaRPr lang="ar-SA" b="1" dirty="0">
                  <a:solidFill>
                    <a:srgbClr val="C00000"/>
                  </a:solidFill>
                  <a:effectLst>
                    <a:outerShdw blurRad="38100" dist="38100" dir="2700000" algn="tl">
                      <a:srgbClr val="000000">
                        <a:alpha val="43137"/>
                      </a:srgbClr>
                    </a:outerShdw>
                  </a:effectLst>
                </a:endParaRPr>
              </a:p>
              <a:p>
                <a:pPr algn="r" rtl="1"/>
                <a:r>
                  <a:rPr lang="ar-SA" dirty="0"/>
                  <a:t> حيث : </a:t>
                </a:r>
                <a:r>
                  <a:rPr lang="en-US" b="1" dirty="0">
                    <a:solidFill>
                      <a:srgbClr val="0070C0"/>
                    </a:solidFill>
                    <a:effectLst>
                      <a:outerShdw blurRad="38100" dist="38100" dir="2700000" algn="tl">
                        <a:srgbClr val="000000">
                          <a:alpha val="43137"/>
                        </a:srgbClr>
                      </a:outerShdw>
                    </a:effectLst>
                  </a:rPr>
                  <a:t>M=1500 , </a:t>
                </a:r>
                <a14:m>
                  <m:oMath xmlns:m="http://schemas.openxmlformats.org/officeDocument/2006/math">
                    <m:sSub>
                      <m:sSubPr>
                        <m:ctrlPr>
                          <a:rPr lang="en-US" b="1" i="1">
                            <a:solidFill>
                              <a:srgbClr val="0070C0"/>
                            </a:solidFill>
                            <a:effectLst>
                              <a:outerShdw blurRad="38100" dist="38100" dir="2700000" algn="tl">
                                <a:srgbClr val="000000">
                                  <a:alpha val="43137"/>
                                </a:srgbClr>
                              </a:outerShdw>
                            </a:effectLst>
                            <a:latin typeface="Cambria Math" panose="02040503050406030204" pitchFamily="18" charset="0"/>
                          </a:rPr>
                        </m:ctrlPr>
                      </m:sSubPr>
                      <m:e>
                        <m:r>
                          <a:rPr lang="en-US" b="1" i="1">
                            <a:solidFill>
                              <a:srgbClr val="0070C0"/>
                            </a:solidFill>
                            <a:effectLst>
                              <a:outerShdw blurRad="38100" dist="38100" dir="2700000" algn="tl">
                                <a:srgbClr val="000000">
                                  <a:alpha val="43137"/>
                                </a:srgbClr>
                              </a:outerShdw>
                            </a:effectLst>
                            <a:latin typeface="Cambria Math" panose="02040503050406030204" pitchFamily="18" charset="0"/>
                          </a:rPr>
                          <m:t>𝑷</m:t>
                        </m:r>
                      </m:e>
                      <m:sub>
                        <m:r>
                          <a:rPr lang="en-US" b="1" i="1">
                            <a:solidFill>
                              <a:srgbClr val="0070C0"/>
                            </a:solidFill>
                            <a:effectLst>
                              <a:outerShdw blurRad="38100" dist="38100" dir="2700000" algn="tl">
                                <a:srgbClr val="000000">
                                  <a:alpha val="43137"/>
                                </a:srgbClr>
                              </a:outerShdw>
                            </a:effectLst>
                            <a:latin typeface="Cambria Math" panose="02040503050406030204" pitchFamily="18" charset="0"/>
                          </a:rPr>
                          <m:t>𝑿</m:t>
                        </m:r>
                      </m:sub>
                    </m:sSub>
                  </m:oMath>
                </a14:m>
                <a:r>
                  <a:rPr lang="en-US" b="1" dirty="0">
                    <a:solidFill>
                      <a:srgbClr val="0070C0"/>
                    </a:solidFill>
                    <a:effectLst>
                      <a:outerShdw blurRad="38100" dist="38100" dir="2700000" algn="tl">
                        <a:srgbClr val="000000">
                          <a:alpha val="43137"/>
                        </a:srgbClr>
                      </a:outerShdw>
                    </a:effectLst>
                  </a:rPr>
                  <a:t>=5, </a:t>
                </a:r>
                <a14:m>
                  <m:oMath xmlns:m="http://schemas.openxmlformats.org/officeDocument/2006/math">
                    <m:sSub>
                      <m:sSubPr>
                        <m:ctrlPr>
                          <a:rPr lang="en-US" b="1" i="1">
                            <a:solidFill>
                              <a:srgbClr val="0070C0"/>
                            </a:solidFill>
                            <a:effectLst>
                              <a:outerShdw blurRad="38100" dist="38100" dir="2700000" algn="tl">
                                <a:srgbClr val="000000">
                                  <a:alpha val="43137"/>
                                </a:srgbClr>
                              </a:outerShdw>
                            </a:effectLst>
                            <a:latin typeface="Cambria Math" panose="02040503050406030204" pitchFamily="18" charset="0"/>
                          </a:rPr>
                        </m:ctrlPr>
                      </m:sSubPr>
                      <m:e>
                        <m:r>
                          <a:rPr lang="en-US" b="1" i="1">
                            <a:solidFill>
                              <a:srgbClr val="0070C0"/>
                            </a:solidFill>
                            <a:effectLst>
                              <a:outerShdw blurRad="38100" dist="38100" dir="2700000" algn="tl">
                                <a:srgbClr val="000000">
                                  <a:alpha val="43137"/>
                                </a:srgbClr>
                              </a:outerShdw>
                            </a:effectLst>
                            <a:latin typeface="Cambria Math" panose="02040503050406030204" pitchFamily="18" charset="0"/>
                          </a:rPr>
                          <m:t>𝑷</m:t>
                        </m:r>
                      </m:e>
                      <m:sub>
                        <m:r>
                          <a:rPr lang="en-US" b="1" i="1" smtClean="0">
                            <a:solidFill>
                              <a:srgbClr val="0070C0"/>
                            </a:solidFill>
                            <a:effectLst>
                              <a:outerShdw blurRad="38100" dist="38100" dir="2700000" algn="tl">
                                <a:srgbClr val="000000">
                                  <a:alpha val="43137"/>
                                </a:srgbClr>
                              </a:outerShdw>
                            </a:effectLst>
                            <a:latin typeface="Cambria Math" panose="02040503050406030204" pitchFamily="18" charset="0"/>
                          </a:rPr>
                          <m:t>𝒀</m:t>
                        </m:r>
                      </m:sub>
                    </m:sSub>
                  </m:oMath>
                </a14:m>
                <a:r>
                  <a:rPr lang="en-US" b="1" dirty="0">
                    <a:solidFill>
                      <a:srgbClr val="0070C0"/>
                    </a:solidFill>
                    <a:effectLst>
                      <a:outerShdw blurRad="38100" dist="38100" dir="2700000" algn="tl">
                        <a:srgbClr val="000000">
                          <a:alpha val="43137"/>
                        </a:srgbClr>
                      </a:outerShdw>
                    </a:effectLst>
                  </a:rPr>
                  <a:t> =6</a:t>
                </a:r>
              </a:p>
              <a:p>
                <a:pPr marL="457200" indent="-457200" algn="r" rtl="1">
                  <a:buFont typeface="+mj-lt"/>
                  <a:buAutoNum type="arabicPeriod"/>
                </a:pPr>
                <a:r>
                  <a:rPr lang="ar-SA" b="1" dirty="0">
                    <a:solidFill>
                      <a:srgbClr val="0070C0"/>
                    </a:solidFill>
                    <a:effectLst>
                      <a:outerShdw blurRad="38100" dist="38100" dir="2700000" algn="tl">
                        <a:srgbClr val="000000">
                          <a:alpha val="43137"/>
                        </a:srgbClr>
                      </a:outerShdw>
                    </a:effectLst>
                  </a:rPr>
                  <a:t>ماهو المعنى اللاقتصادي لهذه الدالة ؟</a:t>
                </a:r>
              </a:p>
              <a:p>
                <a:pPr marL="457200" indent="-457200" algn="r" rtl="1">
                  <a:buFont typeface="+mj-lt"/>
                  <a:buAutoNum type="arabicPeriod"/>
                </a:pPr>
                <a:r>
                  <a:rPr lang="ar-SA" b="1" dirty="0">
                    <a:solidFill>
                      <a:srgbClr val="0070C0"/>
                    </a:solidFill>
                    <a:effectLst>
                      <a:outerShdw blurRad="38100" dist="38100" dir="2700000" algn="tl">
                        <a:srgbClr val="000000">
                          <a:alpha val="43137"/>
                        </a:srgbClr>
                      </a:outerShdw>
                    </a:effectLst>
                  </a:rPr>
                  <a:t>كم يبلغ ميل دالة الطلب مع كتابة المعادلة  ؟</a:t>
                </a:r>
              </a:p>
              <a:p>
                <a:pPr marL="457200" indent="-457200" algn="r" rtl="1">
                  <a:buFont typeface="+mj-lt"/>
                  <a:buAutoNum type="arabicPeriod"/>
                </a:pPr>
                <a:r>
                  <a:rPr lang="ar-SA" b="1" dirty="0">
                    <a:solidFill>
                      <a:srgbClr val="0070C0"/>
                    </a:solidFill>
                    <a:effectLst>
                      <a:outerShdw blurRad="38100" dist="38100" dir="2700000" algn="tl">
                        <a:srgbClr val="000000">
                          <a:alpha val="43137"/>
                        </a:srgbClr>
                      </a:outerShdw>
                    </a:effectLst>
                  </a:rPr>
                  <a:t>كم يبلغ ميل منحنى الطلب مع كتابة المعادلة ؟</a:t>
                </a:r>
              </a:p>
              <a:p>
                <a:pPr marL="457200" indent="-457200" algn="r" rtl="1">
                  <a:buFont typeface="+mj-lt"/>
                  <a:buAutoNum type="arabicPeriod"/>
                </a:pPr>
                <a:r>
                  <a:rPr lang="ar-SA" b="1" dirty="0">
                    <a:solidFill>
                      <a:srgbClr val="0070C0"/>
                    </a:solidFill>
                    <a:effectLst>
                      <a:outerShdw blurRad="38100" dist="38100" dir="2700000" algn="tl">
                        <a:srgbClr val="000000">
                          <a:alpha val="43137"/>
                        </a:srgbClr>
                      </a:outerShdw>
                    </a:effectLst>
                  </a:rPr>
                  <a:t>احسبي مرونة الطلب السعرية على السلعة (</a:t>
                </a:r>
                <a:r>
                  <a:rPr lang="en-US" b="1" dirty="0">
                    <a:solidFill>
                      <a:srgbClr val="0070C0"/>
                    </a:solidFill>
                    <a:effectLst>
                      <a:outerShdw blurRad="38100" dist="38100" dir="2700000" algn="tl">
                        <a:srgbClr val="000000">
                          <a:alpha val="43137"/>
                        </a:srgbClr>
                      </a:outerShdw>
                    </a:effectLst>
                  </a:rPr>
                  <a:t>X</a:t>
                </a:r>
                <a:r>
                  <a:rPr lang="ar-SA" b="1" dirty="0">
                    <a:solidFill>
                      <a:srgbClr val="0070C0"/>
                    </a:solidFill>
                    <a:effectLst>
                      <a:outerShdw blurRad="38100" dist="38100" dir="2700000" algn="tl">
                        <a:srgbClr val="000000">
                          <a:alpha val="43137"/>
                        </a:srgbClr>
                      </a:outerShdw>
                    </a:effectLst>
                  </a:rPr>
                  <a:t>) </a:t>
                </a:r>
                <a:r>
                  <a:rPr lang="en-US" b="1" dirty="0">
                    <a:solidFill>
                      <a:srgbClr val="0070C0"/>
                    </a:solidFill>
                    <a:effectLst>
                      <a:outerShdw blurRad="38100" dist="38100" dir="2700000" algn="tl">
                        <a:srgbClr val="000000">
                          <a:alpha val="43137"/>
                        </a:srgbClr>
                      </a:outerShdw>
                    </a:effectLst>
                  </a:rPr>
                  <a:t> </a:t>
                </a:r>
              </a:p>
              <a:p>
                <a:pPr marL="457200" indent="-457200" algn="r" rtl="1">
                  <a:buFont typeface="+mj-lt"/>
                  <a:buAutoNum type="arabicPeriod"/>
                </a:pPr>
                <a:r>
                  <a:rPr lang="ar-SA" b="1" dirty="0">
                    <a:solidFill>
                      <a:srgbClr val="0070C0"/>
                    </a:solidFill>
                    <a:effectLst>
                      <a:outerShdw blurRad="38100" dist="38100" dir="2700000" algn="tl">
                        <a:srgbClr val="000000">
                          <a:alpha val="43137"/>
                        </a:srgbClr>
                      </a:outerShdw>
                    </a:effectLst>
                  </a:rPr>
                  <a:t>احسبي المرونة الدخلية . وحددي نوع السلعة ؟</a:t>
                </a:r>
                <a:endParaRPr lang="en-US" b="1" dirty="0">
                  <a:solidFill>
                    <a:srgbClr val="0070C0"/>
                  </a:solidFill>
                  <a:effectLst>
                    <a:outerShdw blurRad="38100" dist="38100" dir="2700000" algn="tl">
                      <a:srgbClr val="000000">
                        <a:alpha val="43137"/>
                      </a:srgbClr>
                    </a:outerShdw>
                  </a:effectLst>
                </a:endParaRPr>
              </a:p>
              <a:p>
                <a:pPr marL="457200" indent="-457200" algn="r" rtl="1">
                  <a:buFont typeface="+mj-lt"/>
                  <a:buAutoNum type="arabicPeriod"/>
                </a:pPr>
                <a:r>
                  <a:rPr lang="ar-SA" b="1" dirty="0">
                    <a:solidFill>
                      <a:srgbClr val="0070C0"/>
                    </a:solidFill>
                    <a:effectLst>
                      <a:outerShdw blurRad="38100" dist="38100" dir="2700000" algn="tl">
                        <a:srgbClr val="000000">
                          <a:alpha val="43137"/>
                        </a:srgbClr>
                      </a:outerShdw>
                    </a:effectLst>
                  </a:rPr>
                  <a:t>احسبي مرونة الطلب التقاطعية ؟ حدد طبييعة العلاقة بين السلعتين؟</a:t>
                </a:r>
                <a:endParaRPr lang="en-US" sz="1600" b="1" dirty="0">
                  <a:solidFill>
                    <a:srgbClr val="00B050"/>
                  </a:solidFill>
                  <a:effectLst>
                    <a:outerShdw blurRad="38100" dist="38100" dir="2700000" algn="tl">
                      <a:srgbClr val="000000">
                        <a:alpha val="43137"/>
                      </a:srgbClr>
                    </a:outerShdw>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22959" y="1268760"/>
                <a:ext cx="7543801" cy="5112568"/>
              </a:xfrm>
              <a:blipFill rotWithShape="0">
                <a:blip r:embed="rId2"/>
                <a:stretch>
                  <a:fillRect t="-1669" r="-290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2338F51C-D5EA-4311-9A7E-897834F6F1FC}" type="slidenum">
              <a:rPr lang="en-GB" smtClean="0"/>
              <a:pPr/>
              <a:t>10</a:t>
            </a:fld>
            <a:endParaRPr lang="en-GB"/>
          </a:p>
        </p:txBody>
      </p:sp>
    </p:spTree>
    <p:extLst>
      <p:ext uri="{BB962C8B-B14F-4D97-AF65-F5344CB8AC3E}">
        <p14:creationId xmlns:p14="http://schemas.microsoft.com/office/powerpoint/2010/main" val="86393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10148"/>
          </a:xfrm>
        </p:spPr>
        <p:txBody>
          <a:bodyPr>
            <a:normAutofit/>
          </a:bodyPr>
          <a:lstStyle/>
          <a:p>
            <a:pPr algn="ctr"/>
            <a:r>
              <a:rPr lang="ar-SA" sz="3600" b="1" dirty="0">
                <a:solidFill>
                  <a:srgbClr val="C00000"/>
                </a:solidFill>
                <a:effectLst>
                  <a:outerShdw blurRad="38100" dist="38100" dir="2700000" algn="tl">
                    <a:srgbClr val="000000">
                      <a:alpha val="43137"/>
                    </a:srgbClr>
                  </a:outerShdw>
                </a:effectLst>
              </a:rPr>
              <a:t>واجب</a:t>
            </a:r>
            <a:endParaRPr lang="en-US" sz="3600" b="1" dirty="0">
              <a:solidFill>
                <a:srgbClr val="C0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22959" y="1268760"/>
                <a:ext cx="7543801" cy="5112568"/>
              </a:xfrm>
            </p:spPr>
            <p:txBody>
              <a:bodyPr>
                <a:normAutofit/>
              </a:bodyPr>
              <a:lstStyle/>
              <a:p>
                <a:pPr algn="r" rtl="1"/>
                <a:r>
                  <a:rPr lang="ar-SA" sz="2400" b="1" dirty="0">
                    <a:solidFill>
                      <a:srgbClr val="C00000"/>
                    </a:solidFill>
                    <a:effectLst>
                      <a:outerShdw blurRad="38100" dist="38100" dir="2700000" algn="tl">
                        <a:srgbClr val="000000">
                          <a:alpha val="43137"/>
                        </a:srgbClr>
                      </a:outerShdw>
                    </a:effectLst>
                  </a:rPr>
                  <a:t>بافتراض دالة الطلب التالية </a:t>
                </a:r>
              </a:p>
              <a:p>
                <a:pPr algn="ctr" rtl="1"/>
                <a:r>
                  <a:rPr lang="ar-SA" dirty="0"/>
                  <a:t>        </a:t>
                </a:r>
                <a14:m>
                  <m:oMath xmlns:m="http://schemas.openxmlformats.org/officeDocument/2006/math">
                    <m:sSub>
                      <m:sSubPr>
                        <m:ctrlPr>
                          <a:rPr lang="ar-SA"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𝑸</m:t>
                        </m:r>
                      </m:e>
                      <m:sub>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𝑿</m:t>
                        </m:r>
                      </m:sub>
                    </m:sSub>
                    <m:r>
                      <a:rPr lang="ar-SA"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ar-SA" b="1" i="1" smtClean="0">
                        <a:solidFill>
                          <a:srgbClr val="C00000"/>
                        </a:solidFill>
                        <a:effectLst>
                          <a:outerShdw blurRad="38100" dist="38100" dir="2700000" algn="tl">
                            <a:srgbClr val="000000">
                              <a:alpha val="43137"/>
                            </a:srgbClr>
                          </a:outerShdw>
                        </a:effectLst>
                        <a:latin typeface="Cambria Math" panose="02040503050406030204" pitchFamily="18" charset="0"/>
                      </a:rPr>
                      <m:t>𝟒𝟎𝟎</m:t>
                    </m:r>
                    <m:r>
                      <a:rPr lang="ar-SA"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𝟎</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ar-SA" b="1" i="1" smtClean="0">
                        <a:solidFill>
                          <a:srgbClr val="C00000"/>
                        </a:solidFill>
                        <a:effectLst>
                          <a:outerShdw blurRad="38100" dist="38100" dir="2700000" algn="tl">
                            <a:srgbClr val="000000">
                              <a:alpha val="43137"/>
                            </a:srgbClr>
                          </a:outerShdw>
                        </a:effectLst>
                        <a:latin typeface="Cambria Math" panose="02040503050406030204" pitchFamily="18" charset="0"/>
                      </a:rPr>
                      <m:t>𝟓</m:t>
                    </m:r>
                    <m:sSub>
                      <m:sSubPr>
                        <m:ctrlP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𝑷</m:t>
                        </m:r>
                      </m:e>
                      <m:sub>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𝑿</m:t>
                        </m:r>
                      </m:sub>
                    </m:sSub>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ar-SA" b="1" i="1" smtClean="0">
                        <a:solidFill>
                          <a:srgbClr val="C00000"/>
                        </a:solidFill>
                        <a:effectLst>
                          <a:outerShdw blurRad="38100" dist="38100" dir="2700000" algn="tl">
                            <a:srgbClr val="000000">
                              <a:alpha val="43137"/>
                            </a:srgbClr>
                          </a:outerShdw>
                        </a:effectLst>
                        <a:latin typeface="Cambria Math" panose="02040503050406030204" pitchFamily="18" charset="0"/>
                      </a:rPr>
                      <m:t>𝟒</m:t>
                    </m:r>
                    <m:sSub>
                      <m:sSubPr>
                        <m:ctrlP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𝑷</m:t>
                        </m:r>
                      </m:e>
                      <m:sub>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𝒀</m:t>
                        </m:r>
                      </m:sub>
                    </m:sSub>
                    <m:r>
                      <a:rPr lang="ar-SA"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𝟎</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𝟎𝟐</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𝑴</m:t>
                    </m:r>
                  </m:oMath>
                </a14:m>
                <a:endParaRPr lang="ar-SA" b="1" dirty="0">
                  <a:solidFill>
                    <a:srgbClr val="C00000"/>
                  </a:solidFill>
                  <a:effectLst>
                    <a:outerShdw blurRad="38100" dist="38100" dir="2700000" algn="tl">
                      <a:srgbClr val="000000">
                        <a:alpha val="43137"/>
                      </a:srgbClr>
                    </a:outerShdw>
                  </a:effectLst>
                </a:endParaRPr>
              </a:p>
              <a:p>
                <a:pPr algn="r" rtl="1"/>
                <a:r>
                  <a:rPr lang="ar-SA" dirty="0"/>
                  <a:t> حيث : </a:t>
                </a:r>
                <a:r>
                  <a:rPr lang="en-US" b="1" dirty="0">
                    <a:solidFill>
                      <a:srgbClr val="0070C0"/>
                    </a:solidFill>
                    <a:effectLst>
                      <a:outerShdw blurRad="38100" dist="38100" dir="2700000" algn="tl">
                        <a:srgbClr val="000000">
                          <a:alpha val="43137"/>
                        </a:srgbClr>
                      </a:outerShdw>
                    </a:effectLst>
                  </a:rPr>
                  <a:t>M=1200 , </a:t>
                </a:r>
                <a14:m>
                  <m:oMath xmlns:m="http://schemas.openxmlformats.org/officeDocument/2006/math">
                    <m:sSub>
                      <m:sSubPr>
                        <m:ctrlPr>
                          <a:rPr lang="en-US" b="1" i="1">
                            <a:solidFill>
                              <a:srgbClr val="0070C0"/>
                            </a:solidFill>
                            <a:effectLst>
                              <a:outerShdw blurRad="38100" dist="38100" dir="2700000" algn="tl">
                                <a:srgbClr val="000000">
                                  <a:alpha val="43137"/>
                                </a:srgbClr>
                              </a:outerShdw>
                            </a:effectLst>
                            <a:latin typeface="Cambria Math" panose="02040503050406030204" pitchFamily="18" charset="0"/>
                          </a:rPr>
                        </m:ctrlPr>
                      </m:sSubPr>
                      <m:e>
                        <m:r>
                          <a:rPr lang="en-US" b="1" i="1">
                            <a:solidFill>
                              <a:srgbClr val="0070C0"/>
                            </a:solidFill>
                            <a:effectLst>
                              <a:outerShdw blurRad="38100" dist="38100" dir="2700000" algn="tl">
                                <a:srgbClr val="000000">
                                  <a:alpha val="43137"/>
                                </a:srgbClr>
                              </a:outerShdw>
                            </a:effectLst>
                            <a:latin typeface="Cambria Math" panose="02040503050406030204" pitchFamily="18" charset="0"/>
                          </a:rPr>
                          <m:t>𝑷</m:t>
                        </m:r>
                      </m:e>
                      <m:sub>
                        <m:r>
                          <a:rPr lang="en-US" b="1" i="1">
                            <a:solidFill>
                              <a:srgbClr val="0070C0"/>
                            </a:solidFill>
                            <a:effectLst>
                              <a:outerShdw blurRad="38100" dist="38100" dir="2700000" algn="tl">
                                <a:srgbClr val="000000">
                                  <a:alpha val="43137"/>
                                </a:srgbClr>
                              </a:outerShdw>
                            </a:effectLst>
                            <a:latin typeface="Cambria Math" panose="02040503050406030204" pitchFamily="18" charset="0"/>
                          </a:rPr>
                          <m:t>𝑿</m:t>
                        </m:r>
                      </m:sub>
                    </m:sSub>
                  </m:oMath>
                </a14:m>
                <a:r>
                  <a:rPr lang="en-US" b="1" dirty="0">
                    <a:solidFill>
                      <a:srgbClr val="0070C0"/>
                    </a:solidFill>
                    <a:effectLst>
                      <a:outerShdw blurRad="38100" dist="38100" dir="2700000" algn="tl">
                        <a:srgbClr val="000000">
                          <a:alpha val="43137"/>
                        </a:srgbClr>
                      </a:outerShdw>
                    </a:effectLst>
                  </a:rPr>
                  <a:t>=2, </a:t>
                </a:r>
                <a14:m>
                  <m:oMath xmlns:m="http://schemas.openxmlformats.org/officeDocument/2006/math">
                    <m:sSub>
                      <m:sSubPr>
                        <m:ctrlPr>
                          <a:rPr lang="en-US" b="1" i="1">
                            <a:solidFill>
                              <a:srgbClr val="0070C0"/>
                            </a:solidFill>
                            <a:effectLst>
                              <a:outerShdw blurRad="38100" dist="38100" dir="2700000" algn="tl">
                                <a:srgbClr val="000000">
                                  <a:alpha val="43137"/>
                                </a:srgbClr>
                              </a:outerShdw>
                            </a:effectLst>
                            <a:latin typeface="Cambria Math" panose="02040503050406030204" pitchFamily="18" charset="0"/>
                          </a:rPr>
                        </m:ctrlPr>
                      </m:sSubPr>
                      <m:e>
                        <m:r>
                          <a:rPr lang="en-US" b="1" i="1">
                            <a:solidFill>
                              <a:srgbClr val="0070C0"/>
                            </a:solidFill>
                            <a:effectLst>
                              <a:outerShdw blurRad="38100" dist="38100" dir="2700000" algn="tl">
                                <a:srgbClr val="000000">
                                  <a:alpha val="43137"/>
                                </a:srgbClr>
                              </a:outerShdw>
                            </a:effectLst>
                            <a:latin typeface="Cambria Math" panose="02040503050406030204" pitchFamily="18" charset="0"/>
                          </a:rPr>
                          <m:t>𝑷</m:t>
                        </m:r>
                      </m:e>
                      <m:sub>
                        <m:r>
                          <a:rPr lang="en-US" b="1" i="1" smtClean="0">
                            <a:solidFill>
                              <a:srgbClr val="0070C0"/>
                            </a:solidFill>
                            <a:effectLst>
                              <a:outerShdw blurRad="38100" dist="38100" dir="2700000" algn="tl">
                                <a:srgbClr val="000000">
                                  <a:alpha val="43137"/>
                                </a:srgbClr>
                              </a:outerShdw>
                            </a:effectLst>
                            <a:latin typeface="Cambria Math" panose="02040503050406030204" pitchFamily="18" charset="0"/>
                          </a:rPr>
                          <m:t>𝒀</m:t>
                        </m:r>
                      </m:sub>
                    </m:sSub>
                  </m:oMath>
                </a14:m>
                <a:r>
                  <a:rPr lang="en-US" b="1" dirty="0">
                    <a:solidFill>
                      <a:srgbClr val="0070C0"/>
                    </a:solidFill>
                    <a:effectLst>
                      <a:outerShdw blurRad="38100" dist="38100" dir="2700000" algn="tl">
                        <a:srgbClr val="000000">
                          <a:alpha val="43137"/>
                        </a:srgbClr>
                      </a:outerShdw>
                    </a:effectLst>
                  </a:rPr>
                  <a:t> =4</a:t>
                </a:r>
              </a:p>
              <a:p>
                <a:pPr marL="457200" indent="-457200" algn="r" rtl="1">
                  <a:buFont typeface="+mj-lt"/>
                  <a:buAutoNum type="arabicPeriod"/>
                </a:pPr>
                <a:r>
                  <a:rPr lang="ar-SA" b="1" dirty="0">
                    <a:solidFill>
                      <a:srgbClr val="0070C0"/>
                    </a:solidFill>
                    <a:effectLst>
                      <a:outerShdw blurRad="38100" dist="38100" dir="2700000" algn="tl">
                        <a:srgbClr val="000000">
                          <a:alpha val="43137"/>
                        </a:srgbClr>
                      </a:outerShdw>
                    </a:effectLst>
                  </a:rPr>
                  <a:t>كم يبلغ ميل دالة الطلب مع كتابة المعادلة  ؟</a:t>
                </a:r>
              </a:p>
              <a:p>
                <a:pPr marL="457200" indent="-457200" algn="r" rtl="1">
                  <a:buFont typeface="+mj-lt"/>
                  <a:buAutoNum type="arabicPeriod"/>
                </a:pPr>
                <a:r>
                  <a:rPr lang="ar-SA" b="1" dirty="0">
                    <a:solidFill>
                      <a:srgbClr val="0070C0"/>
                    </a:solidFill>
                    <a:effectLst>
                      <a:outerShdw blurRad="38100" dist="38100" dir="2700000" algn="tl">
                        <a:srgbClr val="000000">
                          <a:alpha val="43137"/>
                        </a:srgbClr>
                      </a:outerShdw>
                    </a:effectLst>
                  </a:rPr>
                  <a:t>كم يبلغ ميل منحنى الطلب مع كتابة المعادلة ؟</a:t>
                </a:r>
              </a:p>
              <a:p>
                <a:pPr marL="457200" indent="-457200" algn="r" rtl="1">
                  <a:buFont typeface="+mj-lt"/>
                  <a:buAutoNum type="arabicPeriod"/>
                </a:pPr>
                <a:r>
                  <a:rPr lang="ar-SA" b="1" dirty="0">
                    <a:solidFill>
                      <a:srgbClr val="0070C0"/>
                    </a:solidFill>
                    <a:effectLst>
                      <a:outerShdw blurRad="38100" dist="38100" dir="2700000" algn="tl">
                        <a:srgbClr val="000000">
                          <a:alpha val="43137"/>
                        </a:srgbClr>
                      </a:outerShdw>
                    </a:effectLst>
                  </a:rPr>
                  <a:t>احسبي مرونة الطلب السعرية على السلعة (</a:t>
                </a:r>
                <a:r>
                  <a:rPr lang="en-US" b="1" dirty="0">
                    <a:solidFill>
                      <a:srgbClr val="0070C0"/>
                    </a:solidFill>
                    <a:effectLst>
                      <a:outerShdw blurRad="38100" dist="38100" dir="2700000" algn="tl">
                        <a:srgbClr val="000000">
                          <a:alpha val="43137"/>
                        </a:srgbClr>
                      </a:outerShdw>
                    </a:effectLst>
                  </a:rPr>
                  <a:t>X</a:t>
                </a:r>
                <a:r>
                  <a:rPr lang="ar-SA" b="1" dirty="0">
                    <a:solidFill>
                      <a:srgbClr val="0070C0"/>
                    </a:solidFill>
                    <a:effectLst>
                      <a:outerShdw blurRad="38100" dist="38100" dir="2700000" algn="tl">
                        <a:srgbClr val="000000">
                          <a:alpha val="43137"/>
                        </a:srgbClr>
                      </a:outerShdw>
                    </a:effectLst>
                  </a:rPr>
                  <a:t>) </a:t>
                </a:r>
                <a:r>
                  <a:rPr lang="en-US" b="1" dirty="0">
                    <a:solidFill>
                      <a:srgbClr val="0070C0"/>
                    </a:solidFill>
                    <a:effectLst>
                      <a:outerShdw blurRad="38100" dist="38100" dir="2700000" algn="tl">
                        <a:srgbClr val="000000">
                          <a:alpha val="43137"/>
                        </a:srgbClr>
                      </a:outerShdw>
                    </a:effectLst>
                  </a:rPr>
                  <a:t> </a:t>
                </a:r>
              </a:p>
              <a:p>
                <a:pPr marL="457200" indent="-457200" algn="r" rtl="1">
                  <a:buFont typeface="+mj-lt"/>
                  <a:buAutoNum type="arabicPeriod"/>
                </a:pPr>
                <a:r>
                  <a:rPr lang="ar-SA" b="1" dirty="0">
                    <a:solidFill>
                      <a:srgbClr val="0070C0"/>
                    </a:solidFill>
                    <a:effectLst>
                      <a:outerShdw blurRad="38100" dist="38100" dir="2700000" algn="tl">
                        <a:srgbClr val="000000">
                          <a:alpha val="43137"/>
                        </a:srgbClr>
                      </a:outerShdw>
                    </a:effectLst>
                  </a:rPr>
                  <a:t>احسبي المرونة الدخلية . وحددي نوع السلعة </a:t>
                </a:r>
                <a:r>
                  <a:rPr lang="ar-SA" sz="1400" b="1" dirty="0">
                    <a:solidFill>
                      <a:srgbClr val="00B050"/>
                    </a:solidFill>
                    <a:effectLst>
                      <a:outerShdw blurRad="38100" dist="38100" dir="2700000" algn="tl">
                        <a:srgbClr val="000000">
                          <a:alpha val="43137"/>
                        </a:srgbClr>
                      </a:outerShdw>
                    </a:effectLst>
                  </a:rPr>
                  <a:t>( قد يصاغ السؤال مانوع السلعة (</a:t>
                </a:r>
                <a:r>
                  <a:rPr lang="en-US" sz="1400" b="1" dirty="0">
                    <a:solidFill>
                      <a:srgbClr val="00B050"/>
                    </a:solidFill>
                    <a:effectLst>
                      <a:outerShdw blurRad="38100" dist="38100" dir="2700000" algn="tl">
                        <a:srgbClr val="000000">
                          <a:alpha val="43137"/>
                        </a:srgbClr>
                      </a:outerShdw>
                    </a:effectLst>
                  </a:rPr>
                  <a:t>X</a:t>
                </a:r>
                <a:r>
                  <a:rPr lang="ar-SA" sz="1400" b="1" dirty="0">
                    <a:solidFill>
                      <a:srgbClr val="00B050"/>
                    </a:solidFill>
                    <a:effectLst>
                      <a:outerShdw blurRad="38100" dist="38100" dir="2700000" algn="tl">
                        <a:srgbClr val="000000">
                          <a:alpha val="43137"/>
                        </a:srgbClr>
                      </a:outerShdw>
                    </a:effectLst>
                  </a:rPr>
                  <a:t>) وما مدى اهميتها ؟)</a:t>
                </a:r>
              </a:p>
              <a:p>
                <a:pPr marL="457200" indent="-457200" algn="r" rtl="1">
                  <a:buFont typeface="+mj-lt"/>
                  <a:buAutoNum type="arabicPeriod"/>
                </a:pPr>
                <a:r>
                  <a:rPr lang="ar-SA" b="1" dirty="0">
                    <a:solidFill>
                      <a:srgbClr val="0070C0"/>
                    </a:solidFill>
                    <a:effectLst>
                      <a:outerShdw blurRad="38100" dist="38100" dir="2700000" algn="tl">
                        <a:srgbClr val="000000">
                          <a:alpha val="43137"/>
                        </a:srgbClr>
                      </a:outerShdw>
                    </a:effectLst>
                  </a:rPr>
                  <a:t>احسبي مرونة الطلب التقاطعية ؟ حدد طبييعة العلاقة بين السلع</a:t>
                </a:r>
                <a:r>
                  <a:rPr lang="ar-SA" b="1" dirty="0">
                    <a:solidFill>
                      <a:srgbClr val="00B050"/>
                    </a:solidFill>
                    <a:effectLst>
                      <a:outerShdw blurRad="38100" dist="38100" dir="2700000" algn="tl">
                        <a:srgbClr val="000000">
                          <a:alpha val="43137"/>
                        </a:srgbClr>
                      </a:outerShdw>
                    </a:effectLst>
                  </a:rPr>
                  <a:t> </a:t>
                </a:r>
                <a:r>
                  <a:rPr lang="ar-SA" sz="1600" b="1" dirty="0">
                    <a:solidFill>
                      <a:srgbClr val="00B050"/>
                    </a:solidFill>
                    <a:effectLst>
                      <a:outerShdw blurRad="38100" dist="38100" dir="2700000" algn="tl">
                        <a:srgbClr val="000000">
                          <a:alpha val="43137"/>
                        </a:srgbClr>
                      </a:outerShdw>
                    </a:effectLst>
                  </a:rPr>
                  <a:t>( قد يصاغ السؤال ما العلاقة بين السلعة (</a:t>
                </a:r>
                <a:r>
                  <a:rPr lang="en-US" sz="1600" b="1" dirty="0">
                    <a:solidFill>
                      <a:srgbClr val="00B050"/>
                    </a:solidFill>
                    <a:effectLst>
                      <a:outerShdw blurRad="38100" dist="38100" dir="2700000" algn="tl">
                        <a:srgbClr val="000000">
                          <a:alpha val="43137"/>
                        </a:srgbClr>
                      </a:outerShdw>
                    </a:effectLst>
                  </a:rPr>
                  <a:t>X</a:t>
                </a:r>
                <a:r>
                  <a:rPr lang="ar-SA" sz="1600" b="1" dirty="0">
                    <a:solidFill>
                      <a:srgbClr val="00B050"/>
                    </a:solidFill>
                    <a:effectLst>
                      <a:outerShdw blurRad="38100" dist="38100" dir="2700000" algn="tl">
                        <a:srgbClr val="000000">
                          <a:alpha val="43137"/>
                        </a:srgbClr>
                      </a:outerShdw>
                    </a:effectLst>
                  </a:rPr>
                  <a:t>) والسلع الاخرى </a:t>
                </a:r>
                <a:r>
                  <a:rPr lang="en-US" sz="1600" b="1" dirty="0">
                    <a:solidFill>
                      <a:srgbClr val="00B050"/>
                    </a:solidFill>
                    <a:effectLst>
                      <a:outerShdw blurRad="38100" dist="38100" dir="2700000" algn="tl">
                        <a:srgbClr val="000000">
                          <a:alpha val="43137"/>
                        </a:srgbClr>
                      </a:outerShdw>
                    </a:effectLst>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22959" y="1268760"/>
                <a:ext cx="7543801" cy="5112568"/>
              </a:xfrm>
              <a:blipFill rotWithShape="0">
                <a:blip r:embed="rId2"/>
                <a:stretch>
                  <a:fillRect l="-1292" t="-1669" r="-290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2338F51C-D5EA-4311-9A7E-897834F6F1FC}" type="slidenum">
              <a:rPr lang="en-GB" smtClean="0"/>
              <a:pPr/>
              <a:t>11</a:t>
            </a:fld>
            <a:endParaRPr lang="en-GB"/>
          </a:p>
        </p:txBody>
      </p:sp>
    </p:spTree>
    <p:extLst>
      <p:ext uri="{BB962C8B-B14F-4D97-AF65-F5344CB8AC3E}">
        <p14:creationId xmlns:p14="http://schemas.microsoft.com/office/powerpoint/2010/main" val="589373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10148"/>
          </a:xfrm>
        </p:spPr>
        <p:txBody>
          <a:bodyPr>
            <a:normAutofit/>
          </a:bodyPr>
          <a:lstStyle/>
          <a:p>
            <a:pPr algn="ctr"/>
            <a:r>
              <a:rPr lang="ar-SA" sz="3600" b="1" dirty="0">
                <a:solidFill>
                  <a:srgbClr val="C00000"/>
                </a:solidFill>
                <a:effectLst>
                  <a:outerShdw blurRad="38100" dist="38100" dir="2700000" algn="tl">
                    <a:srgbClr val="000000">
                      <a:alpha val="43137"/>
                    </a:srgbClr>
                  </a:outerShdw>
                </a:effectLst>
              </a:rPr>
              <a:t>واجب</a:t>
            </a:r>
            <a:endParaRPr lang="en-US" sz="3600" b="1" dirty="0">
              <a:solidFill>
                <a:srgbClr val="C0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22959" y="1268760"/>
                <a:ext cx="7543801" cy="5112568"/>
              </a:xfrm>
            </p:spPr>
            <p:txBody>
              <a:bodyPr>
                <a:normAutofit/>
              </a:bodyPr>
              <a:lstStyle/>
              <a:p>
                <a:pPr algn="r" rtl="1"/>
                <a:r>
                  <a:rPr lang="ar-SA" sz="2800" b="1" dirty="0">
                    <a:solidFill>
                      <a:srgbClr val="C00000"/>
                    </a:solidFill>
                    <a:effectLst>
                      <a:outerShdw blurRad="38100" dist="38100" dir="2700000" algn="tl">
                        <a:srgbClr val="000000">
                          <a:alpha val="43137"/>
                        </a:srgbClr>
                      </a:outerShdw>
                    </a:effectLst>
                  </a:rPr>
                  <a:t>بافتراض دالة الطلب التالية </a:t>
                </a:r>
              </a:p>
              <a:p>
                <a:pPr algn="ctr" rtl="1"/>
                <a:r>
                  <a:rPr lang="ar-SA" sz="2800" dirty="0"/>
                  <a:t>        </a:t>
                </a:r>
                <a14:m>
                  <m:oMath xmlns:m="http://schemas.openxmlformats.org/officeDocument/2006/math">
                    <m:sSub>
                      <m:sSubPr>
                        <m:ctrlPr>
                          <a:rPr lang="ar-SA" sz="28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𝑸</m:t>
                        </m:r>
                      </m:e>
                      <m:sub>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𝑿</m:t>
                        </m:r>
                      </m:sub>
                    </m:sSub>
                    <m:r>
                      <a:rPr lang="ar-SA" sz="28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𝟑𝟎𝟎</m:t>
                    </m:r>
                    <m:r>
                      <a:rPr lang="ar-SA" sz="28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𝟐</m:t>
                    </m:r>
                    <m:sSub>
                      <m:sSubPr>
                        <m:ctrlP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𝑷</m:t>
                        </m:r>
                      </m:e>
                      <m:sub>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𝑿</m:t>
                        </m:r>
                      </m:sub>
                    </m:sSub>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𝟎</m:t>
                    </m:r>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𝟓</m:t>
                    </m:r>
                    <m:sSub>
                      <m:sSubPr>
                        <m:ctrlP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𝑷</m:t>
                        </m:r>
                      </m:e>
                      <m:sub>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𝒀</m:t>
                        </m:r>
                      </m:sub>
                    </m:sSub>
                    <m:r>
                      <a:rPr lang="ar-SA" sz="28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𝟎</m:t>
                    </m:r>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𝟏</m:t>
                    </m:r>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𝑴</m:t>
                    </m:r>
                  </m:oMath>
                </a14:m>
                <a:endParaRPr lang="ar-SA" sz="2800" b="1" dirty="0">
                  <a:solidFill>
                    <a:srgbClr val="C00000"/>
                  </a:solidFill>
                  <a:effectLst>
                    <a:outerShdw blurRad="38100" dist="38100" dir="2700000" algn="tl">
                      <a:srgbClr val="000000">
                        <a:alpha val="43137"/>
                      </a:srgbClr>
                    </a:outerShdw>
                  </a:effectLst>
                </a:endParaRPr>
              </a:p>
              <a:p>
                <a:pPr algn="r" rtl="1"/>
                <a:r>
                  <a:rPr lang="ar-SA" dirty="0"/>
                  <a:t> حيث : </a:t>
                </a:r>
                <a:r>
                  <a:rPr lang="en-US" b="1" dirty="0">
                    <a:solidFill>
                      <a:srgbClr val="0070C0"/>
                    </a:solidFill>
                    <a:effectLst>
                      <a:outerShdw blurRad="38100" dist="38100" dir="2700000" algn="tl">
                        <a:srgbClr val="000000">
                          <a:alpha val="43137"/>
                        </a:srgbClr>
                      </a:outerShdw>
                    </a:effectLst>
                  </a:rPr>
                  <a:t>M=1000 , </a:t>
                </a:r>
                <a14:m>
                  <m:oMath xmlns:m="http://schemas.openxmlformats.org/officeDocument/2006/math">
                    <m:sSub>
                      <m:sSubPr>
                        <m:ctrlPr>
                          <a:rPr lang="en-US" b="1" i="1">
                            <a:solidFill>
                              <a:srgbClr val="0070C0"/>
                            </a:solidFill>
                            <a:effectLst>
                              <a:outerShdw blurRad="38100" dist="38100" dir="2700000" algn="tl">
                                <a:srgbClr val="000000">
                                  <a:alpha val="43137"/>
                                </a:srgbClr>
                              </a:outerShdw>
                            </a:effectLst>
                            <a:latin typeface="Cambria Math" panose="02040503050406030204" pitchFamily="18" charset="0"/>
                          </a:rPr>
                        </m:ctrlPr>
                      </m:sSubPr>
                      <m:e>
                        <m:r>
                          <a:rPr lang="en-US" b="1" i="1">
                            <a:solidFill>
                              <a:srgbClr val="0070C0"/>
                            </a:solidFill>
                            <a:effectLst>
                              <a:outerShdw blurRad="38100" dist="38100" dir="2700000" algn="tl">
                                <a:srgbClr val="000000">
                                  <a:alpha val="43137"/>
                                </a:srgbClr>
                              </a:outerShdw>
                            </a:effectLst>
                            <a:latin typeface="Cambria Math" panose="02040503050406030204" pitchFamily="18" charset="0"/>
                          </a:rPr>
                          <m:t>𝑷</m:t>
                        </m:r>
                      </m:e>
                      <m:sub>
                        <m:r>
                          <a:rPr lang="en-US" b="1" i="1">
                            <a:solidFill>
                              <a:srgbClr val="0070C0"/>
                            </a:solidFill>
                            <a:effectLst>
                              <a:outerShdw blurRad="38100" dist="38100" dir="2700000" algn="tl">
                                <a:srgbClr val="000000">
                                  <a:alpha val="43137"/>
                                </a:srgbClr>
                              </a:outerShdw>
                            </a:effectLst>
                            <a:latin typeface="Cambria Math" panose="02040503050406030204" pitchFamily="18" charset="0"/>
                          </a:rPr>
                          <m:t>𝑿</m:t>
                        </m:r>
                      </m:sub>
                    </m:sSub>
                  </m:oMath>
                </a14:m>
                <a:r>
                  <a:rPr lang="en-US" b="1" dirty="0">
                    <a:solidFill>
                      <a:srgbClr val="0070C0"/>
                    </a:solidFill>
                    <a:effectLst>
                      <a:outerShdw blurRad="38100" dist="38100" dir="2700000" algn="tl">
                        <a:srgbClr val="000000">
                          <a:alpha val="43137"/>
                        </a:srgbClr>
                      </a:outerShdw>
                    </a:effectLst>
                  </a:rPr>
                  <a:t>=20, </a:t>
                </a:r>
                <a14:m>
                  <m:oMath xmlns:m="http://schemas.openxmlformats.org/officeDocument/2006/math">
                    <m:sSub>
                      <m:sSubPr>
                        <m:ctrlPr>
                          <a:rPr lang="en-US" b="1" i="1">
                            <a:solidFill>
                              <a:srgbClr val="0070C0"/>
                            </a:solidFill>
                            <a:effectLst>
                              <a:outerShdw blurRad="38100" dist="38100" dir="2700000" algn="tl">
                                <a:srgbClr val="000000">
                                  <a:alpha val="43137"/>
                                </a:srgbClr>
                              </a:outerShdw>
                            </a:effectLst>
                            <a:latin typeface="Cambria Math" panose="02040503050406030204" pitchFamily="18" charset="0"/>
                          </a:rPr>
                        </m:ctrlPr>
                      </m:sSubPr>
                      <m:e>
                        <m:r>
                          <a:rPr lang="en-US" b="1" i="1">
                            <a:solidFill>
                              <a:srgbClr val="0070C0"/>
                            </a:solidFill>
                            <a:effectLst>
                              <a:outerShdw blurRad="38100" dist="38100" dir="2700000" algn="tl">
                                <a:srgbClr val="000000">
                                  <a:alpha val="43137"/>
                                </a:srgbClr>
                              </a:outerShdw>
                            </a:effectLst>
                            <a:latin typeface="Cambria Math" panose="02040503050406030204" pitchFamily="18" charset="0"/>
                          </a:rPr>
                          <m:t>𝑷</m:t>
                        </m:r>
                      </m:e>
                      <m:sub>
                        <m:r>
                          <a:rPr lang="en-US" b="1" i="1" smtClean="0">
                            <a:solidFill>
                              <a:srgbClr val="0070C0"/>
                            </a:solidFill>
                            <a:effectLst>
                              <a:outerShdw blurRad="38100" dist="38100" dir="2700000" algn="tl">
                                <a:srgbClr val="000000">
                                  <a:alpha val="43137"/>
                                </a:srgbClr>
                              </a:outerShdw>
                            </a:effectLst>
                            <a:latin typeface="Cambria Math" panose="02040503050406030204" pitchFamily="18" charset="0"/>
                          </a:rPr>
                          <m:t>𝒀</m:t>
                        </m:r>
                      </m:sub>
                    </m:sSub>
                  </m:oMath>
                </a14:m>
                <a:r>
                  <a:rPr lang="en-US" b="1" dirty="0">
                    <a:solidFill>
                      <a:srgbClr val="0070C0"/>
                    </a:solidFill>
                    <a:effectLst>
                      <a:outerShdw blurRad="38100" dist="38100" dir="2700000" algn="tl">
                        <a:srgbClr val="000000">
                          <a:alpha val="43137"/>
                        </a:srgbClr>
                      </a:outerShdw>
                    </a:effectLst>
                  </a:rPr>
                  <a:t> =10</a:t>
                </a:r>
                <a:endParaRPr lang="ar-SA" b="1" dirty="0">
                  <a:solidFill>
                    <a:srgbClr val="0070C0"/>
                  </a:solidFill>
                  <a:effectLst>
                    <a:outerShdw blurRad="38100" dist="38100" dir="2700000" algn="tl">
                      <a:srgbClr val="000000">
                        <a:alpha val="43137"/>
                      </a:srgbClr>
                    </a:outerShdw>
                  </a:effectLst>
                </a:endParaRPr>
              </a:p>
              <a:p>
                <a:pPr marL="457200" indent="-457200" algn="r" rtl="1">
                  <a:buFont typeface="+mj-lt"/>
                  <a:buAutoNum type="arabicPeriod"/>
                </a:pPr>
                <a:r>
                  <a:rPr lang="ar-SA" sz="2400" b="1" dirty="0">
                    <a:solidFill>
                      <a:srgbClr val="0070C0"/>
                    </a:solidFill>
                    <a:effectLst>
                      <a:outerShdw blurRad="38100" dist="38100" dir="2700000" algn="tl">
                        <a:srgbClr val="000000">
                          <a:alpha val="43137"/>
                        </a:srgbClr>
                      </a:outerShdw>
                    </a:effectLst>
                  </a:rPr>
                  <a:t>ماهو المعنى اللاقتصادي لهذه الدالة ؟</a:t>
                </a:r>
              </a:p>
              <a:p>
                <a:pPr marL="457200" indent="-457200" algn="r" rtl="1">
                  <a:buFont typeface="+mj-lt"/>
                  <a:buAutoNum type="arabicPeriod"/>
                </a:pPr>
                <a:r>
                  <a:rPr lang="ar-SA" sz="2400" b="1" dirty="0">
                    <a:solidFill>
                      <a:srgbClr val="0070C0"/>
                    </a:solidFill>
                    <a:effectLst>
                      <a:outerShdw blurRad="38100" dist="38100" dir="2700000" algn="tl">
                        <a:srgbClr val="000000">
                          <a:alpha val="43137"/>
                        </a:srgbClr>
                      </a:outerShdw>
                    </a:effectLst>
                  </a:rPr>
                  <a:t>كم يبلغ ميل دالة الطلب مع كتابة المعادلة  ؟</a:t>
                </a:r>
              </a:p>
              <a:p>
                <a:pPr marL="457200" indent="-457200" algn="r" rtl="1">
                  <a:buFont typeface="+mj-lt"/>
                  <a:buAutoNum type="arabicPeriod"/>
                </a:pPr>
                <a:r>
                  <a:rPr lang="ar-SA" sz="2400" b="1" dirty="0">
                    <a:solidFill>
                      <a:srgbClr val="0070C0"/>
                    </a:solidFill>
                    <a:effectLst>
                      <a:outerShdw blurRad="38100" dist="38100" dir="2700000" algn="tl">
                        <a:srgbClr val="000000">
                          <a:alpha val="43137"/>
                        </a:srgbClr>
                      </a:outerShdw>
                    </a:effectLst>
                  </a:rPr>
                  <a:t>كم يبلغ ميل منحنى الطلب مع كتابة المعادلة ؟</a:t>
                </a:r>
              </a:p>
              <a:p>
                <a:pPr marL="457200" indent="-457200" algn="r" rtl="1">
                  <a:buFont typeface="+mj-lt"/>
                  <a:buAutoNum type="arabicPeriod"/>
                </a:pPr>
                <a:r>
                  <a:rPr lang="ar-SA" sz="2400" b="1" dirty="0">
                    <a:solidFill>
                      <a:srgbClr val="0070C0"/>
                    </a:solidFill>
                    <a:effectLst>
                      <a:outerShdw blurRad="38100" dist="38100" dir="2700000" algn="tl">
                        <a:srgbClr val="000000">
                          <a:alpha val="43137"/>
                        </a:srgbClr>
                      </a:outerShdw>
                    </a:effectLst>
                  </a:rPr>
                  <a:t>احسبي مرونة الطلب السعرية على السلعة (</a:t>
                </a:r>
                <a:r>
                  <a:rPr lang="en-US" sz="2400" b="1" dirty="0">
                    <a:solidFill>
                      <a:srgbClr val="0070C0"/>
                    </a:solidFill>
                    <a:effectLst>
                      <a:outerShdw blurRad="38100" dist="38100" dir="2700000" algn="tl">
                        <a:srgbClr val="000000">
                          <a:alpha val="43137"/>
                        </a:srgbClr>
                      </a:outerShdw>
                    </a:effectLst>
                  </a:rPr>
                  <a:t>X</a:t>
                </a:r>
                <a:r>
                  <a:rPr lang="ar-SA" sz="2400" b="1" dirty="0">
                    <a:solidFill>
                      <a:srgbClr val="0070C0"/>
                    </a:solidFill>
                    <a:effectLst>
                      <a:outerShdw blurRad="38100" dist="38100" dir="2700000" algn="tl">
                        <a:srgbClr val="000000">
                          <a:alpha val="43137"/>
                        </a:srgbClr>
                      </a:outerShdw>
                    </a:effectLst>
                  </a:rPr>
                  <a:t>) </a:t>
                </a:r>
                <a:r>
                  <a:rPr lang="en-US" sz="2400" b="1" dirty="0">
                    <a:solidFill>
                      <a:srgbClr val="0070C0"/>
                    </a:solidFill>
                    <a:effectLst>
                      <a:outerShdw blurRad="38100" dist="38100" dir="2700000" algn="tl">
                        <a:srgbClr val="000000">
                          <a:alpha val="43137"/>
                        </a:srgbClr>
                      </a:outerShdw>
                    </a:effectLst>
                  </a:rPr>
                  <a:t> </a:t>
                </a:r>
              </a:p>
              <a:p>
                <a:pPr marL="457200" indent="-457200" algn="r" rtl="1">
                  <a:buFont typeface="+mj-lt"/>
                  <a:buAutoNum type="arabicPeriod"/>
                </a:pPr>
                <a:r>
                  <a:rPr lang="ar-SA" sz="2400" b="1" dirty="0">
                    <a:solidFill>
                      <a:srgbClr val="0070C0"/>
                    </a:solidFill>
                    <a:effectLst>
                      <a:outerShdw blurRad="38100" dist="38100" dir="2700000" algn="tl">
                        <a:srgbClr val="000000">
                          <a:alpha val="43137"/>
                        </a:srgbClr>
                      </a:outerShdw>
                    </a:effectLst>
                  </a:rPr>
                  <a:t>مانوع السلعة (</a:t>
                </a:r>
                <a:r>
                  <a:rPr lang="en-US" sz="2400" b="1" dirty="0">
                    <a:solidFill>
                      <a:srgbClr val="0070C0"/>
                    </a:solidFill>
                    <a:effectLst>
                      <a:outerShdw blurRad="38100" dist="38100" dir="2700000" algn="tl">
                        <a:srgbClr val="000000">
                          <a:alpha val="43137"/>
                        </a:srgbClr>
                      </a:outerShdw>
                    </a:effectLst>
                  </a:rPr>
                  <a:t>X</a:t>
                </a:r>
                <a:r>
                  <a:rPr lang="ar-SA" sz="2400" b="1" dirty="0">
                    <a:solidFill>
                      <a:srgbClr val="0070C0"/>
                    </a:solidFill>
                    <a:effectLst>
                      <a:outerShdw blurRad="38100" dist="38100" dir="2700000" algn="tl">
                        <a:srgbClr val="000000">
                          <a:alpha val="43137"/>
                        </a:srgbClr>
                      </a:outerShdw>
                    </a:effectLst>
                  </a:rPr>
                  <a:t>) وما مدى اهميتها ؟</a:t>
                </a:r>
              </a:p>
              <a:p>
                <a:pPr marL="457200" indent="-457200" algn="r" rtl="1">
                  <a:buFont typeface="+mj-lt"/>
                  <a:buAutoNum type="arabicPeriod"/>
                </a:pPr>
                <a:r>
                  <a:rPr lang="ar-SA" sz="2400" b="1" dirty="0">
                    <a:solidFill>
                      <a:srgbClr val="0070C0"/>
                    </a:solidFill>
                    <a:effectLst>
                      <a:outerShdw blurRad="38100" dist="38100" dir="2700000" algn="tl">
                        <a:srgbClr val="000000">
                          <a:alpha val="43137"/>
                        </a:srgbClr>
                      </a:outerShdw>
                    </a:effectLst>
                  </a:rPr>
                  <a:t>ما العلاقة بين السلعة (</a:t>
                </a:r>
                <a:r>
                  <a:rPr lang="en-US" sz="2400" b="1" dirty="0">
                    <a:solidFill>
                      <a:srgbClr val="0070C0"/>
                    </a:solidFill>
                    <a:effectLst>
                      <a:outerShdw blurRad="38100" dist="38100" dir="2700000" algn="tl">
                        <a:srgbClr val="000000">
                          <a:alpha val="43137"/>
                        </a:srgbClr>
                      </a:outerShdw>
                    </a:effectLst>
                  </a:rPr>
                  <a:t>X</a:t>
                </a:r>
                <a:r>
                  <a:rPr lang="ar-SA" sz="2400" b="1" dirty="0">
                    <a:solidFill>
                      <a:srgbClr val="0070C0"/>
                    </a:solidFill>
                    <a:effectLst>
                      <a:outerShdw blurRad="38100" dist="38100" dir="2700000" algn="tl">
                        <a:srgbClr val="000000">
                          <a:alpha val="43137"/>
                        </a:srgbClr>
                      </a:outerShdw>
                    </a:effectLst>
                  </a:rPr>
                  <a:t>) والسلع</a:t>
                </a:r>
                <a:endParaRPr lang="en-US" sz="2400" b="1" dirty="0">
                  <a:solidFill>
                    <a:srgbClr val="0070C0"/>
                  </a:solidFill>
                  <a:effectLst>
                    <a:outerShdw blurRad="38100" dist="38100" dir="2700000" algn="tl">
                      <a:srgbClr val="000000">
                        <a:alpha val="43137"/>
                      </a:srgbClr>
                    </a:outerShdw>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22959" y="1268760"/>
                <a:ext cx="7543801" cy="5112568"/>
              </a:xfrm>
              <a:blipFill rotWithShape="0">
                <a:blip r:embed="rId2"/>
                <a:stretch>
                  <a:fillRect t="-2145" r="-331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2338F51C-D5EA-4311-9A7E-897834F6F1FC}" type="slidenum">
              <a:rPr lang="en-GB" smtClean="0"/>
              <a:pPr/>
              <a:t>12</a:t>
            </a:fld>
            <a:endParaRPr lang="en-GB"/>
          </a:p>
        </p:txBody>
      </p:sp>
    </p:spTree>
    <p:extLst>
      <p:ext uri="{BB962C8B-B14F-4D97-AF65-F5344CB8AC3E}">
        <p14:creationId xmlns:p14="http://schemas.microsoft.com/office/powerpoint/2010/main" val="3679081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10148"/>
          </a:xfrm>
        </p:spPr>
        <p:txBody>
          <a:bodyPr>
            <a:normAutofit/>
          </a:bodyPr>
          <a:lstStyle/>
          <a:p>
            <a:pPr algn="ctr"/>
            <a:r>
              <a:rPr lang="ar-SA" sz="3600" b="1" dirty="0">
                <a:solidFill>
                  <a:srgbClr val="C00000"/>
                </a:solidFill>
                <a:effectLst>
                  <a:outerShdw blurRad="38100" dist="38100" dir="2700000" algn="tl">
                    <a:srgbClr val="000000">
                      <a:alpha val="43137"/>
                    </a:srgbClr>
                  </a:outerShdw>
                </a:effectLst>
              </a:rPr>
              <a:t>واجب</a:t>
            </a:r>
            <a:endParaRPr lang="en-US" sz="3600" b="1" dirty="0">
              <a:solidFill>
                <a:srgbClr val="C0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22959" y="1268760"/>
                <a:ext cx="7543801" cy="5112568"/>
              </a:xfrm>
            </p:spPr>
            <p:txBody>
              <a:bodyPr>
                <a:normAutofit/>
              </a:bodyPr>
              <a:lstStyle/>
              <a:p>
                <a:pPr algn="r" rtl="1"/>
                <a:r>
                  <a:rPr lang="ar-SA" sz="2800" b="1" dirty="0">
                    <a:solidFill>
                      <a:srgbClr val="C00000"/>
                    </a:solidFill>
                    <a:effectLst>
                      <a:outerShdw blurRad="38100" dist="38100" dir="2700000" algn="tl">
                        <a:srgbClr val="000000">
                          <a:alpha val="43137"/>
                        </a:srgbClr>
                      </a:outerShdw>
                    </a:effectLst>
                  </a:rPr>
                  <a:t>بافتراض دالة الطلب التالية </a:t>
                </a:r>
              </a:p>
              <a:p>
                <a:pPr algn="ctr" rtl="1"/>
                <a:r>
                  <a:rPr lang="ar-SA" sz="2800" dirty="0"/>
                  <a:t>        </a:t>
                </a:r>
                <a14:m>
                  <m:oMath xmlns:m="http://schemas.openxmlformats.org/officeDocument/2006/math">
                    <m:sSub>
                      <m:sSubPr>
                        <m:ctrlPr>
                          <a:rPr lang="ar-SA" sz="28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𝑸</m:t>
                        </m:r>
                      </m:e>
                      <m:sub>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𝑿</m:t>
                        </m:r>
                      </m:sub>
                    </m:sSub>
                    <m:r>
                      <a:rPr lang="ar-SA" sz="28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𝟒𝟎𝟎</m:t>
                    </m:r>
                    <m:r>
                      <a:rPr lang="ar-SA" sz="28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𝟐</m:t>
                    </m:r>
                    <m:sSub>
                      <m:sSubPr>
                        <m:ctrlP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𝑷</m:t>
                        </m:r>
                      </m:e>
                      <m:sub>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𝑿</m:t>
                        </m:r>
                      </m:sub>
                    </m:sSub>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𝟎</m:t>
                    </m:r>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𝟓</m:t>
                    </m:r>
                    <m:sSub>
                      <m:sSubPr>
                        <m:ctrlP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𝑷</m:t>
                        </m:r>
                      </m:e>
                      <m:sub>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𝒀</m:t>
                        </m:r>
                      </m:sub>
                    </m:sSub>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𝟎</m:t>
                    </m:r>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𝟐</m:t>
                    </m:r>
                    <m:r>
                      <a:rPr lang="en-US" sz="2800" b="1" i="1" smtClean="0">
                        <a:solidFill>
                          <a:srgbClr val="C00000"/>
                        </a:solidFill>
                        <a:effectLst>
                          <a:outerShdw blurRad="38100" dist="38100" dir="2700000" algn="tl">
                            <a:srgbClr val="000000">
                              <a:alpha val="43137"/>
                            </a:srgbClr>
                          </a:outerShdw>
                        </a:effectLst>
                        <a:latin typeface="Cambria Math" panose="02040503050406030204" pitchFamily="18" charset="0"/>
                      </a:rPr>
                      <m:t>𝑴</m:t>
                    </m:r>
                  </m:oMath>
                </a14:m>
                <a:endParaRPr lang="ar-SA" sz="2800" b="1" dirty="0">
                  <a:solidFill>
                    <a:srgbClr val="C00000"/>
                  </a:solidFill>
                  <a:effectLst>
                    <a:outerShdw blurRad="38100" dist="38100" dir="2700000" algn="tl">
                      <a:srgbClr val="000000">
                        <a:alpha val="43137"/>
                      </a:srgbClr>
                    </a:outerShdw>
                  </a:effectLst>
                </a:endParaRPr>
              </a:p>
              <a:p>
                <a:pPr algn="r" rtl="1"/>
                <a:r>
                  <a:rPr lang="ar-SA" dirty="0"/>
                  <a:t> حيث : </a:t>
                </a:r>
                <a:r>
                  <a:rPr lang="en-US" b="1" dirty="0">
                    <a:solidFill>
                      <a:srgbClr val="0070C0"/>
                    </a:solidFill>
                    <a:effectLst>
                      <a:outerShdw blurRad="38100" dist="38100" dir="2700000" algn="tl">
                        <a:srgbClr val="000000">
                          <a:alpha val="43137"/>
                        </a:srgbClr>
                      </a:outerShdw>
                    </a:effectLst>
                  </a:rPr>
                  <a:t>M=2050 , </a:t>
                </a:r>
                <a14:m>
                  <m:oMath xmlns:m="http://schemas.openxmlformats.org/officeDocument/2006/math">
                    <m:sSub>
                      <m:sSubPr>
                        <m:ctrlPr>
                          <a:rPr lang="en-US" b="1" i="1">
                            <a:solidFill>
                              <a:srgbClr val="0070C0"/>
                            </a:solidFill>
                            <a:effectLst>
                              <a:outerShdw blurRad="38100" dist="38100" dir="2700000" algn="tl">
                                <a:srgbClr val="000000">
                                  <a:alpha val="43137"/>
                                </a:srgbClr>
                              </a:outerShdw>
                            </a:effectLst>
                            <a:latin typeface="Cambria Math" panose="02040503050406030204" pitchFamily="18" charset="0"/>
                          </a:rPr>
                        </m:ctrlPr>
                      </m:sSubPr>
                      <m:e>
                        <m:r>
                          <a:rPr lang="en-US" b="1" i="1">
                            <a:solidFill>
                              <a:srgbClr val="0070C0"/>
                            </a:solidFill>
                            <a:effectLst>
                              <a:outerShdw blurRad="38100" dist="38100" dir="2700000" algn="tl">
                                <a:srgbClr val="000000">
                                  <a:alpha val="43137"/>
                                </a:srgbClr>
                              </a:outerShdw>
                            </a:effectLst>
                            <a:latin typeface="Cambria Math" panose="02040503050406030204" pitchFamily="18" charset="0"/>
                          </a:rPr>
                          <m:t>𝑷</m:t>
                        </m:r>
                      </m:e>
                      <m:sub>
                        <m:r>
                          <a:rPr lang="en-US" b="1" i="1">
                            <a:solidFill>
                              <a:srgbClr val="0070C0"/>
                            </a:solidFill>
                            <a:effectLst>
                              <a:outerShdw blurRad="38100" dist="38100" dir="2700000" algn="tl">
                                <a:srgbClr val="000000">
                                  <a:alpha val="43137"/>
                                </a:srgbClr>
                              </a:outerShdw>
                            </a:effectLst>
                            <a:latin typeface="Cambria Math" panose="02040503050406030204" pitchFamily="18" charset="0"/>
                          </a:rPr>
                          <m:t>𝑿</m:t>
                        </m:r>
                      </m:sub>
                    </m:sSub>
                  </m:oMath>
                </a14:m>
                <a:r>
                  <a:rPr lang="en-US" b="1" dirty="0">
                    <a:solidFill>
                      <a:srgbClr val="0070C0"/>
                    </a:solidFill>
                    <a:effectLst>
                      <a:outerShdw blurRad="38100" dist="38100" dir="2700000" algn="tl">
                        <a:srgbClr val="000000">
                          <a:alpha val="43137"/>
                        </a:srgbClr>
                      </a:outerShdw>
                    </a:effectLst>
                  </a:rPr>
                  <a:t>=10, </a:t>
                </a:r>
                <a14:m>
                  <m:oMath xmlns:m="http://schemas.openxmlformats.org/officeDocument/2006/math">
                    <m:sSub>
                      <m:sSubPr>
                        <m:ctrlPr>
                          <a:rPr lang="en-US" b="1" i="1">
                            <a:solidFill>
                              <a:srgbClr val="0070C0"/>
                            </a:solidFill>
                            <a:effectLst>
                              <a:outerShdw blurRad="38100" dist="38100" dir="2700000" algn="tl">
                                <a:srgbClr val="000000">
                                  <a:alpha val="43137"/>
                                </a:srgbClr>
                              </a:outerShdw>
                            </a:effectLst>
                            <a:latin typeface="Cambria Math" panose="02040503050406030204" pitchFamily="18" charset="0"/>
                          </a:rPr>
                        </m:ctrlPr>
                      </m:sSubPr>
                      <m:e>
                        <m:r>
                          <a:rPr lang="en-US" b="1" i="1">
                            <a:solidFill>
                              <a:srgbClr val="0070C0"/>
                            </a:solidFill>
                            <a:effectLst>
                              <a:outerShdw blurRad="38100" dist="38100" dir="2700000" algn="tl">
                                <a:srgbClr val="000000">
                                  <a:alpha val="43137"/>
                                </a:srgbClr>
                              </a:outerShdw>
                            </a:effectLst>
                            <a:latin typeface="Cambria Math" panose="02040503050406030204" pitchFamily="18" charset="0"/>
                          </a:rPr>
                          <m:t>𝑷</m:t>
                        </m:r>
                      </m:e>
                      <m:sub>
                        <m:r>
                          <a:rPr lang="en-US" b="1" i="1" smtClean="0">
                            <a:solidFill>
                              <a:srgbClr val="0070C0"/>
                            </a:solidFill>
                            <a:effectLst>
                              <a:outerShdw blurRad="38100" dist="38100" dir="2700000" algn="tl">
                                <a:srgbClr val="000000">
                                  <a:alpha val="43137"/>
                                </a:srgbClr>
                              </a:outerShdw>
                            </a:effectLst>
                            <a:latin typeface="Cambria Math" panose="02040503050406030204" pitchFamily="18" charset="0"/>
                          </a:rPr>
                          <m:t>𝒀</m:t>
                        </m:r>
                      </m:sub>
                    </m:sSub>
                  </m:oMath>
                </a14:m>
                <a:r>
                  <a:rPr lang="en-US" b="1" dirty="0">
                    <a:solidFill>
                      <a:srgbClr val="0070C0"/>
                    </a:solidFill>
                    <a:effectLst>
                      <a:outerShdw blurRad="38100" dist="38100" dir="2700000" algn="tl">
                        <a:srgbClr val="000000">
                          <a:alpha val="43137"/>
                        </a:srgbClr>
                      </a:outerShdw>
                    </a:effectLst>
                  </a:rPr>
                  <a:t> =20</a:t>
                </a:r>
                <a:endParaRPr lang="ar-SA" b="1" dirty="0">
                  <a:solidFill>
                    <a:srgbClr val="0070C0"/>
                  </a:solidFill>
                  <a:effectLst>
                    <a:outerShdw blurRad="38100" dist="38100" dir="2700000" algn="tl">
                      <a:srgbClr val="000000">
                        <a:alpha val="43137"/>
                      </a:srgbClr>
                    </a:outerShdw>
                  </a:effectLst>
                </a:endParaRPr>
              </a:p>
              <a:p>
                <a:pPr marL="457200" indent="-457200" algn="r" rtl="1">
                  <a:buFont typeface="+mj-lt"/>
                  <a:buAutoNum type="arabicPeriod"/>
                </a:pPr>
                <a:r>
                  <a:rPr lang="ar-SA" sz="2400" b="1" dirty="0">
                    <a:solidFill>
                      <a:srgbClr val="0070C0"/>
                    </a:solidFill>
                    <a:effectLst>
                      <a:outerShdw blurRad="38100" dist="38100" dir="2700000" algn="tl">
                        <a:srgbClr val="000000">
                          <a:alpha val="43137"/>
                        </a:srgbClr>
                      </a:outerShdw>
                    </a:effectLst>
                  </a:rPr>
                  <a:t>ماهو المعنى اللاقتصادي لهذه الدالة ؟</a:t>
                </a:r>
              </a:p>
              <a:p>
                <a:pPr marL="457200" indent="-457200" algn="r" rtl="1">
                  <a:buFont typeface="+mj-lt"/>
                  <a:buAutoNum type="arabicPeriod"/>
                </a:pPr>
                <a:r>
                  <a:rPr lang="ar-SA" sz="2400" b="1" dirty="0">
                    <a:solidFill>
                      <a:srgbClr val="0070C0"/>
                    </a:solidFill>
                    <a:effectLst>
                      <a:outerShdw blurRad="38100" dist="38100" dir="2700000" algn="tl">
                        <a:srgbClr val="000000">
                          <a:alpha val="43137"/>
                        </a:srgbClr>
                      </a:outerShdw>
                    </a:effectLst>
                  </a:rPr>
                  <a:t>كم يبلغ ميل دالة الطلب مع كتابة المعادلة  ؟</a:t>
                </a:r>
              </a:p>
              <a:p>
                <a:pPr marL="457200" indent="-457200" algn="r" rtl="1">
                  <a:buFont typeface="+mj-lt"/>
                  <a:buAutoNum type="arabicPeriod"/>
                </a:pPr>
                <a:r>
                  <a:rPr lang="ar-SA" sz="2400" b="1" dirty="0">
                    <a:solidFill>
                      <a:srgbClr val="0070C0"/>
                    </a:solidFill>
                    <a:effectLst>
                      <a:outerShdw blurRad="38100" dist="38100" dir="2700000" algn="tl">
                        <a:srgbClr val="000000">
                          <a:alpha val="43137"/>
                        </a:srgbClr>
                      </a:outerShdw>
                    </a:effectLst>
                  </a:rPr>
                  <a:t>كم يبلغ ميل منحنى الطلب مع كتابة المعادلة ؟</a:t>
                </a:r>
              </a:p>
              <a:p>
                <a:pPr marL="457200" indent="-457200" algn="r" rtl="1">
                  <a:buFont typeface="+mj-lt"/>
                  <a:buAutoNum type="arabicPeriod"/>
                </a:pPr>
                <a:r>
                  <a:rPr lang="ar-SA" sz="2400" b="1" dirty="0">
                    <a:solidFill>
                      <a:srgbClr val="0070C0"/>
                    </a:solidFill>
                    <a:effectLst>
                      <a:outerShdw blurRad="38100" dist="38100" dir="2700000" algn="tl">
                        <a:srgbClr val="000000">
                          <a:alpha val="43137"/>
                        </a:srgbClr>
                      </a:outerShdw>
                    </a:effectLst>
                  </a:rPr>
                  <a:t>احسبي مرونة الطلب السعرية على السلعة (</a:t>
                </a:r>
                <a:r>
                  <a:rPr lang="en-US" sz="2400" b="1" dirty="0">
                    <a:solidFill>
                      <a:srgbClr val="0070C0"/>
                    </a:solidFill>
                    <a:effectLst>
                      <a:outerShdw blurRad="38100" dist="38100" dir="2700000" algn="tl">
                        <a:srgbClr val="000000">
                          <a:alpha val="43137"/>
                        </a:srgbClr>
                      </a:outerShdw>
                    </a:effectLst>
                  </a:rPr>
                  <a:t>X</a:t>
                </a:r>
                <a:r>
                  <a:rPr lang="ar-SA" sz="2400" b="1" dirty="0">
                    <a:solidFill>
                      <a:srgbClr val="0070C0"/>
                    </a:solidFill>
                    <a:effectLst>
                      <a:outerShdw blurRad="38100" dist="38100" dir="2700000" algn="tl">
                        <a:srgbClr val="000000">
                          <a:alpha val="43137"/>
                        </a:srgbClr>
                      </a:outerShdw>
                    </a:effectLst>
                  </a:rPr>
                  <a:t>) </a:t>
                </a:r>
                <a:r>
                  <a:rPr lang="en-US" sz="2400" b="1" dirty="0">
                    <a:solidFill>
                      <a:srgbClr val="0070C0"/>
                    </a:solidFill>
                    <a:effectLst>
                      <a:outerShdw blurRad="38100" dist="38100" dir="2700000" algn="tl">
                        <a:srgbClr val="000000">
                          <a:alpha val="43137"/>
                        </a:srgbClr>
                      </a:outerShdw>
                    </a:effectLst>
                  </a:rPr>
                  <a:t> </a:t>
                </a:r>
              </a:p>
              <a:p>
                <a:pPr marL="457200" indent="-457200" algn="r" rtl="1">
                  <a:buFont typeface="+mj-lt"/>
                  <a:buAutoNum type="arabicPeriod"/>
                </a:pPr>
                <a:r>
                  <a:rPr lang="ar-SA" sz="2400" b="1" dirty="0">
                    <a:solidFill>
                      <a:srgbClr val="0070C0"/>
                    </a:solidFill>
                    <a:effectLst>
                      <a:outerShdw blurRad="38100" dist="38100" dir="2700000" algn="tl">
                        <a:srgbClr val="000000">
                          <a:alpha val="43137"/>
                        </a:srgbClr>
                      </a:outerShdw>
                    </a:effectLst>
                  </a:rPr>
                  <a:t>مانوع السلعة (</a:t>
                </a:r>
                <a:r>
                  <a:rPr lang="en-US" sz="2400" b="1" dirty="0">
                    <a:solidFill>
                      <a:srgbClr val="0070C0"/>
                    </a:solidFill>
                    <a:effectLst>
                      <a:outerShdw blurRad="38100" dist="38100" dir="2700000" algn="tl">
                        <a:srgbClr val="000000">
                          <a:alpha val="43137"/>
                        </a:srgbClr>
                      </a:outerShdw>
                    </a:effectLst>
                  </a:rPr>
                  <a:t>X</a:t>
                </a:r>
                <a:r>
                  <a:rPr lang="ar-SA" sz="2400" b="1" dirty="0">
                    <a:solidFill>
                      <a:srgbClr val="0070C0"/>
                    </a:solidFill>
                    <a:effectLst>
                      <a:outerShdw blurRad="38100" dist="38100" dir="2700000" algn="tl">
                        <a:srgbClr val="000000">
                          <a:alpha val="43137"/>
                        </a:srgbClr>
                      </a:outerShdw>
                    </a:effectLst>
                  </a:rPr>
                  <a:t>) وما مدى اهميتها ؟</a:t>
                </a:r>
              </a:p>
              <a:p>
                <a:pPr marL="457200" indent="-457200" algn="r" rtl="1">
                  <a:buFont typeface="+mj-lt"/>
                  <a:buAutoNum type="arabicPeriod"/>
                </a:pPr>
                <a:r>
                  <a:rPr lang="ar-SA" sz="2400" b="1" dirty="0">
                    <a:solidFill>
                      <a:srgbClr val="0070C0"/>
                    </a:solidFill>
                    <a:effectLst>
                      <a:outerShdw blurRad="38100" dist="38100" dir="2700000" algn="tl">
                        <a:srgbClr val="000000">
                          <a:alpha val="43137"/>
                        </a:srgbClr>
                      </a:outerShdw>
                    </a:effectLst>
                  </a:rPr>
                  <a:t>ما العلاقة بين السلعة (</a:t>
                </a:r>
                <a:r>
                  <a:rPr lang="en-US" sz="2400" b="1" dirty="0">
                    <a:solidFill>
                      <a:srgbClr val="0070C0"/>
                    </a:solidFill>
                    <a:effectLst>
                      <a:outerShdw blurRad="38100" dist="38100" dir="2700000" algn="tl">
                        <a:srgbClr val="000000">
                          <a:alpha val="43137"/>
                        </a:srgbClr>
                      </a:outerShdw>
                    </a:effectLst>
                  </a:rPr>
                  <a:t>X</a:t>
                </a:r>
                <a:r>
                  <a:rPr lang="ar-SA" sz="2400" b="1" dirty="0">
                    <a:solidFill>
                      <a:srgbClr val="0070C0"/>
                    </a:solidFill>
                    <a:effectLst>
                      <a:outerShdw blurRad="38100" dist="38100" dir="2700000" algn="tl">
                        <a:srgbClr val="000000">
                          <a:alpha val="43137"/>
                        </a:srgbClr>
                      </a:outerShdw>
                    </a:effectLst>
                  </a:rPr>
                  <a:t>) والسلعه(</a:t>
                </a:r>
                <a:r>
                  <a:rPr lang="en-US" sz="2400" b="1" dirty="0">
                    <a:solidFill>
                      <a:srgbClr val="0070C0"/>
                    </a:solidFill>
                    <a:effectLst>
                      <a:outerShdw blurRad="38100" dist="38100" dir="2700000" algn="tl">
                        <a:srgbClr val="000000">
                          <a:alpha val="43137"/>
                        </a:srgbClr>
                      </a:outerShdw>
                    </a:effectLst>
                  </a:rPr>
                  <a:t>Y</a:t>
                </a:r>
                <a:r>
                  <a:rPr lang="ar-SA" sz="2400" b="1">
                    <a:solidFill>
                      <a:srgbClr val="0070C0"/>
                    </a:solidFill>
                    <a:effectLst>
                      <a:outerShdw blurRad="38100" dist="38100" dir="2700000" algn="tl">
                        <a:srgbClr val="000000">
                          <a:alpha val="43137"/>
                        </a:srgbClr>
                      </a:outerShdw>
                    </a:effectLst>
                  </a:rPr>
                  <a:t>)</a:t>
                </a:r>
                <a:endParaRPr lang="en-US" sz="2400" b="1" dirty="0">
                  <a:solidFill>
                    <a:srgbClr val="0070C0"/>
                  </a:solidFill>
                  <a:effectLst>
                    <a:outerShdw blurRad="38100" dist="38100" dir="2700000" algn="tl">
                      <a:srgbClr val="000000">
                        <a:alpha val="43137"/>
                      </a:srgbClr>
                    </a:outerShdw>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22959" y="1268760"/>
                <a:ext cx="7543801" cy="5112568"/>
              </a:xfrm>
              <a:blipFill rotWithShape="0">
                <a:blip r:embed="rId2"/>
                <a:stretch>
                  <a:fillRect t="-2145" r="-331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2338F51C-D5EA-4311-9A7E-897834F6F1FC}" type="slidenum">
              <a:rPr lang="en-GB" smtClean="0"/>
              <a:pPr/>
              <a:t>13</a:t>
            </a:fld>
            <a:endParaRPr lang="en-GB"/>
          </a:p>
        </p:txBody>
      </p:sp>
    </p:spTree>
    <p:extLst>
      <p:ext uri="{BB962C8B-B14F-4D97-AF65-F5344CB8AC3E}">
        <p14:creationId xmlns:p14="http://schemas.microsoft.com/office/powerpoint/2010/main" val="4048465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44183"/>
            <a:ext cx="7543800" cy="1450757"/>
          </a:xfrm>
        </p:spPr>
        <p:txBody>
          <a:bodyPr/>
          <a:lstStyle/>
          <a:p>
            <a:pPr algn="ctr" rtl="1"/>
            <a:r>
              <a:rPr lang="ar-SA" b="1" dirty="0">
                <a:solidFill>
                  <a:srgbClr val="C00000"/>
                </a:solidFill>
                <a:effectLst>
                  <a:outerShdw blurRad="38100" dist="38100" dir="2700000" algn="tl">
                    <a:srgbClr val="000000">
                      <a:alpha val="43137"/>
                    </a:srgbClr>
                  </a:outerShdw>
                </a:effectLst>
              </a:rPr>
              <a:t>مقدمة</a:t>
            </a:r>
            <a:endParaRPr lang="en-US" sz="36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11561" y="1845734"/>
            <a:ext cx="7755200" cy="4391578"/>
          </a:xfrm>
        </p:spPr>
        <p:txBody>
          <a:bodyPr>
            <a:normAutofit lnSpcReduction="10000"/>
          </a:bodyPr>
          <a:lstStyle/>
          <a:p>
            <a:pPr algn="r" rtl="1"/>
            <a:r>
              <a:rPr lang="ar-SA" sz="2800" b="1" dirty="0">
                <a:solidFill>
                  <a:srgbClr val="C00000"/>
                </a:solidFill>
              </a:rPr>
              <a:t>المرونة : هي استجابة المتغير التابع للتغيرات في المتغير المستقل </a:t>
            </a:r>
          </a:p>
          <a:p>
            <a:pPr algn="r" rtl="1">
              <a:buFont typeface="Wingdings" panose="05000000000000000000" pitchFamily="2" charset="2"/>
              <a:buChar char="q"/>
            </a:pPr>
            <a:r>
              <a:rPr lang="ar-SA" sz="2800" b="1" dirty="0">
                <a:solidFill>
                  <a:srgbClr val="0070C0"/>
                </a:solidFill>
              </a:rPr>
              <a:t>عندما ندرس اثر تغير السعر في الكمية المطلوبة فنحن ندرس المرونة السعرية </a:t>
            </a:r>
          </a:p>
          <a:p>
            <a:pPr algn="r" rtl="1">
              <a:buFont typeface="Wingdings" panose="05000000000000000000" pitchFamily="2" charset="2"/>
              <a:buChar char="q"/>
            </a:pPr>
            <a:r>
              <a:rPr lang="ar-SA" sz="2800" b="1" dirty="0">
                <a:solidFill>
                  <a:srgbClr val="0070C0"/>
                </a:solidFill>
              </a:rPr>
              <a:t>عندما ندرس اثر تغير الدخل  في الكمية المطلوبة فنحن ندرس المرونة الدخلية( مرونة الدخل )  </a:t>
            </a:r>
          </a:p>
          <a:p>
            <a:pPr algn="r" rtl="1">
              <a:buFont typeface="Wingdings" panose="05000000000000000000" pitchFamily="2" charset="2"/>
              <a:buChar char="q"/>
            </a:pPr>
            <a:r>
              <a:rPr lang="ar-SA" sz="2800" b="1" dirty="0">
                <a:solidFill>
                  <a:srgbClr val="0070C0"/>
                </a:solidFill>
              </a:rPr>
              <a:t>عندما ندرس اثر تغير سعر السلعة الاخرى(مكملة او بديلة ) في الكمية المطلوبةمن السلعة الاصلية  فنحن ندرس المرونة التقاطعية (مرونة التقاطع )</a:t>
            </a:r>
          </a:p>
          <a:p>
            <a:pPr algn="r" rtl="1">
              <a:buFont typeface="Wingdings" panose="05000000000000000000" pitchFamily="2" charset="2"/>
              <a:buChar char="q"/>
            </a:pPr>
            <a:r>
              <a:rPr lang="ar-SA" sz="2800" b="1" dirty="0">
                <a:solidFill>
                  <a:srgbClr val="0070C0"/>
                </a:solidFill>
              </a:rPr>
              <a:t>وهناك الكثير من انواع المرونات مثل مرونة الواردات والصادرات ... </a:t>
            </a:r>
          </a:p>
          <a:p>
            <a:pPr algn="r" rtl="1"/>
            <a:endParaRPr lang="en-US" sz="2800" b="1" dirty="0">
              <a:solidFill>
                <a:srgbClr val="C00000"/>
              </a:solidFill>
            </a:endParaRPr>
          </a:p>
        </p:txBody>
      </p:sp>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2338F51C-D5EA-4311-9A7E-897834F6F1FC}" type="slidenum">
              <a:rPr lang="en-GB" smtClean="0"/>
              <a:pPr/>
              <a:t>2</a:t>
            </a:fld>
            <a:endParaRPr lang="en-GB"/>
          </a:p>
        </p:txBody>
      </p:sp>
    </p:spTree>
    <p:extLst>
      <p:ext uri="{BB962C8B-B14F-4D97-AF65-F5344CB8AC3E}">
        <p14:creationId xmlns:p14="http://schemas.microsoft.com/office/powerpoint/2010/main" val="558361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a:solidFill>
                  <a:srgbClr val="C00000"/>
                </a:solidFill>
                <a:effectLst>
                  <a:outerShdw blurRad="38100" dist="38100" dir="2700000" algn="tl">
                    <a:srgbClr val="000000">
                      <a:alpha val="43137"/>
                    </a:srgbClr>
                  </a:outerShdw>
                </a:effectLst>
              </a:rPr>
              <a:t>مقدمة</a:t>
            </a:r>
            <a:endParaRPr lang="en-US" b="1" dirty="0">
              <a:solidFill>
                <a:srgbClr val="C0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r" rtl="1"/>
                <a:r>
                  <a:rPr lang="ar-SA" sz="2800" b="1" i="1" dirty="0">
                    <a:solidFill>
                      <a:srgbClr val="0070C0"/>
                    </a:solidFill>
                    <a:effectLst>
                      <a:outerShdw blurRad="38100" dist="38100" dir="2700000" algn="tl">
                        <a:srgbClr val="000000">
                          <a:alpha val="43137"/>
                        </a:srgbClr>
                      </a:outerShdw>
                    </a:effectLst>
                    <a:latin typeface="Cambria Math" panose="02040503050406030204" pitchFamily="18" charset="0"/>
                  </a:rPr>
                  <a:t>الانواع المختلفة من مرونة الطلب التي يمكن التعرف عليها من دالة الطلب</a:t>
                </a:r>
              </a:p>
              <a:p>
                <a:pPr algn="r" rtl="1"/>
                <a:endParaRPr lang="ar-SA" sz="2800" b="1" i="1" dirty="0">
                  <a:solidFill>
                    <a:srgbClr val="0070C0"/>
                  </a:solidFill>
                  <a:effectLst>
                    <a:outerShdw blurRad="38100" dist="38100" dir="2700000" algn="tl">
                      <a:srgbClr val="000000">
                        <a:alpha val="43137"/>
                      </a:srgbClr>
                    </a:outerShdw>
                  </a:effectLst>
                  <a:latin typeface="Cambria Math" panose="02040503050406030204" pitchFamily="18" charset="0"/>
                </a:endParaRPr>
              </a:p>
              <a:p>
                <a:pPr algn="ctr"/>
                <a14:m>
                  <m:oMath xmlns:m="http://schemas.openxmlformats.org/officeDocument/2006/math">
                    <m:r>
                      <a:rPr lang="en-US" sz="3600" b="1" i="1" smtClean="0">
                        <a:solidFill>
                          <a:srgbClr val="C00000"/>
                        </a:solidFill>
                        <a:effectLst>
                          <a:outerShdw blurRad="38100" dist="38100" dir="2700000" algn="tl">
                            <a:srgbClr val="000000">
                              <a:alpha val="43137"/>
                            </a:srgbClr>
                          </a:outerShdw>
                        </a:effectLst>
                        <a:latin typeface="Cambria Math" panose="02040503050406030204" pitchFamily="18" charset="0"/>
                      </a:rPr>
                      <m:t>𝑸</m:t>
                    </m:r>
                    <m:r>
                      <a:rPr lang="en-US" sz="36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3600" b="1" i="1" smtClean="0">
                        <a:solidFill>
                          <a:srgbClr val="C00000"/>
                        </a:solidFill>
                        <a:effectLst>
                          <a:outerShdw blurRad="38100" dist="38100" dir="2700000" algn="tl">
                            <a:srgbClr val="000000">
                              <a:alpha val="43137"/>
                            </a:srgbClr>
                          </a:outerShdw>
                        </a:effectLst>
                        <a:latin typeface="Cambria Math" panose="02040503050406030204" pitchFamily="18" charset="0"/>
                      </a:rPr>
                      <m:t>𝒇</m:t>
                    </m:r>
                    <m:r>
                      <a:rPr lang="en-US" sz="3600" b="1" i="1" smtClean="0">
                        <a:solidFill>
                          <a:srgbClr val="C00000"/>
                        </a:solidFill>
                        <a:effectLst>
                          <a:outerShdw blurRad="38100" dist="38100" dir="2700000" algn="tl">
                            <a:srgbClr val="000000">
                              <a:alpha val="43137"/>
                            </a:srgbClr>
                          </a:outerShdw>
                        </a:effectLst>
                        <a:latin typeface="Cambria Math" panose="02040503050406030204" pitchFamily="18" charset="0"/>
                      </a:rPr>
                      <m:t>( </m:t>
                    </m:r>
                    <m:r>
                      <a:rPr lang="en-US" sz="3600" b="1" i="1" smtClean="0">
                        <a:solidFill>
                          <a:srgbClr val="C00000"/>
                        </a:solidFill>
                        <a:effectLst>
                          <a:outerShdw blurRad="38100" dist="38100" dir="2700000" algn="tl">
                            <a:srgbClr val="000000">
                              <a:alpha val="43137"/>
                            </a:srgbClr>
                          </a:outerShdw>
                        </a:effectLst>
                        <a:latin typeface="Cambria Math" panose="02040503050406030204" pitchFamily="18" charset="0"/>
                      </a:rPr>
                      <m:t>𝑷</m:t>
                    </m:r>
                    <m:r>
                      <a:rPr lang="en-US" sz="3600" b="1" i="1" smtClean="0">
                        <a:solidFill>
                          <a:srgbClr val="C00000"/>
                        </a:solidFill>
                        <a:effectLst>
                          <a:outerShdw blurRad="38100" dist="38100" dir="2700000" algn="tl">
                            <a:srgbClr val="000000">
                              <a:alpha val="43137"/>
                            </a:srgbClr>
                          </a:outerShdw>
                        </a:effectLst>
                        <a:latin typeface="Cambria Math" panose="02040503050406030204" pitchFamily="18" charset="0"/>
                      </a:rPr>
                      <m:t>  ,   </m:t>
                    </m:r>
                    <m:r>
                      <a:rPr lang="en-US" sz="3600" b="1" i="1" smtClean="0">
                        <a:solidFill>
                          <a:srgbClr val="C00000"/>
                        </a:solidFill>
                        <a:effectLst>
                          <a:outerShdw blurRad="38100" dist="38100" dir="2700000" algn="tl">
                            <a:srgbClr val="000000">
                              <a:alpha val="43137"/>
                            </a:srgbClr>
                          </a:outerShdw>
                        </a:effectLst>
                        <a:latin typeface="Cambria Math" panose="02040503050406030204" pitchFamily="18" charset="0"/>
                      </a:rPr>
                      <m:t>𝑷𝒔</m:t>
                    </m:r>
                    <m:r>
                      <a:rPr lang="en-US" sz="36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3600" b="1" i="1" smtClean="0">
                        <a:solidFill>
                          <a:srgbClr val="C00000"/>
                        </a:solidFill>
                        <a:effectLst>
                          <a:outerShdw blurRad="38100" dist="38100" dir="2700000" algn="tl">
                            <a:srgbClr val="000000">
                              <a:alpha val="43137"/>
                            </a:srgbClr>
                          </a:outerShdw>
                        </a:effectLst>
                        <a:latin typeface="Cambria Math" panose="02040503050406030204" pitchFamily="18" charset="0"/>
                      </a:rPr>
                      <m:t>𝑷𝒄</m:t>
                    </m:r>
                    <m:r>
                      <a:rPr lang="en-US" sz="3600" b="1" i="1" smtClean="0">
                        <a:solidFill>
                          <a:srgbClr val="C00000"/>
                        </a:solidFill>
                        <a:effectLst>
                          <a:outerShdw blurRad="38100" dist="38100" dir="2700000" algn="tl">
                            <a:srgbClr val="000000">
                              <a:alpha val="43137"/>
                            </a:srgbClr>
                          </a:outerShdw>
                        </a:effectLst>
                        <a:latin typeface="Cambria Math" panose="02040503050406030204" pitchFamily="18" charset="0"/>
                      </a:rPr>
                      <m:t>   , </m:t>
                    </m:r>
                    <m:r>
                      <a:rPr lang="en-US" sz="3600" b="1" i="1" smtClean="0">
                        <a:solidFill>
                          <a:srgbClr val="C00000"/>
                        </a:solidFill>
                        <a:effectLst>
                          <a:outerShdw blurRad="38100" dist="38100" dir="2700000" algn="tl">
                            <a:srgbClr val="000000">
                              <a:alpha val="43137"/>
                            </a:srgbClr>
                          </a:outerShdw>
                        </a:effectLst>
                        <a:latin typeface="Cambria Math" panose="02040503050406030204" pitchFamily="18" charset="0"/>
                      </a:rPr>
                      <m:t>𝑴</m:t>
                    </m:r>
                    <m:r>
                      <a:rPr lang="en-US" sz="3600" b="1" i="1" smtClean="0">
                        <a:solidFill>
                          <a:srgbClr val="C00000"/>
                        </a:solidFill>
                        <a:effectLst>
                          <a:outerShdw blurRad="38100" dist="38100" dir="2700000" algn="tl">
                            <a:srgbClr val="000000">
                              <a:alpha val="43137"/>
                            </a:srgbClr>
                          </a:outerShdw>
                        </a:effectLst>
                        <a:latin typeface="Cambria Math" panose="02040503050406030204" pitchFamily="18" charset="0"/>
                      </a:rPr>
                      <m:t>  ,     ………)</m:t>
                    </m:r>
                  </m:oMath>
                </a14:m>
                <a:r>
                  <a:rPr lang="en-US" sz="3600" b="1" dirty="0">
                    <a:solidFill>
                      <a:srgbClr val="C00000"/>
                    </a:solidFill>
                    <a:effectLst>
                      <a:outerShdw blurRad="38100" dist="38100" dir="2700000" algn="tl">
                        <a:srgbClr val="000000">
                          <a:alpha val="43137"/>
                        </a:srgbClr>
                      </a:outerShdw>
                    </a:effectLst>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2879" r="-331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2338F51C-D5EA-4311-9A7E-897834F6F1FC}" type="slidenum">
              <a:rPr lang="en-GB" smtClean="0"/>
              <a:pPr/>
              <a:t>3</a:t>
            </a:fld>
            <a:endParaRPr lang="en-GB"/>
          </a:p>
        </p:txBody>
      </p:sp>
      <p:sp>
        <p:nvSpPr>
          <p:cNvPr id="7" name="Rounded Rectangle 6"/>
          <p:cNvSpPr/>
          <p:nvPr/>
        </p:nvSpPr>
        <p:spPr>
          <a:xfrm>
            <a:off x="2842210" y="4746887"/>
            <a:ext cx="1584922"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dirty="0"/>
              <a:t>مرونة الطلب التقاطعية  </a:t>
            </a:r>
            <a:endParaRPr lang="en-US" dirty="0"/>
          </a:p>
        </p:txBody>
      </p:sp>
      <p:sp>
        <p:nvSpPr>
          <p:cNvPr id="8" name="Rounded Rectangle 7"/>
          <p:cNvSpPr/>
          <p:nvPr/>
        </p:nvSpPr>
        <p:spPr>
          <a:xfrm>
            <a:off x="4899021" y="4673121"/>
            <a:ext cx="1224136" cy="4881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dirty="0"/>
              <a:t>مرونة الطلب الدخلية  </a:t>
            </a:r>
            <a:endParaRPr lang="en-US" dirty="0"/>
          </a:p>
        </p:txBody>
      </p:sp>
      <p:sp>
        <p:nvSpPr>
          <p:cNvPr id="9" name="Rounded Rectangle 8"/>
          <p:cNvSpPr/>
          <p:nvPr/>
        </p:nvSpPr>
        <p:spPr>
          <a:xfrm>
            <a:off x="6660232" y="4730699"/>
            <a:ext cx="1364232" cy="40181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dirty="0"/>
              <a:t>انواع اخرى من المرونة </a:t>
            </a:r>
            <a:endParaRPr lang="en-US" dirty="0"/>
          </a:p>
        </p:txBody>
      </p:sp>
      <p:sp>
        <p:nvSpPr>
          <p:cNvPr id="11" name="Rounded Rectangle 10"/>
          <p:cNvSpPr/>
          <p:nvPr/>
        </p:nvSpPr>
        <p:spPr>
          <a:xfrm>
            <a:off x="1093748" y="4729233"/>
            <a:ext cx="1444785" cy="43204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dirty="0"/>
              <a:t>مرونة الطلب السعرية </a:t>
            </a:r>
            <a:endParaRPr lang="en-US" dirty="0"/>
          </a:p>
        </p:txBody>
      </p:sp>
      <p:sp>
        <p:nvSpPr>
          <p:cNvPr id="31" name="Left Arrow 30"/>
          <p:cNvSpPr/>
          <p:nvPr/>
        </p:nvSpPr>
        <p:spPr>
          <a:xfrm rot="18551331">
            <a:off x="1872630" y="4062061"/>
            <a:ext cx="1104458" cy="36646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 Arrow 31"/>
          <p:cNvSpPr/>
          <p:nvPr/>
        </p:nvSpPr>
        <p:spPr>
          <a:xfrm rot="14256987">
            <a:off x="6958101" y="4022776"/>
            <a:ext cx="925695" cy="2996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 Arrow 32"/>
          <p:cNvSpPr/>
          <p:nvPr/>
        </p:nvSpPr>
        <p:spPr>
          <a:xfrm rot="17093834">
            <a:off x="5096414" y="4037471"/>
            <a:ext cx="925695" cy="2996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 Arrow 33"/>
          <p:cNvSpPr/>
          <p:nvPr/>
        </p:nvSpPr>
        <p:spPr>
          <a:xfrm rot="17093834">
            <a:off x="3256265" y="4095453"/>
            <a:ext cx="925695" cy="2996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 Arrow 34"/>
          <p:cNvSpPr/>
          <p:nvPr/>
        </p:nvSpPr>
        <p:spPr>
          <a:xfrm rot="17549940">
            <a:off x="3722185" y="4165190"/>
            <a:ext cx="950099" cy="299676"/>
          </a:xfrm>
          <a:prstGeom prst="leftArrow">
            <a:avLst>
              <a:gd name="adj1" fmla="val 5145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7036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609600"/>
            <a:ext cx="8229600" cy="857155"/>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fontScale="70000" lnSpcReduction="20000"/>
          </a:bodyPr>
          <a:lstStyle>
            <a:lvl1pPr algn="l" defTabSz="914400" rtl="1" eaLnBrk="1" latinLnBrk="0" hangingPunct="1">
              <a:spcBef>
                <a:spcPct val="0"/>
              </a:spcBef>
              <a:buNone/>
              <a:defRPr sz="4000" kern="1200" spc="-10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ar-SA" sz="4400" b="1" dirty="0">
                <a:solidFill>
                  <a:srgbClr val="C00000"/>
                </a:solidFill>
                <a:effectLst>
                  <a:outerShdw blurRad="38100" dist="38100" dir="2700000" algn="tl">
                    <a:srgbClr val="000000">
                      <a:alpha val="43137"/>
                    </a:srgbClr>
                  </a:outerShdw>
                </a:effectLst>
              </a:rPr>
              <a:t>اولاً : مرونة الطلب الدخلية ( مرونة الدخل )</a:t>
            </a:r>
            <a:br>
              <a:rPr lang="ar-SA" sz="4400" b="1" dirty="0">
                <a:solidFill>
                  <a:srgbClr val="C00000"/>
                </a:solidFill>
                <a:effectLst>
                  <a:outerShdw blurRad="38100" dist="38100" dir="2700000" algn="tl">
                    <a:srgbClr val="000000">
                      <a:alpha val="43137"/>
                    </a:srgbClr>
                  </a:outerShdw>
                </a:effectLst>
              </a:rPr>
            </a:br>
            <a:r>
              <a:rPr lang="en-US" sz="4400" b="1" dirty="0">
                <a:solidFill>
                  <a:srgbClr val="C00000"/>
                </a:solidFill>
                <a:effectLst>
                  <a:outerShdw blurRad="38100" dist="38100" dir="2700000" algn="tl">
                    <a:srgbClr val="000000">
                      <a:alpha val="43137"/>
                    </a:srgbClr>
                  </a:outerShdw>
                </a:effectLst>
              </a:rPr>
              <a:t>Income  Elasticity</a:t>
            </a:r>
            <a:endParaRPr lang="ar-SA" sz="4400" b="1" dirty="0">
              <a:solidFill>
                <a:srgbClr val="C00000"/>
              </a:solidFill>
            </a:endParaRPr>
          </a:p>
        </p:txBody>
      </p:sp>
      <p:sp>
        <p:nvSpPr>
          <p:cNvPr id="6" name="TextBox 5"/>
          <p:cNvSpPr txBox="1"/>
          <p:nvPr/>
        </p:nvSpPr>
        <p:spPr>
          <a:xfrm>
            <a:off x="323528" y="1694533"/>
            <a:ext cx="8363272" cy="101566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1">
            <a:spAutoFit/>
          </a:bodyPr>
          <a:lstStyle/>
          <a:p>
            <a:pPr algn="r" rtl="1"/>
            <a:r>
              <a:rPr lang="ar-SA" sz="3200" b="1" dirty="0">
                <a:solidFill>
                  <a:srgbClr val="0070C0"/>
                </a:solidFill>
                <a:effectLst>
                  <a:outerShdw blurRad="38100" dist="38100" dir="2700000" algn="tl">
                    <a:srgbClr val="000000">
                      <a:alpha val="43137"/>
                    </a:srgbClr>
                  </a:outerShdw>
                </a:effectLst>
              </a:rPr>
              <a:t>تعريفها: </a:t>
            </a:r>
            <a:r>
              <a:rPr lang="ar-SA" sz="2800" b="1" dirty="0"/>
              <a:t>درجة استجابة </a:t>
            </a:r>
            <a:r>
              <a:rPr lang="ar-SA" sz="2800" b="1" u="sng" dirty="0">
                <a:solidFill>
                  <a:srgbClr val="00B050"/>
                </a:solidFill>
              </a:rPr>
              <a:t>الكمية المطلوبة </a:t>
            </a:r>
            <a:r>
              <a:rPr lang="ar-SA" sz="2800" b="1" dirty="0"/>
              <a:t>من سلعة ما للتغيرات في</a:t>
            </a:r>
            <a:r>
              <a:rPr lang="en-US" sz="2800" b="1" dirty="0"/>
              <a:t> </a:t>
            </a:r>
            <a:r>
              <a:rPr lang="ar-SA" sz="2800" b="1" u="sng" dirty="0">
                <a:solidFill>
                  <a:srgbClr val="00B050"/>
                </a:solidFill>
              </a:rPr>
              <a:t>الدخل النقدي </a:t>
            </a:r>
            <a:r>
              <a:rPr lang="ar-SA" sz="2800" b="1" dirty="0"/>
              <a:t>وتقاس بمعامل المرونة </a:t>
            </a:r>
            <a:r>
              <a:rPr lang="en-US" sz="2800" b="1" dirty="0" err="1">
                <a:solidFill>
                  <a:srgbClr val="0070C0"/>
                </a:solidFill>
                <a:effectLst>
                  <a:outerShdw blurRad="38100" dist="38100" dir="2700000" algn="tl">
                    <a:srgbClr val="000000">
                      <a:alpha val="43137"/>
                    </a:srgbClr>
                  </a:outerShdw>
                </a:effectLst>
              </a:rPr>
              <a:t>ɛ</a:t>
            </a:r>
            <a:r>
              <a:rPr lang="en-US" sz="1400" b="1" dirty="0" err="1">
                <a:solidFill>
                  <a:srgbClr val="0070C0"/>
                </a:solidFill>
                <a:effectLst>
                  <a:outerShdw blurRad="38100" dist="38100" dir="2700000" algn="tl">
                    <a:srgbClr val="000000">
                      <a:alpha val="43137"/>
                    </a:srgbClr>
                  </a:outerShdw>
                </a:effectLst>
              </a:rPr>
              <a:t>M</a:t>
            </a:r>
            <a:endParaRPr lang="ar-SA" sz="600" b="1" dirty="0"/>
          </a:p>
        </p:txBody>
      </p:sp>
      <p:sp>
        <p:nvSpPr>
          <p:cNvPr id="20" name="TextBox 19"/>
          <p:cNvSpPr txBox="1"/>
          <p:nvPr/>
        </p:nvSpPr>
        <p:spPr>
          <a:xfrm>
            <a:off x="71500" y="0"/>
            <a:ext cx="360040" cy="400110"/>
          </a:xfrm>
          <a:prstGeom prst="rect">
            <a:avLst/>
          </a:prstGeom>
          <a:noFill/>
        </p:spPr>
        <p:txBody>
          <a:bodyPr wrap="square" rtlCol="1">
            <a:spAutoFit/>
          </a:bodyPr>
          <a:lstStyle/>
          <a:p>
            <a:r>
              <a:rPr lang="en-US" sz="2000" b="1" dirty="0">
                <a:solidFill>
                  <a:schemeClr val="bg1"/>
                </a:solidFill>
              </a:rPr>
              <a:t>2</a:t>
            </a:r>
            <a:endParaRPr lang="ar-SA" sz="2000" b="1" dirty="0">
              <a:solidFill>
                <a:schemeClr val="bg1"/>
              </a:solidFill>
            </a:endParaRPr>
          </a:p>
        </p:txBody>
      </p:sp>
      <p:cxnSp>
        <p:nvCxnSpPr>
          <p:cNvPr id="49" name="Straight Connector 48"/>
          <p:cNvCxnSpPr/>
          <p:nvPr/>
        </p:nvCxnSpPr>
        <p:spPr>
          <a:xfrm>
            <a:off x="5395177" y="5680491"/>
            <a:ext cx="54470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51" name="Oval 50"/>
          <p:cNvSpPr/>
          <p:nvPr/>
        </p:nvSpPr>
        <p:spPr>
          <a:xfrm flipH="1">
            <a:off x="5076056" y="5646531"/>
            <a:ext cx="45719" cy="45719"/>
          </a:xfrm>
          <a:prstGeom prst="ellipse">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mc:AlternateContent xmlns:mc="http://schemas.openxmlformats.org/markup-compatibility/2006" xmlns:a14="http://schemas.microsoft.com/office/drawing/2010/main">
        <mc:Choice Requires="a14">
          <p:sp>
            <p:nvSpPr>
              <p:cNvPr id="28" name="Rectangle 27"/>
              <p:cNvSpPr/>
              <p:nvPr/>
            </p:nvSpPr>
            <p:spPr>
              <a:xfrm>
                <a:off x="4572000" y="3381610"/>
                <a:ext cx="3255982" cy="62124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err="1">
                    <a:solidFill>
                      <a:srgbClr val="0070C0"/>
                    </a:solidFill>
                    <a:effectLst>
                      <a:outerShdw blurRad="38100" dist="38100" dir="2700000" algn="tl">
                        <a:srgbClr val="000000">
                          <a:alpha val="43137"/>
                        </a:srgbClr>
                      </a:outerShdw>
                    </a:effectLst>
                  </a:rPr>
                  <a:t>ɛ</a:t>
                </a:r>
                <a:r>
                  <a:rPr lang="en-US" sz="1400" b="1" dirty="0" err="1">
                    <a:solidFill>
                      <a:srgbClr val="0070C0"/>
                    </a:solidFill>
                    <a:effectLst>
                      <a:outerShdw blurRad="38100" dist="38100" dir="2700000" algn="tl">
                        <a:srgbClr val="000000">
                          <a:alpha val="43137"/>
                        </a:srgbClr>
                      </a:outerShdw>
                    </a:effectLst>
                  </a:rPr>
                  <a:t>M</a:t>
                </a:r>
                <a:r>
                  <a:rPr lang="en-US" sz="2800" b="1" dirty="0">
                    <a:solidFill>
                      <a:srgbClr val="0070C0"/>
                    </a:solidFill>
                    <a:effectLst>
                      <a:outerShdw blurRad="38100" dist="38100" dir="2700000" algn="tl">
                        <a:srgbClr val="000000">
                          <a:alpha val="43137"/>
                        </a:srgbClr>
                      </a:outerShdw>
                    </a:effectLst>
                  </a:rPr>
                  <a:t>=</a:t>
                </a:r>
                <a:r>
                  <a:rPr lang="ar-SA" sz="2800" b="1" dirty="0">
                    <a:solidFill>
                      <a:srgbClr val="0070C0"/>
                    </a:solidFill>
                    <a:effectLst>
                      <a:outerShdw blurRad="38100" dist="38100" dir="2700000" algn="tl">
                        <a:srgbClr val="000000">
                          <a:alpha val="43137"/>
                        </a:srgbClr>
                      </a:outerShdw>
                    </a:effectLst>
                  </a:rPr>
                  <a:t> </a:t>
                </a:r>
                <a14:m>
                  <m:oMath xmlns:m="http://schemas.openxmlformats.org/officeDocument/2006/math">
                    <m:f>
                      <m:fPr>
                        <m:ctrlPr>
                          <a:rPr lang="en-US" sz="2800" b="1" i="1" smtClean="0">
                            <a:solidFill>
                              <a:srgbClr val="0070C0"/>
                            </a:solidFill>
                            <a:effectLst>
                              <a:outerShdw blurRad="38100" dist="38100" dir="2700000" algn="tl">
                                <a:srgbClr val="000000">
                                  <a:alpha val="43137"/>
                                </a:srgbClr>
                              </a:outerShdw>
                            </a:effectLst>
                            <a:latin typeface="Cambria Math" panose="02040503050406030204" pitchFamily="18" charset="0"/>
                          </a:rPr>
                        </m:ctrlPr>
                      </m:fPr>
                      <m:num>
                        <m:r>
                          <a:rPr lang="el-GR" sz="2800" b="1" i="0" smtClean="0">
                            <a:solidFill>
                              <a:srgbClr val="0070C0"/>
                            </a:solidFill>
                            <a:effectLst>
                              <a:outerShdw blurRad="38100" dist="38100" dir="2700000" algn="tl">
                                <a:srgbClr val="000000">
                                  <a:alpha val="43137"/>
                                </a:srgbClr>
                              </a:outerShdw>
                            </a:effectLst>
                            <a:latin typeface="Cambria Math" panose="02040503050406030204" pitchFamily="18" charset="0"/>
                          </a:rPr>
                          <m:t>𝚫</m:t>
                        </m:r>
                        <m:r>
                          <a:rPr lang="en-US" sz="2800" b="1" i="1" smtClean="0">
                            <a:solidFill>
                              <a:srgbClr val="0070C0"/>
                            </a:solidFill>
                            <a:effectLst>
                              <a:outerShdw blurRad="38100" dist="38100" dir="2700000" algn="tl">
                                <a:srgbClr val="000000">
                                  <a:alpha val="43137"/>
                                </a:srgbClr>
                              </a:outerShdw>
                            </a:effectLst>
                            <a:latin typeface="Cambria Math" panose="02040503050406030204" pitchFamily="18" charset="0"/>
                          </a:rPr>
                          <m:t>𝑸</m:t>
                        </m:r>
                      </m:num>
                      <m:den>
                        <m:r>
                          <a:rPr lang="el-GR" sz="2800" b="1" i="1">
                            <a:solidFill>
                              <a:srgbClr val="0070C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𝚫</m:t>
                        </m:r>
                        <m:r>
                          <a:rPr lang="en-US" sz="2800" b="1" i="1" smtClean="0">
                            <a:solidFill>
                              <a:srgbClr val="0070C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𝑴</m:t>
                        </m:r>
                      </m:den>
                    </m:f>
                    <m:r>
                      <a:rPr lang="en-US" sz="2800" b="1" i="1" smtClean="0">
                        <a:solidFill>
                          <a:srgbClr val="0070C0"/>
                        </a:solidFill>
                        <a:effectLst>
                          <a:outerShdw blurRad="38100" dist="38100" dir="2700000" algn="tl">
                            <a:srgbClr val="000000">
                              <a:alpha val="43137"/>
                            </a:srgbClr>
                          </a:outerShdw>
                        </a:effectLst>
                        <a:latin typeface="Cambria Math" panose="02040503050406030204" pitchFamily="18" charset="0"/>
                      </a:rPr>
                      <m:t> </m:t>
                    </m:r>
                    <m:r>
                      <a:rPr lang="en-US" sz="2800" b="1" i="1" smtClean="0">
                        <a:solidFill>
                          <a:srgbClr val="0070C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f>
                      <m:fPr>
                        <m:ctrlPr>
                          <a:rPr lang="en-US" sz="2800" b="1" i="1" smtClean="0">
                            <a:solidFill>
                              <a:srgbClr val="0070C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sz="2800" b="1" i="1" smtClean="0">
                            <a:solidFill>
                              <a:srgbClr val="0070C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𝑴</m:t>
                        </m:r>
                      </m:num>
                      <m:den>
                        <m:r>
                          <a:rPr lang="en-US" sz="2800" b="1" i="1" smtClean="0">
                            <a:solidFill>
                              <a:srgbClr val="0070C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𝑸</m:t>
                        </m:r>
                      </m:den>
                    </m:f>
                  </m:oMath>
                </a14:m>
                <a:endParaRPr lang="en-US" sz="2800" b="1" dirty="0"/>
              </a:p>
            </p:txBody>
          </p:sp>
        </mc:Choice>
        <mc:Fallback xmlns="">
          <p:sp>
            <p:nvSpPr>
              <p:cNvPr id="28" name="Rectangle 27"/>
              <p:cNvSpPr>
                <a:spLocks noRot="1" noChangeAspect="1" noMove="1" noResize="1" noEditPoints="1" noAdjustHandles="1" noChangeArrowheads="1" noChangeShapeType="1" noTextEdit="1"/>
              </p:cNvSpPr>
              <p:nvPr/>
            </p:nvSpPr>
            <p:spPr>
              <a:xfrm>
                <a:off x="4572000" y="3381610"/>
                <a:ext cx="3255982" cy="621246"/>
              </a:xfrm>
              <a:prstGeom prst="rect">
                <a:avLst/>
              </a:prstGeom>
              <a:blipFill>
                <a:blip r:embed="rId2"/>
                <a:stretch>
                  <a:fillRect t="-7692" b="-21154"/>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1187624" y="3319178"/>
                <a:ext cx="3240360" cy="95420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b="1" dirty="0" err="1">
                    <a:solidFill>
                      <a:srgbClr val="C00000"/>
                    </a:solidFill>
                    <a:effectLst>
                      <a:outerShdw blurRad="38100" dist="38100" dir="2700000" algn="tl">
                        <a:srgbClr val="000000">
                          <a:alpha val="43137"/>
                        </a:srgbClr>
                      </a:outerShdw>
                    </a:effectLst>
                  </a:rPr>
                  <a:t>ɛ</a:t>
                </a:r>
                <a:r>
                  <a:rPr lang="en-US" sz="1400" b="1" dirty="0" err="1">
                    <a:solidFill>
                      <a:srgbClr val="C00000"/>
                    </a:solidFill>
                    <a:effectLst>
                      <a:outerShdw blurRad="38100" dist="38100" dir="2700000" algn="tl">
                        <a:srgbClr val="000000">
                          <a:alpha val="43137"/>
                        </a:srgbClr>
                      </a:outerShdw>
                    </a:effectLst>
                  </a:rPr>
                  <a:t>M</a:t>
                </a:r>
                <a:r>
                  <a:rPr lang="ar-SA" sz="2400" b="1" dirty="0">
                    <a:solidFill>
                      <a:srgbClr val="C00000"/>
                    </a:solidFill>
                    <a:effectLst>
                      <a:outerShdw blurRad="38100" dist="38100" dir="2700000" algn="tl">
                        <a:srgbClr val="000000">
                          <a:alpha val="43137"/>
                        </a:srgbClr>
                      </a:outerShdw>
                    </a:effectLst>
                  </a:rPr>
                  <a:t> </a:t>
                </a:r>
                <a:r>
                  <a:rPr lang="en-US" sz="2400" b="1" dirty="0">
                    <a:solidFill>
                      <a:srgbClr val="C00000"/>
                    </a:solidFill>
                    <a:effectLst>
                      <a:outerShdw blurRad="38100" dist="38100" dir="2700000" algn="tl">
                        <a:srgbClr val="000000">
                          <a:alpha val="43137"/>
                        </a:srgbClr>
                      </a:outerShdw>
                    </a:effectLst>
                  </a:rPr>
                  <a:t>=</a:t>
                </a:r>
                <a14:m>
                  <m:oMath xmlns:m="http://schemas.openxmlformats.org/officeDocument/2006/math">
                    <m:f>
                      <m:fPr>
                        <m:ctrlP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ar-SA" sz="24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l-GR" sz="2400" b="1" i="0" smtClean="0">
                            <a:solidFill>
                              <a:srgbClr val="C00000"/>
                            </a:solidFill>
                            <a:effectLst>
                              <a:outerShdw blurRad="38100" dist="38100" dir="2700000" algn="tl">
                                <a:srgbClr val="000000">
                                  <a:alpha val="43137"/>
                                </a:srgbClr>
                              </a:outerShdw>
                            </a:effectLst>
                            <a:latin typeface="Cambria Math" panose="02040503050406030204" pitchFamily="18" charset="0"/>
                          </a:rPr>
                          <m:t>𝚫</m:t>
                        </m:r>
                        <m: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t>𝑸𝒅</m:t>
                        </m:r>
                      </m:num>
                      <m:den>
                        <m:r>
                          <a:rPr lang="ar-SA" sz="24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l-GR" sz="24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𝚫</m:t>
                        </m:r>
                        <m: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𝑴</m:t>
                        </m:r>
                      </m:den>
                    </m:f>
                  </m:oMath>
                </a14:m>
                <a:r>
                  <a:rPr lang="en-US" sz="2400" b="1" dirty="0">
                    <a:solidFill>
                      <a:srgbClr val="C00000"/>
                    </a:solidFill>
                    <a:effectLst>
                      <a:outerShdw blurRad="38100" dist="38100" dir="2700000" algn="tl">
                        <a:srgbClr val="000000">
                          <a:alpha val="43137"/>
                        </a:srgbClr>
                      </a:outerShdw>
                    </a:effectLst>
                  </a:rPr>
                  <a:t>=</a:t>
                </a:r>
                <a14:m>
                  <m:oMath xmlns:m="http://schemas.openxmlformats.org/officeDocument/2006/math">
                    <m:f>
                      <m:fPr>
                        <m:ctrlPr>
                          <a:rPr lang="en-US" sz="2400" b="1" i="1" dirty="0" smtClean="0">
                            <a:solidFill>
                              <a:srgbClr val="C00000"/>
                            </a:solidFill>
                            <a:effectLst>
                              <a:outerShdw blurRad="38100" dist="38100" dir="2700000" algn="tl">
                                <a:srgbClr val="000000">
                                  <a:alpha val="43137"/>
                                </a:srgbClr>
                              </a:outerShdw>
                            </a:effectLst>
                            <a:latin typeface="Cambria Math" panose="02040503050406030204" pitchFamily="18" charset="0"/>
                          </a:rPr>
                        </m:ctrlPr>
                      </m:fPr>
                      <m:num>
                        <m:f>
                          <m:fPr>
                            <m:type m:val="lin"/>
                            <m:ctrlPr>
                              <a:rPr lang="en-US" sz="2400" b="1" i="1" dirty="0" smtClean="0">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el-GR" sz="2400" b="1" i="1">
                                <a:solidFill>
                                  <a:srgbClr val="C00000"/>
                                </a:solidFill>
                                <a:effectLst>
                                  <a:outerShdw blurRad="38100" dist="38100" dir="2700000" algn="tl">
                                    <a:srgbClr val="000000">
                                      <a:alpha val="43137"/>
                                    </a:srgbClr>
                                  </a:outerShdw>
                                </a:effectLst>
                                <a:latin typeface="Cambria Math" panose="02040503050406030204" pitchFamily="18" charset="0"/>
                              </a:rPr>
                              <m:t>𝚫</m:t>
                            </m:r>
                            <m: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t>𝑸</m:t>
                            </m:r>
                          </m:num>
                          <m:den>
                            <m:r>
                              <a:rPr lang="en-US" sz="2400" b="1" i="1" dirty="0" smtClean="0">
                                <a:solidFill>
                                  <a:srgbClr val="C00000"/>
                                </a:solidFill>
                                <a:effectLst>
                                  <a:outerShdw blurRad="38100" dist="38100" dir="2700000" algn="tl">
                                    <a:srgbClr val="000000">
                                      <a:alpha val="43137"/>
                                    </a:srgbClr>
                                  </a:outerShdw>
                                </a:effectLst>
                                <a:latin typeface="Cambria Math" panose="02040503050406030204" pitchFamily="18" charset="0"/>
                              </a:rPr>
                              <m:t>𝑸</m:t>
                            </m:r>
                          </m:den>
                        </m:f>
                      </m:num>
                      <m:den>
                        <m:f>
                          <m:fPr>
                            <m:type m:val="lin"/>
                            <m:ctrlPr>
                              <a:rPr lang="en-US" sz="2400" b="1" i="1" dirty="0" smtClean="0">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el-GR" sz="2400" b="1" i="1">
                                <a:solidFill>
                                  <a:srgbClr val="C00000"/>
                                </a:solidFill>
                                <a:effectLst>
                                  <a:outerShdw blurRad="38100" dist="38100" dir="2700000" algn="tl">
                                    <a:srgbClr val="000000">
                                      <a:alpha val="43137"/>
                                    </a:srgbClr>
                                  </a:outerShdw>
                                </a:effectLst>
                                <a:latin typeface="Cambria Math" panose="02040503050406030204" pitchFamily="18" charset="0"/>
                              </a:rPr>
                              <m:t>𝚫</m:t>
                            </m:r>
                            <m: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t>𝑴</m:t>
                            </m:r>
                          </m:num>
                          <m:den>
                            <m:r>
                              <a:rPr lang="en-US" sz="2400" b="1" i="1" dirty="0" smtClean="0">
                                <a:solidFill>
                                  <a:srgbClr val="C00000"/>
                                </a:solidFill>
                                <a:effectLst>
                                  <a:outerShdw blurRad="38100" dist="38100" dir="2700000" algn="tl">
                                    <a:srgbClr val="000000">
                                      <a:alpha val="43137"/>
                                    </a:srgbClr>
                                  </a:outerShdw>
                                </a:effectLst>
                                <a:latin typeface="Cambria Math" panose="02040503050406030204" pitchFamily="18" charset="0"/>
                              </a:rPr>
                              <m:t>𝑴</m:t>
                            </m:r>
                          </m:den>
                        </m:f>
                      </m:den>
                    </m:f>
                  </m:oMath>
                </a14:m>
                <a:endParaRPr lang="en-US" sz="2400" b="1" dirty="0">
                  <a:solidFill>
                    <a:srgbClr val="C00000"/>
                  </a:solidFill>
                  <a:effectLst>
                    <a:outerShdw blurRad="38100" dist="38100" dir="2700000" algn="tl">
                      <a:srgbClr val="000000">
                        <a:alpha val="43137"/>
                      </a:srgbClr>
                    </a:outerShdw>
                  </a:effectLst>
                </a:endParaRPr>
              </a:p>
            </p:txBody>
          </p:sp>
        </mc:Choice>
        <mc:Fallback xmlns="">
          <p:sp>
            <p:nvSpPr>
              <p:cNvPr id="32" name="Rectangle 31"/>
              <p:cNvSpPr>
                <a:spLocks noRot="1" noChangeAspect="1" noMove="1" noResize="1" noEditPoints="1" noAdjustHandles="1" noChangeArrowheads="1" noChangeShapeType="1" noTextEdit="1"/>
              </p:cNvSpPr>
              <p:nvPr/>
            </p:nvSpPr>
            <p:spPr>
              <a:xfrm>
                <a:off x="1187624" y="3319178"/>
                <a:ext cx="3240360" cy="954205"/>
              </a:xfrm>
              <a:prstGeom prst="rect">
                <a:avLst/>
              </a:prstGeom>
              <a:blipFill>
                <a:blip r:embed="rId3"/>
                <a:stretch>
                  <a:fillRect/>
                </a:stretch>
              </a:blipFill>
              <a:ln>
                <a:noFill/>
              </a:ln>
            </p:spPr>
            <p:txBody>
              <a:bodyPr/>
              <a:lstStyle/>
              <a:p>
                <a:r>
                  <a:rPr lang="en-US">
                    <a:noFill/>
                  </a:rPr>
                  <a:t> </a:t>
                </a:r>
              </a:p>
            </p:txBody>
          </p:sp>
        </mc:Fallback>
      </mc:AlternateContent>
      <p:sp>
        <p:nvSpPr>
          <p:cNvPr id="8" name="Footer Placeholder 7"/>
          <p:cNvSpPr>
            <a:spLocks noGrp="1"/>
          </p:cNvSpPr>
          <p:nvPr>
            <p:ph type="ftr" sz="quarter" idx="11"/>
          </p:nvPr>
        </p:nvSpPr>
        <p:spPr/>
        <p:txBody>
          <a:bodyPr/>
          <a:lstStyle/>
          <a:p>
            <a:r>
              <a:rPr lang="ar-SA" dirty="0">
                <a:solidFill>
                  <a:schemeClr val="tx1"/>
                </a:solidFill>
              </a:rPr>
              <a:t>فوزية الكلابي</a:t>
            </a:r>
          </a:p>
        </p:txBody>
      </p:sp>
      <p:sp>
        <p:nvSpPr>
          <p:cNvPr id="9" name="Slide Number Placeholder 8"/>
          <p:cNvSpPr>
            <a:spLocks noGrp="1"/>
          </p:cNvSpPr>
          <p:nvPr>
            <p:ph type="sldNum" sz="quarter" idx="12"/>
          </p:nvPr>
        </p:nvSpPr>
        <p:spPr/>
        <p:txBody>
          <a:bodyPr/>
          <a:lstStyle/>
          <a:p>
            <a:fld id="{0166A3E3-444F-47B4-8A46-DB0B3A57CE9E}" type="slidenum">
              <a:rPr lang="ar-SA" smtClean="0">
                <a:solidFill>
                  <a:schemeClr val="tx1"/>
                </a:solidFill>
              </a:rPr>
              <a:t>4</a:t>
            </a:fld>
            <a:endParaRPr lang="ar-SA" dirty="0">
              <a:solidFill>
                <a:schemeClr val="tx1"/>
              </a:solidFill>
            </a:endParaRPr>
          </a:p>
        </p:txBody>
      </p:sp>
      <mc:AlternateContent xmlns:mc="http://schemas.openxmlformats.org/markup-compatibility/2006" xmlns:a14="http://schemas.microsoft.com/office/drawing/2010/main">
        <mc:Choice Requires="a14">
          <p:sp>
            <p:nvSpPr>
              <p:cNvPr id="2" name="Rectangle 1"/>
              <p:cNvSpPr/>
              <p:nvPr/>
            </p:nvSpPr>
            <p:spPr>
              <a:xfrm>
                <a:off x="1691680" y="2761243"/>
                <a:ext cx="4567593" cy="52963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14:m>
                  <m:oMath xmlns:m="http://schemas.openxmlformats.org/officeDocument/2006/math">
                    <m:sSub>
                      <m:sSubPr>
                        <m:ctrlPr>
                          <a:rPr lang="en-US" sz="2800" b="1" i="1" smtClean="0">
                            <a:solidFill>
                              <a:srgbClr val="00B050"/>
                            </a:solidFill>
                            <a:effectLst>
                              <a:outerShdw blurRad="38100" dist="38100" dir="2700000" algn="tl">
                                <a:srgbClr val="000000">
                                  <a:alpha val="43137"/>
                                </a:srgbClr>
                              </a:outerShdw>
                            </a:effectLst>
                            <a:latin typeface="Cambria Math" panose="02040503050406030204" pitchFamily="18" charset="0"/>
                          </a:rPr>
                        </m:ctrlPr>
                      </m:sSubPr>
                      <m:e>
                        <m:r>
                          <m:rPr>
                            <m:nor/>
                          </m:rPr>
                          <a:rPr lang="en-US" sz="2800" b="1" dirty="0" smtClean="0">
                            <a:solidFill>
                              <a:srgbClr val="00B050"/>
                            </a:solidFill>
                            <a:effectLst>
                              <a:outerShdw blurRad="38100" dist="38100" dir="2700000" algn="tl">
                                <a:srgbClr val="000000">
                                  <a:alpha val="43137"/>
                                </a:srgbClr>
                              </a:outerShdw>
                            </a:effectLst>
                          </a:rPr>
                          <m:t>ɛ</m:t>
                        </m:r>
                      </m:e>
                      <m:sub>
                        <m:r>
                          <a:rPr lang="en-US" sz="2800" b="1" i="1" smtClean="0">
                            <a:solidFill>
                              <a:srgbClr val="00B050"/>
                            </a:solidFill>
                            <a:effectLst>
                              <a:outerShdw blurRad="38100" dist="38100" dir="2700000" algn="tl">
                                <a:srgbClr val="000000">
                                  <a:alpha val="43137"/>
                                </a:srgbClr>
                              </a:outerShdw>
                            </a:effectLst>
                            <a:latin typeface="Cambria Math" panose="02040503050406030204" pitchFamily="18" charset="0"/>
                          </a:rPr>
                          <m:t>𝑴</m:t>
                        </m:r>
                      </m:sub>
                    </m:sSub>
                  </m:oMath>
                </a14:m>
                <a:r>
                  <a:rPr lang="en-US" sz="2400" b="1" dirty="0">
                    <a:solidFill>
                      <a:srgbClr val="00B050"/>
                    </a:solidFill>
                    <a:effectLst>
                      <a:outerShdw blurRad="38100" dist="38100" dir="2700000" algn="tl">
                        <a:srgbClr val="000000">
                          <a:alpha val="43137"/>
                        </a:srgbClr>
                      </a:outerShdw>
                    </a:effectLst>
                  </a:rPr>
                  <a:t>= </a:t>
                </a:r>
                <a14:m>
                  <m:oMath xmlns:m="http://schemas.openxmlformats.org/officeDocument/2006/math">
                    <m:f>
                      <m:fPr>
                        <m:ctrlPr>
                          <a:rPr lang="en-US" sz="2400" b="1" i="1" smtClean="0">
                            <a:solidFill>
                              <a:srgbClr val="00B050"/>
                            </a:solidFill>
                            <a:effectLst>
                              <a:outerShdw blurRad="38100" dist="38100" dir="2700000" algn="tl">
                                <a:srgbClr val="000000">
                                  <a:alpha val="43137"/>
                                </a:srgbClr>
                              </a:outerShdw>
                            </a:effectLst>
                            <a:latin typeface="Cambria Math" panose="02040503050406030204" pitchFamily="18" charset="0"/>
                          </a:rPr>
                        </m:ctrlPr>
                      </m:fPr>
                      <m:num>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السلعة</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  </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على</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 </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الطلب</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 </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في</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 </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النسبي</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 </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التغير</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   </m:t>
                        </m:r>
                      </m:num>
                      <m:den>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الدخل</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 </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في</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 </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النسبي</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 </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التغير</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 </m:t>
                        </m:r>
                      </m:den>
                    </m:f>
                  </m:oMath>
                </a14:m>
                <a:endParaRPr lang="en-US" sz="2400" b="1" dirty="0"/>
              </a:p>
            </p:txBody>
          </p:sp>
        </mc:Choice>
        <mc:Fallback xmlns="">
          <p:sp>
            <p:nvSpPr>
              <p:cNvPr id="2" name="Rectangle 1"/>
              <p:cNvSpPr>
                <a:spLocks noRot="1" noChangeAspect="1" noMove="1" noResize="1" noEditPoints="1" noAdjustHandles="1" noChangeArrowheads="1" noChangeShapeType="1" noTextEdit="1"/>
              </p:cNvSpPr>
              <p:nvPr/>
            </p:nvSpPr>
            <p:spPr>
              <a:xfrm>
                <a:off x="1691680" y="2761243"/>
                <a:ext cx="4567593" cy="529632"/>
              </a:xfrm>
              <a:prstGeom prst="rect">
                <a:avLst/>
              </a:prstGeom>
              <a:blipFill>
                <a:blip r:embed="rId4"/>
                <a:stretch>
                  <a:fillRect t="-9195" b="-28736"/>
                </a:stretch>
              </a:blipFill>
              <a:ln>
                <a:noFill/>
              </a:ln>
            </p:spPr>
            <p:txBody>
              <a:bodyPr/>
              <a:lstStyle/>
              <a:p>
                <a:r>
                  <a:rPr lang="en-US">
                    <a:noFill/>
                  </a:rPr>
                  <a:t> </a:t>
                </a:r>
              </a:p>
            </p:txBody>
          </p:sp>
        </mc:Fallback>
      </mc:AlternateContent>
      <p:sp>
        <p:nvSpPr>
          <p:cNvPr id="10" name="Rounded Rectangle 9"/>
          <p:cNvSpPr/>
          <p:nvPr/>
        </p:nvSpPr>
        <p:spPr>
          <a:xfrm>
            <a:off x="2619692" y="4546736"/>
            <a:ext cx="5679379" cy="1762583"/>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ar-SA" dirty="0"/>
          </a:p>
          <a:p>
            <a:pPr marL="342900" indent="-342900" algn="ctr" rtl="1">
              <a:buFont typeface="Wingdings" panose="05000000000000000000" pitchFamily="2" charset="2"/>
              <a:buChar char="q"/>
            </a:pPr>
            <a:r>
              <a:rPr lang="ar-SA" sz="2400" b="1" dirty="0">
                <a:solidFill>
                  <a:srgbClr val="0070C0"/>
                </a:solidFill>
                <a:effectLst>
                  <a:outerShdw blurRad="38100" dist="38100" dir="2700000" algn="tl">
                    <a:srgbClr val="000000">
                      <a:alpha val="43137"/>
                    </a:srgbClr>
                  </a:outerShdw>
                </a:effectLst>
              </a:rPr>
              <a:t>مرونة الطلب الدخلية للسلعة العادية (+)</a:t>
            </a:r>
            <a:r>
              <a:rPr lang="en-US" sz="2400" b="1" dirty="0">
                <a:solidFill>
                  <a:srgbClr val="0070C0"/>
                </a:solidFill>
                <a:effectLst>
                  <a:outerShdw blurRad="38100" dist="38100" dir="2700000" algn="tl">
                    <a:srgbClr val="000000">
                      <a:alpha val="43137"/>
                    </a:srgbClr>
                  </a:outerShdw>
                </a:effectLst>
              </a:rPr>
              <a:t> </a:t>
            </a:r>
            <a:endParaRPr lang="ar-SA" sz="2400" b="1" dirty="0">
              <a:solidFill>
                <a:srgbClr val="0070C0"/>
              </a:solidFill>
              <a:effectLst>
                <a:outerShdw blurRad="38100" dist="38100" dir="2700000" algn="tl">
                  <a:srgbClr val="000000">
                    <a:alpha val="43137"/>
                  </a:srgbClr>
                </a:outerShdw>
              </a:effectLst>
            </a:endParaRPr>
          </a:p>
          <a:p>
            <a:pPr algn="ctr"/>
            <a:endParaRPr lang="ar-SA" dirty="0"/>
          </a:p>
          <a:p>
            <a:pPr algn="ctr"/>
            <a:endParaRPr lang="ar-SA" dirty="0"/>
          </a:p>
          <a:p>
            <a:pPr algn="ctr"/>
            <a:endParaRPr lang="ar-SA" dirty="0"/>
          </a:p>
          <a:p>
            <a:pPr marL="285750" indent="-285750" algn="ctr" rtl="1">
              <a:buFont typeface="Wingdings" panose="05000000000000000000" pitchFamily="2" charset="2"/>
              <a:buChar char="q"/>
            </a:pPr>
            <a:r>
              <a:rPr lang="ar-SA" sz="2400" dirty="0">
                <a:solidFill>
                  <a:srgbClr val="0070C0"/>
                </a:solidFill>
              </a:rPr>
              <a:t> </a:t>
            </a:r>
            <a:r>
              <a:rPr lang="ar-SA" sz="2400" b="1" dirty="0">
                <a:solidFill>
                  <a:srgbClr val="0070C0"/>
                </a:solidFill>
                <a:effectLst>
                  <a:outerShdw blurRad="38100" dist="38100" dir="2700000" algn="tl">
                    <a:srgbClr val="000000">
                      <a:alpha val="43137"/>
                    </a:srgbClr>
                  </a:outerShdw>
                </a:effectLst>
              </a:rPr>
              <a:t>مرونة الطلب الدخلية للسلعة الرديئة (-)</a:t>
            </a:r>
          </a:p>
          <a:p>
            <a:pPr algn="ctr"/>
            <a:endParaRPr lang="en-US" dirty="0"/>
          </a:p>
        </p:txBody>
      </p:sp>
      <p:sp>
        <p:nvSpPr>
          <p:cNvPr id="11" name="Left Arrow 10"/>
          <p:cNvSpPr/>
          <p:nvPr/>
        </p:nvSpPr>
        <p:spPr>
          <a:xfrm rot="21053153">
            <a:off x="2764096" y="4684837"/>
            <a:ext cx="497234" cy="1467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rot="19588395" flipV="1">
            <a:off x="2767278" y="5123562"/>
            <a:ext cx="601776" cy="147475"/>
          </a:xfrm>
          <a:prstGeom prst="leftArrow">
            <a:avLst>
              <a:gd name="adj1" fmla="val 50000"/>
              <a:gd name="adj2" fmla="val 427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23528" y="4198267"/>
            <a:ext cx="2296164" cy="6030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dirty="0"/>
              <a:t>سلعة عادية ضروية(+) </a:t>
            </a:r>
            <a:r>
              <a:rPr lang="en-US" b="1" dirty="0">
                <a:solidFill>
                  <a:srgbClr val="0070C0"/>
                </a:solidFill>
                <a:effectLst>
                  <a:outerShdw blurRad="38100" dist="38100" dir="2700000" algn="tl">
                    <a:srgbClr val="000000">
                      <a:alpha val="43137"/>
                    </a:srgbClr>
                  </a:outerShdw>
                </a:effectLst>
              </a:rPr>
              <a:t>0&lt;</a:t>
            </a:r>
            <a:r>
              <a:rPr lang="en-US" sz="2400" b="1" dirty="0" err="1">
                <a:solidFill>
                  <a:srgbClr val="0070C0"/>
                </a:solidFill>
                <a:effectLst>
                  <a:outerShdw blurRad="38100" dist="38100" dir="2700000" algn="tl">
                    <a:srgbClr val="000000">
                      <a:alpha val="43137"/>
                    </a:srgbClr>
                  </a:outerShdw>
                </a:effectLst>
              </a:rPr>
              <a:t>ɛ</a:t>
            </a:r>
            <a:r>
              <a:rPr lang="en-US" sz="1100" b="1" dirty="0" err="1">
                <a:solidFill>
                  <a:srgbClr val="0070C0"/>
                </a:solidFill>
                <a:effectLst>
                  <a:outerShdw blurRad="38100" dist="38100" dir="2700000" algn="tl">
                    <a:srgbClr val="000000">
                      <a:alpha val="43137"/>
                    </a:srgbClr>
                  </a:outerShdw>
                </a:effectLst>
              </a:rPr>
              <a:t>M</a:t>
            </a:r>
            <a:r>
              <a:rPr lang="en-US" b="1" dirty="0">
                <a:solidFill>
                  <a:srgbClr val="0070C0"/>
                </a:solidFill>
                <a:effectLst>
                  <a:outerShdw blurRad="38100" dist="38100" dir="2700000" algn="tl">
                    <a:srgbClr val="000000">
                      <a:alpha val="43137"/>
                    </a:srgbClr>
                  </a:outerShdw>
                </a:effectLst>
              </a:rPr>
              <a:t>&lt;1</a:t>
            </a:r>
            <a:r>
              <a:rPr lang="ar-SA" b="1" dirty="0">
                <a:solidFill>
                  <a:srgbClr val="0070C0"/>
                </a:solidFill>
                <a:effectLst>
                  <a:outerShdw blurRad="38100" dist="38100" dir="2700000" algn="tl">
                    <a:srgbClr val="000000">
                      <a:alpha val="43137"/>
                    </a:srgbClr>
                  </a:outerShdw>
                </a:effectLst>
              </a:rPr>
              <a:t> </a:t>
            </a:r>
            <a:endParaRPr lang="en-US" b="1" dirty="0">
              <a:solidFill>
                <a:srgbClr val="0070C0"/>
              </a:solidFill>
              <a:effectLst>
                <a:outerShdw blurRad="38100" dist="38100" dir="2700000" algn="tl">
                  <a:srgbClr val="000000">
                    <a:alpha val="43137"/>
                  </a:srgbClr>
                </a:outerShdw>
              </a:effectLst>
            </a:endParaRPr>
          </a:p>
        </p:txBody>
      </p:sp>
      <p:sp>
        <p:nvSpPr>
          <p:cNvPr id="24" name="Rounded Rectangle 23"/>
          <p:cNvSpPr/>
          <p:nvPr/>
        </p:nvSpPr>
        <p:spPr>
          <a:xfrm>
            <a:off x="323528" y="4959237"/>
            <a:ext cx="2296164" cy="5955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dirty="0"/>
              <a:t>سلعة عادية كمالية(+) </a:t>
            </a:r>
            <a:endParaRPr lang="en-US" dirty="0"/>
          </a:p>
          <a:p>
            <a:pPr algn="ctr"/>
            <a:r>
              <a:rPr lang="en-US" b="1" dirty="0">
                <a:solidFill>
                  <a:srgbClr val="0070C0"/>
                </a:solidFill>
                <a:effectLst>
                  <a:outerShdw blurRad="38100" dist="38100" dir="2700000" algn="tl">
                    <a:srgbClr val="000000">
                      <a:alpha val="43137"/>
                    </a:srgbClr>
                  </a:outerShdw>
                </a:effectLst>
              </a:rPr>
              <a:t>1&lt;</a:t>
            </a:r>
            <a:r>
              <a:rPr lang="en-US" sz="2400" b="1" dirty="0" err="1">
                <a:solidFill>
                  <a:srgbClr val="0070C0"/>
                </a:solidFill>
                <a:effectLst>
                  <a:outerShdw blurRad="38100" dist="38100" dir="2700000" algn="tl">
                    <a:srgbClr val="000000">
                      <a:alpha val="43137"/>
                    </a:srgbClr>
                  </a:outerShdw>
                </a:effectLst>
              </a:rPr>
              <a:t>ɛ</a:t>
            </a:r>
            <a:r>
              <a:rPr lang="en-US" sz="1100" b="1" dirty="0" err="1">
                <a:solidFill>
                  <a:srgbClr val="0070C0"/>
                </a:solidFill>
                <a:effectLst>
                  <a:outerShdw blurRad="38100" dist="38100" dir="2700000" algn="tl">
                    <a:srgbClr val="000000">
                      <a:alpha val="43137"/>
                    </a:srgbClr>
                  </a:outerShdw>
                </a:effectLst>
              </a:rPr>
              <a:t>M</a:t>
            </a:r>
            <a:endParaRPr lang="en-US" dirty="0"/>
          </a:p>
        </p:txBody>
      </p:sp>
      <p:sp>
        <p:nvSpPr>
          <p:cNvPr id="25" name="Rounded Rectangle 24"/>
          <p:cNvSpPr/>
          <p:nvPr/>
        </p:nvSpPr>
        <p:spPr>
          <a:xfrm>
            <a:off x="323528" y="5692250"/>
            <a:ext cx="2383943" cy="5927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dirty="0"/>
              <a:t>سلعة رديئة (-) </a:t>
            </a:r>
          </a:p>
          <a:p>
            <a:pPr algn="ctr"/>
            <a:r>
              <a:rPr lang="en-US" sz="2400" b="1" dirty="0" err="1">
                <a:solidFill>
                  <a:srgbClr val="0070C0"/>
                </a:solidFill>
                <a:effectLst>
                  <a:outerShdw blurRad="38100" dist="38100" dir="2700000" algn="tl">
                    <a:srgbClr val="000000">
                      <a:alpha val="43137"/>
                    </a:srgbClr>
                  </a:outerShdw>
                </a:effectLst>
              </a:rPr>
              <a:t>ɛ</a:t>
            </a:r>
            <a:r>
              <a:rPr lang="en-US" sz="1100" b="1" dirty="0" err="1">
                <a:solidFill>
                  <a:srgbClr val="0070C0"/>
                </a:solidFill>
                <a:effectLst>
                  <a:outerShdw blurRad="38100" dist="38100" dir="2700000" algn="tl">
                    <a:srgbClr val="000000">
                      <a:alpha val="43137"/>
                    </a:srgbClr>
                  </a:outerShdw>
                </a:effectLst>
              </a:rPr>
              <a:t>M</a:t>
            </a:r>
            <a:r>
              <a:rPr lang="en-US" b="1" dirty="0">
                <a:solidFill>
                  <a:srgbClr val="0070C0"/>
                </a:solidFill>
                <a:effectLst>
                  <a:outerShdw blurRad="38100" dist="38100" dir="2700000" algn="tl">
                    <a:srgbClr val="000000">
                      <a:alpha val="43137"/>
                    </a:srgbClr>
                  </a:outerShdw>
                </a:effectLst>
              </a:rPr>
              <a:t>&lt;</a:t>
            </a:r>
            <a:r>
              <a:rPr lang="ar-SA" b="1" dirty="0">
                <a:solidFill>
                  <a:srgbClr val="0070C0"/>
                </a:solidFill>
                <a:effectLst>
                  <a:outerShdw blurRad="38100" dist="38100" dir="2700000" algn="tl">
                    <a:srgbClr val="000000">
                      <a:alpha val="43137"/>
                    </a:srgbClr>
                  </a:outerShdw>
                </a:effectLst>
              </a:rPr>
              <a:t>0 </a:t>
            </a:r>
            <a:endParaRPr lang="en-US" b="1" dirty="0">
              <a:solidFill>
                <a:srgbClr val="0070C0"/>
              </a:solidFill>
              <a:effectLst>
                <a:outerShdw blurRad="38100" dist="38100" dir="2700000" algn="tl">
                  <a:srgbClr val="000000">
                    <a:alpha val="43137"/>
                  </a:srgbClr>
                </a:outerShdw>
              </a:effectLst>
            </a:endParaRPr>
          </a:p>
        </p:txBody>
      </p:sp>
      <p:sp>
        <p:nvSpPr>
          <p:cNvPr id="31" name="Left Arrow 30"/>
          <p:cNvSpPr/>
          <p:nvPr/>
        </p:nvSpPr>
        <p:spPr>
          <a:xfrm>
            <a:off x="2769442" y="5967207"/>
            <a:ext cx="497234" cy="1467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081472" y="4076135"/>
            <a:ext cx="5976664" cy="575965"/>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ar-SA" b="1" dirty="0">
                <a:solidFill>
                  <a:srgbClr val="00B050"/>
                </a:solidFill>
                <a:effectLst>
                  <a:outerShdw blurRad="38100" dist="38100" dir="2700000" algn="tl">
                    <a:srgbClr val="000000">
                      <a:alpha val="43137"/>
                    </a:srgbClr>
                  </a:outerShdw>
                </a:effectLst>
              </a:rPr>
              <a:t>تعتمد على الدخل مع ثبات العوامل الاخرى  ونميز فيها بين السلع العادية والرديئة </a:t>
            </a:r>
            <a:endParaRPr lang="en-US"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736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b="1" dirty="0">
                <a:solidFill>
                  <a:srgbClr val="C00000"/>
                </a:solidFill>
                <a:effectLst>
                  <a:outerShdw blurRad="38100" dist="38100" dir="2700000" algn="tl">
                    <a:srgbClr val="000000">
                      <a:alpha val="43137"/>
                    </a:srgbClr>
                  </a:outerShdw>
                </a:effectLst>
              </a:rPr>
              <a:t>تابع : مرونة الطلب الدخلية ( مرونة الدخل )</a:t>
            </a:r>
            <a:br>
              <a:rPr lang="ar-SA" sz="3600" b="1" dirty="0">
                <a:solidFill>
                  <a:srgbClr val="C00000"/>
                </a:solidFill>
                <a:effectLst>
                  <a:outerShdw blurRad="38100" dist="38100" dir="2700000" algn="tl">
                    <a:srgbClr val="000000">
                      <a:alpha val="43137"/>
                    </a:srgbClr>
                  </a:outerShdw>
                </a:effectLst>
              </a:rPr>
            </a:br>
            <a:endParaRPr lang="en-US" sz="36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r" rtl="1"/>
            <a:r>
              <a:rPr lang="ar-SA" sz="2800" dirty="0">
                <a:solidFill>
                  <a:srgbClr val="0070C0"/>
                </a:solidFill>
              </a:rPr>
              <a:t>ملاحظة هامة : لا توجد سلعة تكون عادية او رديئة دائما عند جميع مستويات الدخل  فقد تكون السلعة عادية عند مستوى دخل منخفض وتكون رديئة عند مستوى دخل مرتفع .</a:t>
            </a:r>
          </a:p>
          <a:p>
            <a:pPr algn="r" rtl="1"/>
            <a:r>
              <a:rPr lang="ar-SA" sz="2800" dirty="0">
                <a:solidFill>
                  <a:srgbClr val="0070C0"/>
                </a:solidFill>
              </a:rPr>
              <a:t> </a:t>
            </a:r>
            <a:endParaRPr lang="en-US" sz="2800" dirty="0">
              <a:solidFill>
                <a:srgbClr val="0070C0"/>
              </a:solidFill>
            </a:endParaRPr>
          </a:p>
        </p:txBody>
      </p:sp>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2338F51C-D5EA-4311-9A7E-897834F6F1FC}" type="slidenum">
              <a:rPr lang="en-GB" smtClean="0"/>
              <a:pPr/>
              <a:t>5</a:t>
            </a:fld>
            <a:endParaRPr lang="en-GB"/>
          </a:p>
        </p:txBody>
      </p:sp>
      <p:sp>
        <p:nvSpPr>
          <p:cNvPr id="6" name="Rounded Rectangle 5"/>
          <p:cNvSpPr/>
          <p:nvPr/>
        </p:nvSpPr>
        <p:spPr>
          <a:xfrm>
            <a:off x="822958" y="3068960"/>
            <a:ext cx="7349441" cy="10801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solidFill>
                  <a:srgbClr val="0070C0"/>
                </a:solidFill>
                <a:effectLst>
                  <a:outerShdw blurRad="38100" dist="38100" dir="2700000" algn="tl">
                    <a:srgbClr val="000000">
                      <a:alpha val="43137"/>
                    </a:srgbClr>
                  </a:outerShdw>
                </a:effectLst>
              </a:rPr>
              <a:t>0&lt;</a:t>
            </a:r>
            <a:r>
              <a:rPr lang="en-US" sz="2400" b="1" dirty="0" err="1">
                <a:solidFill>
                  <a:srgbClr val="0070C0"/>
                </a:solidFill>
                <a:effectLst>
                  <a:outerShdw blurRad="38100" dist="38100" dir="2700000" algn="tl">
                    <a:srgbClr val="000000">
                      <a:alpha val="43137"/>
                    </a:srgbClr>
                  </a:outerShdw>
                </a:effectLst>
              </a:rPr>
              <a:t>ɛ</a:t>
            </a:r>
            <a:r>
              <a:rPr lang="en-US" sz="1100" b="1" dirty="0" err="1">
                <a:solidFill>
                  <a:srgbClr val="0070C0"/>
                </a:solidFill>
                <a:effectLst>
                  <a:outerShdw blurRad="38100" dist="38100" dir="2700000" algn="tl">
                    <a:srgbClr val="000000">
                      <a:alpha val="43137"/>
                    </a:srgbClr>
                  </a:outerShdw>
                </a:effectLst>
              </a:rPr>
              <a:t>M</a:t>
            </a:r>
            <a:r>
              <a:rPr lang="en-US" b="1" dirty="0">
                <a:solidFill>
                  <a:srgbClr val="0070C0"/>
                </a:solidFill>
                <a:effectLst>
                  <a:outerShdw blurRad="38100" dist="38100" dir="2700000" algn="tl">
                    <a:srgbClr val="000000">
                      <a:alpha val="43137"/>
                    </a:srgbClr>
                  </a:outerShdw>
                </a:effectLst>
              </a:rPr>
              <a:t>&lt;1</a:t>
            </a:r>
            <a:r>
              <a:rPr lang="ar-SA" dirty="0"/>
              <a:t> </a:t>
            </a:r>
            <a:r>
              <a:rPr lang="ar-SA" sz="2400" b="1" dirty="0">
                <a:solidFill>
                  <a:srgbClr val="C00000"/>
                </a:solidFill>
                <a:effectLst>
                  <a:outerShdw blurRad="38100" dist="38100" dir="2700000" algn="tl">
                    <a:srgbClr val="000000">
                      <a:alpha val="43137"/>
                    </a:srgbClr>
                  </a:outerShdw>
                </a:effectLst>
              </a:rPr>
              <a:t>سلعة عادية ضروية(+)        </a:t>
            </a:r>
          </a:p>
          <a:p>
            <a:pPr algn="r"/>
            <a:r>
              <a:rPr lang="ar-SA" sz="2400" dirty="0"/>
              <a:t> مثلا : زيادة الدخل  بنسبة معينة  يؤدي الى زيادة الطلب على السلعة بنسبة اقل  مثل الطعام</a:t>
            </a:r>
            <a:endParaRPr lang="en-US" sz="2400" b="1" dirty="0">
              <a:solidFill>
                <a:srgbClr val="0070C0"/>
              </a:solidFill>
              <a:effectLst>
                <a:outerShdw blurRad="38100" dist="38100" dir="2700000" algn="tl">
                  <a:srgbClr val="000000">
                    <a:alpha val="43137"/>
                  </a:srgbClr>
                </a:outerShdw>
              </a:effectLst>
            </a:endParaRPr>
          </a:p>
        </p:txBody>
      </p:sp>
      <p:sp>
        <p:nvSpPr>
          <p:cNvPr id="7" name="Rounded Rectangle 6"/>
          <p:cNvSpPr/>
          <p:nvPr/>
        </p:nvSpPr>
        <p:spPr>
          <a:xfrm>
            <a:off x="831464" y="4257453"/>
            <a:ext cx="7323152" cy="10565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b="1" dirty="0">
                <a:solidFill>
                  <a:srgbClr val="0070C0"/>
                </a:solidFill>
                <a:effectLst>
                  <a:outerShdw blurRad="38100" dist="38100" dir="2700000" algn="tl">
                    <a:srgbClr val="000000">
                      <a:alpha val="43137"/>
                    </a:srgbClr>
                  </a:outerShdw>
                </a:effectLst>
              </a:rPr>
              <a:t>1</a:t>
            </a:r>
            <a:r>
              <a:rPr lang="en-US" b="1" dirty="0">
                <a:solidFill>
                  <a:srgbClr val="0070C0"/>
                </a:solidFill>
                <a:effectLst>
                  <a:outerShdw blurRad="38100" dist="38100" dir="2700000" algn="tl">
                    <a:srgbClr val="000000">
                      <a:alpha val="43137"/>
                    </a:srgbClr>
                  </a:outerShdw>
                </a:effectLst>
              </a:rPr>
              <a:t>&lt;</a:t>
            </a:r>
            <a:r>
              <a:rPr lang="en-US" sz="2400" b="1" dirty="0" err="1">
                <a:solidFill>
                  <a:srgbClr val="0070C0"/>
                </a:solidFill>
                <a:effectLst>
                  <a:outerShdw blurRad="38100" dist="38100" dir="2700000" algn="tl">
                    <a:srgbClr val="000000">
                      <a:alpha val="43137"/>
                    </a:srgbClr>
                  </a:outerShdw>
                </a:effectLst>
              </a:rPr>
              <a:t>ɛ</a:t>
            </a:r>
            <a:r>
              <a:rPr lang="en-US" sz="1100" b="1" dirty="0" err="1">
                <a:solidFill>
                  <a:srgbClr val="0070C0"/>
                </a:solidFill>
                <a:effectLst>
                  <a:outerShdw blurRad="38100" dist="38100" dir="2700000" algn="tl">
                    <a:srgbClr val="000000">
                      <a:alpha val="43137"/>
                    </a:srgbClr>
                  </a:outerShdw>
                </a:effectLst>
              </a:rPr>
              <a:t>M</a:t>
            </a:r>
            <a:r>
              <a:rPr lang="ar-SA" dirty="0"/>
              <a:t> </a:t>
            </a:r>
            <a:r>
              <a:rPr lang="ar-SA" sz="2400" b="1" dirty="0">
                <a:solidFill>
                  <a:srgbClr val="C00000"/>
                </a:solidFill>
                <a:effectLst>
                  <a:outerShdw blurRad="38100" dist="38100" dir="2700000" algn="tl">
                    <a:srgbClr val="000000">
                      <a:alpha val="43137"/>
                    </a:srgbClr>
                  </a:outerShdw>
                </a:effectLst>
              </a:rPr>
              <a:t>سلعة عادية كمالية(+)        </a:t>
            </a:r>
          </a:p>
          <a:p>
            <a:pPr algn="r"/>
            <a:r>
              <a:rPr lang="ar-SA" sz="2400" dirty="0"/>
              <a:t> مثلا : زيادة الدخل  بنسبة معينة  يؤدي الى زيادة الطلب على السلعة  بنسبة اكبر مثل السيارة او الاثاث </a:t>
            </a:r>
            <a:endParaRPr lang="en-US" sz="2400" b="1" dirty="0">
              <a:solidFill>
                <a:srgbClr val="0070C0"/>
              </a:solidFill>
              <a:effectLst>
                <a:outerShdw blurRad="38100" dist="38100" dir="2700000" algn="tl">
                  <a:srgbClr val="000000">
                    <a:alpha val="43137"/>
                  </a:srgbClr>
                </a:outerShdw>
              </a:effectLst>
            </a:endParaRPr>
          </a:p>
        </p:txBody>
      </p:sp>
      <p:sp>
        <p:nvSpPr>
          <p:cNvPr id="8" name="Rounded Rectangle 7"/>
          <p:cNvSpPr/>
          <p:nvPr/>
        </p:nvSpPr>
        <p:spPr>
          <a:xfrm>
            <a:off x="839796" y="5422386"/>
            <a:ext cx="7323152" cy="95894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err="1">
                <a:solidFill>
                  <a:srgbClr val="0070C0"/>
                </a:solidFill>
                <a:effectLst>
                  <a:outerShdw blurRad="38100" dist="38100" dir="2700000" algn="tl">
                    <a:srgbClr val="000000">
                      <a:alpha val="43137"/>
                    </a:srgbClr>
                  </a:outerShdw>
                </a:effectLst>
              </a:rPr>
              <a:t>ɛM</a:t>
            </a:r>
            <a:r>
              <a:rPr lang="en-US" sz="2400" b="1" dirty="0">
                <a:solidFill>
                  <a:srgbClr val="0070C0"/>
                </a:solidFill>
                <a:effectLst>
                  <a:outerShdw blurRad="38100" dist="38100" dir="2700000" algn="tl">
                    <a:srgbClr val="000000">
                      <a:alpha val="43137"/>
                    </a:srgbClr>
                  </a:outerShdw>
                </a:effectLst>
              </a:rPr>
              <a:t>&lt;0</a:t>
            </a:r>
            <a:r>
              <a:rPr lang="ar-SA" sz="2400" dirty="0"/>
              <a:t> </a:t>
            </a:r>
            <a:r>
              <a:rPr lang="ar-SA" sz="2400" b="1" dirty="0">
                <a:solidFill>
                  <a:srgbClr val="C00000"/>
                </a:solidFill>
                <a:effectLst>
                  <a:outerShdw blurRad="38100" dist="38100" dir="2700000" algn="tl">
                    <a:srgbClr val="000000">
                      <a:alpha val="43137"/>
                    </a:srgbClr>
                  </a:outerShdw>
                </a:effectLst>
              </a:rPr>
              <a:t>سلعة رديئة(-)        </a:t>
            </a:r>
          </a:p>
          <a:p>
            <a:pPr algn="r"/>
            <a:r>
              <a:rPr lang="ar-SA" sz="2400" dirty="0"/>
              <a:t> مثلا : زيادة الدخل  بنسبة معينة  يؤدي الى انخفاض الطلب على السلعة مثل الفول والوجبات السريعة  </a:t>
            </a:r>
            <a:endParaRPr lang="en-US" sz="24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3916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112555"/>
          </a:xfrm>
        </p:spPr>
        <p:txBody>
          <a:bodyPr>
            <a:normAutofit/>
          </a:bodyPr>
          <a:lstStyle/>
          <a:p>
            <a:pPr algn="ctr"/>
            <a:r>
              <a:rPr lang="ar-SA" sz="4000" b="1" dirty="0">
                <a:solidFill>
                  <a:srgbClr val="C00000"/>
                </a:solidFill>
                <a:effectLst>
                  <a:outerShdw blurRad="38100" dist="38100" dir="2700000" algn="tl">
                    <a:srgbClr val="000000">
                      <a:alpha val="43137"/>
                    </a:srgbClr>
                  </a:outerShdw>
                </a:effectLst>
              </a:rPr>
              <a:t>مرونة الدخل ومنحنى انجل </a:t>
            </a:r>
            <a:endParaRPr lang="en-US" sz="40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1700808"/>
            <a:ext cx="8352927" cy="4608511"/>
          </a:xfrm>
        </p:spPr>
        <p:txBody>
          <a:bodyPr>
            <a:normAutofit/>
          </a:bodyPr>
          <a:lstStyle/>
          <a:p>
            <a:pPr algn="r" rtl="1"/>
            <a:r>
              <a:rPr lang="ar-SA" sz="2800" b="1" dirty="0">
                <a:solidFill>
                  <a:srgbClr val="00B050"/>
                </a:solidFill>
                <a:effectLst>
                  <a:outerShdw blurRad="38100" dist="38100" dir="2700000" algn="tl">
                    <a:srgbClr val="000000">
                      <a:alpha val="43137"/>
                    </a:srgbClr>
                  </a:outerShdw>
                </a:effectLst>
              </a:rPr>
              <a:t>منحنى طلب الدخل او ما يسمى منحنى انجل(</a:t>
            </a:r>
            <a:r>
              <a:rPr lang="en-US" sz="2800" b="1" dirty="0">
                <a:solidFill>
                  <a:srgbClr val="00B050"/>
                </a:solidFill>
                <a:effectLst>
                  <a:outerShdw blurRad="38100" dist="38100" dir="2700000" algn="tl">
                    <a:srgbClr val="000000">
                      <a:alpha val="43137"/>
                    </a:srgbClr>
                  </a:outerShdw>
                </a:effectLst>
              </a:rPr>
              <a:t>The Engel Curve</a:t>
            </a:r>
            <a:r>
              <a:rPr lang="ar-SA" sz="2800" b="1" dirty="0">
                <a:solidFill>
                  <a:srgbClr val="00B050"/>
                </a:solidFill>
                <a:effectLst>
                  <a:outerShdw blurRad="38100" dist="38100" dir="2700000" algn="tl">
                    <a:srgbClr val="000000">
                      <a:alpha val="43137"/>
                    </a:srgbClr>
                  </a:outerShdw>
                </a:effectLst>
              </a:rPr>
              <a:t> )</a:t>
            </a:r>
            <a:r>
              <a:rPr lang="ar-SA" sz="2800" dirty="0"/>
              <a:t>: يتم الحصول عليه بافتراض تغير الدخل مع ثبات العوامل الاخرى بما فيها سعر السلعة نفسها. وبالتالي فان منحنى انجل يوضح العلاقة بين مستويات الدخل المختلفة والكميات المطلوبة من سلعة مع ثبات العوامل الاخرى بما فيها السعر .  </a:t>
            </a:r>
            <a:endParaRPr lang="en-US" sz="2800" dirty="0"/>
          </a:p>
        </p:txBody>
      </p:sp>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2338F51C-D5EA-4311-9A7E-897834F6F1FC}" type="slidenum">
              <a:rPr lang="en-GB" smtClean="0"/>
              <a:pPr/>
              <a:t>6</a:t>
            </a:fld>
            <a:endParaRPr lang="en-GB"/>
          </a:p>
        </p:txBody>
      </p:sp>
      <p:sp>
        <p:nvSpPr>
          <p:cNvPr id="6" name="Rounded Rectangle 5"/>
          <p:cNvSpPr/>
          <p:nvPr/>
        </p:nvSpPr>
        <p:spPr>
          <a:xfrm>
            <a:off x="683568" y="3653448"/>
            <a:ext cx="1800200" cy="165618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8" name="Straight Connector 7"/>
          <p:cNvCxnSpPr>
            <a:stCxn id="30" idx="3"/>
          </p:cNvCxnSpPr>
          <p:nvPr/>
        </p:nvCxnSpPr>
        <p:spPr>
          <a:xfrm flipH="1">
            <a:off x="822959" y="3849875"/>
            <a:ext cx="10202" cy="1163301"/>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822959" y="5013176"/>
            <a:ext cx="144478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822959" y="4411486"/>
            <a:ext cx="940729"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p:cNvCxnSpPr/>
          <p:nvPr/>
        </p:nvCxnSpPr>
        <p:spPr>
          <a:xfrm>
            <a:off x="822959" y="4653136"/>
            <a:ext cx="722392"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Freeform 14"/>
          <p:cNvSpPr/>
          <p:nvPr/>
        </p:nvSpPr>
        <p:spPr>
          <a:xfrm>
            <a:off x="1018095" y="3710125"/>
            <a:ext cx="1077118" cy="1121112"/>
          </a:xfrm>
          <a:custGeom>
            <a:avLst/>
            <a:gdLst>
              <a:gd name="connsiteX0" fmla="*/ 0 w 1077118"/>
              <a:gd name="connsiteY0" fmla="*/ 1121112 h 1121112"/>
              <a:gd name="connsiteX1" fmla="*/ 438346 w 1077118"/>
              <a:gd name="connsiteY1" fmla="*/ 1003277 h 1121112"/>
              <a:gd name="connsiteX2" fmla="*/ 834272 w 1077118"/>
              <a:gd name="connsiteY2" fmla="*/ 560217 h 1121112"/>
              <a:gd name="connsiteX3" fmla="*/ 1055802 w 1077118"/>
              <a:gd name="connsiteY3" fmla="*/ 46456 h 1121112"/>
              <a:gd name="connsiteX4" fmla="*/ 1055802 w 1077118"/>
              <a:gd name="connsiteY4" fmla="*/ 55883 h 1121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118" h="1121112">
                <a:moveTo>
                  <a:pt x="0" y="1121112"/>
                </a:moveTo>
                <a:cubicBezTo>
                  <a:pt x="149650" y="1108935"/>
                  <a:pt x="299301" y="1096759"/>
                  <a:pt x="438346" y="1003277"/>
                </a:cubicBezTo>
                <a:cubicBezTo>
                  <a:pt x="577391" y="909794"/>
                  <a:pt x="731363" y="719687"/>
                  <a:pt x="834272" y="560217"/>
                </a:cubicBezTo>
                <a:cubicBezTo>
                  <a:pt x="937181" y="400747"/>
                  <a:pt x="1055802" y="46456"/>
                  <a:pt x="1055802" y="46456"/>
                </a:cubicBezTo>
                <a:cubicBezTo>
                  <a:pt x="1092724" y="-37600"/>
                  <a:pt x="1074263" y="9141"/>
                  <a:pt x="1055802" y="558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758758" y="4411486"/>
            <a:ext cx="4930" cy="60169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p:cNvCxnSpPr/>
          <p:nvPr/>
        </p:nvCxnSpPr>
        <p:spPr>
          <a:xfrm>
            <a:off x="1545351" y="4661560"/>
            <a:ext cx="0" cy="42362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Rectangle 21"/>
          <p:cNvSpPr/>
          <p:nvPr/>
        </p:nvSpPr>
        <p:spPr>
          <a:xfrm>
            <a:off x="2040304" y="3585536"/>
            <a:ext cx="194300" cy="14080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D</a:t>
            </a:r>
          </a:p>
        </p:txBody>
      </p:sp>
      <p:sp>
        <p:nvSpPr>
          <p:cNvPr id="23" name="Rectangle 22"/>
          <p:cNvSpPr/>
          <p:nvPr/>
        </p:nvSpPr>
        <p:spPr>
          <a:xfrm>
            <a:off x="-83472" y="5352601"/>
            <a:ext cx="3034092" cy="61752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600" b="1" dirty="0">
                <a:solidFill>
                  <a:srgbClr val="0070C0"/>
                </a:solidFill>
                <a:effectLst>
                  <a:outerShdw blurRad="38100" dist="38100" dir="2700000" algn="tl">
                    <a:srgbClr val="000000">
                      <a:alpha val="43137"/>
                    </a:srgbClr>
                  </a:outerShdw>
                </a:effectLst>
              </a:rPr>
              <a:t>0&lt;</a:t>
            </a:r>
            <a:r>
              <a:rPr lang="en-US" sz="1600" b="1" dirty="0" err="1">
                <a:solidFill>
                  <a:srgbClr val="0070C0"/>
                </a:solidFill>
                <a:effectLst>
                  <a:outerShdw blurRad="38100" dist="38100" dir="2700000" algn="tl">
                    <a:srgbClr val="000000">
                      <a:alpha val="43137"/>
                    </a:srgbClr>
                  </a:outerShdw>
                </a:effectLst>
              </a:rPr>
              <a:t>ɛM</a:t>
            </a:r>
            <a:r>
              <a:rPr lang="en-US" sz="1600" b="1" dirty="0">
                <a:solidFill>
                  <a:srgbClr val="0070C0"/>
                </a:solidFill>
                <a:effectLst>
                  <a:outerShdw blurRad="38100" dist="38100" dir="2700000" algn="tl">
                    <a:srgbClr val="000000">
                      <a:alpha val="43137"/>
                    </a:srgbClr>
                  </a:outerShdw>
                </a:effectLst>
              </a:rPr>
              <a:t>&lt;1</a:t>
            </a:r>
            <a:r>
              <a:rPr lang="ar-SA" sz="1600" dirty="0"/>
              <a:t> </a:t>
            </a:r>
            <a:r>
              <a:rPr lang="ar-SA" sz="1600" b="1" dirty="0">
                <a:solidFill>
                  <a:srgbClr val="C00000"/>
                </a:solidFill>
                <a:effectLst>
                  <a:outerShdw blurRad="38100" dist="38100" dir="2700000" algn="tl">
                    <a:srgbClr val="000000">
                      <a:alpha val="43137"/>
                    </a:srgbClr>
                  </a:outerShdw>
                </a:effectLst>
              </a:rPr>
              <a:t>سلعة عادية ضروية(+) </a:t>
            </a:r>
          </a:p>
          <a:p>
            <a:pPr algn="ctr"/>
            <a:endParaRPr lang="en-US" sz="1600" dirty="0"/>
          </a:p>
        </p:txBody>
      </p:sp>
      <p:sp>
        <p:nvSpPr>
          <p:cNvPr id="24" name="Rectangle 23"/>
          <p:cNvSpPr/>
          <p:nvPr/>
        </p:nvSpPr>
        <p:spPr>
          <a:xfrm>
            <a:off x="860686" y="4747782"/>
            <a:ext cx="194300" cy="14080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D</a:t>
            </a:r>
          </a:p>
        </p:txBody>
      </p:sp>
      <p:sp>
        <p:nvSpPr>
          <p:cNvPr id="25" name="Rectangle 24"/>
          <p:cNvSpPr/>
          <p:nvPr/>
        </p:nvSpPr>
        <p:spPr>
          <a:xfrm>
            <a:off x="493522" y="4593425"/>
            <a:ext cx="454878" cy="11810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M0</a:t>
            </a:r>
          </a:p>
        </p:txBody>
      </p:sp>
      <p:sp>
        <p:nvSpPr>
          <p:cNvPr id="26" name="Rectangle 25"/>
          <p:cNvSpPr/>
          <p:nvPr/>
        </p:nvSpPr>
        <p:spPr>
          <a:xfrm>
            <a:off x="1237102" y="5073618"/>
            <a:ext cx="387197" cy="13615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Q0</a:t>
            </a:r>
          </a:p>
        </p:txBody>
      </p:sp>
      <p:sp>
        <p:nvSpPr>
          <p:cNvPr id="27" name="Rectangle 26"/>
          <p:cNvSpPr/>
          <p:nvPr/>
        </p:nvSpPr>
        <p:spPr>
          <a:xfrm>
            <a:off x="1541504" y="5036027"/>
            <a:ext cx="434509" cy="16389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Q1</a:t>
            </a:r>
          </a:p>
        </p:txBody>
      </p:sp>
      <p:sp>
        <p:nvSpPr>
          <p:cNvPr id="28" name="Rectangle 27"/>
          <p:cNvSpPr/>
          <p:nvPr/>
        </p:nvSpPr>
        <p:spPr>
          <a:xfrm>
            <a:off x="438513" y="4261900"/>
            <a:ext cx="553234" cy="18956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M1</a:t>
            </a:r>
          </a:p>
        </p:txBody>
      </p:sp>
      <p:sp>
        <p:nvSpPr>
          <p:cNvPr id="30" name="Rectangle 29"/>
          <p:cNvSpPr/>
          <p:nvPr/>
        </p:nvSpPr>
        <p:spPr>
          <a:xfrm>
            <a:off x="638861" y="3779472"/>
            <a:ext cx="194300" cy="14080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sz="1050" dirty="0"/>
          </a:p>
        </p:txBody>
      </p:sp>
      <p:sp>
        <p:nvSpPr>
          <p:cNvPr id="33" name="Rounded Rectangle 32"/>
          <p:cNvSpPr/>
          <p:nvPr/>
        </p:nvSpPr>
        <p:spPr>
          <a:xfrm>
            <a:off x="2769037" y="3543990"/>
            <a:ext cx="1800200" cy="165618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34" name="Straight Connector 33"/>
          <p:cNvCxnSpPr/>
          <p:nvPr/>
        </p:nvCxnSpPr>
        <p:spPr>
          <a:xfrm>
            <a:off x="2950620" y="3892014"/>
            <a:ext cx="0" cy="1155762"/>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Straight Connector 34"/>
          <p:cNvCxnSpPr/>
          <p:nvPr/>
        </p:nvCxnSpPr>
        <p:spPr>
          <a:xfrm>
            <a:off x="2950620" y="5047776"/>
            <a:ext cx="144478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6" name="Straight Connector 35"/>
          <p:cNvCxnSpPr/>
          <p:nvPr/>
        </p:nvCxnSpPr>
        <p:spPr>
          <a:xfrm>
            <a:off x="2950620" y="4221088"/>
            <a:ext cx="1045316" cy="2141"/>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a:off x="2932418" y="4411486"/>
            <a:ext cx="722392"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Freeform 37"/>
          <p:cNvSpPr/>
          <p:nvPr/>
        </p:nvSpPr>
        <p:spPr>
          <a:xfrm rot="12078189">
            <a:off x="3649049" y="3989543"/>
            <a:ext cx="792653" cy="737992"/>
          </a:xfrm>
          <a:custGeom>
            <a:avLst/>
            <a:gdLst>
              <a:gd name="connsiteX0" fmla="*/ 0 w 1077118"/>
              <a:gd name="connsiteY0" fmla="*/ 1121112 h 1121112"/>
              <a:gd name="connsiteX1" fmla="*/ 438346 w 1077118"/>
              <a:gd name="connsiteY1" fmla="*/ 1003277 h 1121112"/>
              <a:gd name="connsiteX2" fmla="*/ 834272 w 1077118"/>
              <a:gd name="connsiteY2" fmla="*/ 560217 h 1121112"/>
              <a:gd name="connsiteX3" fmla="*/ 1055802 w 1077118"/>
              <a:gd name="connsiteY3" fmla="*/ 46456 h 1121112"/>
              <a:gd name="connsiteX4" fmla="*/ 1055802 w 1077118"/>
              <a:gd name="connsiteY4" fmla="*/ 55883 h 1121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118" h="1121112">
                <a:moveTo>
                  <a:pt x="0" y="1121112"/>
                </a:moveTo>
                <a:cubicBezTo>
                  <a:pt x="149650" y="1108935"/>
                  <a:pt x="299301" y="1096759"/>
                  <a:pt x="438346" y="1003277"/>
                </a:cubicBezTo>
                <a:cubicBezTo>
                  <a:pt x="577391" y="909794"/>
                  <a:pt x="731363" y="719687"/>
                  <a:pt x="834272" y="560217"/>
                </a:cubicBezTo>
                <a:cubicBezTo>
                  <a:pt x="937181" y="400747"/>
                  <a:pt x="1055802" y="46456"/>
                  <a:pt x="1055802" y="46456"/>
                </a:cubicBezTo>
                <a:cubicBezTo>
                  <a:pt x="1092724" y="-37600"/>
                  <a:pt x="1074263" y="9141"/>
                  <a:pt x="1055802" y="558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a:off x="3995936" y="4239132"/>
            <a:ext cx="0" cy="826688"/>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a:off x="3673012" y="4393729"/>
            <a:ext cx="0" cy="726055"/>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1" name="Rectangle 40"/>
          <p:cNvSpPr/>
          <p:nvPr/>
        </p:nvSpPr>
        <p:spPr>
          <a:xfrm>
            <a:off x="4476040" y="4030690"/>
            <a:ext cx="194300" cy="14080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D</a:t>
            </a:r>
          </a:p>
        </p:txBody>
      </p:sp>
      <p:sp>
        <p:nvSpPr>
          <p:cNvPr id="42" name="Rectangle 41"/>
          <p:cNvSpPr/>
          <p:nvPr/>
        </p:nvSpPr>
        <p:spPr>
          <a:xfrm>
            <a:off x="2483768" y="5379057"/>
            <a:ext cx="2641147" cy="35851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600" b="1" dirty="0">
                <a:solidFill>
                  <a:srgbClr val="0070C0"/>
                </a:solidFill>
                <a:effectLst>
                  <a:outerShdw blurRad="38100" dist="38100" dir="2700000" algn="tl">
                    <a:srgbClr val="000000">
                      <a:alpha val="43137"/>
                    </a:srgbClr>
                  </a:outerShdw>
                </a:effectLst>
              </a:rPr>
              <a:t>1</a:t>
            </a:r>
            <a:r>
              <a:rPr lang="en-US" sz="1600" b="1" dirty="0">
                <a:solidFill>
                  <a:srgbClr val="0070C0"/>
                </a:solidFill>
                <a:effectLst>
                  <a:outerShdw blurRad="38100" dist="38100" dir="2700000" algn="tl">
                    <a:srgbClr val="000000">
                      <a:alpha val="43137"/>
                    </a:srgbClr>
                  </a:outerShdw>
                </a:effectLst>
              </a:rPr>
              <a:t>&lt;</a:t>
            </a:r>
            <a:r>
              <a:rPr lang="en-US" sz="1600" b="1" dirty="0" err="1">
                <a:solidFill>
                  <a:srgbClr val="0070C0"/>
                </a:solidFill>
                <a:effectLst>
                  <a:outerShdw blurRad="38100" dist="38100" dir="2700000" algn="tl">
                    <a:srgbClr val="000000">
                      <a:alpha val="43137"/>
                    </a:srgbClr>
                  </a:outerShdw>
                </a:effectLst>
              </a:rPr>
              <a:t>ɛM</a:t>
            </a:r>
            <a:r>
              <a:rPr lang="ar-SA" sz="1600" dirty="0"/>
              <a:t> </a:t>
            </a:r>
            <a:r>
              <a:rPr lang="ar-SA" sz="1600" b="1" dirty="0">
                <a:solidFill>
                  <a:srgbClr val="C00000"/>
                </a:solidFill>
                <a:effectLst>
                  <a:outerShdw blurRad="38100" dist="38100" dir="2700000" algn="tl">
                    <a:srgbClr val="000000">
                      <a:alpha val="43137"/>
                    </a:srgbClr>
                  </a:outerShdw>
                </a:effectLst>
              </a:rPr>
              <a:t>سلعة عادية كمالية(+) </a:t>
            </a:r>
          </a:p>
        </p:txBody>
      </p:sp>
      <p:sp>
        <p:nvSpPr>
          <p:cNvPr id="43" name="Rectangle 42"/>
          <p:cNvSpPr/>
          <p:nvPr/>
        </p:nvSpPr>
        <p:spPr>
          <a:xfrm>
            <a:off x="3340911" y="4558335"/>
            <a:ext cx="194300" cy="14080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D</a:t>
            </a:r>
          </a:p>
        </p:txBody>
      </p:sp>
      <p:sp>
        <p:nvSpPr>
          <p:cNvPr id="44" name="Rectangle 43"/>
          <p:cNvSpPr/>
          <p:nvPr/>
        </p:nvSpPr>
        <p:spPr>
          <a:xfrm>
            <a:off x="3364763" y="5108218"/>
            <a:ext cx="387197" cy="13615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Q0</a:t>
            </a:r>
          </a:p>
        </p:txBody>
      </p:sp>
      <p:sp>
        <p:nvSpPr>
          <p:cNvPr id="45" name="Rectangle 44"/>
          <p:cNvSpPr/>
          <p:nvPr/>
        </p:nvSpPr>
        <p:spPr>
          <a:xfrm>
            <a:off x="3669165" y="5070627"/>
            <a:ext cx="434509" cy="16389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Q1</a:t>
            </a:r>
          </a:p>
        </p:txBody>
      </p:sp>
      <p:sp>
        <p:nvSpPr>
          <p:cNvPr id="53" name="Rectangle 52"/>
          <p:cNvSpPr/>
          <p:nvPr/>
        </p:nvSpPr>
        <p:spPr>
          <a:xfrm>
            <a:off x="2546633" y="4324128"/>
            <a:ext cx="553234" cy="18956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M0</a:t>
            </a:r>
          </a:p>
        </p:txBody>
      </p:sp>
      <p:sp>
        <p:nvSpPr>
          <p:cNvPr id="54" name="Rectangle 53"/>
          <p:cNvSpPr/>
          <p:nvPr/>
        </p:nvSpPr>
        <p:spPr>
          <a:xfrm>
            <a:off x="2563340" y="4081120"/>
            <a:ext cx="553234" cy="18956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M1</a:t>
            </a:r>
          </a:p>
        </p:txBody>
      </p:sp>
      <p:sp>
        <p:nvSpPr>
          <p:cNvPr id="58" name="Rounded Rectangle 57"/>
          <p:cNvSpPr/>
          <p:nvPr/>
        </p:nvSpPr>
        <p:spPr>
          <a:xfrm>
            <a:off x="4858242" y="3512150"/>
            <a:ext cx="2251186" cy="171986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59" name="Straight Connector 58"/>
          <p:cNvCxnSpPr/>
          <p:nvPr/>
        </p:nvCxnSpPr>
        <p:spPr>
          <a:xfrm>
            <a:off x="5449695" y="3921094"/>
            <a:ext cx="0" cy="1155762"/>
          </a:xfrm>
          <a:prstGeom prst="line">
            <a:avLst/>
          </a:prstGeom>
        </p:spPr>
        <p:style>
          <a:lnRef idx="3">
            <a:schemeClr val="accent1"/>
          </a:lnRef>
          <a:fillRef idx="0">
            <a:schemeClr val="accent1"/>
          </a:fillRef>
          <a:effectRef idx="2">
            <a:schemeClr val="accent1"/>
          </a:effectRef>
          <a:fontRef idx="minor">
            <a:schemeClr val="tx1"/>
          </a:fontRef>
        </p:style>
      </p:cxnSp>
      <p:cxnSp>
        <p:nvCxnSpPr>
          <p:cNvPr id="60" name="Straight Connector 59"/>
          <p:cNvCxnSpPr/>
          <p:nvPr/>
        </p:nvCxnSpPr>
        <p:spPr>
          <a:xfrm>
            <a:off x="5449695" y="5076856"/>
            <a:ext cx="144478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1" name="Straight Connector 60"/>
          <p:cNvCxnSpPr/>
          <p:nvPr/>
        </p:nvCxnSpPr>
        <p:spPr>
          <a:xfrm>
            <a:off x="5441013" y="4408161"/>
            <a:ext cx="1037924" cy="10747"/>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Straight Connector 61"/>
          <p:cNvCxnSpPr/>
          <p:nvPr/>
        </p:nvCxnSpPr>
        <p:spPr>
          <a:xfrm>
            <a:off x="5502642" y="4096920"/>
            <a:ext cx="722392"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Straight Connector 63"/>
          <p:cNvCxnSpPr/>
          <p:nvPr/>
        </p:nvCxnSpPr>
        <p:spPr>
          <a:xfrm flipH="1">
            <a:off x="6478937" y="4416741"/>
            <a:ext cx="2180" cy="645331"/>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5" name="Straight Connector 64"/>
          <p:cNvCxnSpPr>
            <a:endCxn id="69" idx="1"/>
          </p:cNvCxnSpPr>
          <p:nvPr/>
        </p:nvCxnSpPr>
        <p:spPr>
          <a:xfrm flipH="1">
            <a:off x="6168240" y="4066032"/>
            <a:ext cx="20616" cy="111562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6" name="Rectangle 65"/>
          <p:cNvSpPr/>
          <p:nvPr/>
        </p:nvSpPr>
        <p:spPr>
          <a:xfrm>
            <a:off x="6719834" y="4629360"/>
            <a:ext cx="194300" cy="14080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D</a:t>
            </a:r>
          </a:p>
        </p:txBody>
      </p:sp>
      <p:sp>
        <p:nvSpPr>
          <p:cNvPr id="67" name="Rectangle 66"/>
          <p:cNvSpPr/>
          <p:nvPr/>
        </p:nvSpPr>
        <p:spPr>
          <a:xfrm>
            <a:off x="5733777" y="3617645"/>
            <a:ext cx="194300" cy="14080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D</a:t>
            </a:r>
          </a:p>
        </p:txBody>
      </p:sp>
      <p:sp>
        <p:nvSpPr>
          <p:cNvPr id="68" name="Rectangle 67"/>
          <p:cNvSpPr/>
          <p:nvPr/>
        </p:nvSpPr>
        <p:spPr>
          <a:xfrm>
            <a:off x="5863838" y="5137298"/>
            <a:ext cx="387197" cy="13615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Q</a:t>
            </a:r>
            <a:r>
              <a:rPr lang="ar-SA" sz="1050" dirty="0"/>
              <a:t>1</a:t>
            </a:r>
            <a:endParaRPr lang="en-US" sz="1050" dirty="0"/>
          </a:p>
        </p:txBody>
      </p:sp>
      <p:sp>
        <p:nvSpPr>
          <p:cNvPr id="69" name="Rectangle 68"/>
          <p:cNvSpPr/>
          <p:nvPr/>
        </p:nvSpPr>
        <p:spPr>
          <a:xfrm>
            <a:off x="6168240" y="5099707"/>
            <a:ext cx="434509" cy="16389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Q</a:t>
            </a:r>
            <a:r>
              <a:rPr lang="ar-SA" sz="1050" dirty="0"/>
              <a:t>0</a:t>
            </a:r>
            <a:endParaRPr lang="en-US" sz="1050" dirty="0"/>
          </a:p>
        </p:txBody>
      </p:sp>
      <p:cxnSp>
        <p:nvCxnSpPr>
          <p:cNvPr id="76" name="Straight Connector 75"/>
          <p:cNvCxnSpPr/>
          <p:nvPr/>
        </p:nvCxnSpPr>
        <p:spPr>
          <a:xfrm>
            <a:off x="5889838" y="3753216"/>
            <a:ext cx="820246" cy="919668"/>
          </a:xfrm>
          <a:prstGeom prst="line">
            <a:avLst/>
          </a:prstGeom>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2563246" y="4081120"/>
            <a:ext cx="553234" cy="18956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M1</a:t>
            </a:r>
          </a:p>
        </p:txBody>
      </p:sp>
      <p:sp>
        <p:nvSpPr>
          <p:cNvPr id="92" name="Rectangle 91"/>
          <p:cNvSpPr/>
          <p:nvPr/>
        </p:nvSpPr>
        <p:spPr>
          <a:xfrm>
            <a:off x="2563339" y="4081120"/>
            <a:ext cx="553234" cy="18956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M1</a:t>
            </a:r>
          </a:p>
        </p:txBody>
      </p:sp>
      <p:sp>
        <p:nvSpPr>
          <p:cNvPr id="119" name="Rectangle 118"/>
          <p:cNvSpPr/>
          <p:nvPr/>
        </p:nvSpPr>
        <p:spPr>
          <a:xfrm>
            <a:off x="5051571" y="3989997"/>
            <a:ext cx="553234" cy="18956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M1</a:t>
            </a:r>
          </a:p>
        </p:txBody>
      </p:sp>
      <p:sp>
        <p:nvSpPr>
          <p:cNvPr id="120" name="Rectangle 119"/>
          <p:cNvSpPr/>
          <p:nvPr/>
        </p:nvSpPr>
        <p:spPr>
          <a:xfrm>
            <a:off x="5069907" y="4291866"/>
            <a:ext cx="553234" cy="18956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M</a:t>
            </a:r>
            <a:r>
              <a:rPr lang="ar-SA" sz="1050" dirty="0"/>
              <a:t>0</a:t>
            </a:r>
            <a:endParaRPr lang="en-US" sz="1050" dirty="0"/>
          </a:p>
        </p:txBody>
      </p:sp>
      <p:sp>
        <p:nvSpPr>
          <p:cNvPr id="121" name="Rectangle 120"/>
          <p:cNvSpPr/>
          <p:nvPr/>
        </p:nvSpPr>
        <p:spPr>
          <a:xfrm>
            <a:off x="5126129" y="5397976"/>
            <a:ext cx="2249812" cy="37600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600" b="1" dirty="0" err="1">
                <a:solidFill>
                  <a:srgbClr val="0070C0"/>
                </a:solidFill>
                <a:effectLst>
                  <a:outerShdw blurRad="38100" dist="38100" dir="2700000" algn="tl">
                    <a:srgbClr val="000000">
                      <a:alpha val="43137"/>
                    </a:srgbClr>
                  </a:outerShdw>
                </a:effectLst>
              </a:rPr>
              <a:t>ɛM</a:t>
            </a:r>
            <a:r>
              <a:rPr lang="en-US" sz="1600" b="1" dirty="0">
                <a:solidFill>
                  <a:srgbClr val="0070C0"/>
                </a:solidFill>
                <a:effectLst>
                  <a:outerShdw blurRad="38100" dist="38100" dir="2700000" algn="tl">
                    <a:srgbClr val="000000">
                      <a:alpha val="43137"/>
                    </a:srgbClr>
                  </a:outerShdw>
                </a:effectLst>
              </a:rPr>
              <a:t>&lt;0</a:t>
            </a:r>
            <a:r>
              <a:rPr lang="ar-SA" sz="1600" dirty="0"/>
              <a:t> </a:t>
            </a:r>
            <a:r>
              <a:rPr lang="ar-SA" sz="1600" b="1" dirty="0">
                <a:solidFill>
                  <a:srgbClr val="C00000"/>
                </a:solidFill>
                <a:effectLst>
                  <a:outerShdw blurRad="38100" dist="38100" dir="2700000" algn="tl">
                    <a:srgbClr val="000000">
                      <a:alpha val="43137"/>
                    </a:srgbClr>
                  </a:outerShdw>
                </a:effectLst>
              </a:rPr>
              <a:t>سلعة رديئة(-)        </a:t>
            </a:r>
          </a:p>
        </p:txBody>
      </p:sp>
      <p:cxnSp>
        <p:nvCxnSpPr>
          <p:cNvPr id="123" name="Straight Arrow Connector 122"/>
          <p:cNvCxnSpPr/>
          <p:nvPr/>
        </p:nvCxnSpPr>
        <p:spPr>
          <a:xfrm flipV="1">
            <a:off x="989492" y="4416958"/>
            <a:ext cx="6679" cy="256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1590059" y="4926320"/>
            <a:ext cx="168699" cy="14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V="1">
            <a:off x="3099428" y="4237430"/>
            <a:ext cx="879" cy="184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V="1">
            <a:off x="5531834" y="4125953"/>
            <a:ext cx="3786" cy="194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3720257" y="4933744"/>
            <a:ext cx="249075" cy="7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H="1" flipV="1">
            <a:off x="6199539" y="4965174"/>
            <a:ext cx="268714" cy="6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777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609600"/>
            <a:ext cx="8229600" cy="857155"/>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fontScale="70000" lnSpcReduction="20000"/>
          </a:bodyPr>
          <a:lstStyle>
            <a:lvl1pPr algn="l" defTabSz="914400" rtl="1" eaLnBrk="1" latinLnBrk="0" hangingPunct="1">
              <a:spcBef>
                <a:spcPct val="0"/>
              </a:spcBef>
              <a:buNone/>
              <a:defRPr sz="4000" kern="1200" spc="-100"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ar-SA" sz="4400" b="1" dirty="0">
                <a:solidFill>
                  <a:srgbClr val="C00000"/>
                </a:solidFill>
                <a:effectLst>
                  <a:outerShdw blurRad="38100" dist="38100" dir="2700000" algn="tl">
                    <a:srgbClr val="000000">
                      <a:alpha val="43137"/>
                    </a:srgbClr>
                  </a:outerShdw>
                </a:effectLst>
              </a:rPr>
              <a:t>ثانياً : مرونة الطلب التقاطعية ( مرونة التقاطع )</a:t>
            </a:r>
            <a:br>
              <a:rPr lang="ar-SA" sz="4400" b="1" dirty="0">
                <a:solidFill>
                  <a:srgbClr val="C00000"/>
                </a:solidFill>
                <a:effectLst>
                  <a:outerShdw blurRad="38100" dist="38100" dir="2700000" algn="tl">
                    <a:srgbClr val="000000">
                      <a:alpha val="43137"/>
                    </a:srgbClr>
                  </a:outerShdw>
                </a:effectLst>
              </a:rPr>
            </a:br>
            <a:r>
              <a:rPr lang="en-US" sz="4400" b="1" dirty="0">
                <a:solidFill>
                  <a:srgbClr val="C00000"/>
                </a:solidFill>
                <a:effectLst>
                  <a:outerShdw blurRad="38100" dist="38100" dir="2700000" algn="tl">
                    <a:srgbClr val="000000">
                      <a:alpha val="43137"/>
                    </a:srgbClr>
                  </a:outerShdw>
                </a:effectLst>
              </a:rPr>
              <a:t>Cross-Price   Elasticity</a:t>
            </a:r>
            <a:endParaRPr lang="ar-SA" sz="4400" b="1" dirty="0">
              <a:solidFill>
                <a:srgbClr val="C00000"/>
              </a:solidFill>
            </a:endParaRPr>
          </a:p>
        </p:txBody>
      </p:sp>
      <p:sp>
        <p:nvSpPr>
          <p:cNvPr id="6" name="TextBox 5"/>
          <p:cNvSpPr txBox="1"/>
          <p:nvPr/>
        </p:nvSpPr>
        <p:spPr>
          <a:xfrm>
            <a:off x="323528" y="1694533"/>
            <a:ext cx="8363272" cy="115416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1">
            <a:spAutoFit/>
          </a:bodyPr>
          <a:lstStyle/>
          <a:p>
            <a:pPr algn="r" rtl="1"/>
            <a:r>
              <a:rPr lang="ar-SA" sz="3200" b="1" dirty="0">
                <a:solidFill>
                  <a:srgbClr val="0070C0"/>
                </a:solidFill>
                <a:effectLst>
                  <a:outerShdw blurRad="38100" dist="38100" dir="2700000" algn="tl">
                    <a:srgbClr val="000000">
                      <a:alpha val="43137"/>
                    </a:srgbClr>
                  </a:outerShdw>
                </a:effectLst>
              </a:rPr>
              <a:t>تعريفها: </a:t>
            </a:r>
            <a:r>
              <a:rPr lang="ar-SA" sz="2800" b="1" dirty="0"/>
              <a:t>درجة استجابة </a:t>
            </a:r>
            <a:r>
              <a:rPr lang="ar-SA" sz="2800" b="1" u="sng" dirty="0">
                <a:solidFill>
                  <a:srgbClr val="00B050"/>
                </a:solidFill>
              </a:rPr>
              <a:t>الكمية المطلوبة </a:t>
            </a:r>
            <a:r>
              <a:rPr lang="ar-SA" sz="2800" b="1" dirty="0"/>
              <a:t>من سلعة ما للتغير في</a:t>
            </a:r>
            <a:r>
              <a:rPr lang="en-US" sz="2800" b="1" dirty="0"/>
              <a:t> </a:t>
            </a:r>
            <a:r>
              <a:rPr lang="ar-SA" sz="2800" b="1" u="sng" dirty="0">
                <a:solidFill>
                  <a:srgbClr val="00B050"/>
                </a:solidFill>
              </a:rPr>
              <a:t>سعر السلعة الاخرى </a:t>
            </a:r>
            <a:r>
              <a:rPr lang="ar-SA" sz="2800" b="1" dirty="0"/>
              <a:t>وتقاس بمعامل المرونة </a:t>
            </a:r>
            <a:r>
              <a:rPr lang="en-US" sz="2000" b="1" dirty="0" err="1">
                <a:solidFill>
                  <a:srgbClr val="0070C0"/>
                </a:solidFill>
                <a:effectLst>
                  <a:outerShdw blurRad="38100" dist="38100" dir="2700000" algn="tl">
                    <a:srgbClr val="000000">
                      <a:alpha val="43137"/>
                    </a:srgbClr>
                  </a:outerShdw>
                </a:effectLst>
              </a:rPr>
              <a:t>Ɛx</a:t>
            </a:r>
            <a:r>
              <a:rPr lang="en-US" sz="2000" b="1" dirty="0">
                <a:solidFill>
                  <a:srgbClr val="0070C0"/>
                </a:solidFill>
                <a:effectLst>
                  <a:outerShdw blurRad="38100" dist="38100" dir="2700000" algn="tl">
                    <a:srgbClr val="000000">
                      <a:alpha val="43137"/>
                    </a:srgbClr>
                  </a:outerShdw>
                </a:effectLst>
              </a:rPr>
              <a:t> </a:t>
            </a:r>
            <a:r>
              <a:rPr lang="en-US" sz="2000" b="1" dirty="0" err="1">
                <a:solidFill>
                  <a:srgbClr val="0070C0"/>
                </a:solidFill>
                <a:effectLst>
                  <a:outerShdw blurRad="38100" dist="38100" dir="2700000" algn="tl">
                    <a:srgbClr val="000000">
                      <a:alpha val="43137"/>
                    </a:srgbClr>
                  </a:outerShdw>
                </a:effectLst>
              </a:rPr>
              <a:t>p</a:t>
            </a:r>
            <a:r>
              <a:rPr lang="en-US" sz="1400" b="1" dirty="0" err="1">
                <a:solidFill>
                  <a:srgbClr val="0070C0"/>
                </a:solidFill>
                <a:effectLst>
                  <a:outerShdw blurRad="38100" dist="38100" dir="2700000" algn="tl">
                    <a:srgbClr val="000000">
                      <a:alpha val="43137"/>
                    </a:srgbClr>
                  </a:outerShdw>
                </a:effectLst>
              </a:rPr>
              <a:t>y</a:t>
            </a:r>
            <a:r>
              <a:rPr lang="ar-SA" sz="1400" b="1" dirty="0">
                <a:solidFill>
                  <a:srgbClr val="0070C0"/>
                </a:solidFill>
                <a:effectLst>
                  <a:outerShdw blurRad="38100" dist="38100" dir="2700000" algn="tl">
                    <a:srgbClr val="000000">
                      <a:alpha val="43137"/>
                    </a:srgbClr>
                  </a:outerShdw>
                </a:effectLst>
              </a:rPr>
              <a:t>      </a:t>
            </a:r>
            <a:r>
              <a:rPr lang="ar-SA" sz="2000" b="1" dirty="0">
                <a:solidFill>
                  <a:srgbClr val="0070C0"/>
                </a:solidFill>
                <a:effectLst>
                  <a:outerShdw blurRad="38100" dist="38100" dir="2700000" algn="tl">
                    <a:srgbClr val="000000">
                      <a:alpha val="43137"/>
                    </a:srgbClr>
                  </a:outerShdw>
                </a:effectLst>
              </a:rPr>
              <a:t>او </a:t>
            </a:r>
            <a:r>
              <a:rPr lang="en-US" sz="2000" b="1" dirty="0" err="1">
                <a:solidFill>
                  <a:srgbClr val="0070C0"/>
                </a:solidFill>
                <a:effectLst>
                  <a:outerShdw blurRad="38100" dist="38100" dir="2700000" algn="tl">
                    <a:srgbClr val="000000">
                      <a:alpha val="43137"/>
                    </a:srgbClr>
                  </a:outerShdw>
                </a:effectLst>
              </a:rPr>
              <a:t>Ɛx</a:t>
            </a:r>
            <a:r>
              <a:rPr lang="en-US" sz="2000" b="1" dirty="0">
                <a:solidFill>
                  <a:srgbClr val="0070C0"/>
                </a:solidFill>
                <a:effectLst>
                  <a:outerShdw blurRad="38100" dist="38100" dir="2700000" algn="tl">
                    <a:srgbClr val="000000">
                      <a:alpha val="43137"/>
                    </a:srgbClr>
                  </a:outerShdw>
                </a:effectLst>
              </a:rPr>
              <a:t> </a:t>
            </a:r>
            <a:r>
              <a:rPr lang="en-US" sz="1600" b="1" dirty="0">
                <a:solidFill>
                  <a:srgbClr val="0070C0"/>
                </a:solidFill>
                <a:effectLst>
                  <a:outerShdw blurRad="38100" dist="38100" dir="2700000" algn="tl">
                    <a:srgbClr val="000000">
                      <a:alpha val="43137"/>
                    </a:srgbClr>
                  </a:outerShdw>
                </a:effectLst>
              </a:rPr>
              <a:t>Y</a:t>
            </a:r>
            <a:endParaRPr lang="ar-SA" sz="1600" b="1" dirty="0"/>
          </a:p>
          <a:p>
            <a:pPr>
              <a:lnSpc>
                <a:spcPct val="150000"/>
              </a:lnSpc>
            </a:pPr>
            <a:endParaRPr lang="ar-SA" sz="600" b="1" dirty="0"/>
          </a:p>
        </p:txBody>
      </p:sp>
      <p:sp>
        <p:nvSpPr>
          <p:cNvPr id="20" name="TextBox 19"/>
          <p:cNvSpPr txBox="1"/>
          <p:nvPr/>
        </p:nvSpPr>
        <p:spPr>
          <a:xfrm>
            <a:off x="71500" y="0"/>
            <a:ext cx="360040" cy="400110"/>
          </a:xfrm>
          <a:prstGeom prst="rect">
            <a:avLst/>
          </a:prstGeom>
          <a:noFill/>
        </p:spPr>
        <p:txBody>
          <a:bodyPr wrap="square" rtlCol="1">
            <a:spAutoFit/>
          </a:bodyPr>
          <a:lstStyle/>
          <a:p>
            <a:r>
              <a:rPr lang="en-US" sz="2000" b="1" dirty="0">
                <a:solidFill>
                  <a:schemeClr val="bg1"/>
                </a:solidFill>
              </a:rPr>
              <a:t>2</a:t>
            </a:r>
            <a:endParaRPr lang="ar-SA" sz="2000" b="1" dirty="0">
              <a:solidFill>
                <a:schemeClr val="bg1"/>
              </a:solidFill>
            </a:endParaRPr>
          </a:p>
        </p:txBody>
      </p:sp>
      <p:cxnSp>
        <p:nvCxnSpPr>
          <p:cNvPr id="49" name="Straight Connector 48"/>
          <p:cNvCxnSpPr/>
          <p:nvPr/>
        </p:nvCxnSpPr>
        <p:spPr>
          <a:xfrm>
            <a:off x="5395177" y="5680491"/>
            <a:ext cx="54470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51" name="Oval 50"/>
          <p:cNvSpPr/>
          <p:nvPr/>
        </p:nvSpPr>
        <p:spPr>
          <a:xfrm flipH="1">
            <a:off x="5076056" y="5646531"/>
            <a:ext cx="45719" cy="45719"/>
          </a:xfrm>
          <a:prstGeom prst="ellipse">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mc:AlternateContent xmlns:mc="http://schemas.openxmlformats.org/markup-compatibility/2006" xmlns:a14="http://schemas.microsoft.com/office/drawing/2010/main">
        <mc:Choice Requires="a14">
          <p:sp>
            <p:nvSpPr>
              <p:cNvPr id="28" name="Rectangle 27"/>
              <p:cNvSpPr/>
              <p:nvPr/>
            </p:nvSpPr>
            <p:spPr>
              <a:xfrm>
                <a:off x="4572000" y="3381610"/>
                <a:ext cx="3255982" cy="62124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rgbClr val="0070C0"/>
                    </a:solidFill>
                    <a:effectLst>
                      <a:outerShdw blurRad="38100" dist="38100" dir="2700000" algn="tl">
                        <a:srgbClr val="000000">
                          <a:alpha val="43137"/>
                        </a:srgbClr>
                      </a:outerShdw>
                    </a:effectLst>
                  </a:rPr>
                  <a:t>Ɛ</a:t>
                </a:r>
                <a:r>
                  <a:rPr lang="en-US" sz="1400" b="1" dirty="0" err="1">
                    <a:solidFill>
                      <a:srgbClr val="0070C0"/>
                    </a:solidFill>
                    <a:effectLst>
                      <a:outerShdw blurRad="38100" dist="38100" dir="2700000" algn="tl">
                        <a:srgbClr val="000000">
                          <a:alpha val="43137"/>
                        </a:srgbClr>
                      </a:outerShdw>
                    </a:effectLst>
                  </a:rPr>
                  <a:t>x</a:t>
                </a:r>
                <a:r>
                  <a:rPr lang="en-US" sz="1400" b="1" dirty="0">
                    <a:solidFill>
                      <a:srgbClr val="0070C0"/>
                    </a:solidFill>
                    <a:effectLst>
                      <a:outerShdw blurRad="38100" dist="38100" dir="2700000" algn="tl">
                        <a:srgbClr val="000000">
                          <a:alpha val="43137"/>
                        </a:srgbClr>
                      </a:outerShdw>
                    </a:effectLst>
                  </a:rPr>
                  <a:t> </a:t>
                </a:r>
                <a:r>
                  <a:rPr lang="en-US" sz="1400" b="1" dirty="0" err="1">
                    <a:solidFill>
                      <a:srgbClr val="0070C0"/>
                    </a:solidFill>
                    <a:effectLst>
                      <a:outerShdw blurRad="38100" dist="38100" dir="2700000" algn="tl">
                        <a:srgbClr val="000000">
                          <a:alpha val="43137"/>
                        </a:srgbClr>
                      </a:outerShdw>
                    </a:effectLst>
                  </a:rPr>
                  <a:t>py</a:t>
                </a:r>
                <a:r>
                  <a:rPr lang="en-US" sz="2800" b="1" dirty="0">
                    <a:solidFill>
                      <a:srgbClr val="0070C0"/>
                    </a:solidFill>
                    <a:effectLst>
                      <a:outerShdw blurRad="38100" dist="38100" dir="2700000" algn="tl">
                        <a:srgbClr val="000000">
                          <a:alpha val="43137"/>
                        </a:srgbClr>
                      </a:outerShdw>
                    </a:effectLst>
                  </a:rPr>
                  <a:t>=</a:t>
                </a:r>
                <a:r>
                  <a:rPr lang="ar-SA" sz="2800" b="1" dirty="0">
                    <a:solidFill>
                      <a:srgbClr val="0070C0"/>
                    </a:solidFill>
                    <a:effectLst>
                      <a:outerShdw blurRad="38100" dist="38100" dir="2700000" algn="tl">
                        <a:srgbClr val="000000">
                          <a:alpha val="43137"/>
                        </a:srgbClr>
                      </a:outerShdw>
                    </a:effectLst>
                  </a:rPr>
                  <a:t> </a:t>
                </a:r>
                <a14:m>
                  <m:oMath xmlns:m="http://schemas.openxmlformats.org/officeDocument/2006/math">
                    <m:f>
                      <m:fPr>
                        <m:ctrlPr>
                          <a:rPr lang="en-US" sz="2800" b="1" i="1" smtClean="0">
                            <a:solidFill>
                              <a:srgbClr val="0070C0"/>
                            </a:solidFill>
                            <a:effectLst>
                              <a:outerShdw blurRad="38100" dist="38100" dir="2700000" algn="tl">
                                <a:srgbClr val="000000">
                                  <a:alpha val="43137"/>
                                </a:srgbClr>
                              </a:outerShdw>
                            </a:effectLst>
                            <a:latin typeface="Cambria Math" panose="02040503050406030204" pitchFamily="18" charset="0"/>
                          </a:rPr>
                        </m:ctrlPr>
                      </m:fPr>
                      <m:num>
                        <m:r>
                          <a:rPr lang="el-GR" sz="2800" b="1" i="0" smtClean="0">
                            <a:solidFill>
                              <a:srgbClr val="0070C0"/>
                            </a:solidFill>
                            <a:effectLst>
                              <a:outerShdw blurRad="38100" dist="38100" dir="2700000" algn="tl">
                                <a:srgbClr val="000000">
                                  <a:alpha val="43137"/>
                                </a:srgbClr>
                              </a:outerShdw>
                            </a:effectLst>
                            <a:latin typeface="Cambria Math" panose="02040503050406030204" pitchFamily="18" charset="0"/>
                          </a:rPr>
                          <m:t>𝚫</m:t>
                        </m:r>
                        <m:r>
                          <a:rPr lang="en-US" sz="2800" b="1" i="1">
                            <a:solidFill>
                              <a:srgbClr val="0070C0"/>
                            </a:solidFill>
                            <a:effectLst>
                              <a:outerShdw blurRad="38100" dist="38100" dir="2700000" algn="tl">
                                <a:srgbClr val="000000">
                                  <a:alpha val="43137"/>
                                </a:srgbClr>
                              </a:outerShdw>
                            </a:effectLst>
                            <a:latin typeface="Cambria Math" panose="02040503050406030204" pitchFamily="18" charset="0"/>
                          </a:rPr>
                          <m:t>𝑸𝒙</m:t>
                        </m:r>
                      </m:num>
                      <m:den>
                        <m:r>
                          <a:rPr lang="el-GR" sz="2800" b="1" i="1">
                            <a:solidFill>
                              <a:srgbClr val="0070C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𝚫</m:t>
                        </m:r>
                        <m:r>
                          <a:rPr lang="en-US" sz="2800" b="1" i="1" smtClean="0">
                            <a:solidFill>
                              <a:srgbClr val="0070C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𝑷𝒚</m:t>
                        </m:r>
                      </m:den>
                    </m:f>
                    <m:r>
                      <a:rPr lang="en-US" sz="2800" b="1" i="1" smtClean="0">
                        <a:solidFill>
                          <a:srgbClr val="0070C0"/>
                        </a:solidFill>
                        <a:effectLst>
                          <a:outerShdw blurRad="38100" dist="38100" dir="2700000" algn="tl">
                            <a:srgbClr val="000000">
                              <a:alpha val="43137"/>
                            </a:srgbClr>
                          </a:outerShdw>
                        </a:effectLst>
                        <a:latin typeface="Cambria Math" panose="02040503050406030204" pitchFamily="18" charset="0"/>
                      </a:rPr>
                      <m:t> </m:t>
                    </m:r>
                    <m:r>
                      <a:rPr lang="en-US" sz="2800" b="1" i="1" smtClean="0">
                        <a:solidFill>
                          <a:srgbClr val="0070C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f>
                      <m:fPr>
                        <m:ctrlPr>
                          <a:rPr lang="en-US" sz="2800" b="1" i="1" smtClean="0">
                            <a:solidFill>
                              <a:srgbClr val="0070C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sz="2800" b="1" i="1" smtClean="0">
                            <a:solidFill>
                              <a:srgbClr val="0070C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𝑷𝒚</m:t>
                        </m:r>
                      </m:num>
                      <m:den>
                        <m:r>
                          <a:rPr lang="en-US" sz="2800" b="1" i="1">
                            <a:solidFill>
                              <a:srgbClr val="0070C0"/>
                            </a:solidFill>
                            <a:effectLst>
                              <a:outerShdw blurRad="38100" dist="38100" dir="2700000" algn="tl">
                                <a:srgbClr val="000000">
                                  <a:alpha val="43137"/>
                                </a:srgbClr>
                              </a:outerShdw>
                            </a:effectLst>
                            <a:latin typeface="Cambria Math" panose="02040503050406030204" pitchFamily="18" charset="0"/>
                          </a:rPr>
                          <m:t>𝑸𝒙</m:t>
                        </m:r>
                      </m:den>
                    </m:f>
                  </m:oMath>
                </a14:m>
                <a:endParaRPr lang="en-US" sz="2800" b="1" dirty="0"/>
              </a:p>
            </p:txBody>
          </p:sp>
        </mc:Choice>
        <mc:Fallback xmlns="">
          <p:sp>
            <p:nvSpPr>
              <p:cNvPr id="28" name="Rectangle 27"/>
              <p:cNvSpPr>
                <a:spLocks noRot="1" noChangeAspect="1" noMove="1" noResize="1" noEditPoints="1" noAdjustHandles="1" noChangeArrowheads="1" noChangeShapeType="1" noTextEdit="1"/>
              </p:cNvSpPr>
              <p:nvPr/>
            </p:nvSpPr>
            <p:spPr>
              <a:xfrm>
                <a:off x="4572000" y="3381610"/>
                <a:ext cx="3255982" cy="621246"/>
              </a:xfrm>
              <a:prstGeom prst="rect">
                <a:avLst/>
              </a:prstGeom>
              <a:blipFill>
                <a:blip r:embed="rId2"/>
                <a:stretch>
                  <a:fillRect t="-7692" b="-21154"/>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1187624" y="3319178"/>
                <a:ext cx="3240360" cy="95420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800" b="1" dirty="0" err="1">
                    <a:solidFill>
                      <a:srgbClr val="C00000"/>
                    </a:solidFill>
                    <a:effectLst>
                      <a:outerShdw blurRad="38100" dist="38100" dir="2700000" algn="tl">
                        <a:srgbClr val="000000">
                          <a:alpha val="43137"/>
                        </a:srgbClr>
                      </a:outerShdw>
                    </a:effectLst>
                  </a:rPr>
                  <a:t>ɛ</a:t>
                </a:r>
                <a:r>
                  <a:rPr lang="en-US" sz="1400" b="1" dirty="0" err="1">
                    <a:solidFill>
                      <a:srgbClr val="C00000"/>
                    </a:solidFill>
                    <a:effectLst>
                      <a:outerShdw blurRad="38100" dist="38100" dir="2700000" algn="tl">
                        <a:srgbClr val="000000">
                          <a:alpha val="43137"/>
                        </a:srgbClr>
                      </a:outerShdw>
                    </a:effectLst>
                  </a:rPr>
                  <a:t>XY</a:t>
                </a:r>
                <a:r>
                  <a:rPr lang="ar-SA" sz="2400" b="1" dirty="0">
                    <a:solidFill>
                      <a:srgbClr val="C00000"/>
                    </a:solidFill>
                    <a:effectLst>
                      <a:outerShdw blurRad="38100" dist="38100" dir="2700000" algn="tl">
                        <a:srgbClr val="000000">
                          <a:alpha val="43137"/>
                        </a:srgbClr>
                      </a:outerShdw>
                    </a:effectLst>
                  </a:rPr>
                  <a:t> </a:t>
                </a:r>
                <a:r>
                  <a:rPr lang="en-US" sz="2400" b="1" dirty="0">
                    <a:solidFill>
                      <a:srgbClr val="C00000"/>
                    </a:solidFill>
                    <a:effectLst>
                      <a:outerShdw blurRad="38100" dist="38100" dir="2700000" algn="tl">
                        <a:srgbClr val="000000">
                          <a:alpha val="43137"/>
                        </a:srgbClr>
                      </a:outerShdw>
                    </a:effectLst>
                  </a:rPr>
                  <a:t>=</a:t>
                </a:r>
                <a14:m>
                  <m:oMath xmlns:m="http://schemas.openxmlformats.org/officeDocument/2006/math">
                    <m:f>
                      <m:fPr>
                        <m:ctrlPr>
                          <a:rPr lang="en-US" sz="20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ar-SA" sz="20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l-GR" sz="2000" b="1" i="0" smtClean="0">
                            <a:solidFill>
                              <a:srgbClr val="C00000"/>
                            </a:solidFill>
                            <a:effectLst>
                              <a:outerShdw blurRad="38100" dist="38100" dir="2700000" algn="tl">
                                <a:srgbClr val="000000">
                                  <a:alpha val="43137"/>
                                </a:srgbClr>
                              </a:outerShdw>
                            </a:effectLst>
                            <a:latin typeface="Cambria Math" panose="02040503050406030204" pitchFamily="18" charset="0"/>
                          </a:rPr>
                          <m:t>𝚫</m:t>
                        </m:r>
                        <m:r>
                          <a:rPr lang="en-US" sz="2000" b="1" i="1" smtClean="0">
                            <a:solidFill>
                              <a:srgbClr val="C00000"/>
                            </a:solidFill>
                            <a:effectLst>
                              <a:outerShdw blurRad="38100" dist="38100" dir="2700000" algn="tl">
                                <a:srgbClr val="000000">
                                  <a:alpha val="43137"/>
                                </a:srgbClr>
                              </a:outerShdw>
                            </a:effectLst>
                            <a:latin typeface="Cambria Math" panose="02040503050406030204" pitchFamily="18" charset="0"/>
                          </a:rPr>
                          <m:t>𝑸𝒙</m:t>
                        </m:r>
                      </m:num>
                      <m:den>
                        <m:r>
                          <a:rPr lang="ar-SA" sz="20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l-GR" sz="20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𝚫</m:t>
                        </m:r>
                        <m:r>
                          <a:rPr lang="en-US" sz="20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𝑷𝒚</m:t>
                        </m:r>
                      </m:den>
                    </m:f>
                  </m:oMath>
                </a14:m>
                <a:r>
                  <a:rPr lang="en-US" sz="2400" b="1" dirty="0">
                    <a:solidFill>
                      <a:srgbClr val="C00000"/>
                    </a:solidFill>
                    <a:effectLst>
                      <a:outerShdw blurRad="38100" dist="38100" dir="2700000" algn="tl">
                        <a:srgbClr val="000000">
                          <a:alpha val="43137"/>
                        </a:srgbClr>
                      </a:outerShdw>
                    </a:effectLst>
                  </a:rPr>
                  <a:t>=</a:t>
                </a:r>
                <a14:m>
                  <m:oMath xmlns:m="http://schemas.openxmlformats.org/officeDocument/2006/math">
                    <m:f>
                      <m:fPr>
                        <m:ctrlPr>
                          <a:rPr lang="en-US" sz="2400" b="1" i="1" dirty="0" smtClean="0">
                            <a:solidFill>
                              <a:srgbClr val="C00000"/>
                            </a:solidFill>
                            <a:effectLst>
                              <a:outerShdw blurRad="38100" dist="38100" dir="2700000" algn="tl">
                                <a:srgbClr val="000000">
                                  <a:alpha val="43137"/>
                                </a:srgbClr>
                              </a:outerShdw>
                            </a:effectLst>
                            <a:latin typeface="Cambria Math" panose="02040503050406030204" pitchFamily="18" charset="0"/>
                          </a:rPr>
                        </m:ctrlPr>
                      </m:fPr>
                      <m:num>
                        <m:f>
                          <m:fPr>
                            <m:type m:val="lin"/>
                            <m:ctrlPr>
                              <a:rPr lang="en-US" sz="2400" b="1" i="1" dirty="0" smtClean="0">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el-GR" sz="2400" b="1" i="1">
                                <a:solidFill>
                                  <a:srgbClr val="C00000"/>
                                </a:solidFill>
                                <a:effectLst>
                                  <a:outerShdw blurRad="38100" dist="38100" dir="2700000" algn="tl">
                                    <a:srgbClr val="000000">
                                      <a:alpha val="43137"/>
                                    </a:srgbClr>
                                  </a:outerShdw>
                                </a:effectLst>
                                <a:latin typeface="Cambria Math" panose="02040503050406030204" pitchFamily="18" charset="0"/>
                              </a:rPr>
                              <m:t>𝚫</m:t>
                            </m:r>
                            <m: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t>𝑸𝒙</m:t>
                            </m:r>
                          </m:num>
                          <m:den>
                            <m:r>
                              <a:rPr lang="en-US" sz="2400" b="1" i="1" dirty="0" smtClean="0">
                                <a:solidFill>
                                  <a:srgbClr val="C00000"/>
                                </a:solidFill>
                                <a:effectLst>
                                  <a:outerShdw blurRad="38100" dist="38100" dir="2700000" algn="tl">
                                    <a:srgbClr val="000000">
                                      <a:alpha val="43137"/>
                                    </a:srgbClr>
                                  </a:outerShdw>
                                </a:effectLst>
                                <a:latin typeface="Cambria Math" panose="02040503050406030204" pitchFamily="18" charset="0"/>
                              </a:rPr>
                              <m:t>𝑸𝒙</m:t>
                            </m:r>
                          </m:den>
                        </m:f>
                      </m:num>
                      <m:den>
                        <m:f>
                          <m:fPr>
                            <m:type m:val="lin"/>
                            <m:ctrlPr>
                              <a:rPr lang="en-US" sz="2400" b="1" i="1" dirty="0" smtClean="0">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el-GR" sz="2400" b="1" i="1">
                                <a:solidFill>
                                  <a:srgbClr val="C00000"/>
                                </a:solidFill>
                                <a:effectLst>
                                  <a:outerShdw blurRad="38100" dist="38100" dir="2700000" algn="tl">
                                    <a:srgbClr val="000000">
                                      <a:alpha val="43137"/>
                                    </a:srgbClr>
                                  </a:outerShdw>
                                </a:effectLst>
                                <a:latin typeface="Cambria Math" panose="02040503050406030204" pitchFamily="18" charset="0"/>
                              </a:rPr>
                              <m:t>𝚫</m:t>
                            </m:r>
                            <m: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t>𝑷𝒚</m:t>
                            </m:r>
                          </m:num>
                          <m:den>
                            <m:r>
                              <a:rPr lang="en-US" sz="2400" b="1" i="1" dirty="0" smtClean="0">
                                <a:solidFill>
                                  <a:srgbClr val="C00000"/>
                                </a:solidFill>
                                <a:effectLst>
                                  <a:outerShdw blurRad="38100" dist="38100" dir="2700000" algn="tl">
                                    <a:srgbClr val="000000">
                                      <a:alpha val="43137"/>
                                    </a:srgbClr>
                                  </a:outerShdw>
                                </a:effectLst>
                                <a:latin typeface="Cambria Math" panose="02040503050406030204" pitchFamily="18" charset="0"/>
                              </a:rPr>
                              <m:t>𝑷𝒚</m:t>
                            </m:r>
                          </m:den>
                        </m:f>
                      </m:den>
                    </m:f>
                  </m:oMath>
                </a14:m>
                <a:endParaRPr lang="en-US" sz="2400" b="1" dirty="0">
                  <a:solidFill>
                    <a:srgbClr val="C00000"/>
                  </a:solidFill>
                  <a:effectLst>
                    <a:outerShdw blurRad="38100" dist="38100" dir="2700000" algn="tl">
                      <a:srgbClr val="000000">
                        <a:alpha val="43137"/>
                      </a:srgbClr>
                    </a:outerShdw>
                  </a:effectLst>
                </a:endParaRPr>
              </a:p>
            </p:txBody>
          </p:sp>
        </mc:Choice>
        <mc:Fallback xmlns="">
          <p:sp>
            <p:nvSpPr>
              <p:cNvPr id="32" name="Rectangle 31"/>
              <p:cNvSpPr>
                <a:spLocks noRot="1" noChangeAspect="1" noMove="1" noResize="1" noEditPoints="1" noAdjustHandles="1" noChangeArrowheads="1" noChangeShapeType="1" noTextEdit="1"/>
              </p:cNvSpPr>
              <p:nvPr/>
            </p:nvSpPr>
            <p:spPr>
              <a:xfrm>
                <a:off x="1187624" y="3319178"/>
                <a:ext cx="3240360" cy="954205"/>
              </a:xfrm>
              <a:prstGeom prst="rect">
                <a:avLst/>
              </a:prstGeom>
              <a:blipFill>
                <a:blip r:embed="rId3"/>
                <a:stretch>
                  <a:fillRect/>
                </a:stretch>
              </a:blipFill>
              <a:ln>
                <a:noFill/>
              </a:ln>
            </p:spPr>
            <p:txBody>
              <a:bodyPr/>
              <a:lstStyle/>
              <a:p>
                <a:r>
                  <a:rPr lang="en-US">
                    <a:noFill/>
                  </a:rPr>
                  <a:t> </a:t>
                </a:r>
              </a:p>
            </p:txBody>
          </p:sp>
        </mc:Fallback>
      </mc:AlternateContent>
      <p:sp>
        <p:nvSpPr>
          <p:cNvPr id="8" name="Footer Placeholder 7"/>
          <p:cNvSpPr>
            <a:spLocks noGrp="1"/>
          </p:cNvSpPr>
          <p:nvPr>
            <p:ph type="ftr" sz="quarter" idx="11"/>
          </p:nvPr>
        </p:nvSpPr>
        <p:spPr/>
        <p:txBody>
          <a:bodyPr/>
          <a:lstStyle/>
          <a:p>
            <a:r>
              <a:rPr lang="ar-SA" dirty="0">
                <a:solidFill>
                  <a:schemeClr val="tx1"/>
                </a:solidFill>
              </a:rPr>
              <a:t>فوزية الكلابي</a:t>
            </a:r>
          </a:p>
        </p:txBody>
      </p:sp>
      <p:sp>
        <p:nvSpPr>
          <p:cNvPr id="9" name="Slide Number Placeholder 8"/>
          <p:cNvSpPr>
            <a:spLocks noGrp="1"/>
          </p:cNvSpPr>
          <p:nvPr>
            <p:ph type="sldNum" sz="quarter" idx="12"/>
          </p:nvPr>
        </p:nvSpPr>
        <p:spPr/>
        <p:txBody>
          <a:bodyPr/>
          <a:lstStyle/>
          <a:p>
            <a:fld id="{0166A3E3-444F-47B4-8A46-DB0B3A57CE9E}" type="slidenum">
              <a:rPr lang="ar-SA" smtClean="0">
                <a:solidFill>
                  <a:schemeClr val="tx1"/>
                </a:solidFill>
              </a:rPr>
              <a:t>7</a:t>
            </a:fld>
            <a:endParaRPr lang="ar-SA" dirty="0">
              <a:solidFill>
                <a:schemeClr val="tx1"/>
              </a:solidFill>
            </a:endParaRPr>
          </a:p>
        </p:txBody>
      </p:sp>
      <mc:AlternateContent xmlns:mc="http://schemas.openxmlformats.org/markup-compatibility/2006" xmlns:a14="http://schemas.microsoft.com/office/drawing/2010/main">
        <mc:Choice Requires="a14">
          <p:sp>
            <p:nvSpPr>
              <p:cNvPr id="2" name="Rectangle 1"/>
              <p:cNvSpPr/>
              <p:nvPr/>
            </p:nvSpPr>
            <p:spPr>
              <a:xfrm>
                <a:off x="1331640" y="2761243"/>
                <a:ext cx="4927633" cy="52963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14:m>
                  <m:oMath xmlns:m="http://schemas.openxmlformats.org/officeDocument/2006/math">
                    <m:sSub>
                      <m:sSubPr>
                        <m:ctrlPr>
                          <a:rPr lang="en-US" sz="2400" b="1" i="1" smtClean="0">
                            <a:solidFill>
                              <a:srgbClr val="00B050"/>
                            </a:solidFill>
                            <a:effectLst>
                              <a:outerShdw blurRad="38100" dist="38100" dir="2700000" algn="tl">
                                <a:srgbClr val="000000">
                                  <a:alpha val="43137"/>
                                </a:srgbClr>
                              </a:outerShdw>
                            </a:effectLst>
                            <a:latin typeface="Cambria Math" panose="02040503050406030204" pitchFamily="18" charset="0"/>
                          </a:rPr>
                        </m:ctrlPr>
                      </m:sSubPr>
                      <m:e>
                        <m:r>
                          <m:rPr>
                            <m:nor/>
                          </m:rPr>
                          <a:rPr lang="en-US" sz="2400" b="1" dirty="0" smtClean="0">
                            <a:solidFill>
                              <a:srgbClr val="00B050"/>
                            </a:solidFill>
                            <a:effectLst>
                              <a:outerShdw blurRad="38100" dist="38100" dir="2700000" algn="tl">
                                <a:srgbClr val="000000">
                                  <a:alpha val="43137"/>
                                </a:srgbClr>
                              </a:outerShdw>
                            </a:effectLst>
                          </a:rPr>
                          <m:t>ɛ</m:t>
                        </m:r>
                        <m:r>
                          <m:rPr>
                            <m:nor/>
                          </m:rPr>
                          <a:rPr lang="ar-SA" sz="2400" b="1" i="0" dirty="0" smtClean="0">
                            <a:solidFill>
                              <a:srgbClr val="00B050"/>
                            </a:solidFill>
                            <a:effectLst>
                              <a:outerShdw blurRad="38100" dist="38100" dir="2700000" algn="tl">
                                <a:srgbClr val="000000">
                                  <a:alpha val="43137"/>
                                </a:srgbClr>
                              </a:outerShdw>
                            </a:effectLst>
                          </a:rPr>
                          <m:t> </m:t>
                        </m:r>
                      </m:e>
                      <m:sub>
                        <m:r>
                          <a:rPr lang="en-US" sz="2400" b="1" i="1" smtClean="0">
                            <a:solidFill>
                              <a:srgbClr val="00B050"/>
                            </a:solidFill>
                            <a:effectLst>
                              <a:outerShdw blurRad="38100" dist="38100" dir="2700000" algn="tl">
                                <a:srgbClr val="000000">
                                  <a:alpha val="43137"/>
                                </a:srgbClr>
                              </a:outerShdw>
                            </a:effectLst>
                            <a:latin typeface="Cambria Math" panose="02040503050406030204" pitchFamily="18" charset="0"/>
                          </a:rPr>
                          <m:t>𝑿</m:t>
                        </m:r>
                        <m:r>
                          <a:rPr lang="en-US" sz="2400" b="1" i="1" smtClean="0">
                            <a:solidFill>
                              <a:srgbClr val="00B050"/>
                            </a:solidFill>
                            <a:effectLst>
                              <a:outerShdw blurRad="38100" dist="38100" dir="2700000" algn="tl">
                                <a:srgbClr val="000000">
                                  <a:alpha val="43137"/>
                                </a:srgbClr>
                              </a:outerShdw>
                            </a:effectLst>
                            <a:latin typeface="Cambria Math" panose="02040503050406030204" pitchFamily="18" charset="0"/>
                          </a:rPr>
                          <m:t> ,</m:t>
                        </m:r>
                        <m:r>
                          <a:rPr lang="en-US" sz="2400" b="1" i="1" smtClean="0">
                            <a:solidFill>
                              <a:srgbClr val="00B050"/>
                            </a:solidFill>
                            <a:effectLst>
                              <a:outerShdw blurRad="38100" dist="38100" dir="2700000" algn="tl">
                                <a:srgbClr val="000000">
                                  <a:alpha val="43137"/>
                                </a:srgbClr>
                              </a:outerShdw>
                            </a:effectLst>
                            <a:latin typeface="Cambria Math" panose="02040503050406030204" pitchFamily="18" charset="0"/>
                          </a:rPr>
                          <m:t>𝑷𝒚</m:t>
                        </m:r>
                      </m:sub>
                    </m:sSub>
                  </m:oMath>
                </a14:m>
                <a:r>
                  <a:rPr lang="en-US" sz="2400" b="1" dirty="0">
                    <a:solidFill>
                      <a:srgbClr val="00B050"/>
                    </a:solidFill>
                    <a:effectLst>
                      <a:outerShdw blurRad="38100" dist="38100" dir="2700000" algn="tl">
                        <a:srgbClr val="000000">
                          <a:alpha val="43137"/>
                        </a:srgbClr>
                      </a:outerShdw>
                    </a:effectLst>
                  </a:rPr>
                  <a:t>= </a:t>
                </a:r>
                <a14:m>
                  <m:oMath xmlns:m="http://schemas.openxmlformats.org/officeDocument/2006/math">
                    <m:f>
                      <m:fPr>
                        <m:ctrlPr>
                          <a:rPr lang="en-US" sz="2400" b="1" i="1" smtClean="0">
                            <a:solidFill>
                              <a:srgbClr val="00B050"/>
                            </a:solidFill>
                            <a:effectLst>
                              <a:outerShdw blurRad="38100" dist="38100" dir="2700000" algn="tl">
                                <a:srgbClr val="000000">
                                  <a:alpha val="43137"/>
                                </a:srgbClr>
                              </a:outerShdw>
                            </a:effectLst>
                            <a:latin typeface="Cambria Math" panose="02040503050406030204" pitchFamily="18" charset="0"/>
                          </a:rPr>
                        </m:ctrlPr>
                      </m:fPr>
                      <m:num>
                        <m:r>
                          <a:rPr lang="en-US" sz="2400" b="1" i="1" smtClean="0">
                            <a:solidFill>
                              <a:srgbClr val="00B050"/>
                            </a:solidFill>
                            <a:effectLst>
                              <a:outerShdw blurRad="38100" dist="38100" dir="2700000" algn="tl">
                                <a:srgbClr val="000000">
                                  <a:alpha val="43137"/>
                                </a:srgbClr>
                              </a:outerShdw>
                            </a:effectLst>
                            <a:latin typeface="Cambria Math" panose="02040503050406030204" pitchFamily="18" charset="0"/>
                          </a:rPr>
                          <m:t>𝑿</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السلعة</m:t>
                        </m:r>
                        <m:r>
                          <a:rPr lang="en-US" sz="2400" b="1" i="1" smtClean="0">
                            <a:solidFill>
                              <a:srgbClr val="00B050"/>
                            </a:solidFill>
                            <a:effectLst>
                              <a:outerShdw blurRad="38100" dist="38100" dir="2700000" algn="tl">
                                <a:srgbClr val="000000">
                                  <a:alpha val="43137"/>
                                </a:srgbClr>
                              </a:outerShdw>
                            </a:effectLst>
                            <a:latin typeface="Cambria Math" panose="02040503050406030204" pitchFamily="18" charset="0"/>
                          </a:rPr>
                          <m:t> </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على</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 </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الطلب</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 </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في</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 </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النسبي</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 </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التغير</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   </m:t>
                        </m:r>
                      </m:num>
                      <m:den>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 </m:t>
                        </m:r>
                        <m:r>
                          <a:rPr lang="en-US" sz="2400" b="1" i="1" smtClean="0">
                            <a:solidFill>
                              <a:srgbClr val="00B050"/>
                            </a:solidFill>
                            <a:effectLst>
                              <a:outerShdw blurRad="38100" dist="38100" dir="2700000" algn="tl">
                                <a:srgbClr val="000000">
                                  <a:alpha val="43137"/>
                                </a:srgbClr>
                              </a:outerShdw>
                            </a:effectLst>
                            <a:latin typeface="Cambria Math" panose="02040503050406030204" pitchFamily="18" charset="0"/>
                          </a:rPr>
                          <m:t>𝒀</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السلعة</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 </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سعر</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  </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في</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 </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النسبي</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 </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التغير</m:t>
                        </m:r>
                        <m:r>
                          <a:rPr lang="ar-SA" sz="2400" b="1" i="1" smtClean="0">
                            <a:solidFill>
                              <a:srgbClr val="00B050"/>
                            </a:solidFill>
                            <a:effectLst>
                              <a:outerShdw blurRad="38100" dist="38100" dir="2700000" algn="tl">
                                <a:srgbClr val="000000">
                                  <a:alpha val="43137"/>
                                </a:srgbClr>
                              </a:outerShdw>
                            </a:effectLst>
                            <a:latin typeface="Cambria Math" panose="02040503050406030204" pitchFamily="18" charset="0"/>
                          </a:rPr>
                          <m:t> </m:t>
                        </m:r>
                      </m:den>
                    </m:f>
                  </m:oMath>
                </a14:m>
                <a:endParaRPr lang="en-US" sz="2400" b="1" dirty="0"/>
              </a:p>
            </p:txBody>
          </p:sp>
        </mc:Choice>
        <mc:Fallback xmlns="">
          <p:sp>
            <p:nvSpPr>
              <p:cNvPr id="2" name="Rectangle 1"/>
              <p:cNvSpPr>
                <a:spLocks noRot="1" noChangeAspect="1" noMove="1" noResize="1" noEditPoints="1" noAdjustHandles="1" noChangeArrowheads="1" noChangeShapeType="1" noTextEdit="1"/>
              </p:cNvSpPr>
              <p:nvPr/>
            </p:nvSpPr>
            <p:spPr>
              <a:xfrm>
                <a:off x="1331640" y="2761243"/>
                <a:ext cx="4927633" cy="529632"/>
              </a:xfrm>
              <a:prstGeom prst="rect">
                <a:avLst/>
              </a:prstGeom>
              <a:blipFill rotWithShape="0">
                <a:blip r:embed="rId4"/>
                <a:stretch>
                  <a:fillRect t="-9195" b="-28736"/>
                </a:stretch>
              </a:blipFill>
              <a:ln>
                <a:noFill/>
              </a:ln>
            </p:spPr>
            <p:txBody>
              <a:bodyPr/>
              <a:lstStyle/>
              <a:p>
                <a:r>
                  <a:rPr lang="en-US">
                    <a:noFill/>
                  </a:rPr>
                  <a:t> </a:t>
                </a:r>
              </a:p>
            </p:txBody>
          </p:sp>
        </mc:Fallback>
      </mc:AlternateContent>
      <p:sp>
        <p:nvSpPr>
          <p:cNvPr id="10" name="Rounded Rectangle 9"/>
          <p:cNvSpPr/>
          <p:nvPr/>
        </p:nvSpPr>
        <p:spPr>
          <a:xfrm>
            <a:off x="2619692" y="4546736"/>
            <a:ext cx="5679379" cy="1762583"/>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a:p>
            <a:pPr algn="ctr"/>
            <a:endParaRPr lang="en-US" dirty="0"/>
          </a:p>
          <a:p>
            <a:pPr algn="ctr"/>
            <a:endParaRPr lang="ar-SA" dirty="0"/>
          </a:p>
          <a:p>
            <a:pPr marL="342900" indent="-342900" algn="r" rtl="1">
              <a:buFont typeface="Wingdings" panose="05000000000000000000" pitchFamily="2" charset="2"/>
              <a:buChar char="q"/>
            </a:pPr>
            <a:r>
              <a:rPr lang="ar-SA" sz="2400" b="1" dirty="0">
                <a:solidFill>
                  <a:srgbClr val="0070C0"/>
                </a:solidFill>
                <a:effectLst>
                  <a:outerShdw blurRad="38100" dist="38100" dir="2700000" algn="tl">
                    <a:srgbClr val="000000">
                      <a:alpha val="43137"/>
                    </a:srgbClr>
                  </a:outerShdw>
                </a:effectLst>
              </a:rPr>
              <a:t>معامل مرونة الطلب التقاطعية للسلعة</a:t>
            </a:r>
            <a:r>
              <a:rPr lang="en-US" sz="2400" b="1" dirty="0">
                <a:solidFill>
                  <a:srgbClr val="0070C0"/>
                </a:solidFill>
                <a:effectLst>
                  <a:outerShdw blurRad="38100" dist="38100" dir="2700000" algn="tl">
                    <a:srgbClr val="000000">
                      <a:alpha val="43137"/>
                    </a:srgbClr>
                  </a:outerShdw>
                </a:effectLst>
              </a:rPr>
              <a:t> </a:t>
            </a:r>
            <a:r>
              <a:rPr lang="ar-SA" sz="2400" b="1" dirty="0">
                <a:solidFill>
                  <a:srgbClr val="0070C0"/>
                </a:solidFill>
                <a:effectLst>
                  <a:outerShdw blurRad="38100" dist="38100" dir="2700000" algn="tl">
                    <a:srgbClr val="000000">
                      <a:alpha val="43137"/>
                    </a:srgbClr>
                  </a:outerShdw>
                </a:effectLst>
              </a:rPr>
              <a:t>(</a:t>
            </a:r>
            <a:r>
              <a:rPr lang="en-US" sz="2400" b="1" dirty="0">
                <a:solidFill>
                  <a:srgbClr val="0070C0"/>
                </a:solidFill>
                <a:effectLst>
                  <a:outerShdw blurRad="38100" dist="38100" dir="2700000" algn="tl">
                    <a:srgbClr val="000000">
                      <a:alpha val="43137"/>
                    </a:srgbClr>
                  </a:outerShdw>
                </a:effectLst>
              </a:rPr>
              <a:t>X</a:t>
            </a:r>
            <a:r>
              <a:rPr lang="ar-SA" sz="2400" b="1" dirty="0">
                <a:solidFill>
                  <a:srgbClr val="0070C0"/>
                </a:solidFill>
                <a:effectLst>
                  <a:outerShdw blurRad="38100" dist="38100" dir="2700000" algn="tl">
                    <a:srgbClr val="000000">
                      <a:alpha val="43137"/>
                    </a:srgbClr>
                  </a:outerShdw>
                </a:effectLst>
              </a:rPr>
              <a:t>)</a:t>
            </a:r>
          </a:p>
          <a:p>
            <a:pPr algn="ctr"/>
            <a:endParaRPr lang="ar-SA" dirty="0"/>
          </a:p>
          <a:p>
            <a:pPr algn="ctr"/>
            <a:endParaRPr lang="ar-SA" dirty="0"/>
          </a:p>
          <a:p>
            <a:pPr algn="ctr"/>
            <a:endParaRPr lang="ar-SA" dirty="0"/>
          </a:p>
          <a:p>
            <a:pPr algn="ctr" rtl="1"/>
            <a:r>
              <a:rPr lang="ar-SA" sz="2400" dirty="0">
                <a:solidFill>
                  <a:srgbClr val="0070C0"/>
                </a:solidFill>
              </a:rPr>
              <a:t> </a:t>
            </a:r>
            <a:endParaRPr lang="en-US" dirty="0"/>
          </a:p>
        </p:txBody>
      </p:sp>
      <p:sp>
        <p:nvSpPr>
          <p:cNvPr id="11" name="Left Arrow 10"/>
          <p:cNvSpPr/>
          <p:nvPr/>
        </p:nvSpPr>
        <p:spPr>
          <a:xfrm rot="978697">
            <a:off x="2752926" y="4763142"/>
            <a:ext cx="1357368" cy="107039"/>
          </a:xfrm>
          <a:prstGeom prst="leftArrow">
            <a:avLst>
              <a:gd name="adj1" fmla="val 44634"/>
              <a:gd name="adj2" fmla="val 351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flipV="1">
            <a:off x="2755306" y="5209109"/>
            <a:ext cx="880590" cy="121622"/>
          </a:xfrm>
          <a:prstGeom prst="leftArrow">
            <a:avLst>
              <a:gd name="adj1" fmla="val 39999"/>
              <a:gd name="adj2" fmla="val 427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11389" y="4143118"/>
            <a:ext cx="2296164" cy="791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dirty="0"/>
              <a:t>السلعتين متبادلتين</a:t>
            </a:r>
          </a:p>
          <a:p>
            <a:pPr algn="ctr"/>
            <a:r>
              <a:rPr lang="ar-SA" b="1" dirty="0">
                <a:solidFill>
                  <a:srgbClr val="0070C0"/>
                </a:solidFill>
                <a:effectLst>
                  <a:outerShdw blurRad="38100" dist="38100" dir="2700000" algn="tl">
                    <a:srgbClr val="000000">
                      <a:alpha val="43137"/>
                    </a:srgbClr>
                  </a:outerShdw>
                </a:effectLst>
              </a:rPr>
              <a:t>0</a:t>
            </a:r>
            <a:r>
              <a:rPr lang="en-US" b="1" dirty="0">
                <a:solidFill>
                  <a:srgbClr val="0070C0"/>
                </a:solidFill>
                <a:effectLst>
                  <a:outerShdw blurRad="38100" dist="38100" dir="2700000" algn="tl">
                    <a:srgbClr val="000000">
                      <a:alpha val="43137"/>
                    </a:srgbClr>
                  </a:outerShdw>
                </a:effectLst>
              </a:rPr>
              <a:t>&lt;</a:t>
            </a:r>
            <a:r>
              <a:rPr lang="en-US" sz="2000" b="1" dirty="0">
                <a:solidFill>
                  <a:srgbClr val="0070C0"/>
                </a:solidFill>
                <a:effectLst>
                  <a:outerShdw blurRad="38100" dist="38100" dir="2700000" algn="tl">
                    <a:srgbClr val="000000">
                      <a:alpha val="43137"/>
                    </a:srgbClr>
                  </a:outerShdw>
                </a:effectLst>
              </a:rPr>
              <a:t>ɛ</a:t>
            </a:r>
            <a:r>
              <a:rPr lang="en-US" b="1" dirty="0">
                <a:solidFill>
                  <a:srgbClr val="0070C0"/>
                </a:solidFill>
                <a:effectLst>
                  <a:outerShdw blurRad="38100" dist="38100" dir="2700000" algn="tl">
                    <a:srgbClr val="000000">
                      <a:alpha val="43137"/>
                    </a:srgbClr>
                  </a:outerShdw>
                </a:effectLst>
              </a:rPr>
              <a:t> </a:t>
            </a:r>
            <a:r>
              <a:rPr lang="en-US" sz="900" b="1" dirty="0">
                <a:solidFill>
                  <a:srgbClr val="0070C0"/>
                </a:solidFill>
                <a:effectLst>
                  <a:outerShdw blurRad="38100" dist="38100" dir="2700000" algn="tl">
                    <a:srgbClr val="000000">
                      <a:alpha val="43137"/>
                    </a:srgbClr>
                  </a:outerShdw>
                </a:effectLst>
              </a:rPr>
              <a:t>x Y</a:t>
            </a:r>
            <a:endParaRPr lang="en-US" sz="900" dirty="0"/>
          </a:p>
        </p:txBody>
      </p:sp>
      <p:sp>
        <p:nvSpPr>
          <p:cNvPr id="24" name="Rounded Rectangle 23"/>
          <p:cNvSpPr/>
          <p:nvPr/>
        </p:nvSpPr>
        <p:spPr>
          <a:xfrm>
            <a:off x="323528" y="4959237"/>
            <a:ext cx="2296164" cy="5955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dirty="0"/>
              <a:t>السلعتين متكاملتين </a:t>
            </a:r>
            <a:endParaRPr lang="en-US" dirty="0"/>
          </a:p>
          <a:p>
            <a:pPr algn="ctr"/>
            <a:r>
              <a:rPr lang="ar-SA" b="1" dirty="0">
                <a:solidFill>
                  <a:srgbClr val="0070C0"/>
                </a:solidFill>
                <a:effectLst>
                  <a:outerShdw blurRad="38100" dist="38100" dir="2700000" algn="tl">
                    <a:srgbClr val="000000">
                      <a:alpha val="43137"/>
                    </a:srgbClr>
                  </a:outerShdw>
                </a:effectLst>
              </a:rPr>
              <a:t>0</a:t>
            </a:r>
            <a:r>
              <a:rPr lang="en-US" b="1" dirty="0">
                <a:solidFill>
                  <a:srgbClr val="0070C0"/>
                </a:solidFill>
                <a:effectLst>
                  <a:outerShdw blurRad="38100" dist="38100" dir="2700000" algn="tl">
                    <a:srgbClr val="000000">
                      <a:alpha val="43137"/>
                    </a:srgbClr>
                  </a:outerShdw>
                </a:effectLst>
              </a:rPr>
              <a:t>&gt;</a:t>
            </a:r>
            <a:r>
              <a:rPr lang="en-US" sz="2400" b="1" dirty="0" err="1">
                <a:solidFill>
                  <a:srgbClr val="0070C0"/>
                </a:solidFill>
                <a:effectLst>
                  <a:outerShdw blurRad="38100" dist="38100" dir="2700000" algn="tl">
                    <a:srgbClr val="000000">
                      <a:alpha val="43137"/>
                    </a:srgbClr>
                  </a:outerShdw>
                </a:effectLst>
              </a:rPr>
              <a:t>ɛ</a:t>
            </a:r>
            <a:r>
              <a:rPr lang="en-US" sz="1000" b="1" dirty="0" err="1">
                <a:solidFill>
                  <a:srgbClr val="0070C0"/>
                </a:solidFill>
                <a:effectLst>
                  <a:outerShdw blurRad="38100" dist="38100" dir="2700000" algn="tl">
                    <a:srgbClr val="000000">
                      <a:alpha val="43137"/>
                    </a:srgbClr>
                  </a:outerShdw>
                </a:effectLst>
              </a:rPr>
              <a:t>x</a:t>
            </a:r>
            <a:r>
              <a:rPr lang="en-US" sz="1000" b="1" dirty="0">
                <a:solidFill>
                  <a:srgbClr val="0070C0"/>
                </a:solidFill>
                <a:effectLst>
                  <a:outerShdw blurRad="38100" dist="38100" dir="2700000" algn="tl">
                    <a:srgbClr val="000000">
                      <a:alpha val="43137"/>
                    </a:srgbClr>
                  </a:outerShdw>
                </a:effectLst>
              </a:rPr>
              <a:t> Y</a:t>
            </a:r>
            <a:endParaRPr lang="en-US" sz="1000" dirty="0"/>
          </a:p>
        </p:txBody>
      </p:sp>
      <p:sp>
        <p:nvSpPr>
          <p:cNvPr id="25" name="Rounded Rectangle 24"/>
          <p:cNvSpPr/>
          <p:nvPr/>
        </p:nvSpPr>
        <p:spPr>
          <a:xfrm>
            <a:off x="323528" y="5692250"/>
            <a:ext cx="2383943" cy="5927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SA" dirty="0"/>
              <a:t>السلعتين مستقلتين </a:t>
            </a:r>
          </a:p>
          <a:p>
            <a:pPr algn="ctr"/>
            <a:r>
              <a:rPr lang="en-US" sz="2400" b="1" dirty="0" err="1">
                <a:solidFill>
                  <a:srgbClr val="0070C0"/>
                </a:solidFill>
                <a:effectLst>
                  <a:outerShdw blurRad="38100" dist="38100" dir="2700000" algn="tl">
                    <a:srgbClr val="000000">
                      <a:alpha val="43137"/>
                    </a:srgbClr>
                  </a:outerShdw>
                </a:effectLst>
              </a:rPr>
              <a:t>Ɛ</a:t>
            </a:r>
            <a:r>
              <a:rPr lang="en-US" sz="1100" b="1" dirty="0" err="1">
                <a:solidFill>
                  <a:srgbClr val="0070C0"/>
                </a:solidFill>
                <a:effectLst>
                  <a:outerShdw blurRad="38100" dist="38100" dir="2700000" algn="tl">
                    <a:srgbClr val="000000">
                      <a:alpha val="43137"/>
                    </a:srgbClr>
                  </a:outerShdw>
                </a:effectLst>
              </a:rPr>
              <a:t>x</a:t>
            </a:r>
            <a:r>
              <a:rPr lang="en-US" sz="1100" b="1" dirty="0">
                <a:solidFill>
                  <a:srgbClr val="0070C0"/>
                </a:solidFill>
                <a:effectLst>
                  <a:outerShdw blurRad="38100" dist="38100" dir="2700000" algn="tl">
                    <a:srgbClr val="000000">
                      <a:alpha val="43137"/>
                    </a:srgbClr>
                  </a:outerShdw>
                </a:effectLst>
              </a:rPr>
              <a:t> Y</a:t>
            </a:r>
            <a:r>
              <a:rPr lang="en-US" b="1" dirty="0">
                <a:solidFill>
                  <a:srgbClr val="0070C0"/>
                </a:solidFill>
                <a:effectLst>
                  <a:outerShdw blurRad="38100" dist="38100" dir="2700000" algn="tl">
                    <a:srgbClr val="000000">
                      <a:alpha val="43137"/>
                    </a:srgbClr>
                  </a:outerShdw>
                </a:effectLst>
              </a:rPr>
              <a:t>=</a:t>
            </a:r>
            <a:r>
              <a:rPr lang="ar-SA" b="1" dirty="0">
                <a:solidFill>
                  <a:srgbClr val="0070C0"/>
                </a:solidFill>
                <a:effectLst>
                  <a:outerShdw blurRad="38100" dist="38100" dir="2700000" algn="tl">
                    <a:srgbClr val="000000">
                      <a:alpha val="43137"/>
                    </a:srgbClr>
                  </a:outerShdw>
                </a:effectLst>
              </a:rPr>
              <a:t>0 </a:t>
            </a:r>
            <a:endParaRPr lang="en-US" b="1" dirty="0">
              <a:solidFill>
                <a:srgbClr val="0070C0"/>
              </a:solidFill>
              <a:effectLst>
                <a:outerShdw blurRad="38100" dist="38100" dir="2700000" algn="tl">
                  <a:srgbClr val="000000">
                    <a:alpha val="43137"/>
                  </a:srgbClr>
                </a:outerShdw>
              </a:effectLst>
            </a:endParaRPr>
          </a:p>
        </p:txBody>
      </p:sp>
      <p:sp>
        <p:nvSpPr>
          <p:cNvPr id="31" name="Left Arrow 30"/>
          <p:cNvSpPr/>
          <p:nvPr/>
        </p:nvSpPr>
        <p:spPr>
          <a:xfrm rot="20209554" flipV="1">
            <a:off x="2807716" y="5726287"/>
            <a:ext cx="1359729" cy="177529"/>
          </a:xfrm>
          <a:prstGeom prst="leftArrow">
            <a:avLst>
              <a:gd name="adj1" fmla="val 3720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779912" y="4076135"/>
            <a:ext cx="4752528" cy="575965"/>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ar-SA" b="1" dirty="0">
                <a:solidFill>
                  <a:srgbClr val="00B050"/>
                </a:solidFill>
                <a:effectLst>
                  <a:outerShdw blurRad="38100" dist="38100" dir="2700000" algn="tl">
                    <a:srgbClr val="000000">
                      <a:alpha val="43137"/>
                    </a:srgbClr>
                  </a:outerShdw>
                </a:effectLst>
              </a:rPr>
              <a:t>تحدد علاقة السلعتين ببعضهما (تبادل ، تكامل ، استقلال)</a:t>
            </a:r>
            <a:endParaRPr lang="en-US" b="1" dirty="0">
              <a:solidFill>
                <a:srgbClr val="00B050"/>
              </a:solidFill>
              <a:effectLst>
                <a:outerShdw blurRad="38100" dist="38100" dir="2700000" algn="tl">
                  <a:srgbClr val="000000">
                    <a:alpha val="43137"/>
                  </a:srgbClr>
                </a:outerShdw>
              </a:effectLst>
            </a:endParaRPr>
          </a:p>
        </p:txBody>
      </p:sp>
      <p:sp>
        <p:nvSpPr>
          <p:cNvPr id="3" name="Rounded Rectangle 2"/>
          <p:cNvSpPr/>
          <p:nvPr/>
        </p:nvSpPr>
        <p:spPr>
          <a:xfrm>
            <a:off x="3118728" y="4468685"/>
            <a:ext cx="588424" cy="32048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600" b="1" dirty="0">
                <a:solidFill>
                  <a:srgbClr val="C00000"/>
                </a:solidFill>
                <a:effectLst>
                  <a:outerShdw blurRad="38100" dist="38100" dir="2700000" algn="tl">
                    <a:srgbClr val="000000">
                      <a:alpha val="43137"/>
                    </a:srgbClr>
                  </a:outerShdw>
                </a:effectLst>
              </a:rPr>
              <a:t>(+)</a:t>
            </a:r>
            <a:endParaRPr lang="en-US" sz="1600" b="1" dirty="0">
              <a:solidFill>
                <a:srgbClr val="C00000"/>
              </a:solidFill>
              <a:effectLst>
                <a:outerShdw blurRad="38100" dist="38100" dir="2700000" algn="tl">
                  <a:srgbClr val="000000">
                    <a:alpha val="43137"/>
                  </a:srgbClr>
                </a:outerShdw>
              </a:effectLst>
            </a:endParaRPr>
          </a:p>
        </p:txBody>
      </p:sp>
      <p:sp>
        <p:nvSpPr>
          <p:cNvPr id="21" name="Rounded Rectangle 20"/>
          <p:cNvSpPr/>
          <p:nvPr/>
        </p:nvSpPr>
        <p:spPr>
          <a:xfrm>
            <a:off x="2963368" y="4924342"/>
            <a:ext cx="588424" cy="32048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600" b="1" dirty="0">
                <a:solidFill>
                  <a:srgbClr val="C00000"/>
                </a:solidFill>
                <a:effectLst>
                  <a:outerShdw blurRad="38100" dist="38100" dir="2700000" algn="tl">
                    <a:srgbClr val="000000">
                      <a:alpha val="43137"/>
                    </a:srgbClr>
                  </a:outerShdw>
                </a:effectLst>
              </a:rPr>
              <a:t>(-)</a:t>
            </a:r>
            <a:endParaRPr lang="en-US" sz="1600" b="1" dirty="0">
              <a:solidFill>
                <a:srgbClr val="C00000"/>
              </a:solidFill>
              <a:effectLst>
                <a:outerShdw blurRad="38100" dist="38100" dir="2700000" algn="tl">
                  <a:srgbClr val="000000">
                    <a:alpha val="43137"/>
                  </a:srgbClr>
                </a:outerShdw>
              </a:effectLst>
            </a:endParaRPr>
          </a:p>
        </p:txBody>
      </p:sp>
      <p:sp>
        <p:nvSpPr>
          <p:cNvPr id="23" name="Rounded Rectangle 22"/>
          <p:cNvSpPr/>
          <p:nvPr/>
        </p:nvSpPr>
        <p:spPr>
          <a:xfrm>
            <a:off x="3035991" y="5459903"/>
            <a:ext cx="588424" cy="32048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600" b="1" dirty="0">
                <a:solidFill>
                  <a:srgbClr val="C00000"/>
                </a:solidFill>
                <a:effectLst>
                  <a:outerShdw blurRad="38100" dist="38100" dir="2700000" algn="tl">
                    <a:srgbClr val="000000">
                      <a:alpha val="43137"/>
                    </a:srgbClr>
                  </a:outerShdw>
                </a:effectLst>
              </a:rPr>
              <a:t>(0)</a:t>
            </a:r>
            <a:endParaRPr lang="en-US" sz="1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667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10148"/>
          </a:xfrm>
        </p:spPr>
        <p:txBody>
          <a:bodyPr>
            <a:normAutofit/>
          </a:bodyPr>
          <a:lstStyle/>
          <a:p>
            <a:pPr algn="ctr"/>
            <a:r>
              <a:rPr lang="ar-SA" sz="3600" b="1" dirty="0">
                <a:solidFill>
                  <a:srgbClr val="C00000"/>
                </a:solidFill>
                <a:effectLst>
                  <a:outerShdw blurRad="38100" dist="38100" dir="2700000" algn="tl">
                    <a:srgbClr val="000000">
                      <a:alpha val="43137"/>
                    </a:srgbClr>
                  </a:outerShdw>
                </a:effectLst>
              </a:rPr>
              <a:t>تمرين</a:t>
            </a:r>
            <a:endParaRPr lang="en-US" sz="3600" b="1" dirty="0">
              <a:solidFill>
                <a:srgbClr val="C0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22959" y="1268760"/>
                <a:ext cx="7543801" cy="5112568"/>
              </a:xfrm>
            </p:spPr>
            <p:txBody>
              <a:bodyPr>
                <a:normAutofit/>
              </a:bodyPr>
              <a:lstStyle/>
              <a:p>
                <a:pPr algn="r" rtl="1"/>
                <a:r>
                  <a:rPr lang="ar-SA" sz="2400" b="1" dirty="0">
                    <a:solidFill>
                      <a:srgbClr val="C00000"/>
                    </a:solidFill>
                    <a:effectLst>
                      <a:outerShdw blurRad="38100" dist="38100" dir="2700000" algn="tl">
                        <a:srgbClr val="000000">
                          <a:alpha val="43137"/>
                        </a:srgbClr>
                      </a:outerShdw>
                    </a:effectLst>
                  </a:rPr>
                  <a:t>بافتراض دالة الطلب التالية </a:t>
                </a:r>
              </a:p>
              <a:p>
                <a:pPr algn="ctr" rtl="1"/>
                <a:r>
                  <a:rPr lang="ar-SA" dirty="0"/>
                  <a:t>        </a:t>
                </a:r>
                <a14:m>
                  <m:oMath xmlns:m="http://schemas.openxmlformats.org/officeDocument/2006/math">
                    <m:sSub>
                      <m:sSubPr>
                        <m:ctrlPr>
                          <a:rPr lang="ar-SA"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𝑸</m:t>
                        </m:r>
                      </m:e>
                      <m:sub>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𝑿</m:t>
                        </m:r>
                      </m:sub>
                    </m:sSub>
                    <m:r>
                      <a:rPr lang="ar-SA"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ar-SA" b="1" i="1" smtClean="0">
                        <a:solidFill>
                          <a:srgbClr val="C00000"/>
                        </a:solidFill>
                        <a:effectLst>
                          <a:outerShdw blurRad="38100" dist="38100" dir="2700000" algn="tl">
                            <a:srgbClr val="000000">
                              <a:alpha val="43137"/>
                            </a:srgbClr>
                          </a:outerShdw>
                        </a:effectLst>
                        <a:latin typeface="Cambria Math" panose="02040503050406030204" pitchFamily="18" charset="0"/>
                      </a:rPr>
                      <m:t>𝟏𝟎𝟎</m:t>
                    </m:r>
                    <m:r>
                      <a:rPr lang="ar-SA"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𝟎</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𝟖</m:t>
                    </m:r>
                    <m:sSub>
                      <m:sSubPr>
                        <m:ctrlP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𝑷</m:t>
                        </m:r>
                      </m:e>
                      <m:sub>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𝑿</m:t>
                        </m:r>
                      </m:sub>
                    </m:sSub>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 −</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𝟓</m:t>
                    </m:r>
                    <m:sSub>
                      <m:sSubPr>
                        <m:ctrlP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𝑷</m:t>
                        </m:r>
                      </m:e>
                      <m:sub>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𝒀</m:t>
                        </m:r>
                      </m:sub>
                    </m:sSub>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𝟐</m:t>
                    </m:r>
                    <m:sSub>
                      <m:sSubPr>
                        <m:ctrlP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𝑷</m:t>
                        </m:r>
                      </m:e>
                      <m:sub>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𝒁</m:t>
                        </m:r>
                      </m:sub>
                    </m:sSub>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𝟎</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𝟎𝟒</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𝑴</m:t>
                    </m:r>
                  </m:oMath>
                </a14:m>
                <a:endParaRPr lang="ar-SA" b="1" dirty="0">
                  <a:solidFill>
                    <a:srgbClr val="C00000"/>
                  </a:solidFill>
                  <a:effectLst>
                    <a:outerShdw blurRad="38100" dist="38100" dir="2700000" algn="tl">
                      <a:srgbClr val="000000">
                        <a:alpha val="43137"/>
                      </a:srgbClr>
                    </a:outerShdw>
                  </a:effectLst>
                </a:endParaRPr>
              </a:p>
              <a:p>
                <a:pPr algn="r" rtl="1"/>
                <a:r>
                  <a:rPr lang="ar-SA" dirty="0"/>
                  <a:t> حيث : </a:t>
                </a:r>
                <a:r>
                  <a:rPr lang="en-US" b="1" dirty="0">
                    <a:solidFill>
                      <a:srgbClr val="0070C0"/>
                    </a:solidFill>
                    <a:effectLst>
                      <a:outerShdw blurRad="38100" dist="38100" dir="2700000" algn="tl">
                        <a:srgbClr val="000000">
                          <a:alpha val="43137"/>
                        </a:srgbClr>
                      </a:outerShdw>
                    </a:effectLst>
                  </a:rPr>
                  <a:t>M=500 , </a:t>
                </a:r>
                <a14:m>
                  <m:oMath xmlns:m="http://schemas.openxmlformats.org/officeDocument/2006/math">
                    <m:sSub>
                      <m:sSubPr>
                        <m:ctrlPr>
                          <a:rPr lang="en-US" b="1" i="1">
                            <a:solidFill>
                              <a:srgbClr val="0070C0"/>
                            </a:solidFill>
                            <a:effectLst>
                              <a:outerShdw blurRad="38100" dist="38100" dir="2700000" algn="tl">
                                <a:srgbClr val="000000">
                                  <a:alpha val="43137"/>
                                </a:srgbClr>
                              </a:outerShdw>
                            </a:effectLst>
                            <a:latin typeface="Cambria Math" panose="02040503050406030204" pitchFamily="18" charset="0"/>
                          </a:rPr>
                        </m:ctrlPr>
                      </m:sSubPr>
                      <m:e>
                        <m:r>
                          <a:rPr lang="en-US" b="1" i="1">
                            <a:solidFill>
                              <a:srgbClr val="0070C0"/>
                            </a:solidFill>
                            <a:effectLst>
                              <a:outerShdw blurRad="38100" dist="38100" dir="2700000" algn="tl">
                                <a:srgbClr val="000000">
                                  <a:alpha val="43137"/>
                                </a:srgbClr>
                              </a:outerShdw>
                            </a:effectLst>
                            <a:latin typeface="Cambria Math" panose="02040503050406030204" pitchFamily="18" charset="0"/>
                          </a:rPr>
                          <m:t>𝑷</m:t>
                        </m:r>
                      </m:e>
                      <m:sub>
                        <m:r>
                          <a:rPr lang="en-US" b="1" i="1">
                            <a:solidFill>
                              <a:srgbClr val="0070C0"/>
                            </a:solidFill>
                            <a:effectLst>
                              <a:outerShdw blurRad="38100" dist="38100" dir="2700000" algn="tl">
                                <a:srgbClr val="000000">
                                  <a:alpha val="43137"/>
                                </a:srgbClr>
                              </a:outerShdw>
                            </a:effectLst>
                            <a:latin typeface="Cambria Math" panose="02040503050406030204" pitchFamily="18" charset="0"/>
                          </a:rPr>
                          <m:t>𝑿</m:t>
                        </m:r>
                      </m:sub>
                    </m:sSub>
                  </m:oMath>
                </a14:m>
                <a:r>
                  <a:rPr lang="en-US" b="1" dirty="0">
                    <a:solidFill>
                      <a:srgbClr val="0070C0"/>
                    </a:solidFill>
                    <a:effectLst>
                      <a:outerShdw blurRad="38100" dist="38100" dir="2700000" algn="tl">
                        <a:srgbClr val="000000">
                          <a:alpha val="43137"/>
                        </a:srgbClr>
                      </a:outerShdw>
                    </a:effectLst>
                  </a:rPr>
                  <a:t>=10, </a:t>
                </a:r>
                <a14:m>
                  <m:oMath xmlns:m="http://schemas.openxmlformats.org/officeDocument/2006/math">
                    <m:sSub>
                      <m:sSubPr>
                        <m:ctrlPr>
                          <a:rPr lang="en-US" b="1" i="1">
                            <a:solidFill>
                              <a:srgbClr val="0070C0"/>
                            </a:solidFill>
                            <a:effectLst>
                              <a:outerShdw blurRad="38100" dist="38100" dir="2700000" algn="tl">
                                <a:srgbClr val="000000">
                                  <a:alpha val="43137"/>
                                </a:srgbClr>
                              </a:outerShdw>
                            </a:effectLst>
                            <a:latin typeface="Cambria Math" panose="02040503050406030204" pitchFamily="18" charset="0"/>
                          </a:rPr>
                        </m:ctrlPr>
                      </m:sSubPr>
                      <m:e>
                        <m:r>
                          <a:rPr lang="en-US" b="1" i="1">
                            <a:solidFill>
                              <a:srgbClr val="0070C0"/>
                            </a:solidFill>
                            <a:effectLst>
                              <a:outerShdw blurRad="38100" dist="38100" dir="2700000" algn="tl">
                                <a:srgbClr val="000000">
                                  <a:alpha val="43137"/>
                                </a:srgbClr>
                              </a:outerShdw>
                            </a:effectLst>
                            <a:latin typeface="Cambria Math" panose="02040503050406030204" pitchFamily="18" charset="0"/>
                          </a:rPr>
                          <m:t>𝑷</m:t>
                        </m:r>
                      </m:e>
                      <m:sub>
                        <m:r>
                          <a:rPr lang="en-US" b="1" i="1" smtClean="0">
                            <a:solidFill>
                              <a:srgbClr val="0070C0"/>
                            </a:solidFill>
                            <a:effectLst>
                              <a:outerShdw blurRad="38100" dist="38100" dir="2700000" algn="tl">
                                <a:srgbClr val="000000">
                                  <a:alpha val="43137"/>
                                </a:srgbClr>
                              </a:outerShdw>
                            </a:effectLst>
                            <a:latin typeface="Cambria Math" panose="02040503050406030204" pitchFamily="18" charset="0"/>
                          </a:rPr>
                          <m:t>𝒀</m:t>
                        </m:r>
                      </m:sub>
                    </m:sSub>
                  </m:oMath>
                </a14:m>
                <a:r>
                  <a:rPr lang="en-US" b="1" dirty="0">
                    <a:solidFill>
                      <a:srgbClr val="0070C0"/>
                    </a:solidFill>
                    <a:effectLst>
                      <a:outerShdw blurRad="38100" dist="38100" dir="2700000" algn="tl">
                        <a:srgbClr val="000000">
                          <a:alpha val="43137"/>
                        </a:srgbClr>
                      </a:outerShdw>
                    </a:effectLst>
                  </a:rPr>
                  <a:t> =6 , </a:t>
                </a:r>
                <a14:m>
                  <m:oMath xmlns:m="http://schemas.openxmlformats.org/officeDocument/2006/math">
                    <m:sSub>
                      <m:sSubPr>
                        <m:ctrlPr>
                          <a:rPr lang="en-US" b="1" i="1">
                            <a:solidFill>
                              <a:srgbClr val="0070C0"/>
                            </a:solidFill>
                            <a:effectLst>
                              <a:outerShdw blurRad="38100" dist="38100" dir="2700000" algn="tl">
                                <a:srgbClr val="000000">
                                  <a:alpha val="43137"/>
                                </a:srgbClr>
                              </a:outerShdw>
                            </a:effectLst>
                            <a:latin typeface="Cambria Math" panose="02040503050406030204" pitchFamily="18" charset="0"/>
                          </a:rPr>
                        </m:ctrlPr>
                      </m:sSubPr>
                      <m:e>
                        <m:r>
                          <a:rPr lang="en-US" b="1" i="1">
                            <a:solidFill>
                              <a:srgbClr val="0070C0"/>
                            </a:solidFill>
                            <a:effectLst>
                              <a:outerShdw blurRad="38100" dist="38100" dir="2700000" algn="tl">
                                <a:srgbClr val="000000">
                                  <a:alpha val="43137"/>
                                </a:srgbClr>
                              </a:outerShdw>
                            </a:effectLst>
                            <a:latin typeface="Cambria Math" panose="02040503050406030204" pitchFamily="18" charset="0"/>
                          </a:rPr>
                          <m:t>𝑷</m:t>
                        </m:r>
                      </m:e>
                      <m:sub>
                        <m:r>
                          <a:rPr lang="en-US" b="1" i="1" smtClean="0">
                            <a:solidFill>
                              <a:srgbClr val="0070C0"/>
                            </a:solidFill>
                            <a:effectLst>
                              <a:outerShdw blurRad="38100" dist="38100" dir="2700000" algn="tl">
                                <a:srgbClr val="000000">
                                  <a:alpha val="43137"/>
                                </a:srgbClr>
                              </a:outerShdw>
                            </a:effectLst>
                            <a:latin typeface="Cambria Math" panose="02040503050406030204" pitchFamily="18" charset="0"/>
                          </a:rPr>
                          <m:t>𝒁</m:t>
                        </m:r>
                      </m:sub>
                    </m:sSub>
                  </m:oMath>
                </a14:m>
                <a:r>
                  <a:rPr lang="en-US" b="1" dirty="0">
                    <a:solidFill>
                      <a:srgbClr val="0070C0"/>
                    </a:solidFill>
                    <a:effectLst>
                      <a:outerShdw blurRad="38100" dist="38100" dir="2700000" algn="tl">
                        <a:srgbClr val="000000">
                          <a:alpha val="43137"/>
                        </a:srgbClr>
                      </a:outerShdw>
                    </a:effectLst>
                  </a:rPr>
                  <a:t> =4 </a:t>
                </a:r>
              </a:p>
              <a:p>
                <a:pPr marL="457200" indent="-457200" algn="r" rtl="1">
                  <a:buFont typeface="+mj-lt"/>
                  <a:buAutoNum type="arabicPeriod"/>
                </a:pPr>
                <a:r>
                  <a:rPr lang="ar-SA" b="1" dirty="0">
                    <a:solidFill>
                      <a:srgbClr val="0070C0"/>
                    </a:solidFill>
                    <a:effectLst>
                      <a:outerShdw blurRad="38100" dist="38100" dir="2700000" algn="tl">
                        <a:srgbClr val="000000">
                          <a:alpha val="43137"/>
                        </a:srgbClr>
                      </a:outerShdw>
                    </a:effectLst>
                  </a:rPr>
                  <a:t>ماهو المعنى الاقتصادي لهذه الدالة ؟</a:t>
                </a:r>
              </a:p>
              <a:p>
                <a:pPr marL="457200" indent="-457200" algn="r" rtl="1">
                  <a:buFont typeface="+mj-lt"/>
                  <a:buAutoNum type="arabicPeriod"/>
                </a:pPr>
                <a:r>
                  <a:rPr lang="ar-SA" b="1" dirty="0">
                    <a:solidFill>
                      <a:srgbClr val="0070C0"/>
                    </a:solidFill>
                    <a:effectLst>
                      <a:outerShdw blurRad="38100" dist="38100" dir="2700000" algn="tl">
                        <a:srgbClr val="000000">
                          <a:alpha val="43137"/>
                        </a:srgbClr>
                      </a:outerShdw>
                    </a:effectLst>
                  </a:rPr>
                  <a:t>كم يبلغ ميل دالة الطلب مع كتابة المعادلة  ؟</a:t>
                </a:r>
              </a:p>
              <a:p>
                <a:pPr marL="457200" indent="-457200" algn="r" rtl="1">
                  <a:buFont typeface="+mj-lt"/>
                  <a:buAutoNum type="arabicPeriod"/>
                </a:pPr>
                <a:r>
                  <a:rPr lang="ar-SA" b="1" dirty="0">
                    <a:solidFill>
                      <a:srgbClr val="0070C0"/>
                    </a:solidFill>
                    <a:effectLst>
                      <a:outerShdw blurRad="38100" dist="38100" dir="2700000" algn="tl">
                        <a:srgbClr val="000000">
                          <a:alpha val="43137"/>
                        </a:srgbClr>
                      </a:outerShdw>
                    </a:effectLst>
                  </a:rPr>
                  <a:t>كم يبلغ ميل منحنى الطلب مع كتابة المعادلة ؟</a:t>
                </a:r>
              </a:p>
              <a:p>
                <a:pPr marL="457200" indent="-457200" algn="r" rtl="1">
                  <a:buFont typeface="+mj-lt"/>
                  <a:buAutoNum type="arabicPeriod"/>
                </a:pPr>
                <a:r>
                  <a:rPr lang="ar-SA" b="1" dirty="0">
                    <a:solidFill>
                      <a:srgbClr val="0070C0"/>
                    </a:solidFill>
                    <a:effectLst>
                      <a:outerShdw blurRad="38100" dist="38100" dir="2700000" algn="tl">
                        <a:srgbClr val="000000">
                          <a:alpha val="43137"/>
                        </a:srgbClr>
                      </a:outerShdw>
                    </a:effectLst>
                  </a:rPr>
                  <a:t>احسبي مرونة الطلب السعرية على السلعة (</a:t>
                </a:r>
                <a:r>
                  <a:rPr lang="en-US" b="1" dirty="0">
                    <a:solidFill>
                      <a:srgbClr val="0070C0"/>
                    </a:solidFill>
                    <a:effectLst>
                      <a:outerShdw blurRad="38100" dist="38100" dir="2700000" algn="tl">
                        <a:srgbClr val="000000">
                          <a:alpha val="43137"/>
                        </a:srgbClr>
                      </a:outerShdw>
                    </a:effectLst>
                  </a:rPr>
                  <a:t>X</a:t>
                </a:r>
                <a:r>
                  <a:rPr lang="ar-SA" b="1" dirty="0">
                    <a:solidFill>
                      <a:srgbClr val="0070C0"/>
                    </a:solidFill>
                    <a:effectLst>
                      <a:outerShdw blurRad="38100" dist="38100" dir="2700000" algn="tl">
                        <a:srgbClr val="000000">
                          <a:alpha val="43137"/>
                        </a:srgbClr>
                      </a:outerShdw>
                    </a:effectLst>
                  </a:rPr>
                  <a:t>) </a:t>
                </a:r>
                <a:r>
                  <a:rPr lang="en-US" b="1" dirty="0">
                    <a:solidFill>
                      <a:srgbClr val="0070C0"/>
                    </a:solidFill>
                    <a:effectLst>
                      <a:outerShdw blurRad="38100" dist="38100" dir="2700000" algn="tl">
                        <a:srgbClr val="000000">
                          <a:alpha val="43137"/>
                        </a:srgbClr>
                      </a:outerShdw>
                    </a:effectLst>
                  </a:rPr>
                  <a:t> </a:t>
                </a:r>
              </a:p>
              <a:p>
                <a:pPr marL="457200" indent="-457200" algn="r" rtl="1">
                  <a:buFont typeface="+mj-lt"/>
                  <a:buAutoNum type="arabicPeriod"/>
                </a:pPr>
                <a:r>
                  <a:rPr lang="ar-SA" b="1" dirty="0">
                    <a:solidFill>
                      <a:srgbClr val="0070C0"/>
                    </a:solidFill>
                    <a:effectLst>
                      <a:outerShdw blurRad="38100" dist="38100" dir="2700000" algn="tl">
                        <a:srgbClr val="000000">
                          <a:alpha val="43137"/>
                        </a:srgbClr>
                      </a:outerShdw>
                    </a:effectLst>
                  </a:rPr>
                  <a:t>احسبي المرونة الدخلية . وحددي نوع السلعة </a:t>
                </a:r>
                <a:r>
                  <a:rPr lang="ar-SA" sz="1400" b="1" dirty="0">
                    <a:solidFill>
                      <a:srgbClr val="00B050"/>
                    </a:solidFill>
                    <a:effectLst>
                      <a:outerShdw blurRad="38100" dist="38100" dir="2700000" algn="tl">
                        <a:srgbClr val="000000">
                          <a:alpha val="43137"/>
                        </a:srgbClr>
                      </a:outerShdw>
                    </a:effectLst>
                  </a:rPr>
                  <a:t>( قد يصاغ السؤال مانوع السلعة (</a:t>
                </a:r>
                <a:r>
                  <a:rPr lang="en-US" sz="1400" b="1" dirty="0">
                    <a:solidFill>
                      <a:srgbClr val="00B050"/>
                    </a:solidFill>
                    <a:effectLst>
                      <a:outerShdw blurRad="38100" dist="38100" dir="2700000" algn="tl">
                        <a:srgbClr val="000000">
                          <a:alpha val="43137"/>
                        </a:srgbClr>
                      </a:outerShdw>
                    </a:effectLst>
                  </a:rPr>
                  <a:t>X</a:t>
                </a:r>
                <a:r>
                  <a:rPr lang="ar-SA" sz="1400" b="1" dirty="0">
                    <a:solidFill>
                      <a:srgbClr val="00B050"/>
                    </a:solidFill>
                    <a:effectLst>
                      <a:outerShdw blurRad="38100" dist="38100" dir="2700000" algn="tl">
                        <a:srgbClr val="000000">
                          <a:alpha val="43137"/>
                        </a:srgbClr>
                      </a:outerShdw>
                    </a:effectLst>
                  </a:rPr>
                  <a:t>) وما مدى اهميتها ؟)</a:t>
                </a:r>
              </a:p>
              <a:p>
                <a:pPr marL="457200" indent="-457200" algn="r" rtl="1">
                  <a:buFont typeface="+mj-lt"/>
                  <a:buAutoNum type="arabicPeriod"/>
                </a:pPr>
                <a:r>
                  <a:rPr lang="ar-SA" b="1" dirty="0">
                    <a:solidFill>
                      <a:srgbClr val="0070C0"/>
                    </a:solidFill>
                    <a:effectLst>
                      <a:outerShdw blurRad="38100" dist="38100" dir="2700000" algn="tl">
                        <a:srgbClr val="000000">
                          <a:alpha val="43137"/>
                        </a:srgbClr>
                      </a:outerShdw>
                    </a:effectLst>
                  </a:rPr>
                  <a:t>احسبي مرونة الطلب التقاطعية ؟ حدد طبييعة العلاقة بين السلع</a:t>
                </a:r>
                <a:r>
                  <a:rPr lang="ar-SA" b="1" dirty="0">
                    <a:solidFill>
                      <a:srgbClr val="00B050"/>
                    </a:solidFill>
                    <a:effectLst>
                      <a:outerShdw blurRad="38100" dist="38100" dir="2700000" algn="tl">
                        <a:srgbClr val="000000">
                          <a:alpha val="43137"/>
                        </a:srgbClr>
                      </a:outerShdw>
                    </a:effectLst>
                  </a:rPr>
                  <a:t> </a:t>
                </a:r>
                <a:r>
                  <a:rPr lang="ar-SA" sz="1600" b="1" dirty="0">
                    <a:solidFill>
                      <a:srgbClr val="00B050"/>
                    </a:solidFill>
                    <a:effectLst>
                      <a:outerShdw blurRad="38100" dist="38100" dir="2700000" algn="tl">
                        <a:srgbClr val="000000">
                          <a:alpha val="43137"/>
                        </a:srgbClr>
                      </a:outerShdw>
                    </a:effectLst>
                  </a:rPr>
                  <a:t>( قد يصاغ السؤال ما العلاقة بين السلعة (</a:t>
                </a:r>
                <a:r>
                  <a:rPr lang="en-US" sz="1600" b="1" dirty="0">
                    <a:solidFill>
                      <a:srgbClr val="00B050"/>
                    </a:solidFill>
                    <a:effectLst>
                      <a:outerShdw blurRad="38100" dist="38100" dir="2700000" algn="tl">
                        <a:srgbClr val="000000">
                          <a:alpha val="43137"/>
                        </a:srgbClr>
                      </a:outerShdw>
                    </a:effectLst>
                  </a:rPr>
                  <a:t>X</a:t>
                </a:r>
                <a:r>
                  <a:rPr lang="ar-SA" sz="1600" b="1" dirty="0">
                    <a:solidFill>
                      <a:srgbClr val="00B050"/>
                    </a:solidFill>
                    <a:effectLst>
                      <a:outerShdw blurRad="38100" dist="38100" dir="2700000" algn="tl">
                        <a:srgbClr val="000000">
                          <a:alpha val="43137"/>
                        </a:srgbClr>
                      </a:outerShdw>
                    </a:effectLst>
                  </a:rPr>
                  <a:t>) والسلع الاخرى </a:t>
                </a:r>
                <a:r>
                  <a:rPr lang="en-US" sz="1600" b="1" dirty="0">
                    <a:solidFill>
                      <a:srgbClr val="00B050"/>
                    </a:solidFill>
                    <a:effectLst>
                      <a:outerShdw blurRad="38100" dist="38100" dir="2700000" algn="tl">
                        <a:srgbClr val="000000">
                          <a:alpha val="43137"/>
                        </a:srgbClr>
                      </a:outerShdw>
                    </a:effectLst>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22959" y="1268760"/>
                <a:ext cx="7543801" cy="5112568"/>
              </a:xfrm>
              <a:blipFill>
                <a:blip r:embed="rId2"/>
                <a:stretch>
                  <a:fillRect l="-1174" t="-1733" r="-2852"/>
                </a:stretch>
              </a:blipFill>
            </p:spPr>
            <p:txBody>
              <a:bodyPr/>
              <a:lstStyle/>
              <a:p>
                <a:r>
                  <a:rPr lang="en-SA">
                    <a:noFill/>
                  </a:rPr>
                  <a:t> </a:t>
                </a:r>
              </a:p>
            </p:txBody>
          </p:sp>
        </mc:Fallback>
      </mc:AlternateContent>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2338F51C-D5EA-4311-9A7E-897834F6F1FC}" type="slidenum">
              <a:rPr lang="en-GB" smtClean="0"/>
              <a:pPr/>
              <a:t>8</a:t>
            </a:fld>
            <a:endParaRPr lang="en-GB"/>
          </a:p>
        </p:txBody>
      </p:sp>
    </p:spTree>
    <p:extLst>
      <p:ext uri="{BB962C8B-B14F-4D97-AF65-F5344CB8AC3E}">
        <p14:creationId xmlns:p14="http://schemas.microsoft.com/office/powerpoint/2010/main" val="1476997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10148"/>
          </a:xfrm>
        </p:spPr>
        <p:txBody>
          <a:bodyPr>
            <a:normAutofit/>
          </a:bodyPr>
          <a:lstStyle/>
          <a:p>
            <a:pPr algn="ctr" rtl="1"/>
            <a:r>
              <a:rPr lang="ar-SA" sz="3600" b="1" dirty="0">
                <a:solidFill>
                  <a:srgbClr val="C00000"/>
                </a:solidFill>
                <a:effectLst>
                  <a:outerShdw blurRad="38100" dist="38100" dir="2700000" algn="tl">
                    <a:srgbClr val="000000">
                      <a:alpha val="43137"/>
                    </a:srgbClr>
                  </a:outerShdw>
                </a:effectLst>
              </a:rPr>
              <a:t>حل التمرين</a:t>
            </a:r>
            <a:endParaRPr lang="en-US" sz="3600" b="1" dirty="0">
              <a:solidFill>
                <a:srgbClr val="C0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1521" y="1268760"/>
                <a:ext cx="8115240" cy="5112568"/>
              </a:xfrm>
            </p:spPr>
            <p:txBody>
              <a:bodyPr>
                <a:normAutofit fontScale="92500" lnSpcReduction="20000"/>
              </a:bodyPr>
              <a:lstStyle/>
              <a:p>
                <a:pPr algn="r" rtl="1"/>
                <a:r>
                  <a:rPr lang="ar-SA" sz="2400" b="1" dirty="0">
                    <a:solidFill>
                      <a:srgbClr val="C00000"/>
                    </a:solidFill>
                    <a:effectLst>
                      <a:outerShdw blurRad="38100" dist="38100" dir="2700000" algn="tl">
                        <a:srgbClr val="000000">
                          <a:alpha val="43137"/>
                        </a:srgbClr>
                      </a:outerShdw>
                    </a:effectLst>
                  </a:rPr>
                  <a:t>بافتراض دالة الطلب التالية </a:t>
                </a:r>
              </a:p>
              <a:p>
                <a:pPr algn="ctr" rtl="1"/>
                <a:r>
                  <a:rPr lang="ar-SA" dirty="0"/>
                  <a:t>        </a:t>
                </a:r>
                <a14:m>
                  <m:oMath xmlns:m="http://schemas.openxmlformats.org/officeDocument/2006/math">
                    <m:sSub>
                      <m:sSubPr>
                        <m:ctrlPr>
                          <a:rPr lang="ar-SA"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𝑸</m:t>
                        </m:r>
                      </m:e>
                      <m:sub>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𝑿</m:t>
                        </m:r>
                      </m:sub>
                    </m:sSub>
                    <m:r>
                      <a:rPr lang="ar-SA"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ar-SA" b="1" i="1" smtClean="0">
                        <a:solidFill>
                          <a:srgbClr val="C00000"/>
                        </a:solidFill>
                        <a:effectLst>
                          <a:outerShdw blurRad="38100" dist="38100" dir="2700000" algn="tl">
                            <a:srgbClr val="000000">
                              <a:alpha val="43137"/>
                            </a:srgbClr>
                          </a:outerShdw>
                        </a:effectLst>
                        <a:latin typeface="Cambria Math" panose="02040503050406030204" pitchFamily="18" charset="0"/>
                      </a:rPr>
                      <m:t>𝟏𝟎𝟎</m:t>
                    </m:r>
                    <m:r>
                      <a:rPr lang="ar-SA"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𝟎</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𝟖</m:t>
                    </m:r>
                    <m:sSub>
                      <m:sSubPr>
                        <m:ctrlP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𝑷</m:t>
                        </m:r>
                      </m:e>
                      <m:sub>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𝑿</m:t>
                        </m:r>
                      </m:sub>
                    </m:sSub>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 −</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𝟓</m:t>
                    </m:r>
                    <m:sSub>
                      <m:sSubPr>
                        <m:ctrlP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𝑷</m:t>
                        </m:r>
                      </m:e>
                      <m:sub>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𝒀</m:t>
                        </m:r>
                      </m:sub>
                    </m:sSub>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𝟐</m:t>
                    </m:r>
                    <m:sSub>
                      <m:sSubPr>
                        <m:ctrlP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𝑷</m:t>
                        </m:r>
                      </m:e>
                      <m:sub>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𝒁</m:t>
                        </m:r>
                      </m:sub>
                    </m:sSub>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𝟎</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𝟎𝟒</m:t>
                    </m:r>
                    <m:r>
                      <a:rPr lang="en-US" b="1" i="1" smtClean="0">
                        <a:solidFill>
                          <a:srgbClr val="C00000"/>
                        </a:solidFill>
                        <a:effectLst>
                          <a:outerShdw blurRad="38100" dist="38100" dir="2700000" algn="tl">
                            <a:srgbClr val="000000">
                              <a:alpha val="43137"/>
                            </a:srgbClr>
                          </a:outerShdw>
                        </a:effectLst>
                        <a:latin typeface="Cambria Math" panose="02040503050406030204" pitchFamily="18" charset="0"/>
                      </a:rPr>
                      <m:t>𝑴</m:t>
                    </m:r>
                  </m:oMath>
                </a14:m>
                <a:endParaRPr lang="ar-SA" b="1" dirty="0">
                  <a:solidFill>
                    <a:srgbClr val="C00000"/>
                  </a:solidFill>
                  <a:effectLst>
                    <a:outerShdw blurRad="38100" dist="38100" dir="2700000" algn="tl">
                      <a:srgbClr val="000000">
                        <a:alpha val="43137"/>
                      </a:srgbClr>
                    </a:outerShdw>
                  </a:effectLst>
                </a:endParaRPr>
              </a:p>
              <a:p>
                <a:pPr algn="r" rtl="1"/>
                <a:r>
                  <a:rPr lang="ar-SA" dirty="0"/>
                  <a:t> حيث : </a:t>
                </a:r>
                <a:r>
                  <a:rPr lang="en-US" b="1" dirty="0">
                    <a:solidFill>
                      <a:srgbClr val="0070C0"/>
                    </a:solidFill>
                    <a:effectLst>
                      <a:outerShdw blurRad="38100" dist="38100" dir="2700000" algn="tl">
                        <a:srgbClr val="000000">
                          <a:alpha val="43137"/>
                        </a:srgbClr>
                      </a:outerShdw>
                    </a:effectLst>
                  </a:rPr>
                  <a:t>M=500 , </a:t>
                </a:r>
                <a14:m>
                  <m:oMath xmlns:m="http://schemas.openxmlformats.org/officeDocument/2006/math">
                    <m:sSub>
                      <m:sSubPr>
                        <m:ctrlPr>
                          <a:rPr lang="en-US" b="1" i="1">
                            <a:solidFill>
                              <a:srgbClr val="0070C0"/>
                            </a:solidFill>
                            <a:effectLst>
                              <a:outerShdw blurRad="38100" dist="38100" dir="2700000" algn="tl">
                                <a:srgbClr val="000000">
                                  <a:alpha val="43137"/>
                                </a:srgbClr>
                              </a:outerShdw>
                            </a:effectLst>
                            <a:latin typeface="Cambria Math" panose="02040503050406030204" pitchFamily="18" charset="0"/>
                          </a:rPr>
                        </m:ctrlPr>
                      </m:sSubPr>
                      <m:e>
                        <m:r>
                          <a:rPr lang="en-US" b="1" i="1">
                            <a:solidFill>
                              <a:srgbClr val="0070C0"/>
                            </a:solidFill>
                            <a:effectLst>
                              <a:outerShdw blurRad="38100" dist="38100" dir="2700000" algn="tl">
                                <a:srgbClr val="000000">
                                  <a:alpha val="43137"/>
                                </a:srgbClr>
                              </a:outerShdw>
                            </a:effectLst>
                            <a:latin typeface="Cambria Math" panose="02040503050406030204" pitchFamily="18" charset="0"/>
                          </a:rPr>
                          <m:t>𝑷</m:t>
                        </m:r>
                      </m:e>
                      <m:sub>
                        <m:r>
                          <a:rPr lang="en-US" b="1" i="1">
                            <a:solidFill>
                              <a:srgbClr val="0070C0"/>
                            </a:solidFill>
                            <a:effectLst>
                              <a:outerShdw blurRad="38100" dist="38100" dir="2700000" algn="tl">
                                <a:srgbClr val="000000">
                                  <a:alpha val="43137"/>
                                </a:srgbClr>
                              </a:outerShdw>
                            </a:effectLst>
                            <a:latin typeface="Cambria Math" panose="02040503050406030204" pitchFamily="18" charset="0"/>
                          </a:rPr>
                          <m:t>𝑿</m:t>
                        </m:r>
                      </m:sub>
                    </m:sSub>
                  </m:oMath>
                </a14:m>
                <a:r>
                  <a:rPr lang="en-US" b="1" dirty="0">
                    <a:solidFill>
                      <a:srgbClr val="0070C0"/>
                    </a:solidFill>
                    <a:effectLst>
                      <a:outerShdw blurRad="38100" dist="38100" dir="2700000" algn="tl">
                        <a:srgbClr val="000000">
                          <a:alpha val="43137"/>
                        </a:srgbClr>
                      </a:outerShdw>
                    </a:effectLst>
                  </a:rPr>
                  <a:t>=10, </a:t>
                </a:r>
                <a14:m>
                  <m:oMath xmlns:m="http://schemas.openxmlformats.org/officeDocument/2006/math">
                    <m:sSub>
                      <m:sSubPr>
                        <m:ctrlPr>
                          <a:rPr lang="en-US" b="1" i="1">
                            <a:solidFill>
                              <a:srgbClr val="0070C0"/>
                            </a:solidFill>
                            <a:effectLst>
                              <a:outerShdw blurRad="38100" dist="38100" dir="2700000" algn="tl">
                                <a:srgbClr val="000000">
                                  <a:alpha val="43137"/>
                                </a:srgbClr>
                              </a:outerShdw>
                            </a:effectLst>
                            <a:latin typeface="Cambria Math" panose="02040503050406030204" pitchFamily="18" charset="0"/>
                          </a:rPr>
                        </m:ctrlPr>
                      </m:sSubPr>
                      <m:e>
                        <m:r>
                          <a:rPr lang="en-US" b="1" i="1">
                            <a:solidFill>
                              <a:srgbClr val="0070C0"/>
                            </a:solidFill>
                            <a:effectLst>
                              <a:outerShdw blurRad="38100" dist="38100" dir="2700000" algn="tl">
                                <a:srgbClr val="000000">
                                  <a:alpha val="43137"/>
                                </a:srgbClr>
                              </a:outerShdw>
                            </a:effectLst>
                            <a:latin typeface="Cambria Math" panose="02040503050406030204" pitchFamily="18" charset="0"/>
                          </a:rPr>
                          <m:t>𝑷</m:t>
                        </m:r>
                      </m:e>
                      <m:sub>
                        <m:r>
                          <a:rPr lang="en-US" b="1" i="1" smtClean="0">
                            <a:solidFill>
                              <a:srgbClr val="0070C0"/>
                            </a:solidFill>
                            <a:effectLst>
                              <a:outerShdw blurRad="38100" dist="38100" dir="2700000" algn="tl">
                                <a:srgbClr val="000000">
                                  <a:alpha val="43137"/>
                                </a:srgbClr>
                              </a:outerShdw>
                            </a:effectLst>
                            <a:latin typeface="Cambria Math" panose="02040503050406030204" pitchFamily="18" charset="0"/>
                          </a:rPr>
                          <m:t>𝒀</m:t>
                        </m:r>
                      </m:sub>
                    </m:sSub>
                  </m:oMath>
                </a14:m>
                <a:r>
                  <a:rPr lang="en-US" b="1" dirty="0">
                    <a:solidFill>
                      <a:srgbClr val="0070C0"/>
                    </a:solidFill>
                    <a:effectLst>
                      <a:outerShdw blurRad="38100" dist="38100" dir="2700000" algn="tl">
                        <a:srgbClr val="000000">
                          <a:alpha val="43137"/>
                        </a:srgbClr>
                      </a:outerShdw>
                    </a:effectLst>
                  </a:rPr>
                  <a:t> =6 , </a:t>
                </a:r>
                <a14:m>
                  <m:oMath xmlns:m="http://schemas.openxmlformats.org/officeDocument/2006/math">
                    <m:sSub>
                      <m:sSubPr>
                        <m:ctrlPr>
                          <a:rPr lang="en-US" b="1" i="1">
                            <a:solidFill>
                              <a:srgbClr val="0070C0"/>
                            </a:solidFill>
                            <a:effectLst>
                              <a:outerShdw blurRad="38100" dist="38100" dir="2700000" algn="tl">
                                <a:srgbClr val="000000">
                                  <a:alpha val="43137"/>
                                </a:srgbClr>
                              </a:outerShdw>
                            </a:effectLst>
                            <a:latin typeface="Cambria Math" panose="02040503050406030204" pitchFamily="18" charset="0"/>
                          </a:rPr>
                        </m:ctrlPr>
                      </m:sSubPr>
                      <m:e>
                        <m:r>
                          <a:rPr lang="en-US" b="1" i="1">
                            <a:solidFill>
                              <a:srgbClr val="0070C0"/>
                            </a:solidFill>
                            <a:effectLst>
                              <a:outerShdw blurRad="38100" dist="38100" dir="2700000" algn="tl">
                                <a:srgbClr val="000000">
                                  <a:alpha val="43137"/>
                                </a:srgbClr>
                              </a:outerShdw>
                            </a:effectLst>
                            <a:latin typeface="Cambria Math" panose="02040503050406030204" pitchFamily="18" charset="0"/>
                          </a:rPr>
                          <m:t>𝑷</m:t>
                        </m:r>
                      </m:e>
                      <m:sub>
                        <m:r>
                          <a:rPr lang="en-US" b="1" i="1" smtClean="0">
                            <a:solidFill>
                              <a:srgbClr val="0070C0"/>
                            </a:solidFill>
                            <a:effectLst>
                              <a:outerShdw blurRad="38100" dist="38100" dir="2700000" algn="tl">
                                <a:srgbClr val="000000">
                                  <a:alpha val="43137"/>
                                </a:srgbClr>
                              </a:outerShdw>
                            </a:effectLst>
                            <a:latin typeface="Cambria Math" panose="02040503050406030204" pitchFamily="18" charset="0"/>
                          </a:rPr>
                          <m:t>𝒁</m:t>
                        </m:r>
                      </m:sub>
                    </m:sSub>
                  </m:oMath>
                </a14:m>
                <a:r>
                  <a:rPr lang="en-US" b="1" dirty="0">
                    <a:solidFill>
                      <a:srgbClr val="0070C0"/>
                    </a:solidFill>
                    <a:effectLst>
                      <a:outerShdw blurRad="38100" dist="38100" dir="2700000" algn="tl">
                        <a:srgbClr val="000000">
                          <a:alpha val="43137"/>
                        </a:srgbClr>
                      </a:outerShdw>
                    </a:effectLst>
                  </a:rPr>
                  <a:t> =4 </a:t>
                </a:r>
              </a:p>
              <a:p>
                <a:pPr marL="457200" indent="-457200" algn="r" rtl="1">
                  <a:buFont typeface="+mj-lt"/>
                  <a:buAutoNum type="arabicPeriod"/>
                </a:pPr>
                <a:r>
                  <a:rPr lang="ar-SA" b="1" dirty="0">
                    <a:solidFill>
                      <a:srgbClr val="7030A0"/>
                    </a:solidFill>
                    <a:effectLst>
                      <a:outerShdw blurRad="38100" dist="38100" dir="2700000" algn="tl">
                        <a:srgbClr val="000000">
                          <a:alpha val="43137"/>
                        </a:srgbClr>
                      </a:outerShdw>
                    </a:effectLst>
                  </a:rPr>
                  <a:t>المعنى الاقتصادي لهذه الدالة ؟ في المحاضرة</a:t>
                </a:r>
              </a:p>
              <a:p>
                <a:pPr marL="457200" indent="-457200" algn="r" rtl="1">
                  <a:buFont typeface="+mj-lt"/>
                  <a:buAutoNum type="arabicPeriod"/>
                </a:pPr>
                <a:r>
                  <a:rPr lang="ar-SA" b="1" dirty="0">
                    <a:solidFill>
                      <a:srgbClr val="7030A0"/>
                    </a:solidFill>
                    <a:effectLst>
                      <a:outerShdw blurRad="38100" dist="38100" dir="2700000" algn="tl">
                        <a:srgbClr val="000000">
                          <a:alpha val="43137"/>
                        </a:srgbClr>
                      </a:outerShdw>
                    </a:effectLst>
                  </a:rPr>
                  <a:t>ميل دالة الطلب</a:t>
                </a:r>
                <a:r>
                  <a:rPr lang="en-US" b="1" dirty="0">
                    <a:solidFill>
                      <a:srgbClr val="7030A0"/>
                    </a:solidFill>
                    <a:effectLst>
                      <a:outerShdw blurRad="38100" dist="38100" dir="2700000" algn="tl">
                        <a:srgbClr val="000000">
                          <a:alpha val="43137"/>
                        </a:srgbClr>
                      </a:outerShdw>
                    </a:effectLst>
                  </a:rPr>
                  <a:t>       </a:t>
                </a:r>
                <a:r>
                  <a:rPr lang="ar-SA" b="1" dirty="0">
                    <a:solidFill>
                      <a:srgbClr val="7030A0"/>
                    </a:solidFill>
                    <a:effectLst>
                      <a:outerShdw blurRad="38100" dist="38100" dir="2700000" algn="tl">
                        <a:srgbClr val="000000">
                          <a:alpha val="43137"/>
                        </a:srgbClr>
                      </a:outerShdw>
                    </a:effectLst>
                  </a:rPr>
                  <a:t>          </a:t>
                </a:r>
                <a:r>
                  <a:rPr lang="en-US" b="1" dirty="0">
                    <a:solidFill>
                      <a:srgbClr val="7030A0"/>
                    </a:solidFill>
                    <a:effectLst>
                      <a:outerShdw blurRad="38100" dist="38100" dir="2700000" algn="tl">
                        <a:srgbClr val="000000">
                          <a:alpha val="43137"/>
                        </a:srgbClr>
                      </a:outerShdw>
                    </a:effectLst>
                  </a:rPr>
                  <a:t>                                                                             </a:t>
                </a:r>
                <a:r>
                  <a:rPr lang="ar-SA" b="1" dirty="0">
                    <a:solidFill>
                      <a:srgbClr val="7030A0"/>
                    </a:solidFill>
                    <a:effectLst>
                      <a:outerShdw blurRad="38100" dist="38100" dir="2700000" algn="tl">
                        <a:srgbClr val="000000">
                          <a:alpha val="43137"/>
                        </a:srgbClr>
                      </a:outerShdw>
                    </a:effectLst>
                  </a:rPr>
                  <a:t> </a:t>
                </a:r>
                <a:r>
                  <a:rPr lang="en-US" b="1" dirty="0">
                    <a:solidFill>
                      <a:srgbClr val="7030A0"/>
                    </a:solidFill>
                    <a:effectLst>
                      <a:outerShdw blurRad="38100" dist="38100" dir="2700000" algn="tl">
                        <a:srgbClr val="000000">
                          <a:alpha val="43137"/>
                        </a:srgbClr>
                      </a:outerShdw>
                    </a:effectLst>
                  </a:rPr>
                  <a:t>=-0.8</a:t>
                </a:r>
                <a:r>
                  <a:rPr lang="ar-SA" b="1" dirty="0">
                    <a:solidFill>
                      <a:srgbClr val="7030A0"/>
                    </a:solidFill>
                    <a:effectLst>
                      <a:outerShdw blurRad="38100" dist="38100" dir="2700000" algn="tl">
                        <a:srgbClr val="000000">
                          <a:alpha val="43137"/>
                        </a:srgbClr>
                      </a:outerShdw>
                    </a:effectLst>
                  </a:rPr>
                  <a:t> </a:t>
                </a:r>
                <a:r>
                  <a:rPr lang="en-US" b="1" dirty="0">
                    <a:solidFill>
                      <a:srgbClr val="7030A0"/>
                    </a:solidFill>
                    <a:effectLst>
                      <a:outerShdw blurRad="38100" dist="38100" dir="2700000" algn="tl">
                        <a:srgbClr val="000000">
                          <a:alpha val="43137"/>
                        </a:srgbClr>
                      </a:outerShdw>
                    </a:effectLst>
                  </a:rPr>
                  <a:t>    </a:t>
                </a:r>
                <a14:m>
                  <m:oMath xmlns:m="http://schemas.openxmlformats.org/officeDocument/2006/math">
                    <m:f>
                      <m:fPr>
                        <m:ctrlPr>
                          <a:rPr lang="en-US" b="1" i="1" smtClean="0">
                            <a:solidFill>
                              <a:srgbClr val="7030A0"/>
                            </a:solidFill>
                            <a:effectLst>
                              <a:outerShdw blurRad="38100" dist="38100" dir="2700000" algn="tl">
                                <a:srgbClr val="000000">
                                  <a:alpha val="43137"/>
                                </a:srgbClr>
                              </a:outerShdw>
                            </a:effectLst>
                            <a:latin typeface="Cambria Math" panose="02040503050406030204" pitchFamily="18" charset="0"/>
                          </a:rPr>
                        </m:ctrlPr>
                      </m:fPr>
                      <m:num>
                        <m:r>
                          <a:rPr lang="en-US" b="1" i="1" smtClean="0">
                            <a:solidFill>
                              <a:srgbClr val="7030A0"/>
                            </a:solidFill>
                            <a:effectLst>
                              <a:outerShdw blurRad="38100" dist="38100" dir="2700000" algn="tl">
                                <a:srgbClr val="000000">
                                  <a:alpha val="43137"/>
                                </a:srgbClr>
                              </a:outerShdw>
                            </a:effectLst>
                            <a:latin typeface="Cambria Math" panose="02040503050406030204" pitchFamily="18" charset="0"/>
                          </a:rPr>
                          <m:t>𝝏</m:t>
                        </m:r>
                        <m:sSub>
                          <m:sSubPr>
                            <m:ctrlPr>
                              <a:rPr lang="ar-SA" b="1" i="1">
                                <a:solidFill>
                                  <a:srgbClr val="7030A0"/>
                                </a:solidFill>
                                <a:effectLst>
                                  <a:outerShdw blurRad="38100" dist="38100" dir="2700000" algn="tl">
                                    <a:srgbClr val="000000">
                                      <a:alpha val="43137"/>
                                    </a:srgbClr>
                                  </a:outerShdw>
                                </a:effectLst>
                                <a:latin typeface="Cambria Math" panose="02040503050406030204" pitchFamily="18" charset="0"/>
                              </a:rPr>
                            </m:ctrlPr>
                          </m:sSubPr>
                          <m:e>
                            <m:r>
                              <a:rPr lang="en-US" b="1" i="1">
                                <a:solidFill>
                                  <a:srgbClr val="7030A0"/>
                                </a:solidFill>
                                <a:effectLst>
                                  <a:outerShdw blurRad="38100" dist="38100" dir="2700000" algn="tl">
                                    <a:srgbClr val="000000">
                                      <a:alpha val="43137"/>
                                    </a:srgbClr>
                                  </a:outerShdw>
                                </a:effectLst>
                                <a:latin typeface="Cambria Math" panose="02040503050406030204" pitchFamily="18" charset="0"/>
                              </a:rPr>
                              <m:t>𝑸</m:t>
                            </m:r>
                          </m:e>
                          <m:sub>
                            <m:r>
                              <a:rPr lang="en-US" b="1" i="1">
                                <a:solidFill>
                                  <a:srgbClr val="7030A0"/>
                                </a:solidFill>
                                <a:effectLst>
                                  <a:outerShdw blurRad="38100" dist="38100" dir="2700000" algn="tl">
                                    <a:srgbClr val="000000">
                                      <a:alpha val="43137"/>
                                    </a:srgbClr>
                                  </a:outerShdw>
                                </a:effectLst>
                                <a:latin typeface="Cambria Math" panose="02040503050406030204" pitchFamily="18" charset="0"/>
                              </a:rPr>
                              <m:t>𝑿</m:t>
                            </m:r>
                          </m:sub>
                        </m:sSub>
                      </m:num>
                      <m:den>
                        <m:r>
                          <a:rPr lang="en-US" b="1" i="1" smtClean="0">
                            <a:solidFill>
                              <a:srgbClr val="7030A0"/>
                            </a:solidFill>
                            <a:effectLst>
                              <a:outerShdw blurRad="38100" dist="38100" dir="2700000" algn="tl">
                                <a:srgbClr val="000000">
                                  <a:alpha val="43137"/>
                                </a:srgbClr>
                              </a:outerShdw>
                            </a:effectLst>
                            <a:latin typeface="Cambria Math" panose="02040503050406030204" pitchFamily="18" charset="0"/>
                          </a:rPr>
                          <m:t>𝝏</m:t>
                        </m:r>
                        <m:sSub>
                          <m:sSubPr>
                            <m:ctrlPr>
                              <a:rPr lang="en-US" b="1" i="1">
                                <a:solidFill>
                                  <a:srgbClr val="7030A0"/>
                                </a:solidFill>
                                <a:effectLst>
                                  <a:outerShdw blurRad="38100" dist="38100" dir="2700000" algn="tl">
                                    <a:srgbClr val="000000">
                                      <a:alpha val="43137"/>
                                    </a:srgbClr>
                                  </a:outerShdw>
                                </a:effectLst>
                                <a:latin typeface="Cambria Math" panose="02040503050406030204" pitchFamily="18" charset="0"/>
                              </a:rPr>
                            </m:ctrlPr>
                          </m:sSubPr>
                          <m:e>
                            <m:r>
                              <a:rPr lang="en-US" b="1" i="1">
                                <a:solidFill>
                                  <a:srgbClr val="7030A0"/>
                                </a:solidFill>
                                <a:effectLst>
                                  <a:outerShdw blurRad="38100" dist="38100" dir="2700000" algn="tl">
                                    <a:srgbClr val="000000">
                                      <a:alpha val="43137"/>
                                    </a:srgbClr>
                                  </a:outerShdw>
                                </a:effectLst>
                                <a:latin typeface="Cambria Math" panose="02040503050406030204" pitchFamily="18" charset="0"/>
                              </a:rPr>
                              <m:t>𝑷</m:t>
                            </m:r>
                          </m:e>
                          <m:sub>
                            <m:r>
                              <a:rPr lang="en-US" b="1" i="1">
                                <a:solidFill>
                                  <a:srgbClr val="7030A0"/>
                                </a:solidFill>
                                <a:effectLst>
                                  <a:outerShdw blurRad="38100" dist="38100" dir="2700000" algn="tl">
                                    <a:srgbClr val="000000">
                                      <a:alpha val="43137"/>
                                    </a:srgbClr>
                                  </a:outerShdw>
                                </a:effectLst>
                                <a:latin typeface="Cambria Math" panose="02040503050406030204" pitchFamily="18" charset="0"/>
                              </a:rPr>
                              <m:t>𝑿</m:t>
                            </m:r>
                          </m:sub>
                        </m:sSub>
                      </m:den>
                    </m:f>
                  </m:oMath>
                </a14:m>
                <a:endParaRPr lang="ar-SA" b="1" dirty="0">
                  <a:solidFill>
                    <a:srgbClr val="7030A0"/>
                  </a:solidFill>
                  <a:effectLst>
                    <a:outerShdw blurRad="38100" dist="38100" dir="2700000" algn="tl">
                      <a:srgbClr val="000000">
                        <a:alpha val="43137"/>
                      </a:srgbClr>
                    </a:outerShdw>
                  </a:effectLst>
                </a:endParaRPr>
              </a:p>
              <a:p>
                <a:pPr marL="457200" indent="-457200" algn="r" rtl="1">
                  <a:buFont typeface="+mj-lt"/>
                  <a:buAutoNum type="arabicPeriod"/>
                </a:pPr>
                <a:r>
                  <a:rPr lang="ar-SA" b="1" dirty="0">
                    <a:solidFill>
                      <a:srgbClr val="7030A0"/>
                    </a:solidFill>
                    <a:effectLst>
                      <a:outerShdw blurRad="38100" dist="38100" dir="2700000" algn="tl">
                        <a:srgbClr val="000000">
                          <a:alpha val="43137"/>
                        </a:srgbClr>
                      </a:outerShdw>
                    </a:effectLst>
                  </a:rPr>
                  <a:t>ميل منحنى الطلب</a:t>
                </a:r>
                <a:r>
                  <a:rPr lang="en-US" b="1" dirty="0">
                    <a:solidFill>
                      <a:srgbClr val="7030A0"/>
                    </a:solidFill>
                    <a:effectLst>
                      <a:outerShdw blurRad="38100" dist="38100" dir="2700000" algn="tl">
                        <a:srgbClr val="000000">
                          <a:alpha val="43137"/>
                        </a:srgbClr>
                      </a:outerShdw>
                    </a:effectLst>
                  </a:rPr>
                  <a:t>           </a:t>
                </a:r>
                <a:r>
                  <a:rPr lang="ar-SA" b="1" dirty="0">
                    <a:solidFill>
                      <a:srgbClr val="7030A0"/>
                    </a:solidFill>
                    <a:effectLst>
                      <a:outerShdw blurRad="38100" dist="38100" dir="2700000" algn="tl">
                        <a:srgbClr val="000000">
                          <a:alpha val="43137"/>
                        </a:srgbClr>
                      </a:outerShdw>
                    </a:effectLst>
                  </a:rPr>
                  <a:t>             </a:t>
                </a:r>
                <a:r>
                  <a:rPr lang="en-US" b="1" dirty="0">
                    <a:solidFill>
                      <a:srgbClr val="7030A0"/>
                    </a:solidFill>
                    <a:effectLst>
                      <a:outerShdw blurRad="38100" dist="38100" dir="2700000" algn="tl">
                        <a:srgbClr val="000000">
                          <a:alpha val="43137"/>
                        </a:srgbClr>
                      </a:outerShdw>
                    </a:effectLst>
                  </a:rPr>
                  <a:t>                                                       </a:t>
                </a:r>
                <a:r>
                  <a:rPr lang="ar-SA" b="1" dirty="0">
                    <a:solidFill>
                      <a:srgbClr val="7030A0"/>
                    </a:solidFill>
                    <a:effectLst>
                      <a:outerShdw blurRad="38100" dist="38100" dir="2700000" algn="tl">
                        <a:srgbClr val="000000">
                          <a:alpha val="43137"/>
                        </a:srgbClr>
                      </a:outerShdw>
                    </a:effectLst>
                  </a:rPr>
                  <a:t> </a:t>
                </a:r>
                <a:r>
                  <a:rPr lang="en-US" b="1" dirty="0">
                    <a:solidFill>
                      <a:srgbClr val="7030A0"/>
                    </a:solidFill>
                    <a:effectLst>
                      <a:outerShdw blurRad="38100" dist="38100" dir="2700000" algn="tl">
                        <a:srgbClr val="000000">
                          <a:alpha val="43137"/>
                        </a:srgbClr>
                      </a:outerShdw>
                    </a:effectLst>
                  </a:rPr>
                  <a:t>=-1.25</a:t>
                </a:r>
                <a:r>
                  <a:rPr lang="ar-SA" b="1" dirty="0">
                    <a:solidFill>
                      <a:srgbClr val="7030A0"/>
                    </a:solidFill>
                    <a:effectLst>
                      <a:outerShdw blurRad="38100" dist="38100" dir="2700000" algn="tl">
                        <a:srgbClr val="000000">
                          <a:alpha val="43137"/>
                        </a:srgbClr>
                      </a:outerShdw>
                    </a:effectLst>
                  </a:rPr>
                  <a:t> </a:t>
                </a:r>
                <a:r>
                  <a:rPr lang="en-US" b="1" dirty="0">
                    <a:solidFill>
                      <a:srgbClr val="7030A0"/>
                    </a:solidFill>
                    <a:effectLst>
                      <a:outerShdw blurRad="38100" dist="38100" dir="2700000" algn="tl">
                        <a:srgbClr val="000000">
                          <a:alpha val="43137"/>
                        </a:srgbClr>
                      </a:outerShdw>
                    </a:effectLst>
                  </a:rPr>
                  <a:t>=- </a:t>
                </a:r>
                <a14:m>
                  <m:oMath xmlns:m="http://schemas.openxmlformats.org/officeDocument/2006/math">
                    <m:f>
                      <m:fPr>
                        <m:ctrlPr>
                          <a:rPr lang="en-US" b="1" i="1" smtClean="0">
                            <a:solidFill>
                              <a:srgbClr val="7030A0"/>
                            </a:solidFill>
                            <a:effectLst>
                              <a:outerShdw blurRad="38100" dist="38100" dir="2700000" algn="tl">
                                <a:srgbClr val="000000">
                                  <a:alpha val="43137"/>
                                </a:srgbClr>
                              </a:outerShdw>
                            </a:effectLst>
                            <a:latin typeface="Cambria Math" panose="02040503050406030204" pitchFamily="18" charset="0"/>
                          </a:rPr>
                        </m:ctrlPr>
                      </m:fPr>
                      <m:num>
                        <m:r>
                          <a:rPr lang="en-US" b="1" i="1" smtClean="0">
                            <a:solidFill>
                              <a:srgbClr val="7030A0"/>
                            </a:solidFill>
                            <a:effectLst>
                              <a:outerShdw blurRad="38100" dist="38100" dir="2700000" algn="tl">
                                <a:srgbClr val="000000">
                                  <a:alpha val="43137"/>
                                </a:srgbClr>
                              </a:outerShdw>
                            </a:effectLst>
                            <a:latin typeface="Cambria Math" panose="02040503050406030204" pitchFamily="18" charset="0"/>
                          </a:rPr>
                          <m:t>𝟏</m:t>
                        </m:r>
                      </m:num>
                      <m:den>
                        <m:r>
                          <a:rPr lang="en-US" b="1" i="1" smtClean="0">
                            <a:solidFill>
                              <a:srgbClr val="7030A0"/>
                            </a:solidFill>
                            <a:effectLst>
                              <a:outerShdw blurRad="38100" dist="38100" dir="2700000" algn="tl">
                                <a:srgbClr val="000000">
                                  <a:alpha val="43137"/>
                                </a:srgbClr>
                              </a:outerShdw>
                            </a:effectLst>
                            <a:latin typeface="Cambria Math" panose="02040503050406030204" pitchFamily="18" charset="0"/>
                          </a:rPr>
                          <m:t>𝟎</m:t>
                        </m:r>
                        <m:r>
                          <a:rPr lang="en-US" b="1" i="1" smtClean="0">
                            <a:solidFill>
                              <a:srgbClr val="7030A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7030A0"/>
                            </a:solidFill>
                            <a:effectLst>
                              <a:outerShdw blurRad="38100" dist="38100" dir="2700000" algn="tl">
                                <a:srgbClr val="000000">
                                  <a:alpha val="43137"/>
                                </a:srgbClr>
                              </a:outerShdw>
                            </a:effectLst>
                            <a:latin typeface="Cambria Math" panose="02040503050406030204" pitchFamily="18" charset="0"/>
                          </a:rPr>
                          <m:t>𝟖</m:t>
                        </m:r>
                      </m:den>
                    </m:f>
                  </m:oMath>
                </a14:m>
                <a:r>
                  <a:rPr lang="ar-SA" b="1" dirty="0">
                    <a:solidFill>
                      <a:srgbClr val="7030A0"/>
                    </a:solidFill>
                    <a:effectLst>
                      <a:outerShdw blurRad="38100" dist="38100" dir="2700000" algn="tl">
                        <a:srgbClr val="000000">
                          <a:alpha val="43137"/>
                        </a:srgbClr>
                      </a:outerShdw>
                    </a:effectLst>
                  </a:rPr>
                  <a:t>  </a:t>
                </a:r>
                <a:r>
                  <a:rPr lang="en-US" b="1" dirty="0">
                    <a:solidFill>
                      <a:srgbClr val="7030A0"/>
                    </a:solidFill>
                    <a:effectLst>
                      <a:outerShdw blurRad="38100" dist="38100" dir="2700000" algn="tl">
                        <a:srgbClr val="000000">
                          <a:alpha val="43137"/>
                        </a:srgbClr>
                      </a:outerShdw>
                    </a:effectLst>
                  </a:rPr>
                  <a:t> </a:t>
                </a:r>
                <a14:m>
                  <m:oMath xmlns:m="http://schemas.openxmlformats.org/officeDocument/2006/math">
                    <m:f>
                      <m:fPr>
                        <m:ctrlPr>
                          <a:rPr lang="en-US" b="1" i="1">
                            <a:solidFill>
                              <a:srgbClr val="7030A0"/>
                            </a:solidFill>
                            <a:effectLst>
                              <a:outerShdw blurRad="38100" dist="38100" dir="2700000" algn="tl">
                                <a:srgbClr val="000000">
                                  <a:alpha val="43137"/>
                                </a:srgbClr>
                              </a:outerShdw>
                            </a:effectLst>
                            <a:latin typeface="Cambria Math" panose="02040503050406030204" pitchFamily="18" charset="0"/>
                          </a:rPr>
                        </m:ctrlPr>
                      </m:fPr>
                      <m:num>
                        <m:r>
                          <a:rPr lang="en-US" b="1" i="1">
                            <a:solidFill>
                              <a:srgbClr val="7030A0"/>
                            </a:solidFill>
                            <a:effectLst>
                              <a:outerShdw blurRad="38100" dist="38100" dir="2700000" algn="tl">
                                <a:srgbClr val="000000">
                                  <a:alpha val="43137"/>
                                </a:srgbClr>
                              </a:outerShdw>
                            </a:effectLst>
                            <a:latin typeface="Cambria Math" panose="02040503050406030204" pitchFamily="18" charset="0"/>
                          </a:rPr>
                          <m:t>𝝏</m:t>
                        </m:r>
                        <m:sSub>
                          <m:sSubPr>
                            <m:ctrlPr>
                              <a:rPr lang="ar-SA" b="1" i="1">
                                <a:solidFill>
                                  <a:srgbClr val="7030A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7030A0"/>
                                </a:solidFill>
                                <a:effectLst>
                                  <a:outerShdw blurRad="38100" dist="38100" dir="2700000" algn="tl">
                                    <a:srgbClr val="000000">
                                      <a:alpha val="43137"/>
                                    </a:srgbClr>
                                  </a:outerShdw>
                                </a:effectLst>
                                <a:latin typeface="Cambria Math" panose="02040503050406030204" pitchFamily="18" charset="0"/>
                              </a:rPr>
                              <m:t>𝑷</m:t>
                            </m:r>
                          </m:e>
                          <m:sub>
                            <m:r>
                              <a:rPr lang="en-US" b="1" i="1">
                                <a:solidFill>
                                  <a:srgbClr val="7030A0"/>
                                </a:solidFill>
                                <a:effectLst>
                                  <a:outerShdw blurRad="38100" dist="38100" dir="2700000" algn="tl">
                                    <a:srgbClr val="000000">
                                      <a:alpha val="43137"/>
                                    </a:srgbClr>
                                  </a:outerShdw>
                                </a:effectLst>
                                <a:latin typeface="Cambria Math" panose="02040503050406030204" pitchFamily="18" charset="0"/>
                              </a:rPr>
                              <m:t>𝑿</m:t>
                            </m:r>
                          </m:sub>
                        </m:sSub>
                      </m:num>
                      <m:den>
                        <m:r>
                          <a:rPr lang="en-US" b="1" i="1">
                            <a:solidFill>
                              <a:srgbClr val="7030A0"/>
                            </a:solidFill>
                            <a:effectLst>
                              <a:outerShdw blurRad="38100" dist="38100" dir="2700000" algn="tl">
                                <a:srgbClr val="000000">
                                  <a:alpha val="43137"/>
                                </a:srgbClr>
                              </a:outerShdw>
                            </a:effectLst>
                            <a:latin typeface="Cambria Math" panose="02040503050406030204" pitchFamily="18" charset="0"/>
                          </a:rPr>
                          <m:t>𝝏</m:t>
                        </m:r>
                        <m:sSub>
                          <m:sSubPr>
                            <m:ctrlPr>
                              <a:rPr lang="en-US" b="1" i="1">
                                <a:solidFill>
                                  <a:srgbClr val="7030A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7030A0"/>
                                </a:solidFill>
                                <a:effectLst>
                                  <a:outerShdw blurRad="38100" dist="38100" dir="2700000" algn="tl">
                                    <a:srgbClr val="000000">
                                      <a:alpha val="43137"/>
                                    </a:srgbClr>
                                  </a:outerShdw>
                                </a:effectLst>
                                <a:latin typeface="Cambria Math" panose="02040503050406030204" pitchFamily="18" charset="0"/>
                              </a:rPr>
                              <m:t>𝑸</m:t>
                            </m:r>
                          </m:e>
                          <m:sub>
                            <m:r>
                              <a:rPr lang="en-US" b="1" i="1">
                                <a:solidFill>
                                  <a:srgbClr val="7030A0"/>
                                </a:solidFill>
                                <a:effectLst>
                                  <a:outerShdw blurRad="38100" dist="38100" dir="2700000" algn="tl">
                                    <a:srgbClr val="000000">
                                      <a:alpha val="43137"/>
                                    </a:srgbClr>
                                  </a:outerShdw>
                                </a:effectLst>
                                <a:latin typeface="Cambria Math" panose="02040503050406030204" pitchFamily="18" charset="0"/>
                              </a:rPr>
                              <m:t>𝑿</m:t>
                            </m:r>
                          </m:sub>
                        </m:sSub>
                      </m:den>
                    </m:f>
                  </m:oMath>
                </a14:m>
                <a:endParaRPr lang="ar-SA" b="1" dirty="0">
                  <a:solidFill>
                    <a:srgbClr val="7030A0"/>
                  </a:solidFill>
                  <a:effectLst>
                    <a:outerShdw blurRad="38100" dist="38100" dir="2700000" algn="tl">
                      <a:srgbClr val="000000">
                        <a:alpha val="43137"/>
                      </a:srgbClr>
                    </a:outerShdw>
                  </a:effectLst>
                </a:endParaRPr>
              </a:p>
              <a:p>
                <a:pPr marL="457200" indent="-457200" algn="r" rtl="1">
                  <a:buFont typeface="+mj-lt"/>
                  <a:buAutoNum type="arabicPeriod"/>
                </a:pPr>
                <a:r>
                  <a:rPr lang="ar-SA" b="1" dirty="0">
                    <a:solidFill>
                      <a:srgbClr val="7030A0"/>
                    </a:solidFill>
                    <a:effectLst>
                      <a:outerShdw blurRad="38100" dist="38100" dir="2700000" algn="tl">
                        <a:srgbClr val="000000">
                          <a:alpha val="43137"/>
                        </a:srgbClr>
                      </a:outerShdw>
                    </a:effectLst>
                  </a:rPr>
                  <a:t>قيمة (</a:t>
                </a:r>
                <a14:m>
                  <m:oMath xmlns:m="http://schemas.openxmlformats.org/officeDocument/2006/math">
                    <m:sSub>
                      <m:sSubPr>
                        <m:ctrlPr>
                          <a:rPr lang="ar-SA" b="1" i="1">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b="1" i="1">
                            <a:solidFill>
                              <a:srgbClr val="C00000"/>
                            </a:solidFill>
                            <a:effectLst>
                              <a:outerShdw blurRad="38100" dist="38100" dir="2700000" algn="tl">
                                <a:srgbClr val="000000">
                                  <a:alpha val="43137"/>
                                </a:srgbClr>
                              </a:outerShdw>
                            </a:effectLst>
                            <a:latin typeface="Cambria Math" panose="02040503050406030204" pitchFamily="18" charset="0"/>
                          </a:rPr>
                          <m:t>𝑸</m:t>
                        </m:r>
                      </m:e>
                      <m:sub>
                        <m:r>
                          <a:rPr lang="en-US" b="1" i="1">
                            <a:solidFill>
                              <a:srgbClr val="C00000"/>
                            </a:solidFill>
                            <a:effectLst>
                              <a:outerShdw blurRad="38100" dist="38100" dir="2700000" algn="tl">
                                <a:srgbClr val="000000">
                                  <a:alpha val="43137"/>
                                </a:srgbClr>
                              </a:outerShdw>
                            </a:effectLst>
                            <a:latin typeface="Cambria Math" panose="02040503050406030204" pitchFamily="18" charset="0"/>
                          </a:rPr>
                          <m:t>𝑿</m:t>
                        </m:r>
                      </m:sub>
                    </m:sSub>
                  </m:oMath>
                </a14:m>
                <a:r>
                  <a:rPr lang="ar-SA" b="1" dirty="0">
                    <a:solidFill>
                      <a:srgbClr val="7030A0"/>
                    </a:solidFill>
                    <a:effectLst>
                      <a:outerShdw blurRad="38100" dist="38100" dir="2700000" algn="tl">
                        <a:srgbClr val="000000">
                          <a:alpha val="43137"/>
                        </a:srgbClr>
                      </a:outerShdw>
                    </a:effectLst>
                  </a:rPr>
                  <a:t>)</a:t>
                </a:r>
                <a:r>
                  <a:rPr lang="en-US" b="1" dirty="0">
                    <a:solidFill>
                      <a:srgbClr val="7030A0"/>
                    </a:solidFill>
                    <a:effectLst>
                      <a:outerShdw blurRad="38100" dist="38100" dir="2700000" algn="tl">
                        <a:srgbClr val="000000">
                          <a:alpha val="43137"/>
                        </a:srgbClr>
                      </a:outerShdw>
                    </a:effectLst>
                  </a:rPr>
                  <a:t> =   </a:t>
                </a:r>
                <a:r>
                  <a:rPr lang="en-US" b="1" dirty="0">
                    <a:solidFill>
                      <a:srgbClr val="C00000"/>
                    </a:solidFill>
                    <a:effectLst>
                      <a:outerShdw blurRad="38100" dist="38100" dir="2700000" algn="tl">
                        <a:srgbClr val="000000">
                          <a:alpha val="43137"/>
                        </a:srgbClr>
                      </a:outerShdw>
                    </a:effectLst>
                  </a:rPr>
                  <a:t>90</a:t>
                </a:r>
                <a:r>
                  <a:rPr lang="en-US" b="1" dirty="0">
                    <a:solidFill>
                      <a:srgbClr val="7030A0"/>
                    </a:solidFill>
                    <a:effectLst>
                      <a:outerShdw blurRad="38100" dist="38100" dir="2700000" algn="tl">
                        <a:srgbClr val="000000">
                          <a:alpha val="43137"/>
                        </a:srgbClr>
                      </a:outerShdw>
                    </a:effectLst>
                  </a:rPr>
                  <a:t>               </a:t>
                </a:r>
                <a:r>
                  <a:rPr lang="ar-SA" b="1" dirty="0">
                    <a:solidFill>
                      <a:srgbClr val="7030A0"/>
                    </a:solidFill>
                    <a:effectLst>
                      <a:outerShdw blurRad="38100" dist="38100" dir="2700000" algn="tl">
                        <a:srgbClr val="000000">
                          <a:alpha val="43137"/>
                        </a:srgbClr>
                      </a:outerShdw>
                    </a:effectLst>
                  </a:rPr>
                  <a:t> </a:t>
                </a:r>
                <a14:m>
                  <m:oMath xmlns:m="http://schemas.openxmlformats.org/officeDocument/2006/math">
                    <m:sSub>
                      <m:sSubPr>
                        <m:ctrlPr>
                          <a:rPr lang="ar-SA" b="1" i="1">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b="1" i="1">
                            <a:solidFill>
                              <a:srgbClr val="C00000"/>
                            </a:solidFill>
                            <a:effectLst>
                              <a:outerShdw blurRad="38100" dist="38100" dir="2700000" algn="tl">
                                <a:srgbClr val="000000">
                                  <a:alpha val="43137"/>
                                </a:srgbClr>
                              </a:outerShdw>
                            </a:effectLst>
                            <a:latin typeface="Cambria Math" panose="02040503050406030204" pitchFamily="18" charset="0"/>
                          </a:rPr>
                          <m:t>𝑸</m:t>
                        </m:r>
                      </m:e>
                      <m:sub>
                        <m:r>
                          <a:rPr lang="en-US" b="1" i="1">
                            <a:solidFill>
                              <a:srgbClr val="C00000"/>
                            </a:solidFill>
                            <a:effectLst>
                              <a:outerShdw blurRad="38100" dist="38100" dir="2700000" algn="tl">
                                <a:srgbClr val="000000">
                                  <a:alpha val="43137"/>
                                </a:srgbClr>
                              </a:outerShdw>
                            </a:effectLst>
                            <a:latin typeface="Cambria Math" panose="02040503050406030204" pitchFamily="18" charset="0"/>
                          </a:rPr>
                          <m:t>𝑿</m:t>
                        </m:r>
                      </m:sub>
                    </m:sSub>
                    <m:r>
                      <a:rPr lang="ar-SA" b="1" i="1">
                        <a:solidFill>
                          <a:srgbClr val="C00000"/>
                        </a:solidFill>
                        <a:effectLst>
                          <a:outerShdw blurRad="38100" dist="38100" dir="2700000" algn="tl">
                            <a:srgbClr val="000000">
                              <a:alpha val="43137"/>
                            </a:srgbClr>
                          </a:outerShdw>
                        </a:effectLst>
                        <a:latin typeface="Cambria Math" panose="02040503050406030204" pitchFamily="18" charset="0"/>
                      </a:rPr>
                      <m:t>=</m:t>
                    </m:r>
                    <m:r>
                      <a:rPr lang="ar-SA" b="1" i="1">
                        <a:solidFill>
                          <a:srgbClr val="C00000"/>
                        </a:solidFill>
                        <a:effectLst>
                          <a:outerShdw blurRad="38100" dist="38100" dir="2700000" algn="tl">
                            <a:srgbClr val="000000">
                              <a:alpha val="43137"/>
                            </a:srgbClr>
                          </a:outerShdw>
                        </a:effectLst>
                        <a:latin typeface="Cambria Math" panose="02040503050406030204" pitchFamily="18" charset="0"/>
                      </a:rPr>
                      <m:t>𝟏𝟎𝟎</m:t>
                    </m:r>
                    <m:r>
                      <a:rPr lang="ar-SA" b="1" i="1">
                        <a:solidFill>
                          <a:srgbClr val="C00000"/>
                        </a:solidFill>
                        <a:effectLst>
                          <a:outerShdw blurRad="38100" dist="38100" dir="2700000" algn="tl">
                            <a:srgbClr val="000000">
                              <a:alpha val="43137"/>
                            </a:srgbClr>
                          </a:outerShdw>
                        </a:effectLst>
                        <a:latin typeface="Cambria Math" panose="02040503050406030204" pitchFamily="18" charset="0"/>
                      </a:rPr>
                      <m:t>−</m:t>
                    </m:r>
                    <m:r>
                      <a:rPr lang="en-US" b="1" i="1">
                        <a:solidFill>
                          <a:srgbClr val="C00000"/>
                        </a:solidFill>
                        <a:effectLst>
                          <a:outerShdw blurRad="38100" dist="38100" dir="2700000" algn="tl">
                            <a:srgbClr val="000000">
                              <a:alpha val="43137"/>
                            </a:srgbClr>
                          </a:outerShdw>
                        </a:effectLst>
                        <a:latin typeface="Cambria Math" panose="02040503050406030204" pitchFamily="18" charset="0"/>
                      </a:rPr>
                      <m:t>𝟎</m:t>
                    </m:r>
                    <m:r>
                      <a:rPr lang="en-US" b="1" i="1">
                        <a:solidFill>
                          <a:srgbClr val="C00000"/>
                        </a:solidFill>
                        <a:effectLst>
                          <a:outerShdw blurRad="38100" dist="38100" dir="2700000" algn="tl">
                            <a:srgbClr val="000000">
                              <a:alpha val="43137"/>
                            </a:srgbClr>
                          </a:outerShdw>
                        </a:effectLst>
                        <a:latin typeface="Cambria Math" panose="02040503050406030204" pitchFamily="18" charset="0"/>
                      </a:rPr>
                      <m:t>.</m:t>
                    </m:r>
                    <m:r>
                      <a:rPr lang="en-US" b="1" i="1">
                        <a:solidFill>
                          <a:srgbClr val="C00000"/>
                        </a:solidFill>
                        <a:effectLst>
                          <a:outerShdw blurRad="38100" dist="38100" dir="2700000" algn="tl">
                            <a:srgbClr val="000000">
                              <a:alpha val="43137"/>
                            </a:srgbClr>
                          </a:outerShdw>
                        </a:effectLst>
                        <a:latin typeface="Cambria Math" panose="02040503050406030204" pitchFamily="18" charset="0"/>
                      </a:rPr>
                      <m:t>𝟖</m:t>
                    </m:r>
                    <m:r>
                      <a:rPr lang="en-US" b="1" i="1" smtClean="0">
                        <a:solidFill>
                          <a:srgbClr val="00B05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00B050"/>
                        </a:solidFill>
                        <a:effectLst>
                          <a:outerShdw blurRad="38100" dist="38100" dir="2700000" algn="tl">
                            <a:srgbClr val="000000">
                              <a:alpha val="43137"/>
                            </a:srgbClr>
                          </a:outerShdw>
                        </a:effectLst>
                        <a:latin typeface="Cambria Math" panose="02040503050406030204" pitchFamily="18" charset="0"/>
                      </a:rPr>
                      <m:t>𝟏𝟎</m:t>
                    </m:r>
                    <m:r>
                      <a:rPr lang="en-US" b="1" i="1" smtClean="0">
                        <a:solidFill>
                          <a:srgbClr val="00B050"/>
                        </a:solidFill>
                        <a:effectLst>
                          <a:outerShdw blurRad="38100" dist="38100" dir="2700000" algn="tl">
                            <a:srgbClr val="000000">
                              <a:alpha val="43137"/>
                            </a:srgbClr>
                          </a:outerShdw>
                        </a:effectLst>
                        <a:latin typeface="Cambria Math" panose="02040503050406030204" pitchFamily="18" charset="0"/>
                      </a:rPr>
                      <m:t>) −</m:t>
                    </m:r>
                    <m:r>
                      <a:rPr lang="en-US" b="1" i="1">
                        <a:solidFill>
                          <a:srgbClr val="C00000"/>
                        </a:solidFill>
                        <a:effectLst>
                          <a:outerShdw blurRad="38100" dist="38100" dir="2700000" algn="tl">
                            <a:srgbClr val="000000">
                              <a:alpha val="43137"/>
                            </a:srgbClr>
                          </a:outerShdw>
                        </a:effectLst>
                        <a:latin typeface="Cambria Math" panose="02040503050406030204" pitchFamily="18" charset="0"/>
                      </a:rPr>
                      <m:t>𝟓</m:t>
                    </m:r>
                    <m:r>
                      <a:rPr lang="en-US" b="1" i="1" smtClean="0">
                        <a:solidFill>
                          <a:srgbClr val="00B05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00B050"/>
                        </a:solidFill>
                        <a:effectLst>
                          <a:outerShdw blurRad="38100" dist="38100" dir="2700000" algn="tl">
                            <a:srgbClr val="000000">
                              <a:alpha val="43137"/>
                            </a:srgbClr>
                          </a:outerShdw>
                        </a:effectLst>
                        <a:latin typeface="Cambria Math" panose="02040503050406030204" pitchFamily="18" charset="0"/>
                      </a:rPr>
                      <m:t>𝟔</m:t>
                    </m:r>
                    <m:r>
                      <a:rPr lang="en-US" b="1" i="1" smtClean="0">
                        <a:solidFill>
                          <a:srgbClr val="00B050"/>
                        </a:solidFill>
                        <a:effectLst>
                          <a:outerShdw blurRad="38100" dist="38100" dir="2700000" algn="tl">
                            <a:srgbClr val="000000">
                              <a:alpha val="43137"/>
                            </a:srgbClr>
                          </a:outerShdw>
                        </a:effectLst>
                        <a:latin typeface="Cambria Math" panose="02040503050406030204" pitchFamily="18" charset="0"/>
                      </a:rPr>
                      <m:t>)+</m:t>
                    </m:r>
                    <m:r>
                      <a:rPr lang="en-US" b="1" i="1">
                        <a:solidFill>
                          <a:srgbClr val="C00000"/>
                        </a:solidFill>
                        <a:effectLst>
                          <a:outerShdw blurRad="38100" dist="38100" dir="2700000" algn="tl">
                            <a:srgbClr val="000000">
                              <a:alpha val="43137"/>
                            </a:srgbClr>
                          </a:outerShdw>
                        </a:effectLst>
                        <a:latin typeface="Cambria Math" panose="02040503050406030204" pitchFamily="18" charset="0"/>
                      </a:rPr>
                      <m:t>𝟐</m:t>
                    </m:r>
                    <m:r>
                      <a:rPr lang="en-US" b="1" i="1" smtClean="0">
                        <a:solidFill>
                          <a:srgbClr val="00B05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00B050"/>
                        </a:solidFill>
                        <a:effectLst>
                          <a:outerShdw blurRad="38100" dist="38100" dir="2700000" algn="tl">
                            <a:srgbClr val="000000">
                              <a:alpha val="43137"/>
                            </a:srgbClr>
                          </a:outerShdw>
                        </a:effectLst>
                        <a:latin typeface="Cambria Math" panose="02040503050406030204" pitchFamily="18" charset="0"/>
                      </a:rPr>
                      <m:t>𝟒</m:t>
                    </m:r>
                    <m:r>
                      <a:rPr lang="en-US" b="1" i="1" smtClean="0">
                        <a:solidFill>
                          <a:srgbClr val="00B050"/>
                        </a:solidFill>
                        <a:effectLst>
                          <a:outerShdw blurRad="38100" dist="38100" dir="2700000" algn="tl">
                            <a:srgbClr val="000000">
                              <a:alpha val="43137"/>
                            </a:srgbClr>
                          </a:outerShdw>
                        </a:effectLst>
                        <a:latin typeface="Cambria Math" panose="02040503050406030204" pitchFamily="18" charset="0"/>
                      </a:rPr>
                      <m:t>)+</m:t>
                    </m:r>
                    <m:r>
                      <a:rPr lang="en-US" b="1" i="1">
                        <a:solidFill>
                          <a:srgbClr val="C00000"/>
                        </a:solidFill>
                        <a:effectLst>
                          <a:outerShdw blurRad="38100" dist="38100" dir="2700000" algn="tl">
                            <a:srgbClr val="000000">
                              <a:alpha val="43137"/>
                            </a:srgbClr>
                          </a:outerShdw>
                        </a:effectLst>
                        <a:latin typeface="Cambria Math" panose="02040503050406030204" pitchFamily="18" charset="0"/>
                      </a:rPr>
                      <m:t>𝟎</m:t>
                    </m:r>
                    <m:r>
                      <a:rPr lang="en-US" b="1" i="1">
                        <a:solidFill>
                          <a:srgbClr val="C00000"/>
                        </a:solidFill>
                        <a:effectLst>
                          <a:outerShdw blurRad="38100" dist="38100" dir="2700000" algn="tl">
                            <a:srgbClr val="000000">
                              <a:alpha val="43137"/>
                            </a:srgbClr>
                          </a:outerShdw>
                        </a:effectLst>
                        <a:latin typeface="Cambria Math" panose="02040503050406030204" pitchFamily="18" charset="0"/>
                      </a:rPr>
                      <m:t>.</m:t>
                    </m:r>
                    <m:r>
                      <a:rPr lang="en-US" b="1" i="1">
                        <a:solidFill>
                          <a:srgbClr val="C00000"/>
                        </a:solidFill>
                        <a:effectLst>
                          <a:outerShdw blurRad="38100" dist="38100" dir="2700000" algn="tl">
                            <a:srgbClr val="000000">
                              <a:alpha val="43137"/>
                            </a:srgbClr>
                          </a:outerShdw>
                        </a:effectLst>
                        <a:latin typeface="Cambria Math" panose="02040503050406030204" pitchFamily="18" charset="0"/>
                      </a:rPr>
                      <m:t>𝟎𝟒</m:t>
                    </m:r>
                    <m:r>
                      <a:rPr lang="en-US" b="1" i="1" smtClean="0">
                        <a:solidFill>
                          <a:srgbClr val="00B05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00B050"/>
                        </a:solidFill>
                        <a:effectLst>
                          <a:outerShdw blurRad="38100" dist="38100" dir="2700000" algn="tl">
                            <a:srgbClr val="000000">
                              <a:alpha val="43137"/>
                            </a:srgbClr>
                          </a:outerShdw>
                        </a:effectLst>
                        <a:latin typeface="Cambria Math" panose="02040503050406030204" pitchFamily="18" charset="0"/>
                      </a:rPr>
                      <m:t>𝟓𝟎𝟎</m:t>
                    </m:r>
                    <m:r>
                      <a:rPr lang="en-US" b="1" i="1" smtClean="0">
                        <a:solidFill>
                          <a:srgbClr val="00B050"/>
                        </a:solidFill>
                        <a:effectLst>
                          <a:outerShdw blurRad="38100" dist="38100" dir="2700000" algn="tl">
                            <a:srgbClr val="000000">
                              <a:alpha val="43137"/>
                            </a:srgbClr>
                          </a:outerShdw>
                        </a:effectLst>
                        <a:latin typeface="Cambria Math" panose="02040503050406030204" pitchFamily="18" charset="0"/>
                      </a:rPr>
                      <m:t>)</m:t>
                    </m:r>
                  </m:oMath>
                </a14:m>
                <a:endParaRPr lang="ar-SA" b="1" dirty="0">
                  <a:solidFill>
                    <a:srgbClr val="00B050"/>
                  </a:solidFill>
                  <a:effectLst>
                    <a:outerShdw blurRad="38100" dist="38100" dir="2700000" algn="tl">
                      <a:srgbClr val="000000">
                        <a:alpha val="43137"/>
                      </a:srgbClr>
                    </a:outerShdw>
                  </a:effectLst>
                </a:endParaRPr>
              </a:p>
              <a:p>
                <a:pPr marL="457200" indent="-457200" algn="r" rtl="1">
                  <a:buFont typeface="+mj-lt"/>
                  <a:buAutoNum type="arabicPeriod"/>
                </a:pPr>
                <a:r>
                  <a:rPr lang="ar-SA" b="1" dirty="0">
                    <a:solidFill>
                      <a:srgbClr val="7030A0"/>
                    </a:solidFill>
                    <a:effectLst>
                      <a:outerShdw blurRad="38100" dist="38100" dir="2700000" algn="tl">
                        <a:srgbClr val="000000">
                          <a:alpha val="43137"/>
                        </a:srgbClr>
                      </a:outerShdw>
                    </a:effectLst>
                  </a:rPr>
                  <a:t>مرونة الطلب السعرية على السلعة (</a:t>
                </a:r>
                <a:r>
                  <a:rPr lang="en-US" b="1" dirty="0">
                    <a:solidFill>
                      <a:srgbClr val="7030A0"/>
                    </a:solidFill>
                    <a:effectLst>
                      <a:outerShdw blurRad="38100" dist="38100" dir="2700000" algn="tl">
                        <a:srgbClr val="000000">
                          <a:alpha val="43137"/>
                        </a:srgbClr>
                      </a:outerShdw>
                    </a:effectLst>
                  </a:rPr>
                  <a:t>X</a:t>
                </a:r>
                <a:r>
                  <a:rPr lang="ar-SA" b="1" dirty="0">
                    <a:solidFill>
                      <a:srgbClr val="7030A0"/>
                    </a:solidFill>
                    <a:effectLst>
                      <a:outerShdw blurRad="38100" dist="38100" dir="2700000" algn="tl">
                        <a:srgbClr val="000000">
                          <a:alpha val="43137"/>
                        </a:srgbClr>
                      </a:outerShdw>
                    </a:effectLst>
                  </a:rPr>
                  <a:t>)</a:t>
                </a:r>
                <a:r>
                  <a:rPr lang="en-US" b="1" dirty="0">
                    <a:solidFill>
                      <a:srgbClr val="7030A0"/>
                    </a:solidFill>
                    <a:effectLst>
                      <a:outerShdw blurRad="38100" dist="38100" dir="2700000" algn="tl">
                        <a:srgbClr val="000000">
                          <a:alpha val="43137"/>
                        </a:srgbClr>
                      </a:outerShdw>
                    </a:effectLst>
                  </a:rPr>
                  <a:t> </a:t>
                </a:r>
                <a:r>
                  <a:rPr lang="ar-SA" b="1" dirty="0">
                    <a:solidFill>
                      <a:srgbClr val="7030A0"/>
                    </a:solidFill>
                    <a:effectLst>
                      <a:outerShdw blurRad="38100" dist="38100" dir="2700000" algn="tl">
                        <a:srgbClr val="000000">
                          <a:alpha val="43137"/>
                        </a:srgbClr>
                      </a:outerShdw>
                    </a:effectLst>
                  </a:rPr>
                  <a:t>غير مرن</a:t>
                </a:r>
                <a:r>
                  <a:rPr lang="en-US" b="1" dirty="0">
                    <a:solidFill>
                      <a:srgbClr val="7030A0"/>
                    </a:solidFill>
                    <a:effectLst>
                      <a:outerShdw blurRad="38100" dist="38100" dir="2700000" algn="tl">
                        <a:srgbClr val="000000">
                          <a:alpha val="43137"/>
                        </a:srgbClr>
                      </a:outerShdw>
                    </a:effectLst>
                  </a:rPr>
                  <a:t>  </a:t>
                </a:r>
                <a:r>
                  <a:rPr lang="ar-SA" b="1" dirty="0">
                    <a:solidFill>
                      <a:srgbClr val="7030A0"/>
                    </a:solidFill>
                    <a:effectLst>
                      <a:outerShdw blurRad="38100" dist="38100" dir="2700000" algn="tl">
                        <a:srgbClr val="000000">
                          <a:alpha val="43137"/>
                        </a:srgbClr>
                      </a:outerShdw>
                    </a:effectLst>
                  </a:rPr>
                  <a:t>    </a:t>
                </a:r>
                <a:r>
                  <a:rPr lang="en-US" b="1" dirty="0">
                    <a:solidFill>
                      <a:srgbClr val="7030A0"/>
                    </a:solidFill>
                    <a:effectLst>
                      <a:outerShdw blurRad="38100" dist="38100" dir="2700000" algn="tl">
                        <a:srgbClr val="000000">
                          <a:alpha val="43137"/>
                        </a:srgbClr>
                      </a:outerShdw>
                    </a:effectLst>
                  </a:rPr>
                  <a:t>  </a:t>
                </a:r>
                <a:r>
                  <a:rPr lang="ar-SA" b="1" dirty="0">
                    <a:solidFill>
                      <a:srgbClr val="7030A0"/>
                    </a:solidFill>
                    <a:effectLst>
                      <a:outerShdw blurRad="38100" dist="38100" dir="2700000" algn="tl">
                        <a:srgbClr val="000000">
                          <a:alpha val="43137"/>
                        </a:srgbClr>
                      </a:outerShdw>
                    </a:effectLst>
                  </a:rPr>
                  <a:t> </a:t>
                </a:r>
                <a:r>
                  <a:rPr lang="en-US" b="1" dirty="0">
                    <a:solidFill>
                      <a:srgbClr val="7030A0"/>
                    </a:solidFill>
                    <a:effectLst>
                      <a:outerShdw blurRad="38100" dist="38100" dir="2700000" algn="tl">
                        <a:srgbClr val="000000">
                          <a:alpha val="43137"/>
                        </a:srgbClr>
                      </a:outerShdw>
                    </a:effectLst>
                  </a:rPr>
                  <a:t>  =-0.089</a:t>
                </a:r>
                <a:r>
                  <a:rPr lang="ar-SA" b="1" dirty="0">
                    <a:solidFill>
                      <a:srgbClr val="7030A0"/>
                    </a:solidFill>
                    <a:effectLst>
                      <a:outerShdw blurRad="38100" dist="38100" dir="2700000" algn="tl">
                        <a:srgbClr val="000000">
                          <a:alpha val="43137"/>
                        </a:srgbClr>
                      </a:outerShdw>
                    </a:effectLst>
                  </a:rPr>
                  <a:t> </a:t>
                </a:r>
                <a14:m>
                  <m:oMath xmlns:m="http://schemas.openxmlformats.org/officeDocument/2006/math">
                    <m:f>
                      <m:fPr>
                        <m:ctrlPr>
                          <a:rPr lang="en-US" b="1" i="1">
                            <a:solidFill>
                              <a:srgbClr val="7030A0"/>
                            </a:solidFill>
                            <a:effectLst>
                              <a:outerShdw blurRad="38100" dist="38100" dir="2700000" algn="tl">
                                <a:srgbClr val="000000">
                                  <a:alpha val="43137"/>
                                </a:srgbClr>
                              </a:outerShdw>
                            </a:effectLst>
                            <a:latin typeface="Cambria Math" panose="02040503050406030204" pitchFamily="18" charset="0"/>
                          </a:rPr>
                        </m:ctrlPr>
                      </m:fPr>
                      <m:num>
                        <m:r>
                          <a:rPr lang="en-US" b="1" i="1">
                            <a:solidFill>
                              <a:srgbClr val="7030A0"/>
                            </a:solidFill>
                            <a:effectLst>
                              <a:outerShdw blurRad="38100" dist="38100" dir="2700000" algn="tl">
                                <a:srgbClr val="000000">
                                  <a:alpha val="43137"/>
                                </a:srgbClr>
                              </a:outerShdw>
                            </a:effectLst>
                            <a:latin typeface="Cambria Math" panose="02040503050406030204" pitchFamily="18" charset="0"/>
                          </a:rPr>
                          <m:t>𝝏</m:t>
                        </m:r>
                        <m:r>
                          <a:rPr lang="en-US" b="1" i="1">
                            <a:solidFill>
                              <a:srgbClr val="7030A0"/>
                            </a:solidFill>
                            <a:effectLst>
                              <a:outerShdw blurRad="38100" dist="38100" dir="2700000" algn="tl">
                                <a:srgbClr val="000000">
                                  <a:alpha val="43137"/>
                                </a:srgbClr>
                              </a:outerShdw>
                            </a:effectLst>
                            <a:latin typeface="Cambria Math" panose="02040503050406030204" pitchFamily="18" charset="0"/>
                          </a:rPr>
                          <m:t>𝑸𝑿</m:t>
                        </m:r>
                      </m:num>
                      <m:den>
                        <m:r>
                          <a:rPr lang="en-US" b="1" i="1">
                            <a:solidFill>
                              <a:srgbClr val="7030A0"/>
                            </a:solidFill>
                            <a:effectLst>
                              <a:outerShdw blurRad="38100" dist="38100" dir="2700000" algn="tl">
                                <a:srgbClr val="000000">
                                  <a:alpha val="43137"/>
                                </a:srgbClr>
                              </a:outerShdw>
                            </a:effectLst>
                            <a:latin typeface="Cambria Math" panose="02040503050406030204" pitchFamily="18" charset="0"/>
                          </a:rPr>
                          <m:t>𝝏</m:t>
                        </m:r>
                        <m:r>
                          <a:rPr lang="en-US" b="1" i="1">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𝑷</m:t>
                        </m:r>
                        <m:r>
                          <a:rPr lang="en-US" b="1" i="1" smtClean="0">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𝑿</m:t>
                        </m:r>
                      </m:den>
                    </m:f>
                    <m:r>
                      <a:rPr lang="en-US" b="1" i="1">
                        <a:solidFill>
                          <a:srgbClr val="7030A0"/>
                        </a:solidFill>
                        <a:effectLst>
                          <a:outerShdw blurRad="38100" dist="38100" dir="2700000" algn="tl">
                            <a:srgbClr val="000000">
                              <a:alpha val="43137"/>
                            </a:srgbClr>
                          </a:outerShdw>
                        </a:effectLst>
                        <a:latin typeface="Cambria Math" panose="02040503050406030204" pitchFamily="18" charset="0"/>
                      </a:rPr>
                      <m:t> </m:t>
                    </m:r>
                    <m:r>
                      <a:rPr lang="en-US" b="1" i="1">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f>
                      <m:fPr>
                        <m:ctrlPr>
                          <a:rPr lang="en-US" b="1" i="1">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b="1" i="1">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𝑷</m:t>
                        </m:r>
                        <m:r>
                          <a:rPr lang="en-US" b="1" i="1" smtClean="0">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𝑿</m:t>
                        </m:r>
                      </m:num>
                      <m:den>
                        <m:r>
                          <a:rPr lang="en-US" b="1" i="1">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𝑸</m:t>
                        </m:r>
                        <m:r>
                          <a:rPr lang="en-US" b="1" i="1" smtClean="0">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𝑿</m:t>
                        </m:r>
                      </m:den>
                    </m:f>
                  </m:oMath>
                </a14:m>
                <a:r>
                  <a:rPr lang="en-US" b="1" dirty="0">
                    <a:solidFill>
                      <a:srgbClr val="7030A0"/>
                    </a:solidFill>
                    <a:effectLst>
                      <a:outerShdw blurRad="38100" dist="38100" dir="2700000" algn="tl">
                        <a:srgbClr val="000000">
                          <a:alpha val="43137"/>
                        </a:srgbClr>
                      </a:outerShdw>
                    </a:effectLst>
                  </a:rPr>
                  <a:t>    =- 0.8 </a:t>
                </a:r>
                <a14:m>
                  <m:oMath xmlns:m="http://schemas.openxmlformats.org/officeDocument/2006/math">
                    <m:f>
                      <m:fPr>
                        <m:ctrlPr>
                          <a:rPr lang="en-US" b="1" i="1" smtClean="0">
                            <a:solidFill>
                              <a:srgbClr val="7030A0"/>
                            </a:solidFill>
                            <a:effectLst>
                              <a:outerShdw blurRad="38100" dist="38100" dir="2700000" algn="tl">
                                <a:srgbClr val="000000">
                                  <a:alpha val="43137"/>
                                </a:srgbClr>
                              </a:outerShdw>
                            </a:effectLst>
                            <a:latin typeface="Cambria Math" panose="02040503050406030204" pitchFamily="18" charset="0"/>
                          </a:rPr>
                        </m:ctrlPr>
                      </m:fPr>
                      <m:num>
                        <m:r>
                          <a:rPr lang="en-US" b="1" i="1" smtClean="0">
                            <a:solidFill>
                              <a:srgbClr val="7030A0"/>
                            </a:solidFill>
                            <a:effectLst>
                              <a:outerShdw blurRad="38100" dist="38100" dir="2700000" algn="tl">
                                <a:srgbClr val="000000">
                                  <a:alpha val="43137"/>
                                </a:srgbClr>
                              </a:outerShdw>
                            </a:effectLst>
                            <a:latin typeface="Cambria Math" panose="02040503050406030204" pitchFamily="18" charset="0"/>
                          </a:rPr>
                          <m:t>𝟏𝟎</m:t>
                        </m:r>
                      </m:num>
                      <m:den>
                        <m:r>
                          <a:rPr lang="en-US" b="1" i="1" smtClean="0">
                            <a:solidFill>
                              <a:srgbClr val="7030A0"/>
                            </a:solidFill>
                            <a:effectLst>
                              <a:outerShdw blurRad="38100" dist="38100" dir="2700000" algn="tl">
                                <a:srgbClr val="000000">
                                  <a:alpha val="43137"/>
                                </a:srgbClr>
                              </a:outerShdw>
                            </a:effectLst>
                            <a:latin typeface="Cambria Math" panose="02040503050406030204" pitchFamily="18" charset="0"/>
                          </a:rPr>
                          <m:t>𝟗𝟎</m:t>
                        </m:r>
                      </m:den>
                    </m:f>
                  </m:oMath>
                </a14:m>
                <a:r>
                  <a:rPr lang="ar-SA" b="1" dirty="0">
                    <a:solidFill>
                      <a:srgbClr val="7030A0"/>
                    </a:solidFill>
                    <a:effectLst>
                      <a:outerShdw blurRad="38100" dist="38100" dir="2700000" algn="tl">
                        <a:srgbClr val="000000">
                          <a:alpha val="43137"/>
                        </a:srgbClr>
                      </a:outerShdw>
                    </a:effectLst>
                  </a:rPr>
                  <a:t> </a:t>
                </a:r>
                <a:r>
                  <a:rPr lang="en-US" b="1" dirty="0">
                    <a:solidFill>
                      <a:srgbClr val="7030A0"/>
                    </a:solidFill>
                    <a:effectLst>
                      <a:outerShdw blurRad="38100" dist="38100" dir="2700000" algn="tl">
                        <a:srgbClr val="000000">
                          <a:alpha val="43137"/>
                        </a:srgbClr>
                      </a:outerShdw>
                    </a:effectLst>
                  </a:rPr>
                  <a:t>E</a:t>
                </a:r>
                <a:r>
                  <a:rPr lang="en-US" sz="1400" b="1" dirty="0">
                    <a:solidFill>
                      <a:srgbClr val="7030A0"/>
                    </a:solidFill>
                    <a:effectLst>
                      <a:outerShdw blurRad="38100" dist="38100" dir="2700000" algn="tl">
                        <a:srgbClr val="000000">
                          <a:alpha val="43137"/>
                        </a:srgbClr>
                      </a:outerShdw>
                    </a:effectLst>
                  </a:rPr>
                  <a:t>PX</a:t>
                </a:r>
                <a:r>
                  <a:rPr lang="en-US" b="1" dirty="0">
                    <a:solidFill>
                      <a:srgbClr val="7030A0"/>
                    </a:solidFill>
                    <a:effectLst>
                      <a:outerShdw blurRad="38100" dist="38100" dir="2700000" algn="tl">
                        <a:srgbClr val="000000">
                          <a:alpha val="43137"/>
                        </a:srgbClr>
                      </a:outerShdw>
                    </a:effectLst>
                  </a:rPr>
                  <a:t>= </a:t>
                </a:r>
              </a:p>
              <a:p>
                <a:pPr marL="457200" indent="-457200" algn="r" rtl="1">
                  <a:buFont typeface="+mj-lt"/>
                  <a:buAutoNum type="arabicPeriod"/>
                </a:pPr>
                <a:r>
                  <a:rPr lang="ar-SA" b="1" dirty="0">
                    <a:solidFill>
                      <a:srgbClr val="7030A0"/>
                    </a:solidFill>
                    <a:effectLst>
                      <a:outerShdw blurRad="38100" dist="38100" dir="2700000" algn="tl">
                        <a:srgbClr val="000000">
                          <a:alpha val="43137"/>
                        </a:srgbClr>
                      </a:outerShdw>
                    </a:effectLst>
                  </a:rPr>
                  <a:t>المرونة الدخلية .     </a:t>
                </a:r>
                <a:r>
                  <a:rPr lang="en-US" b="1" dirty="0">
                    <a:solidFill>
                      <a:srgbClr val="7030A0"/>
                    </a:solidFill>
                    <a:effectLst>
                      <a:outerShdw blurRad="38100" dist="38100" dir="2700000" algn="tl">
                        <a:srgbClr val="000000">
                          <a:alpha val="43137"/>
                        </a:srgbClr>
                      </a:outerShdw>
                    </a:effectLst>
                  </a:rPr>
                  <a:t>                     </a:t>
                </a:r>
                <a:r>
                  <a:rPr lang="ar-SA" b="1" dirty="0">
                    <a:solidFill>
                      <a:srgbClr val="7030A0"/>
                    </a:solidFill>
                    <a:effectLst>
                      <a:outerShdw blurRad="38100" dist="38100" dir="2700000" algn="tl">
                        <a:srgbClr val="000000">
                          <a:alpha val="43137"/>
                        </a:srgbClr>
                      </a:outerShdw>
                    </a:effectLst>
                  </a:rPr>
                  <a:t> (</a:t>
                </a:r>
                <a:r>
                  <a:rPr lang="en-US" b="1" dirty="0">
                    <a:solidFill>
                      <a:srgbClr val="7030A0"/>
                    </a:solidFill>
                    <a:effectLst>
                      <a:outerShdw blurRad="38100" dist="38100" dir="2700000" algn="tl">
                        <a:srgbClr val="000000">
                          <a:alpha val="43137"/>
                        </a:srgbClr>
                      </a:outerShdw>
                    </a:effectLst>
                  </a:rPr>
                  <a:t>X</a:t>
                </a:r>
                <a:r>
                  <a:rPr lang="ar-SA" b="1" dirty="0">
                    <a:solidFill>
                      <a:srgbClr val="7030A0"/>
                    </a:solidFill>
                    <a:effectLst>
                      <a:outerShdw blurRad="38100" dist="38100" dir="2700000" algn="tl">
                        <a:srgbClr val="000000">
                          <a:alpha val="43137"/>
                        </a:srgbClr>
                      </a:outerShdw>
                    </a:effectLst>
                  </a:rPr>
                  <a:t>) عادية ضرورية     </a:t>
                </a:r>
                <a:r>
                  <a:rPr lang="en-US" b="1" dirty="0">
                    <a:solidFill>
                      <a:srgbClr val="7030A0"/>
                    </a:solidFill>
                    <a:effectLst>
                      <a:outerShdw blurRad="38100" dist="38100" dir="2700000" algn="tl">
                        <a:srgbClr val="000000">
                          <a:alpha val="43137"/>
                        </a:srgbClr>
                      </a:outerShdw>
                    </a:effectLst>
                  </a:rPr>
                  <a:t> = 0.04 </a:t>
                </a:r>
                <a14:m>
                  <m:oMath xmlns:m="http://schemas.openxmlformats.org/officeDocument/2006/math">
                    <m:f>
                      <m:fPr>
                        <m:ctrlPr>
                          <a:rPr lang="en-US" b="1" i="1">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b="1" i="1" smtClean="0">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𝟓𝟎𝟎</m:t>
                        </m:r>
                      </m:num>
                      <m:den>
                        <m:r>
                          <a:rPr lang="en-US" b="1" i="1" smtClean="0">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𝟗𝟎</m:t>
                        </m:r>
                      </m:den>
                    </m:f>
                  </m:oMath>
                </a14:m>
                <a:r>
                  <a:rPr lang="en-US" b="1" dirty="0">
                    <a:solidFill>
                      <a:srgbClr val="7030A0"/>
                    </a:solidFill>
                    <a:effectLst>
                      <a:outerShdw blurRad="38100" dist="38100" dir="2700000" algn="tl">
                        <a:srgbClr val="000000">
                          <a:alpha val="43137"/>
                        </a:srgbClr>
                      </a:outerShdw>
                    </a:effectLst>
                  </a:rPr>
                  <a:t> =0.222</a:t>
                </a:r>
                <a:r>
                  <a:rPr lang="ar-SA" b="1" dirty="0">
                    <a:solidFill>
                      <a:srgbClr val="7030A0"/>
                    </a:solidFill>
                    <a:effectLst>
                      <a:outerShdw blurRad="38100" dist="38100" dir="2700000" algn="tl">
                        <a:srgbClr val="000000">
                          <a:alpha val="43137"/>
                        </a:srgbClr>
                      </a:outerShdw>
                    </a:effectLst>
                  </a:rPr>
                  <a:t>  </a:t>
                </a:r>
                <a:r>
                  <a:rPr lang="en-US" sz="1400" b="1" dirty="0">
                    <a:solidFill>
                      <a:srgbClr val="7030A0"/>
                    </a:solidFill>
                    <a:effectLst>
                      <a:outerShdw blurRad="38100" dist="38100" dir="2700000" algn="tl">
                        <a:srgbClr val="000000">
                          <a:alpha val="43137"/>
                        </a:srgbClr>
                      </a:outerShdw>
                    </a:effectLst>
                  </a:rPr>
                  <a:t>  EM=</a:t>
                </a:r>
                <a14:m>
                  <m:oMath xmlns:m="http://schemas.openxmlformats.org/officeDocument/2006/math">
                    <m:f>
                      <m:fPr>
                        <m:ctrlPr>
                          <a:rPr lang="en-US" sz="1400" b="1" i="1">
                            <a:solidFill>
                              <a:srgbClr val="7030A0"/>
                            </a:solidFill>
                            <a:effectLst>
                              <a:outerShdw blurRad="38100" dist="38100" dir="2700000" algn="tl">
                                <a:srgbClr val="000000">
                                  <a:alpha val="43137"/>
                                </a:srgbClr>
                              </a:outerShdw>
                            </a:effectLst>
                            <a:latin typeface="Cambria Math" panose="02040503050406030204" pitchFamily="18" charset="0"/>
                          </a:rPr>
                        </m:ctrlPr>
                      </m:fPr>
                      <m:num>
                        <m:r>
                          <a:rPr lang="en-US" sz="1400" b="1" i="1">
                            <a:solidFill>
                              <a:srgbClr val="7030A0"/>
                            </a:solidFill>
                            <a:effectLst>
                              <a:outerShdw blurRad="38100" dist="38100" dir="2700000" algn="tl">
                                <a:srgbClr val="000000">
                                  <a:alpha val="43137"/>
                                </a:srgbClr>
                              </a:outerShdw>
                            </a:effectLst>
                            <a:latin typeface="Cambria Math" panose="02040503050406030204" pitchFamily="18" charset="0"/>
                          </a:rPr>
                          <m:t>𝝏</m:t>
                        </m:r>
                        <m:r>
                          <a:rPr lang="en-US" sz="1400" b="1" i="1">
                            <a:solidFill>
                              <a:srgbClr val="7030A0"/>
                            </a:solidFill>
                            <a:effectLst>
                              <a:outerShdw blurRad="38100" dist="38100" dir="2700000" algn="tl">
                                <a:srgbClr val="000000">
                                  <a:alpha val="43137"/>
                                </a:srgbClr>
                              </a:outerShdw>
                            </a:effectLst>
                            <a:latin typeface="Cambria Math" panose="02040503050406030204" pitchFamily="18" charset="0"/>
                          </a:rPr>
                          <m:t>𝑸𝑿</m:t>
                        </m:r>
                      </m:num>
                      <m:den>
                        <m:r>
                          <a:rPr lang="en-US" sz="1400" b="1" i="1">
                            <a:solidFill>
                              <a:srgbClr val="7030A0"/>
                            </a:solidFill>
                            <a:effectLst>
                              <a:outerShdw blurRad="38100" dist="38100" dir="2700000" algn="tl">
                                <a:srgbClr val="000000">
                                  <a:alpha val="43137"/>
                                </a:srgbClr>
                              </a:outerShdw>
                            </a:effectLst>
                            <a:latin typeface="Cambria Math" panose="02040503050406030204" pitchFamily="18" charset="0"/>
                          </a:rPr>
                          <m:t>𝝏</m:t>
                        </m:r>
                        <m:r>
                          <a:rPr lang="en-US" sz="1400" b="1" i="1" smtClean="0">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𝑴</m:t>
                        </m:r>
                      </m:den>
                    </m:f>
                    <m:r>
                      <a:rPr lang="en-US" sz="1400" b="1" i="1">
                        <a:solidFill>
                          <a:srgbClr val="7030A0"/>
                        </a:solidFill>
                        <a:effectLst>
                          <a:outerShdw blurRad="38100" dist="38100" dir="2700000" algn="tl">
                            <a:srgbClr val="000000">
                              <a:alpha val="43137"/>
                            </a:srgbClr>
                          </a:outerShdw>
                        </a:effectLst>
                        <a:latin typeface="Cambria Math" panose="02040503050406030204" pitchFamily="18" charset="0"/>
                      </a:rPr>
                      <m:t> </m:t>
                    </m:r>
                    <m:r>
                      <a:rPr lang="en-US" sz="1400" b="1" i="1">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f>
                      <m:fPr>
                        <m:ctrlPr>
                          <a:rPr lang="en-US" sz="1400" b="1" i="1">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sz="1400" b="1" i="1" smtClean="0">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𝑴</m:t>
                        </m:r>
                      </m:num>
                      <m:den>
                        <m:r>
                          <a:rPr lang="en-US" sz="1400" b="1" i="1">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𝑸𝑿</m:t>
                        </m:r>
                      </m:den>
                    </m:f>
                  </m:oMath>
                </a14:m>
                <a:endParaRPr lang="ar-SA" sz="1400" b="1" dirty="0">
                  <a:solidFill>
                    <a:srgbClr val="7030A0"/>
                  </a:solidFill>
                  <a:effectLst>
                    <a:outerShdw blurRad="38100" dist="38100" dir="2700000" algn="tl">
                      <a:srgbClr val="000000">
                        <a:alpha val="43137"/>
                      </a:srgbClr>
                    </a:outerShdw>
                  </a:effectLst>
                </a:endParaRPr>
              </a:p>
              <a:p>
                <a:pPr marL="457200" indent="-457200" algn="r" rtl="1">
                  <a:buFont typeface="+mj-lt"/>
                  <a:buAutoNum type="arabicPeriod"/>
                </a:pPr>
                <a:r>
                  <a:rPr lang="ar-SA" b="1" dirty="0">
                    <a:solidFill>
                      <a:srgbClr val="7030A0"/>
                    </a:solidFill>
                    <a:effectLst>
                      <a:outerShdw blurRad="38100" dist="38100" dir="2700000" algn="tl">
                        <a:srgbClr val="000000">
                          <a:alpha val="43137"/>
                        </a:srgbClr>
                      </a:outerShdw>
                    </a:effectLst>
                  </a:rPr>
                  <a:t>المرونة التقاطعية  بين (</a:t>
                </a:r>
                <a:r>
                  <a:rPr lang="en-US" b="1" dirty="0">
                    <a:solidFill>
                      <a:srgbClr val="7030A0"/>
                    </a:solidFill>
                    <a:effectLst>
                      <a:outerShdw blurRad="38100" dist="38100" dir="2700000" algn="tl">
                        <a:srgbClr val="000000">
                          <a:alpha val="43137"/>
                        </a:srgbClr>
                      </a:outerShdw>
                    </a:effectLst>
                  </a:rPr>
                  <a:t>X</a:t>
                </a:r>
                <a:r>
                  <a:rPr lang="ar-SA" b="1" dirty="0">
                    <a:solidFill>
                      <a:srgbClr val="7030A0"/>
                    </a:solidFill>
                    <a:effectLst>
                      <a:outerShdw blurRad="38100" dist="38100" dir="2700000" algn="tl">
                        <a:srgbClr val="000000">
                          <a:alpha val="43137"/>
                        </a:srgbClr>
                      </a:outerShdw>
                    </a:effectLst>
                  </a:rPr>
                  <a:t>) و(</a:t>
                </a:r>
                <a:r>
                  <a:rPr lang="en-US" b="1" dirty="0">
                    <a:solidFill>
                      <a:srgbClr val="7030A0"/>
                    </a:solidFill>
                    <a:effectLst>
                      <a:outerShdw blurRad="38100" dist="38100" dir="2700000" algn="tl">
                        <a:srgbClr val="000000">
                          <a:alpha val="43137"/>
                        </a:srgbClr>
                      </a:outerShdw>
                    </a:effectLst>
                  </a:rPr>
                  <a:t>Y</a:t>
                </a:r>
                <a:r>
                  <a:rPr lang="ar-SA" b="1" dirty="0">
                    <a:solidFill>
                      <a:srgbClr val="7030A0"/>
                    </a:solidFill>
                    <a:effectLst>
                      <a:outerShdw blurRad="38100" dist="38100" dir="2700000" algn="tl">
                        <a:srgbClr val="000000">
                          <a:alpha val="43137"/>
                        </a:srgbClr>
                      </a:outerShdw>
                    </a:effectLst>
                  </a:rPr>
                  <a:t>)متكاملتين   </a:t>
                </a:r>
                <a:r>
                  <a:rPr lang="en-US" b="1" dirty="0">
                    <a:solidFill>
                      <a:srgbClr val="7030A0"/>
                    </a:solidFill>
                    <a:effectLst>
                      <a:outerShdw blurRad="38100" dist="38100" dir="2700000" algn="tl">
                        <a:srgbClr val="000000">
                          <a:alpha val="43137"/>
                        </a:srgbClr>
                      </a:outerShdw>
                    </a:effectLst>
                  </a:rPr>
                  <a:t>   =  -5 </a:t>
                </a:r>
                <a14:m>
                  <m:oMath xmlns:m="http://schemas.openxmlformats.org/officeDocument/2006/math">
                    <m:f>
                      <m:fPr>
                        <m:ctrlPr>
                          <a:rPr lang="en-US" b="1" i="1">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b="1" i="1" smtClean="0">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𝟔</m:t>
                        </m:r>
                      </m:num>
                      <m:den>
                        <m:r>
                          <a:rPr lang="en-US" b="1" i="1">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𝟗𝟎</m:t>
                        </m:r>
                      </m:den>
                    </m:f>
                  </m:oMath>
                </a14:m>
                <a:r>
                  <a:rPr lang="en-US" b="1" dirty="0">
                    <a:solidFill>
                      <a:srgbClr val="7030A0"/>
                    </a:solidFill>
                    <a:effectLst>
                      <a:outerShdw blurRad="38100" dist="38100" dir="2700000" algn="tl">
                        <a:srgbClr val="000000">
                          <a:alpha val="43137"/>
                        </a:srgbClr>
                      </a:outerShdw>
                    </a:effectLst>
                  </a:rPr>
                  <a:t>  = - 0.333 </a:t>
                </a:r>
                <a:r>
                  <a:rPr lang="ar-SA" b="1" dirty="0">
                    <a:solidFill>
                      <a:srgbClr val="7030A0"/>
                    </a:solidFill>
                    <a:effectLst>
                      <a:outerShdw blurRad="38100" dist="38100" dir="2700000" algn="tl">
                        <a:srgbClr val="000000">
                          <a:alpha val="43137"/>
                        </a:srgbClr>
                      </a:outerShdw>
                    </a:effectLst>
                  </a:rPr>
                  <a:t>  </a:t>
                </a:r>
                <a:r>
                  <a:rPr lang="en-US" b="1" dirty="0">
                    <a:solidFill>
                      <a:srgbClr val="7030A0"/>
                    </a:solidFill>
                    <a:effectLst>
                      <a:outerShdw blurRad="38100" dist="38100" dir="2700000" algn="tl">
                        <a:srgbClr val="000000">
                          <a:alpha val="43137"/>
                        </a:srgbClr>
                      </a:outerShdw>
                    </a:effectLst>
                  </a:rPr>
                  <a:t>EXY=</a:t>
                </a:r>
                <a14:m>
                  <m:oMath xmlns:m="http://schemas.openxmlformats.org/officeDocument/2006/math">
                    <m:f>
                      <m:fPr>
                        <m:ctrlPr>
                          <a:rPr lang="en-US" b="1" i="1">
                            <a:solidFill>
                              <a:srgbClr val="7030A0"/>
                            </a:solidFill>
                            <a:effectLst>
                              <a:outerShdw blurRad="38100" dist="38100" dir="2700000" algn="tl">
                                <a:srgbClr val="000000">
                                  <a:alpha val="43137"/>
                                </a:srgbClr>
                              </a:outerShdw>
                            </a:effectLst>
                            <a:latin typeface="Cambria Math" panose="02040503050406030204" pitchFamily="18" charset="0"/>
                          </a:rPr>
                        </m:ctrlPr>
                      </m:fPr>
                      <m:num>
                        <m:r>
                          <a:rPr lang="en-US" b="1" i="1">
                            <a:solidFill>
                              <a:srgbClr val="7030A0"/>
                            </a:solidFill>
                            <a:effectLst>
                              <a:outerShdw blurRad="38100" dist="38100" dir="2700000" algn="tl">
                                <a:srgbClr val="000000">
                                  <a:alpha val="43137"/>
                                </a:srgbClr>
                              </a:outerShdw>
                            </a:effectLst>
                            <a:latin typeface="Cambria Math" panose="02040503050406030204" pitchFamily="18" charset="0"/>
                          </a:rPr>
                          <m:t>𝝏</m:t>
                        </m:r>
                        <m:r>
                          <a:rPr lang="en-US" b="1" i="1">
                            <a:solidFill>
                              <a:srgbClr val="7030A0"/>
                            </a:solidFill>
                            <a:effectLst>
                              <a:outerShdw blurRad="38100" dist="38100" dir="2700000" algn="tl">
                                <a:srgbClr val="000000">
                                  <a:alpha val="43137"/>
                                </a:srgbClr>
                              </a:outerShdw>
                            </a:effectLst>
                            <a:latin typeface="Cambria Math" panose="02040503050406030204" pitchFamily="18" charset="0"/>
                          </a:rPr>
                          <m:t>𝑸𝑿</m:t>
                        </m:r>
                      </m:num>
                      <m:den>
                        <m:r>
                          <a:rPr lang="en-US" b="1" i="1">
                            <a:solidFill>
                              <a:srgbClr val="7030A0"/>
                            </a:solidFill>
                            <a:effectLst>
                              <a:outerShdw blurRad="38100" dist="38100" dir="2700000" algn="tl">
                                <a:srgbClr val="000000">
                                  <a:alpha val="43137"/>
                                </a:srgbClr>
                              </a:outerShdw>
                            </a:effectLst>
                            <a:latin typeface="Cambria Math" panose="02040503050406030204" pitchFamily="18" charset="0"/>
                          </a:rPr>
                          <m:t>𝝏</m:t>
                        </m:r>
                        <m:r>
                          <a:rPr lang="en-US" b="1" i="1" smtClean="0">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𝑷𝒀</m:t>
                        </m:r>
                      </m:den>
                    </m:f>
                    <m:r>
                      <a:rPr lang="en-US" b="1" i="1">
                        <a:solidFill>
                          <a:srgbClr val="7030A0"/>
                        </a:solidFill>
                        <a:effectLst>
                          <a:outerShdw blurRad="38100" dist="38100" dir="2700000" algn="tl">
                            <a:srgbClr val="000000">
                              <a:alpha val="43137"/>
                            </a:srgbClr>
                          </a:outerShdw>
                        </a:effectLst>
                        <a:latin typeface="Cambria Math" panose="02040503050406030204" pitchFamily="18" charset="0"/>
                      </a:rPr>
                      <m:t> </m:t>
                    </m:r>
                    <m:r>
                      <a:rPr lang="en-US" b="1" i="1">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f>
                      <m:fPr>
                        <m:ctrlPr>
                          <a:rPr lang="en-US" b="1" i="1">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b="1" i="1" smtClean="0">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𝑷𝒀</m:t>
                        </m:r>
                      </m:num>
                      <m:den>
                        <m:r>
                          <a:rPr lang="en-US" b="1" i="1">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𝑸𝑿</m:t>
                        </m:r>
                      </m:den>
                    </m:f>
                  </m:oMath>
                </a14:m>
                <a:endParaRPr lang="ar-SA" b="1" dirty="0">
                  <a:solidFill>
                    <a:srgbClr val="7030A0"/>
                  </a:solidFill>
                  <a:effectLst>
                    <a:outerShdw blurRad="38100" dist="38100" dir="2700000" algn="tl">
                      <a:srgbClr val="000000">
                        <a:alpha val="43137"/>
                      </a:srgbClr>
                    </a:outerShdw>
                  </a:effectLst>
                </a:endParaRPr>
              </a:p>
              <a:p>
                <a:pPr marL="457200" indent="-457200" algn="r" rtl="1">
                  <a:buFont typeface="+mj-lt"/>
                  <a:buAutoNum type="arabicPeriod"/>
                </a:pPr>
                <a:r>
                  <a:rPr lang="ar-SA" b="1" dirty="0">
                    <a:solidFill>
                      <a:srgbClr val="7030A0"/>
                    </a:solidFill>
                    <a:effectLst>
                      <a:outerShdw blurRad="38100" dist="38100" dir="2700000" algn="tl">
                        <a:srgbClr val="000000">
                          <a:alpha val="43137"/>
                        </a:srgbClr>
                      </a:outerShdw>
                    </a:effectLst>
                  </a:rPr>
                  <a:t>المرونة التقاطعية  بين (</a:t>
                </a:r>
                <a:r>
                  <a:rPr lang="en-US" b="1" dirty="0">
                    <a:solidFill>
                      <a:srgbClr val="7030A0"/>
                    </a:solidFill>
                    <a:effectLst>
                      <a:outerShdw blurRad="38100" dist="38100" dir="2700000" algn="tl">
                        <a:srgbClr val="000000">
                          <a:alpha val="43137"/>
                        </a:srgbClr>
                      </a:outerShdw>
                    </a:effectLst>
                  </a:rPr>
                  <a:t>X</a:t>
                </a:r>
                <a:r>
                  <a:rPr lang="ar-SA" b="1" dirty="0">
                    <a:solidFill>
                      <a:srgbClr val="7030A0"/>
                    </a:solidFill>
                    <a:effectLst>
                      <a:outerShdw blurRad="38100" dist="38100" dir="2700000" algn="tl">
                        <a:srgbClr val="000000">
                          <a:alpha val="43137"/>
                        </a:srgbClr>
                      </a:outerShdw>
                    </a:effectLst>
                  </a:rPr>
                  <a:t>) و(</a:t>
                </a:r>
                <a:r>
                  <a:rPr lang="en-US" b="1" dirty="0">
                    <a:solidFill>
                      <a:srgbClr val="7030A0"/>
                    </a:solidFill>
                    <a:effectLst>
                      <a:outerShdw blurRad="38100" dist="38100" dir="2700000" algn="tl">
                        <a:srgbClr val="000000">
                          <a:alpha val="43137"/>
                        </a:srgbClr>
                      </a:outerShdw>
                    </a:effectLst>
                  </a:rPr>
                  <a:t>Z</a:t>
                </a:r>
                <a:r>
                  <a:rPr lang="ar-SA" b="1" dirty="0">
                    <a:solidFill>
                      <a:srgbClr val="7030A0"/>
                    </a:solidFill>
                    <a:effectLst>
                      <a:outerShdw blurRad="38100" dist="38100" dir="2700000" algn="tl">
                        <a:srgbClr val="000000">
                          <a:alpha val="43137"/>
                        </a:srgbClr>
                      </a:outerShdw>
                    </a:effectLst>
                  </a:rPr>
                  <a:t>) متبادلتين </a:t>
                </a:r>
                <a:r>
                  <a:rPr lang="en-US" b="1" dirty="0">
                    <a:solidFill>
                      <a:srgbClr val="7030A0"/>
                    </a:solidFill>
                    <a:effectLst>
                      <a:outerShdw blurRad="38100" dist="38100" dir="2700000" algn="tl">
                        <a:srgbClr val="000000">
                          <a:alpha val="43137"/>
                        </a:srgbClr>
                      </a:outerShdw>
                    </a:effectLst>
                  </a:rPr>
                  <a:t>=  2 </a:t>
                </a:r>
                <a14:m>
                  <m:oMath xmlns:m="http://schemas.openxmlformats.org/officeDocument/2006/math">
                    <m:f>
                      <m:fPr>
                        <m:ctrlPr>
                          <a:rPr lang="en-US" b="1" i="1">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b="1" i="1" smtClean="0">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𝟒</m:t>
                        </m:r>
                      </m:num>
                      <m:den>
                        <m:r>
                          <a:rPr lang="en-US" b="1" i="1">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𝟗𝟎</m:t>
                        </m:r>
                      </m:den>
                    </m:f>
                  </m:oMath>
                </a14:m>
                <a:r>
                  <a:rPr lang="en-US" b="1" dirty="0">
                    <a:solidFill>
                      <a:srgbClr val="7030A0"/>
                    </a:solidFill>
                    <a:effectLst>
                      <a:outerShdw blurRad="38100" dist="38100" dir="2700000" algn="tl">
                        <a:srgbClr val="000000">
                          <a:alpha val="43137"/>
                        </a:srgbClr>
                      </a:outerShdw>
                    </a:effectLst>
                  </a:rPr>
                  <a:t>  = 0.089        </a:t>
                </a:r>
                <a:r>
                  <a:rPr lang="ar-SA" b="1" dirty="0">
                    <a:solidFill>
                      <a:srgbClr val="7030A0"/>
                    </a:solidFill>
                    <a:effectLst>
                      <a:outerShdw blurRad="38100" dist="38100" dir="2700000" algn="tl">
                        <a:srgbClr val="000000">
                          <a:alpha val="43137"/>
                        </a:srgbClr>
                      </a:outerShdw>
                    </a:effectLst>
                  </a:rPr>
                  <a:t>  </a:t>
                </a:r>
                <a:r>
                  <a:rPr lang="en-US" b="1" dirty="0">
                    <a:solidFill>
                      <a:srgbClr val="7030A0"/>
                    </a:solidFill>
                    <a:effectLst>
                      <a:outerShdw blurRad="38100" dist="38100" dir="2700000" algn="tl">
                        <a:srgbClr val="000000">
                          <a:alpha val="43137"/>
                        </a:srgbClr>
                      </a:outerShdw>
                    </a:effectLst>
                  </a:rPr>
                  <a:t>EXZ=</a:t>
                </a:r>
                <a14:m>
                  <m:oMath xmlns:m="http://schemas.openxmlformats.org/officeDocument/2006/math">
                    <m:f>
                      <m:fPr>
                        <m:ctrlPr>
                          <a:rPr lang="en-US" b="1" i="1">
                            <a:solidFill>
                              <a:srgbClr val="7030A0"/>
                            </a:solidFill>
                            <a:effectLst>
                              <a:outerShdw blurRad="38100" dist="38100" dir="2700000" algn="tl">
                                <a:srgbClr val="000000">
                                  <a:alpha val="43137"/>
                                </a:srgbClr>
                              </a:outerShdw>
                            </a:effectLst>
                            <a:latin typeface="Cambria Math" panose="02040503050406030204" pitchFamily="18" charset="0"/>
                          </a:rPr>
                        </m:ctrlPr>
                      </m:fPr>
                      <m:num>
                        <m:r>
                          <a:rPr lang="en-US" b="1" i="1">
                            <a:solidFill>
                              <a:srgbClr val="7030A0"/>
                            </a:solidFill>
                            <a:effectLst>
                              <a:outerShdw blurRad="38100" dist="38100" dir="2700000" algn="tl">
                                <a:srgbClr val="000000">
                                  <a:alpha val="43137"/>
                                </a:srgbClr>
                              </a:outerShdw>
                            </a:effectLst>
                            <a:latin typeface="Cambria Math" panose="02040503050406030204" pitchFamily="18" charset="0"/>
                          </a:rPr>
                          <m:t>𝝏</m:t>
                        </m:r>
                        <m:r>
                          <a:rPr lang="en-US" b="1" i="1">
                            <a:solidFill>
                              <a:srgbClr val="7030A0"/>
                            </a:solidFill>
                            <a:effectLst>
                              <a:outerShdw blurRad="38100" dist="38100" dir="2700000" algn="tl">
                                <a:srgbClr val="000000">
                                  <a:alpha val="43137"/>
                                </a:srgbClr>
                              </a:outerShdw>
                            </a:effectLst>
                            <a:latin typeface="Cambria Math" panose="02040503050406030204" pitchFamily="18" charset="0"/>
                          </a:rPr>
                          <m:t>𝑸𝑿</m:t>
                        </m:r>
                      </m:num>
                      <m:den>
                        <m:r>
                          <a:rPr lang="en-US" b="1" i="1">
                            <a:solidFill>
                              <a:srgbClr val="7030A0"/>
                            </a:solidFill>
                            <a:effectLst>
                              <a:outerShdw blurRad="38100" dist="38100" dir="2700000" algn="tl">
                                <a:srgbClr val="000000">
                                  <a:alpha val="43137"/>
                                </a:srgbClr>
                              </a:outerShdw>
                            </a:effectLst>
                            <a:latin typeface="Cambria Math" panose="02040503050406030204" pitchFamily="18" charset="0"/>
                          </a:rPr>
                          <m:t>𝝏</m:t>
                        </m:r>
                        <m:r>
                          <a:rPr lang="en-US" b="1" i="1">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𝑷</m:t>
                        </m:r>
                        <m:r>
                          <a:rPr lang="en-US" b="1" i="1" smtClean="0">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𝒁</m:t>
                        </m:r>
                      </m:den>
                    </m:f>
                    <m:r>
                      <a:rPr lang="en-US" b="1" i="1">
                        <a:solidFill>
                          <a:srgbClr val="7030A0"/>
                        </a:solidFill>
                        <a:effectLst>
                          <a:outerShdw blurRad="38100" dist="38100" dir="2700000" algn="tl">
                            <a:srgbClr val="000000">
                              <a:alpha val="43137"/>
                            </a:srgbClr>
                          </a:outerShdw>
                        </a:effectLst>
                        <a:latin typeface="Cambria Math" panose="02040503050406030204" pitchFamily="18" charset="0"/>
                      </a:rPr>
                      <m:t> </m:t>
                    </m:r>
                    <m:r>
                      <a:rPr lang="en-US" b="1" i="1">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f>
                      <m:fPr>
                        <m:ctrlPr>
                          <a:rPr lang="en-US" b="1" i="1">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b="1" i="1">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𝑷</m:t>
                        </m:r>
                        <m:r>
                          <a:rPr lang="en-US" b="1" i="1" smtClean="0">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𝒁</m:t>
                        </m:r>
                      </m:num>
                      <m:den>
                        <m:r>
                          <a:rPr lang="en-US" b="1" i="1">
                            <a:solidFill>
                              <a:srgbClr val="7030A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𝑸𝑿</m:t>
                        </m:r>
                      </m:den>
                    </m:f>
                  </m:oMath>
                </a14:m>
                <a:endParaRPr lang="ar-SA" b="1" dirty="0">
                  <a:solidFill>
                    <a:srgbClr val="0070C0"/>
                  </a:solidFill>
                  <a:effectLst>
                    <a:outerShdw blurRad="38100" dist="38100" dir="2700000" algn="tl">
                      <a:srgbClr val="000000">
                        <a:alpha val="43137"/>
                      </a:srgbClr>
                    </a:outerShdw>
                  </a:effectLst>
                </a:endParaRPr>
              </a:p>
              <a:p>
                <a:pPr marL="457200" indent="-457200" algn="r" rtl="1">
                  <a:buFont typeface="+mj-lt"/>
                  <a:buAutoNum type="arabicPeriod"/>
                </a:pPr>
                <a:endParaRPr lang="ar-SA" b="1" dirty="0">
                  <a:solidFill>
                    <a:srgbClr val="0070C0"/>
                  </a:solidFill>
                  <a:effectLst>
                    <a:outerShdw blurRad="38100" dist="38100" dir="2700000" algn="tl">
                      <a:srgbClr val="000000">
                        <a:alpha val="43137"/>
                      </a:srgbClr>
                    </a:outerShdw>
                  </a:effectLst>
                </a:endParaRPr>
              </a:p>
              <a:p>
                <a:pPr marL="457200" indent="-457200" algn="r" rtl="1">
                  <a:buFont typeface="+mj-lt"/>
                  <a:buAutoNum type="arabicPeriod"/>
                </a:pPr>
                <a:endParaRPr lang="ar-SA" b="1" dirty="0">
                  <a:solidFill>
                    <a:srgbClr val="0070C0"/>
                  </a:solidFill>
                  <a:effectLst>
                    <a:outerShdw blurRad="38100" dist="38100" dir="2700000" algn="tl">
                      <a:srgbClr val="000000">
                        <a:alpha val="43137"/>
                      </a:srgbClr>
                    </a:outerShdw>
                  </a:effectLst>
                </a:endParaRPr>
              </a:p>
              <a:p>
                <a:pPr marL="457200" indent="-457200" algn="r" rtl="1">
                  <a:buFont typeface="+mj-lt"/>
                  <a:buAutoNum type="arabicPeriod"/>
                </a:pPr>
                <a:endParaRPr lang="en-US" sz="1600" b="1" dirty="0">
                  <a:solidFill>
                    <a:srgbClr val="00B050"/>
                  </a:solidFill>
                  <a:effectLst>
                    <a:outerShdw blurRad="38100" dist="38100" dir="2700000" algn="tl">
                      <a:srgbClr val="000000">
                        <a:alpha val="43137"/>
                      </a:srgbClr>
                    </a:outerShdw>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1521" y="1268760"/>
                <a:ext cx="8115240" cy="5112568"/>
              </a:xfrm>
              <a:blipFill>
                <a:blip r:embed="rId2"/>
                <a:stretch>
                  <a:fillRect l="-1560" t="-2475" r="-2340" b="-11386"/>
                </a:stretch>
              </a:blipFill>
            </p:spPr>
            <p:txBody>
              <a:bodyPr/>
              <a:lstStyle/>
              <a:p>
                <a:r>
                  <a:rPr lang="en-SA">
                    <a:noFill/>
                  </a:rPr>
                  <a:t> </a:t>
                </a:r>
              </a:p>
            </p:txBody>
          </p:sp>
        </mc:Fallback>
      </mc:AlternateContent>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2338F51C-D5EA-4311-9A7E-897834F6F1FC}" type="slidenum">
              <a:rPr lang="en-GB" smtClean="0"/>
              <a:pPr/>
              <a:t>9</a:t>
            </a:fld>
            <a:endParaRPr lang="en-GB"/>
          </a:p>
        </p:txBody>
      </p:sp>
    </p:spTree>
    <p:extLst>
      <p:ext uri="{BB962C8B-B14F-4D97-AF65-F5344CB8AC3E}">
        <p14:creationId xmlns:p14="http://schemas.microsoft.com/office/powerpoint/2010/main" val="4213121880"/>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3494</TotalTime>
  <Words>1225</Words>
  <Application>Microsoft Office PowerPoint</Application>
  <PresentationFormat>عرض على الشاشة (4:3)</PresentationFormat>
  <Paragraphs>177</Paragraphs>
  <Slides>13</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13</vt:i4>
      </vt:variant>
    </vt:vector>
  </HeadingPairs>
  <TitlesOfParts>
    <vt:vector size="18" baseType="lpstr">
      <vt:lpstr>Calibri</vt:lpstr>
      <vt:lpstr>Calibri Light</vt:lpstr>
      <vt:lpstr>Cambria Math</vt:lpstr>
      <vt:lpstr>Wingdings</vt:lpstr>
      <vt:lpstr>Retrospect</vt:lpstr>
      <vt:lpstr>مرونة الدخل والتقاطع(9) Income &amp;Cross –Price  Elasticities</vt:lpstr>
      <vt:lpstr>مقدمة</vt:lpstr>
      <vt:lpstr>مقدمة</vt:lpstr>
      <vt:lpstr>عرض تقديمي في PowerPoint</vt:lpstr>
      <vt:lpstr>تابع : مرونة الطلب الدخلية ( مرونة الدخل ) </vt:lpstr>
      <vt:lpstr>مرونة الدخل ومنحنى انجل </vt:lpstr>
      <vt:lpstr>عرض تقديمي في PowerPoint</vt:lpstr>
      <vt:lpstr>تمرين</vt:lpstr>
      <vt:lpstr>حل التمرين</vt:lpstr>
      <vt:lpstr>تمرين المرونة</vt:lpstr>
      <vt:lpstr>واجب</vt:lpstr>
      <vt:lpstr>واجب</vt:lpstr>
      <vt:lpstr>واجب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الثامن: تكاليف الإنتاج في الأجل القصير</dc:title>
  <dc:creator>Bodour</dc:creator>
  <cp:lastModifiedBy>suha al_mowina</cp:lastModifiedBy>
  <cp:revision>271</cp:revision>
  <dcterms:created xsi:type="dcterms:W3CDTF">2013-03-10T13:57:49Z</dcterms:created>
  <dcterms:modified xsi:type="dcterms:W3CDTF">2025-08-06T11:05:59Z</dcterms:modified>
</cp:coreProperties>
</file>