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4" r:id="rId1"/>
  </p:sldMasterIdLst>
  <p:notesMasterIdLst>
    <p:notesMasterId r:id="rId27"/>
  </p:notesMasterIdLst>
  <p:sldIdLst>
    <p:sldId id="257" r:id="rId2"/>
    <p:sldId id="272" r:id="rId3"/>
    <p:sldId id="329" r:id="rId4"/>
    <p:sldId id="317" r:id="rId5"/>
    <p:sldId id="318" r:id="rId6"/>
    <p:sldId id="319" r:id="rId7"/>
    <p:sldId id="320" r:id="rId8"/>
    <p:sldId id="321" r:id="rId9"/>
    <p:sldId id="275" r:id="rId10"/>
    <p:sldId id="322" r:id="rId11"/>
    <p:sldId id="298" r:id="rId12"/>
    <p:sldId id="323" r:id="rId13"/>
    <p:sldId id="312" r:id="rId14"/>
    <p:sldId id="324" r:id="rId15"/>
    <p:sldId id="288" r:id="rId16"/>
    <p:sldId id="290" r:id="rId17"/>
    <p:sldId id="291" r:id="rId18"/>
    <p:sldId id="293" r:id="rId19"/>
    <p:sldId id="325" r:id="rId20"/>
    <p:sldId id="300" r:id="rId21"/>
    <p:sldId id="330" r:id="rId22"/>
    <p:sldId id="326" r:id="rId23"/>
    <p:sldId id="302" r:id="rId24"/>
    <p:sldId id="331" r:id="rId25"/>
    <p:sldId id="327"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D78"/>
    <a:srgbClr val="12757D"/>
    <a:srgbClr val="EEEB8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8239FF1-A5A4-B7EA-7572-20DA947C1447}" v="1" dt="2024-09-11T08:15:31.183"/>
  </p1510:revLst>
</p1510:revInfo>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p:restoredTop sz="93305" autoAdjust="0"/>
  </p:normalViewPr>
  <p:slideViewPr>
    <p:cSldViewPr snapToGrid="0" snapToObjects="1">
      <p:cViewPr varScale="1">
        <p:scale>
          <a:sx n="87" d="100"/>
          <a:sy n="87" d="100"/>
        </p:scale>
        <p:origin x="66" y="129"/>
      </p:cViewPr>
      <p:guideLst/>
    </p:cSldViewPr>
  </p:slideViewPr>
  <p:outlineViewPr>
    <p:cViewPr>
      <p:scale>
        <a:sx n="33" d="100"/>
        <a:sy n="33" d="100"/>
      </p:scale>
      <p:origin x="-32"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55E358-83E6-4EFC-B3D4-AC714E22D71D}" type="doc">
      <dgm:prSet loTypeId="urn:microsoft.com/office/officeart/2008/layout/VerticalCurvedList" loCatId="list" qsTypeId="urn:microsoft.com/office/officeart/2005/8/quickstyle/3d3" qsCatId="3D" csTypeId="urn:microsoft.com/office/officeart/2005/8/colors/accent2_1" csCatId="accent2" phldr="1"/>
      <dgm:spPr/>
      <dgm:t>
        <a:bodyPr/>
        <a:lstStyle/>
        <a:p>
          <a:endParaRPr lang="en-GB"/>
        </a:p>
      </dgm:t>
    </dgm:pt>
    <dgm:pt modelId="{45C890C3-5C01-4BD0-8B2C-20DB6D804D6B}">
      <dgm:prSet phldrT="[Text]" custT="1"/>
      <dgm:spPr/>
      <dgm:t>
        <a:bodyPr/>
        <a:lstStyle/>
        <a:p>
          <a:r>
            <a:rPr lang="en-US" sz="1500" b="1" u="none" kern="1200" dirty="0">
              <a:solidFill>
                <a:schemeClr val="accent4"/>
              </a:solidFill>
              <a:latin typeface="Calibri" panose="020F0502020204030204" pitchFamily="34" charset="0"/>
              <a:ea typeface="+mn-ea"/>
              <a:cs typeface="Calibri" panose="020F0502020204030204" pitchFamily="34" charset="0"/>
            </a:rPr>
            <a:t>Molisch's Test</a:t>
          </a:r>
          <a:r>
            <a:rPr lang="en-GB" sz="1500" b="1" u="none" kern="1200" dirty="0">
              <a:solidFill>
                <a:schemeClr val="accent4"/>
              </a:solidFill>
              <a:latin typeface="Calibri" panose="020F0502020204030204" pitchFamily="34" charset="0"/>
              <a:ea typeface="+mn-ea"/>
              <a:cs typeface="Calibri" panose="020F0502020204030204" pitchFamily="34" charset="0"/>
            </a:rPr>
            <a:t>: </a:t>
          </a:r>
          <a:r>
            <a:rPr lang="en-GB" sz="1600" u="none" kern="1200" dirty="0">
              <a:solidFill>
                <a:prstClr val="black">
                  <a:hueOff val="0"/>
                  <a:satOff val="0"/>
                  <a:lumOff val="0"/>
                  <a:alphaOff val="0"/>
                </a:prstClr>
              </a:solidFill>
              <a:latin typeface="Calibri" panose="020F0502020204030204" pitchFamily="34" charset="0"/>
              <a:ea typeface="+mn-ea"/>
              <a:cs typeface="Calibri" panose="020F0502020204030204" pitchFamily="34" charset="0"/>
            </a:rPr>
            <a:t>To identify the carbohydrate from other macromolecules.</a:t>
          </a:r>
        </a:p>
      </dgm:t>
    </dgm:pt>
    <dgm:pt modelId="{0108DC67-1158-4945-94CE-565517C0AF83}" type="parTrans" cxnId="{56B2D193-13F5-477D-9A31-693A2117C9E2}">
      <dgm:prSet/>
      <dgm:spPr/>
      <dgm:t>
        <a:bodyPr/>
        <a:lstStyle/>
        <a:p>
          <a:endParaRPr lang="en-GB"/>
        </a:p>
      </dgm:t>
    </dgm:pt>
    <dgm:pt modelId="{40D12EC9-219B-45DC-BAC5-44DF6CACA6F4}" type="sibTrans" cxnId="{56B2D193-13F5-477D-9A31-693A2117C9E2}">
      <dgm:prSet/>
      <dgm:spPr/>
      <dgm:t>
        <a:bodyPr/>
        <a:lstStyle/>
        <a:p>
          <a:endParaRPr lang="en-GB"/>
        </a:p>
      </dgm:t>
    </dgm:pt>
    <dgm:pt modelId="{340F6FAD-378E-41A8-A270-C973317CF13B}">
      <dgm:prSet phldrT="[Text]" custT="1"/>
      <dgm:spPr/>
      <dgm:t>
        <a:bodyPr/>
        <a:lstStyle/>
        <a:p>
          <a:r>
            <a:rPr lang="en-GB" sz="1500" b="1" u="none" kern="1200" dirty="0">
              <a:solidFill>
                <a:srgbClr val="4A845E"/>
              </a:solidFill>
              <a:latin typeface="Calibri" panose="020F0502020204030204" pitchFamily="34" charset="0"/>
              <a:ea typeface="+mn-ea"/>
              <a:cs typeface="Calibri" panose="020F0502020204030204" pitchFamily="34" charset="0"/>
            </a:rPr>
            <a:t>Benedict test</a:t>
          </a:r>
          <a:r>
            <a:rPr lang="en-US" sz="1500" b="1" u="none" kern="1200" dirty="0">
              <a:solidFill>
                <a:srgbClr val="4A845E"/>
              </a:solidFill>
              <a:latin typeface="Calibri" panose="020F0502020204030204" pitchFamily="34" charset="0"/>
              <a:ea typeface="+mn-ea"/>
              <a:cs typeface="Calibri" panose="020F0502020204030204" pitchFamily="34" charset="0"/>
            </a:rPr>
            <a:t>: </a:t>
          </a:r>
          <a:r>
            <a:rPr lang="en-GB" sz="1500" u="none" kern="1200" dirty="0">
              <a:latin typeface="Calibri" panose="020F0502020204030204" pitchFamily="34" charset="0"/>
              <a:cs typeface="Calibri" panose="020F0502020204030204" pitchFamily="34" charset="0"/>
            </a:rPr>
            <a:t>For the presence of reducing sugars.</a:t>
          </a:r>
        </a:p>
      </dgm:t>
    </dgm:pt>
    <dgm:pt modelId="{410DDFBC-14DD-450D-9945-3A6DA3A18C52}" type="parTrans" cxnId="{D118DA2C-C0DF-403A-B89F-979FE2CF4B65}">
      <dgm:prSet/>
      <dgm:spPr/>
      <dgm:t>
        <a:bodyPr/>
        <a:lstStyle/>
        <a:p>
          <a:endParaRPr lang="en-GB"/>
        </a:p>
      </dgm:t>
    </dgm:pt>
    <dgm:pt modelId="{C1DB7B97-57C9-449E-B4C8-DC9398F6695F}" type="sibTrans" cxnId="{D118DA2C-C0DF-403A-B89F-979FE2CF4B65}">
      <dgm:prSet/>
      <dgm:spPr/>
      <dgm:t>
        <a:bodyPr/>
        <a:lstStyle/>
        <a:p>
          <a:endParaRPr lang="en-GB"/>
        </a:p>
      </dgm:t>
    </dgm:pt>
    <dgm:pt modelId="{75D42AD3-EE70-4E4D-BD1D-75FBA4FED78F}">
      <dgm:prSet phldrT="[Text]" custT="1"/>
      <dgm:spPr/>
      <dgm:t>
        <a:bodyPr/>
        <a:lstStyle/>
        <a:p>
          <a:r>
            <a:rPr lang="en-GB" sz="1500" b="1" u="none" kern="1200" dirty="0" err="1">
              <a:solidFill>
                <a:srgbClr val="4A845E"/>
              </a:solidFill>
              <a:latin typeface="Calibri" panose="020F0502020204030204" pitchFamily="34" charset="0"/>
              <a:ea typeface="+mn-ea"/>
              <a:cs typeface="Calibri" panose="020F0502020204030204" pitchFamily="34" charset="0"/>
            </a:rPr>
            <a:t>Barfoed’s</a:t>
          </a:r>
          <a:r>
            <a:rPr lang="en-GB" sz="1500" b="1" u="none" kern="1200" dirty="0">
              <a:solidFill>
                <a:srgbClr val="4A845E"/>
              </a:solidFill>
              <a:latin typeface="Calibri" panose="020F0502020204030204" pitchFamily="34" charset="0"/>
              <a:ea typeface="+mn-ea"/>
              <a:cs typeface="Calibri" panose="020F0502020204030204" pitchFamily="34" charset="0"/>
            </a:rPr>
            <a:t> Test: </a:t>
          </a:r>
          <a:r>
            <a:rPr lang="en-US" sz="1500" b="0" i="0" kern="1200" dirty="0"/>
            <a:t>To identify the presence of reducing sugars, specifically distinguishing between monosaccharides (which react quickly) and disaccharides (which react more slowly).</a:t>
          </a:r>
          <a:endParaRPr lang="en-GB" sz="1500" u="none" kern="1200" dirty="0">
            <a:latin typeface="Calibri" panose="020F0502020204030204" pitchFamily="34" charset="0"/>
            <a:cs typeface="Calibri" panose="020F0502020204030204" pitchFamily="34" charset="0"/>
          </a:endParaRPr>
        </a:p>
      </dgm:t>
    </dgm:pt>
    <dgm:pt modelId="{76DDFEC1-CF04-4170-AE6E-419082DB1B44}" type="parTrans" cxnId="{B1143C7F-45E7-49DA-AF60-B8155BD5509B}">
      <dgm:prSet/>
      <dgm:spPr/>
      <dgm:t>
        <a:bodyPr/>
        <a:lstStyle/>
        <a:p>
          <a:endParaRPr lang="en-GB"/>
        </a:p>
      </dgm:t>
    </dgm:pt>
    <dgm:pt modelId="{B8FC5B49-7242-488A-83F0-3269CC6C0372}" type="sibTrans" cxnId="{B1143C7F-45E7-49DA-AF60-B8155BD5509B}">
      <dgm:prSet/>
      <dgm:spPr/>
      <dgm:t>
        <a:bodyPr/>
        <a:lstStyle/>
        <a:p>
          <a:endParaRPr lang="en-GB"/>
        </a:p>
      </dgm:t>
    </dgm:pt>
    <dgm:pt modelId="{DA57DA8C-6B82-45D2-A8D4-1A2ADCFCC35A}">
      <dgm:prSet phldrT="[Text]" custT="1"/>
      <dgm:spPr>
        <a:solidFill>
          <a:schemeClr val="bg1"/>
        </a:solidFill>
      </dgm:spPr>
      <dgm:t>
        <a:bodyPr/>
        <a:lstStyle/>
        <a:p>
          <a:r>
            <a:rPr lang="en-GB" sz="1500" b="1" u="none" kern="1200" dirty="0" err="1">
              <a:solidFill>
                <a:srgbClr val="4A845E"/>
              </a:solidFill>
              <a:latin typeface="Calibri" panose="020F0502020204030204" pitchFamily="34" charset="0"/>
              <a:ea typeface="+mn-ea"/>
              <a:cs typeface="Calibri" panose="020F0502020204030204" pitchFamily="34" charset="0"/>
            </a:rPr>
            <a:t>Seliwanoff's</a:t>
          </a:r>
          <a:r>
            <a:rPr lang="en-GB" sz="1500" b="1" u="none" kern="1200" dirty="0">
              <a:solidFill>
                <a:srgbClr val="4A845E"/>
              </a:solidFill>
              <a:latin typeface="Calibri" panose="020F0502020204030204" pitchFamily="34" charset="0"/>
              <a:ea typeface="+mn-ea"/>
              <a:cs typeface="Calibri" panose="020F0502020204030204" pitchFamily="34" charset="0"/>
            </a:rPr>
            <a:t> Test: </a:t>
          </a:r>
          <a:r>
            <a:rPr lang="en-GB" sz="1800" kern="1200" dirty="0">
              <a:latin typeface="Calibri" panose="020F0502020204030204" pitchFamily="34" charset="0"/>
              <a:cs typeface="Calibri" panose="020F0502020204030204" pitchFamily="34" charset="0"/>
            </a:rPr>
            <a:t>To distinguish between aldoses and ketoses (to detect ketoses).</a:t>
          </a:r>
        </a:p>
      </dgm:t>
    </dgm:pt>
    <dgm:pt modelId="{A285A044-9A4C-4967-8102-EBE0FF5C6976}" type="parTrans" cxnId="{15A1BD9E-9248-472C-9768-84BB62CCECE8}">
      <dgm:prSet/>
      <dgm:spPr/>
      <dgm:t>
        <a:bodyPr/>
        <a:lstStyle/>
        <a:p>
          <a:endParaRPr lang="en-GB"/>
        </a:p>
      </dgm:t>
    </dgm:pt>
    <dgm:pt modelId="{361B7822-CCFD-4A70-9717-5970B68203AD}" type="sibTrans" cxnId="{15A1BD9E-9248-472C-9768-84BB62CCECE8}">
      <dgm:prSet/>
      <dgm:spPr/>
      <dgm:t>
        <a:bodyPr/>
        <a:lstStyle/>
        <a:p>
          <a:endParaRPr lang="en-GB"/>
        </a:p>
      </dgm:t>
    </dgm:pt>
    <dgm:pt modelId="{2801BC56-30E6-4DCD-B093-4A4F0A263300}">
      <dgm:prSet phldrT="[Text]" custT="1"/>
      <dgm:spPr/>
      <dgm:t>
        <a:bodyPr/>
        <a:lstStyle/>
        <a:p>
          <a:r>
            <a:rPr lang="en-GB" sz="1500" b="1" u="none" kern="1200" dirty="0" err="1">
              <a:solidFill>
                <a:srgbClr val="4A845E"/>
              </a:solidFill>
              <a:latin typeface="Calibri" panose="020F0502020204030204" pitchFamily="34" charset="0"/>
              <a:ea typeface="+mn-ea"/>
              <a:cs typeface="Calibri" panose="020F0502020204030204" pitchFamily="34" charset="0"/>
            </a:rPr>
            <a:t>Bial’s</a:t>
          </a:r>
          <a:r>
            <a:rPr lang="en-GB" sz="1500" b="1" u="none" kern="1200" dirty="0">
              <a:solidFill>
                <a:srgbClr val="4A845E"/>
              </a:solidFill>
              <a:latin typeface="Calibri" panose="020F0502020204030204" pitchFamily="34" charset="0"/>
              <a:ea typeface="+mn-ea"/>
              <a:cs typeface="Calibri" panose="020F0502020204030204" pitchFamily="34" charset="0"/>
            </a:rPr>
            <a:t> Test</a:t>
          </a:r>
          <a:r>
            <a:rPr lang="en-US" sz="1500" b="1" u="none" kern="1200" dirty="0">
              <a:solidFill>
                <a:srgbClr val="4A845E"/>
              </a:solidFill>
              <a:latin typeface="Calibri" panose="020F0502020204030204" pitchFamily="34" charset="0"/>
              <a:ea typeface="+mn-ea"/>
              <a:cs typeface="Calibri" panose="020F0502020204030204" pitchFamily="34" charset="0"/>
            </a:rPr>
            <a:t>: </a:t>
          </a:r>
          <a:r>
            <a:rPr lang="en-GB" sz="1500" u="none" kern="1200" dirty="0">
              <a:latin typeface="Calibri" panose="020F0502020204030204" pitchFamily="34" charset="0"/>
              <a:cs typeface="Calibri" panose="020F0502020204030204" pitchFamily="34" charset="0"/>
            </a:rPr>
            <a:t>To distinguish between pentose monosaccharide and hexose monosaccharide </a:t>
          </a:r>
          <a:r>
            <a:rPr lang="en-GB" sz="1500" kern="1200" dirty="0">
              <a:latin typeface="Calibri" panose="020F0502020204030204" pitchFamily="34" charset="0"/>
              <a:cs typeface="Calibri" panose="020F0502020204030204" pitchFamily="34" charset="0"/>
            </a:rPr>
            <a:t>(to detect </a:t>
          </a:r>
          <a:r>
            <a:rPr lang="en-GB" sz="1500" kern="1200" dirty="0" err="1">
              <a:latin typeface="Calibri" panose="020F0502020204030204" pitchFamily="34" charset="0"/>
              <a:cs typeface="Calibri" panose="020F0502020204030204" pitchFamily="34" charset="0"/>
            </a:rPr>
            <a:t>pentoses</a:t>
          </a:r>
          <a:r>
            <a:rPr lang="en-GB" sz="1500" kern="1200" dirty="0">
              <a:latin typeface="Calibri" panose="020F0502020204030204" pitchFamily="34" charset="0"/>
              <a:cs typeface="Calibri" panose="020F0502020204030204" pitchFamily="34" charset="0"/>
            </a:rPr>
            <a:t>)</a:t>
          </a:r>
          <a:r>
            <a:rPr lang="en-GB" sz="1500" u="none" kern="1200" dirty="0">
              <a:latin typeface="Calibri" panose="020F0502020204030204" pitchFamily="34" charset="0"/>
              <a:cs typeface="Calibri" panose="020F0502020204030204" pitchFamily="34" charset="0"/>
            </a:rPr>
            <a:t>.</a:t>
          </a:r>
        </a:p>
      </dgm:t>
    </dgm:pt>
    <dgm:pt modelId="{D1AA8C93-2146-4C7A-AAE8-8F41366D9071}" type="sibTrans" cxnId="{0AA09781-DFCC-4BDF-BCB4-6AE6AEE236E0}">
      <dgm:prSet/>
      <dgm:spPr/>
      <dgm:t>
        <a:bodyPr/>
        <a:lstStyle/>
        <a:p>
          <a:endParaRPr lang="en-GB"/>
        </a:p>
      </dgm:t>
    </dgm:pt>
    <dgm:pt modelId="{2040C584-F3B9-4922-B3E3-478CAB4C6AF4}" type="parTrans" cxnId="{0AA09781-DFCC-4BDF-BCB4-6AE6AEE236E0}">
      <dgm:prSet/>
      <dgm:spPr/>
      <dgm:t>
        <a:bodyPr/>
        <a:lstStyle/>
        <a:p>
          <a:endParaRPr lang="en-GB"/>
        </a:p>
      </dgm:t>
    </dgm:pt>
    <dgm:pt modelId="{D0BBD988-6EB4-4467-AD37-D6480BE5DD45}" type="pres">
      <dgm:prSet presAssocID="{B555E358-83E6-4EFC-B3D4-AC714E22D71D}" presName="Name0" presStyleCnt="0">
        <dgm:presLayoutVars>
          <dgm:chMax val="7"/>
          <dgm:chPref val="7"/>
          <dgm:dir/>
        </dgm:presLayoutVars>
      </dgm:prSet>
      <dgm:spPr/>
    </dgm:pt>
    <dgm:pt modelId="{A36BC27D-B6F1-4786-A625-4CD51464D3BA}" type="pres">
      <dgm:prSet presAssocID="{B555E358-83E6-4EFC-B3D4-AC714E22D71D}" presName="Name1" presStyleCnt="0"/>
      <dgm:spPr/>
    </dgm:pt>
    <dgm:pt modelId="{9B6A3ED7-7202-4729-84FF-8C6636E9E957}" type="pres">
      <dgm:prSet presAssocID="{B555E358-83E6-4EFC-B3D4-AC714E22D71D}" presName="cycle" presStyleCnt="0"/>
      <dgm:spPr/>
    </dgm:pt>
    <dgm:pt modelId="{DD9C69EF-219F-4F15-BDF3-964C1AB7B75B}" type="pres">
      <dgm:prSet presAssocID="{B555E358-83E6-4EFC-B3D4-AC714E22D71D}" presName="srcNode" presStyleLbl="node1" presStyleIdx="0" presStyleCnt="5"/>
      <dgm:spPr/>
    </dgm:pt>
    <dgm:pt modelId="{25414A76-CE34-4DA1-B15B-143D7FCEEFA3}" type="pres">
      <dgm:prSet presAssocID="{B555E358-83E6-4EFC-B3D4-AC714E22D71D}" presName="conn" presStyleLbl="parChTrans1D2" presStyleIdx="0" presStyleCnt="1"/>
      <dgm:spPr/>
    </dgm:pt>
    <dgm:pt modelId="{F3A61B88-B670-4146-9BA0-4F0A99407637}" type="pres">
      <dgm:prSet presAssocID="{B555E358-83E6-4EFC-B3D4-AC714E22D71D}" presName="extraNode" presStyleLbl="node1" presStyleIdx="0" presStyleCnt="5"/>
      <dgm:spPr/>
    </dgm:pt>
    <dgm:pt modelId="{5357C43E-43DE-454C-8148-CE0DB8235301}" type="pres">
      <dgm:prSet presAssocID="{B555E358-83E6-4EFC-B3D4-AC714E22D71D}" presName="dstNode" presStyleLbl="node1" presStyleIdx="0" presStyleCnt="5"/>
      <dgm:spPr/>
    </dgm:pt>
    <dgm:pt modelId="{7D546C31-A7FB-49AC-A74B-611E2E71288A}" type="pres">
      <dgm:prSet presAssocID="{45C890C3-5C01-4BD0-8B2C-20DB6D804D6B}" presName="text_1" presStyleLbl="node1" presStyleIdx="0" presStyleCnt="5">
        <dgm:presLayoutVars>
          <dgm:bulletEnabled val="1"/>
        </dgm:presLayoutVars>
      </dgm:prSet>
      <dgm:spPr/>
    </dgm:pt>
    <dgm:pt modelId="{0FE786F0-63A5-4295-BBBD-FAC626CEB388}" type="pres">
      <dgm:prSet presAssocID="{45C890C3-5C01-4BD0-8B2C-20DB6D804D6B}" presName="accent_1" presStyleCnt="0"/>
      <dgm:spPr/>
    </dgm:pt>
    <dgm:pt modelId="{4BAD94C0-D5EE-481F-904F-10516D209BB8}" type="pres">
      <dgm:prSet presAssocID="{45C890C3-5C01-4BD0-8B2C-20DB6D804D6B}" presName="accentRepeatNode" presStyleLbl="solidFgAcc1" presStyleIdx="0" presStyleCnt="5"/>
      <dgm:spPr/>
    </dgm:pt>
    <dgm:pt modelId="{78090CCF-68C8-4483-B480-42F98EE7A88E}" type="pres">
      <dgm:prSet presAssocID="{340F6FAD-378E-41A8-A270-C973317CF13B}" presName="text_2" presStyleLbl="node1" presStyleIdx="1" presStyleCnt="5">
        <dgm:presLayoutVars>
          <dgm:bulletEnabled val="1"/>
        </dgm:presLayoutVars>
      </dgm:prSet>
      <dgm:spPr/>
    </dgm:pt>
    <dgm:pt modelId="{530F709B-172C-4704-B8FA-EB07ECBAADB1}" type="pres">
      <dgm:prSet presAssocID="{340F6FAD-378E-41A8-A270-C973317CF13B}" presName="accent_2" presStyleCnt="0"/>
      <dgm:spPr/>
    </dgm:pt>
    <dgm:pt modelId="{0160DA0F-0A5A-4A4A-8487-4A5DB0C2B6D7}" type="pres">
      <dgm:prSet presAssocID="{340F6FAD-378E-41A8-A270-C973317CF13B}" presName="accentRepeatNode" presStyleLbl="solidFgAcc1" presStyleIdx="1" presStyleCnt="5"/>
      <dgm:spPr/>
    </dgm:pt>
    <dgm:pt modelId="{F1D7EADF-0A3E-4FEF-86A1-B54C7F3E14F5}" type="pres">
      <dgm:prSet presAssocID="{75D42AD3-EE70-4E4D-BD1D-75FBA4FED78F}" presName="text_3" presStyleLbl="node1" presStyleIdx="2" presStyleCnt="5">
        <dgm:presLayoutVars>
          <dgm:bulletEnabled val="1"/>
        </dgm:presLayoutVars>
      </dgm:prSet>
      <dgm:spPr/>
    </dgm:pt>
    <dgm:pt modelId="{40790C2A-1891-4A63-809C-870662C255BD}" type="pres">
      <dgm:prSet presAssocID="{75D42AD3-EE70-4E4D-BD1D-75FBA4FED78F}" presName="accent_3" presStyleCnt="0"/>
      <dgm:spPr/>
    </dgm:pt>
    <dgm:pt modelId="{C9E015C8-F502-47AC-8097-6B52A1ECF9C5}" type="pres">
      <dgm:prSet presAssocID="{75D42AD3-EE70-4E4D-BD1D-75FBA4FED78F}" presName="accentRepeatNode" presStyleLbl="solidFgAcc1" presStyleIdx="2" presStyleCnt="5"/>
      <dgm:spPr/>
    </dgm:pt>
    <dgm:pt modelId="{800FE198-B726-4E51-BC33-7F279D854ABD}" type="pres">
      <dgm:prSet presAssocID="{2801BC56-30E6-4DCD-B093-4A4F0A263300}" presName="text_4" presStyleLbl="node1" presStyleIdx="3" presStyleCnt="5">
        <dgm:presLayoutVars>
          <dgm:bulletEnabled val="1"/>
        </dgm:presLayoutVars>
      </dgm:prSet>
      <dgm:spPr/>
    </dgm:pt>
    <dgm:pt modelId="{7EB48B1F-6296-4E3E-AD54-A0BC883CDE1F}" type="pres">
      <dgm:prSet presAssocID="{2801BC56-30E6-4DCD-B093-4A4F0A263300}" presName="accent_4" presStyleCnt="0"/>
      <dgm:spPr/>
    </dgm:pt>
    <dgm:pt modelId="{1CD39206-122C-4529-8658-8EE1F94D2308}" type="pres">
      <dgm:prSet presAssocID="{2801BC56-30E6-4DCD-B093-4A4F0A263300}" presName="accentRepeatNode" presStyleLbl="solidFgAcc1" presStyleIdx="3" presStyleCnt="5"/>
      <dgm:spPr/>
    </dgm:pt>
    <dgm:pt modelId="{77857303-4B32-4181-BDE2-5255459DE3EE}" type="pres">
      <dgm:prSet presAssocID="{DA57DA8C-6B82-45D2-A8D4-1A2ADCFCC35A}" presName="text_5" presStyleLbl="node1" presStyleIdx="4" presStyleCnt="5">
        <dgm:presLayoutVars>
          <dgm:bulletEnabled val="1"/>
        </dgm:presLayoutVars>
      </dgm:prSet>
      <dgm:spPr/>
    </dgm:pt>
    <dgm:pt modelId="{DC465408-944D-4AE0-98E2-0D1590964090}" type="pres">
      <dgm:prSet presAssocID="{DA57DA8C-6B82-45D2-A8D4-1A2ADCFCC35A}" presName="accent_5" presStyleCnt="0"/>
      <dgm:spPr/>
    </dgm:pt>
    <dgm:pt modelId="{844C33DE-22D6-4C53-938F-F4A405BC1B31}" type="pres">
      <dgm:prSet presAssocID="{DA57DA8C-6B82-45D2-A8D4-1A2ADCFCC35A}" presName="accentRepeatNode" presStyleLbl="solidFgAcc1" presStyleIdx="4" presStyleCnt="5"/>
      <dgm:spPr/>
    </dgm:pt>
  </dgm:ptLst>
  <dgm:cxnLst>
    <dgm:cxn modelId="{4F198006-6930-4532-9B3C-2D1298AE6344}" type="presOf" srcId="{340F6FAD-378E-41A8-A270-C973317CF13B}" destId="{78090CCF-68C8-4483-B480-42F98EE7A88E}" srcOrd="0" destOrd="0" presId="urn:microsoft.com/office/officeart/2008/layout/VerticalCurvedList"/>
    <dgm:cxn modelId="{98BE1E15-5F8E-4079-A0C3-E962E3D1EF69}" type="presOf" srcId="{DA57DA8C-6B82-45D2-A8D4-1A2ADCFCC35A}" destId="{77857303-4B32-4181-BDE2-5255459DE3EE}" srcOrd="0" destOrd="0" presId="urn:microsoft.com/office/officeart/2008/layout/VerticalCurvedList"/>
    <dgm:cxn modelId="{73544C1A-C3F6-45E7-864D-C04E389439AD}" type="presOf" srcId="{75D42AD3-EE70-4E4D-BD1D-75FBA4FED78F}" destId="{F1D7EADF-0A3E-4FEF-86A1-B54C7F3E14F5}" srcOrd="0" destOrd="0" presId="urn:microsoft.com/office/officeart/2008/layout/VerticalCurvedList"/>
    <dgm:cxn modelId="{EFD13D1C-74E6-4101-9A07-1097C15C0E44}" type="presOf" srcId="{45C890C3-5C01-4BD0-8B2C-20DB6D804D6B}" destId="{7D546C31-A7FB-49AC-A74B-611E2E71288A}" srcOrd="0" destOrd="0" presId="urn:microsoft.com/office/officeart/2008/layout/VerticalCurvedList"/>
    <dgm:cxn modelId="{89A89728-B7FA-440D-91FA-DFC83CD8E4FF}" type="presOf" srcId="{40D12EC9-219B-45DC-BAC5-44DF6CACA6F4}" destId="{25414A76-CE34-4DA1-B15B-143D7FCEEFA3}" srcOrd="0" destOrd="0" presId="urn:microsoft.com/office/officeart/2008/layout/VerticalCurvedList"/>
    <dgm:cxn modelId="{D118DA2C-C0DF-403A-B89F-979FE2CF4B65}" srcId="{B555E358-83E6-4EFC-B3D4-AC714E22D71D}" destId="{340F6FAD-378E-41A8-A270-C973317CF13B}" srcOrd="1" destOrd="0" parTransId="{410DDFBC-14DD-450D-9945-3A6DA3A18C52}" sibTransId="{C1DB7B97-57C9-449E-B4C8-DC9398F6695F}"/>
    <dgm:cxn modelId="{7BB8A636-8AC3-4115-8368-21B5D82FE432}" type="presOf" srcId="{B555E358-83E6-4EFC-B3D4-AC714E22D71D}" destId="{D0BBD988-6EB4-4467-AD37-D6480BE5DD45}" srcOrd="0" destOrd="0" presId="urn:microsoft.com/office/officeart/2008/layout/VerticalCurvedList"/>
    <dgm:cxn modelId="{B1143C7F-45E7-49DA-AF60-B8155BD5509B}" srcId="{B555E358-83E6-4EFC-B3D4-AC714E22D71D}" destId="{75D42AD3-EE70-4E4D-BD1D-75FBA4FED78F}" srcOrd="2" destOrd="0" parTransId="{76DDFEC1-CF04-4170-AE6E-419082DB1B44}" sibTransId="{B8FC5B49-7242-488A-83F0-3269CC6C0372}"/>
    <dgm:cxn modelId="{0AA09781-DFCC-4BDF-BCB4-6AE6AEE236E0}" srcId="{B555E358-83E6-4EFC-B3D4-AC714E22D71D}" destId="{2801BC56-30E6-4DCD-B093-4A4F0A263300}" srcOrd="3" destOrd="0" parTransId="{2040C584-F3B9-4922-B3E3-478CAB4C6AF4}" sibTransId="{D1AA8C93-2146-4C7A-AAE8-8F41366D9071}"/>
    <dgm:cxn modelId="{56B2D193-13F5-477D-9A31-693A2117C9E2}" srcId="{B555E358-83E6-4EFC-B3D4-AC714E22D71D}" destId="{45C890C3-5C01-4BD0-8B2C-20DB6D804D6B}" srcOrd="0" destOrd="0" parTransId="{0108DC67-1158-4945-94CE-565517C0AF83}" sibTransId="{40D12EC9-219B-45DC-BAC5-44DF6CACA6F4}"/>
    <dgm:cxn modelId="{15A1BD9E-9248-472C-9768-84BB62CCECE8}" srcId="{B555E358-83E6-4EFC-B3D4-AC714E22D71D}" destId="{DA57DA8C-6B82-45D2-A8D4-1A2ADCFCC35A}" srcOrd="4" destOrd="0" parTransId="{A285A044-9A4C-4967-8102-EBE0FF5C6976}" sibTransId="{361B7822-CCFD-4A70-9717-5970B68203AD}"/>
    <dgm:cxn modelId="{15B20CED-782F-430B-B6D5-6AE59D79043A}" type="presOf" srcId="{2801BC56-30E6-4DCD-B093-4A4F0A263300}" destId="{800FE198-B726-4E51-BC33-7F279D854ABD}" srcOrd="0" destOrd="0" presId="urn:microsoft.com/office/officeart/2008/layout/VerticalCurvedList"/>
    <dgm:cxn modelId="{F3D858A2-BDC6-47CF-8D55-D86DA376A219}" type="presParOf" srcId="{D0BBD988-6EB4-4467-AD37-D6480BE5DD45}" destId="{A36BC27D-B6F1-4786-A625-4CD51464D3BA}" srcOrd="0" destOrd="0" presId="urn:microsoft.com/office/officeart/2008/layout/VerticalCurvedList"/>
    <dgm:cxn modelId="{BBAFC809-9CB8-4725-AFC5-CABA6D48B5E4}" type="presParOf" srcId="{A36BC27D-B6F1-4786-A625-4CD51464D3BA}" destId="{9B6A3ED7-7202-4729-84FF-8C6636E9E957}" srcOrd="0" destOrd="0" presId="urn:microsoft.com/office/officeart/2008/layout/VerticalCurvedList"/>
    <dgm:cxn modelId="{27CE3EC5-86EA-4166-A173-8904F28326F8}" type="presParOf" srcId="{9B6A3ED7-7202-4729-84FF-8C6636E9E957}" destId="{DD9C69EF-219F-4F15-BDF3-964C1AB7B75B}" srcOrd="0" destOrd="0" presId="urn:microsoft.com/office/officeart/2008/layout/VerticalCurvedList"/>
    <dgm:cxn modelId="{BA2088CB-8302-4B0E-8973-0DE9A3659E6A}" type="presParOf" srcId="{9B6A3ED7-7202-4729-84FF-8C6636E9E957}" destId="{25414A76-CE34-4DA1-B15B-143D7FCEEFA3}" srcOrd="1" destOrd="0" presId="urn:microsoft.com/office/officeart/2008/layout/VerticalCurvedList"/>
    <dgm:cxn modelId="{234CE048-8985-4C95-A937-85F8D54A2F52}" type="presParOf" srcId="{9B6A3ED7-7202-4729-84FF-8C6636E9E957}" destId="{F3A61B88-B670-4146-9BA0-4F0A99407637}" srcOrd="2" destOrd="0" presId="urn:microsoft.com/office/officeart/2008/layout/VerticalCurvedList"/>
    <dgm:cxn modelId="{E5B28016-B239-4243-A5A9-EDF826D76F3A}" type="presParOf" srcId="{9B6A3ED7-7202-4729-84FF-8C6636E9E957}" destId="{5357C43E-43DE-454C-8148-CE0DB8235301}" srcOrd="3" destOrd="0" presId="urn:microsoft.com/office/officeart/2008/layout/VerticalCurvedList"/>
    <dgm:cxn modelId="{DC0A67E6-FD32-4CCD-9942-7B22969A09D1}" type="presParOf" srcId="{A36BC27D-B6F1-4786-A625-4CD51464D3BA}" destId="{7D546C31-A7FB-49AC-A74B-611E2E71288A}" srcOrd="1" destOrd="0" presId="urn:microsoft.com/office/officeart/2008/layout/VerticalCurvedList"/>
    <dgm:cxn modelId="{AA92246F-9721-4986-8789-6FD715679874}" type="presParOf" srcId="{A36BC27D-B6F1-4786-A625-4CD51464D3BA}" destId="{0FE786F0-63A5-4295-BBBD-FAC626CEB388}" srcOrd="2" destOrd="0" presId="urn:microsoft.com/office/officeart/2008/layout/VerticalCurvedList"/>
    <dgm:cxn modelId="{F5D05283-2CCB-4AB9-82CF-FB8A7A6060CC}" type="presParOf" srcId="{0FE786F0-63A5-4295-BBBD-FAC626CEB388}" destId="{4BAD94C0-D5EE-481F-904F-10516D209BB8}" srcOrd="0" destOrd="0" presId="urn:microsoft.com/office/officeart/2008/layout/VerticalCurvedList"/>
    <dgm:cxn modelId="{C3A73C47-745B-4B4D-908A-1E71384A5F86}" type="presParOf" srcId="{A36BC27D-B6F1-4786-A625-4CD51464D3BA}" destId="{78090CCF-68C8-4483-B480-42F98EE7A88E}" srcOrd="3" destOrd="0" presId="urn:microsoft.com/office/officeart/2008/layout/VerticalCurvedList"/>
    <dgm:cxn modelId="{B0530654-62B0-403A-9D9A-6CF108D03E82}" type="presParOf" srcId="{A36BC27D-B6F1-4786-A625-4CD51464D3BA}" destId="{530F709B-172C-4704-B8FA-EB07ECBAADB1}" srcOrd="4" destOrd="0" presId="urn:microsoft.com/office/officeart/2008/layout/VerticalCurvedList"/>
    <dgm:cxn modelId="{83F922B5-7FA0-4154-A9D0-1E3A51C3DFFC}" type="presParOf" srcId="{530F709B-172C-4704-B8FA-EB07ECBAADB1}" destId="{0160DA0F-0A5A-4A4A-8487-4A5DB0C2B6D7}" srcOrd="0" destOrd="0" presId="urn:microsoft.com/office/officeart/2008/layout/VerticalCurvedList"/>
    <dgm:cxn modelId="{75A6936E-266C-4004-BA74-BFB2E4819F4F}" type="presParOf" srcId="{A36BC27D-B6F1-4786-A625-4CD51464D3BA}" destId="{F1D7EADF-0A3E-4FEF-86A1-B54C7F3E14F5}" srcOrd="5" destOrd="0" presId="urn:microsoft.com/office/officeart/2008/layout/VerticalCurvedList"/>
    <dgm:cxn modelId="{6ADC23EB-25D3-4A5E-8CE3-9A13C37F32AF}" type="presParOf" srcId="{A36BC27D-B6F1-4786-A625-4CD51464D3BA}" destId="{40790C2A-1891-4A63-809C-870662C255BD}" srcOrd="6" destOrd="0" presId="urn:microsoft.com/office/officeart/2008/layout/VerticalCurvedList"/>
    <dgm:cxn modelId="{3486BE8F-5970-46C3-9651-F5EEF0C3CF61}" type="presParOf" srcId="{40790C2A-1891-4A63-809C-870662C255BD}" destId="{C9E015C8-F502-47AC-8097-6B52A1ECF9C5}" srcOrd="0" destOrd="0" presId="urn:microsoft.com/office/officeart/2008/layout/VerticalCurvedList"/>
    <dgm:cxn modelId="{BB371C46-1004-43C2-A4C0-F7C4B698D8C7}" type="presParOf" srcId="{A36BC27D-B6F1-4786-A625-4CD51464D3BA}" destId="{800FE198-B726-4E51-BC33-7F279D854ABD}" srcOrd="7" destOrd="0" presId="urn:microsoft.com/office/officeart/2008/layout/VerticalCurvedList"/>
    <dgm:cxn modelId="{3AB67ED8-8B2D-44BC-B113-B96962C6CF55}" type="presParOf" srcId="{A36BC27D-B6F1-4786-A625-4CD51464D3BA}" destId="{7EB48B1F-6296-4E3E-AD54-A0BC883CDE1F}" srcOrd="8" destOrd="0" presId="urn:microsoft.com/office/officeart/2008/layout/VerticalCurvedList"/>
    <dgm:cxn modelId="{3ECBEFC1-E477-4F4D-B9C8-F7A0FEC2EC96}" type="presParOf" srcId="{7EB48B1F-6296-4E3E-AD54-A0BC883CDE1F}" destId="{1CD39206-122C-4529-8658-8EE1F94D2308}" srcOrd="0" destOrd="0" presId="urn:microsoft.com/office/officeart/2008/layout/VerticalCurvedList"/>
    <dgm:cxn modelId="{07902179-89AB-4E34-AD57-46DDEB442DD1}" type="presParOf" srcId="{A36BC27D-B6F1-4786-A625-4CD51464D3BA}" destId="{77857303-4B32-4181-BDE2-5255459DE3EE}" srcOrd="9" destOrd="0" presId="urn:microsoft.com/office/officeart/2008/layout/VerticalCurvedList"/>
    <dgm:cxn modelId="{66513F0B-B7C6-42AC-92FB-6E174038E703}" type="presParOf" srcId="{A36BC27D-B6F1-4786-A625-4CD51464D3BA}" destId="{DC465408-944D-4AE0-98E2-0D1590964090}" srcOrd="10" destOrd="0" presId="urn:microsoft.com/office/officeart/2008/layout/VerticalCurvedList"/>
    <dgm:cxn modelId="{3D4D5B3A-EB63-4829-BA3B-4D27FCDB2BBF}" type="presParOf" srcId="{DC465408-944D-4AE0-98E2-0D1590964090}" destId="{844C33DE-22D6-4C53-938F-F4A405BC1B31}"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414A76-CE34-4DA1-B15B-143D7FCEEFA3}">
      <dsp:nvSpPr>
        <dsp:cNvPr id="0" name=""/>
        <dsp:cNvSpPr/>
      </dsp:nvSpPr>
      <dsp:spPr>
        <a:xfrm>
          <a:off x="-4691761" y="-719219"/>
          <a:ext cx="5588550" cy="5588550"/>
        </a:xfrm>
        <a:prstGeom prst="blockArc">
          <a:avLst>
            <a:gd name="adj1" fmla="val 18900000"/>
            <a:gd name="adj2" fmla="val 2700000"/>
            <a:gd name="adj3" fmla="val 387"/>
          </a:avLst>
        </a:prstGeom>
        <a:noFill/>
        <a:ln w="34925" cap="flat" cmpd="sng" algn="in">
          <a:solidFill>
            <a:schemeClr val="accent2">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7D546C31-A7FB-49AC-A74B-611E2E71288A}">
      <dsp:nvSpPr>
        <dsp:cNvPr id="0" name=""/>
        <dsp:cNvSpPr/>
      </dsp:nvSpPr>
      <dsp:spPr>
        <a:xfrm>
          <a:off x="392495" y="259298"/>
          <a:ext cx="9959451" cy="518930"/>
        </a:xfrm>
        <a:prstGeom prst="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11901" tIns="38100" rIns="38100" bIns="38100" numCol="1" spcCol="1270" anchor="ctr" anchorCtr="0">
          <a:noAutofit/>
        </a:bodyPr>
        <a:lstStyle/>
        <a:p>
          <a:pPr marL="0" lvl="0" indent="0" algn="l" defTabSz="666750">
            <a:lnSpc>
              <a:spcPct val="90000"/>
            </a:lnSpc>
            <a:spcBef>
              <a:spcPct val="0"/>
            </a:spcBef>
            <a:spcAft>
              <a:spcPct val="35000"/>
            </a:spcAft>
            <a:buNone/>
          </a:pPr>
          <a:r>
            <a:rPr lang="en-US" sz="1500" b="1" u="none" kern="1200" dirty="0">
              <a:solidFill>
                <a:schemeClr val="accent4"/>
              </a:solidFill>
              <a:latin typeface="Calibri" panose="020F0502020204030204" pitchFamily="34" charset="0"/>
              <a:ea typeface="+mn-ea"/>
              <a:cs typeface="Calibri" panose="020F0502020204030204" pitchFamily="34" charset="0"/>
            </a:rPr>
            <a:t>Molisch's Test</a:t>
          </a:r>
          <a:r>
            <a:rPr lang="en-GB" sz="1500" b="1" u="none" kern="1200" dirty="0">
              <a:solidFill>
                <a:schemeClr val="accent4"/>
              </a:solidFill>
              <a:latin typeface="Calibri" panose="020F0502020204030204" pitchFamily="34" charset="0"/>
              <a:ea typeface="+mn-ea"/>
              <a:cs typeface="Calibri" panose="020F0502020204030204" pitchFamily="34" charset="0"/>
            </a:rPr>
            <a:t>: </a:t>
          </a:r>
          <a:r>
            <a:rPr lang="en-GB" sz="1600" u="none" kern="1200" dirty="0">
              <a:solidFill>
                <a:prstClr val="black">
                  <a:hueOff val="0"/>
                  <a:satOff val="0"/>
                  <a:lumOff val="0"/>
                  <a:alphaOff val="0"/>
                </a:prstClr>
              </a:solidFill>
              <a:latin typeface="Calibri" panose="020F0502020204030204" pitchFamily="34" charset="0"/>
              <a:ea typeface="+mn-ea"/>
              <a:cs typeface="Calibri" panose="020F0502020204030204" pitchFamily="34" charset="0"/>
            </a:rPr>
            <a:t>To identify the carbohydrate from other macromolecules.</a:t>
          </a:r>
        </a:p>
      </dsp:txBody>
      <dsp:txXfrm>
        <a:off x="392495" y="259298"/>
        <a:ext cx="9959451" cy="518930"/>
      </dsp:txXfrm>
    </dsp:sp>
    <dsp:sp modelId="{4BAD94C0-D5EE-481F-904F-10516D209BB8}">
      <dsp:nvSpPr>
        <dsp:cNvPr id="0" name=""/>
        <dsp:cNvSpPr/>
      </dsp:nvSpPr>
      <dsp:spPr>
        <a:xfrm>
          <a:off x="68164" y="194432"/>
          <a:ext cx="648662" cy="648662"/>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78090CCF-68C8-4483-B480-42F98EE7A88E}">
      <dsp:nvSpPr>
        <dsp:cNvPr id="0" name=""/>
        <dsp:cNvSpPr/>
      </dsp:nvSpPr>
      <dsp:spPr>
        <a:xfrm>
          <a:off x="764345" y="1037444"/>
          <a:ext cx="9587601" cy="518930"/>
        </a:xfrm>
        <a:prstGeom prst="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11901" tIns="38100" rIns="38100" bIns="38100" numCol="1" spcCol="1270" anchor="ctr" anchorCtr="0">
          <a:noAutofit/>
        </a:bodyPr>
        <a:lstStyle/>
        <a:p>
          <a:pPr marL="0" lvl="0" indent="0" algn="l" defTabSz="666750">
            <a:lnSpc>
              <a:spcPct val="90000"/>
            </a:lnSpc>
            <a:spcBef>
              <a:spcPct val="0"/>
            </a:spcBef>
            <a:spcAft>
              <a:spcPct val="35000"/>
            </a:spcAft>
            <a:buNone/>
          </a:pPr>
          <a:r>
            <a:rPr lang="en-GB" sz="1500" b="1" u="none" kern="1200" dirty="0">
              <a:solidFill>
                <a:srgbClr val="4A845E"/>
              </a:solidFill>
              <a:latin typeface="Calibri" panose="020F0502020204030204" pitchFamily="34" charset="0"/>
              <a:ea typeface="+mn-ea"/>
              <a:cs typeface="Calibri" panose="020F0502020204030204" pitchFamily="34" charset="0"/>
            </a:rPr>
            <a:t>Benedict test</a:t>
          </a:r>
          <a:r>
            <a:rPr lang="en-US" sz="1500" b="1" u="none" kern="1200" dirty="0">
              <a:solidFill>
                <a:srgbClr val="4A845E"/>
              </a:solidFill>
              <a:latin typeface="Calibri" panose="020F0502020204030204" pitchFamily="34" charset="0"/>
              <a:ea typeface="+mn-ea"/>
              <a:cs typeface="Calibri" panose="020F0502020204030204" pitchFamily="34" charset="0"/>
            </a:rPr>
            <a:t>: </a:t>
          </a:r>
          <a:r>
            <a:rPr lang="en-GB" sz="1500" u="none" kern="1200" dirty="0">
              <a:latin typeface="Calibri" panose="020F0502020204030204" pitchFamily="34" charset="0"/>
              <a:cs typeface="Calibri" panose="020F0502020204030204" pitchFamily="34" charset="0"/>
            </a:rPr>
            <a:t>For the presence of reducing sugars.</a:t>
          </a:r>
        </a:p>
      </dsp:txBody>
      <dsp:txXfrm>
        <a:off x="764345" y="1037444"/>
        <a:ext cx="9587601" cy="518930"/>
      </dsp:txXfrm>
    </dsp:sp>
    <dsp:sp modelId="{0160DA0F-0A5A-4A4A-8487-4A5DB0C2B6D7}">
      <dsp:nvSpPr>
        <dsp:cNvPr id="0" name=""/>
        <dsp:cNvSpPr/>
      </dsp:nvSpPr>
      <dsp:spPr>
        <a:xfrm>
          <a:off x="440014" y="972578"/>
          <a:ext cx="648662" cy="648662"/>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F1D7EADF-0A3E-4FEF-86A1-B54C7F3E14F5}">
      <dsp:nvSpPr>
        <dsp:cNvPr id="0" name=""/>
        <dsp:cNvSpPr/>
      </dsp:nvSpPr>
      <dsp:spPr>
        <a:xfrm>
          <a:off x="878473" y="1815590"/>
          <a:ext cx="9473473" cy="518930"/>
        </a:xfrm>
        <a:prstGeom prst="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11901" tIns="38100" rIns="38100" bIns="38100" numCol="1" spcCol="1270" anchor="ctr" anchorCtr="0">
          <a:noAutofit/>
        </a:bodyPr>
        <a:lstStyle/>
        <a:p>
          <a:pPr marL="0" lvl="0" indent="0" algn="l" defTabSz="666750">
            <a:lnSpc>
              <a:spcPct val="90000"/>
            </a:lnSpc>
            <a:spcBef>
              <a:spcPct val="0"/>
            </a:spcBef>
            <a:spcAft>
              <a:spcPct val="35000"/>
            </a:spcAft>
            <a:buNone/>
          </a:pPr>
          <a:r>
            <a:rPr lang="en-GB" sz="1500" b="1" u="none" kern="1200" dirty="0" err="1">
              <a:solidFill>
                <a:srgbClr val="4A845E"/>
              </a:solidFill>
              <a:latin typeface="Calibri" panose="020F0502020204030204" pitchFamily="34" charset="0"/>
              <a:ea typeface="+mn-ea"/>
              <a:cs typeface="Calibri" panose="020F0502020204030204" pitchFamily="34" charset="0"/>
            </a:rPr>
            <a:t>Barfoed’s</a:t>
          </a:r>
          <a:r>
            <a:rPr lang="en-GB" sz="1500" b="1" u="none" kern="1200" dirty="0">
              <a:solidFill>
                <a:srgbClr val="4A845E"/>
              </a:solidFill>
              <a:latin typeface="Calibri" panose="020F0502020204030204" pitchFamily="34" charset="0"/>
              <a:ea typeface="+mn-ea"/>
              <a:cs typeface="Calibri" panose="020F0502020204030204" pitchFamily="34" charset="0"/>
            </a:rPr>
            <a:t> Test: </a:t>
          </a:r>
          <a:r>
            <a:rPr lang="en-US" sz="1500" b="0" i="0" kern="1200" dirty="0"/>
            <a:t>To identify the presence of reducing sugars, specifically distinguishing between monosaccharides (which react quickly) and disaccharides (which react more slowly).</a:t>
          </a:r>
          <a:endParaRPr lang="en-GB" sz="1500" u="none" kern="1200" dirty="0">
            <a:latin typeface="Calibri" panose="020F0502020204030204" pitchFamily="34" charset="0"/>
            <a:cs typeface="Calibri" panose="020F0502020204030204" pitchFamily="34" charset="0"/>
          </a:endParaRPr>
        </a:p>
      </dsp:txBody>
      <dsp:txXfrm>
        <a:off x="878473" y="1815590"/>
        <a:ext cx="9473473" cy="518930"/>
      </dsp:txXfrm>
    </dsp:sp>
    <dsp:sp modelId="{C9E015C8-F502-47AC-8097-6B52A1ECF9C5}">
      <dsp:nvSpPr>
        <dsp:cNvPr id="0" name=""/>
        <dsp:cNvSpPr/>
      </dsp:nvSpPr>
      <dsp:spPr>
        <a:xfrm>
          <a:off x="554142" y="1750724"/>
          <a:ext cx="648662" cy="648662"/>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800FE198-B726-4E51-BC33-7F279D854ABD}">
      <dsp:nvSpPr>
        <dsp:cNvPr id="0" name=""/>
        <dsp:cNvSpPr/>
      </dsp:nvSpPr>
      <dsp:spPr>
        <a:xfrm>
          <a:off x="764345" y="2593736"/>
          <a:ext cx="9587601" cy="518930"/>
        </a:xfrm>
        <a:prstGeom prst="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11901" tIns="38100" rIns="38100" bIns="38100" numCol="1" spcCol="1270" anchor="ctr" anchorCtr="0">
          <a:noAutofit/>
        </a:bodyPr>
        <a:lstStyle/>
        <a:p>
          <a:pPr marL="0" lvl="0" indent="0" algn="l" defTabSz="666750">
            <a:lnSpc>
              <a:spcPct val="90000"/>
            </a:lnSpc>
            <a:spcBef>
              <a:spcPct val="0"/>
            </a:spcBef>
            <a:spcAft>
              <a:spcPct val="35000"/>
            </a:spcAft>
            <a:buNone/>
          </a:pPr>
          <a:r>
            <a:rPr lang="en-GB" sz="1500" b="1" u="none" kern="1200" dirty="0" err="1">
              <a:solidFill>
                <a:srgbClr val="4A845E"/>
              </a:solidFill>
              <a:latin typeface="Calibri" panose="020F0502020204030204" pitchFamily="34" charset="0"/>
              <a:ea typeface="+mn-ea"/>
              <a:cs typeface="Calibri" panose="020F0502020204030204" pitchFamily="34" charset="0"/>
            </a:rPr>
            <a:t>Bial’s</a:t>
          </a:r>
          <a:r>
            <a:rPr lang="en-GB" sz="1500" b="1" u="none" kern="1200" dirty="0">
              <a:solidFill>
                <a:srgbClr val="4A845E"/>
              </a:solidFill>
              <a:latin typeface="Calibri" panose="020F0502020204030204" pitchFamily="34" charset="0"/>
              <a:ea typeface="+mn-ea"/>
              <a:cs typeface="Calibri" panose="020F0502020204030204" pitchFamily="34" charset="0"/>
            </a:rPr>
            <a:t> Test</a:t>
          </a:r>
          <a:r>
            <a:rPr lang="en-US" sz="1500" b="1" u="none" kern="1200" dirty="0">
              <a:solidFill>
                <a:srgbClr val="4A845E"/>
              </a:solidFill>
              <a:latin typeface="Calibri" panose="020F0502020204030204" pitchFamily="34" charset="0"/>
              <a:ea typeface="+mn-ea"/>
              <a:cs typeface="Calibri" panose="020F0502020204030204" pitchFamily="34" charset="0"/>
            </a:rPr>
            <a:t>: </a:t>
          </a:r>
          <a:r>
            <a:rPr lang="en-GB" sz="1500" u="none" kern="1200" dirty="0">
              <a:latin typeface="Calibri" panose="020F0502020204030204" pitchFamily="34" charset="0"/>
              <a:cs typeface="Calibri" panose="020F0502020204030204" pitchFamily="34" charset="0"/>
            </a:rPr>
            <a:t>To distinguish between pentose monosaccharide and hexose monosaccharide </a:t>
          </a:r>
          <a:r>
            <a:rPr lang="en-GB" sz="1500" kern="1200" dirty="0">
              <a:latin typeface="Calibri" panose="020F0502020204030204" pitchFamily="34" charset="0"/>
              <a:cs typeface="Calibri" panose="020F0502020204030204" pitchFamily="34" charset="0"/>
            </a:rPr>
            <a:t>(to detect </a:t>
          </a:r>
          <a:r>
            <a:rPr lang="en-GB" sz="1500" kern="1200" dirty="0" err="1">
              <a:latin typeface="Calibri" panose="020F0502020204030204" pitchFamily="34" charset="0"/>
              <a:cs typeface="Calibri" panose="020F0502020204030204" pitchFamily="34" charset="0"/>
            </a:rPr>
            <a:t>pentoses</a:t>
          </a:r>
          <a:r>
            <a:rPr lang="en-GB" sz="1500" kern="1200" dirty="0">
              <a:latin typeface="Calibri" panose="020F0502020204030204" pitchFamily="34" charset="0"/>
              <a:cs typeface="Calibri" panose="020F0502020204030204" pitchFamily="34" charset="0"/>
            </a:rPr>
            <a:t>)</a:t>
          </a:r>
          <a:r>
            <a:rPr lang="en-GB" sz="1500" u="none" kern="1200" dirty="0">
              <a:latin typeface="Calibri" panose="020F0502020204030204" pitchFamily="34" charset="0"/>
              <a:cs typeface="Calibri" panose="020F0502020204030204" pitchFamily="34" charset="0"/>
            </a:rPr>
            <a:t>.</a:t>
          </a:r>
        </a:p>
      </dsp:txBody>
      <dsp:txXfrm>
        <a:off x="764345" y="2593736"/>
        <a:ext cx="9587601" cy="518930"/>
      </dsp:txXfrm>
    </dsp:sp>
    <dsp:sp modelId="{1CD39206-122C-4529-8658-8EE1F94D2308}">
      <dsp:nvSpPr>
        <dsp:cNvPr id="0" name=""/>
        <dsp:cNvSpPr/>
      </dsp:nvSpPr>
      <dsp:spPr>
        <a:xfrm>
          <a:off x="440014" y="2528870"/>
          <a:ext cx="648662" cy="648662"/>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77857303-4B32-4181-BDE2-5255459DE3EE}">
      <dsp:nvSpPr>
        <dsp:cNvPr id="0" name=""/>
        <dsp:cNvSpPr/>
      </dsp:nvSpPr>
      <dsp:spPr>
        <a:xfrm>
          <a:off x="392495" y="3371882"/>
          <a:ext cx="9959451" cy="518930"/>
        </a:xfrm>
        <a:prstGeom prst="rect">
          <a:avLst/>
        </a:prstGeom>
        <a:solidFill>
          <a:schemeClr val="bg1"/>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11901" tIns="38100" rIns="38100" bIns="38100" numCol="1" spcCol="1270" anchor="ctr" anchorCtr="0">
          <a:noAutofit/>
        </a:bodyPr>
        <a:lstStyle/>
        <a:p>
          <a:pPr marL="0" lvl="0" indent="0" algn="l" defTabSz="666750">
            <a:lnSpc>
              <a:spcPct val="90000"/>
            </a:lnSpc>
            <a:spcBef>
              <a:spcPct val="0"/>
            </a:spcBef>
            <a:spcAft>
              <a:spcPct val="35000"/>
            </a:spcAft>
            <a:buNone/>
          </a:pPr>
          <a:r>
            <a:rPr lang="en-GB" sz="1500" b="1" u="none" kern="1200" dirty="0" err="1">
              <a:solidFill>
                <a:srgbClr val="4A845E"/>
              </a:solidFill>
              <a:latin typeface="Calibri" panose="020F0502020204030204" pitchFamily="34" charset="0"/>
              <a:ea typeface="+mn-ea"/>
              <a:cs typeface="Calibri" panose="020F0502020204030204" pitchFamily="34" charset="0"/>
            </a:rPr>
            <a:t>Seliwanoff's</a:t>
          </a:r>
          <a:r>
            <a:rPr lang="en-GB" sz="1500" b="1" u="none" kern="1200" dirty="0">
              <a:solidFill>
                <a:srgbClr val="4A845E"/>
              </a:solidFill>
              <a:latin typeface="Calibri" panose="020F0502020204030204" pitchFamily="34" charset="0"/>
              <a:ea typeface="+mn-ea"/>
              <a:cs typeface="Calibri" panose="020F0502020204030204" pitchFamily="34" charset="0"/>
            </a:rPr>
            <a:t> Test: </a:t>
          </a:r>
          <a:r>
            <a:rPr lang="en-GB" sz="1800" kern="1200" dirty="0">
              <a:latin typeface="Calibri" panose="020F0502020204030204" pitchFamily="34" charset="0"/>
              <a:cs typeface="Calibri" panose="020F0502020204030204" pitchFamily="34" charset="0"/>
            </a:rPr>
            <a:t>To distinguish between aldoses and ketoses (to detect ketoses).</a:t>
          </a:r>
        </a:p>
      </dsp:txBody>
      <dsp:txXfrm>
        <a:off x="392495" y="3371882"/>
        <a:ext cx="9959451" cy="518930"/>
      </dsp:txXfrm>
    </dsp:sp>
    <dsp:sp modelId="{844C33DE-22D6-4C53-938F-F4A405BC1B31}">
      <dsp:nvSpPr>
        <dsp:cNvPr id="0" name=""/>
        <dsp:cNvSpPr/>
      </dsp:nvSpPr>
      <dsp:spPr>
        <a:xfrm>
          <a:off x="68164" y="3307016"/>
          <a:ext cx="648662" cy="648662"/>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r">
              <a:defRPr sz="1200"/>
            </a:lvl1pPr>
          </a:lstStyle>
          <a:p>
            <a:endParaRPr lang="ar-S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l">
              <a:defRPr sz="1200"/>
            </a:lvl1pPr>
          </a:lstStyle>
          <a:p>
            <a:fld id="{46C70789-7FFC-4FC7-BB39-A2DB4E2E2B3C}" type="datetimeFigureOut">
              <a:rPr lang="ar-SA" smtClean="0"/>
              <a:t>08/03/46</a:t>
            </a:fld>
            <a:endParaRPr lang="ar-S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ar-S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r">
              <a:defRPr sz="1200"/>
            </a:lvl1pPr>
          </a:lstStyle>
          <a:p>
            <a:endParaRPr lang="ar-S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l">
              <a:defRPr sz="1200"/>
            </a:lvl1pPr>
          </a:lstStyle>
          <a:p>
            <a:fld id="{99431B73-45C0-4668-82DB-C9441B14EB73}" type="slidenum">
              <a:rPr lang="ar-SA" smtClean="0"/>
              <a:t>‹#›</a:t>
            </a:fld>
            <a:endParaRPr lang="ar-SA"/>
          </a:p>
        </p:txBody>
      </p:sp>
    </p:spTree>
    <p:extLst>
      <p:ext uri="{BB962C8B-B14F-4D97-AF65-F5344CB8AC3E}">
        <p14:creationId xmlns:p14="http://schemas.microsoft.com/office/powerpoint/2010/main" val="7505704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dirty="0"/>
          </a:p>
        </p:txBody>
      </p:sp>
      <p:sp>
        <p:nvSpPr>
          <p:cNvPr id="4" name="Slide Number Placeholder 3"/>
          <p:cNvSpPr>
            <a:spLocks noGrp="1"/>
          </p:cNvSpPr>
          <p:nvPr>
            <p:ph type="sldNum" sz="quarter" idx="5"/>
          </p:nvPr>
        </p:nvSpPr>
        <p:spPr/>
        <p:txBody>
          <a:bodyPr/>
          <a:lstStyle/>
          <a:p>
            <a:fld id="{99431B73-45C0-4668-82DB-C9441B14EB73}" type="slidenum">
              <a:rPr lang="ar-SA" smtClean="0"/>
              <a:t>1</a:t>
            </a:fld>
            <a:endParaRPr lang="ar-SA"/>
          </a:p>
        </p:txBody>
      </p:sp>
    </p:spTree>
    <p:extLst>
      <p:ext uri="{BB962C8B-B14F-4D97-AF65-F5344CB8AC3E}">
        <p14:creationId xmlns:p14="http://schemas.microsoft.com/office/powerpoint/2010/main" val="34471331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F274A9-1BB4-40AD-892D-FF6AB75FF67A}" type="slidenum">
              <a:rPr lang="en-GB" smtClean="0"/>
              <a:t>15</a:t>
            </a:fld>
            <a:endParaRPr lang="en-GB"/>
          </a:p>
        </p:txBody>
      </p:sp>
    </p:spTree>
    <p:extLst>
      <p:ext uri="{BB962C8B-B14F-4D97-AF65-F5344CB8AC3E}">
        <p14:creationId xmlns:p14="http://schemas.microsoft.com/office/powerpoint/2010/main" val="38151838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F274A9-1BB4-40AD-892D-FF6AB75FF67A}" type="slidenum">
              <a:rPr lang="en-GB" smtClean="0"/>
              <a:t>16</a:t>
            </a:fld>
            <a:endParaRPr lang="en-GB"/>
          </a:p>
        </p:txBody>
      </p:sp>
    </p:spTree>
    <p:extLst>
      <p:ext uri="{BB962C8B-B14F-4D97-AF65-F5344CB8AC3E}">
        <p14:creationId xmlns:p14="http://schemas.microsoft.com/office/powerpoint/2010/main" val="30502404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F274A9-1BB4-40AD-892D-FF6AB75FF67A}" type="slidenum">
              <a:rPr lang="en-GB" smtClean="0"/>
              <a:t>17</a:t>
            </a:fld>
            <a:endParaRPr lang="en-GB"/>
          </a:p>
        </p:txBody>
      </p:sp>
    </p:spTree>
    <p:extLst>
      <p:ext uri="{BB962C8B-B14F-4D97-AF65-F5344CB8AC3E}">
        <p14:creationId xmlns:p14="http://schemas.microsoft.com/office/powerpoint/2010/main" val="30433304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F274A9-1BB4-40AD-892D-FF6AB75FF67A}" type="slidenum">
              <a:rPr lang="en-GB" smtClean="0"/>
              <a:t>18</a:t>
            </a:fld>
            <a:endParaRPr lang="en-GB"/>
          </a:p>
        </p:txBody>
      </p:sp>
    </p:spTree>
    <p:extLst>
      <p:ext uri="{BB962C8B-B14F-4D97-AF65-F5344CB8AC3E}">
        <p14:creationId xmlns:p14="http://schemas.microsoft.com/office/powerpoint/2010/main" val="20384636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F274A9-1BB4-40AD-892D-FF6AB75FF67A}" type="slidenum">
              <a:rPr lang="en-GB" smtClean="0"/>
              <a:t>19</a:t>
            </a:fld>
            <a:endParaRPr lang="en-GB"/>
          </a:p>
        </p:txBody>
      </p:sp>
    </p:spTree>
    <p:extLst>
      <p:ext uri="{BB962C8B-B14F-4D97-AF65-F5344CB8AC3E}">
        <p14:creationId xmlns:p14="http://schemas.microsoft.com/office/powerpoint/2010/main" val="7175528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Heating only can’t brake</a:t>
            </a:r>
            <a:r>
              <a:rPr lang="en-GB" baseline="0" dirty="0"/>
              <a:t> the </a:t>
            </a:r>
            <a:r>
              <a:rPr lang="en-GB" baseline="0" dirty="0" err="1"/>
              <a:t>glycosidic</a:t>
            </a:r>
            <a:r>
              <a:rPr lang="en-GB" baseline="0" dirty="0"/>
              <a:t> bond,  there is should be an acid to act on.</a:t>
            </a:r>
          </a:p>
          <a:p>
            <a:endParaRPr lang="en-GB" baseline="0" dirty="0"/>
          </a:p>
          <a:p>
            <a:r>
              <a:rPr lang="en-GB" baseline="0" dirty="0"/>
              <a:t>Sucrose is non-reducing :</a:t>
            </a:r>
          </a:p>
          <a:p>
            <a:r>
              <a:rPr lang="en-GB" dirty="0"/>
              <a:t>http://upload.wikimedia.org/wikipedia/commons/1/1c/Reducing_or_non_reducing_sugar.jpg</a:t>
            </a:r>
          </a:p>
          <a:p>
            <a:endParaRPr lang="en-GB" dirty="0"/>
          </a:p>
        </p:txBody>
      </p:sp>
      <p:sp>
        <p:nvSpPr>
          <p:cNvPr id="4" name="Slide Number Placeholder 3"/>
          <p:cNvSpPr>
            <a:spLocks noGrp="1"/>
          </p:cNvSpPr>
          <p:nvPr>
            <p:ph type="sldNum" sz="quarter" idx="10"/>
          </p:nvPr>
        </p:nvSpPr>
        <p:spPr/>
        <p:txBody>
          <a:bodyPr/>
          <a:lstStyle/>
          <a:p>
            <a:fld id="{38F274A9-1BB4-40AD-892D-FF6AB75FF67A}" type="slidenum">
              <a:rPr lang="en-GB" smtClean="0"/>
              <a:t>20</a:t>
            </a:fld>
            <a:endParaRPr lang="en-GB"/>
          </a:p>
        </p:txBody>
      </p:sp>
    </p:spTree>
    <p:extLst>
      <p:ext uri="{BB962C8B-B14F-4D97-AF65-F5344CB8AC3E}">
        <p14:creationId xmlns:p14="http://schemas.microsoft.com/office/powerpoint/2010/main" val="38810783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F274A9-1BB4-40AD-892D-FF6AB75FF67A}" type="slidenum">
              <a:rPr lang="en-GB" smtClean="0"/>
              <a:t>22</a:t>
            </a:fld>
            <a:endParaRPr lang="en-GB"/>
          </a:p>
        </p:txBody>
      </p:sp>
    </p:spTree>
    <p:extLst>
      <p:ext uri="{BB962C8B-B14F-4D97-AF65-F5344CB8AC3E}">
        <p14:creationId xmlns:p14="http://schemas.microsoft.com/office/powerpoint/2010/main" val="32188300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Heating only can’t brake</a:t>
            </a:r>
            <a:r>
              <a:rPr lang="en-GB" baseline="0" dirty="0"/>
              <a:t> the </a:t>
            </a:r>
            <a:r>
              <a:rPr lang="en-GB" baseline="0" dirty="0" err="1"/>
              <a:t>glycosidic</a:t>
            </a:r>
            <a:r>
              <a:rPr lang="en-GB" baseline="0" dirty="0"/>
              <a:t> bond,  there is should be an acid to act on.</a:t>
            </a:r>
          </a:p>
          <a:p>
            <a:endParaRPr lang="en-GB" baseline="0" dirty="0"/>
          </a:p>
          <a:p>
            <a:r>
              <a:rPr lang="en-GB" baseline="0" dirty="0"/>
              <a:t>Sucrose is non-reducing :</a:t>
            </a:r>
          </a:p>
          <a:p>
            <a:r>
              <a:rPr lang="en-GB" dirty="0"/>
              <a:t>http://upload.wikimedia.org/wikipedia/commons/1/1c/Reducing_or_non_reducing_sugar.jpg</a:t>
            </a:r>
          </a:p>
          <a:p>
            <a:endParaRPr lang="en-GB" dirty="0"/>
          </a:p>
        </p:txBody>
      </p:sp>
      <p:sp>
        <p:nvSpPr>
          <p:cNvPr id="4" name="Slide Number Placeholder 3"/>
          <p:cNvSpPr>
            <a:spLocks noGrp="1"/>
          </p:cNvSpPr>
          <p:nvPr>
            <p:ph type="sldNum" sz="quarter" idx="10"/>
          </p:nvPr>
        </p:nvSpPr>
        <p:spPr/>
        <p:txBody>
          <a:bodyPr/>
          <a:lstStyle/>
          <a:p>
            <a:fld id="{38F274A9-1BB4-40AD-892D-FF6AB75FF67A}" type="slidenum">
              <a:rPr lang="en-GB" smtClean="0"/>
              <a:t>23</a:t>
            </a:fld>
            <a:endParaRPr lang="en-GB"/>
          </a:p>
        </p:txBody>
      </p:sp>
    </p:spTree>
    <p:extLst>
      <p:ext uri="{BB962C8B-B14F-4D97-AF65-F5344CB8AC3E}">
        <p14:creationId xmlns:p14="http://schemas.microsoft.com/office/powerpoint/2010/main" val="25052928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F274A9-1BB4-40AD-892D-FF6AB75FF67A}" type="slidenum">
              <a:rPr lang="en-GB" smtClean="0"/>
              <a:t>25</a:t>
            </a:fld>
            <a:endParaRPr lang="en-GB"/>
          </a:p>
        </p:txBody>
      </p:sp>
    </p:spTree>
    <p:extLst>
      <p:ext uri="{BB962C8B-B14F-4D97-AF65-F5344CB8AC3E}">
        <p14:creationId xmlns:p14="http://schemas.microsoft.com/office/powerpoint/2010/main" val="29592475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Clr>
                <a:schemeClr val="accent2">
                  <a:lumMod val="75000"/>
                </a:schemeClr>
              </a:buClr>
              <a:buFont typeface="Arial" panose="020B0604020202020204" pitchFamily="34" charset="0"/>
              <a:buChar char="•"/>
            </a:pPr>
            <a:r>
              <a:rPr lang="en-GB" b="1" u="sng" dirty="0">
                <a:latin typeface="Times New Roman" panose="02020603050405020304" pitchFamily="18" charset="0"/>
                <a:cs typeface="Times New Roman" panose="02020603050405020304" pitchFamily="18" charset="0"/>
              </a:rPr>
              <a:t>A ketose </a:t>
            </a:r>
            <a:r>
              <a:rPr lang="en-GB" dirty="0">
                <a:latin typeface="Times New Roman" panose="02020603050405020304" pitchFamily="18" charset="0"/>
                <a:cs typeface="Times New Roman" panose="02020603050405020304" pitchFamily="18" charset="0"/>
              </a:rPr>
              <a:t>contains a carbonyl group attached to </a:t>
            </a:r>
            <a:r>
              <a:rPr lang="en-GB" dirty="0">
                <a:solidFill>
                  <a:srgbClr val="0070C0"/>
                </a:solidFill>
                <a:latin typeface="Times New Roman" panose="02020603050405020304" pitchFamily="18" charset="0"/>
                <a:cs typeface="Times New Roman" panose="02020603050405020304" pitchFamily="18" charset="0"/>
              </a:rPr>
              <a:t>two R groups </a:t>
            </a:r>
            <a:r>
              <a:rPr lang="en-GB" dirty="0">
                <a:latin typeface="Times New Roman" panose="02020603050405020304" pitchFamily="18" charset="0"/>
                <a:cs typeface="Times New Roman" panose="02020603050405020304" pitchFamily="18" charset="0"/>
              </a:rPr>
              <a:t>having one or</a:t>
            </a:r>
            <a:br>
              <a:rPr lang="en-GB" dirty="0">
                <a:latin typeface="Times New Roman" panose="02020603050405020304" pitchFamily="18" charset="0"/>
                <a:cs typeface="Times New Roman" panose="02020603050405020304" pitchFamily="18" charset="0"/>
              </a:rPr>
            </a:br>
            <a:r>
              <a:rPr lang="en-GB" dirty="0">
                <a:latin typeface="Times New Roman" panose="02020603050405020304" pitchFamily="18" charset="0"/>
                <a:cs typeface="Times New Roman" panose="02020603050405020304" pitchFamily="18" charset="0"/>
              </a:rPr>
              <a:t> more hydroxyl groups).</a:t>
            </a:r>
          </a:p>
          <a:p>
            <a:pPr marL="285750" indent="-285750">
              <a:buClr>
                <a:schemeClr val="accent2">
                  <a:lumMod val="75000"/>
                </a:schemeClr>
              </a:buClr>
              <a:buFont typeface="Arial" panose="020B0604020202020204" pitchFamily="34" charset="0"/>
              <a:buChar char="•"/>
            </a:pPr>
            <a:endParaRPr lang="en-GB" dirty="0">
              <a:latin typeface="Times New Roman" panose="02020603050405020304" pitchFamily="18" charset="0"/>
              <a:cs typeface="Times New Roman" panose="02020603050405020304" pitchFamily="18" charset="0"/>
            </a:endParaRPr>
          </a:p>
          <a:p>
            <a:pPr marL="285750" indent="-285750">
              <a:buClr>
                <a:schemeClr val="accent2">
                  <a:lumMod val="75000"/>
                </a:schemeClr>
              </a:buClr>
              <a:buFont typeface="Arial" panose="020B0604020202020204" pitchFamily="34" charset="0"/>
              <a:buChar char="•"/>
            </a:pPr>
            <a:r>
              <a:rPr lang="en-GB" b="1" u="sng" dirty="0">
                <a:latin typeface="Times New Roman" panose="02020603050405020304" pitchFamily="18" charset="0"/>
                <a:cs typeface="Times New Roman" panose="02020603050405020304" pitchFamily="18" charset="0"/>
              </a:rPr>
              <a:t>An aldose </a:t>
            </a:r>
            <a:r>
              <a:rPr lang="en-GB" dirty="0">
                <a:latin typeface="Times New Roman" panose="02020603050405020304" pitchFamily="18" charset="0"/>
                <a:cs typeface="Times New Roman" panose="02020603050405020304" pitchFamily="18" charset="0"/>
              </a:rPr>
              <a:t>contains </a:t>
            </a:r>
            <a:r>
              <a:rPr lang="en-GB" dirty="0">
                <a:solidFill>
                  <a:srgbClr val="0070C0"/>
                </a:solidFill>
                <a:latin typeface="Times New Roman" panose="02020603050405020304" pitchFamily="18" charset="0"/>
                <a:cs typeface="Times New Roman" panose="02020603050405020304" pitchFamily="18" charset="0"/>
              </a:rPr>
              <a:t>terminal </a:t>
            </a:r>
            <a:r>
              <a:rPr lang="en-GB" dirty="0">
                <a:latin typeface="Times New Roman" panose="02020603050405020304" pitchFamily="18" charset="0"/>
                <a:cs typeface="Times New Roman" panose="02020603050405020304" pitchFamily="18" charset="0"/>
              </a:rPr>
              <a:t>aldehyde group in addition to R group </a:t>
            </a:r>
            <a:br>
              <a:rPr lang="en-GB" dirty="0">
                <a:latin typeface="Times New Roman" panose="02020603050405020304" pitchFamily="18" charset="0"/>
                <a:cs typeface="Times New Roman" panose="02020603050405020304" pitchFamily="18" charset="0"/>
              </a:rPr>
            </a:br>
            <a:r>
              <a:rPr lang="en-GB" dirty="0">
                <a:latin typeface="Times New Roman" panose="02020603050405020304" pitchFamily="18" charset="0"/>
                <a:cs typeface="Times New Roman" panose="02020603050405020304" pitchFamily="18" charset="0"/>
              </a:rPr>
              <a:t>containing -OH. </a:t>
            </a:r>
            <a:endParaRPr lang="en-GB" dirty="0">
              <a:solidFill>
                <a:schemeClr val="accent2">
                  <a:lumMod val="75000"/>
                </a:schemeClr>
              </a:solidFill>
              <a:latin typeface="Times New Roman" panose="02020603050405020304" pitchFamily="18" charset="0"/>
              <a:cs typeface="Times New Roman" panose="02020603050405020304" pitchFamily="18" charset="0"/>
            </a:endParaRPr>
          </a:p>
          <a:p>
            <a:endParaRPr lang="ar-SA" dirty="0"/>
          </a:p>
        </p:txBody>
      </p:sp>
      <p:sp>
        <p:nvSpPr>
          <p:cNvPr id="4" name="Slide Number Placeholder 3"/>
          <p:cNvSpPr>
            <a:spLocks noGrp="1"/>
          </p:cNvSpPr>
          <p:nvPr>
            <p:ph type="sldNum" sz="quarter" idx="5"/>
          </p:nvPr>
        </p:nvSpPr>
        <p:spPr/>
        <p:txBody>
          <a:bodyPr/>
          <a:lstStyle/>
          <a:p>
            <a:fld id="{99431B73-45C0-4668-82DB-C9441B14EB73}" type="slidenum">
              <a:rPr lang="ar-SA" smtClean="0"/>
              <a:t>4</a:t>
            </a:fld>
            <a:endParaRPr lang="ar-SA"/>
          </a:p>
        </p:txBody>
      </p:sp>
    </p:spTree>
    <p:extLst>
      <p:ext uri="{BB962C8B-B14F-4D97-AF65-F5344CB8AC3E}">
        <p14:creationId xmlns:p14="http://schemas.microsoft.com/office/powerpoint/2010/main" val="11259882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dirty="0"/>
          </a:p>
        </p:txBody>
      </p:sp>
      <p:sp>
        <p:nvSpPr>
          <p:cNvPr id="4" name="Slide Number Placeholder 3"/>
          <p:cNvSpPr>
            <a:spLocks noGrp="1"/>
          </p:cNvSpPr>
          <p:nvPr>
            <p:ph type="sldNum" sz="quarter" idx="5"/>
          </p:nvPr>
        </p:nvSpPr>
        <p:spPr/>
        <p:txBody>
          <a:bodyPr/>
          <a:lstStyle/>
          <a:p>
            <a:fld id="{99431B73-45C0-4668-82DB-C9441B14EB73}" type="slidenum">
              <a:rPr lang="ar-SA" smtClean="0"/>
              <a:t>5</a:t>
            </a:fld>
            <a:endParaRPr lang="ar-SA"/>
          </a:p>
        </p:txBody>
      </p:sp>
    </p:spTree>
    <p:extLst>
      <p:ext uri="{BB962C8B-B14F-4D97-AF65-F5344CB8AC3E}">
        <p14:creationId xmlns:p14="http://schemas.microsoft.com/office/powerpoint/2010/main" val="2183261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dirty="0"/>
          </a:p>
        </p:txBody>
      </p:sp>
      <p:sp>
        <p:nvSpPr>
          <p:cNvPr id="4" name="Slide Number Placeholder 3"/>
          <p:cNvSpPr>
            <a:spLocks noGrp="1"/>
          </p:cNvSpPr>
          <p:nvPr>
            <p:ph type="sldNum" sz="quarter" idx="5"/>
          </p:nvPr>
        </p:nvSpPr>
        <p:spPr/>
        <p:txBody>
          <a:bodyPr/>
          <a:lstStyle/>
          <a:p>
            <a:fld id="{99431B73-45C0-4668-82DB-C9441B14EB73}" type="slidenum">
              <a:rPr lang="ar-SA" smtClean="0"/>
              <a:t>6</a:t>
            </a:fld>
            <a:endParaRPr lang="ar-SA"/>
          </a:p>
        </p:txBody>
      </p:sp>
    </p:spTree>
    <p:extLst>
      <p:ext uri="{BB962C8B-B14F-4D97-AF65-F5344CB8AC3E}">
        <p14:creationId xmlns:p14="http://schemas.microsoft.com/office/powerpoint/2010/main" val="18328987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dirty="0"/>
          </a:p>
        </p:txBody>
      </p:sp>
      <p:sp>
        <p:nvSpPr>
          <p:cNvPr id="4" name="Slide Number Placeholder 3"/>
          <p:cNvSpPr>
            <a:spLocks noGrp="1"/>
          </p:cNvSpPr>
          <p:nvPr>
            <p:ph type="sldNum" sz="quarter" idx="5"/>
          </p:nvPr>
        </p:nvSpPr>
        <p:spPr/>
        <p:txBody>
          <a:bodyPr/>
          <a:lstStyle/>
          <a:p>
            <a:fld id="{99431B73-45C0-4668-82DB-C9441B14EB73}" type="slidenum">
              <a:rPr lang="ar-SA" smtClean="0"/>
              <a:t>7</a:t>
            </a:fld>
            <a:endParaRPr lang="ar-SA"/>
          </a:p>
        </p:txBody>
      </p:sp>
    </p:spTree>
    <p:extLst>
      <p:ext uri="{BB962C8B-B14F-4D97-AF65-F5344CB8AC3E}">
        <p14:creationId xmlns:p14="http://schemas.microsoft.com/office/powerpoint/2010/main" val="31336968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dirty="0"/>
          </a:p>
        </p:txBody>
      </p:sp>
      <p:sp>
        <p:nvSpPr>
          <p:cNvPr id="4" name="Slide Number Placeholder 3"/>
          <p:cNvSpPr>
            <a:spLocks noGrp="1"/>
          </p:cNvSpPr>
          <p:nvPr>
            <p:ph type="sldNum" sz="quarter" idx="5"/>
          </p:nvPr>
        </p:nvSpPr>
        <p:spPr/>
        <p:txBody>
          <a:bodyPr/>
          <a:lstStyle/>
          <a:p>
            <a:fld id="{99431B73-45C0-4668-82DB-C9441B14EB73}" type="slidenum">
              <a:rPr lang="ar-SA" smtClean="0"/>
              <a:t>8</a:t>
            </a:fld>
            <a:endParaRPr lang="ar-SA"/>
          </a:p>
        </p:txBody>
      </p:sp>
    </p:spTree>
    <p:extLst>
      <p:ext uri="{BB962C8B-B14F-4D97-AF65-F5344CB8AC3E}">
        <p14:creationId xmlns:p14="http://schemas.microsoft.com/office/powerpoint/2010/main" val="34890657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dirty="0"/>
          </a:p>
        </p:txBody>
      </p:sp>
      <p:sp>
        <p:nvSpPr>
          <p:cNvPr id="4" name="Slide Number Placeholder 3"/>
          <p:cNvSpPr>
            <a:spLocks noGrp="1"/>
          </p:cNvSpPr>
          <p:nvPr>
            <p:ph type="sldNum" sz="quarter" idx="5"/>
          </p:nvPr>
        </p:nvSpPr>
        <p:spPr/>
        <p:txBody>
          <a:bodyPr/>
          <a:lstStyle/>
          <a:p>
            <a:fld id="{99431B73-45C0-4668-82DB-C9441B14EB73}" type="slidenum">
              <a:rPr lang="ar-SA" smtClean="0"/>
              <a:t>10</a:t>
            </a:fld>
            <a:endParaRPr lang="ar-SA"/>
          </a:p>
        </p:txBody>
      </p:sp>
    </p:spTree>
    <p:extLst>
      <p:ext uri="{BB962C8B-B14F-4D97-AF65-F5344CB8AC3E}">
        <p14:creationId xmlns:p14="http://schemas.microsoft.com/office/powerpoint/2010/main" val="39084470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dirty="0"/>
          </a:p>
        </p:txBody>
      </p:sp>
      <p:sp>
        <p:nvSpPr>
          <p:cNvPr id="4" name="Slide Number Placeholder 3"/>
          <p:cNvSpPr>
            <a:spLocks noGrp="1"/>
          </p:cNvSpPr>
          <p:nvPr>
            <p:ph type="sldNum" sz="quarter" idx="5"/>
          </p:nvPr>
        </p:nvSpPr>
        <p:spPr/>
        <p:txBody>
          <a:bodyPr/>
          <a:lstStyle/>
          <a:p>
            <a:fld id="{99431B73-45C0-4668-82DB-C9441B14EB73}" type="slidenum">
              <a:rPr lang="ar-SA" smtClean="0"/>
              <a:t>12</a:t>
            </a:fld>
            <a:endParaRPr lang="ar-SA"/>
          </a:p>
        </p:txBody>
      </p:sp>
    </p:spTree>
    <p:extLst>
      <p:ext uri="{BB962C8B-B14F-4D97-AF65-F5344CB8AC3E}">
        <p14:creationId xmlns:p14="http://schemas.microsoft.com/office/powerpoint/2010/main" val="31876986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A01E399-15FC-4020-A85E-A12F3A05B501}" type="slidenum">
              <a:rPr lang="en-US" smtClean="0"/>
              <a:t>13</a:t>
            </a:fld>
            <a:endParaRPr lang="en-US"/>
          </a:p>
        </p:txBody>
      </p:sp>
    </p:spTree>
    <p:extLst>
      <p:ext uri="{BB962C8B-B14F-4D97-AF65-F5344CB8AC3E}">
        <p14:creationId xmlns:p14="http://schemas.microsoft.com/office/powerpoint/2010/main" val="39609815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ar-SA"/>
              <a:t>انقر لتحرير نمط عنوان الشكل الرئيسي</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3B926693-0F19-4752-BCE2-8A7228CF9948}" type="datetime1">
              <a:rPr lang="en-US" smtClean="0"/>
              <a:t>9/11/2024</a:t>
            </a:fld>
            <a:endParaRPr lang="en-US"/>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177A7964-8835-494F-9D97-B54AA859F814}" type="slidenum">
              <a:rPr lang="en-US" smtClean="0"/>
              <a:t>‹#›</a:t>
            </a:fld>
            <a:endParaRPr lang="en-US"/>
          </a:p>
        </p:txBody>
      </p:sp>
      <p:grpSp>
        <p:nvGrpSpPr>
          <p:cNvPr id="9" name="Group 8"/>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3998566567"/>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3B926693-0F19-4752-BCE2-8A7228CF9948}" type="datetime1">
              <a:rPr lang="en-US" smtClean="0"/>
              <a:t>9/11/2024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7A7964-8835-494F-9D97-B54AA859F814}" type="slidenum">
              <a:rPr lang="en-US" smtClean="0"/>
              <a:t>‹#›</a:t>
            </a:fld>
            <a:endParaRPr lang="en-US"/>
          </a:p>
        </p:txBody>
      </p:sp>
    </p:spTree>
    <p:extLst>
      <p:ext uri="{BB962C8B-B14F-4D97-AF65-F5344CB8AC3E}">
        <p14:creationId xmlns:p14="http://schemas.microsoft.com/office/powerpoint/2010/main" val="2549100946"/>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3B926693-0F19-4752-BCE2-8A7228CF9948}" type="datetime1">
              <a:rPr lang="en-US" smtClean="0"/>
              <a:t>9/11/2024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7A7964-8835-494F-9D97-B54AA859F814}" type="slidenum">
              <a:rPr lang="en-US" smtClean="0"/>
              <a:t>‹#›</a:t>
            </a:fld>
            <a:endParaRPr lang="en-US"/>
          </a:p>
        </p:txBody>
      </p:sp>
    </p:spTree>
    <p:extLst>
      <p:ext uri="{BB962C8B-B14F-4D97-AF65-F5344CB8AC3E}">
        <p14:creationId xmlns:p14="http://schemas.microsoft.com/office/powerpoint/2010/main" val="3328826956"/>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3B926693-0F19-4752-BCE2-8A7228CF9948}" type="datetime1">
              <a:rPr lang="en-US" smtClean="0"/>
              <a:t>9/11/2024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7A7964-8835-494F-9D97-B54AA859F814}" type="slidenum">
              <a:rPr lang="en-US" smtClean="0"/>
              <a:t>‹#›</a:t>
            </a:fld>
            <a:endParaRPr lang="en-US"/>
          </a:p>
        </p:txBody>
      </p:sp>
    </p:spTree>
    <p:extLst>
      <p:ext uri="{BB962C8B-B14F-4D97-AF65-F5344CB8AC3E}">
        <p14:creationId xmlns:p14="http://schemas.microsoft.com/office/powerpoint/2010/main" val="1767295949"/>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accent1"/>
                </a:solidFill>
              </a:defRPr>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3B926693-0F19-4752-BCE2-8A7228CF9948}" type="datetime1">
              <a:rPr lang="en-US" smtClean="0"/>
              <a:t>9/11/2024</a:t>
            </a:fld>
            <a:endParaRPr lang="en-US"/>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177A7964-8835-494F-9D97-B54AA859F814}" type="slidenum">
              <a:rPr lang="en-US" smtClean="0"/>
              <a:t>‹#›</a:t>
            </a:fld>
            <a:endParaRPr lang="en-US"/>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accent1"/>
          </a:solidFill>
          <a:ln w="0">
            <a:noFill/>
            <a:prstDash val="solid"/>
            <a:round/>
            <a:headEnd/>
            <a:tailEnd/>
          </a:ln>
        </p:spPr>
      </p:sp>
    </p:spTree>
    <p:extLst>
      <p:ext uri="{BB962C8B-B14F-4D97-AF65-F5344CB8AC3E}">
        <p14:creationId xmlns:p14="http://schemas.microsoft.com/office/powerpoint/2010/main" val="1274504930"/>
      </p:ext>
    </p:extLst>
  </p:cSld>
  <p:clrMapOvr>
    <a:overrideClrMapping bg1="dk1" tx1="lt1" bg2="dk2" tx2="lt2" accent1="accent1" accent2="accent2" accent3="accent3" accent4="accent4" accent5="accent5" accent6="accent6" hlink="hlink" folHlink="folHlink"/>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ar-SA"/>
              <a:t>انقر لتحرير نمط عنوان الشكل الرئيسي</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Date Placeholder 4"/>
          <p:cNvSpPr>
            <a:spLocks noGrp="1"/>
          </p:cNvSpPr>
          <p:nvPr>
            <p:ph type="dt" sz="half" idx="10"/>
          </p:nvPr>
        </p:nvSpPr>
        <p:spPr/>
        <p:txBody>
          <a:bodyPr/>
          <a:lstStyle/>
          <a:p>
            <a:fld id="{3B926693-0F19-4752-BCE2-8A7228CF9948}" type="datetime1">
              <a:rPr lang="en-US" smtClean="0"/>
              <a:t>9/11/2024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7A7964-8835-494F-9D97-B54AA859F814}" type="slidenum">
              <a:rPr lang="en-US" smtClean="0"/>
              <a:t>‹#›</a:t>
            </a:fld>
            <a:endParaRPr lang="en-US"/>
          </a:p>
        </p:txBody>
      </p:sp>
    </p:spTree>
    <p:extLst>
      <p:ext uri="{BB962C8B-B14F-4D97-AF65-F5344CB8AC3E}">
        <p14:creationId xmlns:p14="http://schemas.microsoft.com/office/powerpoint/2010/main" val="3788062362"/>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6"/>
          <p:cNvSpPr>
            <a:spLocks noGrp="1"/>
          </p:cNvSpPr>
          <p:nvPr>
            <p:ph type="dt" sz="half" idx="10"/>
          </p:nvPr>
        </p:nvSpPr>
        <p:spPr/>
        <p:txBody>
          <a:bodyPr/>
          <a:lstStyle/>
          <a:p>
            <a:fld id="{3B926693-0F19-4752-BCE2-8A7228CF9948}" type="datetime1">
              <a:rPr lang="en-US" smtClean="0"/>
              <a:t>9/11/2024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77A7964-8835-494F-9D97-B54AA859F814}" type="slidenum">
              <a:rPr lang="en-US" smtClean="0"/>
              <a:t>‹#›</a:t>
            </a:fld>
            <a:endParaRPr lang="en-US"/>
          </a:p>
        </p:txBody>
      </p:sp>
    </p:spTree>
    <p:extLst>
      <p:ext uri="{BB962C8B-B14F-4D97-AF65-F5344CB8AC3E}">
        <p14:creationId xmlns:p14="http://schemas.microsoft.com/office/powerpoint/2010/main" val="3350550202"/>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Date Placeholder 2"/>
          <p:cNvSpPr>
            <a:spLocks noGrp="1"/>
          </p:cNvSpPr>
          <p:nvPr>
            <p:ph type="dt" sz="half" idx="10"/>
          </p:nvPr>
        </p:nvSpPr>
        <p:spPr/>
        <p:txBody>
          <a:bodyPr/>
          <a:lstStyle/>
          <a:p>
            <a:fld id="{3B926693-0F19-4752-BCE2-8A7228CF9948}" type="datetime1">
              <a:rPr lang="en-US" smtClean="0"/>
              <a:t>9/11/2024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7A7964-8835-494F-9D97-B54AA859F814}" type="slidenum">
              <a:rPr lang="en-US" smtClean="0"/>
              <a:t>‹#›</a:t>
            </a:fld>
            <a:endParaRPr lang="en-US"/>
          </a:p>
        </p:txBody>
      </p:sp>
    </p:spTree>
    <p:extLst>
      <p:ext uri="{BB962C8B-B14F-4D97-AF65-F5344CB8AC3E}">
        <p14:creationId xmlns:p14="http://schemas.microsoft.com/office/powerpoint/2010/main" val="1821721804"/>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926693-0F19-4752-BCE2-8A7228CF9948}" type="datetime1">
              <a:rPr lang="en-US" smtClean="0"/>
              <a:t>9/11/2024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77A7964-8835-494F-9D97-B54AA859F814}" type="slidenum">
              <a:rPr lang="en-US" smtClean="0"/>
              <a:t>‹#›</a:t>
            </a:fld>
            <a:endParaRPr lang="en-US"/>
          </a:p>
        </p:txBody>
      </p:sp>
    </p:spTree>
    <p:extLst>
      <p:ext uri="{BB962C8B-B14F-4D97-AF65-F5344CB8AC3E}">
        <p14:creationId xmlns:p14="http://schemas.microsoft.com/office/powerpoint/2010/main" val="1594748127"/>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مع تسمية توضيحية">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ar-SA"/>
              <a:t>انقر لتحرير نمط عنوان الشكل الرئيسي</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3B926693-0F19-4752-BCE2-8A7228CF9948}" type="datetime1">
              <a:rPr lang="en-US" smtClean="0"/>
              <a:t>9/11/2024</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177A7964-8835-494F-9D97-B54AA859F814}"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609462038"/>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مع تسمية توضيحية">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ar-SA"/>
              <a:t>انقر لتحرير نمط عنوان الشكل الرئيسي</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3B926693-0F19-4752-BCE2-8A7228CF9948}" type="datetime1">
              <a:rPr lang="en-US" smtClean="0"/>
              <a:t>9/11/2024</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177A7964-8835-494F-9D97-B54AA859F814}"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148238108"/>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3B926693-0F19-4752-BCE2-8A7228CF9948}" type="datetime1">
              <a:rPr lang="en-US" smtClean="0"/>
              <a:t>9/11/2024</a:t>
            </a:fld>
            <a:endParaRPr lang="en-US"/>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177A7964-8835-494F-9D97-B54AA859F814}" type="slidenum">
              <a:rPr lang="en-US" smtClean="0"/>
              <a:t>‹#›</a:t>
            </a:fld>
            <a:endParaRPr lang="en-US"/>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33112371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914400" rtl="1"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r" defTabSz="914400" rtl="1"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r" defTabSz="914400" rtl="1"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r" defTabSz="914400" rtl="1"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r" defTabSz="914400" rtl="1"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r" defTabSz="914400" rtl="1"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r" defTabSz="914400" rtl="1"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r" defTabSz="914400" rtl="1"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r" defTabSz="914400" rtl="1"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r" defTabSz="914400" rtl="1"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hyperlink" Target="http://www.google.com/url?sa=i&amp;rct=j&amp;q=&amp;esrc=s&amp;frm=1&amp;source=images&amp;cd=&amp;cad=rja&amp;docid=kYDQvS3OYksPuM&amp;tbnid=hQ2eF3LrJZhNaM:&amp;ved=0CAUQjRw&amp;url=http://faculty.ksu.edu.sa/27502/picture%20library/Forms/DispForm.aspx?ID=1&amp;ei=u_JqUsbSGIHChAfLs4CQBg&amp;bvm=bv.55123115,d.bGE&amp;psig=AFQjCNGtKPvJ3J85_7cKqQTwAzTn9kwn-g&amp;ust=1382826839601405" TargetMode="Externa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hyperlink" Target="http://www.google.com/url?sa=i&amp;rct=j&amp;q=&amp;esrc=s&amp;frm=1&amp;source=images&amp;cd=&amp;cad=rja&amp;docid=kYDQvS3OYksPuM&amp;tbnid=hQ2eF3LrJZhNaM:&amp;ved=0CAUQjRw&amp;url=http://faculty.ksu.edu.sa/27502/picture%20library/Forms/DispForm.aspx?ID=1&amp;ei=u_JqUsbSGIHChAfLs4CQBg&amp;bvm=bv.55123115,d.bGE&amp;psig=AFQjCNGtKPvJ3J85_7cKqQTwAzTn9kwn-g&amp;ust=1382826839601405"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microsoft.com/office/2007/relationships/hdphoto" Target="../media/hdphoto2.wdp"/></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microsoft.com/office/2007/relationships/hdphoto" Target="../media/hdphoto4.wdp"/><Relationship Id="rId5" Type="http://schemas.openxmlformats.org/officeDocument/2006/relationships/image" Target="../media/image22.png"/><Relationship Id="rId4" Type="http://schemas.microsoft.com/office/2007/relationships/hdphoto" Target="../media/hdphoto3.wdp"/></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www.google.com.sa/url?sa=i&amp;rct=j&amp;q=&amp;esrc=s&amp;source=images&amp;cd=&amp;cad=rja&amp;uact=8&amp;ved=0CAcQjRw&amp;url=http://www.uspto.gov/web/patents/classification/uspc536/defs536.htm&amp;ei=Awz-VOOPC4LDObOtgIgO&amp;psig=AFQjCNFKeDyDUlZVWzA3i7gLjMJYuEvY_A&amp;ust=1426021713374431"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microsoft.com/office/2007/relationships/hdphoto" Target="../media/hdphoto6.wdp"/><Relationship Id="rId5" Type="http://schemas.openxmlformats.org/officeDocument/2006/relationships/image" Target="../media/image25.png"/><Relationship Id="rId4" Type="http://schemas.microsoft.com/office/2007/relationships/hdphoto" Target="../media/hdphoto5.wdp"/></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microsoft.com/office/2007/relationships/hdphoto" Target="../media/hdphoto7.wdp"/></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1B77DF0-213A-1C4F-A9C1-E0A72011E9D8}"/>
              </a:ext>
            </a:extLst>
          </p:cNvPr>
          <p:cNvSpPr txBox="1">
            <a:spLocks/>
          </p:cNvSpPr>
          <p:nvPr/>
        </p:nvSpPr>
        <p:spPr>
          <a:xfrm>
            <a:off x="1214447" y="1581664"/>
            <a:ext cx="10042558" cy="4185152"/>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a:lstStyle>
          <a:p>
            <a:pPr algn="ctr" rtl="1">
              <a:lnSpc>
                <a:spcPct val="160000"/>
              </a:lnSpc>
            </a:pPr>
            <a:endParaRPr lang="en-GB" sz="3200" b="1" cap="none" dirty="0">
              <a:solidFill>
                <a:schemeClr val="accent1">
                  <a:lumMod val="50000"/>
                </a:schemeClr>
              </a:solidFill>
              <a:latin typeface="Calibri" panose="020F0502020204030204" pitchFamily="34" charset="0"/>
              <a:cs typeface="Calibri" panose="020F0502020204030204" pitchFamily="34" charset="0"/>
            </a:endParaRPr>
          </a:p>
          <a:p>
            <a:pPr algn="ctr" rtl="1">
              <a:lnSpc>
                <a:spcPct val="160000"/>
              </a:lnSpc>
            </a:pPr>
            <a:r>
              <a:rPr lang="en-GB" sz="3600" b="1" cap="none" dirty="0">
                <a:solidFill>
                  <a:schemeClr val="accent1">
                    <a:lumMod val="50000"/>
                  </a:schemeClr>
                </a:solidFill>
                <a:latin typeface="Calibri" panose="020F0502020204030204" pitchFamily="34" charset="0"/>
                <a:cs typeface="Calibri" panose="020F0502020204030204" pitchFamily="34" charset="0"/>
              </a:rPr>
              <a:t>Qualitative Tests of Carbohydrates</a:t>
            </a:r>
          </a:p>
          <a:p>
            <a:pPr algn="ctr">
              <a:lnSpc>
                <a:spcPct val="160000"/>
              </a:lnSpc>
            </a:pPr>
            <a:r>
              <a:rPr lang="en-GB" sz="3600" b="1" cap="none" dirty="0">
                <a:solidFill>
                  <a:schemeClr val="accent1">
                    <a:lumMod val="50000"/>
                  </a:schemeClr>
                </a:solidFill>
                <a:latin typeface="Calibri" panose="020F0502020204030204" pitchFamily="34" charset="0"/>
                <a:cs typeface="Calibri" panose="020F0502020204030204" pitchFamily="34" charset="0"/>
              </a:rPr>
              <a:t>(Part I)</a:t>
            </a:r>
          </a:p>
        </p:txBody>
      </p:sp>
      <p:sp>
        <p:nvSpPr>
          <p:cNvPr id="2" name="Subtitle 2">
            <a:extLst>
              <a:ext uri="{FF2B5EF4-FFF2-40B4-BE49-F238E27FC236}">
                <a16:creationId xmlns:a16="http://schemas.microsoft.com/office/drawing/2014/main" id="{724CDFB0-65A5-4358-A63A-9B329E482DA0}"/>
              </a:ext>
            </a:extLst>
          </p:cNvPr>
          <p:cNvSpPr txBox="1">
            <a:spLocks/>
          </p:cNvSpPr>
          <p:nvPr/>
        </p:nvSpPr>
        <p:spPr>
          <a:xfrm>
            <a:off x="1062737" y="5276336"/>
            <a:ext cx="8144135" cy="1117687"/>
          </a:xfrm>
          <a:prstGeom prst="rect">
            <a:avLst/>
          </a:prstGeom>
        </p:spPr>
        <p:txBody>
          <a:bodyPr vert="horz" lIns="91440" tIns="45720" rIns="91440" bIns="45720" rtlCol="0">
            <a:normAutofit/>
          </a:bodyPr>
          <a:lstStyle>
            <a:lvl1pPr marL="0" indent="0" algn="r" defTabSz="914400" rtl="1"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ctr" defTabSz="914400" rtl="1"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1"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defTabSz="914377">
              <a:defRPr/>
            </a:pPr>
            <a:r>
              <a:rPr lang="en-GB" sz="1600" dirty="0">
                <a:solidFill>
                  <a:schemeClr val="accent2">
                    <a:lumMod val="75000"/>
                  </a:schemeClr>
                </a:solidFill>
                <a:latin typeface="Calibri" panose="020F0502020204030204" pitchFamily="34" charset="0"/>
                <a:cs typeface="Calibri" panose="020F0502020204030204" pitchFamily="34" charset="0"/>
              </a:rPr>
              <a:t>BCH202 [Practical]</a:t>
            </a:r>
          </a:p>
        </p:txBody>
      </p:sp>
      <p:sp>
        <p:nvSpPr>
          <p:cNvPr id="6" name="Slide Number Placeholder 5">
            <a:extLst>
              <a:ext uri="{FF2B5EF4-FFF2-40B4-BE49-F238E27FC236}">
                <a16:creationId xmlns:a16="http://schemas.microsoft.com/office/drawing/2014/main" id="{89EC607E-43D5-44FC-8F1C-127F7024C9CD}"/>
              </a:ext>
            </a:extLst>
          </p:cNvPr>
          <p:cNvSpPr>
            <a:spLocks noGrp="1"/>
          </p:cNvSpPr>
          <p:nvPr>
            <p:ph type="sldNum" sz="quarter" idx="12"/>
          </p:nvPr>
        </p:nvSpPr>
        <p:spPr/>
        <p:txBody>
          <a:bodyPr/>
          <a:lstStyle/>
          <a:p>
            <a:fld id="{177A7964-8835-494F-9D97-B54AA859F814}" type="slidenum">
              <a:rPr lang="en-US" smtClean="0"/>
              <a:t>1</a:t>
            </a:fld>
            <a:endParaRPr lang="en-US"/>
          </a:p>
        </p:txBody>
      </p:sp>
    </p:spTree>
    <p:extLst>
      <p:ext uri="{BB962C8B-B14F-4D97-AF65-F5344CB8AC3E}">
        <p14:creationId xmlns:p14="http://schemas.microsoft.com/office/powerpoint/2010/main" val="18408817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929D3F75-A71B-3B4E-A6AE-83BE3D9F9DF5}"/>
              </a:ext>
            </a:extLst>
          </p:cNvPr>
          <p:cNvCxnSpPr>
            <a:cxnSpLocks/>
          </p:cNvCxnSpPr>
          <p:nvPr/>
        </p:nvCxnSpPr>
        <p:spPr>
          <a:xfrm flipH="1" flipV="1">
            <a:off x="1500188" y="1109086"/>
            <a:ext cx="9655492"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 name="Slide Number Placeholder 2">
            <a:extLst>
              <a:ext uri="{FF2B5EF4-FFF2-40B4-BE49-F238E27FC236}">
                <a16:creationId xmlns:a16="http://schemas.microsoft.com/office/drawing/2014/main" id="{98B1AD64-F1E2-401E-896F-1ACE5FEC87C5}"/>
              </a:ext>
            </a:extLst>
          </p:cNvPr>
          <p:cNvSpPr>
            <a:spLocks noGrp="1"/>
          </p:cNvSpPr>
          <p:nvPr>
            <p:ph type="sldNum" sz="quarter" idx="12"/>
          </p:nvPr>
        </p:nvSpPr>
        <p:spPr>
          <a:xfrm>
            <a:off x="8682957" y="6312229"/>
            <a:ext cx="2819399" cy="345796"/>
          </a:xfrm>
        </p:spPr>
        <p:txBody>
          <a:bodyPr/>
          <a:lstStyle/>
          <a:p>
            <a:fld id="{177A7964-8835-494F-9D97-B54AA859F814}" type="slidenum">
              <a:rPr lang="en-US" smtClean="0"/>
              <a:t>10</a:t>
            </a:fld>
            <a:endParaRPr lang="en-US" dirty="0"/>
          </a:p>
        </p:txBody>
      </p:sp>
      <p:sp>
        <p:nvSpPr>
          <p:cNvPr id="9" name="Rectangle 8">
            <a:extLst>
              <a:ext uri="{FF2B5EF4-FFF2-40B4-BE49-F238E27FC236}">
                <a16:creationId xmlns:a16="http://schemas.microsoft.com/office/drawing/2014/main" id="{0AF0D861-6D15-4CEC-A865-D845028C271D}"/>
              </a:ext>
            </a:extLst>
          </p:cNvPr>
          <p:cNvSpPr/>
          <p:nvPr/>
        </p:nvSpPr>
        <p:spPr>
          <a:xfrm>
            <a:off x="1500187" y="279770"/>
            <a:ext cx="9723625" cy="707886"/>
          </a:xfrm>
          <a:prstGeom prst="rect">
            <a:avLst/>
          </a:prstGeom>
        </p:spPr>
        <p:txBody>
          <a:bodyPr wrap="square">
            <a:spAutoFit/>
          </a:bodyPr>
          <a:lstStyle/>
          <a:p>
            <a:r>
              <a:rPr lang="en-GB" sz="4000" b="1" dirty="0">
                <a:ln w="6600">
                  <a:solidFill>
                    <a:schemeClr val="accent2"/>
                  </a:solidFill>
                  <a:prstDash val="solid"/>
                </a:ln>
                <a:cs typeface="Aparajita" pitchFamily="34" charset="0"/>
              </a:rPr>
              <a:t>Solubility of sugars [physical property]:</a:t>
            </a:r>
          </a:p>
        </p:txBody>
      </p:sp>
      <p:sp>
        <p:nvSpPr>
          <p:cNvPr id="10" name="Rectangle 9">
            <a:extLst>
              <a:ext uri="{FF2B5EF4-FFF2-40B4-BE49-F238E27FC236}">
                <a16:creationId xmlns:a16="http://schemas.microsoft.com/office/drawing/2014/main" id="{2AA2C29B-C876-4359-BC95-1B4BF5E7C0EC}"/>
              </a:ext>
            </a:extLst>
          </p:cNvPr>
          <p:cNvSpPr/>
          <p:nvPr/>
        </p:nvSpPr>
        <p:spPr>
          <a:xfrm>
            <a:off x="700755" y="1371218"/>
            <a:ext cx="11408636" cy="2068323"/>
          </a:xfrm>
          <a:prstGeom prst="rect">
            <a:avLst/>
          </a:prstGeom>
        </p:spPr>
        <p:txBody>
          <a:bodyPr wrap="square">
            <a:spAutoFit/>
          </a:bodyPr>
          <a:lstStyle/>
          <a:p>
            <a:pPr marL="342892" indent="-342892">
              <a:lnSpc>
                <a:spcPct val="150000"/>
              </a:lnSpc>
              <a:spcBef>
                <a:spcPct val="0"/>
              </a:spcBef>
              <a:spcAft>
                <a:spcPct val="30000"/>
              </a:spcAft>
              <a:buFont typeface="Arial" panose="020B0604020202020204" pitchFamily="34" charset="0"/>
              <a:buChar char="•"/>
              <a:defRPr/>
            </a:pPr>
            <a:r>
              <a:rPr lang="en-GB" sz="2000" b="1" dirty="0">
                <a:latin typeface="Calibri" panose="020F0502020204030204" pitchFamily="34" charset="0"/>
                <a:cs typeface="Calibri" panose="020F0502020204030204" pitchFamily="34" charset="0"/>
              </a:rPr>
              <a:t>Monosaccharide</a:t>
            </a:r>
            <a:r>
              <a:rPr lang="en-GB" sz="2000" dirty="0">
                <a:latin typeface="Calibri" panose="020F0502020204030204" pitchFamily="34" charset="0"/>
                <a:cs typeface="Calibri" panose="020F0502020204030204" pitchFamily="34" charset="0"/>
              </a:rPr>
              <a:t> and </a:t>
            </a:r>
            <a:r>
              <a:rPr lang="en-GB" sz="2000" b="1" dirty="0">
                <a:latin typeface="Calibri" panose="020F0502020204030204" pitchFamily="34" charset="0"/>
                <a:cs typeface="Calibri" panose="020F0502020204030204" pitchFamily="34" charset="0"/>
              </a:rPr>
              <a:t>disaccharid</a:t>
            </a:r>
            <a:r>
              <a:rPr lang="en-GB" sz="2000" dirty="0">
                <a:latin typeface="Calibri" panose="020F0502020204030204" pitchFamily="34" charset="0"/>
                <a:cs typeface="Calibri" panose="020F0502020204030204" pitchFamily="34" charset="0"/>
              </a:rPr>
              <a:t>e can be </a:t>
            </a:r>
            <a:r>
              <a:rPr lang="en-GB" sz="2000" dirty="0">
                <a:solidFill>
                  <a:schemeClr val="accent2">
                    <a:lumMod val="75000"/>
                  </a:schemeClr>
                </a:solidFill>
                <a:latin typeface="Calibri" panose="020F0502020204030204" pitchFamily="34" charset="0"/>
                <a:cs typeface="Calibri" panose="020F0502020204030204" pitchFamily="34" charset="0"/>
              </a:rPr>
              <a:t>dissolved freely </a:t>
            </a:r>
            <a:r>
              <a:rPr lang="en-GB" sz="2000" dirty="0">
                <a:latin typeface="Calibri" panose="020F0502020204030204" pitchFamily="34" charset="0"/>
                <a:cs typeface="Calibri" panose="020F0502020204030204" pitchFamily="34" charset="0"/>
              </a:rPr>
              <a:t>in water because water is a polar. </a:t>
            </a:r>
          </a:p>
          <a:p>
            <a:pPr marL="342892" indent="-342892">
              <a:lnSpc>
                <a:spcPct val="150000"/>
              </a:lnSpc>
              <a:spcBef>
                <a:spcPct val="0"/>
              </a:spcBef>
              <a:spcAft>
                <a:spcPct val="30000"/>
              </a:spcAft>
              <a:buFont typeface="Arial" panose="020B0604020202020204" pitchFamily="34" charset="0"/>
              <a:buChar char="•"/>
              <a:defRPr/>
            </a:pPr>
            <a:endParaRPr lang="en-GB" sz="2000" dirty="0">
              <a:latin typeface="Calibri" panose="020F0502020204030204" pitchFamily="34" charset="0"/>
              <a:cs typeface="Calibri" panose="020F0502020204030204" pitchFamily="34" charset="0"/>
            </a:endParaRPr>
          </a:p>
          <a:p>
            <a:pPr marL="342892" indent="-342892">
              <a:lnSpc>
                <a:spcPct val="150000"/>
              </a:lnSpc>
              <a:spcBef>
                <a:spcPct val="0"/>
              </a:spcBef>
              <a:spcAft>
                <a:spcPct val="30000"/>
              </a:spcAft>
              <a:buFont typeface="Arial" panose="020B0604020202020204" pitchFamily="34" charset="0"/>
              <a:buChar char="•"/>
              <a:defRPr/>
            </a:pPr>
            <a:r>
              <a:rPr lang="en-GB" sz="2000" b="1" dirty="0">
                <a:latin typeface="Calibri" panose="020F0502020204030204" pitchFamily="34" charset="0"/>
                <a:cs typeface="Calibri" panose="020F0502020204030204" pitchFamily="34" charset="0"/>
              </a:rPr>
              <a:t>Polysaccharide</a:t>
            </a:r>
            <a:r>
              <a:rPr lang="en-GB" sz="2000" dirty="0">
                <a:latin typeface="Calibri" panose="020F0502020204030204" pitchFamily="34" charset="0"/>
                <a:cs typeface="Calibri" panose="020F0502020204030204" pitchFamily="34" charset="0"/>
              </a:rPr>
              <a:t> </a:t>
            </a:r>
            <a:r>
              <a:rPr lang="en-GB" sz="2000" dirty="0">
                <a:solidFill>
                  <a:schemeClr val="accent2">
                    <a:lumMod val="75000"/>
                  </a:schemeClr>
                </a:solidFill>
                <a:latin typeface="Calibri" panose="020F0502020204030204" pitchFamily="34" charset="0"/>
                <a:cs typeface="Calibri" panose="020F0502020204030204" pitchFamily="34" charset="0"/>
              </a:rPr>
              <a:t>cannot be dissolved </a:t>
            </a:r>
            <a:r>
              <a:rPr lang="en-GB" sz="2000" dirty="0">
                <a:latin typeface="Calibri" panose="020F0502020204030204" pitchFamily="34" charset="0"/>
                <a:cs typeface="Calibri" panose="020F0502020204030204" pitchFamily="34" charset="0"/>
              </a:rPr>
              <a:t>easily in water, because, it has </a:t>
            </a:r>
            <a:r>
              <a:rPr lang="en-GB" sz="2000" b="1" dirty="0">
                <a:latin typeface="Calibri" panose="020F0502020204030204" pitchFamily="34" charset="0"/>
                <a:cs typeface="Calibri" panose="020F0502020204030204" pitchFamily="34" charset="0"/>
              </a:rPr>
              <a:t>high molecular weight</a:t>
            </a:r>
            <a:r>
              <a:rPr lang="en-GB" sz="2000" dirty="0">
                <a:latin typeface="Calibri" panose="020F0502020204030204" pitchFamily="34" charset="0"/>
                <a:cs typeface="Calibri" panose="020F0502020204030204" pitchFamily="34" charset="0"/>
              </a:rPr>
              <a:t>, which give colloidal solutions in water.(e.g. starch)</a:t>
            </a:r>
          </a:p>
        </p:txBody>
      </p:sp>
      <p:pic>
        <p:nvPicPr>
          <p:cNvPr id="2" name="Picture 1">
            <a:extLst>
              <a:ext uri="{FF2B5EF4-FFF2-40B4-BE49-F238E27FC236}">
                <a16:creationId xmlns:a16="http://schemas.microsoft.com/office/drawing/2014/main" id="{BFBD5B72-DF2B-423D-83E5-92E1398BA81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7958080" y="3834873"/>
            <a:ext cx="2061289" cy="2324956"/>
          </a:xfrm>
          <a:prstGeom prst="roundRect">
            <a:avLst>
              <a:gd name="adj" fmla="val 8594"/>
            </a:avLst>
          </a:prstGeom>
          <a:solidFill>
            <a:srgbClr val="FFFFFF">
              <a:shade val="85000"/>
            </a:srgbClr>
          </a:solidFill>
          <a:ln>
            <a:noFill/>
          </a:ln>
          <a:effectLst>
            <a:outerShdw dist="35921" dir="2700000" algn="ctr" rotWithShape="0">
              <a:schemeClr val="bg2"/>
            </a:outerShdw>
          </a:effectLst>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813768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2E8A3E0-E319-41D1-9EC5-D458C3BAC85F}"/>
              </a:ext>
            </a:extLst>
          </p:cNvPr>
          <p:cNvSpPr>
            <a:spLocks noGrp="1"/>
          </p:cNvSpPr>
          <p:nvPr>
            <p:ph type="sldNum" sz="quarter" idx="12"/>
          </p:nvPr>
        </p:nvSpPr>
        <p:spPr/>
        <p:txBody>
          <a:bodyPr/>
          <a:lstStyle/>
          <a:p>
            <a:fld id="{177A7964-8835-494F-9D97-B54AA859F814}" type="slidenum">
              <a:rPr lang="en-US" smtClean="0"/>
              <a:t>11</a:t>
            </a:fld>
            <a:endParaRPr lang="en-US"/>
          </a:p>
        </p:txBody>
      </p:sp>
      <p:sp>
        <p:nvSpPr>
          <p:cNvPr id="4" name="Rectangle 3">
            <a:extLst>
              <a:ext uri="{FF2B5EF4-FFF2-40B4-BE49-F238E27FC236}">
                <a16:creationId xmlns:a16="http://schemas.microsoft.com/office/drawing/2014/main" id="{352A4F0E-A040-4D82-B6EB-8F36780C890A}"/>
              </a:ext>
            </a:extLst>
          </p:cNvPr>
          <p:cNvSpPr/>
          <p:nvPr/>
        </p:nvSpPr>
        <p:spPr>
          <a:xfrm>
            <a:off x="4148412" y="2635043"/>
            <a:ext cx="9980762" cy="830997"/>
          </a:xfrm>
          <a:prstGeom prst="rect">
            <a:avLst/>
          </a:prstGeom>
        </p:spPr>
        <p:txBody>
          <a:bodyPr wrap="square">
            <a:spAutoFit/>
          </a:bodyPr>
          <a:lstStyle/>
          <a:p>
            <a:pPr lvl="0">
              <a:defRPr/>
            </a:pPr>
            <a:r>
              <a:rPr lang="en-GB" sz="4800" b="1" dirty="0">
                <a:ln w="6600">
                  <a:solidFill>
                    <a:schemeClr val="accent2"/>
                  </a:solidFill>
                  <a:prstDash val="solid"/>
                </a:ln>
                <a:latin typeface="Calibri" panose="020F0502020204030204" pitchFamily="34" charset="0"/>
                <a:cs typeface="Calibri" panose="020F0502020204030204" pitchFamily="34" charset="0"/>
              </a:rPr>
              <a:t>Practical Part</a:t>
            </a:r>
          </a:p>
        </p:txBody>
      </p:sp>
    </p:spTree>
    <p:extLst>
      <p:ext uri="{BB962C8B-B14F-4D97-AF65-F5344CB8AC3E}">
        <p14:creationId xmlns:p14="http://schemas.microsoft.com/office/powerpoint/2010/main" val="23111102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929D3F75-A71B-3B4E-A6AE-83BE3D9F9DF5}"/>
              </a:ext>
            </a:extLst>
          </p:cNvPr>
          <p:cNvCxnSpPr>
            <a:cxnSpLocks/>
          </p:cNvCxnSpPr>
          <p:nvPr/>
        </p:nvCxnSpPr>
        <p:spPr>
          <a:xfrm flipH="1" flipV="1">
            <a:off x="1500188" y="1109086"/>
            <a:ext cx="9655492"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 name="Slide Number Placeholder 2">
            <a:extLst>
              <a:ext uri="{FF2B5EF4-FFF2-40B4-BE49-F238E27FC236}">
                <a16:creationId xmlns:a16="http://schemas.microsoft.com/office/drawing/2014/main" id="{98B1AD64-F1E2-401E-896F-1ACE5FEC87C5}"/>
              </a:ext>
            </a:extLst>
          </p:cNvPr>
          <p:cNvSpPr>
            <a:spLocks noGrp="1"/>
          </p:cNvSpPr>
          <p:nvPr>
            <p:ph type="sldNum" sz="quarter" idx="12"/>
          </p:nvPr>
        </p:nvSpPr>
        <p:spPr>
          <a:xfrm>
            <a:off x="8682957" y="6312229"/>
            <a:ext cx="2819399" cy="345796"/>
          </a:xfrm>
        </p:spPr>
        <p:txBody>
          <a:bodyPr/>
          <a:lstStyle/>
          <a:p>
            <a:fld id="{177A7964-8835-494F-9D97-B54AA859F814}" type="slidenum">
              <a:rPr lang="en-US" smtClean="0"/>
              <a:t>12</a:t>
            </a:fld>
            <a:endParaRPr lang="en-US" dirty="0"/>
          </a:p>
        </p:txBody>
      </p:sp>
      <p:sp>
        <p:nvSpPr>
          <p:cNvPr id="9" name="Rectangle 8">
            <a:extLst>
              <a:ext uri="{FF2B5EF4-FFF2-40B4-BE49-F238E27FC236}">
                <a16:creationId xmlns:a16="http://schemas.microsoft.com/office/drawing/2014/main" id="{0AF0D861-6D15-4CEC-A865-D845028C271D}"/>
              </a:ext>
            </a:extLst>
          </p:cNvPr>
          <p:cNvSpPr/>
          <p:nvPr/>
        </p:nvSpPr>
        <p:spPr>
          <a:xfrm>
            <a:off x="1500187" y="279770"/>
            <a:ext cx="9723625" cy="707886"/>
          </a:xfrm>
          <a:prstGeom prst="rect">
            <a:avLst/>
          </a:prstGeom>
        </p:spPr>
        <p:txBody>
          <a:bodyPr wrap="square">
            <a:spAutoFit/>
          </a:bodyPr>
          <a:lstStyle/>
          <a:p>
            <a:r>
              <a:rPr lang="en-GB" sz="4000" b="1" dirty="0">
                <a:ln w="6600">
                  <a:solidFill>
                    <a:schemeClr val="accent2"/>
                  </a:solidFill>
                  <a:prstDash val="solid"/>
                </a:ln>
                <a:latin typeface="Calibri" panose="020F0502020204030204" pitchFamily="34" charset="0"/>
                <a:cs typeface="Calibri" panose="020F0502020204030204" pitchFamily="34" charset="0"/>
              </a:rPr>
              <a:t>Chemical properties of carbohydrates: </a:t>
            </a:r>
          </a:p>
        </p:txBody>
      </p:sp>
      <p:grpSp>
        <p:nvGrpSpPr>
          <p:cNvPr id="7" name="Group 6">
            <a:extLst>
              <a:ext uri="{FF2B5EF4-FFF2-40B4-BE49-F238E27FC236}">
                <a16:creationId xmlns:a16="http://schemas.microsoft.com/office/drawing/2014/main" id="{7409C84A-0DD3-4085-8A9E-435066D23CFF}"/>
              </a:ext>
            </a:extLst>
          </p:cNvPr>
          <p:cNvGrpSpPr/>
          <p:nvPr/>
        </p:nvGrpSpPr>
        <p:grpSpPr>
          <a:xfrm>
            <a:off x="1093862" y="1635602"/>
            <a:ext cx="10408494" cy="4150112"/>
            <a:chOff x="597661" y="2039394"/>
            <a:chExt cx="7622413" cy="4064000"/>
          </a:xfrm>
        </p:grpSpPr>
        <p:graphicFrame>
          <p:nvGraphicFramePr>
            <p:cNvPr id="8" name="Diagram 7">
              <a:extLst>
                <a:ext uri="{FF2B5EF4-FFF2-40B4-BE49-F238E27FC236}">
                  <a16:creationId xmlns:a16="http://schemas.microsoft.com/office/drawing/2014/main" id="{89EE81FD-4492-407E-993F-87CF680FC724}"/>
                </a:ext>
              </a:extLst>
            </p:cNvPr>
            <p:cNvGraphicFramePr/>
            <p:nvPr>
              <p:extLst>
                <p:ext uri="{D42A27DB-BD31-4B8C-83A1-F6EECF244321}">
                  <p14:modId xmlns:p14="http://schemas.microsoft.com/office/powerpoint/2010/main" val="1314393293"/>
                </p:ext>
              </p:extLst>
            </p:nvPr>
          </p:nvGraphicFramePr>
          <p:xfrm>
            <a:off x="597661" y="2039394"/>
            <a:ext cx="7622413"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extBox 10">
              <a:extLst>
                <a:ext uri="{FF2B5EF4-FFF2-40B4-BE49-F238E27FC236}">
                  <a16:creationId xmlns:a16="http://schemas.microsoft.com/office/drawing/2014/main" id="{6D538952-B68E-4909-8E6F-50083C660327}"/>
                </a:ext>
              </a:extLst>
            </p:cNvPr>
            <p:cNvSpPr txBox="1"/>
            <p:nvPr/>
          </p:nvSpPr>
          <p:spPr>
            <a:xfrm>
              <a:off x="775132" y="2333439"/>
              <a:ext cx="504825" cy="461665"/>
            </a:xfrm>
            <a:prstGeom prst="rect">
              <a:avLst/>
            </a:prstGeom>
            <a:noFill/>
          </p:spPr>
          <p:txBody>
            <a:bodyPr wrap="square" rtlCol="0">
              <a:spAutoFit/>
            </a:bodyPr>
            <a:lstStyle/>
            <a:p>
              <a:r>
                <a:rPr lang="en-GB" sz="2400" dirty="0">
                  <a:solidFill>
                    <a:schemeClr val="accent2">
                      <a:lumMod val="75000"/>
                    </a:schemeClr>
                  </a:solidFill>
                  <a:latin typeface="Calibri" panose="020F0502020204030204" pitchFamily="34" charset="0"/>
                  <a:cs typeface="Calibri" panose="020F0502020204030204" pitchFamily="34" charset="0"/>
                </a:rPr>
                <a:t>1</a:t>
              </a:r>
            </a:p>
          </p:txBody>
        </p:sp>
        <p:sp>
          <p:nvSpPr>
            <p:cNvPr id="12" name="TextBox 11">
              <a:extLst>
                <a:ext uri="{FF2B5EF4-FFF2-40B4-BE49-F238E27FC236}">
                  <a16:creationId xmlns:a16="http://schemas.microsoft.com/office/drawing/2014/main" id="{A408722C-F76C-469D-9950-A73B48B94C22}"/>
                </a:ext>
              </a:extLst>
            </p:cNvPr>
            <p:cNvSpPr txBox="1"/>
            <p:nvPr/>
          </p:nvSpPr>
          <p:spPr>
            <a:xfrm>
              <a:off x="1027545" y="3090792"/>
              <a:ext cx="504825" cy="461665"/>
            </a:xfrm>
            <a:prstGeom prst="rect">
              <a:avLst/>
            </a:prstGeom>
            <a:noFill/>
          </p:spPr>
          <p:txBody>
            <a:bodyPr wrap="square" rtlCol="0">
              <a:spAutoFit/>
            </a:bodyPr>
            <a:lstStyle/>
            <a:p>
              <a:r>
                <a:rPr lang="en-GB" sz="2400" dirty="0">
                  <a:solidFill>
                    <a:schemeClr val="accent2">
                      <a:lumMod val="75000"/>
                    </a:schemeClr>
                  </a:solidFill>
                  <a:latin typeface="Calibri" panose="020F0502020204030204" pitchFamily="34" charset="0"/>
                  <a:cs typeface="Calibri" panose="020F0502020204030204" pitchFamily="34" charset="0"/>
                </a:rPr>
                <a:t>2</a:t>
              </a:r>
            </a:p>
          </p:txBody>
        </p:sp>
        <p:sp>
          <p:nvSpPr>
            <p:cNvPr id="13" name="TextBox 12">
              <a:extLst>
                <a:ext uri="{FF2B5EF4-FFF2-40B4-BE49-F238E27FC236}">
                  <a16:creationId xmlns:a16="http://schemas.microsoft.com/office/drawing/2014/main" id="{26C6D885-1492-4058-8BEF-EF5F778148C3}"/>
                </a:ext>
              </a:extLst>
            </p:cNvPr>
            <p:cNvSpPr txBox="1"/>
            <p:nvPr/>
          </p:nvSpPr>
          <p:spPr>
            <a:xfrm>
              <a:off x="1100465" y="3855299"/>
              <a:ext cx="431905" cy="461665"/>
            </a:xfrm>
            <a:prstGeom prst="rect">
              <a:avLst/>
            </a:prstGeom>
            <a:noFill/>
          </p:spPr>
          <p:txBody>
            <a:bodyPr wrap="square" rtlCol="0">
              <a:spAutoFit/>
            </a:bodyPr>
            <a:lstStyle/>
            <a:p>
              <a:r>
                <a:rPr lang="en-GB" sz="2400" dirty="0">
                  <a:solidFill>
                    <a:schemeClr val="accent2">
                      <a:lumMod val="75000"/>
                    </a:schemeClr>
                  </a:solidFill>
                  <a:latin typeface="Calibri" panose="020F0502020204030204" pitchFamily="34" charset="0"/>
                  <a:cs typeface="Calibri" panose="020F0502020204030204" pitchFamily="34" charset="0"/>
                </a:rPr>
                <a:t>3</a:t>
              </a:r>
            </a:p>
          </p:txBody>
        </p:sp>
        <p:sp>
          <p:nvSpPr>
            <p:cNvPr id="14" name="TextBox 13">
              <a:extLst>
                <a:ext uri="{FF2B5EF4-FFF2-40B4-BE49-F238E27FC236}">
                  <a16:creationId xmlns:a16="http://schemas.microsoft.com/office/drawing/2014/main" id="{AE69CCA5-8A90-4784-82EE-8D64780F3161}"/>
                </a:ext>
              </a:extLst>
            </p:cNvPr>
            <p:cNvSpPr txBox="1"/>
            <p:nvPr/>
          </p:nvSpPr>
          <p:spPr>
            <a:xfrm>
              <a:off x="1027545" y="4625956"/>
              <a:ext cx="504825" cy="461665"/>
            </a:xfrm>
            <a:prstGeom prst="rect">
              <a:avLst/>
            </a:prstGeom>
            <a:noFill/>
          </p:spPr>
          <p:txBody>
            <a:bodyPr wrap="square" rtlCol="0">
              <a:spAutoFit/>
            </a:bodyPr>
            <a:lstStyle/>
            <a:p>
              <a:r>
                <a:rPr lang="en-GB" sz="2400" dirty="0">
                  <a:solidFill>
                    <a:schemeClr val="accent2">
                      <a:lumMod val="75000"/>
                    </a:schemeClr>
                  </a:solidFill>
                  <a:latin typeface="Calibri" panose="020F0502020204030204" pitchFamily="34" charset="0"/>
                  <a:cs typeface="Calibri" panose="020F0502020204030204" pitchFamily="34" charset="0"/>
                </a:rPr>
                <a:t>4</a:t>
              </a:r>
            </a:p>
          </p:txBody>
        </p:sp>
        <p:sp>
          <p:nvSpPr>
            <p:cNvPr id="15" name="TextBox 14">
              <a:extLst>
                <a:ext uri="{FF2B5EF4-FFF2-40B4-BE49-F238E27FC236}">
                  <a16:creationId xmlns:a16="http://schemas.microsoft.com/office/drawing/2014/main" id="{5730484C-8F4D-45C3-AF39-3726A19A948C}"/>
                </a:ext>
              </a:extLst>
            </p:cNvPr>
            <p:cNvSpPr txBox="1"/>
            <p:nvPr/>
          </p:nvSpPr>
          <p:spPr>
            <a:xfrm>
              <a:off x="775132" y="5390463"/>
              <a:ext cx="504825" cy="461665"/>
            </a:xfrm>
            <a:prstGeom prst="rect">
              <a:avLst/>
            </a:prstGeom>
            <a:noFill/>
          </p:spPr>
          <p:txBody>
            <a:bodyPr wrap="square" rtlCol="0">
              <a:spAutoFit/>
            </a:bodyPr>
            <a:lstStyle/>
            <a:p>
              <a:r>
                <a:rPr lang="en-GB" sz="2400" dirty="0">
                  <a:solidFill>
                    <a:schemeClr val="accent2">
                      <a:lumMod val="75000"/>
                    </a:schemeClr>
                  </a:solidFill>
                  <a:latin typeface="Calibri" panose="020F0502020204030204" pitchFamily="34" charset="0"/>
                  <a:cs typeface="Calibri" panose="020F0502020204030204" pitchFamily="34" charset="0"/>
                </a:rPr>
                <a:t>5</a:t>
              </a:r>
            </a:p>
          </p:txBody>
        </p:sp>
      </p:grpSp>
    </p:spTree>
    <p:extLst>
      <p:ext uri="{BB962C8B-B14F-4D97-AF65-F5344CB8AC3E}">
        <p14:creationId xmlns:p14="http://schemas.microsoft.com/office/powerpoint/2010/main" val="33725438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43484" y="824038"/>
            <a:ext cx="10938617" cy="4800600"/>
          </a:xfrm>
        </p:spPr>
        <p:txBody>
          <a:bodyPr>
            <a:noAutofit/>
          </a:bodyPr>
          <a:lstStyle/>
          <a:p>
            <a:pPr marL="0" indent="0" algn="l" rtl="0">
              <a:buClr>
                <a:schemeClr val="bg1">
                  <a:lumMod val="75000"/>
                </a:schemeClr>
              </a:buClr>
              <a:buNone/>
            </a:pPr>
            <a:endParaRPr lang="en-GB" sz="1800" dirty="0">
              <a:solidFill>
                <a:schemeClr val="tx1"/>
              </a:solidFill>
              <a:latin typeface="Calibri" panose="020F0502020204030204" pitchFamily="34" charset="0"/>
              <a:cs typeface="Calibri" panose="020F0502020204030204" pitchFamily="34" charset="0"/>
            </a:endParaRPr>
          </a:p>
          <a:p>
            <a:pPr algn="l" rtl="0">
              <a:lnSpc>
                <a:spcPct val="150000"/>
              </a:lnSpc>
              <a:buClr>
                <a:schemeClr val="bg1">
                  <a:lumMod val="75000"/>
                </a:schemeClr>
              </a:buClr>
              <a:buFont typeface="Wingdings" panose="05000000000000000000" pitchFamily="2" charset="2"/>
              <a:buChar char="Ø"/>
            </a:pPr>
            <a:r>
              <a:rPr lang="en-GB" sz="1800" b="1" dirty="0">
                <a:solidFill>
                  <a:schemeClr val="accent1">
                    <a:lumMod val="75000"/>
                  </a:schemeClr>
                </a:solidFill>
                <a:latin typeface="Calibri" panose="020F0502020204030204" pitchFamily="34" charset="0"/>
                <a:cs typeface="Calibri" panose="020F0502020204030204" pitchFamily="34" charset="0"/>
              </a:rPr>
              <a:t>Objective:</a:t>
            </a:r>
          </a:p>
          <a:p>
            <a:pPr marL="0" indent="0" algn="l" rtl="0">
              <a:lnSpc>
                <a:spcPct val="150000"/>
              </a:lnSpc>
              <a:buClr>
                <a:schemeClr val="accent2">
                  <a:lumMod val="75000"/>
                </a:schemeClr>
              </a:buClr>
              <a:buNone/>
            </a:pPr>
            <a:r>
              <a:rPr lang="en-GB" sz="1800" dirty="0">
                <a:solidFill>
                  <a:schemeClr val="tx1"/>
                </a:solidFill>
                <a:latin typeface="Calibri" panose="020F0502020204030204" pitchFamily="34" charset="0"/>
                <a:cs typeface="Calibri" panose="020F0502020204030204" pitchFamily="34" charset="0"/>
              </a:rPr>
              <a:t>To identify the carbohydrate from other macromolecules lipids and proteins (</a:t>
            </a:r>
            <a:r>
              <a:rPr lang="en-GB" sz="1800" dirty="0">
                <a:solidFill>
                  <a:schemeClr val="accent2">
                    <a:lumMod val="75000"/>
                  </a:schemeClr>
                </a:solidFill>
                <a:latin typeface="Calibri" panose="020F0502020204030204" pitchFamily="34" charset="0"/>
                <a:cs typeface="Calibri" panose="020F0502020204030204" pitchFamily="34" charset="0"/>
              </a:rPr>
              <a:t>this test is specific for all carbohydrates</a:t>
            </a:r>
            <a:r>
              <a:rPr lang="en-GB" sz="1800" dirty="0">
                <a:solidFill>
                  <a:schemeClr val="tx1"/>
                </a:solidFill>
                <a:latin typeface="Calibri" panose="020F0502020204030204" pitchFamily="34" charset="0"/>
                <a:cs typeface="Calibri" panose="020F0502020204030204" pitchFamily="34" charset="0"/>
              </a:rPr>
              <a:t>).</a:t>
            </a:r>
          </a:p>
          <a:p>
            <a:pPr marL="257168" indent="-257168" algn="l" rtl="0">
              <a:lnSpc>
                <a:spcPct val="150000"/>
              </a:lnSpc>
              <a:buClr>
                <a:schemeClr val="accent2">
                  <a:lumMod val="75000"/>
                </a:schemeClr>
              </a:buClr>
              <a:buFont typeface="Arial" panose="020B0604020202020204" pitchFamily="34" charset="0"/>
              <a:buChar char="•"/>
            </a:pPr>
            <a:endParaRPr lang="en-GB" sz="1800" dirty="0">
              <a:latin typeface="Calibri" panose="020F0502020204030204" pitchFamily="34" charset="0"/>
              <a:cs typeface="Calibri" panose="020F0502020204030204" pitchFamily="34" charset="0"/>
            </a:endParaRPr>
          </a:p>
          <a:p>
            <a:pPr algn="l" rtl="0">
              <a:lnSpc>
                <a:spcPct val="150000"/>
              </a:lnSpc>
              <a:buClr>
                <a:schemeClr val="bg1">
                  <a:lumMod val="75000"/>
                </a:schemeClr>
              </a:buClr>
              <a:buFont typeface="Wingdings" panose="05000000000000000000" pitchFamily="2" charset="2"/>
              <a:buChar char="Ø"/>
            </a:pPr>
            <a:r>
              <a:rPr lang="en-GB" sz="1800" b="1" dirty="0">
                <a:solidFill>
                  <a:schemeClr val="accent1">
                    <a:lumMod val="75000"/>
                  </a:schemeClr>
                </a:solidFill>
                <a:latin typeface="Calibri" panose="020F0502020204030204" pitchFamily="34" charset="0"/>
                <a:cs typeface="Calibri" panose="020F0502020204030204" pitchFamily="34" charset="0"/>
              </a:rPr>
              <a:t>Principle:</a:t>
            </a:r>
          </a:p>
          <a:p>
            <a:pPr marL="0" indent="0" algn="l" rtl="0">
              <a:lnSpc>
                <a:spcPct val="150000"/>
              </a:lnSpc>
              <a:buClr>
                <a:schemeClr val="accent2">
                  <a:lumMod val="75000"/>
                </a:schemeClr>
              </a:buClr>
              <a:buNone/>
            </a:pPr>
            <a:r>
              <a:rPr lang="en-GB" sz="1800" b="1" dirty="0">
                <a:solidFill>
                  <a:schemeClr val="tx1"/>
                </a:solidFill>
                <a:latin typeface="Calibri" panose="020F0502020204030204" pitchFamily="34" charset="0"/>
                <a:cs typeface="Calibri" panose="020F0502020204030204" pitchFamily="34" charset="0"/>
              </a:rPr>
              <a:t>Two solutions are used : (</a:t>
            </a:r>
            <a:r>
              <a:rPr lang="en-GB" sz="1800" dirty="0">
                <a:solidFill>
                  <a:schemeClr val="accent1">
                    <a:lumMod val="75000"/>
                  </a:schemeClr>
                </a:solidFill>
                <a:latin typeface="Calibri" panose="020F0502020204030204" pitchFamily="34" charset="0"/>
                <a:cs typeface="Calibri" panose="020F0502020204030204" pitchFamily="34" charset="0"/>
              </a:rPr>
              <a:t>H</a:t>
            </a:r>
            <a:r>
              <a:rPr lang="en-GB" sz="1800" baseline="-25000" dirty="0">
                <a:solidFill>
                  <a:schemeClr val="accent1">
                    <a:lumMod val="75000"/>
                  </a:schemeClr>
                </a:solidFill>
                <a:latin typeface="Calibri" panose="020F0502020204030204" pitchFamily="34" charset="0"/>
                <a:cs typeface="Calibri" panose="020F0502020204030204" pitchFamily="34" charset="0"/>
              </a:rPr>
              <a:t>2</a:t>
            </a:r>
            <a:r>
              <a:rPr lang="en-GB" sz="1800" dirty="0">
                <a:solidFill>
                  <a:schemeClr val="accent1">
                    <a:lumMod val="75000"/>
                  </a:schemeClr>
                </a:solidFill>
                <a:latin typeface="Calibri" panose="020F0502020204030204" pitchFamily="34" charset="0"/>
                <a:cs typeface="Calibri" panose="020F0502020204030204" pitchFamily="34" charset="0"/>
              </a:rPr>
              <a:t>SO</a:t>
            </a:r>
            <a:r>
              <a:rPr lang="en-GB" sz="1800" baseline="-25000" dirty="0">
                <a:solidFill>
                  <a:schemeClr val="accent1">
                    <a:lumMod val="75000"/>
                  </a:schemeClr>
                </a:solidFill>
                <a:latin typeface="Calibri" panose="020F0502020204030204" pitchFamily="34" charset="0"/>
                <a:cs typeface="Calibri" panose="020F0502020204030204" pitchFamily="34" charset="0"/>
              </a:rPr>
              <a:t>4 </a:t>
            </a:r>
            <a:r>
              <a:rPr lang="en-GB" sz="1800" dirty="0">
                <a:solidFill>
                  <a:schemeClr val="accent1">
                    <a:lumMod val="75000"/>
                  </a:schemeClr>
                </a:solidFill>
                <a:latin typeface="Calibri" panose="020F0502020204030204" pitchFamily="34" charset="0"/>
                <a:cs typeface="Calibri" panose="020F0502020204030204" pitchFamily="34" charset="0"/>
              </a:rPr>
              <a:t>and </a:t>
            </a:r>
            <a:r>
              <a:rPr lang="el-GR" sz="1800" dirty="0">
                <a:solidFill>
                  <a:schemeClr val="accent1">
                    <a:lumMod val="75000"/>
                  </a:schemeClr>
                </a:solidFill>
                <a:latin typeface="Calibri" panose="020F0502020204030204" pitchFamily="34" charset="0"/>
                <a:cs typeface="Calibri" panose="020F0502020204030204" pitchFamily="34" charset="0"/>
              </a:rPr>
              <a:t>α-</a:t>
            </a:r>
            <a:r>
              <a:rPr lang="en-GB" sz="1800" dirty="0">
                <a:solidFill>
                  <a:schemeClr val="accent1">
                    <a:lumMod val="75000"/>
                  </a:schemeClr>
                </a:solidFill>
                <a:latin typeface="Calibri" panose="020F0502020204030204" pitchFamily="34" charset="0"/>
                <a:cs typeface="Calibri" panose="020F0502020204030204" pitchFamily="34" charset="0"/>
              </a:rPr>
              <a:t>naphthol </a:t>
            </a:r>
            <a:r>
              <a:rPr lang="en-GB" sz="1800" b="1" dirty="0">
                <a:solidFill>
                  <a:schemeClr val="tx1"/>
                </a:solidFill>
                <a:latin typeface="Calibri" panose="020F0502020204030204" pitchFamily="34" charset="0"/>
                <a:cs typeface="Calibri" panose="020F0502020204030204" pitchFamily="34" charset="0"/>
              </a:rPr>
              <a:t>)</a:t>
            </a:r>
          </a:p>
          <a:p>
            <a:pPr marL="457200" indent="-457200" algn="l" rtl="0">
              <a:lnSpc>
                <a:spcPct val="150000"/>
              </a:lnSpc>
              <a:buClr>
                <a:schemeClr val="bg1">
                  <a:lumMod val="75000"/>
                </a:schemeClr>
              </a:buClr>
              <a:buFont typeface="+mj-lt"/>
              <a:buAutoNum type="arabicPeriod"/>
            </a:pPr>
            <a:r>
              <a:rPr lang="en-GB" sz="1800" dirty="0">
                <a:solidFill>
                  <a:schemeClr val="tx1"/>
                </a:solidFill>
                <a:latin typeface="Calibri" panose="020F0502020204030204" pitchFamily="34" charset="0"/>
                <a:cs typeface="Calibri" panose="020F0502020204030204" pitchFamily="34" charset="0"/>
              </a:rPr>
              <a:t>The sulfuric acid  (H</a:t>
            </a:r>
            <a:r>
              <a:rPr lang="en-GB" sz="1800" baseline="-25000" dirty="0">
                <a:solidFill>
                  <a:schemeClr val="tx1"/>
                </a:solidFill>
                <a:latin typeface="Calibri" panose="020F0502020204030204" pitchFamily="34" charset="0"/>
                <a:cs typeface="Calibri" panose="020F0502020204030204" pitchFamily="34" charset="0"/>
              </a:rPr>
              <a:t>2</a:t>
            </a:r>
            <a:r>
              <a:rPr lang="en-GB" sz="1800" dirty="0">
                <a:solidFill>
                  <a:schemeClr val="tx1"/>
                </a:solidFill>
                <a:latin typeface="Calibri" panose="020F0502020204030204" pitchFamily="34" charset="0"/>
                <a:cs typeface="Calibri" panose="020F0502020204030204" pitchFamily="34" charset="0"/>
              </a:rPr>
              <a:t>SO</a:t>
            </a:r>
            <a:r>
              <a:rPr lang="en-GB" sz="1800" baseline="-25000" dirty="0">
                <a:solidFill>
                  <a:schemeClr val="tx1"/>
                </a:solidFill>
                <a:latin typeface="Calibri" panose="020F0502020204030204" pitchFamily="34" charset="0"/>
                <a:cs typeface="Calibri" panose="020F0502020204030204" pitchFamily="34" charset="0"/>
              </a:rPr>
              <a:t>4</a:t>
            </a:r>
            <a:r>
              <a:rPr lang="en-GB" sz="1800" dirty="0">
                <a:solidFill>
                  <a:schemeClr val="tx1"/>
                </a:solidFill>
                <a:latin typeface="Calibri" panose="020F0502020204030204" pitchFamily="34" charset="0"/>
                <a:cs typeface="Calibri" panose="020F0502020204030204" pitchFamily="34" charset="0"/>
              </a:rPr>
              <a:t>) will dehydrates </a:t>
            </a:r>
            <a:r>
              <a:rPr lang="en-GB" sz="1800" u="sng" dirty="0">
                <a:solidFill>
                  <a:schemeClr val="tx1"/>
                </a:solidFill>
                <a:latin typeface="Calibri" panose="020F0502020204030204" pitchFamily="34" charset="0"/>
                <a:cs typeface="Calibri" panose="020F0502020204030204" pitchFamily="34" charset="0"/>
              </a:rPr>
              <a:t>the sugar</a:t>
            </a:r>
            <a:r>
              <a:rPr lang="en-GB" sz="1800" dirty="0">
                <a:solidFill>
                  <a:schemeClr val="tx1"/>
                </a:solidFill>
                <a:latin typeface="Calibri" panose="020F0502020204030204" pitchFamily="34" charset="0"/>
                <a:cs typeface="Calibri" panose="020F0502020204030204" pitchFamily="34" charset="0"/>
              </a:rPr>
              <a:t> (</a:t>
            </a:r>
            <a:r>
              <a:rPr lang="en-GB" sz="1800" u="sng" dirty="0">
                <a:solidFill>
                  <a:schemeClr val="tx1"/>
                </a:solidFill>
                <a:latin typeface="Calibri" panose="020F0502020204030204" pitchFamily="34" charset="0"/>
                <a:cs typeface="Calibri" panose="020F0502020204030204" pitchFamily="34" charset="0"/>
              </a:rPr>
              <a:t>pentose</a:t>
            </a:r>
            <a:r>
              <a:rPr lang="en-GB" sz="1800" dirty="0">
                <a:solidFill>
                  <a:schemeClr val="tx1"/>
                </a:solidFill>
                <a:latin typeface="Calibri" panose="020F0502020204030204" pitchFamily="34" charset="0"/>
                <a:cs typeface="Calibri" panose="020F0502020204030204" pitchFamily="34" charset="0"/>
              </a:rPr>
              <a:t> to form </a:t>
            </a:r>
            <a:r>
              <a:rPr lang="en-GB" sz="1800" dirty="0">
                <a:solidFill>
                  <a:schemeClr val="accent2">
                    <a:lumMod val="75000"/>
                  </a:schemeClr>
                </a:solidFill>
                <a:latin typeface="Calibri" panose="020F0502020204030204" pitchFamily="34" charset="0"/>
                <a:cs typeface="Calibri" panose="020F0502020204030204" pitchFamily="34" charset="0"/>
              </a:rPr>
              <a:t>furfural </a:t>
            </a:r>
            <a:r>
              <a:rPr lang="en-GB" sz="1800" dirty="0">
                <a:solidFill>
                  <a:schemeClr val="tx1"/>
                </a:solidFill>
                <a:latin typeface="Calibri" panose="020F0502020204030204" pitchFamily="34" charset="0"/>
                <a:cs typeface="Calibri" panose="020F0502020204030204" pitchFamily="34" charset="0"/>
              </a:rPr>
              <a:t>and dehydrates </a:t>
            </a:r>
            <a:r>
              <a:rPr lang="en-GB" sz="1800" u="sng" dirty="0">
                <a:solidFill>
                  <a:schemeClr val="tx1"/>
                </a:solidFill>
                <a:latin typeface="Calibri" panose="020F0502020204030204" pitchFamily="34" charset="0"/>
                <a:cs typeface="Calibri" panose="020F0502020204030204" pitchFamily="34" charset="0"/>
              </a:rPr>
              <a:t>hexoses</a:t>
            </a:r>
            <a:r>
              <a:rPr lang="en-GB" sz="1800" dirty="0">
                <a:solidFill>
                  <a:schemeClr val="accent2">
                    <a:lumMod val="75000"/>
                  </a:schemeClr>
                </a:solidFill>
                <a:latin typeface="Calibri" panose="020F0502020204030204" pitchFamily="34" charset="0"/>
                <a:cs typeface="Calibri" panose="020F0502020204030204" pitchFamily="34" charset="0"/>
              </a:rPr>
              <a:t> </a:t>
            </a:r>
            <a:r>
              <a:rPr lang="en-GB" sz="1800" dirty="0">
                <a:solidFill>
                  <a:schemeClr val="tx1"/>
                </a:solidFill>
                <a:latin typeface="Calibri" panose="020F0502020204030204" pitchFamily="34" charset="0"/>
                <a:cs typeface="Calibri" panose="020F0502020204030204" pitchFamily="34" charset="0"/>
              </a:rPr>
              <a:t>to form </a:t>
            </a:r>
            <a:r>
              <a:rPr lang="en-GB" sz="1800" dirty="0">
                <a:solidFill>
                  <a:schemeClr val="accent2">
                    <a:lumMod val="75000"/>
                  </a:schemeClr>
                </a:solidFill>
                <a:latin typeface="Calibri" panose="020F0502020204030204" pitchFamily="34" charset="0"/>
                <a:cs typeface="Calibri" panose="020F0502020204030204" pitchFamily="34" charset="0"/>
              </a:rPr>
              <a:t>5-hydroxymethyl furfural).</a:t>
            </a:r>
            <a:endParaRPr lang="en-GB" sz="1800" dirty="0">
              <a:solidFill>
                <a:srgbClr val="00B0F0"/>
              </a:solidFill>
              <a:latin typeface="Calibri" panose="020F0502020204030204" pitchFamily="34" charset="0"/>
              <a:cs typeface="Calibri" panose="020F0502020204030204" pitchFamily="34" charset="0"/>
            </a:endParaRPr>
          </a:p>
          <a:p>
            <a:pPr marL="457200" indent="-457200" algn="l" rtl="0">
              <a:lnSpc>
                <a:spcPct val="150000"/>
              </a:lnSpc>
              <a:buClr>
                <a:schemeClr val="bg1">
                  <a:lumMod val="75000"/>
                </a:schemeClr>
              </a:buClr>
              <a:buFont typeface="+mj-lt"/>
              <a:buAutoNum type="arabicPeriod" startAt="2"/>
            </a:pPr>
            <a:r>
              <a:rPr lang="en-GB" sz="1800" dirty="0">
                <a:solidFill>
                  <a:schemeClr val="tx1"/>
                </a:solidFill>
                <a:latin typeface="Calibri" panose="020F0502020204030204" pitchFamily="34" charset="0"/>
                <a:cs typeface="Calibri" panose="020F0502020204030204" pitchFamily="34" charset="0"/>
              </a:rPr>
              <a:t>The dehydrated sugars will further react with </a:t>
            </a:r>
            <a:r>
              <a:rPr lang="el-GR" sz="1800" dirty="0">
                <a:solidFill>
                  <a:schemeClr val="tx1"/>
                </a:solidFill>
                <a:latin typeface="Calibri" panose="020F0502020204030204" pitchFamily="34" charset="0"/>
                <a:cs typeface="Calibri" panose="020F0502020204030204" pitchFamily="34" charset="0"/>
              </a:rPr>
              <a:t>α-</a:t>
            </a:r>
            <a:r>
              <a:rPr lang="en-GB" sz="1800" dirty="0">
                <a:solidFill>
                  <a:schemeClr val="tx1"/>
                </a:solidFill>
                <a:latin typeface="Calibri" panose="020F0502020204030204" pitchFamily="34" charset="0"/>
                <a:cs typeface="Calibri" panose="020F0502020204030204" pitchFamily="34" charset="0"/>
              </a:rPr>
              <a:t>naphthol present in the test reagent to produce a </a:t>
            </a:r>
            <a:r>
              <a:rPr lang="en-GB" sz="1800" dirty="0">
                <a:solidFill>
                  <a:srgbClr val="7030A0"/>
                </a:solidFill>
                <a:latin typeface="Calibri" panose="020F0502020204030204" pitchFamily="34" charset="0"/>
                <a:cs typeface="Calibri" panose="020F0502020204030204" pitchFamily="34" charset="0"/>
              </a:rPr>
              <a:t>purple product. </a:t>
            </a:r>
          </a:p>
          <a:p>
            <a:pPr marL="0" indent="0" algn="l" rtl="0">
              <a:buClr>
                <a:schemeClr val="bg1">
                  <a:lumMod val="75000"/>
                </a:schemeClr>
              </a:buClr>
              <a:buNone/>
            </a:pPr>
            <a:endParaRPr lang="en-GB" sz="1800" dirty="0">
              <a:solidFill>
                <a:schemeClr val="tx1"/>
              </a:solidFill>
              <a:latin typeface="Calibri" panose="020F0502020204030204" pitchFamily="34" charset="0"/>
              <a:cs typeface="Calibri" panose="020F0502020204030204" pitchFamily="34" charset="0"/>
            </a:endParaRPr>
          </a:p>
          <a:p>
            <a:pPr marL="0" indent="0" algn="l" rtl="0">
              <a:buClr>
                <a:schemeClr val="bg1">
                  <a:lumMod val="75000"/>
                </a:schemeClr>
              </a:buClr>
              <a:buNone/>
            </a:pPr>
            <a:endParaRPr lang="en-GB" sz="1800" b="1" dirty="0">
              <a:solidFill>
                <a:schemeClr val="accent2">
                  <a:lumMod val="75000"/>
                </a:schemeClr>
              </a:solidFill>
              <a:latin typeface="Calibri" panose="020F0502020204030204" pitchFamily="34" charset="0"/>
              <a:cs typeface="Calibri" panose="020F0502020204030204" pitchFamily="34" charset="0"/>
            </a:endParaRPr>
          </a:p>
          <a:p>
            <a:pPr marL="0" indent="0" algn="l" rtl="0">
              <a:buClr>
                <a:schemeClr val="bg1">
                  <a:lumMod val="75000"/>
                </a:schemeClr>
              </a:buClr>
              <a:buNone/>
            </a:pPr>
            <a:endParaRPr lang="en-GB" sz="1800" dirty="0">
              <a:solidFill>
                <a:schemeClr val="tx1"/>
              </a:solidFill>
              <a:latin typeface="Calibri" panose="020F0502020204030204" pitchFamily="34" charset="0"/>
              <a:cs typeface="Calibri" panose="020F0502020204030204" pitchFamily="34" charset="0"/>
            </a:endParaRPr>
          </a:p>
          <a:p>
            <a:pPr marL="0" indent="0" algn="l" rtl="0">
              <a:buClr>
                <a:schemeClr val="bg1">
                  <a:lumMod val="75000"/>
                </a:schemeClr>
              </a:buClr>
              <a:buNone/>
            </a:pPr>
            <a:endParaRPr lang="en-GB" sz="1800" dirty="0">
              <a:solidFill>
                <a:schemeClr val="tx1"/>
              </a:solidFill>
              <a:latin typeface="Calibri" panose="020F0502020204030204" pitchFamily="34" charset="0"/>
              <a:cs typeface="Calibri" panose="020F0502020204030204" pitchFamily="34" charset="0"/>
            </a:endParaRPr>
          </a:p>
        </p:txBody>
      </p:sp>
      <p:sp>
        <p:nvSpPr>
          <p:cNvPr id="9" name="Slide Number Placeholder 8">
            <a:extLst>
              <a:ext uri="{FF2B5EF4-FFF2-40B4-BE49-F238E27FC236}">
                <a16:creationId xmlns:a16="http://schemas.microsoft.com/office/drawing/2014/main" id="{4F98A0D9-D782-47DD-8337-A61FC92D6653}"/>
              </a:ext>
            </a:extLst>
          </p:cNvPr>
          <p:cNvSpPr>
            <a:spLocks noGrp="1"/>
          </p:cNvSpPr>
          <p:nvPr>
            <p:ph type="sldNum" sz="quarter" idx="12"/>
          </p:nvPr>
        </p:nvSpPr>
        <p:spPr/>
        <p:txBody>
          <a:bodyPr/>
          <a:lstStyle/>
          <a:p>
            <a:fld id="{177A7964-8835-494F-9D97-B54AA859F814}" type="slidenum">
              <a:rPr lang="en-US" smtClean="0"/>
              <a:t>13</a:t>
            </a:fld>
            <a:endParaRPr lang="en-US"/>
          </a:p>
        </p:txBody>
      </p:sp>
      <p:sp>
        <p:nvSpPr>
          <p:cNvPr id="5" name="Title 1">
            <a:extLst>
              <a:ext uri="{FF2B5EF4-FFF2-40B4-BE49-F238E27FC236}">
                <a16:creationId xmlns:a16="http://schemas.microsoft.com/office/drawing/2014/main" id="{A6F7FF8E-347B-410A-ACE7-A2752438DB87}"/>
              </a:ext>
            </a:extLst>
          </p:cNvPr>
          <p:cNvSpPr txBox="1">
            <a:spLocks/>
          </p:cNvSpPr>
          <p:nvPr/>
        </p:nvSpPr>
        <p:spPr>
          <a:xfrm>
            <a:off x="1574799" y="-79369"/>
            <a:ext cx="9655491" cy="1600200"/>
          </a:xfrm>
          <a:prstGeom prst="rect">
            <a:avLst/>
          </a:prstGeom>
        </p:spPr>
        <p:txBody>
          <a:bodyPr vert="horz" anchor="ctr">
            <a:normAutofit/>
          </a:bodyPr>
          <a:lstStyle>
            <a:lvl1pPr algn="l" rtl="0" eaLnBrk="1" latinLnBrk="0" hangingPunct="1">
              <a:spcBef>
                <a:spcPct val="0"/>
              </a:spcBef>
              <a:buNone/>
              <a:defRPr kumimoji="0" sz="4400" kern="1200">
                <a:solidFill>
                  <a:schemeClr val="tx2"/>
                </a:solidFill>
                <a:latin typeface="+mj-lt"/>
                <a:ea typeface="+mj-ea"/>
                <a:cs typeface="+mj-cs"/>
              </a:defRPr>
            </a:lvl1pPr>
          </a:lstStyle>
          <a:p>
            <a:r>
              <a:rPr lang="en-GB" sz="4000" dirty="0">
                <a:ln w="6600">
                  <a:solidFill>
                    <a:schemeClr val="accent2"/>
                  </a:solidFill>
                  <a:prstDash val="solid"/>
                </a:ln>
                <a:solidFill>
                  <a:schemeClr val="tx1"/>
                </a:solidFill>
                <a:latin typeface="+mn-lt"/>
                <a:ea typeface="+mn-ea"/>
                <a:cs typeface="Aparajita" pitchFamily="34" charset="0"/>
              </a:rPr>
              <a:t>Experiment 1 : Molisch test</a:t>
            </a:r>
          </a:p>
        </p:txBody>
      </p:sp>
      <p:cxnSp>
        <p:nvCxnSpPr>
          <p:cNvPr id="6" name="Straight Connector 5">
            <a:extLst>
              <a:ext uri="{FF2B5EF4-FFF2-40B4-BE49-F238E27FC236}">
                <a16:creationId xmlns:a16="http://schemas.microsoft.com/office/drawing/2014/main" id="{E64EA14F-36EF-412E-8CCB-719108A6F702}"/>
              </a:ext>
            </a:extLst>
          </p:cNvPr>
          <p:cNvCxnSpPr>
            <a:cxnSpLocks/>
          </p:cNvCxnSpPr>
          <p:nvPr/>
        </p:nvCxnSpPr>
        <p:spPr>
          <a:xfrm flipH="1" flipV="1">
            <a:off x="1500188" y="1109086"/>
            <a:ext cx="9655492"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7242822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243D28C-DD2F-4B81-8251-D430583DA8B6}"/>
              </a:ext>
            </a:extLst>
          </p:cNvPr>
          <p:cNvSpPr>
            <a:spLocks noGrp="1"/>
          </p:cNvSpPr>
          <p:nvPr>
            <p:ph type="sldNum" sz="quarter" idx="12"/>
          </p:nvPr>
        </p:nvSpPr>
        <p:spPr/>
        <p:txBody>
          <a:bodyPr/>
          <a:lstStyle/>
          <a:p>
            <a:fld id="{177A7964-8835-494F-9D97-B54AA859F814}" type="slidenum">
              <a:rPr lang="en-US" smtClean="0"/>
              <a:t>14</a:t>
            </a:fld>
            <a:endParaRPr lang="en-US"/>
          </a:p>
        </p:txBody>
      </p:sp>
      <p:pic>
        <p:nvPicPr>
          <p:cNvPr id="3" name="Picture 2" descr="../Desktop/New%20Folder/New%20Folder%20(2)/Carbohydrates%20-%20The%20Molisch%20Test_files/molrxn1.gif">
            <a:extLst>
              <a:ext uri="{FF2B5EF4-FFF2-40B4-BE49-F238E27FC236}">
                <a16:creationId xmlns:a16="http://schemas.microsoft.com/office/drawing/2014/main" id="{A29C8978-0888-43AF-B1FD-87EABFE8C0EB}"/>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95349" l="2062" r="98282">
                        <a14:foregroundMark x1="21649" y1="13178" x2="2405" y2="55814"/>
                        <a14:foregroundMark x1="10653" y1="33333" x2="19244" y2="59690"/>
                        <a14:foregroundMark x1="15464" y1="47287" x2="12715" y2="93023"/>
                        <a14:foregroundMark x1="12371" y1="73643" x2="10653" y2="97674"/>
                        <a14:foregroundMark x1="12027" y1="35659" x2="5155" y2="0"/>
                        <a14:foregroundMark x1="10309" y1="17829" x2="22680" y2="0"/>
                        <a14:foregroundMark x1="10653" y1="88372" x2="23711" y2="91473"/>
                        <a14:foregroundMark x1="15464" y1="47287" x2="82131" y2="46512"/>
                        <a14:foregroundMark x1="80756" y1="49612" x2="94502" y2="35659"/>
                        <a14:foregroundMark x1="87629" y1="42636" x2="86942" y2="73643"/>
                        <a14:foregroundMark x1="87973" y1="44961" x2="91065" y2="33333"/>
                        <a14:foregroundMark x1="88660" y1="41860" x2="98282" y2="42636"/>
                      </a14:backgroundRemoval>
                    </a14:imgEffect>
                    <a14:imgEffect>
                      <a14:colorTemperature colorTemp="5900"/>
                    </a14:imgEffect>
                  </a14:imgLayer>
                </a14:imgProps>
              </a:ext>
              <a:ext uri="{28A0092B-C50C-407E-A947-70E740481C1C}">
                <a14:useLocalDpi xmlns:a14="http://schemas.microsoft.com/office/drawing/2010/main" val="0"/>
              </a:ext>
            </a:extLst>
          </a:blip>
          <a:srcRect/>
          <a:stretch>
            <a:fillRect/>
          </a:stretch>
        </p:blipFill>
        <p:spPr bwMode="auto">
          <a:xfrm>
            <a:off x="2199783" y="1422598"/>
            <a:ext cx="3992360" cy="1390049"/>
          </a:xfrm>
          <a:prstGeom prst="rect">
            <a:avLst/>
          </a:prstGeom>
          <a:gradFill rotWithShape="1">
            <a:gsLst>
              <a:gs pos="0">
                <a:srgbClr val="FFD9EC"/>
              </a:gs>
              <a:gs pos="50000">
                <a:srgbClr val="FFFFFF"/>
              </a:gs>
              <a:gs pos="100000">
                <a:srgbClr val="FFD9E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61B56999-8D4C-44DF-8B08-07375DF6373C}"/>
              </a:ext>
            </a:extLst>
          </p:cNvPr>
          <p:cNvSpPr/>
          <p:nvPr/>
        </p:nvSpPr>
        <p:spPr>
          <a:xfrm>
            <a:off x="4659996" y="2532425"/>
            <a:ext cx="1048932" cy="338554"/>
          </a:xfrm>
          <a:prstGeom prst="rect">
            <a:avLst/>
          </a:prstGeom>
        </p:spPr>
        <p:txBody>
          <a:bodyPr wrap="square">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r>
              <a:rPr lang="en-US" sz="1600" dirty="0">
                <a:latin typeface="Times New Roman" panose="02020603050405020304" pitchFamily="18" charset="0"/>
                <a:cs typeface="Times New Roman" panose="02020603050405020304" pitchFamily="18" charset="0"/>
              </a:rPr>
              <a:t>Furfural</a:t>
            </a:r>
          </a:p>
        </p:txBody>
      </p:sp>
      <p:pic>
        <p:nvPicPr>
          <p:cNvPr id="5" name="Picture 4" descr="molrxn2">
            <a:extLst>
              <a:ext uri="{FF2B5EF4-FFF2-40B4-BE49-F238E27FC236}">
                <a16:creationId xmlns:a16="http://schemas.microsoft.com/office/drawing/2014/main" id="{25892CC8-4E61-4DB0-B8BE-424987188F2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4301" y="3586599"/>
            <a:ext cx="3893591" cy="1390049"/>
          </a:xfrm>
          <a:prstGeom prst="rect">
            <a:avLst/>
          </a:prstGeom>
          <a:gradFill rotWithShape="1">
            <a:gsLst>
              <a:gs pos="0">
                <a:srgbClr val="D0F4F3"/>
              </a:gs>
              <a:gs pos="50000">
                <a:srgbClr val="FFFFFF"/>
              </a:gs>
              <a:gs pos="100000">
                <a:srgbClr val="D0F4F3"/>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Rectangle 5">
            <a:extLst>
              <a:ext uri="{FF2B5EF4-FFF2-40B4-BE49-F238E27FC236}">
                <a16:creationId xmlns:a16="http://schemas.microsoft.com/office/drawing/2014/main" id="{99BE3848-0436-425C-BF1F-8087C25B4A68}"/>
              </a:ext>
            </a:extLst>
          </p:cNvPr>
          <p:cNvSpPr/>
          <p:nvPr/>
        </p:nvSpPr>
        <p:spPr>
          <a:xfrm>
            <a:off x="3795333" y="4666969"/>
            <a:ext cx="2396810" cy="338554"/>
          </a:xfrm>
          <a:prstGeom prst="rect">
            <a:avLst/>
          </a:prstGeom>
        </p:spPr>
        <p:txBody>
          <a:bodyPr wrap="none">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r>
              <a:rPr lang="en-US" sz="1600" dirty="0">
                <a:latin typeface="Times New Roman" panose="02020603050405020304" pitchFamily="18" charset="0"/>
                <a:cs typeface="Times New Roman" panose="02020603050405020304" pitchFamily="18" charset="0"/>
              </a:rPr>
              <a:t>5- </a:t>
            </a:r>
            <a:r>
              <a:rPr lang="en-US" sz="1600" dirty="0" err="1">
                <a:latin typeface="Times New Roman" panose="02020603050405020304" pitchFamily="18" charset="0"/>
                <a:cs typeface="Times New Roman" panose="02020603050405020304" pitchFamily="18" charset="0"/>
              </a:rPr>
              <a:t>hydroxymethyl</a:t>
            </a:r>
            <a:r>
              <a:rPr lang="en-US" sz="1600" dirty="0">
                <a:latin typeface="Times New Roman" panose="02020603050405020304" pitchFamily="18" charset="0"/>
                <a:cs typeface="Times New Roman" panose="02020603050405020304" pitchFamily="18" charset="0"/>
              </a:rPr>
              <a:t> furfural </a:t>
            </a:r>
          </a:p>
        </p:txBody>
      </p:sp>
      <p:cxnSp>
        <p:nvCxnSpPr>
          <p:cNvPr id="7" name="Straight Arrow Connector 6">
            <a:extLst>
              <a:ext uri="{FF2B5EF4-FFF2-40B4-BE49-F238E27FC236}">
                <a16:creationId xmlns:a16="http://schemas.microsoft.com/office/drawing/2014/main" id="{3A1EF1E3-BCA6-4FC6-A6C1-6BE9ACDFE368}"/>
              </a:ext>
            </a:extLst>
          </p:cNvPr>
          <p:cNvCxnSpPr/>
          <p:nvPr/>
        </p:nvCxnSpPr>
        <p:spPr>
          <a:xfrm>
            <a:off x="6472181" y="2117622"/>
            <a:ext cx="184983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2EF96A97-09CB-49D7-87FD-B6FF067DA800}"/>
              </a:ext>
            </a:extLst>
          </p:cNvPr>
          <p:cNvCxnSpPr/>
          <p:nvPr/>
        </p:nvCxnSpPr>
        <p:spPr>
          <a:xfrm>
            <a:off x="6472181" y="4368251"/>
            <a:ext cx="184983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2096B63A-2615-4010-85BF-099F82985D3C}"/>
              </a:ext>
            </a:extLst>
          </p:cNvPr>
          <p:cNvSpPr txBox="1"/>
          <p:nvPr/>
        </p:nvSpPr>
        <p:spPr>
          <a:xfrm>
            <a:off x="6339608" y="1713239"/>
            <a:ext cx="2236634" cy="1077218"/>
          </a:xfrm>
          <a:prstGeom prst="rect">
            <a:avLst/>
          </a:prstGeom>
          <a:noFill/>
        </p:spPr>
        <p:txBody>
          <a:bodyPr wrap="square" rtlCol="0">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l" rtl="0"/>
            <a:r>
              <a:rPr lang="en-US" dirty="0">
                <a:latin typeface="Calibri" panose="020F0502020204030204" pitchFamily="34" charset="0"/>
                <a:cs typeface="Calibri" panose="020F0502020204030204" pitchFamily="34" charset="0"/>
              </a:rPr>
              <a:t>   </a:t>
            </a:r>
            <a:r>
              <a:rPr lang="el-GR" dirty="0">
                <a:latin typeface="Calibri" panose="020F0502020204030204" pitchFamily="34" charset="0"/>
                <a:cs typeface="Calibri" panose="020F0502020204030204" pitchFamily="34" charset="0"/>
              </a:rPr>
              <a:t>α</a:t>
            </a:r>
            <a:r>
              <a:rPr lang="en-US" dirty="0">
                <a:latin typeface="Calibri" panose="020F0502020204030204" pitchFamily="34" charset="0"/>
                <a:cs typeface="Calibri" panose="020F0502020204030204" pitchFamily="34" charset="0"/>
              </a:rPr>
              <a:t>-</a:t>
            </a:r>
            <a:r>
              <a:rPr lang="en-US" dirty="0" err="1">
                <a:latin typeface="Calibri" panose="020F0502020204030204" pitchFamily="34" charset="0"/>
                <a:cs typeface="Calibri" panose="020F0502020204030204" pitchFamily="34" charset="0"/>
              </a:rPr>
              <a:t>naphthol</a:t>
            </a:r>
            <a:endParaRPr lang="en-US" dirty="0">
              <a:latin typeface="Calibri" panose="020F0502020204030204" pitchFamily="34" charset="0"/>
              <a:cs typeface="Calibri" panose="020F0502020204030204" pitchFamily="34" charset="0"/>
            </a:endParaRPr>
          </a:p>
          <a:p>
            <a:pPr algn="l" rtl="0"/>
            <a:endParaRPr lang="en-US" sz="1400" dirty="0">
              <a:latin typeface="Calibri" panose="020F0502020204030204" pitchFamily="34" charset="0"/>
              <a:cs typeface="Calibri" panose="020F0502020204030204" pitchFamily="34" charset="0"/>
            </a:endParaRPr>
          </a:p>
          <a:p>
            <a:pPr algn="l" rtl="0"/>
            <a:r>
              <a:rPr lang="en-US" sz="1400" dirty="0">
                <a:latin typeface="Calibri" panose="020F0502020204030204" pitchFamily="34" charset="0"/>
                <a:cs typeface="Calibri" panose="020F0502020204030204" pitchFamily="34" charset="0"/>
              </a:rPr>
              <a:t>[Present in the reagent ]</a:t>
            </a:r>
          </a:p>
          <a:p>
            <a:pPr algn="l" rtl="0"/>
            <a:endParaRPr lang="en-US"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F23DF7F0-31C1-433B-8D26-E0FC9EEFF383}"/>
              </a:ext>
            </a:extLst>
          </p:cNvPr>
          <p:cNvSpPr/>
          <p:nvPr/>
        </p:nvSpPr>
        <p:spPr>
          <a:xfrm>
            <a:off x="5986906" y="3915771"/>
            <a:ext cx="2589336" cy="1138773"/>
          </a:xfrm>
          <a:prstGeom prst="rect">
            <a:avLst/>
          </a:prstGeom>
        </p:spPr>
        <p:txBody>
          <a:bodyPr wrap="square">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r>
              <a:rPr lang="el-GR" dirty="0">
                <a:latin typeface="Calibri" panose="020F0502020204030204" pitchFamily="34" charset="0"/>
                <a:cs typeface="Calibri" panose="020F0502020204030204" pitchFamily="34" charset="0"/>
              </a:rPr>
              <a:t>α</a:t>
            </a:r>
            <a:r>
              <a:rPr lang="en-US" dirty="0">
                <a:latin typeface="Calibri" panose="020F0502020204030204" pitchFamily="34" charset="0"/>
                <a:cs typeface="Calibri" panose="020F0502020204030204" pitchFamily="34" charset="0"/>
              </a:rPr>
              <a:t>-naphthol</a:t>
            </a:r>
          </a:p>
          <a:p>
            <a:pPr algn="ctr"/>
            <a:endParaRPr lang="en-US" dirty="0">
              <a:latin typeface="Calibri" panose="020F0502020204030204" pitchFamily="34" charset="0"/>
              <a:cs typeface="Calibri" panose="020F0502020204030204" pitchFamily="34" charset="0"/>
            </a:endParaRPr>
          </a:p>
          <a:p>
            <a:pPr algn="ctr"/>
            <a:r>
              <a:rPr lang="en-US" sz="1400" dirty="0">
                <a:latin typeface="Calibri" panose="020F0502020204030204" pitchFamily="34" charset="0"/>
                <a:cs typeface="Calibri" panose="020F0502020204030204" pitchFamily="34" charset="0"/>
              </a:rPr>
              <a:t>[Present in the reagent ]</a:t>
            </a:r>
          </a:p>
          <a:p>
            <a:pPr algn="ctr"/>
            <a:r>
              <a:rPr lang="en-US" dirty="0">
                <a:latin typeface="Calibri" panose="020F0502020204030204" pitchFamily="34" charset="0"/>
                <a:cs typeface="Calibri" panose="020F0502020204030204" pitchFamily="34" charset="0"/>
              </a:rPr>
              <a:t> </a:t>
            </a:r>
          </a:p>
        </p:txBody>
      </p:sp>
      <p:sp>
        <p:nvSpPr>
          <p:cNvPr id="12" name="TextBox 8">
            <a:extLst>
              <a:ext uri="{FF2B5EF4-FFF2-40B4-BE49-F238E27FC236}">
                <a16:creationId xmlns:a16="http://schemas.microsoft.com/office/drawing/2014/main" id="{28130B43-6E3C-4D28-89E4-EA077813240B}"/>
              </a:ext>
            </a:extLst>
          </p:cNvPr>
          <p:cNvSpPr txBox="1"/>
          <p:nvPr/>
        </p:nvSpPr>
        <p:spPr>
          <a:xfrm>
            <a:off x="2199783" y="2812647"/>
            <a:ext cx="1143001" cy="276999"/>
          </a:xfrm>
          <a:prstGeom prst="rect">
            <a:avLst/>
          </a:prstGeom>
          <a:noFill/>
        </p:spPr>
        <p:txBody>
          <a:bodyPr wrap="square" rtlCol="0">
            <a:spAutoFit/>
          </a:bodyPr>
          <a:lstStyle/>
          <a:p>
            <a:pPr algn="ctr" rtl="0"/>
            <a:r>
              <a:rPr lang="en-GB" sz="1200" b="1" dirty="0">
                <a:latin typeface="Calibri" panose="020F0502020204030204" pitchFamily="34" charset="0"/>
                <a:cs typeface="Calibri" panose="020F0502020204030204" pitchFamily="34" charset="0"/>
              </a:rPr>
              <a:t>Pentose sugar</a:t>
            </a:r>
            <a:endParaRPr lang="en-US" sz="1200" b="1" dirty="0">
              <a:latin typeface="Calibri" panose="020F0502020204030204" pitchFamily="34" charset="0"/>
              <a:cs typeface="Calibri" panose="020F0502020204030204" pitchFamily="34" charset="0"/>
            </a:endParaRPr>
          </a:p>
        </p:txBody>
      </p:sp>
      <p:sp>
        <p:nvSpPr>
          <p:cNvPr id="13" name="TextBox 8">
            <a:extLst>
              <a:ext uri="{FF2B5EF4-FFF2-40B4-BE49-F238E27FC236}">
                <a16:creationId xmlns:a16="http://schemas.microsoft.com/office/drawing/2014/main" id="{131E87C1-CE5B-475C-9290-FE9785EFCF39}"/>
              </a:ext>
            </a:extLst>
          </p:cNvPr>
          <p:cNvSpPr txBox="1"/>
          <p:nvPr/>
        </p:nvSpPr>
        <p:spPr>
          <a:xfrm>
            <a:off x="2199782" y="4981459"/>
            <a:ext cx="1143001" cy="276999"/>
          </a:xfrm>
          <a:prstGeom prst="rect">
            <a:avLst/>
          </a:prstGeom>
          <a:noFill/>
        </p:spPr>
        <p:txBody>
          <a:bodyPr wrap="square" rtlCol="0">
            <a:spAutoFit/>
          </a:bodyPr>
          <a:lstStyle/>
          <a:p>
            <a:pPr algn="ctr" rtl="0"/>
            <a:r>
              <a:rPr lang="en-GB" sz="1200" b="1" dirty="0">
                <a:latin typeface="Calibri" panose="020F0502020204030204" pitchFamily="34" charset="0"/>
                <a:cs typeface="Calibri" panose="020F0502020204030204" pitchFamily="34" charset="0"/>
              </a:rPr>
              <a:t>Hexose sugar</a:t>
            </a:r>
            <a:endParaRPr lang="en-US" sz="1200" b="1" dirty="0">
              <a:latin typeface="Calibri" panose="020F0502020204030204" pitchFamily="34" charset="0"/>
              <a:cs typeface="Calibri" panose="020F0502020204030204" pitchFamily="34" charset="0"/>
            </a:endParaRPr>
          </a:p>
        </p:txBody>
      </p:sp>
      <p:sp>
        <p:nvSpPr>
          <p:cNvPr id="14" name="TextBox 8">
            <a:extLst>
              <a:ext uri="{FF2B5EF4-FFF2-40B4-BE49-F238E27FC236}">
                <a16:creationId xmlns:a16="http://schemas.microsoft.com/office/drawing/2014/main" id="{966E12BF-5E78-421A-8C8D-8EC0DDC9D188}"/>
              </a:ext>
            </a:extLst>
          </p:cNvPr>
          <p:cNvSpPr txBox="1"/>
          <p:nvPr/>
        </p:nvSpPr>
        <p:spPr>
          <a:xfrm>
            <a:off x="6728007" y="1058779"/>
            <a:ext cx="1143001" cy="276999"/>
          </a:xfrm>
          <a:prstGeom prst="rect">
            <a:avLst/>
          </a:prstGeom>
          <a:noFill/>
        </p:spPr>
        <p:txBody>
          <a:bodyPr wrap="square" rtlCol="0">
            <a:spAutoFit/>
          </a:bodyPr>
          <a:lstStyle/>
          <a:p>
            <a:pPr algn="ctr" rtl="0"/>
            <a:r>
              <a:rPr lang="en-GB" sz="1200" b="1" dirty="0">
                <a:latin typeface="Times New Roman" panose="02020603050405020304" pitchFamily="18" charset="0"/>
                <a:cs typeface="Times New Roman" panose="02020603050405020304" pitchFamily="18" charset="0"/>
              </a:rPr>
              <a:t>(2)</a:t>
            </a:r>
            <a:endParaRPr lang="en-US" sz="1200" b="1" dirty="0">
              <a:latin typeface="Times New Roman" panose="02020603050405020304" pitchFamily="18" charset="0"/>
              <a:cs typeface="Times New Roman" panose="02020603050405020304" pitchFamily="18" charset="0"/>
            </a:endParaRPr>
          </a:p>
        </p:txBody>
      </p:sp>
      <p:sp>
        <p:nvSpPr>
          <p:cNvPr id="15" name="TextBox 8">
            <a:extLst>
              <a:ext uri="{FF2B5EF4-FFF2-40B4-BE49-F238E27FC236}">
                <a16:creationId xmlns:a16="http://schemas.microsoft.com/office/drawing/2014/main" id="{DCBC8CA2-58BF-4706-95AD-F38C3AA619EF}"/>
              </a:ext>
            </a:extLst>
          </p:cNvPr>
          <p:cNvSpPr txBox="1"/>
          <p:nvPr/>
        </p:nvSpPr>
        <p:spPr>
          <a:xfrm>
            <a:off x="3516995" y="1058779"/>
            <a:ext cx="1143001" cy="276999"/>
          </a:xfrm>
          <a:prstGeom prst="rect">
            <a:avLst/>
          </a:prstGeom>
          <a:noFill/>
        </p:spPr>
        <p:txBody>
          <a:bodyPr wrap="square" rtlCol="0">
            <a:spAutoFit/>
          </a:bodyPr>
          <a:lstStyle/>
          <a:p>
            <a:pPr algn="ctr" rtl="0"/>
            <a:r>
              <a:rPr lang="en-GB" sz="1200" b="1" dirty="0">
                <a:latin typeface="Times New Roman" panose="02020603050405020304" pitchFamily="18" charset="0"/>
                <a:cs typeface="Times New Roman" panose="02020603050405020304" pitchFamily="18" charset="0"/>
              </a:rPr>
              <a:t>(1)</a:t>
            </a:r>
            <a:endParaRPr lang="en-US" sz="1200" b="1" dirty="0">
              <a:latin typeface="Times New Roman" panose="02020603050405020304" pitchFamily="18" charset="0"/>
              <a:cs typeface="Times New Roman" panose="02020603050405020304" pitchFamily="18" charset="0"/>
            </a:endParaRPr>
          </a:p>
        </p:txBody>
      </p:sp>
      <p:pic>
        <p:nvPicPr>
          <p:cNvPr id="17" name="Picture 16" descr="http://faculty.ksu.edu.sa/27502/picture%20library/Molisch%20Test.JPG">
            <a:hlinkClick r:id="rId5"/>
            <a:extLst>
              <a:ext uri="{FF2B5EF4-FFF2-40B4-BE49-F238E27FC236}">
                <a16:creationId xmlns:a16="http://schemas.microsoft.com/office/drawing/2014/main" id="{8C886927-7BF5-4041-9C1F-8B7A9CC5B0DC}"/>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9206922" y="1785478"/>
            <a:ext cx="1326403" cy="2881491"/>
          </a:xfrm>
          <a:prstGeom prst="roundRect">
            <a:avLst>
              <a:gd name="adj" fmla="val 8594"/>
            </a:avLst>
          </a:prstGeom>
          <a:solidFill>
            <a:srgbClr val="FFFFFF">
              <a:shade val="85000"/>
            </a:srgbClr>
          </a:solidFill>
          <a:ln>
            <a:noFill/>
          </a:ln>
          <a:effectLst/>
        </p:spPr>
      </p:pic>
    </p:spTree>
    <p:extLst>
      <p:ext uri="{BB962C8B-B14F-4D97-AF65-F5344CB8AC3E}">
        <p14:creationId xmlns:p14="http://schemas.microsoft.com/office/powerpoint/2010/main" val="21327483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EC6028D-1F15-4850-8A34-92A1EBB36BD9}" type="slidenum">
              <a:rPr lang="en-GB" smtClean="0"/>
              <a:t>15</a:t>
            </a:fld>
            <a:endParaRPr lang="en-GB"/>
          </a:p>
        </p:txBody>
      </p:sp>
      <p:sp>
        <p:nvSpPr>
          <p:cNvPr id="7" name="Rectangle 6"/>
          <p:cNvSpPr/>
          <p:nvPr/>
        </p:nvSpPr>
        <p:spPr>
          <a:xfrm>
            <a:off x="1658555" y="1334199"/>
            <a:ext cx="8786162" cy="3539430"/>
          </a:xfrm>
          <a:prstGeom prst="rect">
            <a:avLst/>
          </a:prstGeom>
        </p:spPr>
        <p:txBody>
          <a:bodyPr wrap="square">
            <a:spAutoFit/>
          </a:bodyPr>
          <a:lstStyle/>
          <a:p>
            <a:pPr>
              <a:buClr>
                <a:schemeClr val="accent2">
                  <a:lumMod val="75000"/>
                </a:schemeClr>
              </a:buClr>
            </a:pPr>
            <a:endParaRPr lang="en-GB" sz="1600" dirty="0">
              <a:latin typeface="Calibri" panose="020F0502020204030204" pitchFamily="34" charset="0"/>
              <a:cs typeface="Calibri" panose="020F0502020204030204" pitchFamily="34" charset="0"/>
            </a:endParaRPr>
          </a:p>
          <a:p>
            <a:pPr marL="285750" indent="-285750">
              <a:buClr>
                <a:schemeClr val="bg1">
                  <a:lumMod val="75000"/>
                </a:schemeClr>
              </a:buClr>
              <a:buFont typeface="Wingdings" panose="05000000000000000000" pitchFamily="2" charset="2"/>
              <a:buChar char="Ø"/>
            </a:pPr>
            <a:r>
              <a:rPr lang="en-GB" b="1" dirty="0">
                <a:solidFill>
                  <a:schemeClr val="accent1">
                    <a:lumMod val="75000"/>
                  </a:schemeClr>
                </a:solidFill>
                <a:latin typeface="Calibri" panose="020F0502020204030204" pitchFamily="34" charset="0"/>
                <a:cs typeface="Calibri" panose="020F0502020204030204" pitchFamily="34" charset="0"/>
              </a:rPr>
              <a:t>Method:</a:t>
            </a:r>
            <a:r>
              <a:rPr lang="en-GB" sz="1600" b="1" dirty="0">
                <a:solidFill>
                  <a:srgbClr val="0070C0"/>
                </a:solidFill>
                <a:latin typeface="Calibri" panose="020F0502020204030204" pitchFamily="34" charset="0"/>
                <a:cs typeface="Calibri" panose="020F0502020204030204" pitchFamily="34" charset="0"/>
              </a:rPr>
              <a:t> </a:t>
            </a:r>
          </a:p>
          <a:p>
            <a:pPr>
              <a:buClr>
                <a:schemeClr val="accent2">
                  <a:lumMod val="75000"/>
                </a:schemeClr>
              </a:buClr>
            </a:pPr>
            <a:endParaRPr lang="en-GB" sz="1600" b="1" dirty="0">
              <a:solidFill>
                <a:srgbClr val="0070C0"/>
              </a:solidFill>
              <a:latin typeface="Calibri" panose="020F0502020204030204" pitchFamily="34" charset="0"/>
              <a:cs typeface="Calibri" panose="020F0502020204030204" pitchFamily="34" charset="0"/>
            </a:endParaRPr>
          </a:p>
          <a:p>
            <a:pPr marL="385754" indent="-385754">
              <a:buClr>
                <a:schemeClr val="bg1">
                  <a:lumMod val="75000"/>
                </a:schemeClr>
              </a:buClr>
              <a:buFont typeface="+mj-lt"/>
              <a:buAutoNum type="arabicPeriod"/>
            </a:pPr>
            <a:r>
              <a:rPr lang="en-GB" dirty="0">
                <a:latin typeface="Calibri" panose="020F0502020204030204" pitchFamily="34" charset="0"/>
                <a:cs typeface="Calibri" panose="020F0502020204030204" pitchFamily="34" charset="0"/>
              </a:rPr>
              <a:t>Two ml of a sample solution is placed in a test tube.</a:t>
            </a:r>
          </a:p>
          <a:p>
            <a:pPr marL="385754" indent="-385754">
              <a:buClr>
                <a:schemeClr val="bg1">
                  <a:lumMod val="75000"/>
                </a:schemeClr>
              </a:buClr>
              <a:buFont typeface="+mj-lt"/>
              <a:buAutoNum type="arabicPeriod"/>
            </a:pPr>
            <a:r>
              <a:rPr lang="en-GB" dirty="0">
                <a:latin typeface="Calibri" panose="020F0502020204030204" pitchFamily="34" charset="0"/>
                <a:cs typeface="Calibri" panose="020F0502020204030204" pitchFamily="34" charset="0"/>
              </a:rPr>
              <a:t>0.5 ml of the Molisch reagent (which α-</a:t>
            </a:r>
            <a:r>
              <a:rPr lang="en-GB" dirty="0" err="1">
                <a:latin typeface="Calibri" panose="020F0502020204030204" pitchFamily="34" charset="0"/>
                <a:cs typeface="Calibri" panose="020F0502020204030204" pitchFamily="34" charset="0"/>
              </a:rPr>
              <a:t>napthol</a:t>
            </a:r>
            <a:r>
              <a:rPr lang="en-GB" dirty="0">
                <a:latin typeface="Calibri" panose="020F0502020204030204" pitchFamily="34" charset="0"/>
                <a:cs typeface="Calibri" panose="020F0502020204030204" pitchFamily="34" charset="0"/>
              </a:rPr>
              <a:t> in </a:t>
            </a:r>
            <a:br>
              <a:rPr lang="en-GB" dirty="0">
                <a:latin typeface="Calibri" panose="020F0502020204030204" pitchFamily="34" charset="0"/>
                <a:cs typeface="Calibri" panose="020F0502020204030204" pitchFamily="34" charset="0"/>
              </a:rPr>
            </a:br>
            <a:r>
              <a:rPr lang="en-GB" dirty="0">
                <a:latin typeface="Calibri" panose="020F0502020204030204" pitchFamily="34" charset="0"/>
                <a:cs typeface="Calibri" panose="020F0502020204030204" pitchFamily="34" charset="0"/>
              </a:rPr>
              <a:t>95% ethanol) is added.</a:t>
            </a:r>
          </a:p>
          <a:p>
            <a:pPr marL="385754" indent="-385754">
              <a:buClr>
                <a:schemeClr val="bg1">
                  <a:lumMod val="75000"/>
                </a:schemeClr>
              </a:buClr>
              <a:buFont typeface="+mj-lt"/>
              <a:buAutoNum type="arabicPeriod"/>
            </a:pPr>
            <a:r>
              <a:rPr lang="en-GB" dirty="0">
                <a:latin typeface="Calibri" panose="020F0502020204030204" pitchFamily="34" charset="0"/>
                <a:cs typeface="Calibri" panose="020F0502020204030204" pitchFamily="34" charset="0"/>
              </a:rPr>
              <a:t>The solution is then poured slowly into a tube containing two </a:t>
            </a:r>
            <a:br>
              <a:rPr lang="en-GB" dirty="0">
                <a:latin typeface="Calibri" panose="020F0502020204030204" pitchFamily="34" charset="0"/>
                <a:cs typeface="Calibri" panose="020F0502020204030204" pitchFamily="34" charset="0"/>
              </a:rPr>
            </a:br>
            <a:r>
              <a:rPr lang="en-GB" dirty="0">
                <a:latin typeface="Calibri" panose="020F0502020204030204" pitchFamily="34" charset="0"/>
                <a:cs typeface="Calibri" panose="020F0502020204030204" pitchFamily="34" charset="0"/>
              </a:rPr>
              <a:t>ml of concentrated sulfuric acid so that two layers form, producing </a:t>
            </a:r>
            <a:r>
              <a:rPr lang="en-GB" dirty="0">
                <a:solidFill>
                  <a:srgbClr val="7030A0"/>
                </a:solidFill>
                <a:latin typeface="Calibri" panose="020F0502020204030204" pitchFamily="34" charset="0"/>
                <a:cs typeface="Calibri" panose="020F0502020204030204" pitchFamily="34" charset="0"/>
              </a:rPr>
              <a:t>violet ring</a:t>
            </a:r>
            <a:r>
              <a:rPr lang="en-GB" dirty="0">
                <a:latin typeface="Calibri" panose="020F0502020204030204" pitchFamily="34" charset="0"/>
                <a:cs typeface="Calibri" panose="020F0502020204030204" pitchFamily="34" charset="0"/>
              </a:rPr>
              <a:t> appear as liaison between the surface separations. </a:t>
            </a:r>
          </a:p>
          <a:p>
            <a:pPr marL="385754" indent="-385754">
              <a:buClr>
                <a:schemeClr val="accent2">
                  <a:lumMod val="75000"/>
                </a:schemeClr>
              </a:buClr>
              <a:buFont typeface="+mj-lt"/>
              <a:buAutoNum type="arabicPeriod"/>
            </a:pPr>
            <a:endParaRPr lang="en-GB" sz="1600" dirty="0">
              <a:solidFill>
                <a:schemeClr val="accent2">
                  <a:lumMod val="75000"/>
                </a:schemeClr>
              </a:solidFill>
              <a:latin typeface="Calibri" panose="020F0502020204030204" pitchFamily="34" charset="0"/>
              <a:cs typeface="Calibri" panose="020F0502020204030204" pitchFamily="34" charset="0"/>
            </a:endParaRPr>
          </a:p>
          <a:p>
            <a:pPr marL="385754" indent="-385754">
              <a:buClr>
                <a:schemeClr val="accent2">
                  <a:lumMod val="75000"/>
                </a:schemeClr>
              </a:buClr>
              <a:buFont typeface="+mj-lt"/>
              <a:buAutoNum type="arabicPeriod"/>
            </a:pPr>
            <a:endParaRPr lang="en-GB" sz="1600" dirty="0">
              <a:solidFill>
                <a:schemeClr val="accent2">
                  <a:lumMod val="75000"/>
                </a:schemeClr>
              </a:solidFill>
              <a:latin typeface="Calibri" panose="020F0502020204030204" pitchFamily="34" charset="0"/>
              <a:cs typeface="Calibri" panose="020F0502020204030204" pitchFamily="34" charset="0"/>
            </a:endParaRPr>
          </a:p>
          <a:p>
            <a:pPr marL="285750" indent="-285750">
              <a:buClr>
                <a:schemeClr val="bg1">
                  <a:lumMod val="75000"/>
                </a:schemeClr>
              </a:buClr>
              <a:buFont typeface="Wingdings" panose="05000000000000000000" pitchFamily="2" charset="2"/>
              <a:buChar char="Ø"/>
            </a:pPr>
            <a:r>
              <a:rPr lang="en-GB" b="1" dirty="0">
                <a:solidFill>
                  <a:schemeClr val="accent1">
                    <a:lumMod val="75000"/>
                  </a:schemeClr>
                </a:solidFill>
                <a:latin typeface="Calibri" panose="020F0502020204030204" pitchFamily="34" charset="0"/>
                <a:cs typeface="Calibri" panose="020F0502020204030204" pitchFamily="34" charset="0"/>
              </a:rPr>
              <a:t>Results:</a:t>
            </a:r>
            <a:r>
              <a:rPr lang="en-GB" sz="1600" b="1" dirty="0">
                <a:solidFill>
                  <a:srgbClr val="0070C0"/>
                </a:solidFill>
                <a:latin typeface="Calibri" panose="020F0502020204030204" pitchFamily="34" charset="0"/>
                <a:cs typeface="Calibri" panose="020F0502020204030204" pitchFamily="34" charset="0"/>
              </a:rPr>
              <a:t> </a:t>
            </a:r>
          </a:p>
          <a:p>
            <a:pPr>
              <a:buClr>
                <a:schemeClr val="accent2">
                  <a:lumMod val="75000"/>
                </a:schemeClr>
              </a:buClr>
            </a:pPr>
            <a:endParaRPr lang="en-GB" sz="1600" dirty="0">
              <a:solidFill>
                <a:schemeClr val="accent2">
                  <a:lumMod val="75000"/>
                </a:schemeClr>
              </a:solidFill>
              <a:latin typeface="Calibri" panose="020F0502020204030204" pitchFamily="34" charset="0"/>
              <a:cs typeface="Calibri" panose="020F0502020204030204" pitchFamily="34" charset="0"/>
            </a:endParaRPr>
          </a:p>
        </p:txBody>
      </p:sp>
      <p:graphicFrame>
        <p:nvGraphicFramePr>
          <p:cNvPr id="10" name="Content Placeholder 3"/>
          <p:cNvGraphicFramePr>
            <a:graphicFrameLocks/>
          </p:cNvGraphicFramePr>
          <p:nvPr>
            <p:extLst>
              <p:ext uri="{D42A27DB-BD31-4B8C-83A1-F6EECF244321}">
                <p14:modId xmlns:p14="http://schemas.microsoft.com/office/powerpoint/2010/main" val="3000480747"/>
              </p:ext>
            </p:extLst>
          </p:nvPr>
        </p:nvGraphicFramePr>
        <p:xfrm>
          <a:off x="2464331" y="4754352"/>
          <a:ext cx="5124441" cy="1690500"/>
        </p:xfrm>
        <a:graphic>
          <a:graphicData uri="http://schemas.openxmlformats.org/drawingml/2006/table">
            <a:tbl>
              <a:tblPr rtl="1" firstRow="1" bandRow="1">
                <a:tableStyleId>{0E3FDE45-AF77-4B5C-9715-49D594BDF05E}</a:tableStyleId>
              </a:tblPr>
              <a:tblGrid>
                <a:gridCol w="3243318">
                  <a:extLst>
                    <a:ext uri="{9D8B030D-6E8A-4147-A177-3AD203B41FA5}">
                      <a16:colId xmlns:a16="http://schemas.microsoft.com/office/drawing/2014/main" val="20000"/>
                    </a:ext>
                  </a:extLst>
                </a:gridCol>
                <a:gridCol w="1881123">
                  <a:extLst>
                    <a:ext uri="{9D8B030D-6E8A-4147-A177-3AD203B41FA5}">
                      <a16:colId xmlns:a16="http://schemas.microsoft.com/office/drawing/2014/main" val="20001"/>
                    </a:ext>
                  </a:extLst>
                </a:gridCol>
              </a:tblGrid>
              <a:tr h="299260">
                <a:tc>
                  <a:txBody>
                    <a:bodyPr/>
                    <a:lstStyle/>
                    <a:p>
                      <a:pPr algn="ctr" rtl="1"/>
                      <a:r>
                        <a:rPr lang="en-US" sz="1600" dirty="0">
                          <a:latin typeface="Calibri" panose="020F0502020204030204" pitchFamily="34" charset="0"/>
                          <a:cs typeface="Calibri" panose="020F0502020204030204" pitchFamily="34" charset="0"/>
                        </a:rPr>
                        <a:t>Observation</a:t>
                      </a:r>
                      <a:endParaRPr lang="ar-SA" sz="1600" dirty="0">
                        <a:latin typeface="Calibri" panose="020F0502020204030204" pitchFamily="34" charset="0"/>
                        <a:cs typeface="Calibri" panose="020F0502020204030204" pitchFamily="34" charset="0"/>
                      </a:endParaRPr>
                    </a:p>
                  </a:txBody>
                  <a:tcPr marL="68580" marR="68580" marT="34290" marB="34290"/>
                </a:tc>
                <a:tc>
                  <a:txBody>
                    <a:bodyPr/>
                    <a:lstStyle/>
                    <a:p>
                      <a:pPr algn="ctr" rtl="1"/>
                      <a:r>
                        <a:rPr lang="en-US" sz="1600" dirty="0">
                          <a:latin typeface="Calibri" panose="020F0502020204030204" pitchFamily="34" charset="0"/>
                          <a:cs typeface="Calibri" panose="020F0502020204030204" pitchFamily="34" charset="0"/>
                        </a:rPr>
                        <a:t>Tube</a:t>
                      </a:r>
                      <a:endParaRPr lang="ar-SA" sz="1600" dirty="0">
                        <a:latin typeface="Calibri" panose="020F0502020204030204" pitchFamily="34" charset="0"/>
                        <a:cs typeface="Calibri" panose="020F0502020204030204" pitchFamily="34" charset="0"/>
                      </a:endParaRPr>
                    </a:p>
                  </a:txBody>
                  <a:tcPr marL="68580" marR="68580" marT="34290" marB="34290"/>
                </a:tc>
                <a:extLst>
                  <a:ext uri="{0D108BD9-81ED-4DB2-BD59-A6C34878D82A}">
                    <a16:rowId xmlns:a16="http://schemas.microsoft.com/office/drawing/2014/main" val="10000"/>
                  </a:ext>
                </a:extLst>
              </a:tr>
              <a:tr h="532830">
                <a:tc>
                  <a:txBody>
                    <a:bodyPr/>
                    <a:lstStyle/>
                    <a:p>
                      <a:pPr rtl="1"/>
                      <a:endParaRPr lang="ar-SA" sz="1600" dirty="0">
                        <a:latin typeface="Calibri" panose="020F0502020204030204" pitchFamily="34" charset="0"/>
                        <a:cs typeface="Calibri" panose="020F0502020204030204" pitchFamily="34" charset="0"/>
                      </a:endParaRPr>
                    </a:p>
                  </a:txBody>
                  <a:tcPr marL="68580" marR="68580" marT="34290" marB="34290"/>
                </a:tc>
                <a:tc>
                  <a:txBody>
                    <a:bodyPr/>
                    <a:lstStyle/>
                    <a:p>
                      <a:pPr algn="l" rtl="1"/>
                      <a:r>
                        <a:rPr lang="en-US" sz="1600" dirty="0">
                          <a:latin typeface="Calibri" panose="020F0502020204030204" pitchFamily="34" charset="0"/>
                          <a:cs typeface="Calibri" panose="020F0502020204030204" pitchFamily="34" charset="0"/>
                        </a:rPr>
                        <a:t>Glucose</a:t>
                      </a:r>
                      <a:endParaRPr lang="ar-SA" sz="1600" dirty="0">
                        <a:latin typeface="Calibri" panose="020F0502020204030204" pitchFamily="34" charset="0"/>
                        <a:cs typeface="Calibri" panose="020F0502020204030204" pitchFamily="34" charset="0"/>
                      </a:endParaRPr>
                    </a:p>
                  </a:txBody>
                  <a:tcPr marL="68580" marR="68580" marT="34290" marB="34290"/>
                </a:tc>
                <a:extLst>
                  <a:ext uri="{0D108BD9-81ED-4DB2-BD59-A6C34878D82A}">
                    <a16:rowId xmlns:a16="http://schemas.microsoft.com/office/drawing/2014/main" val="10001"/>
                  </a:ext>
                </a:extLst>
              </a:tr>
              <a:tr h="532830">
                <a:tc>
                  <a:txBody>
                    <a:bodyPr/>
                    <a:lstStyle/>
                    <a:p>
                      <a:pPr rtl="1"/>
                      <a:endParaRPr lang="ar-SA" sz="1600" dirty="0">
                        <a:latin typeface="Calibri" panose="020F0502020204030204" pitchFamily="34" charset="0"/>
                        <a:cs typeface="Calibri" panose="020F0502020204030204" pitchFamily="34" charset="0"/>
                      </a:endParaRPr>
                    </a:p>
                  </a:txBody>
                  <a:tcPr marL="68580" marR="68580" marT="34290" marB="34290"/>
                </a:tc>
                <a:tc>
                  <a:txBody>
                    <a:bodyPr/>
                    <a:lstStyle/>
                    <a:p>
                      <a:pPr marL="0" marR="0" indent="0" algn="l" defTabSz="914400" rtl="1" eaLnBrk="1" fontAlgn="auto" latinLnBrk="0" hangingPunct="1">
                        <a:lnSpc>
                          <a:spcPct val="100000"/>
                        </a:lnSpc>
                        <a:spcBef>
                          <a:spcPts val="0"/>
                        </a:spcBef>
                        <a:spcAft>
                          <a:spcPts val="0"/>
                        </a:spcAft>
                        <a:buClrTx/>
                        <a:buSzTx/>
                        <a:buFontTx/>
                        <a:buNone/>
                        <a:tabLst/>
                        <a:defRPr/>
                      </a:pPr>
                      <a:r>
                        <a:rPr lang="en-US" sz="1600" dirty="0">
                          <a:latin typeface="Calibri" panose="020F0502020204030204" pitchFamily="34" charset="0"/>
                          <a:cs typeface="Calibri" panose="020F0502020204030204" pitchFamily="34" charset="0"/>
                        </a:rPr>
                        <a:t>Lactose</a:t>
                      </a:r>
                      <a:endParaRPr lang="ar-SA" sz="1600" dirty="0">
                        <a:latin typeface="Calibri" panose="020F0502020204030204" pitchFamily="34" charset="0"/>
                        <a:cs typeface="Calibri" panose="020F0502020204030204" pitchFamily="34" charset="0"/>
                      </a:endParaRPr>
                    </a:p>
                  </a:txBody>
                  <a:tcPr marL="68580" marR="68580" marT="34290" marB="34290"/>
                </a:tc>
                <a:extLst>
                  <a:ext uri="{0D108BD9-81ED-4DB2-BD59-A6C34878D82A}">
                    <a16:rowId xmlns:a16="http://schemas.microsoft.com/office/drawing/2014/main" val="10002"/>
                  </a:ext>
                </a:extLst>
              </a:tr>
              <a:tr h="299260">
                <a:tc>
                  <a:txBody>
                    <a:bodyPr/>
                    <a:lstStyle/>
                    <a:p>
                      <a:pPr rtl="1"/>
                      <a:endParaRPr lang="ar-SA" sz="1600" dirty="0">
                        <a:latin typeface="Calibri" panose="020F0502020204030204" pitchFamily="34" charset="0"/>
                        <a:cs typeface="Calibri" panose="020F0502020204030204" pitchFamily="34" charset="0"/>
                      </a:endParaRPr>
                    </a:p>
                  </a:txBody>
                  <a:tcPr marL="68580" marR="68580" marT="34290" marB="34290"/>
                </a:tc>
                <a:tc>
                  <a:txBody>
                    <a:bodyPr/>
                    <a:lstStyle/>
                    <a:p>
                      <a:pPr marL="0" marR="0" indent="0" algn="l" defTabSz="914400" rtl="1" eaLnBrk="1" fontAlgn="auto" latinLnBrk="0" hangingPunct="1">
                        <a:lnSpc>
                          <a:spcPct val="100000"/>
                        </a:lnSpc>
                        <a:spcBef>
                          <a:spcPts val="0"/>
                        </a:spcBef>
                        <a:spcAft>
                          <a:spcPts val="0"/>
                        </a:spcAft>
                        <a:buClrTx/>
                        <a:buSzTx/>
                        <a:buFontTx/>
                        <a:buNone/>
                        <a:tabLst/>
                        <a:defRPr/>
                      </a:pPr>
                      <a:r>
                        <a:rPr lang="en-US" sz="1600" dirty="0">
                          <a:latin typeface="Calibri" panose="020F0502020204030204" pitchFamily="34" charset="0"/>
                          <a:cs typeface="Calibri" panose="020F0502020204030204" pitchFamily="34" charset="0"/>
                        </a:rPr>
                        <a:t>Starch</a:t>
                      </a:r>
                      <a:r>
                        <a:rPr lang="en-US" sz="1600" baseline="0" dirty="0">
                          <a:latin typeface="Calibri" panose="020F0502020204030204" pitchFamily="34" charset="0"/>
                          <a:cs typeface="Calibri" panose="020F0502020204030204" pitchFamily="34" charset="0"/>
                        </a:rPr>
                        <a:t> </a:t>
                      </a:r>
                      <a:endParaRPr lang="ar-SA" sz="1600" dirty="0">
                        <a:latin typeface="Calibri" panose="020F0502020204030204" pitchFamily="34" charset="0"/>
                        <a:cs typeface="Calibri" panose="020F0502020204030204" pitchFamily="34" charset="0"/>
                      </a:endParaRPr>
                    </a:p>
                  </a:txBody>
                  <a:tcPr marL="68580" marR="68580" marT="34290" marB="34290"/>
                </a:tc>
                <a:extLst>
                  <a:ext uri="{0D108BD9-81ED-4DB2-BD59-A6C34878D82A}">
                    <a16:rowId xmlns:a16="http://schemas.microsoft.com/office/drawing/2014/main" val="10003"/>
                  </a:ext>
                </a:extLst>
              </a:tr>
            </a:tbl>
          </a:graphicData>
        </a:graphic>
      </p:graphicFrame>
      <p:pic>
        <p:nvPicPr>
          <p:cNvPr id="12" name="Picture 11" descr="C:\Users\alaamal\Desktop\cauti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94527" y="1352608"/>
            <a:ext cx="2361153" cy="523034"/>
          </a:xfrm>
          <a:prstGeom prst="rect">
            <a:avLst/>
          </a:prstGeom>
          <a:noFill/>
        </p:spPr>
      </p:pic>
      <p:sp>
        <p:nvSpPr>
          <p:cNvPr id="3" name="Rectangle 2"/>
          <p:cNvSpPr/>
          <p:nvPr/>
        </p:nvSpPr>
        <p:spPr>
          <a:xfrm>
            <a:off x="8721791" y="1906246"/>
            <a:ext cx="2462767" cy="830997"/>
          </a:xfrm>
          <a:prstGeom prst="rect">
            <a:avLst/>
          </a:prstGeom>
        </p:spPr>
        <p:txBody>
          <a:bodyPr wrap="square">
            <a:spAutoFit/>
          </a:bodyPr>
          <a:lstStyle/>
          <a:p>
            <a:pPr algn="just"/>
            <a:r>
              <a:rPr lang="en-GB" sz="1200" b="1" dirty="0">
                <a:solidFill>
                  <a:schemeClr val="accent1"/>
                </a:solidFill>
                <a:latin typeface="Calibri" panose="020F0502020204030204" pitchFamily="34" charset="0"/>
                <a:cs typeface="Calibri" panose="020F0502020204030204" pitchFamily="34" charset="0"/>
              </a:rPr>
              <a:t>Concentrated sulfuric acid is extremely corrosive and can cause serious burns when not handled properly.</a:t>
            </a:r>
          </a:p>
        </p:txBody>
      </p:sp>
      <p:sp>
        <p:nvSpPr>
          <p:cNvPr id="13" name="Title 1">
            <a:extLst>
              <a:ext uri="{FF2B5EF4-FFF2-40B4-BE49-F238E27FC236}">
                <a16:creationId xmlns:a16="http://schemas.microsoft.com/office/drawing/2014/main" id="{C194B2F0-68B3-4AE0-A812-1FD3AFA250B3}"/>
              </a:ext>
            </a:extLst>
          </p:cNvPr>
          <p:cNvSpPr txBox="1">
            <a:spLocks/>
          </p:cNvSpPr>
          <p:nvPr/>
        </p:nvSpPr>
        <p:spPr>
          <a:xfrm>
            <a:off x="1574799" y="-79369"/>
            <a:ext cx="9655491" cy="1600200"/>
          </a:xfrm>
          <a:prstGeom prst="rect">
            <a:avLst/>
          </a:prstGeom>
        </p:spPr>
        <p:txBody>
          <a:bodyPr vert="horz" anchor="ctr">
            <a:normAutofit/>
          </a:bodyPr>
          <a:lstStyle>
            <a:lvl1pPr algn="l" rtl="0" eaLnBrk="1" latinLnBrk="0" hangingPunct="1">
              <a:spcBef>
                <a:spcPct val="0"/>
              </a:spcBef>
              <a:buNone/>
              <a:defRPr kumimoji="0" sz="4400" kern="1200">
                <a:solidFill>
                  <a:schemeClr val="tx2"/>
                </a:solidFill>
                <a:latin typeface="+mj-lt"/>
                <a:ea typeface="+mj-ea"/>
                <a:cs typeface="+mj-cs"/>
              </a:defRPr>
            </a:lvl1pPr>
          </a:lstStyle>
          <a:p>
            <a:r>
              <a:rPr lang="en-GB" sz="4000" b="1" dirty="0">
                <a:ln w="6600">
                  <a:solidFill>
                    <a:schemeClr val="accent2"/>
                  </a:solidFill>
                  <a:prstDash val="solid"/>
                </a:ln>
                <a:solidFill>
                  <a:schemeClr val="tx1"/>
                </a:solidFill>
                <a:latin typeface="Calibri" panose="020F0502020204030204" pitchFamily="34" charset="0"/>
                <a:ea typeface="+mn-ea"/>
                <a:cs typeface="Calibri" panose="020F0502020204030204" pitchFamily="34" charset="0"/>
              </a:rPr>
              <a:t>Experiment 1 : Molisch test</a:t>
            </a:r>
          </a:p>
        </p:txBody>
      </p:sp>
      <p:cxnSp>
        <p:nvCxnSpPr>
          <p:cNvPr id="14" name="Straight Connector 13">
            <a:extLst>
              <a:ext uri="{FF2B5EF4-FFF2-40B4-BE49-F238E27FC236}">
                <a16:creationId xmlns:a16="http://schemas.microsoft.com/office/drawing/2014/main" id="{4D46A3DD-5D5A-42D4-9980-507910CA7625}"/>
              </a:ext>
            </a:extLst>
          </p:cNvPr>
          <p:cNvCxnSpPr>
            <a:cxnSpLocks/>
          </p:cNvCxnSpPr>
          <p:nvPr/>
        </p:nvCxnSpPr>
        <p:spPr>
          <a:xfrm flipH="1" flipV="1">
            <a:off x="1500188" y="1109086"/>
            <a:ext cx="9655492"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6" name="Picture 5" descr="http://faculty.ksu.edu.sa/27502/picture%20library/Molisch%20Test.JPG">
            <a:hlinkClick r:id="rId4"/>
            <a:extLst>
              <a:ext uri="{FF2B5EF4-FFF2-40B4-BE49-F238E27FC236}">
                <a16:creationId xmlns:a16="http://schemas.microsoft.com/office/drawing/2014/main" id="{299FBC1D-8E33-4A68-A117-76A37046EA6F}"/>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8794527" y="4540529"/>
            <a:ext cx="888288" cy="192972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4323359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EC6028D-1F15-4850-8A34-92A1EBB36BD9}" type="slidenum">
              <a:rPr lang="en-GB" smtClean="0"/>
              <a:t>16</a:t>
            </a:fld>
            <a:endParaRPr lang="en-GB"/>
          </a:p>
        </p:txBody>
      </p:sp>
      <p:sp>
        <p:nvSpPr>
          <p:cNvPr id="11" name="Rectangle 10"/>
          <p:cNvSpPr/>
          <p:nvPr/>
        </p:nvSpPr>
        <p:spPr>
          <a:xfrm>
            <a:off x="961710" y="1210490"/>
            <a:ext cx="11156225" cy="6420347"/>
          </a:xfrm>
          <a:prstGeom prst="rect">
            <a:avLst/>
          </a:prstGeom>
        </p:spPr>
        <p:txBody>
          <a:bodyPr wrap="square">
            <a:spAutoFit/>
          </a:bodyPr>
          <a:lstStyle/>
          <a:p>
            <a:pPr>
              <a:lnSpc>
                <a:spcPct val="150000"/>
              </a:lnSpc>
              <a:buClr>
                <a:schemeClr val="bg1">
                  <a:lumMod val="75000"/>
                </a:schemeClr>
              </a:buClr>
              <a:buFont typeface="Wingdings" panose="05000000000000000000" pitchFamily="2" charset="2"/>
              <a:buChar char="Ø"/>
            </a:pPr>
            <a:r>
              <a:rPr lang="en-GB" b="1" dirty="0">
                <a:solidFill>
                  <a:schemeClr val="accent1">
                    <a:lumMod val="75000"/>
                  </a:schemeClr>
                </a:solidFill>
                <a:latin typeface="Calibri" panose="020F0502020204030204" pitchFamily="34" charset="0"/>
                <a:cs typeface="Calibri" panose="020F0502020204030204" pitchFamily="34" charset="0"/>
              </a:rPr>
              <a:t>Objective:</a:t>
            </a:r>
          </a:p>
          <a:p>
            <a:pPr>
              <a:lnSpc>
                <a:spcPct val="150000"/>
              </a:lnSpc>
              <a:buClr>
                <a:schemeClr val="accent2">
                  <a:lumMod val="75000"/>
                </a:schemeClr>
              </a:buClr>
            </a:pPr>
            <a:r>
              <a:rPr lang="en-GB" dirty="0">
                <a:latin typeface="Calibri" panose="020F0502020204030204" pitchFamily="34" charset="0"/>
                <a:cs typeface="Calibri" panose="020F0502020204030204" pitchFamily="34" charset="0"/>
              </a:rPr>
              <a:t>To distinguish between the reducing and non-reducing sugars (</a:t>
            </a:r>
            <a:r>
              <a:rPr lang="en-GB" dirty="0">
                <a:solidFill>
                  <a:schemeClr val="accent2">
                    <a:lumMod val="75000"/>
                  </a:schemeClr>
                </a:solidFill>
                <a:latin typeface="Calibri" panose="020F0502020204030204" pitchFamily="34" charset="0"/>
                <a:cs typeface="Calibri" panose="020F0502020204030204" pitchFamily="34" charset="0"/>
              </a:rPr>
              <a:t>to detect the presence of reducing sugar</a:t>
            </a:r>
            <a:r>
              <a:rPr lang="en-GB" dirty="0">
                <a:latin typeface="Calibri" panose="020F0502020204030204" pitchFamily="34" charset="0"/>
                <a:cs typeface="Calibri" panose="020F0502020204030204" pitchFamily="34" charset="0"/>
              </a:rPr>
              <a:t>).</a:t>
            </a:r>
            <a:br>
              <a:rPr lang="en-GB" dirty="0">
                <a:latin typeface="Calibri" panose="020F0502020204030204" pitchFamily="34" charset="0"/>
                <a:cs typeface="Calibri" panose="020F0502020204030204" pitchFamily="34" charset="0"/>
              </a:rPr>
            </a:br>
            <a:endParaRPr lang="en-GB" dirty="0">
              <a:latin typeface="Calibri" panose="020F0502020204030204" pitchFamily="34" charset="0"/>
              <a:cs typeface="Calibri" panose="020F0502020204030204" pitchFamily="34" charset="0"/>
            </a:endParaRPr>
          </a:p>
          <a:p>
            <a:pPr>
              <a:lnSpc>
                <a:spcPct val="150000"/>
              </a:lnSpc>
              <a:buClr>
                <a:schemeClr val="bg1">
                  <a:lumMod val="75000"/>
                </a:schemeClr>
              </a:buClr>
              <a:buFont typeface="Wingdings" panose="05000000000000000000" pitchFamily="2" charset="2"/>
              <a:buChar char="Ø"/>
            </a:pPr>
            <a:r>
              <a:rPr lang="en-GB" b="1" dirty="0">
                <a:solidFill>
                  <a:schemeClr val="accent1">
                    <a:lumMod val="75000"/>
                  </a:schemeClr>
                </a:solidFill>
                <a:latin typeface="Calibri" panose="020F0502020204030204" pitchFamily="34" charset="0"/>
                <a:cs typeface="Calibri" panose="020F0502020204030204" pitchFamily="34" charset="0"/>
              </a:rPr>
              <a:t>Principle:</a:t>
            </a:r>
          </a:p>
          <a:p>
            <a:pPr marL="285750" indent="-285750">
              <a:lnSpc>
                <a:spcPct val="150000"/>
              </a:lnSpc>
              <a:buClr>
                <a:schemeClr val="accent2">
                  <a:lumMod val="75000"/>
                </a:schemeClr>
              </a:buClr>
              <a:buFont typeface="Arial" panose="020B0604020202020204" pitchFamily="34" charset="0"/>
              <a:buChar char="•"/>
            </a:pPr>
            <a:r>
              <a:rPr lang="en-GB" dirty="0">
                <a:latin typeface="Calibri" panose="020F0502020204030204" pitchFamily="34" charset="0"/>
                <a:cs typeface="Calibri" panose="020F0502020204030204" pitchFamily="34" charset="0"/>
              </a:rPr>
              <a:t>The copper </a:t>
            </a:r>
            <a:r>
              <a:rPr lang="en-GB" dirty="0" err="1">
                <a:latin typeface="Calibri" panose="020F0502020204030204" pitchFamily="34" charset="0"/>
                <a:cs typeface="Calibri" panose="020F0502020204030204" pitchFamily="34" charset="0"/>
              </a:rPr>
              <a:t>sulfate</a:t>
            </a:r>
            <a:r>
              <a:rPr lang="en-GB" dirty="0">
                <a:latin typeface="Calibri" panose="020F0502020204030204" pitchFamily="34" charset="0"/>
                <a:cs typeface="Calibri" panose="020F0502020204030204" pitchFamily="34" charset="0"/>
              </a:rPr>
              <a:t> (CuSO</a:t>
            </a:r>
            <a:r>
              <a:rPr lang="en-GB" baseline="-25000" dirty="0">
                <a:latin typeface="Calibri" panose="020F0502020204030204" pitchFamily="34" charset="0"/>
                <a:cs typeface="Calibri" panose="020F0502020204030204" pitchFamily="34" charset="0"/>
              </a:rPr>
              <a:t>4</a:t>
            </a:r>
            <a:r>
              <a:rPr lang="en-GB" dirty="0">
                <a:latin typeface="Calibri" panose="020F0502020204030204" pitchFamily="34" charset="0"/>
                <a:cs typeface="Calibri" panose="020F0502020204030204" pitchFamily="34" charset="0"/>
              </a:rPr>
              <a:t>) present in Benedict's solution reacts with electrons from the </a:t>
            </a:r>
            <a:r>
              <a:rPr lang="en-GB" b="1" dirty="0">
                <a:latin typeface="Calibri" panose="020F0502020204030204" pitchFamily="34" charset="0"/>
                <a:cs typeface="Calibri" panose="020F0502020204030204" pitchFamily="34" charset="0"/>
              </a:rPr>
              <a:t>aldehyde or ketone group of the reducing sugar</a:t>
            </a:r>
            <a:r>
              <a:rPr lang="en-GB" dirty="0">
                <a:latin typeface="Calibri" panose="020F0502020204030204" pitchFamily="34" charset="0"/>
                <a:cs typeface="Calibri" panose="020F0502020204030204" pitchFamily="34" charset="0"/>
              </a:rPr>
              <a:t> in </a:t>
            </a:r>
            <a:r>
              <a:rPr lang="en-GB" dirty="0">
                <a:solidFill>
                  <a:schemeClr val="accent2">
                    <a:lumMod val="75000"/>
                  </a:schemeClr>
                </a:solidFill>
                <a:latin typeface="Calibri" panose="020F0502020204030204" pitchFamily="34" charset="0"/>
                <a:cs typeface="Calibri" panose="020F0502020204030204" pitchFamily="34" charset="0"/>
              </a:rPr>
              <a:t>alkaline medium</a:t>
            </a:r>
            <a:r>
              <a:rPr lang="en-GB" dirty="0">
                <a:solidFill>
                  <a:srgbClr val="0070C0"/>
                </a:solidFill>
                <a:latin typeface="Calibri" panose="020F0502020204030204" pitchFamily="34" charset="0"/>
                <a:cs typeface="Calibri" panose="020F0502020204030204" pitchFamily="34" charset="0"/>
              </a:rPr>
              <a:t>.</a:t>
            </a:r>
          </a:p>
          <a:p>
            <a:pPr marL="285750" indent="-285750">
              <a:lnSpc>
                <a:spcPct val="150000"/>
              </a:lnSpc>
              <a:buClr>
                <a:schemeClr val="accent2">
                  <a:lumMod val="75000"/>
                </a:schemeClr>
              </a:buClr>
              <a:buFont typeface="Arial" panose="020B0604020202020204" pitchFamily="34" charset="0"/>
              <a:buChar char="•"/>
            </a:pPr>
            <a:r>
              <a:rPr lang="en-GB" dirty="0">
                <a:latin typeface="Calibri" panose="020F0502020204030204" pitchFamily="34" charset="0"/>
                <a:cs typeface="Calibri" panose="020F0502020204030204" pitchFamily="34" charset="0"/>
              </a:rPr>
              <a:t>Reducing sugars are oxidized by the copper ion in solution to form a </a:t>
            </a:r>
            <a:r>
              <a:rPr lang="en-GB" u="sng" dirty="0">
                <a:latin typeface="Calibri" panose="020F0502020204030204" pitchFamily="34" charset="0"/>
                <a:cs typeface="Calibri" panose="020F0502020204030204" pitchFamily="34" charset="0"/>
              </a:rPr>
              <a:t>carboxylic acid </a:t>
            </a:r>
            <a:r>
              <a:rPr lang="en-GB" dirty="0">
                <a:latin typeface="Calibri" panose="020F0502020204030204" pitchFamily="34" charset="0"/>
                <a:cs typeface="Calibri" panose="020F0502020204030204" pitchFamily="34" charset="0"/>
              </a:rPr>
              <a:t>and a </a:t>
            </a:r>
            <a:r>
              <a:rPr lang="en-GB" dirty="0">
                <a:solidFill>
                  <a:srgbClr val="C00000"/>
                </a:solidFill>
                <a:latin typeface="Calibri" panose="020F0502020204030204" pitchFamily="34" charset="0"/>
                <a:cs typeface="Calibri" panose="020F0502020204030204" pitchFamily="34" charset="0"/>
              </a:rPr>
              <a:t>reddish precipitate </a:t>
            </a:r>
            <a:r>
              <a:rPr lang="en-GB" dirty="0">
                <a:latin typeface="Calibri" panose="020F0502020204030204" pitchFamily="34" charset="0"/>
                <a:cs typeface="Calibri" panose="020F0502020204030204" pitchFamily="34" charset="0"/>
              </a:rPr>
              <a:t>of copper oxide. </a:t>
            </a:r>
          </a:p>
          <a:p>
            <a:pPr marL="285750" indent="-285750">
              <a:lnSpc>
                <a:spcPct val="150000"/>
              </a:lnSpc>
              <a:buClr>
                <a:schemeClr val="accent2">
                  <a:lumMod val="75000"/>
                </a:schemeClr>
              </a:buClr>
              <a:buFont typeface="Arial" panose="020B0604020202020204" pitchFamily="34" charset="0"/>
              <a:buChar char="•"/>
            </a:pPr>
            <a:r>
              <a:rPr lang="en-GB" sz="1800" dirty="0">
                <a:latin typeface="Calibri" panose="020F0502020204030204" pitchFamily="34" charset="0"/>
                <a:cs typeface="Calibri" panose="020F0502020204030204" pitchFamily="34" charset="0"/>
              </a:rPr>
              <a:t>The non-reducing sugars give negative result. </a:t>
            </a:r>
          </a:p>
          <a:p>
            <a:pPr>
              <a:lnSpc>
                <a:spcPct val="150000"/>
              </a:lnSpc>
              <a:buClr>
                <a:schemeClr val="accent2">
                  <a:lumMod val="75000"/>
                </a:schemeClr>
              </a:buClr>
            </a:pPr>
            <a:endParaRPr lang="en-GB" dirty="0">
              <a:latin typeface="Calibri" panose="020F0502020204030204" pitchFamily="34" charset="0"/>
              <a:cs typeface="Calibri" panose="020F0502020204030204" pitchFamily="34" charset="0"/>
            </a:endParaRPr>
          </a:p>
          <a:p>
            <a:pPr>
              <a:lnSpc>
                <a:spcPct val="150000"/>
              </a:lnSpc>
              <a:buClr>
                <a:schemeClr val="accent2">
                  <a:lumMod val="75000"/>
                </a:schemeClr>
              </a:buClr>
            </a:pPr>
            <a:endParaRPr lang="en-GB" dirty="0">
              <a:latin typeface="Calibri" panose="020F0502020204030204" pitchFamily="34" charset="0"/>
              <a:cs typeface="Calibri" panose="020F0502020204030204" pitchFamily="34" charset="0"/>
            </a:endParaRPr>
          </a:p>
          <a:p>
            <a:pPr>
              <a:lnSpc>
                <a:spcPct val="150000"/>
              </a:lnSpc>
              <a:buClr>
                <a:schemeClr val="accent2">
                  <a:lumMod val="75000"/>
                </a:schemeClr>
              </a:buClr>
            </a:pPr>
            <a:endParaRPr lang="en-GB" dirty="0">
              <a:latin typeface="Calibri" panose="020F0502020204030204" pitchFamily="34" charset="0"/>
              <a:cs typeface="Calibri" panose="020F0502020204030204" pitchFamily="34" charset="0"/>
            </a:endParaRPr>
          </a:p>
          <a:p>
            <a:pPr>
              <a:buClr>
                <a:schemeClr val="accent2">
                  <a:lumMod val="75000"/>
                </a:schemeClr>
              </a:buClr>
            </a:pPr>
            <a:endParaRPr lang="en-GB" dirty="0">
              <a:solidFill>
                <a:srgbClr val="C00000"/>
              </a:solidFill>
              <a:latin typeface="Calibri" panose="020F0502020204030204" pitchFamily="34" charset="0"/>
              <a:cs typeface="Calibri" panose="020F0502020204030204" pitchFamily="34" charset="0"/>
            </a:endParaRPr>
          </a:p>
          <a:p>
            <a:pPr>
              <a:buClr>
                <a:schemeClr val="accent2">
                  <a:lumMod val="75000"/>
                </a:schemeClr>
              </a:buClr>
            </a:pPr>
            <a:endParaRPr lang="en-GB" dirty="0">
              <a:latin typeface="Calibri" panose="020F0502020204030204" pitchFamily="34" charset="0"/>
              <a:cs typeface="Calibri" panose="020F0502020204030204" pitchFamily="34" charset="0"/>
            </a:endParaRPr>
          </a:p>
          <a:p>
            <a:pPr>
              <a:lnSpc>
                <a:spcPct val="150000"/>
              </a:lnSpc>
              <a:buClr>
                <a:schemeClr val="accent2">
                  <a:lumMod val="75000"/>
                </a:schemeClr>
              </a:buClr>
            </a:pPr>
            <a:endParaRPr lang="en-GB" dirty="0">
              <a:latin typeface="Calibri" panose="020F0502020204030204" pitchFamily="34" charset="0"/>
              <a:cs typeface="Calibri" panose="020F0502020204030204" pitchFamily="34" charset="0"/>
            </a:endParaRPr>
          </a:p>
          <a:p>
            <a:pPr>
              <a:lnSpc>
                <a:spcPct val="150000"/>
              </a:lnSpc>
              <a:buClr>
                <a:schemeClr val="accent2">
                  <a:lumMod val="75000"/>
                </a:schemeClr>
              </a:buClr>
            </a:pPr>
            <a:endParaRPr lang="en-GB" dirty="0">
              <a:latin typeface="Calibri" panose="020F0502020204030204" pitchFamily="34" charset="0"/>
              <a:cs typeface="Calibri" panose="020F0502020204030204" pitchFamily="34" charset="0"/>
            </a:endParaRPr>
          </a:p>
        </p:txBody>
      </p:sp>
      <p:pic>
        <p:nvPicPr>
          <p:cNvPr id="8" name="Picture 7"/>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2936642" y="5262611"/>
            <a:ext cx="6875432" cy="86126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936643" y="6073011"/>
            <a:ext cx="1292341" cy="307777"/>
          </a:xfrm>
          <a:prstGeom prst="rect">
            <a:avLst/>
          </a:prstGeom>
        </p:spPr>
        <p:txBody>
          <a:bodyPr wrap="none">
            <a:spAutoFit/>
          </a:bodyPr>
          <a:lstStyle/>
          <a:p>
            <a:r>
              <a:rPr lang="en-GB" sz="1400" dirty="0">
                <a:latin typeface="Times New Roman" panose="02020603050405020304" pitchFamily="18" charset="0"/>
                <a:cs typeface="Times New Roman" panose="02020603050405020304" pitchFamily="18" charset="0"/>
              </a:rPr>
              <a:t>reducing sugar </a:t>
            </a:r>
            <a:endParaRPr lang="en-GB" sz="1400" dirty="0"/>
          </a:p>
        </p:txBody>
      </p:sp>
      <p:sp>
        <p:nvSpPr>
          <p:cNvPr id="10" name="Rectangle 9"/>
          <p:cNvSpPr/>
          <p:nvPr/>
        </p:nvSpPr>
        <p:spPr>
          <a:xfrm>
            <a:off x="6931486" y="6073011"/>
            <a:ext cx="1287532" cy="307777"/>
          </a:xfrm>
          <a:prstGeom prst="rect">
            <a:avLst/>
          </a:prstGeom>
        </p:spPr>
        <p:txBody>
          <a:bodyPr wrap="none">
            <a:spAutoFit/>
          </a:bodyPr>
          <a:lstStyle/>
          <a:p>
            <a:r>
              <a:rPr lang="en-GB" sz="1400" dirty="0">
                <a:latin typeface="Times New Roman" panose="02020603050405020304" pitchFamily="18" charset="0"/>
                <a:cs typeface="Times New Roman" panose="02020603050405020304" pitchFamily="18" charset="0"/>
              </a:rPr>
              <a:t>carboxylic acid</a:t>
            </a:r>
            <a:endParaRPr lang="en-GB" sz="1400" dirty="0"/>
          </a:p>
        </p:txBody>
      </p:sp>
      <p:sp>
        <p:nvSpPr>
          <p:cNvPr id="6" name="Rectangle 5"/>
          <p:cNvSpPr/>
          <p:nvPr/>
        </p:nvSpPr>
        <p:spPr>
          <a:xfrm>
            <a:off x="8368811" y="5542678"/>
            <a:ext cx="683394" cy="245652"/>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8079718" y="5862204"/>
            <a:ext cx="1395471" cy="584775"/>
          </a:xfrm>
          <a:prstGeom prst="rect">
            <a:avLst/>
          </a:prstGeom>
        </p:spPr>
        <p:txBody>
          <a:bodyPr wrap="square">
            <a:spAutoFit/>
          </a:bodyPr>
          <a:lstStyle/>
          <a:p>
            <a:pPr algn="ctr"/>
            <a:r>
              <a:rPr lang="en-GB" sz="1600" dirty="0">
                <a:solidFill>
                  <a:srgbClr val="C00000"/>
                </a:solidFill>
                <a:latin typeface="Times New Roman" panose="02020603050405020304" pitchFamily="18" charset="0"/>
                <a:cs typeface="Times New Roman" panose="02020603050405020304" pitchFamily="18" charset="0"/>
              </a:rPr>
              <a:t>reddish precipitate </a:t>
            </a:r>
            <a:endParaRPr lang="en-GB" sz="1600" dirty="0"/>
          </a:p>
        </p:txBody>
      </p:sp>
      <p:sp>
        <p:nvSpPr>
          <p:cNvPr id="13" name="Title 1">
            <a:extLst>
              <a:ext uri="{FF2B5EF4-FFF2-40B4-BE49-F238E27FC236}">
                <a16:creationId xmlns:a16="http://schemas.microsoft.com/office/drawing/2014/main" id="{0F89FB62-4BAC-402E-87EB-42BE32338977}"/>
              </a:ext>
            </a:extLst>
          </p:cNvPr>
          <p:cNvSpPr txBox="1">
            <a:spLocks/>
          </p:cNvSpPr>
          <p:nvPr/>
        </p:nvSpPr>
        <p:spPr>
          <a:xfrm>
            <a:off x="1574799" y="-79369"/>
            <a:ext cx="9655491" cy="1600200"/>
          </a:xfrm>
          <a:prstGeom prst="rect">
            <a:avLst/>
          </a:prstGeom>
        </p:spPr>
        <p:txBody>
          <a:bodyPr vert="horz" anchor="ctr">
            <a:normAutofit/>
          </a:bodyPr>
          <a:lstStyle>
            <a:lvl1pPr algn="l" rtl="0" eaLnBrk="1" latinLnBrk="0" hangingPunct="1">
              <a:spcBef>
                <a:spcPct val="0"/>
              </a:spcBef>
              <a:buNone/>
              <a:defRPr kumimoji="0" sz="4400" kern="1200">
                <a:solidFill>
                  <a:schemeClr val="tx2"/>
                </a:solidFill>
                <a:latin typeface="+mj-lt"/>
                <a:ea typeface="+mj-ea"/>
                <a:cs typeface="+mj-cs"/>
              </a:defRPr>
            </a:lvl1pPr>
          </a:lstStyle>
          <a:p>
            <a:r>
              <a:rPr lang="en-GB" sz="4000" b="1" dirty="0">
                <a:ln w="6600">
                  <a:solidFill>
                    <a:schemeClr val="accent2"/>
                  </a:solidFill>
                  <a:prstDash val="solid"/>
                </a:ln>
                <a:solidFill>
                  <a:schemeClr val="tx1"/>
                </a:solidFill>
                <a:latin typeface="Calibri" panose="020F0502020204030204" pitchFamily="34" charset="0"/>
                <a:ea typeface="+mn-ea"/>
                <a:cs typeface="Calibri" panose="020F0502020204030204" pitchFamily="34" charset="0"/>
              </a:rPr>
              <a:t>Experiment 2 : Benedict's test</a:t>
            </a:r>
          </a:p>
        </p:txBody>
      </p:sp>
      <p:cxnSp>
        <p:nvCxnSpPr>
          <p:cNvPr id="14" name="Straight Connector 13">
            <a:extLst>
              <a:ext uri="{FF2B5EF4-FFF2-40B4-BE49-F238E27FC236}">
                <a16:creationId xmlns:a16="http://schemas.microsoft.com/office/drawing/2014/main" id="{FA2BC6B3-CF15-4803-9B09-6C84269FCD74}"/>
              </a:ext>
            </a:extLst>
          </p:cNvPr>
          <p:cNvCxnSpPr>
            <a:cxnSpLocks/>
          </p:cNvCxnSpPr>
          <p:nvPr/>
        </p:nvCxnSpPr>
        <p:spPr>
          <a:xfrm flipH="1" flipV="1">
            <a:off x="1500188" y="1109086"/>
            <a:ext cx="9655492"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8600555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EC6028D-1F15-4850-8A34-92A1EBB36BD9}" type="slidenum">
              <a:rPr lang="en-GB" smtClean="0"/>
              <a:t>17</a:t>
            </a:fld>
            <a:endParaRPr lang="en-GB"/>
          </a:p>
        </p:txBody>
      </p:sp>
      <p:sp>
        <p:nvSpPr>
          <p:cNvPr id="7" name="Rectangle 6"/>
          <p:cNvSpPr/>
          <p:nvPr/>
        </p:nvSpPr>
        <p:spPr>
          <a:xfrm>
            <a:off x="1621661" y="1404162"/>
            <a:ext cx="8786162" cy="3046988"/>
          </a:xfrm>
          <a:prstGeom prst="rect">
            <a:avLst/>
          </a:prstGeom>
        </p:spPr>
        <p:txBody>
          <a:bodyPr wrap="square">
            <a:spAutoFit/>
          </a:bodyPr>
          <a:lstStyle/>
          <a:p>
            <a:pPr>
              <a:buClr>
                <a:schemeClr val="accent2">
                  <a:lumMod val="75000"/>
                </a:schemeClr>
              </a:buClr>
            </a:pPr>
            <a:endParaRPr lang="en-GB" sz="1600" dirty="0">
              <a:latin typeface="Calibri" panose="020F0502020204030204" pitchFamily="34" charset="0"/>
              <a:cs typeface="Calibri" panose="020F0502020204030204" pitchFamily="34" charset="0"/>
            </a:endParaRPr>
          </a:p>
          <a:p>
            <a:pPr marL="285750" indent="-285750">
              <a:buClr>
                <a:schemeClr val="bg1">
                  <a:lumMod val="75000"/>
                </a:schemeClr>
              </a:buClr>
              <a:buFont typeface="Wingdings" panose="05000000000000000000" pitchFamily="2" charset="2"/>
              <a:buChar char="Ø"/>
            </a:pPr>
            <a:r>
              <a:rPr lang="en-GB" b="1" dirty="0">
                <a:solidFill>
                  <a:schemeClr val="accent1">
                    <a:lumMod val="75000"/>
                  </a:schemeClr>
                </a:solidFill>
                <a:latin typeface="Calibri" panose="020F0502020204030204" pitchFamily="34" charset="0"/>
                <a:cs typeface="Calibri" panose="020F0502020204030204" pitchFamily="34" charset="0"/>
              </a:rPr>
              <a:t>Method:</a:t>
            </a:r>
            <a:r>
              <a:rPr lang="en-GB" sz="1600" b="1" dirty="0">
                <a:solidFill>
                  <a:srgbClr val="0070C0"/>
                </a:solidFill>
                <a:latin typeface="Calibri" panose="020F0502020204030204" pitchFamily="34" charset="0"/>
                <a:cs typeface="Calibri" panose="020F0502020204030204" pitchFamily="34" charset="0"/>
              </a:rPr>
              <a:t> </a:t>
            </a:r>
          </a:p>
          <a:p>
            <a:pPr>
              <a:buClr>
                <a:schemeClr val="accent2">
                  <a:lumMod val="75000"/>
                </a:schemeClr>
              </a:buClr>
            </a:pPr>
            <a:endParaRPr lang="en-GB" sz="1600" b="1" dirty="0">
              <a:solidFill>
                <a:srgbClr val="0070C0"/>
              </a:solidFill>
              <a:latin typeface="Calibri" panose="020F0502020204030204" pitchFamily="34" charset="0"/>
              <a:cs typeface="Calibri" panose="020F0502020204030204" pitchFamily="34" charset="0"/>
            </a:endParaRPr>
          </a:p>
          <a:p>
            <a:pPr marL="385754" indent="-385754">
              <a:buClr>
                <a:schemeClr val="bg1">
                  <a:lumMod val="75000"/>
                </a:schemeClr>
              </a:buClr>
              <a:buFont typeface="+mj-lt"/>
              <a:buAutoNum type="arabicPeriod"/>
            </a:pPr>
            <a:r>
              <a:rPr lang="en-GB" dirty="0">
                <a:latin typeface="Calibri" panose="020F0502020204030204" pitchFamily="34" charset="0"/>
                <a:cs typeface="Calibri" panose="020F0502020204030204" pitchFamily="34" charset="0"/>
              </a:rPr>
              <a:t>One ml of a sample solution is placed in a test tube.</a:t>
            </a:r>
          </a:p>
          <a:p>
            <a:pPr marL="385754" indent="-385754">
              <a:buClr>
                <a:schemeClr val="bg1">
                  <a:lumMod val="75000"/>
                </a:schemeClr>
              </a:buClr>
              <a:buFont typeface="+mj-lt"/>
              <a:buAutoNum type="arabicPeriod"/>
            </a:pPr>
            <a:r>
              <a:rPr lang="en-GB" dirty="0">
                <a:latin typeface="Calibri" panose="020F0502020204030204" pitchFamily="34" charset="0"/>
                <a:cs typeface="Calibri" panose="020F0502020204030204" pitchFamily="34" charset="0"/>
              </a:rPr>
              <a:t>Two ml of Benedict's reagent is added.</a:t>
            </a:r>
          </a:p>
          <a:p>
            <a:pPr marL="385754" indent="-385754">
              <a:buClr>
                <a:schemeClr val="bg1">
                  <a:lumMod val="75000"/>
                </a:schemeClr>
              </a:buClr>
              <a:buFont typeface="+mj-lt"/>
              <a:buAutoNum type="arabicPeriod"/>
            </a:pPr>
            <a:r>
              <a:rPr lang="en-GB" dirty="0">
                <a:latin typeface="Calibri" panose="020F0502020204030204" pitchFamily="34" charset="0"/>
                <a:cs typeface="Calibri" panose="020F0502020204030204" pitchFamily="34" charset="0"/>
              </a:rPr>
              <a:t>The solution is then heated in a boiling water bath for five minutes.</a:t>
            </a:r>
          </a:p>
          <a:p>
            <a:pPr marL="385754" indent="-385754">
              <a:buClr>
                <a:schemeClr val="bg1">
                  <a:lumMod val="75000"/>
                </a:schemeClr>
              </a:buClr>
              <a:buFont typeface="+mj-lt"/>
              <a:buAutoNum type="arabicPeriod"/>
            </a:pPr>
            <a:r>
              <a:rPr lang="en-GB" dirty="0">
                <a:latin typeface="Calibri" panose="020F0502020204030204" pitchFamily="34" charset="0"/>
                <a:cs typeface="Calibri" panose="020F0502020204030204" pitchFamily="34" charset="0"/>
              </a:rPr>
              <a:t>A positive test is indicated by: The formation of a reddish precipitate.</a:t>
            </a:r>
          </a:p>
          <a:p>
            <a:pPr marL="385754" indent="-385754">
              <a:buClr>
                <a:schemeClr val="accent2">
                  <a:lumMod val="75000"/>
                </a:schemeClr>
              </a:buClr>
              <a:buFont typeface="+mj-lt"/>
              <a:buAutoNum type="arabicPeriod"/>
            </a:pPr>
            <a:endParaRPr lang="en-GB" dirty="0">
              <a:latin typeface="Calibri" panose="020F0502020204030204" pitchFamily="34" charset="0"/>
              <a:cs typeface="Calibri" panose="020F0502020204030204" pitchFamily="34" charset="0"/>
            </a:endParaRPr>
          </a:p>
          <a:p>
            <a:pPr>
              <a:buClr>
                <a:schemeClr val="accent2">
                  <a:lumMod val="75000"/>
                </a:schemeClr>
              </a:buClr>
            </a:pPr>
            <a:endParaRPr lang="en-GB" b="1" dirty="0">
              <a:solidFill>
                <a:srgbClr val="0070C0"/>
              </a:solidFill>
              <a:latin typeface="Calibri" panose="020F0502020204030204" pitchFamily="34" charset="0"/>
              <a:cs typeface="Calibri" panose="020F0502020204030204" pitchFamily="34" charset="0"/>
            </a:endParaRPr>
          </a:p>
          <a:p>
            <a:pPr marL="285750" indent="-285750">
              <a:buClr>
                <a:schemeClr val="bg1">
                  <a:lumMod val="75000"/>
                </a:schemeClr>
              </a:buClr>
              <a:buFont typeface="Wingdings" panose="05000000000000000000" pitchFamily="2" charset="2"/>
              <a:buChar char="Ø"/>
            </a:pPr>
            <a:r>
              <a:rPr lang="en-GB" b="1" dirty="0">
                <a:solidFill>
                  <a:schemeClr val="accent1">
                    <a:lumMod val="75000"/>
                  </a:schemeClr>
                </a:solidFill>
                <a:latin typeface="Calibri" panose="020F0502020204030204" pitchFamily="34" charset="0"/>
                <a:cs typeface="Calibri" panose="020F0502020204030204" pitchFamily="34" charset="0"/>
              </a:rPr>
              <a:t>Results:</a:t>
            </a:r>
            <a:r>
              <a:rPr lang="en-GB" sz="1600" b="1" dirty="0">
                <a:solidFill>
                  <a:srgbClr val="0070C0"/>
                </a:solidFill>
                <a:latin typeface="Calibri" panose="020F0502020204030204" pitchFamily="34" charset="0"/>
                <a:cs typeface="Calibri" panose="020F0502020204030204" pitchFamily="34" charset="0"/>
              </a:rPr>
              <a:t> </a:t>
            </a:r>
          </a:p>
          <a:p>
            <a:pPr>
              <a:buClr>
                <a:schemeClr val="accent2">
                  <a:lumMod val="75000"/>
                </a:schemeClr>
              </a:buClr>
            </a:pPr>
            <a:endParaRPr lang="en-GB" sz="1600" dirty="0">
              <a:solidFill>
                <a:schemeClr val="accent2">
                  <a:lumMod val="75000"/>
                </a:schemeClr>
              </a:solidFill>
              <a:latin typeface="Calibri" panose="020F0502020204030204" pitchFamily="34" charset="0"/>
              <a:cs typeface="Calibri" panose="020F0502020204030204" pitchFamily="34" charset="0"/>
            </a:endParaRPr>
          </a:p>
        </p:txBody>
      </p:sp>
      <p:pic>
        <p:nvPicPr>
          <p:cNvPr id="12" name="Picture 11"/>
          <p:cNvPicPr/>
          <p:nvPr/>
        </p:nvPicPr>
        <p:blipFill rotWithShape="1">
          <a:blip r:embed="rId3" cstate="print">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a:stretch/>
        </p:blipFill>
        <p:spPr bwMode="auto">
          <a:xfrm>
            <a:off x="8367082" y="3376861"/>
            <a:ext cx="2844910" cy="2822734"/>
          </a:xfrm>
          <a:prstGeom prst="rect">
            <a:avLst/>
          </a:prstGeom>
          <a:ln>
            <a:noFill/>
          </a:ln>
          <a:extLst>
            <a:ext uri="{53640926-AAD7-44D8-BBD7-CCE9431645EC}">
              <a14:shadowObscured xmlns:a14="http://schemas.microsoft.com/office/drawing/2010/main"/>
            </a:ext>
          </a:extLst>
        </p:spPr>
      </p:pic>
      <p:sp>
        <p:nvSpPr>
          <p:cNvPr id="6" name="Rectangle 5"/>
          <p:cNvSpPr/>
          <p:nvPr/>
        </p:nvSpPr>
        <p:spPr>
          <a:xfrm>
            <a:off x="9589482" y="3373182"/>
            <a:ext cx="400110" cy="1234242"/>
          </a:xfrm>
          <a:prstGeom prst="rect">
            <a:avLst/>
          </a:prstGeom>
        </p:spPr>
        <p:txBody>
          <a:bodyPr vert="vert270" wrap="square">
            <a:spAutoFit/>
          </a:bodyPr>
          <a:lstStyle/>
          <a:p>
            <a:pPr rtl="1"/>
            <a:r>
              <a:rPr lang="en-US" sz="1400" b="1" dirty="0">
                <a:latin typeface="Calibri" panose="020F0502020204030204" pitchFamily="34" charset="0"/>
                <a:cs typeface="Calibri" panose="020F0502020204030204" pitchFamily="34" charset="0"/>
              </a:rPr>
              <a:t>Glucose (+)</a:t>
            </a:r>
            <a:endParaRPr lang="ar-SA" sz="1400" b="1" dirty="0">
              <a:latin typeface="Calibri" panose="020F0502020204030204" pitchFamily="34" charset="0"/>
              <a:cs typeface="Calibri" panose="020F0502020204030204" pitchFamily="34" charset="0"/>
            </a:endParaRPr>
          </a:p>
        </p:txBody>
      </p:sp>
      <p:sp>
        <p:nvSpPr>
          <p:cNvPr id="13" name="Rectangle 12"/>
          <p:cNvSpPr/>
          <p:nvPr/>
        </p:nvSpPr>
        <p:spPr>
          <a:xfrm>
            <a:off x="10314915" y="3478551"/>
            <a:ext cx="400110" cy="1128873"/>
          </a:xfrm>
          <a:prstGeom prst="rect">
            <a:avLst/>
          </a:prstGeom>
        </p:spPr>
        <p:txBody>
          <a:bodyPr vert="vert270" wrap="square">
            <a:spAutoFit/>
          </a:bodyPr>
          <a:lstStyle/>
          <a:p>
            <a:pPr rtl="1"/>
            <a:r>
              <a:rPr lang="en-US" sz="1400" b="1" dirty="0">
                <a:latin typeface="Calibri" panose="020F0502020204030204" pitchFamily="34" charset="0"/>
                <a:cs typeface="Calibri" panose="020F0502020204030204" pitchFamily="34" charset="0"/>
              </a:rPr>
              <a:t>Lactose (+)</a:t>
            </a:r>
            <a:endParaRPr lang="ar-SA" sz="1400" b="1" dirty="0">
              <a:latin typeface="Calibri" panose="020F0502020204030204" pitchFamily="34" charset="0"/>
              <a:cs typeface="Calibri" panose="020F0502020204030204" pitchFamily="34" charset="0"/>
            </a:endParaRPr>
          </a:p>
        </p:txBody>
      </p:sp>
      <p:sp>
        <p:nvSpPr>
          <p:cNvPr id="15" name="Rectangle 14"/>
          <p:cNvSpPr/>
          <p:nvPr/>
        </p:nvSpPr>
        <p:spPr>
          <a:xfrm>
            <a:off x="8778227" y="3305266"/>
            <a:ext cx="400110" cy="1234242"/>
          </a:xfrm>
          <a:prstGeom prst="rect">
            <a:avLst/>
          </a:prstGeom>
        </p:spPr>
        <p:txBody>
          <a:bodyPr vert="vert270" wrap="square">
            <a:spAutoFit/>
          </a:bodyPr>
          <a:lstStyle/>
          <a:p>
            <a:pPr rtl="1"/>
            <a:r>
              <a:rPr lang="en-US" sz="1400" b="1" dirty="0">
                <a:latin typeface="Calibri" panose="020F0502020204030204" pitchFamily="34" charset="0"/>
                <a:cs typeface="Calibri" panose="020F0502020204030204" pitchFamily="34" charset="0"/>
              </a:rPr>
              <a:t>Sucrose (-)</a:t>
            </a:r>
            <a:endParaRPr lang="ar-SA" sz="1400" b="1" dirty="0">
              <a:latin typeface="Calibri" panose="020F0502020204030204" pitchFamily="34" charset="0"/>
              <a:cs typeface="Calibri" panose="020F0502020204030204" pitchFamily="34" charset="0"/>
            </a:endParaRPr>
          </a:p>
        </p:txBody>
      </p:sp>
      <p:sp>
        <p:nvSpPr>
          <p:cNvPr id="14" name="Title 1">
            <a:extLst>
              <a:ext uri="{FF2B5EF4-FFF2-40B4-BE49-F238E27FC236}">
                <a16:creationId xmlns:a16="http://schemas.microsoft.com/office/drawing/2014/main" id="{0269D8EF-E362-4E10-98CE-38A1B19307C8}"/>
              </a:ext>
            </a:extLst>
          </p:cNvPr>
          <p:cNvSpPr txBox="1">
            <a:spLocks/>
          </p:cNvSpPr>
          <p:nvPr/>
        </p:nvSpPr>
        <p:spPr>
          <a:xfrm>
            <a:off x="1574799" y="-79369"/>
            <a:ext cx="9655491" cy="1600200"/>
          </a:xfrm>
          <a:prstGeom prst="rect">
            <a:avLst/>
          </a:prstGeom>
        </p:spPr>
        <p:txBody>
          <a:bodyPr vert="horz" anchor="ctr">
            <a:normAutofit/>
          </a:bodyPr>
          <a:lstStyle>
            <a:lvl1pPr algn="l" rtl="0" eaLnBrk="1" latinLnBrk="0" hangingPunct="1">
              <a:spcBef>
                <a:spcPct val="0"/>
              </a:spcBef>
              <a:buNone/>
              <a:defRPr kumimoji="0" sz="4400" kern="1200">
                <a:solidFill>
                  <a:schemeClr val="tx2"/>
                </a:solidFill>
                <a:latin typeface="+mj-lt"/>
                <a:ea typeface="+mj-ea"/>
                <a:cs typeface="+mj-cs"/>
              </a:defRPr>
            </a:lvl1pPr>
          </a:lstStyle>
          <a:p>
            <a:r>
              <a:rPr lang="en-GB" sz="4000" b="1" dirty="0">
                <a:ln w="6600">
                  <a:solidFill>
                    <a:schemeClr val="accent2"/>
                  </a:solidFill>
                  <a:prstDash val="solid"/>
                </a:ln>
                <a:solidFill>
                  <a:schemeClr val="tx1"/>
                </a:solidFill>
                <a:latin typeface="Calibri" panose="020F0502020204030204" pitchFamily="34" charset="0"/>
                <a:ea typeface="+mn-ea"/>
                <a:cs typeface="Calibri" panose="020F0502020204030204" pitchFamily="34" charset="0"/>
              </a:rPr>
              <a:t>Experiment 2 : Benedict's test</a:t>
            </a:r>
          </a:p>
        </p:txBody>
      </p:sp>
      <p:cxnSp>
        <p:nvCxnSpPr>
          <p:cNvPr id="16" name="Straight Connector 15">
            <a:extLst>
              <a:ext uri="{FF2B5EF4-FFF2-40B4-BE49-F238E27FC236}">
                <a16:creationId xmlns:a16="http://schemas.microsoft.com/office/drawing/2014/main" id="{17C3278D-CEDA-440E-A70F-60495424BB94}"/>
              </a:ext>
            </a:extLst>
          </p:cNvPr>
          <p:cNvCxnSpPr>
            <a:cxnSpLocks/>
          </p:cNvCxnSpPr>
          <p:nvPr/>
        </p:nvCxnSpPr>
        <p:spPr>
          <a:xfrm flipH="1" flipV="1">
            <a:off x="1500188" y="1109086"/>
            <a:ext cx="9655492"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aphicFrame>
        <p:nvGraphicFramePr>
          <p:cNvPr id="3" name="Content Placeholder 3">
            <a:extLst>
              <a:ext uri="{FF2B5EF4-FFF2-40B4-BE49-F238E27FC236}">
                <a16:creationId xmlns:a16="http://schemas.microsoft.com/office/drawing/2014/main" id="{B3F8172F-81D2-40A5-8ECE-1BF7A4F19713}"/>
              </a:ext>
            </a:extLst>
          </p:cNvPr>
          <p:cNvGraphicFramePr>
            <a:graphicFrameLocks/>
          </p:cNvGraphicFramePr>
          <p:nvPr>
            <p:extLst>
              <p:ext uri="{D42A27DB-BD31-4B8C-83A1-F6EECF244321}">
                <p14:modId xmlns:p14="http://schemas.microsoft.com/office/powerpoint/2010/main" val="49296255"/>
              </p:ext>
            </p:extLst>
          </p:nvPr>
        </p:nvGraphicFramePr>
        <p:xfrm>
          <a:off x="2282645" y="4519352"/>
          <a:ext cx="5124441" cy="1690500"/>
        </p:xfrm>
        <a:graphic>
          <a:graphicData uri="http://schemas.openxmlformats.org/drawingml/2006/table">
            <a:tbl>
              <a:tblPr rtl="1" firstRow="1" bandRow="1">
                <a:tableStyleId>{0E3FDE45-AF77-4B5C-9715-49D594BDF05E}</a:tableStyleId>
              </a:tblPr>
              <a:tblGrid>
                <a:gridCol w="3243318">
                  <a:extLst>
                    <a:ext uri="{9D8B030D-6E8A-4147-A177-3AD203B41FA5}">
                      <a16:colId xmlns:a16="http://schemas.microsoft.com/office/drawing/2014/main" val="20000"/>
                    </a:ext>
                  </a:extLst>
                </a:gridCol>
                <a:gridCol w="1881123">
                  <a:extLst>
                    <a:ext uri="{9D8B030D-6E8A-4147-A177-3AD203B41FA5}">
                      <a16:colId xmlns:a16="http://schemas.microsoft.com/office/drawing/2014/main" val="20001"/>
                    </a:ext>
                  </a:extLst>
                </a:gridCol>
              </a:tblGrid>
              <a:tr h="302188">
                <a:tc>
                  <a:txBody>
                    <a:bodyPr/>
                    <a:lstStyle/>
                    <a:p>
                      <a:pPr algn="ctr" rtl="1"/>
                      <a:r>
                        <a:rPr lang="en-US" sz="1600" dirty="0">
                          <a:latin typeface="Calibri" panose="020F0502020204030204" pitchFamily="34" charset="0"/>
                          <a:cs typeface="Calibri" panose="020F0502020204030204" pitchFamily="34" charset="0"/>
                        </a:rPr>
                        <a:t>Observation</a:t>
                      </a:r>
                      <a:endParaRPr lang="ar-SA" sz="1600" dirty="0">
                        <a:latin typeface="Calibri" panose="020F0502020204030204" pitchFamily="34" charset="0"/>
                        <a:cs typeface="Calibri" panose="020F0502020204030204" pitchFamily="34" charset="0"/>
                      </a:endParaRPr>
                    </a:p>
                  </a:txBody>
                  <a:tcPr marL="68580" marR="68580" marT="34290" marB="34290"/>
                </a:tc>
                <a:tc>
                  <a:txBody>
                    <a:bodyPr/>
                    <a:lstStyle/>
                    <a:p>
                      <a:pPr algn="ctr" rtl="1"/>
                      <a:r>
                        <a:rPr lang="en-US" sz="1600" dirty="0">
                          <a:latin typeface="Calibri" panose="020F0502020204030204" pitchFamily="34" charset="0"/>
                          <a:cs typeface="Calibri" panose="020F0502020204030204" pitchFamily="34" charset="0"/>
                        </a:rPr>
                        <a:t>Tube</a:t>
                      </a:r>
                      <a:endParaRPr lang="ar-SA" sz="1600" dirty="0">
                        <a:latin typeface="Calibri" panose="020F0502020204030204" pitchFamily="34" charset="0"/>
                        <a:cs typeface="Calibri" panose="020F0502020204030204" pitchFamily="34" charset="0"/>
                      </a:endParaRPr>
                    </a:p>
                  </a:txBody>
                  <a:tcPr marL="68580" marR="68580" marT="34290" marB="34290"/>
                </a:tc>
                <a:extLst>
                  <a:ext uri="{0D108BD9-81ED-4DB2-BD59-A6C34878D82A}">
                    <a16:rowId xmlns:a16="http://schemas.microsoft.com/office/drawing/2014/main" val="10000"/>
                  </a:ext>
                </a:extLst>
              </a:tr>
              <a:tr h="532830">
                <a:tc>
                  <a:txBody>
                    <a:bodyPr/>
                    <a:lstStyle/>
                    <a:p>
                      <a:pPr rtl="1"/>
                      <a:endParaRPr lang="ar-SA" sz="1600" dirty="0">
                        <a:latin typeface="Calibri" panose="020F0502020204030204" pitchFamily="34" charset="0"/>
                        <a:cs typeface="Calibri" panose="020F0502020204030204" pitchFamily="34" charset="0"/>
                      </a:endParaRPr>
                    </a:p>
                  </a:txBody>
                  <a:tcPr marL="68580" marR="68580" marT="34290" marB="34290"/>
                </a:tc>
                <a:tc>
                  <a:txBody>
                    <a:bodyPr/>
                    <a:lstStyle/>
                    <a:p>
                      <a:pPr algn="l" rtl="1"/>
                      <a:r>
                        <a:rPr lang="en-US" sz="1600" dirty="0">
                          <a:latin typeface="Calibri" panose="020F0502020204030204" pitchFamily="34" charset="0"/>
                          <a:cs typeface="Calibri" panose="020F0502020204030204" pitchFamily="34" charset="0"/>
                        </a:rPr>
                        <a:t>Glucose</a:t>
                      </a:r>
                      <a:endParaRPr lang="ar-SA" sz="1600" dirty="0">
                        <a:latin typeface="Calibri" panose="020F0502020204030204" pitchFamily="34" charset="0"/>
                        <a:cs typeface="Calibri" panose="020F0502020204030204" pitchFamily="34" charset="0"/>
                      </a:endParaRPr>
                    </a:p>
                  </a:txBody>
                  <a:tcPr marL="68580" marR="68580" marT="34290" marB="34290"/>
                </a:tc>
                <a:extLst>
                  <a:ext uri="{0D108BD9-81ED-4DB2-BD59-A6C34878D82A}">
                    <a16:rowId xmlns:a16="http://schemas.microsoft.com/office/drawing/2014/main" val="10001"/>
                  </a:ext>
                </a:extLst>
              </a:tr>
              <a:tr h="532830">
                <a:tc>
                  <a:txBody>
                    <a:bodyPr/>
                    <a:lstStyle/>
                    <a:p>
                      <a:pPr rtl="1"/>
                      <a:endParaRPr lang="ar-SA" sz="1600" dirty="0">
                        <a:latin typeface="Calibri" panose="020F0502020204030204" pitchFamily="34" charset="0"/>
                        <a:cs typeface="Calibri" panose="020F0502020204030204" pitchFamily="34" charset="0"/>
                      </a:endParaRPr>
                    </a:p>
                  </a:txBody>
                  <a:tcPr marL="68580" marR="68580" marT="34290" marB="34290"/>
                </a:tc>
                <a:tc>
                  <a:txBody>
                    <a:bodyPr/>
                    <a:lstStyle/>
                    <a:p>
                      <a:pPr marL="0" marR="0" indent="0" algn="l" defTabSz="914400" rtl="1" eaLnBrk="1" fontAlgn="auto" latinLnBrk="0" hangingPunct="1">
                        <a:lnSpc>
                          <a:spcPct val="100000"/>
                        </a:lnSpc>
                        <a:spcBef>
                          <a:spcPts val="0"/>
                        </a:spcBef>
                        <a:spcAft>
                          <a:spcPts val="0"/>
                        </a:spcAft>
                        <a:buClrTx/>
                        <a:buSzTx/>
                        <a:buFontTx/>
                        <a:buNone/>
                        <a:tabLst/>
                        <a:defRPr/>
                      </a:pPr>
                      <a:r>
                        <a:rPr lang="en-US" sz="1600" dirty="0">
                          <a:latin typeface="Calibri" panose="020F0502020204030204" pitchFamily="34" charset="0"/>
                          <a:cs typeface="Calibri" panose="020F0502020204030204" pitchFamily="34" charset="0"/>
                        </a:rPr>
                        <a:t>Lactose</a:t>
                      </a:r>
                      <a:endParaRPr lang="ar-SA" sz="1600" dirty="0">
                        <a:latin typeface="Calibri" panose="020F0502020204030204" pitchFamily="34" charset="0"/>
                        <a:cs typeface="Calibri" panose="020F0502020204030204" pitchFamily="34" charset="0"/>
                      </a:endParaRPr>
                    </a:p>
                  </a:txBody>
                  <a:tcPr marL="68580" marR="68580" marT="34290" marB="34290"/>
                </a:tc>
                <a:extLst>
                  <a:ext uri="{0D108BD9-81ED-4DB2-BD59-A6C34878D82A}">
                    <a16:rowId xmlns:a16="http://schemas.microsoft.com/office/drawing/2014/main" val="10002"/>
                  </a:ext>
                </a:extLst>
              </a:tr>
              <a:tr h="299260">
                <a:tc>
                  <a:txBody>
                    <a:bodyPr/>
                    <a:lstStyle/>
                    <a:p>
                      <a:pPr rtl="1"/>
                      <a:endParaRPr lang="ar-SA" sz="1600" dirty="0">
                        <a:latin typeface="Calibri" panose="020F0502020204030204" pitchFamily="34" charset="0"/>
                        <a:cs typeface="Calibri" panose="020F0502020204030204" pitchFamily="34" charset="0"/>
                      </a:endParaRPr>
                    </a:p>
                  </a:txBody>
                  <a:tcPr marL="68580" marR="68580" marT="34290" marB="34290"/>
                </a:tc>
                <a:tc>
                  <a:txBody>
                    <a:bodyPr/>
                    <a:lstStyle/>
                    <a:p>
                      <a:pPr marL="0" marR="0" indent="0" algn="l" defTabSz="914400" rtl="1" eaLnBrk="1" fontAlgn="auto" latinLnBrk="0" hangingPunct="1">
                        <a:lnSpc>
                          <a:spcPct val="100000"/>
                        </a:lnSpc>
                        <a:spcBef>
                          <a:spcPts val="0"/>
                        </a:spcBef>
                        <a:spcAft>
                          <a:spcPts val="0"/>
                        </a:spcAft>
                        <a:buClrTx/>
                        <a:buSzTx/>
                        <a:buFontTx/>
                        <a:buNone/>
                        <a:tabLst/>
                        <a:defRPr/>
                      </a:pPr>
                      <a:r>
                        <a:rPr lang="en-US" sz="1600" dirty="0">
                          <a:latin typeface="Calibri" panose="020F0502020204030204" pitchFamily="34" charset="0"/>
                          <a:cs typeface="Calibri" panose="020F0502020204030204" pitchFamily="34" charset="0"/>
                        </a:rPr>
                        <a:t>Sucrose</a:t>
                      </a:r>
                      <a:endParaRPr lang="ar-SA" sz="1600" dirty="0">
                        <a:latin typeface="Calibri" panose="020F0502020204030204" pitchFamily="34" charset="0"/>
                        <a:cs typeface="Calibri" panose="020F0502020204030204" pitchFamily="34" charset="0"/>
                      </a:endParaRPr>
                    </a:p>
                  </a:txBody>
                  <a:tcPr marL="68580" marR="68580" marT="34290" marB="3429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9208194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EC6028D-1F15-4850-8A34-92A1EBB36BD9}" type="slidenum">
              <a:rPr lang="en-GB" smtClean="0">
                <a:latin typeface="Calibri" panose="020F0502020204030204" pitchFamily="34" charset="0"/>
                <a:cs typeface="Calibri" panose="020F0502020204030204" pitchFamily="34" charset="0"/>
              </a:rPr>
              <a:t>18</a:t>
            </a:fld>
            <a:endParaRPr lang="en-GB">
              <a:latin typeface="Calibri" panose="020F0502020204030204" pitchFamily="34" charset="0"/>
              <a:cs typeface="Calibri" panose="020F0502020204030204" pitchFamily="34" charset="0"/>
            </a:endParaRPr>
          </a:p>
        </p:txBody>
      </p:sp>
      <p:sp>
        <p:nvSpPr>
          <p:cNvPr id="11" name="Rectangle 10"/>
          <p:cNvSpPr/>
          <p:nvPr/>
        </p:nvSpPr>
        <p:spPr>
          <a:xfrm>
            <a:off x="928173" y="1226303"/>
            <a:ext cx="11095759" cy="3870547"/>
          </a:xfrm>
          <a:prstGeom prst="rect">
            <a:avLst/>
          </a:prstGeom>
        </p:spPr>
        <p:txBody>
          <a:bodyPr wrap="square">
            <a:spAutoFit/>
          </a:bodyPr>
          <a:lstStyle/>
          <a:p>
            <a:pPr>
              <a:lnSpc>
                <a:spcPct val="150000"/>
              </a:lnSpc>
              <a:buClr>
                <a:schemeClr val="bg1">
                  <a:lumMod val="75000"/>
                </a:schemeClr>
              </a:buClr>
              <a:buFont typeface="Wingdings" panose="05000000000000000000" pitchFamily="2" charset="2"/>
              <a:buChar char="Ø"/>
            </a:pPr>
            <a:r>
              <a:rPr lang="en-GB" sz="1600" b="1" dirty="0">
                <a:solidFill>
                  <a:schemeClr val="accent1">
                    <a:lumMod val="75000"/>
                  </a:schemeClr>
                </a:solidFill>
                <a:latin typeface="Calibri" panose="020F0502020204030204" pitchFamily="34" charset="0"/>
                <a:cs typeface="Calibri" panose="020F0502020204030204" pitchFamily="34" charset="0"/>
              </a:rPr>
              <a:t>Objective:</a:t>
            </a:r>
          </a:p>
          <a:p>
            <a:pPr lvl="0" rtl="1"/>
            <a:r>
              <a:rPr lang="en-US" sz="1600" b="0" i="0" kern="1200" dirty="0"/>
              <a:t>To identify the presence of reducing sugars, specifically distinguishing between monosaccharides (which react quickly) and disaccharides (which react more slowly).</a:t>
            </a:r>
            <a:endParaRPr lang="ar-SA" sz="1600" dirty="0"/>
          </a:p>
          <a:p>
            <a:pPr marL="257168" indent="-257168">
              <a:lnSpc>
                <a:spcPct val="150000"/>
              </a:lnSpc>
              <a:buClr>
                <a:schemeClr val="accent2">
                  <a:lumMod val="75000"/>
                </a:schemeClr>
              </a:buClr>
              <a:buFont typeface="Arial" panose="020B0604020202020204" pitchFamily="34" charset="0"/>
              <a:buChar char="•"/>
            </a:pPr>
            <a:endParaRPr lang="en-GB" sz="1600" dirty="0">
              <a:latin typeface="Calibri" panose="020F0502020204030204" pitchFamily="34" charset="0"/>
              <a:cs typeface="Calibri" panose="020F0502020204030204" pitchFamily="34" charset="0"/>
            </a:endParaRPr>
          </a:p>
          <a:p>
            <a:pPr>
              <a:lnSpc>
                <a:spcPct val="150000"/>
              </a:lnSpc>
              <a:buClr>
                <a:schemeClr val="bg1">
                  <a:lumMod val="75000"/>
                </a:schemeClr>
              </a:buClr>
              <a:buFont typeface="Wingdings" panose="05000000000000000000" pitchFamily="2" charset="2"/>
              <a:buChar char="Ø"/>
            </a:pPr>
            <a:r>
              <a:rPr lang="en-GB" sz="1600" b="1" dirty="0">
                <a:solidFill>
                  <a:schemeClr val="accent1">
                    <a:lumMod val="75000"/>
                  </a:schemeClr>
                </a:solidFill>
                <a:latin typeface="Calibri" panose="020F0502020204030204" pitchFamily="34" charset="0"/>
                <a:cs typeface="Calibri" panose="020F0502020204030204" pitchFamily="34" charset="0"/>
              </a:rPr>
              <a:t>Principle:</a:t>
            </a:r>
          </a:p>
          <a:p>
            <a:pPr marL="285750" indent="-285750">
              <a:lnSpc>
                <a:spcPct val="150000"/>
              </a:lnSpc>
              <a:buClr>
                <a:schemeClr val="accent2">
                  <a:lumMod val="75000"/>
                </a:schemeClr>
              </a:buClr>
              <a:buFont typeface="Arial" panose="020B0604020202020204" pitchFamily="34" charset="0"/>
              <a:buChar char="•"/>
            </a:pPr>
            <a:r>
              <a:rPr lang="en-GB" sz="1600" dirty="0" err="1">
                <a:latin typeface="Calibri" panose="020F0502020204030204" pitchFamily="34" charset="0"/>
                <a:cs typeface="Calibri" panose="020F0502020204030204" pitchFamily="34" charset="0"/>
              </a:rPr>
              <a:t>Barfoed’s</a:t>
            </a:r>
            <a:r>
              <a:rPr lang="en-GB" sz="1600" dirty="0">
                <a:latin typeface="Calibri" panose="020F0502020204030204" pitchFamily="34" charset="0"/>
                <a:cs typeface="Calibri" panose="020F0502020204030204" pitchFamily="34" charset="0"/>
              </a:rPr>
              <a:t> test used </a:t>
            </a:r>
            <a:r>
              <a:rPr lang="en-GB" sz="1600" b="1" dirty="0">
                <a:latin typeface="Calibri" panose="020F0502020204030204" pitchFamily="34" charset="0"/>
                <a:cs typeface="Calibri" panose="020F0502020204030204" pitchFamily="34" charset="0"/>
              </a:rPr>
              <a:t>copper (II) </a:t>
            </a:r>
            <a:r>
              <a:rPr lang="en-GB" sz="1600" dirty="0">
                <a:latin typeface="Calibri" panose="020F0502020204030204" pitchFamily="34" charset="0"/>
                <a:cs typeface="Calibri" panose="020F0502020204030204" pitchFamily="34" charset="0"/>
              </a:rPr>
              <a:t>ions in a slightly </a:t>
            </a:r>
            <a:r>
              <a:rPr lang="en-GB" sz="1600" b="1" dirty="0">
                <a:solidFill>
                  <a:schemeClr val="accent2">
                    <a:lumMod val="75000"/>
                  </a:schemeClr>
                </a:solidFill>
                <a:latin typeface="Calibri" panose="020F0502020204030204" pitchFamily="34" charset="0"/>
                <a:cs typeface="Calibri" panose="020F0502020204030204" pitchFamily="34" charset="0"/>
              </a:rPr>
              <a:t>acidic medium.</a:t>
            </a:r>
          </a:p>
          <a:p>
            <a:pPr marL="285750" indent="-285750">
              <a:lnSpc>
                <a:spcPct val="150000"/>
              </a:lnSpc>
              <a:buClr>
                <a:schemeClr val="accent2">
                  <a:lumMod val="75000"/>
                </a:schemeClr>
              </a:buClr>
              <a:buFont typeface="Arial" panose="020B0604020202020204" pitchFamily="34" charset="0"/>
              <a:buChar char="•"/>
            </a:pPr>
            <a:r>
              <a:rPr lang="en-GB" sz="1600" dirty="0">
                <a:latin typeface="Calibri" panose="020F0502020204030204" pitchFamily="34" charset="0"/>
                <a:cs typeface="Calibri" panose="020F0502020204030204" pitchFamily="34" charset="0"/>
              </a:rPr>
              <a:t>Reducing saccharides are oxidized by the copper ion in solution to form </a:t>
            </a:r>
            <a:r>
              <a:rPr lang="en-GB" sz="1600" u="sng" dirty="0">
                <a:latin typeface="Calibri" panose="020F0502020204030204" pitchFamily="34" charset="0"/>
                <a:cs typeface="Calibri" panose="020F0502020204030204" pitchFamily="34" charset="0"/>
              </a:rPr>
              <a:t>a carboxylic acid </a:t>
            </a:r>
            <a:r>
              <a:rPr lang="en-GB" sz="1600" dirty="0">
                <a:latin typeface="Calibri" panose="020F0502020204030204" pitchFamily="34" charset="0"/>
                <a:cs typeface="Calibri" panose="020F0502020204030204" pitchFamily="34" charset="0"/>
              </a:rPr>
              <a:t>and a </a:t>
            </a:r>
            <a:r>
              <a:rPr lang="en-GB" sz="1600" dirty="0">
                <a:solidFill>
                  <a:srgbClr val="C00000"/>
                </a:solidFill>
                <a:latin typeface="Calibri" panose="020F0502020204030204" pitchFamily="34" charset="0"/>
                <a:cs typeface="Calibri" panose="020F0502020204030204" pitchFamily="34" charset="0"/>
              </a:rPr>
              <a:t>reddish precipitate </a:t>
            </a:r>
            <a:r>
              <a:rPr lang="en-GB" sz="1600" dirty="0">
                <a:latin typeface="Calibri" panose="020F0502020204030204" pitchFamily="34" charset="0"/>
                <a:cs typeface="Calibri" panose="020F0502020204030204" pitchFamily="34" charset="0"/>
              </a:rPr>
              <a:t>of copper (I) oxide.</a:t>
            </a:r>
          </a:p>
          <a:p>
            <a:pPr marL="285750" indent="-285750">
              <a:lnSpc>
                <a:spcPct val="150000"/>
              </a:lnSpc>
              <a:buClr>
                <a:schemeClr val="accent2">
                  <a:lumMod val="75000"/>
                </a:schemeClr>
              </a:buClr>
              <a:buFont typeface="Arial" panose="020B0604020202020204" pitchFamily="34" charset="0"/>
              <a:buChar char="•"/>
            </a:pPr>
            <a:r>
              <a:rPr lang="en-GB" sz="1600" dirty="0">
                <a:solidFill>
                  <a:schemeClr val="accent2">
                    <a:lumMod val="75000"/>
                  </a:schemeClr>
                </a:solidFill>
                <a:latin typeface="Calibri" panose="020F0502020204030204" pitchFamily="34" charset="0"/>
                <a:cs typeface="Calibri" panose="020F0502020204030204" pitchFamily="34" charset="0"/>
              </a:rPr>
              <a:t>Different types of reducing sugars react at different rates </a:t>
            </a:r>
            <a:r>
              <a:rPr lang="en-GB" sz="1600" dirty="0">
                <a:latin typeface="Calibri" panose="020F0502020204030204" pitchFamily="34" charset="0"/>
                <a:cs typeface="Calibri" panose="020F0502020204030204" pitchFamily="34" charset="0"/>
                <a:sym typeface="Wingdings" panose="05000000000000000000" pitchFamily="2" charset="2"/>
              </a:rPr>
              <a:t></a:t>
            </a:r>
            <a:r>
              <a:rPr lang="en-GB" sz="1600" dirty="0">
                <a:latin typeface="Calibri" panose="020F0502020204030204" pitchFamily="34" charset="0"/>
                <a:cs typeface="Calibri" panose="020F0502020204030204" pitchFamily="34" charset="0"/>
              </a:rPr>
              <a:t> Reducing </a:t>
            </a:r>
            <a:r>
              <a:rPr lang="en-GB" sz="1600" b="1" dirty="0">
                <a:latin typeface="Calibri" panose="020F0502020204030204" pitchFamily="34" charset="0"/>
                <a:cs typeface="Calibri" panose="020F0502020204030204" pitchFamily="34" charset="0"/>
              </a:rPr>
              <a:t>monosaccharides</a:t>
            </a:r>
            <a:r>
              <a:rPr lang="en-GB" sz="1600" dirty="0">
                <a:latin typeface="Calibri" panose="020F0502020204030204" pitchFamily="34" charset="0"/>
                <a:cs typeface="Calibri" panose="020F0502020204030204" pitchFamily="34" charset="0"/>
              </a:rPr>
              <a:t> react </a:t>
            </a:r>
            <a:r>
              <a:rPr lang="en-GB" sz="1600" b="1" dirty="0">
                <a:latin typeface="Calibri" panose="020F0502020204030204" pitchFamily="34" charset="0"/>
                <a:cs typeface="Calibri" panose="020F0502020204030204" pitchFamily="34" charset="0"/>
              </a:rPr>
              <a:t>quickly</a:t>
            </a:r>
            <a:r>
              <a:rPr lang="en-GB" sz="1600" dirty="0">
                <a:latin typeface="Calibri" panose="020F0502020204030204" pitchFamily="34" charset="0"/>
                <a:cs typeface="Calibri" panose="020F0502020204030204" pitchFamily="34" charset="0"/>
              </a:rPr>
              <a:t> with </a:t>
            </a:r>
            <a:r>
              <a:rPr lang="en-GB" sz="1600" dirty="0" err="1">
                <a:latin typeface="Calibri" panose="020F0502020204030204" pitchFamily="34" charset="0"/>
                <a:cs typeface="Calibri" panose="020F0502020204030204" pitchFamily="34" charset="0"/>
              </a:rPr>
              <a:t>Barfoed’s</a:t>
            </a:r>
            <a:r>
              <a:rPr lang="en-GB" sz="1600" dirty="0">
                <a:latin typeface="Calibri" panose="020F0502020204030204" pitchFamily="34" charset="0"/>
                <a:cs typeface="Calibri" panose="020F0502020204030204" pitchFamily="34" charset="0"/>
              </a:rPr>
              <a:t> reagent (acidic condition), but reducing </a:t>
            </a:r>
            <a:r>
              <a:rPr lang="en-GB" sz="1600" b="1" dirty="0">
                <a:latin typeface="Calibri" panose="020F0502020204030204" pitchFamily="34" charset="0"/>
                <a:cs typeface="Calibri" panose="020F0502020204030204" pitchFamily="34" charset="0"/>
              </a:rPr>
              <a:t>disaccharides </a:t>
            </a:r>
            <a:r>
              <a:rPr lang="en-GB" sz="1600" dirty="0">
                <a:latin typeface="Calibri" panose="020F0502020204030204" pitchFamily="34" charset="0"/>
                <a:cs typeface="Calibri" panose="020F0502020204030204" pitchFamily="34" charset="0"/>
              </a:rPr>
              <a:t>react very </a:t>
            </a:r>
            <a:r>
              <a:rPr lang="en-GB" sz="1600" b="1" dirty="0">
                <a:latin typeface="Calibri" panose="020F0502020204030204" pitchFamily="34" charset="0"/>
                <a:cs typeface="Calibri" panose="020F0502020204030204" pitchFamily="34" charset="0"/>
              </a:rPr>
              <a:t>slowly</a:t>
            </a:r>
            <a:r>
              <a:rPr lang="en-GB" sz="1600" dirty="0">
                <a:latin typeface="Calibri" panose="020F0502020204030204" pitchFamily="34" charset="0"/>
                <a:cs typeface="Calibri" panose="020F0502020204030204" pitchFamily="34" charset="0"/>
              </a:rPr>
              <a:t>.</a:t>
            </a:r>
          </a:p>
          <a:p>
            <a:pPr marL="285750" indent="-285750">
              <a:lnSpc>
                <a:spcPct val="150000"/>
              </a:lnSpc>
              <a:buClr>
                <a:schemeClr val="accent2">
                  <a:lumMod val="75000"/>
                </a:schemeClr>
              </a:buClr>
              <a:buFont typeface="Arial" panose="020B0604020202020204" pitchFamily="34" charset="0"/>
              <a:buChar char="•"/>
            </a:pPr>
            <a:r>
              <a:rPr lang="en-GB" sz="1600" dirty="0">
                <a:latin typeface="Calibri" panose="020F0502020204030204" pitchFamily="34" charset="0"/>
                <a:cs typeface="Calibri" panose="020F0502020204030204" pitchFamily="34" charset="0"/>
              </a:rPr>
              <a:t>The non-reducing sugars give negative result. </a:t>
            </a:r>
          </a:p>
        </p:txBody>
      </p:sp>
      <p:sp>
        <p:nvSpPr>
          <p:cNvPr id="8" name="Title 1">
            <a:extLst>
              <a:ext uri="{FF2B5EF4-FFF2-40B4-BE49-F238E27FC236}">
                <a16:creationId xmlns:a16="http://schemas.microsoft.com/office/drawing/2014/main" id="{C1D53899-E59E-4B8E-995E-2B9B6B262B7B}"/>
              </a:ext>
            </a:extLst>
          </p:cNvPr>
          <p:cNvSpPr txBox="1">
            <a:spLocks/>
          </p:cNvSpPr>
          <p:nvPr/>
        </p:nvSpPr>
        <p:spPr>
          <a:xfrm>
            <a:off x="1574799" y="-79369"/>
            <a:ext cx="9655491" cy="1600200"/>
          </a:xfrm>
          <a:prstGeom prst="rect">
            <a:avLst/>
          </a:prstGeom>
        </p:spPr>
        <p:txBody>
          <a:bodyPr vert="horz" anchor="ctr">
            <a:normAutofit/>
          </a:bodyPr>
          <a:lstStyle>
            <a:lvl1pPr algn="l" rtl="0" eaLnBrk="1" latinLnBrk="0" hangingPunct="1">
              <a:spcBef>
                <a:spcPct val="0"/>
              </a:spcBef>
              <a:buNone/>
              <a:defRPr kumimoji="0" sz="4400" kern="1200">
                <a:solidFill>
                  <a:schemeClr val="tx2"/>
                </a:solidFill>
                <a:latin typeface="+mj-lt"/>
                <a:ea typeface="+mj-ea"/>
                <a:cs typeface="+mj-cs"/>
              </a:defRPr>
            </a:lvl1pPr>
          </a:lstStyle>
          <a:p>
            <a:r>
              <a:rPr lang="en-GB" sz="4000" b="1" dirty="0">
                <a:ln w="6600">
                  <a:solidFill>
                    <a:schemeClr val="accent2"/>
                  </a:solidFill>
                  <a:prstDash val="solid"/>
                </a:ln>
                <a:solidFill>
                  <a:schemeClr val="tx1"/>
                </a:solidFill>
                <a:latin typeface="Calibri" panose="020F0502020204030204" pitchFamily="34" charset="0"/>
                <a:ea typeface="+mn-ea"/>
                <a:cs typeface="Calibri" panose="020F0502020204030204" pitchFamily="34" charset="0"/>
              </a:rPr>
              <a:t>Experiment 3 : </a:t>
            </a:r>
            <a:r>
              <a:rPr lang="en-GB" sz="4000" b="1" dirty="0" err="1">
                <a:ln w="6600">
                  <a:solidFill>
                    <a:schemeClr val="accent2"/>
                  </a:solidFill>
                  <a:prstDash val="solid"/>
                </a:ln>
                <a:solidFill>
                  <a:schemeClr val="tx1"/>
                </a:solidFill>
                <a:latin typeface="Calibri" panose="020F0502020204030204" pitchFamily="34" charset="0"/>
                <a:ea typeface="+mn-ea"/>
                <a:cs typeface="Calibri" panose="020F0502020204030204" pitchFamily="34" charset="0"/>
              </a:rPr>
              <a:t>Barfoed’s</a:t>
            </a:r>
            <a:r>
              <a:rPr lang="en-GB" sz="4000" b="1" dirty="0">
                <a:ln w="6600">
                  <a:solidFill>
                    <a:schemeClr val="accent2"/>
                  </a:solidFill>
                  <a:prstDash val="solid"/>
                </a:ln>
                <a:solidFill>
                  <a:schemeClr val="tx1"/>
                </a:solidFill>
                <a:latin typeface="Calibri" panose="020F0502020204030204" pitchFamily="34" charset="0"/>
                <a:ea typeface="+mn-ea"/>
                <a:cs typeface="Calibri" panose="020F0502020204030204" pitchFamily="34" charset="0"/>
              </a:rPr>
              <a:t> test</a:t>
            </a:r>
          </a:p>
        </p:txBody>
      </p:sp>
      <p:cxnSp>
        <p:nvCxnSpPr>
          <p:cNvPr id="10" name="Straight Connector 9">
            <a:extLst>
              <a:ext uri="{FF2B5EF4-FFF2-40B4-BE49-F238E27FC236}">
                <a16:creationId xmlns:a16="http://schemas.microsoft.com/office/drawing/2014/main" id="{D07BEAAD-AD44-4710-8F52-6EAB4873121B}"/>
              </a:ext>
            </a:extLst>
          </p:cNvPr>
          <p:cNvCxnSpPr>
            <a:cxnSpLocks/>
          </p:cNvCxnSpPr>
          <p:nvPr/>
        </p:nvCxnSpPr>
        <p:spPr>
          <a:xfrm flipH="1" flipV="1">
            <a:off x="1500188" y="1109086"/>
            <a:ext cx="9655492"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3" name="Picture 2">
            <a:extLst>
              <a:ext uri="{FF2B5EF4-FFF2-40B4-BE49-F238E27FC236}">
                <a16:creationId xmlns:a16="http://schemas.microsoft.com/office/drawing/2014/main" id="{8556D78E-525C-4318-A04E-58D7120160D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2814722" y="5585719"/>
            <a:ext cx="6875432" cy="86126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a:extLst>
              <a:ext uri="{FF2B5EF4-FFF2-40B4-BE49-F238E27FC236}">
                <a16:creationId xmlns:a16="http://schemas.microsoft.com/office/drawing/2014/main" id="{35124F40-F45F-4DCC-AEE0-B7172A1D42A1}"/>
              </a:ext>
            </a:extLst>
          </p:cNvPr>
          <p:cNvSpPr/>
          <p:nvPr/>
        </p:nvSpPr>
        <p:spPr>
          <a:xfrm>
            <a:off x="2814723" y="6396119"/>
            <a:ext cx="1292341" cy="307777"/>
          </a:xfrm>
          <a:prstGeom prst="rect">
            <a:avLst/>
          </a:prstGeom>
        </p:spPr>
        <p:txBody>
          <a:bodyPr wrap="none">
            <a:spAutoFit/>
          </a:bodyPr>
          <a:lstStyle/>
          <a:p>
            <a:r>
              <a:rPr lang="en-GB" sz="1400" dirty="0">
                <a:latin typeface="Calibri" panose="020F0502020204030204" pitchFamily="34" charset="0"/>
                <a:cs typeface="Calibri" panose="020F0502020204030204" pitchFamily="34" charset="0"/>
              </a:rPr>
              <a:t>reducing sugar </a:t>
            </a:r>
          </a:p>
        </p:txBody>
      </p:sp>
      <p:sp>
        <p:nvSpPr>
          <p:cNvPr id="5" name="Rectangle 4">
            <a:extLst>
              <a:ext uri="{FF2B5EF4-FFF2-40B4-BE49-F238E27FC236}">
                <a16:creationId xmlns:a16="http://schemas.microsoft.com/office/drawing/2014/main" id="{B92F9130-C498-4772-BDE6-467411F27A3D}"/>
              </a:ext>
            </a:extLst>
          </p:cNvPr>
          <p:cNvSpPr/>
          <p:nvPr/>
        </p:nvSpPr>
        <p:spPr>
          <a:xfrm>
            <a:off x="6809566" y="6396119"/>
            <a:ext cx="1287532" cy="307777"/>
          </a:xfrm>
          <a:prstGeom prst="rect">
            <a:avLst/>
          </a:prstGeom>
        </p:spPr>
        <p:txBody>
          <a:bodyPr wrap="none">
            <a:spAutoFit/>
          </a:bodyPr>
          <a:lstStyle/>
          <a:p>
            <a:r>
              <a:rPr lang="en-GB" sz="1400" dirty="0">
                <a:latin typeface="Calibri" panose="020F0502020204030204" pitchFamily="34" charset="0"/>
                <a:cs typeface="Calibri" panose="020F0502020204030204" pitchFamily="34" charset="0"/>
              </a:rPr>
              <a:t>carboxylic acid</a:t>
            </a:r>
          </a:p>
        </p:txBody>
      </p:sp>
      <p:sp>
        <p:nvSpPr>
          <p:cNvPr id="14" name="Rectangle 13">
            <a:extLst>
              <a:ext uri="{FF2B5EF4-FFF2-40B4-BE49-F238E27FC236}">
                <a16:creationId xmlns:a16="http://schemas.microsoft.com/office/drawing/2014/main" id="{083916B0-4D89-488C-8550-40442010E726}"/>
              </a:ext>
            </a:extLst>
          </p:cNvPr>
          <p:cNvSpPr/>
          <p:nvPr/>
        </p:nvSpPr>
        <p:spPr>
          <a:xfrm>
            <a:off x="8246891" y="5865786"/>
            <a:ext cx="683394" cy="245652"/>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alibri" panose="020F0502020204030204" pitchFamily="34" charset="0"/>
              <a:cs typeface="Calibri" panose="020F0502020204030204" pitchFamily="34" charset="0"/>
            </a:endParaRPr>
          </a:p>
        </p:txBody>
      </p:sp>
      <p:sp>
        <p:nvSpPr>
          <p:cNvPr id="16" name="Rectangle 15">
            <a:extLst>
              <a:ext uri="{FF2B5EF4-FFF2-40B4-BE49-F238E27FC236}">
                <a16:creationId xmlns:a16="http://schemas.microsoft.com/office/drawing/2014/main" id="{87A02582-3970-4FD5-BCC2-E332028FABA1}"/>
              </a:ext>
            </a:extLst>
          </p:cNvPr>
          <p:cNvSpPr/>
          <p:nvPr/>
        </p:nvSpPr>
        <p:spPr>
          <a:xfrm>
            <a:off x="7957798" y="6185312"/>
            <a:ext cx="1395471" cy="584775"/>
          </a:xfrm>
          <a:prstGeom prst="rect">
            <a:avLst/>
          </a:prstGeom>
        </p:spPr>
        <p:txBody>
          <a:bodyPr wrap="square">
            <a:spAutoFit/>
          </a:bodyPr>
          <a:lstStyle/>
          <a:p>
            <a:pPr algn="ctr"/>
            <a:r>
              <a:rPr lang="en-GB" sz="1600" dirty="0">
                <a:solidFill>
                  <a:srgbClr val="C00000"/>
                </a:solidFill>
                <a:latin typeface="Calibri" panose="020F0502020204030204" pitchFamily="34" charset="0"/>
                <a:cs typeface="Calibri" panose="020F0502020204030204" pitchFamily="34" charset="0"/>
              </a:rPr>
              <a:t>reddish precipitate </a:t>
            </a:r>
            <a:endParaRPr lang="en-GB"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556788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EC6028D-1F15-4850-8A34-92A1EBB36BD9}" type="slidenum">
              <a:rPr lang="en-GB" smtClean="0">
                <a:latin typeface="Calibri" panose="020F0502020204030204" pitchFamily="34" charset="0"/>
                <a:cs typeface="Calibri" panose="020F0502020204030204" pitchFamily="34" charset="0"/>
              </a:rPr>
              <a:t>19</a:t>
            </a:fld>
            <a:endParaRPr lang="en-GB">
              <a:latin typeface="Calibri" panose="020F0502020204030204" pitchFamily="34" charset="0"/>
              <a:cs typeface="Calibri" panose="020F0502020204030204" pitchFamily="34" charset="0"/>
            </a:endParaRPr>
          </a:p>
        </p:txBody>
      </p:sp>
      <p:sp>
        <p:nvSpPr>
          <p:cNvPr id="7" name="Rectangle 6"/>
          <p:cNvSpPr/>
          <p:nvPr/>
        </p:nvSpPr>
        <p:spPr>
          <a:xfrm>
            <a:off x="1621661" y="1404162"/>
            <a:ext cx="8786162" cy="2769989"/>
          </a:xfrm>
          <a:prstGeom prst="rect">
            <a:avLst/>
          </a:prstGeom>
        </p:spPr>
        <p:txBody>
          <a:bodyPr wrap="square">
            <a:spAutoFit/>
          </a:bodyPr>
          <a:lstStyle/>
          <a:p>
            <a:pPr>
              <a:buClr>
                <a:schemeClr val="accent2">
                  <a:lumMod val="75000"/>
                </a:schemeClr>
              </a:buClr>
            </a:pPr>
            <a:endParaRPr lang="en-GB" sz="1600" dirty="0">
              <a:latin typeface="Calibri" panose="020F0502020204030204" pitchFamily="34" charset="0"/>
              <a:cs typeface="Calibri" panose="020F0502020204030204" pitchFamily="34" charset="0"/>
            </a:endParaRPr>
          </a:p>
          <a:p>
            <a:pPr marL="285750" indent="-285750">
              <a:buClr>
                <a:schemeClr val="bg1">
                  <a:lumMod val="75000"/>
                </a:schemeClr>
              </a:buClr>
              <a:buFont typeface="Wingdings" panose="05000000000000000000" pitchFamily="2" charset="2"/>
              <a:buChar char="Ø"/>
            </a:pPr>
            <a:r>
              <a:rPr lang="en-GB" b="1" dirty="0">
                <a:solidFill>
                  <a:schemeClr val="accent1">
                    <a:lumMod val="75000"/>
                  </a:schemeClr>
                </a:solidFill>
                <a:latin typeface="Calibri" panose="020F0502020204030204" pitchFamily="34" charset="0"/>
                <a:cs typeface="Calibri" panose="020F0502020204030204" pitchFamily="34" charset="0"/>
              </a:rPr>
              <a:t>Method:</a:t>
            </a:r>
            <a:r>
              <a:rPr lang="en-GB" sz="1600" b="1" dirty="0">
                <a:solidFill>
                  <a:srgbClr val="0070C0"/>
                </a:solidFill>
                <a:latin typeface="Calibri" panose="020F0502020204030204" pitchFamily="34" charset="0"/>
                <a:cs typeface="Calibri" panose="020F0502020204030204" pitchFamily="34" charset="0"/>
              </a:rPr>
              <a:t> </a:t>
            </a:r>
          </a:p>
          <a:p>
            <a:pPr>
              <a:buClr>
                <a:schemeClr val="accent2">
                  <a:lumMod val="75000"/>
                </a:schemeClr>
              </a:buClr>
            </a:pPr>
            <a:endParaRPr lang="en-GB" sz="1600" b="1" dirty="0">
              <a:solidFill>
                <a:srgbClr val="0070C0"/>
              </a:solidFill>
              <a:latin typeface="Calibri" panose="020F0502020204030204" pitchFamily="34" charset="0"/>
              <a:cs typeface="Calibri" panose="020F0502020204030204" pitchFamily="34" charset="0"/>
            </a:endParaRPr>
          </a:p>
          <a:p>
            <a:pPr marL="385754" indent="-385754">
              <a:buClr>
                <a:schemeClr val="bg1">
                  <a:lumMod val="75000"/>
                </a:schemeClr>
              </a:buClr>
              <a:buFont typeface="+mj-lt"/>
              <a:buAutoNum type="arabicPeriod"/>
            </a:pPr>
            <a:r>
              <a:rPr lang="en-GB" dirty="0">
                <a:latin typeface="Calibri" panose="020F0502020204030204" pitchFamily="34" charset="0"/>
                <a:cs typeface="Calibri" panose="020F0502020204030204" pitchFamily="34" charset="0"/>
              </a:rPr>
              <a:t>Place one ml of a sample solution in a test tube.</a:t>
            </a:r>
          </a:p>
          <a:p>
            <a:pPr marL="385754" indent="-385754">
              <a:buClr>
                <a:schemeClr val="bg1">
                  <a:lumMod val="75000"/>
                </a:schemeClr>
              </a:buClr>
              <a:buFont typeface="+mj-lt"/>
              <a:buAutoNum type="arabicPeriod"/>
            </a:pPr>
            <a:r>
              <a:rPr lang="en-GB" dirty="0">
                <a:latin typeface="Calibri" panose="020F0502020204030204" pitchFamily="34" charset="0"/>
                <a:cs typeface="Calibri" panose="020F0502020204030204" pitchFamily="34" charset="0"/>
              </a:rPr>
              <a:t>Add 3 ml of </a:t>
            </a:r>
            <a:r>
              <a:rPr lang="en-GB" dirty="0" err="1">
                <a:latin typeface="Calibri" panose="020F0502020204030204" pitchFamily="34" charset="0"/>
                <a:cs typeface="Calibri" panose="020F0502020204030204" pitchFamily="34" charset="0"/>
              </a:rPr>
              <a:t>Barfoed's</a:t>
            </a:r>
            <a:r>
              <a:rPr lang="en-GB" dirty="0">
                <a:latin typeface="Calibri" panose="020F0502020204030204" pitchFamily="34" charset="0"/>
                <a:cs typeface="Calibri" panose="020F0502020204030204" pitchFamily="34" charset="0"/>
              </a:rPr>
              <a:t> reagent (a solution of cupric acetate and acetic acid).</a:t>
            </a:r>
          </a:p>
          <a:p>
            <a:pPr marL="385754" indent="-385754">
              <a:buClr>
                <a:schemeClr val="bg1">
                  <a:lumMod val="75000"/>
                </a:schemeClr>
              </a:buClr>
              <a:buFont typeface="+mj-lt"/>
              <a:buAutoNum type="arabicPeriod"/>
            </a:pPr>
            <a:r>
              <a:rPr lang="en-GB" dirty="0">
                <a:latin typeface="Calibri" panose="020F0502020204030204" pitchFamily="34" charset="0"/>
                <a:cs typeface="Calibri" panose="020F0502020204030204" pitchFamily="34" charset="0"/>
              </a:rPr>
              <a:t>Heat the solution in a boiling water bath for 6 minutes (after the 3 min check the tubes). </a:t>
            </a:r>
          </a:p>
          <a:p>
            <a:pPr marL="385754" indent="-385754">
              <a:buClr>
                <a:schemeClr val="accent2">
                  <a:lumMod val="75000"/>
                </a:schemeClr>
              </a:buClr>
              <a:buFont typeface="+mj-lt"/>
              <a:buAutoNum type="arabicPeriod"/>
            </a:pPr>
            <a:endParaRPr lang="en-GB" dirty="0">
              <a:latin typeface="Calibri" panose="020F0502020204030204" pitchFamily="34" charset="0"/>
              <a:cs typeface="Calibri" panose="020F0502020204030204" pitchFamily="34" charset="0"/>
            </a:endParaRPr>
          </a:p>
          <a:p>
            <a:pPr>
              <a:buClr>
                <a:schemeClr val="accent2">
                  <a:lumMod val="75000"/>
                </a:schemeClr>
              </a:buClr>
            </a:pPr>
            <a:endParaRPr lang="en-GB" b="1" dirty="0">
              <a:solidFill>
                <a:srgbClr val="0070C0"/>
              </a:solidFill>
              <a:latin typeface="Calibri" panose="020F0502020204030204" pitchFamily="34" charset="0"/>
              <a:cs typeface="Calibri" panose="020F0502020204030204" pitchFamily="34" charset="0"/>
            </a:endParaRPr>
          </a:p>
          <a:p>
            <a:pPr marL="285750" indent="-285750">
              <a:buClr>
                <a:schemeClr val="bg1">
                  <a:lumMod val="75000"/>
                </a:schemeClr>
              </a:buClr>
              <a:buFont typeface="Wingdings" panose="05000000000000000000" pitchFamily="2" charset="2"/>
              <a:buChar char="Ø"/>
            </a:pPr>
            <a:r>
              <a:rPr lang="en-GB" b="1" dirty="0">
                <a:solidFill>
                  <a:schemeClr val="accent1">
                    <a:lumMod val="75000"/>
                  </a:schemeClr>
                </a:solidFill>
                <a:latin typeface="Calibri" panose="020F0502020204030204" pitchFamily="34" charset="0"/>
                <a:cs typeface="Calibri" panose="020F0502020204030204" pitchFamily="34" charset="0"/>
              </a:rPr>
              <a:t>Results:</a:t>
            </a:r>
            <a:r>
              <a:rPr lang="en-GB" sz="1600" b="1" dirty="0">
                <a:solidFill>
                  <a:srgbClr val="0070C0"/>
                </a:solidFill>
                <a:latin typeface="Calibri" panose="020F0502020204030204" pitchFamily="34" charset="0"/>
                <a:cs typeface="Calibri" panose="020F0502020204030204" pitchFamily="34" charset="0"/>
              </a:rPr>
              <a:t> </a:t>
            </a:r>
          </a:p>
          <a:p>
            <a:pPr>
              <a:buClr>
                <a:schemeClr val="accent2">
                  <a:lumMod val="75000"/>
                </a:schemeClr>
              </a:buClr>
            </a:pPr>
            <a:endParaRPr lang="en-GB" sz="1600" dirty="0">
              <a:solidFill>
                <a:schemeClr val="accent2">
                  <a:lumMod val="75000"/>
                </a:schemeClr>
              </a:solidFill>
              <a:latin typeface="Calibri" panose="020F0502020204030204" pitchFamily="34" charset="0"/>
              <a:cs typeface="Calibri" panose="020F0502020204030204" pitchFamily="34" charset="0"/>
            </a:endParaRPr>
          </a:p>
        </p:txBody>
      </p:sp>
      <p:sp>
        <p:nvSpPr>
          <p:cNvPr id="14" name="Title 1">
            <a:extLst>
              <a:ext uri="{FF2B5EF4-FFF2-40B4-BE49-F238E27FC236}">
                <a16:creationId xmlns:a16="http://schemas.microsoft.com/office/drawing/2014/main" id="{0269D8EF-E362-4E10-98CE-38A1B19307C8}"/>
              </a:ext>
            </a:extLst>
          </p:cNvPr>
          <p:cNvSpPr txBox="1">
            <a:spLocks/>
          </p:cNvSpPr>
          <p:nvPr/>
        </p:nvSpPr>
        <p:spPr>
          <a:xfrm>
            <a:off x="1574799" y="-79369"/>
            <a:ext cx="9655491" cy="1600200"/>
          </a:xfrm>
          <a:prstGeom prst="rect">
            <a:avLst/>
          </a:prstGeom>
        </p:spPr>
        <p:txBody>
          <a:bodyPr vert="horz" anchor="ctr">
            <a:normAutofit/>
          </a:bodyPr>
          <a:lstStyle>
            <a:lvl1pPr algn="l" rtl="0" eaLnBrk="1" latinLnBrk="0" hangingPunct="1">
              <a:spcBef>
                <a:spcPct val="0"/>
              </a:spcBef>
              <a:buNone/>
              <a:defRPr kumimoji="0" sz="4400" kern="1200">
                <a:solidFill>
                  <a:schemeClr val="tx2"/>
                </a:solidFill>
                <a:latin typeface="+mj-lt"/>
                <a:ea typeface="+mj-ea"/>
                <a:cs typeface="+mj-cs"/>
              </a:defRPr>
            </a:lvl1pPr>
          </a:lstStyle>
          <a:p>
            <a:r>
              <a:rPr lang="en-GB" sz="4000" b="1" dirty="0">
                <a:ln w="6600">
                  <a:solidFill>
                    <a:schemeClr val="accent2"/>
                  </a:solidFill>
                  <a:prstDash val="solid"/>
                </a:ln>
                <a:solidFill>
                  <a:schemeClr val="tx1"/>
                </a:solidFill>
                <a:latin typeface="Calibri" panose="020F0502020204030204" pitchFamily="34" charset="0"/>
                <a:ea typeface="+mn-ea"/>
                <a:cs typeface="Calibri" panose="020F0502020204030204" pitchFamily="34" charset="0"/>
              </a:rPr>
              <a:t>Experiment 3 : </a:t>
            </a:r>
            <a:r>
              <a:rPr lang="en-GB" sz="4000" b="1" dirty="0" err="1">
                <a:ln w="6600">
                  <a:solidFill>
                    <a:schemeClr val="accent2"/>
                  </a:solidFill>
                  <a:prstDash val="solid"/>
                </a:ln>
                <a:solidFill>
                  <a:schemeClr val="tx1"/>
                </a:solidFill>
                <a:latin typeface="Calibri" panose="020F0502020204030204" pitchFamily="34" charset="0"/>
                <a:ea typeface="+mn-ea"/>
                <a:cs typeface="Calibri" panose="020F0502020204030204" pitchFamily="34" charset="0"/>
              </a:rPr>
              <a:t>Barfoed’s</a:t>
            </a:r>
            <a:r>
              <a:rPr lang="en-GB" sz="4000" b="1" dirty="0">
                <a:ln w="6600">
                  <a:solidFill>
                    <a:schemeClr val="accent2"/>
                  </a:solidFill>
                  <a:prstDash val="solid"/>
                </a:ln>
                <a:solidFill>
                  <a:schemeClr val="tx1"/>
                </a:solidFill>
                <a:latin typeface="Calibri" panose="020F0502020204030204" pitchFamily="34" charset="0"/>
                <a:ea typeface="+mn-ea"/>
                <a:cs typeface="Calibri" panose="020F0502020204030204" pitchFamily="34" charset="0"/>
              </a:rPr>
              <a:t> test</a:t>
            </a:r>
          </a:p>
        </p:txBody>
      </p:sp>
      <p:cxnSp>
        <p:nvCxnSpPr>
          <p:cNvPr id="16" name="Straight Connector 15">
            <a:extLst>
              <a:ext uri="{FF2B5EF4-FFF2-40B4-BE49-F238E27FC236}">
                <a16:creationId xmlns:a16="http://schemas.microsoft.com/office/drawing/2014/main" id="{17C3278D-CEDA-440E-A70F-60495424BB94}"/>
              </a:ext>
            </a:extLst>
          </p:cNvPr>
          <p:cNvCxnSpPr>
            <a:cxnSpLocks/>
          </p:cNvCxnSpPr>
          <p:nvPr/>
        </p:nvCxnSpPr>
        <p:spPr>
          <a:xfrm flipH="1" flipV="1">
            <a:off x="1500188" y="1109086"/>
            <a:ext cx="9655492"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aphicFrame>
        <p:nvGraphicFramePr>
          <p:cNvPr id="3" name="Content Placeholder 3">
            <a:extLst>
              <a:ext uri="{FF2B5EF4-FFF2-40B4-BE49-F238E27FC236}">
                <a16:creationId xmlns:a16="http://schemas.microsoft.com/office/drawing/2014/main" id="{B3F8172F-81D2-40A5-8ECE-1BF7A4F19713}"/>
              </a:ext>
            </a:extLst>
          </p:cNvPr>
          <p:cNvGraphicFramePr>
            <a:graphicFrameLocks/>
          </p:cNvGraphicFramePr>
          <p:nvPr>
            <p:extLst>
              <p:ext uri="{D42A27DB-BD31-4B8C-83A1-F6EECF244321}">
                <p14:modId xmlns:p14="http://schemas.microsoft.com/office/powerpoint/2010/main" val="2668092214"/>
              </p:ext>
            </p:extLst>
          </p:nvPr>
        </p:nvGraphicFramePr>
        <p:xfrm>
          <a:off x="1784177" y="4173273"/>
          <a:ext cx="2800493" cy="1531674"/>
        </p:xfrm>
        <a:graphic>
          <a:graphicData uri="http://schemas.openxmlformats.org/drawingml/2006/table">
            <a:tbl>
              <a:tblPr rtl="1" firstRow="1" bandRow="1">
                <a:tableStyleId>{0E3FDE45-AF77-4B5C-9715-49D594BDF05E}</a:tableStyleId>
              </a:tblPr>
              <a:tblGrid>
                <a:gridCol w="1772464">
                  <a:extLst>
                    <a:ext uri="{9D8B030D-6E8A-4147-A177-3AD203B41FA5}">
                      <a16:colId xmlns:a16="http://schemas.microsoft.com/office/drawing/2014/main" val="20000"/>
                    </a:ext>
                  </a:extLst>
                </a:gridCol>
                <a:gridCol w="1028029">
                  <a:extLst>
                    <a:ext uri="{9D8B030D-6E8A-4147-A177-3AD203B41FA5}">
                      <a16:colId xmlns:a16="http://schemas.microsoft.com/office/drawing/2014/main" val="20001"/>
                    </a:ext>
                  </a:extLst>
                </a:gridCol>
              </a:tblGrid>
              <a:tr h="265857">
                <a:tc>
                  <a:txBody>
                    <a:bodyPr/>
                    <a:lstStyle/>
                    <a:p>
                      <a:pPr algn="ctr" rtl="1"/>
                      <a:r>
                        <a:rPr lang="en-US" sz="1600" dirty="0">
                          <a:latin typeface="Calibri" panose="020F0502020204030204" pitchFamily="34" charset="0"/>
                          <a:cs typeface="Calibri" panose="020F0502020204030204" pitchFamily="34" charset="0"/>
                        </a:rPr>
                        <a:t>Observation</a:t>
                      </a:r>
                      <a:endParaRPr lang="ar-SA" sz="1600" dirty="0">
                        <a:latin typeface="Calibri" panose="020F0502020204030204" pitchFamily="34" charset="0"/>
                        <a:cs typeface="Calibri" panose="020F0502020204030204" pitchFamily="34" charset="0"/>
                      </a:endParaRPr>
                    </a:p>
                  </a:txBody>
                  <a:tcPr marL="68580" marR="68580" marT="34290" marB="34290"/>
                </a:tc>
                <a:tc>
                  <a:txBody>
                    <a:bodyPr/>
                    <a:lstStyle/>
                    <a:p>
                      <a:pPr algn="ctr" rtl="1"/>
                      <a:r>
                        <a:rPr lang="en-US" sz="1600" dirty="0">
                          <a:latin typeface="Calibri" panose="020F0502020204030204" pitchFamily="34" charset="0"/>
                          <a:cs typeface="Calibri" panose="020F0502020204030204" pitchFamily="34" charset="0"/>
                        </a:rPr>
                        <a:t>Tube</a:t>
                      </a:r>
                      <a:endParaRPr lang="ar-SA" sz="1600" dirty="0">
                        <a:latin typeface="Calibri" panose="020F0502020204030204" pitchFamily="34" charset="0"/>
                        <a:cs typeface="Calibri" panose="020F0502020204030204" pitchFamily="34" charset="0"/>
                      </a:endParaRPr>
                    </a:p>
                  </a:txBody>
                  <a:tcPr marL="68580" marR="68580" marT="34290" marB="34290"/>
                </a:tc>
                <a:extLst>
                  <a:ext uri="{0D108BD9-81ED-4DB2-BD59-A6C34878D82A}">
                    <a16:rowId xmlns:a16="http://schemas.microsoft.com/office/drawing/2014/main" val="10000"/>
                  </a:ext>
                </a:extLst>
              </a:tr>
              <a:tr h="453417">
                <a:tc>
                  <a:txBody>
                    <a:bodyPr/>
                    <a:lstStyle/>
                    <a:p>
                      <a:pPr rtl="1"/>
                      <a:endParaRPr lang="ar-SA" sz="1600" dirty="0">
                        <a:latin typeface="Calibri" panose="020F0502020204030204" pitchFamily="34" charset="0"/>
                        <a:cs typeface="Calibri" panose="020F0502020204030204" pitchFamily="34" charset="0"/>
                      </a:endParaRPr>
                    </a:p>
                  </a:txBody>
                  <a:tcPr marL="68580" marR="68580" marT="34290" marB="34290"/>
                </a:tc>
                <a:tc>
                  <a:txBody>
                    <a:bodyPr/>
                    <a:lstStyle/>
                    <a:p>
                      <a:pPr algn="l" rtl="1"/>
                      <a:r>
                        <a:rPr lang="en-US" sz="1600" dirty="0">
                          <a:latin typeface="Calibri" panose="020F0502020204030204" pitchFamily="34" charset="0"/>
                          <a:cs typeface="Calibri" panose="020F0502020204030204" pitchFamily="34" charset="0"/>
                        </a:rPr>
                        <a:t>Glucose</a:t>
                      </a:r>
                      <a:endParaRPr lang="ar-SA" sz="1600" dirty="0">
                        <a:latin typeface="Calibri" panose="020F0502020204030204" pitchFamily="34" charset="0"/>
                        <a:cs typeface="Calibri" panose="020F0502020204030204" pitchFamily="34" charset="0"/>
                      </a:endParaRPr>
                    </a:p>
                  </a:txBody>
                  <a:tcPr marL="68580" marR="68580" marT="34290" marB="34290"/>
                </a:tc>
                <a:extLst>
                  <a:ext uri="{0D108BD9-81ED-4DB2-BD59-A6C34878D82A}">
                    <a16:rowId xmlns:a16="http://schemas.microsoft.com/office/drawing/2014/main" val="10001"/>
                  </a:ext>
                </a:extLst>
              </a:tr>
              <a:tr h="453417">
                <a:tc>
                  <a:txBody>
                    <a:bodyPr/>
                    <a:lstStyle/>
                    <a:p>
                      <a:pPr rtl="1"/>
                      <a:endParaRPr lang="ar-SA" sz="1600" dirty="0">
                        <a:latin typeface="Calibri" panose="020F0502020204030204" pitchFamily="34" charset="0"/>
                        <a:cs typeface="Calibri" panose="020F0502020204030204" pitchFamily="34" charset="0"/>
                      </a:endParaRPr>
                    </a:p>
                  </a:txBody>
                  <a:tcPr marL="68580" marR="68580" marT="34290" marB="34290"/>
                </a:tc>
                <a:tc>
                  <a:txBody>
                    <a:bodyPr/>
                    <a:lstStyle/>
                    <a:p>
                      <a:pPr marL="0" marR="0" indent="0" algn="l" defTabSz="914400" rtl="1" eaLnBrk="1" fontAlgn="auto" latinLnBrk="0" hangingPunct="1">
                        <a:lnSpc>
                          <a:spcPct val="100000"/>
                        </a:lnSpc>
                        <a:spcBef>
                          <a:spcPts val="0"/>
                        </a:spcBef>
                        <a:spcAft>
                          <a:spcPts val="0"/>
                        </a:spcAft>
                        <a:buClrTx/>
                        <a:buSzTx/>
                        <a:buFontTx/>
                        <a:buNone/>
                        <a:tabLst/>
                        <a:defRPr/>
                      </a:pPr>
                      <a:r>
                        <a:rPr lang="en-US" sz="1600" dirty="0">
                          <a:latin typeface="Calibri" panose="020F0502020204030204" pitchFamily="34" charset="0"/>
                          <a:cs typeface="Calibri" panose="020F0502020204030204" pitchFamily="34" charset="0"/>
                        </a:rPr>
                        <a:t>Lactose</a:t>
                      </a:r>
                      <a:endParaRPr lang="ar-SA" sz="1600" dirty="0">
                        <a:latin typeface="Calibri" panose="020F0502020204030204" pitchFamily="34" charset="0"/>
                        <a:cs typeface="Calibri" panose="020F0502020204030204" pitchFamily="34" charset="0"/>
                      </a:endParaRPr>
                    </a:p>
                  </a:txBody>
                  <a:tcPr marL="68580" marR="68580" marT="34290" marB="34290"/>
                </a:tc>
                <a:extLst>
                  <a:ext uri="{0D108BD9-81ED-4DB2-BD59-A6C34878D82A}">
                    <a16:rowId xmlns:a16="http://schemas.microsoft.com/office/drawing/2014/main" val="10002"/>
                  </a:ext>
                </a:extLst>
              </a:tr>
              <a:tr h="265857">
                <a:tc>
                  <a:txBody>
                    <a:bodyPr/>
                    <a:lstStyle/>
                    <a:p>
                      <a:pPr rtl="1"/>
                      <a:endParaRPr lang="ar-SA" sz="1600" dirty="0">
                        <a:latin typeface="Calibri" panose="020F0502020204030204" pitchFamily="34" charset="0"/>
                        <a:cs typeface="Calibri" panose="020F0502020204030204" pitchFamily="34" charset="0"/>
                      </a:endParaRPr>
                    </a:p>
                  </a:txBody>
                  <a:tcPr marL="68580" marR="68580" marT="34290" marB="34290"/>
                </a:tc>
                <a:tc>
                  <a:txBody>
                    <a:bodyPr/>
                    <a:lstStyle/>
                    <a:p>
                      <a:pPr marL="0" marR="0" indent="0" algn="l" defTabSz="914400" rtl="1" eaLnBrk="1" fontAlgn="auto" latinLnBrk="0" hangingPunct="1">
                        <a:lnSpc>
                          <a:spcPct val="100000"/>
                        </a:lnSpc>
                        <a:spcBef>
                          <a:spcPts val="0"/>
                        </a:spcBef>
                        <a:spcAft>
                          <a:spcPts val="0"/>
                        </a:spcAft>
                        <a:buClrTx/>
                        <a:buSzTx/>
                        <a:buFontTx/>
                        <a:buNone/>
                        <a:tabLst/>
                        <a:defRPr/>
                      </a:pPr>
                      <a:r>
                        <a:rPr lang="en-US" sz="1600" dirty="0">
                          <a:latin typeface="Calibri" panose="020F0502020204030204" pitchFamily="34" charset="0"/>
                          <a:cs typeface="Calibri" panose="020F0502020204030204" pitchFamily="34" charset="0"/>
                        </a:rPr>
                        <a:t>Starch</a:t>
                      </a:r>
                      <a:endParaRPr lang="ar-SA" sz="1600" dirty="0">
                        <a:latin typeface="Calibri" panose="020F0502020204030204" pitchFamily="34" charset="0"/>
                        <a:cs typeface="Calibri" panose="020F0502020204030204" pitchFamily="34" charset="0"/>
                      </a:endParaRPr>
                    </a:p>
                  </a:txBody>
                  <a:tcPr marL="68580" marR="68580" marT="34290" marB="34290"/>
                </a:tc>
                <a:extLst>
                  <a:ext uri="{0D108BD9-81ED-4DB2-BD59-A6C34878D82A}">
                    <a16:rowId xmlns:a16="http://schemas.microsoft.com/office/drawing/2014/main" val="10003"/>
                  </a:ext>
                </a:extLst>
              </a:tr>
            </a:tbl>
          </a:graphicData>
        </a:graphic>
      </p:graphicFrame>
      <p:pic>
        <p:nvPicPr>
          <p:cNvPr id="6" name="Picture 8">
            <a:extLst>
              <a:ext uri="{FF2B5EF4-FFF2-40B4-BE49-F238E27FC236}">
                <a16:creationId xmlns:a16="http://schemas.microsoft.com/office/drawing/2014/main" id="{18D6B412-0C4C-A764-9318-F9EBD12C295C}"/>
              </a:ext>
            </a:extLst>
          </p:cNvPr>
          <p:cNvPicPr/>
          <p:nvPr/>
        </p:nvPicPr>
        <p:blipFill rotWithShape="1">
          <a:blip r:embed="rId3" cstate="print">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a:stretch/>
        </p:blipFill>
        <p:spPr bwMode="auto">
          <a:xfrm>
            <a:off x="6327934" y="3578239"/>
            <a:ext cx="780113" cy="2348184"/>
          </a:xfrm>
          <a:prstGeom prst="roundRect">
            <a:avLst>
              <a:gd name="adj" fmla="val 8594"/>
            </a:avLst>
          </a:prstGeom>
          <a:solidFill>
            <a:srgbClr val="FFFFFF">
              <a:shade val="85000"/>
            </a:srgbClr>
          </a:solidFill>
          <a:ln>
            <a:noFill/>
          </a:ln>
          <a:effectLst/>
          <a:extLst>
            <a:ext uri="{53640926-AAD7-44D8-BBD7-CCE9431645EC}">
              <a14:shadowObscured xmlns:a14="http://schemas.microsoft.com/office/drawing/2010/main"/>
            </a:ext>
          </a:extLst>
        </p:spPr>
      </p:pic>
      <p:sp>
        <p:nvSpPr>
          <p:cNvPr id="8" name="مستطيل 7">
            <a:extLst>
              <a:ext uri="{FF2B5EF4-FFF2-40B4-BE49-F238E27FC236}">
                <a16:creationId xmlns:a16="http://schemas.microsoft.com/office/drawing/2014/main" id="{7E7B2B71-0B4D-4B11-060F-D246B1DA2F67}"/>
              </a:ext>
            </a:extLst>
          </p:cNvPr>
          <p:cNvSpPr/>
          <p:nvPr/>
        </p:nvSpPr>
        <p:spPr>
          <a:xfrm>
            <a:off x="8333108" y="6084054"/>
            <a:ext cx="1520194" cy="369332"/>
          </a:xfrm>
          <a:prstGeom prst="rect">
            <a:avLst/>
          </a:prstGeom>
        </p:spPr>
        <p:txBody>
          <a:bodyPr wrap="square">
            <a:spAutoFit/>
          </a:bodyPr>
          <a:lstStyle/>
          <a:p>
            <a:r>
              <a:rPr lang="en-GB" sz="1800" dirty="0">
                <a:latin typeface="Calibri" panose="020F0502020204030204" pitchFamily="34" charset="0"/>
                <a:cs typeface="Calibri" panose="020F0502020204030204" pitchFamily="34" charset="0"/>
              </a:rPr>
              <a:t>Reduction</a:t>
            </a:r>
            <a:endParaRPr lang="ar-SA" dirty="0"/>
          </a:p>
        </p:txBody>
      </p:sp>
      <p:pic>
        <p:nvPicPr>
          <p:cNvPr id="10" name="Picture 8">
            <a:extLst>
              <a:ext uri="{FF2B5EF4-FFF2-40B4-BE49-F238E27FC236}">
                <a16:creationId xmlns:a16="http://schemas.microsoft.com/office/drawing/2014/main" id="{51112378-161F-A36D-F207-087C6EAB4B65}"/>
              </a:ext>
            </a:extLst>
          </p:cNvPr>
          <p:cNvPicPr/>
          <p:nvPr/>
        </p:nvPicPr>
        <p:blipFill rotWithShape="1">
          <a:blip r:embed="rId5" cstate="print">
            <a:extLst>
              <a:ext uri="{BEBA8EAE-BF5A-486C-A8C5-ECC9F3942E4B}">
                <a14:imgProps xmlns:a14="http://schemas.microsoft.com/office/drawing/2010/main">
                  <a14:imgLayer r:embed="rId6">
                    <a14:imgEffect>
                      <a14:brightnessContrast bright="20000" contrast="20000"/>
                    </a14:imgEffect>
                  </a14:imgLayer>
                </a14:imgProps>
              </a:ext>
              <a:ext uri="{28A0092B-C50C-407E-A947-70E740481C1C}">
                <a14:useLocalDpi xmlns:a14="http://schemas.microsoft.com/office/drawing/2010/main" val="0"/>
              </a:ext>
            </a:extLst>
          </a:blip>
          <a:srcRect/>
          <a:stretch/>
        </p:blipFill>
        <p:spPr bwMode="auto">
          <a:xfrm>
            <a:off x="8423159" y="3578239"/>
            <a:ext cx="791271" cy="2348184"/>
          </a:xfrm>
          <a:prstGeom prst="roundRect">
            <a:avLst>
              <a:gd name="adj" fmla="val 8594"/>
            </a:avLst>
          </a:prstGeom>
          <a:solidFill>
            <a:srgbClr val="FFFFFF">
              <a:shade val="85000"/>
            </a:srgbClr>
          </a:solidFill>
          <a:ln>
            <a:noFill/>
          </a:ln>
          <a:effectLst/>
          <a:extLst>
            <a:ext uri="{53640926-AAD7-44D8-BBD7-CCE9431645EC}">
              <a14:shadowObscured xmlns:a14="http://schemas.microsoft.com/office/drawing/2010/main"/>
            </a:ext>
          </a:extLst>
        </p:spPr>
      </p:pic>
      <p:sp>
        <p:nvSpPr>
          <p:cNvPr id="11" name="مستطيل 10">
            <a:extLst>
              <a:ext uri="{FF2B5EF4-FFF2-40B4-BE49-F238E27FC236}">
                <a16:creationId xmlns:a16="http://schemas.microsoft.com/office/drawing/2014/main" id="{07BDB56E-863E-5C28-0BF1-FB8935ADA8F8}"/>
              </a:ext>
            </a:extLst>
          </p:cNvPr>
          <p:cNvSpPr/>
          <p:nvPr/>
        </p:nvSpPr>
        <p:spPr>
          <a:xfrm>
            <a:off x="6014742" y="6084054"/>
            <a:ext cx="1520194" cy="369332"/>
          </a:xfrm>
          <a:prstGeom prst="rect">
            <a:avLst/>
          </a:prstGeom>
        </p:spPr>
        <p:txBody>
          <a:bodyPr wrap="square">
            <a:spAutoFit/>
          </a:bodyPr>
          <a:lstStyle/>
          <a:p>
            <a:r>
              <a:rPr lang="en-GB" sz="1800" dirty="0">
                <a:latin typeface="Calibri" panose="020F0502020204030204" pitchFamily="34" charset="0"/>
                <a:cs typeface="Calibri" panose="020F0502020204030204" pitchFamily="34" charset="0"/>
              </a:rPr>
              <a:t>No Reduction</a:t>
            </a:r>
            <a:endParaRPr lang="ar-SA" dirty="0"/>
          </a:p>
        </p:txBody>
      </p:sp>
    </p:spTree>
    <p:extLst>
      <p:ext uri="{BB962C8B-B14F-4D97-AF65-F5344CB8AC3E}">
        <p14:creationId xmlns:p14="http://schemas.microsoft.com/office/powerpoint/2010/main" val="5802273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929D3F75-A71B-3B4E-A6AE-83BE3D9F9DF5}"/>
              </a:ext>
            </a:extLst>
          </p:cNvPr>
          <p:cNvCxnSpPr>
            <a:cxnSpLocks/>
          </p:cNvCxnSpPr>
          <p:nvPr/>
        </p:nvCxnSpPr>
        <p:spPr>
          <a:xfrm flipH="1" flipV="1">
            <a:off x="1500188" y="1109086"/>
            <a:ext cx="9655492"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 name="Slide Number Placeholder 2">
            <a:extLst>
              <a:ext uri="{FF2B5EF4-FFF2-40B4-BE49-F238E27FC236}">
                <a16:creationId xmlns:a16="http://schemas.microsoft.com/office/drawing/2014/main" id="{98B1AD64-F1E2-401E-896F-1ACE5FEC87C5}"/>
              </a:ext>
            </a:extLst>
          </p:cNvPr>
          <p:cNvSpPr>
            <a:spLocks noGrp="1"/>
          </p:cNvSpPr>
          <p:nvPr>
            <p:ph type="sldNum" sz="quarter" idx="12"/>
          </p:nvPr>
        </p:nvSpPr>
        <p:spPr/>
        <p:txBody>
          <a:bodyPr/>
          <a:lstStyle/>
          <a:p>
            <a:fld id="{177A7964-8835-494F-9D97-B54AA859F814}" type="slidenum">
              <a:rPr lang="en-US" smtClean="0"/>
              <a:t>2</a:t>
            </a:fld>
            <a:endParaRPr lang="en-US"/>
          </a:p>
        </p:txBody>
      </p:sp>
      <p:sp>
        <p:nvSpPr>
          <p:cNvPr id="9" name="Rectangle 8">
            <a:extLst>
              <a:ext uri="{FF2B5EF4-FFF2-40B4-BE49-F238E27FC236}">
                <a16:creationId xmlns:a16="http://schemas.microsoft.com/office/drawing/2014/main" id="{0AF0D861-6D15-4CEC-A865-D845028C271D}"/>
              </a:ext>
            </a:extLst>
          </p:cNvPr>
          <p:cNvSpPr/>
          <p:nvPr/>
        </p:nvSpPr>
        <p:spPr>
          <a:xfrm>
            <a:off x="1500188" y="279770"/>
            <a:ext cx="8417224" cy="707886"/>
          </a:xfrm>
          <a:prstGeom prst="rect">
            <a:avLst/>
          </a:prstGeom>
        </p:spPr>
        <p:txBody>
          <a:bodyPr wrap="square">
            <a:spAutoFit/>
          </a:bodyPr>
          <a:lstStyle/>
          <a:p>
            <a:r>
              <a:rPr lang="en-GB" sz="4000" b="1" dirty="0">
                <a:ln w="6600">
                  <a:solidFill>
                    <a:schemeClr val="accent2"/>
                  </a:solidFill>
                  <a:prstDash val="solid"/>
                </a:ln>
                <a:latin typeface="Calibri" panose="020F0502020204030204" pitchFamily="34" charset="0"/>
                <a:cs typeface="Calibri" panose="020F0502020204030204" pitchFamily="34" charset="0"/>
              </a:rPr>
              <a:t>Introduction:</a:t>
            </a:r>
          </a:p>
        </p:txBody>
      </p:sp>
      <p:sp>
        <p:nvSpPr>
          <p:cNvPr id="10" name="Rectangle 9">
            <a:extLst>
              <a:ext uri="{FF2B5EF4-FFF2-40B4-BE49-F238E27FC236}">
                <a16:creationId xmlns:a16="http://schemas.microsoft.com/office/drawing/2014/main" id="{2AA2C29B-C876-4359-BC95-1B4BF5E7C0EC}"/>
              </a:ext>
            </a:extLst>
          </p:cNvPr>
          <p:cNvSpPr/>
          <p:nvPr/>
        </p:nvSpPr>
        <p:spPr>
          <a:xfrm>
            <a:off x="911400" y="1281024"/>
            <a:ext cx="10369199" cy="5115311"/>
          </a:xfrm>
          <a:prstGeom prst="rect">
            <a:avLst/>
          </a:prstGeom>
        </p:spPr>
        <p:txBody>
          <a:bodyPr wrap="square">
            <a:spAutoFit/>
          </a:bodyPr>
          <a:lstStyle/>
          <a:p>
            <a:pPr marL="342891" indent="-342891">
              <a:lnSpc>
                <a:spcPct val="150000"/>
              </a:lnSpc>
              <a:buClr>
                <a:schemeClr val="bg1">
                  <a:lumMod val="65000"/>
                </a:schemeClr>
              </a:buClr>
              <a:buFont typeface="Wingdings" panose="05000000000000000000" pitchFamily="2" charset="2"/>
              <a:buChar char="Ø"/>
            </a:pPr>
            <a:r>
              <a:rPr lang="en-GB" sz="2000" kern="0" dirty="0">
                <a:solidFill>
                  <a:srgbClr val="000000"/>
                </a:solidFill>
                <a:latin typeface="Calibri" panose="020F0502020204030204" pitchFamily="34" charset="0"/>
                <a:cs typeface="Calibri" panose="020F0502020204030204" pitchFamily="34" charset="0"/>
              </a:rPr>
              <a:t>Carbohydrates, are defined as the </a:t>
            </a:r>
            <a:r>
              <a:rPr lang="en-GB" sz="2000" b="1" kern="0" dirty="0">
                <a:solidFill>
                  <a:schemeClr val="accent1">
                    <a:lumMod val="75000"/>
                  </a:schemeClr>
                </a:solidFill>
                <a:latin typeface="Calibri" panose="020F0502020204030204" pitchFamily="34" charset="0"/>
                <a:cs typeface="Calibri" panose="020F0502020204030204" pitchFamily="34" charset="0"/>
              </a:rPr>
              <a:t>polyhydroxy aldehydes </a:t>
            </a:r>
            <a:r>
              <a:rPr lang="en-GB" sz="2000" b="1" kern="0" dirty="0">
                <a:solidFill>
                  <a:srgbClr val="000000"/>
                </a:solidFill>
                <a:latin typeface="Calibri" panose="020F0502020204030204" pitchFamily="34" charset="0"/>
                <a:cs typeface="Calibri" panose="020F0502020204030204" pitchFamily="34" charset="0"/>
              </a:rPr>
              <a:t>or </a:t>
            </a:r>
            <a:r>
              <a:rPr lang="en-GB" sz="2000" b="1" kern="0" dirty="0">
                <a:solidFill>
                  <a:schemeClr val="accent1">
                    <a:lumMod val="75000"/>
                  </a:schemeClr>
                </a:solidFill>
                <a:latin typeface="Calibri" panose="020F0502020204030204" pitchFamily="34" charset="0"/>
                <a:cs typeface="Calibri" panose="020F0502020204030204" pitchFamily="34" charset="0"/>
              </a:rPr>
              <a:t>polyhydroxy ketones.</a:t>
            </a:r>
            <a:endParaRPr lang="en-GB" sz="2000" b="1" kern="0" dirty="0">
              <a:solidFill>
                <a:srgbClr val="000000"/>
              </a:solidFill>
              <a:latin typeface="Calibri" panose="020F0502020204030204" pitchFamily="34" charset="0"/>
              <a:cs typeface="Calibri" panose="020F0502020204030204" pitchFamily="34" charset="0"/>
            </a:endParaRPr>
          </a:p>
          <a:p>
            <a:pPr marL="342891" indent="-342891">
              <a:lnSpc>
                <a:spcPct val="150000"/>
              </a:lnSpc>
              <a:buClr>
                <a:schemeClr val="bg1">
                  <a:lumMod val="65000"/>
                </a:schemeClr>
              </a:buClr>
              <a:buFont typeface="Wingdings" panose="05000000000000000000" pitchFamily="2" charset="2"/>
              <a:buChar char="Ø"/>
            </a:pPr>
            <a:r>
              <a:rPr lang="en-GB" sz="2000" kern="0" dirty="0">
                <a:solidFill>
                  <a:srgbClr val="000000"/>
                </a:solidFill>
                <a:latin typeface="Calibri" panose="020F0502020204030204" pitchFamily="34" charset="0"/>
                <a:cs typeface="Calibri" panose="020F0502020204030204" pitchFamily="34" charset="0"/>
              </a:rPr>
              <a:t>Most , but not all carbohydrate  have  a formula (CH</a:t>
            </a:r>
            <a:r>
              <a:rPr lang="en-GB" sz="1600" kern="0" dirty="0">
                <a:solidFill>
                  <a:srgbClr val="000000"/>
                </a:solidFill>
                <a:latin typeface="Calibri" panose="020F0502020204030204" pitchFamily="34" charset="0"/>
                <a:cs typeface="Calibri" panose="020F0502020204030204" pitchFamily="34" charset="0"/>
              </a:rPr>
              <a:t>2</a:t>
            </a:r>
            <a:r>
              <a:rPr lang="en-GB" sz="2000" kern="0" dirty="0">
                <a:solidFill>
                  <a:srgbClr val="000000"/>
                </a:solidFill>
                <a:latin typeface="Calibri" panose="020F0502020204030204" pitchFamily="34" charset="0"/>
                <a:cs typeface="Calibri" panose="020F0502020204030204" pitchFamily="34" charset="0"/>
              </a:rPr>
              <a:t>O)n (hence the name hydrate of carbon).</a:t>
            </a:r>
          </a:p>
          <a:p>
            <a:pPr marL="342891" indent="-342891">
              <a:lnSpc>
                <a:spcPct val="150000"/>
              </a:lnSpc>
              <a:buClr>
                <a:schemeClr val="bg1">
                  <a:lumMod val="65000"/>
                </a:schemeClr>
              </a:buClr>
              <a:buFont typeface="Wingdings" panose="05000000000000000000" pitchFamily="2" charset="2"/>
              <a:buChar char="Ø"/>
            </a:pPr>
            <a:endParaRPr lang="en-GB" sz="2000" kern="0" dirty="0">
              <a:solidFill>
                <a:schemeClr val="accent3">
                  <a:lumMod val="75000"/>
                </a:schemeClr>
              </a:solidFill>
              <a:latin typeface="Calibri" panose="020F0502020204030204" pitchFamily="34" charset="0"/>
              <a:cs typeface="Calibri" panose="020F0502020204030204" pitchFamily="34" charset="0"/>
            </a:endParaRPr>
          </a:p>
          <a:p>
            <a:pPr marL="342891" indent="-342891">
              <a:lnSpc>
                <a:spcPct val="150000"/>
              </a:lnSpc>
              <a:buClr>
                <a:schemeClr val="bg1">
                  <a:lumMod val="65000"/>
                </a:schemeClr>
              </a:buClr>
              <a:buFont typeface="Wingdings" panose="05000000000000000000" pitchFamily="2" charset="2"/>
              <a:buChar char="Ø"/>
            </a:pPr>
            <a:endParaRPr lang="en-GB" sz="2000" kern="0" dirty="0">
              <a:solidFill>
                <a:schemeClr val="accent3">
                  <a:lumMod val="75000"/>
                </a:schemeClr>
              </a:solidFill>
              <a:latin typeface="Calibri" panose="020F0502020204030204" pitchFamily="34" charset="0"/>
              <a:cs typeface="Calibri" panose="020F0502020204030204" pitchFamily="34" charset="0"/>
            </a:endParaRPr>
          </a:p>
          <a:p>
            <a:pPr marL="342891" indent="-342891">
              <a:lnSpc>
                <a:spcPct val="150000"/>
              </a:lnSpc>
              <a:buClr>
                <a:schemeClr val="bg1">
                  <a:lumMod val="65000"/>
                </a:schemeClr>
              </a:buClr>
              <a:buFont typeface="Wingdings" panose="05000000000000000000" pitchFamily="2" charset="2"/>
              <a:buChar char="Ø"/>
            </a:pPr>
            <a:endParaRPr lang="en-GB" sz="2000" kern="0" dirty="0">
              <a:solidFill>
                <a:schemeClr val="accent3">
                  <a:lumMod val="75000"/>
                </a:schemeClr>
              </a:solidFill>
              <a:latin typeface="Calibri" panose="020F0502020204030204" pitchFamily="34" charset="0"/>
              <a:cs typeface="Calibri" panose="020F0502020204030204" pitchFamily="34" charset="0"/>
            </a:endParaRPr>
          </a:p>
          <a:p>
            <a:pPr marL="342891" indent="-342891">
              <a:lnSpc>
                <a:spcPct val="150000"/>
              </a:lnSpc>
              <a:buClr>
                <a:schemeClr val="bg1">
                  <a:lumMod val="65000"/>
                </a:schemeClr>
              </a:buClr>
              <a:buFont typeface="Wingdings" panose="05000000000000000000" pitchFamily="2" charset="2"/>
              <a:buChar char="Ø"/>
            </a:pPr>
            <a:endParaRPr lang="en-GB" sz="2000" kern="0" dirty="0">
              <a:solidFill>
                <a:schemeClr val="accent3">
                  <a:lumMod val="75000"/>
                </a:schemeClr>
              </a:solidFill>
              <a:latin typeface="Calibri" panose="020F0502020204030204" pitchFamily="34" charset="0"/>
              <a:cs typeface="Calibri" panose="020F0502020204030204" pitchFamily="34" charset="0"/>
            </a:endParaRPr>
          </a:p>
          <a:p>
            <a:pPr marL="342891" indent="-342891">
              <a:lnSpc>
                <a:spcPct val="150000"/>
              </a:lnSpc>
              <a:buClr>
                <a:schemeClr val="bg1">
                  <a:lumMod val="65000"/>
                </a:schemeClr>
              </a:buClr>
              <a:buFont typeface="Wingdings" panose="05000000000000000000" pitchFamily="2" charset="2"/>
              <a:buChar char="Ø"/>
            </a:pPr>
            <a:endParaRPr lang="en-GB" sz="2000" kern="0" dirty="0">
              <a:solidFill>
                <a:schemeClr val="accent3">
                  <a:lumMod val="75000"/>
                </a:schemeClr>
              </a:solidFill>
              <a:latin typeface="Calibri" panose="020F0502020204030204" pitchFamily="34" charset="0"/>
              <a:cs typeface="Calibri" panose="020F0502020204030204" pitchFamily="34" charset="0"/>
            </a:endParaRPr>
          </a:p>
          <a:p>
            <a:pPr marL="342891" indent="-342891">
              <a:lnSpc>
                <a:spcPct val="150000"/>
              </a:lnSpc>
              <a:buClr>
                <a:schemeClr val="bg1">
                  <a:lumMod val="65000"/>
                </a:schemeClr>
              </a:buClr>
              <a:buFont typeface="Wingdings" panose="05000000000000000000" pitchFamily="2" charset="2"/>
              <a:buChar char="Ø"/>
            </a:pPr>
            <a:endParaRPr lang="en-GB" sz="2000" kern="0" dirty="0">
              <a:solidFill>
                <a:schemeClr val="accent3">
                  <a:lumMod val="75000"/>
                </a:schemeClr>
              </a:solidFill>
              <a:latin typeface="Calibri" panose="020F0502020204030204" pitchFamily="34" charset="0"/>
              <a:cs typeface="Calibri" panose="020F0502020204030204" pitchFamily="34" charset="0"/>
            </a:endParaRPr>
          </a:p>
          <a:p>
            <a:pPr marL="342891" indent="-342891">
              <a:lnSpc>
                <a:spcPct val="150000"/>
              </a:lnSpc>
              <a:buClr>
                <a:schemeClr val="bg1">
                  <a:lumMod val="65000"/>
                </a:schemeClr>
              </a:buClr>
              <a:buFont typeface="Wingdings" panose="05000000000000000000" pitchFamily="2" charset="2"/>
              <a:buChar char="Ø"/>
            </a:pPr>
            <a:endParaRPr lang="en-GB" sz="2000" b="1" kern="0" dirty="0">
              <a:solidFill>
                <a:schemeClr val="accent1"/>
              </a:solidFill>
              <a:latin typeface="Calibri" panose="020F0502020204030204" pitchFamily="34" charset="0"/>
              <a:cs typeface="Calibri" panose="020F0502020204030204" pitchFamily="34" charset="0"/>
            </a:endParaRPr>
          </a:p>
          <a:p>
            <a:pPr marL="342891" indent="-342891">
              <a:lnSpc>
                <a:spcPct val="150000"/>
              </a:lnSpc>
              <a:buClr>
                <a:schemeClr val="bg1">
                  <a:lumMod val="65000"/>
                </a:schemeClr>
              </a:buClr>
              <a:buFont typeface="Wingdings" panose="05000000000000000000" pitchFamily="2" charset="2"/>
              <a:buChar char="Ø"/>
            </a:pPr>
            <a:endParaRPr lang="en-GB" sz="2000" kern="0" dirty="0">
              <a:solidFill>
                <a:schemeClr val="accent3">
                  <a:lumMod val="75000"/>
                </a:schemeClr>
              </a:solidFill>
              <a:latin typeface="Calibri" panose="020F0502020204030204" pitchFamily="34" charset="0"/>
              <a:cs typeface="Calibri" panose="020F0502020204030204" pitchFamily="34" charset="0"/>
            </a:endParaRPr>
          </a:p>
          <a:p>
            <a:pPr marL="342891" indent="-342891">
              <a:lnSpc>
                <a:spcPct val="150000"/>
              </a:lnSpc>
              <a:buClr>
                <a:schemeClr val="bg1">
                  <a:lumMod val="65000"/>
                </a:schemeClr>
              </a:buClr>
              <a:buFont typeface="Wingdings" panose="05000000000000000000" pitchFamily="2" charset="2"/>
              <a:buChar char="Ø"/>
            </a:pPr>
            <a:endParaRPr lang="en-GB" sz="2000" kern="0" dirty="0">
              <a:solidFill>
                <a:srgbClr val="000000"/>
              </a:solidFill>
              <a:latin typeface="Calibri" panose="020F0502020204030204" pitchFamily="34" charset="0"/>
              <a:cs typeface="Calibri" panose="020F0502020204030204" pitchFamily="34" charset="0"/>
            </a:endParaRPr>
          </a:p>
        </p:txBody>
      </p:sp>
      <p:pic>
        <p:nvPicPr>
          <p:cNvPr id="5" name="Picture 1">
            <a:extLst>
              <a:ext uri="{FF2B5EF4-FFF2-40B4-BE49-F238E27FC236}">
                <a16:creationId xmlns:a16="http://schemas.microsoft.com/office/drawing/2014/main" id="{00AFCDE5-D0BF-A013-F8F4-B0993DE11E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8423" y="3129536"/>
            <a:ext cx="1501808" cy="1412385"/>
          </a:xfrm>
          <a:prstGeom prst="rect">
            <a:avLst/>
          </a:prstGeom>
          <a:ln w="9525">
            <a:solidFill>
              <a:schemeClr val="tx1"/>
            </a:solidFill>
            <a:miter lim="800000"/>
            <a:headEnd/>
            <a:tailEn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pic>
        <p:nvPicPr>
          <p:cNvPr id="7" name="Picture 2">
            <a:extLst>
              <a:ext uri="{FF2B5EF4-FFF2-40B4-BE49-F238E27FC236}">
                <a16:creationId xmlns:a16="http://schemas.microsoft.com/office/drawing/2014/main" id="{6075877A-E52A-070E-96D9-B7D173CA8A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5939" y="3129537"/>
            <a:ext cx="1501808" cy="1363090"/>
          </a:xfrm>
          <a:prstGeom prst="rect">
            <a:avLst/>
          </a:prstGeom>
          <a:ln w="9525">
            <a:solidFill>
              <a:schemeClr val="tx1"/>
            </a:solidFill>
            <a:miter lim="800000"/>
            <a:headEnd/>
            <a:tailEn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pic>
        <p:nvPicPr>
          <p:cNvPr id="8" name="Picture 4" descr="https://encrypted-tbn1.gstatic.com/images?q=tbn:ANd9GcSSWjyAbRi8wObjmP-pgxV8_8kZfxJ_0xVbILK3B5ErdJoRNBU0">
            <a:hlinkClick r:id="rId4"/>
            <a:extLst>
              <a:ext uri="{FF2B5EF4-FFF2-40B4-BE49-F238E27FC236}">
                <a16:creationId xmlns:a16="http://schemas.microsoft.com/office/drawing/2014/main" id="{3B7DBF0A-A9B0-FC25-C26D-38B0D59B8BC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79365" y="2643038"/>
            <a:ext cx="1501808" cy="2590497"/>
          </a:xfrm>
          <a:prstGeom prst="rect">
            <a:avLst/>
          </a:prstGeom>
          <a:noFill/>
          <a:extLst>
            <a:ext uri="{909E8E84-426E-40DD-AFC4-6F175D3DCCD1}">
              <a14:hiddenFill xmlns:a14="http://schemas.microsoft.com/office/drawing/2010/main">
                <a:solidFill>
                  <a:srgbClr val="FFFFFF"/>
                </a:solidFill>
              </a14:hiddenFill>
            </a:ext>
          </a:extLst>
        </p:spPr>
      </p:pic>
      <p:sp>
        <p:nvSpPr>
          <p:cNvPr id="11" name="مربع نص 10">
            <a:extLst>
              <a:ext uri="{FF2B5EF4-FFF2-40B4-BE49-F238E27FC236}">
                <a16:creationId xmlns:a16="http://schemas.microsoft.com/office/drawing/2014/main" id="{C7FD390D-55BE-5A92-2433-4AF26152C149}"/>
              </a:ext>
            </a:extLst>
          </p:cNvPr>
          <p:cNvSpPr txBox="1"/>
          <p:nvPr/>
        </p:nvSpPr>
        <p:spPr>
          <a:xfrm>
            <a:off x="1282515" y="5233535"/>
            <a:ext cx="6097424" cy="873572"/>
          </a:xfrm>
          <a:prstGeom prst="rect">
            <a:avLst/>
          </a:prstGeom>
          <a:noFill/>
        </p:spPr>
        <p:txBody>
          <a:bodyPr wrap="square">
            <a:spAutoFit/>
          </a:bodyPr>
          <a:lstStyle/>
          <a:p>
            <a:pPr marL="342891" indent="-342891">
              <a:lnSpc>
                <a:spcPct val="150000"/>
              </a:lnSpc>
              <a:buClr>
                <a:schemeClr val="bg1">
                  <a:lumMod val="65000"/>
                </a:schemeClr>
              </a:buClr>
              <a:buFont typeface="Wingdings" panose="05000000000000000000" pitchFamily="2" charset="2"/>
              <a:buChar char="Ø"/>
            </a:pPr>
            <a:r>
              <a:rPr lang="en-GB" sz="1800" kern="0" dirty="0">
                <a:solidFill>
                  <a:srgbClr val="000000"/>
                </a:solidFill>
                <a:latin typeface="Calibri" panose="020F0502020204030204" pitchFamily="34" charset="0"/>
                <a:cs typeface="Calibri" panose="020F0502020204030204" pitchFamily="34" charset="0"/>
              </a:rPr>
              <a:t>In human body, </a:t>
            </a:r>
            <a:r>
              <a:rPr lang="en-GB" sz="1800" kern="0" dirty="0">
                <a:solidFill>
                  <a:schemeClr val="accent1">
                    <a:lumMod val="75000"/>
                  </a:schemeClr>
                </a:solidFill>
                <a:latin typeface="Calibri" panose="020F0502020204030204" pitchFamily="34" charset="0"/>
                <a:cs typeface="Calibri" panose="020F0502020204030204" pitchFamily="34" charset="0"/>
              </a:rPr>
              <a:t>the D-glucose </a:t>
            </a:r>
            <a:r>
              <a:rPr lang="en-GB" sz="1800" kern="0" dirty="0">
                <a:solidFill>
                  <a:srgbClr val="000000"/>
                </a:solidFill>
                <a:latin typeface="Calibri" panose="020F0502020204030204" pitchFamily="34" charset="0"/>
                <a:cs typeface="Calibri" panose="020F0502020204030204" pitchFamily="34" charset="0"/>
              </a:rPr>
              <a:t>is used.</a:t>
            </a:r>
          </a:p>
          <a:p>
            <a:pPr marL="342891" indent="-342891">
              <a:lnSpc>
                <a:spcPct val="150000"/>
              </a:lnSpc>
              <a:buClr>
                <a:schemeClr val="bg1">
                  <a:lumMod val="65000"/>
                </a:schemeClr>
              </a:buClr>
              <a:buFont typeface="Wingdings" panose="05000000000000000000" pitchFamily="2" charset="2"/>
              <a:buChar char="Ø"/>
            </a:pPr>
            <a:r>
              <a:rPr lang="en-GB" sz="1800" kern="0" dirty="0">
                <a:solidFill>
                  <a:srgbClr val="000000"/>
                </a:solidFill>
                <a:latin typeface="Calibri" panose="020F0502020204030204" pitchFamily="34" charset="0"/>
                <a:cs typeface="Calibri" panose="020F0502020204030204" pitchFamily="34" charset="0"/>
              </a:rPr>
              <a:t>Simple sugars ends with </a:t>
            </a:r>
            <a:r>
              <a:rPr lang="en-GB" sz="1800" kern="0" dirty="0">
                <a:solidFill>
                  <a:schemeClr val="accent3">
                    <a:lumMod val="75000"/>
                  </a:schemeClr>
                </a:solidFill>
                <a:latin typeface="Calibri" panose="020F0502020204030204" pitchFamily="34" charset="0"/>
                <a:cs typeface="Calibri" panose="020F0502020204030204" pitchFamily="34" charset="0"/>
              </a:rPr>
              <a:t>–</a:t>
            </a:r>
            <a:r>
              <a:rPr lang="en-GB" sz="1800" kern="0" dirty="0" err="1">
                <a:solidFill>
                  <a:schemeClr val="accent3">
                    <a:lumMod val="75000"/>
                  </a:schemeClr>
                </a:solidFill>
                <a:latin typeface="Calibri" panose="020F0502020204030204" pitchFamily="34" charset="0"/>
                <a:cs typeface="Calibri" panose="020F0502020204030204" pitchFamily="34" charset="0"/>
              </a:rPr>
              <a:t>ose</a:t>
            </a:r>
            <a:r>
              <a:rPr lang="en-GB" sz="1800" kern="0" dirty="0">
                <a:solidFill>
                  <a:schemeClr val="accent3">
                    <a:lumMod val="75000"/>
                  </a:schemeClr>
                </a:solidFill>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1427580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EC6028D-1F15-4850-8A34-92A1EBB36BD9}" type="slidenum">
              <a:rPr lang="en-GB" smtClean="0"/>
              <a:t>20</a:t>
            </a:fld>
            <a:endParaRPr lang="en-GB"/>
          </a:p>
        </p:txBody>
      </p:sp>
      <p:sp>
        <p:nvSpPr>
          <p:cNvPr id="11" name="Rectangle 10"/>
          <p:cNvSpPr/>
          <p:nvPr/>
        </p:nvSpPr>
        <p:spPr>
          <a:xfrm>
            <a:off x="1083276" y="1248826"/>
            <a:ext cx="10385180" cy="3008772"/>
          </a:xfrm>
          <a:prstGeom prst="rect">
            <a:avLst/>
          </a:prstGeom>
        </p:spPr>
        <p:txBody>
          <a:bodyPr wrap="square">
            <a:spAutoFit/>
          </a:bodyPr>
          <a:lstStyle/>
          <a:p>
            <a:pPr>
              <a:lnSpc>
                <a:spcPct val="150000"/>
              </a:lnSpc>
              <a:buClr>
                <a:schemeClr val="bg1">
                  <a:lumMod val="75000"/>
                </a:schemeClr>
              </a:buClr>
              <a:buFont typeface="Wingdings" panose="05000000000000000000" pitchFamily="2" charset="2"/>
              <a:buChar char="Ø"/>
            </a:pPr>
            <a:r>
              <a:rPr lang="en-GB" sz="1600" b="1" dirty="0">
                <a:solidFill>
                  <a:schemeClr val="accent1">
                    <a:lumMod val="75000"/>
                  </a:schemeClr>
                </a:solidFill>
                <a:latin typeface="Calibri" panose="020F0502020204030204" pitchFamily="34" charset="0"/>
                <a:cs typeface="Calibri" panose="020F0502020204030204" pitchFamily="34" charset="0"/>
              </a:rPr>
              <a:t>Objective:</a:t>
            </a:r>
          </a:p>
          <a:p>
            <a:pPr>
              <a:lnSpc>
                <a:spcPct val="150000"/>
              </a:lnSpc>
              <a:buClr>
                <a:schemeClr val="accent2">
                  <a:lumMod val="75000"/>
                </a:schemeClr>
              </a:buClr>
            </a:pPr>
            <a:r>
              <a:rPr lang="en-GB" sz="1600" dirty="0">
                <a:latin typeface="Calibri" panose="020F0502020204030204" pitchFamily="34" charset="0"/>
                <a:cs typeface="Calibri" panose="020F0502020204030204" pitchFamily="34" charset="0"/>
              </a:rPr>
              <a:t>To distinguish between pentose monosaccharide and hexose monosaccharide (</a:t>
            </a:r>
            <a:r>
              <a:rPr lang="en-GB" sz="1600" dirty="0">
                <a:solidFill>
                  <a:schemeClr val="accent2"/>
                </a:solidFill>
                <a:latin typeface="Calibri" panose="020F0502020204030204" pitchFamily="34" charset="0"/>
                <a:cs typeface="Calibri" panose="020F0502020204030204" pitchFamily="34" charset="0"/>
              </a:rPr>
              <a:t>to detect pentoses</a:t>
            </a:r>
            <a:r>
              <a:rPr lang="en-GB" sz="1600" dirty="0">
                <a:latin typeface="Calibri" panose="020F0502020204030204" pitchFamily="34" charset="0"/>
                <a:cs typeface="Calibri" panose="020F0502020204030204" pitchFamily="34" charset="0"/>
              </a:rPr>
              <a:t>).</a:t>
            </a:r>
          </a:p>
          <a:p>
            <a:pPr marL="257168" indent="-257168">
              <a:lnSpc>
                <a:spcPct val="150000"/>
              </a:lnSpc>
              <a:buClr>
                <a:schemeClr val="accent2">
                  <a:lumMod val="75000"/>
                </a:schemeClr>
              </a:buClr>
              <a:buFont typeface="Arial" panose="020B0604020202020204" pitchFamily="34" charset="0"/>
              <a:buChar char="•"/>
            </a:pPr>
            <a:endParaRPr lang="en-GB" sz="1600" dirty="0">
              <a:latin typeface="Calibri" panose="020F0502020204030204" pitchFamily="34" charset="0"/>
              <a:cs typeface="Calibri" panose="020F0502020204030204" pitchFamily="34" charset="0"/>
            </a:endParaRPr>
          </a:p>
          <a:p>
            <a:pPr>
              <a:lnSpc>
                <a:spcPct val="150000"/>
              </a:lnSpc>
              <a:buClr>
                <a:schemeClr val="bg1">
                  <a:lumMod val="75000"/>
                </a:schemeClr>
              </a:buClr>
              <a:buFont typeface="Wingdings" panose="05000000000000000000" pitchFamily="2" charset="2"/>
              <a:buChar char="Ø"/>
            </a:pPr>
            <a:r>
              <a:rPr lang="en-GB" sz="1600" b="1" dirty="0">
                <a:solidFill>
                  <a:schemeClr val="accent1">
                    <a:lumMod val="75000"/>
                  </a:schemeClr>
                </a:solidFill>
                <a:latin typeface="Calibri" panose="020F0502020204030204" pitchFamily="34" charset="0"/>
                <a:cs typeface="Calibri" panose="020F0502020204030204" pitchFamily="34" charset="0"/>
              </a:rPr>
              <a:t>Principle:</a:t>
            </a:r>
          </a:p>
          <a:p>
            <a:pPr marL="285750" indent="-285750">
              <a:lnSpc>
                <a:spcPct val="150000"/>
              </a:lnSpc>
              <a:buClr>
                <a:schemeClr val="accent2">
                  <a:lumMod val="75000"/>
                </a:schemeClr>
              </a:buClr>
              <a:buFont typeface="Arial" panose="020B0604020202020204" pitchFamily="34" charset="0"/>
              <a:buChar char="•"/>
            </a:pPr>
            <a:r>
              <a:rPr lang="en-GB" sz="1600" dirty="0" err="1">
                <a:latin typeface="Calibri" panose="020F0502020204030204" pitchFamily="34" charset="0"/>
                <a:cs typeface="Calibri" panose="020F0502020204030204" pitchFamily="34" charset="0"/>
              </a:rPr>
              <a:t>Bial's</a:t>
            </a:r>
            <a:r>
              <a:rPr lang="en-GB" sz="1600" dirty="0">
                <a:latin typeface="Calibri" panose="020F0502020204030204" pitchFamily="34" charset="0"/>
                <a:cs typeface="Calibri" panose="020F0502020204030204" pitchFamily="34" charset="0"/>
              </a:rPr>
              <a:t> reagent (orcinol, concentrated HCl as a dehydrating acid and ferric chloride as condensation reagent).</a:t>
            </a:r>
          </a:p>
          <a:p>
            <a:pPr marL="285750" indent="-285750">
              <a:lnSpc>
                <a:spcPct val="150000"/>
              </a:lnSpc>
              <a:buClr>
                <a:schemeClr val="accent2">
                  <a:lumMod val="75000"/>
                </a:schemeClr>
              </a:buClr>
              <a:buFont typeface="Arial" panose="020B0604020202020204" pitchFamily="34" charset="0"/>
              <a:buChar char="•"/>
            </a:pPr>
            <a:r>
              <a:rPr lang="en-GB" sz="1600" dirty="0">
                <a:latin typeface="Calibri" panose="020F0502020204030204" pitchFamily="34" charset="0"/>
                <a:cs typeface="Calibri" panose="020F0502020204030204" pitchFamily="34" charset="0"/>
              </a:rPr>
              <a:t>The test reagent dehydrates </a:t>
            </a:r>
            <a:r>
              <a:rPr lang="en-GB" sz="1600" b="1" dirty="0">
                <a:latin typeface="Calibri" panose="020F0502020204030204" pitchFamily="34" charset="0"/>
                <a:cs typeface="Calibri" panose="020F0502020204030204" pitchFamily="34" charset="0"/>
              </a:rPr>
              <a:t>pentoses</a:t>
            </a:r>
            <a:r>
              <a:rPr lang="en-GB" sz="1600" dirty="0">
                <a:latin typeface="Calibri" panose="020F0502020204030204" pitchFamily="34" charset="0"/>
                <a:cs typeface="Calibri" panose="020F0502020204030204" pitchFamily="34" charset="0"/>
              </a:rPr>
              <a:t> to form furfural, furfural further reacts with orcinol and the iron ion present in the test reagent to produce </a:t>
            </a:r>
            <a:r>
              <a:rPr lang="en-GB" sz="1600" dirty="0">
                <a:solidFill>
                  <a:srgbClr val="00B050"/>
                </a:solidFill>
                <a:latin typeface="Calibri" panose="020F0502020204030204" pitchFamily="34" charset="0"/>
                <a:cs typeface="Calibri" panose="020F0502020204030204" pitchFamily="34" charset="0"/>
              </a:rPr>
              <a:t>a bluish or green product.</a:t>
            </a:r>
          </a:p>
          <a:p>
            <a:pPr marL="285750" indent="-285750">
              <a:lnSpc>
                <a:spcPct val="150000"/>
              </a:lnSpc>
              <a:buClr>
                <a:schemeClr val="accent2">
                  <a:lumMod val="75000"/>
                </a:schemeClr>
              </a:buClr>
              <a:buFont typeface="Arial" panose="020B0604020202020204" pitchFamily="34" charset="0"/>
              <a:buChar char="•"/>
            </a:pPr>
            <a:endParaRPr lang="en-GB" sz="1600" dirty="0">
              <a:latin typeface="Calibri" panose="020F0502020204030204" pitchFamily="34" charset="0"/>
              <a:cs typeface="Calibri" panose="020F0502020204030204" pitchFamily="34" charset="0"/>
            </a:endParaRPr>
          </a:p>
        </p:txBody>
      </p:sp>
      <p:sp>
        <p:nvSpPr>
          <p:cNvPr id="8" name="Title 1">
            <a:extLst>
              <a:ext uri="{FF2B5EF4-FFF2-40B4-BE49-F238E27FC236}">
                <a16:creationId xmlns:a16="http://schemas.microsoft.com/office/drawing/2014/main" id="{D8104EAB-C359-414C-8E78-415293572190}"/>
              </a:ext>
            </a:extLst>
          </p:cNvPr>
          <p:cNvSpPr txBox="1">
            <a:spLocks/>
          </p:cNvSpPr>
          <p:nvPr/>
        </p:nvSpPr>
        <p:spPr>
          <a:xfrm>
            <a:off x="1574799" y="-79369"/>
            <a:ext cx="9655491" cy="1600200"/>
          </a:xfrm>
          <a:prstGeom prst="rect">
            <a:avLst/>
          </a:prstGeom>
        </p:spPr>
        <p:txBody>
          <a:bodyPr vert="horz" anchor="ctr">
            <a:normAutofit/>
          </a:bodyPr>
          <a:lstStyle>
            <a:lvl1pPr algn="l" rtl="0" eaLnBrk="1" latinLnBrk="0" hangingPunct="1">
              <a:spcBef>
                <a:spcPct val="0"/>
              </a:spcBef>
              <a:buNone/>
              <a:defRPr kumimoji="0" sz="4400" kern="1200">
                <a:solidFill>
                  <a:schemeClr val="tx2"/>
                </a:solidFill>
                <a:latin typeface="+mj-lt"/>
                <a:ea typeface="+mj-ea"/>
                <a:cs typeface="+mj-cs"/>
              </a:defRPr>
            </a:lvl1pPr>
          </a:lstStyle>
          <a:p>
            <a:r>
              <a:rPr lang="en-GB" sz="4000" b="1" dirty="0">
                <a:ln w="6600">
                  <a:solidFill>
                    <a:schemeClr val="accent2"/>
                  </a:solidFill>
                  <a:prstDash val="solid"/>
                </a:ln>
                <a:solidFill>
                  <a:schemeClr val="tx1"/>
                </a:solidFill>
                <a:latin typeface="+mn-lt"/>
                <a:ea typeface="+mn-ea"/>
                <a:cs typeface="Aparajita" pitchFamily="34" charset="0"/>
              </a:rPr>
              <a:t>Experiment 4 : </a:t>
            </a:r>
            <a:r>
              <a:rPr lang="en-GB" sz="4000" b="1" dirty="0" err="1">
                <a:ln w="6600">
                  <a:solidFill>
                    <a:schemeClr val="accent2"/>
                  </a:solidFill>
                  <a:prstDash val="solid"/>
                </a:ln>
                <a:solidFill>
                  <a:schemeClr val="tx1"/>
                </a:solidFill>
                <a:latin typeface="+mn-lt"/>
                <a:ea typeface="+mn-ea"/>
                <a:cs typeface="Aparajita" pitchFamily="34" charset="0"/>
              </a:rPr>
              <a:t>Bial’s</a:t>
            </a:r>
            <a:r>
              <a:rPr lang="en-GB" sz="4000" b="1" dirty="0">
                <a:ln w="6600">
                  <a:solidFill>
                    <a:schemeClr val="accent2"/>
                  </a:solidFill>
                  <a:prstDash val="solid"/>
                </a:ln>
                <a:solidFill>
                  <a:schemeClr val="tx1"/>
                </a:solidFill>
                <a:latin typeface="+mn-lt"/>
                <a:ea typeface="+mn-ea"/>
                <a:cs typeface="Aparajita" pitchFamily="34" charset="0"/>
              </a:rPr>
              <a:t> test</a:t>
            </a:r>
          </a:p>
        </p:txBody>
      </p:sp>
      <p:cxnSp>
        <p:nvCxnSpPr>
          <p:cNvPr id="10" name="Straight Connector 9">
            <a:extLst>
              <a:ext uri="{FF2B5EF4-FFF2-40B4-BE49-F238E27FC236}">
                <a16:creationId xmlns:a16="http://schemas.microsoft.com/office/drawing/2014/main" id="{F48CF948-95FB-48FB-AF51-F84B9A205B51}"/>
              </a:ext>
            </a:extLst>
          </p:cNvPr>
          <p:cNvCxnSpPr>
            <a:cxnSpLocks/>
          </p:cNvCxnSpPr>
          <p:nvPr/>
        </p:nvCxnSpPr>
        <p:spPr>
          <a:xfrm flipH="1" flipV="1">
            <a:off x="1500188" y="1109086"/>
            <a:ext cx="9655492"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5912654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a:extLst>
              <a:ext uri="{FF2B5EF4-FFF2-40B4-BE49-F238E27FC236}">
                <a16:creationId xmlns:a16="http://schemas.microsoft.com/office/drawing/2014/main" id="{B766D01F-97E9-A292-55A9-26B848287847}"/>
              </a:ext>
            </a:extLst>
          </p:cNvPr>
          <p:cNvSpPr>
            <a:spLocks noGrp="1"/>
          </p:cNvSpPr>
          <p:nvPr>
            <p:ph type="sldNum" sz="quarter" idx="12"/>
          </p:nvPr>
        </p:nvSpPr>
        <p:spPr/>
        <p:txBody>
          <a:bodyPr/>
          <a:lstStyle/>
          <a:p>
            <a:fld id="{177A7964-8835-494F-9D97-B54AA859F814}" type="slidenum">
              <a:rPr lang="en-US" smtClean="0"/>
              <a:t>21</a:t>
            </a:fld>
            <a:endParaRPr lang="en-US"/>
          </a:p>
        </p:txBody>
      </p:sp>
      <p:pic>
        <p:nvPicPr>
          <p:cNvPr id="7" name="Picture 6">
            <a:extLst>
              <a:ext uri="{FF2B5EF4-FFF2-40B4-BE49-F238E27FC236}">
                <a16:creationId xmlns:a16="http://schemas.microsoft.com/office/drawing/2014/main" id="{7F8C225C-024D-47C7-B790-ACCC79384B94}"/>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68659" y="1119498"/>
            <a:ext cx="8363695" cy="3855989"/>
          </a:xfrm>
          <a:prstGeom prst="rect">
            <a:avLst/>
          </a:prstGeom>
        </p:spPr>
      </p:pic>
    </p:spTree>
    <p:extLst>
      <p:ext uri="{BB962C8B-B14F-4D97-AF65-F5344CB8AC3E}">
        <p14:creationId xmlns:p14="http://schemas.microsoft.com/office/powerpoint/2010/main" val="25544948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EC6028D-1F15-4850-8A34-92A1EBB36BD9}" type="slidenum">
              <a:rPr lang="en-GB" smtClean="0">
                <a:latin typeface="Calibri" panose="020F0502020204030204" pitchFamily="34" charset="0"/>
                <a:cs typeface="Calibri" panose="020F0502020204030204" pitchFamily="34" charset="0"/>
              </a:rPr>
              <a:t>22</a:t>
            </a:fld>
            <a:endParaRPr lang="en-GB">
              <a:latin typeface="Calibri" panose="020F0502020204030204" pitchFamily="34" charset="0"/>
              <a:cs typeface="Calibri" panose="020F0502020204030204" pitchFamily="34" charset="0"/>
            </a:endParaRPr>
          </a:p>
        </p:txBody>
      </p:sp>
      <p:sp>
        <p:nvSpPr>
          <p:cNvPr id="7" name="Rectangle 6"/>
          <p:cNvSpPr/>
          <p:nvPr/>
        </p:nvSpPr>
        <p:spPr>
          <a:xfrm>
            <a:off x="1621661" y="1404162"/>
            <a:ext cx="8786162" cy="2769989"/>
          </a:xfrm>
          <a:prstGeom prst="rect">
            <a:avLst/>
          </a:prstGeom>
        </p:spPr>
        <p:txBody>
          <a:bodyPr wrap="square">
            <a:spAutoFit/>
          </a:bodyPr>
          <a:lstStyle/>
          <a:p>
            <a:pPr>
              <a:buClr>
                <a:schemeClr val="accent2">
                  <a:lumMod val="75000"/>
                </a:schemeClr>
              </a:buClr>
            </a:pPr>
            <a:endParaRPr lang="en-GB" sz="1600" dirty="0">
              <a:latin typeface="Calibri" panose="020F0502020204030204" pitchFamily="34" charset="0"/>
              <a:cs typeface="Calibri" panose="020F0502020204030204" pitchFamily="34" charset="0"/>
            </a:endParaRPr>
          </a:p>
          <a:p>
            <a:pPr marL="285750" indent="-285750">
              <a:buClr>
                <a:schemeClr val="bg1">
                  <a:lumMod val="75000"/>
                </a:schemeClr>
              </a:buClr>
              <a:buFont typeface="Wingdings" panose="05000000000000000000" pitchFamily="2" charset="2"/>
              <a:buChar char="Ø"/>
            </a:pPr>
            <a:r>
              <a:rPr lang="en-GB" b="1" dirty="0">
                <a:solidFill>
                  <a:schemeClr val="accent1">
                    <a:lumMod val="75000"/>
                  </a:schemeClr>
                </a:solidFill>
                <a:latin typeface="Calibri" panose="020F0502020204030204" pitchFamily="34" charset="0"/>
                <a:cs typeface="Calibri" panose="020F0502020204030204" pitchFamily="34" charset="0"/>
              </a:rPr>
              <a:t>Method:</a:t>
            </a:r>
            <a:r>
              <a:rPr lang="en-GB" sz="1600" b="1" dirty="0">
                <a:solidFill>
                  <a:srgbClr val="0070C0"/>
                </a:solidFill>
                <a:latin typeface="Calibri" panose="020F0502020204030204" pitchFamily="34" charset="0"/>
                <a:cs typeface="Calibri" panose="020F0502020204030204" pitchFamily="34" charset="0"/>
              </a:rPr>
              <a:t> </a:t>
            </a:r>
          </a:p>
          <a:p>
            <a:pPr>
              <a:buClr>
                <a:schemeClr val="accent2">
                  <a:lumMod val="75000"/>
                </a:schemeClr>
              </a:buClr>
            </a:pPr>
            <a:endParaRPr lang="en-GB" sz="1600" b="1" dirty="0">
              <a:solidFill>
                <a:srgbClr val="0070C0"/>
              </a:solidFill>
              <a:latin typeface="Calibri" panose="020F0502020204030204" pitchFamily="34" charset="0"/>
              <a:cs typeface="Calibri" panose="020F0502020204030204" pitchFamily="34" charset="0"/>
            </a:endParaRPr>
          </a:p>
          <a:p>
            <a:pPr marL="385754" indent="-385754">
              <a:buClr>
                <a:schemeClr val="bg1">
                  <a:lumMod val="75000"/>
                </a:schemeClr>
              </a:buClr>
              <a:buFont typeface="+mj-lt"/>
              <a:buAutoNum type="arabicPeriod"/>
            </a:pPr>
            <a:r>
              <a:rPr lang="en-GB" dirty="0">
                <a:latin typeface="Calibri" panose="020F0502020204030204" pitchFamily="34" charset="0"/>
                <a:cs typeface="Calibri" panose="020F0502020204030204" pitchFamily="34" charset="0"/>
              </a:rPr>
              <a:t>Put 2 ml of a sample solution in a test tube.</a:t>
            </a:r>
          </a:p>
          <a:p>
            <a:pPr marL="385754" indent="-385754">
              <a:buClr>
                <a:schemeClr val="bg1">
                  <a:lumMod val="75000"/>
                </a:schemeClr>
              </a:buClr>
              <a:buFont typeface="+mj-lt"/>
              <a:buAutoNum type="arabicPeriod"/>
            </a:pPr>
            <a:r>
              <a:rPr lang="en-GB" dirty="0">
                <a:latin typeface="Calibri" panose="020F0502020204030204" pitchFamily="34" charset="0"/>
                <a:cs typeface="Calibri" panose="020F0502020204030204" pitchFamily="34" charset="0"/>
              </a:rPr>
              <a:t>Add 2 ml of </a:t>
            </a:r>
            <a:r>
              <a:rPr lang="en-GB" dirty="0" err="1">
                <a:latin typeface="Calibri" panose="020F0502020204030204" pitchFamily="34" charset="0"/>
                <a:cs typeface="Calibri" panose="020F0502020204030204" pitchFamily="34" charset="0"/>
              </a:rPr>
              <a:t>Bial's</a:t>
            </a:r>
            <a:r>
              <a:rPr lang="en-GB" dirty="0">
                <a:latin typeface="Calibri" panose="020F0502020204030204" pitchFamily="34" charset="0"/>
                <a:cs typeface="Calibri" panose="020F0502020204030204" pitchFamily="34" charset="0"/>
              </a:rPr>
              <a:t> reagent to each tube.</a:t>
            </a:r>
          </a:p>
          <a:p>
            <a:pPr marL="385754" indent="-385754">
              <a:buClr>
                <a:schemeClr val="bg1">
                  <a:lumMod val="75000"/>
                </a:schemeClr>
              </a:buClr>
              <a:buFont typeface="+mj-lt"/>
              <a:buAutoNum type="arabicPeriod"/>
            </a:pPr>
            <a:r>
              <a:rPr lang="en-GB" dirty="0">
                <a:latin typeface="Calibri" panose="020F0502020204030204" pitchFamily="34" charset="0"/>
                <a:cs typeface="Calibri" panose="020F0502020204030204" pitchFamily="34" charset="0"/>
              </a:rPr>
              <a:t>Heat the tubes gently in hot water bath.</a:t>
            </a:r>
          </a:p>
          <a:p>
            <a:pPr marL="385754" indent="-385754">
              <a:buClr>
                <a:schemeClr val="bg1">
                  <a:lumMod val="75000"/>
                </a:schemeClr>
              </a:buClr>
              <a:buFont typeface="+mj-lt"/>
              <a:buAutoNum type="arabicPeriod"/>
            </a:pPr>
            <a:r>
              <a:rPr lang="en-GB" dirty="0">
                <a:latin typeface="Calibri" panose="020F0502020204030204" pitchFamily="34" charset="0"/>
                <a:cs typeface="Calibri" panose="020F0502020204030204" pitchFamily="34" charset="0"/>
              </a:rPr>
              <a:t>If the </a:t>
            </a:r>
            <a:r>
              <a:rPr lang="en-GB" dirty="0" err="1">
                <a:latin typeface="Calibri" panose="020F0502020204030204" pitchFamily="34" charset="0"/>
                <a:cs typeface="Calibri" panose="020F0502020204030204" pitchFamily="34" charset="0"/>
              </a:rPr>
              <a:t>color</a:t>
            </a:r>
            <a:r>
              <a:rPr lang="en-GB" dirty="0">
                <a:latin typeface="Calibri" panose="020F0502020204030204" pitchFamily="34" charset="0"/>
                <a:cs typeface="Calibri" panose="020F0502020204030204" pitchFamily="34" charset="0"/>
              </a:rPr>
              <a:t> is not obvious, more water can be added to the tube. </a:t>
            </a:r>
          </a:p>
          <a:p>
            <a:pPr>
              <a:buClr>
                <a:schemeClr val="accent2">
                  <a:lumMod val="75000"/>
                </a:schemeClr>
              </a:buClr>
            </a:pPr>
            <a:endParaRPr lang="en-GB" b="1" dirty="0">
              <a:solidFill>
                <a:srgbClr val="0070C0"/>
              </a:solidFill>
              <a:latin typeface="Calibri" panose="020F0502020204030204" pitchFamily="34" charset="0"/>
              <a:cs typeface="Calibri" panose="020F0502020204030204" pitchFamily="34" charset="0"/>
            </a:endParaRPr>
          </a:p>
          <a:p>
            <a:pPr marL="285750" indent="-285750">
              <a:buClr>
                <a:schemeClr val="bg1">
                  <a:lumMod val="75000"/>
                </a:schemeClr>
              </a:buClr>
              <a:buFont typeface="Wingdings" panose="05000000000000000000" pitchFamily="2" charset="2"/>
              <a:buChar char="Ø"/>
            </a:pPr>
            <a:r>
              <a:rPr lang="en-GB" b="1" dirty="0">
                <a:solidFill>
                  <a:schemeClr val="accent1">
                    <a:lumMod val="75000"/>
                  </a:schemeClr>
                </a:solidFill>
                <a:latin typeface="Calibri" panose="020F0502020204030204" pitchFamily="34" charset="0"/>
                <a:cs typeface="Calibri" panose="020F0502020204030204" pitchFamily="34" charset="0"/>
              </a:rPr>
              <a:t>Results:</a:t>
            </a:r>
            <a:r>
              <a:rPr lang="en-GB" sz="1600" b="1" dirty="0">
                <a:solidFill>
                  <a:srgbClr val="0070C0"/>
                </a:solidFill>
                <a:latin typeface="Calibri" panose="020F0502020204030204" pitchFamily="34" charset="0"/>
                <a:cs typeface="Calibri" panose="020F0502020204030204" pitchFamily="34" charset="0"/>
              </a:rPr>
              <a:t> </a:t>
            </a:r>
          </a:p>
          <a:p>
            <a:pPr>
              <a:buClr>
                <a:schemeClr val="accent2">
                  <a:lumMod val="75000"/>
                </a:schemeClr>
              </a:buClr>
            </a:pPr>
            <a:endParaRPr lang="en-GB" sz="1600" dirty="0">
              <a:solidFill>
                <a:schemeClr val="accent2">
                  <a:lumMod val="75000"/>
                </a:schemeClr>
              </a:solidFill>
              <a:latin typeface="Calibri" panose="020F0502020204030204" pitchFamily="34" charset="0"/>
              <a:cs typeface="Calibri" panose="020F0502020204030204" pitchFamily="34" charset="0"/>
            </a:endParaRPr>
          </a:p>
        </p:txBody>
      </p:sp>
      <p:sp>
        <p:nvSpPr>
          <p:cNvPr id="14" name="Title 1">
            <a:extLst>
              <a:ext uri="{FF2B5EF4-FFF2-40B4-BE49-F238E27FC236}">
                <a16:creationId xmlns:a16="http://schemas.microsoft.com/office/drawing/2014/main" id="{0269D8EF-E362-4E10-98CE-38A1B19307C8}"/>
              </a:ext>
            </a:extLst>
          </p:cNvPr>
          <p:cNvSpPr txBox="1">
            <a:spLocks/>
          </p:cNvSpPr>
          <p:nvPr/>
        </p:nvSpPr>
        <p:spPr>
          <a:xfrm>
            <a:off x="1574799" y="-79369"/>
            <a:ext cx="9655491" cy="1600200"/>
          </a:xfrm>
          <a:prstGeom prst="rect">
            <a:avLst/>
          </a:prstGeom>
        </p:spPr>
        <p:txBody>
          <a:bodyPr vert="horz" anchor="ctr">
            <a:normAutofit/>
          </a:bodyPr>
          <a:lstStyle>
            <a:lvl1pPr algn="l" rtl="0" eaLnBrk="1" latinLnBrk="0" hangingPunct="1">
              <a:spcBef>
                <a:spcPct val="0"/>
              </a:spcBef>
              <a:buNone/>
              <a:defRPr kumimoji="0" sz="4400" kern="1200">
                <a:solidFill>
                  <a:schemeClr val="tx2"/>
                </a:solidFill>
                <a:latin typeface="+mj-lt"/>
                <a:ea typeface="+mj-ea"/>
                <a:cs typeface="+mj-cs"/>
              </a:defRPr>
            </a:lvl1pPr>
          </a:lstStyle>
          <a:p>
            <a:r>
              <a:rPr lang="en-GB" sz="4000" b="1" dirty="0">
                <a:ln w="6600">
                  <a:solidFill>
                    <a:schemeClr val="accent2"/>
                  </a:solidFill>
                  <a:prstDash val="solid"/>
                </a:ln>
                <a:solidFill>
                  <a:srgbClr val="FFFFFF"/>
                </a:solidFill>
                <a:effectLst>
                  <a:outerShdw dist="38100" dir="2700000" algn="tl" rotWithShape="0">
                    <a:schemeClr val="accent2"/>
                  </a:outerShdw>
                </a:effectLst>
                <a:latin typeface="Calibri" panose="020F0502020204030204" pitchFamily="34" charset="0"/>
                <a:ea typeface="+mn-ea"/>
                <a:cs typeface="Calibri" panose="020F0502020204030204" pitchFamily="34" charset="0"/>
              </a:rPr>
              <a:t>Experiment 4 : </a:t>
            </a:r>
            <a:r>
              <a:rPr lang="en-GB" sz="4000" b="1" dirty="0" err="1">
                <a:ln w="6600">
                  <a:solidFill>
                    <a:schemeClr val="accent2"/>
                  </a:solidFill>
                  <a:prstDash val="solid"/>
                </a:ln>
                <a:solidFill>
                  <a:srgbClr val="FFFFFF"/>
                </a:solidFill>
                <a:effectLst>
                  <a:outerShdw dist="38100" dir="2700000" algn="tl" rotWithShape="0">
                    <a:schemeClr val="accent2"/>
                  </a:outerShdw>
                </a:effectLst>
                <a:latin typeface="Calibri" panose="020F0502020204030204" pitchFamily="34" charset="0"/>
                <a:ea typeface="+mn-ea"/>
                <a:cs typeface="Calibri" panose="020F0502020204030204" pitchFamily="34" charset="0"/>
              </a:rPr>
              <a:t>Bial’s</a:t>
            </a:r>
            <a:r>
              <a:rPr lang="en-GB" sz="4000" b="1" dirty="0">
                <a:ln w="6600">
                  <a:solidFill>
                    <a:schemeClr val="accent2"/>
                  </a:solidFill>
                  <a:prstDash val="solid"/>
                </a:ln>
                <a:solidFill>
                  <a:srgbClr val="FFFFFF"/>
                </a:solidFill>
                <a:effectLst>
                  <a:outerShdw dist="38100" dir="2700000" algn="tl" rotWithShape="0">
                    <a:schemeClr val="accent2"/>
                  </a:outerShdw>
                </a:effectLst>
                <a:latin typeface="Calibri" panose="020F0502020204030204" pitchFamily="34" charset="0"/>
                <a:ea typeface="+mn-ea"/>
                <a:cs typeface="Calibri" panose="020F0502020204030204" pitchFamily="34" charset="0"/>
              </a:rPr>
              <a:t> test</a:t>
            </a:r>
          </a:p>
        </p:txBody>
      </p:sp>
      <p:cxnSp>
        <p:nvCxnSpPr>
          <p:cNvPr id="16" name="Straight Connector 15">
            <a:extLst>
              <a:ext uri="{FF2B5EF4-FFF2-40B4-BE49-F238E27FC236}">
                <a16:creationId xmlns:a16="http://schemas.microsoft.com/office/drawing/2014/main" id="{17C3278D-CEDA-440E-A70F-60495424BB94}"/>
              </a:ext>
            </a:extLst>
          </p:cNvPr>
          <p:cNvCxnSpPr>
            <a:cxnSpLocks/>
          </p:cNvCxnSpPr>
          <p:nvPr/>
        </p:nvCxnSpPr>
        <p:spPr>
          <a:xfrm flipH="1" flipV="1">
            <a:off x="1500188" y="1109086"/>
            <a:ext cx="9655492"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aphicFrame>
        <p:nvGraphicFramePr>
          <p:cNvPr id="3" name="Content Placeholder 3">
            <a:extLst>
              <a:ext uri="{FF2B5EF4-FFF2-40B4-BE49-F238E27FC236}">
                <a16:creationId xmlns:a16="http://schemas.microsoft.com/office/drawing/2014/main" id="{B3F8172F-81D2-40A5-8ECE-1BF7A4F19713}"/>
              </a:ext>
            </a:extLst>
          </p:cNvPr>
          <p:cNvGraphicFramePr>
            <a:graphicFrameLocks/>
          </p:cNvGraphicFramePr>
          <p:nvPr>
            <p:extLst>
              <p:ext uri="{D42A27DB-BD31-4B8C-83A1-F6EECF244321}">
                <p14:modId xmlns:p14="http://schemas.microsoft.com/office/powerpoint/2010/main" val="3462290877"/>
              </p:ext>
            </p:extLst>
          </p:nvPr>
        </p:nvGraphicFramePr>
        <p:xfrm>
          <a:off x="1375666" y="4287134"/>
          <a:ext cx="3167962" cy="1378080"/>
        </p:xfrm>
        <a:graphic>
          <a:graphicData uri="http://schemas.openxmlformats.org/drawingml/2006/table">
            <a:tbl>
              <a:tblPr rtl="1" firstRow="1" bandRow="1">
                <a:tableStyleId>{0E3FDE45-AF77-4B5C-9715-49D594BDF05E}</a:tableStyleId>
              </a:tblPr>
              <a:tblGrid>
                <a:gridCol w="2005040">
                  <a:extLst>
                    <a:ext uri="{9D8B030D-6E8A-4147-A177-3AD203B41FA5}">
                      <a16:colId xmlns:a16="http://schemas.microsoft.com/office/drawing/2014/main" val="20000"/>
                    </a:ext>
                  </a:extLst>
                </a:gridCol>
                <a:gridCol w="1162922">
                  <a:extLst>
                    <a:ext uri="{9D8B030D-6E8A-4147-A177-3AD203B41FA5}">
                      <a16:colId xmlns:a16="http://schemas.microsoft.com/office/drawing/2014/main" val="20001"/>
                    </a:ext>
                  </a:extLst>
                </a:gridCol>
              </a:tblGrid>
              <a:tr h="299260">
                <a:tc>
                  <a:txBody>
                    <a:bodyPr/>
                    <a:lstStyle/>
                    <a:p>
                      <a:pPr algn="ctr" rtl="1"/>
                      <a:r>
                        <a:rPr lang="en-US" sz="1600" dirty="0">
                          <a:latin typeface="Calibri" panose="020F0502020204030204" pitchFamily="34" charset="0"/>
                          <a:cs typeface="Calibri" panose="020F0502020204030204" pitchFamily="34" charset="0"/>
                        </a:rPr>
                        <a:t>Observation</a:t>
                      </a:r>
                      <a:endParaRPr lang="ar-SA" sz="1600" dirty="0">
                        <a:latin typeface="Calibri" panose="020F0502020204030204" pitchFamily="34" charset="0"/>
                        <a:cs typeface="Calibri" panose="020F0502020204030204" pitchFamily="34" charset="0"/>
                      </a:endParaRPr>
                    </a:p>
                  </a:txBody>
                  <a:tcPr marL="68580" marR="68580" marT="34290" marB="34290"/>
                </a:tc>
                <a:tc>
                  <a:txBody>
                    <a:bodyPr/>
                    <a:lstStyle/>
                    <a:p>
                      <a:pPr algn="ctr" rtl="1"/>
                      <a:r>
                        <a:rPr lang="en-US" sz="1600" dirty="0">
                          <a:latin typeface="Calibri" panose="020F0502020204030204" pitchFamily="34" charset="0"/>
                          <a:cs typeface="Calibri" panose="020F0502020204030204" pitchFamily="34" charset="0"/>
                        </a:rPr>
                        <a:t>Tube</a:t>
                      </a:r>
                      <a:endParaRPr lang="ar-SA" sz="1600" dirty="0">
                        <a:latin typeface="Calibri" panose="020F0502020204030204" pitchFamily="34" charset="0"/>
                        <a:cs typeface="Calibri" panose="020F0502020204030204" pitchFamily="34" charset="0"/>
                      </a:endParaRPr>
                    </a:p>
                  </a:txBody>
                  <a:tcPr marL="68580" marR="68580" marT="34290" marB="34290"/>
                </a:tc>
                <a:extLst>
                  <a:ext uri="{0D108BD9-81ED-4DB2-BD59-A6C34878D82A}">
                    <a16:rowId xmlns:a16="http://schemas.microsoft.com/office/drawing/2014/main" val="10000"/>
                  </a:ext>
                </a:extLst>
              </a:tr>
              <a:tr h="532830">
                <a:tc>
                  <a:txBody>
                    <a:bodyPr/>
                    <a:lstStyle/>
                    <a:p>
                      <a:pPr rtl="1"/>
                      <a:endParaRPr lang="ar-SA" sz="1600" dirty="0">
                        <a:latin typeface="Calibri" panose="020F0502020204030204" pitchFamily="34" charset="0"/>
                        <a:cs typeface="Calibri" panose="020F0502020204030204" pitchFamily="34" charset="0"/>
                      </a:endParaRPr>
                    </a:p>
                  </a:txBody>
                  <a:tcPr marL="68580" marR="68580" marT="34290" marB="34290"/>
                </a:tc>
                <a:tc>
                  <a:txBody>
                    <a:bodyPr/>
                    <a:lstStyle/>
                    <a:p>
                      <a:pPr algn="l" rtl="1"/>
                      <a:r>
                        <a:rPr lang="en-US" sz="1600" dirty="0">
                          <a:latin typeface="Calibri" panose="020F0502020204030204" pitchFamily="34" charset="0"/>
                          <a:cs typeface="Calibri" panose="020F0502020204030204" pitchFamily="34" charset="0"/>
                        </a:rPr>
                        <a:t>Glucose</a:t>
                      </a:r>
                      <a:endParaRPr lang="ar-SA" sz="1600" dirty="0">
                        <a:latin typeface="Calibri" panose="020F0502020204030204" pitchFamily="34" charset="0"/>
                        <a:cs typeface="Calibri" panose="020F0502020204030204" pitchFamily="34" charset="0"/>
                      </a:endParaRPr>
                    </a:p>
                  </a:txBody>
                  <a:tcPr marL="68580" marR="68580" marT="34290" marB="34290"/>
                </a:tc>
                <a:extLst>
                  <a:ext uri="{0D108BD9-81ED-4DB2-BD59-A6C34878D82A}">
                    <a16:rowId xmlns:a16="http://schemas.microsoft.com/office/drawing/2014/main" val="10001"/>
                  </a:ext>
                </a:extLst>
              </a:tr>
              <a:tr h="532830">
                <a:tc>
                  <a:txBody>
                    <a:bodyPr/>
                    <a:lstStyle/>
                    <a:p>
                      <a:pPr rtl="1"/>
                      <a:endParaRPr lang="ar-SA" sz="1600" dirty="0">
                        <a:latin typeface="Calibri" panose="020F0502020204030204" pitchFamily="34" charset="0"/>
                        <a:cs typeface="Calibri" panose="020F0502020204030204" pitchFamily="34" charset="0"/>
                      </a:endParaRPr>
                    </a:p>
                  </a:txBody>
                  <a:tcPr marL="68580" marR="68580" marT="34290" marB="34290"/>
                </a:tc>
                <a:tc>
                  <a:txBody>
                    <a:bodyPr/>
                    <a:lstStyle/>
                    <a:p>
                      <a:pPr marL="0" marR="0" indent="0" algn="l" defTabSz="914400" rtl="1" eaLnBrk="1" fontAlgn="auto" latinLnBrk="0" hangingPunct="1">
                        <a:lnSpc>
                          <a:spcPct val="100000"/>
                        </a:lnSpc>
                        <a:spcBef>
                          <a:spcPts val="0"/>
                        </a:spcBef>
                        <a:spcAft>
                          <a:spcPts val="0"/>
                        </a:spcAft>
                        <a:buClrTx/>
                        <a:buSzTx/>
                        <a:buFontTx/>
                        <a:buNone/>
                        <a:tabLst/>
                        <a:defRPr/>
                      </a:pPr>
                      <a:r>
                        <a:rPr lang="en-US" sz="1600" dirty="0">
                          <a:latin typeface="Calibri" panose="020F0502020204030204" pitchFamily="34" charset="0"/>
                          <a:cs typeface="Calibri" panose="020F0502020204030204" pitchFamily="34" charset="0"/>
                        </a:rPr>
                        <a:t>Ribose</a:t>
                      </a:r>
                      <a:endParaRPr lang="ar-SA" sz="1600" dirty="0">
                        <a:latin typeface="Calibri" panose="020F0502020204030204" pitchFamily="34" charset="0"/>
                        <a:cs typeface="Calibri" panose="020F0502020204030204" pitchFamily="34" charset="0"/>
                      </a:endParaRPr>
                    </a:p>
                  </a:txBody>
                  <a:tcPr marL="68580" marR="68580" marT="34290" marB="34290"/>
                </a:tc>
                <a:extLst>
                  <a:ext uri="{0D108BD9-81ED-4DB2-BD59-A6C34878D82A}">
                    <a16:rowId xmlns:a16="http://schemas.microsoft.com/office/drawing/2014/main" val="10002"/>
                  </a:ext>
                </a:extLst>
              </a:tr>
            </a:tbl>
          </a:graphicData>
        </a:graphic>
      </p:graphicFrame>
      <p:pic>
        <p:nvPicPr>
          <p:cNvPr id="6" name="صورة 3">
            <a:extLst>
              <a:ext uri="{FF2B5EF4-FFF2-40B4-BE49-F238E27FC236}">
                <a16:creationId xmlns:a16="http://schemas.microsoft.com/office/drawing/2014/main" id="{48592041-7F52-4F8D-876A-7A4F81B10AAE}"/>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p:blipFill>
        <p:spPr>
          <a:xfrm>
            <a:off x="6797576" y="3804961"/>
            <a:ext cx="1113689" cy="1860253"/>
          </a:xfrm>
          <a:prstGeom prst="rect">
            <a:avLst/>
          </a:prstGeom>
        </p:spPr>
      </p:pic>
      <p:pic>
        <p:nvPicPr>
          <p:cNvPr id="8" name="صورة 4">
            <a:extLst>
              <a:ext uri="{FF2B5EF4-FFF2-40B4-BE49-F238E27FC236}">
                <a16:creationId xmlns:a16="http://schemas.microsoft.com/office/drawing/2014/main" id="{B6D38D25-8631-4720-BED0-34419B3D5022}"/>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rightnessContrast bright="20000" contrast="-20000"/>
                    </a14:imgEffect>
                  </a14:imgLayer>
                </a14:imgProps>
              </a:ext>
              <a:ext uri="{28A0092B-C50C-407E-A947-70E740481C1C}">
                <a14:useLocalDpi xmlns:a14="http://schemas.microsoft.com/office/drawing/2010/main" val="0"/>
              </a:ext>
            </a:extLst>
          </a:blip>
          <a:srcRect/>
          <a:stretch/>
        </p:blipFill>
        <p:spPr>
          <a:xfrm>
            <a:off x="8202258" y="3804961"/>
            <a:ext cx="1113689" cy="1860253"/>
          </a:xfrm>
          <a:prstGeom prst="rect">
            <a:avLst/>
          </a:prstGeom>
        </p:spPr>
      </p:pic>
      <p:sp>
        <p:nvSpPr>
          <p:cNvPr id="10" name="Rectangle 9">
            <a:extLst>
              <a:ext uri="{FF2B5EF4-FFF2-40B4-BE49-F238E27FC236}">
                <a16:creationId xmlns:a16="http://schemas.microsoft.com/office/drawing/2014/main" id="{532813DC-23E1-4658-B745-37DFB1C10ED8}"/>
              </a:ext>
            </a:extLst>
          </p:cNvPr>
          <p:cNvSpPr/>
          <p:nvPr/>
        </p:nvSpPr>
        <p:spPr>
          <a:xfrm>
            <a:off x="8319715" y="5602957"/>
            <a:ext cx="941283" cy="646331"/>
          </a:xfrm>
          <a:prstGeom prst="rect">
            <a:avLst/>
          </a:prstGeom>
        </p:spPr>
        <p:txBody>
          <a:bodyPr wrap="none">
            <a:spAutoFit/>
          </a:bodyPr>
          <a:lstStyle/>
          <a:p>
            <a:pPr rtl="1"/>
            <a:r>
              <a:rPr lang="en-US" dirty="0">
                <a:latin typeface="Calibri" panose="020F0502020204030204" pitchFamily="34" charset="0"/>
                <a:cs typeface="Calibri" panose="020F0502020204030204" pitchFamily="34" charset="0"/>
              </a:rPr>
              <a:t>Glucose</a:t>
            </a:r>
          </a:p>
          <a:p>
            <a:pPr algn="ctr" rtl="1"/>
            <a:r>
              <a:rPr lang="en-US" dirty="0">
                <a:latin typeface="Calibri" panose="020F0502020204030204" pitchFamily="34" charset="0"/>
                <a:cs typeface="Calibri" panose="020F0502020204030204" pitchFamily="34" charset="0"/>
              </a:rPr>
              <a:t>(-)</a:t>
            </a:r>
            <a:endParaRPr lang="ar-SA" dirty="0">
              <a:latin typeface="Calibri" panose="020F0502020204030204" pitchFamily="34" charset="0"/>
              <a:cs typeface="Calibri" panose="020F0502020204030204" pitchFamily="34" charset="0"/>
            </a:endParaRPr>
          </a:p>
        </p:txBody>
      </p:sp>
      <p:sp>
        <p:nvSpPr>
          <p:cNvPr id="12" name="Rectangle 11">
            <a:extLst>
              <a:ext uri="{FF2B5EF4-FFF2-40B4-BE49-F238E27FC236}">
                <a16:creationId xmlns:a16="http://schemas.microsoft.com/office/drawing/2014/main" id="{45C8CB1D-A24D-4A05-B414-B0432FE862ED}"/>
              </a:ext>
            </a:extLst>
          </p:cNvPr>
          <p:cNvSpPr/>
          <p:nvPr/>
        </p:nvSpPr>
        <p:spPr>
          <a:xfrm>
            <a:off x="6947866" y="5612582"/>
            <a:ext cx="825867" cy="646331"/>
          </a:xfrm>
          <a:prstGeom prst="rect">
            <a:avLst/>
          </a:prstGeom>
        </p:spPr>
        <p:txBody>
          <a:bodyPr wrap="none">
            <a:spAutoFit/>
          </a:bodyPr>
          <a:lstStyle/>
          <a:p>
            <a:pPr rtl="1">
              <a:defRPr/>
            </a:pPr>
            <a:r>
              <a:rPr lang="en-US" dirty="0">
                <a:latin typeface="Calibri" panose="020F0502020204030204" pitchFamily="34" charset="0"/>
                <a:cs typeface="Calibri" panose="020F0502020204030204" pitchFamily="34" charset="0"/>
              </a:rPr>
              <a:t>Ribose</a:t>
            </a:r>
          </a:p>
          <a:p>
            <a:pPr algn="ctr" rtl="1">
              <a:defRPr/>
            </a:pPr>
            <a:r>
              <a:rPr lang="en-US" dirty="0">
                <a:latin typeface="Calibri" panose="020F0502020204030204" pitchFamily="34" charset="0"/>
                <a:cs typeface="Calibri" panose="020F0502020204030204" pitchFamily="34" charset="0"/>
              </a:rPr>
              <a:t>(+)</a:t>
            </a:r>
            <a:endParaRPr lang="ar-SA"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924001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EC6028D-1F15-4850-8A34-92A1EBB36BD9}" type="slidenum">
              <a:rPr lang="en-GB" smtClean="0">
                <a:latin typeface="Calibri" panose="020F0502020204030204" pitchFamily="34" charset="0"/>
                <a:cs typeface="Calibri" panose="020F0502020204030204" pitchFamily="34" charset="0"/>
              </a:rPr>
              <a:t>23</a:t>
            </a:fld>
            <a:endParaRPr lang="en-GB">
              <a:latin typeface="Calibri" panose="020F0502020204030204" pitchFamily="34" charset="0"/>
              <a:cs typeface="Calibri" panose="020F0502020204030204" pitchFamily="34" charset="0"/>
            </a:endParaRPr>
          </a:p>
        </p:txBody>
      </p:sp>
      <p:sp>
        <p:nvSpPr>
          <p:cNvPr id="11" name="Rectangle 10"/>
          <p:cNvSpPr/>
          <p:nvPr/>
        </p:nvSpPr>
        <p:spPr>
          <a:xfrm>
            <a:off x="762000" y="1404163"/>
            <a:ext cx="10542901" cy="3747436"/>
          </a:xfrm>
          <a:prstGeom prst="rect">
            <a:avLst/>
          </a:prstGeom>
        </p:spPr>
        <p:txBody>
          <a:bodyPr wrap="square">
            <a:spAutoFit/>
          </a:bodyPr>
          <a:lstStyle/>
          <a:p>
            <a:pPr>
              <a:lnSpc>
                <a:spcPct val="150000"/>
              </a:lnSpc>
              <a:buClr>
                <a:schemeClr val="bg1">
                  <a:lumMod val="75000"/>
                </a:schemeClr>
              </a:buClr>
              <a:buFont typeface="Wingdings" panose="05000000000000000000" pitchFamily="2" charset="2"/>
              <a:buChar char="Ø"/>
            </a:pPr>
            <a:r>
              <a:rPr lang="en-GB" sz="1600" b="1" dirty="0">
                <a:solidFill>
                  <a:schemeClr val="accent1">
                    <a:lumMod val="75000"/>
                  </a:schemeClr>
                </a:solidFill>
                <a:latin typeface="Calibri" panose="020F0502020204030204" pitchFamily="34" charset="0"/>
                <a:cs typeface="Calibri" panose="020F0502020204030204" pitchFamily="34" charset="0"/>
              </a:rPr>
              <a:t>Objective:</a:t>
            </a:r>
          </a:p>
          <a:p>
            <a:pPr>
              <a:lnSpc>
                <a:spcPct val="150000"/>
              </a:lnSpc>
              <a:buClr>
                <a:schemeClr val="accent2">
                  <a:lumMod val="75000"/>
                </a:schemeClr>
              </a:buClr>
            </a:pPr>
            <a:r>
              <a:rPr lang="en-GB" sz="1600" dirty="0">
                <a:latin typeface="Calibri" panose="020F0502020204030204" pitchFamily="34" charset="0"/>
                <a:cs typeface="Calibri" panose="020F0502020204030204" pitchFamily="34" charset="0"/>
              </a:rPr>
              <a:t>To distinguish between aldoses and ketoses (</a:t>
            </a:r>
            <a:r>
              <a:rPr lang="en-GB" sz="1600" dirty="0">
                <a:solidFill>
                  <a:schemeClr val="accent2">
                    <a:lumMod val="75000"/>
                  </a:schemeClr>
                </a:solidFill>
                <a:latin typeface="Calibri" panose="020F0502020204030204" pitchFamily="34" charset="0"/>
                <a:cs typeface="Calibri" panose="020F0502020204030204" pitchFamily="34" charset="0"/>
              </a:rPr>
              <a:t>to detect ketoses</a:t>
            </a:r>
            <a:r>
              <a:rPr lang="en-GB" sz="1600" dirty="0">
                <a:latin typeface="Calibri" panose="020F0502020204030204" pitchFamily="34" charset="0"/>
                <a:cs typeface="Calibri" panose="020F0502020204030204" pitchFamily="34" charset="0"/>
              </a:rPr>
              <a:t>).</a:t>
            </a:r>
          </a:p>
          <a:p>
            <a:pPr marL="257168" indent="-257168">
              <a:lnSpc>
                <a:spcPct val="150000"/>
              </a:lnSpc>
              <a:buClr>
                <a:schemeClr val="accent2">
                  <a:lumMod val="75000"/>
                </a:schemeClr>
              </a:buClr>
              <a:buFont typeface="Arial" panose="020B0604020202020204" pitchFamily="34" charset="0"/>
              <a:buChar char="•"/>
            </a:pPr>
            <a:endParaRPr lang="en-GB" sz="1600" dirty="0">
              <a:latin typeface="Calibri" panose="020F0502020204030204" pitchFamily="34" charset="0"/>
              <a:cs typeface="Calibri" panose="020F0502020204030204" pitchFamily="34" charset="0"/>
            </a:endParaRPr>
          </a:p>
          <a:p>
            <a:pPr>
              <a:lnSpc>
                <a:spcPct val="150000"/>
              </a:lnSpc>
              <a:buClr>
                <a:schemeClr val="bg1">
                  <a:lumMod val="75000"/>
                </a:schemeClr>
              </a:buClr>
              <a:buFont typeface="Wingdings" panose="05000000000000000000" pitchFamily="2" charset="2"/>
              <a:buChar char="Ø"/>
            </a:pPr>
            <a:r>
              <a:rPr lang="en-GB" sz="1600" b="1" dirty="0">
                <a:solidFill>
                  <a:schemeClr val="accent1">
                    <a:lumMod val="75000"/>
                  </a:schemeClr>
                </a:solidFill>
                <a:latin typeface="Calibri" panose="020F0502020204030204" pitchFamily="34" charset="0"/>
                <a:cs typeface="Calibri" panose="020F0502020204030204" pitchFamily="34" charset="0"/>
              </a:rPr>
              <a:t>Principle:</a:t>
            </a:r>
          </a:p>
          <a:p>
            <a:pPr marL="285750" indent="-285750">
              <a:lnSpc>
                <a:spcPct val="150000"/>
              </a:lnSpc>
              <a:buClr>
                <a:schemeClr val="accent2">
                  <a:lumMod val="75000"/>
                </a:schemeClr>
              </a:buClr>
              <a:buFont typeface="Arial" panose="020B0604020202020204" pitchFamily="34" charset="0"/>
              <a:buChar char="•"/>
            </a:pPr>
            <a:r>
              <a:rPr lang="en-GB" sz="1600" dirty="0" err="1">
                <a:latin typeface="Calibri" panose="020F0502020204030204" pitchFamily="34" charset="0"/>
                <a:cs typeface="Calibri" panose="020F0502020204030204" pitchFamily="34" charset="0"/>
              </a:rPr>
              <a:t>Seliwanoff’s</a:t>
            </a:r>
            <a:r>
              <a:rPr lang="en-GB" sz="1600" dirty="0">
                <a:latin typeface="Calibri" panose="020F0502020204030204" pitchFamily="34" charset="0"/>
                <a:cs typeface="Calibri" panose="020F0502020204030204" pitchFamily="34" charset="0"/>
              </a:rPr>
              <a:t> test uses 6M HCl as dehydrating agent and </a:t>
            </a:r>
            <a:r>
              <a:rPr lang="en-GB" sz="1600" dirty="0" err="1">
                <a:latin typeface="Calibri" panose="020F0502020204030204" pitchFamily="34" charset="0"/>
                <a:cs typeface="Calibri" panose="020F0502020204030204" pitchFamily="34" charset="0"/>
              </a:rPr>
              <a:t>resoncinol</a:t>
            </a:r>
            <a:r>
              <a:rPr lang="en-GB" sz="1600" dirty="0">
                <a:latin typeface="Calibri" panose="020F0502020204030204" pitchFamily="34" charset="0"/>
                <a:cs typeface="Calibri" panose="020F0502020204030204" pitchFamily="34" charset="0"/>
              </a:rPr>
              <a:t> as condensation reagent.</a:t>
            </a:r>
          </a:p>
          <a:p>
            <a:pPr marL="285750" indent="-285750">
              <a:lnSpc>
                <a:spcPct val="150000"/>
              </a:lnSpc>
              <a:buClr>
                <a:schemeClr val="accent2">
                  <a:lumMod val="75000"/>
                </a:schemeClr>
              </a:buClr>
              <a:buFont typeface="Arial" panose="020B0604020202020204" pitchFamily="34" charset="0"/>
              <a:buChar char="•"/>
            </a:pPr>
            <a:endParaRPr lang="en-GB" sz="1600" dirty="0">
              <a:latin typeface="Calibri" panose="020F0502020204030204" pitchFamily="34" charset="0"/>
              <a:cs typeface="Calibri" panose="020F0502020204030204" pitchFamily="34" charset="0"/>
            </a:endParaRPr>
          </a:p>
          <a:p>
            <a:pPr marL="342900" indent="-342900">
              <a:lnSpc>
                <a:spcPct val="150000"/>
              </a:lnSpc>
              <a:buClr>
                <a:schemeClr val="accent2">
                  <a:lumMod val="75000"/>
                </a:schemeClr>
              </a:buClr>
              <a:buFont typeface="+mj-lt"/>
              <a:buAutoNum type="arabicPeriod"/>
            </a:pPr>
            <a:r>
              <a:rPr lang="en-GB" sz="1600" dirty="0">
                <a:latin typeface="Calibri" panose="020F0502020204030204" pitchFamily="34" charset="0"/>
                <a:cs typeface="Calibri" panose="020F0502020204030204" pitchFamily="34" charset="0"/>
              </a:rPr>
              <a:t>The test reagent dehydrates </a:t>
            </a:r>
            <a:r>
              <a:rPr lang="en-GB" sz="1600" dirty="0">
                <a:solidFill>
                  <a:schemeClr val="accent2">
                    <a:lumMod val="75000"/>
                  </a:schemeClr>
                </a:solidFill>
                <a:latin typeface="Calibri" panose="020F0502020204030204" pitchFamily="34" charset="0"/>
                <a:cs typeface="Calibri" panose="020F0502020204030204" pitchFamily="34" charset="0"/>
              </a:rPr>
              <a:t>ketohexoses</a:t>
            </a:r>
            <a:r>
              <a:rPr lang="en-GB" sz="1600" dirty="0">
                <a:latin typeface="Calibri" panose="020F0502020204030204" pitchFamily="34" charset="0"/>
                <a:cs typeface="Calibri" panose="020F0502020204030204" pitchFamily="34" charset="0"/>
              </a:rPr>
              <a:t> to form 5-hydroxymethylfurfural </a:t>
            </a:r>
            <a:r>
              <a:rPr lang="en-GB" sz="1600" dirty="0">
                <a:latin typeface="Calibri" panose="020F0502020204030204" pitchFamily="34" charset="0"/>
                <a:cs typeface="Calibri" panose="020F0502020204030204" pitchFamily="34" charset="0"/>
                <a:sym typeface="Wingdings" panose="05000000000000000000" pitchFamily="2" charset="2"/>
              </a:rPr>
              <a:t> </a:t>
            </a:r>
            <a:r>
              <a:rPr lang="en-GB" sz="1600" dirty="0">
                <a:latin typeface="Calibri" panose="020F0502020204030204" pitchFamily="34" charset="0"/>
                <a:cs typeface="Calibri" panose="020F0502020204030204" pitchFamily="34" charset="0"/>
              </a:rPr>
              <a:t>5-hydroxymethylfurfural further condenses with resorcinol present in the test reagent to produce a </a:t>
            </a:r>
            <a:r>
              <a:rPr lang="en-GB" sz="1600" dirty="0">
                <a:solidFill>
                  <a:srgbClr val="C00000"/>
                </a:solidFill>
                <a:latin typeface="Calibri" panose="020F0502020204030204" pitchFamily="34" charset="0"/>
                <a:cs typeface="Calibri" panose="020F0502020204030204" pitchFamily="34" charset="0"/>
              </a:rPr>
              <a:t>cherry red </a:t>
            </a:r>
            <a:r>
              <a:rPr lang="en-GB" sz="1600" dirty="0">
                <a:latin typeface="Calibri" panose="020F0502020204030204" pitchFamily="34" charset="0"/>
                <a:cs typeface="Calibri" panose="020F0502020204030204" pitchFamily="34" charset="0"/>
              </a:rPr>
              <a:t>product within </a:t>
            </a:r>
            <a:r>
              <a:rPr lang="en-GB" sz="1600" b="1" u="sng" dirty="0">
                <a:latin typeface="Calibri" panose="020F0502020204030204" pitchFamily="34" charset="0"/>
                <a:cs typeface="Calibri" panose="020F0502020204030204" pitchFamily="34" charset="0"/>
              </a:rPr>
              <a:t>two minutes.</a:t>
            </a:r>
          </a:p>
          <a:p>
            <a:pPr marL="342900" indent="-342900">
              <a:lnSpc>
                <a:spcPct val="150000"/>
              </a:lnSpc>
              <a:buClr>
                <a:schemeClr val="accent2">
                  <a:lumMod val="75000"/>
                </a:schemeClr>
              </a:buClr>
              <a:buFont typeface="+mj-lt"/>
              <a:buAutoNum type="arabicPeriod"/>
            </a:pPr>
            <a:endParaRPr lang="en-GB" sz="1600" b="1" u="sng" dirty="0">
              <a:latin typeface="Calibri" panose="020F0502020204030204" pitchFamily="34" charset="0"/>
              <a:cs typeface="Calibri" panose="020F0502020204030204" pitchFamily="34" charset="0"/>
            </a:endParaRPr>
          </a:p>
          <a:p>
            <a:pPr marL="342900" indent="-342900">
              <a:lnSpc>
                <a:spcPct val="150000"/>
              </a:lnSpc>
              <a:buClr>
                <a:schemeClr val="accent2">
                  <a:lumMod val="75000"/>
                </a:schemeClr>
              </a:buClr>
              <a:buFont typeface="+mj-lt"/>
              <a:buAutoNum type="arabicPeriod"/>
            </a:pPr>
            <a:r>
              <a:rPr lang="en-GB" sz="1600" dirty="0">
                <a:solidFill>
                  <a:schemeClr val="accent2">
                    <a:lumMod val="75000"/>
                  </a:schemeClr>
                </a:solidFill>
                <a:latin typeface="Calibri" panose="020F0502020204030204" pitchFamily="34" charset="0"/>
                <a:cs typeface="Calibri" panose="020F0502020204030204" pitchFamily="34" charset="0"/>
              </a:rPr>
              <a:t>Aldohexoses</a:t>
            </a:r>
            <a:r>
              <a:rPr lang="en-GB" sz="1600" dirty="0">
                <a:solidFill>
                  <a:schemeClr val="accent2"/>
                </a:solidFill>
                <a:latin typeface="Calibri" panose="020F0502020204030204" pitchFamily="34" charset="0"/>
                <a:cs typeface="Calibri" panose="020F0502020204030204" pitchFamily="34" charset="0"/>
              </a:rPr>
              <a:t> </a:t>
            </a:r>
            <a:r>
              <a:rPr lang="en-GB" sz="1600" dirty="0">
                <a:latin typeface="Calibri" panose="020F0502020204030204" pitchFamily="34" charset="0"/>
                <a:cs typeface="Calibri" panose="020F0502020204030204" pitchFamily="34" charset="0"/>
              </a:rPr>
              <a:t>react to form the same product. </a:t>
            </a:r>
            <a:r>
              <a:rPr lang="en-GB" sz="1600" u="sng" dirty="0">
                <a:solidFill>
                  <a:srgbClr val="FF0000"/>
                </a:solidFill>
                <a:latin typeface="Calibri" panose="020F0502020204030204" pitchFamily="34" charset="0"/>
                <a:cs typeface="Calibri" panose="020F0502020204030204" pitchFamily="34" charset="0"/>
              </a:rPr>
              <a:t>But</a:t>
            </a:r>
            <a:r>
              <a:rPr lang="en-GB" sz="1600" dirty="0">
                <a:latin typeface="Calibri" panose="020F0502020204030204" pitchFamily="34" charset="0"/>
                <a:cs typeface="Calibri" panose="020F0502020204030204" pitchFamily="34" charset="0"/>
              </a:rPr>
              <a:t> do so </a:t>
            </a:r>
            <a:r>
              <a:rPr lang="en-GB" sz="1600" b="1" u="sng" dirty="0">
                <a:latin typeface="Calibri" panose="020F0502020204030204" pitchFamily="34" charset="0"/>
                <a:cs typeface="Calibri" panose="020F0502020204030204" pitchFamily="34" charset="0"/>
              </a:rPr>
              <a:t>more slowly </a:t>
            </a:r>
            <a:r>
              <a:rPr lang="en-GB" sz="1600" dirty="0">
                <a:latin typeface="Calibri" panose="020F0502020204030204" pitchFamily="34" charset="0"/>
                <a:cs typeface="Calibri" panose="020F0502020204030204" pitchFamily="34" charset="0"/>
              </a:rPr>
              <a:t>giving </a:t>
            </a:r>
            <a:r>
              <a:rPr lang="en-GB" sz="1600" dirty="0">
                <a:solidFill>
                  <a:schemeClr val="accent2">
                    <a:lumMod val="75000"/>
                  </a:schemeClr>
                </a:solidFill>
                <a:latin typeface="Calibri" panose="020F0502020204030204" pitchFamily="34" charset="0"/>
                <a:cs typeface="Calibri" panose="020F0502020204030204" pitchFamily="34" charset="0"/>
              </a:rPr>
              <a:t>yellow to faint pink </a:t>
            </a:r>
            <a:r>
              <a:rPr lang="en-GB" sz="1600" dirty="0" err="1">
                <a:solidFill>
                  <a:schemeClr val="accent2">
                    <a:lumMod val="75000"/>
                  </a:schemeClr>
                </a:solidFill>
                <a:latin typeface="Calibri" panose="020F0502020204030204" pitchFamily="34" charset="0"/>
                <a:cs typeface="Calibri" panose="020F0502020204030204" pitchFamily="34" charset="0"/>
              </a:rPr>
              <a:t>color</a:t>
            </a:r>
            <a:r>
              <a:rPr lang="en-GB" sz="1600" dirty="0">
                <a:solidFill>
                  <a:schemeClr val="accent2">
                    <a:lumMod val="75000"/>
                  </a:schemeClr>
                </a:solidFill>
                <a:latin typeface="Calibri" panose="020F0502020204030204" pitchFamily="34" charset="0"/>
                <a:cs typeface="Calibri" panose="020F0502020204030204" pitchFamily="34" charset="0"/>
              </a:rPr>
              <a:t>. </a:t>
            </a: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601131" y="1550581"/>
            <a:ext cx="810101" cy="1160087"/>
          </a:xfrm>
          <a:prstGeom prst="rect">
            <a:avLst/>
          </a:prstGeom>
          <a:ln>
            <a:noFill/>
          </a:ln>
          <a:effectLst>
            <a:outerShdw blurRad="292100" dist="139700" dir="2700000" algn="tl" rotWithShape="0">
              <a:srgbClr val="333333">
                <a:alpha val="65000"/>
              </a:srgbClr>
            </a:outerShdw>
          </a:effectLst>
        </p:spPr>
      </p:pic>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0602423" y="1543784"/>
            <a:ext cx="827577" cy="1166884"/>
          </a:xfrm>
          <a:prstGeom prst="rect">
            <a:avLst/>
          </a:prstGeom>
          <a:ln>
            <a:noFill/>
          </a:ln>
          <a:effectLst>
            <a:outerShdw blurRad="292100" dist="139700" dir="2700000" algn="tl" rotWithShape="0">
              <a:srgbClr val="333333">
                <a:alpha val="65000"/>
              </a:srgbClr>
            </a:outerShdw>
          </a:effectLst>
        </p:spPr>
      </p:pic>
      <p:sp>
        <p:nvSpPr>
          <p:cNvPr id="13" name="Title 1">
            <a:extLst>
              <a:ext uri="{FF2B5EF4-FFF2-40B4-BE49-F238E27FC236}">
                <a16:creationId xmlns:a16="http://schemas.microsoft.com/office/drawing/2014/main" id="{E8BB9D90-4B86-49E4-83E0-A392512F5D72}"/>
              </a:ext>
            </a:extLst>
          </p:cNvPr>
          <p:cNvSpPr txBox="1">
            <a:spLocks/>
          </p:cNvSpPr>
          <p:nvPr/>
        </p:nvSpPr>
        <p:spPr>
          <a:xfrm>
            <a:off x="1574799" y="-79369"/>
            <a:ext cx="9655491" cy="1600200"/>
          </a:xfrm>
          <a:prstGeom prst="rect">
            <a:avLst/>
          </a:prstGeom>
        </p:spPr>
        <p:txBody>
          <a:bodyPr vert="horz" anchor="ctr">
            <a:normAutofit/>
          </a:bodyPr>
          <a:lstStyle>
            <a:lvl1pPr algn="l" rtl="0" eaLnBrk="1" latinLnBrk="0" hangingPunct="1">
              <a:spcBef>
                <a:spcPct val="0"/>
              </a:spcBef>
              <a:buNone/>
              <a:defRPr kumimoji="0" sz="4400" kern="1200">
                <a:solidFill>
                  <a:schemeClr val="tx2"/>
                </a:solidFill>
                <a:latin typeface="+mj-lt"/>
                <a:ea typeface="+mj-ea"/>
                <a:cs typeface="+mj-cs"/>
              </a:defRPr>
            </a:lvl1pPr>
          </a:lstStyle>
          <a:p>
            <a:r>
              <a:rPr lang="en-GB" sz="4000" b="1" dirty="0">
                <a:ln w="6600">
                  <a:solidFill>
                    <a:schemeClr val="accent2"/>
                  </a:solidFill>
                  <a:prstDash val="solid"/>
                </a:ln>
                <a:solidFill>
                  <a:schemeClr val="tx1"/>
                </a:solidFill>
                <a:effectLst>
                  <a:outerShdw dist="38100" dir="2700000" algn="tl" rotWithShape="0">
                    <a:schemeClr val="accent2"/>
                  </a:outerShdw>
                </a:effectLst>
                <a:latin typeface="Calibri" panose="020F0502020204030204" pitchFamily="34" charset="0"/>
                <a:ea typeface="+mn-ea"/>
                <a:cs typeface="Calibri" panose="020F0502020204030204" pitchFamily="34" charset="0"/>
              </a:rPr>
              <a:t>Experiment 5 : </a:t>
            </a:r>
            <a:r>
              <a:rPr lang="en-GB" sz="4000" b="1" dirty="0" err="1">
                <a:ln w="6600">
                  <a:solidFill>
                    <a:schemeClr val="accent2"/>
                  </a:solidFill>
                  <a:prstDash val="solid"/>
                </a:ln>
                <a:solidFill>
                  <a:schemeClr val="tx1"/>
                </a:solidFill>
                <a:effectLst>
                  <a:outerShdw dist="38100" dir="2700000" algn="tl" rotWithShape="0">
                    <a:schemeClr val="accent2"/>
                  </a:outerShdw>
                </a:effectLst>
                <a:latin typeface="Calibri" panose="020F0502020204030204" pitchFamily="34" charset="0"/>
                <a:ea typeface="+mn-ea"/>
                <a:cs typeface="Calibri" panose="020F0502020204030204" pitchFamily="34" charset="0"/>
              </a:rPr>
              <a:t>Seliwanoff's</a:t>
            </a:r>
            <a:r>
              <a:rPr lang="en-GB" sz="4000" b="1" dirty="0">
                <a:ln w="6600">
                  <a:solidFill>
                    <a:schemeClr val="accent2"/>
                  </a:solidFill>
                  <a:prstDash val="solid"/>
                </a:ln>
                <a:solidFill>
                  <a:schemeClr val="tx1"/>
                </a:solidFill>
                <a:effectLst>
                  <a:outerShdw dist="38100" dir="2700000" algn="tl" rotWithShape="0">
                    <a:schemeClr val="accent2"/>
                  </a:outerShdw>
                </a:effectLst>
                <a:latin typeface="Calibri" panose="020F0502020204030204" pitchFamily="34" charset="0"/>
                <a:ea typeface="+mn-ea"/>
                <a:cs typeface="Calibri" panose="020F0502020204030204" pitchFamily="34" charset="0"/>
              </a:rPr>
              <a:t> test</a:t>
            </a:r>
          </a:p>
        </p:txBody>
      </p:sp>
      <p:cxnSp>
        <p:nvCxnSpPr>
          <p:cNvPr id="14" name="Straight Connector 13">
            <a:extLst>
              <a:ext uri="{FF2B5EF4-FFF2-40B4-BE49-F238E27FC236}">
                <a16:creationId xmlns:a16="http://schemas.microsoft.com/office/drawing/2014/main" id="{2351DF3E-FB93-412E-9FD6-6F9DBF594413}"/>
              </a:ext>
            </a:extLst>
          </p:cNvPr>
          <p:cNvCxnSpPr>
            <a:cxnSpLocks/>
          </p:cNvCxnSpPr>
          <p:nvPr/>
        </p:nvCxnSpPr>
        <p:spPr>
          <a:xfrm flipH="1" flipV="1">
            <a:off x="1500188" y="1109086"/>
            <a:ext cx="9655492"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976109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a:extLst>
              <a:ext uri="{FF2B5EF4-FFF2-40B4-BE49-F238E27FC236}">
                <a16:creationId xmlns:a16="http://schemas.microsoft.com/office/drawing/2014/main" id="{6EB94341-E7AD-30BC-C49F-3B32260582C0}"/>
              </a:ext>
            </a:extLst>
          </p:cNvPr>
          <p:cNvSpPr>
            <a:spLocks noGrp="1"/>
          </p:cNvSpPr>
          <p:nvPr>
            <p:ph type="sldNum" sz="quarter" idx="12"/>
          </p:nvPr>
        </p:nvSpPr>
        <p:spPr/>
        <p:txBody>
          <a:bodyPr/>
          <a:lstStyle/>
          <a:p>
            <a:fld id="{177A7964-8835-494F-9D97-B54AA859F814}" type="slidenum">
              <a:rPr lang="en-US" smtClean="0"/>
              <a:t>24</a:t>
            </a:fld>
            <a:endParaRPr lang="en-US"/>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447508" y="1512605"/>
            <a:ext cx="8461147" cy="3125925"/>
          </a:xfrm>
          <a:prstGeom prst="rect">
            <a:avLst/>
          </a:prstGeom>
        </p:spPr>
      </p:pic>
    </p:spTree>
    <p:extLst>
      <p:ext uri="{BB962C8B-B14F-4D97-AF65-F5344CB8AC3E}">
        <p14:creationId xmlns:p14="http://schemas.microsoft.com/office/powerpoint/2010/main" val="30487383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EC6028D-1F15-4850-8A34-92A1EBB36BD9}" type="slidenum">
              <a:rPr lang="en-GB" smtClean="0">
                <a:latin typeface="Calibri" panose="020F0502020204030204" pitchFamily="34" charset="0"/>
                <a:cs typeface="Calibri" panose="020F0502020204030204" pitchFamily="34" charset="0"/>
              </a:rPr>
              <a:t>25</a:t>
            </a:fld>
            <a:endParaRPr lang="en-GB">
              <a:latin typeface="Calibri" panose="020F0502020204030204" pitchFamily="34" charset="0"/>
              <a:cs typeface="Calibri" panose="020F0502020204030204" pitchFamily="34" charset="0"/>
            </a:endParaRPr>
          </a:p>
        </p:txBody>
      </p:sp>
      <p:sp>
        <p:nvSpPr>
          <p:cNvPr id="7" name="Rectangle 6"/>
          <p:cNvSpPr/>
          <p:nvPr/>
        </p:nvSpPr>
        <p:spPr>
          <a:xfrm>
            <a:off x="1621661" y="1404162"/>
            <a:ext cx="8786162" cy="2769989"/>
          </a:xfrm>
          <a:prstGeom prst="rect">
            <a:avLst/>
          </a:prstGeom>
        </p:spPr>
        <p:txBody>
          <a:bodyPr wrap="square">
            <a:spAutoFit/>
          </a:bodyPr>
          <a:lstStyle/>
          <a:p>
            <a:pPr>
              <a:buClr>
                <a:schemeClr val="accent2">
                  <a:lumMod val="75000"/>
                </a:schemeClr>
              </a:buClr>
            </a:pPr>
            <a:endParaRPr lang="en-GB" sz="1600" dirty="0">
              <a:latin typeface="Calibri" panose="020F0502020204030204" pitchFamily="34" charset="0"/>
              <a:cs typeface="Calibri" panose="020F0502020204030204" pitchFamily="34" charset="0"/>
            </a:endParaRPr>
          </a:p>
          <a:p>
            <a:pPr marL="285750" indent="-285750">
              <a:buClr>
                <a:schemeClr val="bg1">
                  <a:lumMod val="75000"/>
                </a:schemeClr>
              </a:buClr>
              <a:buFont typeface="Wingdings" panose="05000000000000000000" pitchFamily="2" charset="2"/>
              <a:buChar char="Ø"/>
            </a:pPr>
            <a:r>
              <a:rPr lang="en-GB" b="1" dirty="0">
                <a:solidFill>
                  <a:schemeClr val="accent1">
                    <a:lumMod val="75000"/>
                  </a:schemeClr>
                </a:solidFill>
                <a:latin typeface="Calibri" panose="020F0502020204030204" pitchFamily="34" charset="0"/>
                <a:cs typeface="Calibri" panose="020F0502020204030204" pitchFamily="34" charset="0"/>
              </a:rPr>
              <a:t>Method:</a:t>
            </a:r>
            <a:r>
              <a:rPr lang="en-GB" sz="1600" b="1" dirty="0">
                <a:solidFill>
                  <a:srgbClr val="0070C0"/>
                </a:solidFill>
                <a:latin typeface="Calibri" panose="020F0502020204030204" pitchFamily="34" charset="0"/>
                <a:cs typeface="Calibri" panose="020F0502020204030204" pitchFamily="34" charset="0"/>
              </a:rPr>
              <a:t> </a:t>
            </a:r>
          </a:p>
          <a:p>
            <a:pPr>
              <a:buClr>
                <a:schemeClr val="accent2">
                  <a:lumMod val="75000"/>
                </a:schemeClr>
              </a:buClr>
            </a:pPr>
            <a:endParaRPr lang="en-GB" sz="1600" b="1" dirty="0">
              <a:solidFill>
                <a:srgbClr val="0070C0"/>
              </a:solidFill>
              <a:latin typeface="Calibri" panose="020F0502020204030204" pitchFamily="34" charset="0"/>
              <a:cs typeface="Calibri" panose="020F0502020204030204" pitchFamily="34" charset="0"/>
            </a:endParaRPr>
          </a:p>
          <a:p>
            <a:pPr marL="385754" indent="-385754">
              <a:buClr>
                <a:schemeClr val="bg1">
                  <a:lumMod val="75000"/>
                </a:schemeClr>
              </a:buClr>
              <a:buFont typeface="+mj-lt"/>
              <a:buAutoNum type="arabicPeriod"/>
            </a:pPr>
            <a:r>
              <a:rPr lang="en-GB" dirty="0">
                <a:latin typeface="Calibri" panose="020F0502020204030204" pitchFamily="34" charset="0"/>
                <a:cs typeface="Calibri" panose="020F0502020204030204" pitchFamily="34" charset="0"/>
              </a:rPr>
              <a:t>One half ml of a sample solution is placed in a test tube.</a:t>
            </a:r>
          </a:p>
          <a:p>
            <a:pPr marL="385754" indent="-385754">
              <a:buClr>
                <a:schemeClr val="bg1">
                  <a:lumMod val="75000"/>
                </a:schemeClr>
              </a:buClr>
              <a:buFont typeface="+mj-lt"/>
              <a:buAutoNum type="arabicPeriod"/>
            </a:pPr>
            <a:r>
              <a:rPr lang="en-GB" dirty="0">
                <a:latin typeface="Calibri" panose="020F0502020204030204" pitchFamily="34" charset="0"/>
                <a:cs typeface="Calibri" panose="020F0502020204030204" pitchFamily="34" charset="0"/>
              </a:rPr>
              <a:t>Two ml of </a:t>
            </a:r>
            <a:r>
              <a:rPr lang="en-GB" dirty="0" err="1">
                <a:latin typeface="Calibri" panose="020F0502020204030204" pitchFamily="34" charset="0"/>
                <a:cs typeface="Calibri" panose="020F0502020204030204" pitchFamily="34" charset="0"/>
              </a:rPr>
              <a:t>Seliwanoff's</a:t>
            </a:r>
            <a:r>
              <a:rPr lang="en-GB" dirty="0">
                <a:latin typeface="Calibri" panose="020F0502020204030204" pitchFamily="34" charset="0"/>
                <a:cs typeface="Calibri" panose="020F0502020204030204" pitchFamily="34" charset="0"/>
              </a:rPr>
              <a:t> reagent (a solution of resorcinol and HCl) is added.</a:t>
            </a:r>
          </a:p>
          <a:p>
            <a:pPr marL="385754" indent="-385754">
              <a:buClr>
                <a:schemeClr val="bg1">
                  <a:lumMod val="75000"/>
                </a:schemeClr>
              </a:buClr>
              <a:buFont typeface="+mj-lt"/>
              <a:buAutoNum type="arabicPeriod"/>
            </a:pPr>
            <a:r>
              <a:rPr lang="en-GB" dirty="0">
                <a:latin typeface="Calibri" panose="020F0502020204030204" pitchFamily="34" charset="0"/>
                <a:cs typeface="Calibri" panose="020F0502020204030204" pitchFamily="34" charset="0"/>
              </a:rPr>
              <a:t>The solution is then heated in a boiling water bath for two minutes. </a:t>
            </a:r>
          </a:p>
          <a:p>
            <a:pPr>
              <a:buClr>
                <a:schemeClr val="accent2">
                  <a:lumMod val="75000"/>
                </a:schemeClr>
              </a:buClr>
            </a:pPr>
            <a:endParaRPr lang="en-GB" b="1" dirty="0">
              <a:solidFill>
                <a:srgbClr val="0070C0"/>
              </a:solidFill>
              <a:latin typeface="Calibri" panose="020F0502020204030204" pitchFamily="34" charset="0"/>
              <a:cs typeface="Calibri" panose="020F0502020204030204" pitchFamily="34" charset="0"/>
            </a:endParaRPr>
          </a:p>
          <a:p>
            <a:pPr>
              <a:buClr>
                <a:schemeClr val="accent2">
                  <a:lumMod val="75000"/>
                </a:schemeClr>
              </a:buClr>
            </a:pPr>
            <a:endParaRPr lang="en-GB" b="1" dirty="0">
              <a:solidFill>
                <a:srgbClr val="0070C0"/>
              </a:solidFill>
              <a:latin typeface="Calibri" panose="020F0502020204030204" pitchFamily="34" charset="0"/>
              <a:cs typeface="Calibri" panose="020F0502020204030204" pitchFamily="34" charset="0"/>
            </a:endParaRPr>
          </a:p>
          <a:p>
            <a:pPr marL="285750" indent="-285750">
              <a:buClr>
                <a:schemeClr val="bg1">
                  <a:lumMod val="75000"/>
                </a:schemeClr>
              </a:buClr>
              <a:buFont typeface="Wingdings" panose="05000000000000000000" pitchFamily="2" charset="2"/>
              <a:buChar char="Ø"/>
            </a:pPr>
            <a:r>
              <a:rPr lang="en-GB" b="1" dirty="0">
                <a:solidFill>
                  <a:schemeClr val="accent1">
                    <a:lumMod val="75000"/>
                  </a:schemeClr>
                </a:solidFill>
                <a:latin typeface="Calibri" panose="020F0502020204030204" pitchFamily="34" charset="0"/>
                <a:cs typeface="Calibri" panose="020F0502020204030204" pitchFamily="34" charset="0"/>
              </a:rPr>
              <a:t>Results:</a:t>
            </a:r>
            <a:r>
              <a:rPr lang="en-GB" sz="1600" b="1" dirty="0">
                <a:solidFill>
                  <a:srgbClr val="0070C0"/>
                </a:solidFill>
                <a:latin typeface="Calibri" panose="020F0502020204030204" pitchFamily="34" charset="0"/>
                <a:cs typeface="Calibri" panose="020F0502020204030204" pitchFamily="34" charset="0"/>
              </a:rPr>
              <a:t> </a:t>
            </a:r>
          </a:p>
          <a:p>
            <a:pPr>
              <a:buClr>
                <a:schemeClr val="accent2">
                  <a:lumMod val="75000"/>
                </a:schemeClr>
              </a:buClr>
            </a:pPr>
            <a:endParaRPr lang="en-GB" sz="1600" dirty="0">
              <a:solidFill>
                <a:schemeClr val="accent2">
                  <a:lumMod val="75000"/>
                </a:schemeClr>
              </a:solidFill>
              <a:latin typeface="Calibri" panose="020F0502020204030204" pitchFamily="34" charset="0"/>
              <a:cs typeface="Calibri" panose="020F0502020204030204" pitchFamily="34" charset="0"/>
            </a:endParaRPr>
          </a:p>
        </p:txBody>
      </p:sp>
      <p:sp>
        <p:nvSpPr>
          <p:cNvPr id="14" name="Title 1">
            <a:extLst>
              <a:ext uri="{FF2B5EF4-FFF2-40B4-BE49-F238E27FC236}">
                <a16:creationId xmlns:a16="http://schemas.microsoft.com/office/drawing/2014/main" id="{0269D8EF-E362-4E10-98CE-38A1B19307C8}"/>
              </a:ext>
            </a:extLst>
          </p:cNvPr>
          <p:cNvSpPr txBox="1">
            <a:spLocks/>
          </p:cNvSpPr>
          <p:nvPr/>
        </p:nvSpPr>
        <p:spPr>
          <a:xfrm>
            <a:off x="1574799" y="-79369"/>
            <a:ext cx="9655491" cy="1600200"/>
          </a:xfrm>
          <a:prstGeom prst="rect">
            <a:avLst/>
          </a:prstGeom>
        </p:spPr>
        <p:txBody>
          <a:bodyPr vert="horz" anchor="ctr">
            <a:normAutofit/>
          </a:bodyPr>
          <a:lstStyle>
            <a:lvl1pPr algn="l" rtl="0" eaLnBrk="1" latinLnBrk="0" hangingPunct="1">
              <a:spcBef>
                <a:spcPct val="0"/>
              </a:spcBef>
              <a:buNone/>
              <a:defRPr kumimoji="0" sz="4400" kern="1200">
                <a:solidFill>
                  <a:schemeClr val="tx2"/>
                </a:solidFill>
                <a:latin typeface="+mj-lt"/>
                <a:ea typeface="+mj-ea"/>
                <a:cs typeface="+mj-cs"/>
              </a:defRPr>
            </a:lvl1pPr>
          </a:lstStyle>
          <a:p>
            <a:r>
              <a:rPr lang="en-GB" sz="4000" b="1" dirty="0">
                <a:ln w="6600">
                  <a:solidFill>
                    <a:schemeClr val="accent2"/>
                  </a:solidFill>
                  <a:prstDash val="solid"/>
                </a:ln>
                <a:solidFill>
                  <a:schemeClr val="tx1"/>
                </a:solidFill>
                <a:latin typeface="Calibri" panose="020F0502020204030204" pitchFamily="34" charset="0"/>
                <a:ea typeface="+mn-ea"/>
                <a:cs typeface="Calibri" panose="020F0502020204030204" pitchFamily="34" charset="0"/>
              </a:rPr>
              <a:t>Experiment 5 : </a:t>
            </a:r>
            <a:r>
              <a:rPr lang="en-GB" sz="4000" b="1" dirty="0" err="1">
                <a:ln w="6600">
                  <a:solidFill>
                    <a:schemeClr val="accent2"/>
                  </a:solidFill>
                  <a:prstDash val="solid"/>
                </a:ln>
                <a:solidFill>
                  <a:schemeClr val="tx1"/>
                </a:solidFill>
                <a:latin typeface="Calibri" panose="020F0502020204030204" pitchFamily="34" charset="0"/>
                <a:ea typeface="+mn-ea"/>
                <a:cs typeface="Calibri" panose="020F0502020204030204" pitchFamily="34" charset="0"/>
              </a:rPr>
              <a:t>Seliwanoff's</a:t>
            </a:r>
            <a:r>
              <a:rPr lang="en-GB" sz="4000" b="1" dirty="0">
                <a:ln w="6600">
                  <a:solidFill>
                    <a:schemeClr val="accent2"/>
                  </a:solidFill>
                  <a:prstDash val="solid"/>
                </a:ln>
                <a:solidFill>
                  <a:schemeClr val="tx1"/>
                </a:solidFill>
                <a:latin typeface="Calibri" panose="020F0502020204030204" pitchFamily="34" charset="0"/>
                <a:ea typeface="+mn-ea"/>
                <a:cs typeface="Calibri" panose="020F0502020204030204" pitchFamily="34" charset="0"/>
              </a:rPr>
              <a:t> test</a:t>
            </a:r>
          </a:p>
        </p:txBody>
      </p:sp>
      <p:cxnSp>
        <p:nvCxnSpPr>
          <p:cNvPr id="16" name="Straight Connector 15">
            <a:extLst>
              <a:ext uri="{FF2B5EF4-FFF2-40B4-BE49-F238E27FC236}">
                <a16:creationId xmlns:a16="http://schemas.microsoft.com/office/drawing/2014/main" id="{17C3278D-CEDA-440E-A70F-60495424BB94}"/>
              </a:ext>
            </a:extLst>
          </p:cNvPr>
          <p:cNvCxnSpPr>
            <a:cxnSpLocks/>
          </p:cNvCxnSpPr>
          <p:nvPr/>
        </p:nvCxnSpPr>
        <p:spPr>
          <a:xfrm flipH="1" flipV="1">
            <a:off x="1500188" y="1109086"/>
            <a:ext cx="9655492"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aphicFrame>
        <p:nvGraphicFramePr>
          <p:cNvPr id="3" name="Content Placeholder 3">
            <a:extLst>
              <a:ext uri="{FF2B5EF4-FFF2-40B4-BE49-F238E27FC236}">
                <a16:creationId xmlns:a16="http://schemas.microsoft.com/office/drawing/2014/main" id="{B3F8172F-81D2-40A5-8ECE-1BF7A4F19713}"/>
              </a:ext>
            </a:extLst>
          </p:cNvPr>
          <p:cNvGraphicFramePr>
            <a:graphicFrameLocks/>
          </p:cNvGraphicFramePr>
          <p:nvPr>
            <p:extLst>
              <p:ext uri="{D42A27DB-BD31-4B8C-83A1-F6EECF244321}">
                <p14:modId xmlns:p14="http://schemas.microsoft.com/office/powerpoint/2010/main" val="281164216"/>
              </p:ext>
            </p:extLst>
          </p:nvPr>
        </p:nvGraphicFramePr>
        <p:xfrm>
          <a:off x="1386948" y="4372194"/>
          <a:ext cx="3424336" cy="1376720"/>
        </p:xfrm>
        <a:graphic>
          <a:graphicData uri="http://schemas.openxmlformats.org/drawingml/2006/table">
            <a:tbl>
              <a:tblPr rtl="1" firstRow="1" bandRow="1">
                <a:tableStyleId>{0E3FDE45-AF77-4B5C-9715-49D594BDF05E}</a:tableStyleId>
              </a:tblPr>
              <a:tblGrid>
                <a:gridCol w="2167302">
                  <a:extLst>
                    <a:ext uri="{9D8B030D-6E8A-4147-A177-3AD203B41FA5}">
                      <a16:colId xmlns:a16="http://schemas.microsoft.com/office/drawing/2014/main" val="20000"/>
                    </a:ext>
                  </a:extLst>
                </a:gridCol>
                <a:gridCol w="1257034">
                  <a:extLst>
                    <a:ext uri="{9D8B030D-6E8A-4147-A177-3AD203B41FA5}">
                      <a16:colId xmlns:a16="http://schemas.microsoft.com/office/drawing/2014/main" val="20001"/>
                    </a:ext>
                  </a:extLst>
                </a:gridCol>
              </a:tblGrid>
              <a:tr h="312021">
                <a:tc>
                  <a:txBody>
                    <a:bodyPr/>
                    <a:lstStyle/>
                    <a:p>
                      <a:pPr algn="ctr" rtl="1"/>
                      <a:r>
                        <a:rPr lang="en-US" sz="1600" dirty="0">
                          <a:latin typeface="Calibri" panose="020F0502020204030204" pitchFamily="34" charset="0"/>
                          <a:cs typeface="Calibri" panose="020F0502020204030204" pitchFamily="34" charset="0"/>
                        </a:rPr>
                        <a:t>Observation</a:t>
                      </a:r>
                      <a:endParaRPr lang="ar-SA" sz="1600" dirty="0">
                        <a:latin typeface="Calibri" panose="020F0502020204030204" pitchFamily="34" charset="0"/>
                        <a:cs typeface="Calibri" panose="020F0502020204030204" pitchFamily="34" charset="0"/>
                      </a:endParaRPr>
                    </a:p>
                  </a:txBody>
                  <a:tcPr marL="68580" marR="68580" marT="34290" marB="34290"/>
                </a:tc>
                <a:tc>
                  <a:txBody>
                    <a:bodyPr/>
                    <a:lstStyle/>
                    <a:p>
                      <a:pPr algn="ctr" rtl="1"/>
                      <a:r>
                        <a:rPr lang="en-US" sz="1600" dirty="0">
                          <a:latin typeface="Calibri" panose="020F0502020204030204" pitchFamily="34" charset="0"/>
                          <a:cs typeface="Calibri" panose="020F0502020204030204" pitchFamily="34" charset="0"/>
                        </a:rPr>
                        <a:t>Tube</a:t>
                      </a:r>
                      <a:endParaRPr lang="ar-SA" sz="1600" dirty="0">
                        <a:latin typeface="Calibri" panose="020F0502020204030204" pitchFamily="34" charset="0"/>
                        <a:cs typeface="Calibri" panose="020F0502020204030204" pitchFamily="34" charset="0"/>
                      </a:endParaRPr>
                    </a:p>
                  </a:txBody>
                  <a:tcPr marL="68580" marR="68580" marT="34290" marB="34290"/>
                </a:tc>
                <a:extLst>
                  <a:ext uri="{0D108BD9-81ED-4DB2-BD59-A6C34878D82A}">
                    <a16:rowId xmlns:a16="http://schemas.microsoft.com/office/drawing/2014/main" val="10000"/>
                  </a:ext>
                </a:extLst>
              </a:tr>
              <a:tr h="532150">
                <a:tc>
                  <a:txBody>
                    <a:bodyPr/>
                    <a:lstStyle/>
                    <a:p>
                      <a:pPr rtl="1"/>
                      <a:endParaRPr lang="ar-SA" sz="1600" dirty="0">
                        <a:latin typeface="Calibri" panose="020F0502020204030204" pitchFamily="34" charset="0"/>
                        <a:cs typeface="Calibri" panose="020F0502020204030204" pitchFamily="34" charset="0"/>
                      </a:endParaRPr>
                    </a:p>
                  </a:txBody>
                  <a:tcPr marL="68580" marR="68580" marT="34290" marB="34290"/>
                </a:tc>
                <a:tc>
                  <a:txBody>
                    <a:bodyPr/>
                    <a:lstStyle/>
                    <a:p>
                      <a:pPr algn="l" rtl="1"/>
                      <a:r>
                        <a:rPr lang="en-US" sz="1600" dirty="0">
                          <a:latin typeface="Calibri" panose="020F0502020204030204" pitchFamily="34" charset="0"/>
                          <a:cs typeface="Calibri" panose="020F0502020204030204" pitchFamily="34" charset="0"/>
                        </a:rPr>
                        <a:t>Glucose</a:t>
                      </a:r>
                      <a:endParaRPr lang="ar-SA" sz="1600" dirty="0">
                        <a:latin typeface="Calibri" panose="020F0502020204030204" pitchFamily="34" charset="0"/>
                        <a:cs typeface="Calibri" panose="020F0502020204030204" pitchFamily="34" charset="0"/>
                      </a:endParaRPr>
                    </a:p>
                  </a:txBody>
                  <a:tcPr marL="68580" marR="68580" marT="34290" marB="34290"/>
                </a:tc>
                <a:extLst>
                  <a:ext uri="{0D108BD9-81ED-4DB2-BD59-A6C34878D82A}">
                    <a16:rowId xmlns:a16="http://schemas.microsoft.com/office/drawing/2014/main" val="10001"/>
                  </a:ext>
                </a:extLst>
              </a:tr>
              <a:tr h="532150">
                <a:tc>
                  <a:txBody>
                    <a:bodyPr/>
                    <a:lstStyle/>
                    <a:p>
                      <a:pPr rtl="1"/>
                      <a:endParaRPr lang="ar-SA" sz="1600" dirty="0">
                        <a:latin typeface="Calibri" panose="020F0502020204030204" pitchFamily="34" charset="0"/>
                        <a:cs typeface="Calibri" panose="020F0502020204030204" pitchFamily="34" charset="0"/>
                      </a:endParaRPr>
                    </a:p>
                  </a:txBody>
                  <a:tcPr marL="68580" marR="68580" marT="34290" marB="34290"/>
                </a:tc>
                <a:tc>
                  <a:txBody>
                    <a:bodyPr/>
                    <a:lstStyle/>
                    <a:p>
                      <a:pPr marL="0" marR="0" indent="0" algn="l" defTabSz="914400" rtl="1" eaLnBrk="1" fontAlgn="auto" latinLnBrk="0" hangingPunct="1">
                        <a:lnSpc>
                          <a:spcPct val="100000"/>
                        </a:lnSpc>
                        <a:spcBef>
                          <a:spcPts val="0"/>
                        </a:spcBef>
                        <a:spcAft>
                          <a:spcPts val="0"/>
                        </a:spcAft>
                        <a:buClrTx/>
                        <a:buSzTx/>
                        <a:buFontTx/>
                        <a:buNone/>
                        <a:tabLst/>
                        <a:defRPr/>
                      </a:pPr>
                      <a:r>
                        <a:rPr lang="en-US" sz="1600" dirty="0">
                          <a:latin typeface="Calibri" panose="020F0502020204030204" pitchFamily="34" charset="0"/>
                          <a:cs typeface="Calibri" panose="020F0502020204030204" pitchFamily="34" charset="0"/>
                        </a:rPr>
                        <a:t>fructose</a:t>
                      </a:r>
                      <a:endParaRPr lang="ar-SA" sz="1600" dirty="0">
                        <a:latin typeface="Calibri" panose="020F0502020204030204" pitchFamily="34" charset="0"/>
                        <a:cs typeface="Calibri" panose="020F0502020204030204" pitchFamily="34" charset="0"/>
                      </a:endParaRPr>
                    </a:p>
                  </a:txBody>
                  <a:tcPr marL="68580" marR="68580" marT="34290" marB="34290"/>
                </a:tc>
                <a:extLst>
                  <a:ext uri="{0D108BD9-81ED-4DB2-BD59-A6C34878D82A}">
                    <a16:rowId xmlns:a16="http://schemas.microsoft.com/office/drawing/2014/main" val="10002"/>
                  </a:ext>
                </a:extLst>
              </a:tr>
            </a:tbl>
          </a:graphicData>
        </a:graphic>
      </p:graphicFrame>
      <p:pic>
        <p:nvPicPr>
          <p:cNvPr id="5" name="Picture 4">
            <a:extLst>
              <a:ext uri="{FF2B5EF4-FFF2-40B4-BE49-F238E27FC236}">
                <a16:creationId xmlns:a16="http://schemas.microsoft.com/office/drawing/2014/main" id="{01518487-7E11-44A1-AB3C-0877E94115AE}"/>
              </a:ext>
            </a:extLst>
          </p:cNvPr>
          <p:cNvPicPr/>
          <p:nvPr/>
        </p:nvPicPr>
        <p:blipFill rotWithShape="1">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a:stretch/>
        </p:blipFill>
        <p:spPr bwMode="auto">
          <a:xfrm>
            <a:off x="7774539" y="3429000"/>
            <a:ext cx="1796751" cy="2612642"/>
          </a:xfrm>
          <a:prstGeom prst="rect">
            <a:avLst/>
          </a:prstGeom>
          <a:ln>
            <a:noFill/>
          </a:ln>
          <a:extLst>
            <a:ext uri="{53640926-AAD7-44D8-BBD7-CCE9431645EC}">
              <a14:shadowObscured xmlns:a14="http://schemas.microsoft.com/office/drawing/2010/main"/>
            </a:ext>
          </a:extLst>
        </p:spPr>
      </p:pic>
      <p:sp>
        <p:nvSpPr>
          <p:cNvPr id="9" name="Rectangle 8">
            <a:extLst>
              <a:ext uri="{FF2B5EF4-FFF2-40B4-BE49-F238E27FC236}">
                <a16:creationId xmlns:a16="http://schemas.microsoft.com/office/drawing/2014/main" id="{0D6828D3-0C1A-46CB-A9BF-5BE27A0E77D9}"/>
              </a:ext>
            </a:extLst>
          </p:cNvPr>
          <p:cNvSpPr/>
          <p:nvPr/>
        </p:nvSpPr>
        <p:spPr>
          <a:xfrm rot="16200000">
            <a:off x="7518344" y="3744758"/>
            <a:ext cx="1390036" cy="369332"/>
          </a:xfrm>
          <a:prstGeom prst="rect">
            <a:avLst/>
          </a:prstGeom>
        </p:spPr>
        <p:txBody>
          <a:bodyPr wrap="square">
            <a:spAutoFit/>
          </a:bodyPr>
          <a:lstStyle/>
          <a:p>
            <a:pPr rtl="1"/>
            <a:r>
              <a:rPr lang="en-US" b="1" dirty="0">
                <a:latin typeface="Calibri" panose="020F0502020204030204" pitchFamily="34" charset="0"/>
                <a:cs typeface="Calibri" panose="020F0502020204030204" pitchFamily="34" charset="0"/>
              </a:rPr>
              <a:t>Glucose</a:t>
            </a:r>
            <a:endParaRPr lang="ar-SA" b="1" dirty="0">
              <a:solidFill>
                <a:srgbClr val="0070C0"/>
              </a:solidFill>
              <a:latin typeface="Calibri" panose="020F0502020204030204" pitchFamily="34" charset="0"/>
              <a:cs typeface="Calibri" panose="020F0502020204030204" pitchFamily="34" charset="0"/>
            </a:endParaRPr>
          </a:p>
        </p:txBody>
      </p:sp>
      <p:sp>
        <p:nvSpPr>
          <p:cNvPr id="11" name="Rectangle 10">
            <a:extLst>
              <a:ext uri="{FF2B5EF4-FFF2-40B4-BE49-F238E27FC236}">
                <a16:creationId xmlns:a16="http://schemas.microsoft.com/office/drawing/2014/main" id="{CF962785-B282-4DD3-A1FA-2BE903E8E7FD}"/>
              </a:ext>
            </a:extLst>
          </p:cNvPr>
          <p:cNvSpPr/>
          <p:nvPr/>
        </p:nvSpPr>
        <p:spPr>
          <a:xfrm rot="16200000">
            <a:off x="8360804" y="3757258"/>
            <a:ext cx="1378182" cy="369332"/>
          </a:xfrm>
          <a:prstGeom prst="rect">
            <a:avLst/>
          </a:prstGeom>
        </p:spPr>
        <p:txBody>
          <a:bodyPr wrap="square">
            <a:spAutoFit/>
          </a:bodyPr>
          <a:lstStyle/>
          <a:p>
            <a:pPr rtl="1">
              <a:defRPr/>
            </a:pPr>
            <a:r>
              <a:rPr lang="en-US" b="1" dirty="0">
                <a:latin typeface="Calibri" panose="020F0502020204030204" pitchFamily="34" charset="0"/>
                <a:cs typeface="Calibri" panose="020F0502020204030204" pitchFamily="34" charset="0"/>
              </a:rPr>
              <a:t>Fructose</a:t>
            </a:r>
          </a:p>
        </p:txBody>
      </p:sp>
    </p:spTree>
    <p:extLst>
      <p:ext uri="{BB962C8B-B14F-4D97-AF65-F5344CB8AC3E}">
        <p14:creationId xmlns:p14="http://schemas.microsoft.com/office/powerpoint/2010/main" val="20044813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a:extLst>
              <a:ext uri="{FF2B5EF4-FFF2-40B4-BE49-F238E27FC236}">
                <a16:creationId xmlns:a16="http://schemas.microsoft.com/office/drawing/2014/main" id="{ECFD6D38-A41E-240C-ADCC-79A6CC862FE9}"/>
              </a:ext>
            </a:extLst>
          </p:cNvPr>
          <p:cNvSpPr>
            <a:spLocks noGrp="1"/>
          </p:cNvSpPr>
          <p:nvPr>
            <p:ph type="sldNum" sz="quarter" idx="12"/>
          </p:nvPr>
        </p:nvSpPr>
        <p:spPr/>
        <p:txBody>
          <a:bodyPr/>
          <a:lstStyle/>
          <a:p>
            <a:fld id="{177A7964-8835-494F-9D97-B54AA859F814}" type="slidenum">
              <a:rPr lang="en-US" smtClean="0"/>
              <a:t>3</a:t>
            </a:fld>
            <a:endParaRPr lang="en-US"/>
          </a:p>
        </p:txBody>
      </p:sp>
      <p:sp>
        <p:nvSpPr>
          <p:cNvPr id="9" name="مربع نص 8">
            <a:extLst>
              <a:ext uri="{FF2B5EF4-FFF2-40B4-BE49-F238E27FC236}">
                <a16:creationId xmlns:a16="http://schemas.microsoft.com/office/drawing/2014/main" id="{0556E153-F375-567D-3A77-4F8AA145CA12}"/>
              </a:ext>
            </a:extLst>
          </p:cNvPr>
          <p:cNvSpPr txBox="1"/>
          <p:nvPr/>
        </p:nvSpPr>
        <p:spPr>
          <a:xfrm>
            <a:off x="1100271" y="334552"/>
            <a:ext cx="10581830" cy="4204356"/>
          </a:xfrm>
          <a:prstGeom prst="rect">
            <a:avLst/>
          </a:prstGeom>
          <a:noFill/>
        </p:spPr>
        <p:txBody>
          <a:bodyPr wrap="square">
            <a:spAutoFit/>
          </a:bodyPr>
          <a:lstStyle/>
          <a:p>
            <a:pPr>
              <a:lnSpc>
                <a:spcPct val="150000"/>
              </a:lnSpc>
              <a:buClr>
                <a:schemeClr val="bg1">
                  <a:lumMod val="65000"/>
                </a:schemeClr>
              </a:buClr>
            </a:pPr>
            <a:endParaRPr lang="en-GB" sz="1800" kern="0" dirty="0">
              <a:solidFill>
                <a:schemeClr val="accent3">
                  <a:lumMod val="75000"/>
                </a:schemeClr>
              </a:solidFill>
              <a:latin typeface="Calibri" panose="020F0502020204030204" pitchFamily="34" charset="0"/>
              <a:cs typeface="Calibri" panose="020F0502020204030204" pitchFamily="34" charset="0"/>
            </a:endParaRPr>
          </a:p>
          <a:p>
            <a:pPr marL="342891" indent="-342891">
              <a:lnSpc>
                <a:spcPct val="150000"/>
              </a:lnSpc>
              <a:buClr>
                <a:schemeClr val="bg1">
                  <a:lumMod val="65000"/>
                </a:schemeClr>
              </a:buClr>
              <a:buFont typeface="Wingdings" panose="05000000000000000000" pitchFamily="2" charset="2"/>
              <a:buChar char="Ø"/>
            </a:pPr>
            <a:r>
              <a:rPr lang="en-GB" sz="1800" b="1" kern="0" dirty="0">
                <a:solidFill>
                  <a:schemeClr val="accent1"/>
                </a:solidFill>
                <a:latin typeface="Calibri" panose="020F0502020204030204" pitchFamily="34" charset="0"/>
                <a:cs typeface="Calibri" panose="020F0502020204030204" pitchFamily="34" charset="0"/>
              </a:rPr>
              <a:t>Biological role:</a:t>
            </a:r>
          </a:p>
          <a:p>
            <a:pPr marL="342900" indent="-342900">
              <a:lnSpc>
                <a:spcPct val="150000"/>
              </a:lnSpc>
              <a:buClr>
                <a:schemeClr val="bg1">
                  <a:lumMod val="65000"/>
                </a:schemeClr>
              </a:buClr>
              <a:buFont typeface="Arial" panose="020B0604020202020204" pitchFamily="34" charset="0"/>
              <a:buChar char="•"/>
            </a:pPr>
            <a:r>
              <a:rPr lang="en-GB" sz="1800" kern="0" dirty="0">
                <a:solidFill>
                  <a:srgbClr val="000000"/>
                </a:solidFill>
                <a:latin typeface="Calibri" panose="020F0502020204030204" pitchFamily="34" charset="0"/>
                <a:cs typeface="Calibri" panose="020F0502020204030204" pitchFamily="34" charset="0"/>
              </a:rPr>
              <a:t>Carbohydrates are the </a:t>
            </a:r>
            <a:r>
              <a:rPr lang="en-GB" sz="1800" b="1" kern="0" dirty="0">
                <a:solidFill>
                  <a:srgbClr val="000000"/>
                </a:solidFill>
                <a:latin typeface="Calibri" panose="020F0502020204030204" pitchFamily="34" charset="0"/>
                <a:cs typeface="Calibri" panose="020F0502020204030204" pitchFamily="34" charset="0"/>
              </a:rPr>
              <a:t>key source of energy </a:t>
            </a:r>
            <a:r>
              <a:rPr lang="en-GB" sz="1800" kern="0" dirty="0">
                <a:solidFill>
                  <a:srgbClr val="000000"/>
                </a:solidFill>
                <a:latin typeface="Calibri" panose="020F0502020204030204" pitchFamily="34" charset="0"/>
                <a:cs typeface="Calibri" panose="020F0502020204030204" pitchFamily="34" charset="0"/>
              </a:rPr>
              <a:t>used by living things.</a:t>
            </a:r>
          </a:p>
          <a:p>
            <a:pPr marL="342900" indent="-342900">
              <a:lnSpc>
                <a:spcPct val="150000"/>
              </a:lnSpc>
              <a:buClr>
                <a:schemeClr val="bg1">
                  <a:lumMod val="65000"/>
                </a:schemeClr>
              </a:buClr>
              <a:buFont typeface="Arial" panose="020B0604020202020204" pitchFamily="34" charset="0"/>
              <a:buChar char="•"/>
            </a:pPr>
            <a:endParaRPr lang="en-GB" sz="1800" kern="0" dirty="0">
              <a:solidFill>
                <a:srgbClr val="000000"/>
              </a:solidFill>
              <a:latin typeface="Calibri" panose="020F0502020204030204" pitchFamily="34" charset="0"/>
              <a:cs typeface="Calibri" panose="020F0502020204030204" pitchFamily="34" charset="0"/>
            </a:endParaRPr>
          </a:p>
          <a:p>
            <a:pPr marL="342900" indent="-342900">
              <a:lnSpc>
                <a:spcPct val="150000"/>
              </a:lnSpc>
              <a:buClr>
                <a:schemeClr val="bg1">
                  <a:lumMod val="65000"/>
                </a:schemeClr>
              </a:buClr>
              <a:buFont typeface="Arial" panose="020B0604020202020204" pitchFamily="34" charset="0"/>
              <a:buChar char="•"/>
            </a:pPr>
            <a:r>
              <a:rPr lang="en-GB" sz="1800" kern="0" dirty="0">
                <a:solidFill>
                  <a:srgbClr val="000000"/>
                </a:solidFill>
                <a:latin typeface="Calibri" panose="020F0502020204030204" pitchFamily="34" charset="0"/>
                <a:cs typeface="Calibri" panose="020F0502020204030204" pitchFamily="34" charset="0"/>
              </a:rPr>
              <a:t>Also serve as </a:t>
            </a:r>
            <a:r>
              <a:rPr lang="en-GB" sz="1800" u="sng" kern="0" dirty="0">
                <a:solidFill>
                  <a:srgbClr val="000000"/>
                </a:solidFill>
                <a:latin typeface="Calibri" panose="020F0502020204030204" pitchFamily="34" charset="0"/>
                <a:cs typeface="Calibri" panose="020F0502020204030204" pitchFamily="34" charset="0"/>
              </a:rPr>
              <a:t>extracellular structural elements </a:t>
            </a:r>
            <a:r>
              <a:rPr lang="en-GB" sz="1800" kern="0" dirty="0">
                <a:solidFill>
                  <a:srgbClr val="000000"/>
                </a:solidFill>
                <a:latin typeface="Calibri" panose="020F0502020204030204" pitchFamily="34" charset="0"/>
                <a:cs typeface="Calibri" panose="020F0502020204030204" pitchFamily="34" charset="0"/>
              </a:rPr>
              <a:t>as in cell wall of bacteria and plant.</a:t>
            </a:r>
          </a:p>
          <a:p>
            <a:pPr marL="342900" indent="-342900">
              <a:lnSpc>
                <a:spcPct val="150000"/>
              </a:lnSpc>
              <a:buClr>
                <a:schemeClr val="bg1">
                  <a:lumMod val="65000"/>
                </a:schemeClr>
              </a:buClr>
              <a:buFont typeface="Arial" panose="020B0604020202020204" pitchFamily="34" charset="0"/>
              <a:buChar char="•"/>
            </a:pPr>
            <a:endParaRPr lang="en-GB" sz="1800" kern="0" dirty="0">
              <a:solidFill>
                <a:srgbClr val="000000"/>
              </a:solidFill>
              <a:latin typeface="Calibri" panose="020F0502020204030204" pitchFamily="34" charset="0"/>
              <a:cs typeface="Calibri" panose="020F0502020204030204" pitchFamily="34" charset="0"/>
            </a:endParaRPr>
          </a:p>
          <a:p>
            <a:pPr marL="342900" indent="-342900">
              <a:lnSpc>
                <a:spcPct val="150000"/>
              </a:lnSpc>
              <a:buClr>
                <a:schemeClr val="bg1">
                  <a:lumMod val="65000"/>
                </a:schemeClr>
              </a:buClr>
              <a:buFont typeface="Arial" panose="020B0604020202020204" pitchFamily="34" charset="0"/>
              <a:buChar char="•"/>
            </a:pPr>
            <a:r>
              <a:rPr lang="en-US" kern="0" dirty="0">
                <a:solidFill>
                  <a:srgbClr val="000000"/>
                </a:solidFill>
                <a:latin typeface="Calibri" panose="020F0502020204030204" pitchFamily="34" charset="0"/>
                <a:cs typeface="Calibri" panose="020F0502020204030204" pitchFamily="34" charset="0"/>
              </a:rPr>
              <a:t>Carbohydrates are essential macromolecules that support energy production, provide structural support, facilitate cell communication, and contribute to various metabolic processes. Their diverse roles are crucial for maintaining cellular function and overall organism health.</a:t>
            </a:r>
            <a:endParaRPr lang="en-GB" kern="0" dirty="0">
              <a:solidFill>
                <a:srgbClr val="000000"/>
              </a:solidFill>
              <a:latin typeface="Calibri" panose="020F0502020204030204" pitchFamily="34" charset="0"/>
              <a:cs typeface="Calibri" panose="020F0502020204030204" pitchFamily="34" charset="0"/>
            </a:endParaRPr>
          </a:p>
          <a:p>
            <a:pPr marL="342900" indent="-342900">
              <a:lnSpc>
                <a:spcPct val="150000"/>
              </a:lnSpc>
              <a:buClr>
                <a:schemeClr val="bg1">
                  <a:lumMod val="65000"/>
                </a:schemeClr>
              </a:buClr>
              <a:buFont typeface="Arial" panose="020B0604020202020204" pitchFamily="34" charset="0"/>
              <a:buChar char="•"/>
            </a:pPr>
            <a:r>
              <a:rPr lang="en-GB" kern="0" dirty="0">
                <a:solidFill>
                  <a:srgbClr val="000000"/>
                </a:solidFill>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41763756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929D3F75-A71B-3B4E-A6AE-83BE3D9F9DF5}"/>
              </a:ext>
            </a:extLst>
          </p:cNvPr>
          <p:cNvCxnSpPr>
            <a:cxnSpLocks/>
          </p:cNvCxnSpPr>
          <p:nvPr/>
        </p:nvCxnSpPr>
        <p:spPr>
          <a:xfrm flipH="1" flipV="1">
            <a:off x="1500188" y="1109086"/>
            <a:ext cx="9655492"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 name="Slide Number Placeholder 2">
            <a:extLst>
              <a:ext uri="{FF2B5EF4-FFF2-40B4-BE49-F238E27FC236}">
                <a16:creationId xmlns:a16="http://schemas.microsoft.com/office/drawing/2014/main" id="{98B1AD64-F1E2-401E-896F-1ACE5FEC87C5}"/>
              </a:ext>
            </a:extLst>
          </p:cNvPr>
          <p:cNvSpPr>
            <a:spLocks noGrp="1"/>
          </p:cNvSpPr>
          <p:nvPr>
            <p:ph type="sldNum" sz="quarter" idx="12"/>
          </p:nvPr>
        </p:nvSpPr>
        <p:spPr/>
        <p:txBody>
          <a:bodyPr/>
          <a:lstStyle/>
          <a:p>
            <a:fld id="{177A7964-8835-494F-9D97-B54AA859F814}" type="slidenum">
              <a:rPr lang="en-US" smtClean="0"/>
              <a:t>4</a:t>
            </a:fld>
            <a:endParaRPr lang="en-US"/>
          </a:p>
        </p:txBody>
      </p:sp>
      <p:sp>
        <p:nvSpPr>
          <p:cNvPr id="9" name="Rectangle 8">
            <a:extLst>
              <a:ext uri="{FF2B5EF4-FFF2-40B4-BE49-F238E27FC236}">
                <a16:creationId xmlns:a16="http://schemas.microsoft.com/office/drawing/2014/main" id="{0AF0D861-6D15-4CEC-A865-D845028C271D}"/>
              </a:ext>
            </a:extLst>
          </p:cNvPr>
          <p:cNvSpPr/>
          <p:nvPr/>
        </p:nvSpPr>
        <p:spPr>
          <a:xfrm>
            <a:off x="1500188" y="279770"/>
            <a:ext cx="8417224" cy="707886"/>
          </a:xfrm>
          <a:prstGeom prst="rect">
            <a:avLst/>
          </a:prstGeom>
        </p:spPr>
        <p:txBody>
          <a:bodyPr wrap="square">
            <a:spAutoFit/>
          </a:bodyPr>
          <a:lstStyle/>
          <a:p>
            <a:r>
              <a:rPr lang="en-GB" sz="4000" b="1" dirty="0">
                <a:ln w="6600">
                  <a:solidFill>
                    <a:schemeClr val="accent2"/>
                  </a:solidFill>
                  <a:prstDash val="solid"/>
                </a:ln>
                <a:latin typeface="Calibri" panose="020F0502020204030204" pitchFamily="34" charset="0"/>
                <a:cs typeface="Calibri" panose="020F0502020204030204" pitchFamily="34" charset="0"/>
              </a:rPr>
              <a:t>Classification of carbohydrates:</a:t>
            </a:r>
          </a:p>
        </p:txBody>
      </p:sp>
      <p:sp>
        <p:nvSpPr>
          <p:cNvPr id="10" name="Rectangle 9">
            <a:extLst>
              <a:ext uri="{FF2B5EF4-FFF2-40B4-BE49-F238E27FC236}">
                <a16:creationId xmlns:a16="http://schemas.microsoft.com/office/drawing/2014/main" id="{2AA2C29B-C876-4359-BC95-1B4BF5E7C0EC}"/>
              </a:ext>
            </a:extLst>
          </p:cNvPr>
          <p:cNvSpPr/>
          <p:nvPr/>
        </p:nvSpPr>
        <p:spPr>
          <a:xfrm>
            <a:off x="1500909" y="1371219"/>
            <a:ext cx="9929091" cy="960328"/>
          </a:xfrm>
          <a:prstGeom prst="rect">
            <a:avLst/>
          </a:prstGeom>
        </p:spPr>
        <p:txBody>
          <a:bodyPr wrap="square">
            <a:spAutoFit/>
          </a:bodyPr>
          <a:lstStyle/>
          <a:p>
            <a:pPr marL="342891" indent="-342891">
              <a:lnSpc>
                <a:spcPct val="150000"/>
              </a:lnSpc>
              <a:buClr>
                <a:schemeClr val="bg1">
                  <a:lumMod val="65000"/>
                </a:schemeClr>
              </a:buClr>
              <a:buFont typeface="Wingdings" panose="05000000000000000000" pitchFamily="2" charset="2"/>
              <a:buChar char="Ø"/>
            </a:pPr>
            <a:r>
              <a:rPr lang="en-GB" sz="2000" kern="0" dirty="0">
                <a:solidFill>
                  <a:srgbClr val="000000"/>
                </a:solidFill>
                <a:latin typeface="Calibri" panose="020F0502020204030204" pitchFamily="34" charset="0"/>
                <a:cs typeface="Calibri" panose="020F0502020204030204" pitchFamily="34" charset="0"/>
              </a:rPr>
              <a:t>Several classifications of carbohydrates have proven useful, and are outlined in the following table:</a:t>
            </a:r>
          </a:p>
        </p:txBody>
      </p:sp>
      <p:pic>
        <p:nvPicPr>
          <p:cNvPr id="5" name="Picture 2">
            <a:extLst>
              <a:ext uri="{FF2B5EF4-FFF2-40B4-BE49-F238E27FC236}">
                <a16:creationId xmlns:a16="http://schemas.microsoft.com/office/drawing/2014/main" id="{9984D792-A927-4BF1-99BA-588E789A771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2977430" y="2449765"/>
            <a:ext cx="7853129" cy="41533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907591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929D3F75-A71B-3B4E-A6AE-83BE3D9F9DF5}"/>
              </a:ext>
            </a:extLst>
          </p:cNvPr>
          <p:cNvCxnSpPr>
            <a:cxnSpLocks/>
          </p:cNvCxnSpPr>
          <p:nvPr/>
        </p:nvCxnSpPr>
        <p:spPr>
          <a:xfrm flipH="1" flipV="1">
            <a:off x="1500188" y="1109086"/>
            <a:ext cx="9655492"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 name="Slide Number Placeholder 2">
            <a:extLst>
              <a:ext uri="{FF2B5EF4-FFF2-40B4-BE49-F238E27FC236}">
                <a16:creationId xmlns:a16="http://schemas.microsoft.com/office/drawing/2014/main" id="{98B1AD64-F1E2-401E-896F-1ACE5FEC87C5}"/>
              </a:ext>
            </a:extLst>
          </p:cNvPr>
          <p:cNvSpPr>
            <a:spLocks noGrp="1"/>
          </p:cNvSpPr>
          <p:nvPr>
            <p:ph type="sldNum" sz="quarter" idx="12"/>
          </p:nvPr>
        </p:nvSpPr>
        <p:spPr/>
        <p:txBody>
          <a:bodyPr/>
          <a:lstStyle/>
          <a:p>
            <a:fld id="{177A7964-8835-494F-9D97-B54AA859F814}" type="slidenum">
              <a:rPr lang="en-US" smtClean="0"/>
              <a:t>5</a:t>
            </a:fld>
            <a:endParaRPr lang="en-US"/>
          </a:p>
        </p:txBody>
      </p:sp>
      <p:sp>
        <p:nvSpPr>
          <p:cNvPr id="9" name="Rectangle 8">
            <a:extLst>
              <a:ext uri="{FF2B5EF4-FFF2-40B4-BE49-F238E27FC236}">
                <a16:creationId xmlns:a16="http://schemas.microsoft.com/office/drawing/2014/main" id="{0AF0D861-6D15-4CEC-A865-D845028C271D}"/>
              </a:ext>
            </a:extLst>
          </p:cNvPr>
          <p:cNvSpPr/>
          <p:nvPr/>
        </p:nvSpPr>
        <p:spPr>
          <a:xfrm>
            <a:off x="1500187" y="279770"/>
            <a:ext cx="9255865" cy="707886"/>
          </a:xfrm>
          <a:prstGeom prst="rect">
            <a:avLst/>
          </a:prstGeom>
        </p:spPr>
        <p:txBody>
          <a:bodyPr wrap="square">
            <a:spAutoFit/>
          </a:bodyPr>
          <a:lstStyle/>
          <a:p>
            <a:r>
              <a:rPr lang="en-GB" sz="4000" b="1" dirty="0">
                <a:ln w="6600">
                  <a:solidFill>
                    <a:schemeClr val="accent2"/>
                  </a:solidFill>
                  <a:prstDash val="solid"/>
                </a:ln>
                <a:cs typeface="Aparajita" pitchFamily="34" charset="0"/>
              </a:rPr>
              <a:t>Classification based on complexity:</a:t>
            </a:r>
          </a:p>
        </p:txBody>
      </p:sp>
      <p:sp>
        <p:nvSpPr>
          <p:cNvPr id="10" name="Rectangle 9">
            <a:extLst>
              <a:ext uri="{FF2B5EF4-FFF2-40B4-BE49-F238E27FC236}">
                <a16:creationId xmlns:a16="http://schemas.microsoft.com/office/drawing/2014/main" id="{2AA2C29B-C876-4359-BC95-1B4BF5E7C0EC}"/>
              </a:ext>
            </a:extLst>
          </p:cNvPr>
          <p:cNvSpPr/>
          <p:nvPr/>
        </p:nvSpPr>
        <p:spPr>
          <a:xfrm>
            <a:off x="1022344" y="1216644"/>
            <a:ext cx="10403383" cy="5115311"/>
          </a:xfrm>
          <a:prstGeom prst="rect">
            <a:avLst/>
          </a:prstGeom>
        </p:spPr>
        <p:txBody>
          <a:bodyPr wrap="square">
            <a:spAutoFit/>
          </a:bodyPr>
          <a:lstStyle/>
          <a:p>
            <a:pPr marL="457200" indent="-457200">
              <a:lnSpc>
                <a:spcPct val="150000"/>
              </a:lnSpc>
              <a:buClr>
                <a:schemeClr val="bg1">
                  <a:lumMod val="65000"/>
                </a:schemeClr>
              </a:buClr>
              <a:buFont typeface="+mj-lt"/>
              <a:buAutoNum type="arabicPeriod"/>
            </a:pPr>
            <a:r>
              <a:rPr lang="en-GB" sz="2000" b="1" kern="0" dirty="0">
                <a:solidFill>
                  <a:schemeClr val="tx2"/>
                </a:solidFill>
                <a:latin typeface="Calibri" panose="020F0502020204030204" pitchFamily="34" charset="0"/>
                <a:cs typeface="Calibri" panose="020F0502020204030204" pitchFamily="34" charset="0"/>
              </a:rPr>
              <a:t>Simple sugar (one unit) :</a:t>
            </a:r>
          </a:p>
          <a:p>
            <a:pPr>
              <a:lnSpc>
                <a:spcPct val="150000"/>
              </a:lnSpc>
              <a:buClr>
                <a:schemeClr val="bg1">
                  <a:lumMod val="65000"/>
                </a:schemeClr>
              </a:buClr>
            </a:pPr>
            <a:r>
              <a:rPr lang="en-GB" sz="2000" kern="0" dirty="0">
                <a:solidFill>
                  <a:srgbClr val="000000"/>
                </a:solidFill>
                <a:latin typeface="Calibri" panose="020F0502020204030204" pitchFamily="34" charset="0"/>
                <a:cs typeface="Calibri" panose="020F0502020204030204" pitchFamily="34" charset="0"/>
              </a:rPr>
              <a:t>Monosaccharides contain </a:t>
            </a:r>
            <a:r>
              <a:rPr lang="en-GB" sz="2000" kern="0" dirty="0">
                <a:solidFill>
                  <a:schemeClr val="accent2"/>
                </a:solidFill>
                <a:latin typeface="Calibri" panose="020F0502020204030204" pitchFamily="34" charset="0"/>
                <a:cs typeface="Calibri" panose="020F0502020204030204" pitchFamily="34" charset="0"/>
              </a:rPr>
              <a:t>one</a:t>
            </a:r>
            <a:r>
              <a:rPr lang="en-GB" sz="2000" kern="0" dirty="0">
                <a:solidFill>
                  <a:srgbClr val="000000"/>
                </a:solidFill>
                <a:latin typeface="Calibri" panose="020F0502020204030204" pitchFamily="34" charset="0"/>
                <a:cs typeface="Calibri" panose="020F0502020204030204" pitchFamily="34" charset="0"/>
              </a:rPr>
              <a:t> monosaccharide unit. </a:t>
            </a:r>
          </a:p>
          <a:p>
            <a:pPr marL="342891" indent="-342891">
              <a:lnSpc>
                <a:spcPct val="150000"/>
              </a:lnSpc>
              <a:buClr>
                <a:schemeClr val="bg1">
                  <a:lumMod val="65000"/>
                </a:schemeClr>
              </a:buClr>
              <a:buFont typeface="Wingdings" panose="05000000000000000000" pitchFamily="2" charset="2"/>
              <a:buChar char="Ø"/>
            </a:pPr>
            <a:endParaRPr lang="en-GB" sz="2000" kern="0" dirty="0">
              <a:solidFill>
                <a:srgbClr val="000000"/>
              </a:solidFill>
              <a:latin typeface="Calibri" panose="020F0502020204030204" pitchFamily="34" charset="0"/>
              <a:cs typeface="Calibri" panose="020F0502020204030204" pitchFamily="34" charset="0"/>
            </a:endParaRPr>
          </a:p>
          <a:p>
            <a:pPr marL="457200" indent="-457200">
              <a:lnSpc>
                <a:spcPct val="150000"/>
              </a:lnSpc>
              <a:buClr>
                <a:schemeClr val="bg1">
                  <a:lumMod val="65000"/>
                </a:schemeClr>
              </a:buClr>
              <a:buFont typeface="+mj-lt"/>
              <a:buAutoNum type="arabicPeriod" startAt="2"/>
            </a:pPr>
            <a:r>
              <a:rPr lang="en-GB" sz="2000" b="1" kern="0" dirty="0">
                <a:solidFill>
                  <a:schemeClr val="tx2"/>
                </a:solidFill>
                <a:latin typeface="Calibri" panose="020F0502020204030204" pitchFamily="34" charset="0"/>
                <a:cs typeface="Calibri" panose="020F0502020204030204" pitchFamily="34" charset="0"/>
              </a:rPr>
              <a:t>Complex sugar (more than one) :</a:t>
            </a:r>
          </a:p>
          <a:p>
            <a:pPr marL="650875" indent="-457200">
              <a:lnSpc>
                <a:spcPct val="150000"/>
              </a:lnSpc>
              <a:buClr>
                <a:schemeClr val="bg1">
                  <a:lumMod val="65000"/>
                </a:schemeClr>
              </a:buClr>
              <a:buFont typeface="+mj-lt"/>
              <a:buAutoNum type="alphaUcPeriod"/>
            </a:pPr>
            <a:r>
              <a:rPr lang="en-GB" sz="2000" b="1" kern="0" dirty="0">
                <a:solidFill>
                  <a:srgbClr val="000000"/>
                </a:solidFill>
                <a:latin typeface="Calibri" panose="020F0502020204030204" pitchFamily="34" charset="0"/>
                <a:cs typeface="Calibri" panose="020F0502020204030204" pitchFamily="34" charset="0"/>
              </a:rPr>
              <a:t>Disaccharides</a:t>
            </a:r>
            <a:r>
              <a:rPr lang="en-GB" sz="2000" kern="0" dirty="0">
                <a:solidFill>
                  <a:srgbClr val="000000"/>
                </a:solidFill>
                <a:latin typeface="Calibri" panose="020F0502020204030204" pitchFamily="34" charset="0"/>
                <a:cs typeface="Calibri" panose="020F0502020204030204" pitchFamily="34" charset="0"/>
              </a:rPr>
              <a:t> contain </a:t>
            </a:r>
            <a:r>
              <a:rPr lang="en-GB" sz="2000" kern="0" dirty="0">
                <a:solidFill>
                  <a:schemeClr val="accent2"/>
                </a:solidFill>
                <a:latin typeface="Calibri" panose="020F0502020204030204" pitchFamily="34" charset="0"/>
                <a:cs typeface="Calibri" panose="020F0502020204030204" pitchFamily="34" charset="0"/>
              </a:rPr>
              <a:t>two</a:t>
            </a:r>
            <a:r>
              <a:rPr lang="en-GB" sz="2000" kern="0" dirty="0">
                <a:solidFill>
                  <a:srgbClr val="000000"/>
                </a:solidFill>
                <a:latin typeface="Calibri" panose="020F0502020204030204" pitchFamily="34" charset="0"/>
                <a:cs typeface="Calibri" panose="020F0502020204030204" pitchFamily="34" charset="0"/>
              </a:rPr>
              <a:t> monosaccharide units. </a:t>
            </a:r>
          </a:p>
          <a:p>
            <a:pPr marL="650875" indent="-457200">
              <a:lnSpc>
                <a:spcPct val="150000"/>
              </a:lnSpc>
              <a:buClr>
                <a:schemeClr val="bg1">
                  <a:lumMod val="65000"/>
                </a:schemeClr>
              </a:buClr>
              <a:buFont typeface="+mj-lt"/>
              <a:buAutoNum type="alphaUcPeriod"/>
            </a:pPr>
            <a:r>
              <a:rPr lang="en-GB" sz="2000" b="1" kern="0" dirty="0">
                <a:solidFill>
                  <a:srgbClr val="000000"/>
                </a:solidFill>
                <a:latin typeface="Calibri" panose="020F0502020204030204" pitchFamily="34" charset="0"/>
                <a:cs typeface="Calibri" panose="020F0502020204030204" pitchFamily="34" charset="0"/>
              </a:rPr>
              <a:t>Oligosaccharides </a:t>
            </a:r>
            <a:r>
              <a:rPr lang="en-GB" sz="2000" kern="0" dirty="0">
                <a:solidFill>
                  <a:srgbClr val="000000"/>
                </a:solidFill>
                <a:latin typeface="Calibri" panose="020F0502020204030204" pitchFamily="34" charset="0"/>
                <a:cs typeface="Calibri" panose="020F0502020204030204" pitchFamily="34" charset="0"/>
              </a:rPr>
              <a:t>contain </a:t>
            </a:r>
            <a:r>
              <a:rPr lang="en-GB" sz="2000" kern="0" dirty="0">
                <a:solidFill>
                  <a:schemeClr val="accent2"/>
                </a:solidFill>
                <a:latin typeface="Calibri" panose="020F0502020204030204" pitchFamily="34" charset="0"/>
                <a:cs typeface="Calibri" panose="020F0502020204030204" pitchFamily="34" charset="0"/>
              </a:rPr>
              <a:t>3-9</a:t>
            </a:r>
            <a:r>
              <a:rPr lang="en-GB" sz="2000" kern="0" dirty="0">
                <a:solidFill>
                  <a:srgbClr val="000000"/>
                </a:solidFill>
                <a:latin typeface="Calibri" panose="020F0502020204030204" pitchFamily="34" charset="0"/>
                <a:cs typeface="Calibri" panose="020F0502020204030204" pitchFamily="34" charset="0"/>
              </a:rPr>
              <a:t> monosaccharide units. </a:t>
            </a:r>
          </a:p>
          <a:p>
            <a:pPr marL="650875" indent="-457200">
              <a:lnSpc>
                <a:spcPct val="150000"/>
              </a:lnSpc>
              <a:buClr>
                <a:schemeClr val="bg1">
                  <a:lumMod val="65000"/>
                </a:schemeClr>
              </a:buClr>
              <a:buFont typeface="+mj-lt"/>
              <a:buAutoNum type="alphaUcPeriod"/>
            </a:pPr>
            <a:r>
              <a:rPr lang="en-GB" sz="2000" b="1" kern="0" dirty="0">
                <a:solidFill>
                  <a:srgbClr val="000000"/>
                </a:solidFill>
                <a:latin typeface="Calibri" panose="020F0502020204030204" pitchFamily="34" charset="0"/>
                <a:cs typeface="Calibri" panose="020F0502020204030204" pitchFamily="34" charset="0"/>
              </a:rPr>
              <a:t>Polysaccharides </a:t>
            </a:r>
            <a:r>
              <a:rPr lang="en-GB" sz="2000" kern="0" dirty="0">
                <a:solidFill>
                  <a:srgbClr val="000000"/>
                </a:solidFill>
                <a:latin typeface="Calibri" panose="020F0502020204030204" pitchFamily="34" charset="0"/>
                <a:cs typeface="Calibri" panose="020F0502020204030204" pitchFamily="34" charset="0"/>
              </a:rPr>
              <a:t>can contain </a:t>
            </a:r>
            <a:r>
              <a:rPr lang="en-GB" sz="2000" kern="0" dirty="0">
                <a:solidFill>
                  <a:schemeClr val="accent2"/>
                </a:solidFill>
                <a:latin typeface="Calibri" panose="020F0502020204030204" pitchFamily="34" charset="0"/>
                <a:cs typeface="Calibri" panose="020F0502020204030204" pitchFamily="34" charset="0"/>
              </a:rPr>
              <a:t>more than 9 </a:t>
            </a:r>
            <a:r>
              <a:rPr lang="en-GB" sz="2000" kern="0" dirty="0">
                <a:solidFill>
                  <a:srgbClr val="000000"/>
                </a:solidFill>
                <a:latin typeface="Calibri" panose="020F0502020204030204" pitchFamily="34" charset="0"/>
                <a:cs typeface="Calibri" panose="020F0502020204030204" pitchFamily="34" charset="0"/>
              </a:rPr>
              <a:t>monosaccharide units. </a:t>
            </a:r>
          </a:p>
          <a:p>
            <a:pPr marL="457200" indent="-457200">
              <a:lnSpc>
                <a:spcPct val="150000"/>
              </a:lnSpc>
              <a:buClr>
                <a:schemeClr val="bg1">
                  <a:lumMod val="65000"/>
                </a:schemeClr>
              </a:buClr>
              <a:buFont typeface="+mj-lt"/>
              <a:buAutoNum type="alphaUcPeriod"/>
            </a:pPr>
            <a:endParaRPr lang="en-GB" sz="2000" kern="0" dirty="0">
              <a:solidFill>
                <a:srgbClr val="000000"/>
              </a:solidFill>
              <a:latin typeface="Calibri" panose="020F0502020204030204" pitchFamily="34" charset="0"/>
              <a:cs typeface="Calibri" panose="020F0502020204030204" pitchFamily="34" charset="0"/>
            </a:endParaRPr>
          </a:p>
          <a:p>
            <a:pPr marL="342891" indent="-342891">
              <a:lnSpc>
                <a:spcPct val="150000"/>
              </a:lnSpc>
              <a:buClr>
                <a:schemeClr val="bg1">
                  <a:lumMod val="65000"/>
                </a:schemeClr>
              </a:buClr>
              <a:buFont typeface="Wingdings" panose="05000000000000000000" pitchFamily="2" charset="2"/>
              <a:buChar char="Ø"/>
            </a:pPr>
            <a:endParaRPr lang="en-GB" sz="2000" kern="0" dirty="0">
              <a:solidFill>
                <a:srgbClr val="000000"/>
              </a:solidFill>
              <a:latin typeface="Calibri" panose="020F0502020204030204" pitchFamily="34" charset="0"/>
              <a:cs typeface="Calibri" panose="020F0502020204030204" pitchFamily="34" charset="0"/>
            </a:endParaRPr>
          </a:p>
          <a:p>
            <a:pPr marL="342891" indent="-342891">
              <a:lnSpc>
                <a:spcPct val="150000"/>
              </a:lnSpc>
              <a:buClr>
                <a:schemeClr val="bg1">
                  <a:lumMod val="65000"/>
                </a:schemeClr>
              </a:buClr>
              <a:buFont typeface="Wingdings" panose="05000000000000000000" pitchFamily="2" charset="2"/>
              <a:buChar char="Ø"/>
            </a:pPr>
            <a:r>
              <a:rPr lang="en-GB" sz="2000" kern="0" dirty="0">
                <a:solidFill>
                  <a:srgbClr val="000000"/>
                </a:solidFill>
                <a:latin typeface="Calibri" panose="020F0502020204030204" pitchFamily="34" charset="0"/>
                <a:cs typeface="Calibri" panose="020F0502020204030204" pitchFamily="34" charset="0"/>
              </a:rPr>
              <a:t>Complex carbohydrates can be broken down into </a:t>
            </a:r>
            <a:r>
              <a:rPr lang="en-GB" sz="2000" u="sng" kern="0" dirty="0">
                <a:solidFill>
                  <a:srgbClr val="000000"/>
                </a:solidFill>
                <a:latin typeface="Calibri" panose="020F0502020204030204" pitchFamily="34" charset="0"/>
                <a:cs typeface="Calibri" panose="020F0502020204030204" pitchFamily="34" charset="0"/>
              </a:rPr>
              <a:t>smaller sugar units </a:t>
            </a:r>
            <a:r>
              <a:rPr lang="en-GB" sz="2000" kern="0" dirty="0">
                <a:solidFill>
                  <a:srgbClr val="000000"/>
                </a:solidFill>
                <a:latin typeface="Calibri" panose="020F0502020204030204" pitchFamily="34" charset="0"/>
                <a:cs typeface="Calibri" panose="020F0502020204030204" pitchFamily="34" charset="0"/>
              </a:rPr>
              <a:t>through a process known as </a:t>
            </a:r>
            <a:r>
              <a:rPr lang="en-GB" sz="2000" b="1" kern="0" dirty="0">
                <a:solidFill>
                  <a:schemeClr val="accent1"/>
                </a:solidFill>
                <a:latin typeface="Calibri" panose="020F0502020204030204" pitchFamily="34" charset="0"/>
                <a:cs typeface="Calibri" panose="020F0502020204030204" pitchFamily="34" charset="0"/>
              </a:rPr>
              <a:t>hydrolysis. </a:t>
            </a:r>
          </a:p>
        </p:txBody>
      </p:sp>
    </p:spTree>
    <p:extLst>
      <p:ext uri="{BB962C8B-B14F-4D97-AF65-F5344CB8AC3E}">
        <p14:creationId xmlns:p14="http://schemas.microsoft.com/office/powerpoint/2010/main" val="42391557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929D3F75-A71B-3B4E-A6AE-83BE3D9F9DF5}"/>
              </a:ext>
            </a:extLst>
          </p:cNvPr>
          <p:cNvCxnSpPr>
            <a:cxnSpLocks/>
          </p:cNvCxnSpPr>
          <p:nvPr/>
        </p:nvCxnSpPr>
        <p:spPr>
          <a:xfrm flipH="1" flipV="1">
            <a:off x="1500188" y="1109086"/>
            <a:ext cx="9655492"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 name="Slide Number Placeholder 2">
            <a:extLst>
              <a:ext uri="{FF2B5EF4-FFF2-40B4-BE49-F238E27FC236}">
                <a16:creationId xmlns:a16="http://schemas.microsoft.com/office/drawing/2014/main" id="{98B1AD64-F1E2-401E-896F-1ACE5FEC87C5}"/>
              </a:ext>
            </a:extLst>
          </p:cNvPr>
          <p:cNvSpPr>
            <a:spLocks noGrp="1"/>
          </p:cNvSpPr>
          <p:nvPr>
            <p:ph type="sldNum" sz="quarter" idx="12"/>
          </p:nvPr>
        </p:nvSpPr>
        <p:spPr/>
        <p:txBody>
          <a:bodyPr/>
          <a:lstStyle/>
          <a:p>
            <a:fld id="{177A7964-8835-494F-9D97-B54AA859F814}" type="slidenum">
              <a:rPr lang="en-US" smtClean="0"/>
              <a:t>6</a:t>
            </a:fld>
            <a:endParaRPr lang="en-US"/>
          </a:p>
        </p:txBody>
      </p:sp>
      <p:sp>
        <p:nvSpPr>
          <p:cNvPr id="9" name="Rectangle 8">
            <a:extLst>
              <a:ext uri="{FF2B5EF4-FFF2-40B4-BE49-F238E27FC236}">
                <a16:creationId xmlns:a16="http://schemas.microsoft.com/office/drawing/2014/main" id="{0AF0D861-6D15-4CEC-A865-D845028C271D}"/>
              </a:ext>
            </a:extLst>
          </p:cNvPr>
          <p:cNvSpPr/>
          <p:nvPr/>
        </p:nvSpPr>
        <p:spPr>
          <a:xfrm>
            <a:off x="1500187" y="279770"/>
            <a:ext cx="9255865" cy="707886"/>
          </a:xfrm>
          <a:prstGeom prst="rect">
            <a:avLst/>
          </a:prstGeom>
        </p:spPr>
        <p:txBody>
          <a:bodyPr wrap="square">
            <a:spAutoFit/>
          </a:bodyPr>
          <a:lstStyle/>
          <a:p>
            <a:r>
              <a:rPr lang="en-GB" sz="4000" b="1" dirty="0">
                <a:ln w="6600">
                  <a:solidFill>
                    <a:schemeClr val="accent2"/>
                  </a:solidFill>
                  <a:prstDash val="solid"/>
                </a:ln>
                <a:cs typeface="Aparajita" pitchFamily="34" charset="0"/>
              </a:rPr>
              <a:t>Classification based on complexity:</a:t>
            </a:r>
          </a:p>
        </p:txBody>
      </p:sp>
      <p:pic>
        <p:nvPicPr>
          <p:cNvPr id="8" name="Picture 7">
            <a:extLst>
              <a:ext uri="{FF2B5EF4-FFF2-40B4-BE49-F238E27FC236}">
                <a16:creationId xmlns:a16="http://schemas.microsoft.com/office/drawing/2014/main" id="{9AEC931D-7DC9-422D-94AB-5ABB98D0AED2}"/>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4042867" y="1476929"/>
            <a:ext cx="2338155" cy="1455338"/>
          </a:xfrm>
          <a:prstGeom prst="rect">
            <a:avLst/>
          </a:prstGeom>
          <a:ln>
            <a:solidFill>
              <a:schemeClr val="tx1"/>
            </a:solidFill>
          </a:ln>
        </p:spPr>
      </p:pic>
      <p:pic>
        <p:nvPicPr>
          <p:cNvPr id="11" name="Picture 10">
            <a:extLst>
              <a:ext uri="{FF2B5EF4-FFF2-40B4-BE49-F238E27FC236}">
                <a16:creationId xmlns:a16="http://schemas.microsoft.com/office/drawing/2014/main" id="{8A5ACAAE-C311-49F6-A08A-E63DC6A2D2ED}"/>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379314" y="2174057"/>
            <a:ext cx="1732149" cy="1056876"/>
          </a:xfrm>
          <a:prstGeom prst="rect">
            <a:avLst/>
          </a:prstGeom>
          <a:ln>
            <a:solidFill>
              <a:schemeClr val="tx1"/>
            </a:solidFill>
          </a:ln>
        </p:spPr>
      </p:pic>
      <p:pic>
        <p:nvPicPr>
          <p:cNvPr id="12" name="Picture 11">
            <a:extLst>
              <a:ext uri="{FF2B5EF4-FFF2-40B4-BE49-F238E27FC236}">
                <a16:creationId xmlns:a16="http://schemas.microsoft.com/office/drawing/2014/main" id="{1FAF7F21-033D-408A-B0EA-06B2558FE8A4}"/>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3975177" y="3787606"/>
            <a:ext cx="2624143" cy="1567022"/>
          </a:xfrm>
          <a:prstGeom prst="rect">
            <a:avLst/>
          </a:prstGeom>
          <a:ln>
            <a:solidFill>
              <a:schemeClr val="tx1"/>
            </a:solidFill>
          </a:ln>
        </p:spPr>
      </p:pic>
      <p:pic>
        <p:nvPicPr>
          <p:cNvPr id="13" name="Picture 12">
            <a:extLst>
              <a:ext uri="{FF2B5EF4-FFF2-40B4-BE49-F238E27FC236}">
                <a16:creationId xmlns:a16="http://schemas.microsoft.com/office/drawing/2014/main" id="{8EC2ACE6-B450-4F4F-B789-5F58287760EC}"/>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8191272" y="2684759"/>
            <a:ext cx="3433106" cy="1071083"/>
          </a:xfrm>
          <a:prstGeom prst="rect">
            <a:avLst/>
          </a:prstGeom>
          <a:ln>
            <a:solidFill>
              <a:schemeClr val="tx1"/>
            </a:solidFill>
          </a:ln>
        </p:spPr>
      </p:pic>
      <p:sp>
        <p:nvSpPr>
          <p:cNvPr id="4" name="مربع نص 3">
            <a:extLst>
              <a:ext uri="{FF2B5EF4-FFF2-40B4-BE49-F238E27FC236}">
                <a16:creationId xmlns:a16="http://schemas.microsoft.com/office/drawing/2014/main" id="{C4B279E9-15AD-0DF7-C8B5-B7CBEC480A67}"/>
              </a:ext>
            </a:extLst>
          </p:cNvPr>
          <p:cNvSpPr txBox="1"/>
          <p:nvPr/>
        </p:nvSpPr>
        <p:spPr>
          <a:xfrm>
            <a:off x="1283962" y="3448091"/>
            <a:ext cx="1922851" cy="369332"/>
          </a:xfrm>
          <a:prstGeom prst="rect">
            <a:avLst/>
          </a:prstGeom>
          <a:noFill/>
        </p:spPr>
        <p:txBody>
          <a:bodyPr wrap="square">
            <a:spAutoFit/>
          </a:bodyPr>
          <a:lstStyle/>
          <a:p>
            <a:pPr lvl="0" rtl="1"/>
            <a:r>
              <a:rPr lang="en-GB" sz="1800" dirty="0">
                <a:solidFill>
                  <a:schemeClr val="tx2"/>
                </a:solidFill>
                <a:latin typeface="Calibri" panose="020F0502020204030204" pitchFamily="34" charset="0"/>
                <a:cs typeface="Calibri" panose="020F0502020204030204" pitchFamily="34" charset="0"/>
              </a:rPr>
              <a:t>Monosaccharides</a:t>
            </a:r>
            <a:endParaRPr lang="ar-SA" dirty="0"/>
          </a:p>
        </p:txBody>
      </p:sp>
      <p:sp>
        <p:nvSpPr>
          <p:cNvPr id="10" name="مربع نص 9">
            <a:extLst>
              <a:ext uri="{FF2B5EF4-FFF2-40B4-BE49-F238E27FC236}">
                <a16:creationId xmlns:a16="http://schemas.microsoft.com/office/drawing/2014/main" id="{DCAFBBEE-F52F-980F-8069-054D7E4F0073}"/>
              </a:ext>
            </a:extLst>
          </p:cNvPr>
          <p:cNvSpPr txBox="1"/>
          <p:nvPr/>
        </p:nvSpPr>
        <p:spPr>
          <a:xfrm>
            <a:off x="4519657" y="3035635"/>
            <a:ext cx="1768111" cy="369332"/>
          </a:xfrm>
          <a:prstGeom prst="rect">
            <a:avLst/>
          </a:prstGeom>
          <a:noFill/>
        </p:spPr>
        <p:txBody>
          <a:bodyPr wrap="square">
            <a:spAutoFit/>
          </a:bodyPr>
          <a:lstStyle/>
          <a:p>
            <a:pPr lvl="0"/>
            <a:r>
              <a:rPr lang="en-GB" sz="1800" dirty="0">
                <a:solidFill>
                  <a:schemeClr val="tx2"/>
                </a:solidFill>
                <a:latin typeface="Calibri" panose="020F0502020204030204" pitchFamily="34" charset="0"/>
                <a:cs typeface="Calibri" panose="020F0502020204030204" pitchFamily="34" charset="0"/>
              </a:rPr>
              <a:t>Disaccharides</a:t>
            </a:r>
          </a:p>
        </p:txBody>
      </p:sp>
      <p:sp>
        <p:nvSpPr>
          <p:cNvPr id="23" name="مربع نص 22">
            <a:extLst>
              <a:ext uri="{FF2B5EF4-FFF2-40B4-BE49-F238E27FC236}">
                <a16:creationId xmlns:a16="http://schemas.microsoft.com/office/drawing/2014/main" id="{4AA8A2C8-7DBA-0D2D-C62C-0197E7703F85}"/>
              </a:ext>
            </a:extLst>
          </p:cNvPr>
          <p:cNvSpPr txBox="1"/>
          <p:nvPr/>
        </p:nvSpPr>
        <p:spPr>
          <a:xfrm>
            <a:off x="4042867" y="5748914"/>
            <a:ext cx="1840218" cy="369332"/>
          </a:xfrm>
          <a:prstGeom prst="rect">
            <a:avLst/>
          </a:prstGeom>
          <a:noFill/>
        </p:spPr>
        <p:txBody>
          <a:bodyPr wrap="square">
            <a:spAutoFit/>
          </a:bodyPr>
          <a:lstStyle/>
          <a:p>
            <a:pPr lvl="0"/>
            <a:r>
              <a:rPr lang="en-GB" sz="1800" dirty="0">
                <a:solidFill>
                  <a:schemeClr val="tx2"/>
                </a:solidFill>
                <a:latin typeface="Calibri" panose="020F0502020204030204" pitchFamily="34" charset="0"/>
                <a:cs typeface="Calibri" panose="020F0502020204030204" pitchFamily="34" charset="0"/>
              </a:rPr>
              <a:t>Oligosaccharides</a:t>
            </a:r>
          </a:p>
        </p:txBody>
      </p:sp>
      <p:sp>
        <p:nvSpPr>
          <p:cNvPr id="25" name="مربع نص 24">
            <a:extLst>
              <a:ext uri="{FF2B5EF4-FFF2-40B4-BE49-F238E27FC236}">
                <a16:creationId xmlns:a16="http://schemas.microsoft.com/office/drawing/2014/main" id="{F93BC20E-637A-C2E3-D5BE-6F1F39FAD634}"/>
              </a:ext>
            </a:extLst>
          </p:cNvPr>
          <p:cNvSpPr txBox="1"/>
          <p:nvPr/>
        </p:nvSpPr>
        <p:spPr>
          <a:xfrm>
            <a:off x="8941569" y="3823104"/>
            <a:ext cx="6096912" cy="369332"/>
          </a:xfrm>
          <a:prstGeom prst="rect">
            <a:avLst/>
          </a:prstGeom>
          <a:noFill/>
        </p:spPr>
        <p:txBody>
          <a:bodyPr wrap="square">
            <a:spAutoFit/>
          </a:bodyPr>
          <a:lstStyle/>
          <a:p>
            <a:pPr lvl="0"/>
            <a:r>
              <a:rPr lang="en-GB" sz="1800" dirty="0">
                <a:solidFill>
                  <a:schemeClr val="tx2"/>
                </a:solidFill>
                <a:latin typeface="Calibri" panose="020F0502020204030204" pitchFamily="34" charset="0"/>
                <a:cs typeface="Calibri" panose="020F0502020204030204" pitchFamily="34" charset="0"/>
              </a:rPr>
              <a:t>Polysaccharides</a:t>
            </a:r>
          </a:p>
        </p:txBody>
      </p:sp>
    </p:spTree>
    <p:extLst>
      <p:ext uri="{BB962C8B-B14F-4D97-AF65-F5344CB8AC3E}">
        <p14:creationId xmlns:p14="http://schemas.microsoft.com/office/powerpoint/2010/main" val="9266078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929D3F75-A71B-3B4E-A6AE-83BE3D9F9DF5}"/>
              </a:ext>
            </a:extLst>
          </p:cNvPr>
          <p:cNvCxnSpPr>
            <a:cxnSpLocks/>
          </p:cNvCxnSpPr>
          <p:nvPr/>
        </p:nvCxnSpPr>
        <p:spPr>
          <a:xfrm flipH="1" flipV="1">
            <a:off x="1500188" y="1109086"/>
            <a:ext cx="9655492"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 name="Slide Number Placeholder 2">
            <a:extLst>
              <a:ext uri="{FF2B5EF4-FFF2-40B4-BE49-F238E27FC236}">
                <a16:creationId xmlns:a16="http://schemas.microsoft.com/office/drawing/2014/main" id="{98B1AD64-F1E2-401E-896F-1ACE5FEC87C5}"/>
              </a:ext>
            </a:extLst>
          </p:cNvPr>
          <p:cNvSpPr>
            <a:spLocks noGrp="1"/>
          </p:cNvSpPr>
          <p:nvPr>
            <p:ph type="sldNum" sz="quarter" idx="12"/>
          </p:nvPr>
        </p:nvSpPr>
        <p:spPr>
          <a:xfrm>
            <a:off x="8682957" y="6312229"/>
            <a:ext cx="2819399" cy="345796"/>
          </a:xfrm>
        </p:spPr>
        <p:txBody>
          <a:bodyPr/>
          <a:lstStyle/>
          <a:p>
            <a:fld id="{177A7964-8835-494F-9D97-B54AA859F814}" type="slidenum">
              <a:rPr lang="en-US" smtClean="0"/>
              <a:t>7</a:t>
            </a:fld>
            <a:endParaRPr lang="en-US" dirty="0"/>
          </a:p>
        </p:txBody>
      </p:sp>
      <p:sp>
        <p:nvSpPr>
          <p:cNvPr id="9" name="Rectangle 8">
            <a:extLst>
              <a:ext uri="{FF2B5EF4-FFF2-40B4-BE49-F238E27FC236}">
                <a16:creationId xmlns:a16="http://schemas.microsoft.com/office/drawing/2014/main" id="{0AF0D861-6D15-4CEC-A865-D845028C271D}"/>
              </a:ext>
            </a:extLst>
          </p:cNvPr>
          <p:cNvSpPr/>
          <p:nvPr/>
        </p:nvSpPr>
        <p:spPr>
          <a:xfrm>
            <a:off x="1500187" y="279770"/>
            <a:ext cx="9255865" cy="707886"/>
          </a:xfrm>
          <a:prstGeom prst="rect">
            <a:avLst/>
          </a:prstGeom>
        </p:spPr>
        <p:txBody>
          <a:bodyPr wrap="square">
            <a:spAutoFit/>
          </a:bodyPr>
          <a:lstStyle/>
          <a:p>
            <a:r>
              <a:rPr lang="en-GB" sz="4000" b="1" dirty="0">
                <a:ln w="6600">
                  <a:solidFill>
                    <a:schemeClr val="accent2"/>
                  </a:solidFill>
                  <a:prstDash val="solid"/>
                </a:ln>
                <a:cs typeface="Aparajita" pitchFamily="34" charset="0"/>
              </a:rPr>
              <a:t>Classification based on reactivity:</a:t>
            </a:r>
          </a:p>
        </p:txBody>
      </p:sp>
      <p:sp>
        <p:nvSpPr>
          <p:cNvPr id="10" name="Rectangle 9">
            <a:extLst>
              <a:ext uri="{FF2B5EF4-FFF2-40B4-BE49-F238E27FC236}">
                <a16:creationId xmlns:a16="http://schemas.microsoft.com/office/drawing/2014/main" id="{2AA2C29B-C876-4359-BC95-1B4BF5E7C0EC}"/>
              </a:ext>
            </a:extLst>
          </p:cNvPr>
          <p:cNvSpPr/>
          <p:nvPr/>
        </p:nvSpPr>
        <p:spPr>
          <a:xfrm>
            <a:off x="999859" y="1371219"/>
            <a:ext cx="10430142" cy="1421992"/>
          </a:xfrm>
          <a:prstGeom prst="rect">
            <a:avLst/>
          </a:prstGeom>
        </p:spPr>
        <p:txBody>
          <a:bodyPr wrap="square">
            <a:spAutoFit/>
          </a:bodyPr>
          <a:lstStyle/>
          <a:p>
            <a:pPr marL="342900" indent="-342900">
              <a:lnSpc>
                <a:spcPct val="150000"/>
              </a:lnSpc>
              <a:buClr>
                <a:schemeClr val="bg1">
                  <a:lumMod val="65000"/>
                </a:schemeClr>
              </a:buClr>
              <a:buFont typeface="Wingdings" panose="05000000000000000000" pitchFamily="2" charset="2"/>
              <a:buChar char="Ø"/>
            </a:pPr>
            <a:r>
              <a:rPr lang="en-GB" sz="2000" b="1" kern="0" dirty="0">
                <a:solidFill>
                  <a:schemeClr val="tx2"/>
                </a:solidFill>
                <a:latin typeface="Calibri" panose="020F0502020204030204" pitchFamily="34" charset="0"/>
                <a:cs typeface="Calibri" panose="020F0502020204030204" pitchFamily="34" charset="0"/>
              </a:rPr>
              <a:t>Reducing and non Reducing sugar :</a:t>
            </a:r>
          </a:p>
          <a:p>
            <a:pPr>
              <a:lnSpc>
                <a:spcPct val="150000"/>
              </a:lnSpc>
              <a:buClr>
                <a:schemeClr val="bg1">
                  <a:lumMod val="65000"/>
                </a:schemeClr>
              </a:buClr>
            </a:pPr>
            <a:r>
              <a:rPr lang="en-GB" sz="2000" kern="0" dirty="0">
                <a:latin typeface="Calibri" panose="020F0502020204030204" pitchFamily="34" charset="0"/>
                <a:cs typeface="Calibri" panose="020F0502020204030204" pitchFamily="34" charset="0"/>
              </a:rPr>
              <a:t>If the </a:t>
            </a:r>
            <a:r>
              <a:rPr lang="en-GB" sz="2000" u="sng" kern="0" dirty="0">
                <a:latin typeface="Calibri" panose="020F0502020204030204" pitchFamily="34" charset="0"/>
                <a:cs typeface="Calibri" panose="020F0502020204030204" pitchFamily="34" charset="0"/>
              </a:rPr>
              <a:t>oxygen on the anomeric carbon </a:t>
            </a:r>
            <a:r>
              <a:rPr lang="en-GB" sz="2000" kern="0" dirty="0">
                <a:latin typeface="Calibri" panose="020F0502020204030204" pitchFamily="34" charset="0"/>
                <a:cs typeface="Calibri" panose="020F0502020204030204" pitchFamily="34" charset="0"/>
              </a:rPr>
              <a:t>of a sugar is </a:t>
            </a:r>
            <a:r>
              <a:rPr lang="en-GB" sz="2000" kern="0" dirty="0">
                <a:effectLst>
                  <a:glow rad="139700">
                    <a:schemeClr val="accent2">
                      <a:satMod val="175000"/>
                      <a:alpha val="40000"/>
                    </a:schemeClr>
                  </a:glow>
                </a:effectLst>
                <a:latin typeface="Calibri" panose="020F0502020204030204" pitchFamily="34" charset="0"/>
                <a:cs typeface="Calibri" panose="020F0502020204030204" pitchFamily="34" charset="0"/>
              </a:rPr>
              <a:t>not attached </a:t>
            </a:r>
            <a:r>
              <a:rPr lang="en-GB" sz="2000" kern="0" dirty="0">
                <a:latin typeface="Calibri" panose="020F0502020204030204" pitchFamily="34" charset="0"/>
                <a:cs typeface="Calibri" panose="020F0502020204030204" pitchFamily="34" charset="0"/>
              </a:rPr>
              <a:t>to any other structure, that sugar can act as a </a:t>
            </a:r>
            <a:r>
              <a:rPr lang="en-GB" sz="2000" b="1" kern="0" dirty="0">
                <a:latin typeface="Calibri" panose="020F0502020204030204" pitchFamily="34" charset="0"/>
                <a:cs typeface="Calibri" panose="020F0502020204030204" pitchFamily="34" charset="0"/>
              </a:rPr>
              <a:t>reducing agent </a:t>
            </a:r>
            <a:r>
              <a:rPr lang="en-GB" sz="2000" kern="0" dirty="0">
                <a:latin typeface="Calibri" panose="020F0502020204030204" pitchFamily="34" charset="0"/>
                <a:cs typeface="Calibri" panose="020F0502020204030204" pitchFamily="34" charset="0"/>
              </a:rPr>
              <a:t>and is termed a </a:t>
            </a:r>
            <a:r>
              <a:rPr lang="en-GB" sz="2000" b="1" kern="0" dirty="0">
                <a:solidFill>
                  <a:schemeClr val="accent2"/>
                </a:solidFill>
                <a:latin typeface="Calibri" panose="020F0502020204030204" pitchFamily="34" charset="0"/>
                <a:cs typeface="Calibri" panose="020F0502020204030204" pitchFamily="34" charset="0"/>
              </a:rPr>
              <a:t>reducing sugar.</a:t>
            </a:r>
          </a:p>
        </p:txBody>
      </p:sp>
      <p:pic>
        <p:nvPicPr>
          <p:cNvPr id="7" name="Picture 6">
            <a:extLst>
              <a:ext uri="{FF2B5EF4-FFF2-40B4-BE49-F238E27FC236}">
                <a16:creationId xmlns:a16="http://schemas.microsoft.com/office/drawing/2014/main" id="{580D3E5A-9923-426E-9496-7C0EDA0E0368}"/>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867028" y="3547437"/>
            <a:ext cx="2208154" cy="1728063"/>
          </a:xfrm>
          <a:prstGeom prst="rect">
            <a:avLst/>
          </a:prstGeom>
          <a:ln>
            <a:noFill/>
          </a:ln>
          <a:effectLst>
            <a:outerShdw blurRad="292100" dist="139700" dir="2700000" algn="tl" rotWithShape="0">
              <a:srgbClr val="333333">
                <a:alpha val="65000"/>
              </a:srgbClr>
            </a:outerShdw>
          </a:effectLst>
        </p:spPr>
      </p:pic>
      <p:sp>
        <p:nvSpPr>
          <p:cNvPr id="8" name="Rectangle 7">
            <a:extLst>
              <a:ext uri="{FF2B5EF4-FFF2-40B4-BE49-F238E27FC236}">
                <a16:creationId xmlns:a16="http://schemas.microsoft.com/office/drawing/2014/main" id="{8A0929D7-E545-41A7-B257-28F7A8D9B37A}"/>
              </a:ext>
            </a:extLst>
          </p:cNvPr>
          <p:cNvSpPr/>
          <p:nvPr/>
        </p:nvSpPr>
        <p:spPr>
          <a:xfrm>
            <a:off x="1924781" y="5015619"/>
            <a:ext cx="356135" cy="2406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5C92767B-CD3E-4C13-A377-8698BE3B9BED}"/>
              </a:ext>
            </a:extLst>
          </p:cNvPr>
          <p:cNvSpPr/>
          <p:nvPr/>
        </p:nvSpPr>
        <p:spPr>
          <a:xfrm>
            <a:off x="2744578" y="4401660"/>
            <a:ext cx="298383" cy="291758"/>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2" name="Straight Arrow Connector 11">
            <a:extLst>
              <a:ext uri="{FF2B5EF4-FFF2-40B4-BE49-F238E27FC236}">
                <a16:creationId xmlns:a16="http://schemas.microsoft.com/office/drawing/2014/main" id="{C1AD2C3F-30FE-4122-8B82-DADAF1C55113}"/>
              </a:ext>
            </a:extLst>
          </p:cNvPr>
          <p:cNvCxnSpPr>
            <a:stCxn id="11" idx="5"/>
            <a:endCxn id="13" idx="0"/>
          </p:cNvCxnSpPr>
          <p:nvPr/>
        </p:nvCxnSpPr>
        <p:spPr>
          <a:xfrm>
            <a:off x="2999264" y="4650691"/>
            <a:ext cx="321179" cy="89431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1C606358-BD0E-4721-B36E-0DD90972E12C}"/>
              </a:ext>
            </a:extLst>
          </p:cNvPr>
          <p:cNvSpPr/>
          <p:nvPr/>
        </p:nvSpPr>
        <p:spPr>
          <a:xfrm>
            <a:off x="2144480" y="5545008"/>
            <a:ext cx="2351926" cy="646331"/>
          </a:xfrm>
          <a:prstGeom prst="rect">
            <a:avLst/>
          </a:prstGeom>
        </p:spPr>
        <p:txBody>
          <a:bodyPr wrap="none">
            <a:spAutoFit/>
          </a:bodyPr>
          <a:lstStyle/>
          <a:p>
            <a:r>
              <a:rPr lang="en-GB" dirty="0">
                <a:latin typeface="Calibri" panose="020F0502020204030204" pitchFamily="34" charset="0"/>
                <a:cs typeface="Calibri" panose="020F0502020204030204" pitchFamily="34" charset="0"/>
              </a:rPr>
              <a:t>FREE anomeric carbon</a:t>
            </a:r>
          </a:p>
          <a:p>
            <a:pPr algn="ctr"/>
            <a:r>
              <a:rPr lang="en-GB" dirty="0">
                <a:solidFill>
                  <a:schemeClr val="accent2">
                    <a:lumMod val="75000"/>
                  </a:schemeClr>
                </a:solidFill>
                <a:latin typeface="Calibri" panose="020F0502020204030204" pitchFamily="34" charset="0"/>
                <a:cs typeface="Calibri" panose="020F0502020204030204" pitchFamily="34" charset="0"/>
              </a:rPr>
              <a:t>Reducing sugar</a:t>
            </a:r>
          </a:p>
        </p:txBody>
      </p:sp>
      <p:pic>
        <p:nvPicPr>
          <p:cNvPr id="14" name="Picture 13">
            <a:extLst>
              <a:ext uri="{FF2B5EF4-FFF2-40B4-BE49-F238E27FC236}">
                <a16:creationId xmlns:a16="http://schemas.microsoft.com/office/drawing/2014/main" id="{F9E19C87-8BC1-4647-BDE0-DBCC8D37146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470280" y="3518844"/>
            <a:ext cx="2906041" cy="1517960"/>
          </a:xfrm>
          <a:prstGeom prst="rect">
            <a:avLst/>
          </a:prstGeom>
          <a:ln>
            <a:noFill/>
          </a:ln>
          <a:effectLst>
            <a:outerShdw blurRad="292100" dist="139700" dir="2700000" algn="tl" rotWithShape="0">
              <a:srgbClr val="333333">
                <a:alpha val="65000"/>
              </a:srgbClr>
            </a:outerShdw>
          </a:effectLst>
        </p:spPr>
      </p:pic>
      <p:sp>
        <p:nvSpPr>
          <p:cNvPr id="15" name="Oval 14">
            <a:extLst>
              <a:ext uri="{FF2B5EF4-FFF2-40B4-BE49-F238E27FC236}">
                <a16:creationId xmlns:a16="http://schemas.microsoft.com/office/drawing/2014/main" id="{2D146F92-1A94-4351-B309-3F2FEFB98EE8}"/>
              </a:ext>
            </a:extLst>
          </p:cNvPr>
          <p:cNvSpPr/>
          <p:nvPr/>
        </p:nvSpPr>
        <p:spPr>
          <a:xfrm>
            <a:off x="5340741" y="4058861"/>
            <a:ext cx="298383" cy="291758"/>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7BC78B68-41B9-4367-816E-DFCE51C0AE42}"/>
              </a:ext>
            </a:extLst>
          </p:cNvPr>
          <p:cNvSpPr/>
          <p:nvPr/>
        </p:nvSpPr>
        <p:spPr>
          <a:xfrm>
            <a:off x="6060148" y="4065539"/>
            <a:ext cx="298383" cy="291758"/>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7" name="Straight Arrow Connector 16">
            <a:extLst>
              <a:ext uri="{FF2B5EF4-FFF2-40B4-BE49-F238E27FC236}">
                <a16:creationId xmlns:a16="http://schemas.microsoft.com/office/drawing/2014/main" id="{24E73768-66AA-49AF-AEAB-7BA7DE6145A2}"/>
              </a:ext>
            </a:extLst>
          </p:cNvPr>
          <p:cNvCxnSpPr/>
          <p:nvPr/>
        </p:nvCxnSpPr>
        <p:spPr>
          <a:xfrm>
            <a:off x="5595427" y="4279986"/>
            <a:ext cx="232360" cy="112832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7D2A1BD8-3899-4DB2-98ED-DBE0EFA277AC}"/>
              </a:ext>
            </a:extLst>
          </p:cNvPr>
          <p:cNvCxnSpPr/>
          <p:nvPr/>
        </p:nvCxnSpPr>
        <p:spPr>
          <a:xfrm flipH="1">
            <a:off x="5923300" y="4329029"/>
            <a:ext cx="325524" cy="107928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5D8240C1-D38D-4A1C-8899-61B17459E463}"/>
              </a:ext>
            </a:extLst>
          </p:cNvPr>
          <p:cNvSpPr/>
          <p:nvPr/>
        </p:nvSpPr>
        <p:spPr>
          <a:xfrm>
            <a:off x="4723145" y="5401633"/>
            <a:ext cx="2651175" cy="923330"/>
          </a:xfrm>
          <a:prstGeom prst="rect">
            <a:avLst/>
          </a:prstGeom>
        </p:spPr>
        <p:txBody>
          <a:bodyPr wrap="none">
            <a:spAutoFit/>
          </a:bodyPr>
          <a:lstStyle/>
          <a:p>
            <a:r>
              <a:rPr lang="en-GB" dirty="0">
                <a:latin typeface="Calibri" panose="020F0502020204030204" pitchFamily="34" charset="0"/>
                <a:cs typeface="Calibri" panose="020F0502020204030204" pitchFamily="34" charset="0"/>
              </a:rPr>
              <a:t>attached anomeric carbon</a:t>
            </a:r>
          </a:p>
          <a:p>
            <a:pPr algn="ctr"/>
            <a:r>
              <a:rPr lang="en-GB" dirty="0">
                <a:solidFill>
                  <a:schemeClr val="accent2">
                    <a:lumMod val="75000"/>
                  </a:schemeClr>
                </a:solidFill>
                <a:latin typeface="Calibri" panose="020F0502020204030204" pitchFamily="34" charset="0"/>
                <a:cs typeface="Calibri" panose="020F0502020204030204" pitchFamily="34" charset="0"/>
              </a:rPr>
              <a:t>Non-Reducing sugar</a:t>
            </a:r>
          </a:p>
          <a:p>
            <a:endParaRPr lang="en-GB" dirty="0">
              <a:latin typeface="Calibri" panose="020F0502020204030204" pitchFamily="34" charset="0"/>
              <a:cs typeface="Calibri" panose="020F0502020204030204" pitchFamily="34" charset="0"/>
            </a:endParaRPr>
          </a:p>
        </p:txBody>
      </p:sp>
      <p:pic>
        <p:nvPicPr>
          <p:cNvPr id="20" name="Picture 19">
            <a:extLst>
              <a:ext uri="{FF2B5EF4-FFF2-40B4-BE49-F238E27FC236}">
                <a16:creationId xmlns:a16="http://schemas.microsoft.com/office/drawing/2014/main" id="{3EE5F2F4-45AC-47FE-AB81-3C093A641266}"/>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7578741" y="3518844"/>
            <a:ext cx="2920811" cy="1554474"/>
          </a:xfrm>
          <a:prstGeom prst="rect">
            <a:avLst/>
          </a:prstGeom>
          <a:ln>
            <a:noFill/>
          </a:ln>
          <a:effectLst>
            <a:outerShdw blurRad="292100" dist="139700" dir="2700000" algn="tl" rotWithShape="0">
              <a:srgbClr val="333333">
                <a:alpha val="65000"/>
              </a:srgbClr>
            </a:outerShdw>
          </a:effectLst>
        </p:spPr>
      </p:pic>
      <p:sp>
        <p:nvSpPr>
          <p:cNvPr id="21" name="Oval 20">
            <a:extLst>
              <a:ext uri="{FF2B5EF4-FFF2-40B4-BE49-F238E27FC236}">
                <a16:creationId xmlns:a16="http://schemas.microsoft.com/office/drawing/2014/main" id="{480E7C24-50AB-4A20-AA97-250B42470859}"/>
              </a:ext>
            </a:extLst>
          </p:cNvPr>
          <p:cNvSpPr/>
          <p:nvPr/>
        </p:nvSpPr>
        <p:spPr>
          <a:xfrm>
            <a:off x="10115654" y="4082019"/>
            <a:ext cx="298383" cy="291758"/>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2" name="Straight Arrow Connector 21">
            <a:extLst>
              <a:ext uri="{FF2B5EF4-FFF2-40B4-BE49-F238E27FC236}">
                <a16:creationId xmlns:a16="http://schemas.microsoft.com/office/drawing/2014/main" id="{E13296BF-C066-4BF0-9DAD-C4F408FAEB23}"/>
              </a:ext>
            </a:extLst>
          </p:cNvPr>
          <p:cNvCxnSpPr>
            <a:stCxn id="21" idx="5"/>
          </p:cNvCxnSpPr>
          <p:nvPr/>
        </p:nvCxnSpPr>
        <p:spPr>
          <a:xfrm flipH="1">
            <a:off x="10134600" y="4331050"/>
            <a:ext cx="235740" cy="107726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6EBA642D-C4D2-44C8-B049-63D030372E04}"/>
              </a:ext>
            </a:extLst>
          </p:cNvPr>
          <p:cNvSpPr/>
          <p:nvPr/>
        </p:nvSpPr>
        <p:spPr>
          <a:xfrm>
            <a:off x="8147626" y="5456057"/>
            <a:ext cx="2351926" cy="646331"/>
          </a:xfrm>
          <a:prstGeom prst="rect">
            <a:avLst/>
          </a:prstGeom>
        </p:spPr>
        <p:txBody>
          <a:bodyPr wrap="none">
            <a:spAutoFit/>
          </a:bodyPr>
          <a:lstStyle/>
          <a:p>
            <a:r>
              <a:rPr lang="en-GB" dirty="0">
                <a:latin typeface="Calibri" panose="020F0502020204030204" pitchFamily="34" charset="0"/>
                <a:cs typeface="Calibri" panose="020F0502020204030204" pitchFamily="34" charset="0"/>
              </a:rPr>
              <a:t>FREE anomeric carbon</a:t>
            </a:r>
          </a:p>
          <a:p>
            <a:pPr algn="ctr"/>
            <a:r>
              <a:rPr lang="en-GB" dirty="0">
                <a:solidFill>
                  <a:schemeClr val="accent2">
                    <a:lumMod val="75000"/>
                  </a:schemeClr>
                </a:solidFill>
                <a:latin typeface="Calibri" panose="020F0502020204030204" pitchFamily="34" charset="0"/>
                <a:cs typeface="Calibri" panose="020F0502020204030204" pitchFamily="34" charset="0"/>
              </a:rPr>
              <a:t>Reducing sugar</a:t>
            </a:r>
          </a:p>
        </p:txBody>
      </p:sp>
    </p:spTree>
    <p:extLst>
      <p:ext uri="{BB962C8B-B14F-4D97-AF65-F5344CB8AC3E}">
        <p14:creationId xmlns:p14="http://schemas.microsoft.com/office/powerpoint/2010/main" val="36990977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929D3F75-A71B-3B4E-A6AE-83BE3D9F9DF5}"/>
              </a:ext>
            </a:extLst>
          </p:cNvPr>
          <p:cNvCxnSpPr>
            <a:cxnSpLocks/>
          </p:cNvCxnSpPr>
          <p:nvPr/>
        </p:nvCxnSpPr>
        <p:spPr>
          <a:xfrm flipH="1" flipV="1">
            <a:off x="1500188" y="1109086"/>
            <a:ext cx="9655492"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 name="Slide Number Placeholder 2">
            <a:extLst>
              <a:ext uri="{FF2B5EF4-FFF2-40B4-BE49-F238E27FC236}">
                <a16:creationId xmlns:a16="http://schemas.microsoft.com/office/drawing/2014/main" id="{98B1AD64-F1E2-401E-896F-1ACE5FEC87C5}"/>
              </a:ext>
            </a:extLst>
          </p:cNvPr>
          <p:cNvSpPr>
            <a:spLocks noGrp="1"/>
          </p:cNvSpPr>
          <p:nvPr>
            <p:ph type="sldNum" sz="quarter" idx="12"/>
          </p:nvPr>
        </p:nvSpPr>
        <p:spPr>
          <a:xfrm>
            <a:off x="8682957" y="6312229"/>
            <a:ext cx="2819399" cy="345796"/>
          </a:xfrm>
        </p:spPr>
        <p:txBody>
          <a:bodyPr/>
          <a:lstStyle/>
          <a:p>
            <a:fld id="{177A7964-8835-494F-9D97-B54AA859F814}" type="slidenum">
              <a:rPr lang="en-US" smtClean="0"/>
              <a:t>8</a:t>
            </a:fld>
            <a:endParaRPr lang="en-US" dirty="0"/>
          </a:p>
        </p:txBody>
      </p:sp>
      <p:sp>
        <p:nvSpPr>
          <p:cNvPr id="9" name="Rectangle 8">
            <a:extLst>
              <a:ext uri="{FF2B5EF4-FFF2-40B4-BE49-F238E27FC236}">
                <a16:creationId xmlns:a16="http://schemas.microsoft.com/office/drawing/2014/main" id="{0AF0D861-6D15-4CEC-A865-D845028C271D}"/>
              </a:ext>
            </a:extLst>
          </p:cNvPr>
          <p:cNvSpPr/>
          <p:nvPr/>
        </p:nvSpPr>
        <p:spPr>
          <a:xfrm>
            <a:off x="1500187" y="279770"/>
            <a:ext cx="9723625" cy="707886"/>
          </a:xfrm>
          <a:prstGeom prst="rect">
            <a:avLst/>
          </a:prstGeom>
        </p:spPr>
        <p:txBody>
          <a:bodyPr wrap="square">
            <a:spAutoFit/>
          </a:bodyPr>
          <a:lstStyle/>
          <a:p>
            <a:r>
              <a:rPr lang="en-GB" sz="4000" b="1" dirty="0">
                <a:ln w="6600">
                  <a:solidFill>
                    <a:schemeClr val="accent2"/>
                  </a:solidFill>
                  <a:prstDash val="solid"/>
                </a:ln>
                <a:effectLst>
                  <a:outerShdw dist="38100" dir="2700000" algn="tl" rotWithShape="0">
                    <a:schemeClr val="accent2"/>
                  </a:outerShdw>
                </a:effectLst>
                <a:latin typeface="Calibri" panose="020F0502020204030204" pitchFamily="34" charset="0"/>
                <a:cs typeface="Calibri" panose="020F0502020204030204" pitchFamily="34" charset="0"/>
              </a:rPr>
              <a:t>Classification based on reactivity </a:t>
            </a:r>
            <a:r>
              <a:rPr lang="en-GB" sz="4000" b="1" dirty="0" err="1">
                <a:ln w="6600">
                  <a:solidFill>
                    <a:schemeClr val="accent2"/>
                  </a:solidFill>
                  <a:prstDash val="solid"/>
                </a:ln>
                <a:effectLst>
                  <a:outerShdw dist="38100" dir="2700000" algn="tl" rotWithShape="0">
                    <a:schemeClr val="accent2"/>
                  </a:outerShdw>
                </a:effectLst>
                <a:latin typeface="Calibri" panose="020F0502020204030204" pitchFamily="34" charset="0"/>
                <a:cs typeface="Calibri" panose="020F0502020204030204" pitchFamily="34" charset="0"/>
              </a:rPr>
              <a:t>cont</a:t>
            </a:r>
            <a:r>
              <a:rPr lang="en-GB" sz="4000" b="1" dirty="0">
                <a:ln w="6600">
                  <a:solidFill>
                    <a:schemeClr val="accent2"/>
                  </a:solidFill>
                  <a:prstDash val="solid"/>
                </a:ln>
                <a:effectLst>
                  <a:outerShdw dist="38100" dir="2700000" algn="tl" rotWithShape="0">
                    <a:schemeClr val="accent2"/>
                  </a:outerShdw>
                </a:effectLst>
                <a:latin typeface="Calibri" panose="020F0502020204030204" pitchFamily="34" charset="0"/>
                <a:cs typeface="Calibri" panose="020F0502020204030204" pitchFamily="34" charset="0"/>
              </a:rPr>
              <a:t>’:</a:t>
            </a:r>
          </a:p>
        </p:txBody>
      </p:sp>
      <p:sp>
        <p:nvSpPr>
          <p:cNvPr id="10" name="Rectangle 9">
            <a:extLst>
              <a:ext uri="{FF2B5EF4-FFF2-40B4-BE49-F238E27FC236}">
                <a16:creationId xmlns:a16="http://schemas.microsoft.com/office/drawing/2014/main" id="{2AA2C29B-C876-4359-BC95-1B4BF5E7C0EC}"/>
              </a:ext>
            </a:extLst>
          </p:cNvPr>
          <p:cNvSpPr/>
          <p:nvPr/>
        </p:nvSpPr>
        <p:spPr>
          <a:xfrm>
            <a:off x="948583" y="1371218"/>
            <a:ext cx="10481417" cy="4568943"/>
          </a:xfrm>
          <a:prstGeom prst="rect">
            <a:avLst/>
          </a:prstGeom>
        </p:spPr>
        <p:txBody>
          <a:bodyPr wrap="square">
            <a:spAutoFit/>
          </a:bodyPr>
          <a:lstStyle/>
          <a:p>
            <a:pPr marL="342892" indent="-342892">
              <a:lnSpc>
                <a:spcPct val="150000"/>
              </a:lnSpc>
              <a:spcBef>
                <a:spcPct val="0"/>
              </a:spcBef>
              <a:spcAft>
                <a:spcPct val="30000"/>
              </a:spcAft>
              <a:buFont typeface="Arial" panose="020B0604020202020204" pitchFamily="34" charset="0"/>
              <a:buChar char="•"/>
              <a:defRPr/>
            </a:pPr>
            <a:r>
              <a:rPr lang="en-GB" sz="2000" b="1" dirty="0">
                <a:solidFill>
                  <a:schemeClr val="accent2">
                    <a:lumMod val="75000"/>
                  </a:schemeClr>
                </a:solidFill>
                <a:latin typeface="Calibri" panose="020F0502020204030204" pitchFamily="34" charset="0"/>
                <a:cs typeface="Calibri" panose="020F0502020204030204" pitchFamily="34" charset="0"/>
              </a:rPr>
              <a:t>All monosaccharides </a:t>
            </a:r>
            <a:r>
              <a:rPr lang="en-GB" sz="2000" dirty="0">
                <a:latin typeface="Calibri" panose="020F0502020204030204" pitchFamily="34" charset="0"/>
                <a:cs typeface="Calibri" panose="020F0502020204030204" pitchFamily="34" charset="0"/>
              </a:rPr>
              <a:t>are </a:t>
            </a:r>
            <a:r>
              <a:rPr lang="en-GB" sz="2000" dirty="0">
                <a:effectLst>
                  <a:glow rad="228600">
                    <a:schemeClr val="accent1">
                      <a:satMod val="175000"/>
                      <a:alpha val="40000"/>
                    </a:schemeClr>
                  </a:glow>
                </a:effectLst>
                <a:latin typeface="Calibri" panose="020F0502020204030204" pitchFamily="34" charset="0"/>
                <a:cs typeface="Calibri" panose="020F0502020204030204" pitchFamily="34" charset="0"/>
              </a:rPr>
              <a:t>reducing sugars</a:t>
            </a:r>
            <a:r>
              <a:rPr lang="en-GB" sz="2000" dirty="0">
                <a:latin typeface="Calibri" panose="020F0502020204030204" pitchFamily="34" charset="0"/>
                <a:cs typeface="Calibri" panose="020F0502020204030204" pitchFamily="34" charset="0"/>
              </a:rPr>
              <a:t>; they all have a free </a:t>
            </a:r>
            <a:r>
              <a:rPr lang="en-GB" sz="2000" u="sng" dirty="0">
                <a:latin typeface="Calibri" panose="020F0502020204030204" pitchFamily="34" charset="0"/>
                <a:cs typeface="Calibri" panose="020F0502020204030204" pitchFamily="34" charset="0"/>
              </a:rPr>
              <a:t>reactive carbonyl</a:t>
            </a:r>
            <a:r>
              <a:rPr lang="en-US" sz="2000" b="1" u="sng" dirty="0">
                <a:solidFill>
                  <a:schemeClr val="tx2"/>
                </a:solidFill>
                <a:latin typeface="Calibri" panose="020F0502020204030204" pitchFamily="34" charset="0"/>
                <a:cs typeface="Calibri" panose="020F0502020204030204" pitchFamily="34" charset="0"/>
              </a:rPr>
              <a:t> (</a:t>
            </a:r>
            <a:r>
              <a:rPr lang="en-US" sz="2000" b="1" dirty="0">
                <a:solidFill>
                  <a:schemeClr val="tx2"/>
                </a:solidFill>
                <a:latin typeface="Calibri" panose="020F0502020204030204" pitchFamily="34" charset="0"/>
              </a:rPr>
              <a:t>C=O)</a:t>
            </a:r>
            <a:r>
              <a:rPr lang="en-GB" sz="2000" u="sng" dirty="0">
                <a:latin typeface="Calibri" panose="020F0502020204030204" pitchFamily="34" charset="0"/>
                <a:cs typeface="Calibri" panose="020F0502020204030204" pitchFamily="34" charset="0"/>
              </a:rPr>
              <a:t> group.</a:t>
            </a:r>
            <a:endParaRPr lang="en-GB" sz="2000" dirty="0">
              <a:latin typeface="Calibri" panose="020F0502020204030204" pitchFamily="34" charset="0"/>
              <a:cs typeface="Calibri" panose="020F0502020204030204" pitchFamily="34" charset="0"/>
            </a:endParaRPr>
          </a:p>
          <a:p>
            <a:pPr>
              <a:lnSpc>
                <a:spcPct val="150000"/>
              </a:lnSpc>
              <a:spcBef>
                <a:spcPct val="0"/>
              </a:spcBef>
              <a:spcAft>
                <a:spcPct val="30000"/>
              </a:spcAft>
              <a:defRPr/>
            </a:pPr>
            <a:endParaRPr lang="en-GB" sz="2000" dirty="0">
              <a:latin typeface="Calibri" panose="020F0502020204030204" pitchFamily="34" charset="0"/>
              <a:cs typeface="Calibri" panose="020F0502020204030204" pitchFamily="34" charset="0"/>
            </a:endParaRPr>
          </a:p>
          <a:p>
            <a:pPr marL="342892" indent="-342892">
              <a:lnSpc>
                <a:spcPct val="150000"/>
              </a:lnSpc>
              <a:spcBef>
                <a:spcPct val="0"/>
              </a:spcBef>
              <a:spcAft>
                <a:spcPct val="30000"/>
              </a:spcAft>
              <a:buFont typeface="Arial" panose="020B0604020202020204" pitchFamily="34" charset="0"/>
              <a:buChar char="•"/>
              <a:defRPr/>
            </a:pPr>
            <a:r>
              <a:rPr lang="en-GB" sz="2000" b="1" dirty="0">
                <a:solidFill>
                  <a:schemeClr val="accent2">
                    <a:lumMod val="75000"/>
                  </a:schemeClr>
                </a:solidFill>
                <a:latin typeface="Calibri" panose="020F0502020204030204" pitchFamily="34" charset="0"/>
                <a:cs typeface="Calibri" panose="020F0502020204030204" pitchFamily="34" charset="0"/>
              </a:rPr>
              <a:t>Some disaccharides </a:t>
            </a:r>
            <a:r>
              <a:rPr lang="en-GB" sz="2000" dirty="0">
                <a:latin typeface="Calibri" panose="020F0502020204030204" pitchFamily="34" charset="0"/>
                <a:cs typeface="Calibri" panose="020F0502020204030204" pitchFamily="34" charset="0"/>
              </a:rPr>
              <a:t>have exposed carbonyl groups and are also </a:t>
            </a:r>
            <a:r>
              <a:rPr lang="en-GB" sz="2000" dirty="0">
                <a:effectLst>
                  <a:glow rad="228600">
                    <a:schemeClr val="accent1">
                      <a:satMod val="175000"/>
                      <a:alpha val="40000"/>
                    </a:schemeClr>
                  </a:glow>
                </a:effectLst>
                <a:latin typeface="Calibri" panose="020F0502020204030204" pitchFamily="34" charset="0"/>
                <a:cs typeface="Calibri" panose="020F0502020204030204" pitchFamily="34" charset="0"/>
              </a:rPr>
              <a:t>reducing sugars </a:t>
            </a:r>
            <a:r>
              <a:rPr lang="en-GB" sz="2000" dirty="0">
                <a:latin typeface="Calibri" panose="020F0502020204030204" pitchFamily="34" charset="0"/>
                <a:cs typeface="Calibri" panose="020F0502020204030204" pitchFamily="34" charset="0"/>
              </a:rPr>
              <a:t>like </a:t>
            </a:r>
            <a:r>
              <a:rPr lang="en-GB" sz="2000" b="1" dirty="0">
                <a:latin typeface="Calibri" panose="020F0502020204030204" pitchFamily="34" charset="0"/>
                <a:cs typeface="Calibri" panose="020F0502020204030204" pitchFamily="34" charset="0"/>
              </a:rPr>
              <a:t>lactose</a:t>
            </a:r>
            <a:r>
              <a:rPr lang="en-GB" sz="2000" dirty="0">
                <a:latin typeface="Calibri" panose="020F0502020204030204" pitchFamily="34" charset="0"/>
                <a:cs typeface="Calibri" panose="020F0502020204030204" pitchFamily="34" charset="0"/>
              </a:rPr>
              <a:t>. While other disaccharides such as </a:t>
            </a:r>
            <a:r>
              <a:rPr lang="en-GB" sz="2000" b="1" dirty="0">
                <a:latin typeface="Calibri" panose="020F0502020204030204" pitchFamily="34" charset="0"/>
                <a:cs typeface="Calibri" panose="020F0502020204030204" pitchFamily="34" charset="0"/>
              </a:rPr>
              <a:t>sucrose</a:t>
            </a:r>
            <a:r>
              <a:rPr lang="en-GB" sz="2000" dirty="0">
                <a:latin typeface="Calibri" panose="020F0502020204030204" pitchFamily="34" charset="0"/>
                <a:cs typeface="Calibri" panose="020F0502020204030204" pitchFamily="34" charset="0"/>
              </a:rPr>
              <a:t> are </a:t>
            </a:r>
            <a:r>
              <a:rPr lang="en-GB" sz="2000" dirty="0">
                <a:effectLst>
                  <a:glow rad="228600">
                    <a:schemeClr val="accent1">
                      <a:satMod val="175000"/>
                      <a:alpha val="40000"/>
                    </a:schemeClr>
                  </a:glow>
                </a:effectLst>
                <a:latin typeface="Calibri" panose="020F0502020204030204" pitchFamily="34" charset="0"/>
                <a:cs typeface="Calibri" panose="020F0502020204030204" pitchFamily="34" charset="0"/>
              </a:rPr>
              <a:t>non-reducing sugars </a:t>
            </a:r>
            <a:r>
              <a:rPr lang="en-GB" sz="2000" dirty="0">
                <a:latin typeface="Calibri" panose="020F0502020204030204" pitchFamily="34" charset="0"/>
                <a:cs typeface="Calibri" panose="020F0502020204030204" pitchFamily="34" charset="0"/>
              </a:rPr>
              <a:t>and will not react with Benedict's solution.</a:t>
            </a:r>
          </a:p>
          <a:p>
            <a:pPr>
              <a:lnSpc>
                <a:spcPct val="150000"/>
              </a:lnSpc>
              <a:spcBef>
                <a:spcPct val="0"/>
              </a:spcBef>
              <a:spcAft>
                <a:spcPct val="30000"/>
              </a:spcAft>
              <a:defRPr/>
            </a:pPr>
            <a:endParaRPr lang="en-GB" sz="2000" dirty="0">
              <a:latin typeface="Calibri" panose="020F0502020204030204" pitchFamily="34" charset="0"/>
              <a:cs typeface="Calibri" panose="020F0502020204030204" pitchFamily="34" charset="0"/>
            </a:endParaRPr>
          </a:p>
          <a:p>
            <a:pPr marL="342892" indent="-342892">
              <a:lnSpc>
                <a:spcPct val="150000"/>
              </a:lnSpc>
              <a:spcBef>
                <a:spcPct val="0"/>
              </a:spcBef>
              <a:spcAft>
                <a:spcPct val="30000"/>
              </a:spcAft>
              <a:buFont typeface="Arial" panose="020B0604020202020204" pitchFamily="34" charset="0"/>
              <a:buChar char="•"/>
              <a:defRPr/>
            </a:pPr>
            <a:r>
              <a:rPr lang="en-GB" sz="2000" b="1" dirty="0">
                <a:solidFill>
                  <a:schemeClr val="accent2">
                    <a:lumMod val="75000"/>
                  </a:schemeClr>
                </a:solidFill>
                <a:latin typeface="Calibri" panose="020F0502020204030204" pitchFamily="34" charset="0"/>
                <a:cs typeface="Calibri" panose="020F0502020204030204" pitchFamily="34" charset="0"/>
              </a:rPr>
              <a:t>Large polymers </a:t>
            </a:r>
            <a:r>
              <a:rPr lang="en-GB" sz="2000" dirty="0">
                <a:latin typeface="Calibri" panose="020F0502020204030204" pitchFamily="34" charset="0"/>
                <a:cs typeface="Calibri" panose="020F0502020204030204" pitchFamily="34" charset="0"/>
              </a:rPr>
              <a:t>of glucose, such as starch, are </a:t>
            </a:r>
            <a:r>
              <a:rPr lang="en-GB" sz="2000" dirty="0">
                <a:effectLst>
                  <a:glow rad="228600">
                    <a:schemeClr val="accent1">
                      <a:satMod val="175000"/>
                      <a:alpha val="40000"/>
                    </a:schemeClr>
                  </a:glow>
                </a:effectLst>
                <a:latin typeface="Calibri" panose="020F0502020204030204" pitchFamily="34" charset="0"/>
                <a:cs typeface="Calibri" panose="020F0502020204030204" pitchFamily="34" charset="0"/>
              </a:rPr>
              <a:t>not reducing sugars. </a:t>
            </a:r>
            <a:r>
              <a:rPr lang="en-GB" sz="2000" dirty="0">
                <a:latin typeface="Calibri" panose="020F0502020204030204" pitchFamily="34" charset="0"/>
                <a:cs typeface="Calibri" panose="020F0502020204030204" pitchFamily="34" charset="0"/>
              </a:rPr>
              <a:t> </a:t>
            </a:r>
            <a:r>
              <a:rPr lang="en-US" sz="2000" b="0" i="0" dirty="0">
                <a:effectLst/>
                <a:latin typeface="Calibri" panose="020F0502020204030204" pitchFamily="34" charset="0"/>
                <a:cs typeface="Calibri" panose="020F0502020204030204" pitchFamily="34" charset="0"/>
              </a:rPr>
              <a:t>In starch, the glucose units are linked together, and there are no free aldehyde or ketone groups available for reduction reactions.</a:t>
            </a:r>
            <a:endParaRPr lang="en-US" sz="2000" dirty="0">
              <a:effectLst>
                <a:glow rad="228600">
                  <a:schemeClr val="accent2">
                    <a:satMod val="175000"/>
                    <a:alpha val="40000"/>
                  </a:schemeClr>
                </a:glo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246603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05_03Monosaccharide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76200"/>
            <a:ext cx="9144000" cy="6858000"/>
          </a:xfrm>
          <a:prstGeom prst="rect">
            <a:avLst/>
          </a:prstGeom>
          <a:noFill/>
        </p:spPr>
      </p:pic>
    </p:spTree>
    <p:extLst>
      <p:ext uri="{BB962C8B-B14F-4D97-AF65-F5344CB8AC3E}">
        <p14:creationId xmlns:p14="http://schemas.microsoft.com/office/powerpoint/2010/main" val="1009474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قص">
  <a:themeElements>
    <a:clrScheme name="مخصص 8">
      <a:dk1>
        <a:sysClr val="windowText" lastClr="000000"/>
      </a:dk1>
      <a:lt1>
        <a:sysClr val="window" lastClr="FFFFFF"/>
      </a:lt1>
      <a:dk2>
        <a:srgbClr val="1A2E40"/>
      </a:dk2>
      <a:lt2>
        <a:srgbClr val="F2F2F2"/>
      </a:lt2>
      <a:accent1>
        <a:srgbClr val="69A1AB"/>
      </a:accent1>
      <a:accent2>
        <a:srgbClr val="1E9FF6"/>
      </a:accent2>
      <a:accent3>
        <a:srgbClr val="87492C"/>
      </a:accent3>
      <a:accent4>
        <a:srgbClr val="4A845E"/>
      </a:accent4>
      <a:accent5>
        <a:srgbClr val="4A845E"/>
      </a:accent5>
      <a:accent6>
        <a:srgbClr val="9A5D78"/>
      </a:accent6>
      <a:hlink>
        <a:srgbClr val="66C8E3"/>
      </a:hlink>
      <a:folHlink>
        <a:srgbClr val="B162A1"/>
      </a:folHlink>
    </a:clrScheme>
    <a:fontScheme name="قص">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قص">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17F9D331-421E-442F-B033-AF5B21A4485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TM10001105[[fn=قص]]</Template>
  <TotalTime>1059</TotalTime>
  <Words>1518</Words>
  <Application>Microsoft Office PowerPoint</Application>
  <PresentationFormat>شاشة عريضة</PresentationFormat>
  <Paragraphs>280</Paragraphs>
  <Slides>25</Slides>
  <Notes>18</Notes>
  <HiddenSlides>0</HiddenSlides>
  <MMClips>0</MMClips>
  <ScaleCrop>false</ScaleCrop>
  <HeadingPairs>
    <vt:vector size="6" baseType="variant">
      <vt:variant>
        <vt:lpstr>الخطوط المستخدمة</vt:lpstr>
      </vt:variant>
      <vt:variant>
        <vt:i4>6</vt:i4>
      </vt:variant>
      <vt:variant>
        <vt:lpstr>نسق</vt:lpstr>
      </vt:variant>
      <vt:variant>
        <vt:i4>1</vt:i4>
      </vt:variant>
      <vt:variant>
        <vt:lpstr>عناوين الشرائح</vt:lpstr>
      </vt:variant>
      <vt:variant>
        <vt:i4>25</vt:i4>
      </vt:variant>
    </vt:vector>
  </HeadingPairs>
  <TitlesOfParts>
    <vt:vector size="32" baseType="lpstr">
      <vt:lpstr>Aparajita</vt:lpstr>
      <vt:lpstr>Arial</vt:lpstr>
      <vt:lpstr>Calibri</vt:lpstr>
      <vt:lpstr>Franklin Gothic Book</vt:lpstr>
      <vt:lpstr>Times New Roman</vt:lpstr>
      <vt:lpstr>Wingdings</vt:lpstr>
      <vt:lpstr>قص</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emtenanmk@gmail.com</dc:creator>
  <cp:lastModifiedBy>Leenah Saleeh Alsuhaibani</cp:lastModifiedBy>
  <cp:revision>39</cp:revision>
  <dcterms:created xsi:type="dcterms:W3CDTF">2020-01-09T15:48:14Z</dcterms:created>
  <dcterms:modified xsi:type="dcterms:W3CDTF">2024-09-11T08:40:59Z</dcterms:modified>
</cp:coreProperties>
</file>