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5"/>
  </p:notesMasterIdLst>
  <p:sldIdLst>
    <p:sldId id="257" r:id="rId2"/>
    <p:sldId id="272" r:id="rId3"/>
    <p:sldId id="304" r:id="rId4"/>
    <p:sldId id="303" r:id="rId5"/>
    <p:sldId id="318" r:id="rId6"/>
    <p:sldId id="305" r:id="rId7"/>
    <p:sldId id="306" r:id="rId8"/>
    <p:sldId id="265" r:id="rId9"/>
    <p:sldId id="266" r:id="rId10"/>
    <p:sldId id="319" r:id="rId11"/>
    <p:sldId id="320" r:id="rId12"/>
    <p:sldId id="307" r:id="rId13"/>
    <p:sldId id="308" r:id="rId14"/>
    <p:sldId id="310" r:id="rId15"/>
    <p:sldId id="298" r:id="rId16"/>
    <p:sldId id="311" r:id="rId17"/>
    <p:sldId id="312" r:id="rId18"/>
    <p:sldId id="313" r:id="rId19"/>
    <p:sldId id="321" r:id="rId20"/>
    <p:sldId id="314" r:id="rId21"/>
    <p:sldId id="315" r:id="rId22"/>
    <p:sldId id="316" r:id="rId23"/>
    <p:sldId id="30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8"/>
    <a:srgbClr val="12757D"/>
    <a:srgbClr val="EEE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7070" autoAdjust="0"/>
  </p:normalViewPr>
  <p:slideViewPr>
    <p:cSldViewPr snapToGrid="0" snapToObjects="1">
      <p:cViewPr>
        <p:scale>
          <a:sx n="85" d="100"/>
          <a:sy n="85" d="100"/>
        </p:scale>
        <p:origin x="147" y="-207"/>
      </p:cViewPr>
      <p:guideLst/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2:28:47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24575,'112'2'-264,"1"6"1,190 38-1,-162-13-132,225 85 1,-250-69 395,-3 4 0,-2 6 0,-3 4 0,124 95 0,465 299 0,-522-363 48,81 49 115,-191-103-115,108 87 1,-169-123-67,7 6 299,0 0 0,12 14 0,-20-20-240,0-1 0,0 2-1,-1-1 1,1 0 0,-1 0 0,0 1 0,0-1 0,-1 1 0,0 0-1,2 8 1,-2-9-41,0 0 0,0 0 0,0 1 0,1-1 0,-1 0 0,1 0 0,0 0 0,1-1 0,2 5 0,27 29 0,-27-33 0,0 1 0,0 0 0,-1 0 0,1 0 0,-1 1 0,-1-1 0,1 1 0,-1 0 0,0 0 0,0 0 0,4 13 0,-7-19 0,0 1 0,0 0 0,0-1 0,0 1 0,0-1 0,0 1 0,0-1 0,0 1 0,0 0 0,0-1 0,0 1 0,0-1 0,0 1 0,0 0 0,0-1 0,-1 1 0,1-1 0,0 1 0,0-1 0,-1 1 0,1-1 0,-1 1 0,1 0 0,-1-1 0,1 0 0,-1 0 0,1 0 0,-1 1 0,1-1 0,-1 0 0,1 0 0,-1 0 0,1 0 0,-1 0 0,1 0 0,-1 0 0,1 0 0,-1 0 0,1 0 0,-1-1 0,1 1 0,-2 0 0,-1-2 0,0 1 0,0-1 0,0 1 0,0-1 0,1 0 0,-5-3 0,1-1 0,1-1 0,0 1 0,0-1 0,0 0 0,-6-13 0,-14-42 0,-10-47 0,-13-37 0,35 118 0,0 0 0,-23-33 0,22 38 0,-11-27 0,22 41 0,0 0 0,-4-19 0,5 19 0,0-1 0,-7-16 0,6 54 0,4 1 0,1 0 0,2-1 0,1 1 0,1-1 0,12 34 0,-2-19 0,18 64 0,-28-84 0,-1-1 0,0 0 0,-1 0 0,1 31 0,-5-35 0,2 27 0,-2-44 0,0 0 0,0 0 0,0-1 0,0 1 0,0 0 0,0 0 0,-1 0 0,1 0 0,0-1 0,0 1 0,-1 0 0,1 0 0,0-1 0,-1 1 0,1 0 0,-1-1 0,1 1 0,-1 0 0,1-1 0,-1 1 0,0 0 0,1-1 0,-1 1 0,0-1 0,1 0 0,-1 1 0,0-1 0,0 1 0,1-1 0,-1 0 0,0 0 0,0 1 0,0-1 0,1 0 0,-1 0 0,0 0 0,0 0 0,-1 0 0,-6 1 0,0-1 0,0 0 0,-10-2 0,6 1 0,-64 1 0,-26-2 0,92 0 0,1-1 0,-1 0 0,1 0 0,-1 0 0,1-1 0,0-1 0,1 0 0,-12-7 0,-7-5 0,-1 1 0,9 5 0,-1 0 0,0 1 0,-26-8 0,150 87 0,25 11 0,-120-75 0,0 0 0,1-1 0,-1 0 0,1-1 0,0 0 0,18 3 0,1-2 0,31-1 0,-30-2 0,-14 1 0,30 6 0,-32-5 0,-1 0 0,0-1 0,19 0 0,-26-2 0,-1-1 0,0 0 0,0 0 0,-1 0 0,1-1 0,0 1 0,0-1 0,-1 0 0,6-4 0,6-3 0,16-15 0,-16 12 0,-15 12 0,0-1 0,0 0 0,0 1 0,0-1 0,0 0 0,0 0 0,0 1 0,-1-1 0,1 0 0,0 0 0,-1 0 0,1 0 0,0 0 0,0-2 0,-1 2 0,0 1 0,0 0 0,0-1 0,0 1 0,0 0 0,-1-1 0,1 1 0,0 0 0,0-1 0,0 1 0,0 0 0,-1 0 0,1-1 0,0 1 0,0 0 0,-1 0 0,1-1 0,0 1 0,0 0 0,-1 0 0,1-1 0,0 1 0,-1 0 0,1 0 0,0 0 0,-1 0 0,1 0 0,0 0 0,-1 0 0,1-1 0,-7 0 0,1 0 0,0 1 0,-13 0 0,16 0 0,-44 1 0,-38 0 0,84-1 0,0 0 0,0 0 0,-1 0 0,1 0 0,0-1 0,0 1 0,0 0 0,0 0 0,-1-1 0,1 1 0,0-1 0,0 1 0,0-1 0,0 0 0,0 1 0,0-1 0,0 0 0,1 0 0,-1 1 0,0-1 0,0 0 0,0 0 0,1 0 0,-1 0 0,1 0 0,-1 0 0,0 0 0,1 0 0,0 0 0,-1 0 0,1-3 0,-1-1 0,1 0 0,0 0 0,0 0 0,1-1 0,-1 1 0,3-5 0,0-8 0,1-148 0,-4 154 0,0 350-1365,0-322-5461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7:00:38.00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79.98169"/>
      <inkml:brushProperty name="anchorY" value="-1309.25549"/>
      <inkml:brushProperty name="scaleFactor" value="0.5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7:16:52.9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518 1108 24575,'-7'5'0,"-100"65"0,84-57 0,-1 0 0,-42 15 0,63-27 0,-1 0 0,1 0 0,0 0 0,-1 0 0,0-1 0,1 1 0,-1-1 0,1 0 0,-6-1 0,8 1 0,0 0 0,0-1 0,0 1 0,-1 0 0,1-1 0,0 1 0,0-1 0,0 0 0,0 1 0,1-1 0,-1 0 0,0 0 0,0 1 0,0-1 0,1 0 0,-1 0 0,0 0 0,1 0 0,-1 0 0,0 0 0,1 0 0,0 0 0,-1 0 0,1-1 0,0 1 0,-1 0 0,1 0 0,0 0 0,0 0 0,0 0 0,0-3 0,0-15 0,1-1 0,1 1 0,1-1 0,1 1 0,7-24 0,-9 36 0,0 0 0,1 0 0,-1 0 0,2 0 0,-1 0 0,1 1 0,6-10 0,-10 16 0,1 0 0,-1-1 0,0 1 0,0 0 0,0 0 0,1 0 0,-1-1 0,0 1 0,0 0 0,1 0 0,-1 0 0,0 0 0,0 0 0,1-1 0,-1 1 0,0 0 0,1 0 0,-1 0 0,0 0 0,0 0 0,1 0 0,-1 0 0,0 0 0,1 0 0,-1 0 0,0 0 0,0 0 0,1 0 0,-1 0 0,0 1 0,1-1 0,6 9 0,2 18 0,-8-24 0,37 164 0,-13-50 0,158 559 0,-172-637 0,-11-36 0,-1-5 0,-6-21 0,-102-395 0,-11-37 0,-29 12 0,121 373 0,-3 2 0,-65-105 0,83 155 0,13 18 0,0 0 0,-1 0 0,1 0 0,0 0 0,0-1 0,0 1 0,0 0 0,0 0 0,0 0 0,0 0 0,-1 0 0,1 0 0,0-1 0,0 1 0,0 0 0,0 0 0,-1 0 0,1 0 0,0 0 0,0 0 0,0 0 0,0 0 0,-1 0 0,1 0 0,0 0 0,0 0 0,0 0 0,0 0 0,-1 0 0,1 0 0,0 0 0,0 0 0,0 0 0,-1 0 0,1 0 0,0 0 0,0 0 0,0 0 0,0 0 0,0 1 0,-1-1 0,1 0 0,0 0 0,0 0 0,0 0 0,0 0 0,0 0 0,-1 1 0,1-1 0,0 0 0,0 0 0,0 0 0,0 0 0,0 0 0,0 1 0,0-1 0,0 0 0,0 0 0,0 0 0,0 1 0,-2 12 0,2-12 0,6 137 0,-1-54 0,-1 606 0,1 20 0,12-456 0,-7-176 0,22 92 0,-29-160 0,13 49 0,-14-53 0,1 0 0,-1-1 0,1 1 0,0-1 0,0 1 0,1-1 0,5 6 0,-9-10 0,1 0 0,0 0 0,0 0 0,0-1 0,0 1 0,0 0 0,0 0 0,0-1 0,0 1 0,0-1 0,0 1 0,0-1 0,0 1 0,0-1 0,0 0 0,0 0 0,0 1 0,1-1 0,-1 0 0,0 0 0,0 0 0,0 0 0,0 0 0,1-1 0,-1 1 0,0 0 0,0 0 0,0-1 0,0 1 0,0-1 0,0 1 0,0-1 0,0 1 0,2-2 0,2-2 0,0-1 0,-1 1 0,1-1 0,-1 0 0,4-7 0,2-1 0,-7 11 0,-1 0 0,0 0 0,1 1 0,-1-1 0,1 1 0,0-1 0,-1 1 0,1 0 0,0 0 0,0 1 0,0-1 0,3 0 0,-1 0 0,-1 0 0,1 0 0,-1-1 0,6-2 0,-3-1 0,0 0 0,-1 0 0,1 0 0,-1-1 0,0 0 0,-1 0 0,1-1 0,-1 0 0,-1 0 0,1 0 0,-1 0 0,-1-1 0,5-10 0,3-13 0,14-65 0,-24 93 0,25-133 0,13-193 0,-25-142 0,-26 84 0,0 4 0,33 2 0,-4 273 0,-13 92 0,1-1 0,0 1 0,1 0 0,10-19 0,-15 31 0,1 1 0,0 0 0,0 0 0,0 0 0,1 0 0,-1 0 0,1 0 0,-1 1 0,1-1 0,0 1 0,0 0 0,0 0 0,4-2 0,-5 3 0,1 0 0,-1 1 0,0-1 0,0 1 0,1 0 0,-1-1 0,0 1 0,1 0 0,-1 0 0,0 1 0,1-1 0,-1 0 0,0 1 0,1-1 0,-1 1 0,0 0 0,0 0 0,0 0 0,1 0 0,-1 0 0,2 2 0,6 4 0,0 1 0,-1 0 0,0 1 0,-1-1 0,0 2 0,0-1 0,12 21 0,36 79 0,-5 10 0,55 190 0,-2 136 0,-73-284 0,70 290 0,-93-425 0,1 0 0,2 0 0,0-1 0,1 0 0,25 35 0,-31-52 0,0 0 0,1 0 0,0 0 0,1 0 0,0-1 0,0-1 0,0 1 0,1-1 0,0-1 0,0 0 0,0 0 0,1 0 0,0-1 0,0-1 0,0 0 0,0 0 0,15 1 0,-11-2 0,0-2 0,-1 0 0,1 0 0,0-2 0,-1 1 0,1-2 0,-1 0 0,0 0 0,1-1 0,-2-1 0,1 0 0,0-1 0,-1 0 0,16-12 0,-15 9 0,-1-1 0,-1 0 0,1 0 0,-2-1 0,1 0 0,-2-1 0,1-1 0,-2 1 0,0-1 0,0-1 0,-1 1 0,9-26 0,-8 13 0,-2 0 0,-1 1 0,0-2 0,-2 1 0,-1 0 0,-1-1 0,-2 1 0,0-1 0,-2 1 0,-1 0 0,-13-48 0,8 45 0,-1 1 0,-2 0 0,0 0 0,-2 1 0,-1 1 0,-1 1 0,-2 0 0,0 1 0,-1 0 0,-27-23 0,-7 1 0,-1 3 0,-2 2 0,-2 3 0,-117-58 0,141 80 0,-1 1 0,-67-18 0,88 29 0,-1 1 0,0 1 0,0 0 0,-1 1 0,1 0 0,0 2 0,0 0 0,0 0 0,-28 7 0,37-6 0,0-1 0,1 1 0,-1 1 0,1-1 0,0 1 0,0 0 0,0 0 0,0 1 0,0-1 0,1 1 0,0 0 0,0 0 0,0 1 0,0-1 0,0 1 0,1 0 0,0 0 0,0 0 0,0 0 0,1 0 0,0 1 0,0-1 0,0 1 0,0 0 0,1-1 0,0 1 0,0 0 0,1 10 0,0 2 0,1 0 0,1 0 0,1 0 0,0 0 0,1-1 0,1 1 0,8 16 0,1-1 0,1-1 0,32 49 0,-18-38 0,2-1 0,2-2 0,2-1 0,1-1 0,2-3 0,2-1 0,1-1 0,1-3 0,2-1 0,0-3 0,60 26 0,-74-39 0,0-2 0,2-2 0,-1 0 0,1-2 0,0-2 0,0-1 0,61 0 0,-74-4 0,0-2 0,0 0 0,-1-1 0,1-1 0,-1 0 0,1-2 0,-2 0 0,1-1 0,-1-1 0,0 0 0,0-1 0,-1-1 0,0-1 0,25-22 0,-26 18 0,-1-1 0,0 0 0,-1-1 0,-1 0 0,-1-1 0,0 0 0,-1-1 0,14-39 0,-16 33 0,-1 0 0,-2-1 0,0 1 0,-2-1 0,-1 0 0,-1-48 0,-4 43 0,0 1 0,-2 0 0,-1 0 0,-1 1 0,-2 0 0,-1 0 0,-1 1 0,-2 0 0,0 1 0,-2 0 0,-1 2 0,-1-1 0,-26-28 0,34 44 0,1 1 0,-1 0 0,-1 1 0,0 0 0,0 1 0,0 0 0,-22-11 0,26 16 0,1 0 0,-1 0 0,0 0 0,0 1 0,0 0 0,0 0 0,0 1 0,0-1 0,0 1 0,0 1 0,0-1 0,0 1 0,0 0 0,0 0 0,1 1 0,-1 0 0,0 0 0,-8 4 0,0 2 0,1 0 0,0 1 0,0 0 0,0 2 0,2-1 0,-1 1 0,-15 21 0,8-8 0,1 1 0,2 1 0,-14 29 0,19-32 0,0 1 0,2 0 0,1 1 0,1 0 0,1 0 0,1 1 0,-2 32 0,6-37 0,1 0 0,1 0 0,1-1 0,1 1 0,0 0 0,2-1 0,0 1 0,2-1 0,12 28 0,-6-23 0,0-1 0,2-1 0,0 0 0,2-1 0,0-1 0,2 0 0,0-2 0,1 0 0,1-1 0,1-1 0,0-1 0,1-1 0,46 22 0,-45-26 0,1-2 0,0 0 0,0-1 0,1-1 0,-1-2 0,2-1 0,-1-1 0,0 0 0,1-3 0,-1 0 0,1-1 0,-1-2 0,0-1 0,37-10 0,-38 7 0,-1-2 0,0-1 0,-1-1 0,0-1 0,0 0 0,-2-2 0,1-1 0,-2-1 0,0 0 0,-1-1 0,22-27 0,-30 31 0,-1-1 0,-1 0 0,0 0 0,-1-1 0,0 0 0,-1 0 0,9-32 0,-13 34 0,0-1 0,-1 0 0,-1 0 0,0 0 0,-1 0 0,0 0 0,-1 0 0,-1 0 0,0 0 0,-5-18 0,2 18 0,0 0 0,-1 1 0,0 0 0,-1 0 0,0 0 0,-1 1 0,0 0 0,-1 1 0,0-1 0,-1 2 0,-1 0 0,1 0 0,-2 0 0,-17-11 0,13 12 0,-1-1 0,1 2 0,-2 0 0,1 1 0,-1 1 0,0 1 0,0 0 0,0 1 0,-1 1 0,-33-1 0,44 4 0,0 0 0,0 0 0,0 1 0,0 0 0,-9 3 0,14-3 0,1-1 0,0 1 0,-1 0 0,1 1 0,0-1 0,0 0 0,-1 0 0,1 1 0,0 0 0,1-1 0,-1 1 0,0 0 0,0 0 0,1 0 0,-1 0 0,1 0 0,-1 0 0,1 0 0,-1 4 0,-1 0-170,2 0-1,-1 1 0,1-1 1,0 0-1,0 1 0,0 0 1,2 11-1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6:54:08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3627 293 24575,'-6'-11'0,"-1"0"0,0 0 0,0 1 0,-1 0 0,0 0 0,-1 1 0,0 0 0,-1 0 0,1 1 0,-2 0 0,-19-11 0,-10-3 11,-1 1 0,-2 2-1,1 2 1,-2 1-1,-70-14 1,31 14-298,-1 4-1,-106-2 1,-99 22-2906,158 7 3093,0 6 0,2 5 0,0 6 1,3 6-1,1 5 0,2 5 0,2 6 0,3 5 1,-152 102-1,168-91 120,4 5 0,3 4 0,3 5 0,-86 101 0,108-102 0,4 3 0,4 3 0,3 3-1,-88 189 1,116-206-20,2 2 0,4 2 0,3 0 0,4 1 0,3 1 0,-5 100 0,17-115 0,3 1 0,3 0 0,3 0 0,3 0 0,3-1 0,3-1 0,2 0 0,28 64 0,-19-68 0,3-2 0,2-1 0,3-1 0,2-2 0,2-2 0,3-1 0,93 90 0,-75-89 0,2-3 0,3-2 0,2-3 0,1-3 0,3-4 0,94 40 0,-60-39 0,2-4 0,1-4 0,1-6 0,1-4 0,2-5 0,-1-5 0,145-3 0,-125-12 0,0-7 0,-1-5 0,-1-5 0,-1-6 0,244-86 0,-262 69 0,-3-4 0,-2-5 0,-2-5 0,-3-4 0,-2-4 0,143-128 0,-170 127 0,-2-2 0,-3-4 0,-4-2 0,-3-3 0,-3-2 0,-4-3 0,-4-2 0,50-123 0,-69 134 0,-3-1 0,-4-1 0,-3-1 0,-3-1 0,-3-1 0,0-81 0,-11 104 0,-3 1 0,-2-1 0,-2 1 0,-3 1 0,-2-1 0,-2 1 0,-3 1 0,-2 1 0,-37-73 0,30 80 29,-1 1-1,-3 1 0,-1 2 1,-41-43-1,19 31-264,-2 2 0,-67-49-1,-106-58-2329,207 145 2298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6:55:48.75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2747 477 24575,'0'0'0,"-163"2"0,-127 22 0,-31 23 0,-25 31-5430,2 34 6982,19 33-2328,36 29 776,220-123 0,-105 98 0,126-100 0,0 2 0,-47 70 0,63-75 0,1 3 0,-41 92 0,53-95 0,1 2 0,3 1 0,-11 56 0,17-56 0,3 1 0,1 0 0,3 55 0,5-54 0,2 1 0,22 99 0,-12-97-2232,3 0 0,43 91-1,-29-84 2871,3 0 0,49 63 0,-33-58-1117,104 101 1,-83-101 155,112 79 0,-95-87 416,120 62-1,-111-73-138,131 43 0,-128-59 46,142 26 0,-137-40 0,143 4 0,-146-20 0,146-16 0,-155 2-851,150-41 1,-152 27 1093,136-61 0,-142 48-364,122-79-1,-137 70 122,118-106 0,-128 97 0,99-124 0,-110 115 0,77-138 0,-88 129 0,52-147 0,-64 138 0,27-146 0,-40 138 0,4-144 0,-18 139 0,-16-134 0,1 135 0,-34-129 0,22 140 0,-60-135 0,50 148 0,-87-133 0,81 151 0,-2 1 0,-84-79 0,77 92 0,0 1 0,-3 3 0,-69-38 0,54 47 0,2 0 0,-1 4 0,-95-22 0,57 32 0,3 1 0,-166 1 0,-159 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6:59:48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1510 840 24575,'-213'48'0,"22"3"0,-91 50-2274,209-69 1135,-121 75 1,147-76 799,1 2 1,1 3-1,-50 51 1,63-54 436,2 2 1,2 1 0,1 1-1,-36 67 1,39-56-99,3 1 0,1 1 0,3 1 0,-19 92 0,25-75 0,3 0 0,2 1 0,5 89 0,8-61 0,5 0 0,3 0 0,5-2 0,4 0 0,53 136 0,-36-133 0,5-3 0,3-1 0,5-3 0,3-2 0,4-3 0,4-2 0,4-4 0,3-2 0,3-4 0,3-3 0,4-3 0,163 102 0,-137-107 0,198 84 0,-162-93-363,2-6 1,2-7-1,1-6 0,2-7 1,2-6-1,251 3 0,-233-27 293,0-7-1,0-8 1,-2-7 0,0-8-1,287-93 1,-330 80 70,-3-6 0,-1-5 0,-3-5 0,-3-5 0,122-93 0,-161 100 0,-3-3 0,-3-3 0,-3-4 0,-3-2 0,-3-2 0,-4-4 0,93-157 0,-111 155 0,-4-1 0,-3-1 0,-4-2 0,-3-1 0,-4-1 0,19-143 0,-32 130 0,-4-1 0,-4 1 0,-4-1 0,-5 1 0,-34-161 0,18 159 0,-4 0 0,-5 3 0,-4 0 0,-4 2 0,-72-119 0,62 132 0,-3 2 0,-4 3 0,-3 2 0,-3 3 0,-138-118 0,126 129 0,-3 4 0,-2 4 0,-100-49 0,80 54 0,-1 5 0,-3 4 0,-111-25 0,77 32-125,-1 7 1,-221-12 0,-363 53-962,28 59 2727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6:59:50.79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4404 679 24575,'0'0'0,"-99"-16"0,-127-5 0,-75 11 0,-79 23-10576,-55 31 13598,-32 44-4533,-10 51 1511,15 57 0,320-120 0,-142 97 0,174-94 0,-154 142 0,179-138 0,-138 173 0,162-172 0,3 4 0,-56 111 0,76-120 0,2 4 0,-40 141 0,57-149 0,3 3 0,-12 158 0,25-164 0,4 1 0,3 1 0,16 86 0,-6-100-481,1 1 0,3 0 0,50 109 1,-41-119 589,3 2 1,3-1 0,1-2 0,47 53 0,-36-59-165,1 1 0,2-2 0,2-2 0,60 37 0,-40-38 55,2-2 0,1-2 0,104 34 0,-69-37 0,2-4 0,149 20 0,-102-31 0,228-2 0,203-59 0,26-77 0,-1-69 0,-27-63 0,-52-48 0,-381 196 0,154-135 0,-214 154 0,0-6 0,82-106 0,-127 131 0,1-3 0,-4-2 0,56-118 0,-81 136 0,0-2 0,-1-1 0,-4-1 0,-2 0 0,7-73 0,-18 79 0,0-1 0,-3 0 0,-2 0 0,-3 0 0,-23-100 0,11 92 0,-3 0 0,-2 0 0,-3 2 0,-64-107 0,39 89 0,-4 1 0,-4 2 0,-94-91 0,57 79 0,-4 1 0,-158-99 0,107 97-725,-288-126 0,-89-7 1139,95 72-621,122 62 207,114 45-1057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7:00:29.66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15 8 24575,'0'0'0,"-6"-3"0,-3-1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7:00:30.66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649.63739"/>
      <inkml:brushProperty name="anchorY" value="641.65338"/>
      <inkml:brushProperty name="scaleFactor" value="0.5"/>
    </inkml:brush>
  </inkml:definitions>
  <inkml:trace contextRef="#ctx0" brushRef="#br0">0 23 24575,'0'0'0,"2"-9"0,1-4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7:00:34.71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9.31468"/>
      <inkml:brushProperty name="anchorY" value="29.27389"/>
      <inkml:brushProperty name="scaleFactor" value="0.5"/>
    </inkml:brush>
  </inkml:definitions>
  <inkml:trace contextRef="#ctx0" brushRef="#br0">0 1 24575,'0'0'0,"8"29"0,4 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17:00:37.05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44.98163"/>
      <inkml:brushProperty name="anchorY" value="-674.25555"/>
      <inkml:brushProperty name="scaleFactor" value="0.5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6C70789-7FFC-4FC7-BB39-A2DB4E2E2B3C}" type="datetimeFigureOut">
              <a:rPr lang="ar-SA" smtClean="0"/>
              <a:t>28/02/46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9431B73-45C0-4668-82DB-C9441B14EB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057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133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6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8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4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6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>
                <a:sym typeface="Wingdings" panose="05000000000000000000" pitchFamily="2" charset="2"/>
              </a:rPr>
              <a:t>0.15 M 1.23 g</a:t>
            </a:r>
          </a:p>
          <a:p>
            <a:r>
              <a:rPr lang="en-GB" dirty="0">
                <a:sym typeface="Wingdings" panose="05000000000000000000" pitchFamily="2" charset="2"/>
              </a:rPr>
              <a:t>HA  0.05 M  33.34 ml</a:t>
            </a:r>
          </a:p>
          <a:p>
            <a:endParaRPr lang="en-GB">
              <a:sym typeface="Wingdings" panose="05000000000000000000" pitchFamily="2" charset="2"/>
            </a:endParaRP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99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811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313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1FE6-EB3C-488A-BDEE-2DF7AA6BF4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00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1FE6-EB3C-488A-BDEE-2DF7AA6BF4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4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1FE6-EB3C-488A-BDEE-2DF7AA6BF4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1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</a:rPr>
              <a:t>Note: </a:t>
            </a:r>
            <a:r>
              <a:rPr lang="en-US" dirty="0" err="1">
                <a:latin typeface="Calibri" panose="020F0502020204030204" pitchFamily="34" charset="0"/>
              </a:rPr>
              <a:t>Ka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>
                <a:latin typeface="Calibri" panose="020F0502020204030204" pitchFamily="34" charset="0"/>
                <a:cs typeface="Aparajita" pitchFamily="34" charset="0"/>
              </a:rPr>
              <a:t>weak </a:t>
            </a:r>
            <a:r>
              <a:rPr lang="en-US" dirty="0">
                <a:latin typeface="Calibri" panose="020F0502020204030204" pitchFamily="34" charset="0"/>
              </a:rPr>
              <a:t>acid dissociation constant </a:t>
            </a:r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ka</a:t>
            </a:r>
            <a:r>
              <a:rPr lang="en-US" dirty="0"/>
              <a:t> dissociation constant?***</a:t>
            </a:r>
            <a:r>
              <a:rPr lang="ar-SA" dirty="0"/>
              <a:t> </a:t>
            </a:r>
            <a:r>
              <a:rPr lang="en-US" dirty="0"/>
              <a:t>read</a:t>
            </a:r>
            <a:r>
              <a:rPr lang="en-US" baseline="0" dirty="0"/>
              <a:t> about </a:t>
            </a:r>
            <a:r>
              <a:rPr lang="ar-SA" baseline="0" dirty="0"/>
              <a:t>معامل تفكك الحمض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5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4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036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343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16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06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190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01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614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08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84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993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352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8569-7F8E-4225-87D4-E24511544D86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1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vwY-xWMam7o" TargetMode="External"/><Relationship Id="rId4" Type="http://schemas.openxmlformats.org/officeDocument/2006/relationships/hyperlink" Target="https://youtu.be/P1wRXTl2L3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B77DF0-213A-1C4F-A9C1-E0A72011E9D8}"/>
              </a:ext>
            </a:extLst>
          </p:cNvPr>
          <p:cNvSpPr txBox="1">
            <a:spLocks/>
          </p:cNvSpPr>
          <p:nvPr/>
        </p:nvSpPr>
        <p:spPr>
          <a:xfrm>
            <a:off x="1141519" y="1227004"/>
            <a:ext cx="10042558" cy="4185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en-GB" sz="3200" b="1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+mn-cs"/>
            </a:endParaRPr>
          </a:p>
          <a:p>
            <a:pPr algn="ctr" rtl="1">
              <a:lnSpc>
                <a:spcPct val="160000"/>
              </a:lnSpc>
            </a:pPr>
            <a:r>
              <a:rPr lang="en-GB" sz="36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 of Buffer Solutions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24CDFB0-65A5-4358-A63A-9B329E482DA0}"/>
              </a:ext>
            </a:extLst>
          </p:cNvPr>
          <p:cNvSpPr txBox="1">
            <a:spLocks/>
          </p:cNvSpPr>
          <p:nvPr/>
        </p:nvSpPr>
        <p:spPr>
          <a:xfrm>
            <a:off x="1062025" y="6462745"/>
            <a:ext cx="8144135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GB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BCH202 [Practical]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607E-43D5-44FC-8F1C-127F7024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</a:t>
            </a:fld>
            <a:endParaRPr lang="en-US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2A3274D-909B-47ED-5898-69D937D36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876" y="3585219"/>
            <a:ext cx="3500525" cy="30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8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53F2267-B52C-6C23-7F8F-C4381C41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0970" y="4529381"/>
            <a:ext cx="59515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GB" sz="6600" dirty="0">
                <a:solidFill>
                  <a:srgbClr val="252525"/>
                </a:solidFill>
              </a:rPr>
              <a:t>HA ⇌ A- + H2O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73403" y="3362786"/>
            <a:ext cx="1000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OH-</a:t>
            </a:r>
          </a:p>
        </p:txBody>
      </p:sp>
      <p:sp>
        <p:nvSpPr>
          <p:cNvPr id="19" name="Curved Left Arrow 18"/>
          <p:cNvSpPr/>
          <p:nvPr/>
        </p:nvSpPr>
        <p:spPr>
          <a:xfrm rot="19361757">
            <a:off x="4849869" y="3515817"/>
            <a:ext cx="625463" cy="1334094"/>
          </a:xfrm>
          <a:prstGeom prst="curvedLeftArrow">
            <a:avLst>
              <a:gd name="adj1" fmla="val 18692"/>
              <a:gd name="adj2" fmla="val 43895"/>
              <a:gd name="adj3" fmla="val 46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102" y="884767"/>
            <a:ext cx="11114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If </a:t>
            </a:r>
            <a:r>
              <a:rPr lang="en-US" b="1" dirty="0">
                <a:cs typeface="Times New Roman" panose="02020603050405020304" pitchFamily="18" charset="0"/>
              </a:rPr>
              <a:t>OH</a:t>
            </a:r>
            <a:r>
              <a:rPr lang="en-US" b="1" baseline="30000" dirty="0"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cs typeface="Times New Roman" panose="02020603050405020304" pitchFamily="18" charset="0"/>
              </a:rPr>
              <a:t>(base) </a:t>
            </a:r>
            <a:r>
              <a:rPr lang="en-US" dirty="0">
                <a:cs typeface="Times New Roman" panose="02020603050405020304" pitchFamily="18" charset="0"/>
              </a:rPr>
              <a:t>is added to this buffer system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cs typeface="Times New Roman" panose="02020603050405020304" pitchFamily="18" charset="0"/>
                <a:sym typeface="Wingdings" panose="05000000000000000000" pitchFamily="2" charset="2"/>
              </a:rPr>
              <a:t>OH</a:t>
            </a:r>
            <a:r>
              <a:rPr lang="en-US" b="1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will react with 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conjugated acid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to give </a:t>
            </a:r>
            <a:r>
              <a:rPr lang="en-US" u="sng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conjugate base</a:t>
            </a:r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and H</a:t>
            </a:r>
            <a:r>
              <a:rPr lang="en-US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6E991515-8BF6-CF50-05A3-7662BBA4C937}"/>
                  </a:ext>
                </a:extLst>
              </p14:cNvPr>
              <p14:cNvContentPartPr/>
              <p14:nvPr/>
            </p14:nvContentPartPr>
            <p14:xfrm>
              <a:off x="3096879" y="4241823"/>
              <a:ext cx="2116080" cy="168084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6E991515-8BF6-CF50-05A3-7662BBA4C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7879" y="4232823"/>
                <a:ext cx="2133720" cy="16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D98EEB62-C283-9EA0-5261-A99986C3A915}"/>
                  </a:ext>
                </a:extLst>
              </p14:cNvPr>
              <p14:cNvContentPartPr/>
              <p14:nvPr/>
            </p14:nvContentPartPr>
            <p14:xfrm>
              <a:off x="2778639" y="2691303"/>
              <a:ext cx="2219760" cy="171612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D98EEB62-C283-9EA0-5261-A99986C3A9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9639" y="2682303"/>
                <a:ext cx="2237400" cy="17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021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F1F4991-9AEE-E049-C553-9F0DBB47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11</a:t>
            </a:fld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6133A9C-8337-F5C7-3007-D1CEDA0AAB5B}"/>
              </a:ext>
            </a:extLst>
          </p:cNvPr>
          <p:cNvSpPr txBox="1"/>
          <p:nvPr/>
        </p:nvSpPr>
        <p:spPr>
          <a:xfrm>
            <a:off x="252442" y="807813"/>
            <a:ext cx="11718905" cy="212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NOTE: the buffer</a:t>
            </a:r>
            <a:r>
              <a:rPr lang="en-US" dirty="0">
                <a:latin typeface="Book Antiqua" panose="02040602050305030304" pitchFamily="18" charset="0"/>
              </a:rPr>
              <a:t> resists pH changes, when it’s two components are present in </a:t>
            </a:r>
            <a:r>
              <a:rPr lang="en-US" u="sng" dirty="0">
                <a:latin typeface="Book Antiqua" panose="02040602050305030304" pitchFamily="18" charset="0"/>
              </a:rPr>
              <a:t>specific proportions</a:t>
            </a:r>
            <a:r>
              <a:rPr lang="en-US" dirty="0"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endParaRPr lang="en-US" dirty="0">
              <a:latin typeface="Book Antiqua" panose="0204060205030503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latin typeface="Book Antiqua" panose="0204060205030503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Book Antiqua" panose="02040602050305030304" pitchFamily="18" charset="0"/>
              </a:rPr>
              <a:t>Thus, a buffer can protect against pH changes from added H+ or OH- ion as long as there is </a:t>
            </a:r>
            <a:r>
              <a:rPr lang="en-US" b="1" dirty="0">
                <a:latin typeface="Book Antiqua" panose="02040602050305030304" pitchFamily="18" charset="0"/>
              </a:rPr>
              <a:t>sufficient</a:t>
            </a:r>
            <a:r>
              <a:rPr lang="en-US" dirty="0">
                <a:latin typeface="Book Antiqua" panose="02040602050305030304" pitchFamily="18" charset="0"/>
              </a:rPr>
              <a:t> basic and acidic forms respectively </a:t>
            </a:r>
            <a:r>
              <a:rPr lang="en-US" dirty="0">
                <a:latin typeface="Book Antiqua" panose="02040602050305030304" pitchFamily="18" charset="0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As soon as you run out of one of the forms you no longer have a buffer .</a:t>
            </a:r>
            <a:endParaRPr lang="ar-SA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8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0126" y="6399378"/>
            <a:ext cx="2819399" cy="345796"/>
          </a:xfrm>
        </p:spPr>
        <p:txBody>
          <a:bodyPr>
            <a:normAutofit/>
          </a:bodyPr>
          <a:lstStyle/>
          <a:p>
            <a:fld id="{4FF2D5E2-642A-454C-B007-69D069F88973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4800" y="-79369"/>
            <a:ext cx="9042400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Mechanism of Action </a:t>
            </a:r>
            <a:r>
              <a:rPr lang="en-GB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cont</a:t>
            </a:r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’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Example:</a:t>
            </a:r>
            <a:r>
              <a:rPr lang="en-US" sz="4000" b="1" dirty="0">
                <a:solidFill>
                  <a:schemeClr val="accent1"/>
                </a:solidFill>
                <a:latin typeface="Book Antiqua" panose="02040602050305030304" pitchFamily="18" charset="0"/>
                <a:cs typeface="Aparajita" pitchFamily="34" charset="0"/>
              </a:rPr>
              <a:t> </a:t>
            </a:r>
          </a:p>
          <a:p>
            <a:endParaRPr lang="en-GB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ea typeface="+mn-ea"/>
              <a:cs typeface="Aparajita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3C38B9-D951-4A28-819A-AF42BD2DD4BA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90363-26F8-4CEB-A129-BC7F82479B3B}"/>
              </a:ext>
            </a:extLst>
          </p:cNvPr>
          <p:cNvSpPr/>
          <p:nvPr/>
        </p:nvSpPr>
        <p:spPr>
          <a:xfrm>
            <a:off x="1500188" y="1207428"/>
            <a:ext cx="10192279" cy="352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Aparajita" pitchFamily="34" charset="0"/>
              </a:rPr>
              <a:t>Buffer system: CH3COOH / CH3COO- , </a:t>
            </a:r>
            <a:r>
              <a:rPr lang="en-US" sz="1400" dirty="0">
                <a:cs typeface="Aparajita" pitchFamily="34" charset="0"/>
              </a:rPr>
              <a:t>(CH3COOH :acid - CH3COO-: conjugated base )</a:t>
            </a:r>
          </a:p>
          <a:p>
            <a:pPr>
              <a:buFontTx/>
              <a:buChar char="-"/>
            </a:pPr>
            <a:endParaRPr lang="en-US" sz="2000" dirty="0">
              <a:cs typeface="Aparajita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cs typeface="Aparajita" pitchFamily="34" charset="0"/>
              </a:rPr>
              <a:t>When acid [H+] added</a:t>
            </a:r>
            <a:r>
              <a:rPr lang="ar-SA" sz="2000" dirty="0">
                <a:cs typeface="Aparajita" pitchFamily="34" charset="0"/>
              </a:rPr>
              <a:t>:</a:t>
            </a:r>
            <a:r>
              <a:rPr lang="en-US" sz="2000" dirty="0">
                <a:cs typeface="Aparajita" pitchFamily="34" charset="0"/>
              </a:rPr>
              <a:t>          </a:t>
            </a:r>
            <a:r>
              <a:rPr lang="en-US" sz="2000" dirty="0">
                <a:cs typeface="Aparajita" pitchFamily="34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cs typeface="Aparajita" pitchFamily="34" charset="0"/>
              </a:rPr>
              <a:t>         </a:t>
            </a:r>
            <a:r>
              <a:rPr lang="en-US" sz="2000" dirty="0">
                <a:solidFill>
                  <a:srgbClr val="0070C0"/>
                </a:solidFill>
                <a:cs typeface="Aparajita" pitchFamily="34" charset="0"/>
              </a:rPr>
              <a:t>CH3COO-</a:t>
            </a:r>
            <a:r>
              <a:rPr lang="en-US" sz="2000" dirty="0">
                <a:cs typeface="Aparajita" pitchFamily="34" charset="0"/>
              </a:rPr>
              <a:t> + </a:t>
            </a:r>
            <a:r>
              <a:rPr lang="en-US" sz="2000" b="1" dirty="0">
                <a:cs typeface="Aparajita" pitchFamily="34" charset="0"/>
              </a:rPr>
              <a:t>H+</a:t>
            </a:r>
            <a:r>
              <a:rPr lang="en-US" sz="2000" dirty="0">
                <a:cs typeface="Aparajita" pitchFamily="34" charset="0"/>
              </a:rPr>
              <a:t>           </a:t>
            </a:r>
            <a:r>
              <a:rPr lang="en-US" sz="2000" dirty="0">
                <a:cs typeface="Aparajita" pitchFamily="34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cs typeface="Aparajita" pitchFamily="34" charset="0"/>
              </a:rPr>
              <a:t>       </a:t>
            </a:r>
            <a:r>
              <a:rPr lang="en-US" sz="2000" dirty="0">
                <a:solidFill>
                  <a:srgbClr val="FF0000"/>
                </a:solidFill>
                <a:cs typeface="Aparajita" pitchFamily="34" charset="0"/>
              </a:rPr>
              <a:t>CH3COOH</a:t>
            </a:r>
          </a:p>
          <a:p>
            <a:endParaRPr lang="en-US" sz="2000" dirty="0">
              <a:cs typeface="Aparajita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cs typeface="Aparajita" pitchFamily="34" charset="0"/>
              </a:rPr>
              <a:t>When base [OH] added</a:t>
            </a:r>
            <a:r>
              <a:rPr lang="ar-SA" sz="2000" dirty="0">
                <a:cs typeface="Aparajita" pitchFamily="34" charset="0"/>
              </a:rPr>
              <a:t>:</a:t>
            </a:r>
            <a:r>
              <a:rPr lang="en-US" sz="2000" dirty="0">
                <a:cs typeface="Aparajita" pitchFamily="34" charset="0"/>
              </a:rPr>
              <a:t>        </a:t>
            </a:r>
            <a:r>
              <a:rPr lang="en-US" sz="2000" dirty="0">
                <a:cs typeface="Aparajita" pitchFamily="34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cs typeface="Aparajita" pitchFamily="34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cs typeface="Aparajita" pitchFamily="34" charset="0"/>
              </a:rPr>
              <a:t>CH3COOH</a:t>
            </a:r>
            <a:r>
              <a:rPr lang="en-US" sz="2000" dirty="0">
                <a:cs typeface="Aparajita" pitchFamily="34" charset="0"/>
              </a:rPr>
              <a:t> + </a:t>
            </a:r>
            <a:r>
              <a:rPr lang="en-US" sz="2000" b="1" dirty="0">
                <a:cs typeface="Aparajita" pitchFamily="34" charset="0"/>
              </a:rPr>
              <a:t>OH -</a:t>
            </a:r>
            <a:r>
              <a:rPr lang="en-US" sz="2000" dirty="0">
                <a:cs typeface="Aparajita" pitchFamily="34" charset="0"/>
              </a:rPr>
              <a:t>            </a:t>
            </a:r>
            <a:r>
              <a:rPr lang="en-US" sz="2000" dirty="0">
                <a:cs typeface="Aparajita" pitchFamily="34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cs typeface="Aparajita" pitchFamily="34" charset="0"/>
              </a:rPr>
              <a:t>       </a:t>
            </a:r>
            <a:r>
              <a:rPr lang="en-US" sz="2000" dirty="0">
                <a:solidFill>
                  <a:srgbClr val="0070C0"/>
                </a:solidFill>
                <a:cs typeface="Aparajita" pitchFamily="34" charset="0"/>
              </a:rPr>
              <a:t>CH3COO-</a:t>
            </a:r>
            <a:r>
              <a:rPr lang="en-US" sz="2000" dirty="0">
                <a:cs typeface="Aparajita" pitchFamily="34" charset="0"/>
              </a:rPr>
              <a:t> </a:t>
            </a:r>
            <a:r>
              <a:rPr lang="ar-SA" sz="2000" dirty="0">
                <a:cs typeface="Aparajita" pitchFamily="34" charset="0"/>
              </a:rPr>
              <a:t> </a:t>
            </a:r>
            <a:r>
              <a:rPr lang="en-GB" sz="2000" dirty="0">
                <a:cs typeface="Aparajita" pitchFamily="34" charset="0"/>
              </a:rPr>
              <a:t>     </a:t>
            </a:r>
            <a:r>
              <a:rPr lang="ar-SA" sz="2000" dirty="0">
                <a:cs typeface="Aparajita" pitchFamily="34" charset="0"/>
              </a:rPr>
              <a:t> </a:t>
            </a:r>
            <a:r>
              <a:rPr lang="en-US" sz="2000" dirty="0">
                <a:cs typeface="Aparajita" pitchFamily="34" charset="0"/>
              </a:rPr>
              <a:t> + H2O </a:t>
            </a:r>
          </a:p>
          <a:p>
            <a:endParaRPr lang="en-US" sz="3600" dirty="0"/>
          </a:p>
          <a:p>
            <a:endParaRPr lang="en-US" sz="3600" dirty="0"/>
          </a:p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99C38B-8F26-45B0-A98A-A8F1F5B18A37}"/>
              </a:ext>
            </a:extLst>
          </p:cNvPr>
          <p:cNvCxnSpPr/>
          <p:nvPr/>
        </p:nvCxnSpPr>
        <p:spPr>
          <a:xfrm flipV="1">
            <a:off x="9527345" y="1767213"/>
            <a:ext cx="0" cy="381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259408-ECAC-4725-814D-A7E0AC4F3B5E}"/>
              </a:ext>
            </a:extLst>
          </p:cNvPr>
          <p:cNvCxnSpPr/>
          <p:nvPr/>
        </p:nvCxnSpPr>
        <p:spPr>
          <a:xfrm flipV="1">
            <a:off x="9429226" y="2289350"/>
            <a:ext cx="0" cy="3810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AFA1C7D4-B242-D5C8-9F56-E0DA4DB9D527}"/>
                  </a:ext>
                </a:extLst>
              </p14:cNvPr>
              <p14:cNvContentPartPr/>
              <p14:nvPr/>
            </p14:nvContentPartPr>
            <p14:xfrm>
              <a:off x="10677039" y="5026563"/>
              <a:ext cx="5760" cy="2880"/>
            </p14:xfrm>
          </p:contentPart>
        </mc:Choice>
        <mc:Fallback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AFA1C7D4-B242-D5C8-9F56-E0DA4DB9D5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8039" y="5017923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C1975D0-0D8D-A106-CA0E-F4985557F071}"/>
                  </a:ext>
                </a:extLst>
              </p14:cNvPr>
              <p14:cNvContentPartPr/>
              <p14:nvPr/>
            </p14:nvContentPartPr>
            <p14:xfrm>
              <a:off x="8396079" y="4519323"/>
              <a:ext cx="2160" cy="864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C1975D0-0D8D-A106-CA0E-F4985557F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7079" y="4510683"/>
                <a:ext cx="19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2A68BE8-4A4D-CD52-511D-5BE9714DD212}"/>
                  </a:ext>
                </a:extLst>
              </p14:cNvPr>
              <p14:cNvContentPartPr/>
              <p14:nvPr/>
            </p14:nvContentPartPr>
            <p14:xfrm>
              <a:off x="6968679" y="4230243"/>
              <a:ext cx="7200" cy="2520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2A68BE8-4A4D-CD52-511D-5BE9714DD2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9679" y="4221603"/>
                <a:ext cx="24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BA2A2F09-3053-B049-E017-518E44DFE690}"/>
                  </a:ext>
                </a:extLst>
              </p14:cNvPr>
              <p14:cNvContentPartPr/>
              <p14:nvPr/>
            </p14:nvContentPartPr>
            <p14:xfrm>
              <a:off x="5441199" y="2142603"/>
              <a:ext cx="360" cy="36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BA2A2F09-3053-B049-E017-518E44DFE6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32199" y="21339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1C3D2D57-40BB-AEC5-9E5D-5C07864265B3}"/>
                  </a:ext>
                </a:extLst>
              </p14:cNvPr>
              <p14:cNvContentPartPr/>
              <p14:nvPr/>
            </p14:nvContentPartPr>
            <p14:xfrm>
              <a:off x="5766279" y="3449403"/>
              <a:ext cx="360" cy="36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1C3D2D57-40BB-AEC5-9E5D-5C07864265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57639" y="344076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833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44" y="1322027"/>
            <a:ext cx="11521524" cy="5415362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The Henderson-Hasselbalch equation </a:t>
            </a:r>
            <a:r>
              <a:rPr lang="en-US" sz="1800" b="1" dirty="0">
                <a:solidFill>
                  <a:schemeClr val="tx1"/>
                </a:solidFill>
              </a:rPr>
              <a:t>is an equation that is often used to: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cs typeface="Aparajita" pitchFamily="34" charset="0"/>
              </a:rPr>
              <a:t>     1- To calculate the pH of the Buffer.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tx1"/>
                </a:solidFill>
                <a:cs typeface="Aparajita" pitchFamily="34" charset="0"/>
              </a:rPr>
              <a:t>     2-To prepare Buffer.</a:t>
            </a:r>
          </a:p>
          <a:p>
            <a:pPr marL="0" indent="0" algn="l" rtl="0">
              <a:buNone/>
            </a:pPr>
            <a:endParaRPr lang="en-US" sz="1800" dirty="0">
              <a:solidFill>
                <a:schemeClr val="tx1"/>
              </a:solidFill>
              <a:cs typeface="Aparajita" pitchFamily="34" charset="0"/>
            </a:endParaRPr>
          </a:p>
          <a:p>
            <a:pPr algn="l" rtl="0">
              <a:lnSpc>
                <a:spcPct val="150000"/>
              </a:lnSpc>
              <a:buFontTx/>
              <a:buChar char="-"/>
            </a:pPr>
            <a:endParaRPr lang="en-US" sz="1800" dirty="0">
              <a:solidFill>
                <a:schemeClr val="tx1"/>
              </a:solidFill>
              <a:cs typeface="Aparajita" pitchFamily="34" charset="0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chemeClr val="tx1"/>
                </a:solidFill>
              </a:rPr>
              <a:t>Where:</a:t>
            </a:r>
          </a:p>
          <a:p>
            <a:pPr marL="0" indent="0" algn="l" rtl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chemeClr val="tx1"/>
                </a:solidFill>
              </a:rPr>
              <a:t>- **pH**: is the hydrogen </a:t>
            </a:r>
            <a:r>
              <a:rPr lang="en-US" sz="1800" dirty="0"/>
              <a:t>number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tx1"/>
                </a:solidFill>
              </a:rPr>
              <a:t>- **</a:t>
            </a:r>
            <a:r>
              <a:rPr lang="en-US" sz="1800" dirty="0" err="1">
                <a:solidFill>
                  <a:schemeClr val="tx1"/>
                </a:solidFill>
              </a:rPr>
              <a:t>pKa</a:t>
            </a:r>
            <a:r>
              <a:rPr lang="en-US" sz="1800" dirty="0">
                <a:solidFill>
                  <a:schemeClr val="tx1"/>
                </a:solidFill>
              </a:rPr>
              <a:t>**: is the acid dissociation constant.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tx1"/>
                </a:solidFill>
              </a:rPr>
              <a:t>- **[A⁻]**: is the concentration of the conjugate base (salt).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tx1"/>
                </a:solidFill>
              </a:rPr>
              <a:t>- **[HA]**: is the concentration of the acid."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9013" y="2308191"/>
            <a:ext cx="3051071" cy="12338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440165" y="-90018"/>
            <a:ext cx="9042400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Henderson-Hasselbalch equation: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78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75" y="1322027"/>
            <a:ext cx="11274693" cy="4800600"/>
          </a:xfrm>
        </p:spPr>
        <p:txBody>
          <a:bodyPr>
            <a:noAutofit/>
          </a:bodyPr>
          <a:lstStyle/>
          <a:p>
            <a:pPr marL="0" indent="0" algn="ctr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It expresses the efficiency of the buffer solution in resisting changes in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pH.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Buffer capacity can be defined in many ways, it can be defined as:</a:t>
            </a:r>
          </a:p>
          <a:p>
            <a:pPr marL="0" indent="0"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 number of moles of H+/OH- ions that must be added to one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liter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of the buffer in order to decrease /increase the pH by one unit respectively. </a:t>
            </a: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Buffer capacity is </a:t>
            </a:r>
            <a:r>
              <a:rPr lang="en-GB" sz="2400" b="1" u="sng" dirty="0">
                <a:solidFill>
                  <a:schemeClr val="tx1"/>
                </a:solidFill>
              </a:rPr>
              <a:t>directly proportional </a:t>
            </a:r>
            <a:r>
              <a:rPr lang="en-GB" sz="2400" dirty="0">
                <a:solidFill>
                  <a:schemeClr val="tx1"/>
                </a:solidFill>
              </a:rPr>
              <a:t>to the buffer concentration. How?</a:t>
            </a:r>
          </a:p>
          <a:p>
            <a:pPr marL="0" indent="0"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None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Buffer capacity: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0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8A3E0-E319-41D1-9EC5-D458C3BA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A4F0E-A040-4D82-B6EB-8F36780C890A}"/>
              </a:ext>
            </a:extLst>
          </p:cNvPr>
          <p:cNvSpPr/>
          <p:nvPr/>
        </p:nvSpPr>
        <p:spPr>
          <a:xfrm>
            <a:off x="3794994" y="2410651"/>
            <a:ext cx="4815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231111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58" y="1078420"/>
            <a:ext cx="10217678" cy="4800600"/>
          </a:xfrm>
        </p:spPr>
        <p:txBody>
          <a:bodyPr>
            <a:noAutofit/>
          </a:bodyPr>
          <a:lstStyle/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To learn how to prepare buffers</a:t>
            </a:r>
            <a:r>
              <a:rPr lang="en-GB" dirty="0">
                <a:cs typeface="Times New Roman" panose="02020603050405020304" pitchFamily="18" charset="0"/>
              </a:rPr>
              <a:t>:</a:t>
            </a: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“</a:t>
            </a:r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A. Preparation of phosphate buffer: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To understand the behaviour of buffers solutions.</a:t>
            </a: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Objectives: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45" y="1003551"/>
            <a:ext cx="11540368" cy="5436517"/>
          </a:xfrm>
        </p:spPr>
        <p:txBody>
          <a:bodyPr>
            <a:noAutofit/>
          </a:bodyPr>
          <a:lstStyle/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Prepare 50 ml from phosphate buffer with concentration 0.25M and pH=7.4, if you know that (</a:t>
            </a:r>
            <a:r>
              <a:rPr lang="en-GB" sz="16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pKa</a:t>
            </a:r>
            <a:r>
              <a:rPr lang="en-GB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=7.2).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You are provided with buffer solution content: 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(Monosodium dihydrogen phosphate </a:t>
            </a:r>
            <a:r>
              <a:rPr lang="en-GB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NaH</a:t>
            </a:r>
            <a:r>
              <a:rPr lang="en-GB" sz="1050" u="sng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GB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PO</a:t>
            </a:r>
            <a:r>
              <a:rPr lang="en-GB" sz="1050" u="sng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)and (Disodium hydrogen phosphate </a:t>
            </a:r>
            <a:r>
              <a:rPr lang="en-GB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Na</a:t>
            </a:r>
            <a:r>
              <a:rPr lang="en-GB" sz="1050" u="sng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GB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HPO</a:t>
            </a:r>
            <a:r>
              <a:rPr lang="en-GB" sz="1050" u="sng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GB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.)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Solution: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■ Provided:</a:t>
            </a:r>
          </a:p>
          <a:p>
            <a:pPr algn="l" rtl="0">
              <a:buClr>
                <a:schemeClr val="bg1">
                  <a:lumMod val="75000"/>
                </a:schemeClr>
              </a:buClr>
            </a:pPr>
            <a:r>
              <a:rPr lang="en-GB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Pka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= 7.2</a:t>
            </a:r>
          </a:p>
          <a:p>
            <a:pPr algn="l" rtl="0">
              <a:buClr>
                <a:schemeClr val="bg1">
                  <a:lumMod val="75000"/>
                </a:schemeClr>
              </a:buClr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pH=7.4</a:t>
            </a:r>
          </a:p>
          <a:p>
            <a:pPr algn="l" rtl="0">
              <a:buClr>
                <a:schemeClr val="bg1">
                  <a:lumMod val="75000"/>
                </a:schemeClr>
              </a:buClr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Final volume of buffer =50 ml</a:t>
            </a:r>
          </a:p>
          <a:p>
            <a:pPr algn="l" rtl="0">
              <a:buClr>
                <a:schemeClr val="bg1">
                  <a:lumMod val="75000"/>
                </a:schemeClr>
              </a:buClr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Concentration of buffer = 0.25 M 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1600" dirty="0">
                <a:cs typeface="Times New Roman" panose="02020603050405020304" pitchFamily="18" charset="0"/>
              </a:rPr>
              <a:t>[HA] + [A</a:t>
            </a:r>
            <a:r>
              <a:rPr lang="en-GB" sz="1600" baseline="30000" dirty="0">
                <a:cs typeface="Times New Roman" panose="02020603050405020304" pitchFamily="18" charset="0"/>
              </a:rPr>
              <a:t>-</a:t>
            </a:r>
            <a:r>
              <a:rPr lang="en-GB" sz="1600" dirty="0">
                <a:cs typeface="Times New Roman" panose="02020603050405020304" pitchFamily="18" charset="0"/>
              </a:rPr>
              <a:t>]</a:t>
            </a: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■ Required: </a:t>
            </a:r>
          </a:p>
          <a:p>
            <a:pPr algn="l" rtl="0">
              <a:buClr>
                <a:schemeClr val="bg1">
                  <a:lumMod val="75000"/>
                </a:schemeClr>
              </a:buClr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Weight in grams (g) of NaH</a:t>
            </a:r>
            <a:r>
              <a:rPr lang="en-GB" sz="105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PO</a:t>
            </a:r>
            <a:r>
              <a:rPr lang="en-GB" sz="1050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(as HA) 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and  Na</a:t>
            </a:r>
            <a:r>
              <a:rPr lang="en-GB" sz="105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HPO</a:t>
            </a:r>
            <a:r>
              <a:rPr lang="en-GB" sz="1050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(as A-)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A. Preparation of phosphate buffer: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69A4316-5EB1-4FC6-A8B2-13FB42D95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8623" y="1967837"/>
            <a:ext cx="3264124" cy="4737764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BBE37BB-A591-01FA-0FEA-02F509767A64}"/>
              </a:ext>
            </a:extLst>
          </p:cNvPr>
          <p:cNvGrpSpPr/>
          <p:nvPr/>
        </p:nvGrpSpPr>
        <p:grpSpPr>
          <a:xfrm>
            <a:off x="10668000" y="5225418"/>
            <a:ext cx="975360" cy="953280"/>
            <a:chOff x="10668000" y="5225418"/>
            <a:chExt cx="975360" cy="95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B0216EED-82F7-B9F2-24C6-082DCE4A7F7C}"/>
                    </a:ext>
                  </a:extLst>
                </p14:cNvPr>
                <p14:cNvContentPartPr/>
                <p14:nvPr/>
              </p14:nvContentPartPr>
              <p14:xfrm>
                <a:off x="10670199" y="5225418"/>
                <a:ext cx="931680" cy="953280"/>
              </p14:xfrm>
            </p:contentPart>
          </mc:Choice>
          <mc:Fallback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B0216EED-82F7-B9F2-24C6-082DCE4A7F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07199" y="5162418"/>
                  <a:ext cx="1057320" cy="1078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8EF5C3-DBF5-4BAB-B839-A43BDA2C8587}"/>
                </a:ext>
              </a:extLst>
            </p:cNvPr>
            <p:cNvSpPr txBox="1"/>
            <p:nvPr/>
          </p:nvSpPr>
          <p:spPr>
            <a:xfrm>
              <a:off x="10668000" y="5409936"/>
              <a:ext cx="9753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ml</a:t>
              </a:r>
              <a:endParaRPr lang="ar-S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28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18" y="720731"/>
            <a:ext cx="11242529" cy="4800600"/>
          </a:xfrm>
        </p:spPr>
        <p:txBody>
          <a:bodyPr>
            <a:noAutofit/>
          </a:bodyPr>
          <a:lstStyle/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-To prepare a buffer Henderson-Hasselbalch equation is used: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        pH = </a:t>
            </a:r>
            <a:r>
              <a:rPr lang="en-GB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pka</a:t>
            </a: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 + log [A-] \[HA]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First: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calculate the concentration of the weak acid and its conjugated base that make up the buffer with 0.25 M: </a:t>
            </a: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Assume [A-] = y         and            [HA] = 0.25 – y</a:t>
            </a: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353418" y="-449616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Calculations: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669933" y="693959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2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437A7B-3634-3083-36C6-2891033C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327C3F6E-2E3C-4A51-594E-009BC5D307D1}"/>
                  </a:ext>
                </a:extLst>
              </p:cNvPr>
              <p:cNvSpPr txBox="1"/>
              <p:nvPr/>
            </p:nvSpPr>
            <p:spPr>
              <a:xfrm>
                <a:off x="1660506" y="605861"/>
                <a:ext cx="7482091" cy="3394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 rtl="0">
                  <a:buClr>
                    <a:schemeClr val="bg1">
                      <a:lumMod val="75000"/>
                    </a:schemeClr>
                  </a:buClr>
                  <a:buNone/>
                </a:pPr>
                <a:r>
                  <a:rPr lang="en-GB" sz="1800" b="1" dirty="0">
                    <a:solidFill>
                      <a:schemeClr val="accent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So:</a:t>
                </a:r>
              </a:p>
              <a:p>
                <a:pPr marL="0" indent="0" algn="ctr" rtl="0">
                  <a:buClr>
                    <a:schemeClr val="bg1">
                      <a:lumMod val="75000"/>
                    </a:schemeClr>
                  </a:buClr>
                  <a:buNone/>
                </a:pPr>
                <a:r>
                  <a:rPr lang="en-US" sz="1800" dirty="0">
                    <a:cs typeface="Arabic Typesetting" pitchFamily="66" charset="-78"/>
                  </a:rPr>
                  <a:t>7.4 = 7.2 +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Arabic Typesetting" pitchFamily="66" charset="-78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.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25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 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GB" sz="1800" b="1" dirty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ctr" rtl="0">
                  <a:buClr>
                    <a:schemeClr val="bg1">
                      <a:lumMod val="75000"/>
                    </a:schemeClr>
                  </a:buClr>
                  <a:buNone/>
                </a:pPr>
                <a:r>
                  <a:rPr lang="en-US" sz="1800" dirty="0">
                    <a:cs typeface="Arabic Typesetting" pitchFamily="66" charset="-78"/>
                  </a:rPr>
                  <a:t>0.2=log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Arabic Typesetting" pitchFamily="66" charset="-78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.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25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 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GB" sz="1800" b="1" dirty="0">
                  <a:solidFill>
                    <a:schemeClr val="accent2">
                      <a:lumMod val="75000"/>
                    </a:schemeClr>
                  </a:solidFill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  <a:p>
                <a:pPr marL="0" indent="0" algn="ctr" rtl="0">
                  <a:buClr>
                    <a:schemeClr val="bg1">
                      <a:lumMod val="75000"/>
                    </a:schemeClr>
                  </a:buClr>
                  <a:buNone/>
                </a:pPr>
                <a:r>
                  <a:rPr lang="en-GB" sz="1800" b="1" dirty="0">
                    <a:solidFill>
                      <a:schemeClr val="accent2">
                        <a:lumMod val="75000"/>
                      </a:schemeClr>
                    </a:solidFill>
                    <a:ea typeface="Ebrima" panose="02000000000000000000" pitchFamily="2" charset="0"/>
                    <a:cs typeface="Times New Roman" panose="02020603050405020304" pitchFamily="18" charset="0"/>
                  </a:rPr>
                  <a:t>By taking the “Anti log for both sides” :</a:t>
                </a:r>
              </a:p>
              <a:p>
                <a:pPr marL="0" indent="0" algn="ctr" rtl="0">
                  <a:buNone/>
                </a:pPr>
                <a:r>
                  <a:rPr lang="en-US" sz="1800" dirty="0">
                    <a:cs typeface="Arabic Typesetting" pitchFamily="66" charset="-78"/>
                  </a:rPr>
                  <a:t>1.58 </a:t>
                </a:r>
                <a:r>
                  <a:rPr lang="ar-SA" sz="1800" dirty="0">
                    <a:cs typeface="Arabic Typesetting" pitchFamily="66" charset="-78"/>
                  </a:rPr>
                  <a:t> =</a:t>
                </a:r>
                <a:r>
                  <a:rPr lang="en-US" sz="1800" dirty="0"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Arabic Typesetting" pitchFamily="66" charset="-78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0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.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25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 −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  <a:cs typeface="Arabic Typesetting" pitchFamily="66" charset="-78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ar-SA" sz="1800" dirty="0">
                  <a:cs typeface="Arabic Typesetting" pitchFamily="66" charset="-78"/>
                </a:endParaRPr>
              </a:p>
              <a:p>
                <a:pPr marL="0" indent="0" algn="ctr" rtl="0">
                  <a:buNone/>
                </a:pPr>
                <a:r>
                  <a:rPr lang="en-US" sz="1800" dirty="0">
                    <a:cs typeface="Arabic Typesetting" pitchFamily="66" charset="-78"/>
                  </a:rPr>
                  <a:t>y=0.395 – 1.58 y</a:t>
                </a:r>
              </a:p>
              <a:p>
                <a:pPr marL="0" indent="0" algn="ctr" rtl="0">
                  <a:buNone/>
                </a:pPr>
                <a:r>
                  <a:rPr lang="en-US" sz="1800" dirty="0">
                    <a:cs typeface="Arabic Typesetting" pitchFamily="66" charset="-78"/>
                  </a:rPr>
                  <a:t>1.58 y + y = 0.395</a:t>
                </a:r>
              </a:p>
              <a:p>
                <a:pPr marL="0" indent="0" algn="ctr" rtl="0">
                  <a:buNone/>
                </a:pPr>
                <a:endParaRPr lang="en-US" sz="1800" dirty="0">
                  <a:cs typeface="Arabic Typesetting" pitchFamily="66" charset="-78"/>
                </a:endParaRPr>
              </a:p>
              <a:p>
                <a:pPr marL="0" indent="0" algn="ctr" rtl="0">
                  <a:buNone/>
                </a:pPr>
                <a:r>
                  <a:rPr lang="en-US" sz="2000" b="1" u="sng" dirty="0">
                    <a:solidFill>
                      <a:schemeClr val="accent1"/>
                    </a:solidFill>
                    <a:cs typeface="Arabic Typesetting" pitchFamily="66" charset="-78"/>
                  </a:rPr>
                  <a:t>y= 0.15 M</a:t>
                </a:r>
              </a:p>
              <a:p>
                <a:pPr marL="0" indent="0" algn="ctr" rtl="0">
                  <a:buClr>
                    <a:schemeClr val="bg1">
                      <a:lumMod val="75000"/>
                    </a:schemeClr>
                  </a:buClr>
                  <a:buNone/>
                </a:pPr>
                <a:r>
                  <a:rPr lang="en-GB" sz="1800" dirty="0">
                    <a:solidFill>
                      <a:prstClr val="black"/>
                    </a:solidFill>
                    <a:ea typeface="Ebrima" panose="02000000000000000000" pitchFamily="2" charset="0"/>
                    <a:cs typeface="Times New Roman" panose="02020603050405020304" pitchFamily="18" charset="0"/>
                  </a:rPr>
                  <a:t>[which is the concentration of </a:t>
                </a:r>
                <a:r>
                  <a:rPr lang="en-GB" sz="1800" dirty="0">
                    <a:solidFill>
                      <a:schemeClr val="accent2"/>
                    </a:solidFill>
                    <a:ea typeface="Ebrima" panose="02000000000000000000" pitchFamily="2" charset="0"/>
                    <a:cs typeface="Times New Roman" panose="02020603050405020304" pitchFamily="18" charset="0"/>
                  </a:rPr>
                  <a:t>[A</a:t>
                </a:r>
                <a:r>
                  <a:rPr lang="en-GB" sz="1800" baseline="30000" dirty="0">
                    <a:solidFill>
                      <a:schemeClr val="accent2"/>
                    </a:solidFill>
                    <a:ea typeface="Ebrima" panose="02000000000000000000" pitchFamily="2" charset="0"/>
                    <a:cs typeface="Times New Roman" panose="02020603050405020304" pitchFamily="18" charset="0"/>
                  </a:rPr>
                  <a:t>-</a:t>
                </a:r>
                <a:r>
                  <a:rPr lang="en-GB" sz="1800" dirty="0">
                    <a:solidFill>
                      <a:schemeClr val="accent2"/>
                    </a:solidFill>
                    <a:ea typeface="Ebrima" panose="02000000000000000000" pitchFamily="2" charset="0"/>
                    <a:cs typeface="Times New Roman" panose="02020603050405020304" pitchFamily="18" charset="0"/>
                  </a:rPr>
                  <a:t>]</a:t>
                </a:r>
                <a:r>
                  <a:rPr lang="en-GB" sz="1800" dirty="0">
                    <a:solidFill>
                      <a:prstClr val="black"/>
                    </a:solidFill>
                    <a:ea typeface="Ebrima" panose="02000000000000000000" pitchFamily="2" charset="0"/>
                    <a:cs typeface="Times New Roman" panose="02020603050405020304" pitchFamily="18" charset="0"/>
                  </a:rPr>
                  <a:t> in the buffer ]</a:t>
                </a:r>
                <a:endParaRPr lang="en-GB" sz="1800" b="1" dirty="0">
                  <a:solidFill>
                    <a:schemeClr val="accent2">
                      <a:lumMod val="75000"/>
                    </a:schemeClr>
                  </a:solidFill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327C3F6E-2E3C-4A51-594E-009BC5D30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06" y="605861"/>
                <a:ext cx="7482091" cy="3394006"/>
              </a:xfrm>
              <a:prstGeom prst="rect">
                <a:avLst/>
              </a:prstGeom>
              <a:blipFill>
                <a:blip r:embed="rId2"/>
                <a:stretch>
                  <a:fillRect t="-898" b="-17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5DB011B6-EC9A-D6C9-4C1D-3F799C0E0619}"/>
              </a:ext>
            </a:extLst>
          </p:cNvPr>
          <p:cNvSpPr txBox="1"/>
          <p:nvPr/>
        </p:nvSpPr>
        <p:spPr>
          <a:xfrm>
            <a:off x="1218732" y="4427290"/>
            <a:ext cx="96194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buClr>
                <a:srgbClr val="29C2F2"/>
              </a:buClr>
              <a:buNone/>
            </a:pPr>
            <a:r>
              <a:rPr lang="en-GB" sz="2400" b="1" dirty="0">
                <a:solidFill>
                  <a:schemeClr val="accent2"/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So, </a:t>
            </a:r>
            <a:r>
              <a:rPr lang="en-GB" sz="1800" dirty="0">
                <a:solidFill>
                  <a:prstClr val="black"/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[HA] = 0.25 – 0.15 = </a:t>
            </a:r>
            <a:r>
              <a:rPr lang="en-GB" sz="1800" b="1" u="sng" dirty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0.1 M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GB" sz="1800" dirty="0">
                <a:solidFill>
                  <a:prstClr val="black"/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[which is the concentration of </a:t>
            </a:r>
            <a:r>
              <a:rPr lang="en-GB" sz="1800" dirty="0">
                <a:solidFill>
                  <a:schemeClr val="accent2"/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[HA] </a:t>
            </a:r>
            <a:r>
              <a:rPr lang="en-GB" sz="1800" dirty="0">
                <a:solidFill>
                  <a:prstClr val="black"/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in the buffer ] 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s-ES" sz="1800" dirty="0">
              <a:solidFill>
                <a:schemeClr val="tx1"/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Right Brace 3">
            <a:extLst>
              <a:ext uri="{FF2B5EF4-FFF2-40B4-BE49-F238E27FC236}">
                <a16:creationId xmlns:a16="http://schemas.microsoft.com/office/drawing/2014/main" id="{465B4741-A601-4D15-9845-60B3BBEE0293}"/>
              </a:ext>
            </a:extLst>
          </p:cNvPr>
          <p:cNvSpPr/>
          <p:nvPr/>
        </p:nvSpPr>
        <p:spPr>
          <a:xfrm>
            <a:off x="8913998" y="3792237"/>
            <a:ext cx="519655" cy="931228"/>
          </a:xfrm>
          <a:prstGeom prst="rightBrace">
            <a:avLst>
              <a:gd name="adj1" fmla="val 8333"/>
              <a:gd name="adj2" fmla="val 46022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74B1A9-B31E-4E8A-82AE-BF7F3F5B9660}"/>
              </a:ext>
            </a:extLst>
          </p:cNvPr>
          <p:cNvSpPr txBox="1"/>
          <p:nvPr/>
        </p:nvSpPr>
        <p:spPr>
          <a:xfrm>
            <a:off x="9707428" y="3970345"/>
            <a:ext cx="2196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0.15+ 0.1 = 0.25M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Times New Roman" panose="02020603050405020304" pitchFamily="18" charset="0"/>
              </a:rPr>
              <a:t>Which is the targeted concentration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Hydrogen number (pH) 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2C29B-C876-4359-BC95-1B4BF5E7C0EC}"/>
              </a:ext>
            </a:extLst>
          </p:cNvPr>
          <p:cNvSpPr/>
          <p:nvPr/>
        </p:nvSpPr>
        <p:spPr>
          <a:xfrm>
            <a:off x="443175" y="1636766"/>
            <a:ext cx="114664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The </a:t>
            </a:r>
            <a:r>
              <a:rPr lang="en-GB" sz="2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acidity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and basicity of certain solutions can be determined by </a:t>
            </a:r>
            <a:r>
              <a:rPr lang="en-GB" sz="2200" kern="0" dirty="0">
                <a:solidFill>
                  <a:srgbClr val="FF0000"/>
                </a:solidFill>
                <a:cs typeface="Times New Roman" panose="02020603050405020304" pitchFamily="18" charset="0"/>
              </a:rPr>
              <a:t>measuring </a:t>
            </a:r>
            <a:r>
              <a:rPr lang="en-GB" sz="2200" u="sng" kern="0" dirty="0">
                <a:solidFill>
                  <a:srgbClr val="FF0000"/>
                </a:solidFill>
                <a:cs typeface="Times New Roman" panose="02020603050405020304" pitchFamily="18" charset="0"/>
              </a:rPr>
              <a:t>hydrogen number (pH). </a:t>
            </a:r>
            <a:br>
              <a:rPr lang="en-GB" sz="2200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GB" sz="2200" u="sng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b="1" kern="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pH defined as: 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The negative logarithm of the hydrogen ion concentration.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en-GB" sz="22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</a:t>
            </a:r>
            <a:r>
              <a:rPr lang="en-GB" sz="2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pH= </a:t>
            </a:r>
            <a:r>
              <a:rPr lang="en-GB" sz="36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GB" sz="22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 Log [H</a:t>
            </a:r>
            <a:r>
              <a:rPr lang="en-GB" sz="2200" b="1" kern="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en-GB" sz="22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]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en-GB" sz="2200" b="1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When </a:t>
            </a:r>
            <a:r>
              <a:rPr lang="en-GB" sz="2200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the </a:t>
            </a:r>
            <a:r>
              <a:rPr lang="en-GB" sz="2200" u="sng" kern="0" dirty="0">
                <a:solidFill>
                  <a:srgbClr val="FF0000"/>
                </a:solidFill>
                <a:cs typeface="Times New Roman" panose="02020603050405020304" pitchFamily="18" charset="0"/>
              </a:rPr>
              <a:t>pH value is high</a:t>
            </a:r>
            <a:r>
              <a:rPr lang="en-GB" sz="2200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it mean  the concentration of </a:t>
            </a:r>
            <a:r>
              <a:rPr lang="en-GB" sz="2200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hydrogen ion is low 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and vice versa.</a:t>
            </a:r>
          </a:p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39D486-235A-4178-B75E-B377B4518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30" y="4982086"/>
            <a:ext cx="5866578" cy="1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58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44" y="213173"/>
            <a:ext cx="11440243" cy="5023677"/>
          </a:xfrm>
        </p:spPr>
        <p:txBody>
          <a:bodyPr>
            <a:noAutofit/>
          </a:bodyPr>
          <a:lstStyle/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Second: </a:t>
            </a:r>
            <a:r>
              <a:rPr lang="en-GB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Calculate the weight in grams (g) needed from [A-] and [HA] using Molarity:</a:t>
            </a:r>
            <a:endParaRPr lang="en-GB" sz="20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 rtl="0">
              <a:buClr>
                <a:srgbClr val="FF0000"/>
              </a:buClr>
              <a:buSzPct val="112000"/>
              <a:buFont typeface="+mj-lt"/>
              <a:buAutoNum type="alphaUcPeriod"/>
            </a:pPr>
            <a:r>
              <a:rPr lang="en-GB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Calculate the </a:t>
            </a:r>
            <a:r>
              <a:rPr lang="en-GB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weight</a:t>
            </a:r>
            <a:r>
              <a:rPr lang="en-GB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 in (g) needed from [A-] </a:t>
            </a:r>
            <a:r>
              <a:rPr lang="en-GB" sz="1600" dirty="0">
                <a:cs typeface="Times New Roman" panose="02020603050405020304" pitchFamily="18" charset="0"/>
              </a:rPr>
              <a:t>to prepare the buffer, so number of mole of [A- ] should be calculated first :</a:t>
            </a:r>
            <a:r>
              <a:rPr lang="en-GB" sz="1600" dirty="0"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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Calculate moles of A- in buffer: </a:t>
            </a: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b="1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No. of mole (of A-) = </a:t>
            </a:r>
            <a:r>
              <a:rPr lang="en-GB" sz="1400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molarity [A-</a:t>
            </a:r>
            <a:r>
              <a:rPr lang="en-GB" sz="1400" dirty="0"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]</a:t>
            </a:r>
            <a:r>
              <a:rPr lang="en-GB" sz="1400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X volume in Liter (volume of the buffer)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= 0.15 M x 0.05 L = </a:t>
            </a:r>
            <a:r>
              <a:rPr lang="en-GB" sz="1400" b="1" dirty="0">
                <a:solidFill>
                  <a:srgbClr val="0070C0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0.0075 mole 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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Calculate weight of [A-] needed: 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b="1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Weight in (g) of [A-] = </a:t>
            </a:r>
            <a:r>
              <a:rPr lang="en-GB" sz="1400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No. of moles x  M.W. (g/mole)</a:t>
            </a: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= 0.0075 x 142  =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1.065 g</a:t>
            </a: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--------------------------------------------------------------------------------------------------------------------------------------</a:t>
            </a: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endParaRPr lang="en-GB" sz="1400" b="1" dirty="0">
              <a:solidFill>
                <a:schemeClr val="accent2">
                  <a:lumMod val="75000"/>
                </a:schemeClr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endParaRPr lang="en-GB" sz="1400" b="1" dirty="0">
              <a:solidFill>
                <a:schemeClr val="accent2">
                  <a:lumMod val="75000"/>
                </a:schemeClr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B. Calculate the </a:t>
            </a:r>
            <a:r>
              <a:rPr lang="en-GB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weight</a:t>
            </a:r>
            <a:r>
              <a:rPr lang="en-GB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 in (g) needed from [HA] 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to prepare the buffer, so number of mole of [HA] should be calculated first :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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Calculate moles of HA in buffer: </a:t>
            </a: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b="1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No. of mole (of HA) = </a:t>
            </a:r>
            <a:r>
              <a:rPr lang="en-GB" sz="1400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molarity  [HA] X volume L (volume of the buffer)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= 0.1 M x 0.05 L = </a:t>
            </a:r>
            <a:r>
              <a:rPr lang="en-GB" sz="1400" dirty="0">
                <a:solidFill>
                  <a:srgbClr val="0070C0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0.005 mole </a:t>
            </a:r>
            <a:endParaRPr lang="en-GB" sz="1400" b="1" dirty="0">
              <a:solidFill>
                <a:srgbClr val="0070C0"/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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Calculate weight of [HA] needed: 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b="1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Weight in (g) of [HA] = </a:t>
            </a:r>
            <a:r>
              <a:rPr lang="en-GB" sz="1400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No. of moles x  M.W. (g/mole)</a:t>
            </a: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r>
              <a:rPr lang="en-GB" sz="1400" dirty="0">
                <a:solidFill>
                  <a:schemeClr val="tx1"/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= 0.005 x 120 =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0.6 g</a:t>
            </a:r>
          </a:p>
          <a:p>
            <a:pPr marL="0" indent="0" algn="ctr" rtl="0">
              <a:buClr>
                <a:schemeClr val="bg1">
                  <a:lumMod val="75000"/>
                </a:schemeClr>
              </a:buClr>
              <a:buNone/>
            </a:pPr>
            <a:endParaRPr lang="en-GB" sz="1400" b="1" dirty="0">
              <a:solidFill>
                <a:schemeClr val="accent2">
                  <a:lumMod val="75000"/>
                </a:schemeClr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s-ES" sz="1600" dirty="0">
              <a:solidFill>
                <a:schemeClr val="tx1"/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A0C812-0736-488B-A321-0993ED8F663C}"/>
              </a:ext>
            </a:extLst>
          </p:cNvPr>
          <p:cNvSpPr/>
          <p:nvPr/>
        </p:nvSpPr>
        <p:spPr>
          <a:xfrm>
            <a:off x="6268720" y="2983799"/>
            <a:ext cx="663787" cy="27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A9175C-B6E0-4A7E-BCD2-522E0E7B9D8C}"/>
              </a:ext>
            </a:extLst>
          </p:cNvPr>
          <p:cNvSpPr/>
          <p:nvPr/>
        </p:nvSpPr>
        <p:spPr>
          <a:xfrm>
            <a:off x="6268720" y="6294942"/>
            <a:ext cx="477519" cy="253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52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7" y="849424"/>
            <a:ext cx="11948908" cy="4951126"/>
          </a:xfrm>
        </p:spPr>
        <p:txBody>
          <a:bodyPr>
            <a:noAutofit/>
          </a:bodyPr>
          <a:lstStyle/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Now take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0.6 g 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from NaH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PO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and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1.065 g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from Na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HPO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dissolve them in a volume of a distal water (less than 50 ml).</a:t>
            </a: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Check the pH, then complete the volume up to 50 ml by addition of distal water using a volumetric flask. 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s-ES" sz="1800" dirty="0">
              <a:solidFill>
                <a:schemeClr val="tx1"/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Method: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50ml Volumetric Flask - Eisco Labs Class B Borosilicate Glass w/Chemical  Resistant Polyethylene Stopper: Amazon.co.uk: Business, Industry &amp; Science">
            <a:extLst>
              <a:ext uri="{FF2B5EF4-FFF2-40B4-BE49-F238E27FC236}">
                <a16:creationId xmlns:a16="http://schemas.microsoft.com/office/drawing/2014/main" id="{BA21D17D-2907-4650-B742-DD358862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35" y="3142043"/>
            <a:ext cx="1895556" cy="37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15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4" y="849423"/>
            <a:ext cx="11943298" cy="5287715"/>
          </a:xfrm>
        </p:spPr>
        <p:txBody>
          <a:bodyPr>
            <a:noAutofit/>
          </a:bodyPr>
          <a:lstStyle/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Method:</a:t>
            </a:r>
          </a:p>
          <a:p>
            <a:pPr marL="342900" indent="-342900" algn="l" rtl="0">
              <a:buClr>
                <a:schemeClr val="accent2"/>
              </a:buClr>
              <a:buFont typeface="+mj-lt"/>
              <a:buAutoNum type="arabicPeriod"/>
            </a:pPr>
            <a:r>
              <a:rPr lang="en-GB" sz="1800" dirty="0">
                <a:cs typeface="Times New Roman" panose="02020603050405020304" pitchFamily="18" charset="0"/>
              </a:rPr>
              <a:t>In one beaker add 10 ml of 0.25M phosphate buffer that you have prepared, and in another beaker add 10 ml of </a:t>
            </a:r>
            <a:r>
              <a:rPr lang="en-US" sz="1800" dirty="0" err="1">
                <a:cs typeface="Times New Roman" panose="02020603050405020304" pitchFamily="18" charset="0"/>
              </a:rPr>
              <a:t>KCl</a:t>
            </a:r>
            <a:r>
              <a:rPr lang="en-GB" sz="18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buClr>
                <a:schemeClr val="accent2"/>
              </a:buClr>
              <a:buFont typeface="+mj-lt"/>
              <a:buAutoNum type="arabicPeriod"/>
            </a:pPr>
            <a:r>
              <a:rPr lang="en-GB" sz="1800" dirty="0">
                <a:cs typeface="Times New Roman" panose="02020603050405020304" pitchFamily="18" charset="0"/>
              </a:rPr>
              <a:t>Measure the </a:t>
            </a:r>
            <a:r>
              <a:rPr lang="en-GB" sz="1800" dirty="0" err="1">
                <a:cs typeface="Times New Roman" panose="02020603050405020304" pitchFamily="18" charset="0"/>
              </a:rPr>
              <a:t>pH.</a:t>
            </a:r>
            <a:endParaRPr lang="en-GB" sz="1800" dirty="0">
              <a:cs typeface="Times New Roman" panose="02020603050405020304" pitchFamily="18" charset="0"/>
            </a:endParaRPr>
          </a:p>
          <a:p>
            <a:pPr marL="342900" indent="-342900" algn="l" rtl="0">
              <a:buClr>
                <a:schemeClr val="accent2"/>
              </a:buClr>
              <a:buFont typeface="+mj-lt"/>
              <a:buAutoNum type="arabicPeriod"/>
            </a:pPr>
            <a:r>
              <a:rPr lang="en-GB" sz="1800" dirty="0">
                <a:cs typeface="Times New Roman" panose="02020603050405020304" pitchFamily="18" charset="0"/>
              </a:rPr>
              <a:t>Add 0.1 ml from 2 M HCl to both solutions.</a:t>
            </a:r>
          </a:p>
          <a:p>
            <a:pPr marL="342900" indent="-342900" algn="l" rtl="0">
              <a:buClr>
                <a:schemeClr val="accent2"/>
              </a:buClr>
              <a:buFont typeface="+mj-lt"/>
              <a:buAutoNum type="arabicPeriod"/>
            </a:pPr>
            <a:r>
              <a:rPr lang="en-GB" sz="1800" dirty="0">
                <a:cs typeface="Times New Roman" panose="02020603050405020304" pitchFamily="18" charset="0"/>
              </a:rPr>
              <a:t>Measure the pH after the addition.</a:t>
            </a:r>
          </a:p>
          <a:p>
            <a:pPr marL="342900" indent="-342900" algn="l" rtl="0">
              <a:buClr>
                <a:schemeClr val="accent2"/>
              </a:buClr>
              <a:buFont typeface="+mj-lt"/>
              <a:buAutoNum type="arabicPeriod"/>
            </a:pPr>
            <a:r>
              <a:rPr lang="en-GB" sz="1800" dirty="0">
                <a:cs typeface="Times New Roman" panose="02020603050405020304" pitchFamily="18" charset="0"/>
              </a:rPr>
              <a:t>Record your observation. And discuss the result. </a:t>
            </a: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GB" sz="1600" b="1" dirty="0">
              <a:solidFill>
                <a:schemeClr val="accent2">
                  <a:lumMod val="75000"/>
                </a:schemeClr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s-ES" sz="1800" dirty="0">
              <a:solidFill>
                <a:schemeClr val="tx1"/>
              </a:solidFill>
              <a:ea typeface="Ebrima" panose="020000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B. Testing for buffering </a:t>
            </a:r>
            <a:r>
              <a:rPr lang="en-GB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behavior</a:t>
            </a:r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57E98D9-51C6-4DC8-9BFC-E045A9238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53950"/>
              </p:ext>
            </p:extLst>
          </p:nvPr>
        </p:nvGraphicFramePr>
        <p:xfrm>
          <a:off x="2178425" y="4462134"/>
          <a:ext cx="8597152" cy="2103744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1690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475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cs typeface="Times New Roman" panose="02020603050405020304" pitchFamily="18" charset="0"/>
                        </a:rPr>
                        <a:t>Measured pH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cs typeface="Times New Roman" panose="02020603050405020304" pitchFamily="18" charset="0"/>
                        </a:rPr>
                        <a:t>Add 2M </a:t>
                      </a:r>
                      <a:r>
                        <a:rPr lang="en-US" sz="1800" b="1" dirty="0" err="1">
                          <a:latin typeface="+mn-lt"/>
                          <a:cs typeface="Times New Roman" panose="02020603050405020304" pitchFamily="18" charset="0"/>
                        </a:rPr>
                        <a:t>HCl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cs typeface="Times New Roman" panose="02020603050405020304" pitchFamily="18" charset="0"/>
                        </a:rPr>
                        <a:t>Measured pH</a:t>
                      </a:r>
                      <a:endParaRPr lang="en-US" sz="1800" b="1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cs typeface="Times New Roman" panose="02020603050405020304" pitchFamily="18" charset="0"/>
                        </a:rPr>
                        <a:t>Solution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9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1800" b="1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cs typeface="Times New Roman" panose="02020603050405020304" pitchFamily="18" charset="0"/>
                        </a:rPr>
                        <a:t>0.1 ml</a:t>
                      </a:r>
                      <a:endParaRPr lang="ar-SA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1800" b="1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0.25M Phosphate buffer </a:t>
                      </a:r>
                      <a:endParaRPr lang="en-US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47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1800" b="1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cs typeface="Times New Roman" panose="02020603050405020304" pitchFamily="18" charset="0"/>
                        </a:rPr>
                        <a:t>0.1 ml</a:t>
                      </a:r>
                      <a:endParaRPr lang="ar-SA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1800" b="1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cs typeface="Times New Roman" panose="02020603050405020304" pitchFamily="18" charset="0"/>
                        </a:rPr>
                        <a:t>o.2M </a:t>
                      </a:r>
                      <a:r>
                        <a:rPr lang="en-US" sz="1800" b="0" dirty="0" err="1">
                          <a:latin typeface="+mn-lt"/>
                          <a:cs typeface="Times New Roman" panose="02020603050405020304" pitchFamily="18" charset="0"/>
                        </a:rPr>
                        <a:t>KCl</a:t>
                      </a:r>
                      <a:endParaRPr lang="en-US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327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404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7" y="279770"/>
            <a:ext cx="9325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Homework: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66F219-FC65-4021-B873-A2323913ED20}"/>
              </a:ext>
            </a:extLst>
          </p:cNvPr>
          <p:cNvSpPr/>
          <p:nvPr/>
        </p:nvSpPr>
        <p:spPr>
          <a:xfrm>
            <a:off x="1365274" y="1940083"/>
            <a:ext cx="10826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provided with </a:t>
            </a:r>
            <a:r>
              <a:rPr lang="en-GB" sz="20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0.15 M acetic </a:t>
            </a:r>
            <a:r>
              <a:rPr lang="en-GB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and sodium acetate.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100 ml of a 0.2M acetate buffer, pH =5.2 if you know that </a:t>
            </a:r>
            <a:r>
              <a:rPr lang="en-GB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=4.76.</a:t>
            </a:r>
            <a:endParaRPr lang="en-GB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E19F82-C6A7-46DA-91AC-275A7FA332EF}"/>
              </a:ext>
            </a:extLst>
          </p:cNvPr>
          <p:cNvSpPr/>
          <p:nvPr/>
        </p:nvSpPr>
        <p:spPr>
          <a:xfrm>
            <a:off x="914571" y="6378175"/>
            <a:ext cx="10826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 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calculate ml of acetic acid and g of 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acetate.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7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2DF30-DDCF-48D0-AEE8-5D3B820D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D1C2ED1-C37F-1F4F-E768-D8AC21E6D8C2}"/>
              </a:ext>
            </a:extLst>
          </p:cNvPr>
          <p:cNvSpPr/>
          <p:nvPr/>
        </p:nvSpPr>
        <p:spPr>
          <a:xfrm>
            <a:off x="3788078" y="1067267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000" b="1" i="0" dirty="0">
                <a:solidFill>
                  <a:schemeClr val="accent6"/>
                </a:solidFill>
                <a:effectLst/>
                <a:latin typeface="+mj-lt"/>
              </a:rPr>
              <a:t>Acidic medium: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The hydrogen ion is present in a very large amount (or high concentration), exceeding that of hydroxide.</a:t>
            </a:r>
            <a:endParaRPr lang="ar-SA" sz="2000" dirty="0">
              <a:latin typeface="+mj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11F1F7E-A8CB-0D8D-1B98-62C62E262614}"/>
              </a:ext>
            </a:extLst>
          </p:cNvPr>
          <p:cNvSpPr/>
          <p:nvPr/>
        </p:nvSpPr>
        <p:spPr>
          <a:xfrm>
            <a:off x="3788078" y="3048467"/>
            <a:ext cx="602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Neutral medium: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The hydrogen and hydroxide ions are present in equal amounts (or equal concentrations).</a:t>
            </a:r>
            <a:endParaRPr lang="ar-SA" sz="2000" dirty="0"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B7AA7-421C-9CF1-EBFF-11CFAC31408A}"/>
              </a:ext>
            </a:extLst>
          </p:cNvPr>
          <p:cNvSpPr/>
          <p:nvPr/>
        </p:nvSpPr>
        <p:spPr>
          <a:xfrm>
            <a:off x="3704817" y="4900901"/>
            <a:ext cx="6235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000" b="1" i="0" dirty="0">
                <a:solidFill>
                  <a:schemeClr val="accent1"/>
                </a:solidFill>
                <a:effectLst/>
              </a:rPr>
              <a:t>Basic medium: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The hydrogen ion is present in very low amounts (or low concentration), less than that of hydroxide</a:t>
            </a:r>
            <a:endParaRPr lang="ar-SA" sz="2000" dirty="0">
              <a:cs typeface="+mj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D325B75-E498-F141-D8B1-C7015132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38" y="404328"/>
            <a:ext cx="1866900" cy="57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87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490422" y="264675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Measuring of hydrogen number: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2C29B-C876-4359-BC95-1B4BF5E7C0EC}"/>
              </a:ext>
            </a:extLst>
          </p:cNvPr>
          <p:cNvSpPr/>
          <p:nvPr/>
        </p:nvSpPr>
        <p:spPr>
          <a:xfrm>
            <a:off x="204320" y="1310260"/>
            <a:ext cx="11940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To measure the hydrogen number in certain solution in </a:t>
            </a:r>
            <a:r>
              <a:rPr lang="en-GB" sz="2200" u="sng" kern="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very accurate way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we use a special instrument called </a:t>
            </a:r>
            <a:r>
              <a:rPr lang="en-GB" sz="2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pH meter.</a:t>
            </a:r>
          </a:p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endParaRPr lang="en-GB" sz="2200" b="1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It’s consisted of glass electrode which contain a very thin bulb, blown onto a hard glass tube which is sensitive to </a:t>
            </a:r>
            <a:r>
              <a:rPr lang="en-GB" sz="22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pH.</a:t>
            </a:r>
            <a:endParaRPr lang="en-GB" sz="22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The bulb contains a solution of hydrochloric acid and is connected to a platinum lead via silver -silver chloride electrode which is reversible with respect to hydrogen ions.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en-GB" sz="22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Ph Meter Principle">
            <a:extLst>
              <a:ext uri="{FF2B5EF4-FFF2-40B4-BE49-F238E27FC236}">
                <a16:creationId xmlns:a16="http://schemas.microsoft.com/office/drawing/2014/main" id="{DDB9DE47-1B61-4BD9-87F2-739BF8E01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55696" y="3607112"/>
            <a:ext cx="3225644" cy="32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8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86FE007-E729-0FAD-1460-947A0670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66767-B187-1B80-50F3-9245EBC9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83" y="2241693"/>
            <a:ext cx="2924175" cy="22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D9C0586-9EC7-1128-8117-E3ADD9C5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71" y="2363152"/>
            <a:ext cx="2286000" cy="21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92A9B79-C46F-FE77-85A2-32657BB4580F}"/>
              </a:ext>
            </a:extLst>
          </p:cNvPr>
          <p:cNvSpPr txBox="1"/>
          <p:nvPr/>
        </p:nvSpPr>
        <p:spPr>
          <a:xfrm>
            <a:off x="1211720" y="970735"/>
            <a:ext cx="9615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kern="0" dirty="0">
                <a:cs typeface="Times New Roman" panose="02020603050405020304" pitchFamily="18" charset="0"/>
              </a:rPr>
              <a:t>Other method to know the pH of the medium is by using </a:t>
            </a:r>
            <a:r>
              <a:rPr lang="en-US" sz="2400" b="1" dirty="0">
                <a:solidFill>
                  <a:schemeClr val="accent1"/>
                </a:solidFill>
              </a:rPr>
              <a:t>Test strips.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DCF680-F20D-AE00-8881-5A9CD347C4C8}"/>
              </a:ext>
            </a:extLst>
          </p:cNvPr>
          <p:cNvSpPr txBox="1"/>
          <p:nvPr/>
        </p:nvSpPr>
        <p:spPr>
          <a:xfrm>
            <a:off x="315551" y="5384750"/>
            <a:ext cx="6954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endParaRPr lang="en-GB" sz="1800" kern="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891" indent="-34289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800" b="1" kern="0" dirty="0">
                <a:cs typeface="Times New Roman" panose="02020603050405020304" pitchFamily="18" charset="0"/>
              </a:rPr>
              <a:t>Supporting materials:</a:t>
            </a:r>
          </a:p>
          <a:p>
            <a:pPr marL="457200" indent="-457200">
              <a:buClr>
                <a:schemeClr val="bg1">
                  <a:lumMod val="65000"/>
                </a:schemeClr>
              </a:buClr>
              <a:buFontTx/>
              <a:buAutoNum type="arabicPeriod"/>
            </a:pPr>
            <a:r>
              <a:rPr lang="en-GB" sz="1800" kern="0" dirty="0">
                <a:cs typeface="Times New Roman" panose="02020603050405020304" pitchFamily="18" charset="0"/>
              </a:rPr>
              <a:t>How pH meter works: </a:t>
            </a:r>
            <a:r>
              <a:rPr lang="en-GB" sz="1800" kern="0" dirty="0">
                <a:cs typeface="Times New Roman" panose="02020603050405020304" pitchFamily="18" charset="0"/>
                <a:hlinkClick r:id="rId4"/>
              </a:rPr>
              <a:t>https://youtu.be/P1wRXTl2L3I</a:t>
            </a:r>
            <a:r>
              <a:rPr lang="en-GB" sz="1800" kern="0" dirty="0"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Clr>
                <a:schemeClr val="bg1">
                  <a:lumMod val="65000"/>
                </a:schemeClr>
              </a:buClr>
              <a:buAutoNum type="arabicPeriod"/>
            </a:pPr>
            <a:r>
              <a:rPr lang="en-GB" sz="1800" kern="0" dirty="0">
                <a:cs typeface="Times New Roman" panose="02020603050405020304" pitchFamily="18" charset="0"/>
              </a:rPr>
              <a:t>How to use the pH meter: </a:t>
            </a:r>
            <a:r>
              <a:rPr lang="en-GB" sz="1800" kern="0" dirty="0">
                <a:cs typeface="Times New Roman" panose="02020603050405020304" pitchFamily="18" charset="0"/>
                <a:hlinkClick r:id="rId5"/>
              </a:rPr>
              <a:t>https://youtu.be/vwY-xWMam7o</a:t>
            </a:r>
            <a:r>
              <a:rPr lang="en-GB" sz="1800" kern="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16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pH and biological system: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2C29B-C876-4359-BC95-1B4BF5E7C0EC}"/>
              </a:ext>
            </a:extLst>
          </p:cNvPr>
          <p:cNvSpPr/>
          <p:nvPr/>
        </p:nvSpPr>
        <p:spPr>
          <a:xfrm>
            <a:off x="227926" y="1536029"/>
            <a:ext cx="114236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All </a:t>
            </a:r>
            <a:r>
              <a:rPr lang="en-GB" sz="2200" kern="0" dirty="0">
                <a:solidFill>
                  <a:schemeClr val="accent1"/>
                </a:solidFill>
                <a:cs typeface="Times New Roman" panose="02020603050405020304" pitchFamily="18" charset="0"/>
              </a:rPr>
              <a:t>biochemical reactions 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occur under strict conditions of the concentration of hydrogen ion.</a:t>
            </a:r>
          </a:p>
          <a:p>
            <a:pPr algn="just">
              <a:buClr>
                <a:schemeClr val="bg1">
                  <a:lumMod val="65000"/>
                </a:schemeClr>
              </a:buClr>
            </a:pPr>
            <a:endParaRPr lang="en-GB" sz="22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891" indent="-342891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So how to resist changes in pH ? </a:t>
            </a:r>
            <a:r>
              <a:rPr lang="en-GB" sz="2200" b="1" kern="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Buffers.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Water for Health">
            <a:extLst>
              <a:ext uri="{FF2B5EF4-FFF2-40B4-BE49-F238E27FC236}">
                <a16:creationId xmlns:a16="http://schemas.microsoft.com/office/drawing/2014/main" id="{01810DE2-DCA0-42D5-9E9C-1E9F7682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12" y="3602904"/>
            <a:ext cx="4938182" cy="15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5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Buffers: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2C29B-C876-4359-BC95-1B4BF5E7C0EC}"/>
              </a:ext>
            </a:extLst>
          </p:cNvPr>
          <p:cNvSpPr/>
          <p:nvPr/>
        </p:nvSpPr>
        <p:spPr>
          <a:xfrm>
            <a:off x="280491" y="1430520"/>
            <a:ext cx="1165158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891" indent="-342891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So, </a:t>
            </a:r>
            <a:r>
              <a:rPr lang="en-GB" sz="2200" b="1" kern="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buffers defines as: 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the solutions that have the ability </a:t>
            </a:r>
            <a:r>
              <a:rPr lang="en-GB" sz="22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to resist changes in pH</a:t>
            </a:r>
            <a:r>
              <a:rPr lang="en-GB" sz="2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upon the addition of </a:t>
            </a:r>
            <a:r>
              <a:rPr lang="en-GB" sz="22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limited</a:t>
            </a:r>
            <a:r>
              <a:rPr lang="en-GB" sz="2200" kern="0" dirty="0">
                <a:solidFill>
                  <a:srgbClr val="FF0000"/>
                </a:solidFill>
                <a:cs typeface="Times New Roman" panose="02020603050405020304" pitchFamily="18" charset="0"/>
              </a:rPr>
              <a:t> amounts of acid or base. </a:t>
            </a:r>
          </a:p>
          <a:p>
            <a:pPr marL="342891" indent="-342891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891" indent="-342891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A buffer is made up of :</a:t>
            </a:r>
          </a:p>
          <a:p>
            <a:pPr marL="342891" indent="-342891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endParaRPr lang="en-GB" sz="2200" u="sng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bg1">
                  <a:lumMod val="65000"/>
                </a:schemeClr>
              </a:buClr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1- a weak acid and its conjugate base (salt of the weak acid). </a:t>
            </a:r>
          </a:p>
          <a:p>
            <a:pPr algn="just">
              <a:buClr>
                <a:schemeClr val="bg1">
                  <a:lumMod val="65000"/>
                </a:schemeClr>
              </a:buClr>
            </a:pPr>
            <a:r>
              <a:rPr lang="en-GB" sz="2200" kern="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Or </a:t>
            </a:r>
          </a:p>
          <a:p>
            <a:pPr algn="just">
              <a:buClr>
                <a:schemeClr val="bg1">
                  <a:lumMod val="65000"/>
                </a:schemeClr>
              </a:buClr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2- a weak base and its conjugate acid (salt of the weak base).</a:t>
            </a:r>
          </a:p>
          <a:p>
            <a:pPr marL="342891" indent="-342891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891" indent="-342891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So, the buffers are tow types.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DF97013-86BE-BF5D-3916-8646E0BB0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768" y="3169457"/>
            <a:ext cx="3500525" cy="30510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A2571168-FA2D-7833-9CCF-0D274E3BB0AB}"/>
                  </a:ext>
                </a:extLst>
              </p14:cNvPr>
              <p14:cNvContentPartPr/>
              <p14:nvPr/>
            </p14:nvContentPartPr>
            <p14:xfrm>
              <a:off x="6321759" y="3691023"/>
              <a:ext cx="1173240" cy="63396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A2571168-FA2D-7833-9CCF-0D274E3BB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3119" y="3682383"/>
                <a:ext cx="119088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89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2664" y="5030323"/>
            <a:ext cx="2819399" cy="345796"/>
          </a:xfrm>
        </p:spPr>
        <p:txBody>
          <a:bodyPr>
            <a:normAutofit/>
          </a:bodyPr>
          <a:lstStyle/>
          <a:p>
            <a:fld id="{4FF2D5E2-642A-454C-B007-69D069F88973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4623" y="-170466"/>
            <a:ext cx="9042400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Two types of Buffers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0005" y="2496345"/>
            <a:ext cx="4920407" cy="267717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Are made from </a:t>
            </a:r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weak acid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and its conjugated base[ its salt].</a:t>
            </a:r>
          </a:p>
          <a:p>
            <a:pPr marL="0" indent="0">
              <a:buNone/>
            </a:pPr>
            <a:r>
              <a:rPr lang="en-GB" sz="2000" b="1" dirty="0">
                <a:cs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</a:rPr>
              <a:t>   [</a:t>
            </a:r>
            <a:r>
              <a:rPr lang="pl-PL" sz="2000" dirty="0">
                <a:cs typeface="Times New Roman" panose="02020603050405020304" pitchFamily="18" charset="0"/>
              </a:rPr>
              <a:t>CH</a:t>
            </a:r>
            <a:r>
              <a:rPr lang="pl-PL" sz="2000" baseline="-25000" dirty="0">
                <a:cs typeface="Times New Roman" panose="02020603050405020304" pitchFamily="18" charset="0"/>
              </a:rPr>
              <a:t>3</a:t>
            </a:r>
            <a:r>
              <a:rPr lang="pl-PL" sz="2000" dirty="0">
                <a:cs typeface="Times New Roman" panose="02020603050405020304" pitchFamily="18" charset="0"/>
              </a:rPr>
              <a:t>COOH / CH</a:t>
            </a:r>
            <a:r>
              <a:rPr lang="pl-PL" sz="2000" baseline="-25000" dirty="0">
                <a:cs typeface="Times New Roman" panose="02020603050405020304" pitchFamily="18" charset="0"/>
              </a:rPr>
              <a:t>3</a:t>
            </a:r>
            <a:r>
              <a:rPr lang="pl-PL" sz="2000" dirty="0">
                <a:cs typeface="Times New Roman" panose="02020603050405020304" pitchFamily="18" charset="0"/>
              </a:rPr>
              <a:t>COONa</a:t>
            </a:r>
            <a:r>
              <a:rPr lang="en-US" sz="2000" dirty="0">
                <a:cs typeface="Times New Roman" panose="02020603050405020304" pitchFamily="18" charset="0"/>
              </a:rPr>
              <a:t>]</a:t>
            </a:r>
            <a:r>
              <a:rPr lang="pl-PL" sz="2000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buffer made of: </a:t>
            </a:r>
          </a:p>
          <a:p>
            <a:pPr marL="0" indent="0">
              <a:buNone/>
            </a:pPr>
            <a:r>
              <a:rPr lang="en-GB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pl-PL" sz="2000" dirty="0">
                <a:cs typeface="Times New Roman" panose="02020603050405020304" pitchFamily="18" charset="0"/>
              </a:rPr>
              <a:t>CH3COOH</a:t>
            </a:r>
            <a:r>
              <a:rPr lang="en-GB" sz="2000" dirty="0"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(Weak acid)</a:t>
            </a:r>
            <a:endParaRPr lang="en-GB" sz="2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pl-PL" sz="2000" dirty="0">
                <a:cs typeface="Times New Roman" panose="02020603050405020304" pitchFamily="18" charset="0"/>
              </a:rPr>
              <a:t> CH3COONa</a:t>
            </a:r>
            <a:r>
              <a:rPr lang="en-GB" sz="2000" dirty="0"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(conjugated base –its salt-)</a:t>
            </a:r>
            <a:endParaRPr lang="pl-PL" sz="2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6295" y="1969974"/>
            <a:ext cx="24224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Acidic Buffer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85754" y="1966358"/>
            <a:ext cx="2303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Basic Buffer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341248" y="2496344"/>
            <a:ext cx="4694897" cy="267717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Are made from </a:t>
            </a:r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weak base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and its conjugated acid [ its salt].</a:t>
            </a:r>
          </a:p>
          <a:p>
            <a:pPr marL="0" indent="0">
              <a:buNone/>
            </a:pPr>
            <a:r>
              <a:rPr lang="en-GB" sz="2000" b="1" dirty="0">
                <a:cs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r>
              <a:rPr lang="en-GB" sz="2000" dirty="0">
                <a:cs typeface="Times New Roman" panose="02020603050405020304" pitchFamily="18" charset="0"/>
              </a:rPr>
              <a:t>             [</a:t>
            </a:r>
            <a:r>
              <a:rPr lang="pl-PL" sz="2000" dirty="0">
                <a:cs typeface="Times New Roman" panose="02020603050405020304" pitchFamily="18" charset="0"/>
              </a:rPr>
              <a:t>NH</a:t>
            </a:r>
            <a:r>
              <a:rPr lang="pl-PL" sz="2000" baseline="-25000" dirty="0">
                <a:cs typeface="Times New Roman" panose="02020603050405020304" pitchFamily="18" charset="0"/>
              </a:rPr>
              <a:t>3</a:t>
            </a:r>
            <a:r>
              <a:rPr lang="en-GB" sz="2000" dirty="0">
                <a:cs typeface="Times New Roman" panose="02020603050405020304" pitchFamily="18" charset="0"/>
              </a:rPr>
              <a:t> </a:t>
            </a:r>
            <a:r>
              <a:rPr lang="pl-PL" sz="2000" dirty="0">
                <a:cs typeface="Times New Roman" panose="02020603050405020304" pitchFamily="18" charset="0"/>
              </a:rPr>
              <a:t>/</a:t>
            </a:r>
            <a:r>
              <a:rPr lang="en-GB" sz="2000" dirty="0">
                <a:cs typeface="Times New Roman" panose="02020603050405020304" pitchFamily="18" charset="0"/>
              </a:rPr>
              <a:t> </a:t>
            </a:r>
            <a:r>
              <a:rPr lang="pl-PL" sz="2000" dirty="0">
                <a:cs typeface="Times New Roman" panose="02020603050405020304" pitchFamily="18" charset="0"/>
              </a:rPr>
              <a:t>NH</a:t>
            </a:r>
            <a:r>
              <a:rPr lang="pl-PL" sz="2000" baseline="-25000" dirty="0">
                <a:cs typeface="Times New Roman" panose="02020603050405020304" pitchFamily="18" charset="0"/>
              </a:rPr>
              <a:t>4</a:t>
            </a:r>
            <a:r>
              <a:rPr lang="pl-PL" sz="2000" dirty="0">
                <a:cs typeface="Times New Roman" panose="02020603050405020304" pitchFamily="18" charset="0"/>
              </a:rPr>
              <a:t>C</a:t>
            </a:r>
            <a:r>
              <a:rPr lang="en-GB" sz="2000" dirty="0">
                <a:cs typeface="Times New Roman" panose="02020603050405020304" pitchFamily="18" charset="0"/>
              </a:rPr>
              <a:t>l</a:t>
            </a:r>
            <a:r>
              <a:rPr lang="pl-PL" sz="2000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] buffer made of:</a:t>
            </a:r>
            <a:endParaRPr lang="en-GB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pl-PL" sz="2000" dirty="0">
                <a:cs typeface="Times New Roman" panose="02020603050405020304" pitchFamily="18" charset="0"/>
              </a:rPr>
              <a:t>NH</a:t>
            </a:r>
            <a:r>
              <a:rPr lang="pl-PL" sz="2000" baseline="-25000" dirty="0">
                <a:cs typeface="Times New Roman" panose="02020603050405020304" pitchFamily="18" charset="0"/>
              </a:rPr>
              <a:t>3</a:t>
            </a:r>
            <a:r>
              <a:rPr lang="en-GB" sz="2000" dirty="0"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(Weak base)</a:t>
            </a:r>
            <a:endParaRPr lang="en-GB" sz="2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pl-PL" sz="2000" dirty="0">
                <a:cs typeface="Times New Roman" panose="02020603050405020304" pitchFamily="18" charset="0"/>
              </a:rPr>
              <a:t>NH</a:t>
            </a:r>
            <a:r>
              <a:rPr lang="pl-PL" sz="2000" baseline="-25000" dirty="0">
                <a:cs typeface="Times New Roman" panose="02020603050405020304" pitchFamily="18" charset="0"/>
              </a:rPr>
              <a:t>4</a:t>
            </a:r>
            <a:r>
              <a:rPr lang="pl-PL" sz="2000" dirty="0">
                <a:cs typeface="Times New Roman" panose="02020603050405020304" pitchFamily="18" charset="0"/>
              </a:rPr>
              <a:t>C</a:t>
            </a:r>
            <a:r>
              <a:rPr lang="en-GB" sz="2000" dirty="0">
                <a:cs typeface="Times New Roman" panose="02020603050405020304" pitchFamily="18" charset="0"/>
              </a:rPr>
              <a:t>l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(conjugated acid –its salt-)</a:t>
            </a:r>
            <a:endParaRPr lang="pl-PL" sz="2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5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61" y="1237270"/>
            <a:ext cx="11294927" cy="2859332"/>
          </a:xfrm>
        </p:spPr>
        <p:txBody>
          <a:bodyPr>
            <a:normAutofit fontScale="77500" lnSpcReduction="2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endParaRPr lang="en-GB" sz="1600" b="1" u="sng" dirty="0">
              <a:solidFill>
                <a:srgbClr val="00A7E2"/>
              </a:solidFill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GB" sz="2000" dirty="0">
                <a:cs typeface="Times New Roman" panose="02020603050405020304" pitchFamily="18" charset="0"/>
              </a:rPr>
              <a:t>-Example using  </a:t>
            </a:r>
            <a:r>
              <a:rPr lang="en-GB" sz="2000" b="1" dirty="0">
                <a:cs typeface="Times New Roman" panose="02020603050405020304" pitchFamily="18" charset="0"/>
              </a:rPr>
              <a:t>[HA/A</a:t>
            </a:r>
            <a:r>
              <a:rPr lang="en-GB" sz="2000" b="1" baseline="30000" dirty="0">
                <a:cs typeface="Times New Roman" panose="02020603050405020304" pitchFamily="18" charset="0"/>
              </a:rPr>
              <a:t>-</a:t>
            </a:r>
            <a:r>
              <a:rPr lang="en-GB" sz="2000" b="1" dirty="0">
                <a:cs typeface="Times New Roman" panose="02020603050405020304" pitchFamily="18" charset="0"/>
              </a:rPr>
              <a:t>] </a:t>
            </a:r>
            <a:r>
              <a:rPr lang="en-GB" sz="2000" dirty="0" err="1">
                <a:cs typeface="Times New Roman" panose="02020603050405020304" pitchFamily="18" charset="0"/>
              </a:rPr>
              <a:t>buffer:</a:t>
            </a:r>
            <a:r>
              <a:rPr lang="en-GB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Where</a:t>
            </a:r>
            <a:r>
              <a:rPr lang="en-GB" sz="2000" dirty="0"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GB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HA is Weak acid </a:t>
            </a:r>
            <a:r>
              <a:rPr lang="en-GB" sz="2000" dirty="0">
                <a:cs typeface="Times New Roman" panose="02020603050405020304" pitchFamily="18" charset="0"/>
              </a:rPr>
              <a:t>and </a:t>
            </a:r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A- is conjugated base </a:t>
            </a:r>
            <a:r>
              <a:rPr lang="en-GB" sz="2000" dirty="0">
                <a:cs typeface="Times New Roman" panose="02020603050405020304" pitchFamily="18" charset="0"/>
              </a:rPr>
              <a:t>[its salt].</a:t>
            </a:r>
          </a:p>
          <a:p>
            <a:pPr marL="0" indent="0" algn="l" rtl="0">
              <a:buNone/>
            </a:pPr>
            <a:endParaRPr lang="en-GB" sz="1600" dirty="0"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GB" sz="1600" dirty="0">
                <a:cs typeface="Times New Roman" panose="02020603050405020304" pitchFamily="18" charset="0"/>
              </a:rPr>
              <a:t>States A:</a:t>
            </a:r>
          </a:p>
          <a:p>
            <a:pPr marL="0" indent="0" algn="l" rtl="0">
              <a:buNone/>
            </a:pPr>
            <a:endParaRPr lang="en-GB" sz="1600" dirty="0"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1900" dirty="0">
                <a:cs typeface="Times New Roman" panose="02020603050405020304" pitchFamily="18" charset="0"/>
              </a:rPr>
              <a:t>If </a:t>
            </a:r>
            <a:r>
              <a:rPr lang="en-US" sz="1900" b="1" dirty="0">
                <a:cs typeface="Times New Roman" panose="02020603050405020304" pitchFamily="18" charset="0"/>
              </a:rPr>
              <a:t>H</a:t>
            </a:r>
            <a:r>
              <a:rPr lang="en-US" sz="1900" b="1" baseline="30000" dirty="0">
                <a:cs typeface="Times New Roman" panose="02020603050405020304" pitchFamily="18" charset="0"/>
              </a:rPr>
              <a:t>+</a:t>
            </a:r>
            <a:r>
              <a:rPr lang="en-US" sz="1900" b="1" dirty="0">
                <a:cs typeface="Times New Roman" panose="02020603050405020304" pitchFamily="18" charset="0"/>
              </a:rPr>
              <a:t> (acid) </a:t>
            </a:r>
            <a:r>
              <a:rPr lang="en-US" sz="1900" dirty="0">
                <a:cs typeface="Times New Roman" panose="02020603050405020304" pitchFamily="18" charset="0"/>
              </a:rPr>
              <a:t>is added to this buffer system </a:t>
            </a:r>
            <a:r>
              <a:rPr lang="en-US" sz="19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900" b="1" dirty="0"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1900" b="1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1900" b="1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900" dirty="0">
                <a:cs typeface="Times New Roman" panose="02020603050405020304" pitchFamily="18" charset="0"/>
                <a:sym typeface="Wingdings" panose="05000000000000000000" pitchFamily="2" charset="2"/>
              </a:rPr>
              <a:t>will react with </a:t>
            </a:r>
            <a:r>
              <a:rPr lang="en-US" sz="1900" u="sng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conjugated base  (or the salt of weak acid “</a:t>
            </a:r>
            <a:r>
              <a:rPr lang="en-GB" sz="2000" dirty="0"/>
              <a:t>A</a:t>
            </a:r>
            <a:r>
              <a:rPr lang="en-GB" sz="2000" baseline="30000" dirty="0"/>
              <a:t>- </a:t>
            </a:r>
            <a:r>
              <a:rPr lang="en-US" sz="1900" u="sng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”)</a:t>
            </a:r>
            <a:r>
              <a:rPr lang="en-US" sz="1900" dirty="0">
                <a:cs typeface="Times New Roman" panose="02020603050405020304" pitchFamily="18" charset="0"/>
                <a:sym typeface="Wingdings" panose="05000000000000000000" pitchFamily="2" charset="2"/>
              </a:rPr>
              <a:t> to give </a:t>
            </a:r>
            <a:r>
              <a:rPr lang="en-US" sz="1900" dirty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conjugate acid [HA].</a:t>
            </a:r>
          </a:p>
          <a:p>
            <a:pPr marL="0" indent="0" algn="l" rtl="0">
              <a:buNone/>
            </a:pPr>
            <a:endParaRPr lang="en-GB" sz="1600" dirty="0"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br>
              <a:rPr lang="en-GB" sz="4400" dirty="0">
                <a:solidFill>
                  <a:srgbClr val="00A7E2"/>
                </a:solidFill>
              </a:rPr>
            </a:br>
            <a:endParaRPr lang="en-GB" sz="4400" dirty="0"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GB" sz="1600" dirty="0"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GB" sz="1600" b="1" dirty="0">
              <a:solidFill>
                <a:srgbClr val="00A7E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0126" y="6399378"/>
            <a:ext cx="2819399" cy="345796"/>
          </a:xfrm>
        </p:spPr>
        <p:txBody>
          <a:bodyPr>
            <a:normAutofit/>
          </a:bodyPr>
          <a:lstStyle/>
          <a:p>
            <a:fld id="{4FF2D5E2-642A-454C-B007-69D069F88973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7077" y="-79369"/>
            <a:ext cx="10826945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Mechanism of action:   </a:t>
            </a:r>
            <a:r>
              <a:rPr lang="en-GB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(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buffers can resist the change in pH?</a:t>
            </a:r>
            <a:r>
              <a:rPr lang="en-GB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38091" y="4573425"/>
            <a:ext cx="33810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>
                <a:solidFill>
                  <a:srgbClr val="252525"/>
                </a:solidFill>
              </a:rPr>
              <a:t> </a:t>
            </a:r>
            <a:r>
              <a:rPr lang="en-GB" sz="6600" dirty="0"/>
              <a:t>A</a:t>
            </a:r>
            <a:r>
              <a:rPr lang="en-GB" sz="6600" baseline="30000" dirty="0"/>
              <a:t>-</a:t>
            </a:r>
            <a:r>
              <a:rPr lang="en-GB" sz="6600" dirty="0"/>
              <a:t> </a:t>
            </a:r>
            <a:r>
              <a:rPr lang="en-GB" sz="6600" dirty="0">
                <a:solidFill>
                  <a:srgbClr val="252525"/>
                </a:solidFill>
              </a:rPr>
              <a:t>⇌ HA</a:t>
            </a:r>
          </a:p>
          <a:p>
            <a:endParaRPr lang="en-GB" sz="6600" dirty="0">
              <a:solidFill>
                <a:srgbClr val="252525"/>
              </a:solidFill>
            </a:endParaRPr>
          </a:p>
          <a:p>
            <a:endParaRPr lang="en-GB" sz="6600" dirty="0"/>
          </a:p>
        </p:txBody>
      </p:sp>
      <p:sp>
        <p:nvSpPr>
          <p:cNvPr id="12" name="Rectangle 11"/>
          <p:cNvSpPr/>
          <p:nvPr/>
        </p:nvSpPr>
        <p:spPr>
          <a:xfrm>
            <a:off x="3682398" y="3388716"/>
            <a:ext cx="673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H</a:t>
            </a:r>
            <a:r>
              <a:rPr lang="en-GB" sz="4000" baseline="30000" dirty="0"/>
              <a:t>+</a:t>
            </a:r>
            <a:endParaRPr lang="en-GB" sz="4000" dirty="0"/>
          </a:p>
        </p:txBody>
      </p:sp>
      <p:sp>
        <p:nvSpPr>
          <p:cNvPr id="16" name="Curved Left Arrow 15"/>
          <p:cNvSpPr/>
          <p:nvPr/>
        </p:nvSpPr>
        <p:spPr>
          <a:xfrm rot="19361757">
            <a:off x="4890784" y="3273220"/>
            <a:ext cx="740575" cy="1783331"/>
          </a:xfrm>
          <a:prstGeom prst="curvedLeftArrow">
            <a:avLst>
              <a:gd name="adj1" fmla="val 18692"/>
              <a:gd name="adj2" fmla="val 43895"/>
              <a:gd name="adj3" fmla="val 46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3C38B9-D951-4A28-819A-AF42BD2DD4BA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BE445797-1E5B-35CC-E0CC-E3B58A98E422}"/>
                  </a:ext>
                </a:extLst>
              </p14:cNvPr>
              <p14:cNvContentPartPr/>
              <p14:nvPr/>
            </p14:nvContentPartPr>
            <p14:xfrm>
              <a:off x="3671079" y="4485903"/>
              <a:ext cx="1661040" cy="144648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BE445797-1E5B-35CC-E0CC-E3B58A98E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439" y="4477263"/>
                <a:ext cx="1678680" cy="14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87FD0752-177B-D3BA-DBFA-DE9B5FB21E98}"/>
                  </a:ext>
                </a:extLst>
              </p14:cNvPr>
              <p14:cNvContentPartPr/>
              <p14:nvPr/>
            </p14:nvContentPartPr>
            <p14:xfrm>
              <a:off x="3109839" y="2997303"/>
              <a:ext cx="1537920" cy="138852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87FD0752-177B-D3BA-DBFA-DE9B5FB21E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0839" y="2988663"/>
                <a:ext cx="1555560" cy="14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83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نسق 2022">
  <a:themeElements>
    <a:clrScheme name="Office 2013 - نسق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نسق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نسق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2968</TotalTime>
  <Words>1633</Words>
  <Application>Microsoft Office PowerPoint</Application>
  <PresentationFormat>شاشة عريضة</PresentationFormat>
  <Paragraphs>246</Paragraphs>
  <Slides>23</Slides>
  <Notes>15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4" baseType="lpstr">
      <vt:lpstr>Aparajita</vt:lpstr>
      <vt:lpstr>Arabic Typesetting</vt:lpstr>
      <vt:lpstr>Arial</vt:lpstr>
      <vt:lpstr>Book Antiqua</vt:lpstr>
      <vt:lpstr>Calibri</vt:lpstr>
      <vt:lpstr>Calibri Light</vt:lpstr>
      <vt:lpstr>Cambria Math</vt:lpstr>
      <vt:lpstr>Ebrima</vt:lpstr>
      <vt:lpstr>Times New Roman</vt:lpstr>
      <vt:lpstr>Wingdings</vt:lpstr>
      <vt:lpstr>Office 2013 - نسق 2022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emtenanmk@gmail.com</dc:creator>
  <cp:lastModifiedBy>Leenah Saleeh Alsuhaibani</cp:lastModifiedBy>
  <cp:revision>38</cp:revision>
  <dcterms:created xsi:type="dcterms:W3CDTF">2020-01-09T15:48:14Z</dcterms:created>
  <dcterms:modified xsi:type="dcterms:W3CDTF">2024-09-03T12:18:22Z</dcterms:modified>
</cp:coreProperties>
</file>