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8"/>
  </p:notesMasterIdLst>
  <p:sldIdLst>
    <p:sldId id="268" r:id="rId2"/>
    <p:sldId id="263" r:id="rId3"/>
    <p:sldId id="264" r:id="rId4"/>
    <p:sldId id="265" r:id="rId5"/>
    <p:sldId id="266" r:id="rId6"/>
    <p:sldId id="267"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52EB0F-3304-4578-871B-C55187AC0539}" type="datetimeFigureOut">
              <a:rPr lang="en-US" smtClean="0"/>
              <a:t>3/13/2012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64A090-0BA2-4736-A336-EB819CC69411}" type="slidenum">
              <a:rPr lang="en-US" smtClean="0"/>
              <a:t>‹#›</a:t>
            </a:fld>
            <a:endParaRPr lang="en-US"/>
          </a:p>
        </p:txBody>
      </p:sp>
    </p:spTree>
    <p:extLst>
      <p:ext uri="{BB962C8B-B14F-4D97-AF65-F5344CB8AC3E}">
        <p14:creationId xmlns:p14="http://schemas.microsoft.com/office/powerpoint/2010/main" val="2301991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BBDD91D-A2C0-4177-ACE9-A19E87C7E363}" type="datetime1">
              <a:rPr lang="ar-SA" smtClean="0"/>
              <a:t>20/04/1433</a:t>
            </a:fld>
            <a:endParaRPr lang="ar-SA"/>
          </a:p>
        </p:txBody>
      </p:sp>
      <p:sp>
        <p:nvSpPr>
          <p:cNvPr id="17" name="Footer Placeholder 16"/>
          <p:cNvSpPr>
            <a:spLocks noGrp="1"/>
          </p:cNvSpPr>
          <p:nvPr>
            <p:ph type="ftr" sz="quarter" idx="11"/>
          </p:nvPr>
        </p:nvSpPr>
        <p:spPr/>
        <p:txBody>
          <a:bodyPr/>
          <a:lstStyle/>
          <a:p>
            <a:r>
              <a:rPr lang="ar-SA" smtClean="0"/>
              <a:t>أ.ايمان الحسيني</a:t>
            </a:r>
            <a:endParaRPr lang="ar-SA"/>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C21D1F8-A079-4347-9651-20E89B5F5577}" type="slidenum">
              <a:rPr lang="ar-SA" smtClean="0"/>
              <a:pPr/>
              <a:t>‹#›</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4E09DC-D84F-4E92-B34C-CB331FA6D1D9}" type="datetime1">
              <a:rPr lang="ar-SA" smtClean="0"/>
              <a:t>20/04/1433</a:t>
            </a:fld>
            <a:endParaRPr lang="ar-SA"/>
          </a:p>
        </p:txBody>
      </p:sp>
      <p:sp>
        <p:nvSpPr>
          <p:cNvPr id="5" name="Footer Placeholder 4"/>
          <p:cNvSpPr>
            <a:spLocks noGrp="1"/>
          </p:cNvSpPr>
          <p:nvPr>
            <p:ph type="ftr" sz="quarter" idx="11"/>
          </p:nvPr>
        </p:nvSpPr>
        <p:spPr/>
        <p:txBody>
          <a:bodyPr/>
          <a:lstStyle/>
          <a:p>
            <a:r>
              <a:rPr lang="ar-SA" smtClean="0"/>
              <a:t>أ.ايمان الحسيني</a:t>
            </a:r>
            <a:endParaRPr lang="ar-SA"/>
          </a:p>
        </p:txBody>
      </p:sp>
      <p:sp>
        <p:nvSpPr>
          <p:cNvPr id="6" name="Slide Number Placeholder 5"/>
          <p:cNvSpPr>
            <a:spLocks noGrp="1"/>
          </p:cNvSpPr>
          <p:nvPr>
            <p:ph type="sldNum" sz="quarter" idx="12"/>
          </p:nvPr>
        </p:nvSpPr>
        <p:spPr/>
        <p:txBody>
          <a:bodyPr/>
          <a:lstStyle/>
          <a:p>
            <a:fld id="{AC21D1F8-A079-4347-9651-20E89B5F5577}"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C21D1F8-A079-4347-9651-20E89B5F5577}" type="slidenum">
              <a:rPr lang="ar-SA" smtClean="0"/>
              <a:pPr/>
              <a:t>‹#›</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38ABF6-F556-41A9-8B97-37932D95BECE}" type="datetime1">
              <a:rPr lang="ar-SA" smtClean="0"/>
              <a:t>20/04/1433</a:t>
            </a:fld>
            <a:endParaRPr lang="ar-SA"/>
          </a:p>
        </p:txBody>
      </p:sp>
      <p:sp>
        <p:nvSpPr>
          <p:cNvPr id="5" name="Footer Placeholder 4"/>
          <p:cNvSpPr>
            <a:spLocks noGrp="1"/>
          </p:cNvSpPr>
          <p:nvPr>
            <p:ph type="ftr" sz="quarter" idx="11"/>
          </p:nvPr>
        </p:nvSpPr>
        <p:spPr/>
        <p:txBody>
          <a:bodyPr/>
          <a:lstStyle/>
          <a:p>
            <a:r>
              <a:rPr lang="ar-SA" smtClean="0"/>
              <a:t>أ.ايمان الحسيني</a:t>
            </a:r>
            <a:endParaRPr lang="ar-SA"/>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7C1100B-5158-4154-96F0-5B0E41736DA5}" type="datetime1">
              <a:rPr lang="ar-SA" smtClean="0"/>
              <a:t>20/04/1433</a:t>
            </a:fld>
            <a:endParaRPr lang="ar-SA"/>
          </a:p>
        </p:txBody>
      </p:sp>
      <p:sp>
        <p:nvSpPr>
          <p:cNvPr id="5" name="Footer Placeholder 4"/>
          <p:cNvSpPr>
            <a:spLocks noGrp="1"/>
          </p:cNvSpPr>
          <p:nvPr>
            <p:ph type="ftr" sz="quarter" idx="11"/>
          </p:nvPr>
        </p:nvSpPr>
        <p:spPr/>
        <p:txBody>
          <a:bodyPr/>
          <a:lstStyle/>
          <a:p>
            <a:r>
              <a:rPr lang="ar-SA" smtClean="0"/>
              <a:t>أ.ايمان الحسيني</a:t>
            </a:r>
            <a:endParaRPr lang="ar-SA"/>
          </a:p>
        </p:txBody>
      </p:sp>
      <p:sp>
        <p:nvSpPr>
          <p:cNvPr id="6" name="Slide Number Placeholder 5"/>
          <p:cNvSpPr>
            <a:spLocks noGrp="1"/>
          </p:cNvSpPr>
          <p:nvPr>
            <p:ph type="sldNum" sz="quarter" idx="12"/>
          </p:nvPr>
        </p:nvSpPr>
        <p:spPr>
          <a:xfrm>
            <a:off x="4361688" y="1026372"/>
            <a:ext cx="457200" cy="441325"/>
          </a:xfrm>
        </p:spPr>
        <p:txBody>
          <a:bodyPr/>
          <a:lstStyle/>
          <a:p>
            <a:fld id="{AC21D1F8-A079-4347-9651-20E89B5F5577}" type="slidenum">
              <a:rPr lang="ar-SA" smtClean="0"/>
              <a:pPr/>
              <a:t>‹#›</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ar-SA" smtClean="0"/>
              <a:t>أ.ايمان الحسيني</a:t>
            </a:r>
            <a:endParaRPr lang="ar-SA"/>
          </a:p>
        </p:txBody>
      </p:sp>
      <p:sp>
        <p:nvSpPr>
          <p:cNvPr id="4" name="Date Placeholder 3"/>
          <p:cNvSpPr>
            <a:spLocks noGrp="1"/>
          </p:cNvSpPr>
          <p:nvPr>
            <p:ph type="dt" sz="half" idx="10"/>
          </p:nvPr>
        </p:nvSpPr>
        <p:spPr/>
        <p:txBody>
          <a:bodyPr/>
          <a:lstStyle/>
          <a:p>
            <a:fld id="{A9AF2747-D0AD-4A48-BFC6-9F0ED59B37B0}" type="datetime1">
              <a:rPr lang="ar-SA" smtClean="0"/>
              <a:t>20/04/1433</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C21D1F8-A079-4347-9651-20E89B5F5577}" type="slidenum">
              <a:rPr lang="ar-SA" smtClean="0"/>
              <a:pPr/>
              <a:t>‹#›</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AF42432-4A3F-4A10-B3DF-C939016A6F98}" type="datetime1">
              <a:rPr lang="ar-SA" smtClean="0"/>
              <a:t>20/04/1433</a:t>
            </a:fld>
            <a:endParaRPr lang="ar-SA"/>
          </a:p>
        </p:txBody>
      </p:sp>
      <p:sp>
        <p:nvSpPr>
          <p:cNvPr id="6" name="Footer Placeholder 5"/>
          <p:cNvSpPr>
            <a:spLocks noGrp="1"/>
          </p:cNvSpPr>
          <p:nvPr>
            <p:ph type="ftr" sz="quarter" idx="11"/>
          </p:nvPr>
        </p:nvSpPr>
        <p:spPr/>
        <p:txBody>
          <a:bodyPr/>
          <a:lstStyle/>
          <a:p>
            <a:r>
              <a:rPr lang="ar-SA" smtClean="0"/>
              <a:t>أ.ايمان الحسيني</a:t>
            </a:r>
            <a:endParaRPr lang="ar-SA"/>
          </a:p>
        </p:txBody>
      </p:sp>
      <p:sp>
        <p:nvSpPr>
          <p:cNvPr id="7" name="Slide Number Placeholder 6"/>
          <p:cNvSpPr>
            <a:spLocks noGrp="1"/>
          </p:cNvSpPr>
          <p:nvPr>
            <p:ph type="sldNum" sz="quarter" idx="12"/>
          </p:nvPr>
        </p:nvSpPr>
        <p:spPr/>
        <p:txBody>
          <a:bodyPr/>
          <a:lstStyle/>
          <a:p>
            <a:fld id="{AC21D1F8-A079-4347-9651-20E89B5F5577}" type="slidenum">
              <a:rPr lang="ar-SA" smtClean="0"/>
              <a:pPr/>
              <a:t>‹#›</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87D27FE-9AE4-45E8-A6E5-2315BC289DE2}" type="datetime1">
              <a:rPr lang="ar-SA" smtClean="0"/>
              <a:t>20/04/1433</a:t>
            </a:fld>
            <a:endParaRPr lang="ar-SA"/>
          </a:p>
        </p:txBody>
      </p:sp>
      <p:sp>
        <p:nvSpPr>
          <p:cNvPr id="8" name="Footer Placeholder 7"/>
          <p:cNvSpPr>
            <a:spLocks noGrp="1"/>
          </p:cNvSpPr>
          <p:nvPr>
            <p:ph type="ftr" sz="quarter" idx="11"/>
          </p:nvPr>
        </p:nvSpPr>
        <p:spPr>
          <a:xfrm>
            <a:off x="304800" y="6409944"/>
            <a:ext cx="3581400" cy="365760"/>
          </a:xfrm>
        </p:spPr>
        <p:txBody>
          <a:bodyPr/>
          <a:lstStyle/>
          <a:p>
            <a:r>
              <a:rPr lang="ar-SA" smtClean="0"/>
              <a:t>أ.ايمان الحسيني</a:t>
            </a:r>
            <a:endParaRPr lang="ar-SA"/>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C21D1F8-A079-4347-9651-20E89B5F5577}" type="slidenum">
              <a:rPr lang="ar-SA" smtClean="0"/>
              <a:pPr/>
              <a:t>‹#›</a:t>
            </a:fld>
            <a:endParaRPr lang="ar-SA"/>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5122334-47DF-4D6A-8E38-B89379A74280}" type="datetime1">
              <a:rPr lang="ar-SA" smtClean="0"/>
              <a:t>20/04/1433</a:t>
            </a:fld>
            <a:endParaRPr lang="ar-SA"/>
          </a:p>
        </p:txBody>
      </p:sp>
      <p:sp>
        <p:nvSpPr>
          <p:cNvPr id="4" name="Footer Placeholder 3"/>
          <p:cNvSpPr>
            <a:spLocks noGrp="1"/>
          </p:cNvSpPr>
          <p:nvPr>
            <p:ph type="ftr" sz="quarter" idx="11"/>
          </p:nvPr>
        </p:nvSpPr>
        <p:spPr/>
        <p:txBody>
          <a:bodyPr/>
          <a:lstStyle/>
          <a:p>
            <a:r>
              <a:rPr lang="ar-SA" smtClean="0"/>
              <a:t>أ.ايمان الحسيني</a:t>
            </a:r>
            <a:endParaRPr lang="ar-SA"/>
          </a:p>
        </p:txBody>
      </p:sp>
      <p:sp>
        <p:nvSpPr>
          <p:cNvPr id="5" name="Slide Number Placeholder 4"/>
          <p:cNvSpPr>
            <a:spLocks noGrp="1"/>
          </p:cNvSpPr>
          <p:nvPr>
            <p:ph type="sldNum" sz="quarter" idx="12"/>
          </p:nvPr>
        </p:nvSpPr>
        <p:spPr>
          <a:xfrm>
            <a:off x="4343400" y="1036020"/>
            <a:ext cx="457200" cy="441325"/>
          </a:xfrm>
        </p:spPr>
        <p:txBody>
          <a:bodyPr/>
          <a:lstStyle/>
          <a:p>
            <a:fld id="{AC21D1F8-A079-4347-9651-20E89B5F5577}"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0DBDF24-A66E-43BD-B4F6-C9E093B12DA2}" type="datetime1">
              <a:rPr lang="ar-SA" smtClean="0"/>
              <a:t>20/04/1433</a:t>
            </a:fld>
            <a:endParaRPr lang="ar-SA"/>
          </a:p>
        </p:txBody>
      </p:sp>
      <p:sp>
        <p:nvSpPr>
          <p:cNvPr id="3" name="Footer Placeholder 2"/>
          <p:cNvSpPr>
            <a:spLocks noGrp="1"/>
          </p:cNvSpPr>
          <p:nvPr>
            <p:ph type="ftr" sz="quarter" idx="11"/>
          </p:nvPr>
        </p:nvSpPr>
        <p:spPr/>
        <p:txBody>
          <a:bodyPr/>
          <a:lstStyle/>
          <a:p>
            <a:r>
              <a:rPr lang="ar-SA" smtClean="0"/>
              <a:t>أ.ايمان الحسيني</a:t>
            </a:r>
            <a:endParaRPr lang="ar-SA"/>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C21D1F8-A079-4347-9651-20E89B5F5577}"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C21D1F8-A079-4347-9651-20E89B5F5577}" type="slidenum">
              <a:rPr lang="ar-SA" smtClean="0"/>
              <a:pPr/>
              <a:t>‹#›</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7D4606F-BD38-4653-AE61-FDE6E02C17C8}" type="datetime1">
              <a:rPr lang="ar-SA" smtClean="0"/>
              <a:t>20/04/1433</a:t>
            </a:fld>
            <a:endParaRPr lang="ar-SA"/>
          </a:p>
        </p:txBody>
      </p:sp>
      <p:sp>
        <p:nvSpPr>
          <p:cNvPr id="6" name="Footer Placeholder 5"/>
          <p:cNvSpPr>
            <a:spLocks noGrp="1"/>
          </p:cNvSpPr>
          <p:nvPr>
            <p:ph type="ftr" sz="quarter" idx="11"/>
          </p:nvPr>
        </p:nvSpPr>
        <p:spPr>
          <a:xfrm>
            <a:off x="301752" y="6410848"/>
            <a:ext cx="3383280" cy="365760"/>
          </a:xfrm>
        </p:spPr>
        <p:txBody>
          <a:bodyPr/>
          <a:lstStyle/>
          <a:p>
            <a:r>
              <a:rPr lang="ar-SA" smtClean="0"/>
              <a:t>أ.ايمان الحسيني</a:t>
            </a:r>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C21D1F8-A079-4347-9651-20E89B5F5577}" type="slidenum">
              <a:rPr lang="ar-SA" smtClean="0"/>
              <a:pPr/>
              <a:t>‹#›</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FC88714-B8AC-4D4A-B99A-887C929BC7C2}" type="datetime1">
              <a:rPr lang="ar-SA" smtClean="0"/>
              <a:t>20/04/1433</a:t>
            </a:fld>
            <a:endParaRPr lang="ar-SA"/>
          </a:p>
        </p:txBody>
      </p:sp>
      <p:sp>
        <p:nvSpPr>
          <p:cNvPr id="6" name="Footer Placeholder 5"/>
          <p:cNvSpPr>
            <a:spLocks noGrp="1"/>
          </p:cNvSpPr>
          <p:nvPr>
            <p:ph type="ftr" sz="quarter" idx="11"/>
          </p:nvPr>
        </p:nvSpPr>
        <p:spPr>
          <a:xfrm>
            <a:off x="301752" y="6410848"/>
            <a:ext cx="3584448" cy="365760"/>
          </a:xfrm>
        </p:spPr>
        <p:txBody>
          <a:bodyPr/>
          <a:lstStyle/>
          <a:p>
            <a:r>
              <a:rPr lang="ar-SA" smtClean="0"/>
              <a:t>أ.ايمان الحسيني</a:t>
            </a:r>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AC1489F-8754-47AB-8E22-CBD118BFF4F5}" type="datetime1">
              <a:rPr lang="ar-SA" smtClean="0"/>
              <a:t>20/04/1433</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ar-SA" smtClean="0"/>
              <a:t>أ.ايمان الحسيني</a:t>
            </a:r>
            <a:endParaRPr lang="ar-S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C21D1F8-A079-4347-9651-20E89B5F5577}" type="slidenum">
              <a:rPr lang="ar-SA" smtClean="0"/>
              <a:pPr/>
              <a:t>‹#›</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الفصل الثاني</a:t>
            </a:r>
            <a:endParaRPr lang="en-US" dirty="0"/>
          </a:p>
        </p:txBody>
      </p:sp>
      <p:sp>
        <p:nvSpPr>
          <p:cNvPr id="3" name="Content Placeholder 2"/>
          <p:cNvSpPr>
            <a:spLocks noGrp="1"/>
          </p:cNvSpPr>
          <p:nvPr>
            <p:ph sz="quarter" idx="1"/>
          </p:nvPr>
        </p:nvSpPr>
        <p:spPr/>
        <p:txBody>
          <a:bodyPr>
            <a:normAutofit/>
          </a:bodyPr>
          <a:lstStyle/>
          <a:p>
            <a:pPr marL="0" indent="0" algn="ctr">
              <a:buNone/>
            </a:pPr>
            <a:endParaRPr lang="ar-SA" sz="4400" dirty="0" smtClean="0"/>
          </a:p>
          <a:p>
            <a:pPr marL="0" indent="0" algn="ctr">
              <a:buNone/>
            </a:pPr>
            <a:endParaRPr lang="ar-SA" sz="4400" dirty="0"/>
          </a:p>
          <a:p>
            <a:pPr marL="0" indent="0" algn="ctr">
              <a:buNone/>
            </a:pPr>
            <a:r>
              <a:rPr lang="ar-SA" sz="4400" smtClean="0"/>
              <a:t>التطور </a:t>
            </a:r>
            <a:r>
              <a:rPr lang="ar-SA" sz="4400" dirty="0" smtClean="0"/>
              <a:t>التاريخي للفكر الإداري</a:t>
            </a:r>
            <a:endParaRPr lang="en-US" sz="4400" dirty="0"/>
          </a:p>
        </p:txBody>
      </p:sp>
      <p:sp>
        <p:nvSpPr>
          <p:cNvPr id="4" name="Footer Placeholder 3"/>
          <p:cNvSpPr>
            <a:spLocks noGrp="1"/>
          </p:cNvSpPr>
          <p:nvPr>
            <p:ph type="ftr" sz="quarter" idx="11"/>
          </p:nvPr>
        </p:nvSpPr>
        <p:spPr/>
        <p:txBody>
          <a:bodyPr/>
          <a:lstStyle/>
          <a:p>
            <a:r>
              <a:rPr lang="ar-SA" smtClean="0"/>
              <a:t>أ.ايمان الحسيني</a:t>
            </a:r>
            <a:endParaRPr lang="ar-SA"/>
          </a:p>
        </p:txBody>
      </p:sp>
    </p:spTree>
    <p:extLst>
      <p:ext uri="{BB962C8B-B14F-4D97-AF65-F5344CB8AC3E}">
        <p14:creationId xmlns:p14="http://schemas.microsoft.com/office/powerpoint/2010/main" val="2446567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C00000"/>
                </a:solidFill>
              </a:rPr>
              <a:t>التطور التاريخي للفكر الإداري</a:t>
            </a:r>
            <a:endParaRPr lang="ar-SA" dirty="0">
              <a:solidFill>
                <a:srgbClr val="C00000"/>
              </a:solidFill>
            </a:endParaRPr>
          </a:p>
        </p:txBody>
      </p:sp>
      <p:sp>
        <p:nvSpPr>
          <p:cNvPr id="3" name="Content Placeholder 2"/>
          <p:cNvSpPr>
            <a:spLocks noGrp="1"/>
          </p:cNvSpPr>
          <p:nvPr>
            <p:ph sz="quarter" idx="1"/>
          </p:nvPr>
        </p:nvSpPr>
        <p:spPr/>
        <p:txBody>
          <a:bodyPr/>
          <a:lstStyle/>
          <a:p>
            <a:pPr marL="514350" indent="-514350">
              <a:buFont typeface="+mj-lt"/>
              <a:buAutoNum type="arabicPeriod"/>
            </a:pPr>
            <a:r>
              <a:rPr lang="ar-SA" dirty="0" smtClean="0"/>
              <a:t>المدرسة الكلاسيكية</a:t>
            </a:r>
          </a:p>
          <a:p>
            <a:pPr marL="514350" indent="-514350">
              <a:buFont typeface="+mj-lt"/>
              <a:buAutoNum type="arabicPeriod"/>
            </a:pPr>
            <a:r>
              <a:rPr lang="ar-SA" dirty="0" smtClean="0"/>
              <a:t>مدرسة العلاقات الانسانية</a:t>
            </a:r>
          </a:p>
          <a:p>
            <a:pPr marL="514350" indent="-514350">
              <a:buFont typeface="+mj-lt"/>
              <a:buAutoNum type="arabicPeriod"/>
            </a:pPr>
            <a:r>
              <a:rPr lang="ar-SA" dirty="0" smtClean="0"/>
              <a:t>مدرسة النظم الاجتماعية</a:t>
            </a:r>
          </a:p>
          <a:p>
            <a:pPr marL="514350" indent="-514350">
              <a:buFont typeface="+mj-lt"/>
              <a:buAutoNum type="arabicPeriod"/>
            </a:pPr>
            <a:r>
              <a:rPr lang="ar-SA" dirty="0" smtClean="0"/>
              <a:t>المدرسة المعاصرة في الادارة</a:t>
            </a:r>
            <a:endParaRPr lang="ar-SA" dirty="0"/>
          </a:p>
        </p:txBody>
      </p:sp>
      <p:sp>
        <p:nvSpPr>
          <p:cNvPr id="4" name="Footer Placeholder 3"/>
          <p:cNvSpPr>
            <a:spLocks noGrp="1"/>
          </p:cNvSpPr>
          <p:nvPr>
            <p:ph type="ftr" sz="quarter" idx="11"/>
          </p:nvPr>
        </p:nvSpPr>
        <p:spPr/>
        <p:txBody>
          <a:bodyPr/>
          <a:lstStyle/>
          <a:p>
            <a:r>
              <a:rPr lang="ar-SA" smtClean="0"/>
              <a:t>أ.ايمان الحسيني</a:t>
            </a:r>
            <a:endParaRPr lang="ar-S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u="sng" dirty="0" smtClean="0">
                <a:solidFill>
                  <a:srgbClr val="C00000"/>
                </a:solidFill>
              </a:rPr>
              <a:t>اولا:المدرسة الكلاسيكية</a:t>
            </a:r>
            <a:endParaRPr lang="ar-SA" u="sng" dirty="0">
              <a:solidFill>
                <a:srgbClr val="C00000"/>
              </a:solidFill>
            </a:endParaRPr>
          </a:p>
        </p:txBody>
      </p:sp>
      <p:sp>
        <p:nvSpPr>
          <p:cNvPr id="3" name="Content Placeholder 2"/>
          <p:cNvSpPr>
            <a:spLocks noGrp="1"/>
          </p:cNvSpPr>
          <p:nvPr>
            <p:ph sz="quarter" idx="1"/>
          </p:nvPr>
        </p:nvSpPr>
        <p:spPr>
          <a:xfrm>
            <a:off x="381000" y="1524000"/>
            <a:ext cx="8503920" cy="4572000"/>
          </a:xfrm>
        </p:spPr>
        <p:txBody>
          <a:bodyPr/>
          <a:lstStyle/>
          <a:p>
            <a:pPr algn="just"/>
            <a:r>
              <a:rPr lang="ar-SA" dirty="0" smtClean="0"/>
              <a:t>تعتبر المرحلة الاولى من تطور الفكر الاداري ويعتبر</a:t>
            </a:r>
            <a:r>
              <a:rPr lang="ar-SA" dirty="0" smtClean="0">
                <a:solidFill>
                  <a:srgbClr val="FF0000"/>
                </a:solidFill>
              </a:rPr>
              <a:t>(ماكس ويبر) </a:t>
            </a:r>
            <a:r>
              <a:rPr lang="ar-SA" dirty="0" smtClean="0"/>
              <a:t>اول مؤسسيها حيث تبنى نظرية البيروقراطية </a:t>
            </a:r>
          </a:p>
          <a:p>
            <a:pPr algn="just"/>
            <a:r>
              <a:rPr lang="ar-SA" dirty="0" smtClean="0"/>
              <a:t>ومن ثم نما اتجاه جديد وحركة جديدة تبناها </a:t>
            </a:r>
            <a:r>
              <a:rPr lang="ar-SA" dirty="0" smtClean="0">
                <a:solidFill>
                  <a:srgbClr val="FF0000"/>
                </a:solidFill>
              </a:rPr>
              <a:t>(فريدريك تايلور) </a:t>
            </a:r>
            <a:r>
              <a:rPr lang="ar-SA" dirty="0" smtClean="0"/>
              <a:t>وهي حركة الادارة العلمية (ضبط الوقت والحركة ،الاستغلال الأمثل للموارد البشرية)</a:t>
            </a:r>
          </a:p>
          <a:p>
            <a:pPr algn="just"/>
            <a:r>
              <a:rPr lang="ar-SA" dirty="0" smtClean="0"/>
              <a:t>ظهرت انتقادات على هذه المدرسة من ابرزها:افتراض ان الانسان مجرد آلة-الاولوية لتحقيق المكاسب الاقتصادية دون مراعاة انسانية العاملين</a:t>
            </a:r>
            <a:endParaRPr lang="ar-SA" dirty="0"/>
          </a:p>
        </p:txBody>
      </p:sp>
      <p:sp>
        <p:nvSpPr>
          <p:cNvPr id="4" name="Footer Placeholder 3"/>
          <p:cNvSpPr>
            <a:spLocks noGrp="1"/>
          </p:cNvSpPr>
          <p:nvPr>
            <p:ph type="ftr" sz="quarter" idx="11"/>
          </p:nvPr>
        </p:nvSpPr>
        <p:spPr/>
        <p:txBody>
          <a:bodyPr/>
          <a:lstStyle/>
          <a:p>
            <a:r>
              <a:rPr lang="ar-SA" smtClean="0"/>
              <a:t>أ.ايمان الحسيني</a:t>
            </a:r>
            <a:endParaRPr lang="ar-S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u="sng" dirty="0" smtClean="0">
                <a:solidFill>
                  <a:srgbClr val="C00000"/>
                </a:solidFill>
              </a:rPr>
              <a:t>ثانيا:مدرسة العلاقات الانسانية</a:t>
            </a:r>
            <a:endParaRPr lang="ar-SA" u="sng" dirty="0">
              <a:solidFill>
                <a:srgbClr val="C00000"/>
              </a:solidFill>
            </a:endParaRPr>
          </a:p>
        </p:txBody>
      </p:sp>
      <p:sp>
        <p:nvSpPr>
          <p:cNvPr id="3" name="Content Placeholder 2"/>
          <p:cNvSpPr>
            <a:spLocks noGrp="1"/>
          </p:cNvSpPr>
          <p:nvPr>
            <p:ph sz="quarter" idx="1"/>
          </p:nvPr>
        </p:nvSpPr>
        <p:spPr/>
        <p:txBody>
          <a:bodyPr/>
          <a:lstStyle/>
          <a:p>
            <a:pPr algn="just"/>
            <a:r>
              <a:rPr lang="ar-SA" dirty="0" smtClean="0"/>
              <a:t>من مؤسسيها</a:t>
            </a:r>
            <a:r>
              <a:rPr lang="ar-SA" dirty="0" smtClean="0">
                <a:solidFill>
                  <a:srgbClr val="FF0000"/>
                </a:solidFill>
              </a:rPr>
              <a:t>(التون مايو)</a:t>
            </a:r>
            <a:r>
              <a:rPr lang="ar-SA" dirty="0" smtClean="0"/>
              <a:t> وهي باختصار الوصول لافضل النتائج من خلال مراعاة العنصر البشري وما يؤثر عليه من عوامل نفسية (اي اهتمت بالرضا الوظيفي، الحوافز، الروح المعنوية)</a:t>
            </a:r>
          </a:p>
          <a:p>
            <a:pPr algn="just"/>
            <a:r>
              <a:rPr lang="ar-SA" dirty="0" smtClean="0"/>
              <a:t>الا ان هذه المدرسة واجهت ايضا بعض الانتقادات مثل انها تركز على البيئة الداخلية فقط وتهمل الخارجية.</a:t>
            </a:r>
            <a:endParaRPr lang="ar-SA" dirty="0"/>
          </a:p>
        </p:txBody>
      </p:sp>
      <p:sp>
        <p:nvSpPr>
          <p:cNvPr id="4" name="Footer Placeholder 3"/>
          <p:cNvSpPr>
            <a:spLocks noGrp="1"/>
          </p:cNvSpPr>
          <p:nvPr>
            <p:ph type="ftr" sz="quarter" idx="11"/>
          </p:nvPr>
        </p:nvSpPr>
        <p:spPr/>
        <p:txBody>
          <a:bodyPr/>
          <a:lstStyle/>
          <a:p>
            <a:r>
              <a:rPr lang="ar-SA" smtClean="0"/>
              <a:t>أ.ايمان الحسيني</a:t>
            </a:r>
            <a:endParaRPr lang="ar-S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u="sng" dirty="0" smtClean="0">
                <a:solidFill>
                  <a:srgbClr val="C00000"/>
                </a:solidFill>
              </a:rPr>
              <a:t>ثالثا: مدرسة النظم الاجتماعية</a:t>
            </a:r>
            <a:endParaRPr lang="ar-SA" u="sng" dirty="0">
              <a:solidFill>
                <a:srgbClr val="C00000"/>
              </a:solidFill>
            </a:endParaRPr>
          </a:p>
        </p:txBody>
      </p:sp>
      <p:sp>
        <p:nvSpPr>
          <p:cNvPr id="3" name="Content Placeholder 2"/>
          <p:cNvSpPr>
            <a:spLocks noGrp="1"/>
          </p:cNvSpPr>
          <p:nvPr>
            <p:ph sz="quarter" idx="1"/>
          </p:nvPr>
        </p:nvSpPr>
        <p:spPr/>
        <p:txBody>
          <a:bodyPr>
            <a:normAutofit/>
          </a:bodyPr>
          <a:lstStyle/>
          <a:p>
            <a:pPr algn="just"/>
            <a:r>
              <a:rPr lang="ar-SA" dirty="0" smtClean="0"/>
              <a:t>هذه المدرسة تؤكد على ضرورة تفاعل المنظمة مع البيئة الخارجية،وتعتبر أن المنظمة وحدات اجتماعية ذات وظائف مهمة في المجتمع وتتكون المنظمة وفق هذه المدرسة من عدة عناصر:</a:t>
            </a:r>
          </a:p>
          <a:p>
            <a:pPr marL="514350" indent="-514350" algn="just">
              <a:buFont typeface="+mj-lt"/>
              <a:buAutoNum type="arabicPeriod"/>
            </a:pPr>
            <a:r>
              <a:rPr lang="ar-SA" dirty="0" smtClean="0"/>
              <a:t>المدخلات: الامكانات الداخلة للمنظمة(موارد بشرية-مادية-فنية)</a:t>
            </a:r>
            <a:endParaRPr lang="ar-SA" dirty="0"/>
          </a:p>
          <a:p>
            <a:pPr marL="514350" indent="-514350" algn="just">
              <a:buFont typeface="+mj-lt"/>
              <a:buAutoNum type="arabicPeriod"/>
            </a:pPr>
            <a:r>
              <a:rPr lang="ar-SA" dirty="0" smtClean="0"/>
              <a:t>عمليات: كافة الانشطة والممارسات المبذولة</a:t>
            </a:r>
          </a:p>
          <a:p>
            <a:pPr marL="514350" indent="-514350" algn="just">
              <a:buFont typeface="+mj-lt"/>
              <a:buAutoNum type="arabicPeriod"/>
            </a:pPr>
            <a:r>
              <a:rPr lang="ar-SA" dirty="0" smtClean="0"/>
              <a:t>المخرجات:جميع المنجزات الخارجة من المنظمة سواء سلع او خدمات</a:t>
            </a:r>
          </a:p>
          <a:p>
            <a:pPr marL="514350" indent="-514350" algn="just">
              <a:buFont typeface="+mj-lt"/>
              <a:buAutoNum type="arabicPeriod"/>
            </a:pPr>
            <a:r>
              <a:rPr lang="ar-SA" dirty="0" smtClean="0"/>
              <a:t>التغذية المرتدة:وهي معرفة التأثير المتبادل بين عناصر المنظمة والبيئة(اي انه من خلال المجتمع تحصل المنظمة على مدى رضا الافراد عن هذه السلع او الخدمات وارجاع الاثر هذا تستفيد منه المنظمة في تعديل مسارها).</a:t>
            </a:r>
          </a:p>
        </p:txBody>
      </p:sp>
      <p:sp>
        <p:nvSpPr>
          <p:cNvPr id="4" name="Footer Placeholder 3"/>
          <p:cNvSpPr>
            <a:spLocks noGrp="1"/>
          </p:cNvSpPr>
          <p:nvPr>
            <p:ph type="ftr" sz="quarter" idx="11"/>
          </p:nvPr>
        </p:nvSpPr>
        <p:spPr/>
        <p:txBody>
          <a:bodyPr/>
          <a:lstStyle/>
          <a:p>
            <a:r>
              <a:rPr lang="ar-SA" smtClean="0"/>
              <a:t>أ.ايمان الحسيني</a:t>
            </a:r>
            <a:endParaRPr lang="ar-S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u="sng" dirty="0" smtClean="0">
                <a:solidFill>
                  <a:srgbClr val="C00000"/>
                </a:solidFill>
              </a:rPr>
              <a:t>رابعا:المدرسة المعاصرة في الادارة</a:t>
            </a:r>
            <a:endParaRPr lang="ar-SA" u="sng" dirty="0">
              <a:solidFill>
                <a:srgbClr val="C00000"/>
              </a:solidFill>
            </a:endParaRPr>
          </a:p>
        </p:txBody>
      </p:sp>
      <p:sp>
        <p:nvSpPr>
          <p:cNvPr id="3" name="Content Placeholder 2"/>
          <p:cNvSpPr>
            <a:spLocks noGrp="1"/>
          </p:cNvSpPr>
          <p:nvPr>
            <p:ph sz="quarter" idx="1"/>
          </p:nvPr>
        </p:nvSpPr>
        <p:spPr/>
        <p:txBody>
          <a:bodyPr>
            <a:normAutofit/>
          </a:bodyPr>
          <a:lstStyle/>
          <a:p>
            <a:pPr algn="just"/>
            <a:r>
              <a:rPr lang="ar-SA" sz="2400" dirty="0" smtClean="0"/>
              <a:t>هي المرحلة الحالية من تطور الادارة وهي مزيج من مبادئ المدارس الادارية السابقة ،بالاضافة لمبادئ حديثة نتجت عن تطور المنظمات والتنافس ، نذكر على سبيل المثال النظريات الحديثة:</a:t>
            </a:r>
          </a:p>
          <a:p>
            <a:pPr marL="457200" indent="-457200" algn="just">
              <a:buFont typeface="+mj-lt"/>
              <a:buAutoNum type="arabicPeriod"/>
            </a:pPr>
            <a:r>
              <a:rPr lang="ar-SA" sz="2000" dirty="0" smtClean="0"/>
              <a:t>النموذج الياباني: يركز هذا النموذج على جوانب من الادارة اليابانية ومدراسه والبحث بمحاولة تطبيقها في مجتمعات اخرى خارج اليابان.</a:t>
            </a:r>
          </a:p>
          <a:p>
            <a:pPr marL="457200" indent="-457200" algn="just">
              <a:buFont typeface="+mj-lt"/>
              <a:buAutoNum type="arabicPeriod"/>
            </a:pPr>
            <a:r>
              <a:rPr lang="ar-SA" sz="2000" dirty="0" smtClean="0"/>
              <a:t>نظرية الثقافة التنظيمية:اصبحت مجالا جديدا وحيا للدراسة والبحث باعتبار ان الثقافة التنظيمية وما تحمله من قيم واعتقادات اعضاء المنظمة لها كامل الاثر في اداء المنظمة .</a:t>
            </a:r>
          </a:p>
          <a:p>
            <a:pPr marL="457200" indent="-457200" algn="just">
              <a:buFont typeface="+mj-lt"/>
              <a:buAutoNum type="arabicPeriod"/>
            </a:pPr>
            <a:r>
              <a:rPr lang="ar-SA" sz="2000" dirty="0" smtClean="0"/>
              <a:t>اداة الجودة الكلية:من المفاهيم الحديثة و</a:t>
            </a:r>
            <a:r>
              <a:rPr lang="ar-SA" sz="2000" dirty="0" smtClean="0">
                <a:solidFill>
                  <a:srgbClr val="FF0000"/>
                </a:solidFill>
              </a:rPr>
              <a:t> (ادوارد ديمنج)</a:t>
            </a:r>
            <a:r>
              <a:rPr lang="ar-SA" sz="2000" dirty="0" smtClean="0"/>
              <a:t> من ابرز رواد هذا المفهوم وهي تعني تقديم سلعة او خدمة ترضي رغبات العميل.</a:t>
            </a:r>
          </a:p>
          <a:p>
            <a:pPr marL="457200" indent="-457200" algn="just">
              <a:buFont typeface="+mj-lt"/>
              <a:buAutoNum type="arabicPeriod"/>
            </a:pPr>
            <a:r>
              <a:rPr lang="ar-SA" sz="2000" dirty="0" smtClean="0"/>
              <a:t>الهندرة:وهي كلمة عربية مركبة من كلمتي (هندسة)و(ادارة) وتعني اعادة هندسة الاعمال وتهدف لتحقيق  تطوير في اداء المنظمات بما يكفل سرعة الاداء وتخفيض التكلفة وجودة المنتج وتركز على اجراء تعديلات جوهرية والبدء من الصفر ومن جديد وليس الاصلاح والترميم(تغيير المسميات الوظيفية-الهياكل التنظيمية-دمج الوظائف).</a:t>
            </a:r>
          </a:p>
        </p:txBody>
      </p:sp>
      <p:sp>
        <p:nvSpPr>
          <p:cNvPr id="4" name="Footer Placeholder 3"/>
          <p:cNvSpPr>
            <a:spLocks noGrp="1"/>
          </p:cNvSpPr>
          <p:nvPr>
            <p:ph type="ftr" sz="quarter" idx="11"/>
          </p:nvPr>
        </p:nvSpPr>
        <p:spPr/>
        <p:txBody>
          <a:bodyPr/>
          <a:lstStyle/>
          <a:p>
            <a:r>
              <a:rPr lang="ar-SA" smtClean="0"/>
              <a:t>أ.ايمان الحسيني</a:t>
            </a:r>
            <a:endParaRPr lang="ar-SA"/>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TotalTime>
  <Words>388</Words>
  <Application>Microsoft Office PowerPoint</Application>
  <PresentationFormat>On-screen Show (4:3)</PresentationFormat>
  <Paragraphs>34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الفصل الثاني</vt:lpstr>
      <vt:lpstr>التطور التاريخي للفكر الإداري</vt:lpstr>
      <vt:lpstr>اولا:المدرسة الكلاسيكية</vt:lpstr>
      <vt:lpstr>ثانيا:مدرسة العلاقات الانسانية</vt:lpstr>
      <vt:lpstr>ثالثا: مدرسة النظم الاجتماعية</vt:lpstr>
      <vt:lpstr>رابعا:المدرسة المعاصرة في الادارة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Dell</dc:creator>
  <cp:lastModifiedBy>Abdulaziz</cp:lastModifiedBy>
  <cp:revision>5</cp:revision>
  <dcterms:created xsi:type="dcterms:W3CDTF">2011-12-10T10:49:08Z</dcterms:created>
  <dcterms:modified xsi:type="dcterms:W3CDTF">2012-03-13T19:48:19Z</dcterms:modified>
</cp:coreProperties>
</file>