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9E7F6AF-3309-424A-993C-F19108B58510}" type="datetimeFigureOut">
              <a:rPr lang="ar-SA" smtClean="0"/>
              <a:pPr/>
              <a:t>12/06/32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8D9CAA0-6F27-40DD-9EB4-F6CD70A1E455}"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SA" dirty="0" smtClean="0"/>
              <a:t>ذ	1ذ	</a:t>
            </a:r>
            <a:endParaRPr lang="ar-SA" dirty="0"/>
          </a:p>
        </p:txBody>
      </p:sp>
      <p:sp>
        <p:nvSpPr>
          <p:cNvPr id="4" name="عنصر نائب لرقم الشريحة 3"/>
          <p:cNvSpPr>
            <a:spLocks noGrp="1"/>
          </p:cNvSpPr>
          <p:nvPr>
            <p:ph type="sldNum" sz="quarter" idx="10"/>
          </p:nvPr>
        </p:nvSpPr>
        <p:spPr/>
        <p:txBody>
          <a:bodyPr/>
          <a:lstStyle/>
          <a:p>
            <a:fld id="{08D9CAA0-6F27-40DD-9EB4-F6CD70A1E455}" type="slidenum">
              <a:rPr lang="ar-SA" smtClean="0"/>
              <a:pPr/>
              <a:t>24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A8C2640-6CBF-4CED-94C5-1749F3DAB845}" type="datetimeFigureOut">
              <a:rPr lang="ar-SA" smtClean="0"/>
              <a:pPr/>
              <a:t>12/06/32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A8C2640-6CBF-4CED-94C5-1749F3DAB845}" type="datetimeFigureOut">
              <a:rPr lang="ar-SA" smtClean="0"/>
              <a:pPr/>
              <a:t>12/06/32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A8C2640-6CBF-4CED-94C5-1749F3DAB845}" type="datetimeFigureOut">
              <a:rPr lang="ar-SA" smtClean="0"/>
              <a:pPr/>
              <a:t>12/06/32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8C2640-6CBF-4CED-94C5-1749F3DAB845}" type="datetimeFigureOut">
              <a:rPr lang="ar-SA" smtClean="0"/>
              <a:pPr/>
              <a:t>12/06/32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C2640-6CBF-4CED-94C5-1749F3DAB845}" type="datetimeFigureOut">
              <a:rPr lang="ar-SA" smtClean="0"/>
              <a:pPr/>
              <a:t>12/06/32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A8C2640-6CBF-4CED-94C5-1749F3DAB845}" type="datetimeFigureOut">
              <a:rPr lang="ar-SA" smtClean="0"/>
              <a:pPr/>
              <a:t>12/06/32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9E814C5-ADED-411A-B44E-21B357EA134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1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8C2640-6CBF-4CED-94C5-1749F3DAB845}" type="datetimeFigureOut">
              <a:rPr lang="ar-SA" smtClean="0"/>
              <a:pPr/>
              <a:t>12/06/32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E814C5-ADED-411A-B44E-21B357EA134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4"/>
            <a:ext cx="7772400" cy="1470025"/>
          </a:xfrm>
        </p:spPr>
        <p:style>
          <a:lnRef idx="2">
            <a:schemeClr val="accent1"/>
          </a:lnRef>
          <a:fillRef idx="1">
            <a:schemeClr val="lt1"/>
          </a:fillRef>
          <a:effectRef idx="0">
            <a:schemeClr val="accent1"/>
          </a:effectRef>
          <a:fontRef idx="minor">
            <a:schemeClr val="dk1"/>
          </a:fontRef>
        </p:style>
        <p:txBody>
          <a:bodyPr/>
          <a:lstStyle/>
          <a:p>
            <a:r>
              <a:rPr lang="ar-SA" dirty="0" err="1" smtClean="0"/>
              <a:t>اوجست</a:t>
            </a:r>
            <a:r>
              <a:rPr lang="ar-SA" dirty="0" smtClean="0"/>
              <a:t> كونت</a:t>
            </a:r>
            <a:endParaRPr lang="ar-SA" dirty="0"/>
          </a:p>
        </p:txBody>
      </p:sp>
      <p:pic>
        <p:nvPicPr>
          <p:cNvPr id="4" name="صورة 3" descr="150px-Auguste_Comte.jpg"/>
          <p:cNvPicPr>
            <a:picLocks noChangeAspect="1"/>
          </p:cNvPicPr>
          <p:nvPr/>
        </p:nvPicPr>
        <p:blipFill>
          <a:blip r:embed="rId2" cstate="print"/>
          <a:stretch>
            <a:fillRect/>
          </a:stretch>
        </p:blipFill>
        <p:spPr>
          <a:xfrm>
            <a:off x="2627784" y="2564904"/>
            <a:ext cx="3888432" cy="39604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772816"/>
          </a:xfrm>
        </p:spPr>
        <p:txBody>
          <a:bodyPr>
            <a:normAutofit fontScale="90000"/>
          </a:bodyPr>
          <a:lstStyle/>
          <a:p>
            <a:r>
              <a:rPr lang="ar-SA" dirty="0" err="1" smtClean="0">
                <a:solidFill>
                  <a:srgbClr val="FF0000"/>
                </a:solidFill>
              </a:rPr>
              <a:t>اولاً</a:t>
            </a:r>
            <a:r>
              <a:rPr lang="ar-SA" dirty="0" smtClean="0">
                <a:solidFill>
                  <a:srgbClr val="FF0000"/>
                </a:solidFill>
              </a:rPr>
              <a:t>: الملاحظة:</a:t>
            </a:r>
            <a:br>
              <a:rPr lang="ar-SA" dirty="0" smtClean="0">
                <a:solidFill>
                  <a:srgbClr val="FF0000"/>
                </a:solidFill>
              </a:rPr>
            </a:br>
            <a:r>
              <a:rPr lang="ar-SA" dirty="0" smtClean="0">
                <a:solidFill>
                  <a:srgbClr val="FF0000"/>
                </a:solidFill>
              </a:rPr>
              <a:t>مميزات خصائص منهج الملاحظة عند </a:t>
            </a:r>
            <a:r>
              <a:rPr lang="ar-SA" dirty="0" err="1" smtClean="0">
                <a:solidFill>
                  <a:srgbClr val="FF0000"/>
                </a:solidFill>
              </a:rPr>
              <a:t>اوجست</a:t>
            </a:r>
            <a:r>
              <a:rPr lang="ar-SA" dirty="0" smtClean="0">
                <a:solidFill>
                  <a:srgbClr val="FF0000"/>
                </a:solidFill>
              </a:rPr>
              <a:t> كونت:</a:t>
            </a:r>
            <a:endParaRPr lang="ar-SA" dirty="0">
              <a:solidFill>
                <a:srgbClr val="FF0000"/>
              </a:solidFill>
            </a:endParaRPr>
          </a:p>
        </p:txBody>
      </p:sp>
      <p:sp>
        <p:nvSpPr>
          <p:cNvPr id="3" name="عنصر نائب للمحتوى 2"/>
          <p:cNvSpPr>
            <a:spLocks noGrp="1"/>
          </p:cNvSpPr>
          <p:nvPr>
            <p:ph idx="1"/>
          </p:nvPr>
        </p:nvSpPr>
        <p:spPr>
          <a:xfrm>
            <a:off x="457200" y="1772816"/>
            <a:ext cx="8229600" cy="4536504"/>
          </a:xfrm>
        </p:spPr>
        <p:txBody>
          <a:bodyPr/>
          <a:lstStyle/>
          <a:p>
            <a:r>
              <a:rPr lang="ar-SA" dirty="0" smtClean="0"/>
              <a:t>1- الملاحظة الاجتماعية هي أول قواعد المنهج الذي وضعها </a:t>
            </a:r>
            <a:r>
              <a:rPr lang="ar-SA" dirty="0" err="1" smtClean="0"/>
              <a:t>اوجست</a:t>
            </a:r>
            <a:r>
              <a:rPr lang="ar-SA" dirty="0" smtClean="0"/>
              <a:t> كونت </a:t>
            </a:r>
            <a:r>
              <a:rPr lang="ar-SA" u="sng" dirty="0" smtClean="0">
                <a:solidFill>
                  <a:srgbClr val="FF0000"/>
                </a:solidFill>
              </a:rPr>
              <a:t>وهي ليست مقتصرة على الإدراك المباشر للظواهر أو الوصف المباشر </a:t>
            </a:r>
            <a:r>
              <a:rPr lang="ar-SA" u="sng" dirty="0" err="1" smtClean="0">
                <a:solidFill>
                  <a:srgbClr val="FF0000"/>
                </a:solidFill>
              </a:rPr>
              <a:t>للحوداث</a:t>
            </a:r>
            <a:r>
              <a:rPr lang="ar-SA" u="sng" dirty="0" smtClean="0">
                <a:solidFill>
                  <a:srgbClr val="FF0000"/>
                </a:solidFill>
              </a:rPr>
              <a:t>, ولكن هناك وسائل أخرى أخرى تساعدنا على الملاحظة الاجتماعية مثل: دراسة العادات والتقاليد والآثار ومظاهر التراث </a:t>
            </a:r>
            <a:r>
              <a:rPr lang="ar-SA" dirty="0" smtClean="0"/>
              <a:t>(مثل دراسة الأمثال الشعبية وعلاقتها بثقافة مجتمع ما) وتحليل ومقارنة الللغات والوقوف على الوثائق والسجلات التاريخية ودراسة التشريعات والنظم السياسية والاقتصادية .فهذه المصادر تقدم لعالم الاجتماع مادة غنية للدراسة والتحليل والحث</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r>
              <a:rPr lang="ar-SA" dirty="0" smtClean="0"/>
              <a:t>2- والملاحظة الاجتماعية </a:t>
            </a:r>
            <a:r>
              <a:rPr lang="ar-SA" u="sng" dirty="0" smtClean="0">
                <a:solidFill>
                  <a:srgbClr val="FF0000"/>
                </a:solidFill>
              </a:rPr>
              <a:t>ليست سهلة الأداء والسبب في ذلك أن الظواهر الاجتماعية ظواهر عادية ومنتشرة في جو المجتمع ومتداخلة في صميم الحياة الفردية والباحث نفسه يشارك فيها </a:t>
            </a:r>
            <a:r>
              <a:rPr lang="ar-SA" dirty="0" smtClean="0"/>
              <a:t>... وهذه الأمور تزيدها صعوبة وتعقيد..</a:t>
            </a:r>
          </a:p>
          <a:p>
            <a:r>
              <a:rPr lang="ar-SA" dirty="0" err="1" smtClean="0"/>
              <a:t>للذلك</a:t>
            </a:r>
            <a:r>
              <a:rPr lang="ar-SA" dirty="0" smtClean="0"/>
              <a:t> يجب </a:t>
            </a:r>
            <a:r>
              <a:rPr lang="ar-SA" dirty="0" err="1" smtClean="0"/>
              <a:t>ان</a:t>
            </a:r>
            <a:r>
              <a:rPr lang="ar-SA" dirty="0" smtClean="0"/>
              <a:t> ننظر إلى الحقائق (الظواهر) الاجتماعية على انها موضوعات منعزلة عنا خارجة عن ذواتنا ومنفصلة عن شعورنا الفردي حتى نستطيع أن نصل إلى نتائج وحقائق واقعية وصحيحة.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dirty="0" smtClean="0"/>
              <a:t>3- </a:t>
            </a:r>
            <a:r>
              <a:rPr lang="ar-SA" u="sng" dirty="0" smtClean="0">
                <a:solidFill>
                  <a:srgbClr val="FF0000"/>
                </a:solidFill>
              </a:rPr>
              <a:t>هذا المنهج قد يجعل الباحث لا تكون لديه  الفرصة </a:t>
            </a:r>
            <a:r>
              <a:rPr lang="ar-SA" u="sng" dirty="0" err="1" smtClean="0">
                <a:solidFill>
                  <a:srgbClr val="FF0000"/>
                </a:solidFill>
              </a:rPr>
              <a:t>لليقضة</a:t>
            </a:r>
            <a:r>
              <a:rPr lang="ar-SA" u="sng" dirty="0" smtClean="0">
                <a:solidFill>
                  <a:srgbClr val="FF0000"/>
                </a:solidFill>
              </a:rPr>
              <a:t> التامة </a:t>
            </a:r>
            <a:r>
              <a:rPr lang="ar-SA" u="sng" dirty="0" err="1" smtClean="0">
                <a:solidFill>
                  <a:srgbClr val="FF0000"/>
                </a:solidFill>
              </a:rPr>
              <a:t>والاشراف</a:t>
            </a:r>
            <a:r>
              <a:rPr lang="ar-SA" u="sng" dirty="0" smtClean="0">
                <a:solidFill>
                  <a:srgbClr val="FF0000"/>
                </a:solidFill>
              </a:rPr>
              <a:t> الدقيق على ما يحيط بالظاهرة بسبب أن الظواهر الاجتماعية معقدة جداً وكثيرة التغير </a:t>
            </a:r>
            <a:r>
              <a:rPr lang="ar-SA" dirty="0" smtClean="0"/>
              <a:t>ودائمة التفاعل.</a:t>
            </a:r>
          </a:p>
          <a:p>
            <a:r>
              <a:rPr lang="ar-SA" dirty="0" smtClean="0"/>
              <a:t>4- </a:t>
            </a:r>
            <a:r>
              <a:rPr lang="ar-SA" u="sng" dirty="0" smtClean="0">
                <a:solidFill>
                  <a:srgbClr val="FF0000"/>
                </a:solidFill>
              </a:rPr>
              <a:t>عند استخدام هذا المنهج قد يخطئ الباحث في تفسير ما يلاحظه أو في إدراك ما يشاهده وقد يخطئ كذلك في الاستنتاجات التي ينتهي إليها من مشاهداته </a:t>
            </a:r>
            <a:r>
              <a:rPr lang="ar-SA" dirty="0" smtClean="0"/>
              <a:t>.وأيضاً الأهم من هذا قد يختلف موقف الباحثين من الشيء الملاحظ تبعاً لاختلاف عقولهم من جهة وإلى تفاوت في الخبرة من جهة أخرى.</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 وبناء على هذه الخصائص يرى كونت أن من الخطأ الاعتماد على منهج الملاحظة فقط واتخاذه </a:t>
            </a:r>
            <a:r>
              <a:rPr lang="ar-SA" dirty="0" err="1" smtClean="0"/>
              <a:t>اسلوب</a:t>
            </a:r>
            <a:r>
              <a:rPr lang="ar-SA" dirty="0" smtClean="0"/>
              <a:t> أساسي للكشف العلمي عن قوانين الظواهر الاجتماعية.</a:t>
            </a:r>
          </a:p>
          <a:p>
            <a:r>
              <a:rPr lang="ar-SA" dirty="0" smtClean="0"/>
              <a:t>ولا بأس من اعتبارها عالاً مساعداً في البحث والدراسة.</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ثانياً: التجربة:</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SA" dirty="0" smtClean="0"/>
              <a:t>1- </a:t>
            </a:r>
            <a:r>
              <a:rPr lang="ar-SA" u="sng" dirty="0" smtClean="0">
                <a:solidFill>
                  <a:srgbClr val="FF0000"/>
                </a:solidFill>
              </a:rPr>
              <a:t>يقصد كونت بالتجربة (التجربة الاجتماعية) وليست التجربة العلمية التي يستخدمها المتخصصين في علوم الظواهر الطبيهية (الكيمياء والبيولوجيا).</a:t>
            </a:r>
          </a:p>
          <a:p>
            <a:r>
              <a:rPr lang="ar-SA" dirty="0" smtClean="0"/>
              <a:t>والتجربة الاجتماعية الصحيحة في نظر كونت إنما تقوم على مقارنة ظاهرتين متشابهتين في كل شيء ومختلفين في حالة واحدة واختلافهما يرجع إلى هذه الحالة فقط.</a:t>
            </a:r>
          </a:p>
          <a:p>
            <a:r>
              <a:rPr lang="ar-SA" dirty="0" smtClean="0"/>
              <a:t>و </a:t>
            </a:r>
            <a:r>
              <a:rPr lang="ar-SA" dirty="0" err="1" smtClean="0"/>
              <a:t>و</a:t>
            </a:r>
            <a:r>
              <a:rPr lang="ar-SA" dirty="0" smtClean="0"/>
              <a:t>جود هذه الحالة الطبيعية إنما هو بمثابة تجربة مباشرة </a:t>
            </a:r>
            <a:r>
              <a:rPr lang="ar-SA" dirty="0" err="1" smtClean="0"/>
              <a:t>لاننا</a:t>
            </a:r>
            <a:r>
              <a:rPr lang="ar-SA" dirty="0" smtClean="0"/>
              <a:t>  نستطيع أن نستنتج بسهولة أثر هذا العامل الذي كان سببا في اختلاف الظاهرتين  ومدى تأثيره في غيرهما من الظواهر الأخرى. (عادة يستخدم هذا المنهج علم النفس في علم الاجتماع يصعب تطبيقه)</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ثالثاَ : المقارنة.</a:t>
            </a:r>
          </a:p>
        </p:txBody>
      </p:sp>
      <p:sp>
        <p:nvSpPr>
          <p:cNvPr id="3" name="عنصر نائب للمحتوى 2"/>
          <p:cNvSpPr>
            <a:spLocks noGrp="1"/>
          </p:cNvSpPr>
          <p:nvPr>
            <p:ph idx="1"/>
          </p:nvPr>
        </p:nvSpPr>
        <p:spPr/>
        <p:txBody>
          <a:bodyPr>
            <a:normAutofit fontScale="92500"/>
          </a:bodyPr>
          <a:lstStyle/>
          <a:p>
            <a:r>
              <a:rPr lang="ar-SA" u="sng" dirty="0" smtClean="0">
                <a:solidFill>
                  <a:srgbClr val="FF0000"/>
                </a:solidFill>
              </a:rPr>
              <a:t>صور المقارنة في علم الاجتماع :</a:t>
            </a:r>
          </a:p>
          <a:p>
            <a:r>
              <a:rPr lang="ar-SA" dirty="0" smtClean="0"/>
              <a:t>1- المقارنة الاجتماعية بالمعنى الصحيح </a:t>
            </a:r>
            <a:r>
              <a:rPr lang="ar-SA" u="sng" dirty="0" smtClean="0">
                <a:solidFill>
                  <a:srgbClr val="FF0000"/>
                </a:solidFill>
              </a:rPr>
              <a:t>تقوم على مقارنة المجتمعات الإنسانية بعضها ببعض للوقوف على أوجه الشبه </a:t>
            </a:r>
            <a:r>
              <a:rPr lang="ar-SA" u="sng" dirty="0" err="1" smtClean="0">
                <a:solidFill>
                  <a:srgbClr val="FF0000"/>
                </a:solidFill>
              </a:rPr>
              <a:t>و</a:t>
            </a:r>
            <a:r>
              <a:rPr lang="ar-SA" u="sng" dirty="0" smtClean="0">
                <a:solidFill>
                  <a:srgbClr val="FF0000"/>
                </a:solidFill>
              </a:rPr>
              <a:t> أوجه التباين بينهما نجد </a:t>
            </a:r>
            <a:r>
              <a:rPr lang="ar-SA" dirty="0" smtClean="0"/>
              <a:t>مثلاً: أن ظاهرة ما تتطور تطوراً سريعاً في مجتمع بينما تتطور تطوراً بطيئاً في مجتمع آخر.</a:t>
            </a:r>
          </a:p>
          <a:p>
            <a:r>
              <a:rPr lang="ar-SA" dirty="0" smtClean="0"/>
              <a:t>ونجد أيضاً أن طائفة معينة من النظم تنتشر في مجتمع ما بينما لا نجد مثلها  في غيرها من المجتمعات.وأيضا ربما نجد أيضاً أن ظاهرة تقوم بوظيفية اجتماعية أساسية في مجتمع بينما لا تؤدي هذه </a:t>
            </a:r>
            <a:r>
              <a:rPr lang="ar-SA" dirty="0" err="1" smtClean="0"/>
              <a:t>الوظيفه</a:t>
            </a:r>
            <a:r>
              <a:rPr lang="ar-SA" dirty="0" smtClean="0"/>
              <a:t> أو ليست بالدرجة نفسها في مجتمع آخر.</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 قد </a:t>
            </a:r>
            <a:r>
              <a:rPr lang="ar-SA" u="sng" dirty="0" smtClean="0">
                <a:solidFill>
                  <a:srgbClr val="FF0000"/>
                </a:solidFill>
              </a:rPr>
              <a:t>تتخذ المقارنة صورة أضيق من ذلك نطاقاً بمعنى أنها تتناول مقارنة الطبقات أو الهيئات في نطاق شعب أو مجتمع واحد لمعرفة حالتها الاجتماعية ومدى احتياجاتها ومدى النفقات الموجودة في المجتمع من حيث درجة الحضارة والمدنية ومستوى المعيشة ومعايير </a:t>
            </a:r>
            <a:r>
              <a:rPr lang="ar-SA" u="sng" dirty="0" err="1" smtClean="0">
                <a:solidFill>
                  <a:srgbClr val="FF0000"/>
                </a:solidFill>
              </a:rPr>
              <a:t>الاخلاق</a:t>
            </a:r>
            <a:r>
              <a:rPr lang="ar-SA" u="sng" dirty="0" smtClean="0">
                <a:solidFill>
                  <a:srgbClr val="FF0000"/>
                </a:solidFill>
              </a:rPr>
              <a:t> والأذواق العامة واختلاف اللهجات </a:t>
            </a:r>
            <a:r>
              <a:rPr lang="ar-SA" dirty="0" smtClean="0"/>
              <a:t>وما إلى ذلك منن الأمور التي تهم الباحث الاجتماعي.</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4525963"/>
          </a:xfrm>
        </p:spPr>
        <p:txBody>
          <a:bodyPr>
            <a:normAutofit fontScale="92500" lnSpcReduction="10000"/>
          </a:bodyPr>
          <a:lstStyle/>
          <a:p>
            <a:r>
              <a:rPr lang="ar-SA" dirty="0" smtClean="0"/>
              <a:t>3- </a:t>
            </a:r>
            <a:r>
              <a:rPr lang="ar-SA" dirty="0" smtClean="0">
                <a:solidFill>
                  <a:srgbClr val="FF0000"/>
                </a:solidFill>
              </a:rPr>
              <a:t>الصورة الثالثة وهي أعم وأشمل من الصورتين السابقتين وهي مقارنة جميع المجتمعات الإنسانية في عصر ما بالمجتمعات الإنسانية نفسها في عصر آخر</a:t>
            </a:r>
            <a:r>
              <a:rPr lang="ar-SA" dirty="0" smtClean="0"/>
              <a:t>.</a:t>
            </a:r>
          </a:p>
          <a:p>
            <a:r>
              <a:rPr lang="ar-SA" u="sng" dirty="0" smtClean="0">
                <a:solidFill>
                  <a:srgbClr val="FF0000"/>
                </a:solidFill>
              </a:rPr>
              <a:t>والمقارنة هنا في هذه النقطة تفقد موضوعيتها وتصبح قائمة على فكرة فلسفية مجردة تقترب إلى حد كبير من نظريات فلسفة التاريخ </a:t>
            </a:r>
            <a:r>
              <a:rPr lang="ar-SA" dirty="0" smtClean="0"/>
              <a:t>. </a:t>
            </a:r>
            <a:r>
              <a:rPr lang="ar-SA" dirty="0" smtClean="0">
                <a:solidFill>
                  <a:schemeClr val="accent2">
                    <a:lumMod val="75000"/>
                  </a:schemeClr>
                </a:solidFill>
              </a:rPr>
              <a:t>وهذا المعنى الفلسفي هو الذي استأثر بعناية (اوجست كونت) وأعتبره أساس في المنهج المقارن</a:t>
            </a:r>
            <a:r>
              <a:rPr lang="ar-SA" dirty="0" smtClean="0"/>
              <a:t>. ولذلك فقد هذا المنهج أهميته عند (كونت) واختلط بنظرية في (التقدم) القائمة على أساس أن الانسانية ككل وكوحدة نوعية تنتقل عبر مراحل الارتقاء التدريجي .</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رابعاً: المنهج التاريخي:</a:t>
            </a:r>
            <a:endParaRPr lang="ar-SA"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SA" dirty="0" smtClean="0">
                <a:solidFill>
                  <a:schemeClr val="accent2">
                    <a:lumMod val="75000"/>
                  </a:schemeClr>
                </a:solidFill>
              </a:rPr>
              <a:t>يعتبره كونت آخر حجر في بناء المنهج الوضعي ويسميه ”المنهج السامي“ ويقصد به المنهج الذي يكشف عن القوانين الأساسية التي تحكم التطور الاجتماعي للجنس البشري باعتبار أن هذا الجنس وحدة واحدة تنتقل من مرحلة إلى أخرى ارقى </a:t>
            </a:r>
            <a:r>
              <a:rPr lang="ar-SA" u="sng" dirty="0" smtClean="0">
                <a:solidFill>
                  <a:srgbClr val="FF0000"/>
                </a:solidFill>
              </a:rPr>
              <a:t>منها.وأقام كونت منهجه التاريخي على أساس قانونه الشهير ”بقانون الأطوار الثلاثة“ وهو قانون يدعي أنه استخلصه من دراسة تاريخ الانسانية دراسة علمية تحليلية .</a:t>
            </a:r>
          </a:p>
          <a:p>
            <a:r>
              <a:rPr lang="ar-SA" dirty="0" smtClean="0"/>
              <a:t>والواقع أنه يعبر عن آراء فلسفية شخصية يؤمن </a:t>
            </a:r>
            <a:r>
              <a:rPr lang="ar-SA" dirty="0" err="1" smtClean="0"/>
              <a:t>بها</a:t>
            </a:r>
            <a:r>
              <a:rPr lang="ar-SA" dirty="0" smtClean="0"/>
              <a:t> كونت  وحده ولا يعبر عن حقائق التاريخ .</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r>
              <a:rPr lang="ar-SA" u="sng" dirty="0" smtClean="0">
                <a:solidFill>
                  <a:srgbClr val="FF0000"/>
                </a:solidFill>
              </a:rPr>
              <a:t>فكأن كونت لم يفهم من المنهج التاريخي ذلك المعنى الذي نفهمه </a:t>
            </a:r>
            <a:r>
              <a:rPr lang="ar-SA" u="sng" dirty="0" err="1" smtClean="0">
                <a:solidFill>
                  <a:srgbClr val="FF0000"/>
                </a:solidFill>
              </a:rPr>
              <a:t>الأن</a:t>
            </a:r>
            <a:r>
              <a:rPr lang="ar-SA" u="sng" dirty="0" smtClean="0">
                <a:solidFill>
                  <a:srgbClr val="FF0000"/>
                </a:solidFill>
              </a:rPr>
              <a:t> أن هذا المنهج يتطلب أن يقف الباحث على طبيعة الظاهرة وعناصرها وتطورها واختلاف أشكالها باختلاف الشعوب وباختلاف مراحل التطور  وعلاقتها بما عداها من الظواهر الاجتماعية ومبلغ تأثرها أو تأثيرها في في طوائف الظواهر الأخرى لان هذه الخطوات ضرورية لكشف الوظيفة التي تؤديها الظاهرة والوقوف على القوانين التي تحكمها </a:t>
            </a:r>
            <a:r>
              <a:rPr lang="ar-SA" dirty="0" smtClean="0"/>
              <a:t>لم يفهم ”كونت ” من المنهج التاريخي هذه المعاني العلمية التي تؤدي بالباحث إلى الاغراض الوصفية والتحليلية التي يرمي إليها. ولكنه فهم منه معنى فلسفياً بعيداً عن طبائع الأمور ولا يمكن أن يؤدي </a:t>
            </a:r>
            <a:r>
              <a:rPr lang="ar-SA" dirty="0" err="1" smtClean="0"/>
              <a:t>به</a:t>
            </a:r>
            <a:r>
              <a:rPr lang="ar-SA" dirty="0" smtClean="0"/>
              <a:t> إلى كشف علمي محقق.</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الموضوعات الرئيسية:</a:t>
            </a:r>
            <a:endParaRPr lang="ar-SA" dirty="0">
              <a:solidFill>
                <a:srgbClr val="FF0000"/>
              </a:solidFill>
            </a:endParaRPr>
          </a:p>
        </p:txBody>
      </p:sp>
      <p:sp>
        <p:nvSpPr>
          <p:cNvPr id="3" name="عنصر نائب للمحتوى 2"/>
          <p:cNvSpPr>
            <a:spLocks noGrp="1"/>
          </p:cNvSpPr>
          <p:nvPr>
            <p:ph idx="1"/>
          </p:nvPr>
        </p:nvSpPr>
        <p:spPr>
          <a:xfrm>
            <a:off x="457200" y="1268760"/>
            <a:ext cx="8229600" cy="5040560"/>
          </a:xfrm>
        </p:spPr>
        <p:txBody>
          <a:bodyPr>
            <a:normAutofit/>
          </a:bodyPr>
          <a:lstStyle/>
          <a:p>
            <a:r>
              <a:rPr lang="ar-SA" dirty="0" smtClean="0"/>
              <a:t>1- حياته.</a:t>
            </a:r>
          </a:p>
          <a:p>
            <a:r>
              <a:rPr lang="ar-SA" dirty="0" smtClean="0"/>
              <a:t>2- أعماله.</a:t>
            </a:r>
          </a:p>
          <a:p>
            <a:r>
              <a:rPr lang="ar-SA" dirty="0" smtClean="0"/>
              <a:t>3- ضرورة قيام علم الاجتماع.</a:t>
            </a:r>
          </a:p>
          <a:p>
            <a:r>
              <a:rPr lang="ar-SA" dirty="0" smtClean="0"/>
              <a:t>4- أسس الدراسة ومنهج البحث في هذا العلم.</a:t>
            </a:r>
          </a:p>
          <a:p>
            <a:r>
              <a:rPr lang="ar-SA" dirty="0" smtClean="0"/>
              <a:t>5- بحوثه في </a:t>
            </a:r>
            <a:r>
              <a:rPr lang="ar-SA" dirty="0" err="1" smtClean="0"/>
              <a:t>الاستاتيكا</a:t>
            </a:r>
            <a:r>
              <a:rPr lang="ar-SA" dirty="0" smtClean="0"/>
              <a:t> الاجتماعية.</a:t>
            </a:r>
          </a:p>
          <a:p>
            <a:r>
              <a:rPr lang="ar-SA" dirty="0" smtClean="0"/>
              <a:t>6- بحوثه في الديناميكا الاجتماعية.</a:t>
            </a:r>
          </a:p>
          <a:p>
            <a:r>
              <a:rPr lang="ar-SA" dirty="0" smtClean="0"/>
              <a:t>8- بعض أهم الانتقادات التي وجهت له.</a:t>
            </a:r>
          </a:p>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5- بحوثه في الديناميكا الاجتماعية:</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قسم كونت موضوعات علم الاجتماع إلى مبحثين أساسيين هما </a:t>
            </a:r>
            <a:r>
              <a:rPr lang="ar-SA" dirty="0" err="1" smtClean="0"/>
              <a:t>الديناميك</a:t>
            </a:r>
            <a:r>
              <a:rPr lang="ar-SA" dirty="0" smtClean="0"/>
              <a:t> </a:t>
            </a:r>
            <a:r>
              <a:rPr lang="ar-SA" dirty="0" err="1" smtClean="0"/>
              <a:t>والستاتيك</a:t>
            </a:r>
            <a:r>
              <a:rPr lang="ar-SA" dirty="0" smtClean="0"/>
              <a:t> الاجتماعي.</a:t>
            </a:r>
          </a:p>
          <a:p>
            <a:r>
              <a:rPr lang="ar-SA" u="sng" dirty="0" smtClean="0">
                <a:solidFill>
                  <a:srgbClr val="FF0000"/>
                </a:solidFill>
              </a:rPr>
              <a:t>ويقصد بموضوع الديناميكا</a:t>
            </a:r>
            <a:r>
              <a:rPr lang="ar-SA" dirty="0" smtClean="0">
                <a:solidFill>
                  <a:schemeClr val="accent1">
                    <a:lumMod val="75000"/>
                  </a:schemeClr>
                </a:solidFill>
              </a:rPr>
              <a:t>: دراسة قوانين الحركة الاجتماعية والسير الآلي للمجتمعات الإنسانية والكشف عن مدى التقديم الذي تخطوه الإنسانية في تطورها </a:t>
            </a:r>
            <a:r>
              <a:rPr lang="ar-SA" dirty="0" smtClean="0"/>
              <a:t>وتدور بحوثه في الديناميكا حول نظريتين أساسيتين هما:</a:t>
            </a:r>
          </a:p>
          <a:p>
            <a:r>
              <a:rPr lang="ar-SA" dirty="0" smtClean="0"/>
              <a:t>1- قانون الأدوار الثلاثة.</a:t>
            </a:r>
          </a:p>
          <a:p>
            <a:r>
              <a:rPr lang="ar-SA" dirty="0" smtClean="0"/>
              <a:t>2-نظريته في تقدم </a:t>
            </a:r>
            <a:r>
              <a:rPr lang="ar-SA" dirty="0" err="1" smtClean="0"/>
              <a:t>الانسانة</a:t>
            </a:r>
            <a:r>
              <a:rPr lang="ar-SA" dirty="0" smtClean="0"/>
              <a:t>.</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قانون الأطوار الثلاثة:</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يذكر كونت أنه أنتهي من دراسته </a:t>
            </a:r>
            <a:r>
              <a:rPr lang="ar-SA" dirty="0" err="1" smtClean="0"/>
              <a:t>للديناميك</a:t>
            </a:r>
            <a:r>
              <a:rPr lang="ar-SA" dirty="0" smtClean="0"/>
              <a:t> الاجتماعي إلى الكشف عن قانون عام سماه قانون (الحلات الثلاث) ويتلخص هذا القانون بالتالي:</a:t>
            </a:r>
          </a:p>
          <a:p>
            <a:r>
              <a:rPr lang="ar-SA" dirty="0" smtClean="0"/>
              <a:t>أن العقل الإنساني أو التفكير الإنساني قد انتقل في إدراكه لكل فرع من فروع المعرفة من(1) المرحلة (الدينية اللاهوتية ) إلى(2) المرحلة الميتافيزيقة ثم أخيراً(3) إلى المرحلة الوضعية أو العلمية.</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u="sng" dirty="0" smtClean="0">
                <a:solidFill>
                  <a:srgbClr val="FF0000"/>
                </a:solidFill>
              </a:rPr>
              <a:t>1- المرحلة الدينية (اللاهوتية):</a:t>
            </a:r>
          </a:p>
          <a:p>
            <a:pPr>
              <a:buNone/>
            </a:pPr>
            <a:r>
              <a:rPr lang="ar-SA" dirty="0" smtClean="0"/>
              <a:t>ويوضح كونت خصائص هذه المرحلة </a:t>
            </a:r>
            <a:r>
              <a:rPr lang="ar-SA" dirty="0" smtClean="0">
                <a:solidFill>
                  <a:srgbClr val="002060"/>
                </a:solidFill>
              </a:rPr>
              <a:t>بأن العقل كان يسير على أسلوب الفهم الديني وكان يفسر الظواهر(سواء طبيعية أو اجتماعية) بإرجاع السبب إلى قوى خفية لا يمكن إدراكها وهي خارجة عن الظاهرة نفسها</a:t>
            </a:r>
            <a:r>
              <a:rPr lang="ar-SA" dirty="0" smtClean="0"/>
              <a:t> وتتمثل هذه القوى </a:t>
            </a:r>
            <a:r>
              <a:rPr lang="ar-SA" u="sng" dirty="0" smtClean="0">
                <a:solidFill>
                  <a:srgbClr val="FF0000"/>
                </a:solidFill>
              </a:rPr>
              <a:t>مثلاً</a:t>
            </a:r>
            <a:r>
              <a:rPr lang="ar-SA" dirty="0" smtClean="0"/>
              <a:t>: بالآلة والأرواح والشياطين. </a:t>
            </a:r>
            <a:r>
              <a:rPr lang="ar-SA" dirty="0" smtClean="0">
                <a:solidFill>
                  <a:srgbClr val="FF0000"/>
                </a:solidFill>
              </a:rPr>
              <a:t>مثال: أن يتم تفسير سبب نمو النباتات إلى قدرة الله عز وجل</a:t>
            </a:r>
            <a:r>
              <a:rPr lang="ar-SA" dirty="0" smtClean="0"/>
              <a:t> أو</a:t>
            </a:r>
            <a:r>
              <a:rPr lang="ar-SA" dirty="0" smtClean="0">
                <a:solidFill>
                  <a:srgbClr val="FF0000"/>
                </a:solidFill>
              </a:rPr>
              <a:t> نزول المطر </a:t>
            </a:r>
            <a:r>
              <a:rPr lang="ar-SA" dirty="0" smtClean="0"/>
              <a:t>بدل أن يتم تفسيرها علمياً بسبب حرارة الشمس ثم تبخر الماء وتكثفه في السماء وتكوين السحب ثم وصول الجو إلى درجة معينة من الحرارة وظروف جوية معينة تؤدي إلى تساقط المطر يكون التفسير أنه رزق يسوقه الله لأي أرض يشاء.</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r>
              <a:rPr lang="ar-SA" dirty="0" smtClean="0">
                <a:solidFill>
                  <a:srgbClr val="FF0000"/>
                </a:solidFill>
              </a:rPr>
              <a:t>2- المرحلة الميتافيزيقية (الفلسفية المجردة):</a:t>
            </a:r>
          </a:p>
          <a:p>
            <a:r>
              <a:rPr lang="ar-SA" dirty="0" smtClean="0"/>
              <a:t>يوضح كونت خصائص هذه المرحلة </a:t>
            </a:r>
            <a:r>
              <a:rPr lang="ar-SA" dirty="0" smtClean="0">
                <a:solidFill>
                  <a:srgbClr val="002060"/>
                </a:solidFill>
              </a:rPr>
              <a:t>بأن العقل يفسر الظواهر بنسبتها إلى معان مجردة أو قوى فلسفية لا يستطيع </a:t>
            </a:r>
            <a:r>
              <a:rPr lang="ar-SA" dirty="0" err="1" smtClean="0">
                <a:solidFill>
                  <a:srgbClr val="002060"/>
                </a:solidFill>
              </a:rPr>
              <a:t>أثباتها</a:t>
            </a:r>
            <a:r>
              <a:rPr lang="ar-SA" dirty="0" smtClean="0">
                <a:solidFill>
                  <a:srgbClr val="002060"/>
                </a:solidFill>
              </a:rPr>
              <a:t> .</a:t>
            </a:r>
            <a:r>
              <a:rPr lang="ar-SA" dirty="0" smtClean="0"/>
              <a:t> </a:t>
            </a:r>
            <a:r>
              <a:rPr lang="ar-SA" u="sng" dirty="0" smtClean="0">
                <a:solidFill>
                  <a:srgbClr val="FF0000"/>
                </a:solidFill>
              </a:rPr>
              <a:t>مثل</a:t>
            </a:r>
            <a:r>
              <a:rPr lang="ar-SA" dirty="0" smtClean="0"/>
              <a:t> : أن يفسر ظاهرة النمو في النبات بنسبتها إلى قوة و أرواح النبات نفسه .</a:t>
            </a:r>
          </a:p>
          <a:p>
            <a:r>
              <a:rPr lang="ar-SA" dirty="0" smtClean="0">
                <a:solidFill>
                  <a:srgbClr val="FF0000"/>
                </a:solidFill>
              </a:rPr>
              <a:t>3- المرحلة الوضعية (العلمية):</a:t>
            </a:r>
          </a:p>
          <a:p>
            <a:r>
              <a:rPr lang="ar-SA" dirty="0" smtClean="0"/>
              <a:t>يوضح كونت خصائص هذه المرحلة </a:t>
            </a:r>
            <a:r>
              <a:rPr lang="ar-SA" dirty="0" smtClean="0">
                <a:solidFill>
                  <a:srgbClr val="FF0000"/>
                </a:solidFill>
              </a:rPr>
              <a:t>بأن العقل يذهب في تفسيره للظواهر بنسبتها إلى القوانين التي تحكمها والأسباب المباشرة التي تؤثر فيها.</a:t>
            </a:r>
            <a:r>
              <a:rPr lang="ar-SA" dirty="0" smtClean="0"/>
              <a:t> مثل : أن يفسر ظاهرة النمو بنسبتها إلى العوامل الطبيعية والكيميائية والقوانين المؤلفة لهذه الظاهرة.</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6- بحوثه في </a:t>
            </a:r>
            <a:r>
              <a:rPr lang="ar-SA" dirty="0" err="1" smtClean="0">
                <a:solidFill>
                  <a:srgbClr val="FF0000"/>
                </a:solidFill>
              </a:rPr>
              <a:t>الستاتيكا</a:t>
            </a:r>
            <a:r>
              <a:rPr lang="ar-SA" dirty="0" smtClean="0">
                <a:solidFill>
                  <a:srgbClr val="FF0000"/>
                </a:solidFill>
              </a:rPr>
              <a:t> الاجتماعية:</a:t>
            </a:r>
            <a:endParaRPr lang="ar-SA" dirty="0">
              <a:solidFill>
                <a:srgbClr val="FF0000"/>
              </a:solidFill>
            </a:endParaRPr>
          </a:p>
        </p:txBody>
      </p:sp>
      <p:sp>
        <p:nvSpPr>
          <p:cNvPr id="3" name="عنصر نائب للمحتوى 2"/>
          <p:cNvSpPr>
            <a:spLocks noGrp="1"/>
          </p:cNvSpPr>
          <p:nvPr>
            <p:ph idx="1"/>
          </p:nvPr>
        </p:nvSpPr>
        <p:spPr>
          <a:xfrm>
            <a:off x="323528" y="1844824"/>
            <a:ext cx="8229600" cy="4176464"/>
          </a:xfrm>
        </p:spPr>
        <p:txBody>
          <a:bodyPr/>
          <a:lstStyle/>
          <a:p>
            <a:r>
              <a:rPr lang="ar-SA" dirty="0" smtClean="0"/>
              <a:t>يقصد كونت </a:t>
            </a:r>
            <a:r>
              <a:rPr lang="ar-SA" dirty="0" err="1" smtClean="0"/>
              <a:t>بالستاتيكا</a:t>
            </a:r>
            <a:r>
              <a:rPr lang="ar-SA" dirty="0" smtClean="0"/>
              <a:t> الاجتماعية </a:t>
            </a:r>
            <a:r>
              <a:rPr lang="ar-SA" u="sng" dirty="0" smtClean="0">
                <a:solidFill>
                  <a:srgbClr val="FF0000"/>
                </a:solidFill>
              </a:rPr>
              <a:t>دراسة المجتمعات </a:t>
            </a:r>
            <a:r>
              <a:rPr lang="ar-SA" u="sng" dirty="0" err="1" smtClean="0">
                <a:solidFill>
                  <a:srgbClr val="FF0000"/>
                </a:solidFill>
              </a:rPr>
              <a:t>الانسانية</a:t>
            </a:r>
            <a:r>
              <a:rPr lang="ar-SA" u="sng" dirty="0" smtClean="0">
                <a:solidFill>
                  <a:srgbClr val="FF0000"/>
                </a:solidFill>
              </a:rPr>
              <a:t> في حالة استقرارها وباعتبارها ثابتة ويدرس كذلك هذه المجتمعات في تفاصيلها وجزئياتها من حيث العناصر والنظم الاجتماعية </a:t>
            </a:r>
            <a:r>
              <a:rPr lang="ar-SA" dirty="0" smtClean="0"/>
              <a:t>.ويهدف من وراء هذه الدراسة الوقوف على القوانين التي تحكم تماسكها وتعمل على تضامنها.</a:t>
            </a:r>
          </a:p>
          <a:p>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4525963"/>
          </a:xfrm>
        </p:spPr>
        <p:txBody>
          <a:bodyPr>
            <a:normAutofit/>
          </a:bodyPr>
          <a:lstStyle/>
          <a:p>
            <a:pPr>
              <a:buNone/>
            </a:pPr>
            <a:r>
              <a:rPr lang="ar-SA" dirty="0" smtClean="0">
                <a:solidFill>
                  <a:srgbClr val="FF0000"/>
                </a:solidFill>
              </a:rPr>
              <a:t>ودرس كونت في المجتمع من الناحية </a:t>
            </a:r>
            <a:r>
              <a:rPr lang="ar-SA" dirty="0" err="1" smtClean="0">
                <a:solidFill>
                  <a:srgbClr val="FF0000"/>
                </a:solidFill>
              </a:rPr>
              <a:t>الاستاتيكية</a:t>
            </a:r>
            <a:r>
              <a:rPr lang="ar-SA" dirty="0" smtClean="0">
                <a:solidFill>
                  <a:srgbClr val="FF0000"/>
                </a:solidFill>
              </a:rPr>
              <a:t> (</a:t>
            </a:r>
            <a:r>
              <a:rPr lang="ar-SA" dirty="0" err="1" smtClean="0">
                <a:solidFill>
                  <a:srgbClr val="FF0000"/>
                </a:solidFill>
              </a:rPr>
              <a:t>الثابته</a:t>
            </a:r>
            <a:r>
              <a:rPr lang="ar-SA" dirty="0" smtClean="0">
                <a:solidFill>
                  <a:srgbClr val="FF0000"/>
                </a:solidFill>
              </a:rPr>
              <a:t>) التالي:</a:t>
            </a:r>
          </a:p>
          <a:p>
            <a:pPr>
              <a:buNone/>
            </a:pPr>
            <a:r>
              <a:rPr lang="ar-SA" dirty="0" smtClean="0"/>
              <a:t>1- عناصر المجتمع (فرد, عائلة, دولة)</a:t>
            </a:r>
          </a:p>
          <a:p>
            <a:pPr>
              <a:buNone/>
            </a:pPr>
            <a:r>
              <a:rPr lang="ar-SA" dirty="0" smtClean="0"/>
              <a:t>2- نظم المجتمع (النظام الاسري, السياسي, الاقتصادي, الديني)</a:t>
            </a:r>
          </a:p>
          <a:p>
            <a:pPr>
              <a:buNone/>
            </a:pPr>
            <a:r>
              <a:rPr lang="ar-SA" u="sng" dirty="0" smtClean="0">
                <a:solidFill>
                  <a:srgbClr val="FF0000"/>
                </a:solidFill>
              </a:rPr>
              <a:t>والتي تعتبر أسس لكل مجتمع بشري يتكون في هذا العالم في أي مكان وفي أي حقبة زمنية .</a:t>
            </a:r>
          </a:p>
          <a:p>
            <a:pPr>
              <a:buNone/>
            </a:pPr>
            <a:r>
              <a:rPr lang="ar-SA" dirty="0" smtClean="0"/>
              <a:t> </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err="1" smtClean="0">
                <a:solidFill>
                  <a:srgbClr val="FF0000"/>
                </a:solidFill>
              </a:rPr>
              <a:t>اولاً</a:t>
            </a:r>
            <a:r>
              <a:rPr lang="ar-SA" dirty="0" smtClean="0">
                <a:solidFill>
                  <a:srgbClr val="FF0000"/>
                </a:solidFill>
              </a:rPr>
              <a:t>: عناصر المجتمع من خلال دراسة كونت </a:t>
            </a:r>
            <a:r>
              <a:rPr lang="ar-SA" dirty="0" err="1" smtClean="0">
                <a:solidFill>
                  <a:srgbClr val="FF0000"/>
                </a:solidFill>
              </a:rPr>
              <a:t>للستاتيكا</a:t>
            </a:r>
            <a:r>
              <a:rPr lang="ar-SA" dirty="0" smtClean="0">
                <a:solidFill>
                  <a:srgbClr val="FF0000"/>
                </a:solidFill>
              </a:rPr>
              <a:t> الاجتماعية:</a:t>
            </a:r>
            <a:endParaRPr lang="ar-SA" dirty="0">
              <a:solidFill>
                <a:srgbClr val="FF0000"/>
              </a:solidFill>
            </a:endParaRPr>
          </a:p>
        </p:txBody>
      </p:sp>
      <p:sp>
        <p:nvSpPr>
          <p:cNvPr id="3" name="عنصر نائب للمحتوى 2"/>
          <p:cNvSpPr>
            <a:spLocks noGrp="1"/>
          </p:cNvSpPr>
          <p:nvPr>
            <p:ph idx="1"/>
          </p:nvPr>
        </p:nvSpPr>
        <p:spPr>
          <a:xfrm>
            <a:off x="457200" y="1600200"/>
            <a:ext cx="8229600" cy="4925144"/>
          </a:xfrm>
        </p:spPr>
        <p:txBody>
          <a:bodyPr>
            <a:normAutofit fontScale="85000" lnSpcReduction="20000"/>
          </a:bodyPr>
          <a:lstStyle/>
          <a:p>
            <a:pPr>
              <a:buNone/>
            </a:pPr>
            <a:r>
              <a:rPr lang="ar-SA" dirty="0" smtClean="0"/>
              <a:t>وصل كونت في تحليله </a:t>
            </a:r>
            <a:r>
              <a:rPr lang="ar-SA" dirty="0" err="1" smtClean="0"/>
              <a:t>الستاتيكي</a:t>
            </a:r>
            <a:r>
              <a:rPr lang="ar-SA" dirty="0" smtClean="0"/>
              <a:t> إلى أن المجتمع يتكون من ثلاث عناصر أساسية :</a:t>
            </a:r>
          </a:p>
          <a:p>
            <a:r>
              <a:rPr lang="ar-SA" dirty="0" smtClean="0"/>
              <a:t>الفرد, العائلة والدولة.</a:t>
            </a:r>
          </a:p>
          <a:p>
            <a:r>
              <a:rPr lang="ar-SA" dirty="0" smtClean="0"/>
              <a:t>1- </a:t>
            </a:r>
            <a:r>
              <a:rPr lang="ar-SA" u="sng" dirty="0" smtClean="0">
                <a:solidFill>
                  <a:srgbClr val="FF0000"/>
                </a:solidFill>
              </a:rPr>
              <a:t>الفرد</a:t>
            </a:r>
            <a:r>
              <a:rPr lang="ar-SA" dirty="0" smtClean="0"/>
              <a:t>: ينظر كونت للفرد أنه لا يعتبر في ذاته عنصراً اجتماعياً فالقوة الاجتماعية مستمدة في حقيقتها من تضامن </a:t>
            </a:r>
            <a:r>
              <a:rPr lang="ar-SA" dirty="0" err="1" smtClean="0"/>
              <a:t>الافراد</a:t>
            </a:r>
            <a:r>
              <a:rPr lang="ar-SA" dirty="0" smtClean="0"/>
              <a:t> واتحادهم ومشاركتهم في العمل وتوزيع الوظائف فيما بينهم.فالقوة الفردية ليست لها أي قيمة إذا كان الفرد وحيداً أعزل من الأسباب والوسائل التي تذلل له متاعب الحياة .ولا قيمة كذلك لقوة الفرد العقلية والأخلاقية فالأولى لا تظهر إلا بمشاركة غيرها من القوى واتحادها معها والثانية في نظره وليدة الضمير الجمعي والتضامن الأخلاقي في المجتمع .وهذا التحليل يدلنا على أن الفردية الخالصة على فرض وجودها لا تمثل شيئاً من الحياة الاجتماعية التي لا تتحقق بصورة صحيحة إلا حيث يكون هناك امتزاج عقول وتفاعل واختلاف وظائف وتنوع أعمال.</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dirty="0" smtClean="0"/>
              <a:t>2- </a:t>
            </a:r>
            <a:r>
              <a:rPr lang="ar-SA" u="sng" dirty="0" smtClean="0">
                <a:solidFill>
                  <a:srgbClr val="FF0000"/>
                </a:solidFill>
              </a:rPr>
              <a:t>الأسرة:</a:t>
            </a:r>
          </a:p>
          <a:p>
            <a:r>
              <a:rPr lang="ar-SA" dirty="0" smtClean="0"/>
              <a:t>1- هي أول خلية في جسم التركيب الجمعي وهي ثمرة من ثمرات الحياة الاجتماعية.</a:t>
            </a:r>
          </a:p>
          <a:p>
            <a:r>
              <a:rPr lang="ar-SA" dirty="0" smtClean="0"/>
              <a:t>2- </a:t>
            </a:r>
            <a:r>
              <a:rPr lang="ar-SA" u="sng" dirty="0" smtClean="0">
                <a:solidFill>
                  <a:srgbClr val="FF0000"/>
                </a:solidFill>
              </a:rPr>
              <a:t>وقد قرر كونت مبدأ خضوع المرأة للرجل مع الاعتراف بسموها من الناحية العاطفية والوجدانية الضرورية للاستقرار في حياة الأسرة</a:t>
            </a:r>
            <a:r>
              <a:rPr lang="ar-SA" dirty="0" smtClean="0"/>
              <a:t>.</a:t>
            </a:r>
          </a:p>
          <a:p>
            <a:r>
              <a:rPr lang="ar-SA" dirty="0" smtClean="0"/>
              <a:t>3- </a:t>
            </a:r>
            <a:r>
              <a:rPr lang="ar-SA" dirty="0" smtClean="0">
                <a:solidFill>
                  <a:schemeClr val="accent2">
                    <a:lumMod val="50000"/>
                  </a:schemeClr>
                </a:solidFill>
              </a:rPr>
              <a:t>وتكلم عن الزواج واعتبره استعدادا طبيعياً عاماً وهو الأساس لكل مجتمع وكل عامل من شأنه أن يضعف من الزواج أو يقلل من أهميته بأنه بمثابة عامل هدم لنظام الأسرة الطبيعي ولنظام المجتمع.</a:t>
            </a:r>
          </a:p>
          <a:p>
            <a:r>
              <a:rPr lang="ar-SA" dirty="0" smtClean="0"/>
              <a:t>4- </a:t>
            </a:r>
            <a:r>
              <a:rPr lang="ar-SA" dirty="0" err="1" smtClean="0"/>
              <a:t>للذلك</a:t>
            </a:r>
            <a:r>
              <a:rPr lang="ar-SA" dirty="0" smtClean="0"/>
              <a:t> </a:t>
            </a:r>
            <a:r>
              <a:rPr lang="ar-SA" u="sng" dirty="0" smtClean="0">
                <a:solidFill>
                  <a:srgbClr val="FF0000"/>
                </a:solidFill>
              </a:rPr>
              <a:t>لا يقبل كونت فكرة  الطلاق ويعتبرها من عوامل </a:t>
            </a:r>
            <a:r>
              <a:rPr lang="ar-SA" u="sng" dirty="0" err="1" smtClean="0">
                <a:solidFill>
                  <a:srgbClr val="FF0000"/>
                </a:solidFill>
              </a:rPr>
              <a:t>الاخلال</a:t>
            </a:r>
            <a:r>
              <a:rPr lang="ar-SA" u="sng" dirty="0" smtClean="0">
                <a:solidFill>
                  <a:srgbClr val="FF0000"/>
                </a:solidFill>
              </a:rPr>
              <a:t> بنظام الحياة الأسرية </a:t>
            </a:r>
            <a:r>
              <a:rPr lang="ar-SA" dirty="0" smtClean="0"/>
              <a:t>بصفة خاصة وحياة المجتمع بشكل عام.</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2- نظم المجتمع من خلال دراسة كونت </a:t>
            </a:r>
            <a:r>
              <a:rPr lang="ar-SA" dirty="0" err="1" smtClean="0">
                <a:solidFill>
                  <a:srgbClr val="FF0000"/>
                </a:solidFill>
              </a:rPr>
              <a:t>الاستاتيكا</a:t>
            </a:r>
            <a:r>
              <a:rPr lang="ar-SA" dirty="0" smtClean="0">
                <a:solidFill>
                  <a:srgbClr val="FF0000"/>
                </a:solidFill>
              </a:rPr>
              <a:t> (النظام </a:t>
            </a:r>
            <a:r>
              <a:rPr lang="ar-SA" dirty="0" err="1" smtClean="0">
                <a:solidFill>
                  <a:srgbClr val="FF0000"/>
                </a:solidFill>
              </a:rPr>
              <a:t>الاسري</a:t>
            </a:r>
            <a:r>
              <a:rPr lang="ar-SA" dirty="0" smtClean="0">
                <a:solidFill>
                  <a:srgbClr val="FF0000"/>
                </a:solidFill>
              </a:rPr>
              <a:t>, السياسي, الاقتصادي, الديني)</a:t>
            </a:r>
            <a:endParaRPr lang="ar-SA" dirty="0">
              <a:solidFill>
                <a:srgbClr val="FF0000"/>
              </a:solidFill>
            </a:endParaRPr>
          </a:p>
        </p:txBody>
      </p:sp>
      <p:sp>
        <p:nvSpPr>
          <p:cNvPr id="3" name="عنصر نائب للمحتوى 2"/>
          <p:cNvSpPr>
            <a:spLocks noGrp="1"/>
          </p:cNvSpPr>
          <p:nvPr>
            <p:ph idx="1"/>
          </p:nvPr>
        </p:nvSpPr>
        <p:spPr/>
        <p:txBody>
          <a:bodyPr>
            <a:normAutofit/>
          </a:bodyPr>
          <a:lstStyle/>
          <a:p>
            <a:r>
              <a:rPr lang="ar-SA" dirty="0" smtClean="0"/>
              <a:t>1- </a:t>
            </a:r>
            <a:r>
              <a:rPr lang="ar-SA" u="sng" dirty="0" smtClean="0">
                <a:solidFill>
                  <a:srgbClr val="FF0000"/>
                </a:solidFill>
              </a:rPr>
              <a:t>النظام الأسري:</a:t>
            </a:r>
          </a:p>
          <a:p>
            <a:r>
              <a:rPr lang="ar-SA" dirty="0" smtClean="0"/>
              <a:t>1- يعرف كونت الأسرة بأنها (اتحاد له طبيعة أخلاقية)لأن المبدأ الأساسي في تكوينها يرجع في نظره إلى وظيفتها (الجنسية والعاطفية).</a:t>
            </a:r>
          </a:p>
          <a:p>
            <a:r>
              <a:rPr lang="ar-SA" dirty="0" smtClean="0"/>
              <a:t>فمن أهم وظائف الأسرة إشباع الحاجات الغريزية والعاطفية</a:t>
            </a:r>
          </a:p>
          <a:p>
            <a:r>
              <a:rPr lang="ar-SA" dirty="0" smtClean="0"/>
              <a:t>وأيضا التربية الأخلاقية للأبناء.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وذلك يتم من خلال:</a:t>
            </a:r>
          </a:p>
          <a:p>
            <a:r>
              <a:rPr lang="ar-SA" dirty="0" smtClean="0"/>
              <a:t>1-  </a:t>
            </a:r>
            <a:r>
              <a:rPr lang="ar-SA" u="sng" dirty="0" smtClean="0">
                <a:solidFill>
                  <a:srgbClr val="FF0000"/>
                </a:solidFill>
              </a:rPr>
              <a:t>الميل والعطف المتبادل بين الزوجين من </a:t>
            </a:r>
            <a:r>
              <a:rPr lang="ar-SA" u="sng" dirty="0" err="1" smtClean="0">
                <a:solidFill>
                  <a:srgbClr val="FF0000"/>
                </a:solidFill>
              </a:rPr>
              <a:t>جة</a:t>
            </a:r>
            <a:r>
              <a:rPr lang="ar-SA" u="sng" dirty="0" smtClean="0">
                <a:solidFill>
                  <a:srgbClr val="FF0000"/>
                </a:solidFill>
              </a:rPr>
              <a:t> وبين الأبناء من </a:t>
            </a:r>
            <a:r>
              <a:rPr lang="ar-SA" u="sng" dirty="0" err="1" smtClean="0">
                <a:solidFill>
                  <a:srgbClr val="FF0000"/>
                </a:solidFill>
              </a:rPr>
              <a:t>جة</a:t>
            </a:r>
            <a:r>
              <a:rPr lang="ar-SA" u="sng" dirty="0" smtClean="0">
                <a:solidFill>
                  <a:srgbClr val="FF0000"/>
                </a:solidFill>
              </a:rPr>
              <a:t> أخرى والمشاركات الوجدانية الموجودة بين أفراد هذا المجتمع الصغير.(</a:t>
            </a:r>
            <a:r>
              <a:rPr lang="ar-SA" dirty="0" smtClean="0"/>
              <a:t>وظيفة إشباح الحاجات الطبيعية)</a:t>
            </a:r>
          </a:p>
          <a:p>
            <a:r>
              <a:rPr lang="ar-SA" dirty="0" smtClean="0"/>
              <a:t>2- </a:t>
            </a:r>
            <a:r>
              <a:rPr lang="ar-SA" u="sng" dirty="0" smtClean="0">
                <a:solidFill>
                  <a:srgbClr val="FF0000"/>
                </a:solidFill>
              </a:rPr>
              <a:t>تربية الأطفال والنزعة الدينية التي يغرسها الأبوان في أولادهم وللحقوق والواجبات المترتبة لكل عضو في الأسرة كل هذه الأمور ترجع إلى </a:t>
            </a:r>
            <a:r>
              <a:rPr lang="ar-SA" dirty="0" smtClean="0"/>
              <a:t>(وظيفة الأسرة الأخلاقية).</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008112"/>
          </a:xfrm>
        </p:spPr>
        <p:txBody>
          <a:bodyPr/>
          <a:lstStyle/>
          <a:p>
            <a:r>
              <a:rPr lang="ar-SA" dirty="0" smtClean="0"/>
              <a:t>1- حياته :</a:t>
            </a:r>
            <a:endParaRPr lang="ar-SA" dirty="0"/>
          </a:p>
        </p:txBody>
      </p:sp>
      <p:sp>
        <p:nvSpPr>
          <p:cNvPr id="3" name="عنصر نائب للمحتوى 2"/>
          <p:cNvSpPr>
            <a:spLocks noGrp="1"/>
          </p:cNvSpPr>
          <p:nvPr>
            <p:ph idx="1"/>
          </p:nvPr>
        </p:nvSpPr>
        <p:spPr>
          <a:xfrm>
            <a:off x="457200" y="1340768"/>
            <a:ext cx="8229600" cy="4785395"/>
          </a:xfrm>
        </p:spPr>
        <p:txBody>
          <a:bodyPr>
            <a:normAutofit fontScale="92500" lnSpcReduction="10000"/>
          </a:bodyPr>
          <a:lstStyle/>
          <a:p>
            <a:r>
              <a:rPr lang="ar-SA" dirty="0" smtClean="0"/>
              <a:t>فيلسوف فرنسي ولد في فرنسا عام 1798م وعاش حتى 1857م من عائلة كاثوليكية. </a:t>
            </a:r>
          </a:p>
          <a:p>
            <a:r>
              <a:rPr lang="ar-SA" dirty="0" smtClean="0"/>
              <a:t>تزعم حركة عصيان قام </a:t>
            </a:r>
            <a:r>
              <a:rPr lang="ar-SA" dirty="0" err="1" smtClean="0"/>
              <a:t>بها</a:t>
            </a:r>
            <a:r>
              <a:rPr lang="ar-SA" dirty="0" smtClean="0"/>
              <a:t> الطلاب فصل بعدها من المدرسة وقد واصل دراسته إلى أن عين معيدا في كلية الهندسة.</a:t>
            </a:r>
          </a:p>
          <a:p>
            <a:r>
              <a:rPr lang="ar-SA" dirty="0" smtClean="0"/>
              <a:t>ثم عمل سكرتيرا للكاتب الاشتراكي سان </a:t>
            </a:r>
            <a:r>
              <a:rPr lang="ar-SA" dirty="0" err="1" smtClean="0"/>
              <a:t>سيمون</a:t>
            </a:r>
            <a:r>
              <a:rPr lang="ar-SA" dirty="0" smtClean="0"/>
              <a:t> والذي تركت أفكاره فيما يخص المنهج الوضعي وتطبيقه على دراسة الإنسان وقانون المراحل الثلاث واكتشاف القوانين الطبيعية للتقدم أثرا في فلسفة كونت لكن بسبب أفكار </a:t>
            </a:r>
            <a:r>
              <a:rPr lang="ar-SA" dirty="0" err="1" smtClean="0"/>
              <a:t>سيمون</a:t>
            </a:r>
            <a:r>
              <a:rPr lang="ar-SA" dirty="0" smtClean="0"/>
              <a:t> الاشتراكية المثالية وتأكيده على أهمية الطبقة الصناعية لم تكن مقبولة لدى كونت مما أدى إلى انتهاء العلاقة بينهما .</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u="sng" dirty="0" smtClean="0">
                <a:solidFill>
                  <a:srgbClr val="FF0000"/>
                </a:solidFill>
              </a:rPr>
              <a:t>وانتقل كونت من دراسة الأسرة إلى دراسة المجتمع باعتباره </a:t>
            </a:r>
            <a:r>
              <a:rPr lang="ar-SA" dirty="0" smtClean="0"/>
              <a:t>(نتيجة للأسر متعددة) فهو يرى أن المجتمع وحدة حية ومركب معقد أهم خصائصة التعاون والتضامن.</a:t>
            </a:r>
          </a:p>
          <a:p>
            <a:r>
              <a:rPr lang="ar-SA" u="sng" dirty="0" smtClean="0">
                <a:solidFill>
                  <a:srgbClr val="FF0000"/>
                </a:solidFill>
              </a:rPr>
              <a:t>ويرى كونت أن التضامن الاجتماعي لا يمكن أن يتحقق بصورة كاملة إلا إذا وجه المسئولين عنايتهم إلى إصلاح ثلاث نظم اجتماعية أساسية وهي</a:t>
            </a:r>
            <a:r>
              <a:rPr lang="ar-SA" dirty="0" smtClean="0"/>
              <a:t>: نظام التعليم ونظام الأسرة ونظام السياسة.</a:t>
            </a:r>
          </a:p>
          <a:p>
            <a:endParaRPr lang="ar-SA" dirty="0" smtClean="0"/>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r>
              <a:rPr lang="ar-SA" u="sng" dirty="0" smtClean="0">
                <a:solidFill>
                  <a:srgbClr val="FF0000"/>
                </a:solidFill>
              </a:rPr>
              <a:t>لأن التعليم من شأنه أن يحارب الغرائز الفطرية ويهذب المشاعر الإنسانية ويسمو بمدركات الفرد وتصوراته وأحكامه وهذه الأمور من شأنها أن تخفف في نفوس الإفراد الغرائز الأنانية فيسهل عليهم أن يعيشوا معاً في وئام وسلام.</a:t>
            </a:r>
          </a:p>
          <a:p>
            <a:r>
              <a:rPr lang="ar-SA" dirty="0" smtClean="0">
                <a:solidFill>
                  <a:srgbClr val="FF0000"/>
                </a:solidFill>
              </a:rPr>
              <a:t>وتقوم الأسرة بإشباع الحاجات وعملية التنشئة الاجتماعية فلها دور كبير في إصلاح المجتمع ككل من أهم ما تقوم </a:t>
            </a:r>
            <a:r>
              <a:rPr lang="ar-SA" dirty="0" err="1" smtClean="0">
                <a:solidFill>
                  <a:srgbClr val="FF0000"/>
                </a:solidFill>
              </a:rPr>
              <a:t>به</a:t>
            </a:r>
            <a:r>
              <a:rPr lang="ar-SA" dirty="0" smtClean="0">
                <a:solidFill>
                  <a:srgbClr val="FF0000"/>
                </a:solidFill>
              </a:rPr>
              <a:t> تقوية عاطفة حب الغير وتحويل أنانية الفرد إلى ”غيرية“</a:t>
            </a:r>
          </a:p>
          <a:p>
            <a:r>
              <a:rPr lang="ar-SA" dirty="0" smtClean="0"/>
              <a:t>أما النظام السياسي في الدولة فمن شأنه أن يقاوم ما ينشأ في جو المجتمع من تصادم بين مصالح الهيئات الاجتماعية ومن نزاع بين الطبقات حول مشاكل </a:t>
            </a:r>
            <a:r>
              <a:rPr lang="ar-SA" dirty="0" err="1" smtClean="0"/>
              <a:t>الانتاج</a:t>
            </a:r>
            <a:r>
              <a:rPr lang="ar-SA" dirty="0" smtClean="0"/>
              <a:t> وكيفية توزيعه.</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dirty="0" smtClean="0"/>
              <a:t>.2- </a:t>
            </a:r>
            <a:r>
              <a:rPr lang="ar-SA" u="sng" dirty="0" smtClean="0">
                <a:solidFill>
                  <a:srgbClr val="FF0000"/>
                </a:solidFill>
              </a:rPr>
              <a:t>النظام السياسي:</a:t>
            </a:r>
          </a:p>
          <a:p>
            <a:r>
              <a:rPr lang="ar-SA" dirty="0" smtClean="0"/>
              <a:t>تعرض كونت في دراسته لوظائف الحكومة وحللها </a:t>
            </a:r>
            <a:r>
              <a:rPr lang="ar-SA" u="sng" dirty="0" smtClean="0">
                <a:solidFill>
                  <a:srgbClr val="FF0000"/>
                </a:solidFill>
              </a:rPr>
              <a:t>وقرر أن هذه الوظيفة ليست سهلة الأداء مقصورة على تنظيم البوليس أو ضمان سلامة الشعب ونشر الأمن وليست كما كان يقال عنها في القرن الثامن عشر أنها شر لابد منه </a:t>
            </a:r>
            <a:r>
              <a:rPr lang="ar-SA" dirty="0" smtClean="0"/>
              <a:t>بل بالعكس من كل ذلك  الحكومة </a:t>
            </a:r>
            <a:r>
              <a:rPr lang="ar-SA" u="sng" dirty="0" smtClean="0">
                <a:solidFill>
                  <a:srgbClr val="FF0000"/>
                </a:solidFill>
              </a:rPr>
              <a:t>هي أولى الوظائف الاجتماعية وأهمها وهي دليل على تقدم المجتمع وهذا التقدم مرهون بنظام هذه الهيئة ومبلغ انقياد </a:t>
            </a:r>
            <a:r>
              <a:rPr lang="ar-SA" u="sng" dirty="0" err="1" smtClean="0">
                <a:solidFill>
                  <a:srgbClr val="FF0000"/>
                </a:solidFill>
              </a:rPr>
              <a:t>الافراد</a:t>
            </a:r>
            <a:r>
              <a:rPr lang="ar-SA" u="sng" dirty="0" smtClean="0">
                <a:solidFill>
                  <a:srgbClr val="FF0000"/>
                </a:solidFill>
              </a:rPr>
              <a:t> لها ومدى سلطتها عليهم</a:t>
            </a:r>
            <a:r>
              <a:rPr lang="ar-SA" dirty="0" smtClean="0"/>
              <a:t>.و </a:t>
            </a:r>
            <a:r>
              <a:rPr lang="ar-SA" dirty="0" err="1" smtClean="0"/>
              <a:t>وظيفه</a:t>
            </a:r>
            <a:r>
              <a:rPr lang="ar-SA" dirty="0" smtClean="0"/>
              <a:t> الحكومة في نظره تقوم في تحقيق مبدأ التضامن في المجتمع والحرص على وحدته.</a:t>
            </a: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smtClean="0"/>
              <a:t>3- </a:t>
            </a:r>
            <a:r>
              <a:rPr lang="ar-SA" dirty="0" smtClean="0">
                <a:solidFill>
                  <a:srgbClr val="FF0000"/>
                </a:solidFill>
              </a:rPr>
              <a:t>النظام الاقتصادي:</a:t>
            </a:r>
          </a:p>
          <a:p>
            <a:r>
              <a:rPr lang="ar-SA" dirty="0" smtClean="0">
                <a:solidFill>
                  <a:srgbClr val="FF0000"/>
                </a:solidFill>
              </a:rPr>
              <a:t>درس كونت الناحية الاقتصادية في المجتمع</a:t>
            </a:r>
            <a:r>
              <a:rPr lang="ar-SA" dirty="0" smtClean="0"/>
              <a:t>.</a:t>
            </a:r>
          </a:p>
          <a:p>
            <a:r>
              <a:rPr lang="ar-SA" dirty="0" smtClean="0"/>
              <a:t>وعرض للنظريات الاقتصادية السائدة ونقدها </a:t>
            </a:r>
            <a:r>
              <a:rPr lang="ar-SA" dirty="0" smtClean="0">
                <a:solidFill>
                  <a:srgbClr val="FF0000"/>
                </a:solidFill>
              </a:rPr>
              <a:t>جميعاً.</a:t>
            </a:r>
            <a:r>
              <a:rPr lang="ar-SA" u="sng" dirty="0" smtClean="0">
                <a:solidFill>
                  <a:srgbClr val="FF0000"/>
                </a:solidFill>
              </a:rPr>
              <a:t>نقد آراء مدرسة </a:t>
            </a:r>
            <a:r>
              <a:rPr lang="ar-SA" u="sng" dirty="0" err="1" smtClean="0">
                <a:solidFill>
                  <a:srgbClr val="FF0000"/>
                </a:solidFill>
              </a:rPr>
              <a:t>الفزيوقراط</a:t>
            </a:r>
            <a:r>
              <a:rPr lang="ar-SA" dirty="0" smtClean="0">
                <a:solidFill>
                  <a:srgbClr val="FF0000"/>
                </a:solidFill>
              </a:rPr>
              <a:t> (دعة يعمل دعة يمر) وما تذهب إليه من إشاعة الحرية الاقتصادية ونادى بضرورة التدخل من جانب الحكومة لكي تقيم توازناً معقولاً بين الأهداف الفردية وبين ما ينبغي أن تكون عليه المعاملات </a:t>
            </a:r>
            <a:r>
              <a:rPr lang="ar-SA" sz="3600" dirty="0" smtClean="0">
                <a:solidFill>
                  <a:srgbClr val="FF0000"/>
                </a:solidFill>
              </a:rPr>
              <a:t>الاجتماعية</a:t>
            </a:r>
            <a:r>
              <a:rPr lang="ar-SA" sz="3600" dirty="0" smtClean="0"/>
              <a:t>.</a:t>
            </a:r>
            <a:r>
              <a:rPr lang="ar-SA" sz="3600" u="sng" dirty="0" smtClean="0"/>
              <a:t>ونقد أيضاً  الشيوعيين</a:t>
            </a:r>
            <a:r>
              <a:rPr lang="ar-SA" u="sng" dirty="0" smtClean="0"/>
              <a:t> </a:t>
            </a:r>
            <a:r>
              <a:rPr lang="ar-SA" u="sng" dirty="0" smtClean="0">
                <a:solidFill>
                  <a:srgbClr val="FF0000"/>
                </a:solidFill>
              </a:rPr>
              <a:t>واعترف بأنهم وفقوا في الوصول إلى بعض الحقائق ولم يكونوا مخطئين في كل ما قالوه واتفق معهم في وجوب تدخل الحكومة في العلاقات الاقتصادية وتنظيم وسائل الإنتاج والإشراف عليه ولكنه خالفهم في دعوتهم إلى إلغاء الملكية الفردية والقضاء على جهود الأفراد الخاصة لان الملكية تعتبر ظاهرة اجتماعية والقضاء عليها يعتبر خرقاً في نظم المجتمع</a:t>
            </a:r>
            <a:r>
              <a:rPr lang="ar-SA" dirty="0" smtClean="0"/>
              <a:t>.هذا فضلاً عما يتضمنه الإلغاء من تضييق دائرة نشاط الفرد لدرجة تجعل منه كائناً معدوم الشخصية.</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SA" dirty="0" smtClean="0">
                <a:solidFill>
                  <a:srgbClr val="FF0000"/>
                </a:solidFill>
              </a:rPr>
              <a:t>4- النظام الديني:</a:t>
            </a:r>
          </a:p>
          <a:p>
            <a:r>
              <a:rPr lang="ar-SA" dirty="0" smtClean="0"/>
              <a:t>لم يفت كونت أن يدرس الناحية الدينية في المجتمع لأن </a:t>
            </a:r>
            <a:r>
              <a:rPr lang="ar-SA" u="sng" dirty="0" smtClean="0">
                <a:solidFill>
                  <a:srgbClr val="FF0000"/>
                </a:solidFill>
              </a:rPr>
              <a:t>المجتمع في حاجة ماسة إلى مجموعة منظمة من العقائد يتفق عليها الأفراد جميعاً وهذا لا يأتي إلا إذا ألغينا الديانات القائمة وصهرناها في دين جديد.</a:t>
            </a:r>
          </a:p>
          <a:p>
            <a:r>
              <a:rPr lang="ar-SA" dirty="0" smtClean="0"/>
              <a:t>وهذا ما وضعه كونت وهو نظام ديني جديد هو (الدين </a:t>
            </a:r>
            <a:r>
              <a:rPr lang="ar-SA" u="sng" dirty="0" smtClean="0">
                <a:solidFill>
                  <a:srgbClr val="FF0000"/>
                </a:solidFill>
              </a:rPr>
              <a:t>الوضعي)ويدور هذا الدين حول عبارة الإنسانية كفكرة .أي أن فكرة الإنسانية تحل في نظرة محل فكرة (الله) في الديانات الراقية المعروفة ورسم كونت لهذه الديانة طقوساً ونظماً تناسبها ودعا جميع أفراد الجنس الانساني أن يتجهوا إليها بالعبادة والتقدي</a:t>
            </a:r>
            <a:r>
              <a:rPr lang="ar-SA" dirty="0" smtClean="0"/>
              <a:t>س لأنها (الكائن العظيم) ونحن ”أعضاؤه“ و </a:t>
            </a:r>
            <a:r>
              <a:rPr lang="ar-SA" dirty="0" smtClean="0">
                <a:solidFill>
                  <a:srgbClr val="FF0000"/>
                </a:solidFill>
              </a:rPr>
              <a:t>وظيفة هذه الديانة كما يراها كونت تحقيق وحدة دينية في العالم بأسره لأن جميع الأفراد سيتجهون بقلوبهم وعقولهم نحو فكرة واحدة ومركز واحد فتنتهي الشرور والآثام والمنازعات والحروب وتعيش الاجناس البشرية الثلاثة: الجنس الأيض والأسود والأصفر في عصر ديني ذهبي.</a:t>
            </a:r>
            <a:endParaRPr lang="ar-SA"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8- أهم الانتقادات التي وجهت له:</a:t>
            </a:r>
            <a:endParaRPr lang="ar-SA" dirty="0"/>
          </a:p>
        </p:txBody>
      </p:sp>
      <p:sp>
        <p:nvSpPr>
          <p:cNvPr id="3" name="عنصر نائب للمحتوى 2"/>
          <p:cNvSpPr>
            <a:spLocks noGrp="1"/>
          </p:cNvSpPr>
          <p:nvPr>
            <p:ph idx="1"/>
          </p:nvPr>
        </p:nvSpPr>
        <p:spPr>
          <a:xfrm>
            <a:off x="457200" y="1412776"/>
            <a:ext cx="8229600" cy="4713387"/>
          </a:xfrm>
        </p:spPr>
        <p:txBody>
          <a:bodyPr>
            <a:normAutofit fontScale="92500" lnSpcReduction="10000"/>
          </a:bodyPr>
          <a:lstStyle/>
          <a:p>
            <a:r>
              <a:rPr lang="ar-SA" dirty="0" smtClean="0"/>
              <a:t>1- نبه كونت إلى قواعد منهجية لها قيمتها العلمية لكنه لم يلتزم </a:t>
            </a:r>
            <a:r>
              <a:rPr lang="ar-SA" dirty="0" err="1" smtClean="0"/>
              <a:t>بها</a:t>
            </a:r>
            <a:r>
              <a:rPr lang="ar-SA" dirty="0" smtClean="0"/>
              <a:t> في دراسة موضوعات العلم فانحرفت انحرافاً ظاهراً ولذلك وصل إلى قوانين فلسفية شخصية بدلاً من أن يصل إلى قوانين مستخلصة من طبائع علمية فهو قد أساء إلى منهجه لأنه أقامه على أساس صحة قانون الأدوار الثلاثة مع أن هذا القانون واضح الفساد .</a:t>
            </a:r>
          </a:p>
          <a:p>
            <a:r>
              <a:rPr lang="ar-SA" dirty="0" smtClean="0"/>
              <a:t>2- فيما يتعلق بقانون الأدوار الثلاثة نجد أن كونت درس </a:t>
            </a:r>
            <a:r>
              <a:rPr lang="ar-SA" dirty="0" smtClean="0"/>
              <a:t>الإنسانية </a:t>
            </a:r>
            <a:r>
              <a:rPr lang="ar-SA" dirty="0" smtClean="0"/>
              <a:t>بوصفها كل لا يتجزأ مع أن الشيء الملاحظ هو وجود مجتمعات جزئية مختلفة فليست هناك </a:t>
            </a:r>
            <a:r>
              <a:rPr lang="ar-SA" dirty="0" err="1" smtClean="0"/>
              <a:t>انسانية</a:t>
            </a:r>
            <a:r>
              <a:rPr lang="ar-SA" dirty="0" smtClean="0"/>
              <a:t> ولكن هناك مجتمعات </a:t>
            </a:r>
            <a:r>
              <a:rPr lang="ar-SA" dirty="0" err="1" smtClean="0"/>
              <a:t>انسانية</a:t>
            </a:r>
            <a:r>
              <a:rPr lang="ar-SA" dirty="0" smtClean="0"/>
              <a:t>.</a:t>
            </a: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3- ليس صحيح أن العقل الإنساني قد سلك في فهمه للظواهر الطرق الثلاث مرتبة على الصورة التي ذكرها فقد فهم </a:t>
            </a:r>
            <a:r>
              <a:rPr lang="ar-SA" dirty="0" err="1" smtClean="0"/>
              <a:t>الاقدمون</a:t>
            </a:r>
            <a:r>
              <a:rPr lang="ar-SA" dirty="0" smtClean="0"/>
              <a:t> كثيراً من الحقائق الرياضية والفلكية فهما وضعياً.</a:t>
            </a:r>
          </a:p>
          <a:p>
            <a:r>
              <a:rPr lang="ar-SA" dirty="0" smtClean="0"/>
              <a:t>ولا تزال بعض المجتمعات تفسر الحقائق العلمية في نظرنا </a:t>
            </a:r>
            <a:r>
              <a:rPr lang="ar-SA" smtClean="0"/>
              <a:t>تفسيراً دينياً.</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2">
            <a:schemeClr val="accent2"/>
          </a:lnRef>
          <a:fillRef idx="1">
            <a:schemeClr val="lt1"/>
          </a:fillRef>
          <a:effectRef idx="0">
            <a:schemeClr val="accent2"/>
          </a:effectRef>
          <a:fontRef idx="minor">
            <a:schemeClr val="dk1"/>
          </a:fontRef>
        </p:style>
        <p:txBody>
          <a:bodyPr/>
          <a:lstStyle/>
          <a:p>
            <a:r>
              <a:rPr lang="ar-SA" dirty="0" smtClean="0"/>
              <a:t>2- أعماله :</a:t>
            </a:r>
            <a:endParaRPr lang="ar-SA" dirty="0"/>
          </a:p>
        </p:txBody>
      </p:sp>
      <p:sp>
        <p:nvSpPr>
          <p:cNvPr id="3" name="عنصر نائب للمحتوى 2"/>
          <p:cNvSpPr>
            <a:spLocks noGrp="1"/>
          </p:cNvSpPr>
          <p:nvPr>
            <p:ph idx="1"/>
          </p:nvPr>
        </p:nvSpPr>
        <p:spPr>
          <a:xfrm>
            <a:off x="457200" y="1268760"/>
            <a:ext cx="8229600" cy="4857403"/>
          </a:xfrm>
        </p:spPr>
        <p:txBody>
          <a:bodyPr/>
          <a:lstStyle/>
          <a:p>
            <a:r>
              <a:rPr lang="ar-SA" dirty="0" smtClean="0"/>
              <a:t>نشر </a:t>
            </a:r>
            <a:r>
              <a:rPr lang="ar-SA" dirty="0" err="1" smtClean="0"/>
              <a:t>اوجست</a:t>
            </a:r>
            <a:r>
              <a:rPr lang="ar-SA" dirty="0" smtClean="0"/>
              <a:t> كونت عدد من الكتب والدراسات عبر فيها عن تصوره لنهضة فرنسا وتخلصها من النظام الذي كان مسيطر في العصور الوسطى وانتقالها إلى العصور الحديثة. </a:t>
            </a:r>
            <a:r>
              <a:rPr lang="ar-SA" u="sng" dirty="0" smtClean="0">
                <a:solidFill>
                  <a:srgbClr val="FF0000"/>
                </a:solidFill>
              </a:rPr>
              <a:t>ومن أهم أعماله ”الفلسفة الوضعية“ و“خطاب في الفلسفة الوضعية“ و“نظام السياسة الوضعية“.</a:t>
            </a:r>
            <a:endParaRPr lang="ar-SA" u="sng"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3- ضرورة قيام علم الاجتماع :</a:t>
            </a:r>
            <a:endParaRPr lang="ar-SA" dirty="0">
              <a:solidFill>
                <a:srgbClr val="FF0000"/>
              </a:solidFill>
            </a:endParaRPr>
          </a:p>
        </p:txBody>
      </p:sp>
      <p:sp>
        <p:nvSpPr>
          <p:cNvPr id="3" name="عنصر نائب للمحتوى 2"/>
          <p:cNvSpPr>
            <a:spLocks noGrp="1"/>
          </p:cNvSpPr>
          <p:nvPr>
            <p:ph idx="1"/>
          </p:nvPr>
        </p:nvSpPr>
        <p:spPr>
          <a:xfrm>
            <a:off x="457200" y="1340768"/>
            <a:ext cx="8229600" cy="4968552"/>
          </a:xfrm>
        </p:spPr>
        <p:txBody>
          <a:bodyPr>
            <a:normAutofit lnSpcReduction="10000"/>
          </a:bodyPr>
          <a:lstStyle/>
          <a:p>
            <a:r>
              <a:rPr lang="ar-SA" dirty="0" smtClean="0"/>
              <a:t>1- السبب الذي جعل من قيام علم الاجتماع ضرورة </a:t>
            </a:r>
            <a:r>
              <a:rPr lang="ar-SA" u="sng" dirty="0" smtClean="0">
                <a:solidFill>
                  <a:srgbClr val="FF0000"/>
                </a:solidFill>
              </a:rPr>
              <a:t>هي رغبة أوجست كونت في إصلاح المجتمع وإنقاذه من مظاهر الفوضى المنتشرة في مختلف نواحي المجتمع الفرنسي في ذلك الوقت.</a:t>
            </a:r>
          </a:p>
          <a:p>
            <a:r>
              <a:rPr lang="ar-SA" dirty="0" smtClean="0"/>
              <a:t>2- تتلخص هذه الفوضى في: وجود أسلوبين متناقضين للتفكير وفهم الظواهر.</a:t>
            </a:r>
          </a:p>
          <a:p>
            <a:r>
              <a:rPr lang="ar-SA" u="sng" dirty="0" smtClean="0">
                <a:solidFill>
                  <a:srgbClr val="FF0000"/>
                </a:solidFill>
              </a:rPr>
              <a:t>الأولى: </a:t>
            </a:r>
            <a:r>
              <a:rPr lang="ar-SA" dirty="0" smtClean="0"/>
              <a:t>الأسلوب العلمي الوضعي الذي يتجه إلى الناس في عصره إذ يفكرون في الظواهر الكونية والطبيعية </a:t>
            </a:r>
            <a:r>
              <a:rPr lang="ar-SA" dirty="0" err="1" smtClean="0"/>
              <a:t>والبيلوجية</a:t>
            </a:r>
            <a:r>
              <a:rPr lang="ar-SA" dirty="0" smtClean="0"/>
              <a:t>.</a:t>
            </a:r>
          </a:p>
          <a:p>
            <a:r>
              <a:rPr lang="ar-SA" u="sng" dirty="0" smtClean="0">
                <a:solidFill>
                  <a:srgbClr val="FF0000"/>
                </a:solidFill>
              </a:rPr>
              <a:t>الثانية:</a:t>
            </a:r>
            <a:r>
              <a:rPr lang="ar-SA" dirty="0" smtClean="0"/>
              <a:t> التفكير الديني الميتافيزيقي الذي يتجهون إليه عند التفكير في الظواهر التي تتعلق بالإنسان والمجتمع.</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3- يضع </a:t>
            </a:r>
            <a:r>
              <a:rPr lang="ar-SA" dirty="0" err="1" smtClean="0"/>
              <a:t>اوجست</a:t>
            </a:r>
            <a:r>
              <a:rPr lang="ar-SA" dirty="0" smtClean="0"/>
              <a:t> كونت ثلاث حلول من أجل حل هذا النزاع والقضاء على هذه الفوضى الفكرية:</a:t>
            </a:r>
          </a:p>
          <a:p>
            <a:r>
              <a:rPr lang="ar-SA" dirty="0" smtClean="0"/>
              <a:t>    1- </a:t>
            </a:r>
            <a:r>
              <a:rPr lang="ar-SA" u="sng" dirty="0" smtClean="0">
                <a:solidFill>
                  <a:srgbClr val="FF0000"/>
                </a:solidFill>
              </a:rPr>
              <a:t>أن نوفق بين التفكير الوضعي والتفكير الديني </a:t>
            </a:r>
            <a:r>
              <a:rPr lang="ar-SA" u="sng" dirty="0" err="1" smtClean="0">
                <a:solidFill>
                  <a:srgbClr val="FF0000"/>
                </a:solidFill>
              </a:rPr>
              <a:t>الميافيزيقي</a:t>
            </a:r>
            <a:r>
              <a:rPr lang="ar-SA" u="sng" dirty="0" smtClean="0">
                <a:solidFill>
                  <a:srgbClr val="FF0000"/>
                </a:solidFill>
              </a:rPr>
              <a:t> </a:t>
            </a:r>
            <a:r>
              <a:rPr lang="ar-SA" dirty="0" smtClean="0"/>
              <a:t>بحيث يوجدان معاً بدون تناقض.</a:t>
            </a:r>
          </a:p>
          <a:p>
            <a:r>
              <a:rPr lang="ar-SA" dirty="0" smtClean="0"/>
              <a:t>    2- </a:t>
            </a:r>
            <a:r>
              <a:rPr lang="ar-SA" u="sng" dirty="0" smtClean="0">
                <a:solidFill>
                  <a:srgbClr val="FF0000"/>
                </a:solidFill>
              </a:rPr>
              <a:t>أن نجعل من المنهج الميتافيزيقي منهجاً عاملاً شاملاً تخضع له جميع العقول والعلوم ونصرف النظر </a:t>
            </a:r>
          </a:p>
          <a:p>
            <a:r>
              <a:rPr lang="ar-SA" dirty="0" smtClean="0"/>
              <a:t>    3- </a:t>
            </a:r>
            <a:r>
              <a:rPr lang="ar-SA" u="sng" dirty="0" smtClean="0">
                <a:solidFill>
                  <a:srgbClr val="FF0000"/>
                </a:solidFill>
              </a:rPr>
              <a:t>أن نعمم المنهج الوضعي فنجعل منه منهجاً كلياً عاماً يشمل جميع ظواهر الكون</a:t>
            </a:r>
            <a:r>
              <a:rPr lang="ar-SA" dirty="0" smtClean="0"/>
              <a:t>.</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5112568"/>
          </a:xfrm>
        </p:spPr>
        <p:txBody>
          <a:bodyPr>
            <a:normAutofit fontScale="77500" lnSpcReduction="20000"/>
          </a:bodyPr>
          <a:lstStyle/>
          <a:p>
            <a:r>
              <a:rPr lang="ar-SA" dirty="0" smtClean="0"/>
              <a:t>ثم يحاول مناقشة هذه الحلول ليصل إلى تقرير حل واحد فقد</a:t>
            </a:r>
          </a:p>
          <a:p>
            <a:r>
              <a:rPr lang="ar-SA" dirty="0" smtClean="0"/>
              <a:t>وكانت مناقشته كالتالي:</a:t>
            </a:r>
          </a:p>
          <a:p>
            <a:r>
              <a:rPr lang="ar-SA" u="sng" dirty="0" smtClean="0">
                <a:solidFill>
                  <a:srgbClr val="FF0000"/>
                </a:solidFill>
              </a:rPr>
              <a:t>أن الوسيلة الأولى لا يمكن تحقيقها علمياً لأن المنهجين متناقضان تمام التناقض </a:t>
            </a:r>
            <a:r>
              <a:rPr lang="ar-SA" dirty="0" smtClean="0"/>
              <a:t>وتقدم أحدهما يستلزم ضرورة هدم الآخر .</a:t>
            </a:r>
          </a:p>
          <a:p>
            <a:r>
              <a:rPr lang="ar-SA" dirty="0" smtClean="0"/>
              <a:t>أما الحل الثاني: </a:t>
            </a:r>
            <a:r>
              <a:rPr lang="ar-SA" dirty="0" smtClean="0">
                <a:solidFill>
                  <a:srgbClr val="FF0000"/>
                </a:solidFill>
              </a:rPr>
              <a:t>وهو القضاء على الطريقة الوضعية وجعل الناس يفهمون الظواهر في ضوء الطريقة الدينية والميتافيزيقية فهذا الحل يتطلب ضرورة القضاء على الحقائق الوضعية التي حصلنا عليها .</a:t>
            </a:r>
          </a:p>
          <a:p>
            <a:r>
              <a:rPr lang="ar-SA" dirty="0" smtClean="0"/>
              <a:t>ولو فرضنا أننا رجعنا بالمجتمع إلى </a:t>
            </a:r>
            <a:r>
              <a:rPr lang="ar-SA" dirty="0" err="1" smtClean="0"/>
              <a:t>ماكان</a:t>
            </a:r>
            <a:r>
              <a:rPr lang="ar-SA" dirty="0" smtClean="0"/>
              <a:t> عليه من قبل من حيث التفكير الديني الميتافيزيقي فهل نستطيع أن نحد من التفكير ونجعله يجمد على هذا الحال؟</a:t>
            </a:r>
          </a:p>
          <a:p>
            <a:r>
              <a:rPr lang="ar-SA" dirty="0" smtClean="0"/>
              <a:t>وهل نستطيع أن نتحكم في القوانين الطبيعية التي حكمت على المراحل السابقة بالفساد: فنمنعها من أن تحدث النتيجة نفسها مرة أخرى؟</a:t>
            </a:r>
          </a:p>
          <a:p>
            <a:r>
              <a:rPr lang="ar-SA" dirty="0" smtClean="0">
                <a:solidFill>
                  <a:srgbClr val="FF0000"/>
                </a:solidFill>
              </a:rPr>
              <a:t>فكأننا نعيد الفوضى والجدل من جديد ونهدم المجتمع من حيث نريد له </a:t>
            </a:r>
            <a:r>
              <a:rPr lang="ar-SA" dirty="0" err="1" smtClean="0">
                <a:solidFill>
                  <a:srgbClr val="FF0000"/>
                </a:solidFill>
              </a:rPr>
              <a:t>الاصلاح</a:t>
            </a:r>
            <a:r>
              <a:rPr lang="ar-SA" dirty="0" smtClean="0">
                <a:solidFill>
                  <a:srgbClr val="FF0000"/>
                </a:solidFill>
              </a:rPr>
              <a:t> والتقدم.</a:t>
            </a:r>
            <a:endParaRPr lang="ar-SA"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وبناء على مناقشة </a:t>
            </a:r>
            <a:r>
              <a:rPr lang="ar-SA" dirty="0" err="1" smtClean="0"/>
              <a:t>اوجست</a:t>
            </a:r>
            <a:r>
              <a:rPr lang="ar-SA" dirty="0" smtClean="0"/>
              <a:t> كنت </a:t>
            </a:r>
            <a:r>
              <a:rPr lang="ar-SA" dirty="0" err="1" smtClean="0"/>
              <a:t>للهذه</a:t>
            </a:r>
            <a:r>
              <a:rPr lang="ar-SA" dirty="0" smtClean="0"/>
              <a:t> الحلول </a:t>
            </a:r>
            <a:r>
              <a:rPr lang="ar-SA" u="sng" dirty="0" smtClean="0">
                <a:solidFill>
                  <a:srgbClr val="FF0000"/>
                </a:solidFill>
              </a:rPr>
              <a:t>وتبين  أن الحال الأول والثاني غير صالحين فقد قرر أنه لم يبقى إلا الحل وهو أن نجعل التفكير الوضعي منهجاً كلياً عاماً ونقضي على ما بقي من مظاهر التفكير الميتافيزيقي.</a:t>
            </a:r>
            <a:endParaRPr lang="ar-SA" u="sng"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4- أسس الدراسة ومنهج البحث:</a:t>
            </a:r>
            <a:endParaRPr lang="ar-SA" dirty="0">
              <a:solidFill>
                <a:srgbClr val="FF0000"/>
              </a:solidFill>
            </a:endParaRPr>
          </a:p>
        </p:txBody>
      </p:sp>
      <p:sp>
        <p:nvSpPr>
          <p:cNvPr id="3" name="عنصر نائب للمحتوى 2"/>
          <p:cNvSpPr>
            <a:spLocks noGrp="1"/>
          </p:cNvSpPr>
          <p:nvPr>
            <p:ph idx="1"/>
          </p:nvPr>
        </p:nvSpPr>
        <p:spPr/>
        <p:txBody>
          <a:bodyPr/>
          <a:lstStyle/>
          <a:p>
            <a:r>
              <a:rPr lang="ar-SA" dirty="0" smtClean="0"/>
              <a:t>حدد </a:t>
            </a:r>
            <a:r>
              <a:rPr lang="ar-SA" dirty="0" err="1" smtClean="0"/>
              <a:t>اوجست</a:t>
            </a:r>
            <a:r>
              <a:rPr lang="ar-SA" dirty="0" smtClean="0"/>
              <a:t> كونت قواعد المنهج في الدراسة لهذا العلم الحديث وهي كالتالي:</a:t>
            </a:r>
          </a:p>
          <a:p>
            <a:r>
              <a:rPr lang="ar-SA" dirty="0" smtClean="0"/>
              <a:t>1- الملاحظة</a:t>
            </a:r>
          </a:p>
          <a:p>
            <a:r>
              <a:rPr lang="ar-SA" dirty="0" smtClean="0"/>
              <a:t>2- التجربة.</a:t>
            </a:r>
          </a:p>
          <a:p>
            <a:r>
              <a:rPr lang="ar-SA" dirty="0" smtClean="0"/>
              <a:t>3- المنهج المقارن.</a:t>
            </a:r>
          </a:p>
          <a:p>
            <a:r>
              <a:rPr lang="ar-SA" dirty="0" smtClean="0"/>
              <a:t>4- المنهج التاريخي.</a:t>
            </a:r>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2728</Words>
  <Application>Microsoft Office PowerPoint</Application>
  <PresentationFormat>عرض على الشاشة (3:4)‏</PresentationFormat>
  <Paragraphs>119</Paragraphs>
  <Slides>36</Slides>
  <Notes>1</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سمة Office</vt:lpstr>
      <vt:lpstr>اوجست كونت</vt:lpstr>
      <vt:lpstr>الموضوعات الرئيسية:</vt:lpstr>
      <vt:lpstr>1- حياته :</vt:lpstr>
      <vt:lpstr>2- أعماله :</vt:lpstr>
      <vt:lpstr>3- ضرورة قيام علم الاجتماع :</vt:lpstr>
      <vt:lpstr>الشريحة 6</vt:lpstr>
      <vt:lpstr>الشريحة 7</vt:lpstr>
      <vt:lpstr>الشريحة 8</vt:lpstr>
      <vt:lpstr>4- أسس الدراسة ومنهج البحث:</vt:lpstr>
      <vt:lpstr>اولاً: الملاحظة: مميزات خصائص منهج الملاحظة عند اوجست كونت:</vt:lpstr>
      <vt:lpstr>الشريحة 11</vt:lpstr>
      <vt:lpstr>الشريحة 12</vt:lpstr>
      <vt:lpstr>الشريحة 13</vt:lpstr>
      <vt:lpstr>ثانياً: التجربة:</vt:lpstr>
      <vt:lpstr>ثالثاَ : المقارنة.</vt:lpstr>
      <vt:lpstr>الشريحة 16</vt:lpstr>
      <vt:lpstr>الشريحة 17</vt:lpstr>
      <vt:lpstr>رابعاً: المنهج التاريخي:</vt:lpstr>
      <vt:lpstr>الشريحة 19</vt:lpstr>
      <vt:lpstr>5- بحوثه في الديناميكا الاجتماعية:</vt:lpstr>
      <vt:lpstr>قانون الأطوار الثلاثة:</vt:lpstr>
      <vt:lpstr>الشريحة 22</vt:lpstr>
      <vt:lpstr>الشريحة 23</vt:lpstr>
      <vt:lpstr>6- بحوثه في الستاتيكا الاجتماعية:</vt:lpstr>
      <vt:lpstr>الشريحة 25</vt:lpstr>
      <vt:lpstr>اولاً: عناصر المجتمع من خلال دراسة كونت للستاتيكا الاجتماعية:</vt:lpstr>
      <vt:lpstr>الشريحة 27</vt:lpstr>
      <vt:lpstr>2- نظم المجتمع من خلال دراسة كونت الاستاتيكا (النظام الاسري, السياسي, الاقتصادي, الديني)</vt:lpstr>
      <vt:lpstr>الشريحة 29</vt:lpstr>
      <vt:lpstr>الشريحة 30</vt:lpstr>
      <vt:lpstr>الشريحة 31</vt:lpstr>
      <vt:lpstr>الشريحة 32</vt:lpstr>
      <vt:lpstr>الشريحة 33</vt:lpstr>
      <vt:lpstr>الشريحة 34</vt:lpstr>
      <vt:lpstr>8- أهم الانتقادات التي وجهت له:</vt:lpstr>
      <vt:lpstr>الشريحة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اوجست كونت</dc:title>
  <dc:creator>Windows User</dc:creator>
  <cp:lastModifiedBy>Windows User</cp:lastModifiedBy>
  <cp:revision>144</cp:revision>
  <dcterms:created xsi:type="dcterms:W3CDTF">2011-04-19T14:23:16Z</dcterms:created>
  <dcterms:modified xsi:type="dcterms:W3CDTF">2011-05-15T11:20:21Z</dcterms:modified>
</cp:coreProperties>
</file>