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E23D366-8D71-440E-A2AE-14D022E890BA}" type="datetimeFigureOut">
              <a:rPr lang="ar-SA" smtClean="0"/>
              <a:pPr/>
              <a:t>21/05/32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EC5DF4E-6E17-4DAC-9D7B-E5304532DCAE}" type="slidenum">
              <a:rPr lang="ar-SA" smtClean="0"/>
              <a:pPr/>
              <a:t>‹#›</a:t>
            </a:fld>
            <a:endParaRPr lang="ar-SA"/>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E23D366-8D71-440E-A2AE-14D022E890BA}" type="datetimeFigureOut">
              <a:rPr lang="ar-SA" smtClean="0"/>
              <a:pPr/>
              <a:t>21/05/32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EC5DF4E-6E17-4DAC-9D7B-E5304532DCAE}" type="slidenum">
              <a:rPr lang="ar-SA" smtClean="0"/>
              <a:pPr/>
              <a:t>‹#›</a:t>
            </a:fld>
            <a:endParaRPr lang="ar-SA"/>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E23D366-8D71-440E-A2AE-14D022E890BA}" type="datetimeFigureOut">
              <a:rPr lang="ar-SA" smtClean="0"/>
              <a:pPr/>
              <a:t>21/05/32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EC5DF4E-6E17-4DAC-9D7B-E5304532DCAE}" type="slidenum">
              <a:rPr lang="ar-SA" smtClean="0"/>
              <a:pPr/>
              <a:t>‹#›</a:t>
            </a:fld>
            <a:endParaRPr lang="ar-SA"/>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E23D366-8D71-440E-A2AE-14D022E890BA}" type="datetimeFigureOut">
              <a:rPr lang="ar-SA" smtClean="0"/>
              <a:pPr/>
              <a:t>21/05/32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EC5DF4E-6E17-4DAC-9D7B-E5304532DCAE}" type="slidenum">
              <a:rPr lang="ar-SA" smtClean="0"/>
              <a:pPr/>
              <a:t>‹#›</a:t>
            </a:fld>
            <a:endParaRPr lang="ar-SA"/>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E23D366-8D71-440E-A2AE-14D022E890BA}" type="datetimeFigureOut">
              <a:rPr lang="ar-SA" smtClean="0"/>
              <a:pPr/>
              <a:t>21/05/32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EC5DF4E-6E17-4DAC-9D7B-E5304532DCAE}" type="slidenum">
              <a:rPr lang="ar-SA" smtClean="0"/>
              <a:pPr/>
              <a:t>‹#›</a:t>
            </a:fld>
            <a:endParaRPr lang="ar-SA"/>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E23D366-8D71-440E-A2AE-14D022E890BA}" type="datetimeFigureOut">
              <a:rPr lang="ar-SA" smtClean="0"/>
              <a:pPr/>
              <a:t>21/05/32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EC5DF4E-6E17-4DAC-9D7B-E5304532DCAE}" type="slidenum">
              <a:rPr lang="ar-SA" smtClean="0"/>
              <a:pPr/>
              <a:t>‹#›</a:t>
            </a:fld>
            <a:endParaRPr lang="ar-SA"/>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E23D366-8D71-440E-A2AE-14D022E890BA}" type="datetimeFigureOut">
              <a:rPr lang="ar-SA" smtClean="0"/>
              <a:pPr/>
              <a:t>21/05/32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EC5DF4E-6E17-4DAC-9D7B-E5304532DCAE}" type="slidenum">
              <a:rPr lang="ar-SA" smtClean="0"/>
              <a:pPr/>
              <a:t>‹#›</a:t>
            </a:fld>
            <a:endParaRPr lang="ar-SA"/>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E23D366-8D71-440E-A2AE-14D022E890BA}" type="datetimeFigureOut">
              <a:rPr lang="ar-SA" smtClean="0"/>
              <a:pPr/>
              <a:t>21/05/32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EC5DF4E-6E17-4DAC-9D7B-E5304532DCAE}" type="slidenum">
              <a:rPr lang="ar-SA" smtClean="0"/>
              <a:pPr/>
              <a:t>‹#›</a:t>
            </a:fld>
            <a:endParaRPr lang="ar-SA"/>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E23D366-8D71-440E-A2AE-14D022E890BA}" type="datetimeFigureOut">
              <a:rPr lang="ar-SA" smtClean="0"/>
              <a:pPr/>
              <a:t>21/05/32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EC5DF4E-6E17-4DAC-9D7B-E5304532DCAE}" type="slidenum">
              <a:rPr lang="ar-SA" smtClean="0"/>
              <a:pPr/>
              <a:t>‹#›</a:t>
            </a:fld>
            <a:endParaRPr lang="ar-SA"/>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E23D366-8D71-440E-A2AE-14D022E890BA}" type="datetimeFigureOut">
              <a:rPr lang="ar-SA" smtClean="0"/>
              <a:pPr/>
              <a:t>21/05/32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EC5DF4E-6E17-4DAC-9D7B-E5304532DCAE}" type="slidenum">
              <a:rPr lang="ar-SA" smtClean="0"/>
              <a:pPr/>
              <a:t>‹#›</a:t>
            </a:fld>
            <a:endParaRPr lang="ar-SA"/>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E23D366-8D71-440E-A2AE-14D022E890BA}" type="datetimeFigureOut">
              <a:rPr lang="ar-SA" smtClean="0"/>
              <a:pPr/>
              <a:t>21/05/32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EC5DF4E-6E17-4DAC-9D7B-E5304532DCAE}" type="slidenum">
              <a:rPr lang="ar-SA" smtClean="0"/>
              <a:pPr/>
              <a:t>‹#›</a:t>
            </a:fld>
            <a:endParaRPr lang="ar-SA"/>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8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E23D366-8D71-440E-A2AE-14D022E890BA}" type="datetimeFigureOut">
              <a:rPr lang="ar-SA" smtClean="0"/>
              <a:pPr/>
              <a:t>21/05/32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EC5DF4E-6E17-4DAC-9D7B-E5304532DCAE}"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052736"/>
            <a:ext cx="7772400" cy="1470025"/>
          </a:xfrm>
        </p:spPr>
        <p:txBody>
          <a:bodyPr/>
          <a:lstStyle/>
          <a:p>
            <a:r>
              <a:rPr lang="ar-SA" dirty="0" smtClean="0">
                <a:solidFill>
                  <a:srgbClr val="C00000"/>
                </a:solidFill>
              </a:rPr>
              <a:t>نبذة عن الثورة الفرنسية</a:t>
            </a:r>
            <a:endParaRPr lang="ar-SA" dirty="0">
              <a:solidFill>
                <a:srgbClr val="C00000"/>
              </a:solidFill>
            </a:endParaRPr>
          </a:p>
        </p:txBody>
      </p:sp>
      <p:pic>
        <p:nvPicPr>
          <p:cNvPr id="4" name="صورة 3" descr="untitled.bmp"/>
          <p:cNvPicPr>
            <a:picLocks noChangeAspect="1"/>
          </p:cNvPicPr>
          <p:nvPr/>
        </p:nvPicPr>
        <p:blipFill>
          <a:blip r:embed="rId2" cstate="print"/>
          <a:stretch>
            <a:fillRect/>
          </a:stretch>
        </p:blipFill>
        <p:spPr>
          <a:xfrm>
            <a:off x="2771800" y="2780928"/>
            <a:ext cx="3672408" cy="3168352"/>
          </a:xfrm>
          <a:prstGeom prst="rect">
            <a:avLst/>
          </a:prstGeom>
        </p:spPr>
      </p:pic>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C00000"/>
                </a:solidFill>
              </a:rPr>
              <a:t>الثورة الفرنسية:</a:t>
            </a:r>
            <a:endParaRPr lang="ar-SA" dirty="0">
              <a:solidFill>
                <a:srgbClr val="C00000"/>
              </a:solidFill>
            </a:endParaRPr>
          </a:p>
        </p:txBody>
      </p:sp>
      <p:sp>
        <p:nvSpPr>
          <p:cNvPr id="3" name="عنصر نائب للمحتوى 2"/>
          <p:cNvSpPr>
            <a:spLocks noGrp="1"/>
          </p:cNvSpPr>
          <p:nvPr>
            <p:ph idx="1"/>
          </p:nvPr>
        </p:nvSpPr>
        <p:spPr/>
        <p:txBody>
          <a:bodyPr/>
          <a:lstStyle/>
          <a:p>
            <a:r>
              <a:rPr lang="ar-SA" dirty="0" smtClean="0"/>
              <a:t>س1- ما هي الثورة الفرنسية ومتى بدأت؟</a:t>
            </a:r>
          </a:p>
          <a:p>
            <a:r>
              <a:rPr lang="ar-SA" dirty="0" smtClean="0"/>
              <a:t>س2- لمن يرجع الفضل في قيام الثورة الفرنسية؟</a:t>
            </a:r>
          </a:p>
          <a:p>
            <a:r>
              <a:rPr lang="ar-SA" dirty="0" smtClean="0"/>
              <a:t>س3- ما المقصود بعصر التنوير ؟</a:t>
            </a:r>
          </a:p>
          <a:p>
            <a:r>
              <a:rPr lang="ar-SA" dirty="0" smtClean="0"/>
              <a:t>س4- ما أسباب قيام الثورة الفرنسية ؟</a:t>
            </a:r>
          </a:p>
          <a:p>
            <a:r>
              <a:rPr lang="ar-SA" dirty="0" smtClean="0"/>
              <a:t>س5- أهم نتائج الثورة الفرنسية؟</a:t>
            </a:r>
          </a:p>
          <a:p>
            <a:endParaRPr lang="ar-SA" dirty="0"/>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FF0000"/>
                </a:solidFill>
              </a:rPr>
              <a:t>س1- ما هي الثورة الفرنسية ومتى بدأت؟</a:t>
            </a:r>
            <a:br>
              <a:rPr lang="ar-SA" dirty="0" smtClean="0">
                <a:solidFill>
                  <a:srgbClr val="FF0000"/>
                </a:solidFill>
              </a:rPr>
            </a:br>
            <a:endParaRPr lang="ar-SA" dirty="0">
              <a:solidFill>
                <a:srgbClr val="FF0000"/>
              </a:solidFill>
            </a:endParaRPr>
          </a:p>
        </p:txBody>
      </p:sp>
      <p:sp>
        <p:nvSpPr>
          <p:cNvPr id="3" name="عنصر نائب للمحتوى 2"/>
          <p:cNvSpPr>
            <a:spLocks noGrp="1"/>
          </p:cNvSpPr>
          <p:nvPr>
            <p:ph idx="1"/>
          </p:nvPr>
        </p:nvSpPr>
        <p:spPr/>
        <p:txBody>
          <a:bodyPr/>
          <a:lstStyle/>
          <a:p>
            <a:r>
              <a:rPr lang="ar-SA" dirty="0" smtClean="0"/>
              <a:t>هي أهم نقطة تحول كبرى (سياسية واجتماعية) حدثت في تاريخ فرنسا و أورباء بشكل عام عملت على إلغاء نظام الملكية المطلقة والامتيازات الاقطاعية للطبقة الارستقراطية والسيطرة الدينية الكاثوليكية.</a:t>
            </a:r>
          </a:p>
          <a:p>
            <a:r>
              <a:rPr lang="ar-SA" dirty="0" smtClean="0"/>
              <a:t>بدأت سنة 1789م وانتهت تقريباً سنة 1799م مرت خلالها بمراحل شكلت كل مرحلة مطالب معينة قامت على تحقيقها.</a:t>
            </a:r>
            <a:endParaRPr lang="ar-SA" dirty="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FF0000"/>
                </a:solidFill>
              </a:rPr>
              <a:t>س2- لمن يرجع الفضل في قيام الثورة الفرنسية؟</a:t>
            </a:r>
            <a:br>
              <a:rPr lang="ar-SA" dirty="0" smtClean="0">
                <a:solidFill>
                  <a:srgbClr val="FF0000"/>
                </a:solidFill>
              </a:rPr>
            </a:br>
            <a:endParaRPr lang="ar-SA" dirty="0">
              <a:solidFill>
                <a:srgbClr val="FF0000"/>
              </a:solidFill>
            </a:endParaRPr>
          </a:p>
        </p:txBody>
      </p:sp>
      <p:sp>
        <p:nvSpPr>
          <p:cNvPr id="3" name="عنصر نائب للمحتوى 2"/>
          <p:cNvSpPr>
            <a:spLocks noGrp="1"/>
          </p:cNvSpPr>
          <p:nvPr>
            <p:ph idx="1"/>
          </p:nvPr>
        </p:nvSpPr>
        <p:spPr/>
        <p:txBody>
          <a:bodyPr/>
          <a:lstStyle/>
          <a:p>
            <a:r>
              <a:rPr lang="ar-SA" dirty="0" smtClean="0"/>
              <a:t>يرجع إلى مفكرين وفلاسفة عصر التنوير.</a:t>
            </a:r>
          </a:p>
          <a:p>
            <a:r>
              <a:rPr lang="ar-SA" dirty="0" smtClean="0"/>
              <a:t>فقد ساهم مفكرو عصر التنوير في قيام الثورة الفرنسية حيث انتقد المفكرون الحكم الملكي المطلق حيث عانوا من الظلم وقالوا أن هدف ثورتهم المطالبة بتحقيق (العدل والمساواة في المجتمع)</a:t>
            </a:r>
            <a:endParaRPr lang="ar-SA" dirty="0"/>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FF0000"/>
                </a:solidFill>
              </a:rPr>
              <a:t>س3- ما المقصود بعصر التنوير ؟</a:t>
            </a:r>
            <a:br>
              <a:rPr lang="ar-SA" dirty="0" smtClean="0">
                <a:solidFill>
                  <a:srgbClr val="FF0000"/>
                </a:solidFill>
              </a:rPr>
            </a:br>
            <a:endParaRPr lang="ar-SA" dirty="0">
              <a:solidFill>
                <a:srgbClr val="FF0000"/>
              </a:solidFill>
            </a:endParaRPr>
          </a:p>
        </p:txBody>
      </p:sp>
      <p:sp>
        <p:nvSpPr>
          <p:cNvPr id="3" name="عنصر نائب للمحتوى 2"/>
          <p:cNvSpPr>
            <a:spLocks noGrp="1"/>
          </p:cNvSpPr>
          <p:nvPr>
            <p:ph idx="1"/>
          </p:nvPr>
        </p:nvSpPr>
        <p:spPr/>
        <p:txBody>
          <a:bodyPr/>
          <a:lstStyle/>
          <a:p>
            <a:r>
              <a:rPr lang="ar-SA" dirty="0" smtClean="0"/>
              <a:t>هو مصطلح يشير إلى القرن 16 حيث بدأت ظهور حركة ثقافية تاريخية سُميت بالتنوير ...والتي قامت بالدفاع عن العقلانية ومبادئها كوسائل لتأسيس النظام الشرعي للأخلاق والمعرفة. (بدل الدين) ومن هنا نجد أن ذلك العصر هو بداية ظهور الأفكار المتعلقة بتطبيق العلمانية ورواد هذه الحركة كانوا يعتبرون مهمتهم قيادة العالم إلى التطور والتحديث وترك التقاليد الدينية والثقافية القديمة والأفكار اللاعقلانية ضمن فترة زمنية أسموها (بالعصور المظلمة)</a:t>
            </a:r>
            <a:endParaRPr lang="ar-SA" dirty="0"/>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FF0000"/>
                </a:solidFill>
              </a:rPr>
              <a:t>س4- ما أسباب قيام الثورة الفرنسية ؟</a:t>
            </a:r>
            <a:br>
              <a:rPr lang="ar-SA" dirty="0" smtClean="0">
                <a:solidFill>
                  <a:srgbClr val="FF0000"/>
                </a:solidFill>
              </a:rPr>
            </a:br>
            <a:endParaRPr lang="ar-SA" dirty="0">
              <a:solidFill>
                <a:srgbClr val="FF0000"/>
              </a:solidFill>
            </a:endParaRPr>
          </a:p>
        </p:txBody>
      </p:sp>
      <p:sp>
        <p:nvSpPr>
          <p:cNvPr id="3" name="عنصر نائب للمحتوى 2"/>
          <p:cNvSpPr>
            <a:spLocks noGrp="1"/>
          </p:cNvSpPr>
          <p:nvPr>
            <p:ph idx="1"/>
          </p:nvPr>
        </p:nvSpPr>
        <p:spPr/>
        <p:txBody>
          <a:bodyPr>
            <a:normAutofit fontScale="85000" lnSpcReduction="20000"/>
          </a:bodyPr>
          <a:lstStyle/>
          <a:p>
            <a:r>
              <a:rPr lang="ar-SA" dirty="0" smtClean="0"/>
              <a:t>بسبب التقسيم الطبقي غير العادل في المجتمع والذي كان يتكون من :</a:t>
            </a:r>
          </a:p>
          <a:p>
            <a:r>
              <a:rPr lang="ar-SA" dirty="0" smtClean="0"/>
              <a:t>1- الطبقة الحاكمة </a:t>
            </a:r>
            <a:r>
              <a:rPr lang="ar-SA" dirty="0" err="1" smtClean="0"/>
              <a:t>و</a:t>
            </a:r>
            <a:r>
              <a:rPr lang="ar-SA" dirty="0" smtClean="0"/>
              <a:t> ”الارستقراطية“.</a:t>
            </a:r>
          </a:p>
          <a:p>
            <a:r>
              <a:rPr lang="ar-SA" dirty="0" smtClean="0"/>
              <a:t>2- طبقة رجال الدين .</a:t>
            </a:r>
          </a:p>
          <a:p>
            <a:r>
              <a:rPr lang="ar-SA" dirty="0" smtClean="0"/>
              <a:t>3- الطبقة الكادحة ”بقية أفراد المجتمع“.</a:t>
            </a:r>
          </a:p>
          <a:p>
            <a:r>
              <a:rPr lang="ar-SA" dirty="0" smtClean="0"/>
              <a:t>كانت الطبقتين الأولى والثانية </a:t>
            </a:r>
            <a:r>
              <a:rPr lang="ar-SA" smtClean="0"/>
              <a:t>تملك </a:t>
            </a:r>
            <a:r>
              <a:rPr lang="ar-SA" smtClean="0"/>
              <a:t>ا</a:t>
            </a:r>
            <a:r>
              <a:rPr lang="ar-SA" smtClean="0"/>
              <a:t>متيازات </a:t>
            </a:r>
            <a:r>
              <a:rPr lang="ar-SA" dirty="0" smtClean="0"/>
              <a:t>عالية, الحكم والسلطة في كافة النظم الاجتماعية تحت سيطرتها معفية من الضرائب كانت تعيش في رخاء.</a:t>
            </a:r>
          </a:p>
          <a:p>
            <a:r>
              <a:rPr lang="ar-SA" dirty="0" smtClean="0"/>
              <a:t>بينما بقية أفراد المجتمع كانوا يعيشون تحت سيطرة هؤلاء في ظروف اقتصادية واجتماعية سيئة عليهم دفع الضرائب وليس لهم أي حقوق أو امتيازات في فترة بدأت المحاصيل الزراعية تتراجع فانتشر الفقر والجوع بين الطبقة الكادحة وبدأت الأجواء تزداد سوء في فرنسا من هنا قامت الثورة الفرنسية .</a:t>
            </a: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FF0000"/>
                </a:solidFill>
              </a:rPr>
              <a:t>س5- أهم نتائج الثورة الفرنسية؟</a:t>
            </a:r>
            <a:br>
              <a:rPr lang="ar-SA" dirty="0" smtClean="0">
                <a:solidFill>
                  <a:srgbClr val="FF0000"/>
                </a:solidFill>
              </a:rPr>
            </a:br>
            <a:endParaRPr lang="ar-SA" dirty="0">
              <a:solidFill>
                <a:srgbClr val="FF0000"/>
              </a:solidFill>
            </a:endParaRPr>
          </a:p>
        </p:txBody>
      </p:sp>
      <p:sp>
        <p:nvSpPr>
          <p:cNvPr id="3" name="عنصر نائب للمحتوى 2"/>
          <p:cNvSpPr>
            <a:spLocks noGrp="1"/>
          </p:cNvSpPr>
          <p:nvPr>
            <p:ph idx="1"/>
          </p:nvPr>
        </p:nvSpPr>
        <p:spPr>
          <a:xfrm>
            <a:off x="457200" y="1124744"/>
            <a:ext cx="8229600" cy="5184576"/>
          </a:xfrm>
        </p:spPr>
        <p:txBody>
          <a:bodyPr>
            <a:normAutofit fontScale="92500" lnSpcReduction="10000"/>
          </a:bodyPr>
          <a:lstStyle/>
          <a:p>
            <a:r>
              <a:rPr lang="ar-SA" dirty="0" smtClean="0">
                <a:solidFill>
                  <a:srgbClr val="FF0000"/>
                </a:solidFill>
              </a:rPr>
              <a:t>النتائج السياسية</a:t>
            </a:r>
            <a:r>
              <a:rPr lang="ar-SA" dirty="0" smtClean="0"/>
              <a:t>: تم </a:t>
            </a:r>
            <a:r>
              <a:rPr lang="ar-SA" dirty="0" err="1" smtClean="0"/>
              <a:t>اقرار</a:t>
            </a:r>
            <a:r>
              <a:rPr lang="ar-SA" dirty="0" smtClean="0"/>
              <a:t> النظام الجمهوري بدل الملكية المطلقة، وأقر فصل السلطات وفصل الدين عن الدولة والمساواة وحرية التعبير.</a:t>
            </a:r>
          </a:p>
          <a:p>
            <a:r>
              <a:rPr lang="ar-SA" dirty="0" smtClean="0">
                <a:solidFill>
                  <a:srgbClr val="FF0000"/>
                </a:solidFill>
              </a:rPr>
              <a:t>النتائج الاقتصادية</a:t>
            </a:r>
            <a:r>
              <a:rPr lang="ar-SA" dirty="0" smtClean="0"/>
              <a:t>: تم القضاء على النظام القديم، وفتح المجال لتطور النظام الرأسمالي وتحرير الاقتصاد من رقابة الدولة وحذف الحواجز الجمركية الداخلية، واعتماد المكاييل الجديدة والمقاييس الموحدة.</a:t>
            </a:r>
          </a:p>
          <a:p>
            <a:r>
              <a:rPr lang="ar-SA" dirty="0" smtClean="0">
                <a:solidFill>
                  <a:srgbClr val="FF0000"/>
                </a:solidFill>
              </a:rPr>
              <a:t>النتائج الاجتماعية</a:t>
            </a:r>
            <a:r>
              <a:rPr lang="ar-SA" dirty="0" smtClean="0"/>
              <a:t>: تم إلغاء الحقوق والامتيازات لطبقة النبلاء ورجال الدين ومصادرة أملاك الكنيسة كما أقرت الثورة مبدأ مجانية وإجبارية التعليم والعدالة الاجتماعية وتوحيد وتعميم اللغة الفرنسية.</a:t>
            </a:r>
          </a:p>
          <a:p>
            <a:endParaRPr lang="ar-SA" dirty="0"/>
          </a:p>
        </p:txBody>
      </p:sp>
    </p:spTree>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421</Words>
  <Application>Microsoft Office PowerPoint</Application>
  <PresentationFormat>عرض على الشاشة (3:4)‏</PresentationFormat>
  <Paragraphs>26</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نبذة عن الثورة الفرنسية</vt:lpstr>
      <vt:lpstr>الثورة الفرنسية:</vt:lpstr>
      <vt:lpstr>س1- ما هي الثورة الفرنسية ومتى بدأت؟ </vt:lpstr>
      <vt:lpstr>س2- لمن يرجع الفضل في قيام الثورة الفرنسية؟ </vt:lpstr>
      <vt:lpstr>س3- ما المقصود بعصر التنوير ؟ </vt:lpstr>
      <vt:lpstr>س4- ما أسباب قيام الثورة الفرنسية ؟ </vt:lpstr>
      <vt:lpstr>س5- أهم نتائج الثورة الفرنسية؟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نبذة عن الثورة الفرنسية</dc:title>
  <dc:creator>Windows User</dc:creator>
  <cp:lastModifiedBy>Windows User</cp:lastModifiedBy>
  <cp:revision>7</cp:revision>
  <dcterms:created xsi:type="dcterms:W3CDTF">2011-04-22T11:44:08Z</dcterms:created>
  <dcterms:modified xsi:type="dcterms:W3CDTF">2011-04-24T17:20:13Z</dcterms:modified>
</cp:coreProperties>
</file>