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6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94" r:id="rId33"/>
    <p:sldId id="295" r:id="rId34"/>
    <p:sldId id="296" r:id="rId35"/>
    <p:sldId id="287"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288" r:id="rId61"/>
    <p:sldId id="289" r:id="rId62"/>
    <p:sldId id="290" r:id="rId63"/>
    <p:sldId id="291" r:id="rId64"/>
    <p:sldId id="292" r:id="rId65"/>
    <p:sldId id="293" r:id="rId66"/>
    <p:sldId id="321" r:id="rId67"/>
    <p:sldId id="322" r:id="rId68"/>
    <p:sldId id="323" r:id="rId69"/>
    <p:sldId id="324" r:id="rId70"/>
    <p:sldId id="327" r:id="rId71"/>
    <p:sldId id="325" r:id="rId72"/>
    <p:sldId id="334" r:id="rId73"/>
    <p:sldId id="326" r:id="rId74"/>
    <p:sldId id="328" r:id="rId75"/>
    <p:sldId id="329" r:id="rId76"/>
    <p:sldId id="330" r:id="rId77"/>
    <p:sldId id="331" r:id="rId78"/>
    <p:sldId id="332" r:id="rId79"/>
    <p:sldId id="333"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9" r:id="rId114"/>
    <p:sldId id="368"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37" r:id="rId154"/>
    <p:sldId id="408" r:id="rId155"/>
    <p:sldId id="409" r:id="rId156"/>
    <p:sldId id="410" r:id="rId157"/>
    <p:sldId id="411" r:id="rId158"/>
    <p:sldId id="438" r:id="rId159"/>
    <p:sldId id="412" r:id="rId160"/>
    <p:sldId id="413" r:id="rId161"/>
    <p:sldId id="414" r:id="rId162"/>
    <p:sldId id="415" r:id="rId163"/>
    <p:sldId id="416" r:id="rId16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B5BA607-7C77-4051-B709-F760DDE26099}" type="datetimeFigureOut">
              <a:rPr lang="ar-SA" smtClean="0"/>
              <a:pPr/>
              <a:t>14/11/33</a:t>
            </a:fld>
            <a:endParaRPr lang="ar-S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FD3A3F9-BE72-4777-B807-72D376239D8E}" type="slidenum">
              <a:rPr lang="ar-SA" smtClean="0"/>
              <a:pPr/>
              <a:t>‹#›</a:t>
            </a:fld>
            <a:endParaRPr lang="ar-SA" dirty="0"/>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2FD3A3F9-BE72-4777-B807-72D376239D8E}" type="slidenum">
              <a:rPr lang="ar-SA" smtClean="0"/>
              <a:pPr/>
              <a:t>98</a:t>
            </a:fld>
            <a:endParaRPr lang="ar-S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CCD825A-1892-4A64-9558-E787AF1C1796}" type="datetimeFigureOut">
              <a:rPr lang="ar-SA" smtClean="0"/>
              <a:pPr/>
              <a:t>14/11/33</a:t>
            </a:fld>
            <a:endParaRPr lang="ar-SA" dirty="0"/>
          </a:p>
        </p:txBody>
      </p:sp>
      <p:sp>
        <p:nvSpPr>
          <p:cNvPr id="17" name="Footer Placeholder 16"/>
          <p:cNvSpPr>
            <a:spLocks noGrp="1"/>
          </p:cNvSpPr>
          <p:nvPr>
            <p:ph type="ftr" sz="quarter" idx="11"/>
          </p:nvPr>
        </p:nvSpPr>
        <p:spPr/>
        <p:txBody>
          <a:bodyPr/>
          <a:lstStyle>
            <a:extLst/>
          </a:lstStyle>
          <a:p>
            <a:endParaRPr lang="ar-SA" dirty="0"/>
          </a:p>
        </p:txBody>
      </p:sp>
      <p:sp>
        <p:nvSpPr>
          <p:cNvPr id="29" name="Slide Number Placeholder 28"/>
          <p:cNvSpPr>
            <a:spLocks noGrp="1"/>
          </p:cNvSpPr>
          <p:nvPr>
            <p:ph type="sldNum" sz="quarter" idx="12"/>
          </p:nvPr>
        </p:nvSpPr>
        <p:spPr/>
        <p:txBody>
          <a:bodyPr/>
          <a:lstStyle>
            <a:extLst/>
          </a:lstStyle>
          <a:p>
            <a:fld id="{4CA7DD6A-A5C2-4F30-8810-54BC3518308C}" type="slidenum">
              <a:rPr lang="ar-SA" smtClean="0"/>
              <a:pPr/>
              <a:t>‹#›</a:t>
            </a:fld>
            <a:endParaRPr lang="ar-SA"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CD825A-1892-4A64-9558-E787AF1C1796}" type="datetimeFigureOut">
              <a:rPr lang="ar-SA" smtClean="0"/>
              <a:pPr/>
              <a:t>14/11/33</a:t>
            </a:fld>
            <a:endParaRPr lang="ar-SA" dirty="0"/>
          </a:p>
        </p:txBody>
      </p:sp>
      <p:sp>
        <p:nvSpPr>
          <p:cNvPr id="5" name="Footer Placeholder 4"/>
          <p:cNvSpPr>
            <a:spLocks noGrp="1"/>
          </p:cNvSpPr>
          <p:nvPr>
            <p:ph type="ftr" sz="quarter" idx="11"/>
          </p:nvPr>
        </p:nvSpPr>
        <p:spPr/>
        <p:txBody>
          <a:bodyPr/>
          <a:lstStyle>
            <a:extLst/>
          </a:lstStyle>
          <a:p>
            <a:endParaRPr lang="ar-SA" dirty="0"/>
          </a:p>
        </p:txBody>
      </p:sp>
      <p:sp>
        <p:nvSpPr>
          <p:cNvPr id="6" name="Slide Number Placeholder 5"/>
          <p:cNvSpPr>
            <a:spLocks noGrp="1"/>
          </p:cNvSpPr>
          <p:nvPr>
            <p:ph type="sldNum" sz="quarter" idx="12"/>
          </p:nvPr>
        </p:nvSpPr>
        <p:spPr/>
        <p:txBody>
          <a:bodyPr/>
          <a:lstStyle>
            <a:extLst/>
          </a:lstStyle>
          <a:p>
            <a:fld id="{4CA7DD6A-A5C2-4F30-8810-54BC3518308C}"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CD825A-1892-4A64-9558-E787AF1C1796}" type="datetimeFigureOut">
              <a:rPr lang="ar-SA" smtClean="0"/>
              <a:pPr/>
              <a:t>14/11/33</a:t>
            </a:fld>
            <a:endParaRPr lang="ar-SA" dirty="0"/>
          </a:p>
        </p:txBody>
      </p:sp>
      <p:sp>
        <p:nvSpPr>
          <p:cNvPr id="5" name="Footer Placeholder 4"/>
          <p:cNvSpPr>
            <a:spLocks noGrp="1"/>
          </p:cNvSpPr>
          <p:nvPr>
            <p:ph type="ftr" sz="quarter" idx="11"/>
          </p:nvPr>
        </p:nvSpPr>
        <p:spPr/>
        <p:txBody>
          <a:bodyPr/>
          <a:lstStyle>
            <a:extLst/>
          </a:lstStyle>
          <a:p>
            <a:endParaRPr lang="ar-SA" dirty="0"/>
          </a:p>
        </p:txBody>
      </p:sp>
      <p:sp>
        <p:nvSpPr>
          <p:cNvPr id="6" name="Slide Number Placeholder 5"/>
          <p:cNvSpPr>
            <a:spLocks noGrp="1"/>
          </p:cNvSpPr>
          <p:nvPr>
            <p:ph type="sldNum" sz="quarter" idx="12"/>
          </p:nvPr>
        </p:nvSpPr>
        <p:spPr/>
        <p:txBody>
          <a:bodyPr/>
          <a:lstStyle>
            <a:extLst/>
          </a:lstStyle>
          <a:p>
            <a:fld id="{4CA7DD6A-A5C2-4F30-8810-54BC3518308C}"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CD825A-1892-4A64-9558-E787AF1C1796}" type="datetimeFigureOut">
              <a:rPr lang="ar-SA" smtClean="0"/>
              <a:pPr/>
              <a:t>14/11/33</a:t>
            </a:fld>
            <a:endParaRPr lang="ar-SA" dirty="0"/>
          </a:p>
        </p:txBody>
      </p:sp>
      <p:sp>
        <p:nvSpPr>
          <p:cNvPr id="5" name="Footer Placeholder 4"/>
          <p:cNvSpPr>
            <a:spLocks noGrp="1"/>
          </p:cNvSpPr>
          <p:nvPr>
            <p:ph type="ftr" sz="quarter" idx="11"/>
          </p:nvPr>
        </p:nvSpPr>
        <p:spPr/>
        <p:txBody>
          <a:bodyPr/>
          <a:lstStyle>
            <a:extLst/>
          </a:lstStyle>
          <a:p>
            <a:endParaRPr lang="ar-SA" dirty="0"/>
          </a:p>
        </p:txBody>
      </p:sp>
      <p:sp>
        <p:nvSpPr>
          <p:cNvPr id="6" name="Slide Number Placeholder 5"/>
          <p:cNvSpPr>
            <a:spLocks noGrp="1"/>
          </p:cNvSpPr>
          <p:nvPr>
            <p:ph type="sldNum" sz="quarter" idx="12"/>
          </p:nvPr>
        </p:nvSpPr>
        <p:spPr/>
        <p:txBody>
          <a:bodyPr/>
          <a:lstStyle>
            <a:extLst/>
          </a:lstStyle>
          <a:p>
            <a:fld id="{4CA7DD6A-A5C2-4F30-8810-54BC3518308C}"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CCD825A-1892-4A64-9558-E787AF1C1796}" type="datetimeFigureOut">
              <a:rPr lang="ar-SA" smtClean="0"/>
              <a:pPr/>
              <a:t>14/11/33</a:t>
            </a:fld>
            <a:endParaRPr lang="ar-SA" dirty="0"/>
          </a:p>
        </p:txBody>
      </p:sp>
      <p:sp>
        <p:nvSpPr>
          <p:cNvPr id="5" name="Footer Placeholder 4"/>
          <p:cNvSpPr>
            <a:spLocks noGrp="1"/>
          </p:cNvSpPr>
          <p:nvPr>
            <p:ph type="ftr" sz="quarter" idx="11"/>
          </p:nvPr>
        </p:nvSpPr>
        <p:spPr/>
        <p:txBody>
          <a:bodyPr/>
          <a:lstStyle>
            <a:extLst/>
          </a:lstStyle>
          <a:p>
            <a:endParaRPr lang="ar-SA" dirty="0"/>
          </a:p>
        </p:txBody>
      </p:sp>
      <p:sp>
        <p:nvSpPr>
          <p:cNvPr id="6" name="Slide Number Placeholder 5"/>
          <p:cNvSpPr>
            <a:spLocks noGrp="1"/>
          </p:cNvSpPr>
          <p:nvPr>
            <p:ph type="sldNum" sz="quarter" idx="12"/>
          </p:nvPr>
        </p:nvSpPr>
        <p:spPr/>
        <p:txBody>
          <a:bodyPr/>
          <a:lstStyle>
            <a:extLst/>
          </a:lstStyle>
          <a:p>
            <a:fld id="{4CA7DD6A-A5C2-4F30-8810-54BC3518308C}" type="slidenum">
              <a:rPr lang="ar-SA" smtClean="0"/>
              <a:pPr/>
              <a:t>‹#›</a:t>
            </a:fld>
            <a:endParaRPr lang="ar-SA"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CD825A-1892-4A64-9558-E787AF1C1796}" type="datetimeFigureOut">
              <a:rPr lang="ar-SA" smtClean="0"/>
              <a:pPr/>
              <a:t>14/11/33</a:t>
            </a:fld>
            <a:endParaRPr lang="ar-SA" dirty="0"/>
          </a:p>
        </p:txBody>
      </p:sp>
      <p:sp>
        <p:nvSpPr>
          <p:cNvPr id="6" name="Footer Placeholder 5"/>
          <p:cNvSpPr>
            <a:spLocks noGrp="1"/>
          </p:cNvSpPr>
          <p:nvPr>
            <p:ph type="ftr" sz="quarter" idx="11"/>
          </p:nvPr>
        </p:nvSpPr>
        <p:spPr/>
        <p:txBody>
          <a:bodyPr/>
          <a:lstStyle>
            <a:extLst/>
          </a:lstStyle>
          <a:p>
            <a:endParaRPr lang="ar-SA" dirty="0"/>
          </a:p>
        </p:txBody>
      </p:sp>
      <p:sp>
        <p:nvSpPr>
          <p:cNvPr id="7" name="Slide Number Placeholder 6"/>
          <p:cNvSpPr>
            <a:spLocks noGrp="1"/>
          </p:cNvSpPr>
          <p:nvPr>
            <p:ph type="sldNum" sz="quarter" idx="12"/>
          </p:nvPr>
        </p:nvSpPr>
        <p:spPr/>
        <p:txBody>
          <a:bodyPr/>
          <a:lstStyle>
            <a:extLst/>
          </a:lstStyle>
          <a:p>
            <a:fld id="{4CA7DD6A-A5C2-4F30-8810-54BC3518308C}"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CCD825A-1892-4A64-9558-E787AF1C1796}" type="datetimeFigureOut">
              <a:rPr lang="ar-SA" smtClean="0"/>
              <a:pPr/>
              <a:t>14/11/33</a:t>
            </a:fld>
            <a:endParaRPr lang="ar-SA" dirty="0"/>
          </a:p>
        </p:txBody>
      </p:sp>
      <p:sp>
        <p:nvSpPr>
          <p:cNvPr id="8" name="Footer Placeholder 7"/>
          <p:cNvSpPr>
            <a:spLocks noGrp="1"/>
          </p:cNvSpPr>
          <p:nvPr>
            <p:ph type="ftr" sz="quarter" idx="11"/>
          </p:nvPr>
        </p:nvSpPr>
        <p:spPr/>
        <p:txBody>
          <a:bodyPr/>
          <a:lstStyle>
            <a:extLst/>
          </a:lstStyle>
          <a:p>
            <a:endParaRPr lang="ar-SA" dirty="0"/>
          </a:p>
        </p:txBody>
      </p:sp>
      <p:sp>
        <p:nvSpPr>
          <p:cNvPr id="9" name="Slide Number Placeholder 8"/>
          <p:cNvSpPr>
            <a:spLocks noGrp="1"/>
          </p:cNvSpPr>
          <p:nvPr>
            <p:ph type="sldNum" sz="quarter" idx="12"/>
          </p:nvPr>
        </p:nvSpPr>
        <p:spPr/>
        <p:txBody>
          <a:bodyPr/>
          <a:lstStyle>
            <a:extLst/>
          </a:lstStyle>
          <a:p>
            <a:fld id="{4CA7DD6A-A5C2-4F30-8810-54BC3518308C}" type="slidenum">
              <a:rPr lang="ar-SA" smtClean="0"/>
              <a:pPr/>
              <a:t>‹#›</a:t>
            </a:fld>
            <a:endParaRPr lang="ar-SA"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CCD825A-1892-4A64-9558-E787AF1C1796}" type="datetimeFigureOut">
              <a:rPr lang="ar-SA" smtClean="0"/>
              <a:pPr/>
              <a:t>14/11/33</a:t>
            </a:fld>
            <a:endParaRPr lang="ar-SA" dirty="0"/>
          </a:p>
        </p:txBody>
      </p:sp>
      <p:sp>
        <p:nvSpPr>
          <p:cNvPr id="4" name="Footer Placeholder 3"/>
          <p:cNvSpPr>
            <a:spLocks noGrp="1"/>
          </p:cNvSpPr>
          <p:nvPr>
            <p:ph type="ftr" sz="quarter" idx="11"/>
          </p:nvPr>
        </p:nvSpPr>
        <p:spPr/>
        <p:txBody>
          <a:bodyPr/>
          <a:lstStyle>
            <a:extLst/>
          </a:lstStyle>
          <a:p>
            <a:endParaRPr lang="ar-SA" dirty="0"/>
          </a:p>
        </p:txBody>
      </p:sp>
      <p:sp>
        <p:nvSpPr>
          <p:cNvPr id="5" name="Slide Number Placeholder 4"/>
          <p:cNvSpPr>
            <a:spLocks noGrp="1"/>
          </p:cNvSpPr>
          <p:nvPr>
            <p:ph type="sldNum" sz="quarter" idx="12"/>
          </p:nvPr>
        </p:nvSpPr>
        <p:spPr/>
        <p:txBody>
          <a:bodyPr/>
          <a:lstStyle>
            <a:extLst/>
          </a:lstStyle>
          <a:p>
            <a:fld id="{4CA7DD6A-A5C2-4F30-8810-54BC3518308C}"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CCD825A-1892-4A64-9558-E787AF1C1796}" type="datetimeFigureOut">
              <a:rPr lang="ar-SA" smtClean="0"/>
              <a:pPr/>
              <a:t>14/11/33</a:t>
            </a:fld>
            <a:endParaRPr lang="ar-SA" dirty="0"/>
          </a:p>
        </p:txBody>
      </p:sp>
      <p:sp>
        <p:nvSpPr>
          <p:cNvPr id="3" name="Footer Placeholder 2"/>
          <p:cNvSpPr>
            <a:spLocks noGrp="1"/>
          </p:cNvSpPr>
          <p:nvPr>
            <p:ph type="ftr" sz="quarter" idx="11"/>
          </p:nvPr>
        </p:nvSpPr>
        <p:spPr/>
        <p:txBody>
          <a:bodyPr/>
          <a:lstStyle>
            <a:extLst/>
          </a:lstStyle>
          <a:p>
            <a:endParaRPr lang="ar-SA" dirty="0"/>
          </a:p>
        </p:txBody>
      </p:sp>
      <p:sp>
        <p:nvSpPr>
          <p:cNvPr id="4" name="Slide Number Placeholder 3"/>
          <p:cNvSpPr>
            <a:spLocks noGrp="1"/>
          </p:cNvSpPr>
          <p:nvPr>
            <p:ph type="sldNum" sz="quarter" idx="12"/>
          </p:nvPr>
        </p:nvSpPr>
        <p:spPr/>
        <p:txBody>
          <a:bodyPr/>
          <a:lstStyle>
            <a:extLst/>
          </a:lstStyle>
          <a:p>
            <a:fld id="{4CA7DD6A-A5C2-4F30-8810-54BC3518308C}"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CD825A-1892-4A64-9558-E787AF1C1796}" type="datetimeFigureOut">
              <a:rPr lang="ar-SA" smtClean="0"/>
              <a:pPr/>
              <a:t>14/11/33</a:t>
            </a:fld>
            <a:endParaRPr lang="ar-SA" dirty="0"/>
          </a:p>
        </p:txBody>
      </p:sp>
      <p:sp>
        <p:nvSpPr>
          <p:cNvPr id="6" name="Footer Placeholder 5"/>
          <p:cNvSpPr>
            <a:spLocks noGrp="1"/>
          </p:cNvSpPr>
          <p:nvPr>
            <p:ph type="ftr" sz="quarter" idx="11"/>
          </p:nvPr>
        </p:nvSpPr>
        <p:spPr/>
        <p:txBody>
          <a:bodyPr/>
          <a:lstStyle>
            <a:extLst/>
          </a:lstStyle>
          <a:p>
            <a:endParaRPr lang="ar-SA" dirty="0"/>
          </a:p>
        </p:txBody>
      </p:sp>
      <p:sp>
        <p:nvSpPr>
          <p:cNvPr id="7" name="Slide Number Placeholder 6"/>
          <p:cNvSpPr>
            <a:spLocks noGrp="1"/>
          </p:cNvSpPr>
          <p:nvPr>
            <p:ph type="sldNum" sz="quarter" idx="12"/>
          </p:nvPr>
        </p:nvSpPr>
        <p:spPr/>
        <p:txBody>
          <a:bodyPr/>
          <a:lstStyle>
            <a:extLst/>
          </a:lstStyle>
          <a:p>
            <a:fld id="{4CA7DD6A-A5C2-4F30-8810-54BC3518308C}"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CCD825A-1892-4A64-9558-E787AF1C1796}" type="datetimeFigureOut">
              <a:rPr lang="ar-SA" smtClean="0"/>
              <a:pPr/>
              <a:t>14/11/33</a:t>
            </a:fld>
            <a:endParaRPr lang="ar-SA"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lang="ar-SA"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4CA7DD6A-A5C2-4F30-8810-54BC3518308C}"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CCD825A-1892-4A64-9558-E787AF1C1796}" type="datetimeFigureOut">
              <a:rPr lang="ar-SA" smtClean="0"/>
              <a:pPr/>
              <a:t>14/11/33</a:t>
            </a:fld>
            <a:endParaRPr lang="ar-SA"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CA7DD6A-A5C2-4F30-8810-54BC3518308C}" type="slidenum">
              <a:rPr lang="ar-SA" smtClean="0"/>
              <a:pPr/>
              <a:t>‹#›</a:t>
            </a:fld>
            <a:endParaRPr lang="ar-SA"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ar.wikipedia.org/wiki/%D8%B9%D9%84%D9%85_%D8%A7%D9%84%D9%86%D9%81%D8%B3"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p:spPr>
        <p:txBody>
          <a:bodyPr>
            <a:normAutofit/>
          </a:bodyPr>
          <a:lstStyle/>
          <a:p>
            <a:pPr algn="ctr">
              <a:spcBef>
                <a:spcPct val="0"/>
              </a:spcBef>
            </a:pPr>
            <a:r>
              <a:rPr lang="ar-SA" sz="11500" dirty="0" smtClean="0">
                <a:solidFill>
                  <a:srgbClr val="FF0000"/>
                </a:solidFill>
                <a:cs typeface="DecoType Thuluth" pitchFamily="2" charset="-78"/>
              </a:rPr>
              <a:t>علم النفس التجريبي</a:t>
            </a:r>
            <a:r>
              <a:rPr lang="ar-SA" sz="6600" dirty="0" smtClean="0">
                <a:solidFill>
                  <a:srgbClr val="FF0000"/>
                </a:solidFill>
              </a:rPr>
              <a:t/>
            </a:r>
            <a:br>
              <a:rPr lang="ar-SA" sz="6600" dirty="0" smtClean="0">
                <a:solidFill>
                  <a:srgbClr val="FF0000"/>
                </a:solidFill>
              </a:rPr>
            </a:br>
            <a:r>
              <a:rPr lang="ar-SA" sz="7200" dirty="0" smtClean="0">
                <a:solidFill>
                  <a:schemeClr val="tx2">
                    <a:satMod val="200000"/>
                  </a:schemeClr>
                </a:solidFill>
              </a:rPr>
              <a:t>361نفس</a:t>
            </a:r>
            <a:r>
              <a:rPr lang="ar-SA" sz="8800" dirty="0" smtClean="0">
                <a:solidFill>
                  <a:schemeClr val="tx2">
                    <a:satMod val="200000"/>
                  </a:schemeClr>
                </a:solidFill>
              </a:rPr>
              <a:t> </a:t>
            </a:r>
            <a:endParaRPr lang="ar-SA" sz="8800" b="1" dirty="0" smtClean="0">
              <a:solidFill>
                <a:srgbClr val="00B0F0"/>
              </a:solidFill>
              <a:latin typeface="Courier New" pitchFamily="49" charset="0"/>
              <a:cs typeface="Courier New" pitchFamily="49" charset="0"/>
            </a:endParaRPr>
          </a:p>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88640"/>
            <a:ext cx="8424936" cy="6408712"/>
          </a:xfrm>
        </p:spPr>
        <p:txBody>
          <a:bodyPr>
            <a:noAutofit/>
          </a:bodyPr>
          <a:lstStyle/>
          <a:p>
            <a:pPr algn="just">
              <a:defRPr/>
            </a:pPr>
            <a:r>
              <a:rPr lang="ar-SA" sz="3200" b="1" dirty="0" smtClean="0">
                <a:latin typeface="Simplified Arabic" pitchFamily="18" charset="-78"/>
                <a:cs typeface="Simplified Arabic" pitchFamily="18" charset="-78"/>
              </a:rPr>
              <a:t>ويعرف العلم وفقًا </a:t>
            </a:r>
            <a:r>
              <a:rPr lang="ar-SA" sz="3200" b="1" u="sng" dirty="0" smtClean="0">
                <a:solidFill>
                  <a:srgbClr val="FF0000"/>
                </a:solidFill>
                <a:latin typeface="Simplified Arabic" pitchFamily="18" charset="-78"/>
                <a:cs typeface="Simplified Arabic" pitchFamily="18" charset="-78"/>
              </a:rPr>
              <a:t>للعملية أو النشاط العلمي</a:t>
            </a:r>
            <a:r>
              <a:rPr lang="ar-SA" sz="3200" b="1" i="1" u="sng" dirty="0" smtClean="0">
                <a:latin typeface="Simplified Arabic" pitchFamily="18" charset="-78"/>
                <a:cs typeface="Simplified Arabic" pitchFamily="18" charset="-78"/>
              </a:rPr>
              <a:t>  </a:t>
            </a:r>
            <a:r>
              <a:rPr lang="ar-SA" sz="3200" b="1" dirty="0" smtClean="0">
                <a:latin typeface="Simplified Arabic" pitchFamily="18" charset="-78"/>
                <a:cs typeface="Simplified Arabic" pitchFamily="18" charset="-78"/>
              </a:rPr>
              <a:t>على أنه " </a:t>
            </a:r>
            <a:r>
              <a:rPr lang="ar-SA" sz="3200" b="1" dirty="0" smtClean="0">
                <a:solidFill>
                  <a:srgbClr val="FFFF00"/>
                </a:solidFill>
                <a:latin typeface="Simplified Arabic" pitchFamily="18" charset="-78"/>
                <a:cs typeface="Simplified Arabic" pitchFamily="18" charset="-78"/>
              </a:rPr>
              <a:t>ذلك النوع من النشاط الذي يساعد في اكتشاف المتغيرات المهمة في الطبيعة، والربط بين هذه المتغيرات، وتفسير العلاقات القائمة بينها من خلال اكتشاف المبادئ والقوانين الأساسية التي تنتظمها"</a:t>
            </a:r>
            <a:r>
              <a:rPr lang="ar-SA" sz="3200" b="1" dirty="0" smtClean="0">
                <a:latin typeface="Simplified Arabic" pitchFamily="18" charset="-78"/>
                <a:cs typeface="Simplified Arabic" pitchFamily="18" charset="-78"/>
              </a:rPr>
              <a:t>. </a:t>
            </a:r>
            <a:endParaRPr lang="en-US" sz="3200" dirty="0" smtClean="0">
              <a:latin typeface="Simplified Arabic" pitchFamily="18" charset="-78"/>
              <a:cs typeface="Simplified Arabic" pitchFamily="18" charset="-78"/>
            </a:endParaRPr>
          </a:p>
          <a:p>
            <a:pPr algn="just">
              <a:defRPr/>
            </a:pPr>
            <a:r>
              <a:rPr lang="ar-SA" sz="3200" b="1" dirty="0" smtClean="0">
                <a:latin typeface="Simplified Arabic" pitchFamily="18" charset="-78"/>
                <a:cs typeface="Simplified Arabic" pitchFamily="18" charset="-78"/>
              </a:rPr>
              <a:t>وتَجمع تعريفات أخرى بين كل من المضمون والعملية في تعريف العلم، ويُعرف العلم وفقًا لهذا على أنه" </a:t>
            </a:r>
            <a:r>
              <a:rPr lang="ar-SA" sz="3200" b="1" u="sng" dirty="0" smtClean="0">
                <a:solidFill>
                  <a:srgbClr val="00B0F0"/>
                </a:solidFill>
                <a:latin typeface="Simplified Arabic" pitchFamily="18" charset="-78"/>
                <a:cs typeface="Simplified Arabic" pitchFamily="18" charset="-78"/>
              </a:rPr>
              <a:t>سلسلة مترابطة من المفاهيم والإطارات النظرية التي نشأت نتيجة لاستخدام المنهج العلمي دون سواه".</a:t>
            </a:r>
            <a:endParaRPr lang="en-US" sz="3200" dirty="0" smtClean="0">
              <a:solidFill>
                <a:srgbClr val="00B0F0"/>
              </a:solidFill>
              <a:latin typeface="Simplified Arabic" pitchFamily="18" charset="-78"/>
              <a:cs typeface="Simplified Arabic" pitchFamily="18" charset="-78"/>
            </a:endParaRPr>
          </a:p>
          <a:p>
            <a:pPr algn="just">
              <a:defRPr/>
            </a:pPr>
            <a:r>
              <a:rPr lang="ar-SA" sz="3200" b="1" dirty="0" smtClean="0">
                <a:latin typeface="Simplified Arabic" pitchFamily="18" charset="-78"/>
                <a:cs typeface="Simplified Arabic" pitchFamily="18" charset="-78"/>
              </a:rPr>
              <a:t>وتتمثل أهمية الجمع بين كل من المضمون والعملية في التأكيد على أن التراكم الكمي للمعارف الإنسانية ليس الشرط الوحيد لبناء العلم، إذ أن الطريقة التي تم التوصل بها إلى هذه المعارف هي أساس بناء الحقائق العلمية</a:t>
            </a:r>
            <a:r>
              <a:rPr lang="ar-SA" sz="2400" b="1" dirty="0" smtClean="0">
                <a:latin typeface="Simplified Arabic" pitchFamily="18" charset="-78"/>
                <a:cs typeface="Simplified Arabic" pitchFamily="18" charset="-78"/>
              </a:rPr>
              <a:t>.</a:t>
            </a:r>
            <a:endParaRPr lang="ar-SA" sz="3200"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Autofit/>
          </a:bodyPr>
          <a:lstStyle/>
          <a:p>
            <a:pPr>
              <a:lnSpc>
                <a:spcPct val="90000"/>
              </a:lnSpc>
              <a:buNone/>
            </a:pPr>
            <a:r>
              <a:rPr lang="ar-SA" sz="3200" dirty="0" smtClean="0">
                <a:solidFill>
                  <a:srgbClr val="FF0000"/>
                </a:solidFill>
                <a:latin typeface="Simplified Arabic" pitchFamily="18" charset="-78"/>
                <a:cs typeface="PT Bold Heading" pitchFamily="2" charset="-78"/>
              </a:rPr>
              <a:t>5ـ </a:t>
            </a:r>
            <a:r>
              <a:rPr lang="ar-SA" sz="3200" b="1" dirty="0" smtClean="0">
                <a:solidFill>
                  <a:srgbClr val="FF0000"/>
                </a:solidFill>
                <a:latin typeface="Simplified Arabic" pitchFamily="18" charset="-78"/>
                <a:cs typeface="PT Bold Heading" pitchFamily="2" charset="-78"/>
              </a:rPr>
              <a:t>تصميم السلاسل الزمنية المتكافئة: </a:t>
            </a:r>
          </a:p>
          <a:p>
            <a:pPr>
              <a:lnSpc>
                <a:spcPct val="90000"/>
              </a:lnSpc>
            </a:pPr>
            <a:r>
              <a:rPr lang="ar-SA" sz="2800" b="1" dirty="0" smtClean="0">
                <a:solidFill>
                  <a:srgbClr val="FFFF00"/>
                </a:solidFill>
                <a:latin typeface="Simplified Arabic" pitchFamily="18" charset="-78"/>
                <a:cs typeface="Simplified Arabic" pitchFamily="18" charset="-78"/>
              </a:rPr>
              <a:t>يتم فيه تقدم معالجتين بالتناوب، ويتم بعد تقديم كل منهما إجراء قياس أو أكثر على مدد زمنية متساوية.</a:t>
            </a:r>
          </a:p>
          <a:p>
            <a:pPr>
              <a:lnSpc>
                <a:spcPct val="90000"/>
              </a:lnSpc>
              <a:buNone/>
            </a:pPr>
            <a:r>
              <a:rPr lang="ar-SA" sz="2800" b="1" dirty="0" smtClean="0">
                <a:latin typeface="Simplified Arabic" pitchFamily="18" charset="-78"/>
                <a:cs typeface="Simplified Arabic" pitchFamily="18" charset="-78"/>
              </a:rPr>
              <a:t> قياس1 – معالجة أ – قياس2 – معالجة ب – قياس3 – معالجة أ- وهكذا. </a:t>
            </a:r>
          </a:p>
          <a:p>
            <a:pPr>
              <a:lnSpc>
                <a:spcPct val="90000"/>
              </a:lnSpc>
            </a:pPr>
            <a:r>
              <a:rPr lang="ar-SA" sz="2800" b="1" dirty="0" smtClean="0">
                <a:latin typeface="Simplified Arabic" pitchFamily="18" charset="-78"/>
                <a:cs typeface="Simplified Arabic" pitchFamily="18" charset="-78"/>
              </a:rPr>
              <a:t>مثال: أثر الزيارات الميدانية وعرض الأفلام على التحصيل فى مادة علم النفس.</a:t>
            </a:r>
          </a:p>
          <a:p>
            <a:pPr>
              <a:lnSpc>
                <a:spcPct val="90000"/>
              </a:lnSpc>
            </a:pPr>
            <a:r>
              <a:rPr lang="ar-SA" sz="3200" b="1" dirty="0" smtClean="0">
                <a:solidFill>
                  <a:srgbClr val="FF0000"/>
                </a:solidFill>
                <a:latin typeface="Simplified Arabic" pitchFamily="18" charset="-78"/>
                <a:cs typeface="PT Bold Heading" pitchFamily="2" charset="-78"/>
              </a:rPr>
              <a:t>الإجراءات:</a:t>
            </a:r>
          </a:p>
          <a:p>
            <a:pPr marL="582930" indent="-514350">
              <a:lnSpc>
                <a:spcPct val="90000"/>
              </a:lnSpc>
              <a:buFont typeface="+mj-lt"/>
              <a:buAutoNum type="arabicPeriod"/>
            </a:pPr>
            <a:r>
              <a:rPr lang="ar-SA" sz="2800" b="1" dirty="0" smtClean="0">
                <a:latin typeface="Simplified Arabic" pitchFamily="18" charset="-78"/>
                <a:cs typeface="Simplified Arabic" pitchFamily="18" charset="-78"/>
              </a:rPr>
              <a:t>استخدام مجموعة من طلاب علم النفس. </a:t>
            </a:r>
          </a:p>
          <a:p>
            <a:pPr marL="582930" indent="-514350">
              <a:lnSpc>
                <a:spcPct val="90000"/>
              </a:lnSpc>
              <a:buFont typeface="+mj-lt"/>
              <a:buAutoNum type="arabicPeriod"/>
            </a:pPr>
            <a:r>
              <a:rPr lang="ar-SA" sz="2800" b="1" dirty="0" smtClean="0">
                <a:latin typeface="Simplified Arabic" pitchFamily="18" charset="-78"/>
                <a:cs typeface="Simplified Arabic" pitchFamily="18" charset="-78"/>
              </a:rPr>
              <a:t>إجراء قياس قبلي لمعدل التحصيل.</a:t>
            </a:r>
          </a:p>
          <a:p>
            <a:pPr marL="582930" indent="-514350">
              <a:lnSpc>
                <a:spcPct val="90000"/>
              </a:lnSpc>
              <a:buFont typeface="+mj-lt"/>
              <a:buAutoNum type="arabicPeriod"/>
            </a:pPr>
            <a:r>
              <a:rPr lang="ar-SA" sz="2800" b="1" dirty="0" smtClean="0">
                <a:latin typeface="Simplified Arabic" pitchFamily="18" charset="-78"/>
                <a:cs typeface="Simplified Arabic" pitchFamily="18" charset="-78"/>
              </a:rPr>
              <a:t>تعريضهم لزيارة ميدانية.</a:t>
            </a:r>
          </a:p>
          <a:p>
            <a:pPr marL="582930" indent="-514350">
              <a:lnSpc>
                <a:spcPct val="90000"/>
              </a:lnSpc>
              <a:buFont typeface="+mj-lt"/>
              <a:buAutoNum type="arabicPeriod"/>
            </a:pPr>
            <a:r>
              <a:rPr lang="ar-SA" sz="2800" b="1" dirty="0" smtClean="0">
                <a:latin typeface="Simplified Arabic" pitchFamily="18" charset="-78"/>
                <a:cs typeface="Simplified Arabic" pitchFamily="18" charset="-78"/>
              </a:rPr>
              <a:t>إجراء قياس لمعدل التحصيل.</a:t>
            </a:r>
          </a:p>
          <a:p>
            <a:pPr marL="582930" indent="-514350">
              <a:lnSpc>
                <a:spcPct val="90000"/>
              </a:lnSpc>
              <a:buFont typeface="+mj-lt"/>
              <a:buAutoNum type="arabicPeriod"/>
            </a:pPr>
            <a:r>
              <a:rPr lang="ar-SA" sz="2800" b="1" dirty="0" smtClean="0">
                <a:latin typeface="Simplified Arabic" pitchFamily="18" charset="-78"/>
                <a:cs typeface="Simplified Arabic" pitchFamily="18" charset="-78"/>
              </a:rPr>
              <a:t>تعريضهم لمشاهدة فيلم تعليمي في علم النفس.</a:t>
            </a:r>
          </a:p>
          <a:p>
            <a:pPr marL="582930" indent="-514350">
              <a:lnSpc>
                <a:spcPct val="90000"/>
              </a:lnSpc>
              <a:buFont typeface="+mj-lt"/>
              <a:buAutoNum type="arabicPeriod"/>
            </a:pPr>
            <a:r>
              <a:rPr lang="ar-SA" sz="2800" b="1" dirty="0" smtClean="0">
                <a:latin typeface="Simplified Arabic" pitchFamily="18" charset="-78"/>
                <a:cs typeface="Simplified Arabic" pitchFamily="18" charset="-78"/>
              </a:rPr>
              <a:t>قياس معدل التحصيل. </a:t>
            </a:r>
            <a:endParaRPr lang="ar-SA" sz="2800" b="1"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lstStyle/>
          <a:p>
            <a:pPr algn="just">
              <a:lnSpc>
                <a:spcPct val="90000"/>
              </a:lnSpc>
            </a:pPr>
            <a:r>
              <a:rPr lang="ar-SA" b="1" dirty="0" smtClean="0">
                <a:solidFill>
                  <a:schemeClr val="tx2">
                    <a:lumMod val="50000"/>
                  </a:schemeClr>
                </a:solidFill>
                <a:latin typeface="Simplified Arabic" pitchFamily="18" charset="-78"/>
                <a:cs typeface="Simplified Arabic" pitchFamily="18" charset="-78"/>
              </a:rPr>
              <a:t>يجب عند استخدام هذا التصميم تعريض الأشخاص لمختلف الظروف التجريبية بشكل عشوائي، وليس بنظام ثابت. </a:t>
            </a:r>
          </a:p>
          <a:p>
            <a:pPr algn="just">
              <a:lnSpc>
                <a:spcPct val="90000"/>
              </a:lnSpc>
            </a:pPr>
            <a:r>
              <a:rPr lang="ar-SA" b="1" dirty="0" smtClean="0">
                <a:solidFill>
                  <a:schemeClr val="tx2">
                    <a:lumMod val="50000"/>
                  </a:schemeClr>
                </a:solidFill>
                <a:latin typeface="Simplified Arabic" pitchFamily="18" charset="-78"/>
                <a:cs typeface="Simplified Arabic" pitchFamily="18" charset="-78"/>
              </a:rPr>
              <a:t>تسمح جميع تصميمات السلاسل الزمنية باكتشاف مسار التغير في المتغير التابع عبر الزمن.</a:t>
            </a:r>
          </a:p>
          <a:p>
            <a:pPr algn="just">
              <a:lnSpc>
                <a:spcPct val="90000"/>
              </a:lnSpc>
            </a:pPr>
            <a:r>
              <a:rPr lang="ar-SA" sz="3200" b="1" dirty="0" smtClean="0">
                <a:solidFill>
                  <a:srgbClr val="FF0000"/>
                </a:solidFill>
                <a:latin typeface="Simplified Arabic" pitchFamily="18" charset="-78"/>
                <a:cs typeface="PT Bold Heading" pitchFamily="2" charset="-78"/>
              </a:rPr>
              <a:t>عيوبه:</a:t>
            </a:r>
          </a:p>
          <a:p>
            <a:pPr algn="just">
              <a:lnSpc>
                <a:spcPct val="90000"/>
              </a:lnSpc>
            </a:pPr>
            <a:r>
              <a:rPr lang="ar-SA" b="1" dirty="0" smtClean="0">
                <a:solidFill>
                  <a:srgbClr val="FFFF00"/>
                </a:solidFill>
                <a:latin typeface="Simplified Arabic" pitchFamily="18" charset="-78"/>
                <a:cs typeface="Simplified Arabic" pitchFamily="18" charset="-78"/>
              </a:rPr>
              <a:t>يصعب استخدامه إذا كان تأثير المعالجة ممتدًا من ظرف لظرف تجريبي آخر، ومن ثم يتداخل التأثير بين الظرفين، مما يجعل تفسير النتائج صعب. </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lstStyle/>
          <a:p>
            <a:pPr algn="ctr">
              <a:buNone/>
            </a:pPr>
            <a:r>
              <a:rPr lang="ar-SA" sz="4000" dirty="0" smtClean="0">
                <a:solidFill>
                  <a:srgbClr val="FFFF00"/>
                </a:solidFill>
                <a:latin typeface="Simplified Arabic" pitchFamily="18" charset="-78"/>
                <a:cs typeface="PT Bold Heading" pitchFamily="2" charset="-78"/>
              </a:rPr>
              <a:t>مراحل إجراء التجربة العلمية</a:t>
            </a:r>
          </a:p>
          <a:p>
            <a:pPr>
              <a:lnSpc>
                <a:spcPct val="90000"/>
              </a:lnSpc>
            </a:pPr>
            <a:r>
              <a:rPr lang="ar-SA" sz="3200" b="1" dirty="0" smtClean="0">
                <a:solidFill>
                  <a:srgbClr val="FF0000"/>
                </a:solidFill>
                <a:latin typeface="Simplified Arabic" pitchFamily="18" charset="-78"/>
                <a:cs typeface="PT Bold Heading" pitchFamily="2" charset="-78"/>
              </a:rPr>
              <a:t>أولاًـ التخطيط أو الإعداد للتجربة العلمية: </a:t>
            </a:r>
          </a:p>
          <a:p>
            <a:pPr algn="just">
              <a:lnSpc>
                <a:spcPct val="90000"/>
              </a:lnSpc>
            </a:pPr>
            <a:r>
              <a:rPr lang="ar-SA" b="1" dirty="0" smtClean="0">
                <a:solidFill>
                  <a:schemeClr val="tx2">
                    <a:lumMod val="50000"/>
                  </a:schemeClr>
                </a:solidFill>
                <a:latin typeface="Simplified Arabic" pitchFamily="18" charset="-78"/>
                <a:cs typeface="Simplified Arabic" pitchFamily="18" charset="-78"/>
              </a:rPr>
              <a:t>التخطيط  هو إعداد تصور كامل للعناصر الأساسية للتجربة، وهى: تحديد المشكلة، وصياغة الفروض، واختيار التصميم التجريبى، والعينات، والأسلوب الإحصائي المستخدم. </a:t>
            </a:r>
          </a:p>
          <a:p>
            <a:pPr algn="just">
              <a:lnSpc>
                <a:spcPct val="90000"/>
              </a:lnSpc>
              <a:buNone/>
            </a:pPr>
            <a:r>
              <a:rPr lang="ar-SA" sz="3200" b="1" dirty="0" smtClean="0">
                <a:solidFill>
                  <a:srgbClr val="FF0000"/>
                </a:solidFill>
                <a:latin typeface="Simplified Arabic" pitchFamily="18" charset="-78"/>
                <a:cs typeface="PT Bold Heading" pitchFamily="2" charset="-78"/>
              </a:rPr>
              <a:t>فوائد التخطيط في التجارب:</a:t>
            </a:r>
          </a:p>
          <a:p>
            <a:pPr algn="just">
              <a:buNone/>
            </a:pPr>
            <a:r>
              <a:rPr lang="ar-SA" b="1" dirty="0" smtClean="0">
                <a:latin typeface="Simplified Arabic" pitchFamily="18" charset="-78"/>
                <a:cs typeface="Simplified Arabic" pitchFamily="18" charset="-78"/>
              </a:rPr>
              <a:t>1ـ تحديد المشكلة وصياغتها صياغة علمية دقيقة.</a:t>
            </a:r>
          </a:p>
          <a:p>
            <a:pPr algn="just">
              <a:buNone/>
            </a:pPr>
            <a:r>
              <a:rPr lang="ar-SA" b="1" dirty="0" smtClean="0">
                <a:latin typeface="Simplified Arabic" pitchFamily="18" charset="-78"/>
                <a:cs typeface="Simplified Arabic" pitchFamily="18" charset="-78"/>
              </a:rPr>
              <a:t>2ـ صياغة فرض علمي يمثل حل مؤقت للمشكلة. </a:t>
            </a:r>
          </a:p>
          <a:p>
            <a:pPr algn="just">
              <a:buNone/>
            </a:pPr>
            <a:r>
              <a:rPr lang="ar-SA" b="1" dirty="0" smtClean="0">
                <a:latin typeface="Simplified Arabic" pitchFamily="18" charset="-78"/>
                <a:cs typeface="Simplified Arabic" pitchFamily="18" charset="-78"/>
              </a:rPr>
              <a:t>3ـ تجنب الوقوع في أخطاء عند إجراء التجربة. </a:t>
            </a:r>
          </a:p>
          <a:p>
            <a:pPr algn="just">
              <a:buNone/>
            </a:pPr>
            <a:r>
              <a:rPr lang="ar-SA" b="1" dirty="0" smtClean="0">
                <a:latin typeface="Simplified Arabic" pitchFamily="18" charset="-78"/>
                <a:cs typeface="Simplified Arabic" pitchFamily="18" charset="-78"/>
              </a:rPr>
              <a:t>4ـ تفادى ضياع الوقت والجهد والمال دون عائد حقيقي. </a:t>
            </a:r>
          </a:p>
          <a:p>
            <a:pPr algn="just">
              <a:buNone/>
            </a:pPr>
            <a:r>
              <a:rPr lang="ar-SA" b="1" dirty="0" smtClean="0">
                <a:latin typeface="Simplified Arabic" pitchFamily="18" charset="-78"/>
                <a:cs typeface="Simplified Arabic" pitchFamily="18" charset="-78"/>
              </a:rPr>
              <a:t>5ـ إمكان عرض الخطة على المتخصصين وتقويمها.</a:t>
            </a:r>
            <a:r>
              <a:rPr lang="ar-SA" b="1" dirty="0" smtClean="0">
                <a:solidFill>
                  <a:schemeClr val="tx2">
                    <a:satMod val="200000"/>
                  </a:schemeClr>
                </a:solidFill>
                <a:latin typeface="Simplified Arabic" pitchFamily="18" charset="-78"/>
                <a:cs typeface="Simplified Arabic" pitchFamily="18" charset="-78"/>
              </a:rPr>
              <a:t> </a:t>
            </a:r>
            <a:endParaRPr lang="en-US" b="1" dirty="0" smtClean="0">
              <a:solidFill>
                <a:schemeClr val="tx2">
                  <a:lumMod val="50000"/>
                </a:schemeClr>
              </a:solidFill>
              <a:latin typeface="Simplified Arabic" pitchFamily="18" charset="-78"/>
              <a:cs typeface="Simplified Arabic" pitchFamily="18" charset="-78"/>
            </a:endParaRPr>
          </a:p>
          <a:p>
            <a:endParaRPr lang="ar-SA"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lnSpcReduction="10000"/>
          </a:bodyPr>
          <a:lstStyle/>
          <a:p>
            <a:pPr algn="just">
              <a:buNone/>
            </a:pPr>
            <a:r>
              <a:rPr lang="ar-SA" sz="4000" dirty="0" smtClean="0">
                <a:solidFill>
                  <a:srgbClr val="FF0000"/>
                </a:solidFill>
                <a:latin typeface="Simplified Arabic" pitchFamily="18" charset="-78"/>
                <a:cs typeface="PT Bold Heading" pitchFamily="2" charset="-78"/>
              </a:rPr>
              <a:t>ثانياً: خطوات إجراء التجربة المعملية:</a:t>
            </a:r>
          </a:p>
          <a:p>
            <a:pPr algn="just">
              <a:lnSpc>
                <a:spcPct val="90000"/>
              </a:lnSpc>
              <a:buNone/>
            </a:pPr>
            <a:r>
              <a:rPr lang="ar-SA" sz="2800" dirty="0" smtClean="0">
                <a:solidFill>
                  <a:srgbClr val="FFFF00"/>
                </a:solidFill>
                <a:latin typeface="Simplified Arabic" pitchFamily="18" charset="-78"/>
                <a:cs typeface="PT Bold Heading" pitchFamily="2" charset="-78"/>
              </a:rPr>
              <a:t>1ـ </a:t>
            </a:r>
            <a:r>
              <a:rPr lang="ar-SA" sz="2800" b="1" dirty="0" smtClean="0">
                <a:solidFill>
                  <a:srgbClr val="FFFF00"/>
                </a:solidFill>
                <a:latin typeface="Simplified Arabic" pitchFamily="18" charset="-78"/>
                <a:cs typeface="PT Bold Heading" pitchFamily="2" charset="-78"/>
              </a:rPr>
              <a:t>تحديد عنوان التجربة: </a:t>
            </a:r>
            <a:r>
              <a:rPr lang="ar-SA" b="1" dirty="0" smtClean="0">
                <a:latin typeface="Simplified Arabic" pitchFamily="18" charset="-78"/>
                <a:cs typeface="Simplified Arabic" pitchFamily="18" charset="-78"/>
              </a:rPr>
              <a:t>وينبغي أن يكون شاملاً ومحددًا. </a:t>
            </a:r>
          </a:p>
          <a:p>
            <a:pPr algn="just">
              <a:lnSpc>
                <a:spcPct val="90000"/>
              </a:lnSpc>
              <a:buNone/>
            </a:pPr>
            <a:r>
              <a:rPr lang="ar-SA" sz="2800" b="1" dirty="0" smtClean="0">
                <a:solidFill>
                  <a:srgbClr val="FFFF00"/>
                </a:solidFill>
                <a:latin typeface="Simplified Arabic" pitchFamily="18" charset="-78"/>
                <a:cs typeface="PT Bold Heading" pitchFamily="2" charset="-78"/>
              </a:rPr>
              <a:t>2ـ مراجعة الدراسات السابقة: </a:t>
            </a:r>
          </a:p>
          <a:p>
            <a:pPr algn="just">
              <a:lnSpc>
                <a:spcPct val="90000"/>
              </a:lnSpc>
            </a:pPr>
            <a:r>
              <a:rPr lang="ar-SA" b="1" dirty="0" smtClean="0">
                <a:solidFill>
                  <a:srgbClr val="92D050"/>
                </a:solidFill>
                <a:latin typeface="Simplified Arabic" pitchFamily="18" charset="-78"/>
                <a:cs typeface="Simplified Arabic" pitchFamily="18" charset="-78"/>
              </a:rPr>
              <a:t>وتتمثل أهميتها في حصول الباحث على معلومات تساعده في صياغة المشكلة، وتحديد إجراءات البحث، والحصول على قائمة بأهم المراجع المتصلة بموضوع البحث.</a:t>
            </a:r>
          </a:p>
          <a:p>
            <a:pPr algn="just">
              <a:lnSpc>
                <a:spcPct val="90000"/>
              </a:lnSpc>
              <a:buNone/>
            </a:pPr>
            <a:r>
              <a:rPr lang="ar-SA" sz="2800" b="1" dirty="0" smtClean="0">
                <a:solidFill>
                  <a:srgbClr val="FFFF00"/>
                </a:solidFill>
                <a:latin typeface="Simplified Arabic" pitchFamily="18" charset="-78"/>
                <a:cs typeface="PT Bold Heading" pitchFamily="2" charset="-78"/>
              </a:rPr>
              <a:t>3ـ تحديد المشكلة: </a:t>
            </a:r>
          </a:p>
          <a:p>
            <a:pPr algn="just">
              <a:lnSpc>
                <a:spcPct val="90000"/>
              </a:lnSpc>
            </a:pPr>
            <a:r>
              <a:rPr lang="ar-SA" sz="3100" b="1" dirty="0" smtClean="0">
                <a:solidFill>
                  <a:schemeClr val="accent2">
                    <a:lumMod val="40000"/>
                    <a:lumOff val="60000"/>
                  </a:schemeClr>
                </a:solidFill>
                <a:latin typeface="Simplified Arabic" pitchFamily="18" charset="-78"/>
                <a:cs typeface="Simplified Arabic" pitchFamily="18" charset="-78"/>
              </a:rPr>
              <a:t>وتنبع المشكلة العلمية من نقص في المعلومات حول ظاهرة معينة، أو تعارض النتائج فيما يتصل بتفسيرها، أو وجود فجوة في النتائج. ولا بد أن تكون المشكلة قابلة للدراسة.</a:t>
            </a:r>
          </a:p>
          <a:p>
            <a:pPr algn="just">
              <a:lnSpc>
                <a:spcPct val="90000"/>
              </a:lnSpc>
              <a:buNone/>
            </a:pPr>
            <a:r>
              <a:rPr lang="ar-SA" sz="2800" b="1" dirty="0" smtClean="0">
                <a:solidFill>
                  <a:srgbClr val="FFFF00"/>
                </a:solidFill>
                <a:latin typeface="Simplified Arabic" pitchFamily="18" charset="-78"/>
                <a:cs typeface="PT Bold Heading" pitchFamily="2" charset="-78"/>
              </a:rPr>
              <a:t>4ـ تحديد الفروض: </a:t>
            </a:r>
          </a:p>
          <a:p>
            <a:pPr algn="just">
              <a:lnSpc>
                <a:spcPct val="90000"/>
              </a:lnSpc>
            </a:pPr>
            <a:r>
              <a:rPr lang="ar-SA" b="1" dirty="0" smtClean="0">
                <a:solidFill>
                  <a:schemeClr val="accent4">
                    <a:lumMod val="60000"/>
                    <a:lumOff val="40000"/>
                  </a:schemeClr>
                </a:solidFill>
                <a:latin typeface="Simplified Arabic" pitchFamily="18" charset="-78"/>
                <a:cs typeface="Simplified Arabic" pitchFamily="18" charset="-78"/>
              </a:rPr>
              <a:t>والفرض جملة خبرية تربط بين متغيرين أو أكثر. وهو تفسير مؤقت للعلاقة بين هذه المتغيرات. ويجب أن يكون الفرض قابل للاختبار. ويُصاغ في شكل جملة شرطية إذا ......إذن. أو في شكل جملة تقريرية يوجد علاقة بين كل من. </a:t>
            </a:r>
          </a:p>
          <a:p>
            <a:endParaRPr lang="ar-SA"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676456" cy="6858000"/>
          </a:xfrm>
        </p:spPr>
        <p:txBody>
          <a:bodyPr>
            <a:normAutofit fontScale="92500" lnSpcReduction="20000"/>
          </a:bodyPr>
          <a:lstStyle/>
          <a:p>
            <a:pPr algn="just">
              <a:lnSpc>
                <a:spcPct val="90000"/>
              </a:lnSpc>
              <a:buNone/>
            </a:pPr>
            <a:r>
              <a:rPr lang="ar-SA" sz="3200" dirty="0" smtClean="0">
                <a:solidFill>
                  <a:srgbClr val="FFFF00"/>
                </a:solidFill>
                <a:latin typeface="Simplified Arabic" pitchFamily="18" charset="-78"/>
                <a:cs typeface="PT Bold Heading" pitchFamily="2" charset="-78"/>
              </a:rPr>
              <a:t>5ـ </a:t>
            </a:r>
            <a:r>
              <a:rPr lang="ar-SA" sz="3200" b="1" dirty="0" smtClean="0">
                <a:solidFill>
                  <a:srgbClr val="FFFF00"/>
                </a:solidFill>
                <a:latin typeface="Simplified Arabic" pitchFamily="18" charset="-78"/>
                <a:cs typeface="PT Bold Heading" pitchFamily="2" charset="-78"/>
              </a:rPr>
              <a:t>تحديد المتغيرات وتعريفها إجرائياً:</a:t>
            </a:r>
          </a:p>
          <a:p>
            <a:pPr algn="just">
              <a:lnSpc>
                <a:spcPct val="90000"/>
              </a:lnSpc>
            </a:pPr>
            <a:r>
              <a:rPr lang="ar-SA" sz="2400" b="1" dirty="0" smtClean="0">
                <a:solidFill>
                  <a:srgbClr val="FFFF00"/>
                </a:solidFill>
                <a:latin typeface="Simplified Arabic" pitchFamily="18" charset="-78"/>
                <a:cs typeface="PT Bold Heading" pitchFamily="2" charset="-78"/>
              </a:rPr>
              <a:t> </a:t>
            </a:r>
            <a:r>
              <a:rPr lang="ar-SA" b="1" dirty="0" smtClean="0">
                <a:solidFill>
                  <a:srgbClr val="00B0F0"/>
                </a:solidFill>
                <a:latin typeface="Simplified Arabic" pitchFamily="18" charset="-78"/>
                <a:cs typeface="Simplified Arabic" pitchFamily="18" charset="-78"/>
              </a:rPr>
              <a:t>يحدد التعريف الإجرائي قيم المتغيرات المستقلة وما تعنيه عمليًا، وطبيعة مقاييس المتغيرات التابعة. وتتمثل أهميته في منع الخلط بين المتغيرات، كما أنه يحدد طبيعة المعالجة التجريبية للباحثين الآخرين إذا ما أرادوا إعادة إجراء التجربة.  </a:t>
            </a:r>
            <a:endParaRPr lang="ar-SA" sz="2400" b="1" dirty="0" smtClean="0">
              <a:solidFill>
                <a:srgbClr val="00B0F0"/>
              </a:solidFill>
              <a:latin typeface="Simplified Arabic" pitchFamily="18" charset="-78"/>
              <a:cs typeface="Simplified Arabic" pitchFamily="18" charset="-78"/>
            </a:endParaRPr>
          </a:p>
          <a:p>
            <a:pPr algn="just">
              <a:lnSpc>
                <a:spcPct val="90000"/>
              </a:lnSpc>
              <a:buNone/>
            </a:pPr>
            <a:r>
              <a:rPr lang="ar-SA" sz="2800" b="1" dirty="0" smtClean="0">
                <a:solidFill>
                  <a:srgbClr val="FFFF00"/>
                </a:solidFill>
                <a:latin typeface="Simplified Arabic" pitchFamily="18" charset="-78"/>
                <a:cs typeface="PT Bold Heading" pitchFamily="2" charset="-78"/>
              </a:rPr>
              <a:t>6ـ تحديد المتغيرات الدخيلة وأساليب ضبطها: </a:t>
            </a:r>
          </a:p>
          <a:p>
            <a:pPr algn="just">
              <a:lnSpc>
                <a:spcPct val="90000"/>
              </a:lnSpc>
            </a:pPr>
            <a:r>
              <a:rPr lang="ar-SA" b="1" dirty="0" smtClean="0">
                <a:solidFill>
                  <a:srgbClr val="FF0000"/>
                </a:solidFill>
                <a:latin typeface="Simplified Arabic" pitchFamily="18" charset="-78"/>
                <a:cs typeface="Simplified Arabic" pitchFamily="18" charset="-78"/>
              </a:rPr>
              <a:t>ويتم ذلك من خلال مراجعة البحوث السابقة، والإطلاع على الطرق التي استخدمها الباحثون في ضبط المتغيرات الدخيلة. ونظرًا لكثرة المتغيرات الدخيلة، فيُنصح بالبدء بضبط المتغيرات المتصلة بالموقف التجريبي، ثم المتغيرات المتصلة بخصائص العينة.</a:t>
            </a:r>
          </a:p>
          <a:p>
            <a:pPr algn="just">
              <a:lnSpc>
                <a:spcPct val="90000"/>
              </a:lnSpc>
              <a:buNone/>
            </a:pPr>
            <a:r>
              <a:rPr lang="ar-SA" sz="2800" b="1" dirty="0" smtClean="0">
                <a:solidFill>
                  <a:srgbClr val="FFFF00"/>
                </a:solidFill>
                <a:latin typeface="Simplified Arabic" pitchFamily="18" charset="-78"/>
                <a:cs typeface="PT Bold Heading" pitchFamily="2" charset="-78"/>
              </a:rPr>
              <a:t>7ـ اختيار التصميم التجريبي: </a:t>
            </a:r>
          </a:p>
          <a:p>
            <a:pPr algn="just">
              <a:lnSpc>
                <a:spcPct val="90000"/>
              </a:lnSpc>
            </a:pPr>
            <a:r>
              <a:rPr lang="ar-SA" b="1" dirty="0" smtClean="0">
                <a:latin typeface="Simplified Arabic" pitchFamily="18" charset="-78"/>
                <a:cs typeface="Simplified Arabic" pitchFamily="18" charset="-78"/>
              </a:rPr>
              <a:t>يجب على الباحث أن يكون على دراية بمزايا وعيوب كل تصميم تجريبي، وأن يختار التنظيم التجريبي الذي يتناسب مع طبيعة المشكلة التي يهتم بدراستها. </a:t>
            </a:r>
          </a:p>
          <a:p>
            <a:pPr algn="just">
              <a:lnSpc>
                <a:spcPct val="90000"/>
              </a:lnSpc>
              <a:buNone/>
            </a:pPr>
            <a:r>
              <a:rPr lang="ar-SA" sz="2800" b="1" dirty="0" smtClean="0">
                <a:solidFill>
                  <a:srgbClr val="FFFF00"/>
                </a:solidFill>
                <a:latin typeface="Simplified Arabic" pitchFamily="18" charset="-78"/>
                <a:cs typeface="PT Bold Heading" pitchFamily="2" charset="-78"/>
              </a:rPr>
              <a:t>8ـ تحديد العينات ووصفها: </a:t>
            </a:r>
          </a:p>
          <a:p>
            <a:pPr algn="just">
              <a:lnSpc>
                <a:spcPct val="90000"/>
              </a:lnSpc>
            </a:pPr>
            <a:r>
              <a:rPr lang="ar-SA" b="1" dirty="0" smtClean="0">
                <a:solidFill>
                  <a:schemeClr val="tx2">
                    <a:lumMod val="50000"/>
                  </a:schemeClr>
                </a:solidFill>
                <a:latin typeface="Simplified Arabic" pitchFamily="18" charset="-78"/>
                <a:cs typeface="Simplified Arabic" pitchFamily="18" charset="-78"/>
              </a:rPr>
              <a:t>لهذه الخطوة أهمية كبيرة في تحديد مدى الثقة في نتائج البحث وفي مدى تعميمها. ولهذا يجب على الباحث أن يقوم بتحديد المجتمع المستهدف بالدراسة، وحجم العينة، وأنسب طرق اختيارها، ونختلف خصائصها ( العمر، مستوى اقتصادي، بيئة). </a:t>
            </a:r>
            <a:endParaRPr lang="ar-SA" b="1" dirty="0">
              <a:solidFill>
                <a:schemeClr val="tx2">
                  <a:lumMod val="50000"/>
                </a:schemeClr>
              </a:solidFill>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676456" cy="6858000"/>
          </a:xfrm>
        </p:spPr>
        <p:txBody>
          <a:bodyPr/>
          <a:lstStyle/>
          <a:p>
            <a:pPr algn="just">
              <a:buNone/>
            </a:pPr>
            <a:r>
              <a:rPr lang="ar-SA" sz="2600" b="1" dirty="0" smtClean="0">
                <a:solidFill>
                  <a:srgbClr val="FFFF00"/>
                </a:solidFill>
                <a:latin typeface="Simplified Arabic" pitchFamily="18" charset="-78"/>
                <a:cs typeface="PT Bold Heading" pitchFamily="2" charset="-78"/>
              </a:rPr>
              <a:t>9ـ وصف الأجهزة المُستخدمة:</a:t>
            </a:r>
          </a:p>
          <a:p>
            <a:pPr algn="just"/>
            <a:r>
              <a:rPr lang="ar-SA" sz="2600" b="1" dirty="0" smtClean="0">
                <a:solidFill>
                  <a:srgbClr val="FFFF00"/>
                </a:solidFill>
                <a:latin typeface="Simplified Arabic" pitchFamily="18" charset="-78"/>
                <a:cs typeface="PT Bold Heading" pitchFamily="2" charset="-78"/>
              </a:rPr>
              <a:t> </a:t>
            </a:r>
            <a:r>
              <a:rPr lang="ar-SA" b="1" dirty="0" smtClean="0">
                <a:latin typeface="Simplified Arabic" pitchFamily="18" charset="-78"/>
                <a:cs typeface="Simplified Arabic" pitchFamily="18" charset="-78"/>
              </a:rPr>
              <a:t>تستخدم الأجهزة لتقديم المعالجات التجريبية، أو لقياس المتغيرات التابعة. ولابد للباحث أن يكون على دراية كاملة بمزايا وعيوب كل أداة يستخدمها، وطرق استخدامها.</a:t>
            </a:r>
          </a:p>
          <a:p>
            <a:pPr algn="just">
              <a:buNone/>
            </a:pPr>
            <a:r>
              <a:rPr lang="ar-SA" sz="2600" b="1" dirty="0" smtClean="0">
                <a:solidFill>
                  <a:srgbClr val="FFFF00"/>
                </a:solidFill>
                <a:latin typeface="Simplified Arabic" pitchFamily="18" charset="-78"/>
                <a:cs typeface="PT Bold Heading" pitchFamily="2" charset="-78"/>
              </a:rPr>
              <a:t>10ـ تحديد خطوات إجراء التجربة تفصيليًا:</a:t>
            </a:r>
          </a:p>
          <a:p>
            <a:pPr algn="just"/>
            <a:r>
              <a:rPr lang="ar-SA" b="1" dirty="0" smtClean="0">
                <a:latin typeface="Simplified Arabic" pitchFamily="18" charset="-78"/>
                <a:cs typeface="Simplified Arabic" pitchFamily="18" charset="-78"/>
              </a:rPr>
              <a:t> ويُعنى بها كل الخطوات التي سيقوم بها الباحث بداية من اختيار العينة وانتهاءًا بقياس المتغير التابع، وذلك لتجنب أي خلل يمكن أن يحدث أثناء إجراء التجربة.</a:t>
            </a:r>
          </a:p>
          <a:p>
            <a:pPr algn="just">
              <a:buNone/>
            </a:pPr>
            <a:r>
              <a:rPr lang="ar-SA" sz="2600" b="1" dirty="0" smtClean="0">
                <a:solidFill>
                  <a:srgbClr val="FFFF00"/>
                </a:solidFill>
                <a:latin typeface="Simplified Arabic" pitchFamily="18" charset="-78"/>
                <a:cs typeface="PT Bold Heading" pitchFamily="2" charset="-78"/>
              </a:rPr>
              <a:t>11ـ اختيار أنسب الأساليب الإحصائية لتحليل البيانات. </a:t>
            </a:r>
          </a:p>
          <a:p>
            <a:pPr algn="just">
              <a:buNone/>
            </a:pPr>
            <a:r>
              <a:rPr lang="ar-SA" sz="2600" b="1" dirty="0" smtClean="0">
                <a:solidFill>
                  <a:srgbClr val="FFFF00"/>
                </a:solidFill>
                <a:latin typeface="Simplified Arabic" pitchFamily="18" charset="-78"/>
                <a:cs typeface="PT Bold Heading" pitchFamily="2" charset="-78"/>
              </a:rPr>
              <a:t>12ـ تحديد مدى حدود تعميم النتائج في ضوء العينة</a:t>
            </a:r>
            <a:r>
              <a:rPr lang="ar-SA" b="1" dirty="0" smtClean="0">
                <a:latin typeface="Simplified Arabic" pitchFamily="18" charset="-78"/>
                <a:cs typeface="Simplified Arabic" pitchFamily="18" charset="-78"/>
              </a:rPr>
              <a:t>. </a:t>
            </a:r>
            <a:endParaRPr lang="en-US" b="1" dirty="0" smtClean="0">
              <a:latin typeface="Simplified Arabic" pitchFamily="18" charset="-78"/>
              <a:cs typeface="Simplified Arabic" pitchFamily="18" charset="-78"/>
            </a:endParaRPr>
          </a:p>
          <a:p>
            <a:endParaRPr lang="ar-SA"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676456" cy="6858000"/>
          </a:xfrm>
        </p:spPr>
        <p:txBody>
          <a:bodyPr/>
          <a:lstStyle/>
          <a:p>
            <a:pPr>
              <a:buNone/>
            </a:pPr>
            <a:r>
              <a:rPr lang="ar-SA" sz="3600" dirty="0" smtClean="0">
                <a:solidFill>
                  <a:srgbClr val="FF0000"/>
                </a:solidFill>
                <a:latin typeface="Simplified Arabic" pitchFamily="18" charset="-78"/>
                <a:cs typeface="PT Bold Heading" pitchFamily="2" charset="-78"/>
              </a:rPr>
              <a:t>ثالثاًـ طريقة كتابة تقرير علمي عن التجربة:</a:t>
            </a:r>
          </a:p>
          <a:p>
            <a:r>
              <a:rPr lang="ar-SA" sz="2800" b="1" dirty="0" smtClean="0">
                <a:solidFill>
                  <a:srgbClr val="FFFF00"/>
                </a:solidFill>
                <a:latin typeface="Simplified Arabic" pitchFamily="18" charset="-78"/>
                <a:cs typeface="PT Bold Heading" pitchFamily="2" charset="-78"/>
              </a:rPr>
              <a:t>أهداف كتابة التقرير: </a:t>
            </a:r>
          </a:p>
          <a:p>
            <a:pPr algn="just">
              <a:buNone/>
            </a:pPr>
            <a:r>
              <a:rPr lang="ar-SA" sz="3200" b="1" dirty="0" smtClean="0">
                <a:latin typeface="Simplified Arabic" pitchFamily="18" charset="-78"/>
                <a:cs typeface="Simplified Arabic" pitchFamily="18" charset="-78"/>
              </a:rPr>
              <a:t>1ـ توصيل ما انتهى إليه البحث من نتائج إلى المجتمع للاستفادة منها.</a:t>
            </a:r>
          </a:p>
          <a:p>
            <a:pPr algn="just">
              <a:buNone/>
            </a:pPr>
            <a:r>
              <a:rPr lang="ar-SA" sz="3200" b="1" dirty="0" smtClean="0">
                <a:latin typeface="Simplified Arabic" pitchFamily="18" charset="-78"/>
                <a:cs typeface="Simplified Arabic" pitchFamily="18" charset="-78"/>
              </a:rPr>
              <a:t>2ـ اكتساب مهارة الكتابة العلمية وقواعدها.</a:t>
            </a:r>
          </a:p>
          <a:p>
            <a:pPr algn="just">
              <a:buNone/>
            </a:pPr>
            <a:r>
              <a:rPr lang="ar-SA" sz="3200" b="1" dirty="0" smtClean="0">
                <a:latin typeface="Simplified Arabic" pitchFamily="18" charset="-78"/>
                <a:cs typeface="Simplified Arabic" pitchFamily="18" charset="-78"/>
              </a:rPr>
              <a:t>3ـ تغطية كل جوانب التجربة بحيث يتيح لأي باحث آخر تكرارها. </a:t>
            </a:r>
          </a:p>
          <a:p>
            <a:pPr algn="just">
              <a:buNone/>
            </a:pPr>
            <a:r>
              <a:rPr lang="ar-SA" sz="3200" b="1" dirty="0" smtClean="0">
                <a:latin typeface="Simplified Arabic" pitchFamily="18" charset="-78"/>
                <a:cs typeface="Simplified Arabic" pitchFamily="18" charset="-78"/>
              </a:rPr>
              <a:t>4ـ  إجراء مقارنة بين نتائج مختلف البحوث. </a:t>
            </a:r>
          </a:p>
          <a:p>
            <a:pPr algn="just"/>
            <a:r>
              <a:rPr lang="ar-SA" sz="2800" b="1" dirty="0" smtClean="0">
                <a:solidFill>
                  <a:srgbClr val="FFFF00"/>
                </a:solidFill>
                <a:latin typeface="Simplified Arabic" pitchFamily="18" charset="-78"/>
                <a:cs typeface="PT Bold Heading" pitchFamily="2" charset="-78"/>
              </a:rPr>
              <a:t>عناصر التقرير:</a:t>
            </a:r>
          </a:p>
          <a:p>
            <a:pPr algn="just"/>
            <a:r>
              <a:rPr lang="ar-SA" sz="3200" b="1" dirty="0" smtClean="0">
                <a:latin typeface="Simplified Arabic" pitchFamily="18" charset="-78"/>
                <a:cs typeface="Simplified Arabic" pitchFamily="18" charset="-78"/>
              </a:rPr>
              <a:t> </a:t>
            </a:r>
            <a:r>
              <a:rPr lang="ar-SA" sz="3200" b="1" dirty="0" smtClean="0">
                <a:solidFill>
                  <a:srgbClr val="00B0F0"/>
                </a:solidFill>
                <a:latin typeface="Simplified Arabic" pitchFamily="18" charset="-78"/>
                <a:cs typeface="Simplified Arabic" pitchFamily="18" charset="-78"/>
              </a:rPr>
              <a:t>1ـ العنوان، 2ـ المقدمة، 3ـ المنهج ( التصميم التجريبى، العينة، الأدوات، الإجراءات، أساليب التحليل الإحصائي)، 4ـ النتائج، 5ـ المناقشة، 6ـ الملخص، 7ـ المراجع.  </a:t>
            </a:r>
            <a:endParaRPr lang="en-US" sz="3200" b="1" dirty="0" smtClean="0">
              <a:solidFill>
                <a:srgbClr val="00B0F0"/>
              </a:solidFill>
              <a:latin typeface="Simplified Arabic" pitchFamily="18" charset="-78"/>
              <a:cs typeface="Simplified Arabic" pitchFamily="18" charset="-78"/>
            </a:endParaRPr>
          </a:p>
          <a:p>
            <a:endParaRPr lang="ar-SA"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676456" cy="6858000"/>
          </a:xfrm>
        </p:spPr>
        <p:txBody>
          <a:bodyPr>
            <a:normAutofit/>
          </a:bodyPr>
          <a:lstStyle/>
          <a:p>
            <a:pPr algn="ctr">
              <a:buNone/>
            </a:pPr>
            <a:r>
              <a:rPr lang="ar-SA" sz="4800" dirty="0" smtClean="0">
                <a:solidFill>
                  <a:srgbClr val="FF0000"/>
                </a:solidFill>
                <a:latin typeface="Simplified Arabic" pitchFamily="18" charset="-78"/>
                <a:cs typeface="PT Bold Heading" pitchFamily="2" charset="-78"/>
              </a:rPr>
              <a:t>السيكوفيزيقا</a:t>
            </a:r>
          </a:p>
          <a:p>
            <a:pPr algn="just"/>
            <a:r>
              <a:rPr lang="ar-SA" sz="3200" b="1" dirty="0" smtClean="0">
                <a:latin typeface="Simplified Arabic" pitchFamily="18" charset="-78"/>
                <a:cs typeface="Simplified Arabic" pitchFamily="18" charset="-78"/>
              </a:rPr>
              <a:t>يُقصد بها دراسة العلاقة بين الخصائص الطبيعية للمنبهات وتأثيراتها النفسية، وبذلك فإن المصطلح يجمع بين الجانب الطبيعى الموضوعى المتعلق بخصائص المنبهات والجانب النفسى الذاتى المتعلق بإحساساتنا بهذه المنبهات. </a:t>
            </a:r>
          </a:p>
          <a:p>
            <a:pPr algn="just"/>
            <a:r>
              <a:rPr lang="ar-SA" sz="3200" b="1" dirty="0" smtClean="0">
                <a:latin typeface="Simplified Arabic" pitchFamily="18" charset="-78"/>
                <a:cs typeface="Simplified Arabic" pitchFamily="18" charset="-78"/>
              </a:rPr>
              <a:t>ويختلف القياس السيكوفيزيقي عن القياس النفسي في أن الأول يهتم بتقدير الأبعاد النفسية التي يقابلها منبهات على مقياس فيزيقي متصل، أما القياس النفسي فيختص بقياس الظواهر النفسية التى لا يوجد لها مقابل على مقياس فيزيقي متصل.</a:t>
            </a:r>
          </a:p>
          <a:p>
            <a:r>
              <a:rPr lang="ar-SA" sz="3200" b="1" dirty="0" smtClean="0">
                <a:latin typeface="Simplified Arabic" pitchFamily="18" charset="-78"/>
                <a:cs typeface="Simplified Arabic" pitchFamily="18" charset="-78"/>
              </a:rPr>
              <a:t>ومن أمثلة القياس السيكوفيزيقي زمن الرجع، ومن أمثلة القياس النفسي مقاييس القدرات العقلية.</a:t>
            </a:r>
            <a:endParaRPr lang="en-US" sz="3200" b="1" dirty="0" smtClean="0">
              <a:latin typeface="Simplified Arabic" pitchFamily="18" charset="-78"/>
              <a:cs typeface="Simplified Arabic" pitchFamily="18" charset="-78"/>
            </a:endParaRPr>
          </a:p>
          <a:p>
            <a:pPr algn="ctr">
              <a:buNone/>
            </a:pPr>
            <a:endParaRPr lang="ar-SA" sz="4800" dirty="0" smtClean="0">
              <a:solidFill>
                <a:srgbClr val="FF0000"/>
              </a:solidFill>
              <a:latin typeface="Simplified Arabic" pitchFamily="18" charset="-78"/>
              <a:cs typeface="PT Bold Heading" pitchFamily="2" charset="-78"/>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676456" cy="6669360"/>
          </a:xfrm>
        </p:spPr>
        <p:txBody>
          <a:bodyPr>
            <a:normAutofit/>
          </a:bodyPr>
          <a:lstStyle/>
          <a:p>
            <a:pPr algn="just"/>
            <a:r>
              <a:rPr lang="ar-SA" sz="3600" dirty="0" smtClean="0">
                <a:solidFill>
                  <a:srgbClr val="FFFF00"/>
                </a:solidFill>
                <a:latin typeface="Simplified Arabic" pitchFamily="18" charset="-78"/>
                <a:cs typeface="PT Bold Heading" pitchFamily="2" charset="-78"/>
              </a:rPr>
              <a:t>الموضوعات الأساسية  للسيكوفيزيقا:</a:t>
            </a:r>
          </a:p>
          <a:p>
            <a:pPr algn="just">
              <a:lnSpc>
                <a:spcPct val="90000"/>
              </a:lnSpc>
            </a:pPr>
            <a:r>
              <a:rPr lang="ar-SA" b="1" dirty="0" smtClean="0">
                <a:latin typeface="Simplified Arabic" pitchFamily="18" charset="-78"/>
                <a:cs typeface="Simplified Arabic" pitchFamily="18" charset="-78"/>
              </a:rPr>
              <a:t>تتضمن هذه الموضوعات أربع عمليات أساسية، هي: </a:t>
            </a:r>
          </a:p>
          <a:p>
            <a:pPr algn="just">
              <a:lnSpc>
                <a:spcPct val="90000"/>
              </a:lnSpc>
              <a:buNone/>
            </a:pPr>
            <a:r>
              <a:rPr lang="ar-SA" sz="3600" b="1" dirty="0" smtClean="0">
                <a:solidFill>
                  <a:srgbClr val="FF0000"/>
                </a:solidFill>
                <a:latin typeface="Simplified Arabic" pitchFamily="18" charset="-78"/>
                <a:cs typeface="PT Bold Heading" pitchFamily="2" charset="-78"/>
              </a:rPr>
              <a:t>1ـ اكتشاف المنبه: </a:t>
            </a:r>
          </a:p>
          <a:p>
            <a:pPr algn="just">
              <a:lnSpc>
                <a:spcPct val="90000"/>
              </a:lnSpc>
            </a:pPr>
            <a:r>
              <a:rPr lang="ar-SA" sz="3200" b="1" dirty="0" smtClean="0">
                <a:solidFill>
                  <a:schemeClr val="tx2">
                    <a:lumMod val="50000"/>
                  </a:schemeClr>
                </a:solidFill>
                <a:latin typeface="Simplified Arabic" pitchFamily="18" charset="-78"/>
                <a:cs typeface="Simplified Arabic" pitchFamily="18" charset="-78"/>
              </a:rPr>
              <a:t>ويتمثل السؤال هنا في الدرجة التي ينبغي أن تصل إليها شدة المنبه حتى يمكن للشخص أن يكتشف وجوده؟ ويتركز الاهتمام هنا على مجرد الإحساس بوجود المنبه. </a:t>
            </a:r>
          </a:p>
          <a:p>
            <a:pPr algn="just">
              <a:lnSpc>
                <a:spcPct val="90000"/>
              </a:lnSpc>
            </a:pPr>
            <a:r>
              <a:rPr lang="ar-SA" sz="3200" b="1" dirty="0" smtClean="0">
                <a:solidFill>
                  <a:srgbClr val="92D050"/>
                </a:solidFill>
                <a:latin typeface="Simplified Arabic" pitchFamily="18" charset="-78"/>
                <a:cs typeface="Simplified Arabic" pitchFamily="18" charset="-78"/>
              </a:rPr>
              <a:t>ومثال هذا التعرض لمنبه صوتي يتفاوت في درجة شدته، وهنا تتفاوت قدرة الأشخاص على سماعه بتفاوت مستوى الشدة.</a:t>
            </a:r>
          </a:p>
          <a:p>
            <a:pPr algn="just">
              <a:lnSpc>
                <a:spcPct val="90000"/>
              </a:lnSpc>
            </a:pPr>
            <a:r>
              <a:rPr lang="ar-SA" sz="3200" b="1" dirty="0" smtClean="0">
                <a:solidFill>
                  <a:srgbClr val="FFFF00"/>
                </a:solidFill>
                <a:latin typeface="Simplified Arabic" pitchFamily="18" charset="-78"/>
                <a:cs typeface="Simplified Arabic" pitchFamily="18" charset="-78"/>
              </a:rPr>
              <a:t>ويعني هذا وجود نقطة على مقياس شدة المنبه يبدأ عندها الإحساس بوجوده ولا نحس بوجوده قبلها. </a:t>
            </a:r>
          </a:p>
          <a:p>
            <a:pPr algn="just">
              <a:lnSpc>
                <a:spcPct val="90000"/>
              </a:lnSpc>
            </a:pPr>
            <a:r>
              <a:rPr lang="ar-SA" sz="3200" b="1" dirty="0" smtClean="0">
                <a:solidFill>
                  <a:srgbClr val="FFFF00"/>
                </a:solidFill>
                <a:latin typeface="Simplified Arabic" pitchFamily="18" charset="-78"/>
                <a:cs typeface="Simplified Arabic" pitchFamily="18" charset="-78"/>
              </a:rPr>
              <a:t>وأطلق فخنر على النقطة التي تصل إليها شدة المنبه بحيث تكون كافية للإحساس بوجوده مصطلح العتبة المطلقة، أو عتبة الاكتشاف</a:t>
            </a:r>
            <a:r>
              <a:rPr lang="ar-SA" b="1" dirty="0" smtClean="0">
                <a:latin typeface="Simplified Arabic" pitchFamily="18" charset="-78"/>
                <a:cs typeface="Simplified Arabic" pitchFamily="18" charset="-78"/>
              </a:rPr>
              <a:t>. </a:t>
            </a:r>
          </a:p>
          <a:p>
            <a:endParaRPr lang="ar-SA"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0"/>
            <a:ext cx="8820472" cy="6858000"/>
          </a:xfrm>
        </p:spPr>
        <p:txBody>
          <a:bodyPr/>
          <a:lstStyle/>
          <a:p>
            <a:pPr>
              <a:lnSpc>
                <a:spcPct val="90000"/>
              </a:lnSpc>
              <a:buNone/>
            </a:pPr>
            <a:r>
              <a:rPr lang="ar-SA" sz="3600" dirty="0" smtClean="0">
                <a:solidFill>
                  <a:srgbClr val="FF0000"/>
                </a:solidFill>
                <a:latin typeface="Simplified Arabic" pitchFamily="18" charset="-78"/>
                <a:cs typeface="PT Bold Heading" pitchFamily="2" charset="-78"/>
              </a:rPr>
              <a:t>2ـ تحديد طبيعة المنبه: </a:t>
            </a:r>
          </a:p>
          <a:p>
            <a:pPr algn="just"/>
            <a:r>
              <a:rPr lang="ar-SA" sz="3200" b="1" dirty="0" smtClean="0">
                <a:solidFill>
                  <a:srgbClr val="FFFF00"/>
                </a:solidFill>
                <a:latin typeface="Simplified Arabic" pitchFamily="18" charset="-78"/>
                <a:cs typeface="Simplified Arabic" pitchFamily="18" charset="-78"/>
              </a:rPr>
              <a:t>وتتعلق العملية هنا بالإجابة عن السؤال التالي: ما طبيعة هذا المنبه؟ ويتركز الاهتمام على مقدار المعلومات التي تنقلها إلينا الحواس عن هذا المنبه. </a:t>
            </a:r>
          </a:p>
          <a:p>
            <a:pPr algn="just"/>
            <a:r>
              <a:rPr lang="ar-SA" sz="3200" b="1" dirty="0" smtClean="0">
                <a:solidFill>
                  <a:srgbClr val="00B0F0"/>
                </a:solidFill>
                <a:latin typeface="Simplified Arabic" pitchFamily="18" charset="-78"/>
                <a:cs typeface="Simplified Arabic" pitchFamily="18" charset="-78"/>
              </a:rPr>
              <a:t>وتختلف عملية تحديد المنبه عن عملية اكتشافه، فالطبيب عندما يسمع صوت من خلال سماعته يكون قد اكتشف وجود صوت ما، أما حين يحاول أن يتعرف على نوع هذا الصوت ومصدره وهل يمثل علامة مرضية أم لا، فإنه يكون بصدد عملية تحديد طبيعة هذا الصوت. </a:t>
            </a:r>
          </a:p>
          <a:p>
            <a:pPr algn="just"/>
            <a:r>
              <a:rPr lang="ar-SA" sz="3200" b="1" dirty="0" smtClean="0">
                <a:solidFill>
                  <a:srgbClr val="00B050"/>
                </a:solidFill>
                <a:latin typeface="Simplified Arabic" pitchFamily="18" charset="-78"/>
                <a:cs typeface="Simplified Arabic" pitchFamily="18" charset="-78"/>
              </a:rPr>
              <a:t>ويعني هذا أن عملية اكتشاف المنبه هي مجرد إحساس به، أما تحديد طبيعته فتعنى إدراكه عقلياً وإعطاءه معنى محدد يميزه عن غيره من المنبهات أو الإدراكات الأخرى</a:t>
            </a:r>
            <a:r>
              <a:rPr lang="ar-SA" sz="3200" b="1" dirty="0" smtClean="0">
                <a:latin typeface="Simplified Arabic" pitchFamily="18" charset="-78"/>
                <a:cs typeface="Simplified Arabic" pitchFamily="18" charset="-78"/>
              </a:rPr>
              <a:t>. </a:t>
            </a:r>
            <a:endParaRPr lang="en-US" sz="3200" b="1" dirty="0" smtClean="0">
              <a:latin typeface="Simplified Arabic" pitchFamily="18" charset="-78"/>
              <a:cs typeface="Simplified Arabic" pitchFamily="18" charset="-78"/>
            </a:endParaRPr>
          </a:p>
          <a:p>
            <a:pPr algn="just">
              <a:lnSpc>
                <a:spcPct val="90000"/>
              </a:lnSpc>
            </a:pPr>
            <a:r>
              <a:rPr lang="ar-SA" dirty="0" smtClean="0">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88640"/>
            <a:ext cx="8352928" cy="6480720"/>
          </a:xfrm>
        </p:spPr>
        <p:txBody>
          <a:bodyPr/>
          <a:lstStyle/>
          <a:p>
            <a:pPr algn="just">
              <a:buNone/>
              <a:defRPr/>
            </a:pPr>
            <a:r>
              <a:rPr lang="ar-SA" sz="4000" b="1" dirty="0" smtClean="0">
                <a:solidFill>
                  <a:srgbClr val="FFFF00"/>
                </a:solidFill>
                <a:cs typeface="PT Bold Heading" pitchFamily="2" charset="-78"/>
              </a:rPr>
              <a:t>ثالثًاـ وظائف العلم</a:t>
            </a:r>
            <a:r>
              <a:rPr lang="ar-SA" sz="3200" b="1" dirty="0" smtClean="0">
                <a:solidFill>
                  <a:schemeClr val="tx2">
                    <a:satMod val="200000"/>
                  </a:schemeClr>
                </a:solidFill>
                <a:cs typeface="PT Bold Heading" pitchFamily="2" charset="-78"/>
              </a:rPr>
              <a:t>:</a:t>
            </a:r>
            <a:endParaRPr lang="ar-SA" sz="3200" b="1" dirty="0" smtClean="0">
              <a:latin typeface="Simplified Arabic" pitchFamily="18" charset="-78"/>
              <a:cs typeface="Simplified Arabic" pitchFamily="18" charset="-78"/>
            </a:endParaRPr>
          </a:p>
          <a:p>
            <a:pPr algn="just">
              <a:defRPr/>
            </a:pPr>
            <a:r>
              <a:rPr lang="ar-SA" sz="3600" b="1" dirty="0" smtClean="0">
                <a:latin typeface="Simplified Arabic" pitchFamily="18" charset="-78"/>
                <a:cs typeface="Simplified Arabic" pitchFamily="18" charset="-78"/>
              </a:rPr>
              <a:t>تتجسد وظائف العلم في الإجابة عن الأسئلة التالية: ما أو ماذا؟ وكيف ؟ ولماذا ؟.</a:t>
            </a:r>
            <a:endParaRPr lang="en-US" sz="3600" dirty="0" smtClean="0">
              <a:latin typeface="Simplified Arabic" pitchFamily="18" charset="-78"/>
              <a:cs typeface="Simplified Arabic" pitchFamily="18" charset="-78"/>
            </a:endParaRPr>
          </a:p>
          <a:p>
            <a:pPr algn="just">
              <a:defRPr/>
            </a:pPr>
            <a:r>
              <a:rPr lang="ar-SA" sz="3600" b="1" dirty="0" smtClean="0">
                <a:latin typeface="Simplified Arabic" pitchFamily="18" charset="-78"/>
                <a:cs typeface="Simplified Arabic" pitchFamily="18" charset="-78"/>
              </a:rPr>
              <a:t>وتظهر وظيفة العلم في ضوء المحاولات المتعمدة لوصف السلوك الإنساني وصفاً كمياً أو كيفياً بهدف تحديد مختلف المتغيرات المتضمنة في تشكيله، واكتشاف العلاقات القائمة بينها، ثم محاولة اكتشاف الأسباب الكامنة وراء حدوث السلوك، وصياغة التفسيرات المحتملة باستخدام المنهج العلمي. </a:t>
            </a:r>
            <a:endParaRPr lang="en-US" sz="3600" dirty="0" smtClean="0">
              <a:latin typeface="Simplified Arabic" pitchFamily="18" charset="-78"/>
              <a:cs typeface="Simplified Arabic" pitchFamily="18" charset="-78"/>
            </a:endParaRPr>
          </a:p>
          <a:p>
            <a:endParaRPr lang="ar-SA"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lstStyle/>
          <a:p>
            <a:pPr>
              <a:lnSpc>
                <a:spcPct val="90000"/>
              </a:lnSpc>
              <a:buNone/>
            </a:pPr>
            <a:r>
              <a:rPr lang="ar-SA" sz="3600" dirty="0" smtClean="0">
                <a:solidFill>
                  <a:srgbClr val="FF0000"/>
                </a:solidFill>
                <a:latin typeface="Simplified Arabic" pitchFamily="18" charset="-78"/>
                <a:cs typeface="PT Bold Heading" pitchFamily="2" charset="-78"/>
              </a:rPr>
              <a:t>3ـ تمييز المنبهات: </a:t>
            </a:r>
          </a:p>
          <a:p>
            <a:pPr algn="just">
              <a:lnSpc>
                <a:spcPct val="90000"/>
              </a:lnSpc>
            </a:pPr>
            <a:r>
              <a:rPr lang="ar-SA" sz="3200" b="1" dirty="0" smtClean="0">
                <a:solidFill>
                  <a:srgbClr val="FFFF00"/>
                </a:solidFill>
                <a:latin typeface="Simplified Arabic" pitchFamily="18" charset="-78"/>
                <a:cs typeface="Simplified Arabic" pitchFamily="18" charset="-78"/>
              </a:rPr>
              <a:t>يتركز الاهتمام هنا على الإجابة عن السؤال التالي: </a:t>
            </a:r>
            <a:r>
              <a:rPr lang="ar-SA" sz="3200" b="1" dirty="0" smtClean="0">
                <a:solidFill>
                  <a:schemeClr val="tx2">
                    <a:lumMod val="50000"/>
                  </a:schemeClr>
                </a:solidFill>
                <a:latin typeface="Simplified Arabic" pitchFamily="18" charset="-78"/>
                <a:cs typeface="Simplified Arabic" pitchFamily="18" charset="-78"/>
              </a:rPr>
              <a:t>ما المقدار الذي ينبغي أن يصل إليه الفرق بين شدة منبهين حتى يمكن للشخص أن يدرك وجود تغيير أو فرق بينهما؟ </a:t>
            </a:r>
            <a:r>
              <a:rPr lang="ar-SA" sz="3200" b="1" dirty="0" smtClean="0">
                <a:solidFill>
                  <a:srgbClr val="FFFF00"/>
                </a:solidFill>
                <a:latin typeface="Simplified Arabic" pitchFamily="18" charset="-78"/>
                <a:cs typeface="Simplified Arabic" pitchFamily="18" charset="-78"/>
              </a:rPr>
              <a:t>فإذا قدمنا للشخص خطين متساويين في الطول فإنه يدرك أنهما متساويان، ولكن عند إطالة أحد الخطين بمقدار قليل فى الطول فإنه قد لا يدرك هذه الزيادة البسيطة ويحكم عليهما بالتساوي، ولكن إذا واصلنا زيادة أحد الخطين فسنصل إلى نقطة يدرك الشخص فيها بوضوح أن أحد الخطين أصبح أطول من الآخر. </a:t>
            </a:r>
          </a:p>
          <a:p>
            <a:pPr algn="just">
              <a:lnSpc>
                <a:spcPct val="90000"/>
              </a:lnSpc>
            </a:pPr>
            <a:r>
              <a:rPr lang="ar-SA" sz="3200" b="1" dirty="0" smtClean="0">
                <a:solidFill>
                  <a:schemeClr val="tx2">
                    <a:lumMod val="50000"/>
                  </a:schemeClr>
                </a:solidFill>
                <a:latin typeface="Simplified Arabic" pitchFamily="18" charset="-78"/>
                <a:cs typeface="Simplified Arabic" pitchFamily="18" charset="-78"/>
              </a:rPr>
              <a:t>ويُطلق على مقدار التغير في المنبه الذي يكفى لإدراك وجود فرق في الشدة بين منبهين، مصطلح </a:t>
            </a:r>
            <a:r>
              <a:rPr lang="ar-SA" sz="3200" b="1" dirty="0" smtClean="0">
                <a:solidFill>
                  <a:srgbClr val="FF0000"/>
                </a:solidFill>
                <a:latin typeface="Simplified Arabic" pitchFamily="18" charset="-78"/>
                <a:cs typeface="Simplified Arabic" pitchFamily="18" charset="-78"/>
              </a:rPr>
              <a:t>العتبة الفارقة </a:t>
            </a:r>
            <a:r>
              <a:rPr lang="ar-SA" sz="3200" b="1" dirty="0" smtClean="0">
                <a:solidFill>
                  <a:schemeClr val="tx2">
                    <a:lumMod val="50000"/>
                  </a:schemeClr>
                </a:solidFill>
                <a:latin typeface="Simplified Arabic" pitchFamily="18" charset="-78"/>
                <a:cs typeface="Simplified Arabic" pitchFamily="18" charset="-78"/>
              </a:rPr>
              <a:t>أو الفرق الذي نكاد نلاحظه. </a:t>
            </a:r>
          </a:p>
          <a:p>
            <a:pPr algn="just">
              <a:lnSpc>
                <a:spcPct val="90000"/>
              </a:lnSpc>
            </a:pPr>
            <a:endParaRPr lang="en-US" sz="3200" dirty="0" smtClean="0">
              <a:solidFill>
                <a:srgbClr val="FFFF00"/>
              </a:solidFill>
              <a:latin typeface="Simplified Arabic" pitchFamily="18" charset="-78"/>
              <a:cs typeface="Simplified Arabic" pitchFamily="18" charset="-78"/>
            </a:endParaRPr>
          </a:p>
          <a:p>
            <a:endParaRPr lang="ar-SA"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lstStyle/>
          <a:p>
            <a:pPr>
              <a:lnSpc>
                <a:spcPct val="90000"/>
              </a:lnSpc>
            </a:pPr>
            <a:r>
              <a:rPr lang="ar-SA" sz="3600" dirty="0" smtClean="0">
                <a:solidFill>
                  <a:srgbClr val="FF0000"/>
                </a:solidFill>
                <a:latin typeface="Simplified Arabic" pitchFamily="18" charset="-78"/>
                <a:cs typeface="PT Bold Heading" pitchFamily="2" charset="-78"/>
              </a:rPr>
              <a:t>4- قياس الإحساس أو تقديره: </a:t>
            </a:r>
          </a:p>
          <a:p>
            <a:pPr algn="just">
              <a:lnSpc>
                <a:spcPct val="90000"/>
              </a:lnSpc>
            </a:pPr>
            <a:r>
              <a:rPr lang="ar-SA" sz="3200" dirty="0" smtClean="0">
                <a:solidFill>
                  <a:srgbClr val="FFFF00"/>
                </a:solidFill>
                <a:latin typeface="Simplified Arabic" pitchFamily="18" charset="-78"/>
                <a:cs typeface="Simplified Arabic" pitchFamily="18" charset="-78"/>
              </a:rPr>
              <a:t>ويتركز الاهتمام هنا بكيفية قياس إحساساتنا الذاتية بالمنبهات، بإعطاء أرقام تعبر عن شدة الإحساس.</a:t>
            </a:r>
          </a:p>
          <a:p>
            <a:pPr algn="just">
              <a:lnSpc>
                <a:spcPct val="90000"/>
              </a:lnSpc>
            </a:pPr>
            <a:r>
              <a:rPr lang="ar-SA" sz="3200" dirty="0" smtClean="0">
                <a:solidFill>
                  <a:srgbClr val="FFFF00"/>
                </a:solidFill>
                <a:latin typeface="Simplified Arabic" pitchFamily="18" charset="-78"/>
                <a:cs typeface="Simplified Arabic" pitchFamily="18" charset="-78"/>
              </a:rPr>
              <a:t>وإذا كانت العمليات الأربعة السابقة تتعلق بالمنبهات الطبيعية أو المادية ، فإن عملية القياس تركز على استجاباتنا لهذه المنبهات ومحاولة التقدير الكمى لإحساساتنا الذاتية عنها.</a:t>
            </a:r>
            <a:endParaRPr lang="en-US" sz="3200" dirty="0" smtClean="0">
              <a:solidFill>
                <a:srgbClr val="FFFF00"/>
              </a:solidFill>
              <a:latin typeface="Simplified Arabic" pitchFamily="18" charset="-78"/>
              <a:cs typeface="Simplified Arabic" pitchFamily="18" charset="-78"/>
            </a:endParaRPr>
          </a:p>
          <a:p>
            <a:endParaRPr lang="ar-SA"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676456" cy="6858000"/>
          </a:xfrm>
        </p:spPr>
        <p:txBody>
          <a:bodyPr>
            <a:normAutofit fontScale="92500" lnSpcReduction="20000"/>
          </a:bodyPr>
          <a:lstStyle/>
          <a:p>
            <a:pPr algn="ctr">
              <a:buNone/>
            </a:pPr>
            <a:r>
              <a:rPr lang="ar-SA" sz="4300" dirty="0" smtClean="0">
                <a:solidFill>
                  <a:srgbClr val="FF0000"/>
                </a:solidFill>
                <a:latin typeface="Simplified Arabic" pitchFamily="18" charset="-78"/>
                <a:cs typeface="PT Bold Heading" pitchFamily="2" charset="-78"/>
              </a:rPr>
              <a:t>طرق قياس الإدراك الحسي للمنبهات </a:t>
            </a:r>
          </a:p>
          <a:p>
            <a:pPr algn="just"/>
            <a:r>
              <a:rPr lang="ar-SA" sz="3200" b="1" dirty="0" smtClean="0">
                <a:solidFill>
                  <a:srgbClr val="FFFF00"/>
                </a:solidFill>
                <a:latin typeface="Simplified Arabic" pitchFamily="18" charset="-78"/>
                <a:cs typeface="Simplified Arabic" pitchFamily="18" charset="-78"/>
              </a:rPr>
              <a:t>لكل عضو من أعضاء الحس حدودًا دنيا لا يستطيع أن يحس قبلها، وحدودًا عليا لا يمكن أن يحس بعدها. وتوجد فروق نسبية بين الأفراد في مدى الإحساس.</a:t>
            </a:r>
          </a:p>
          <a:p>
            <a:pPr algn="just">
              <a:lnSpc>
                <a:spcPct val="90000"/>
              </a:lnSpc>
            </a:pPr>
            <a:r>
              <a:rPr lang="ar-SA" sz="3200" b="1" dirty="0" smtClean="0">
                <a:latin typeface="Simplified Arabic" pitchFamily="18" charset="-78"/>
                <a:cs typeface="Simplified Arabic" pitchFamily="18" charset="-78"/>
              </a:rPr>
              <a:t>ويقدر بعض العلماء العتبة المطلقة لدى الإنسان السليم الحواس بصورة تقريبية كما يلي: </a:t>
            </a:r>
          </a:p>
          <a:p>
            <a:pPr marL="582930" indent="-514350" algn="just">
              <a:lnSpc>
                <a:spcPct val="90000"/>
              </a:lnSpc>
              <a:buFont typeface="+mj-lt"/>
              <a:buAutoNum type="arabicPeriod"/>
            </a:pPr>
            <a:r>
              <a:rPr lang="ar-SA" sz="3200" b="1" dirty="0" smtClean="0">
                <a:solidFill>
                  <a:srgbClr val="FF0000"/>
                </a:solidFill>
                <a:latin typeface="Simplified Arabic" pitchFamily="18" charset="-78"/>
                <a:cs typeface="Simplified Arabic" pitchFamily="18" charset="-78"/>
              </a:rPr>
              <a:t>الإبصار: </a:t>
            </a:r>
            <a:r>
              <a:rPr lang="ar-SA" sz="3200" b="1" dirty="0" smtClean="0">
                <a:solidFill>
                  <a:srgbClr val="00B0F0"/>
                </a:solidFill>
                <a:latin typeface="Simplified Arabic" pitchFamily="18" charset="-78"/>
                <a:cs typeface="Simplified Arabic" pitchFamily="18" charset="-78"/>
              </a:rPr>
              <a:t>إمكانية رؤية ضوء شمعة على بعد (30) ميل حوالى (48) كيلو متر . </a:t>
            </a:r>
          </a:p>
          <a:p>
            <a:pPr marL="582930" indent="-514350" algn="just">
              <a:lnSpc>
                <a:spcPct val="90000"/>
              </a:lnSpc>
              <a:buFont typeface="+mj-lt"/>
              <a:buAutoNum type="arabicPeriod"/>
            </a:pPr>
            <a:r>
              <a:rPr lang="ar-SA" sz="3200" b="1" dirty="0" smtClean="0">
                <a:solidFill>
                  <a:srgbClr val="FF0000"/>
                </a:solidFill>
                <a:latin typeface="Simplified Arabic" pitchFamily="18" charset="-78"/>
                <a:cs typeface="Simplified Arabic" pitchFamily="18" charset="-78"/>
              </a:rPr>
              <a:t>السمع: </a:t>
            </a:r>
            <a:r>
              <a:rPr lang="ar-SA" sz="3200" b="1" dirty="0" smtClean="0">
                <a:solidFill>
                  <a:srgbClr val="00B0F0"/>
                </a:solidFill>
                <a:latin typeface="Simplified Arabic" pitchFamily="18" charset="-78"/>
                <a:cs typeface="Simplified Arabic" pitchFamily="18" charset="-78"/>
              </a:rPr>
              <a:t>إمكانية سماع ساعة عادية على بعد (20) قدم حوالى (6) متر تقريباً. </a:t>
            </a:r>
          </a:p>
          <a:p>
            <a:pPr marL="582930" indent="-514350" algn="just">
              <a:lnSpc>
                <a:spcPct val="90000"/>
              </a:lnSpc>
              <a:buFont typeface="+mj-lt"/>
              <a:buAutoNum type="arabicPeriod"/>
            </a:pPr>
            <a:r>
              <a:rPr lang="ar-SA" sz="3200" b="1" dirty="0" smtClean="0">
                <a:solidFill>
                  <a:srgbClr val="FF0000"/>
                </a:solidFill>
                <a:latin typeface="Simplified Arabic" pitchFamily="18" charset="-78"/>
                <a:cs typeface="Simplified Arabic" pitchFamily="18" charset="-78"/>
              </a:rPr>
              <a:t>الذوق: </a:t>
            </a:r>
            <a:r>
              <a:rPr lang="ar-SA" sz="3200" b="1" dirty="0" smtClean="0">
                <a:solidFill>
                  <a:srgbClr val="00B0F0"/>
                </a:solidFill>
                <a:latin typeface="Simplified Arabic" pitchFamily="18" charset="-78"/>
                <a:cs typeface="Simplified Arabic" pitchFamily="18" charset="-78"/>
              </a:rPr>
              <a:t>إمكانية ذوق ملعقة صغيرة من السكر مذابة فى جالونين حوالى (9) لتر ماء. </a:t>
            </a:r>
          </a:p>
          <a:p>
            <a:pPr marL="582930" indent="-514350" algn="just">
              <a:lnSpc>
                <a:spcPct val="90000"/>
              </a:lnSpc>
              <a:buFont typeface="+mj-lt"/>
              <a:buAutoNum type="arabicPeriod"/>
            </a:pPr>
            <a:r>
              <a:rPr lang="ar-SA" sz="3200" b="1" dirty="0" smtClean="0">
                <a:solidFill>
                  <a:srgbClr val="FF0000"/>
                </a:solidFill>
                <a:latin typeface="Simplified Arabic" pitchFamily="18" charset="-78"/>
                <a:cs typeface="Simplified Arabic" pitchFamily="18" charset="-78"/>
              </a:rPr>
              <a:t>الشم: </a:t>
            </a:r>
            <a:r>
              <a:rPr lang="ar-SA" sz="3200" b="1" dirty="0" smtClean="0">
                <a:solidFill>
                  <a:srgbClr val="00B0F0"/>
                </a:solidFill>
                <a:latin typeface="Simplified Arabic" pitchFamily="18" charset="-78"/>
                <a:cs typeface="Simplified Arabic" pitchFamily="18" charset="-78"/>
              </a:rPr>
              <a:t>إمكانية شم نقطة من العطر المركز منتشرة فى شقة مكونة من ثلاث حجرات . </a:t>
            </a:r>
          </a:p>
          <a:p>
            <a:pPr marL="582930" indent="-514350" algn="just">
              <a:lnSpc>
                <a:spcPct val="90000"/>
              </a:lnSpc>
              <a:buFont typeface="+mj-lt"/>
              <a:buAutoNum type="arabicPeriod"/>
            </a:pPr>
            <a:r>
              <a:rPr lang="ar-SA" sz="3200" b="1" dirty="0" smtClean="0">
                <a:solidFill>
                  <a:srgbClr val="FF0000"/>
                </a:solidFill>
                <a:latin typeface="Simplified Arabic" pitchFamily="18" charset="-78"/>
                <a:cs typeface="Simplified Arabic" pitchFamily="18" charset="-78"/>
              </a:rPr>
              <a:t>اللمس: </a:t>
            </a:r>
            <a:r>
              <a:rPr lang="ar-SA" sz="3200" b="1" dirty="0" smtClean="0">
                <a:solidFill>
                  <a:srgbClr val="00B0F0"/>
                </a:solidFill>
                <a:latin typeface="Simplified Arabic" pitchFamily="18" charset="-78"/>
                <a:cs typeface="Simplified Arabic" pitchFamily="18" charset="-78"/>
              </a:rPr>
              <a:t>إمكانية الإحساس بلمس جناح بعوضة على بعد سنتيمتر واحد تقريبًا. </a:t>
            </a:r>
            <a:endParaRPr lang="en-US" sz="3200" b="1" dirty="0" smtClean="0">
              <a:solidFill>
                <a:srgbClr val="00B0F0"/>
              </a:solidFill>
              <a:latin typeface="Simplified Arabic" pitchFamily="18" charset="-78"/>
              <a:cs typeface="Simplified Arabic" pitchFamily="18" charset="-78"/>
            </a:endParaRPr>
          </a:p>
          <a:p>
            <a:pPr algn="just"/>
            <a:endParaRPr lang="ar-SA" sz="3200" dirty="0" smtClean="0">
              <a:solidFill>
                <a:srgbClr val="FFFF00"/>
              </a:solidFill>
              <a:latin typeface="Simplified Arabic" pitchFamily="18" charset="-78"/>
              <a:cs typeface="Simplified Arabic" pitchFamily="18" charset="-78"/>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496944" cy="6669360"/>
          </a:xfrm>
        </p:spPr>
        <p:txBody>
          <a:bodyPr/>
          <a:lstStyle/>
          <a:p>
            <a:pPr algn="just"/>
            <a:r>
              <a:rPr lang="ar-SA" sz="3200" b="1" dirty="0" smtClean="0">
                <a:solidFill>
                  <a:srgbClr val="00B0F0"/>
                </a:solidFill>
                <a:latin typeface="Simplified Arabic" pitchFamily="18" charset="-78"/>
                <a:cs typeface="Simplified Arabic" pitchFamily="18" charset="-78"/>
              </a:rPr>
              <a:t>ويعتمد تحديد العتبة المطلقة أو الفارقة على إجراء عدد كبير من المحاولات تقدم فيها منبهات طبيعية متفاوتة في مقدراها، ويُطلب من المشارك أن يعبر عن إدراكه الحسي لشدة المنبهات. وتكرر هذه المحاولات عدد من المرات، مع ضبط مختلف مصادر أخطاء الملاحظة والقياس.</a:t>
            </a:r>
          </a:p>
          <a:p>
            <a:pPr algn="just"/>
            <a:r>
              <a:rPr lang="ar-SA" sz="3200" b="1" dirty="0" smtClean="0">
                <a:latin typeface="Simplified Arabic" pitchFamily="18" charset="-78"/>
                <a:cs typeface="Simplified Arabic" pitchFamily="18" charset="-78"/>
              </a:rPr>
              <a:t>وفيما يلي عرض لأهم الطرق السيكوفيزيقية المستخدمة في قياس كل من العتبة المطلقة والفارقة.</a:t>
            </a:r>
          </a:p>
          <a:p>
            <a:endParaRPr lang="ar-SA"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0"/>
            <a:ext cx="8820472" cy="6858000"/>
          </a:xfrm>
        </p:spPr>
        <p:txBody>
          <a:bodyPr>
            <a:normAutofit fontScale="92500" lnSpcReduction="10000"/>
          </a:bodyPr>
          <a:lstStyle/>
          <a:p>
            <a:pPr algn="just">
              <a:buNone/>
            </a:pPr>
            <a:r>
              <a:rPr lang="ar-SA" sz="4000" dirty="0" smtClean="0">
                <a:solidFill>
                  <a:srgbClr val="FF0000"/>
                </a:solidFill>
                <a:latin typeface="Simplified Arabic" pitchFamily="18" charset="-78"/>
                <a:cs typeface="PT Bold Heading" pitchFamily="2" charset="-78"/>
              </a:rPr>
              <a:t>أولاًـ طريقة الحدود: </a:t>
            </a:r>
          </a:p>
          <a:p>
            <a:pPr algn="just"/>
            <a:r>
              <a:rPr lang="ar-SA" sz="2800" b="1" dirty="0" smtClean="0">
                <a:latin typeface="Simplified Arabic" pitchFamily="18" charset="-78"/>
                <a:cs typeface="Simplified Arabic" pitchFamily="18" charset="-78"/>
              </a:rPr>
              <a:t>هي الطريقة التقليدية التي توصل لها فخنر.</a:t>
            </a:r>
          </a:p>
          <a:p>
            <a:pPr algn="just"/>
            <a:r>
              <a:rPr lang="ar-SA" sz="3200" b="1" dirty="0" smtClean="0">
                <a:solidFill>
                  <a:srgbClr val="FFFF00"/>
                </a:solidFill>
                <a:latin typeface="Simplified Arabic" pitchFamily="18" charset="-78"/>
                <a:cs typeface="Simplified Arabic" pitchFamily="18" charset="-78"/>
              </a:rPr>
              <a:t>وتتمثل في اختيار مقدار للمنبه يكون أقل من العتبة، فى المنطقة التى لا يحس فيها الفرد بوجود المنبه، ثم زيادته تدريجياً بوحدات صغيرة ثابتة حتى يذكر المفحوص بأنه قد أحس بوجود المنبه، ويستغرق عرض كل منبه وقت قصير حوالى خمس ثواني. ويُشار إلى هذه الطريقة بالتسلسل التصاعدي من الأقل إلى الأكبر. </a:t>
            </a:r>
          </a:p>
          <a:p>
            <a:pPr algn="just"/>
            <a:r>
              <a:rPr lang="ar-SA" sz="3200" b="1" dirty="0" smtClean="0">
                <a:latin typeface="Simplified Arabic" pitchFamily="18" charset="-78"/>
                <a:cs typeface="Simplified Arabic" pitchFamily="18" charset="-78"/>
              </a:rPr>
              <a:t>كما يمكن اختيار نقطة البداية فوق العتبة في المنطقة التي يحس فيها المفحوص دائماً بوجود المنبه، ثم تقليل المنبه تدريجياً بوحدات صغيرة ثابتة إلى أن يذكر المفحوص أنه لم يعد يحس بوجود المنبه، ويشار لهذه الطريقة بالتسلسل التنازلي، من الأكبر إلى الأصغر.</a:t>
            </a:r>
          </a:p>
          <a:p>
            <a:pPr algn="just"/>
            <a:r>
              <a:rPr lang="ar-SA" sz="3200" b="1" dirty="0" smtClean="0">
                <a:solidFill>
                  <a:srgbClr val="00B050"/>
                </a:solidFill>
                <a:latin typeface="Simplified Arabic" pitchFamily="18" charset="-78"/>
                <a:cs typeface="Simplified Arabic" pitchFamily="18" charset="-78"/>
              </a:rPr>
              <a:t>وينبغي أن تكون الوحدات التي يتم بها الزيادة أو النقصان في المنبه الطبيعي صغيرة، بحيث تمثل أقل تغير يمكن ملاحظته. ولذلك تسمى طريقة الحدود بطريقة أقل تغير، حيث قد يؤدى استخدام وحدات كبيرة من المنبه إلى صعوبة التحديد الدقيق للعتبة. </a:t>
            </a:r>
            <a:endParaRPr lang="en-US" sz="3200" b="1" dirty="0" smtClean="0">
              <a:solidFill>
                <a:srgbClr val="00B050"/>
              </a:solidFill>
              <a:latin typeface="Simplified Arabic" pitchFamily="18" charset="-78"/>
              <a:cs typeface="Simplified Arabic" pitchFamily="18" charset="-78"/>
            </a:endParaRPr>
          </a:p>
          <a:p>
            <a:endParaRPr lang="ar-SA"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lnSpcReduction="10000"/>
          </a:bodyPr>
          <a:lstStyle/>
          <a:p>
            <a:pPr algn="just">
              <a:lnSpc>
                <a:spcPct val="90000"/>
              </a:lnSpc>
            </a:pPr>
            <a:r>
              <a:rPr lang="ar-SA" sz="2800" b="1" dirty="0" smtClean="0">
                <a:solidFill>
                  <a:schemeClr val="tx2">
                    <a:lumMod val="50000"/>
                  </a:schemeClr>
                </a:solidFill>
                <a:latin typeface="Simplified Arabic" pitchFamily="18" charset="-78"/>
                <a:cs typeface="Simplified Arabic" pitchFamily="18" charset="-78"/>
              </a:rPr>
              <a:t>ولا يشترط أن يبدأ الفاحص كل سلسلة عند أعلى نقطة أو أقل نقطة على مقياس شدة المنبه، وإنما يراعى أن تتغير نقطة البداية من سلسلة إلى أخرى حتى لا تتأثر استجابة المفحوص بتكوين أنماط ثابتة ليس لها علاقة بتغير المنبهات. </a:t>
            </a:r>
          </a:p>
          <a:p>
            <a:pPr algn="just">
              <a:lnSpc>
                <a:spcPct val="90000"/>
              </a:lnSpc>
            </a:pPr>
            <a:r>
              <a:rPr lang="ar-SA" sz="3200" b="1" u="sng" dirty="0" smtClean="0">
                <a:solidFill>
                  <a:srgbClr val="FFFF00"/>
                </a:solidFill>
                <a:latin typeface="Simplified Arabic" pitchFamily="18" charset="-78"/>
                <a:cs typeface="Simplified Arabic" pitchFamily="18" charset="-78"/>
              </a:rPr>
              <a:t>طرق حساب العتبة الفارقة والمطلقة: </a:t>
            </a:r>
          </a:p>
          <a:p>
            <a:pPr algn="just"/>
            <a:r>
              <a:rPr lang="ar-SA" sz="2800" b="1" u="sng" dirty="0" smtClean="0">
                <a:solidFill>
                  <a:srgbClr val="FF0000"/>
                </a:solidFill>
                <a:latin typeface="Simplified Arabic" pitchFamily="18" charset="-78"/>
                <a:cs typeface="Simplified Arabic" pitchFamily="18" charset="-78"/>
              </a:rPr>
              <a:t>1ـ نسبة فبر: </a:t>
            </a:r>
            <a:r>
              <a:rPr lang="ar-SA" sz="2800" b="1" dirty="0" smtClean="0">
                <a:solidFill>
                  <a:srgbClr val="92D050"/>
                </a:solidFill>
                <a:latin typeface="Simplified Arabic" pitchFamily="18" charset="-78"/>
                <a:cs typeface="Simplified Arabic" pitchFamily="18" charset="-78"/>
              </a:rPr>
              <a:t>اكتشف فبر وجود علاقة ثابتة تربط بين شدة المنبه ودرجة الإحساس بالتغير فى شدة هذا المنبه، حيث تتغير قيمة العتبة الفارقة بحسب التغير فى قيمة المنبه المعيارى، فالعتبة الفارقة للمنبه الصوتي المعياري الذي شدته 20 ديسبل تختلف عن العتبة الفارقة للمنبه الذي شدته 12 ديسبل. وكلما زادت قيمة المنبه المعيارى زادت قيمة العتبة الفارقة. وأن هذه العلاقة تمثل نسبة ثابتة أي: </a:t>
            </a:r>
          </a:p>
          <a:p>
            <a:pPr algn="ctr">
              <a:buNone/>
            </a:pPr>
            <a:r>
              <a:rPr lang="ar-SA" sz="2800" b="1" dirty="0" smtClean="0">
                <a:solidFill>
                  <a:srgbClr val="FF0000"/>
                </a:solidFill>
                <a:latin typeface="Simplified Arabic" pitchFamily="18" charset="-78"/>
                <a:cs typeface="Simplified Arabic" pitchFamily="18" charset="-78"/>
              </a:rPr>
              <a:t>العتبة الفارقة / المنبة المعيارى = مقدار ثابت </a:t>
            </a:r>
          </a:p>
          <a:p>
            <a:pPr algn="just"/>
            <a:r>
              <a:rPr lang="ar-SA" sz="2800" b="1" dirty="0" smtClean="0">
                <a:latin typeface="Simplified Arabic" pitchFamily="18" charset="-78"/>
                <a:cs typeface="Simplified Arabic" pitchFamily="18" charset="-78"/>
              </a:rPr>
              <a:t>تعرض هذا القانون لانتقادات شديدة حيث أظهرت التجارب أن النسبة بين العتبة الفارقة ومقدار شدة المنبه المعياري ليست ثابتة عند المستويات المختلفة من شدة المنبه، حيث أنه تتغير في حالتي القيم العليا والدنيا لشدة المنبه، ويصدق ذلك على مختلف أنواع الإحساسات.</a:t>
            </a:r>
            <a:endParaRPr lang="en-US" sz="2800" b="1" dirty="0" smtClean="0">
              <a:latin typeface="Simplified Arabic" pitchFamily="18" charset="-78"/>
              <a:cs typeface="Simplified Arabic" pitchFamily="18" charset="-78"/>
            </a:endParaRPr>
          </a:p>
          <a:p>
            <a:pPr algn="just">
              <a:lnSpc>
                <a:spcPct val="90000"/>
              </a:lnSpc>
            </a:pPr>
            <a:r>
              <a:rPr lang="ar-SA" sz="2800" dirty="0" smtClean="0">
                <a:latin typeface="Simplified Arabic" pitchFamily="18" charset="-78"/>
                <a:cs typeface="Simplified Arabic" pitchFamily="18" charset="-78"/>
              </a:rPr>
              <a:t> </a:t>
            </a:r>
            <a:endParaRPr lang="en-US" sz="2800" dirty="0" smtClean="0">
              <a:latin typeface="Simplified Arabic" pitchFamily="18" charset="-78"/>
              <a:cs typeface="Simplified Arabic" pitchFamily="18" charset="-78"/>
            </a:endParaRPr>
          </a:p>
          <a:p>
            <a:endParaRPr lang="ar-SA"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a:bodyPr>
          <a:lstStyle/>
          <a:p>
            <a:pPr algn="just">
              <a:buNone/>
            </a:pPr>
            <a:r>
              <a:rPr lang="ar-SA" sz="3200" b="1" u="sng" dirty="0" smtClean="0">
                <a:solidFill>
                  <a:srgbClr val="FF0000"/>
                </a:solidFill>
                <a:latin typeface="Simplified Arabic" pitchFamily="18" charset="-78"/>
                <a:cs typeface="Simplified Arabic" pitchFamily="18" charset="-78"/>
              </a:rPr>
              <a:t>2ـ قانون فخنر: </a:t>
            </a:r>
            <a:r>
              <a:rPr lang="ar-SA" sz="3200" b="1" dirty="0" smtClean="0">
                <a:solidFill>
                  <a:srgbClr val="00B0F0"/>
                </a:solidFill>
                <a:latin typeface="Simplified Arabic" pitchFamily="18" charset="-78"/>
                <a:cs typeface="Simplified Arabic" pitchFamily="18" charset="-78"/>
              </a:rPr>
              <a:t>يرى أن العتبة الفارقة يمكن استخدامها كوحدة معيارية لقياس مقدار الإحساس، وقد حاول أن يضع قانون يحدد العلاقة بين مقدار المنبة من ناحية ومقدار الإحساس بهذا المنبة من ناحية أخرى.</a:t>
            </a:r>
          </a:p>
          <a:p>
            <a:pPr algn="just"/>
            <a:r>
              <a:rPr lang="ar-SA" sz="3200" b="1" dirty="0" smtClean="0">
                <a:solidFill>
                  <a:srgbClr val="FFFF00"/>
                </a:solidFill>
                <a:latin typeface="Simplified Arabic" pitchFamily="18" charset="-78"/>
                <a:cs typeface="Simplified Arabic" pitchFamily="18" charset="-78"/>
              </a:rPr>
              <a:t>وحاول تجنب الانتقادات التي وجهت إلى نسبة فبر، حيث لاحظ أن الزيادة فى شدة المنبة لا تقابلها زيادة مماثلة فى مقدار الإحساس بهذا المنبه، فالزيادة فى شدة المنبة تسير بمتوالية هندسية، بينما الزيادة فى مقدار الإحساس تسير بمتوالية عددية وعلى هذا الأساس وضع القانون التالى : </a:t>
            </a:r>
            <a:endParaRPr lang="en-US" sz="3200" b="1" dirty="0" smtClean="0">
              <a:solidFill>
                <a:srgbClr val="FFFF00"/>
              </a:solidFill>
              <a:latin typeface="Simplified Arabic" pitchFamily="18" charset="-78"/>
              <a:cs typeface="Simplified Arabic" pitchFamily="18" charset="-78"/>
            </a:endParaRPr>
          </a:p>
          <a:p>
            <a:pPr algn="just"/>
            <a:r>
              <a:rPr lang="en-US" sz="3200" b="1" dirty="0" smtClean="0">
                <a:latin typeface="Simplified Arabic" pitchFamily="18" charset="-78"/>
                <a:cs typeface="Simplified Arabic" pitchFamily="18" charset="-78"/>
              </a:rPr>
              <a:t>S= K Log I</a:t>
            </a:r>
            <a:r>
              <a:rPr lang="ar-SA" sz="3200" b="1" dirty="0" smtClean="0">
                <a:latin typeface="Simplified Arabic" pitchFamily="18" charset="-78"/>
                <a:cs typeface="Simplified Arabic" pitchFamily="18" charset="-78"/>
              </a:rPr>
              <a:t> أي ح = ك لو س </a:t>
            </a:r>
          </a:p>
          <a:p>
            <a:pPr algn="just"/>
            <a:r>
              <a:rPr lang="ar-SA" sz="3200" b="1" dirty="0" smtClean="0">
                <a:latin typeface="Simplified Arabic" pitchFamily="18" charset="-78"/>
                <a:cs typeface="Simplified Arabic" pitchFamily="18" charset="-78"/>
              </a:rPr>
              <a:t>حيث ح مقدار الإحساس، ك نسبة ثابتة، لو س لوغارتم الشدة الطبيعية للمنبة . </a:t>
            </a:r>
          </a:p>
          <a:p>
            <a:pPr algn="just"/>
            <a:endParaRPr lang="ar-SA" sz="3200" b="1" dirty="0" smtClean="0">
              <a:latin typeface="Simplified Arabic" pitchFamily="18" charset="-78"/>
              <a:cs typeface="Simplified Arabic" pitchFamily="18" charset="-78"/>
            </a:endParaRPr>
          </a:p>
          <a:p>
            <a:endParaRPr lang="ar-SA"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Autofit/>
          </a:bodyPr>
          <a:lstStyle/>
          <a:p>
            <a:pPr algn="just">
              <a:buNone/>
            </a:pPr>
            <a:r>
              <a:rPr lang="ar-SA" sz="3200" b="1" u="sng" dirty="0" smtClean="0">
                <a:solidFill>
                  <a:srgbClr val="FF0000"/>
                </a:solidFill>
                <a:latin typeface="Simplified Arabic" pitchFamily="18" charset="-78"/>
                <a:cs typeface="Simplified Arabic" pitchFamily="18" charset="-78"/>
              </a:rPr>
              <a:t>4ـ قانون ستيفنس: </a:t>
            </a:r>
            <a:r>
              <a:rPr lang="ar-SA" sz="2800" b="1" dirty="0" smtClean="0">
                <a:latin typeface="Simplified Arabic" pitchFamily="18" charset="-78"/>
                <a:cs typeface="Simplified Arabic" pitchFamily="18" charset="-78"/>
              </a:rPr>
              <a:t>توصل ستيفنس من دراساته العديدة إلى أن قانون فخنر لا يصلح للتعبير عن العلاقة بين مقدار المنبه، ومقدار الإحساس به، وأن هذه العلاقة يمكن التعبير عنها رياضياً كما يلي: </a:t>
            </a:r>
          </a:p>
          <a:p>
            <a:pPr algn="just"/>
            <a:r>
              <a:rPr lang="en-US" sz="2800" b="1" dirty="0" smtClean="0">
                <a:latin typeface="Simplified Arabic" pitchFamily="18" charset="-78"/>
                <a:cs typeface="Simplified Arabic" pitchFamily="18" charset="-78"/>
              </a:rPr>
              <a:t>S= K Ib =b(Log I) + Log K</a:t>
            </a:r>
            <a:r>
              <a:rPr lang="ar-SA" sz="2800" b="1" dirty="0" smtClean="0">
                <a:latin typeface="Simplified Arabic" pitchFamily="18" charset="-78"/>
                <a:cs typeface="Simplified Arabic" pitchFamily="18" charset="-78"/>
              </a:rPr>
              <a:t> </a:t>
            </a:r>
          </a:p>
          <a:p>
            <a:pPr algn="just"/>
            <a:r>
              <a:rPr lang="ar-SA" sz="2800" b="1" dirty="0" smtClean="0">
                <a:latin typeface="Simplified Arabic" pitchFamily="18" charset="-78"/>
                <a:cs typeface="Simplified Arabic" pitchFamily="18" charset="-78"/>
              </a:rPr>
              <a:t>أي ح = ك س م = الأس م ( لو س ) + لو ك </a:t>
            </a:r>
          </a:p>
          <a:p>
            <a:pPr algn="just"/>
            <a:r>
              <a:rPr lang="ar-SA" sz="2800" b="1" dirty="0" smtClean="0">
                <a:latin typeface="Simplified Arabic" pitchFamily="18" charset="-78"/>
                <a:cs typeface="Simplified Arabic" pitchFamily="18" charset="-78"/>
              </a:rPr>
              <a:t>ح مقدار الإحساس بالمنبه، ك نسبة ثابتة، س م  مقدار المنبة مرفوعاً إلى الأس ب  </a:t>
            </a:r>
            <a:endParaRPr lang="en-US" sz="2800" b="1" dirty="0" smtClean="0">
              <a:latin typeface="Simplified Arabic" pitchFamily="18" charset="-78"/>
              <a:cs typeface="Simplified Arabic" pitchFamily="18" charset="-78"/>
            </a:endParaRPr>
          </a:p>
          <a:p>
            <a:pPr algn="just">
              <a:lnSpc>
                <a:spcPct val="90000"/>
              </a:lnSpc>
            </a:pPr>
            <a:r>
              <a:rPr lang="ar-SA" sz="2800" b="1" dirty="0" smtClean="0">
                <a:solidFill>
                  <a:srgbClr val="FFFF00"/>
                </a:solidFill>
                <a:latin typeface="Simplified Arabic" pitchFamily="18" charset="-78"/>
                <a:cs typeface="PT Bold Heading" pitchFamily="2" charset="-78"/>
              </a:rPr>
              <a:t>تتعرض طريقة الحدود لنوعين من الأخطاء: </a:t>
            </a:r>
          </a:p>
          <a:p>
            <a:pPr algn="just">
              <a:lnSpc>
                <a:spcPct val="90000"/>
              </a:lnSpc>
              <a:buNone/>
            </a:pPr>
            <a:r>
              <a:rPr lang="ar-SA" sz="2800" b="1" dirty="0" smtClean="0">
                <a:solidFill>
                  <a:srgbClr val="FFFF00"/>
                </a:solidFill>
                <a:latin typeface="Simplified Arabic" pitchFamily="18" charset="-78"/>
                <a:cs typeface="Simplified Arabic" pitchFamily="18" charset="-78"/>
              </a:rPr>
              <a:t>1ـ أخطاء التعود: </a:t>
            </a:r>
            <a:r>
              <a:rPr lang="ar-SA" sz="2800" b="1" dirty="0" smtClean="0">
                <a:latin typeface="Simplified Arabic" pitchFamily="18" charset="-78"/>
                <a:cs typeface="Simplified Arabic" pitchFamily="18" charset="-78"/>
              </a:rPr>
              <a:t>استمرار المفحوص فى تكرار الاستجابة المعتادة.</a:t>
            </a:r>
          </a:p>
          <a:p>
            <a:pPr algn="just">
              <a:lnSpc>
                <a:spcPct val="90000"/>
              </a:lnSpc>
              <a:buNone/>
            </a:pPr>
            <a:r>
              <a:rPr lang="ar-SA" sz="2800" b="1" dirty="0" smtClean="0">
                <a:solidFill>
                  <a:srgbClr val="FFFF00"/>
                </a:solidFill>
                <a:latin typeface="Simplified Arabic" pitchFamily="18" charset="-78"/>
                <a:cs typeface="Simplified Arabic" pitchFamily="18" charset="-78"/>
              </a:rPr>
              <a:t>2ـ أخطاء التوقع: </a:t>
            </a:r>
            <a:r>
              <a:rPr lang="ar-SA" sz="2800" b="1" dirty="0" smtClean="0">
                <a:latin typeface="Simplified Arabic" pitchFamily="18" charset="-78"/>
                <a:cs typeface="Simplified Arabic" pitchFamily="18" charset="-78"/>
              </a:rPr>
              <a:t>وهى عكس أخطاء التعود، حيث يستجيب المفحوص على أساس توقعاته أكثر مما يستجيب على أساس ما يلاحظه فعلاً.</a:t>
            </a:r>
          </a:p>
          <a:p>
            <a:pPr algn="just">
              <a:lnSpc>
                <a:spcPct val="90000"/>
              </a:lnSpc>
            </a:pPr>
            <a:r>
              <a:rPr lang="ar-SA" sz="2800" b="1" dirty="0" smtClean="0">
                <a:latin typeface="Simplified Arabic" pitchFamily="18" charset="-78"/>
                <a:cs typeface="Simplified Arabic" pitchFamily="18" charset="-78"/>
              </a:rPr>
              <a:t> ويظهر تأثير هذين الخطأين بوضوح إذا اعتمدنا في تقدير العتبة على التسلسل التصاعدي وحده، أو التنازلي وحده.</a:t>
            </a:r>
            <a:endParaRPr lang="ar-SA" sz="3200"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669360"/>
          </a:xfrm>
        </p:spPr>
        <p:txBody>
          <a:bodyPr>
            <a:normAutofit fontScale="70000" lnSpcReduction="20000"/>
          </a:bodyPr>
          <a:lstStyle/>
          <a:p>
            <a:pPr algn="just">
              <a:buNone/>
            </a:pPr>
            <a:r>
              <a:rPr lang="ar-SA" sz="5200" dirty="0" smtClean="0">
                <a:solidFill>
                  <a:srgbClr val="FF0000"/>
                </a:solidFill>
                <a:latin typeface="Simplified Arabic" pitchFamily="18" charset="-78"/>
                <a:cs typeface="PT Bold Heading" pitchFamily="2" charset="-78"/>
              </a:rPr>
              <a:t>ثانياًـ طريقة المنبهات الثابتة:</a:t>
            </a:r>
          </a:p>
          <a:p>
            <a:pPr algn="just"/>
            <a:r>
              <a:rPr lang="ar-SA" sz="4100" b="1" dirty="0" smtClean="0">
                <a:solidFill>
                  <a:srgbClr val="FFFF00"/>
                </a:solidFill>
                <a:latin typeface="Simplified Arabic" pitchFamily="18" charset="-78"/>
                <a:cs typeface="Simplified Arabic" pitchFamily="18" charset="-78"/>
              </a:rPr>
              <a:t>تقوم هذه الطريقة على اختيار عدد محدود من المنبهات بحيث يقدم كل منبه عدد كبير من المرات، لذلك أطلق عليها طريقة المنبهات الثابتة، لأن المحاولات تتم فى إطار مجموعة ثابتة من المنبهات، ونظراً لأن تقديم المنبهات لا يتم بحسب الترتيب الصاعد أو النازل وإنما يتم بطريقة عشوائية فقد عرفت باسم طريقة التقديم العشوائي. </a:t>
            </a:r>
          </a:p>
          <a:p>
            <a:pPr algn="just"/>
            <a:r>
              <a:rPr lang="ar-SA" sz="4100" b="1" dirty="0" smtClean="0">
                <a:solidFill>
                  <a:schemeClr val="tx2">
                    <a:lumMod val="50000"/>
                  </a:schemeClr>
                </a:solidFill>
                <a:latin typeface="Simplified Arabic" pitchFamily="18" charset="-78"/>
                <a:cs typeface="Simplified Arabic" pitchFamily="18" charset="-78"/>
              </a:rPr>
              <a:t>وتتميز هذه الطريقة بأنها تختصر عدد المنبهات المقدمة للمفحوص، بحيث تستبعد من التقديم المنبهات التى يكون المفحوص متأكداً بأنها أكبر أو أصغر من عتبة الإحساس، كما أنها تضبط التأثير الدخيل لكل من التعود والتوقع نتيجة لتقديم المنبهات بشكل عشوائي.</a:t>
            </a:r>
          </a:p>
          <a:p>
            <a:pPr algn="just"/>
            <a:r>
              <a:rPr lang="ar-SA" sz="4100" b="1" dirty="0" smtClean="0">
                <a:solidFill>
                  <a:srgbClr val="92D050"/>
                </a:solidFill>
                <a:latin typeface="Simplified Arabic" pitchFamily="18" charset="-78"/>
                <a:cs typeface="Simplified Arabic" pitchFamily="18" charset="-78"/>
              </a:rPr>
              <a:t>وتُقدم المنبهات بطريقة عشوائية لعدد كبير من المرات، ويتم اختيارها من مسافة عدم التأكد. ويُطلب من المفحوص أن يقول ” نعم ” إذا أحس بالمنبه، وأن يقول ” لا“ إذا لم يحس به. وتحسب متوسطات الاستجابة بـ ” نعم ” لكل منبه، وتقع العتبة المطلقة عند النقطة من شدة المنبه التي تصل فيها نسبة الاستيجابة بنعم 50%. </a:t>
            </a:r>
          </a:p>
          <a:p>
            <a:pPr algn="just"/>
            <a:r>
              <a:rPr lang="ar-SA" sz="4100" b="1" dirty="0" smtClean="0">
                <a:solidFill>
                  <a:srgbClr val="92D050"/>
                </a:solidFill>
                <a:latin typeface="Simplified Arabic" pitchFamily="18" charset="-78"/>
                <a:cs typeface="Simplified Arabic" pitchFamily="18" charset="-78"/>
              </a:rPr>
              <a:t>عيوبها: أنها تستغرق وقتًا طويلاً.</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0"/>
            <a:ext cx="8820472" cy="6858000"/>
          </a:xfrm>
        </p:spPr>
        <p:txBody>
          <a:bodyPr>
            <a:normAutofit/>
          </a:bodyPr>
          <a:lstStyle/>
          <a:p>
            <a:pPr>
              <a:buNone/>
            </a:pPr>
            <a:r>
              <a:rPr lang="ar-SA" sz="4000" dirty="0" smtClean="0">
                <a:solidFill>
                  <a:srgbClr val="FF0000"/>
                </a:solidFill>
                <a:latin typeface="Simplified Arabic" pitchFamily="18" charset="-78"/>
                <a:cs typeface="PT Bold Heading" pitchFamily="2" charset="-78"/>
              </a:rPr>
              <a:t>ثالثاًـ طريقة التعديل:</a:t>
            </a:r>
          </a:p>
          <a:p>
            <a:pPr algn="just"/>
            <a:r>
              <a:rPr lang="ar-SA" sz="3200" b="1" dirty="0" smtClean="0">
                <a:solidFill>
                  <a:schemeClr val="tx2">
                    <a:lumMod val="50000"/>
                  </a:schemeClr>
                </a:solidFill>
                <a:latin typeface="Simplified Arabic" pitchFamily="18" charset="-78"/>
                <a:cs typeface="Simplified Arabic" pitchFamily="18" charset="-78"/>
              </a:rPr>
              <a:t>وتُستخدم هذه الطريقة في تقدير العتبة المطلقة، ويتم تقدير العتبة المطلقة بحساب متوسط قيمة المنبهات التي يقرر عندها أنه قد بدأ يحس بالمنبه في حالة الزيادة، أو إلى النقطة التى بدأ لا يحس فيها بالمنبه فى حالة النقصان. </a:t>
            </a:r>
          </a:p>
          <a:p>
            <a:pPr algn="just"/>
            <a:r>
              <a:rPr lang="ar-SA" sz="3200" b="1" dirty="0" smtClean="0">
                <a:latin typeface="Simplified Arabic" pitchFamily="18" charset="-78"/>
                <a:cs typeface="Simplified Arabic" pitchFamily="18" charset="-78"/>
              </a:rPr>
              <a:t>ويمكن استخدامها لتحديد العتبة الفارقة بتقديم منبه ثابت (معيارى) بالإضافة إلى المنبهات المتغيرة التى يتحكم المفحوص فى تعديلها حتى يصل إلى النقطة التى يحس فيها بتساوى المنبه للمتغير فى الشدة مع المنبه المعيارى، ويطلق عليها نقطة التساوى الذاتى وهذه النقطة قد تختلف عن نقطة التساوى الحقيقى والتى تكون فيها شدة المنبه المتغير مساوية تماماً لشدة المنبه المعيارى. </a:t>
            </a:r>
            <a:endParaRPr lang="ar-SA"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a:bodyPr>
          <a:lstStyle/>
          <a:p>
            <a:pPr>
              <a:buNone/>
              <a:defRPr/>
            </a:pPr>
            <a:r>
              <a:rPr lang="ar-SA" sz="4000" b="1" u="sng" dirty="0" smtClean="0">
                <a:solidFill>
                  <a:srgbClr val="FFFF00"/>
                </a:solidFill>
                <a:cs typeface="PT Bold Heading" pitchFamily="2" charset="-78"/>
              </a:rPr>
              <a:t>رابعًاـ أهداف العلم:</a:t>
            </a:r>
            <a:endParaRPr lang="en-US" sz="4000" u="sng" dirty="0" smtClean="0">
              <a:solidFill>
                <a:srgbClr val="FFFF00"/>
              </a:solidFill>
              <a:cs typeface="PT Bold Heading" pitchFamily="2" charset="-78"/>
            </a:endParaRPr>
          </a:p>
          <a:p>
            <a:pPr algn="just">
              <a:buNone/>
              <a:defRPr/>
            </a:pPr>
            <a:r>
              <a:rPr lang="ar-SA" b="1" dirty="0" smtClean="0">
                <a:solidFill>
                  <a:srgbClr val="FF0000"/>
                </a:solidFill>
                <a:latin typeface="Simplified Arabic" pitchFamily="18" charset="-78"/>
                <a:cs typeface="PT Bold Heading" pitchFamily="2" charset="-78"/>
              </a:rPr>
              <a:t>1ـ الفهم: </a:t>
            </a:r>
            <a:r>
              <a:rPr lang="ar-SA" b="1" dirty="0" smtClean="0">
                <a:latin typeface="Simplified Arabic" pitchFamily="18" charset="-78"/>
                <a:cs typeface="Simplified Arabic" pitchFamily="18" charset="-78"/>
              </a:rPr>
              <a:t>ينطوي فهم الظواهر على جانبين أساسيين، هما:</a:t>
            </a:r>
            <a:endParaRPr lang="en-US" dirty="0" smtClean="0">
              <a:latin typeface="Simplified Arabic" pitchFamily="18" charset="-78"/>
              <a:cs typeface="Simplified Arabic" pitchFamily="18" charset="-78"/>
            </a:endParaRPr>
          </a:p>
          <a:p>
            <a:pPr algn="just">
              <a:buNone/>
              <a:defRPr/>
            </a:pPr>
            <a:r>
              <a:rPr lang="ar-SA" b="1" dirty="0" smtClean="0">
                <a:solidFill>
                  <a:srgbClr val="0070C0"/>
                </a:solidFill>
                <a:latin typeface="Simplified Arabic" pitchFamily="18" charset="-78"/>
                <a:cs typeface="Simplified Arabic" pitchFamily="18" charset="-78"/>
              </a:rPr>
              <a:t>أ ـ </a:t>
            </a:r>
            <a:r>
              <a:rPr lang="ar-SA" b="1" u="sng" dirty="0" smtClean="0">
                <a:solidFill>
                  <a:srgbClr val="0070C0"/>
                </a:solidFill>
                <a:latin typeface="Simplified Arabic" pitchFamily="18" charset="-78"/>
                <a:cs typeface="Simplified Arabic" pitchFamily="18" charset="-78"/>
              </a:rPr>
              <a:t>الوصف:</a:t>
            </a:r>
            <a:r>
              <a:rPr lang="ar-SA" b="1" dirty="0" smtClean="0">
                <a:solidFill>
                  <a:srgbClr val="0070C0"/>
                </a:solidFill>
                <a:latin typeface="Simplified Arabic" pitchFamily="18" charset="-78"/>
                <a:cs typeface="Simplified Arabic" pitchFamily="18" charset="-78"/>
              </a:rPr>
              <a:t> </a:t>
            </a:r>
            <a:r>
              <a:rPr lang="ar-SA" b="1" dirty="0" smtClean="0">
                <a:latin typeface="Simplified Arabic" pitchFamily="18" charset="-78"/>
                <a:cs typeface="Simplified Arabic" pitchFamily="18" charset="-78"/>
              </a:rPr>
              <a:t>ويشير إلى التحقق من طبيعة الظاهرة ( مثل التحصيل الدراسي، أو التأخر العقلي، أو الغش المدرسي، أو العنف، أو التدخين) عن طريق معرفة خصائصها، أو مكوناتها، أو المتغيرات التي تشكلها،  ومعدلات انتشارها. ومثال هذا ما هي معدلات انتشار التدخين، وما هي أنواع المواد التي يتم تدخينها، ومعدلات استهلاك كل مادة منها، وأي الفئات العمرية أكثر تدخينًا، وما هي معدلات انتشار التدخين بين الجنسين ( الذكور و الإناث )؟ </a:t>
            </a:r>
            <a:endParaRPr lang="en-US" dirty="0" smtClean="0">
              <a:latin typeface="Simplified Arabic" pitchFamily="18" charset="-78"/>
              <a:cs typeface="Simplified Arabic" pitchFamily="18" charset="-78"/>
            </a:endParaRPr>
          </a:p>
          <a:p>
            <a:pPr algn="just">
              <a:buNone/>
              <a:defRPr/>
            </a:pPr>
            <a:r>
              <a:rPr lang="ar-SA" b="1" dirty="0" smtClean="0">
                <a:latin typeface="Simplified Arabic" pitchFamily="18" charset="-78"/>
                <a:cs typeface="Simplified Arabic" pitchFamily="18" charset="-78"/>
              </a:rPr>
              <a:t>   ورغم أهمية وصف الظاهرة إلا أن وصفنا للظاهرة لا يؤدي إلى فهمنا لها، فوصفنا لسلوك التدخين بمختلف جوانبها لا يعني فهمنا له، وهنا يأتي دور تفسير الظاهرة، ففهم الظاهرة لا يكتمل بوصفها بل لابد من تفسيرها.</a:t>
            </a:r>
            <a:endParaRPr lang="en-US" dirty="0" smtClean="0">
              <a:latin typeface="Simplified Arabic" pitchFamily="18" charset="-78"/>
              <a:cs typeface="Simplified Arabic" pitchFamily="18" charset="-78"/>
            </a:endParaRPr>
          </a:p>
          <a:p>
            <a:endParaRPr lang="ar-SA"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a:bodyPr>
          <a:lstStyle/>
          <a:p>
            <a:pPr algn="just">
              <a:lnSpc>
                <a:spcPct val="90000"/>
              </a:lnSpc>
            </a:pPr>
            <a:r>
              <a:rPr lang="ar-SA" sz="3200" b="1" u="sng" dirty="0" smtClean="0">
                <a:solidFill>
                  <a:srgbClr val="00B0F0"/>
                </a:solidFill>
                <a:latin typeface="Simplified Arabic" pitchFamily="18" charset="-78"/>
                <a:cs typeface="Simplified Arabic" pitchFamily="18" charset="-78"/>
              </a:rPr>
              <a:t>مزايا هذه الطريقة: </a:t>
            </a:r>
          </a:p>
          <a:p>
            <a:pPr algn="just">
              <a:lnSpc>
                <a:spcPct val="90000"/>
              </a:lnSpc>
            </a:pPr>
            <a:r>
              <a:rPr lang="ar-SA" sz="3200" b="1" dirty="0" smtClean="0">
                <a:solidFill>
                  <a:srgbClr val="FFFF00"/>
                </a:solidFill>
                <a:latin typeface="Simplified Arabic" pitchFamily="18" charset="-78"/>
                <a:cs typeface="Simplified Arabic" pitchFamily="18" charset="-78"/>
              </a:rPr>
              <a:t>أهم ما يميز هذه الطريقة أن المفحوص هو الذي يتحكم في تعديل شدة المنبه سواء بالزيادة حتى يصل إلى نقطة الإحساس، أو بالنقصان حتى يصل إلى نقطة عدم الإحساس بالمنبه.</a:t>
            </a:r>
          </a:p>
          <a:p>
            <a:pPr algn="just">
              <a:lnSpc>
                <a:spcPct val="90000"/>
              </a:lnSpc>
            </a:pPr>
            <a:r>
              <a:rPr lang="ar-SA" sz="3200" b="1" dirty="0" smtClean="0">
                <a:solidFill>
                  <a:srgbClr val="FFFF00"/>
                </a:solidFill>
                <a:latin typeface="Simplified Arabic" pitchFamily="18" charset="-78"/>
                <a:cs typeface="Simplified Arabic" pitchFamily="18" charset="-78"/>
              </a:rPr>
              <a:t>تتطلب وقتًا قليلاً بالمقارنة بالطريقتين السابقتين.</a:t>
            </a:r>
          </a:p>
          <a:p>
            <a:pPr algn="just">
              <a:lnSpc>
                <a:spcPct val="90000"/>
              </a:lnSpc>
            </a:pPr>
            <a:r>
              <a:rPr lang="ar-SA" sz="3200" b="1" dirty="0" smtClean="0">
                <a:solidFill>
                  <a:srgbClr val="FFFF00"/>
                </a:solidFill>
                <a:latin typeface="Simplified Arabic" pitchFamily="18" charset="-78"/>
                <a:cs typeface="Simplified Arabic" pitchFamily="18" charset="-78"/>
              </a:rPr>
              <a:t>تضبط أخطاء التعود والتوقع بصورة أفضل.</a:t>
            </a:r>
            <a:endParaRPr lang="ar-SA"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676456" cy="6669360"/>
          </a:xfrm>
        </p:spPr>
        <p:txBody>
          <a:bodyPr>
            <a:normAutofit lnSpcReduction="10000"/>
          </a:bodyPr>
          <a:lstStyle/>
          <a:p>
            <a:pPr>
              <a:buNone/>
            </a:pPr>
            <a:r>
              <a:rPr lang="ar-SA" sz="4000" dirty="0" smtClean="0">
                <a:solidFill>
                  <a:srgbClr val="FF0000"/>
                </a:solidFill>
                <a:latin typeface="Simplified Arabic" pitchFamily="18" charset="-78"/>
                <a:cs typeface="PT Bold Heading" pitchFamily="2" charset="-78"/>
              </a:rPr>
              <a:t>رابعاًـ طريقة اكتشاف الإشارة: </a:t>
            </a:r>
          </a:p>
          <a:p>
            <a:pPr algn="just"/>
            <a:r>
              <a:rPr lang="ar-SA" sz="3200" b="1" dirty="0" smtClean="0">
                <a:solidFill>
                  <a:srgbClr val="FFFF00"/>
                </a:solidFill>
                <a:latin typeface="Simplified Arabic" pitchFamily="18" charset="-78"/>
                <a:cs typeface="Simplified Arabic" pitchFamily="18" charset="-78"/>
              </a:rPr>
              <a:t>تختلف نظرية اكتشاف الإشارة عن الطرق السيكوفيزيقية التقليدية في أنها استطاعت أن توضح العلاقة بين عملية الإدراك وعملية اتخاذ القرار، حيث يتأثر قرار الفرد بإصدار استجابة معينة بعدة عوامل من أهمها: شدة الإشارة التي يتلقاها، ومدى أهمية النتائج المترتبة على القرار، وتوقعات الفرد فى ضوء خبراته السابقة.</a:t>
            </a:r>
          </a:p>
          <a:p>
            <a:pPr algn="just"/>
            <a:r>
              <a:rPr lang="ar-SA" sz="3200" b="1" dirty="0" smtClean="0">
                <a:solidFill>
                  <a:srgbClr val="FFFF00"/>
                </a:solidFill>
                <a:latin typeface="Simplified Arabic" pitchFamily="18" charset="-78"/>
                <a:cs typeface="Simplified Arabic" pitchFamily="18" charset="-78"/>
              </a:rPr>
              <a:t>ظهرت نظرية اكتشاف الإشارة كثمرة للتقدم العلمي في مجال الاتصالات وأجهزة الرصد بالرادار، ومن اشهر القائلين بها ” أتكنسون ” وزملاؤه، وقدمت هذه النظرية مجموعة من النماذج المهمة.</a:t>
            </a:r>
          </a:p>
          <a:p>
            <a:pPr algn="just"/>
            <a:r>
              <a:rPr lang="ar-SA" sz="3200" b="1" dirty="0" smtClean="0">
                <a:solidFill>
                  <a:srgbClr val="FFFF00"/>
                </a:solidFill>
                <a:latin typeface="Simplified Arabic" pitchFamily="18" charset="-78"/>
                <a:cs typeface="Simplified Arabic" pitchFamily="18" charset="-78"/>
              </a:rPr>
              <a:t>وهذه النظرية أكثر استخداماً في مجال الإدراك السمعي لسهولة قياسه، وتعدد فوائده العملية. </a:t>
            </a:r>
            <a:endParaRPr lang="en-US" sz="3200" b="1" dirty="0" smtClean="0">
              <a:solidFill>
                <a:srgbClr val="FFFF00"/>
              </a:solidFill>
              <a:latin typeface="Simplified Arabic" pitchFamily="18" charset="-78"/>
              <a:cs typeface="Simplified Arabic" pitchFamily="18" charset="-78"/>
            </a:endParaRPr>
          </a:p>
          <a:p>
            <a:pPr>
              <a:buNone/>
            </a:pPr>
            <a:endParaRPr lang="ar-SA" sz="4000" dirty="0" smtClean="0">
              <a:solidFill>
                <a:srgbClr val="FF0000"/>
              </a:solidFill>
              <a:latin typeface="Simplified Arabic" pitchFamily="18" charset="-78"/>
              <a:cs typeface="PT Bold Heading" pitchFamily="2" charset="-78"/>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568952" cy="6858000"/>
          </a:xfrm>
        </p:spPr>
        <p:txBody>
          <a:bodyPr>
            <a:normAutofit fontScale="70000" lnSpcReduction="20000"/>
          </a:bodyPr>
          <a:lstStyle/>
          <a:p>
            <a:r>
              <a:rPr lang="ar-SA" sz="4100" b="1" dirty="0" smtClean="0">
                <a:solidFill>
                  <a:srgbClr val="FFFF00"/>
                </a:solidFill>
                <a:latin typeface="Simplified Arabic" pitchFamily="18" charset="-78"/>
                <a:cs typeface="Simplified Arabic" pitchFamily="18" charset="-78"/>
              </a:rPr>
              <a:t>وتستند عملية الإدراك في هذه النظرية على أمرين، هما: </a:t>
            </a:r>
          </a:p>
          <a:p>
            <a:pPr algn="just"/>
            <a:r>
              <a:rPr lang="ar-SA" sz="4100" b="1" dirty="0" smtClean="0">
                <a:solidFill>
                  <a:srgbClr val="FF0000"/>
                </a:solidFill>
                <a:latin typeface="Simplified Arabic" pitchFamily="18" charset="-78"/>
                <a:cs typeface="PT Bold Heading" pitchFamily="2" charset="-78"/>
              </a:rPr>
              <a:t>1- الحساسية للمنبه: </a:t>
            </a:r>
            <a:r>
              <a:rPr lang="ar-SA" sz="4100" b="1" dirty="0" smtClean="0">
                <a:solidFill>
                  <a:schemeClr val="tx2">
                    <a:lumMod val="50000"/>
                  </a:schemeClr>
                </a:solidFill>
                <a:latin typeface="Simplified Arabic" pitchFamily="18" charset="-78"/>
                <a:cs typeface="Simplified Arabic" pitchFamily="18" charset="-78"/>
              </a:rPr>
              <a:t>ويُقصد بها أن إدراك المنبه الحسى يتم على ضوء خلفية النشاط العصبى لمراكز المخ فى الجهاز العصبي المركزي. </a:t>
            </a:r>
          </a:p>
          <a:p>
            <a:pPr algn="just"/>
            <a:r>
              <a:rPr lang="ar-SA" sz="4100" b="1" dirty="0" smtClean="0">
                <a:solidFill>
                  <a:srgbClr val="FFFF00"/>
                </a:solidFill>
                <a:latin typeface="Simplified Arabic" pitchFamily="18" charset="-78"/>
                <a:cs typeface="Simplified Arabic" pitchFamily="18" charset="-78"/>
              </a:rPr>
              <a:t>فإذا تعرض الشخص لمنبهات خارجية شديدة كضجيج آلات المصنع، أو لمنبهات داخلية كصداع أو آلام فى المعدة فهذه المنبهات الشديد تؤثر على النشاط العصبى لمراكز الإحساس في المخ. </a:t>
            </a:r>
          </a:p>
          <a:p>
            <a:pPr algn="just"/>
            <a:r>
              <a:rPr lang="ar-SA" sz="4100" b="1" dirty="0" smtClean="0">
                <a:solidFill>
                  <a:srgbClr val="FFFF00"/>
                </a:solidFill>
                <a:latin typeface="Simplified Arabic" pitchFamily="18" charset="-78"/>
                <a:cs typeface="Simplified Arabic" pitchFamily="18" charset="-78"/>
              </a:rPr>
              <a:t>ويتسم الجهاز العصبي بأنه في حالة نشاط مستمر، ويعبر هذا النشاط عن ما يسمى بالضوضاء، ويتوقف إحساس الفرد بمنبه ما على درجة الضوضاء التي يتعرض لها النشاط العصبي.</a:t>
            </a:r>
          </a:p>
          <a:p>
            <a:pPr algn="just"/>
            <a:r>
              <a:rPr lang="ar-SA" sz="4100" b="1" dirty="0" smtClean="0">
                <a:solidFill>
                  <a:srgbClr val="00B050"/>
                </a:solidFill>
                <a:latin typeface="Simplified Arabic" pitchFamily="18" charset="-78"/>
                <a:cs typeface="Simplified Arabic" pitchFamily="18" charset="-78"/>
              </a:rPr>
              <a:t>فعندما يجلس شخص فى غرفة هادئة فإنه يسمع بوضوح دقات الساعة التي بجواره، وربما دقات قلبه، هذا بالرغم من ضآلة المنبه الصوتى إلا أنه يقع على خلفية من الهدوء فى النشاط العصبى للمخ تسمح بإدراكه بوضوح. وعلى العكس من ذلك قد تنادى شخص بصوت مرتفع بجوارك ولكنه يشاهد التليفزيون فلا يسمعك ولا يرد عليك. </a:t>
            </a:r>
            <a:endParaRPr lang="en-US" sz="4100" b="1" dirty="0" smtClean="0">
              <a:solidFill>
                <a:srgbClr val="00B050"/>
              </a:solidFill>
              <a:latin typeface="Simplified Arabic" pitchFamily="18" charset="-78"/>
              <a:cs typeface="Simplified Arabic" pitchFamily="18" charset="-78"/>
            </a:endParaRPr>
          </a:p>
          <a:p>
            <a:endParaRPr lang="ar-SA"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lnSpcReduction="10000"/>
          </a:bodyPr>
          <a:lstStyle/>
          <a:p>
            <a:pPr>
              <a:buNone/>
            </a:pPr>
            <a:r>
              <a:rPr lang="ar-SA" sz="3200" b="1" dirty="0" smtClean="0">
                <a:solidFill>
                  <a:srgbClr val="FF0000"/>
                </a:solidFill>
                <a:latin typeface="Simplified Arabic" pitchFamily="18" charset="-78"/>
                <a:cs typeface="PT Bold Heading" pitchFamily="2" charset="-78"/>
              </a:rPr>
              <a:t>2- التحيز في الاستجابة ( محكات اتخاذ القرار ): </a:t>
            </a:r>
          </a:p>
          <a:p>
            <a:pPr algn="just"/>
            <a:r>
              <a:rPr lang="ar-SA" sz="3200" b="1" dirty="0" smtClean="0">
                <a:solidFill>
                  <a:srgbClr val="FFFF00"/>
                </a:solidFill>
                <a:latin typeface="Simplified Arabic" pitchFamily="18" charset="-78"/>
                <a:cs typeface="Simplified Arabic" pitchFamily="18" charset="-78"/>
              </a:rPr>
              <a:t>لعل هذا الجانب هو ما يميز طريقة اكتشاف الإشارة عن الطرق السيكوفيزيقية التقليدية في تحديد العتبة المطلقة، فإذا كانت الطرق التقليدية ترى أن هناك عتبة مطلقة يمكن تحديدها وتنظر إلى أى تحيز فى الاستجابة على أنه نوع من الخطأ ينبغى ضبط مصدره، فان طريقة اكتشاف الإشارة ترفض فكرة العتبة المطلقة وترى عوامل التحيز فى الاستجابة أمور أساسية ينبغى إدخالها فى الاعتبار عند تحديد العتبة.</a:t>
            </a:r>
          </a:p>
          <a:p>
            <a:pPr algn="just">
              <a:lnSpc>
                <a:spcPct val="90000"/>
              </a:lnSpc>
            </a:pPr>
            <a:r>
              <a:rPr lang="ar-SA" sz="3200" b="1" dirty="0" smtClean="0">
                <a:solidFill>
                  <a:schemeClr val="tx2">
                    <a:lumMod val="50000"/>
                  </a:schemeClr>
                </a:solidFill>
                <a:latin typeface="Simplified Arabic" pitchFamily="18" charset="-78"/>
                <a:cs typeface="Simplified Arabic" pitchFamily="18" charset="-78"/>
              </a:rPr>
              <a:t>ويعني هذا أن استجابة الفرد للمنبه الحسي، ليست ترجمة مباشرة لكل من شدة المنبه الحسي، ودرجة حساسية الجهاز العصبي فحسب، وإنما يتوقف قرار الفرد بالاستجابة على أمرين إضافيين،هما:  </a:t>
            </a:r>
          </a:p>
          <a:p>
            <a:pPr marL="582930" indent="-514350" algn="just">
              <a:lnSpc>
                <a:spcPct val="90000"/>
              </a:lnSpc>
              <a:buFont typeface="+mj-cs"/>
              <a:buAutoNum type="arabic2Minus"/>
            </a:pPr>
            <a:r>
              <a:rPr lang="ar-SA" sz="3200" b="1" dirty="0" smtClean="0">
                <a:latin typeface="Simplified Arabic" pitchFamily="18" charset="-78"/>
                <a:cs typeface="Simplified Arabic" pitchFamily="18" charset="-78"/>
              </a:rPr>
              <a:t>توقعات الفرد لوقوع منبه معين. </a:t>
            </a:r>
          </a:p>
          <a:p>
            <a:pPr marL="582930" indent="-514350" algn="just">
              <a:lnSpc>
                <a:spcPct val="90000"/>
              </a:lnSpc>
              <a:buFont typeface="+mj-cs"/>
              <a:buAutoNum type="arabic2Minus"/>
            </a:pPr>
            <a:r>
              <a:rPr lang="ar-SA" sz="3200" b="1" dirty="0" smtClean="0">
                <a:latin typeface="Simplified Arabic" pitchFamily="18" charset="-78"/>
                <a:cs typeface="Simplified Arabic" pitchFamily="18" charset="-78"/>
              </a:rPr>
              <a:t>النتائج المترتبة على القرار الذي يتخذه الفرد بالاستجابة.</a:t>
            </a:r>
            <a:r>
              <a:rPr lang="ar-SA" sz="3200" b="1" dirty="0" smtClean="0">
                <a:solidFill>
                  <a:srgbClr val="FFFF00"/>
                </a:solidFill>
                <a:latin typeface="Simplified Arabic" pitchFamily="18" charset="-78"/>
                <a:cs typeface="Simplified Arabic" pitchFamily="18" charset="-78"/>
              </a:rPr>
              <a:t>   </a:t>
            </a:r>
            <a:endParaRPr lang="en-US" sz="3200" b="1" dirty="0" smtClean="0">
              <a:solidFill>
                <a:srgbClr val="FFFF00"/>
              </a:solidFill>
              <a:latin typeface="Simplified Arabic" pitchFamily="18" charset="-78"/>
              <a:cs typeface="Simplified Arabic" pitchFamily="18" charset="-78"/>
            </a:endParaRPr>
          </a:p>
          <a:p>
            <a:endParaRPr lang="ar-SA"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676456" cy="6858000"/>
          </a:xfrm>
        </p:spPr>
        <p:txBody>
          <a:bodyPr/>
          <a:lstStyle/>
          <a:p>
            <a:pPr algn="just"/>
            <a:r>
              <a:rPr lang="ar-SA" sz="3200" b="1" dirty="0" smtClean="0">
                <a:latin typeface="Simplified Arabic" pitchFamily="18" charset="-78"/>
                <a:cs typeface="Simplified Arabic" pitchFamily="18" charset="-78"/>
              </a:rPr>
              <a:t>ووفقًا لهذه النظرية، فإن أي موقف يتضمن أربعة أنواع من الاستجابات، هي: </a:t>
            </a:r>
          </a:p>
          <a:p>
            <a:pPr marL="582930" indent="-514350" algn="just">
              <a:lnSpc>
                <a:spcPct val="90000"/>
              </a:lnSpc>
              <a:buFont typeface="+mj-lt"/>
              <a:buAutoNum type="arabicPeriod"/>
            </a:pPr>
            <a:r>
              <a:rPr lang="ar-SA" sz="3200" b="1" dirty="0" smtClean="0">
                <a:solidFill>
                  <a:srgbClr val="00B050"/>
                </a:solidFill>
                <a:latin typeface="Simplified Arabic" pitchFamily="18" charset="-78"/>
                <a:cs typeface="Simplified Arabic" pitchFamily="18" charset="-78"/>
              </a:rPr>
              <a:t>الإشارة موجودة، ويستجيب الملاحظ بأنها موجودة وبذلك يكون قد أصاب. </a:t>
            </a:r>
          </a:p>
          <a:p>
            <a:pPr marL="582930" indent="-514350" algn="just">
              <a:lnSpc>
                <a:spcPct val="90000"/>
              </a:lnSpc>
              <a:buFont typeface="+mj-lt"/>
              <a:buAutoNum type="arabicPeriod"/>
            </a:pPr>
            <a:r>
              <a:rPr lang="ar-SA" sz="3200" b="1" dirty="0" smtClean="0">
                <a:solidFill>
                  <a:schemeClr val="tx2">
                    <a:lumMod val="75000"/>
                  </a:schemeClr>
                </a:solidFill>
                <a:latin typeface="Simplified Arabic" pitchFamily="18" charset="-78"/>
                <a:cs typeface="Simplified Arabic" pitchFamily="18" charset="-78"/>
              </a:rPr>
              <a:t>الإشارة غير موجودة، ويستجيب الملاحظ بان الإشارة موجودة يكون قد أخطأ أو أعطى تحذيراً زائفاً. </a:t>
            </a:r>
          </a:p>
          <a:p>
            <a:pPr marL="582930" indent="-514350" algn="just">
              <a:lnSpc>
                <a:spcPct val="90000"/>
              </a:lnSpc>
              <a:buFont typeface="+mj-lt"/>
              <a:buAutoNum type="arabicPeriod"/>
            </a:pPr>
            <a:r>
              <a:rPr lang="ar-SA" sz="3200" b="1" dirty="0" smtClean="0">
                <a:solidFill>
                  <a:srgbClr val="FFFF00"/>
                </a:solidFill>
                <a:latin typeface="Simplified Arabic" pitchFamily="18" charset="-78"/>
                <a:cs typeface="Simplified Arabic" pitchFamily="18" charset="-78"/>
              </a:rPr>
              <a:t>الإشارة موجودة، ويستجيب الملاحظ بأنها غير موجودة وبذلك يكون قد أخطأ. </a:t>
            </a:r>
          </a:p>
          <a:p>
            <a:pPr marL="582930" indent="-514350" algn="just">
              <a:lnSpc>
                <a:spcPct val="90000"/>
              </a:lnSpc>
              <a:buFont typeface="+mj-lt"/>
              <a:buAutoNum type="arabicPeriod"/>
            </a:pPr>
            <a:r>
              <a:rPr lang="ar-SA" sz="3200" b="1" dirty="0" smtClean="0">
                <a:solidFill>
                  <a:srgbClr val="FF0000"/>
                </a:solidFill>
                <a:latin typeface="Simplified Arabic" pitchFamily="18" charset="-78"/>
                <a:cs typeface="Simplified Arabic" pitchFamily="18" charset="-78"/>
              </a:rPr>
              <a:t>الإشارة غير موجودة، ويستجيب الملاحظ بأنها غير موجودة وهو ما يعبر عنه بالرفض الصحيح. </a:t>
            </a:r>
            <a:endParaRPr lang="en-US" sz="3200" b="1" dirty="0" smtClean="0">
              <a:solidFill>
                <a:srgbClr val="FF0000"/>
              </a:solidFill>
              <a:latin typeface="Simplified Arabic" pitchFamily="18" charset="-78"/>
              <a:cs typeface="Simplified Arabic" pitchFamily="18" charset="-78"/>
            </a:endParaRPr>
          </a:p>
          <a:p>
            <a:endParaRPr lang="ar-SA"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0"/>
            <a:ext cx="8820472" cy="6858000"/>
          </a:xfrm>
        </p:spPr>
        <p:txBody>
          <a:bodyPr>
            <a:normAutofit lnSpcReduction="10000"/>
          </a:bodyPr>
          <a:lstStyle/>
          <a:p>
            <a:pPr algn="ctr">
              <a:buNone/>
            </a:pPr>
            <a:r>
              <a:rPr lang="ar-SA" sz="4800" dirty="0" smtClean="0">
                <a:solidFill>
                  <a:srgbClr val="FF0000"/>
                </a:solidFill>
                <a:cs typeface="PT Bold Heading" pitchFamily="2" charset="-78"/>
              </a:rPr>
              <a:t>زمن الرجع</a:t>
            </a:r>
          </a:p>
          <a:p>
            <a:pPr algn="just">
              <a:buNone/>
            </a:pPr>
            <a:r>
              <a:rPr lang="ar-SA" sz="3500" dirty="0" smtClean="0">
                <a:solidFill>
                  <a:srgbClr val="FF0000"/>
                </a:solidFill>
                <a:cs typeface="PT Bold Heading" pitchFamily="2" charset="-78"/>
              </a:rPr>
              <a:t>تعريف زمن الرجع</a:t>
            </a:r>
            <a:r>
              <a:rPr lang="ar-SA" dirty="0" smtClean="0">
                <a:solidFill>
                  <a:srgbClr val="FF0000"/>
                </a:solidFill>
                <a:cs typeface="PT Bold Heading" pitchFamily="2" charset="-78"/>
              </a:rPr>
              <a:t>: </a:t>
            </a:r>
            <a:r>
              <a:rPr lang="ar-SA" b="1" dirty="0" smtClean="0">
                <a:solidFill>
                  <a:srgbClr val="00B0F0"/>
                </a:solidFill>
                <a:latin typeface="Simplified Arabic" pitchFamily="18" charset="-78"/>
                <a:cs typeface="Simplified Arabic" pitchFamily="18" charset="-78"/>
              </a:rPr>
              <a:t>الوقت الفاصل بين بدء ظهور المنبه وبدء الاستجابة. ويُطلق عليه في بعض الأحيان” كمون الاستجابة ”.</a:t>
            </a:r>
          </a:p>
          <a:p>
            <a:pPr algn="just"/>
            <a:r>
              <a:rPr lang="ar-SA" b="1" dirty="0" smtClean="0">
                <a:solidFill>
                  <a:srgbClr val="00B0F0"/>
                </a:solidFill>
                <a:latin typeface="Simplified Arabic" pitchFamily="18" charset="-78"/>
                <a:cs typeface="Simplified Arabic" pitchFamily="18" charset="-78"/>
              </a:rPr>
              <a:t>ويتوقف طول أو قصر هذا الوقت على عدد كبير من العوامل، منها: شدة المنبه والألفة به، ودرجة حساسية العضو الحسى الذى يقوم بالاستجابة، وصحته وسلامته، وعمر الشخص، وجنسه، وحالته النفسية والعقلية، وصحته العامة، وخبرته وتدريبه، وتعبه، وقلة المنبهات أو كثرتها فى الموقف الطبيعى أو التجريبي الواحد.</a:t>
            </a:r>
          </a:p>
          <a:p>
            <a:pPr algn="just">
              <a:buNone/>
            </a:pPr>
            <a:r>
              <a:rPr lang="ar-SA" sz="3500" dirty="0" smtClean="0">
                <a:solidFill>
                  <a:srgbClr val="FF0000"/>
                </a:solidFill>
                <a:cs typeface="PT Bold Heading" pitchFamily="2" charset="-78"/>
              </a:rPr>
              <a:t>أنواع زمن الرجع: </a:t>
            </a:r>
            <a:r>
              <a:rPr lang="ar-SA" sz="2800" b="1" dirty="0" smtClean="0">
                <a:solidFill>
                  <a:srgbClr val="FFFF00"/>
                </a:solidFill>
                <a:latin typeface="Simplified Arabic" pitchFamily="18" charset="-78"/>
                <a:cs typeface="Simplified Arabic" pitchFamily="18" charset="-78"/>
              </a:rPr>
              <a:t>يُصنف في ضوء عدد من المحاور، منها:</a:t>
            </a:r>
          </a:p>
          <a:p>
            <a:pPr algn="just">
              <a:lnSpc>
                <a:spcPct val="90000"/>
              </a:lnSpc>
              <a:buNone/>
            </a:pPr>
            <a:r>
              <a:rPr lang="ar-SA" sz="2800" b="1" dirty="0" smtClean="0">
                <a:latin typeface="Simplified Arabic" pitchFamily="18" charset="-78"/>
                <a:cs typeface="Simplified Arabic" pitchFamily="18" charset="-78"/>
              </a:rPr>
              <a:t>1ـ </a:t>
            </a:r>
            <a:r>
              <a:rPr lang="ar-SA" sz="2800" b="1" dirty="0" smtClean="0">
                <a:solidFill>
                  <a:srgbClr val="92D050"/>
                </a:solidFill>
                <a:latin typeface="Simplified Arabic" pitchFamily="18" charset="-78"/>
                <a:cs typeface="Simplified Arabic" pitchFamily="18" charset="-78"/>
              </a:rPr>
              <a:t>وفقًا للحواس المستقبلة للتنبيه: زمن الرجع البصري، واللمسي، والشمي،  والتذوقي. </a:t>
            </a:r>
          </a:p>
          <a:p>
            <a:pPr algn="just">
              <a:lnSpc>
                <a:spcPct val="90000"/>
              </a:lnSpc>
              <a:buNone/>
            </a:pPr>
            <a:r>
              <a:rPr lang="ar-SA" sz="2800" b="1" dirty="0" smtClean="0">
                <a:solidFill>
                  <a:srgbClr val="92D050"/>
                </a:solidFill>
                <a:latin typeface="Simplified Arabic" pitchFamily="18" charset="-78"/>
                <a:cs typeface="Simplified Arabic" pitchFamily="18" charset="-78"/>
              </a:rPr>
              <a:t>2ـ وفقًا لأنواع وطبيعة المهمة التي سيؤديها الفرد بسرعة فائقة: زمن الرجع الحسي، والحركي، والعضلي، واللفظي، والعقلي</a:t>
            </a:r>
            <a:r>
              <a:rPr lang="ar-SA" sz="3300" b="1" dirty="0" smtClean="0">
                <a:solidFill>
                  <a:srgbClr val="92D050"/>
                </a:solidFill>
                <a:latin typeface="Simplified Arabic" pitchFamily="18" charset="-78"/>
                <a:cs typeface="Simplified Arabic" pitchFamily="18" charset="-78"/>
              </a:rPr>
              <a:t>. </a:t>
            </a:r>
            <a:r>
              <a:rPr lang="ar-SA" sz="4800" dirty="0" smtClean="0">
                <a:solidFill>
                  <a:srgbClr val="92D050"/>
                </a:solidFill>
              </a:rPr>
              <a:t> </a:t>
            </a:r>
            <a:endParaRPr lang="ar-SA" sz="4800" dirty="0">
              <a:solidFill>
                <a:srgbClr val="92D050"/>
              </a:solidFill>
              <a:cs typeface="PT Bold Heading" pitchFamily="2" charset="-78"/>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lnSpcReduction="10000"/>
          </a:bodyPr>
          <a:lstStyle/>
          <a:p>
            <a:pPr algn="just">
              <a:buNone/>
            </a:pPr>
            <a:r>
              <a:rPr lang="ar-SA" sz="3200" b="1" dirty="0" smtClean="0">
                <a:solidFill>
                  <a:srgbClr val="FFFF00"/>
                </a:solidFill>
                <a:latin typeface="Simplified Arabic" pitchFamily="18" charset="-78"/>
                <a:cs typeface="Simplified Arabic" pitchFamily="18" charset="-78"/>
              </a:rPr>
              <a:t>3ـ وفقًا لبساطة أو تعقيد الموقف التجريبي، وبمعنى آخر عدد العلميات العقلية المتطلبة لإصدار الاستجابة. وهنا يمكن التمييز بين عدد من المهام، وما تتضمنه من أزمنة رجع:</a:t>
            </a:r>
          </a:p>
          <a:p>
            <a:pPr algn="just"/>
            <a:r>
              <a:rPr lang="ar-SA" sz="3200" b="1" dirty="0" smtClean="0">
                <a:solidFill>
                  <a:schemeClr val="tx2">
                    <a:lumMod val="50000"/>
                  </a:schemeClr>
                </a:solidFill>
                <a:latin typeface="Simplified Arabic" pitchFamily="18" charset="-78"/>
                <a:cs typeface="Simplified Arabic" pitchFamily="18" charset="-78"/>
              </a:rPr>
              <a:t>مثال تجارب زمن الرجع البسيط:</a:t>
            </a:r>
          </a:p>
          <a:p>
            <a:pPr marL="582930" indent="-514350" algn="just">
              <a:buFont typeface="+mj-cs"/>
              <a:buAutoNum type="arabic2Minus"/>
            </a:pPr>
            <a:r>
              <a:rPr lang="ar-SA" sz="3200" b="1" dirty="0" smtClean="0">
                <a:solidFill>
                  <a:srgbClr val="92D050"/>
                </a:solidFill>
                <a:latin typeface="Simplified Arabic" pitchFamily="18" charset="-78"/>
                <a:cs typeface="Simplified Arabic" pitchFamily="18" charset="-78"/>
              </a:rPr>
              <a:t>وجود منبه واحد فقط.</a:t>
            </a:r>
          </a:p>
          <a:p>
            <a:pPr marL="582930" indent="-514350" algn="just">
              <a:buFont typeface="+mj-cs"/>
              <a:buAutoNum type="arabic2Minus"/>
            </a:pPr>
            <a:r>
              <a:rPr lang="ar-SA" sz="3200" b="1" dirty="0" smtClean="0">
                <a:solidFill>
                  <a:srgbClr val="92D050"/>
                </a:solidFill>
                <a:latin typeface="Simplified Arabic" pitchFamily="18" charset="-78"/>
                <a:cs typeface="Simplified Arabic" pitchFamily="18" charset="-78"/>
              </a:rPr>
              <a:t>الاستعداد للمنبه</a:t>
            </a:r>
          </a:p>
          <a:p>
            <a:pPr marL="582930" indent="-514350" algn="just">
              <a:buFont typeface="+mj-cs"/>
              <a:buAutoNum type="arabic2Minus"/>
            </a:pPr>
            <a:r>
              <a:rPr lang="ar-SA" sz="3200" b="1" dirty="0" smtClean="0">
                <a:solidFill>
                  <a:srgbClr val="92D050"/>
                </a:solidFill>
                <a:latin typeface="Simplified Arabic" pitchFamily="18" charset="-78"/>
                <a:cs typeface="Simplified Arabic" pitchFamily="18" charset="-78"/>
              </a:rPr>
              <a:t>وقت التهيؤ (الفاصل بين بدء صدور إشارة الاستعداد، وبدأ ظهور المنبه).</a:t>
            </a:r>
          </a:p>
          <a:p>
            <a:pPr marL="582930" indent="-514350" algn="just">
              <a:buFont typeface="+mj-cs"/>
              <a:buAutoNum type="arabic2Minus"/>
            </a:pPr>
            <a:r>
              <a:rPr lang="ar-SA" sz="3200" b="1" dirty="0" smtClean="0">
                <a:solidFill>
                  <a:srgbClr val="92D050"/>
                </a:solidFill>
                <a:latin typeface="Simplified Arabic" pitchFamily="18" charset="-78"/>
                <a:cs typeface="Simplified Arabic" pitchFamily="18" charset="-78"/>
              </a:rPr>
              <a:t>ظهور المنبه.</a:t>
            </a:r>
          </a:p>
          <a:p>
            <a:pPr marL="582930" indent="-514350" algn="just">
              <a:buFont typeface="+mj-cs"/>
              <a:buAutoNum type="arabic2Minus"/>
            </a:pPr>
            <a:r>
              <a:rPr lang="ar-SA" sz="3200" b="1" dirty="0" smtClean="0">
                <a:solidFill>
                  <a:srgbClr val="92D050"/>
                </a:solidFill>
                <a:latin typeface="Simplified Arabic" pitchFamily="18" charset="-78"/>
                <a:cs typeface="Simplified Arabic" pitchFamily="18" charset="-78"/>
              </a:rPr>
              <a:t>استجابة المفحوص (اكتشاف المنبه، ثم الاستجابة الحركية).</a:t>
            </a:r>
          </a:p>
          <a:p>
            <a:pPr marL="582930" indent="-514350" algn="just"/>
            <a:r>
              <a:rPr lang="ar-SA" sz="3200" b="1" dirty="0" smtClean="0">
                <a:solidFill>
                  <a:schemeClr val="accent2">
                    <a:lumMod val="60000"/>
                    <a:lumOff val="40000"/>
                  </a:schemeClr>
                </a:solidFill>
                <a:effectLst>
                  <a:outerShdw blurRad="38100" dist="38100" dir="2700000" algn="tl">
                    <a:srgbClr val="000000">
                      <a:alpha val="43137"/>
                    </a:srgbClr>
                  </a:outerShdw>
                </a:effectLst>
                <a:latin typeface="Simplified Arabic" pitchFamily="18" charset="-78"/>
                <a:cs typeface="Simplified Arabic" pitchFamily="18" charset="-78"/>
              </a:rPr>
              <a:t>زمن الرجع في هذه الحالة هو محصلة لكل من:</a:t>
            </a:r>
          </a:p>
          <a:p>
            <a:pPr algn="just"/>
            <a:r>
              <a:rPr lang="ar-SA" sz="3200" b="1" dirty="0" smtClean="0">
                <a:solidFill>
                  <a:srgbClr val="FF0000"/>
                </a:solidFill>
                <a:latin typeface="Simplified Arabic" pitchFamily="18" charset="-78"/>
                <a:cs typeface="Simplified Arabic" pitchFamily="18" charset="-78"/>
              </a:rPr>
              <a:t>زمن الرجع البسيط </a:t>
            </a:r>
            <a:r>
              <a:rPr lang="ar-SA" sz="3200" b="1" dirty="0" smtClean="0">
                <a:latin typeface="Simplified Arabic" pitchFamily="18" charset="-78"/>
                <a:cs typeface="Simplified Arabic" pitchFamily="18" charset="-78"/>
              </a:rPr>
              <a:t>= </a:t>
            </a:r>
            <a:r>
              <a:rPr lang="ar-SA" sz="3200" b="1" dirty="0" smtClean="0">
                <a:solidFill>
                  <a:schemeClr val="tx2">
                    <a:lumMod val="50000"/>
                  </a:schemeClr>
                </a:solidFill>
                <a:latin typeface="Simplified Arabic" pitchFamily="18" charset="-78"/>
                <a:cs typeface="Simplified Arabic" pitchFamily="18" charset="-78"/>
              </a:rPr>
              <a:t>زمن اكتشاف المنبه </a:t>
            </a:r>
            <a:r>
              <a:rPr lang="ar-SA" sz="3200" b="1" dirty="0" smtClean="0">
                <a:latin typeface="Simplified Arabic" pitchFamily="18" charset="-78"/>
                <a:cs typeface="Simplified Arabic" pitchFamily="18" charset="-78"/>
              </a:rPr>
              <a:t>+ زمن الاستجابة الحركية. </a:t>
            </a:r>
            <a:endParaRPr lang="ar-SA"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lstStyle/>
          <a:p>
            <a:pPr algn="just"/>
            <a:r>
              <a:rPr lang="ar-SA" sz="2800" b="1" dirty="0" smtClean="0">
                <a:solidFill>
                  <a:srgbClr val="FF0000"/>
                </a:solidFill>
                <a:latin typeface="Simplified Arabic" pitchFamily="18" charset="-78"/>
                <a:cs typeface="Simplified Arabic" pitchFamily="18" charset="-78"/>
              </a:rPr>
              <a:t>مثال: تجارب زمن الرجع الاختياري:</a:t>
            </a:r>
          </a:p>
          <a:p>
            <a:pPr marL="582930" indent="-514350" algn="just">
              <a:buFont typeface="+mj-cs"/>
              <a:buAutoNum type="arabic2Minus"/>
            </a:pPr>
            <a:r>
              <a:rPr lang="ar-SA" sz="2800" b="1" dirty="0" smtClean="0">
                <a:solidFill>
                  <a:srgbClr val="92D050"/>
                </a:solidFill>
                <a:latin typeface="Simplified Arabic" pitchFamily="18" charset="-78"/>
                <a:cs typeface="Simplified Arabic" pitchFamily="18" charset="-78"/>
              </a:rPr>
              <a:t>وجود أكثر من منبه.</a:t>
            </a:r>
          </a:p>
          <a:p>
            <a:pPr marL="582930" indent="-514350" algn="just">
              <a:buFont typeface="+mj-cs"/>
              <a:buAutoNum type="arabic2Minus"/>
            </a:pPr>
            <a:r>
              <a:rPr lang="ar-SA" sz="2800" b="1" dirty="0" smtClean="0">
                <a:solidFill>
                  <a:srgbClr val="92D050"/>
                </a:solidFill>
                <a:latin typeface="Simplified Arabic" pitchFamily="18" charset="-78"/>
                <a:cs typeface="Simplified Arabic" pitchFamily="18" charset="-78"/>
              </a:rPr>
              <a:t>الاستعداد لظهور المنبه.</a:t>
            </a:r>
          </a:p>
          <a:p>
            <a:pPr marL="582930" indent="-514350" algn="just">
              <a:buFont typeface="+mj-cs"/>
              <a:buAutoNum type="arabic2Minus"/>
            </a:pPr>
            <a:r>
              <a:rPr lang="ar-SA" sz="2800" b="1" dirty="0" smtClean="0">
                <a:solidFill>
                  <a:srgbClr val="92D050"/>
                </a:solidFill>
                <a:latin typeface="Simplified Arabic" pitchFamily="18" charset="-78"/>
                <a:cs typeface="Simplified Arabic" pitchFamily="18" charset="-78"/>
              </a:rPr>
              <a:t>وقت التهيؤ (الفاصل بين بدء صدور إشارة الاستعداد، وبدأ ظهور المنبه).</a:t>
            </a:r>
          </a:p>
          <a:p>
            <a:pPr marL="582930" indent="-514350" algn="just">
              <a:buFont typeface="+mj-cs"/>
              <a:buAutoNum type="arabic2Minus"/>
            </a:pPr>
            <a:r>
              <a:rPr lang="ar-SA" sz="2800" b="1" dirty="0" smtClean="0">
                <a:solidFill>
                  <a:srgbClr val="92D050"/>
                </a:solidFill>
                <a:latin typeface="Simplified Arabic" pitchFamily="18" charset="-78"/>
                <a:cs typeface="Simplified Arabic" pitchFamily="18" charset="-78"/>
              </a:rPr>
              <a:t>ظهور المنبه.</a:t>
            </a:r>
          </a:p>
          <a:p>
            <a:pPr marL="582930" indent="-514350" algn="just">
              <a:buFont typeface="+mj-cs"/>
              <a:buAutoNum type="arabic2Minus"/>
            </a:pPr>
            <a:r>
              <a:rPr lang="ar-SA" sz="2800" b="1" dirty="0" smtClean="0">
                <a:solidFill>
                  <a:srgbClr val="92D050"/>
                </a:solidFill>
                <a:latin typeface="Simplified Arabic" pitchFamily="18" charset="-78"/>
                <a:cs typeface="Simplified Arabic" pitchFamily="18" charset="-78"/>
              </a:rPr>
              <a:t>استجابة المفحوص ( اكتشاف المنبه، والتمييز بين الاستجابات، وزمن الحركة).</a:t>
            </a:r>
          </a:p>
          <a:p>
            <a:pPr algn="just"/>
            <a:r>
              <a:rPr lang="ar-SA" sz="2800" b="1" dirty="0" smtClean="0">
                <a:solidFill>
                  <a:schemeClr val="accent2">
                    <a:lumMod val="60000"/>
                    <a:lumOff val="40000"/>
                  </a:schemeClr>
                </a:solidFill>
                <a:effectLst>
                  <a:outerShdw blurRad="38100" dist="38100" dir="2700000" algn="tl">
                    <a:srgbClr val="000000">
                      <a:alpha val="43137"/>
                    </a:srgbClr>
                  </a:outerShdw>
                </a:effectLst>
                <a:latin typeface="Simplified Arabic" pitchFamily="18" charset="-78"/>
                <a:cs typeface="Simplified Arabic" pitchFamily="18" charset="-78"/>
              </a:rPr>
              <a:t>وزمن الرجع الاختياري في هذه الحالة هو محصلة لكل من:</a:t>
            </a:r>
            <a:endParaRPr lang="ar-SA" sz="2800" b="1" dirty="0" smtClean="0">
              <a:solidFill>
                <a:srgbClr val="FF0000"/>
              </a:solidFill>
              <a:latin typeface="Simplified Arabic" pitchFamily="18" charset="-78"/>
              <a:cs typeface="Simplified Arabic" pitchFamily="18" charset="-78"/>
            </a:endParaRPr>
          </a:p>
          <a:p>
            <a:pPr algn="just"/>
            <a:r>
              <a:rPr lang="ar-SA" sz="2800" b="1" dirty="0" smtClean="0">
                <a:solidFill>
                  <a:srgbClr val="FF0000"/>
                </a:solidFill>
                <a:latin typeface="Simplified Arabic" pitchFamily="18" charset="-78"/>
                <a:cs typeface="Simplified Arabic" pitchFamily="18" charset="-78"/>
              </a:rPr>
              <a:t>زمن الرجع الاختياري </a:t>
            </a:r>
            <a:r>
              <a:rPr lang="ar-SA" sz="2800" b="1" dirty="0" smtClean="0">
                <a:latin typeface="Simplified Arabic" pitchFamily="18" charset="-78"/>
                <a:cs typeface="Simplified Arabic" pitchFamily="18" charset="-78"/>
              </a:rPr>
              <a:t>= زمن اكتشاف المنبه + </a:t>
            </a:r>
            <a:r>
              <a:rPr lang="ar-SA" sz="2800" b="1" dirty="0" smtClean="0">
                <a:solidFill>
                  <a:srgbClr val="FFFF00"/>
                </a:solidFill>
                <a:latin typeface="Simplified Arabic" pitchFamily="18" charset="-78"/>
                <a:cs typeface="Simplified Arabic" pitchFamily="18" charset="-78"/>
              </a:rPr>
              <a:t>زمن التعرف أو الإدراك </a:t>
            </a:r>
            <a:r>
              <a:rPr lang="ar-SA" sz="2800" b="1" dirty="0" smtClean="0">
                <a:latin typeface="Simplified Arabic" pitchFamily="18" charset="-78"/>
                <a:cs typeface="Simplified Arabic" pitchFamily="18" charset="-78"/>
              </a:rPr>
              <a:t>+ </a:t>
            </a:r>
            <a:r>
              <a:rPr lang="ar-SA" sz="2800" b="1" dirty="0" smtClean="0">
                <a:solidFill>
                  <a:srgbClr val="FF0000"/>
                </a:solidFill>
                <a:latin typeface="Simplified Arabic" pitchFamily="18" charset="-78"/>
                <a:cs typeface="Simplified Arabic" pitchFamily="18" charset="-78"/>
              </a:rPr>
              <a:t>زمن الاستجابة الحركية</a:t>
            </a:r>
            <a:r>
              <a:rPr lang="ar-SA" sz="2800" b="1" dirty="0" smtClean="0">
                <a:latin typeface="Simplified Arabic" pitchFamily="18" charset="-78"/>
                <a:cs typeface="Simplified Arabic" pitchFamily="18" charset="-78"/>
              </a:rPr>
              <a:t>. </a:t>
            </a:r>
          </a:p>
          <a:p>
            <a:pPr algn="just"/>
            <a:r>
              <a:rPr lang="ar-SA" sz="2800" b="1" dirty="0" smtClean="0">
                <a:latin typeface="Simplified Arabic" pitchFamily="18" charset="-78"/>
                <a:cs typeface="Simplified Arabic" pitchFamily="18" charset="-78"/>
              </a:rPr>
              <a:t>ويعني هذا أن زمن التعرف ( كعملية عقلية ) = </a:t>
            </a:r>
            <a:r>
              <a:rPr lang="ar-SA" sz="2800" b="1" dirty="0" smtClean="0">
                <a:solidFill>
                  <a:srgbClr val="FF0000"/>
                </a:solidFill>
                <a:latin typeface="Simplified Arabic" pitchFamily="18" charset="-78"/>
                <a:cs typeface="Simplified Arabic" pitchFamily="18" charset="-78"/>
              </a:rPr>
              <a:t>زمن الاكتشاف فى زمن الرجع الاختيارى</a:t>
            </a:r>
            <a:r>
              <a:rPr lang="ar-SA" sz="2800" b="1" dirty="0" smtClean="0">
                <a:latin typeface="Simplified Arabic" pitchFamily="18" charset="-78"/>
                <a:cs typeface="Simplified Arabic" pitchFamily="18" charset="-78"/>
              </a:rPr>
              <a:t> </a:t>
            </a:r>
            <a:r>
              <a:rPr lang="ar-SA" sz="2800" b="1" dirty="0" smtClean="0">
                <a:solidFill>
                  <a:schemeClr val="tx2">
                    <a:lumMod val="50000"/>
                  </a:schemeClr>
                </a:solidFill>
                <a:latin typeface="Simplified Arabic" pitchFamily="18" charset="-78"/>
                <a:cs typeface="Simplified Arabic" pitchFamily="18" charset="-78"/>
              </a:rPr>
              <a:t>–</a:t>
            </a:r>
            <a:r>
              <a:rPr lang="ar-SA" sz="2800" b="1" dirty="0" smtClean="0">
                <a:latin typeface="Simplified Arabic" pitchFamily="18" charset="-78"/>
                <a:cs typeface="Simplified Arabic" pitchFamily="18" charset="-78"/>
              </a:rPr>
              <a:t> </a:t>
            </a:r>
            <a:r>
              <a:rPr lang="ar-SA" sz="2800" b="1" dirty="0" smtClean="0">
                <a:solidFill>
                  <a:srgbClr val="FFFF00"/>
                </a:solidFill>
                <a:latin typeface="Simplified Arabic" pitchFamily="18" charset="-78"/>
                <a:cs typeface="Simplified Arabic" pitchFamily="18" charset="-78"/>
              </a:rPr>
              <a:t>زمن الاكتشاف فى زمن الرجع البسيط . </a:t>
            </a:r>
            <a:endParaRPr lang="ar-SA" b="1" dirty="0" smtClean="0"/>
          </a:p>
          <a:p>
            <a:endParaRPr lang="ar-SA"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568952" cy="6858000"/>
          </a:xfrm>
        </p:spPr>
        <p:txBody>
          <a:bodyPr>
            <a:normAutofit/>
          </a:bodyPr>
          <a:lstStyle/>
          <a:p>
            <a:pPr>
              <a:buNone/>
            </a:pPr>
            <a:r>
              <a:rPr lang="ar-SA" sz="3600" dirty="0" smtClean="0">
                <a:solidFill>
                  <a:srgbClr val="FF0000"/>
                </a:solidFill>
                <a:cs typeface="PT Bold Heading" pitchFamily="2" charset="-78"/>
              </a:rPr>
              <a:t>طبيعة أزمنة الرجع:</a:t>
            </a:r>
          </a:p>
          <a:p>
            <a:pPr algn="just"/>
            <a:r>
              <a:rPr lang="ar-SA" b="1" dirty="0" smtClean="0">
                <a:latin typeface="Simplified Arabic" pitchFamily="18" charset="-78"/>
                <a:cs typeface="Simplified Arabic" pitchFamily="18" charset="-78"/>
              </a:rPr>
              <a:t>يُقصد به مجموعة الاستجابات التي يصدرها الكائن الحي عند استثارته أو تنبيهه أو مواجهته لموقف ما. ويتضمن زمن الرجع سلسلة من العمليات بعضها حسي، والآخر عصبي، والآخر نفسي حركي. وسواء أكان زمن الرجع بسيطاً أم مركباً ( اختيارياً أم تميزياً ) فإنه يتضمن مجموعة من العمليات تبدأ بعملية التنبيه التى تؤثر على حاسة من الحواس المستقبلة، مما يؤدي إلى استثارة مجموعة من الخلايا الحسية، تقوم بدورها باستثارة النهايات العصبية للأعصاب الحسية، وهذه بدورها تنقل هذه المعلومات الحسية إلى جذع المخ، حيث التكوين الشبكى الذى يقوم بتحليلها وتنقيتها، ويسمح لنوع محدد من الدفعات العصبية بتوصيل هذه المعلومات العصبية ذات الطبيعة الكهرومغناطيسية إلى مراكز عصبية محددة فى المخ تناظر الحواس. </a:t>
            </a:r>
            <a:endParaRPr lang="en-US" b="1" dirty="0" smtClean="0">
              <a:cs typeface="Tahoma" pitchFamily="34" charset="0"/>
            </a:endParaRPr>
          </a:p>
          <a:p>
            <a:endParaRPr lang="ar-SA"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676456" cy="6858000"/>
          </a:xfrm>
        </p:spPr>
        <p:txBody>
          <a:bodyPr>
            <a:normAutofit/>
          </a:bodyPr>
          <a:lstStyle/>
          <a:p>
            <a:pPr algn="just"/>
            <a:r>
              <a:rPr lang="ar-SA" sz="3200" b="1" dirty="0" smtClean="0">
                <a:solidFill>
                  <a:schemeClr val="tx2">
                    <a:lumMod val="50000"/>
                  </a:schemeClr>
                </a:solidFill>
                <a:latin typeface="Simplified Arabic" pitchFamily="18" charset="-78"/>
                <a:cs typeface="Simplified Arabic" pitchFamily="18" charset="-78"/>
              </a:rPr>
              <a:t>وتقوم هذه المراكز العصبية المخية بمعالجة هذه المعلومات وإعطائها معنى، والحكم عليها، ثم إعطاء الأوامر التي تحملها الدفعات العصبية داخل الأعصاب الحركية فيقوم الشخص عن طريق أطرافه أو غيرها من أعضاء الجسم بالرد المناسب على التنبيه وهذا الرد ما هو إلا السلوك.</a:t>
            </a:r>
          </a:p>
          <a:p>
            <a:pPr algn="just"/>
            <a:r>
              <a:rPr lang="ar-SA" sz="3200" b="1" dirty="0" smtClean="0">
                <a:solidFill>
                  <a:srgbClr val="FFFF00"/>
                </a:solidFill>
                <a:latin typeface="Simplified Arabic" pitchFamily="18" charset="-78"/>
                <a:cs typeface="Simplified Arabic" pitchFamily="18" charset="-78"/>
              </a:rPr>
              <a:t>ويتم كل هذا في زمن يتراوح بين ( 180 -250 ) مللى ثانية إذا لم يتدرب على هذا الموقف عدد كبير من المرات ، وقد يتناقص زمن الرجع السمعى او اللمسى البسيط حتى يصل إلى (100) مللى ثانية بحيث يشير ذلك إلى حدود الطاقة البشرية فى زمن الرجع البسيط. أما زمن الرجع المركب الذي تشترك فيه أكثر من حاسة أو أكثر من عملية ، فيكون أطول كثيراً ( أى أبطأ من البسيط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fontScale="92500" lnSpcReduction="10000"/>
          </a:bodyPr>
          <a:lstStyle/>
          <a:p>
            <a:pPr algn="just">
              <a:buNone/>
            </a:pPr>
            <a:r>
              <a:rPr lang="ar-SA" sz="4300" b="1" u="sng" dirty="0" smtClean="0">
                <a:solidFill>
                  <a:srgbClr val="0070C0"/>
                </a:solidFill>
                <a:latin typeface="Simplified Arabic" pitchFamily="18" charset="-78"/>
                <a:cs typeface="Simplified Arabic" pitchFamily="18" charset="-78"/>
              </a:rPr>
              <a:t>ب ـ التفسير</a:t>
            </a:r>
            <a:r>
              <a:rPr lang="ar-SA" sz="4300" b="1" dirty="0" smtClean="0">
                <a:latin typeface="Simplified Arabic" pitchFamily="18" charset="-78"/>
                <a:cs typeface="Simplified Arabic" pitchFamily="18" charset="-78"/>
              </a:rPr>
              <a:t>: </a:t>
            </a:r>
            <a:r>
              <a:rPr lang="ar-SA" sz="3500" b="1" dirty="0" smtClean="0">
                <a:latin typeface="Simplified Arabic" pitchFamily="18" charset="-78"/>
                <a:cs typeface="Simplified Arabic" pitchFamily="18" charset="-78"/>
              </a:rPr>
              <a:t>يشير التفسير إلى التحقق من الأسباب التي أدت إلى حدوث الظاهرة، وكيفية حدوثها، والأسباب المترتبة على حدوثها. وبمعنى آخر التحقق من  العلاقة بين الظاهرة موضع الدراسة وغيرها من الظواهر الأخرى. وتُعد صياغة التعميمات ـ التصورات النظرية. التي تفسر الظواهر من أهم النتائج المرتبة على فهمها. وتتفاوت التعميمات من حيث مستويات تفسيرها، فقد يقدم أحد التعميمات تصورًا يفسر مجموعة محدودة من الظواهر. ورغم فائدته، إلا أن الهدف الأهم للعلم هو التوصل إلى تصورات يتسع مداها باستمرار. فالفروض، والنظريات، والقوانين جميعها تعميمات تتزايد درجة عموميتها بالتدريج، ولما كان التعميم الذي يعطينا أشمل تفسير هو أعظمها قيمة، فإن القانون إذن أعظم أهمية من النظرية أو الفرض. فعلى الرغم من فائدة التعميم الذي يفسر حركة كوكب واحد إلا أن التعميم الذي يفسر حركة كل الكواكب أعظم قيمة وأكثر فائدة (فان دالين، 1977، ص: 59).</a:t>
            </a:r>
            <a:endParaRPr lang="en-US" sz="3500" dirty="0" smtClean="0">
              <a:latin typeface="Simplified Arabic" pitchFamily="18" charset="-78"/>
              <a:cs typeface="Simplified Arabic" pitchFamily="18" charset="-78"/>
            </a:endParaRPr>
          </a:p>
          <a:p>
            <a:endParaRPr lang="ar-SA"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a:bodyPr>
          <a:lstStyle/>
          <a:p>
            <a:pPr>
              <a:buNone/>
            </a:pPr>
            <a:r>
              <a:rPr lang="ar-SA" sz="3600" dirty="0" smtClean="0">
                <a:solidFill>
                  <a:srgbClr val="FF0000"/>
                </a:solidFill>
                <a:cs typeface="PT Bold Heading" pitchFamily="2" charset="-78"/>
              </a:rPr>
              <a:t>العوامل المؤثرة في زمن الرجع: </a:t>
            </a:r>
          </a:p>
          <a:p>
            <a:pPr algn="just">
              <a:lnSpc>
                <a:spcPct val="90000"/>
              </a:lnSpc>
              <a:buNone/>
            </a:pPr>
            <a:r>
              <a:rPr lang="ar-SA" sz="4000" dirty="0" smtClean="0">
                <a:solidFill>
                  <a:schemeClr val="tx2">
                    <a:lumMod val="50000"/>
                  </a:schemeClr>
                </a:solidFill>
                <a:latin typeface="Simplified Arabic" pitchFamily="18" charset="-78"/>
                <a:cs typeface="Simplified Arabic" pitchFamily="18" charset="-78"/>
              </a:rPr>
              <a:t>أولاًـ خصائص وأنواع المنبهات: </a:t>
            </a:r>
          </a:p>
          <a:p>
            <a:pPr algn="just">
              <a:lnSpc>
                <a:spcPct val="90000"/>
              </a:lnSpc>
              <a:buNone/>
            </a:pPr>
            <a:r>
              <a:rPr lang="ar-SA" sz="3500" dirty="0" smtClean="0">
                <a:solidFill>
                  <a:srgbClr val="FF0000"/>
                </a:solidFill>
                <a:latin typeface="Simplified Arabic" pitchFamily="18" charset="-78"/>
                <a:cs typeface="Simplified Arabic" pitchFamily="18" charset="-78"/>
              </a:rPr>
              <a:t>1ـ وقت الاستعداد: </a:t>
            </a:r>
            <a:r>
              <a:rPr lang="ar-SA" sz="3500" dirty="0" smtClean="0">
                <a:solidFill>
                  <a:srgbClr val="FFFF00"/>
                </a:solidFill>
                <a:latin typeface="Simplified Arabic" pitchFamily="18" charset="-78"/>
                <a:cs typeface="Simplified Arabic" pitchFamily="18" charset="-78"/>
              </a:rPr>
              <a:t>تمر قبل ظهور المنبه وقت الاستعداد، وهو الذي يُطلب فيه من المفحوص أن ينتبه بشدة، ويستعد لظهور المنبه. ويُوصى بأن يتراوح بين (1.6 : 8 ) ثوانى. ويزداد زمن الرجع في حالة زيادة وقت الاستعداد أو نقصانه عن هذه القيمة.</a:t>
            </a:r>
          </a:p>
          <a:p>
            <a:pPr algn="just">
              <a:lnSpc>
                <a:spcPct val="90000"/>
              </a:lnSpc>
              <a:buNone/>
            </a:pPr>
            <a:r>
              <a:rPr lang="ar-SA" sz="3500" dirty="0" smtClean="0">
                <a:solidFill>
                  <a:srgbClr val="FF0000"/>
                </a:solidFill>
                <a:latin typeface="Simplified Arabic" pitchFamily="18" charset="-78"/>
                <a:cs typeface="Simplified Arabic" pitchFamily="18" charset="-78"/>
              </a:rPr>
              <a:t>2ـ نوع المنبهات: </a:t>
            </a:r>
            <a:r>
              <a:rPr lang="ar-SA" sz="3500" dirty="0" smtClean="0">
                <a:solidFill>
                  <a:srgbClr val="00B0F0"/>
                </a:solidFill>
                <a:latin typeface="Simplified Arabic" pitchFamily="18" charset="-78"/>
                <a:cs typeface="Simplified Arabic" pitchFamily="18" charset="-78"/>
              </a:rPr>
              <a:t>يختلف زمن الرجع باختلاف نوعه، فزمن الرجع السمعي،  أسرع من اللمسي، وهذا أسرع من البصري. وتشير نتائج الدراسات إلى أن الفروق في زمن الرجع ترجع إلى الفروق الفردية بين الأشخاص أكثر مما ترجع لنوعية المنبهات.</a:t>
            </a:r>
            <a:endParaRPr lang="ar-SA" sz="3600" dirty="0" smtClean="0">
              <a:solidFill>
                <a:srgbClr val="00B0F0"/>
              </a:solidFill>
              <a:cs typeface="PT Bold Heading" pitchFamily="2" charset="-78"/>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676456" cy="6858000"/>
          </a:xfrm>
        </p:spPr>
        <p:txBody>
          <a:bodyPr>
            <a:normAutofit fontScale="92500"/>
          </a:bodyPr>
          <a:lstStyle/>
          <a:p>
            <a:pPr algn="just">
              <a:buNone/>
            </a:pPr>
            <a:r>
              <a:rPr lang="ar-SA" sz="4000" dirty="0" smtClean="0">
                <a:latin typeface="Simplified Arabic" pitchFamily="18" charset="-78"/>
                <a:cs typeface="Simplified Arabic" pitchFamily="18" charset="-78"/>
              </a:rPr>
              <a:t>3ـ شدة المنبه: </a:t>
            </a:r>
            <a:r>
              <a:rPr lang="ar-SA" sz="3500" b="1" dirty="0" smtClean="0">
                <a:solidFill>
                  <a:srgbClr val="FFFF00"/>
                </a:solidFill>
                <a:latin typeface="Simplified Arabic" pitchFamily="18" charset="-78"/>
                <a:cs typeface="Simplified Arabic" pitchFamily="18" charset="-78"/>
              </a:rPr>
              <a:t>كلما زادت شدة المنبه، كلما كان تأثيره أكبر، ومن ثم تزداد سرعة زمن الرجع. ولهذه الزيادة حدود فسيولوجية معينة تحكمها إمكانات العمليات المرتبطة بالجهاز العصبى الفرعى وتشمل الوقت الذى تستغرقه استثارة الأعصاب المستقلة وسرعة توصيل النبضات العصبية وانقباض العضلات وغيرها، والتى يقدر لها زمن يتراوح بين (60- 80 ) مللى ثانية بالإضافة إلى الوقت الذى يستغرقه الجهاز العصبى المركزى فى معالجة المدخلات الحسية والذى يقدر بحوالى (50-60) مللى ثانية. ومعنى ذلك أن الحد الأدنى لزمن الرجع لا يمكن أن يقل عن حوالي (100 -150 ) مللى ثانية. </a:t>
            </a:r>
          </a:p>
          <a:p>
            <a:pPr algn="just">
              <a:buNone/>
            </a:pPr>
            <a:r>
              <a:rPr lang="ar-SA" sz="3500" b="1" dirty="0" smtClean="0">
                <a:latin typeface="Simplified Arabic" pitchFamily="18" charset="-78"/>
                <a:cs typeface="Simplified Arabic" pitchFamily="18" charset="-78"/>
              </a:rPr>
              <a:t>4- إذا كان من طبيعة التنبيه استثارة التوتر العضلي للمفحوص زادت سرعة زمن الرجع، أما إذا كان من طبيعته استثارة الألم لدى المفحوص قلت سرعة زمن الرجع وازداد بطئاً.</a:t>
            </a:r>
            <a:r>
              <a:rPr lang="ar-SA" sz="2600" b="1" dirty="0" smtClean="0">
                <a:solidFill>
                  <a:srgbClr val="FFFF00"/>
                </a:solidFill>
                <a:latin typeface="Simplified Arabic" pitchFamily="18" charset="-78"/>
                <a:cs typeface="Simplified Arabic" pitchFamily="18" charset="-78"/>
              </a:rPr>
              <a:t>  </a:t>
            </a:r>
            <a:endParaRPr lang="en-US" sz="2600" b="1" dirty="0" smtClean="0">
              <a:solidFill>
                <a:srgbClr val="FFFF00"/>
              </a:solidFill>
              <a:latin typeface="Simplified Arabic" pitchFamily="18" charset="-78"/>
              <a:cs typeface="Simplified Arabic" pitchFamily="18" charset="-78"/>
            </a:endParaRPr>
          </a:p>
          <a:p>
            <a:endParaRPr lang="ar-SA"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676456" cy="6858000"/>
          </a:xfrm>
        </p:spPr>
        <p:txBody>
          <a:bodyPr/>
          <a:lstStyle/>
          <a:p>
            <a:pPr algn="just">
              <a:buNone/>
            </a:pPr>
            <a:r>
              <a:rPr lang="ar-SA" sz="3200" b="1" dirty="0" smtClean="0">
                <a:solidFill>
                  <a:srgbClr val="FF0000"/>
                </a:solidFill>
                <a:latin typeface="Simplified Arabic" pitchFamily="18" charset="-78"/>
                <a:cs typeface="Simplified Arabic" pitchFamily="18" charset="-78"/>
              </a:rPr>
              <a:t>5ـ عدد المنبهات: </a:t>
            </a:r>
            <a:r>
              <a:rPr lang="ar-SA" sz="3200" b="1" dirty="0" smtClean="0">
                <a:solidFill>
                  <a:srgbClr val="00B0F0"/>
                </a:solidFill>
                <a:latin typeface="Simplified Arabic" pitchFamily="18" charset="-78"/>
                <a:cs typeface="Simplified Arabic" pitchFamily="18" charset="-78"/>
              </a:rPr>
              <a:t>كلما زاد عدد المنبهات، وعدد بدائل الاستجابة كلما زاد زمن الرجع. إذ يتناقص زمن الرجع وفقاً للوغاريتم عدد البدائل المستخدمة، عُرفت هذه العلاقة بقانون هيك. </a:t>
            </a:r>
          </a:p>
          <a:p>
            <a:pPr algn="just">
              <a:lnSpc>
                <a:spcPct val="90000"/>
              </a:lnSpc>
              <a:buNone/>
            </a:pPr>
            <a:r>
              <a:rPr lang="ar-SA" sz="3200" b="1" dirty="0" smtClean="0">
                <a:solidFill>
                  <a:srgbClr val="FF0000"/>
                </a:solidFill>
                <a:latin typeface="Simplified Arabic" pitchFamily="18" charset="-78"/>
                <a:cs typeface="Simplified Arabic" pitchFamily="18" charset="-78"/>
              </a:rPr>
              <a:t>6ـ وقت عرض المنبه: </a:t>
            </a:r>
            <a:r>
              <a:rPr lang="ar-SA" sz="3200" b="1" dirty="0" smtClean="0">
                <a:solidFill>
                  <a:srgbClr val="FFFF00"/>
                </a:solidFill>
                <a:latin typeface="Simplified Arabic" pitchFamily="18" charset="-78"/>
                <a:cs typeface="Simplified Arabic" pitchFamily="18" charset="-78"/>
              </a:rPr>
              <a:t>كلما كان دوام عرض المنبه عبارة عن زمن يدور حول (50) مللى ثانية ازدادت سرعة زمن الرجع والعكس صحيح إذا قل دوام عرضه عن (30) مللى ثانية أو زاد دوام عرضه عن (55) مللى ثانية . </a:t>
            </a:r>
          </a:p>
          <a:p>
            <a:pPr algn="just">
              <a:lnSpc>
                <a:spcPct val="90000"/>
              </a:lnSpc>
              <a:buNone/>
            </a:pPr>
            <a:r>
              <a:rPr lang="ar-SA" sz="3200" b="1" dirty="0" smtClean="0">
                <a:latin typeface="Simplified Arabic" pitchFamily="18" charset="-78"/>
                <a:cs typeface="Simplified Arabic" pitchFamily="18" charset="-78"/>
              </a:rPr>
              <a:t>7ـ بالنسبة للمنبهات البصرية والسمعية، تبين أنه كلما كانت شدة التنبيه على كلتا العينين أو الأذنين واحدة وفى نفس اللحظة كان زمن الرجع أسرع، والعكس صحيح عندما يتم تنبيه عين أو أذن واحدة أو عندما تختلف شدة التنبيه من عين أو أذن إلى أخرى.</a:t>
            </a:r>
            <a:endParaRPr lang="ar-SA"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lnSpcReduction="10000"/>
          </a:bodyPr>
          <a:lstStyle/>
          <a:p>
            <a:pPr algn="just">
              <a:buNone/>
            </a:pPr>
            <a:r>
              <a:rPr lang="ar-SA" sz="3200" b="1" dirty="0" smtClean="0">
                <a:solidFill>
                  <a:srgbClr val="FF0000"/>
                </a:solidFill>
                <a:latin typeface="Simplified Arabic" pitchFamily="18" charset="-78"/>
                <a:cs typeface="Simplified Arabic" pitchFamily="18" charset="-78"/>
              </a:rPr>
              <a:t>8ـ درجة التشابه بين المنبهات: </a:t>
            </a:r>
            <a:r>
              <a:rPr lang="ar-SA" sz="3200" b="1" dirty="0" smtClean="0">
                <a:solidFill>
                  <a:srgbClr val="FFFF00"/>
                </a:solidFill>
                <a:latin typeface="Simplified Arabic" pitchFamily="18" charset="-78"/>
                <a:cs typeface="Simplified Arabic" pitchFamily="18" charset="-78"/>
              </a:rPr>
              <a:t>إذا كانت المنبهات شديدة التشابه احتاج الفرد لزمن أطول حتى يستطيع الاختيار والتمييز والتعرف الصحيح على المنبه الذي سيستجيب له ومن ثم يزداد زمن الرجع طولاً وبطئاً والعكس صحيح. </a:t>
            </a:r>
          </a:p>
          <a:p>
            <a:pPr algn="just">
              <a:buNone/>
            </a:pPr>
            <a:r>
              <a:rPr lang="ar-SA" sz="3200" b="1" dirty="0" smtClean="0">
                <a:solidFill>
                  <a:srgbClr val="FF0000"/>
                </a:solidFill>
                <a:latin typeface="Simplified Arabic" pitchFamily="18" charset="-78"/>
                <a:cs typeface="Simplified Arabic" pitchFamily="18" charset="-78"/>
              </a:rPr>
              <a:t>9ـ عدد المحاولات: </a:t>
            </a:r>
            <a:r>
              <a:rPr lang="ar-SA" sz="3200" b="1" dirty="0" smtClean="0">
                <a:solidFill>
                  <a:srgbClr val="92D050"/>
                </a:solidFill>
                <a:latin typeface="Simplified Arabic" pitchFamily="18" charset="-78"/>
                <a:cs typeface="Simplified Arabic" pitchFamily="18" charset="-78"/>
              </a:rPr>
              <a:t>كلما ازدادت سلاسل المنبهات، ولكما كثر عدد المحاولات المطلوب الاستجابة لها، ازداد عدد الاستجابات الشاذة أو الخاطئة.</a:t>
            </a:r>
          </a:p>
          <a:p>
            <a:pPr algn="just">
              <a:lnSpc>
                <a:spcPct val="90000"/>
              </a:lnSpc>
              <a:buNone/>
            </a:pPr>
            <a:r>
              <a:rPr lang="ar-SA" sz="4400" dirty="0" smtClean="0">
                <a:solidFill>
                  <a:schemeClr val="tx2">
                    <a:lumMod val="50000"/>
                  </a:schemeClr>
                </a:solidFill>
                <a:latin typeface="Simplified Arabic" pitchFamily="18" charset="-78"/>
                <a:cs typeface="Simplified Arabic" pitchFamily="18" charset="-78"/>
              </a:rPr>
              <a:t>ثانياًـ خصائص الاستجابة: </a:t>
            </a:r>
            <a:endParaRPr lang="en-US" sz="4400" dirty="0" smtClean="0">
              <a:solidFill>
                <a:schemeClr val="tx2">
                  <a:lumMod val="50000"/>
                </a:schemeClr>
              </a:solidFill>
              <a:latin typeface="Simplified Arabic" pitchFamily="18" charset="-78"/>
              <a:cs typeface="Simplified Arabic" pitchFamily="18" charset="-78"/>
            </a:endParaRPr>
          </a:p>
          <a:p>
            <a:pPr algn="just"/>
            <a:r>
              <a:rPr lang="ar-SA" sz="2800" b="1" dirty="0" smtClean="0">
                <a:solidFill>
                  <a:srgbClr val="FFFF00"/>
                </a:solidFill>
                <a:latin typeface="Simplified Arabic" pitchFamily="18" charset="-78"/>
                <a:cs typeface="Simplified Arabic" pitchFamily="18" charset="-78"/>
              </a:rPr>
              <a:t>يُقصد بها مختلف الطرق التي يستجيب بها الشخص.</a:t>
            </a:r>
          </a:p>
          <a:p>
            <a:pPr marL="582930" indent="-514350" algn="just">
              <a:lnSpc>
                <a:spcPct val="90000"/>
              </a:lnSpc>
              <a:buFont typeface="+mj-lt"/>
              <a:buAutoNum type="arabicPeriod"/>
            </a:pPr>
            <a:r>
              <a:rPr lang="ar-SA" sz="2800" b="1" dirty="0" smtClean="0">
                <a:solidFill>
                  <a:srgbClr val="FFFF00"/>
                </a:solidFill>
                <a:latin typeface="Simplified Arabic" pitchFamily="18" charset="-78"/>
                <a:cs typeface="Simplified Arabic" pitchFamily="18" charset="-78"/>
              </a:rPr>
              <a:t>تبين أن النمط الحسي من الاستجابات أكثر بطئاً من النمط العضلي أو الحركي. </a:t>
            </a:r>
          </a:p>
          <a:p>
            <a:pPr marL="582930" indent="-514350" algn="just">
              <a:lnSpc>
                <a:spcPct val="90000"/>
              </a:lnSpc>
              <a:buFont typeface="+mj-lt"/>
              <a:buAutoNum type="arabicPeriod"/>
            </a:pPr>
            <a:r>
              <a:rPr lang="ar-SA" sz="2800" b="1" dirty="0" smtClean="0">
                <a:solidFill>
                  <a:srgbClr val="FFFF00"/>
                </a:solidFill>
                <a:latin typeface="Simplified Arabic" pitchFamily="18" charset="-78"/>
                <a:cs typeface="Simplified Arabic" pitchFamily="18" charset="-78"/>
              </a:rPr>
              <a:t>تبين أن العضو المسيطر (اليد المسيطرة: اليمنى أو اليسرى، القدم المسيطرة: اليسرى أو اليمنى) أسرع في الاستجابة من العضو غير المسيطر.</a:t>
            </a:r>
            <a:endParaRPr lang="ar-SA"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lnSpcReduction="10000"/>
          </a:bodyPr>
          <a:lstStyle/>
          <a:p>
            <a:pPr marL="582930" indent="-514350" algn="just">
              <a:lnSpc>
                <a:spcPct val="90000"/>
              </a:lnSpc>
              <a:buNone/>
            </a:pPr>
            <a:r>
              <a:rPr lang="ar-SA" sz="4000" u="sng" dirty="0" smtClean="0">
                <a:solidFill>
                  <a:schemeClr val="tx2">
                    <a:lumMod val="50000"/>
                  </a:schemeClr>
                </a:solidFill>
                <a:latin typeface="Simplified Arabic" pitchFamily="18" charset="-78"/>
                <a:cs typeface="Simplified Arabic" pitchFamily="18" charset="-78"/>
              </a:rPr>
              <a:t>ثالثاًـ العوامل الخاصة بالمفحوص نفسه: </a:t>
            </a:r>
          </a:p>
          <a:p>
            <a:pPr algn="just">
              <a:lnSpc>
                <a:spcPct val="90000"/>
              </a:lnSpc>
              <a:buNone/>
            </a:pPr>
            <a:r>
              <a:rPr lang="ar-SA" sz="3200" b="1" dirty="0" smtClean="0">
                <a:solidFill>
                  <a:srgbClr val="FFFF00"/>
                </a:solidFill>
                <a:latin typeface="Simplified Arabic" pitchFamily="18" charset="-78"/>
                <a:cs typeface="Simplified Arabic" pitchFamily="18" charset="-78"/>
              </a:rPr>
              <a:t>1ـ الذكور أسرع وأكثر اتساقاً في زمن الرجع من الإناث  وبخاصة في مراحل العمر التي تتراوح بين (4- 10 ) سنوات ، وبين (40-60) سنة. </a:t>
            </a:r>
          </a:p>
          <a:p>
            <a:pPr algn="just">
              <a:lnSpc>
                <a:spcPct val="90000"/>
              </a:lnSpc>
              <a:buNone/>
            </a:pPr>
            <a:r>
              <a:rPr lang="ar-SA" sz="3200" b="1" dirty="0" smtClean="0">
                <a:solidFill>
                  <a:srgbClr val="92D050"/>
                </a:solidFill>
                <a:latin typeface="Simplified Arabic" pitchFamily="18" charset="-78"/>
                <a:cs typeface="Simplified Arabic" pitchFamily="18" charset="-78"/>
              </a:rPr>
              <a:t>2ـ يتسم زمن الرجع بالبطء في بداية العمر لدى الجنسين، ثم يزداد سرعة، ثم يزداد تراجعاً وبطئاً وفقاً للأعمار ( 3- 15 ، 16- 30 ، 30- 50 ، 55 فأكثر ). </a:t>
            </a:r>
          </a:p>
          <a:p>
            <a:pPr algn="just">
              <a:lnSpc>
                <a:spcPct val="90000"/>
              </a:lnSpc>
              <a:buNone/>
            </a:pPr>
            <a:r>
              <a:rPr lang="ar-SA" sz="3200" b="1" dirty="0" smtClean="0">
                <a:latin typeface="Simplified Arabic" pitchFamily="18" charset="-78"/>
                <a:cs typeface="Simplified Arabic" pitchFamily="18" charset="-78"/>
              </a:rPr>
              <a:t>3ـ الأذكياء أسرع من الأقل ذكاءًا في زمن الرجع، والمتعلمين أسرع من الأميين، والريفيين أسرع من الحضريين.</a:t>
            </a:r>
          </a:p>
          <a:p>
            <a:pPr algn="just">
              <a:lnSpc>
                <a:spcPct val="90000"/>
              </a:lnSpc>
              <a:buNone/>
            </a:pPr>
            <a:r>
              <a:rPr lang="ar-SA" sz="3200" b="1" dirty="0" smtClean="0">
                <a:solidFill>
                  <a:srgbClr val="92D050"/>
                </a:solidFill>
                <a:latin typeface="Simplified Arabic" pitchFamily="18" charset="-78"/>
                <a:cs typeface="Simplified Arabic" pitchFamily="18" charset="-78"/>
              </a:rPr>
              <a:t>4- </a:t>
            </a:r>
            <a:r>
              <a:rPr lang="ar-SA" sz="3200" b="1" dirty="0" smtClean="0">
                <a:solidFill>
                  <a:schemeClr val="accent2">
                    <a:lumMod val="60000"/>
                    <a:lumOff val="40000"/>
                  </a:schemeClr>
                </a:solidFill>
                <a:latin typeface="Simplified Arabic" pitchFamily="18" charset="-78"/>
                <a:cs typeface="Simplified Arabic" pitchFamily="18" charset="-78"/>
              </a:rPr>
              <a:t>الأشخاص الأكثر تركيزًا للانتباه أسرع من الأقل تركيزًا. ومرتفعي الدافعية أسرع من المنخفضين. </a:t>
            </a:r>
          </a:p>
          <a:p>
            <a:pPr algn="just">
              <a:lnSpc>
                <a:spcPct val="90000"/>
              </a:lnSpc>
              <a:buNone/>
            </a:pPr>
            <a:r>
              <a:rPr lang="ar-SA" sz="3200" b="1" dirty="0" smtClean="0">
                <a:solidFill>
                  <a:srgbClr val="FF0000"/>
                </a:solidFill>
                <a:latin typeface="Simplified Arabic" pitchFamily="18" charset="-78"/>
                <a:cs typeface="Simplified Arabic" pitchFamily="18" charset="-78"/>
              </a:rPr>
              <a:t>5ـ الخبرة السابقة والألفة والتعلم والتدريب تجعل زمن الرجع أسرع والعكس صحيح. والمنشطات تجعل المتعاطين أسرع، بينما المخدرات تجعلهم أبطأ. </a:t>
            </a:r>
          </a:p>
          <a:p>
            <a:pPr algn="just">
              <a:lnSpc>
                <a:spcPct val="90000"/>
              </a:lnSpc>
              <a:buNone/>
            </a:pPr>
            <a:r>
              <a:rPr lang="ar-SA" sz="3500" b="1" dirty="0" smtClean="0">
                <a:solidFill>
                  <a:srgbClr val="92D050"/>
                </a:solidFill>
                <a:latin typeface="Simplified Arabic" pitchFamily="18" charset="-78"/>
                <a:cs typeface="Simplified Arabic" pitchFamily="18" charset="-78"/>
              </a:rPr>
              <a:t> </a:t>
            </a:r>
            <a:endParaRPr lang="en-US" sz="3500" b="1" dirty="0" smtClean="0">
              <a:solidFill>
                <a:srgbClr val="92D050"/>
              </a:solidFill>
              <a:latin typeface="Simplified Arabic" pitchFamily="18" charset="-78"/>
              <a:cs typeface="Simplified Arabic" pitchFamily="18" charset="-78"/>
            </a:endParaRPr>
          </a:p>
          <a:p>
            <a:pPr marL="582930" indent="-514350" algn="just">
              <a:lnSpc>
                <a:spcPct val="90000"/>
              </a:lnSpc>
              <a:buNone/>
            </a:pPr>
            <a:endParaRPr lang="ar-SA" sz="4000" dirty="0" smtClean="0">
              <a:solidFill>
                <a:schemeClr val="tx2">
                  <a:lumMod val="50000"/>
                </a:schemeClr>
              </a:solidFill>
              <a:latin typeface="Simplified Arabic" pitchFamily="18" charset="-78"/>
              <a:cs typeface="Simplified Arabic" pitchFamily="18" charset="-78"/>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a:bodyPr>
          <a:lstStyle/>
          <a:p>
            <a:pPr algn="ctr">
              <a:buNone/>
            </a:pPr>
            <a:r>
              <a:rPr lang="ar-SA" sz="5400" dirty="0" smtClean="0">
                <a:solidFill>
                  <a:srgbClr val="FF0000"/>
                </a:solidFill>
                <a:cs typeface="PT Bold Heading" pitchFamily="2" charset="-78"/>
              </a:rPr>
              <a:t>الإدراك</a:t>
            </a:r>
          </a:p>
          <a:p>
            <a:pPr algn="just"/>
            <a:r>
              <a:rPr lang="ar-SA" sz="2800" dirty="0" smtClean="0">
                <a:solidFill>
                  <a:srgbClr val="FF0000"/>
                </a:solidFill>
                <a:cs typeface="PT Bold Heading" pitchFamily="2" charset="-78"/>
              </a:rPr>
              <a:t>تعريف الإدراك: </a:t>
            </a:r>
            <a:r>
              <a:rPr lang="ar-SA" sz="3200" b="1" dirty="0" smtClean="0">
                <a:solidFill>
                  <a:schemeClr val="tx2">
                    <a:lumMod val="50000"/>
                  </a:schemeClr>
                </a:solidFill>
                <a:latin typeface="Traditional Arabic" pitchFamily="18" charset="-78"/>
                <a:cs typeface="Traditional Arabic" pitchFamily="18" charset="-78"/>
              </a:rPr>
              <a:t>ويشير الإدراك إلى سلسلة من العمليات المعرفية تبدأ بتحديد مختلف المعلومات الحسية التي يستقبلها النسق العصبي، ثم تنظيم هذه المعلومات، وتنتهي </a:t>
            </a:r>
            <a:r>
              <a:rPr lang="ar-SA" sz="3200" b="1" dirty="0" err="1" smtClean="0">
                <a:solidFill>
                  <a:schemeClr val="tx2">
                    <a:lumMod val="50000"/>
                  </a:schemeClr>
                </a:solidFill>
                <a:latin typeface="Traditional Arabic" pitchFamily="18" charset="-78"/>
                <a:cs typeface="Traditional Arabic" pitchFamily="18" charset="-78"/>
              </a:rPr>
              <a:t>بتفسيرها.</a:t>
            </a:r>
            <a:r>
              <a:rPr lang="ar-SA" sz="3200" b="1" dirty="0" smtClean="0">
                <a:solidFill>
                  <a:schemeClr val="tx2">
                    <a:lumMod val="50000"/>
                  </a:schemeClr>
                </a:solidFill>
                <a:latin typeface="Traditional Arabic" pitchFamily="18" charset="-78"/>
                <a:cs typeface="Traditional Arabic" pitchFamily="18" charset="-78"/>
              </a:rPr>
              <a:t> </a:t>
            </a:r>
          </a:p>
          <a:p>
            <a:pPr algn="just"/>
            <a:r>
              <a:rPr lang="ar-SA" sz="3200" b="1" dirty="0" smtClean="0">
                <a:latin typeface="Traditional Arabic" pitchFamily="18" charset="-78"/>
                <a:cs typeface="Traditional Arabic" pitchFamily="18" charset="-78"/>
              </a:rPr>
              <a:t>ويتضمن الإدراك عدد من الجوانب، منها: الإدراك البصري، والإدراك السمعي، والإدراك اللمسي، والإدراك الشمي، والإدراك الذوقي، حيث يتنوع الإدراك بتنوع الحواس التي تستقبل الطاقة الفيزيائية المنبعثة من الأشياء التي يتعرض لها الكائن الحي في البيئة المحيطة به.</a:t>
            </a:r>
          </a:p>
          <a:p>
            <a:pPr algn="just"/>
            <a:r>
              <a:rPr lang="ar-SA" sz="3200" b="1" dirty="0" smtClean="0">
                <a:solidFill>
                  <a:srgbClr val="FF0000"/>
                </a:solidFill>
                <a:latin typeface="Traditional Arabic" pitchFamily="18" charset="-78"/>
                <a:cs typeface="Traditional Arabic" pitchFamily="18" charset="-78"/>
              </a:rPr>
              <a:t>ويُعد الإدراك النتيجة المترتبة على قيام نسق معالجة المعلومات الإنساني بعدد من الإجراءات </a:t>
            </a:r>
            <a:r>
              <a:rPr lang="ar-SA" sz="3200" b="1" dirty="0" err="1" smtClean="0">
                <a:solidFill>
                  <a:srgbClr val="FF0000"/>
                </a:solidFill>
                <a:latin typeface="Traditional Arabic" pitchFamily="18" charset="-78"/>
                <a:cs typeface="Traditional Arabic" pitchFamily="18" charset="-78"/>
              </a:rPr>
              <a:t>المعرفية.</a:t>
            </a:r>
            <a:r>
              <a:rPr lang="ar-SA" sz="3200" b="1" dirty="0" smtClean="0">
                <a:solidFill>
                  <a:srgbClr val="FF0000"/>
                </a:solidFill>
                <a:latin typeface="Traditional Arabic" pitchFamily="18" charset="-78"/>
                <a:cs typeface="Traditional Arabic" pitchFamily="18" charset="-78"/>
              </a:rPr>
              <a:t> ويرتبط مفهوم الإدراك بعدد من الظواهر الإدراكية، يُطلق عليه التأثيرات العامة للاستثارة، وسنعرض لها فيما </a:t>
            </a:r>
            <a:r>
              <a:rPr lang="ar-SA" sz="3200" b="1" dirty="0" err="1" smtClean="0">
                <a:solidFill>
                  <a:srgbClr val="FF0000"/>
                </a:solidFill>
                <a:latin typeface="Traditional Arabic" pitchFamily="18" charset="-78"/>
                <a:cs typeface="Traditional Arabic" pitchFamily="18" charset="-78"/>
              </a:rPr>
              <a:t>يلي:</a:t>
            </a:r>
            <a:endParaRPr lang="ar-SA" sz="3200" b="1" dirty="0" smtClean="0">
              <a:solidFill>
                <a:srgbClr val="FF0000"/>
              </a:solidFill>
              <a:latin typeface="Traditional Arabic" pitchFamily="18" charset="-78"/>
              <a:cs typeface="Traditional Arabic" pitchFamily="18" charset="-78"/>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fontScale="92500"/>
          </a:bodyPr>
          <a:lstStyle/>
          <a:p>
            <a:pPr algn="just">
              <a:buNone/>
            </a:pPr>
            <a:r>
              <a:rPr lang="ar-SA" sz="3300" b="1" i="1" dirty="0" smtClean="0">
                <a:solidFill>
                  <a:srgbClr val="7030A0"/>
                </a:solidFill>
                <a:cs typeface="PT Bold Heading" pitchFamily="2" charset="-78"/>
              </a:rPr>
              <a:t>1- التقييد الحسي</a:t>
            </a:r>
            <a:r>
              <a:rPr lang="en-US" sz="3300" b="1" dirty="0" smtClean="0">
                <a:solidFill>
                  <a:srgbClr val="7030A0"/>
                </a:solidFill>
                <a:cs typeface="PT Bold Heading" pitchFamily="2" charset="-78"/>
              </a:rPr>
              <a:t>Sensory restriction</a:t>
            </a:r>
            <a:r>
              <a:rPr lang="ar-SA" sz="3300" b="1" i="1" dirty="0" smtClean="0">
                <a:solidFill>
                  <a:srgbClr val="7030A0"/>
                </a:solidFill>
                <a:cs typeface="PT Bold Heading" pitchFamily="2" charset="-78"/>
              </a:rPr>
              <a:t> </a:t>
            </a:r>
            <a:r>
              <a:rPr lang="ar-SA" sz="3300" b="1" i="1" baseline="30000" dirty="0" smtClean="0">
                <a:solidFill>
                  <a:srgbClr val="7030A0"/>
                </a:solidFill>
                <a:cs typeface="PT Bold Heading" pitchFamily="2" charset="-78"/>
              </a:rPr>
              <a:t> </a:t>
            </a:r>
            <a:r>
              <a:rPr lang="ar-SA" sz="3300" b="1" i="1" dirty="0" err="1" smtClean="0">
                <a:solidFill>
                  <a:srgbClr val="7030A0"/>
                </a:solidFill>
                <a:cs typeface="PT Bold Heading" pitchFamily="2" charset="-78"/>
              </a:rPr>
              <a:t>:</a:t>
            </a:r>
            <a:endParaRPr lang="en-US" sz="3300" dirty="0" smtClean="0">
              <a:solidFill>
                <a:srgbClr val="7030A0"/>
              </a:solidFill>
              <a:cs typeface="PT Bold Heading" pitchFamily="2" charset="-78"/>
            </a:endParaRPr>
          </a:p>
          <a:p>
            <a:pPr algn="just"/>
            <a:r>
              <a:rPr lang="ar-SA" b="1" i="1" dirty="0" smtClean="0">
                <a:solidFill>
                  <a:srgbClr val="FF0000"/>
                </a:solidFill>
                <a:latin typeface="Traditional Arabic" pitchFamily="18" charset="-78"/>
                <a:cs typeface="Traditional Arabic" pitchFamily="18" charset="-78"/>
              </a:rPr>
              <a:t>يؤدي عدم تعرض الأشخاص لأنواع الاستثارة المختلفة إلى تدهور في قدرتهم على إصدار السلوك </a:t>
            </a:r>
            <a:r>
              <a:rPr lang="ar-SA" b="1" i="1" dirty="0" err="1" smtClean="0">
                <a:solidFill>
                  <a:srgbClr val="FF0000"/>
                </a:solidFill>
                <a:latin typeface="Traditional Arabic" pitchFamily="18" charset="-78"/>
                <a:cs typeface="Traditional Arabic" pitchFamily="18" charset="-78"/>
              </a:rPr>
              <a:t>الفعال.</a:t>
            </a:r>
            <a:r>
              <a:rPr lang="ar-SA" b="1" i="1" dirty="0" smtClean="0">
                <a:solidFill>
                  <a:srgbClr val="FF0000"/>
                </a:solidFill>
                <a:latin typeface="Traditional Arabic" pitchFamily="18" charset="-78"/>
                <a:cs typeface="Traditional Arabic" pitchFamily="18" charset="-78"/>
              </a:rPr>
              <a:t> وقد تبين هذا مما يطلق عليه تجارب الحرمان الحسي</a:t>
            </a:r>
          </a:p>
          <a:p>
            <a:pPr algn="just"/>
            <a:r>
              <a:rPr lang="ar-SA" b="1" i="1" dirty="0" smtClean="0">
                <a:solidFill>
                  <a:srgbClr val="00B050"/>
                </a:solidFill>
                <a:latin typeface="Traditional Arabic" pitchFamily="18" charset="-78"/>
                <a:cs typeface="Traditional Arabic" pitchFamily="18" charset="-78"/>
              </a:rPr>
              <a:t>مثال 1: تعرضت  عينة من الطلاب الجامعيين للحرمان الحسي لمدد زمنية متباينة، وذلك عن طريق بقائهم في غرف محصنة ضد انتقال الصوت، وفي ظل ارتدائهم لنظارات تمنع انتقال الضوء، وربط أطرافهم لمنع أي استثارة </a:t>
            </a:r>
            <a:r>
              <a:rPr lang="ar-SA" b="1" i="1" dirty="0" err="1" smtClean="0">
                <a:solidFill>
                  <a:srgbClr val="00B050"/>
                </a:solidFill>
                <a:latin typeface="Traditional Arabic" pitchFamily="18" charset="-78"/>
                <a:cs typeface="Traditional Arabic" pitchFamily="18" charset="-78"/>
              </a:rPr>
              <a:t>لمسية.</a:t>
            </a:r>
            <a:r>
              <a:rPr lang="ar-SA" b="1" i="1" dirty="0" smtClean="0">
                <a:solidFill>
                  <a:srgbClr val="00B050"/>
                </a:solidFill>
                <a:latin typeface="Traditional Arabic" pitchFamily="18" charset="-78"/>
                <a:cs typeface="Traditional Arabic" pitchFamily="18" charset="-78"/>
              </a:rPr>
              <a:t> </a:t>
            </a:r>
          </a:p>
          <a:p>
            <a:pPr algn="just"/>
            <a:r>
              <a:rPr lang="ar-SA" b="1" i="1" dirty="0" smtClean="0">
                <a:solidFill>
                  <a:srgbClr val="00B0F0"/>
                </a:solidFill>
                <a:latin typeface="Traditional Arabic" pitchFamily="18" charset="-78"/>
                <a:cs typeface="Traditional Arabic" pitchFamily="18" charset="-78"/>
              </a:rPr>
              <a:t>مثال 2: تعريض عدد من  الأشخاص للبقاء في غرف مغمورة تحت الماء، في ظل مناخ شديد البرودة، مع تعمية أعينهم، واستخدامهم لأجهزة تنفس </a:t>
            </a:r>
            <a:r>
              <a:rPr lang="ar-SA" b="1" i="1" dirty="0" err="1" smtClean="0">
                <a:solidFill>
                  <a:srgbClr val="00B0F0"/>
                </a:solidFill>
                <a:latin typeface="Traditional Arabic" pitchFamily="18" charset="-78"/>
                <a:cs typeface="Traditional Arabic" pitchFamily="18" charset="-78"/>
              </a:rPr>
              <a:t>اصطناعي.</a:t>
            </a:r>
            <a:r>
              <a:rPr lang="ar-SA" b="1" i="1" dirty="0" smtClean="0">
                <a:solidFill>
                  <a:srgbClr val="00B0F0"/>
                </a:solidFill>
                <a:latin typeface="Traditional Arabic" pitchFamily="18" charset="-78"/>
                <a:cs typeface="Traditional Arabic" pitchFamily="18" charset="-78"/>
              </a:rPr>
              <a:t> </a:t>
            </a:r>
          </a:p>
          <a:p>
            <a:pPr algn="just"/>
            <a:r>
              <a:rPr lang="ar-SA" b="1" i="1" dirty="0" smtClean="0">
                <a:solidFill>
                  <a:srgbClr val="92D050"/>
                </a:solidFill>
                <a:latin typeface="Traditional Arabic" pitchFamily="18" charset="-78"/>
                <a:cs typeface="Traditional Arabic" pitchFamily="18" charset="-78"/>
              </a:rPr>
              <a:t>كشفت نتائج هذه البحوث عن تعرض الأشخاص لمستوى شديد من الإجهاد العقلي: حيث لم يكن بمقدور أي من هؤلاء الأشخاص، بعد تعرضهم لمثل هذه الإجراءات التجريبية، أن يفكر تفكيراً منطقياً واضحاً، كما كانوا مندهشين باستمرار، ووصلوا إلى مرحلة لم يستطيعوا فيها تبين إن كانوا مستيقظين أم نائمين، وظهر على بعض الأشخاص أعراض </a:t>
            </a:r>
            <a:r>
              <a:rPr lang="ar-SA" b="1" i="1" dirty="0" err="1" smtClean="0">
                <a:solidFill>
                  <a:srgbClr val="92D050"/>
                </a:solidFill>
                <a:latin typeface="Traditional Arabic" pitchFamily="18" charset="-78"/>
                <a:cs typeface="Traditional Arabic" pitchFamily="18" charset="-78"/>
              </a:rPr>
              <a:t>الهلاوس</a:t>
            </a:r>
            <a:r>
              <a:rPr lang="ar-SA" b="1" i="1" dirty="0" smtClean="0">
                <a:solidFill>
                  <a:srgbClr val="92D050"/>
                </a:solidFill>
                <a:latin typeface="Traditional Arabic" pitchFamily="18" charset="-78"/>
                <a:cs typeface="Traditional Arabic" pitchFamily="18" charset="-78"/>
              </a:rPr>
              <a:t> السمعية، </a:t>
            </a:r>
            <a:r>
              <a:rPr lang="ar-SA" b="1" i="1" dirty="0" err="1" smtClean="0">
                <a:solidFill>
                  <a:srgbClr val="92D050"/>
                </a:solidFill>
                <a:latin typeface="Traditional Arabic" pitchFamily="18" charset="-78"/>
                <a:cs typeface="Traditional Arabic" pitchFamily="18" charset="-78"/>
              </a:rPr>
              <a:t>والبصرية.</a:t>
            </a:r>
            <a:r>
              <a:rPr lang="ar-SA" b="1" i="1" dirty="0" smtClean="0">
                <a:solidFill>
                  <a:srgbClr val="92D050"/>
                </a:solidFill>
                <a:latin typeface="Traditional Arabic" pitchFamily="18" charset="-78"/>
                <a:cs typeface="Traditional Arabic" pitchFamily="18" charset="-78"/>
              </a:rPr>
              <a:t> واستمرت مثل هذه الأعراض لمدة أكثر من يومين من تعرضهم لإجراءات الحرمان </a:t>
            </a:r>
            <a:r>
              <a:rPr lang="ar-SA" b="1" i="1" dirty="0" err="1" smtClean="0">
                <a:solidFill>
                  <a:srgbClr val="92D050"/>
                </a:solidFill>
                <a:latin typeface="Traditional Arabic" pitchFamily="18" charset="-78"/>
                <a:cs typeface="Traditional Arabic" pitchFamily="18" charset="-78"/>
              </a:rPr>
              <a:t>الحسي.</a:t>
            </a:r>
            <a:r>
              <a:rPr lang="ar-SA" b="1" i="1" dirty="0" smtClean="0">
                <a:solidFill>
                  <a:srgbClr val="92D050"/>
                </a:solidFill>
                <a:latin typeface="Traditional Arabic" pitchFamily="18" charset="-78"/>
                <a:cs typeface="Traditional Arabic" pitchFamily="18" charset="-78"/>
              </a:rPr>
              <a:t>    </a:t>
            </a:r>
            <a:endParaRPr lang="en-US" dirty="0" smtClean="0">
              <a:solidFill>
                <a:srgbClr val="92D050"/>
              </a:solidFill>
              <a:latin typeface="Traditional Arabic" pitchFamily="18" charset="-78"/>
              <a:cs typeface="Traditional Arabic" pitchFamily="18" charset="-78"/>
            </a:endParaRPr>
          </a:p>
          <a:p>
            <a:endParaRPr lang="ar-SA"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a:bodyPr>
          <a:lstStyle/>
          <a:p>
            <a:pPr>
              <a:buNone/>
            </a:pPr>
            <a:r>
              <a:rPr lang="ar-SA" b="1" i="1" dirty="0" smtClean="0">
                <a:solidFill>
                  <a:srgbClr val="7030A0"/>
                </a:solidFill>
                <a:cs typeface="PT Bold Heading" pitchFamily="2" charset="-78"/>
              </a:rPr>
              <a:t>2- ثبات الصور الشبكية</a:t>
            </a:r>
            <a:r>
              <a:rPr lang="en-US" b="1" dirty="0" smtClean="0">
                <a:solidFill>
                  <a:srgbClr val="7030A0"/>
                </a:solidFill>
                <a:cs typeface="PT Bold Heading" pitchFamily="2" charset="-78"/>
              </a:rPr>
              <a:t> </a:t>
            </a:r>
            <a:r>
              <a:rPr lang="en-US" b="1" dirty="0" smtClean="0"/>
              <a:t>Stabilized retinal image </a:t>
            </a:r>
            <a:r>
              <a:rPr lang="ar-SA" b="1" i="1" dirty="0" err="1" smtClean="0"/>
              <a:t>:</a:t>
            </a:r>
            <a:endParaRPr lang="en-US" dirty="0" smtClean="0"/>
          </a:p>
          <a:p>
            <a:pPr algn="just"/>
            <a:r>
              <a:rPr lang="ar-SA" b="1" dirty="0" smtClean="0">
                <a:solidFill>
                  <a:srgbClr val="C00000"/>
                </a:solidFill>
                <a:latin typeface="Traditional Arabic" pitchFamily="18" charset="-78"/>
                <a:cs typeface="Traditional Arabic" pitchFamily="18" charset="-78"/>
              </a:rPr>
              <a:t>يُجري الشخص سلسلة مستمرة من حركات الرأس والعينين عند تعرضه لمشهد بصري محدد، بهدف تغيير موضع تركيز </a:t>
            </a:r>
            <a:r>
              <a:rPr lang="ar-SA" b="1" dirty="0" err="1" smtClean="0">
                <a:solidFill>
                  <a:srgbClr val="C00000"/>
                </a:solidFill>
                <a:latin typeface="Traditional Arabic" pitchFamily="18" charset="-78"/>
                <a:cs typeface="Traditional Arabic" pitchFamily="18" charset="-78"/>
              </a:rPr>
              <a:t>الإبصار.</a:t>
            </a:r>
            <a:r>
              <a:rPr lang="ar-SA" b="1" dirty="0" smtClean="0">
                <a:solidFill>
                  <a:srgbClr val="C00000"/>
                </a:solidFill>
                <a:latin typeface="Traditional Arabic" pitchFamily="18" charset="-78"/>
                <a:cs typeface="Traditional Arabic" pitchFamily="18" charset="-78"/>
              </a:rPr>
              <a:t> وحتى إن أمكن تثبيت حركة، وإجبار الشخص على تركيز بصره على هدف صغير، إلا أن العين تتعرض لسلسلة من الاهتزازات الحركية التي لا يعيها الشخص، ولا يستطيع أيضاً السيطرة عليها، وتتم على نحو </a:t>
            </a:r>
            <a:r>
              <a:rPr lang="ar-SA" b="1" dirty="0" err="1" smtClean="0">
                <a:solidFill>
                  <a:srgbClr val="C00000"/>
                </a:solidFill>
                <a:latin typeface="Traditional Arabic" pitchFamily="18" charset="-78"/>
                <a:cs typeface="Traditional Arabic" pitchFamily="18" charset="-78"/>
              </a:rPr>
              <a:t>لاإرادي.</a:t>
            </a:r>
            <a:r>
              <a:rPr lang="ar-SA" b="1" dirty="0" smtClean="0">
                <a:solidFill>
                  <a:srgbClr val="C00000"/>
                </a:solidFill>
                <a:latin typeface="Traditional Arabic" pitchFamily="18" charset="-78"/>
                <a:cs typeface="Traditional Arabic" pitchFamily="18" charset="-78"/>
              </a:rPr>
              <a:t> </a:t>
            </a:r>
          </a:p>
          <a:p>
            <a:pPr algn="just"/>
            <a:r>
              <a:rPr lang="ar-SA" b="1" dirty="0" smtClean="0">
                <a:latin typeface="Traditional Arabic" pitchFamily="18" charset="-78"/>
                <a:cs typeface="Traditional Arabic" pitchFamily="18" charset="-78"/>
              </a:rPr>
              <a:t>وتتمثل أهمية اهتزازات </a:t>
            </a:r>
            <a:r>
              <a:rPr lang="ar-SA" b="1" dirty="0" err="1" smtClean="0">
                <a:latin typeface="Traditional Arabic" pitchFamily="18" charset="-78"/>
                <a:cs typeface="Traditional Arabic" pitchFamily="18" charset="-78"/>
              </a:rPr>
              <a:t>العين </a:t>
            </a:r>
            <a:r>
              <a:rPr lang="ar-SA" b="1" dirty="0" smtClean="0">
                <a:latin typeface="Traditional Arabic" pitchFamily="18" charset="-78"/>
                <a:cs typeface="Traditional Arabic" pitchFamily="18" charset="-78"/>
              </a:rPr>
              <a:t>، وتحركها في أنها تسمح بالحصول على أكثر من صورة للشيء </a:t>
            </a:r>
            <a:r>
              <a:rPr lang="ar-SA" b="1" dirty="0" err="1" smtClean="0">
                <a:latin typeface="Traditional Arabic" pitchFamily="18" charset="-78"/>
                <a:cs typeface="Traditional Arabic" pitchFamily="18" charset="-78"/>
              </a:rPr>
              <a:t>المرأي</a:t>
            </a:r>
            <a:r>
              <a:rPr lang="ar-SA" b="1" dirty="0" smtClean="0">
                <a:latin typeface="Traditional Arabic" pitchFamily="18" charset="-78"/>
                <a:cs typeface="Traditional Arabic" pitchFamily="18" charset="-78"/>
              </a:rPr>
              <a:t>، مما يسهم في إدراك كافة أبعاد هذا الشيء، ومختلف تفاصيله بدقة عالية.</a:t>
            </a:r>
          </a:p>
          <a:p>
            <a:pPr algn="just"/>
            <a:r>
              <a:rPr lang="ar-SA" b="1" dirty="0" smtClean="0">
                <a:solidFill>
                  <a:srgbClr val="0070C0"/>
                </a:solidFill>
                <a:latin typeface="Traditional Arabic" pitchFamily="18" charset="-78"/>
                <a:cs typeface="Traditional Arabic" pitchFamily="18" charset="-78"/>
              </a:rPr>
              <a:t>وقد كشفت نتائج بعض البحوث أن استخدام أجهزة مانعة لحركة العين سرعان ما يؤدي إلى عدم إدراك الشخص لأجزاء من التنبيهات البصرية التي يتعرض </a:t>
            </a:r>
            <a:r>
              <a:rPr lang="ar-SA" b="1" dirty="0" err="1" smtClean="0">
                <a:solidFill>
                  <a:srgbClr val="0070C0"/>
                </a:solidFill>
                <a:latin typeface="Traditional Arabic" pitchFamily="18" charset="-78"/>
                <a:cs typeface="Traditional Arabic" pitchFamily="18" charset="-78"/>
              </a:rPr>
              <a:t>لها.</a:t>
            </a:r>
            <a:r>
              <a:rPr lang="ar-SA" b="1" dirty="0" smtClean="0">
                <a:solidFill>
                  <a:srgbClr val="0070C0"/>
                </a:solidFill>
                <a:latin typeface="Traditional Arabic" pitchFamily="18" charset="-78"/>
                <a:cs typeface="Traditional Arabic" pitchFamily="18" charset="-78"/>
              </a:rPr>
              <a:t> وربما يرجع السبب في هذا إلى نوع من الكف العصبي، أو التعب </a:t>
            </a:r>
            <a:r>
              <a:rPr lang="ar-SA" b="1" dirty="0" err="1" smtClean="0">
                <a:solidFill>
                  <a:srgbClr val="0070C0"/>
                </a:solidFill>
                <a:latin typeface="Traditional Arabic" pitchFamily="18" charset="-78"/>
                <a:cs typeface="Traditional Arabic" pitchFamily="18" charset="-78"/>
              </a:rPr>
              <a:t>العصبي.</a:t>
            </a:r>
            <a:r>
              <a:rPr lang="ar-SA" b="1" dirty="0" smtClean="0">
                <a:solidFill>
                  <a:srgbClr val="0070C0"/>
                </a:solidFill>
                <a:latin typeface="Traditional Arabic" pitchFamily="18" charset="-78"/>
                <a:cs typeface="Traditional Arabic" pitchFamily="18" charset="-78"/>
              </a:rPr>
              <a:t>      </a:t>
            </a:r>
            <a:endParaRPr lang="en-US" dirty="0" smtClean="0">
              <a:solidFill>
                <a:srgbClr val="0070C0"/>
              </a:solidFill>
              <a:latin typeface="Traditional Arabic" pitchFamily="18" charset="-78"/>
              <a:cs typeface="Traditional Arabic" pitchFamily="18" charset="-78"/>
            </a:endParaRPr>
          </a:p>
          <a:p>
            <a:endParaRPr lang="ar-SA"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a:bodyPr>
          <a:lstStyle/>
          <a:p>
            <a:r>
              <a:rPr lang="ar-SA" sz="3200" b="1" dirty="0" smtClean="0">
                <a:solidFill>
                  <a:srgbClr val="7030A0"/>
                </a:solidFill>
                <a:cs typeface="PT Bold Heading" pitchFamily="2" charset="-78"/>
              </a:rPr>
              <a:t>3- التكيف الحسي</a:t>
            </a:r>
            <a:r>
              <a:rPr lang="en-US" sz="3200" b="1" dirty="0" smtClean="0">
                <a:solidFill>
                  <a:srgbClr val="7030A0"/>
                </a:solidFill>
                <a:cs typeface="PT Bold Heading" pitchFamily="2" charset="-78"/>
              </a:rPr>
              <a:t> Sensory adaptation</a:t>
            </a:r>
            <a:r>
              <a:rPr lang="ar-SA" sz="3200" b="1" dirty="0" err="1" smtClean="0">
                <a:solidFill>
                  <a:srgbClr val="7030A0"/>
                </a:solidFill>
                <a:cs typeface="PT Bold Heading" pitchFamily="2" charset="-78"/>
              </a:rPr>
              <a:t>:</a:t>
            </a:r>
            <a:endParaRPr lang="ar-SA" sz="3200" b="1" dirty="0" smtClean="0">
              <a:solidFill>
                <a:srgbClr val="7030A0"/>
              </a:solidFill>
              <a:cs typeface="PT Bold Heading" pitchFamily="2" charset="-78"/>
            </a:endParaRPr>
          </a:p>
          <a:p>
            <a:pPr algn="just"/>
            <a:r>
              <a:rPr lang="ar-SA" sz="3600" b="1" dirty="0" smtClean="0">
                <a:latin typeface="Traditional Arabic" pitchFamily="18" charset="-78"/>
                <a:cs typeface="Traditional Arabic" pitchFamily="18" charset="-78"/>
              </a:rPr>
              <a:t>يشير هذا المفهوم إلى قدرة أي جهاز حسي على التكيف مع مستويات التنبيهات التي يتعرض لها: حيث ينخفض مستوى الحساسية مع طول بقاء </a:t>
            </a:r>
            <a:r>
              <a:rPr lang="ar-SA" sz="3600" b="1" dirty="0" err="1" smtClean="0">
                <a:latin typeface="Traditional Arabic" pitchFamily="18" charset="-78"/>
                <a:cs typeface="Traditional Arabic" pitchFamily="18" charset="-78"/>
              </a:rPr>
              <a:t>التنبيه.</a:t>
            </a:r>
            <a:r>
              <a:rPr lang="ar-SA" sz="3600" b="1" dirty="0" smtClean="0">
                <a:latin typeface="Traditional Arabic" pitchFamily="18" charset="-78"/>
                <a:cs typeface="Traditional Arabic" pitchFamily="18" charset="-78"/>
              </a:rPr>
              <a:t> وعلى العكس من ذلك، يزداد مستوى الحساسية لمختلف التنبيهات مع غياب </a:t>
            </a:r>
            <a:r>
              <a:rPr lang="ar-SA" sz="3600" b="1" dirty="0" err="1" smtClean="0">
                <a:latin typeface="Traditional Arabic" pitchFamily="18" charset="-78"/>
                <a:cs typeface="Traditional Arabic" pitchFamily="18" charset="-78"/>
              </a:rPr>
              <a:t>الاستثارة.</a:t>
            </a:r>
            <a:r>
              <a:rPr lang="ar-SA" sz="3600" b="1" dirty="0" smtClean="0">
                <a:latin typeface="Traditional Arabic" pitchFamily="18" charset="-78"/>
                <a:cs typeface="Traditional Arabic" pitchFamily="18" charset="-78"/>
              </a:rPr>
              <a:t> ويظهر هذا التأثير بوضوح في حالة الجهاز البصري: فعندما يبدأ الشخص على سبيل المثال في الدخول إلى حيز مكاني شديد السطوع، ربما لا يستطيع في البداية أن يرى بوضوح، لكن مستوى الرؤية يزداد وضوحاً بعد مدة من تكيفه مع هذا المستوى من السطوع.</a:t>
            </a:r>
            <a:endParaRPr lang="en-US" sz="3600" b="1" dirty="0" smtClean="0">
              <a:latin typeface="Traditional Arabic" pitchFamily="18" charset="-78"/>
              <a:cs typeface="Traditional Arabic" pitchFamily="18" charset="-78"/>
            </a:endParaRPr>
          </a:p>
          <a:p>
            <a:endParaRPr lang="ar-SA" sz="3200" dirty="0">
              <a:solidFill>
                <a:srgbClr val="7030A0"/>
              </a:solidFill>
              <a:cs typeface="PT Bold Heading" pitchFamily="2" charset="-78"/>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a:bodyPr>
          <a:lstStyle/>
          <a:p>
            <a:pPr>
              <a:buNone/>
            </a:pPr>
            <a:r>
              <a:rPr lang="ar-SA" b="1" dirty="0" smtClean="0">
                <a:solidFill>
                  <a:srgbClr val="7030A0"/>
                </a:solidFill>
                <a:cs typeface="PT Bold Heading" pitchFamily="2" charset="-78"/>
              </a:rPr>
              <a:t>4- التكيف الإدراكي </a:t>
            </a:r>
            <a:r>
              <a:rPr lang="en-US" b="1" dirty="0" smtClean="0">
                <a:solidFill>
                  <a:srgbClr val="7030A0"/>
                </a:solidFill>
                <a:cs typeface="PT Bold Heading" pitchFamily="2" charset="-78"/>
              </a:rPr>
              <a:t>Perceptual adaptation</a:t>
            </a:r>
            <a:r>
              <a:rPr lang="ar-SA" b="1" dirty="0" err="1" smtClean="0">
                <a:solidFill>
                  <a:srgbClr val="7030A0"/>
                </a:solidFill>
                <a:cs typeface="PT Bold Heading" pitchFamily="2" charset="-78"/>
              </a:rPr>
              <a:t>:</a:t>
            </a:r>
            <a:endParaRPr lang="ar-SA" b="1" dirty="0" smtClean="0">
              <a:solidFill>
                <a:srgbClr val="7030A0"/>
              </a:solidFill>
              <a:cs typeface="PT Bold Heading" pitchFamily="2" charset="-78"/>
            </a:endParaRPr>
          </a:p>
          <a:p>
            <a:pPr algn="just"/>
            <a:r>
              <a:rPr lang="ar-SA" sz="3200" b="1" dirty="0" smtClean="0">
                <a:latin typeface="Traditional Arabic" pitchFamily="18" charset="-78"/>
                <a:cs typeface="Traditional Arabic" pitchFamily="18" charset="-78"/>
              </a:rPr>
              <a:t>يختلف نمط التكيف الإدراكي عن نمط التكيف الحسي من حيث أن التكيف الحسي فسيولوجي المنشأ، ويأخذ مكانه بشكل أساسي داخل عضو الحس، بينما يظهر التكيف الإدراكي في مستوى مركزي من المعالجة، ويتضمن في بعض من جوانبه عمليات </a:t>
            </a:r>
            <a:r>
              <a:rPr lang="ar-SA" sz="3200" b="1" dirty="0" err="1" smtClean="0">
                <a:latin typeface="Traditional Arabic" pitchFamily="18" charset="-78"/>
                <a:cs typeface="Traditional Arabic" pitchFamily="18" charset="-78"/>
              </a:rPr>
              <a:t>التعلم.</a:t>
            </a:r>
            <a:r>
              <a:rPr lang="ar-SA" sz="3200" b="1" dirty="0" smtClean="0">
                <a:latin typeface="Traditional Arabic" pitchFamily="18" charset="-78"/>
                <a:cs typeface="Traditional Arabic" pitchFamily="18" charset="-78"/>
              </a:rPr>
              <a:t> مثل التكيف لنوع معين من الألم، كما هو الحال في بعض الطقوس الدينية التي تنصب على تعريض الجسد لتنبيهات شديدة، لا يمكن احتمالها في الظروف العادية.</a:t>
            </a:r>
          </a:p>
          <a:p>
            <a:pPr algn="just">
              <a:buNone/>
            </a:pPr>
            <a:r>
              <a:rPr lang="ar-SA" sz="3200" b="1" dirty="0" smtClean="0">
                <a:latin typeface="Traditional Arabic" pitchFamily="18" charset="-78"/>
                <a:cs typeface="Traditional Arabic" pitchFamily="18" charset="-78"/>
              </a:rPr>
              <a:t>5- </a:t>
            </a:r>
            <a:r>
              <a:rPr lang="ar-SA" b="1" dirty="0" smtClean="0">
                <a:solidFill>
                  <a:srgbClr val="7030A0"/>
                </a:solidFill>
                <a:cs typeface="PT Bold Heading" pitchFamily="2" charset="-78"/>
              </a:rPr>
              <a:t>الثبات </a:t>
            </a:r>
            <a:r>
              <a:rPr lang="ar-SA" b="1" dirty="0" err="1" smtClean="0">
                <a:solidFill>
                  <a:srgbClr val="7030A0"/>
                </a:solidFill>
                <a:cs typeface="PT Bold Heading" pitchFamily="2" charset="-78"/>
              </a:rPr>
              <a:t>الإدراكي</a:t>
            </a:r>
            <a:r>
              <a:rPr lang="ar-SA" sz="3200" b="1" dirty="0" err="1" smtClean="0">
                <a:latin typeface="Traditional Arabic" pitchFamily="18" charset="-78"/>
                <a:cs typeface="Traditional Arabic" pitchFamily="18" charset="-78"/>
              </a:rPr>
              <a:t>:</a:t>
            </a:r>
            <a:endParaRPr lang="ar-SA" sz="3200" b="1" dirty="0" smtClean="0">
              <a:latin typeface="Traditional Arabic" pitchFamily="18" charset="-78"/>
              <a:cs typeface="Traditional Arabic" pitchFamily="18" charset="-78"/>
            </a:endParaRPr>
          </a:p>
          <a:p>
            <a:pPr algn="just"/>
            <a:r>
              <a:rPr lang="ar-SA" sz="3200" b="1" dirty="0" smtClean="0">
                <a:latin typeface="Traditional Arabic" pitchFamily="18" charset="-78"/>
                <a:cs typeface="Traditional Arabic" pitchFamily="18" charset="-78"/>
              </a:rPr>
              <a:t>يشير هذا المفهوم إلى عدم تغير إدراكنا للأشياء مع تغير المسافة التي تفصل بيننا </a:t>
            </a:r>
            <a:r>
              <a:rPr lang="ar-SA" sz="3200" b="1" dirty="0" err="1" smtClean="0">
                <a:latin typeface="Traditional Arabic" pitchFamily="18" charset="-78"/>
                <a:cs typeface="Traditional Arabic" pitchFamily="18" charset="-78"/>
              </a:rPr>
              <a:t>وبينها.</a:t>
            </a:r>
            <a:r>
              <a:rPr lang="ar-SA" sz="3200" b="1" dirty="0" smtClean="0">
                <a:latin typeface="Traditional Arabic" pitchFamily="18" charset="-78"/>
                <a:cs typeface="Traditional Arabic" pitchFamily="18" charset="-78"/>
              </a:rPr>
              <a:t> فمن المعروف، أنه كلما بعدت مسافة الشيء كلما صغر حجمه على الشبكية، ومع هذا يستمر إدراكنا له ثابتا دون </a:t>
            </a:r>
            <a:r>
              <a:rPr lang="ar-SA" sz="3200" b="1" dirty="0" err="1" smtClean="0">
                <a:latin typeface="Traditional Arabic" pitchFamily="18" charset="-78"/>
                <a:cs typeface="Traditional Arabic" pitchFamily="18" charset="-78"/>
              </a:rPr>
              <a:t>تغير.</a:t>
            </a:r>
            <a:r>
              <a:rPr lang="ar-SA" sz="3200" b="1" dirty="0" smtClean="0">
                <a:latin typeface="Traditional Arabic" pitchFamily="18" charset="-78"/>
                <a:cs typeface="Traditional Arabic" pitchFamily="18" charset="-78"/>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0"/>
            <a:ext cx="8820472" cy="6858000"/>
          </a:xfrm>
        </p:spPr>
        <p:txBody>
          <a:bodyPr>
            <a:noAutofit/>
          </a:bodyPr>
          <a:lstStyle/>
          <a:p>
            <a:pPr>
              <a:buNone/>
              <a:defRPr/>
            </a:pPr>
            <a:r>
              <a:rPr lang="ar-SA" sz="3200" b="1" dirty="0" smtClean="0">
                <a:solidFill>
                  <a:srgbClr val="FF0000"/>
                </a:solidFill>
                <a:cs typeface="PT Bold Heading" pitchFamily="2" charset="-78"/>
              </a:rPr>
              <a:t>2 ـ التنبؤ:</a:t>
            </a:r>
            <a:endParaRPr lang="en-US" sz="3200" dirty="0" smtClean="0">
              <a:solidFill>
                <a:srgbClr val="FF0000"/>
              </a:solidFill>
              <a:cs typeface="PT Bold Heading" pitchFamily="2" charset="-78"/>
            </a:endParaRPr>
          </a:p>
          <a:p>
            <a:pPr algn="just">
              <a:defRPr/>
            </a:pPr>
            <a:r>
              <a:rPr lang="ar-EG" sz="2800" b="1" u="sng" dirty="0" smtClean="0">
                <a:latin typeface="Simplified Arabic" pitchFamily="18" charset="-78"/>
                <a:cs typeface="Simplified Arabic" pitchFamily="18" charset="-78"/>
              </a:rPr>
              <a:t>ويُقصد بالتنبؤ القدرة على توقع ما قد يحدث إذا سارت الأمور سيرًا معينًا، أو إذا وُجدت الظروف المسئولة عن حدوث ظاهرة ما. ويشير التنبؤ أيضًا إلى قابلية القانون أو القاعدة العامة للتطبيق في مواقف أخرى غير تلك التي نشأ فيها.</a:t>
            </a:r>
            <a:r>
              <a:rPr lang="ar-EG" sz="2800" b="1" dirty="0" smtClean="0">
                <a:latin typeface="Simplified Arabic" pitchFamily="18" charset="-78"/>
                <a:cs typeface="Simplified Arabic" pitchFamily="18" charset="-78"/>
              </a:rPr>
              <a:t> </a:t>
            </a:r>
            <a:endParaRPr lang="en-US" sz="2800" dirty="0" smtClean="0">
              <a:latin typeface="Simplified Arabic" pitchFamily="18" charset="-78"/>
              <a:cs typeface="Simplified Arabic" pitchFamily="18" charset="-78"/>
            </a:endParaRPr>
          </a:p>
          <a:p>
            <a:pPr algn="just">
              <a:defRPr/>
            </a:pPr>
            <a:r>
              <a:rPr lang="ar-EG" sz="3200" b="1" dirty="0" smtClean="0">
                <a:latin typeface="Simplified Arabic" pitchFamily="18" charset="-78"/>
                <a:cs typeface="Simplified Arabic" pitchFamily="18" charset="-78"/>
              </a:rPr>
              <a:t>فقد استطاع مندلييف سنة 1871 التنبؤ بوجود عنصر جديد </a:t>
            </a:r>
            <a:r>
              <a:rPr lang="ar-EG" sz="2400" b="1" dirty="0" smtClean="0">
                <a:latin typeface="Simplified Arabic" pitchFamily="18" charset="-78"/>
                <a:cs typeface="Simplified Arabic" pitchFamily="18" charset="-78"/>
              </a:rPr>
              <a:t>هو</a:t>
            </a:r>
            <a:r>
              <a:rPr lang="ar-EG" sz="3200" b="1" dirty="0" smtClean="0">
                <a:latin typeface="Simplified Arabic" pitchFamily="18" charset="-78"/>
                <a:cs typeface="Simplified Arabic" pitchFamily="18" charset="-78"/>
              </a:rPr>
              <a:t> الجرمانيوم قبل اكتشافه له بخمسة عشر سنة، وذلك بعد أن لاحظ وجود ثغرات في الجدول الدوري الذي صنف فيه العناصر الكيميائية المعروفة.</a:t>
            </a:r>
            <a:endParaRPr lang="en-US" sz="3200" dirty="0" smtClean="0">
              <a:latin typeface="Simplified Arabic" pitchFamily="18" charset="-78"/>
              <a:cs typeface="Simplified Arabic" pitchFamily="18" charset="-78"/>
            </a:endParaRPr>
          </a:p>
          <a:p>
            <a:pPr algn="just">
              <a:defRPr/>
            </a:pPr>
            <a:r>
              <a:rPr lang="ar-EG" sz="3200" b="1" dirty="0" smtClean="0">
                <a:solidFill>
                  <a:srgbClr val="FF0000"/>
                </a:solidFill>
                <a:latin typeface="Simplified Arabic" pitchFamily="18" charset="-78"/>
                <a:cs typeface="Simplified Arabic" pitchFamily="18" charset="-78"/>
              </a:rPr>
              <a:t>وتُختبر صحة التنبؤ بخطوتين</a:t>
            </a:r>
            <a:r>
              <a:rPr lang="ar-EG" sz="3200" b="1" dirty="0" smtClean="0">
                <a:latin typeface="Simplified Arabic" pitchFamily="18" charset="-78"/>
                <a:cs typeface="Simplified Arabic" pitchFamily="18" charset="-78"/>
              </a:rPr>
              <a:t>: تتمثل </a:t>
            </a:r>
            <a:r>
              <a:rPr lang="ar-EG" sz="3200" b="1" i="1" u="sng" dirty="0" smtClean="0">
                <a:solidFill>
                  <a:srgbClr val="FFFF00"/>
                </a:solidFill>
                <a:latin typeface="Simplified Arabic" pitchFamily="18" charset="-78"/>
                <a:cs typeface="Simplified Arabic" pitchFamily="18" charset="-78"/>
              </a:rPr>
              <a:t>الخطوة الأولى</a:t>
            </a:r>
            <a:r>
              <a:rPr lang="ar-EG" sz="3200" b="1" dirty="0" smtClean="0">
                <a:solidFill>
                  <a:srgbClr val="FFFF00"/>
                </a:solidFill>
                <a:latin typeface="Simplified Arabic" pitchFamily="18" charset="-78"/>
                <a:cs typeface="Simplified Arabic" pitchFamily="18" charset="-78"/>
              </a:rPr>
              <a:t> </a:t>
            </a:r>
            <a:r>
              <a:rPr lang="ar-EG" sz="3200" b="1" dirty="0" smtClean="0">
                <a:latin typeface="Simplified Arabic" pitchFamily="18" charset="-78"/>
                <a:cs typeface="Simplified Arabic" pitchFamily="18" charset="-78"/>
              </a:rPr>
              <a:t>في القيام بعملية استنتاج عقلي عن طريق الاستدلال. وتتمثل </a:t>
            </a:r>
            <a:r>
              <a:rPr lang="ar-EG" sz="3200" b="1" i="1" u="sng" dirty="0" smtClean="0">
                <a:solidFill>
                  <a:srgbClr val="FFFF00"/>
                </a:solidFill>
                <a:latin typeface="Simplified Arabic" pitchFamily="18" charset="-78"/>
                <a:cs typeface="Simplified Arabic" pitchFamily="18" charset="-78"/>
              </a:rPr>
              <a:t>الخطوة الثانية</a:t>
            </a:r>
            <a:r>
              <a:rPr lang="ar-EG" sz="3200" b="1" dirty="0" smtClean="0">
                <a:solidFill>
                  <a:srgbClr val="FFFF00"/>
                </a:solidFill>
                <a:latin typeface="Simplified Arabic" pitchFamily="18" charset="-78"/>
                <a:cs typeface="Simplified Arabic" pitchFamily="18" charset="-78"/>
              </a:rPr>
              <a:t> </a:t>
            </a:r>
            <a:r>
              <a:rPr lang="ar-EG" sz="3200" b="1" dirty="0" smtClean="0">
                <a:latin typeface="Simplified Arabic" pitchFamily="18" charset="-78"/>
                <a:cs typeface="Simplified Arabic" pitchFamily="18" charset="-78"/>
              </a:rPr>
              <a:t>في الاختبار التجريبي للتحقق مما إذا كان هذا الاستنتاج صحيح أم لا.</a:t>
            </a:r>
            <a:endParaRPr lang="ar-SA" sz="2800"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fontScale="92500" lnSpcReduction="10000"/>
          </a:bodyPr>
          <a:lstStyle/>
          <a:p>
            <a:pPr algn="ctr"/>
            <a:r>
              <a:rPr lang="ar-SA" sz="3600" b="1" u="sng" dirty="0" smtClean="0">
                <a:solidFill>
                  <a:srgbClr val="FF0000"/>
                </a:solidFill>
                <a:cs typeface="PT Bold Heading" pitchFamily="2" charset="-78"/>
              </a:rPr>
              <a:t>الإدراك البصري</a:t>
            </a:r>
          </a:p>
          <a:p>
            <a:pPr algn="just"/>
            <a:r>
              <a:rPr lang="ar-SA" sz="3600" b="1" dirty="0" smtClean="0">
                <a:solidFill>
                  <a:srgbClr val="C00000"/>
                </a:solidFill>
                <a:latin typeface="Traditional Arabic" pitchFamily="18" charset="-78"/>
                <a:cs typeface="Traditional Arabic" pitchFamily="18" charset="-78"/>
              </a:rPr>
              <a:t>يتضمن الإدراك البصري العديد من الجوانب، مثل إدراك الشكل، وإدراك اللون، وإدراك </a:t>
            </a:r>
            <a:r>
              <a:rPr lang="ar-SA" sz="3600" b="1" dirty="0" err="1" smtClean="0">
                <a:solidFill>
                  <a:srgbClr val="C00000"/>
                </a:solidFill>
                <a:latin typeface="Traditional Arabic" pitchFamily="18" charset="-78"/>
                <a:cs typeface="Traditional Arabic" pitchFamily="18" charset="-78"/>
              </a:rPr>
              <a:t>العمق.</a:t>
            </a:r>
            <a:r>
              <a:rPr lang="ar-SA" sz="3600" b="1" dirty="0" smtClean="0">
                <a:solidFill>
                  <a:srgbClr val="C00000"/>
                </a:solidFill>
                <a:latin typeface="Traditional Arabic" pitchFamily="18" charset="-78"/>
                <a:cs typeface="Traditional Arabic" pitchFamily="18" charset="-78"/>
              </a:rPr>
              <a:t> </a:t>
            </a:r>
          </a:p>
          <a:p>
            <a:pPr algn="just"/>
            <a:r>
              <a:rPr lang="ar-SA" sz="3600" b="1" dirty="0" smtClean="0">
                <a:latin typeface="Traditional Arabic" pitchFamily="18" charset="-78"/>
                <a:cs typeface="Traditional Arabic" pitchFamily="18" charset="-78"/>
              </a:rPr>
              <a:t>ويتضمن النسق البصري عددا من القنوات التي تنقل المعلومات الخاصة بكل بُعد من أبعاد التنبيه، مثل </a:t>
            </a:r>
            <a:r>
              <a:rPr lang="ar-SA" sz="3600" b="1" dirty="0" err="1" smtClean="0">
                <a:latin typeface="Traditional Arabic" pitchFamily="18" charset="-78"/>
                <a:cs typeface="Traditional Arabic" pitchFamily="18" charset="-78"/>
              </a:rPr>
              <a:t>الحجم </a:t>
            </a:r>
            <a:r>
              <a:rPr lang="ar-SA" sz="3600" b="1" dirty="0" smtClean="0">
                <a:latin typeface="Traditional Arabic" pitchFamily="18" charset="-78"/>
                <a:cs typeface="Traditional Arabic" pitchFamily="18" charset="-78"/>
              </a:rPr>
              <a:t>، واللون، والنُقلة، </a:t>
            </a:r>
            <a:r>
              <a:rPr lang="ar-SA" sz="3600" b="1" dirty="0" err="1" smtClean="0">
                <a:latin typeface="Traditional Arabic" pitchFamily="18" charset="-78"/>
                <a:cs typeface="Traditional Arabic" pitchFamily="18" charset="-78"/>
              </a:rPr>
              <a:t>والعمق.</a:t>
            </a:r>
            <a:r>
              <a:rPr lang="ar-SA" sz="3600" b="1" dirty="0" smtClean="0">
                <a:latin typeface="Traditional Arabic" pitchFamily="18" charset="-78"/>
                <a:cs typeface="Traditional Arabic" pitchFamily="18" charset="-78"/>
              </a:rPr>
              <a:t> وتتوقف فاعلية الإدراك البصري على إحداث التكامل بين هذه المصادر المتعددة للمعلومات لإنتاج تمثيل معرفي واحد لكل </a:t>
            </a:r>
            <a:r>
              <a:rPr lang="ar-SA" sz="3600" b="1" dirty="0" err="1" smtClean="0">
                <a:latin typeface="Traditional Arabic" pitchFamily="18" charset="-78"/>
                <a:cs typeface="Traditional Arabic" pitchFamily="18" charset="-78"/>
              </a:rPr>
              <a:t>شئ</a:t>
            </a:r>
            <a:r>
              <a:rPr lang="ar-SA" sz="3600" b="1" dirty="0" smtClean="0">
                <a:latin typeface="Traditional Arabic" pitchFamily="18" charset="-78"/>
                <a:cs typeface="Traditional Arabic" pitchFamily="18" charset="-78"/>
              </a:rPr>
              <a:t> يتعرض له الشخص</a:t>
            </a:r>
            <a:endParaRPr lang="ar-SA" sz="3600" b="1" dirty="0" smtClean="0">
              <a:solidFill>
                <a:srgbClr val="C00000"/>
              </a:solidFill>
              <a:latin typeface="Traditional Arabic" pitchFamily="18" charset="-78"/>
              <a:cs typeface="Traditional Arabic" pitchFamily="18" charset="-78"/>
            </a:endParaRPr>
          </a:p>
          <a:p>
            <a:pPr algn="just"/>
            <a:r>
              <a:rPr lang="ar-SA" sz="3600" b="1" dirty="0" smtClean="0">
                <a:solidFill>
                  <a:srgbClr val="92D050"/>
                </a:solidFill>
                <a:latin typeface="Traditional Arabic" pitchFamily="18" charset="-78"/>
                <a:cs typeface="Traditional Arabic" pitchFamily="18" charset="-78"/>
              </a:rPr>
              <a:t>ويقوم الإدراك البصري على ثلاث عمليات أساسية، </a:t>
            </a:r>
            <a:r>
              <a:rPr lang="ar-SA" sz="3600" b="1" dirty="0" err="1" smtClean="0">
                <a:solidFill>
                  <a:srgbClr val="92D050"/>
                </a:solidFill>
                <a:latin typeface="Traditional Arabic" pitchFamily="18" charset="-78"/>
                <a:cs typeface="Traditional Arabic" pitchFamily="18" charset="-78"/>
              </a:rPr>
              <a:t>هي:</a:t>
            </a:r>
            <a:endParaRPr lang="ar-SA" sz="3600" b="1" dirty="0" smtClean="0">
              <a:solidFill>
                <a:srgbClr val="92D050"/>
              </a:solidFill>
              <a:latin typeface="Traditional Arabic" pitchFamily="18" charset="-78"/>
              <a:cs typeface="Traditional Arabic" pitchFamily="18" charset="-78"/>
            </a:endParaRPr>
          </a:p>
          <a:p>
            <a:pPr lvl="0" algn="just">
              <a:buNone/>
            </a:pPr>
            <a:r>
              <a:rPr lang="ar-SA" sz="3600" b="1" dirty="0" smtClean="0">
                <a:latin typeface="Traditional Arabic" pitchFamily="18" charset="-78"/>
                <a:cs typeface="Traditional Arabic" pitchFamily="18" charset="-78"/>
              </a:rPr>
              <a:t>1- اكتشاف الحدود الفاصلة بين مختلف الأشياء الموجودة في حيز مكاني محدد.</a:t>
            </a:r>
          </a:p>
          <a:p>
            <a:pPr algn="just">
              <a:buNone/>
            </a:pPr>
            <a:r>
              <a:rPr lang="ar-SA" sz="3600" b="1" dirty="0" smtClean="0">
                <a:latin typeface="Traditional Arabic" pitchFamily="18" charset="-78"/>
                <a:cs typeface="Traditional Arabic" pitchFamily="18" charset="-78"/>
              </a:rPr>
              <a:t>2- تمييز الأشياء عن بعضها البعض.</a:t>
            </a:r>
            <a:endParaRPr lang="en-US" sz="3600" dirty="0" smtClean="0">
              <a:latin typeface="Traditional Arabic" pitchFamily="18" charset="-78"/>
              <a:cs typeface="Traditional Arabic" pitchFamily="18" charset="-78"/>
            </a:endParaRPr>
          </a:p>
          <a:p>
            <a:pPr algn="just">
              <a:buNone/>
            </a:pPr>
            <a:r>
              <a:rPr lang="ar-SA" sz="3600" b="1" dirty="0" smtClean="0">
                <a:latin typeface="Traditional Arabic" pitchFamily="18" charset="-78"/>
                <a:cs typeface="Traditional Arabic" pitchFamily="18" charset="-78"/>
              </a:rPr>
              <a:t>3- تحديد</a:t>
            </a:r>
            <a:r>
              <a:rPr lang="ar-SA" sz="3600" b="1" baseline="30000" dirty="0" smtClean="0">
                <a:latin typeface="Traditional Arabic" pitchFamily="18" charset="-78"/>
                <a:cs typeface="Traditional Arabic" pitchFamily="18" charset="-78"/>
              </a:rPr>
              <a:t> </a:t>
            </a:r>
            <a:r>
              <a:rPr lang="ar-SA" sz="3600" b="1" dirty="0" smtClean="0">
                <a:latin typeface="Traditional Arabic" pitchFamily="18" charset="-78"/>
                <a:cs typeface="Traditional Arabic" pitchFamily="18" charset="-78"/>
              </a:rPr>
              <a:t>ماهية الشيء.</a:t>
            </a:r>
            <a:endParaRPr lang="en-US" sz="3600" dirty="0" smtClean="0">
              <a:latin typeface="Traditional Arabic" pitchFamily="18" charset="-78"/>
              <a:cs typeface="Traditional Arabic" pitchFamily="18" charset="-78"/>
            </a:endParaRPr>
          </a:p>
          <a:p>
            <a:pPr lvl="0"/>
            <a:endParaRPr lang="en-US" sz="3600" dirty="0" smtClean="0"/>
          </a:p>
          <a:p>
            <a:endParaRPr lang="ar-SA" sz="3600" b="1" dirty="0" smtClean="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a:bodyPr>
          <a:lstStyle/>
          <a:p>
            <a:pPr algn="ctr"/>
            <a:r>
              <a:rPr lang="ar-SA" sz="3600" b="1" u="sng" dirty="0" smtClean="0">
                <a:solidFill>
                  <a:srgbClr val="FF0000"/>
                </a:solidFill>
                <a:cs typeface="PT Bold Heading" pitchFamily="2" charset="-78"/>
              </a:rPr>
              <a:t>إدراك العمق</a:t>
            </a:r>
          </a:p>
          <a:p>
            <a:pPr algn="just"/>
            <a:r>
              <a:rPr lang="ar-SA" sz="4000" b="1" dirty="0" smtClean="0">
                <a:solidFill>
                  <a:srgbClr val="0070C0"/>
                </a:solidFill>
                <a:latin typeface="Traditional Arabic" pitchFamily="18" charset="-78"/>
                <a:cs typeface="Traditional Arabic" pitchFamily="18" charset="-78"/>
              </a:rPr>
              <a:t>تتمثل إحدى المشكلات التي تواجه عملية الإدراك البصري في تحديد مواقع الأشياء في الحيز البيئي الذي توجد </a:t>
            </a:r>
            <a:r>
              <a:rPr lang="ar-SA" sz="4000" b="1" dirty="0" err="1" smtClean="0">
                <a:solidFill>
                  <a:srgbClr val="0070C0"/>
                </a:solidFill>
                <a:latin typeface="Traditional Arabic" pitchFamily="18" charset="-78"/>
                <a:cs typeface="Traditional Arabic" pitchFamily="18" charset="-78"/>
              </a:rPr>
              <a:t>فيه.</a:t>
            </a:r>
            <a:r>
              <a:rPr lang="ar-SA" sz="4000" b="1" dirty="0" smtClean="0">
                <a:solidFill>
                  <a:srgbClr val="0070C0"/>
                </a:solidFill>
                <a:latin typeface="Traditional Arabic" pitchFamily="18" charset="-78"/>
                <a:cs typeface="Traditional Arabic" pitchFamily="18" charset="-78"/>
              </a:rPr>
              <a:t> ولب هذه المشكلة أن التنبيهات البصرية تظهر على جدار شبكية العين في شكل ثنائي البعد، ومن ثم فإنها لا تتماثل مع أبعاد الأشياء كما توجد في البيئة </a:t>
            </a:r>
            <a:r>
              <a:rPr lang="ar-SA" sz="4000" b="1" dirty="0" err="1" smtClean="0">
                <a:solidFill>
                  <a:srgbClr val="0070C0"/>
                </a:solidFill>
                <a:latin typeface="Traditional Arabic" pitchFamily="18" charset="-78"/>
                <a:cs typeface="Traditional Arabic" pitchFamily="18" charset="-78"/>
              </a:rPr>
              <a:t>الواقعية.</a:t>
            </a:r>
            <a:r>
              <a:rPr lang="ar-SA" sz="4000" b="1" dirty="0" smtClean="0">
                <a:solidFill>
                  <a:srgbClr val="0070C0"/>
                </a:solidFill>
                <a:latin typeface="Traditional Arabic" pitchFamily="18" charset="-78"/>
                <a:cs typeface="Traditional Arabic" pitchFamily="18" charset="-78"/>
              </a:rPr>
              <a:t> </a:t>
            </a:r>
          </a:p>
          <a:p>
            <a:pPr algn="just"/>
            <a:r>
              <a:rPr lang="ar-SA" sz="4000" b="1" dirty="0" smtClean="0">
                <a:solidFill>
                  <a:srgbClr val="00B050"/>
                </a:solidFill>
                <a:latin typeface="Traditional Arabic" pitchFamily="18" charset="-78"/>
                <a:cs typeface="Traditional Arabic" pitchFamily="18" charset="-78"/>
              </a:rPr>
              <a:t>وتبرز أهمية إدراك العمق من كون التصرف بكفاءة، وإصدار ردود أفعال تتسم بالدقة والسرعة، يقتضي ضرورة معرفة الشخص لموقع الشيء في حيز ثلاثي الأبعاد، وبناء </a:t>
            </a:r>
            <a:r>
              <a:rPr lang="ar-SA" sz="4000" b="1" dirty="0" err="1" smtClean="0">
                <a:solidFill>
                  <a:srgbClr val="00B050"/>
                </a:solidFill>
                <a:latin typeface="Traditional Arabic" pitchFamily="18" charset="-78"/>
                <a:cs typeface="Traditional Arabic" pitchFamily="18" charset="-78"/>
              </a:rPr>
              <a:t>تمثيلات</a:t>
            </a:r>
            <a:r>
              <a:rPr lang="ar-SA" sz="4000" b="1" dirty="0" smtClean="0">
                <a:solidFill>
                  <a:srgbClr val="00B050"/>
                </a:solidFill>
                <a:latin typeface="Traditional Arabic" pitchFamily="18" charset="-78"/>
                <a:cs typeface="Traditional Arabic" pitchFamily="18" charset="-78"/>
              </a:rPr>
              <a:t> عقلية للأشياء تتطابق مع مثيلتها في البيئة الواقعية</a:t>
            </a:r>
            <a:r>
              <a:rPr lang="ar-SA" sz="4000" b="1" dirty="0" smtClean="0">
                <a:latin typeface="Traditional Arabic" pitchFamily="18" charset="-78"/>
                <a:cs typeface="Traditional Arabic" pitchFamily="18" charset="-78"/>
              </a:rPr>
              <a:t>.</a:t>
            </a:r>
            <a:endParaRPr lang="ar-SA" sz="4000" dirty="0">
              <a:solidFill>
                <a:srgbClr val="FF0000"/>
              </a:solidFill>
              <a:latin typeface="Traditional Arabic" pitchFamily="18" charset="-78"/>
              <a:cs typeface="Traditional Arabic" pitchFamily="18" charset="-78"/>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a:bodyPr>
          <a:lstStyle/>
          <a:p>
            <a:r>
              <a:rPr lang="ar-SA" sz="4000" b="1" i="1" dirty="0" smtClean="0">
                <a:solidFill>
                  <a:schemeClr val="tx2">
                    <a:lumMod val="50000"/>
                  </a:schemeClr>
                </a:solidFill>
                <a:latin typeface="Traditional Arabic" pitchFamily="18" charset="-78"/>
                <a:cs typeface="Traditional Arabic" pitchFamily="18" charset="-78"/>
              </a:rPr>
              <a:t>ويُستخدم </a:t>
            </a:r>
            <a:r>
              <a:rPr lang="ar-SA" sz="4000" b="1" i="1" dirty="0" err="1" smtClean="0">
                <a:solidFill>
                  <a:schemeClr val="tx2">
                    <a:lumMod val="50000"/>
                  </a:schemeClr>
                </a:solidFill>
                <a:latin typeface="Traditional Arabic" pitchFamily="18" charset="-78"/>
                <a:cs typeface="Traditional Arabic" pitchFamily="18" charset="-78"/>
              </a:rPr>
              <a:t>مصطلح </a:t>
            </a:r>
            <a:r>
              <a:rPr lang="ar-SA" sz="4000" b="1" i="1" dirty="0" smtClean="0">
                <a:solidFill>
                  <a:schemeClr val="tx2">
                    <a:lumMod val="50000"/>
                  </a:schemeClr>
                </a:solidFill>
                <a:latin typeface="Traditional Arabic" pitchFamily="18" charset="-78"/>
                <a:cs typeface="Traditional Arabic" pitchFamily="18" charset="-78"/>
              </a:rPr>
              <a:t>" إدراك العمق"  للإشارة إلى كل </a:t>
            </a:r>
            <a:r>
              <a:rPr lang="ar-SA" sz="4000" b="1" i="1" dirty="0" err="1" smtClean="0">
                <a:solidFill>
                  <a:schemeClr val="tx2">
                    <a:lumMod val="50000"/>
                  </a:schemeClr>
                </a:solidFill>
                <a:latin typeface="Traditional Arabic" pitchFamily="18" charset="-78"/>
                <a:cs typeface="Traditional Arabic" pitchFamily="18" charset="-78"/>
              </a:rPr>
              <a:t>من:</a:t>
            </a:r>
            <a:endParaRPr lang="ar-SA" sz="4000" b="1" i="1" dirty="0" smtClean="0">
              <a:solidFill>
                <a:schemeClr val="tx2">
                  <a:lumMod val="50000"/>
                </a:schemeClr>
              </a:solidFill>
              <a:latin typeface="Traditional Arabic" pitchFamily="18" charset="-78"/>
              <a:cs typeface="Traditional Arabic" pitchFamily="18" charset="-78"/>
            </a:endParaRPr>
          </a:p>
          <a:p>
            <a:pPr algn="just">
              <a:buNone/>
            </a:pPr>
            <a:r>
              <a:rPr lang="ar-SA" sz="4000" b="1" i="1" dirty="0" smtClean="0">
                <a:solidFill>
                  <a:srgbClr val="C00000"/>
                </a:solidFill>
                <a:latin typeface="Traditional Arabic" pitchFamily="18" charset="-78"/>
                <a:cs typeface="Traditional Arabic" pitchFamily="18" charset="-78"/>
              </a:rPr>
              <a:t>1- </a:t>
            </a:r>
            <a:r>
              <a:rPr lang="ar-SA" sz="4000" b="1" dirty="0" smtClean="0">
                <a:solidFill>
                  <a:srgbClr val="C00000"/>
                </a:solidFill>
                <a:latin typeface="Traditional Arabic" pitchFamily="18" charset="-78"/>
                <a:cs typeface="Traditional Arabic" pitchFamily="18" charset="-78"/>
              </a:rPr>
              <a:t>إدراك المسافة الفاصلة بين موقع المشاهد وبين موقع الشيء الذي يشاهده، وهو ما يشار إليه </a:t>
            </a:r>
            <a:r>
              <a:rPr lang="ar-SA" sz="4000" b="1" dirty="0" err="1" smtClean="0">
                <a:solidFill>
                  <a:srgbClr val="C00000"/>
                </a:solidFill>
                <a:latin typeface="Traditional Arabic" pitchFamily="18" charset="-78"/>
                <a:cs typeface="Traditional Arabic" pitchFamily="18" charset="-78"/>
              </a:rPr>
              <a:t>بمصطلح </a:t>
            </a:r>
            <a:r>
              <a:rPr lang="ar-SA" sz="4000" b="1" dirty="0" smtClean="0">
                <a:solidFill>
                  <a:srgbClr val="C00000"/>
                </a:solidFill>
                <a:latin typeface="Traditional Arabic" pitchFamily="18" charset="-78"/>
                <a:cs typeface="Traditional Arabic" pitchFamily="18" charset="-78"/>
              </a:rPr>
              <a:t>" المسافة </a:t>
            </a:r>
            <a:r>
              <a:rPr lang="ar-SA" sz="4000" b="1" dirty="0" err="1" smtClean="0">
                <a:solidFill>
                  <a:srgbClr val="C00000"/>
                </a:solidFill>
                <a:latin typeface="Traditional Arabic" pitchFamily="18" charset="-78"/>
                <a:cs typeface="Traditional Arabic" pitchFamily="18" charset="-78"/>
              </a:rPr>
              <a:t>المطلقة ".</a:t>
            </a:r>
            <a:r>
              <a:rPr lang="ar-SA" sz="4000" b="1" dirty="0" smtClean="0">
                <a:solidFill>
                  <a:srgbClr val="C00000"/>
                </a:solidFill>
                <a:latin typeface="Traditional Arabic" pitchFamily="18" charset="-78"/>
                <a:cs typeface="Traditional Arabic" pitchFamily="18" charset="-78"/>
              </a:rPr>
              <a:t> </a:t>
            </a:r>
            <a:endParaRPr lang="ar-SA" sz="4000" b="1" i="1" dirty="0" smtClean="0">
              <a:solidFill>
                <a:srgbClr val="C00000"/>
              </a:solidFill>
              <a:latin typeface="Traditional Arabic" pitchFamily="18" charset="-78"/>
              <a:cs typeface="Traditional Arabic" pitchFamily="18" charset="-78"/>
            </a:endParaRPr>
          </a:p>
          <a:p>
            <a:pPr algn="just">
              <a:buNone/>
            </a:pPr>
            <a:r>
              <a:rPr lang="ar-SA" sz="4000" b="1" i="1" dirty="0" smtClean="0">
                <a:solidFill>
                  <a:schemeClr val="tx2">
                    <a:lumMod val="50000"/>
                  </a:schemeClr>
                </a:solidFill>
                <a:latin typeface="Traditional Arabic" pitchFamily="18" charset="-78"/>
                <a:cs typeface="Traditional Arabic" pitchFamily="18" charset="-78"/>
              </a:rPr>
              <a:t>2- </a:t>
            </a:r>
            <a:r>
              <a:rPr lang="ar-SA" sz="4000" b="1" dirty="0" smtClean="0">
                <a:solidFill>
                  <a:srgbClr val="00B050"/>
                </a:solidFill>
                <a:latin typeface="Traditional Arabic" pitchFamily="18" charset="-78"/>
                <a:cs typeface="Traditional Arabic" pitchFamily="18" charset="-78"/>
              </a:rPr>
              <a:t>إدراك المسافة الفاصلة بين </a:t>
            </a:r>
            <a:r>
              <a:rPr lang="ar-SA" sz="4000" b="1" dirty="0" err="1" smtClean="0">
                <a:solidFill>
                  <a:srgbClr val="00B050"/>
                </a:solidFill>
                <a:latin typeface="Traditional Arabic" pitchFamily="18" charset="-78"/>
                <a:cs typeface="Traditional Arabic" pitchFamily="18" charset="-78"/>
              </a:rPr>
              <a:t>شئ</a:t>
            </a:r>
            <a:r>
              <a:rPr lang="ar-SA" sz="4000" b="1" dirty="0" smtClean="0">
                <a:solidFill>
                  <a:srgbClr val="00B050"/>
                </a:solidFill>
                <a:latin typeface="Traditional Arabic" pitchFamily="18" charset="-78"/>
                <a:cs typeface="Traditional Arabic" pitchFamily="18" charset="-78"/>
              </a:rPr>
              <a:t> </a:t>
            </a:r>
            <a:r>
              <a:rPr lang="ar-SA" sz="4000" b="1" dirty="0" err="1" smtClean="0">
                <a:solidFill>
                  <a:srgbClr val="00B050"/>
                </a:solidFill>
                <a:latin typeface="Traditional Arabic" pitchFamily="18" charset="-78"/>
                <a:cs typeface="Traditional Arabic" pitchFamily="18" charset="-78"/>
              </a:rPr>
              <a:t>وشئ</a:t>
            </a:r>
            <a:r>
              <a:rPr lang="ar-SA" sz="4000" b="1" dirty="0" smtClean="0">
                <a:solidFill>
                  <a:srgbClr val="00B050"/>
                </a:solidFill>
                <a:latin typeface="Traditional Arabic" pitchFamily="18" charset="-78"/>
                <a:cs typeface="Traditional Arabic" pitchFamily="18" charset="-78"/>
              </a:rPr>
              <a:t> آخر، أو بين مختلف الأجزاء التي تكون شيئاً واحداً، وهو ما يشار إليه </a:t>
            </a:r>
            <a:r>
              <a:rPr lang="ar-SA" sz="4000" b="1" i="1" dirty="0" err="1" smtClean="0">
                <a:solidFill>
                  <a:srgbClr val="00B050"/>
                </a:solidFill>
                <a:latin typeface="Traditional Arabic" pitchFamily="18" charset="-78"/>
                <a:cs typeface="Traditional Arabic" pitchFamily="18" charset="-78"/>
              </a:rPr>
              <a:t>بمصطلح </a:t>
            </a:r>
            <a:r>
              <a:rPr lang="ar-SA" sz="4000" b="1" dirty="0" smtClean="0">
                <a:solidFill>
                  <a:srgbClr val="00B050"/>
                </a:solidFill>
                <a:latin typeface="Traditional Arabic" pitchFamily="18" charset="-78"/>
                <a:cs typeface="Traditional Arabic" pitchFamily="18" charset="-78"/>
              </a:rPr>
              <a:t>" المسافة </a:t>
            </a:r>
            <a:r>
              <a:rPr lang="ar-SA" sz="4000" b="1" dirty="0" err="1" smtClean="0">
                <a:solidFill>
                  <a:srgbClr val="00B050"/>
                </a:solidFill>
                <a:latin typeface="Traditional Arabic" pitchFamily="18" charset="-78"/>
                <a:cs typeface="Traditional Arabic" pitchFamily="18" charset="-78"/>
              </a:rPr>
              <a:t>النسبية</a:t>
            </a:r>
            <a:r>
              <a:rPr lang="ar-SA" sz="4000" b="1" i="1" dirty="0" err="1" smtClean="0">
                <a:solidFill>
                  <a:srgbClr val="00B050"/>
                </a:solidFill>
                <a:latin typeface="Traditional Arabic" pitchFamily="18" charset="-78"/>
                <a:cs typeface="Traditional Arabic" pitchFamily="18" charset="-78"/>
              </a:rPr>
              <a:t> "</a:t>
            </a:r>
            <a:r>
              <a:rPr lang="ar-SA" sz="4000" b="1" dirty="0" err="1" smtClean="0">
                <a:solidFill>
                  <a:srgbClr val="00B050"/>
                </a:solidFill>
                <a:latin typeface="Traditional Arabic" pitchFamily="18" charset="-78"/>
                <a:cs typeface="Traditional Arabic" pitchFamily="18" charset="-78"/>
              </a:rPr>
              <a:t>.</a:t>
            </a:r>
            <a:r>
              <a:rPr lang="ar-SA" sz="4000" b="1" dirty="0" smtClean="0">
                <a:solidFill>
                  <a:srgbClr val="00B050"/>
                </a:solidFill>
                <a:latin typeface="Traditional Arabic" pitchFamily="18" charset="-78"/>
                <a:cs typeface="Traditional Arabic" pitchFamily="18" charset="-78"/>
              </a:rPr>
              <a:t> </a:t>
            </a:r>
          </a:p>
          <a:p>
            <a:pPr algn="just"/>
            <a:r>
              <a:rPr lang="ar-SA" sz="3200" b="1" dirty="0" smtClean="0">
                <a:latin typeface="Traditional Arabic" pitchFamily="18" charset="-78"/>
                <a:cs typeface="Traditional Arabic" pitchFamily="18" charset="-78"/>
              </a:rPr>
              <a:t>ويمكن للنسق البصري إصدار هذين النوعين من الأحكام المتصلة بإدراك العمق باستخدام هاديات </a:t>
            </a:r>
            <a:r>
              <a:rPr lang="ar-SA" sz="3200" b="1" dirty="0" err="1" smtClean="0">
                <a:latin typeface="Traditional Arabic" pitchFamily="18" charset="-78"/>
                <a:cs typeface="Traditional Arabic" pitchFamily="18" charset="-78"/>
              </a:rPr>
              <a:t>العمق.</a:t>
            </a:r>
            <a:r>
              <a:rPr lang="ar-SA" sz="3200" b="1" dirty="0" smtClean="0">
                <a:latin typeface="Traditional Arabic" pitchFamily="18" charset="-78"/>
                <a:cs typeface="Traditional Arabic" pitchFamily="18" charset="-78"/>
              </a:rPr>
              <a:t> وتُصنف هاديات العمق في ضوء مصدر الرؤية إلى الهاديات أحادية العينين، والهاديات مزدوجة العين، وفيما يلي عرض لهذين النوعين من هاديات العمق:</a:t>
            </a:r>
            <a:endParaRPr lang="en-US" sz="3200" b="1" dirty="0" smtClean="0">
              <a:latin typeface="Traditional Arabic" pitchFamily="18" charset="-78"/>
              <a:cs typeface="Traditional Arabic" pitchFamily="18" charset="-78"/>
            </a:endParaRPr>
          </a:p>
          <a:p>
            <a:pPr algn="just">
              <a:buNone/>
            </a:pPr>
            <a:endParaRPr lang="en-US" sz="4000" b="1" i="1" dirty="0" smtClean="0">
              <a:solidFill>
                <a:srgbClr val="00B050"/>
              </a:solidFill>
              <a:latin typeface="Traditional Arabic" pitchFamily="18" charset="-78"/>
              <a:cs typeface="Traditional Arabic" pitchFamily="18" charset="-78"/>
            </a:endParaRPr>
          </a:p>
          <a:p>
            <a:endParaRPr lang="ar-SA"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fontScale="92500" lnSpcReduction="20000"/>
          </a:bodyPr>
          <a:lstStyle/>
          <a:p>
            <a:r>
              <a:rPr lang="ar-SA" dirty="0" smtClean="0">
                <a:solidFill>
                  <a:srgbClr val="00B050"/>
                </a:solidFill>
                <a:cs typeface="PT Bold Heading" pitchFamily="2" charset="-78"/>
              </a:rPr>
              <a:t>أولاً: </a:t>
            </a:r>
            <a:r>
              <a:rPr lang="ar-SA" b="1" dirty="0" smtClean="0">
                <a:solidFill>
                  <a:srgbClr val="00B050"/>
                </a:solidFill>
                <a:cs typeface="PT Bold Heading" pitchFamily="2" charset="-78"/>
              </a:rPr>
              <a:t>هاديات العمق مزدوجة </a:t>
            </a:r>
            <a:r>
              <a:rPr lang="ar-SA" b="1" dirty="0" err="1" smtClean="0">
                <a:solidFill>
                  <a:srgbClr val="00B050"/>
                </a:solidFill>
                <a:cs typeface="PT Bold Heading" pitchFamily="2" charset="-78"/>
              </a:rPr>
              <a:t>العين:</a:t>
            </a:r>
            <a:r>
              <a:rPr lang="ar-SA" b="1" dirty="0" smtClean="0">
                <a:solidFill>
                  <a:srgbClr val="00B050"/>
                </a:solidFill>
                <a:cs typeface="PT Bold Heading" pitchFamily="2" charset="-78"/>
              </a:rPr>
              <a:t> </a:t>
            </a:r>
          </a:p>
          <a:p>
            <a:pPr algn="just"/>
            <a:r>
              <a:rPr lang="ar-SA" b="1" dirty="0" smtClean="0">
                <a:solidFill>
                  <a:schemeClr val="accent2">
                    <a:lumMod val="60000"/>
                    <a:lumOff val="40000"/>
                  </a:schemeClr>
                </a:solidFill>
                <a:latin typeface="Traditional Arabic" pitchFamily="18" charset="-78"/>
                <a:cs typeface="Traditional Arabic" pitchFamily="18" charset="-78"/>
              </a:rPr>
              <a:t>تتمثل الفكرة الأساسية وراء هذه الهاديات في وجود مسافة تفصل بين موضع كل عين من العينين في الوجه، مما يسمح  بوصول نوعين من المعلومات عن الأشياء المرئية إلى المخ البشري، يستخدمان في إدراك العمق، </a:t>
            </a:r>
            <a:r>
              <a:rPr lang="ar-SA" b="1" dirty="0" err="1" smtClean="0">
                <a:solidFill>
                  <a:schemeClr val="accent2">
                    <a:lumMod val="60000"/>
                    <a:lumOff val="40000"/>
                  </a:schemeClr>
                </a:solidFill>
                <a:latin typeface="Traditional Arabic" pitchFamily="18" charset="-78"/>
                <a:cs typeface="Traditional Arabic" pitchFamily="18" charset="-78"/>
              </a:rPr>
              <a:t>هما:</a:t>
            </a:r>
            <a:endParaRPr lang="ar-SA" b="1" dirty="0" smtClean="0">
              <a:solidFill>
                <a:schemeClr val="accent2">
                  <a:lumMod val="60000"/>
                  <a:lumOff val="40000"/>
                </a:schemeClr>
              </a:solidFill>
              <a:latin typeface="Traditional Arabic" pitchFamily="18" charset="-78"/>
              <a:cs typeface="Traditional Arabic" pitchFamily="18" charset="-78"/>
            </a:endParaRPr>
          </a:p>
          <a:p>
            <a:pPr algn="just">
              <a:buNone/>
            </a:pPr>
            <a:r>
              <a:rPr lang="ar-SA" sz="3600" b="1" dirty="0" smtClean="0">
                <a:solidFill>
                  <a:srgbClr val="FF0000"/>
                </a:solidFill>
                <a:latin typeface="Traditional Arabic" pitchFamily="18" charset="-78"/>
                <a:cs typeface="Traditional Arabic" pitchFamily="18" charset="-78"/>
              </a:rPr>
              <a:t>1-</a:t>
            </a:r>
            <a:r>
              <a:rPr lang="ar-SA" sz="3600" b="1" u="sng" dirty="0" smtClean="0">
                <a:solidFill>
                  <a:srgbClr val="FF0000"/>
                </a:solidFill>
              </a:rPr>
              <a:t> </a:t>
            </a:r>
            <a:r>
              <a:rPr lang="ar-SA" sz="3600" b="1" u="sng" dirty="0" smtClean="0">
                <a:solidFill>
                  <a:srgbClr val="FF0000"/>
                </a:solidFill>
                <a:latin typeface="Traditional Arabic" pitchFamily="18" charset="-78"/>
                <a:cs typeface="Traditional Arabic" pitchFamily="18" charset="-78"/>
              </a:rPr>
              <a:t>هادي التفاوت بين العينين:</a:t>
            </a:r>
            <a:r>
              <a:rPr lang="ar-SA" sz="3600" b="1" dirty="0" smtClean="0">
                <a:solidFill>
                  <a:srgbClr val="FF0000"/>
                </a:solidFill>
                <a:latin typeface="Traditional Arabic" pitchFamily="18" charset="-78"/>
                <a:cs typeface="Traditional Arabic" pitchFamily="18" charset="-78"/>
              </a:rPr>
              <a:t> </a:t>
            </a:r>
            <a:r>
              <a:rPr lang="ar-SA" b="1" dirty="0" smtClean="0">
                <a:latin typeface="Traditional Arabic" pitchFamily="18" charset="-78"/>
                <a:cs typeface="Traditional Arabic" pitchFamily="18" charset="-78"/>
              </a:rPr>
              <a:t>يشير التفاوت بين العينين إلى الفارق النسبي في موضع إحدى قسمات الصورة على شبكيتا كلتا </a:t>
            </a:r>
            <a:r>
              <a:rPr lang="ar-SA" b="1" dirty="0" err="1" smtClean="0">
                <a:latin typeface="Traditional Arabic" pitchFamily="18" charset="-78"/>
                <a:cs typeface="Traditional Arabic" pitchFamily="18" charset="-78"/>
              </a:rPr>
              <a:t>العينين.</a:t>
            </a:r>
            <a:r>
              <a:rPr lang="ar-SA" b="1" dirty="0" smtClean="0">
                <a:latin typeface="Traditional Arabic" pitchFamily="18" charset="-78"/>
                <a:cs typeface="Traditional Arabic" pitchFamily="18" charset="-78"/>
              </a:rPr>
              <a:t> فعلى الرغم من أن صور الأشياء على الشبكية تُمثل في شكل ثنائي الأبعاد، إلا أن نسق الإبصار الطبيعي يستخدم عينين في رؤية هذه الأشياء، ومن ثم يتضمن هذا النسق وجود صورتين شبكيتين غير متماثلتين، وذلك لوجود مسافة تفصل بين موضعي العينين في </a:t>
            </a:r>
            <a:r>
              <a:rPr lang="ar-SA" b="1" dirty="0" err="1" smtClean="0">
                <a:latin typeface="Traditional Arabic" pitchFamily="18" charset="-78"/>
                <a:cs typeface="Traditional Arabic" pitchFamily="18" charset="-78"/>
              </a:rPr>
              <a:t>الرأس.</a:t>
            </a:r>
            <a:r>
              <a:rPr lang="ar-SA" b="1" dirty="0" smtClean="0">
                <a:latin typeface="Traditional Arabic" pitchFamily="18" charset="-78"/>
                <a:cs typeface="Traditional Arabic" pitchFamily="18" charset="-78"/>
              </a:rPr>
              <a:t> ويؤدي الجمع بين هاتين الصورتين الشبكيتين إلى إدراك صورة مجسمة للأشياء </a:t>
            </a:r>
            <a:r>
              <a:rPr lang="ar-SA" b="1" dirty="0" err="1" smtClean="0">
                <a:latin typeface="Traditional Arabic" pitchFamily="18" charset="-78"/>
                <a:cs typeface="Traditional Arabic" pitchFamily="18" charset="-78"/>
              </a:rPr>
              <a:t>المرئية.</a:t>
            </a:r>
            <a:r>
              <a:rPr lang="ar-SA" b="1" dirty="0" smtClean="0">
                <a:latin typeface="Traditional Arabic" pitchFamily="18" charset="-78"/>
                <a:cs typeface="Traditional Arabic" pitchFamily="18" charset="-78"/>
              </a:rPr>
              <a:t> ويمكن إنتاج هذا التأثير تجريبياً باستخدام جهاز العرض المجهري المجسم، وكذلك من خلال العرض المتوالي السريع لصور عديدة لشيء واحد، تختلف عن بعضها من حيث زاوية الرؤية الجانبية.</a:t>
            </a:r>
          </a:p>
          <a:p>
            <a:pPr algn="just"/>
            <a:r>
              <a:rPr lang="ar-SA" b="1" dirty="0" smtClean="0">
                <a:latin typeface="Traditional Arabic" pitchFamily="18" charset="-78"/>
                <a:cs typeface="Traditional Arabic" pitchFamily="18" charset="-78"/>
              </a:rPr>
              <a:t>ولا يعي الشخص وجود فروق في الرؤية التي تقدمها كل عين من العينين، وذلك لأن المخ البشري يدمج المعلومات الواردة من كل عين من العينين بطريقة تخفي هذه الفروق، وبشكل يؤدي إلى إنتاج صورة واحدة، ثلاثية الأبعاد للشيء المرئي، وهو ما يطلق عليه مصطلح </a:t>
            </a:r>
            <a:r>
              <a:rPr lang="ar-SA" b="1" dirty="0" err="1" smtClean="0">
                <a:latin typeface="Traditional Arabic" pitchFamily="18" charset="-78"/>
                <a:cs typeface="Traditional Arabic" pitchFamily="18" charset="-78"/>
              </a:rPr>
              <a:t>التجسيم.</a:t>
            </a:r>
            <a:endParaRPr lang="ar-SA" b="1" dirty="0" smtClean="0">
              <a:latin typeface="Traditional Arabic" pitchFamily="18" charset="-78"/>
              <a:cs typeface="Traditional Arabic" pitchFamily="18" charset="-78"/>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lstStyle/>
          <a:p>
            <a:pPr lvl="0" algn="just">
              <a:buNone/>
            </a:pPr>
            <a:r>
              <a:rPr lang="ar-SA" sz="3200" b="1" dirty="0" smtClean="0">
                <a:solidFill>
                  <a:srgbClr val="FF0000"/>
                </a:solidFill>
                <a:latin typeface="Traditional Arabic" pitchFamily="18" charset="-78"/>
                <a:cs typeface="Traditional Arabic" pitchFamily="18" charset="-78"/>
              </a:rPr>
              <a:t>1-</a:t>
            </a:r>
            <a:r>
              <a:rPr lang="ar-SA" sz="3200" b="1" u="sng" dirty="0" smtClean="0">
                <a:solidFill>
                  <a:srgbClr val="FF0000"/>
                </a:solidFill>
              </a:rPr>
              <a:t> </a:t>
            </a:r>
            <a:r>
              <a:rPr lang="ar-SA" sz="3200" b="1" u="sng" dirty="0" smtClean="0">
                <a:solidFill>
                  <a:srgbClr val="FF0000"/>
                </a:solidFill>
                <a:latin typeface="Traditional Arabic" pitchFamily="18" charset="-78"/>
                <a:cs typeface="Traditional Arabic" pitchFamily="18" charset="-78"/>
              </a:rPr>
              <a:t>هادي التقارب بين العينين: </a:t>
            </a:r>
            <a:r>
              <a:rPr lang="ar-SA" b="1" dirty="0" smtClean="0">
                <a:latin typeface="Traditional Arabic" pitchFamily="18" charset="-78"/>
                <a:cs typeface="Traditional Arabic" pitchFamily="18" charset="-78"/>
              </a:rPr>
              <a:t>ويقوم هادي التقارب بين العينين على أساس ضرورة وضع الأشياء المرئية في مركز الشبكية لكل عين من العينيين، للحفاظ على الصورة الشبكية حادة الرؤية، ويتحقق هذا عن طريق التحكم في كل من قيمة استدارة عضلات محجر العين، واتجاه هذه </a:t>
            </a:r>
            <a:r>
              <a:rPr lang="ar-SA" b="1" dirty="0" err="1" smtClean="0">
                <a:latin typeface="Traditional Arabic" pitchFamily="18" charset="-78"/>
                <a:cs typeface="Traditional Arabic" pitchFamily="18" charset="-78"/>
              </a:rPr>
              <a:t>الاستدارة </a:t>
            </a:r>
            <a:r>
              <a:rPr lang="ar-SA" b="1" dirty="0" smtClean="0">
                <a:latin typeface="Traditional Arabic" pitchFamily="18" charset="-78"/>
                <a:cs typeface="Traditional Arabic" pitchFamily="18" charset="-78"/>
              </a:rPr>
              <a:t>(التجويف العظمي الذي تستقر فيه العين، حيث تستدير عضلات كل عين من العينين إلى الداخل في حالة قرب مسافة الشيء المرئي من موقع المشاهد، ويستنتج المخ من هذه الحركات مسافة الشيء بالنسبة </a:t>
            </a:r>
            <a:r>
              <a:rPr lang="ar-SA" b="1" dirty="0" err="1" smtClean="0">
                <a:latin typeface="Traditional Arabic" pitchFamily="18" charset="-78"/>
                <a:cs typeface="Traditional Arabic" pitchFamily="18" charset="-78"/>
              </a:rPr>
              <a:t>للمشاهد.</a:t>
            </a:r>
            <a:r>
              <a:rPr lang="ar-SA" b="1" dirty="0" smtClean="0">
                <a:latin typeface="Traditional Arabic" pitchFamily="18" charset="-78"/>
                <a:cs typeface="Traditional Arabic" pitchFamily="18" charset="-78"/>
              </a:rPr>
              <a:t> وعندما تركز العين على موقع </a:t>
            </a:r>
            <a:r>
              <a:rPr lang="ar-SA" b="1" dirty="0" err="1" smtClean="0">
                <a:latin typeface="Traditional Arabic" pitchFamily="18" charset="-78"/>
                <a:cs typeface="Traditional Arabic" pitchFamily="18" charset="-78"/>
              </a:rPr>
              <a:t>شئ</a:t>
            </a:r>
            <a:r>
              <a:rPr lang="ar-SA" b="1" dirty="0" smtClean="0">
                <a:latin typeface="Traditional Arabic" pitchFamily="18" charset="-78"/>
                <a:cs typeface="Traditional Arabic" pitchFamily="18" charset="-78"/>
              </a:rPr>
              <a:t> ما يزداد تواءم عضلات العينين على شكل معين من الاستدارة، يتناسب مع مسافة عرض التنبيه</a:t>
            </a:r>
          </a:p>
          <a:p>
            <a:pPr lvl="0" algn="just">
              <a:buNone/>
            </a:pPr>
            <a:r>
              <a:rPr lang="ar-EG" b="1" dirty="0" smtClean="0">
                <a:latin typeface="Traditional Arabic" pitchFamily="18" charset="-78"/>
                <a:cs typeface="Traditional Arabic" pitchFamily="18" charset="-78"/>
              </a:rPr>
              <a:t> </a:t>
            </a:r>
            <a:endParaRPr lang="en-US" dirty="0" smtClean="0">
              <a:latin typeface="Traditional Arabic" pitchFamily="18" charset="-78"/>
              <a:cs typeface="Traditional Arabic" pitchFamily="18" charset="-78"/>
            </a:endParaRPr>
          </a:p>
          <a:p>
            <a:pPr>
              <a:buNone/>
            </a:pPr>
            <a:endParaRPr lang="ar-SA"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a:bodyPr>
          <a:lstStyle/>
          <a:p>
            <a:r>
              <a:rPr lang="ar-SA" dirty="0" smtClean="0">
                <a:solidFill>
                  <a:srgbClr val="92D050"/>
                </a:solidFill>
                <a:cs typeface="PT Bold Heading" pitchFamily="2" charset="-78"/>
              </a:rPr>
              <a:t>ثانيًا: </a:t>
            </a:r>
            <a:r>
              <a:rPr lang="ar-SA" b="1" dirty="0" smtClean="0">
                <a:solidFill>
                  <a:srgbClr val="92D050"/>
                </a:solidFill>
                <a:cs typeface="PT Bold Heading" pitchFamily="2" charset="-78"/>
              </a:rPr>
              <a:t>هاديات العمق أحادية </a:t>
            </a:r>
            <a:r>
              <a:rPr lang="ar-SA" b="1" dirty="0" err="1" smtClean="0">
                <a:solidFill>
                  <a:srgbClr val="92D050"/>
                </a:solidFill>
                <a:cs typeface="PT Bold Heading" pitchFamily="2" charset="-78"/>
              </a:rPr>
              <a:t>العين:</a:t>
            </a:r>
            <a:endParaRPr lang="ar-SA" b="1" dirty="0" smtClean="0">
              <a:solidFill>
                <a:srgbClr val="92D050"/>
              </a:solidFill>
              <a:cs typeface="PT Bold Heading" pitchFamily="2" charset="-78"/>
            </a:endParaRPr>
          </a:p>
          <a:p>
            <a:pPr algn="just"/>
            <a:r>
              <a:rPr lang="ar-SA" sz="3200" b="1" dirty="0" smtClean="0">
                <a:solidFill>
                  <a:srgbClr val="7030A0"/>
                </a:solidFill>
                <a:latin typeface="Traditional Arabic" pitchFamily="18" charset="-78"/>
                <a:cs typeface="Traditional Arabic" pitchFamily="18" charset="-78"/>
              </a:rPr>
              <a:t>تتيح  هاديات العمق أحادية العين الحكم على عمق الأشياء ثنائية الأبعاد، باستخدام عين واحدة في </a:t>
            </a:r>
            <a:r>
              <a:rPr lang="ar-SA" sz="3200" b="1" dirty="0" err="1" smtClean="0">
                <a:solidFill>
                  <a:srgbClr val="7030A0"/>
                </a:solidFill>
                <a:latin typeface="Traditional Arabic" pitchFamily="18" charset="-78"/>
                <a:cs typeface="Traditional Arabic" pitchFamily="18" charset="-78"/>
              </a:rPr>
              <a:t>المشاهدة.</a:t>
            </a:r>
            <a:r>
              <a:rPr lang="ar-SA" sz="3200" b="1" dirty="0" smtClean="0">
                <a:solidFill>
                  <a:srgbClr val="7030A0"/>
                </a:solidFill>
                <a:latin typeface="Traditional Arabic" pitchFamily="18" charset="-78"/>
                <a:cs typeface="Traditional Arabic" pitchFamily="18" charset="-78"/>
              </a:rPr>
              <a:t> ويُطلق على هذه الهاديات مصطلح هاديات العمق التصويرية لأن الفنانين في عصر النهضة هم أول من اكتشفوها، ووظفوها في رسومهم، لإعطاء انطباعات عن مدى عمق الأشياء المصورة.</a:t>
            </a:r>
          </a:p>
          <a:p>
            <a:pPr algn="just"/>
            <a:r>
              <a:rPr lang="ar-SA" sz="3200" b="1" dirty="0" smtClean="0">
                <a:solidFill>
                  <a:srgbClr val="C00000"/>
                </a:solidFill>
                <a:latin typeface="Traditional Arabic" pitchFamily="18" charset="-78"/>
                <a:cs typeface="Traditional Arabic" pitchFamily="18" charset="-78"/>
              </a:rPr>
              <a:t>ويطلق على هذه الهاديات التصويرية في بعض الأحيان مصطلح هاديات العمق الساكنة، وذلك لأن المعلومات الناتجة عن هذه الهاديات تتاح فقط لمشاهد ساكن يشاهد مناظر </a:t>
            </a:r>
            <a:r>
              <a:rPr lang="ar-SA" sz="3200" b="1" dirty="0" err="1" smtClean="0">
                <a:solidFill>
                  <a:srgbClr val="C00000"/>
                </a:solidFill>
                <a:latin typeface="Traditional Arabic" pitchFamily="18" charset="-78"/>
                <a:cs typeface="Traditional Arabic" pitchFamily="18" charset="-78"/>
              </a:rPr>
              <a:t>ساكنة</a:t>
            </a:r>
            <a:r>
              <a:rPr lang="ar-SA" b="1" dirty="0" err="1" smtClean="0">
                <a:solidFill>
                  <a:srgbClr val="C00000"/>
                </a:solidFill>
                <a:latin typeface="Traditional Arabic" pitchFamily="18" charset="-78"/>
                <a:cs typeface="Traditional Arabic" pitchFamily="18" charset="-78"/>
              </a:rPr>
              <a:t>.</a:t>
            </a:r>
            <a:r>
              <a:rPr lang="ar-SA" b="1" dirty="0" smtClean="0">
                <a:solidFill>
                  <a:srgbClr val="C00000"/>
                </a:solidFill>
                <a:latin typeface="Traditional Arabic" pitchFamily="18" charset="-78"/>
                <a:cs typeface="Traditional Arabic" pitchFamily="18" charset="-78"/>
              </a:rPr>
              <a:t> </a:t>
            </a:r>
            <a:r>
              <a:rPr lang="ar-SA" sz="3200" b="1" dirty="0" smtClean="0">
                <a:solidFill>
                  <a:srgbClr val="C00000"/>
                </a:solidFill>
                <a:latin typeface="Traditional Arabic" pitchFamily="18" charset="-78"/>
                <a:cs typeface="Traditional Arabic" pitchFamily="18" charset="-78"/>
              </a:rPr>
              <a:t>وفيما يلي عرض لهذه </a:t>
            </a:r>
            <a:r>
              <a:rPr lang="ar-SA" sz="3200" b="1" dirty="0" err="1" smtClean="0">
                <a:solidFill>
                  <a:srgbClr val="C00000"/>
                </a:solidFill>
                <a:latin typeface="Traditional Arabic" pitchFamily="18" charset="-78"/>
                <a:cs typeface="Traditional Arabic" pitchFamily="18" charset="-78"/>
              </a:rPr>
              <a:t>الهاديات:</a:t>
            </a:r>
            <a:r>
              <a:rPr lang="ar-SA" sz="3200" b="1" dirty="0" smtClean="0">
                <a:solidFill>
                  <a:srgbClr val="C00000"/>
                </a:solidFill>
                <a:latin typeface="Traditional Arabic" pitchFamily="18" charset="-78"/>
                <a:cs typeface="Traditional Arabic" pitchFamily="18" charset="-78"/>
              </a:rPr>
              <a:t> </a:t>
            </a:r>
          </a:p>
          <a:p>
            <a:pPr algn="just">
              <a:buNone/>
            </a:pPr>
            <a:r>
              <a:rPr lang="ar-SA" sz="3200" b="1" dirty="0" smtClean="0">
                <a:solidFill>
                  <a:schemeClr val="accent2"/>
                </a:solidFill>
                <a:latin typeface="Traditional Arabic" pitchFamily="18" charset="-78"/>
                <a:cs typeface="PT Bold Heading" pitchFamily="2" charset="-78"/>
              </a:rPr>
              <a:t>1- </a:t>
            </a:r>
            <a:r>
              <a:rPr lang="ar-SA" sz="3200" b="1" u="sng" dirty="0" smtClean="0">
                <a:solidFill>
                  <a:schemeClr val="accent2"/>
                </a:solidFill>
                <a:latin typeface="Traditional Arabic" pitchFamily="18" charset="-78"/>
                <a:cs typeface="PT Bold Heading" pitchFamily="2" charset="-78"/>
              </a:rPr>
              <a:t>هادي الحجب: </a:t>
            </a:r>
            <a:r>
              <a:rPr lang="ar-SA" sz="3200" b="1" dirty="0" smtClean="0">
                <a:solidFill>
                  <a:srgbClr val="00B0F0"/>
                </a:solidFill>
                <a:latin typeface="Traditional Arabic" pitchFamily="18" charset="-78"/>
                <a:cs typeface="Traditional Arabic" pitchFamily="18" charset="-78"/>
              </a:rPr>
              <a:t>ويقدم هادي الحجب معلومات عن ترتيب الأشياء في العمق، لكنه لا يعطي دليلا على المسافة المطلقة، أو  المسافة </a:t>
            </a:r>
            <a:r>
              <a:rPr lang="ar-SA" sz="3200" b="1" dirty="0" err="1" smtClean="0">
                <a:solidFill>
                  <a:srgbClr val="00B0F0"/>
                </a:solidFill>
                <a:latin typeface="Traditional Arabic" pitchFamily="18" charset="-78"/>
                <a:cs typeface="Traditional Arabic" pitchFamily="18" charset="-78"/>
              </a:rPr>
              <a:t>النسبية.</a:t>
            </a:r>
            <a:r>
              <a:rPr lang="ar-SA" sz="3200" b="1" dirty="0" smtClean="0">
                <a:solidFill>
                  <a:srgbClr val="00B0F0"/>
                </a:solidFill>
                <a:latin typeface="Traditional Arabic" pitchFamily="18" charset="-78"/>
                <a:cs typeface="Traditional Arabic" pitchFamily="18" charset="-78"/>
              </a:rPr>
              <a:t> ويُنظر إلى هاد الحجب على أنه أحد من الهاديات التصويرية التي تشير إلى وصف سطح ما يقع على سطح آخر </a:t>
            </a:r>
          </a:p>
          <a:p>
            <a:pPr algn="just"/>
            <a:endParaRPr lang="ar-SA" b="1" dirty="0" smtClean="0">
              <a:solidFill>
                <a:srgbClr val="C00000"/>
              </a:solidFill>
              <a:latin typeface="Traditional Arabic" pitchFamily="18" charset="-78"/>
              <a:cs typeface="Traditional Arabic" pitchFamily="18" charset="-78"/>
            </a:endParaRP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a:bodyPr>
          <a:lstStyle/>
          <a:p>
            <a:pPr algn="just">
              <a:buNone/>
            </a:pPr>
            <a:r>
              <a:rPr lang="ar-SA" sz="2800" b="1" dirty="0" smtClean="0">
                <a:solidFill>
                  <a:schemeClr val="accent2"/>
                </a:solidFill>
                <a:latin typeface="Traditional Arabic" pitchFamily="18" charset="-78"/>
                <a:cs typeface="PT Bold Heading" pitchFamily="2" charset="-78"/>
              </a:rPr>
              <a:t>2- هادي الحجم </a:t>
            </a:r>
            <a:r>
              <a:rPr lang="ar-SA" sz="2800" b="1" dirty="0" err="1" smtClean="0">
                <a:solidFill>
                  <a:schemeClr val="accent2"/>
                </a:solidFill>
                <a:latin typeface="Traditional Arabic" pitchFamily="18" charset="-78"/>
                <a:cs typeface="PT Bold Heading" pitchFamily="2" charset="-78"/>
              </a:rPr>
              <a:t>النسبي </a:t>
            </a:r>
            <a:r>
              <a:rPr lang="ar-SA" sz="2800" b="1" dirty="0" smtClean="0">
                <a:solidFill>
                  <a:schemeClr val="accent2"/>
                </a:solidFill>
                <a:latin typeface="Traditional Arabic" pitchFamily="18" charset="-78"/>
                <a:cs typeface="PT Bold Heading" pitchFamily="2" charset="-78"/>
              </a:rPr>
              <a:t>: </a:t>
            </a:r>
            <a:r>
              <a:rPr lang="ar-SA" sz="2800" b="1" dirty="0" smtClean="0">
                <a:solidFill>
                  <a:srgbClr val="FFC000"/>
                </a:solidFill>
                <a:latin typeface="Traditional Arabic" pitchFamily="18" charset="-78"/>
                <a:cs typeface="Traditional Arabic" pitchFamily="18" charset="-78"/>
              </a:rPr>
              <a:t>يميل الأشخاص عند تعرضهم لمصفوفات من الأشياء المتماثلة إلى إدراك الأشياء الأصغر حجماً على أنها الأبعد مسافة، حيث يتغير حجم صورة الشيء على الشبكية مع تغير المسافة الفاصلة بين هذا الشيء وبين موقع </a:t>
            </a:r>
            <a:r>
              <a:rPr lang="ar-SA" sz="2800" b="1" dirty="0" err="1" smtClean="0">
                <a:solidFill>
                  <a:srgbClr val="FFC000"/>
                </a:solidFill>
                <a:latin typeface="Traditional Arabic" pitchFamily="18" charset="-78"/>
                <a:cs typeface="Traditional Arabic" pitchFamily="18" charset="-78"/>
              </a:rPr>
              <a:t>المشاهد.</a:t>
            </a:r>
            <a:r>
              <a:rPr lang="ar-SA" sz="2800" b="1" dirty="0" smtClean="0">
                <a:solidFill>
                  <a:srgbClr val="FFC000"/>
                </a:solidFill>
                <a:latin typeface="Traditional Arabic" pitchFamily="18" charset="-78"/>
                <a:cs typeface="Traditional Arabic" pitchFamily="18" charset="-78"/>
              </a:rPr>
              <a:t> ويُعد الحجم النسبي بمثابة هاد فعَّال لإدراك العمق في حالة غياب المعلومات الناتجة عن هاديات العمق الأخرى، وتتوقف فاعليته على مدى دراية الشخص بالحجم المألوف لهذا الشيء.</a:t>
            </a:r>
          </a:p>
          <a:p>
            <a:pPr algn="just">
              <a:buNone/>
            </a:pPr>
            <a:r>
              <a:rPr lang="ar-SA" sz="2800" b="1" dirty="0" smtClean="0">
                <a:solidFill>
                  <a:schemeClr val="accent2"/>
                </a:solidFill>
                <a:latin typeface="Traditional Arabic" pitchFamily="18" charset="-78"/>
                <a:cs typeface="PT Bold Heading" pitchFamily="2" charset="-78"/>
              </a:rPr>
              <a:t>3- هادي الموقع في سطح الصورة: </a:t>
            </a:r>
            <a:r>
              <a:rPr lang="ar-SA" sz="2800" b="1" dirty="0" smtClean="0">
                <a:latin typeface="Traditional Arabic" pitchFamily="18" charset="-78"/>
                <a:cs typeface="Traditional Arabic" pitchFamily="18" charset="-78"/>
              </a:rPr>
              <a:t>يميل الأشخاص إلى إدراك الأشياء التي تقع أعلى المحور الأفقي على أنها الأبعد مسافة.</a:t>
            </a:r>
          </a:p>
          <a:p>
            <a:pPr algn="just">
              <a:buNone/>
            </a:pPr>
            <a:r>
              <a:rPr lang="ar-SA" sz="2800" b="1" dirty="0" smtClean="0">
                <a:solidFill>
                  <a:schemeClr val="accent2"/>
                </a:solidFill>
                <a:latin typeface="Traditional Arabic" pitchFamily="18" charset="-78"/>
                <a:cs typeface="PT Bold Heading" pitchFamily="2" charset="-78"/>
              </a:rPr>
              <a:t>4- هادي بنية سطح النسيج: </a:t>
            </a:r>
            <a:r>
              <a:rPr lang="ar-SA" sz="2800" b="1" dirty="0" smtClean="0">
                <a:solidFill>
                  <a:srgbClr val="92D050"/>
                </a:solidFill>
                <a:latin typeface="Traditional Arabic" pitchFamily="18" charset="-78"/>
                <a:cs typeface="Traditional Arabic" pitchFamily="18" charset="-78"/>
              </a:rPr>
              <a:t>تتسم معظم الأسطح بوجود نسيج له بنية خاصة، ولأن هذه الأسطح لا تتعامد على خط الأبصار لدى الشخص في كثير من الأحيان، فإن كثافة سطح النسيج تتباين مع تباين المسافات، ويقدم هذا التباين معلومات عن عمق الأشياء، حيث تتجه مكونات السطح إلى أن تصبح أصغر كلما بعدت مسافتها.</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a:bodyPr>
          <a:lstStyle/>
          <a:p>
            <a:pPr algn="just">
              <a:buNone/>
            </a:pPr>
            <a:r>
              <a:rPr lang="ar-SA" sz="3200" b="1" dirty="0" smtClean="0">
                <a:solidFill>
                  <a:schemeClr val="accent2"/>
                </a:solidFill>
                <a:latin typeface="Traditional Arabic" pitchFamily="18" charset="-78"/>
                <a:cs typeface="PT Bold Heading" pitchFamily="2" charset="-78"/>
              </a:rPr>
              <a:t>5- هادي منظور الرؤية: </a:t>
            </a:r>
            <a:r>
              <a:rPr lang="ar-SA" sz="3200" b="1" dirty="0" smtClean="0">
                <a:solidFill>
                  <a:srgbClr val="92D050"/>
                </a:solidFill>
                <a:latin typeface="Traditional Arabic" pitchFamily="18" charset="-78"/>
                <a:cs typeface="Traditional Arabic" pitchFamily="18" charset="-78"/>
              </a:rPr>
              <a:t>يشير مصطلح المنظور إلى التغيرات في طريقة ظهور الأسطح، أو الأشياء مع تراجعها عبر المسافات بعيداً عن </a:t>
            </a:r>
            <a:r>
              <a:rPr lang="ar-SA" sz="3200" b="1" dirty="0" err="1" smtClean="0">
                <a:solidFill>
                  <a:srgbClr val="92D050"/>
                </a:solidFill>
                <a:latin typeface="Traditional Arabic" pitchFamily="18" charset="-78"/>
                <a:cs typeface="Traditional Arabic" pitchFamily="18" charset="-78"/>
              </a:rPr>
              <a:t>المشاهد.</a:t>
            </a:r>
            <a:r>
              <a:rPr lang="ar-SA" sz="3200" b="1" dirty="0" smtClean="0">
                <a:solidFill>
                  <a:srgbClr val="92D050"/>
                </a:solidFill>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وينقسم هذا الهادي إلى كل من: </a:t>
            </a:r>
            <a:r>
              <a:rPr lang="ar-SA" sz="3200" b="1" u="sng" dirty="0" smtClean="0">
                <a:solidFill>
                  <a:srgbClr val="FF0000"/>
                </a:solidFill>
                <a:latin typeface="Traditional Arabic" pitchFamily="18" charset="-78"/>
                <a:cs typeface="Traditional Arabic" pitchFamily="18" charset="-78"/>
              </a:rPr>
              <a:t>أ- المنظور الخطي</a:t>
            </a:r>
            <a:r>
              <a:rPr lang="ar-SA" sz="3200" b="1" dirty="0" smtClean="0">
                <a:solidFill>
                  <a:srgbClr val="FF0000"/>
                </a:solidFill>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تصبح الخطوط </a:t>
            </a:r>
            <a:r>
              <a:rPr lang="ar-SA" sz="3200" b="1" dirty="0" err="1" smtClean="0">
                <a:latin typeface="Traditional Arabic" pitchFamily="18" charset="-78"/>
                <a:cs typeface="Traditional Arabic" pitchFamily="18" charset="-78"/>
              </a:rPr>
              <a:t>المتوازية </a:t>
            </a:r>
            <a:r>
              <a:rPr lang="ar-SA" sz="3200" b="1" dirty="0" smtClean="0">
                <a:latin typeface="Traditional Arabic" pitchFamily="18" charset="-78"/>
                <a:cs typeface="Traditional Arabic" pitchFamily="18" charset="-78"/>
              </a:rPr>
              <a:t>(مثل قضبان القطارات) أقرب إلى بعضها البعض كلما زاد امتدادها عبر </a:t>
            </a:r>
            <a:r>
              <a:rPr lang="ar-SA" sz="3200" b="1" dirty="0" err="1" smtClean="0">
                <a:latin typeface="Traditional Arabic" pitchFamily="18" charset="-78"/>
                <a:cs typeface="Traditional Arabic" pitchFamily="18" charset="-78"/>
              </a:rPr>
              <a:t>المسافة.</a:t>
            </a:r>
            <a:r>
              <a:rPr lang="ar-SA" sz="3200" b="1" dirty="0" smtClean="0">
                <a:latin typeface="Traditional Arabic" pitchFamily="18" charset="-78"/>
                <a:cs typeface="Traditional Arabic" pitchFamily="18" charset="-78"/>
              </a:rPr>
              <a:t> </a:t>
            </a:r>
            <a:r>
              <a:rPr lang="ar-SA" sz="3200" b="1" u="sng" dirty="0" smtClean="0">
                <a:solidFill>
                  <a:srgbClr val="FF0000"/>
                </a:solidFill>
                <a:latin typeface="Traditional Arabic" pitchFamily="18" charset="-78"/>
                <a:cs typeface="Traditional Arabic" pitchFamily="18" charset="-78"/>
              </a:rPr>
              <a:t>ب- المنظور الهوائي: </a:t>
            </a:r>
            <a:r>
              <a:rPr lang="ar-SA" sz="3200" b="1" dirty="0" smtClean="0">
                <a:latin typeface="Traditional Arabic" pitchFamily="18" charset="-78"/>
                <a:cs typeface="Traditional Arabic" pitchFamily="18" charset="-78"/>
              </a:rPr>
              <a:t>تبدو الأشياء البعيدة جداً مختلفة إلى حد ما من حيث لونها، ودرجة </a:t>
            </a:r>
            <a:r>
              <a:rPr lang="ar-SA" sz="3200" b="1" dirty="0" err="1" smtClean="0">
                <a:latin typeface="Traditional Arabic" pitchFamily="18" charset="-78"/>
                <a:cs typeface="Traditional Arabic" pitchFamily="18" charset="-78"/>
              </a:rPr>
              <a:t>نصوعها</a:t>
            </a:r>
            <a:r>
              <a:rPr lang="ar-SA" sz="3200" b="1" dirty="0" smtClean="0">
                <a:latin typeface="Traditional Arabic" pitchFamily="18" charset="-78"/>
                <a:cs typeface="Traditional Arabic" pitchFamily="18" charset="-78"/>
              </a:rPr>
              <a:t>، ودرجة وضوحها بالمقارنة بالأشياء </a:t>
            </a:r>
            <a:r>
              <a:rPr lang="ar-SA" sz="3200" b="1" dirty="0" err="1" smtClean="0">
                <a:latin typeface="Traditional Arabic" pitchFamily="18" charset="-78"/>
                <a:cs typeface="Traditional Arabic" pitchFamily="18" charset="-78"/>
              </a:rPr>
              <a:t>القريبة.</a:t>
            </a:r>
            <a:r>
              <a:rPr lang="ar-SA" sz="3200" b="1" dirty="0" smtClean="0">
                <a:latin typeface="Traditional Arabic" pitchFamily="18" charset="-78"/>
                <a:cs typeface="Traditional Arabic" pitchFamily="18" charset="-78"/>
              </a:rPr>
              <a:t> وذلك نتيجة لتأثير الشوائب الجوية التي تعوق انتقال الأشعة الضوئية الصادرة عن هذه الأشياء مع زيادة مسافة بعدها، ولهذا يدركها الشخص على أنها أبعد مسافة.</a:t>
            </a:r>
          </a:p>
          <a:p>
            <a:pPr algn="just">
              <a:buNone/>
            </a:pPr>
            <a:r>
              <a:rPr lang="ar-SA" sz="3200" b="1" dirty="0" smtClean="0">
                <a:solidFill>
                  <a:schemeClr val="accent2"/>
                </a:solidFill>
                <a:latin typeface="Traditional Arabic" pitchFamily="18" charset="-78"/>
                <a:cs typeface="PT Bold Heading" pitchFamily="2" charset="-78"/>
              </a:rPr>
              <a:t>5- هادي التظليل: </a:t>
            </a:r>
            <a:r>
              <a:rPr lang="ar-SA" sz="3200" b="1" dirty="0" smtClean="0">
                <a:latin typeface="Traditional Arabic" pitchFamily="18" charset="-78"/>
                <a:cs typeface="Traditional Arabic" pitchFamily="18" charset="-78"/>
              </a:rPr>
              <a:t>يُستخدم التباين في مستويات  الضوء والظلال لإعطاء انطباع بكون الشيء المرئي ثلاثي </a:t>
            </a:r>
            <a:r>
              <a:rPr lang="ar-SA" sz="3200" b="1" dirty="0" err="1" smtClean="0">
                <a:latin typeface="Traditional Arabic" pitchFamily="18" charset="-78"/>
                <a:cs typeface="Traditional Arabic" pitchFamily="18" charset="-78"/>
              </a:rPr>
              <a:t>الأبعاد.</a:t>
            </a:r>
            <a:r>
              <a:rPr lang="ar-SA" sz="3200" b="1" dirty="0" smtClean="0">
                <a:latin typeface="Traditional Arabic" pitchFamily="18" charset="-78"/>
                <a:cs typeface="Traditional Arabic" pitchFamily="18" charset="-78"/>
              </a:rPr>
              <a:t> </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lstStyle/>
          <a:p>
            <a:pPr algn="just">
              <a:buNone/>
            </a:pPr>
            <a:r>
              <a:rPr lang="ar-SA" sz="2800" b="1" dirty="0" smtClean="0">
                <a:solidFill>
                  <a:schemeClr val="accent2"/>
                </a:solidFill>
                <a:latin typeface="Traditional Arabic" pitchFamily="18" charset="-78"/>
                <a:cs typeface="PT Bold Heading" pitchFamily="2" charset="-78"/>
              </a:rPr>
              <a:t>7- هادي </a:t>
            </a:r>
            <a:r>
              <a:rPr lang="ar-SA" sz="2800" b="1" dirty="0" err="1" smtClean="0">
                <a:solidFill>
                  <a:schemeClr val="accent2"/>
                </a:solidFill>
                <a:latin typeface="Traditional Arabic" pitchFamily="18" charset="-78"/>
                <a:cs typeface="PT Bold Heading" pitchFamily="2" charset="-78"/>
              </a:rPr>
              <a:t>النُقلة </a:t>
            </a:r>
            <a:r>
              <a:rPr lang="ar-SA" sz="2800" b="1" dirty="0" smtClean="0">
                <a:solidFill>
                  <a:schemeClr val="accent2"/>
                </a:solidFill>
                <a:latin typeface="Traditional Arabic" pitchFamily="18" charset="-78"/>
                <a:cs typeface="PT Bold Heading" pitchFamily="2" charset="-78"/>
              </a:rPr>
              <a:t>( الحركة</a:t>
            </a:r>
            <a:r>
              <a:rPr lang="ar-SA" sz="2800" b="1" dirty="0" err="1" smtClean="0">
                <a:solidFill>
                  <a:schemeClr val="accent2"/>
                </a:solidFill>
                <a:latin typeface="Traditional Arabic" pitchFamily="18" charset="-78"/>
                <a:cs typeface="PT Bold Heading" pitchFamily="2" charset="-78"/>
              </a:rPr>
              <a:t>) </a:t>
            </a:r>
            <a:r>
              <a:rPr lang="ar-SA" sz="2800" b="1" dirty="0" smtClean="0">
                <a:solidFill>
                  <a:schemeClr val="accent2"/>
                </a:solidFill>
                <a:latin typeface="Traditional Arabic" pitchFamily="18" charset="-78"/>
                <a:cs typeface="PT Bold Heading" pitchFamily="2" charset="-78"/>
              </a:rPr>
              <a:t>: </a:t>
            </a:r>
            <a:r>
              <a:rPr lang="ar-SA" sz="3200" b="1" dirty="0" smtClean="0">
                <a:solidFill>
                  <a:srgbClr val="92D050"/>
                </a:solidFill>
                <a:latin typeface="Traditional Arabic" pitchFamily="18" charset="-78"/>
                <a:cs typeface="Traditional Arabic" pitchFamily="18" charset="-78"/>
              </a:rPr>
              <a:t>يُلاحظ أن هاديات العمق السابقة تركز على شخص ساكن،  يشاهد منظرا لا </a:t>
            </a:r>
            <a:r>
              <a:rPr lang="ar-SA" sz="3200" b="1" dirty="0" err="1" smtClean="0">
                <a:solidFill>
                  <a:srgbClr val="92D050"/>
                </a:solidFill>
                <a:latin typeface="Traditional Arabic" pitchFamily="18" charset="-78"/>
                <a:cs typeface="Traditional Arabic" pitchFamily="18" charset="-78"/>
              </a:rPr>
              <a:t>يتغير.</a:t>
            </a:r>
            <a:r>
              <a:rPr lang="ar-SA" sz="3200" b="1" dirty="0" smtClean="0">
                <a:solidFill>
                  <a:srgbClr val="92D050"/>
                </a:solidFill>
                <a:latin typeface="Traditional Arabic" pitchFamily="18" charset="-78"/>
                <a:cs typeface="Traditional Arabic" pitchFamily="18" charset="-78"/>
              </a:rPr>
              <a:t>  ورغم أهمية هذه الهاديات في إدراك العمق، إلا  أن مشاهد الحياة الواقعية تحفل بالعديد من الأشياء </a:t>
            </a:r>
            <a:r>
              <a:rPr lang="ar-SA" sz="3200" b="1" dirty="0" err="1" smtClean="0">
                <a:solidFill>
                  <a:srgbClr val="92D050"/>
                </a:solidFill>
                <a:latin typeface="Traditional Arabic" pitchFamily="18" charset="-78"/>
                <a:cs typeface="Traditional Arabic" pitchFamily="18" charset="-78"/>
              </a:rPr>
              <a:t>المتنقلة.</a:t>
            </a:r>
            <a:r>
              <a:rPr lang="ar-SA" sz="3200" b="1" dirty="0" smtClean="0">
                <a:solidFill>
                  <a:srgbClr val="92D050"/>
                </a:solidFill>
                <a:latin typeface="Traditional Arabic" pitchFamily="18" charset="-78"/>
                <a:cs typeface="Traditional Arabic" pitchFamily="18" charset="-78"/>
              </a:rPr>
              <a:t> ولا تظهر النُقلة في المصفوفة البصرية بسبب تنقل الأشياء الموجودة في البيئة الخارجية فقط، بل تظهر أيضا نتيجة لنُقلة الشخص، منتجة ما يعرف بالتدفق </a:t>
            </a:r>
            <a:r>
              <a:rPr lang="ar-SA" sz="3200" b="1" dirty="0" err="1" smtClean="0">
                <a:solidFill>
                  <a:srgbClr val="92D050"/>
                </a:solidFill>
                <a:latin typeface="Traditional Arabic" pitchFamily="18" charset="-78"/>
                <a:cs typeface="Traditional Arabic" pitchFamily="18" charset="-78"/>
              </a:rPr>
              <a:t>البصري.</a:t>
            </a:r>
            <a:r>
              <a:rPr lang="ar-SA" sz="3200" b="1" dirty="0" smtClean="0">
                <a:solidFill>
                  <a:srgbClr val="92D050"/>
                </a:solidFill>
                <a:latin typeface="Traditional Arabic" pitchFamily="18" charset="-78"/>
                <a:cs typeface="Traditional Arabic" pitchFamily="18" charset="-78"/>
              </a:rPr>
              <a:t> </a:t>
            </a:r>
          </a:p>
          <a:p>
            <a:pPr algn="just"/>
            <a:r>
              <a:rPr lang="ar-SA" sz="3200" b="1" dirty="0" smtClean="0">
                <a:solidFill>
                  <a:srgbClr val="00B0F0"/>
                </a:solidFill>
                <a:latin typeface="Traditional Arabic" pitchFamily="18" charset="-78"/>
                <a:cs typeface="Traditional Arabic" pitchFamily="18" charset="-78"/>
              </a:rPr>
              <a:t>وعندما تتنقل الأشياء في البيئة المحيطة بنا، فإن صور هذه الأشياء هي الأخرى تتنقل على </a:t>
            </a:r>
            <a:r>
              <a:rPr lang="ar-SA" sz="3200" b="1" dirty="0" err="1" smtClean="0">
                <a:solidFill>
                  <a:srgbClr val="00B0F0"/>
                </a:solidFill>
                <a:latin typeface="Traditional Arabic" pitchFamily="18" charset="-78"/>
                <a:cs typeface="Traditional Arabic" pitchFamily="18" charset="-78"/>
              </a:rPr>
              <a:t>الشبكية.</a:t>
            </a:r>
            <a:r>
              <a:rPr lang="ar-SA" sz="3200" b="1" dirty="0" smtClean="0">
                <a:solidFill>
                  <a:srgbClr val="00B0F0"/>
                </a:solidFill>
                <a:latin typeface="Traditional Arabic" pitchFamily="18" charset="-78"/>
                <a:cs typeface="Traditional Arabic" pitchFamily="18" charset="-78"/>
              </a:rPr>
              <a:t> وحتى لو كان العالم من حولنا ساكنا فإن تنقل كل من الرأس والعينين يُنتج نُقلاً مستمرة لصور الأشياء على </a:t>
            </a:r>
            <a:r>
              <a:rPr lang="ar-SA" sz="3200" b="1" dirty="0" err="1" smtClean="0">
                <a:solidFill>
                  <a:srgbClr val="00B0F0"/>
                </a:solidFill>
                <a:latin typeface="Traditional Arabic" pitchFamily="18" charset="-78"/>
                <a:cs typeface="Traditional Arabic" pitchFamily="18" charset="-78"/>
              </a:rPr>
              <a:t>الشبكية.</a:t>
            </a:r>
            <a:r>
              <a:rPr lang="ar-SA" sz="3200" b="1" dirty="0" smtClean="0">
                <a:solidFill>
                  <a:srgbClr val="00B0F0"/>
                </a:solidFill>
                <a:latin typeface="Traditional Arabic" pitchFamily="18" charset="-78"/>
                <a:cs typeface="Traditional Arabic" pitchFamily="18" charset="-78"/>
              </a:rPr>
              <a:t> ومن ثم تظهر النُقلة نتيجة للتغيرات في مواقع الأشياء عبر </a:t>
            </a:r>
            <a:r>
              <a:rPr lang="ar-SA" sz="3200" b="1" dirty="0" err="1" smtClean="0">
                <a:solidFill>
                  <a:srgbClr val="00B0F0"/>
                </a:solidFill>
                <a:latin typeface="Traditional Arabic" pitchFamily="18" charset="-78"/>
                <a:cs typeface="Traditional Arabic" pitchFamily="18" charset="-78"/>
              </a:rPr>
              <a:t>الوقت.</a:t>
            </a:r>
            <a:r>
              <a:rPr lang="ar-SA" sz="3200" b="1" dirty="0" smtClean="0">
                <a:solidFill>
                  <a:srgbClr val="00B0F0"/>
                </a:solidFill>
                <a:latin typeface="Traditional Arabic" pitchFamily="18" charset="-78"/>
                <a:cs typeface="Traditional Arabic" pitchFamily="18" charset="-78"/>
              </a:rPr>
              <a:t> لهذا يقتضي إدراك النقلة تعريف الشيء المرئي، ثم تحديد الموقع الذي يوجد فيه، ثم تحديد التغيرات التي تطرأ على موقع الشيء من لحظة إلى </a:t>
            </a:r>
            <a:r>
              <a:rPr lang="ar-SA" sz="3200" b="1" dirty="0" err="1" smtClean="0">
                <a:solidFill>
                  <a:srgbClr val="00B0F0"/>
                </a:solidFill>
                <a:latin typeface="Traditional Arabic" pitchFamily="18" charset="-78"/>
                <a:cs typeface="Traditional Arabic" pitchFamily="18" charset="-78"/>
              </a:rPr>
              <a:t>أخرى.</a:t>
            </a:r>
            <a:r>
              <a:rPr lang="ar-SA" sz="3200" b="1" dirty="0" smtClean="0">
                <a:solidFill>
                  <a:srgbClr val="00B0F0"/>
                </a:solidFill>
                <a:latin typeface="Traditional Arabic" pitchFamily="18" charset="-78"/>
                <a:cs typeface="Traditional Arabic" pitchFamily="18" charset="-78"/>
              </a:rPr>
              <a:t> </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lstStyle/>
          <a:p>
            <a:pPr algn="ctr"/>
            <a:r>
              <a:rPr lang="ar-SA" sz="3900" b="1" u="sng" dirty="0" smtClean="0">
                <a:solidFill>
                  <a:srgbClr val="FFFF00"/>
                </a:solidFill>
                <a:cs typeface="PT Bold Heading" pitchFamily="2" charset="-78"/>
              </a:rPr>
              <a:t>الذاكرة</a:t>
            </a:r>
            <a:endParaRPr lang="en-US" sz="3900" dirty="0" smtClean="0">
              <a:solidFill>
                <a:srgbClr val="FFFF00"/>
              </a:solidFill>
              <a:cs typeface="PT Bold Heading" pitchFamily="2" charset="-78"/>
            </a:endParaRPr>
          </a:p>
          <a:p>
            <a:pPr algn="just"/>
            <a:r>
              <a:rPr lang="ar-SA" b="1" dirty="0" err="1" smtClean="0">
                <a:latin typeface="Simplified Arabic" pitchFamily="18" charset="-78"/>
                <a:cs typeface="Simplified Arabic" pitchFamily="18" charset="-78"/>
              </a:rPr>
              <a:t>تعريفها: </a:t>
            </a:r>
            <a:r>
              <a:rPr lang="ar-SA" b="1" dirty="0" smtClean="0">
                <a:latin typeface="Simplified Arabic" pitchFamily="18" charset="-78"/>
                <a:cs typeface="Simplified Arabic" pitchFamily="18" charset="-78"/>
              </a:rPr>
              <a:t>” </a:t>
            </a:r>
            <a:r>
              <a:rPr lang="ar-SA" sz="3500" b="1" dirty="0" smtClean="0">
                <a:solidFill>
                  <a:srgbClr val="FF0000"/>
                </a:solidFill>
                <a:latin typeface="Simplified Arabic" pitchFamily="18" charset="-78"/>
                <a:cs typeface="Simplified Arabic" pitchFamily="18" charset="-78"/>
              </a:rPr>
              <a:t>هي تلك المنظومة التي تحدث من خلالها عمليات </a:t>
            </a:r>
            <a:r>
              <a:rPr lang="ar-SA" sz="3500" b="1" dirty="0" smtClean="0">
                <a:solidFill>
                  <a:srgbClr val="FF0000"/>
                </a:solidFill>
                <a:latin typeface="Simplified Arabic" pitchFamily="18" charset="-78"/>
                <a:cs typeface="Simplified Arabic" pitchFamily="18" charset="-78"/>
              </a:rPr>
              <a:t>ترميز وتخزين واسترجاع </a:t>
            </a:r>
            <a:r>
              <a:rPr lang="ar-SA" sz="3500" b="1" dirty="0" smtClean="0">
                <a:solidFill>
                  <a:srgbClr val="FF0000"/>
                </a:solidFill>
                <a:latin typeface="Simplified Arabic" pitchFamily="18" charset="-78"/>
                <a:cs typeface="Simplified Arabic" pitchFamily="18" charset="-78"/>
              </a:rPr>
              <a:t>ا</a:t>
            </a:r>
            <a:r>
              <a:rPr lang="ar-SA" sz="3500" b="1" dirty="0" smtClean="0">
                <a:solidFill>
                  <a:srgbClr val="FF0000"/>
                </a:solidFill>
                <a:latin typeface="Simplified Arabic" pitchFamily="18" charset="-78"/>
                <a:cs typeface="Simplified Arabic" pitchFamily="18" charset="-78"/>
              </a:rPr>
              <a:t>لمعلومات.</a:t>
            </a:r>
          </a:p>
          <a:p>
            <a:pPr algn="just"/>
            <a:r>
              <a:rPr lang="ar-SA" b="1" dirty="0" smtClean="0">
                <a:solidFill>
                  <a:srgbClr val="00B050"/>
                </a:solidFill>
                <a:latin typeface="Simplified Arabic" pitchFamily="18" charset="-78"/>
                <a:cs typeface="Simplified Arabic" pitchFamily="18" charset="-78"/>
              </a:rPr>
              <a:t>وتشترك </a:t>
            </a:r>
            <a:r>
              <a:rPr lang="ar-SA" b="1" dirty="0" smtClean="0">
                <a:solidFill>
                  <a:srgbClr val="00B050"/>
                </a:solidFill>
                <a:latin typeface="Simplified Arabic" pitchFamily="18" charset="-78"/>
                <a:cs typeface="Simplified Arabic" pitchFamily="18" charset="-78"/>
              </a:rPr>
              <a:t>تعريفات الذاكرة، رغم تعددها، في التأكيد على الجوانب التالية:</a:t>
            </a:r>
            <a:endParaRPr lang="en-US" dirty="0" smtClean="0">
              <a:solidFill>
                <a:srgbClr val="00B050"/>
              </a:solidFill>
              <a:latin typeface="Simplified Arabic" pitchFamily="18" charset="-78"/>
              <a:cs typeface="Simplified Arabic" pitchFamily="18" charset="-78"/>
            </a:endParaRPr>
          </a:p>
          <a:p>
            <a:pPr marL="582930" lvl="0" indent="-514350" algn="just">
              <a:buFont typeface="+mj-lt"/>
              <a:buAutoNum type="arabicPeriod"/>
            </a:pPr>
            <a:r>
              <a:rPr lang="ar-SA" b="1" dirty="0" smtClean="0">
                <a:solidFill>
                  <a:srgbClr val="00B0F0"/>
                </a:solidFill>
                <a:latin typeface="Simplified Arabic" pitchFamily="18" charset="-78"/>
                <a:cs typeface="Simplified Arabic" pitchFamily="18" charset="-78"/>
              </a:rPr>
              <a:t>توصف الذاكرة بأنها نشاط عقلي </a:t>
            </a:r>
            <a:r>
              <a:rPr lang="ar-SA" b="1" dirty="0" err="1" smtClean="0">
                <a:solidFill>
                  <a:srgbClr val="00B0F0"/>
                </a:solidFill>
                <a:latin typeface="Simplified Arabic" pitchFamily="18" charset="-78"/>
                <a:cs typeface="Simplified Arabic" pitchFamily="18" charset="-78"/>
              </a:rPr>
              <a:t>معرفي.</a:t>
            </a:r>
            <a:r>
              <a:rPr lang="ar-SA" b="1" dirty="0" smtClean="0">
                <a:solidFill>
                  <a:srgbClr val="00B0F0"/>
                </a:solidFill>
                <a:latin typeface="Simplified Arabic" pitchFamily="18" charset="-78"/>
                <a:cs typeface="Simplified Arabic" pitchFamily="18" charset="-78"/>
              </a:rPr>
              <a:t> </a:t>
            </a:r>
            <a:endParaRPr lang="en-US" dirty="0" smtClean="0">
              <a:solidFill>
                <a:srgbClr val="00B0F0"/>
              </a:solidFill>
              <a:latin typeface="Simplified Arabic" pitchFamily="18" charset="-78"/>
              <a:cs typeface="Simplified Arabic" pitchFamily="18" charset="-78"/>
            </a:endParaRPr>
          </a:p>
          <a:p>
            <a:pPr marL="582930" lvl="0" indent="-514350" algn="just">
              <a:buFont typeface="+mj-lt"/>
              <a:buAutoNum type="arabicPeriod"/>
            </a:pPr>
            <a:r>
              <a:rPr lang="ar-SA" b="1" dirty="0" smtClean="0">
                <a:solidFill>
                  <a:srgbClr val="00B0F0"/>
                </a:solidFill>
                <a:latin typeface="Simplified Arabic" pitchFamily="18" charset="-78"/>
                <a:cs typeface="Simplified Arabic" pitchFamily="18" charset="-78"/>
              </a:rPr>
              <a:t>تضم الذاكرة عدد من </a:t>
            </a:r>
            <a:r>
              <a:rPr lang="ar-SA" b="1" dirty="0" err="1" smtClean="0">
                <a:solidFill>
                  <a:srgbClr val="00B0F0"/>
                </a:solidFill>
                <a:latin typeface="Simplified Arabic" pitchFamily="18" charset="-78"/>
                <a:cs typeface="Simplified Arabic" pitchFamily="18" charset="-78"/>
              </a:rPr>
              <a:t>المستويات </a:t>
            </a:r>
            <a:r>
              <a:rPr lang="ar-SA" b="1" dirty="0" smtClean="0">
                <a:solidFill>
                  <a:srgbClr val="00B0F0"/>
                </a:solidFill>
                <a:latin typeface="Simplified Arabic" pitchFamily="18" charset="-78"/>
                <a:cs typeface="Simplified Arabic" pitchFamily="18" charset="-78"/>
              </a:rPr>
              <a:t>(مباشرة، قصيرة، طويلة</a:t>
            </a:r>
            <a:r>
              <a:rPr lang="ar-SA" b="1" dirty="0" err="1" smtClean="0">
                <a:solidFill>
                  <a:srgbClr val="00B0F0"/>
                </a:solidFill>
                <a:latin typeface="Simplified Arabic" pitchFamily="18" charset="-78"/>
                <a:cs typeface="Simplified Arabic" pitchFamily="18" charset="-78"/>
              </a:rPr>
              <a:t>).</a:t>
            </a:r>
            <a:endParaRPr lang="en-US" dirty="0" smtClean="0">
              <a:solidFill>
                <a:srgbClr val="00B0F0"/>
              </a:solidFill>
              <a:latin typeface="Simplified Arabic" pitchFamily="18" charset="-78"/>
              <a:cs typeface="Simplified Arabic" pitchFamily="18" charset="-78"/>
            </a:endParaRPr>
          </a:p>
          <a:p>
            <a:pPr marL="582930" lvl="0" indent="-514350" algn="just">
              <a:buFont typeface="+mj-lt"/>
              <a:buAutoNum type="arabicPeriod"/>
            </a:pPr>
            <a:r>
              <a:rPr lang="ar-SA" b="1" dirty="0" smtClean="0">
                <a:solidFill>
                  <a:srgbClr val="00B0F0"/>
                </a:solidFill>
                <a:latin typeface="Simplified Arabic" pitchFamily="18" charset="-78"/>
                <a:cs typeface="Simplified Arabic" pitchFamily="18" charset="-78"/>
              </a:rPr>
              <a:t>تتضمن الذاكرة عدد من عمليات </a:t>
            </a:r>
            <a:r>
              <a:rPr lang="ar-SA" b="1" dirty="0" err="1" smtClean="0">
                <a:solidFill>
                  <a:srgbClr val="00B0F0"/>
                </a:solidFill>
                <a:latin typeface="Simplified Arabic" pitchFamily="18" charset="-78"/>
                <a:cs typeface="Simplified Arabic" pitchFamily="18" charset="-78"/>
              </a:rPr>
              <a:t>المعالجة </a:t>
            </a:r>
            <a:r>
              <a:rPr lang="ar-SA" b="1" dirty="0" smtClean="0">
                <a:solidFill>
                  <a:srgbClr val="00B0F0"/>
                </a:solidFill>
                <a:latin typeface="Simplified Arabic" pitchFamily="18" charset="-78"/>
                <a:cs typeface="Simplified Arabic" pitchFamily="18" charset="-78"/>
              </a:rPr>
              <a:t>(الترميز، التخزين، الاسترجاع</a:t>
            </a:r>
            <a:r>
              <a:rPr lang="ar-SA" b="1" dirty="0" err="1" smtClean="0">
                <a:solidFill>
                  <a:srgbClr val="00B0F0"/>
                </a:solidFill>
                <a:latin typeface="Simplified Arabic" pitchFamily="18" charset="-78"/>
                <a:cs typeface="Simplified Arabic" pitchFamily="18" charset="-78"/>
              </a:rPr>
              <a:t>).</a:t>
            </a:r>
            <a:endParaRPr lang="en-US" dirty="0" smtClean="0">
              <a:solidFill>
                <a:srgbClr val="00B0F0"/>
              </a:solidFill>
              <a:latin typeface="Simplified Arabic" pitchFamily="18" charset="-78"/>
              <a:cs typeface="Simplified Arabic" pitchFamily="18" charset="-78"/>
            </a:endParaRPr>
          </a:p>
          <a:p>
            <a:pPr marL="582930" lvl="0" indent="-514350" algn="just">
              <a:buFont typeface="+mj-lt"/>
              <a:buAutoNum type="arabicPeriod"/>
            </a:pPr>
            <a:r>
              <a:rPr lang="ar-SA" b="1" dirty="0" smtClean="0">
                <a:solidFill>
                  <a:srgbClr val="00B0F0"/>
                </a:solidFill>
                <a:latin typeface="Simplified Arabic" pitchFamily="18" charset="-78"/>
                <a:cs typeface="Simplified Arabic" pitchFamily="18" charset="-78"/>
              </a:rPr>
              <a:t>تتحدد دقة التذكر في ضوء مدى التطابق بين كل من المعلومات المسترجعة والصورة الأصلية لهذه المعلومات عند تخزينها.</a:t>
            </a:r>
            <a:endParaRPr lang="en-US" dirty="0" smtClean="0">
              <a:solidFill>
                <a:srgbClr val="00B0F0"/>
              </a:solidFill>
              <a:latin typeface="Simplified Arabic" pitchFamily="18" charset="-78"/>
              <a:cs typeface="Simplified Arabic" pitchFamily="18" charset="-78"/>
            </a:endParaRPr>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lstStyle/>
          <a:p>
            <a:pPr algn="just">
              <a:buNone/>
              <a:defRPr/>
            </a:pPr>
            <a:r>
              <a:rPr lang="ar-SA" sz="3200" b="1" dirty="0" smtClean="0">
                <a:solidFill>
                  <a:srgbClr val="FF0000"/>
                </a:solidFill>
                <a:cs typeface="PT Bold Heading" pitchFamily="2" charset="-78"/>
              </a:rPr>
              <a:t>3 ـ الضبط: </a:t>
            </a:r>
            <a:endParaRPr lang="en-US" sz="3200" b="1" dirty="0" smtClean="0">
              <a:solidFill>
                <a:srgbClr val="FF0000"/>
              </a:solidFill>
              <a:cs typeface="PT Bold Heading" pitchFamily="2" charset="-78"/>
            </a:endParaRPr>
          </a:p>
          <a:p>
            <a:pPr algn="just">
              <a:defRPr/>
            </a:pPr>
            <a:r>
              <a:rPr lang="ar-EG" sz="3200" b="1" dirty="0" smtClean="0">
                <a:latin typeface="Simplified Arabic" pitchFamily="18" charset="-78"/>
                <a:cs typeface="Simplified Arabic" pitchFamily="18" charset="-78"/>
              </a:rPr>
              <a:t>يشير الضبط إلى التحكم في المتغيرات الأساسية التي تؤدي إلى وقوع حدث ما، وذلك بهدف زيادة احتمالات وقوع هذا الحدث، أو منع حدوثه. ولا يتحقق ضبط الظواهر بدون فهم كيفية حدوثها، والتحقق من المتغيرات المؤدية لحدوثها، والتنبؤ باحتمالات حدوثها. ويبدو هذا واضحًا من أن عجز الإنسان عن فهم بعض الأمراض المستعصية يقف حائلاً دون التوصل إلى علاجات ملائمة لهذه الأمراض، أما إذا عُرفت أسباب انتشار المرض، فيمكنا حينئذ البحث عن العلاجات المناسبة، وتجريب مدى فاعليتها، وإن أمكن هذا يُتاح التحكم في معدلات انتشاره.</a:t>
            </a:r>
            <a:endParaRPr lang="ar-SA" sz="3200" b="1" dirty="0" smtClean="0">
              <a:latin typeface="Simplified Arabic" pitchFamily="18" charset="-78"/>
              <a:cs typeface="Simplified Arabic" pitchFamily="18" charset="-78"/>
            </a:endParaRPr>
          </a:p>
          <a:p>
            <a:pPr algn="just">
              <a:defRPr/>
            </a:pPr>
            <a:r>
              <a:rPr lang="ar-SA" sz="3200" b="1" dirty="0" smtClean="0">
                <a:solidFill>
                  <a:srgbClr val="0070C0"/>
                </a:solidFill>
                <a:latin typeface="Simplified Arabic" pitchFamily="18" charset="-78"/>
                <a:cs typeface="Simplified Arabic" pitchFamily="18" charset="-78"/>
              </a:rPr>
              <a:t>الضبط غير ممكن في كل الحالات ( الكسوف والخسوف).</a:t>
            </a:r>
            <a:endParaRPr lang="en-US" sz="3200" dirty="0" smtClean="0">
              <a:solidFill>
                <a:srgbClr val="0070C0"/>
              </a:solidFill>
              <a:latin typeface="Simplified Arabic" pitchFamily="18" charset="-78"/>
              <a:cs typeface="Simplified Arabic" pitchFamily="18" charset="-78"/>
            </a:endParaRPr>
          </a:p>
          <a:p>
            <a:endParaRPr lang="ar-SA"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a:bodyPr>
          <a:lstStyle/>
          <a:p>
            <a:r>
              <a:rPr lang="ar-SA" sz="4200" b="1" u="sng" dirty="0" smtClean="0">
                <a:solidFill>
                  <a:srgbClr val="FFFF00"/>
                </a:solidFill>
                <a:cs typeface="PT Bold Heading" pitchFamily="2" charset="-78"/>
              </a:rPr>
              <a:t>عمليات </a:t>
            </a:r>
            <a:r>
              <a:rPr lang="ar-SA" sz="4200" b="1" u="sng" dirty="0" err="1" smtClean="0">
                <a:solidFill>
                  <a:srgbClr val="FFFF00"/>
                </a:solidFill>
                <a:cs typeface="PT Bold Heading" pitchFamily="2" charset="-78"/>
              </a:rPr>
              <a:t>الذاكرة:</a:t>
            </a:r>
            <a:r>
              <a:rPr lang="ar-SA" sz="4200" b="1" u="sng" dirty="0" smtClean="0">
                <a:solidFill>
                  <a:srgbClr val="FFFF00"/>
                </a:solidFill>
                <a:cs typeface="PT Bold Heading" pitchFamily="2" charset="-78"/>
              </a:rPr>
              <a:t> </a:t>
            </a:r>
            <a:endParaRPr lang="en-US" sz="4200" b="1" u="sng" dirty="0" smtClean="0">
              <a:solidFill>
                <a:srgbClr val="FFFF00"/>
              </a:solidFill>
              <a:cs typeface="PT Bold Heading" pitchFamily="2" charset="-78"/>
            </a:endParaRPr>
          </a:p>
          <a:p>
            <a:pPr algn="just"/>
            <a:r>
              <a:rPr lang="ar-SA" b="1" dirty="0" smtClean="0">
                <a:latin typeface="Simplified Arabic" pitchFamily="18" charset="-78"/>
                <a:cs typeface="Simplified Arabic" pitchFamily="18" charset="-78"/>
              </a:rPr>
              <a:t>ينهض نموذج معالجة المعلومات بثلاث عمليات أساسية فيما يتصل بالتذكر، </a:t>
            </a:r>
            <a:r>
              <a:rPr lang="ar-SA" b="1" dirty="0" err="1" smtClean="0">
                <a:latin typeface="Simplified Arabic" pitchFamily="18" charset="-78"/>
                <a:cs typeface="Simplified Arabic" pitchFamily="18" charset="-78"/>
              </a:rPr>
              <a:t>هي:</a:t>
            </a:r>
            <a:endParaRPr lang="ar-SA" b="1" dirty="0" smtClean="0">
              <a:latin typeface="Simplified Arabic" pitchFamily="18" charset="-78"/>
              <a:cs typeface="Simplified Arabic" pitchFamily="18" charset="-78"/>
            </a:endParaRPr>
          </a:p>
          <a:p>
            <a:pPr marL="582930" lvl="0" indent="-514350" algn="just">
              <a:buNone/>
            </a:pPr>
            <a:r>
              <a:rPr lang="ar-SA" sz="3200" b="1" dirty="0" smtClean="0">
                <a:solidFill>
                  <a:srgbClr val="FF0000"/>
                </a:solidFill>
                <a:latin typeface="Simplified Arabic" pitchFamily="18" charset="-78"/>
                <a:cs typeface="PT Bold Heading" pitchFamily="2" charset="-78"/>
              </a:rPr>
              <a:t>أـ </a:t>
            </a:r>
            <a:r>
              <a:rPr lang="ar-SA" sz="3200" b="1" dirty="0" smtClean="0">
                <a:solidFill>
                  <a:srgbClr val="FF0000"/>
                </a:solidFill>
                <a:latin typeface="Simplified Arabic" pitchFamily="18" charset="-78"/>
                <a:cs typeface="PT Bold Heading" pitchFamily="2" charset="-78"/>
              </a:rPr>
              <a:t>عملية الترميز:</a:t>
            </a:r>
            <a:endParaRPr lang="en-US" sz="3200" dirty="0" smtClean="0">
              <a:solidFill>
                <a:srgbClr val="FF0000"/>
              </a:solidFill>
              <a:latin typeface="Simplified Arabic" pitchFamily="18" charset="-78"/>
              <a:cs typeface="PT Bold Heading" pitchFamily="2" charset="-78"/>
            </a:endParaRPr>
          </a:p>
          <a:p>
            <a:pPr algn="just"/>
            <a:r>
              <a:rPr lang="ar-SA" b="1" u="sng" dirty="0" smtClean="0">
                <a:solidFill>
                  <a:srgbClr val="FFFF00"/>
                </a:solidFill>
                <a:latin typeface="Simplified Arabic" pitchFamily="18" charset="-78"/>
                <a:cs typeface="Simplified Arabic" pitchFamily="18" charset="-78"/>
              </a:rPr>
              <a:t>يشير الترميز </a:t>
            </a:r>
            <a:r>
              <a:rPr lang="ar-SA" b="1" u="sng" dirty="0" err="1" smtClean="0">
                <a:solidFill>
                  <a:srgbClr val="FFFF00"/>
                </a:solidFill>
                <a:latin typeface="Simplified Arabic" pitchFamily="18" charset="-78"/>
                <a:cs typeface="Simplified Arabic" pitchFamily="18" charset="-78"/>
              </a:rPr>
              <a:t>إلى </a:t>
            </a:r>
            <a:r>
              <a:rPr lang="ar-SA" b="1" u="sng" dirty="0" smtClean="0">
                <a:solidFill>
                  <a:srgbClr val="FFFF00"/>
                </a:solidFill>
                <a:latin typeface="Simplified Arabic" pitchFamily="18" charset="-78"/>
                <a:cs typeface="Simplified Arabic" pitchFamily="18" charset="-78"/>
              </a:rPr>
              <a:t>" عملية تحويل المدخلات الحسية إلى رموز أو صور يسهل الاحتفاظ بها في الذاكرة." </a:t>
            </a:r>
            <a:r>
              <a:rPr lang="ar-SA" b="1" dirty="0" smtClean="0">
                <a:latin typeface="Simplified Arabic" pitchFamily="18" charset="-78"/>
                <a:cs typeface="Simplified Arabic" pitchFamily="18" charset="-78"/>
              </a:rPr>
              <a:t>ويتم ترميز المدخلات الحسية على شكل نبضات عصبية كهرومغناطيسية لكي تنتقل عبر الألياف العصبية إلى مختلف مناطق القشرة المخية، وتستقبل من جهاز الذاكرة فيه، وتمثل هذه الرموز المصادر الحسية للمنبهات تمثيلاً </a:t>
            </a:r>
            <a:r>
              <a:rPr lang="ar-SA" b="1" dirty="0" err="1" smtClean="0">
                <a:latin typeface="Simplified Arabic" pitchFamily="18" charset="-78"/>
                <a:cs typeface="Simplified Arabic" pitchFamily="18" charset="-78"/>
              </a:rPr>
              <a:t>دقيقًا.</a:t>
            </a:r>
            <a:r>
              <a:rPr lang="ar-SA" b="1" dirty="0" smtClean="0">
                <a:latin typeface="Simplified Arabic" pitchFamily="18" charset="-78"/>
                <a:cs typeface="Simplified Arabic" pitchFamily="18" charset="-78"/>
              </a:rPr>
              <a:t> </a:t>
            </a:r>
            <a:r>
              <a:rPr lang="ar-SA" b="1" u="sng" dirty="0" smtClean="0">
                <a:solidFill>
                  <a:srgbClr val="FF0000"/>
                </a:solidFill>
                <a:latin typeface="Simplified Arabic" pitchFamily="18" charset="-78"/>
                <a:cs typeface="Simplified Arabic" pitchFamily="18" charset="-78"/>
              </a:rPr>
              <a:t>وتوجد أكثر من صورة  للترميز.</a:t>
            </a:r>
            <a:endParaRPr lang="en-US" u="sng" dirty="0" smtClean="0">
              <a:solidFill>
                <a:srgbClr val="FF0000"/>
              </a:solidFill>
              <a:latin typeface="Simplified Arabic" pitchFamily="18" charset="-78"/>
              <a:cs typeface="Simplified Arabic" pitchFamily="18" charset="-78"/>
            </a:endParaRPr>
          </a:p>
          <a:p>
            <a:endParaRPr lang="ar-SA"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lstStyle/>
          <a:p>
            <a:pPr marL="969264" lvl="1" indent="-514350" algn="just">
              <a:buFont typeface="+mj-lt"/>
              <a:buAutoNum type="arabicPeriod"/>
            </a:pPr>
            <a:r>
              <a:rPr lang="ar-SA" sz="3200" b="1" dirty="0" smtClean="0">
                <a:solidFill>
                  <a:srgbClr val="FFFF00"/>
                </a:solidFill>
                <a:latin typeface="Simplified Arabic" pitchFamily="18" charset="-78"/>
                <a:cs typeface="Simplified Arabic" pitchFamily="18" charset="-78"/>
              </a:rPr>
              <a:t>الترميز البصري: </a:t>
            </a:r>
            <a:r>
              <a:rPr lang="ar-SA" sz="3200" b="1" dirty="0" smtClean="0">
                <a:latin typeface="Simplified Arabic" pitchFamily="18" charset="-78"/>
                <a:cs typeface="Simplified Arabic" pitchFamily="18" charset="-78"/>
              </a:rPr>
              <a:t>ويتضمن تمثيل الخصائص البصرية للمنبهات في شكل صور، مثل الشكل، واللون، والحجم، والموقع.</a:t>
            </a:r>
            <a:endParaRPr lang="en-US" sz="2800" dirty="0" smtClean="0">
              <a:latin typeface="Simplified Arabic" pitchFamily="18" charset="-78"/>
              <a:cs typeface="Simplified Arabic" pitchFamily="18" charset="-78"/>
            </a:endParaRPr>
          </a:p>
          <a:p>
            <a:pPr marL="969264" lvl="1" indent="-514350" algn="just">
              <a:buFont typeface="+mj-lt"/>
              <a:buAutoNum type="arabicPeriod"/>
            </a:pPr>
            <a:r>
              <a:rPr lang="ar-SA" sz="3200" b="1" dirty="0" smtClean="0">
                <a:solidFill>
                  <a:srgbClr val="FFFF00"/>
                </a:solidFill>
                <a:latin typeface="Simplified Arabic" pitchFamily="18" charset="-78"/>
                <a:cs typeface="Simplified Arabic" pitchFamily="18" charset="-78"/>
              </a:rPr>
              <a:t>الترميز السمعي: </a:t>
            </a:r>
            <a:r>
              <a:rPr lang="ar-SA" sz="3200" b="1" dirty="0" smtClean="0">
                <a:latin typeface="Simplified Arabic" pitchFamily="18" charset="-78"/>
                <a:cs typeface="Simplified Arabic" pitchFamily="18" charset="-78"/>
              </a:rPr>
              <a:t>ويتضمن تمثيل الخصائص الصوتية للمنبهات في شكل أصداء صوتية، مثل التردد، والشدة، </a:t>
            </a:r>
            <a:r>
              <a:rPr lang="ar-SA" sz="3200" b="1" dirty="0" err="1" smtClean="0">
                <a:latin typeface="Simplified Arabic" pitchFamily="18" charset="-78"/>
                <a:cs typeface="Simplified Arabic" pitchFamily="18" charset="-78"/>
              </a:rPr>
              <a:t>والنغمة.</a:t>
            </a:r>
            <a:r>
              <a:rPr lang="ar-SA" sz="3200" b="1" dirty="0" smtClean="0">
                <a:latin typeface="Simplified Arabic" pitchFamily="18" charset="-78"/>
                <a:cs typeface="Simplified Arabic" pitchFamily="18" charset="-78"/>
              </a:rPr>
              <a:t> </a:t>
            </a:r>
            <a:endParaRPr lang="en-US" sz="2800" dirty="0" smtClean="0">
              <a:latin typeface="Simplified Arabic" pitchFamily="18" charset="-78"/>
              <a:cs typeface="Simplified Arabic" pitchFamily="18" charset="-78"/>
            </a:endParaRPr>
          </a:p>
          <a:p>
            <a:pPr marL="969264" lvl="1" indent="-514350" algn="just">
              <a:buFont typeface="+mj-lt"/>
              <a:buAutoNum type="arabicPeriod"/>
            </a:pPr>
            <a:r>
              <a:rPr lang="ar-SA" sz="3200" b="1" dirty="0" smtClean="0">
                <a:solidFill>
                  <a:srgbClr val="FFFF00"/>
                </a:solidFill>
                <a:latin typeface="Simplified Arabic" pitchFamily="18" charset="-78"/>
                <a:cs typeface="Simplified Arabic" pitchFamily="18" charset="-78"/>
              </a:rPr>
              <a:t>الترميز اللمسي: </a:t>
            </a:r>
            <a:r>
              <a:rPr lang="ar-SA" sz="3200" b="1" dirty="0" smtClean="0">
                <a:latin typeface="Simplified Arabic" pitchFamily="18" charset="-78"/>
                <a:cs typeface="Simplified Arabic" pitchFamily="18" charset="-78"/>
              </a:rPr>
              <a:t>ويتضمن تمثيل الخصائص </a:t>
            </a:r>
            <a:r>
              <a:rPr lang="ar-SA" sz="3200" b="1" dirty="0" err="1" smtClean="0">
                <a:latin typeface="Simplified Arabic" pitchFamily="18" charset="-78"/>
                <a:cs typeface="Simplified Arabic" pitchFamily="18" charset="-78"/>
              </a:rPr>
              <a:t>اللمسية</a:t>
            </a:r>
            <a:r>
              <a:rPr lang="ar-SA" sz="3200" b="1" dirty="0" smtClean="0">
                <a:latin typeface="Simplified Arabic" pitchFamily="18" charset="-78"/>
                <a:cs typeface="Simplified Arabic" pitchFamily="18" charset="-78"/>
              </a:rPr>
              <a:t> المميزة للمنبهات، مثل الخشونة، والنعومة.</a:t>
            </a:r>
            <a:endParaRPr lang="en-US" sz="2800" dirty="0" smtClean="0">
              <a:latin typeface="Simplified Arabic" pitchFamily="18" charset="-78"/>
              <a:cs typeface="Simplified Arabic" pitchFamily="18" charset="-78"/>
            </a:endParaRPr>
          </a:p>
          <a:p>
            <a:pPr marL="969264" lvl="1" indent="-514350" algn="just">
              <a:buFont typeface="+mj-lt"/>
              <a:buAutoNum type="arabicPeriod"/>
            </a:pPr>
            <a:r>
              <a:rPr lang="ar-SA" sz="3200" b="1" dirty="0" smtClean="0">
                <a:solidFill>
                  <a:srgbClr val="FFFF00"/>
                </a:solidFill>
                <a:latin typeface="Simplified Arabic" pitchFamily="18" charset="-78"/>
                <a:cs typeface="Simplified Arabic" pitchFamily="18" charset="-78"/>
              </a:rPr>
              <a:t>الترميز الدلالي: </a:t>
            </a:r>
            <a:r>
              <a:rPr lang="ar-SA" sz="3200" b="1" dirty="0" smtClean="0">
                <a:latin typeface="Simplified Arabic" pitchFamily="18" charset="-78"/>
                <a:cs typeface="Simplified Arabic" pitchFamily="18" charset="-78"/>
              </a:rPr>
              <a:t>ويتضمن تمثيل الكلمات في ضوء ما تدل عليه من معان.</a:t>
            </a:r>
            <a:endParaRPr lang="en-US" sz="2800" dirty="0" smtClean="0">
              <a:latin typeface="Simplified Arabic" pitchFamily="18" charset="-78"/>
              <a:cs typeface="Simplified Arabic" pitchFamily="18" charset="-78"/>
            </a:endParaRPr>
          </a:p>
          <a:p>
            <a:pPr marL="969264" lvl="1" indent="-514350" algn="just">
              <a:buFont typeface="+mj-lt"/>
              <a:buAutoNum type="arabicPeriod"/>
            </a:pPr>
            <a:r>
              <a:rPr lang="ar-SA" sz="3200" b="1" dirty="0" smtClean="0">
                <a:solidFill>
                  <a:srgbClr val="FFFF00"/>
                </a:solidFill>
                <a:latin typeface="Simplified Arabic" pitchFamily="18" charset="-78"/>
                <a:cs typeface="Simplified Arabic" pitchFamily="18" charset="-78"/>
              </a:rPr>
              <a:t>الترميز الحركي: </a:t>
            </a:r>
            <a:r>
              <a:rPr lang="ar-SA" sz="3200" b="1" dirty="0" smtClean="0">
                <a:latin typeface="Simplified Arabic" pitchFamily="18" charset="-78"/>
                <a:cs typeface="Simplified Arabic" pitchFamily="18" charset="-78"/>
              </a:rPr>
              <a:t>ويتضمن تمثيل الأفعال الحركية من حيث طبيعتها، وتسلسلها، وكيفيـة تنفيذهــا.</a:t>
            </a:r>
            <a:endParaRPr lang="en-US" sz="2400" dirty="0" smtClean="0">
              <a:latin typeface="Simplified Arabic" pitchFamily="18" charset="-78"/>
              <a:cs typeface="Simplified Arabic" pitchFamily="18" charset="-78"/>
            </a:endParaRPr>
          </a:p>
          <a:p>
            <a:endParaRPr lang="ar-SA"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lstStyle/>
          <a:p>
            <a:pPr lvl="0" algn="just">
              <a:buNone/>
            </a:pPr>
            <a:r>
              <a:rPr lang="ar-SA" sz="3600" b="1" dirty="0" smtClean="0">
                <a:solidFill>
                  <a:srgbClr val="FF0000"/>
                </a:solidFill>
                <a:latin typeface="Simplified Arabic" pitchFamily="18" charset="-78"/>
                <a:cs typeface="PT Bold Heading" pitchFamily="2" charset="-78"/>
              </a:rPr>
              <a:t>ب ـ عملية </a:t>
            </a:r>
            <a:r>
              <a:rPr lang="ar-SA" sz="3600" b="1" dirty="0" err="1" smtClean="0">
                <a:solidFill>
                  <a:srgbClr val="FF0000"/>
                </a:solidFill>
                <a:latin typeface="Simplified Arabic" pitchFamily="18" charset="-78"/>
                <a:cs typeface="PT Bold Heading" pitchFamily="2" charset="-78"/>
              </a:rPr>
              <a:t>التخــزين</a:t>
            </a:r>
            <a:r>
              <a:rPr lang="ar-SA" sz="3600" b="1" dirty="0" err="1" smtClean="0">
                <a:solidFill>
                  <a:srgbClr val="FF0000"/>
                </a:solidFill>
                <a:latin typeface="Simplified Arabic" pitchFamily="18" charset="-78"/>
                <a:cs typeface="PT Bold Heading" pitchFamily="2" charset="-78"/>
              </a:rPr>
              <a:t>:</a:t>
            </a:r>
            <a:r>
              <a:rPr lang="ar-SA" sz="3600" b="1" dirty="0" smtClean="0">
                <a:solidFill>
                  <a:srgbClr val="FF0000"/>
                </a:solidFill>
                <a:latin typeface="Simplified Arabic" pitchFamily="18" charset="-78"/>
                <a:cs typeface="PT Bold Heading" pitchFamily="2" charset="-78"/>
              </a:rPr>
              <a:t> </a:t>
            </a:r>
            <a:endParaRPr lang="en-US" sz="3600" b="1" dirty="0" smtClean="0">
              <a:solidFill>
                <a:srgbClr val="FF0000"/>
              </a:solidFill>
              <a:latin typeface="Simplified Arabic" pitchFamily="18" charset="-78"/>
              <a:cs typeface="PT Bold Heading" pitchFamily="2" charset="-78"/>
            </a:endParaRPr>
          </a:p>
          <a:p>
            <a:pPr algn="just"/>
            <a:r>
              <a:rPr lang="ar-SA" b="1" dirty="0" smtClean="0">
                <a:latin typeface="Simplified Arabic" pitchFamily="18" charset="-78"/>
                <a:cs typeface="Simplified Arabic" pitchFamily="18" charset="-78"/>
              </a:rPr>
              <a:t> </a:t>
            </a:r>
            <a:r>
              <a:rPr lang="ar-SA" b="1" dirty="0" smtClean="0">
                <a:solidFill>
                  <a:srgbClr val="92D050"/>
                </a:solidFill>
                <a:latin typeface="Simplified Arabic" pitchFamily="18" charset="-78"/>
                <a:cs typeface="Simplified Arabic" pitchFamily="18" charset="-78"/>
              </a:rPr>
              <a:t>يشير التخزين </a:t>
            </a:r>
            <a:r>
              <a:rPr lang="ar-SA" b="1" dirty="0" err="1" smtClean="0">
                <a:solidFill>
                  <a:srgbClr val="92D050"/>
                </a:solidFill>
                <a:latin typeface="Simplified Arabic" pitchFamily="18" charset="-78"/>
                <a:cs typeface="Simplified Arabic" pitchFamily="18" charset="-78"/>
              </a:rPr>
              <a:t>إلى </a:t>
            </a:r>
            <a:r>
              <a:rPr lang="ar-SA" b="1" dirty="0" smtClean="0">
                <a:solidFill>
                  <a:srgbClr val="92D050"/>
                </a:solidFill>
                <a:latin typeface="Simplified Arabic" pitchFamily="18" charset="-78"/>
                <a:cs typeface="Simplified Arabic" pitchFamily="18" charset="-78"/>
              </a:rPr>
              <a:t>" عملية الاحتفاظ بالمعلومات التي تم ترميزها في الذاكرة، بصورة منظمة تيسر عملية استرجاعها عند الحاجة </a:t>
            </a:r>
            <a:r>
              <a:rPr lang="ar-SA" b="1" dirty="0" err="1" smtClean="0">
                <a:solidFill>
                  <a:srgbClr val="92D050"/>
                </a:solidFill>
                <a:latin typeface="Simplified Arabic" pitchFamily="18" charset="-78"/>
                <a:cs typeface="Simplified Arabic" pitchFamily="18" charset="-78"/>
              </a:rPr>
              <a:t>إليها."</a:t>
            </a:r>
            <a:r>
              <a:rPr lang="ar-SA" b="1" dirty="0" smtClean="0">
                <a:solidFill>
                  <a:srgbClr val="92D050"/>
                </a:solidFill>
                <a:latin typeface="Simplified Arabic" pitchFamily="18" charset="-78"/>
                <a:cs typeface="Simplified Arabic" pitchFamily="18" charset="-78"/>
              </a:rPr>
              <a:t> </a:t>
            </a:r>
            <a:endParaRPr lang="en-US" dirty="0" smtClean="0">
              <a:solidFill>
                <a:srgbClr val="92D050"/>
              </a:solidFill>
              <a:latin typeface="Simplified Arabic" pitchFamily="18" charset="-78"/>
              <a:cs typeface="Simplified Arabic" pitchFamily="18" charset="-78"/>
            </a:endParaRPr>
          </a:p>
          <a:p>
            <a:pPr algn="just"/>
            <a:r>
              <a:rPr lang="ar-SA" b="1" dirty="0" smtClean="0">
                <a:solidFill>
                  <a:srgbClr val="92D050"/>
                </a:solidFill>
                <a:latin typeface="Simplified Arabic" pitchFamily="18" charset="-78"/>
                <a:cs typeface="Simplified Arabic" pitchFamily="18" charset="-78"/>
              </a:rPr>
              <a:t>وتتأثر عملية التخزين بمدى تهيؤ الشخص واستعداده، وبالمجهود الذي يبذله في حفظ المادة التي يتعرض لها، وبكون المادة واضحة، وسهلة، ومفهومة، وبمعنى أدق ذات </a:t>
            </a:r>
            <a:r>
              <a:rPr lang="ar-SA" b="1" dirty="0" err="1" smtClean="0">
                <a:solidFill>
                  <a:srgbClr val="92D050"/>
                </a:solidFill>
                <a:latin typeface="Simplified Arabic" pitchFamily="18" charset="-78"/>
                <a:cs typeface="Simplified Arabic" pitchFamily="18" charset="-78"/>
              </a:rPr>
              <a:t>معنى.</a:t>
            </a:r>
            <a:r>
              <a:rPr lang="ar-SA" b="1" dirty="0" smtClean="0">
                <a:solidFill>
                  <a:srgbClr val="92D050"/>
                </a:solidFill>
                <a:latin typeface="Simplified Arabic" pitchFamily="18" charset="-78"/>
                <a:cs typeface="Simplified Arabic" pitchFamily="18" charset="-78"/>
              </a:rPr>
              <a:t> </a:t>
            </a:r>
            <a:endParaRPr lang="en-US" dirty="0" smtClean="0">
              <a:solidFill>
                <a:srgbClr val="92D050"/>
              </a:solidFill>
              <a:latin typeface="Simplified Arabic" pitchFamily="18" charset="-78"/>
              <a:cs typeface="Simplified Arabic" pitchFamily="18" charset="-78"/>
            </a:endParaRPr>
          </a:p>
          <a:p>
            <a:pPr algn="just">
              <a:buNone/>
            </a:pPr>
            <a:r>
              <a:rPr lang="ar-SA" sz="3600" b="1" dirty="0" smtClean="0">
                <a:solidFill>
                  <a:srgbClr val="FF0000"/>
                </a:solidFill>
                <a:latin typeface="Simplified Arabic" pitchFamily="18" charset="-78"/>
                <a:cs typeface="PT Bold Heading" pitchFamily="2" charset="-78"/>
              </a:rPr>
              <a:t>ج ـ </a:t>
            </a:r>
            <a:r>
              <a:rPr lang="ar-SA" sz="3600" b="1" dirty="0" err="1" smtClean="0">
                <a:solidFill>
                  <a:srgbClr val="FF0000"/>
                </a:solidFill>
                <a:latin typeface="Simplified Arabic" pitchFamily="18" charset="-78"/>
                <a:cs typeface="PT Bold Heading" pitchFamily="2" charset="-78"/>
              </a:rPr>
              <a:t>الاسترجاع:</a:t>
            </a:r>
            <a:r>
              <a:rPr lang="ar-SA" sz="3600" b="1" dirty="0" smtClean="0">
                <a:solidFill>
                  <a:srgbClr val="FF0000"/>
                </a:solidFill>
                <a:latin typeface="Simplified Arabic" pitchFamily="18" charset="-78"/>
                <a:cs typeface="PT Bold Heading" pitchFamily="2" charset="-78"/>
              </a:rPr>
              <a:t> </a:t>
            </a:r>
            <a:endParaRPr lang="en-US" sz="3600" b="1" dirty="0" smtClean="0">
              <a:solidFill>
                <a:srgbClr val="FF0000"/>
              </a:solidFill>
              <a:latin typeface="Simplified Arabic" pitchFamily="18" charset="-78"/>
              <a:cs typeface="PT Bold Heading" pitchFamily="2" charset="-78"/>
            </a:endParaRPr>
          </a:p>
          <a:p>
            <a:pPr algn="just"/>
            <a:r>
              <a:rPr lang="ar-SA" b="1" dirty="0" smtClean="0">
                <a:solidFill>
                  <a:srgbClr val="FFC000"/>
                </a:solidFill>
                <a:latin typeface="Simplified Arabic" pitchFamily="18" charset="-78"/>
                <a:cs typeface="Simplified Arabic" pitchFamily="18" charset="-78"/>
              </a:rPr>
              <a:t>تشير عملية الاسترجاع </a:t>
            </a:r>
            <a:r>
              <a:rPr lang="ar-SA" b="1" dirty="0" err="1" smtClean="0">
                <a:solidFill>
                  <a:srgbClr val="FFC000"/>
                </a:solidFill>
                <a:latin typeface="Simplified Arabic" pitchFamily="18" charset="-78"/>
                <a:cs typeface="Simplified Arabic" pitchFamily="18" charset="-78"/>
              </a:rPr>
              <a:t>إلى </a:t>
            </a:r>
            <a:r>
              <a:rPr lang="ar-SA" b="1" dirty="0" smtClean="0">
                <a:solidFill>
                  <a:srgbClr val="FFC000"/>
                </a:solidFill>
                <a:latin typeface="Simplified Arabic" pitchFamily="18" charset="-78"/>
                <a:cs typeface="Simplified Arabic" pitchFamily="18" charset="-78"/>
              </a:rPr>
              <a:t>" قدرة الشخص على استعادة المعلومات التي سبق له أن قام بترميزها، وتخزينها، على نحو يتطابق مع الشكل الأصلي لهذه </a:t>
            </a:r>
            <a:r>
              <a:rPr lang="ar-SA" b="1" dirty="0" err="1" smtClean="0">
                <a:solidFill>
                  <a:srgbClr val="FFC000"/>
                </a:solidFill>
                <a:latin typeface="Simplified Arabic" pitchFamily="18" charset="-78"/>
                <a:cs typeface="Simplified Arabic" pitchFamily="18" charset="-78"/>
              </a:rPr>
              <a:t>المعلومات."</a:t>
            </a:r>
            <a:endParaRPr lang="en-US" dirty="0" smtClean="0">
              <a:solidFill>
                <a:srgbClr val="FFC000"/>
              </a:solidFill>
              <a:latin typeface="Simplified Arabic" pitchFamily="18" charset="-78"/>
              <a:cs typeface="Simplified Arabic" pitchFamily="18" charset="-78"/>
            </a:endParaRPr>
          </a:p>
          <a:p>
            <a:endParaRPr lang="ar-SA"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a:bodyPr>
          <a:lstStyle/>
          <a:p>
            <a:r>
              <a:rPr lang="ar-SA" sz="4200" b="1" u="sng" dirty="0" smtClean="0">
                <a:solidFill>
                  <a:srgbClr val="FFFF00"/>
                </a:solidFill>
                <a:cs typeface="PT Bold Heading" pitchFamily="2" charset="-78"/>
              </a:rPr>
              <a:t>طرق قياس </a:t>
            </a:r>
            <a:r>
              <a:rPr lang="ar-SA" sz="4200" b="1" u="sng" dirty="0" err="1" smtClean="0">
                <a:solidFill>
                  <a:srgbClr val="FFFF00"/>
                </a:solidFill>
                <a:cs typeface="PT Bold Heading" pitchFamily="2" charset="-78"/>
              </a:rPr>
              <a:t>التذكر</a:t>
            </a:r>
            <a:r>
              <a:rPr lang="ar-SA" sz="4200" b="1" u="sng" dirty="0" err="1" smtClean="0">
                <a:solidFill>
                  <a:srgbClr val="FFFF00"/>
                </a:solidFill>
                <a:cs typeface="PT Bold Heading" pitchFamily="2" charset="-78"/>
              </a:rPr>
              <a:t>:</a:t>
            </a:r>
            <a:endParaRPr lang="ar-SA" sz="4200" b="1" u="sng" dirty="0" smtClean="0">
              <a:solidFill>
                <a:srgbClr val="FFFF00"/>
              </a:solidFill>
              <a:cs typeface="PT Bold Heading" pitchFamily="2" charset="-78"/>
            </a:endParaRPr>
          </a:p>
          <a:p>
            <a:pPr algn="just">
              <a:buNone/>
            </a:pPr>
            <a:r>
              <a:rPr lang="ar-SA" sz="2800" b="1" u="sng" dirty="0" smtClean="0">
                <a:solidFill>
                  <a:srgbClr val="FF0000"/>
                </a:solidFill>
                <a:cs typeface="PT Bold Heading" pitchFamily="2" charset="-78"/>
              </a:rPr>
              <a:t>1- الاستدعاء: </a:t>
            </a:r>
            <a:r>
              <a:rPr lang="ar-SA" sz="3200" b="1" dirty="0" smtClean="0">
                <a:solidFill>
                  <a:schemeClr val="tx2">
                    <a:lumMod val="50000"/>
                  </a:schemeClr>
                </a:solidFill>
                <a:latin typeface="Traditional Arabic" pitchFamily="18" charset="-78"/>
                <a:cs typeface="Traditional Arabic" pitchFamily="18" charset="-78"/>
              </a:rPr>
              <a:t>ويُطلب فيه من الشخص استعادة أكبر قدر من المعلومات التي سبق له </a:t>
            </a:r>
            <a:r>
              <a:rPr lang="ar-SA" sz="3200" b="1" dirty="0" err="1" smtClean="0">
                <a:solidFill>
                  <a:schemeClr val="tx2">
                    <a:lumMod val="50000"/>
                  </a:schemeClr>
                </a:solidFill>
                <a:latin typeface="Traditional Arabic" pitchFamily="18" charset="-78"/>
                <a:cs typeface="Traditional Arabic" pitchFamily="18" charset="-78"/>
              </a:rPr>
              <a:t>تعلمها.</a:t>
            </a:r>
            <a:r>
              <a:rPr lang="ar-SA" sz="3200" b="1" dirty="0" smtClean="0">
                <a:solidFill>
                  <a:schemeClr val="tx2">
                    <a:lumMod val="50000"/>
                  </a:schemeClr>
                </a:solidFill>
                <a:latin typeface="Traditional Arabic" pitchFamily="18" charset="-78"/>
                <a:cs typeface="Traditional Arabic" pitchFamily="18" charset="-78"/>
              </a:rPr>
              <a:t> </a:t>
            </a:r>
          </a:p>
          <a:p>
            <a:pPr algn="just"/>
            <a:r>
              <a:rPr lang="ar-SA" sz="3200" b="1" dirty="0" smtClean="0">
                <a:solidFill>
                  <a:schemeClr val="tx2">
                    <a:lumMod val="50000"/>
                  </a:schemeClr>
                </a:solidFill>
                <a:latin typeface="Traditional Arabic" pitchFamily="18" charset="-78"/>
                <a:cs typeface="Traditional Arabic" pitchFamily="18" charset="-78"/>
              </a:rPr>
              <a:t>ويتم تقدير الدرجة على أساس إعطاء درجة واحدة عن كل بند صحيح يتذكره </a:t>
            </a:r>
            <a:r>
              <a:rPr lang="ar-SA" sz="3200" b="1" dirty="0" err="1" smtClean="0">
                <a:solidFill>
                  <a:schemeClr val="tx2">
                    <a:lumMod val="50000"/>
                  </a:schemeClr>
                </a:solidFill>
                <a:latin typeface="Traditional Arabic" pitchFamily="18" charset="-78"/>
                <a:cs typeface="Traditional Arabic" pitchFamily="18" charset="-78"/>
              </a:rPr>
              <a:t>الشخص.</a:t>
            </a:r>
            <a:r>
              <a:rPr lang="ar-SA" sz="3200" b="1" dirty="0" smtClean="0">
                <a:solidFill>
                  <a:schemeClr val="tx2">
                    <a:lumMod val="50000"/>
                  </a:schemeClr>
                </a:solidFill>
                <a:latin typeface="Traditional Arabic" pitchFamily="18" charset="-78"/>
                <a:cs typeface="Traditional Arabic" pitchFamily="18" charset="-78"/>
              </a:rPr>
              <a:t> ونسبة الاستدعاء تساوي عدد البنود التي أمكن للشخص تذكرها على عدد البنود التي تم تعلمها في مائة.</a:t>
            </a:r>
          </a:p>
          <a:p>
            <a:pPr algn="just">
              <a:buNone/>
            </a:pPr>
            <a:r>
              <a:rPr lang="ar-SA" sz="2800" b="1" u="sng" dirty="0" smtClean="0">
                <a:solidFill>
                  <a:srgbClr val="FF0000"/>
                </a:solidFill>
                <a:cs typeface="PT Bold Heading" pitchFamily="2" charset="-78"/>
              </a:rPr>
              <a:t> 2- التعرف: </a:t>
            </a:r>
            <a:r>
              <a:rPr lang="ar-SA" sz="3200" b="1" dirty="0" smtClean="0">
                <a:solidFill>
                  <a:srgbClr val="00B050"/>
                </a:solidFill>
                <a:latin typeface="Traditional Arabic" pitchFamily="18" charset="-78"/>
                <a:cs typeface="Traditional Arabic" pitchFamily="18" charset="-78"/>
              </a:rPr>
              <a:t>يشير إلى قدرة الشخص على تمييز المنبهات التي سبق له تعلمها حينما تعرض عليه ضمن مجموعة من </a:t>
            </a:r>
            <a:r>
              <a:rPr lang="ar-SA" sz="3200" b="1" dirty="0" err="1" smtClean="0">
                <a:solidFill>
                  <a:srgbClr val="00B050"/>
                </a:solidFill>
                <a:latin typeface="Traditional Arabic" pitchFamily="18" charset="-78"/>
                <a:cs typeface="Traditional Arabic" pitchFamily="18" charset="-78"/>
              </a:rPr>
              <a:t>المنبهات.</a:t>
            </a:r>
            <a:r>
              <a:rPr lang="ar-SA" sz="3200" b="1" dirty="0" smtClean="0">
                <a:solidFill>
                  <a:srgbClr val="00B050"/>
                </a:solidFill>
                <a:latin typeface="Traditional Arabic" pitchFamily="18" charset="-78"/>
                <a:cs typeface="Traditional Arabic" pitchFamily="18" charset="-78"/>
              </a:rPr>
              <a:t> </a:t>
            </a:r>
          </a:p>
          <a:p>
            <a:pPr algn="just">
              <a:buNone/>
            </a:pPr>
            <a:r>
              <a:rPr lang="ar-SA" sz="2800" b="1" u="sng" dirty="0" smtClean="0">
                <a:solidFill>
                  <a:srgbClr val="FF0000"/>
                </a:solidFill>
                <a:cs typeface="PT Bold Heading" pitchFamily="2" charset="-78"/>
              </a:rPr>
              <a:t>3- إعادة التعلم والتوفير: </a:t>
            </a:r>
            <a:r>
              <a:rPr lang="ar-SA" sz="2800" b="1" dirty="0" smtClean="0">
                <a:solidFill>
                  <a:srgbClr val="FFC000"/>
                </a:solidFill>
                <a:latin typeface="Traditional Arabic" pitchFamily="18" charset="-78"/>
                <a:cs typeface="Traditional Arabic" pitchFamily="18" charset="-78"/>
              </a:rPr>
              <a:t>وتعتمد هذه الطريقة على تدريب الشخص لعمل ما حتى يصل لمرحلة الإتقان المطلوب، وبعد فترة زمنية يُطلب منه أن يعيد تعلم هذا العمل حتى يصل لمرحلة الإتقان </a:t>
            </a:r>
            <a:r>
              <a:rPr lang="ar-SA" sz="2800" b="1" dirty="0" err="1" smtClean="0">
                <a:solidFill>
                  <a:srgbClr val="FFC000"/>
                </a:solidFill>
                <a:latin typeface="Traditional Arabic" pitchFamily="18" charset="-78"/>
                <a:cs typeface="Traditional Arabic" pitchFamily="18" charset="-78"/>
              </a:rPr>
              <a:t>السابق.</a:t>
            </a:r>
            <a:r>
              <a:rPr lang="ar-SA" sz="2800" b="1" dirty="0" smtClean="0">
                <a:solidFill>
                  <a:srgbClr val="FFC000"/>
                </a:solidFill>
                <a:latin typeface="Traditional Arabic" pitchFamily="18" charset="-78"/>
                <a:cs typeface="Traditional Arabic" pitchFamily="18" charset="-78"/>
              </a:rPr>
              <a:t> ويُنظر إلى النقص في وقت التعلم أو عدد المحاولات في المرة الثانية على أنه دليل على مقدار ما تم الاحتفاظ به من </a:t>
            </a:r>
            <a:r>
              <a:rPr lang="ar-SA" sz="2800" b="1" dirty="0" err="1" smtClean="0">
                <a:solidFill>
                  <a:srgbClr val="FFC000"/>
                </a:solidFill>
                <a:latin typeface="Traditional Arabic" pitchFamily="18" charset="-78"/>
                <a:cs typeface="Traditional Arabic" pitchFamily="18" charset="-78"/>
              </a:rPr>
              <a:t>معلومات.</a:t>
            </a:r>
            <a:r>
              <a:rPr lang="ar-SA" sz="2800" b="1" dirty="0" smtClean="0">
                <a:solidFill>
                  <a:srgbClr val="FFC000"/>
                </a:solidFill>
                <a:latin typeface="Traditional Arabic" pitchFamily="18" charset="-78"/>
                <a:cs typeface="Traditional Arabic" pitchFamily="18" charset="-78"/>
              </a:rPr>
              <a:t>   </a:t>
            </a:r>
            <a:endParaRPr lang="ar-SA" sz="2800" b="1" dirty="0" smtClean="0">
              <a:solidFill>
                <a:srgbClr val="FFC000"/>
              </a:solidFill>
              <a:latin typeface="Traditional Arabic" pitchFamily="18" charset="-78"/>
              <a:cs typeface="Traditional Arabic" pitchFamily="18" charset="-78"/>
            </a:endParaRP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lstStyle/>
          <a:p>
            <a:r>
              <a:rPr lang="ar-SA" sz="3600" b="1" u="sng" dirty="0" smtClean="0">
                <a:solidFill>
                  <a:srgbClr val="FFFF00"/>
                </a:solidFill>
                <a:cs typeface="PT Bold Heading" pitchFamily="2" charset="-78"/>
              </a:rPr>
              <a:t>أنظمة </a:t>
            </a:r>
            <a:r>
              <a:rPr lang="ar-SA" sz="3600" b="1" u="sng" dirty="0" err="1" smtClean="0">
                <a:solidFill>
                  <a:srgbClr val="FFFF00"/>
                </a:solidFill>
                <a:cs typeface="PT Bold Heading" pitchFamily="2" charset="-78"/>
              </a:rPr>
              <a:t>الذاكرة:</a:t>
            </a:r>
            <a:r>
              <a:rPr lang="ar-SA" sz="3600" b="1" u="sng" dirty="0" smtClean="0">
                <a:solidFill>
                  <a:srgbClr val="FFFF00"/>
                </a:solidFill>
                <a:cs typeface="PT Bold Heading" pitchFamily="2" charset="-78"/>
              </a:rPr>
              <a:t>  </a:t>
            </a:r>
            <a:endParaRPr lang="en-US" sz="3600" b="1" u="sng" dirty="0" smtClean="0">
              <a:solidFill>
                <a:srgbClr val="FFFF00"/>
              </a:solidFill>
              <a:cs typeface="PT Bold Heading" pitchFamily="2" charset="-78"/>
            </a:endParaRPr>
          </a:p>
          <a:p>
            <a:pPr algn="just"/>
            <a:r>
              <a:rPr lang="ar-SA" b="1" dirty="0" smtClean="0">
                <a:latin typeface="Simplified Arabic" pitchFamily="18" charset="-78"/>
                <a:cs typeface="Simplified Arabic" pitchFamily="18" charset="-78"/>
              </a:rPr>
              <a:t>يتم التمييز بين أنظمة الذاكرة في ضوء </a:t>
            </a:r>
            <a:r>
              <a:rPr lang="ar-SA" b="1" dirty="0" err="1" smtClean="0">
                <a:latin typeface="Simplified Arabic" pitchFamily="18" charset="-78"/>
                <a:cs typeface="Simplified Arabic" pitchFamily="18" charset="-78"/>
              </a:rPr>
              <a:t>المحكات</a:t>
            </a:r>
            <a:r>
              <a:rPr lang="ar-SA" b="1" dirty="0" smtClean="0">
                <a:latin typeface="Simplified Arabic" pitchFamily="18" charset="-78"/>
                <a:cs typeface="Simplified Arabic" pitchFamily="18" charset="-78"/>
              </a:rPr>
              <a:t> التالية:</a:t>
            </a:r>
            <a:endParaRPr lang="en-US" dirty="0" smtClean="0">
              <a:latin typeface="Simplified Arabic" pitchFamily="18" charset="-78"/>
              <a:cs typeface="Simplified Arabic" pitchFamily="18" charset="-78"/>
            </a:endParaRPr>
          </a:p>
          <a:p>
            <a:pPr lvl="0" algn="just"/>
            <a:r>
              <a:rPr lang="ar-SA" sz="3600" b="1" u="sng" dirty="0" smtClean="0">
                <a:solidFill>
                  <a:srgbClr val="FF0000"/>
                </a:solidFill>
                <a:latin typeface="Simplified Arabic" pitchFamily="18" charset="-78"/>
                <a:cs typeface="Simplified Arabic" pitchFamily="18" charset="-78"/>
              </a:rPr>
              <a:t>السعة:</a:t>
            </a:r>
            <a:r>
              <a:rPr lang="ar-SA" sz="3600" b="1" dirty="0" smtClean="0">
                <a:solidFill>
                  <a:srgbClr val="FF0000"/>
                </a:solidFill>
                <a:latin typeface="Simplified Arabic" pitchFamily="18" charset="-78"/>
                <a:cs typeface="Simplified Arabic" pitchFamily="18" charset="-78"/>
              </a:rPr>
              <a:t> </a:t>
            </a:r>
            <a:r>
              <a:rPr lang="ar-SA" b="1" dirty="0" smtClean="0">
                <a:latin typeface="Simplified Arabic" pitchFamily="18" charset="-78"/>
                <a:cs typeface="Simplified Arabic" pitchFamily="18" charset="-78"/>
              </a:rPr>
              <a:t>وتتمثل في كمية المعلومات التي يستطيع النظام الاحتفاظ بها في لحظة من اللحظات.</a:t>
            </a:r>
            <a:endParaRPr lang="en-US" dirty="0" smtClean="0">
              <a:latin typeface="Simplified Arabic" pitchFamily="18" charset="-78"/>
              <a:cs typeface="Simplified Arabic" pitchFamily="18" charset="-78"/>
            </a:endParaRPr>
          </a:p>
          <a:p>
            <a:pPr lvl="0" algn="just"/>
            <a:r>
              <a:rPr lang="ar-SA" sz="3600" b="1" u="sng" dirty="0" smtClean="0">
                <a:solidFill>
                  <a:srgbClr val="FF0000"/>
                </a:solidFill>
                <a:latin typeface="Simplified Arabic" pitchFamily="18" charset="-78"/>
                <a:cs typeface="Simplified Arabic" pitchFamily="18" charset="-78"/>
              </a:rPr>
              <a:t>شكل التمثيلات:</a:t>
            </a:r>
            <a:r>
              <a:rPr lang="ar-SA" sz="3600" b="1" dirty="0" smtClean="0">
                <a:solidFill>
                  <a:srgbClr val="FF0000"/>
                </a:solidFill>
                <a:latin typeface="Simplified Arabic" pitchFamily="18" charset="-78"/>
                <a:cs typeface="Simplified Arabic" pitchFamily="18" charset="-78"/>
              </a:rPr>
              <a:t> </a:t>
            </a:r>
            <a:r>
              <a:rPr lang="ar-SA" b="1" dirty="0" smtClean="0">
                <a:latin typeface="Simplified Arabic" pitchFamily="18" charset="-78"/>
                <a:cs typeface="Simplified Arabic" pitchFamily="18" charset="-78"/>
              </a:rPr>
              <a:t>ويشير إلى طبيعة التحويلات التي تجري على المعلومات لتيسير عملية الاحتفاظ بها.</a:t>
            </a:r>
            <a:endParaRPr lang="en-US" dirty="0" smtClean="0">
              <a:latin typeface="Simplified Arabic" pitchFamily="18" charset="-78"/>
              <a:cs typeface="Simplified Arabic" pitchFamily="18" charset="-78"/>
            </a:endParaRPr>
          </a:p>
          <a:p>
            <a:pPr lvl="0" algn="just"/>
            <a:r>
              <a:rPr lang="ar-SA" sz="3600" b="1" u="sng" dirty="0" smtClean="0">
                <a:solidFill>
                  <a:srgbClr val="FF0000"/>
                </a:solidFill>
                <a:latin typeface="Simplified Arabic" pitchFamily="18" charset="-78"/>
                <a:cs typeface="Simplified Arabic" pitchFamily="18" charset="-78"/>
              </a:rPr>
              <a:t>مستوى التنشيط</a:t>
            </a:r>
            <a:r>
              <a:rPr lang="ar-SA" b="1" dirty="0" smtClean="0">
                <a:latin typeface="Simplified Arabic" pitchFamily="18" charset="-78"/>
                <a:cs typeface="Simplified Arabic" pitchFamily="18" charset="-78"/>
              </a:rPr>
              <a:t>: ويشير إلى مدة الاحتفاظ بالمعلومات قيد المعالجة.</a:t>
            </a:r>
            <a:endParaRPr lang="en-US" dirty="0" smtClean="0">
              <a:latin typeface="Simplified Arabic" pitchFamily="18" charset="-78"/>
              <a:cs typeface="Simplified Arabic" pitchFamily="18" charset="-78"/>
            </a:endParaRPr>
          </a:p>
          <a:p>
            <a:pPr lvl="0" algn="just"/>
            <a:r>
              <a:rPr lang="ar-SA" sz="3600" b="1" u="sng" dirty="0" smtClean="0">
                <a:solidFill>
                  <a:srgbClr val="FF0000"/>
                </a:solidFill>
                <a:latin typeface="Simplified Arabic" pitchFamily="18" charset="-78"/>
                <a:cs typeface="Simplified Arabic" pitchFamily="18" charset="-78"/>
              </a:rPr>
              <a:t>أسباب النسيان:</a:t>
            </a:r>
            <a:r>
              <a:rPr lang="ar-SA" sz="3600" b="1" dirty="0" smtClean="0">
                <a:solidFill>
                  <a:srgbClr val="FF0000"/>
                </a:solidFill>
                <a:latin typeface="Simplified Arabic" pitchFamily="18" charset="-78"/>
                <a:cs typeface="Simplified Arabic" pitchFamily="18" charset="-78"/>
              </a:rPr>
              <a:t> </a:t>
            </a:r>
            <a:r>
              <a:rPr lang="ar-SA" b="1" dirty="0" smtClean="0">
                <a:latin typeface="Simplified Arabic" pitchFamily="18" charset="-78"/>
                <a:cs typeface="Simplified Arabic" pitchFamily="18" charset="-78"/>
              </a:rPr>
              <a:t>وتشير إلى الأسباب المسئولة عن فقدان المعلومات.</a:t>
            </a:r>
            <a:endParaRPr lang="en-US" dirty="0" smtClean="0">
              <a:latin typeface="Simplified Arabic" pitchFamily="18" charset="-78"/>
              <a:cs typeface="Simplified Arabic" pitchFamily="18" charset="-78"/>
            </a:endParaRPr>
          </a:p>
          <a:p>
            <a:endParaRPr lang="ar-SA"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fontScale="92500" lnSpcReduction="20000"/>
          </a:bodyPr>
          <a:lstStyle/>
          <a:p>
            <a:pPr lvl="0" algn="just"/>
            <a:r>
              <a:rPr lang="ar-SA" sz="3800" b="1" u="sng" dirty="0" smtClean="0">
                <a:solidFill>
                  <a:srgbClr val="FF0000"/>
                </a:solidFill>
                <a:cs typeface="PT Bold Heading" pitchFamily="2" charset="-78"/>
              </a:rPr>
              <a:t>أولاًـ الذاكرة </a:t>
            </a:r>
            <a:r>
              <a:rPr lang="ar-SA" sz="3800" b="1" u="sng" dirty="0" err="1" smtClean="0">
                <a:solidFill>
                  <a:srgbClr val="FF0000"/>
                </a:solidFill>
                <a:cs typeface="PT Bold Heading" pitchFamily="2" charset="-78"/>
              </a:rPr>
              <a:t>الحسية:</a:t>
            </a:r>
            <a:r>
              <a:rPr lang="ar-SA" sz="3800" b="1" u="sng" dirty="0" smtClean="0">
                <a:solidFill>
                  <a:srgbClr val="FF0000"/>
                </a:solidFill>
                <a:cs typeface="PT Bold Heading" pitchFamily="2" charset="-78"/>
              </a:rPr>
              <a:t> </a:t>
            </a:r>
            <a:endParaRPr lang="en-US" sz="3800" b="1" u="sng" dirty="0" smtClean="0">
              <a:solidFill>
                <a:srgbClr val="FF0000"/>
              </a:solidFill>
              <a:cs typeface="PT Bold Heading" pitchFamily="2" charset="-78"/>
            </a:endParaRPr>
          </a:p>
          <a:p>
            <a:pPr algn="just"/>
            <a:r>
              <a:rPr lang="ar-SA" sz="3200" b="1" dirty="0" smtClean="0">
                <a:latin typeface="Simplified Arabic" pitchFamily="18" charset="-78"/>
                <a:cs typeface="Simplified Arabic" pitchFamily="18" charset="-78"/>
              </a:rPr>
              <a:t>تُعرف الذاكرة </a:t>
            </a:r>
            <a:r>
              <a:rPr lang="ar-SA" sz="3200" b="1" dirty="0" err="1" smtClean="0">
                <a:latin typeface="Simplified Arabic" pitchFamily="18" charset="-78"/>
                <a:cs typeface="Simplified Arabic" pitchFamily="18" charset="-78"/>
              </a:rPr>
              <a:t>الحسية </a:t>
            </a:r>
            <a:r>
              <a:rPr lang="ar-SA" sz="3200" b="1" dirty="0" smtClean="0">
                <a:latin typeface="Simplified Arabic" pitchFamily="18" charset="-78"/>
                <a:cs typeface="Simplified Arabic" pitchFamily="18" charset="-78"/>
              </a:rPr>
              <a:t>" باسم المخزن الحسي أو المسجل الحسي وتختص بنقل المعلومات في صيغـة خام غير معالجة نسبيًا لفتـرة قصيرة جدٍا من الزمن بعد اختفاء الصورة التي يكـون عليها </a:t>
            </a:r>
            <a:r>
              <a:rPr lang="ar-SA" sz="3200" b="1" dirty="0" err="1" smtClean="0">
                <a:latin typeface="Simplified Arabic" pitchFamily="18" charset="-78"/>
                <a:cs typeface="Simplified Arabic" pitchFamily="18" charset="-78"/>
              </a:rPr>
              <a:t>المثيـر".</a:t>
            </a:r>
            <a:r>
              <a:rPr lang="ar-SA" sz="3200" b="1" dirty="0" smtClean="0">
                <a:latin typeface="Simplified Arabic" pitchFamily="18" charset="-78"/>
                <a:cs typeface="Simplified Arabic" pitchFamily="18" charset="-78"/>
              </a:rPr>
              <a:t> وتستقبل هذه الذاكرة كمية كبيرة وغير محدودة من المدخلات الحسية، وتمتاز بالسرعة الكبيرة في نقل هذه المدخلات، إلا أن وقت احتفاظها بهذه المدخلات لا يزيد عن نصف </a:t>
            </a:r>
            <a:r>
              <a:rPr lang="ar-SA" sz="3200" b="1" dirty="0" err="1" smtClean="0">
                <a:latin typeface="Simplified Arabic" pitchFamily="18" charset="-78"/>
                <a:cs typeface="Simplified Arabic" pitchFamily="18" charset="-78"/>
              </a:rPr>
              <a:t>ثانية.</a:t>
            </a:r>
            <a:r>
              <a:rPr lang="ar-SA" sz="3200" b="1" dirty="0" smtClean="0">
                <a:latin typeface="Simplified Arabic" pitchFamily="18" charset="-78"/>
                <a:cs typeface="Simplified Arabic" pitchFamily="18" charset="-78"/>
              </a:rPr>
              <a:t> </a:t>
            </a:r>
          </a:p>
          <a:p>
            <a:pPr algn="just"/>
            <a:r>
              <a:rPr lang="ar-SA" sz="3200" b="1" u="sng" dirty="0" smtClean="0">
                <a:solidFill>
                  <a:srgbClr val="FFFF00"/>
                </a:solidFill>
                <a:latin typeface="Simplified Arabic" pitchFamily="18" charset="-78"/>
                <a:cs typeface="Simplified Arabic" pitchFamily="18" charset="-78"/>
              </a:rPr>
              <a:t>أسباب عدم الاحتفاظ بالمعلومات في الذاكرة الحسية:</a:t>
            </a:r>
            <a:endParaRPr lang="en-US" sz="2800" u="sng" dirty="0" smtClean="0">
              <a:solidFill>
                <a:srgbClr val="FFFF00"/>
              </a:solidFill>
              <a:latin typeface="Simplified Arabic" pitchFamily="18" charset="-78"/>
              <a:cs typeface="Simplified Arabic" pitchFamily="18" charset="-78"/>
            </a:endParaRPr>
          </a:p>
          <a:p>
            <a:pPr marL="969264" lvl="1" indent="-514350" algn="just">
              <a:buFont typeface="+mj-lt"/>
              <a:buAutoNum type="arabicPeriod"/>
            </a:pPr>
            <a:r>
              <a:rPr lang="ar-SA" sz="2800" b="1" dirty="0" smtClean="0">
                <a:latin typeface="Simplified Arabic" pitchFamily="18" charset="-78"/>
                <a:cs typeface="Simplified Arabic" pitchFamily="18" charset="-78"/>
              </a:rPr>
              <a:t>عدم القدرة على الانتباه لجميع المدخلات الحسية.</a:t>
            </a:r>
            <a:endParaRPr lang="en-US" sz="2400" dirty="0" smtClean="0">
              <a:latin typeface="Simplified Arabic" pitchFamily="18" charset="-78"/>
              <a:cs typeface="Simplified Arabic" pitchFamily="18" charset="-78"/>
            </a:endParaRPr>
          </a:p>
          <a:p>
            <a:pPr marL="969264" lvl="1" indent="-514350" algn="just">
              <a:buFont typeface="+mj-lt"/>
              <a:buAutoNum type="arabicPeriod"/>
            </a:pPr>
            <a:r>
              <a:rPr lang="ar-SA" sz="2800" b="1" dirty="0" smtClean="0">
                <a:latin typeface="Simplified Arabic" pitchFamily="18" charset="-78"/>
                <a:cs typeface="Simplified Arabic" pitchFamily="18" charset="-78"/>
              </a:rPr>
              <a:t>تجاهل الشخص للعديد من المدخلات الحسية لاعتقاده في عدم أهميتها.</a:t>
            </a:r>
            <a:endParaRPr lang="en-US" sz="2400" dirty="0" smtClean="0">
              <a:latin typeface="Simplified Arabic" pitchFamily="18" charset="-78"/>
              <a:cs typeface="Simplified Arabic" pitchFamily="18" charset="-78"/>
            </a:endParaRPr>
          </a:p>
          <a:p>
            <a:pPr marL="969264" lvl="1" indent="-514350" algn="just">
              <a:buFont typeface="+mj-lt"/>
              <a:buAutoNum type="arabicPeriod"/>
            </a:pPr>
            <a:r>
              <a:rPr lang="ar-SA" sz="2800" b="1" dirty="0" smtClean="0">
                <a:latin typeface="Simplified Arabic" pitchFamily="18" charset="-78"/>
                <a:cs typeface="Simplified Arabic" pitchFamily="18" charset="-78"/>
              </a:rPr>
              <a:t>غموض بعض المدخلات الحسية، مما يعجل بتلاشيها دون استخلاص أي معنى منها.</a:t>
            </a:r>
            <a:endParaRPr lang="en-US" sz="2400" dirty="0" smtClean="0">
              <a:latin typeface="Simplified Arabic" pitchFamily="18" charset="-78"/>
              <a:cs typeface="Simplified Arabic" pitchFamily="18" charset="-78"/>
            </a:endParaRPr>
          </a:p>
          <a:p>
            <a:pPr marL="969264" lvl="1" indent="-514350" algn="just">
              <a:buFont typeface="+mj-lt"/>
              <a:buAutoNum type="arabicPeriod"/>
            </a:pPr>
            <a:r>
              <a:rPr lang="ar-SA" sz="2800" b="1" dirty="0" smtClean="0">
                <a:latin typeface="Simplified Arabic" pitchFamily="18" charset="-78"/>
                <a:cs typeface="Simplified Arabic" pitchFamily="18" charset="-78"/>
              </a:rPr>
              <a:t>تعد هذه الذاكرة بمثابة محطة لنقل المدخلات الحسية إلى مراحل أخرى من </a:t>
            </a:r>
            <a:r>
              <a:rPr lang="ar-SA" sz="2800" b="1" dirty="0" err="1" smtClean="0">
                <a:latin typeface="Simplified Arabic" pitchFamily="18" charset="-78"/>
                <a:cs typeface="Simplified Arabic" pitchFamily="18" charset="-78"/>
              </a:rPr>
              <a:t>المعالجة.</a:t>
            </a:r>
            <a:r>
              <a:rPr lang="ar-SA" sz="2800" b="1" dirty="0" smtClean="0">
                <a:latin typeface="Simplified Arabic" pitchFamily="18" charset="-78"/>
                <a:cs typeface="Simplified Arabic" pitchFamily="18" charset="-78"/>
              </a:rPr>
              <a:t>   </a:t>
            </a:r>
            <a:endParaRPr lang="en-US" sz="2400" dirty="0" smtClean="0">
              <a:latin typeface="Simplified Arabic" pitchFamily="18" charset="-78"/>
              <a:cs typeface="Simplified Arabic" pitchFamily="18" charset="-78"/>
            </a:endParaRPr>
          </a:p>
          <a:p>
            <a:pPr algn="just"/>
            <a:r>
              <a:rPr lang="ar-SA" sz="3200" b="1" dirty="0" smtClean="0">
                <a:latin typeface="Simplified Arabic" pitchFamily="18" charset="-78"/>
                <a:cs typeface="Simplified Arabic" pitchFamily="18" charset="-78"/>
              </a:rPr>
              <a:t>وتوجد عدة أنواع للذاكرة الحسية، مثل الذاكرة الحسية البصرية، والسمعية، </a:t>
            </a:r>
            <a:r>
              <a:rPr lang="ar-SA" sz="3200" b="1" dirty="0" err="1" smtClean="0">
                <a:latin typeface="Simplified Arabic" pitchFamily="18" charset="-78"/>
                <a:cs typeface="Simplified Arabic" pitchFamily="18" charset="-78"/>
              </a:rPr>
              <a:t>واللمسية</a:t>
            </a:r>
            <a:r>
              <a:rPr lang="ar-SA" sz="3200" b="1" dirty="0" smtClean="0">
                <a:latin typeface="Simplified Arabic" pitchFamily="18" charset="-78"/>
                <a:cs typeface="Simplified Arabic" pitchFamily="18" charset="-78"/>
              </a:rPr>
              <a:t>، والتذوقية، </a:t>
            </a:r>
            <a:r>
              <a:rPr lang="ar-SA" sz="3200" b="1" dirty="0" err="1" smtClean="0">
                <a:latin typeface="Simplified Arabic" pitchFamily="18" charset="-78"/>
                <a:cs typeface="Simplified Arabic" pitchFamily="18" charset="-78"/>
              </a:rPr>
              <a:t>والحركية.</a:t>
            </a:r>
            <a:r>
              <a:rPr lang="ar-SA" sz="3200" b="1" dirty="0" smtClean="0">
                <a:latin typeface="Simplified Arabic" pitchFamily="18" charset="-78"/>
                <a:cs typeface="Simplified Arabic" pitchFamily="18" charset="-78"/>
              </a:rPr>
              <a:t> </a:t>
            </a:r>
            <a:endParaRPr lang="en-US" sz="2800" dirty="0" smtClean="0">
              <a:latin typeface="Simplified Arabic" pitchFamily="18" charset="-78"/>
              <a:cs typeface="Simplified Arabic" pitchFamily="18" charset="-78"/>
            </a:endParaRPr>
          </a:p>
          <a:p>
            <a:endParaRPr lang="ar-SA"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fontScale="92500"/>
          </a:bodyPr>
          <a:lstStyle/>
          <a:p>
            <a:pPr lvl="0"/>
            <a:r>
              <a:rPr lang="ar-SA" sz="3900" b="1" u="sng" dirty="0" smtClean="0">
                <a:solidFill>
                  <a:srgbClr val="FF0000"/>
                </a:solidFill>
                <a:cs typeface="PT Bold Heading" pitchFamily="2" charset="-78"/>
              </a:rPr>
              <a:t>الذاكرة قصيرة </a:t>
            </a:r>
            <a:r>
              <a:rPr lang="ar-SA" sz="3900" b="1" u="sng" dirty="0" err="1" smtClean="0">
                <a:solidFill>
                  <a:srgbClr val="FF0000"/>
                </a:solidFill>
                <a:cs typeface="PT Bold Heading" pitchFamily="2" charset="-78"/>
              </a:rPr>
              <a:t>المدى:</a:t>
            </a:r>
            <a:r>
              <a:rPr lang="ar-SA" sz="3900" b="1" u="sng" dirty="0" smtClean="0">
                <a:solidFill>
                  <a:srgbClr val="FF0000"/>
                </a:solidFill>
                <a:cs typeface="PT Bold Heading" pitchFamily="2" charset="-78"/>
              </a:rPr>
              <a:t> </a:t>
            </a:r>
            <a:endParaRPr lang="en-US" sz="3900" b="1" u="sng" dirty="0" smtClean="0">
              <a:solidFill>
                <a:srgbClr val="FF0000"/>
              </a:solidFill>
              <a:cs typeface="PT Bold Heading" pitchFamily="2" charset="-78"/>
            </a:endParaRPr>
          </a:p>
          <a:p>
            <a:pPr algn="just"/>
            <a:r>
              <a:rPr lang="ar-SA" b="1" dirty="0" smtClean="0">
                <a:solidFill>
                  <a:srgbClr val="FFFF00"/>
                </a:solidFill>
                <a:latin typeface="Simplified Arabic" pitchFamily="18" charset="-78"/>
                <a:cs typeface="Simplified Arabic" pitchFamily="18" charset="-78"/>
              </a:rPr>
              <a:t>تُعد هذه الذاكرة بمثابة المحطة الثانية للاحتفاظ بالمدخلات الحسية التي تم استقبالها من الذاكرة </a:t>
            </a:r>
            <a:r>
              <a:rPr lang="ar-SA" b="1" dirty="0" err="1" smtClean="0">
                <a:solidFill>
                  <a:srgbClr val="FFFF00"/>
                </a:solidFill>
                <a:latin typeface="Simplified Arabic" pitchFamily="18" charset="-78"/>
                <a:cs typeface="Simplified Arabic" pitchFamily="18" charset="-78"/>
              </a:rPr>
              <a:t>الحسية.</a:t>
            </a:r>
            <a:r>
              <a:rPr lang="ar-SA" b="1" dirty="0" smtClean="0">
                <a:solidFill>
                  <a:srgbClr val="FFFF00"/>
                </a:solidFill>
                <a:latin typeface="Simplified Arabic" pitchFamily="18" charset="-78"/>
                <a:cs typeface="Simplified Arabic" pitchFamily="18" charset="-78"/>
              </a:rPr>
              <a:t> وتستقبل المعلومات التي يتم الانتباه إليها </a:t>
            </a:r>
            <a:r>
              <a:rPr lang="ar-SA" b="1" dirty="0" err="1" smtClean="0">
                <a:solidFill>
                  <a:srgbClr val="FFFF00"/>
                </a:solidFill>
                <a:latin typeface="Simplified Arabic" pitchFamily="18" charset="-78"/>
                <a:cs typeface="Simplified Arabic" pitchFamily="18" charset="-78"/>
              </a:rPr>
              <a:t>فقط.</a:t>
            </a:r>
            <a:r>
              <a:rPr lang="ar-SA" b="1" dirty="0" smtClean="0">
                <a:solidFill>
                  <a:srgbClr val="FFFF00"/>
                </a:solidFill>
                <a:latin typeface="Simplified Arabic" pitchFamily="18" charset="-78"/>
                <a:cs typeface="Simplified Arabic" pitchFamily="18" charset="-78"/>
              </a:rPr>
              <a:t> وتشكل مستودعًا مؤقتًا للتخزين، يتم فيه الاحتفاظ بالمعلومات لوقت قصير جدًا لا يتجاوز نصف </a:t>
            </a:r>
            <a:r>
              <a:rPr lang="ar-SA" b="1" dirty="0" err="1" smtClean="0">
                <a:solidFill>
                  <a:srgbClr val="FFFF00"/>
                </a:solidFill>
                <a:latin typeface="Simplified Arabic" pitchFamily="18" charset="-78"/>
                <a:cs typeface="Simplified Arabic" pitchFamily="18" charset="-78"/>
              </a:rPr>
              <a:t>دقيقة.</a:t>
            </a:r>
            <a:r>
              <a:rPr lang="ar-SA" b="1" dirty="0" smtClean="0">
                <a:solidFill>
                  <a:srgbClr val="FFFF00"/>
                </a:solidFill>
                <a:latin typeface="Simplified Arabic" pitchFamily="18" charset="-78"/>
                <a:cs typeface="Simplified Arabic" pitchFamily="18" charset="-78"/>
              </a:rPr>
              <a:t> ويتم في هذه الذاكرة معالجة المدخلات الحسية بشكل يتيح استخلاص بعض </a:t>
            </a:r>
            <a:r>
              <a:rPr lang="ar-SA" b="1" dirty="0" err="1" smtClean="0">
                <a:solidFill>
                  <a:srgbClr val="FFFF00"/>
                </a:solidFill>
                <a:latin typeface="Simplified Arabic" pitchFamily="18" charset="-78"/>
                <a:cs typeface="Simplified Arabic" pitchFamily="18" charset="-78"/>
              </a:rPr>
              <a:t>المعاني.</a:t>
            </a:r>
            <a:r>
              <a:rPr lang="ar-SA" b="1" dirty="0" smtClean="0">
                <a:solidFill>
                  <a:srgbClr val="FFFF00"/>
                </a:solidFill>
                <a:latin typeface="Simplified Arabic" pitchFamily="18" charset="-78"/>
                <a:cs typeface="Simplified Arabic" pitchFamily="18" charset="-78"/>
              </a:rPr>
              <a:t> ولا تزيد الطاقة الاستيعابية لهذه الذاكرة عن ما يقرب من سبعة وحدات</a:t>
            </a:r>
            <a:r>
              <a:rPr lang="ar-SA" b="1" dirty="0" smtClean="0">
                <a:latin typeface="Simplified Arabic" pitchFamily="18" charset="-78"/>
                <a:cs typeface="Simplified Arabic" pitchFamily="18" charset="-78"/>
              </a:rPr>
              <a:t>.</a:t>
            </a:r>
            <a:endParaRPr lang="en-US" dirty="0" smtClean="0">
              <a:latin typeface="Simplified Arabic" pitchFamily="18" charset="-78"/>
              <a:cs typeface="Simplified Arabic" pitchFamily="18" charset="-78"/>
            </a:endParaRPr>
          </a:p>
          <a:p>
            <a:r>
              <a:rPr lang="ar-SA" sz="3900" b="1" u="sng" dirty="0" smtClean="0">
                <a:solidFill>
                  <a:srgbClr val="FF0000"/>
                </a:solidFill>
                <a:cs typeface="PT Bold Heading" pitchFamily="2" charset="-78"/>
              </a:rPr>
              <a:t>الذاكرة طويلة </a:t>
            </a:r>
            <a:r>
              <a:rPr lang="ar-SA" sz="3900" b="1" u="sng" dirty="0" err="1" smtClean="0">
                <a:solidFill>
                  <a:srgbClr val="FF0000"/>
                </a:solidFill>
                <a:cs typeface="PT Bold Heading" pitchFamily="2" charset="-78"/>
              </a:rPr>
              <a:t>المدى:</a:t>
            </a:r>
            <a:r>
              <a:rPr lang="ar-SA" sz="3900" b="1" u="sng" dirty="0" smtClean="0">
                <a:solidFill>
                  <a:srgbClr val="FF0000"/>
                </a:solidFill>
                <a:cs typeface="PT Bold Heading" pitchFamily="2" charset="-78"/>
              </a:rPr>
              <a:t> </a:t>
            </a:r>
            <a:endParaRPr lang="en-US" sz="3900" b="1" u="sng" dirty="0" smtClean="0">
              <a:solidFill>
                <a:srgbClr val="FF0000"/>
              </a:solidFill>
              <a:cs typeface="PT Bold Heading" pitchFamily="2" charset="-78"/>
            </a:endParaRPr>
          </a:p>
          <a:p>
            <a:pPr algn="just"/>
            <a:r>
              <a:rPr lang="ar-SA" b="1" dirty="0" smtClean="0">
                <a:solidFill>
                  <a:srgbClr val="00B0F0"/>
                </a:solidFill>
                <a:latin typeface="Simplified Arabic" pitchFamily="18" charset="-78"/>
                <a:cs typeface="Simplified Arabic" pitchFamily="18" charset="-78"/>
              </a:rPr>
              <a:t>تشكل هذه الذاكرة المستودع الثالث في نظام معالجة المعلومات، وتستقر فيها المعلومات بصورتها النهائية بعد معالجتها وترميزها في الذاكرة قصيرة المدى، وتمتاز هذه الذاكرة بسعتها الهائلة على التخزين بعد تكرارها للمعلومات مرات عديدة، ولا تكون آثار هذه الذاكرة فعالة إلا إذا تدعمت وفقًا لقوانين التعلم، وتبقى الخبرات المخزنة فترة أطول قد تمتد إلى سنوات أو إلى آخر العمر وهي أكثر ميلاً لمقاومة </a:t>
            </a:r>
            <a:r>
              <a:rPr lang="ar-SA" b="1" dirty="0" err="1" smtClean="0">
                <a:solidFill>
                  <a:srgbClr val="00B0F0"/>
                </a:solidFill>
                <a:latin typeface="Simplified Arabic" pitchFamily="18" charset="-78"/>
                <a:cs typeface="Simplified Arabic" pitchFamily="18" charset="-78"/>
              </a:rPr>
              <a:t>الانطفاء.</a:t>
            </a:r>
            <a:r>
              <a:rPr lang="ar-SA" b="1" dirty="0" smtClean="0">
                <a:solidFill>
                  <a:srgbClr val="00B0F0"/>
                </a:solidFill>
                <a:latin typeface="Simplified Arabic" pitchFamily="18" charset="-78"/>
                <a:cs typeface="Simplified Arabic" pitchFamily="18" charset="-78"/>
              </a:rPr>
              <a:t> </a:t>
            </a:r>
            <a:endParaRPr lang="en-US" dirty="0" smtClean="0">
              <a:solidFill>
                <a:srgbClr val="00B0F0"/>
              </a:solidFill>
              <a:latin typeface="Simplified Arabic" pitchFamily="18" charset="-78"/>
              <a:cs typeface="Simplified Arabic" pitchFamily="18" charset="-78"/>
            </a:endParaRPr>
          </a:p>
          <a:p>
            <a:endParaRPr lang="ar-SA"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lstStyle/>
          <a:p>
            <a:r>
              <a:rPr lang="ar-SA" sz="3600" b="1" u="sng" dirty="0" smtClean="0">
                <a:solidFill>
                  <a:srgbClr val="FF0000"/>
                </a:solidFill>
                <a:cs typeface="PT Bold Heading" pitchFamily="2" charset="-78"/>
              </a:rPr>
              <a:t>أنواع الذاكرة طويلة المدى:</a:t>
            </a:r>
            <a:endParaRPr lang="en-US" sz="3600" b="1" u="sng" dirty="0" smtClean="0">
              <a:solidFill>
                <a:srgbClr val="FF0000"/>
              </a:solidFill>
              <a:cs typeface="PT Bold Heading" pitchFamily="2" charset="-78"/>
            </a:endParaRPr>
          </a:p>
          <a:p>
            <a:pPr lvl="0" algn="just"/>
            <a:r>
              <a:rPr lang="ar-SA" sz="3200" b="1" u="sng" dirty="0" smtClean="0">
                <a:solidFill>
                  <a:srgbClr val="FFFF00"/>
                </a:solidFill>
                <a:latin typeface="Simplified Arabic" pitchFamily="18" charset="-78"/>
                <a:cs typeface="Simplified Arabic" pitchFamily="18" charset="-78"/>
              </a:rPr>
              <a:t>ذاكرة المعاني:</a:t>
            </a:r>
            <a:r>
              <a:rPr lang="ar-SA" sz="3200" b="1" dirty="0" smtClean="0">
                <a:solidFill>
                  <a:srgbClr val="FFFF00"/>
                </a:solidFill>
                <a:latin typeface="Simplified Arabic" pitchFamily="18" charset="-78"/>
                <a:cs typeface="Simplified Arabic" pitchFamily="18" charset="-78"/>
              </a:rPr>
              <a:t> </a:t>
            </a:r>
            <a:r>
              <a:rPr lang="ar-SA" sz="2800" b="1" dirty="0" smtClean="0">
                <a:solidFill>
                  <a:srgbClr val="92D050"/>
                </a:solidFill>
                <a:latin typeface="Simplified Arabic" pitchFamily="18" charset="-78"/>
                <a:cs typeface="Simplified Arabic" pitchFamily="18" charset="-78"/>
              </a:rPr>
              <a:t>وتخزن فيها شبكات من المعاني التي ترتبط بالأفكار، والحقائق، والمفاهيم، </a:t>
            </a:r>
            <a:r>
              <a:rPr lang="ar-SA" sz="2800" b="1" dirty="0" err="1" smtClean="0">
                <a:solidFill>
                  <a:srgbClr val="92D050"/>
                </a:solidFill>
                <a:latin typeface="Simplified Arabic" pitchFamily="18" charset="-78"/>
                <a:cs typeface="Simplified Arabic" pitchFamily="18" charset="-78"/>
              </a:rPr>
              <a:t>والعلاقات.</a:t>
            </a:r>
            <a:r>
              <a:rPr lang="ar-SA" sz="2800" b="1" dirty="0" smtClean="0">
                <a:solidFill>
                  <a:srgbClr val="92D050"/>
                </a:solidFill>
                <a:latin typeface="Simplified Arabic" pitchFamily="18" charset="-78"/>
                <a:cs typeface="Simplified Arabic" pitchFamily="18" charset="-78"/>
              </a:rPr>
              <a:t> وقد تكون هذه المعاني في شكل فروض، أو صور ذهنية، أو مخططات مجردة.</a:t>
            </a:r>
            <a:endParaRPr lang="en-US" sz="2800" dirty="0" smtClean="0">
              <a:solidFill>
                <a:srgbClr val="92D050"/>
              </a:solidFill>
              <a:latin typeface="Simplified Arabic" pitchFamily="18" charset="-78"/>
              <a:cs typeface="Simplified Arabic" pitchFamily="18" charset="-78"/>
            </a:endParaRPr>
          </a:p>
          <a:p>
            <a:pPr lvl="0" algn="just"/>
            <a:r>
              <a:rPr lang="ar-SA" sz="2800" b="1" dirty="0" smtClean="0">
                <a:latin typeface="Simplified Arabic" pitchFamily="18" charset="-78"/>
                <a:cs typeface="Simplified Arabic" pitchFamily="18" charset="-78"/>
              </a:rPr>
              <a:t> </a:t>
            </a:r>
            <a:r>
              <a:rPr lang="ar-SA" sz="3200" b="1" u="sng" dirty="0" smtClean="0">
                <a:solidFill>
                  <a:srgbClr val="FFFF00"/>
                </a:solidFill>
                <a:latin typeface="Simplified Arabic" pitchFamily="18" charset="-78"/>
                <a:cs typeface="Simplified Arabic" pitchFamily="18" charset="-78"/>
              </a:rPr>
              <a:t>ذاكرة الأحداث:</a:t>
            </a:r>
            <a:r>
              <a:rPr lang="ar-SA" sz="3200" b="1" dirty="0" smtClean="0">
                <a:solidFill>
                  <a:srgbClr val="FFFF00"/>
                </a:solidFill>
                <a:latin typeface="Simplified Arabic" pitchFamily="18" charset="-78"/>
                <a:cs typeface="Simplified Arabic" pitchFamily="18" charset="-78"/>
              </a:rPr>
              <a:t> </a:t>
            </a:r>
            <a:r>
              <a:rPr lang="ar-SA" sz="2800" b="1" dirty="0" smtClean="0">
                <a:solidFill>
                  <a:srgbClr val="00B0F0"/>
                </a:solidFill>
                <a:latin typeface="Simplified Arabic" pitchFamily="18" charset="-78"/>
                <a:cs typeface="Simplified Arabic" pitchFamily="18" charset="-78"/>
              </a:rPr>
              <a:t>وتُخزن فيها جميع المعلومات المرتبطة بمختلف الخبرات الشخصية التي مر بها الشخص خلال </a:t>
            </a:r>
            <a:r>
              <a:rPr lang="ar-SA" sz="2800" b="1" dirty="0" err="1" smtClean="0">
                <a:solidFill>
                  <a:srgbClr val="00B0F0"/>
                </a:solidFill>
                <a:latin typeface="Simplified Arabic" pitchFamily="18" charset="-78"/>
                <a:cs typeface="Simplified Arabic" pitchFamily="18" charset="-78"/>
              </a:rPr>
              <a:t>حياته.</a:t>
            </a:r>
            <a:r>
              <a:rPr lang="ar-SA" sz="2800" b="1" dirty="0" smtClean="0">
                <a:solidFill>
                  <a:srgbClr val="00B0F0"/>
                </a:solidFill>
                <a:latin typeface="Simplified Arabic" pitchFamily="18" charset="-78"/>
                <a:cs typeface="Simplified Arabic" pitchFamily="18" charset="-78"/>
              </a:rPr>
              <a:t> وتُسمى هذه الذاكرة بالذاكرة التسلسلية، لأن الأحداث تُرتب فيها ترتيبًا زمنيًا من الأقدم إلى الأحدث.</a:t>
            </a:r>
            <a:endParaRPr lang="en-US" sz="2800" dirty="0" smtClean="0">
              <a:solidFill>
                <a:srgbClr val="00B0F0"/>
              </a:solidFill>
              <a:latin typeface="Simplified Arabic" pitchFamily="18" charset="-78"/>
              <a:cs typeface="Simplified Arabic" pitchFamily="18" charset="-78"/>
            </a:endParaRPr>
          </a:p>
          <a:p>
            <a:pPr lvl="0" algn="just"/>
            <a:r>
              <a:rPr lang="ar-SA" sz="3200" b="1" u="sng" dirty="0" smtClean="0">
                <a:solidFill>
                  <a:srgbClr val="FFFF00"/>
                </a:solidFill>
                <a:latin typeface="Simplified Arabic" pitchFamily="18" charset="-78"/>
                <a:cs typeface="Simplified Arabic" pitchFamily="18" charset="-78"/>
              </a:rPr>
              <a:t>الذاكرة الإجرائية:</a:t>
            </a:r>
            <a:r>
              <a:rPr lang="ar-SA" sz="3200" b="1" dirty="0" smtClean="0">
                <a:solidFill>
                  <a:srgbClr val="FFFF00"/>
                </a:solidFill>
                <a:latin typeface="Simplified Arabic" pitchFamily="18" charset="-78"/>
                <a:cs typeface="Simplified Arabic" pitchFamily="18" charset="-78"/>
              </a:rPr>
              <a:t> </a:t>
            </a:r>
            <a:r>
              <a:rPr lang="ar-SA" sz="2800" b="1" dirty="0" smtClean="0">
                <a:solidFill>
                  <a:srgbClr val="7030A0"/>
                </a:solidFill>
                <a:latin typeface="Simplified Arabic" pitchFamily="18" charset="-78"/>
                <a:cs typeface="Simplified Arabic" pitchFamily="18" charset="-78"/>
              </a:rPr>
              <a:t>وتختص بتخزين المعرفة المرتبطة بكيفية تنفيذ الإجراءات والقيام بعمل ما، كالسباحة أو قيادة السيارة أو استخدام آلة </a:t>
            </a:r>
            <a:r>
              <a:rPr lang="ar-SA" sz="2800" b="1" dirty="0" err="1" smtClean="0">
                <a:solidFill>
                  <a:srgbClr val="7030A0"/>
                </a:solidFill>
                <a:latin typeface="Simplified Arabic" pitchFamily="18" charset="-78"/>
                <a:cs typeface="Simplified Arabic" pitchFamily="18" charset="-78"/>
              </a:rPr>
              <a:t>معينة .</a:t>
            </a:r>
            <a:endParaRPr lang="ar-SA"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0"/>
            <a:ext cx="8820472" cy="6858000"/>
          </a:xfrm>
        </p:spPr>
        <p:txBody>
          <a:bodyPr>
            <a:normAutofit/>
          </a:bodyPr>
          <a:lstStyle/>
          <a:p>
            <a:r>
              <a:rPr lang="ar-SA" sz="3600" u="sng" dirty="0" smtClean="0">
                <a:solidFill>
                  <a:srgbClr val="FFFF00"/>
                </a:solidFill>
                <a:cs typeface="PT Bold Heading" pitchFamily="2" charset="-78"/>
              </a:rPr>
              <a:t>نموذج كريك </a:t>
            </a:r>
            <a:r>
              <a:rPr lang="ar-SA" sz="3600" u="sng" dirty="0" err="1" smtClean="0">
                <a:solidFill>
                  <a:srgbClr val="FFFF00"/>
                </a:solidFill>
                <a:cs typeface="PT Bold Heading" pitchFamily="2" charset="-78"/>
              </a:rPr>
              <a:t>ولوكهارت</a:t>
            </a:r>
            <a:r>
              <a:rPr lang="ar-SA" sz="3600" u="sng" dirty="0" smtClean="0">
                <a:solidFill>
                  <a:srgbClr val="FFFF00"/>
                </a:solidFill>
                <a:cs typeface="PT Bold Heading" pitchFamily="2" charset="-78"/>
              </a:rPr>
              <a:t> لمستوى معالجة </a:t>
            </a:r>
            <a:r>
              <a:rPr lang="ar-SA" sz="3600" u="sng" dirty="0" err="1" smtClean="0">
                <a:solidFill>
                  <a:srgbClr val="FFFF00"/>
                </a:solidFill>
                <a:cs typeface="PT Bold Heading" pitchFamily="2" charset="-78"/>
              </a:rPr>
              <a:t>المعلومات:</a:t>
            </a:r>
            <a:endParaRPr lang="ar-SA" sz="3600" u="sng" dirty="0" smtClean="0">
              <a:solidFill>
                <a:srgbClr val="FFFF00"/>
              </a:solidFill>
              <a:cs typeface="PT Bold Heading" pitchFamily="2" charset="-78"/>
            </a:endParaRPr>
          </a:p>
          <a:p>
            <a:pPr algn="just"/>
            <a:r>
              <a:rPr lang="ar-SA" sz="4000" dirty="0" smtClean="0">
                <a:solidFill>
                  <a:schemeClr val="tx2">
                    <a:lumMod val="50000"/>
                  </a:schemeClr>
                </a:solidFill>
                <a:latin typeface="Traditional Arabic" pitchFamily="18" charset="-78"/>
                <a:cs typeface="Traditional Arabic" pitchFamily="18" charset="-78"/>
              </a:rPr>
              <a:t>يركز هذا النموذج على مستوى معالجة </a:t>
            </a:r>
            <a:r>
              <a:rPr lang="ar-SA" sz="4000" dirty="0" err="1" smtClean="0">
                <a:solidFill>
                  <a:schemeClr val="tx2">
                    <a:lumMod val="50000"/>
                  </a:schemeClr>
                </a:solidFill>
                <a:latin typeface="Traditional Arabic" pitchFamily="18" charset="-78"/>
                <a:cs typeface="Traditional Arabic" pitchFamily="18" charset="-78"/>
              </a:rPr>
              <a:t>المعلومات.</a:t>
            </a:r>
            <a:r>
              <a:rPr lang="ar-SA" sz="4000" dirty="0" smtClean="0">
                <a:solidFill>
                  <a:schemeClr val="tx2">
                    <a:lumMod val="50000"/>
                  </a:schemeClr>
                </a:solidFill>
                <a:latin typeface="Traditional Arabic" pitchFamily="18" charset="-78"/>
                <a:cs typeface="Traditional Arabic" pitchFamily="18" charset="-78"/>
              </a:rPr>
              <a:t> ويتضمن التمييز بين نوعين من المعالجات، </a:t>
            </a:r>
            <a:r>
              <a:rPr lang="ar-SA" sz="4000" dirty="0" err="1" smtClean="0">
                <a:solidFill>
                  <a:schemeClr val="tx2">
                    <a:lumMod val="50000"/>
                  </a:schemeClr>
                </a:solidFill>
                <a:latin typeface="Traditional Arabic" pitchFamily="18" charset="-78"/>
                <a:cs typeface="Traditional Arabic" pitchFamily="18" charset="-78"/>
              </a:rPr>
              <a:t>هما:</a:t>
            </a:r>
            <a:endParaRPr lang="ar-SA" sz="4000" dirty="0" smtClean="0">
              <a:solidFill>
                <a:schemeClr val="tx2">
                  <a:lumMod val="50000"/>
                </a:schemeClr>
              </a:solidFill>
              <a:latin typeface="Traditional Arabic" pitchFamily="18" charset="-78"/>
              <a:cs typeface="Traditional Arabic" pitchFamily="18" charset="-78"/>
            </a:endParaRPr>
          </a:p>
          <a:p>
            <a:pPr algn="just">
              <a:buNone/>
            </a:pPr>
            <a:r>
              <a:rPr lang="ar-SA" sz="2800" u="sng" dirty="0" smtClean="0">
                <a:solidFill>
                  <a:srgbClr val="FF0000"/>
                </a:solidFill>
                <a:latin typeface="Traditional Arabic" pitchFamily="18" charset="-78"/>
                <a:cs typeface="PT Bold Heading" pitchFamily="2" charset="-78"/>
              </a:rPr>
              <a:t>1- معالجة المعلومات من النوع الأول: </a:t>
            </a:r>
            <a:r>
              <a:rPr lang="ar-SA" sz="3600" dirty="0" smtClean="0">
                <a:solidFill>
                  <a:srgbClr val="FFFF00"/>
                </a:solidFill>
                <a:latin typeface="Traditional Arabic" pitchFamily="18" charset="-78"/>
                <a:cs typeface="Traditional Arabic" pitchFamily="18" charset="-78"/>
              </a:rPr>
              <a:t>وهي عبارة عن تدوير المعلومات عند مستوى معين للإبقاء عليها في الوعي لفترة معينة، عن طريق </a:t>
            </a:r>
            <a:r>
              <a:rPr lang="ar-SA" sz="3600" dirty="0" err="1" smtClean="0">
                <a:solidFill>
                  <a:srgbClr val="FFFF00"/>
                </a:solidFill>
                <a:latin typeface="Traditional Arabic" pitchFamily="18" charset="-78"/>
                <a:cs typeface="Traditional Arabic" pitchFamily="18" charset="-78"/>
              </a:rPr>
              <a:t>تكرارها.</a:t>
            </a:r>
            <a:r>
              <a:rPr lang="ar-SA" sz="3600" dirty="0" smtClean="0">
                <a:solidFill>
                  <a:srgbClr val="FFFF00"/>
                </a:solidFill>
                <a:latin typeface="Traditional Arabic" pitchFamily="18" charset="-78"/>
                <a:cs typeface="Traditional Arabic" pitchFamily="18" charset="-78"/>
              </a:rPr>
              <a:t> ويمكن أن تتعرض المعلومات للفقد في هذا المستوى بمجرد أن يتحول الانتباه عنها.</a:t>
            </a:r>
          </a:p>
          <a:p>
            <a:pPr algn="just">
              <a:buNone/>
            </a:pPr>
            <a:r>
              <a:rPr lang="ar-SA" sz="2800" u="sng" dirty="0" smtClean="0">
                <a:solidFill>
                  <a:srgbClr val="FF0000"/>
                </a:solidFill>
                <a:latin typeface="Traditional Arabic" pitchFamily="18" charset="-78"/>
                <a:cs typeface="PT Bold Heading" pitchFamily="2" charset="-78"/>
              </a:rPr>
              <a:t>2-معالجة المعلومات من النوع الثاني</a:t>
            </a:r>
            <a:r>
              <a:rPr lang="ar-SA" sz="2800" u="sng" dirty="0" smtClean="0">
                <a:solidFill>
                  <a:srgbClr val="FF0000"/>
                </a:solidFill>
                <a:latin typeface="Traditional Arabic" pitchFamily="18" charset="-78"/>
                <a:cs typeface="PT Bold Heading" pitchFamily="2" charset="-78"/>
              </a:rPr>
              <a:t>: </a:t>
            </a:r>
            <a:r>
              <a:rPr lang="ar-SA" sz="3600" b="1" dirty="0" smtClean="0">
                <a:latin typeface="Traditional Arabic" pitchFamily="18" charset="-78"/>
                <a:cs typeface="Traditional Arabic" pitchFamily="18" charset="-78"/>
              </a:rPr>
              <a:t>ويتضمن هذا النوع معالجة تفصيلية </a:t>
            </a:r>
            <a:r>
              <a:rPr lang="ar-SA" sz="3600" b="1" dirty="0" err="1" smtClean="0">
                <a:latin typeface="Traditional Arabic" pitchFamily="18" charset="-78"/>
                <a:cs typeface="Traditional Arabic" pitchFamily="18" charset="-78"/>
              </a:rPr>
              <a:t>للمعلومات </a:t>
            </a:r>
            <a:r>
              <a:rPr lang="ar-SA" sz="3600" b="1" dirty="0" smtClean="0">
                <a:latin typeface="Traditional Arabic" pitchFamily="18" charset="-78"/>
                <a:cs typeface="Traditional Arabic" pitchFamily="18" charset="-78"/>
              </a:rPr>
              <a:t>، تقوم على التحليل الدلالي </a:t>
            </a:r>
            <a:r>
              <a:rPr lang="ar-SA" sz="3600" b="1" dirty="0" err="1" smtClean="0">
                <a:latin typeface="Traditional Arabic" pitchFamily="18" charset="-78"/>
                <a:cs typeface="Traditional Arabic" pitchFamily="18" charset="-78"/>
              </a:rPr>
              <a:t>للمعلومات </a:t>
            </a:r>
            <a:r>
              <a:rPr lang="ar-SA" sz="3600" b="1" dirty="0" smtClean="0">
                <a:latin typeface="Traditional Arabic" pitchFamily="18" charset="-78"/>
                <a:cs typeface="Traditional Arabic" pitchFamily="18" charset="-78"/>
              </a:rPr>
              <a:t>، مما يساعد على تثبيتها في الذاكرة طويلة المدى</a:t>
            </a:r>
            <a:r>
              <a:rPr lang="ar-SA" sz="3600" b="1" dirty="0" smtClean="0">
                <a:solidFill>
                  <a:srgbClr val="7030A0"/>
                </a:solidFill>
                <a:latin typeface="Traditional Arabic" pitchFamily="18" charset="-78"/>
                <a:cs typeface="Traditional Arabic" pitchFamily="18" charset="-78"/>
              </a:rPr>
              <a:t>.</a:t>
            </a:r>
            <a:endParaRPr lang="ar-SA" sz="3600" b="1" dirty="0" smtClean="0">
              <a:solidFill>
                <a:srgbClr val="7030A0"/>
              </a:solidFill>
              <a:latin typeface="Traditional Arabic" pitchFamily="18" charset="-78"/>
              <a:cs typeface="Traditional Arabic" pitchFamily="18" charset="-78"/>
            </a:endParaRP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lstStyle/>
          <a:p>
            <a:r>
              <a:rPr lang="ar-SA" sz="3900" b="1" u="sng" dirty="0" smtClean="0">
                <a:solidFill>
                  <a:srgbClr val="FF0000"/>
                </a:solidFill>
                <a:cs typeface="PT Bold Heading" pitchFamily="2" charset="-78"/>
              </a:rPr>
              <a:t>الاستراتيجيات المساعدة على التذكر</a:t>
            </a:r>
            <a:r>
              <a:rPr lang="ar-SA" sz="4200" b="1" u="sng" dirty="0" smtClean="0">
                <a:solidFill>
                  <a:srgbClr val="FF0000"/>
                </a:solidFill>
                <a:cs typeface="PT Bold Heading" pitchFamily="2" charset="-78"/>
              </a:rPr>
              <a:t>:</a:t>
            </a:r>
            <a:endParaRPr lang="en-US" sz="4200" b="1" u="sng" dirty="0" smtClean="0">
              <a:solidFill>
                <a:srgbClr val="FF0000"/>
              </a:solidFill>
              <a:cs typeface="PT Bold Heading" pitchFamily="2" charset="-78"/>
            </a:endParaRPr>
          </a:p>
          <a:p>
            <a:pPr algn="just"/>
            <a:r>
              <a:rPr lang="ar-SA" b="1" dirty="0" smtClean="0">
                <a:latin typeface="Simplified Arabic" pitchFamily="18" charset="-78"/>
                <a:cs typeface="Simplified Arabic" pitchFamily="18" charset="-78"/>
              </a:rPr>
              <a:t>تشير استراتيجيات التذكر </a:t>
            </a:r>
            <a:r>
              <a:rPr lang="ar-SA" b="1" dirty="0" err="1" smtClean="0">
                <a:latin typeface="Simplified Arabic" pitchFamily="18" charset="-78"/>
                <a:cs typeface="Simplified Arabic" pitchFamily="18" charset="-78"/>
              </a:rPr>
              <a:t>إلى </a:t>
            </a:r>
            <a:r>
              <a:rPr lang="ar-SA" b="1" dirty="0" smtClean="0">
                <a:latin typeface="Simplified Arabic" pitchFamily="18" charset="-78"/>
                <a:cs typeface="Simplified Arabic" pitchFamily="18" charset="-78"/>
              </a:rPr>
              <a:t>" الأساليب أو الطرق التي يمكن استخدامها في تقوية وتعزيز عملية الاختزان أو الاستدعاء للمعلومات الموجودة في </a:t>
            </a:r>
            <a:r>
              <a:rPr lang="ar-SA" b="1" dirty="0" err="1" smtClean="0">
                <a:latin typeface="Simplified Arabic" pitchFamily="18" charset="-78"/>
                <a:cs typeface="Simplified Arabic" pitchFamily="18" charset="-78"/>
              </a:rPr>
              <a:t>الذاكرة.</a:t>
            </a:r>
            <a:r>
              <a:rPr lang="ar-SA" b="1" dirty="0" smtClean="0">
                <a:latin typeface="Simplified Arabic" pitchFamily="18" charset="-78"/>
                <a:cs typeface="Simplified Arabic" pitchFamily="18" charset="-78"/>
              </a:rPr>
              <a:t> </a:t>
            </a:r>
            <a:r>
              <a:rPr lang="ar-SA" b="1" dirty="0" err="1" smtClean="0">
                <a:latin typeface="Simplified Arabic" pitchFamily="18" charset="-78"/>
                <a:cs typeface="Simplified Arabic" pitchFamily="18" charset="-78"/>
              </a:rPr>
              <a:t>"</a:t>
            </a:r>
            <a:r>
              <a:rPr lang="ar-SA" b="1" dirty="0" smtClean="0">
                <a:latin typeface="Simplified Arabic" pitchFamily="18" charset="-78"/>
                <a:cs typeface="Simplified Arabic" pitchFamily="18" charset="-78"/>
              </a:rPr>
              <a:t> </a:t>
            </a:r>
          </a:p>
          <a:p>
            <a:pPr algn="just"/>
            <a:r>
              <a:rPr lang="ar-SA" b="1" dirty="0" smtClean="0">
                <a:latin typeface="Simplified Arabic" pitchFamily="18" charset="-78"/>
                <a:cs typeface="Simplified Arabic" pitchFamily="18" charset="-78"/>
              </a:rPr>
              <a:t>ويتضمن هذا التعريف جانبين من جوانب عمليات الذاكرة </a:t>
            </a:r>
            <a:r>
              <a:rPr lang="ar-SA" b="1" dirty="0" err="1" smtClean="0">
                <a:latin typeface="Simplified Arabic" pitchFamily="18" charset="-78"/>
                <a:cs typeface="Simplified Arabic" pitchFamily="18" charset="-78"/>
              </a:rPr>
              <a:t>هما :</a:t>
            </a:r>
            <a:r>
              <a:rPr lang="ar-SA" b="1" dirty="0" smtClean="0">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a:p>
            <a:pPr marL="582930" lvl="0" indent="-514350" algn="just">
              <a:buFont typeface="+mj-lt"/>
              <a:buAutoNum type="arabicPeriod"/>
            </a:pPr>
            <a:r>
              <a:rPr lang="ar-SA" b="1" dirty="0" smtClean="0">
                <a:solidFill>
                  <a:srgbClr val="FFFF00"/>
                </a:solidFill>
                <a:latin typeface="Simplified Arabic" pitchFamily="18" charset="-78"/>
                <a:cs typeface="Simplified Arabic" pitchFamily="18" charset="-78"/>
              </a:rPr>
              <a:t>حفظ وتخزين </a:t>
            </a:r>
            <a:r>
              <a:rPr lang="ar-SA" b="1" dirty="0" err="1" smtClean="0">
                <a:solidFill>
                  <a:srgbClr val="FFFF00"/>
                </a:solidFill>
                <a:latin typeface="Simplified Arabic" pitchFamily="18" charset="-78"/>
                <a:cs typeface="Simplified Arabic" pitchFamily="18" charset="-78"/>
              </a:rPr>
              <a:t>المعلومات .</a:t>
            </a:r>
            <a:endParaRPr lang="en-US" dirty="0" smtClean="0">
              <a:solidFill>
                <a:srgbClr val="FFFF00"/>
              </a:solidFill>
              <a:latin typeface="Simplified Arabic" pitchFamily="18" charset="-78"/>
              <a:cs typeface="Simplified Arabic" pitchFamily="18" charset="-78"/>
            </a:endParaRPr>
          </a:p>
          <a:p>
            <a:pPr marL="582930" lvl="0" indent="-514350" algn="just">
              <a:buFont typeface="+mj-lt"/>
              <a:buAutoNum type="arabicPeriod"/>
            </a:pPr>
            <a:r>
              <a:rPr lang="ar-SA" b="1" dirty="0" smtClean="0">
                <a:solidFill>
                  <a:srgbClr val="FFFF00"/>
                </a:solidFill>
                <a:latin typeface="Simplified Arabic" pitchFamily="18" charset="-78"/>
                <a:cs typeface="Simplified Arabic" pitchFamily="18" charset="-78"/>
              </a:rPr>
              <a:t>تذكر واستدعاء المعلومات </a:t>
            </a:r>
            <a:r>
              <a:rPr lang="ar-SA" b="1" dirty="0" err="1" smtClean="0">
                <a:solidFill>
                  <a:srgbClr val="FFFF00"/>
                </a:solidFill>
                <a:latin typeface="Simplified Arabic" pitchFamily="18" charset="-78"/>
                <a:cs typeface="Simplified Arabic" pitchFamily="18" charset="-78"/>
              </a:rPr>
              <a:t>المخزنة .</a:t>
            </a:r>
            <a:endParaRPr lang="en-US" dirty="0" smtClean="0">
              <a:solidFill>
                <a:srgbClr val="FFFF00"/>
              </a:solidFill>
              <a:latin typeface="Simplified Arabic" pitchFamily="18" charset="-78"/>
              <a:cs typeface="Simplified Arabic" pitchFamily="18" charset="-78"/>
            </a:endParaRPr>
          </a:p>
          <a:p>
            <a:pPr algn="just"/>
            <a:r>
              <a:rPr lang="ar-SA" b="1" dirty="0" smtClean="0">
                <a:latin typeface="Simplified Arabic" pitchFamily="18" charset="-78"/>
                <a:cs typeface="Simplified Arabic" pitchFamily="18" charset="-78"/>
              </a:rPr>
              <a:t>وتسهم استراتيجيات التذكر في تحقيق هدفين، هما:</a:t>
            </a:r>
            <a:endParaRPr lang="en-US" dirty="0" smtClean="0">
              <a:latin typeface="Simplified Arabic" pitchFamily="18" charset="-78"/>
              <a:cs typeface="Simplified Arabic" pitchFamily="18" charset="-78"/>
            </a:endParaRPr>
          </a:p>
          <a:p>
            <a:pPr marL="582930" lvl="0" indent="-514350" algn="just">
              <a:buFont typeface="+mj-lt"/>
              <a:buAutoNum type="arabicPeriod"/>
            </a:pPr>
            <a:r>
              <a:rPr lang="ar-SA" b="1" dirty="0" smtClean="0">
                <a:solidFill>
                  <a:srgbClr val="00B0F0"/>
                </a:solidFill>
                <a:latin typeface="Simplified Arabic" pitchFamily="18" charset="-78"/>
                <a:cs typeface="Simplified Arabic" pitchFamily="18" charset="-78"/>
              </a:rPr>
              <a:t>زيادة وعي الفرد بعمليات الذاكرة، ويترتب على هذا زيادة احتمالات النجاح في تطبيق استراتجيات التذكر، وتنشيط المعلومات المخزنة بالذاكرة بشكل آلي، وجعل مستوى الأداء أكثر فاعلية.</a:t>
            </a:r>
            <a:endParaRPr lang="en-US" dirty="0" smtClean="0">
              <a:solidFill>
                <a:srgbClr val="00B0F0"/>
              </a:solidFill>
              <a:latin typeface="Simplified Arabic" pitchFamily="18" charset="-78"/>
              <a:cs typeface="Simplified Arabic" pitchFamily="18" charset="-78"/>
            </a:endParaRPr>
          </a:p>
          <a:p>
            <a:pPr marL="582930" lvl="0" indent="-514350" algn="just">
              <a:buFont typeface="+mj-lt"/>
              <a:buAutoNum type="arabicPeriod"/>
            </a:pPr>
            <a:r>
              <a:rPr lang="ar-SA" b="1" dirty="0" smtClean="0">
                <a:solidFill>
                  <a:srgbClr val="00B0F0"/>
                </a:solidFill>
                <a:latin typeface="Simplified Arabic" pitchFamily="18" charset="-78"/>
                <a:cs typeface="Simplified Arabic" pitchFamily="18" charset="-78"/>
              </a:rPr>
              <a:t>زيادة وعي الفرد بنواحي القوة والضعف في قدرات ذاكرته.</a:t>
            </a:r>
            <a:endParaRPr lang="en-US" dirty="0" smtClean="0">
              <a:solidFill>
                <a:srgbClr val="00B0F0"/>
              </a:solidFill>
              <a:latin typeface="Simplified Arabic" pitchFamily="18" charset="-78"/>
              <a:cs typeface="Simplified Arabic" pitchFamily="18" charset="-78"/>
            </a:endParaRPr>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88640"/>
            <a:ext cx="8424936" cy="6669360"/>
          </a:xfrm>
        </p:spPr>
        <p:txBody>
          <a:bodyPr>
            <a:normAutofit lnSpcReduction="10000"/>
          </a:bodyPr>
          <a:lstStyle/>
          <a:p>
            <a:pPr algn="just">
              <a:buNone/>
              <a:defRPr/>
            </a:pPr>
            <a:r>
              <a:rPr lang="ar-SA" sz="3600" b="1" dirty="0" smtClean="0">
                <a:solidFill>
                  <a:srgbClr val="FFFF00"/>
                </a:solidFill>
                <a:cs typeface="PT Bold Heading" pitchFamily="2" charset="-78"/>
              </a:rPr>
              <a:t>خامسًاـ خصائص العلم:</a:t>
            </a:r>
            <a:endParaRPr lang="ar-SA" sz="3200" b="1" dirty="0" smtClean="0">
              <a:solidFill>
                <a:srgbClr val="FFFF00"/>
              </a:solidFill>
              <a:latin typeface="Simplified Arabic" pitchFamily="18" charset="-78"/>
              <a:cs typeface="Simplified Arabic" pitchFamily="18" charset="-78"/>
            </a:endParaRPr>
          </a:p>
          <a:p>
            <a:pPr algn="just">
              <a:buNone/>
              <a:defRPr/>
            </a:pPr>
            <a:r>
              <a:rPr lang="ar-SA" sz="3200" b="1" dirty="0" smtClean="0">
                <a:solidFill>
                  <a:srgbClr val="FF0000"/>
                </a:solidFill>
                <a:latin typeface="Simplified Arabic" pitchFamily="18" charset="-78"/>
                <a:cs typeface="Simplified Arabic" pitchFamily="18" charset="-78"/>
              </a:rPr>
              <a:t>1- الموضوعية: </a:t>
            </a:r>
            <a:r>
              <a:rPr lang="ar-EG" sz="3200" b="1" dirty="0" smtClean="0">
                <a:solidFill>
                  <a:srgbClr val="00B0F0"/>
                </a:solidFill>
                <a:latin typeface="Simplified Arabic" pitchFamily="18" charset="-78"/>
                <a:cs typeface="Simplified Arabic" pitchFamily="18" charset="-78"/>
              </a:rPr>
              <a:t>تشير الموضوعية إلى البعد عن الأهواء والميول الذاتية عند الحكم علي المواقف، أو للتأكيد على اشتراك أكثر من شخص في إدراك وتسجيل خصائص الظاهرة بنفس الدرجة تقريبًا. </a:t>
            </a:r>
            <a:endParaRPr lang="en-US" sz="3200" dirty="0" smtClean="0">
              <a:solidFill>
                <a:srgbClr val="00B0F0"/>
              </a:solidFill>
              <a:latin typeface="Simplified Arabic" pitchFamily="18" charset="-78"/>
              <a:cs typeface="Simplified Arabic" pitchFamily="18" charset="-78"/>
            </a:endParaRPr>
          </a:p>
          <a:p>
            <a:pPr algn="just">
              <a:buNone/>
              <a:defRPr/>
            </a:pPr>
            <a:r>
              <a:rPr lang="ar-SA" sz="3200" b="1" dirty="0" smtClean="0">
                <a:solidFill>
                  <a:srgbClr val="FF0000"/>
                </a:solidFill>
                <a:latin typeface="Simplified Arabic" pitchFamily="18" charset="-78"/>
                <a:cs typeface="Simplified Arabic" pitchFamily="18" charset="-78"/>
              </a:rPr>
              <a:t>2- القابلية للتحقق: </a:t>
            </a:r>
            <a:r>
              <a:rPr lang="ar-EG" sz="3200" b="1" dirty="0" smtClean="0">
                <a:solidFill>
                  <a:srgbClr val="FFC000"/>
                </a:solidFill>
                <a:latin typeface="Simplified Arabic" pitchFamily="18" charset="-78"/>
                <a:cs typeface="Simplified Arabic" pitchFamily="18" charset="-78"/>
              </a:rPr>
              <a:t>وتعني إثبات صحة الفروض والنظريات، أو دحضها عن طريق المشاهدة المضبوطة والقياس والتجريب، وما يتبع ذلك من حذف الفروض نهائيًا، أو تعديلها، أو تغييرها. </a:t>
            </a:r>
            <a:endParaRPr lang="en-US" sz="3200" dirty="0" smtClean="0">
              <a:solidFill>
                <a:srgbClr val="FFC000"/>
              </a:solidFill>
              <a:latin typeface="Simplified Arabic" pitchFamily="18" charset="-78"/>
              <a:cs typeface="Simplified Arabic" pitchFamily="18" charset="-78"/>
            </a:endParaRPr>
          </a:p>
          <a:p>
            <a:pPr algn="just">
              <a:buNone/>
              <a:defRPr/>
            </a:pPr>
            <a:r>
              <a:rPr lang="ar-SA" sz="3200" b="1" dirty="0" smtClean="0">
                <a:solidFill>
                  <a:srgbClr val="FF0000"/>
                </a:solidFill>
                <a:latin typeface="Simplified Arabic" pitchFamily="18" charset="-78"/>
                <a:cs typeface="Simplified Arabic" pitchFamily="18" charset="-78"/>
              </a:rPr>
              <a:t>3- القياس: </a:t>
            </a:r>
            <a:r>
              <a:rPr lang="ar-EG" sz="3200" b="1" dirty="0" smtClean="0">
                <a:solidFill>
                  <a:schemeClr val="accent2">
                    <a:lumMod val="60000"/>
                    <a:lumOff val="40000"/>
                  </a:schemeClr>
                </a:solidFill>
                <a:latin typeface="Simplified Arabic" pitchFamily="18" charset="-78"/>
                <a:cs typeface="Simplified Arabic" pitchFamily="18" charset="-78"/>
              </a:rPr>
              <a:t>استخدام التقدير الكمي لوصف ما يوجد من خصائص الأشياء والأحداث وخصال الأشخاص.</a:t>
            </a:r>
            <a:r>
              <a:rPr lang="ar-SA" sz="3200" b="1" dirty="0" smtClean="0">
                <a:solidFill>
                  <a:schemeClr val="accent2">
                    <a:lumMod val="60000"/>
                    <a:lumOff val="40000"/>
                  </a:schemeClr>
                </a:solidFill>
                <a:latin typeface="Simplified Arabic" pitchFamily="18" charset="-78"/>
                <a:cs typeface="Simplified Arabic" pitchFamily="18" charset="-78"/>
              </a:rPr>
              <a:t> ويزيد </a:t>
            </a:r>
            <a:r>
              <a:rPr lang="ar-EG" sz="3200" b="1" dirty="0" smtClean="0">
                <a:solidFill>
                  <a:schemeClr val="accent2">
                    <a:lumMod val="60000"/>
                    <a:lumOff val="40000"/>
                  </a:schemeClr>
                </a:solidFill>
                <a:latin typeface="Simplified Arabic" pitchFamily="18" charset="-78"/>
                <a:cs typeface="Simplified Arabic" pitchFamily="18" charset="-78"/>
              </a:rPr>
              <a:t>القياس من دقة تقويم ما تتسم به الظواهر من خصائص، إذ أنه يوحد المعيار الذي يتم به تناول هذه الظاهرة.( التعريف الإجرائي ).</a:t>
            </a:r>
            <a:endParaRPr lang="ar-SA"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lnSpcReduction="10000"/>
          </a:bodyPr>
          <a:lstStyle/>
          <a:p>
            <a:pPr lvl="0"/>
            <a:r>
              <a:rPr lang="ar-SA" sz="3900" b="1" dirty="0" smtClean="0">
                <a:solidFill>
                  <a:srgbClr val="FFFF00"/>
                </a:solidFill>
                <a:cs typeface="PT Bold Heading" pitchFamily="2" charset="-78"/>
              </a:rPr>
              <a:t>أولاًـ إستراتيجية التسميع </a:t>
            </a:r>
            <a:r>
              <a:rPr lang="ar-SA" sz="3900" b="1" dirty="0" err="1" smtClean="0">
                <a:solidFill>
                  <a:srgbClr val="FFFF00"/>
                </a:solidFill>
                <a:cs typeface="PT Bold Heading" pitchFamily="2" charset="-78"/>
              </a:rPr>
              <a:t>الذاتي</a:t>
            </a:r>
            <a:r>
              <a:rPr lang="ar-SA" sz="4100" b="1" dirty="0" err="1" smtClean="0">
                <a:solidFill>
                  <a:srgbClr val="FFFF00"/>
                </a:solidFill>
                <a:cs typeface="PT Bold Heading" pitchFamily="2" charset="-78"/>
              </a:rPr>
              <a:t>:</a:t>
            </a:r>
            <a:r>
              <a:rPr lang="ar-SA" sz="4100" b="1" dirty="0" smtClean="0">
                <a:solidFill>
                  <a:srgbClr val="FFFF00"/>
                </a:solidFill>
                <a:cs typeface="PT Bold Heading" pitchFamily="2" charset="-78"/>
              </a:rPr>
              <a:t> </a:t>
            </a:r>
            <a:endParaRPr lang="en-US" sz="4100" dirty="0" smtClean="0">
              <a:solidFill>
                <a:srgbClr val="FFFF00"/>
              </a:solidFill>
              <a:cs typeface="PT Bold Heading" pitchFamily="2" charset="-78"/>
            </a:endParaRPr>
          </a:p>
          <a:p>
            <a:pPr algn="just"/>
            <a:r>
              <a:rPr lang="ar-SA" b="1" dirty="0" smtClean="0">
                <a:latin typeface="Simplified Arabic" pitchFamily="18" charset="-78"/>
                <a:cs typeface="Simplified Arabic" pitchFamily="18" charset="-78"/>
              </a:rPr>
              <a:t>ويُقصد </a:t>
            </a:r>
            <a:r>
              <a:rPr lang="ar-SA" b="1" dirty="0" err="1" smtClean="0">
                <a:latin typeface="Simplified Arabic" pitchFamily="18" charset="-78"/>
                <a:cs typeface="Simplified Arabic" pitchFamily="18" charset="-78"/>
              </a:rPr>
              <a:t>بها </a:t>
            </a:r>
            <a:r>
              <a:rPr lang="ar-SA" b="1" dirty="0" smtClean="0">
                <a:latin typeface="Simplified Arabic" pitchFamily="18" charset="-78"/>
                <a:cs typeface="Simplified Arabic" pitchFamily="18" charset="-78"/>
              </a:rPr>
              <a:t>” التسميع العلني أو الصريح للمعلومات المراد الاحتفاظ </a:t>
            </a:r>
            <a:r>
              <a:rPr lang="ar-SA" b="1" dirty="0" err="1" smtClean="0">
                <a:latin typeface="Simplified Arabic" pitchFamily="18" charset="-78"/>
                <a:cs typeface="Simplified Arabic" pitchFamily="18" charset="-78"/>
              </a:rPr>
              <a:t>بها.</a:t>
            </a:r>
            <a:r>
              <a:rPr lang="ar-SA" b="1" dirty="0" smtClean="0">
                <a:latin typeface="Simplified Arabic" pitchFamily="18" charset="-78"/>
                <a:cs typeface="Simplified Arabic" pitchFamily="18" charset="-78"/>
              </a:rPr>
              <a:t> " ويساعد هذا التسميع على تنظيم المادة المتعلمة، ويجعلها أكثر وضوحًا، ويضفي عليها معنى، الأمر الذي ييسر من عملية استرجاعها عند الحاجة </a:t>
            </a:r>
            <a:r>
              <a:rPr lang="ar-SA" b="1" dirty="0" err="1" smtClean="0">
                <a:latin typeface="Simplified Arabic" pitchFamily="18" charset="-78"/>
                <a:cs typeface="Simplified Arabic" pitchFamily="18" charset="-78"/>
              </a:rPr>
              <a:t>إليها.</a:t>
            </a:r>
            <a:r>
              <a:rPr lang="ar-SA" b="1" dirty="0" smtClean="0">
                <a:latin typeface="Simplified Arabic" pitchFamily="18" charset="-78"/>
                <a:cs typeface="Simplified Arabic" pitchFamily="18" charset="-78"/>
              </a:rPr>
              <a:t> وهذه الإستراتيجية سهلة التعلم وقابلة للتطبيق على مدى واسع من الأشخاص، فعلى سبيل المثال يسهل استخدامها مع التلاميذ العاديين وكذلك المتأخرين دراسيا، وأيضًا ذوي صعوبات </a:t>
            </a:r>
            <a:r>
              <a:rPr lang="ar-SA" b="1" dirty="0" err="1" smtClean="0">
                <a:latin typeface="Simplified Arabic" pitchFamily="18" charset="-78"/>
                <a:cs typeface="Simplified Arabic" pitchFamily="18" charset="-78"/>
              </a:rPr>
              <a:t>التعلم.</a:t>
            </a:r>
            <a:r>
              <a:rPr lang="ar-SA" b="1" dirty="0" smtClean="0">
                <a:latin typeface="Simplified Arabic" pitchFamily="18" charset="-78"/>
                <a:cs typeface="Simplified Arabic" pitchFamily="18" charset="-78"/>
              </a:rPr>
              <a:t> </a:t>
            </a:r>
            <a:r>
              <a:rPr lang="ar-SA" sz="3500" b="1" u="sng" dirty="0" smtClean="0">
                <a:solidFill>
                  <a:srgbClr val="FF0000"/>
                </a:solidFill>
                <a:latin typeface="Simplified Arabic" pitchFamily="18" charset="-78"/>
                <a:cs typeface="Simplified Arabic" pitchFamily="18" charset="-78"/>
              </a:rPr>
              <a:t>ويوجد في نظام الذاكرة اثنتان من عمليات التسميع </a:t>
            </a:r>
            <a:r>
              <a:rPr lang="ar-SA" sz="3500" b="1" u="sng" dirty="0" err="1" smtClean="0">
                <a:solidFill>
                  <a:srgbClr val="FF0000"/>
                </a:solidFill>
                <a:latin typeface="Simplified Arabic" pitchFamily="18" charset="-78"/>
                <a:cs typeface="Simplified Arabic" pitchFamily="18" charset="-78"/>
              </a:rPr>
              <a:t>هما </a:t>
            </a:r>
            <a:r>
              <a:rPr lang="ar-SA" b="1" dirty="0" err="1" smtClean="0">
                <a:latin typeface="Simplified Arabic" pitchFamily="18" charset="-78"/>
                <a:cs typeface="Simplified Arabic" pitchFamily="18" charset="-78"/>
              </a:rPr>
              <a:t>:</a:t>
            </a:r>
            <a:r>
              <a:rPr lang="ar-SA" b="1" dirty="0" smtClean="0">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a:p>
            <a:pPr marL="582930" lvl="0" indent="-514350" algn="just">
              <a:buFont typeface="+mj-lt"/>
              <a:buAutoNum type="arabicPeriod"/>
            </a:pPr>
            <a:r>
              <a:rPr lang="ar-SA" b="1" i="1" dirty="0" smtClean="0">
                <a:solidFill>
                  <a:schemeClr val="accent2">
                    <a:lumMod val="60000"/>
                    <a:lumOff val="40000"/>
                  </a:schemeClr>
                </a:solidFill>
                <a:latin typeface="Simplified Arabic" pitchFamily="18" charset="-78"/>
                <a:cs typeface="Simplified Arabic" pitchFamily="18" charset="-78"/>
              </a:rPr>
              <a:t>عملية تسميع في الذاكرة قصيرة المدى</a:t>
            </a:r>
            <a:r>
              <a:rPr lang="ar-SA" b="1" dirty="0" smtClean="0">
                <a:solidFill>
                  <a:schemeClr val="accent2">
                    <a:lumMod val="60000"/>
                    <a:lumOff val="40000"/>
                  </a:schemeClr>
                </a:solidFill>
                <a:latin typeface="Simplified Arabic" pitchFamily="18" charset="-78"/>
                <a:cs typeface="Simplified Arabic" pitchFamily="18" charset="-78"/>
              </a:rPr>
              <a:t>: </a:t>
            </a:r>
            <a:r>
              <a:rPr lang="ar-SA" b="1" dirty="0" smtClean="0">
                <a:latin typeface="Simplified Arabic" pitchFamily="18" charset="-78"/>
                <a:cs typeface="Simplified Arabic" pitchFamily="18" charset="-78"/>
              </a:rPr>
              <a:t>ويُلجأ إليها عندما يكون الهدف هو الاستخدام الفوري أو الآني للمعلومات.</a:t>
            </a:r>
            <a:endParaRPr lang="en-US" dirty="0" smtClean="0">
              <a:latin typeface="Simplified Arabic" pitchFamily="18" charset="-78"/>
              <a:cs typeface="Simplified Arabic" pitchFamily="18" charset="-78"/>
            </a:endParaRPr>
          </a:p>
          <a:p>
            <a:pPr marL="582930" lvl="0" indent="-514350" algn="just">
              <a:buFont typeface="+mj-lt"/>
              <a:buAutoNum type="arabicPeriod"/>
            </a:pPr>
            <a:r>
              <a:rPr lang="ar-SA" b="1" i="1" dirty="0" smtClean="0">
                <a:solidFill>
                  <a:schemeClr val="accent2">
                    <a:lumMod val="60000"/>
                    <a:lumOff val="40000"/>
                  </a:schemeClr>
                </a:solidFill>
                <a:latin typeface="Simplified Arabic" pitchFamily="18" charset="-78"/>
                <a:cs typeface="Simplified Arabic" pitchFamily="18" charset="-78"/>
              </a:rPr>
              <a:t>عملية تسميع في الذاكرة طويلة المدى: </a:t>
            </a:r>
            <a:r>
              <a:rPr lang="ar-SA" b="1" dirty="0" smtClean="0">
                <a:latin typeface="Simplified Arabic" pitchFamily="18" charset="-78"/>
                <a:cs typeface="Simplified Arabic" pitchFamily="18" charset="-78"/>
              </a:rPr>
              <a:t>ويُلجأ إليها عندما يكون الهدف هو الاحتفاظ بالمعلومات لمدة طويلة، لذلك يعيد الشخص ترديد المعلومات، وربطها ببعض الأشياء المألوفة بالنسبة له كي تساعده على تذكرها بسهولة فيما بعد.</a:t>
            </a:r>
            <a:endParaRPr lang="en-US" dirty="0" smtClean="0">
              <a:latin typeface="Simplified Arabic" pitchFamily="18" charset="-78"/>
              <a:cs typeface="Simplified Arabic" pitchFamily="18" charset="-78"/>
            </a:endParaRPr>
          </a:p>
          <a:p>
            <a:endParaRPr lang="ar-SA"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fontScale="92500" lnSpcReduction="10000"/>
          </a:bodyPr>
          <a:lstStyle/>
          <a:p>
            <a:pPr lvl="0">
              <a:buNone/>
            </a:pPr>
            <a:r>
              <a:rPr lang="ar-SA" sz="3900" b="1" dirty="0" smtClean="0">
                <a:solidFill>
                  <a:srgbClr val="FFFF00"/>
                </a:solidFill>
                <a:cs typeface="PT Bold Heading" pitchFamily="2" charset="-78"/>
              </a:rPr>
              <a:t>ثانيًاـ إستراتيجية التنظيم أو </a:t>
            </a:r>
            <a:r>
              <a:rPr lang="ar-SA" sz="3900" b="1" dirty="0" err="1" smtClean="0">
                <a:solidFill>
                  <a:srgbClr val="FFFF00"/>
                </a:solidFill>
                <a:cs typeface="PT Bold Heading" pitchFamily="2" charset="-78"/>
              </a:rPr>
              <a:t>التحزيم:</a:t>
            </a:r>
            <a:r>
              <a:rPr lang="ar-SA" sz="3900" b="1" dirty="0" smtClean="0">
                <a:solidFill>
                  <a:srgbClr val="FFFF00"/>
                </a:solidFill>
                <a:cs typeface="PT Bold Heading" pitchFamily="2" charset="-78"/>
              </a:rPr>
              <a:t> </a:t>
            </a:r>
            <a:endParaRPr lang="en-US" sz="3900" b="1" dirty="0" smtClean="0">
              <a:solidFill>
                <a:srgbClr val="FFFF00"/>
              </a:solidFill>
              <a:cs typeface="PT Bold Heading" pitchFamily="2" charset="-78"/>
            </a:endParaRPr>
          </a:p>
          <a:p>
            <a:pPr algn="just"/>
            <a:r>
              <a:rPr lang="ar-SA" b="1" dirty="0" smtClean="0">
                <a:latin typeface="Simplified Arabic" pitchFamily="18" charset="-78"/>
                <a:cs typeface="Simplified Arabic" pitchFamily="18" charset="-78"/>
              </a:rPr>
              <a:t>تشير هذه الإستراتيجية </a:t>
            </a:r>
            <a:r>
              <a:rPr lang="ar-SA" b="1" dirty="0" err="1" smtClean="0">
                <a:latin typeface="Simplified Arabic" pitchFamily="18" charset="-78"/>
                <a:cs typeface="Simplified Arabic" pitchFamily="18" charset="-78"/>
              </a:rPr>
              <a:t>إلى </a:t>
            </a:r>
            <a:r>
              <a:rPr lang="ar-SA" b="1" dirty="0" smtClean="0">
                <a:latin typeface="Simplified Arabic" pitchFamily="18" charset="-78"/>
                <a:cs typeface="Simplified Arabic" pitchFamily="18" charset="-78"/>
              </a:rPr>
              <a:t>" </a:t>
            </a:r>
            <a:r>
              <a:rPr lang="ar-SA" sz="3500" b="1" dirty="0" smtClean="0">
                <a:solidFill>
                  <a:srgbClr val="92D050"/>
                </a:solidFill>
                <a:latin typeface="Simplified Arabic" pitchFamily="18" charset="-78"/>
                <a:cs typeface="Simplified Arabic" pitchFamily="18" charset="-78"/>
              </a:rPr>
              <a:t>عملية تجميع أو تصنيف العناصر المتشابهة وفق تنظيم معين، يتمثل في تحديد نمط من العلاقات بين وحدات المعرفة المراد الاحتفاظ بها." </a:t>
            </a:r>
            <a:r>
              <a:rPr lang="ar-SA" b="1" dirty="0" smtClean="0">
                <a:latin typeface="Simplified Arabic" pitchFamily="18" charset="-78"/>
                <a:cs typeface="Simplified Arabic" pitchFamily="18" charset="-78"/>
              </a:rPr>
              <a:t>فعلى سبيل المثال يمكن القول </a:t>
            </a:r>
            <a:r>
              <a:rPr lang="ar-SA" b="1" dirty="0" err="1" smtClean="0">
                <a:latin typeface="Simplified Arabic" pitchFamily="18" charset="-78"/>
                <a:cs typeface="Simplified Arabic" pitchFamily="18" charset="-78"/>
              </a:rPr>
              <a:t>أن </a:t>
            </a:r>
            <a:r>
              <a:rPr lang="ar-SA" b="1" dirty="0" smtClean="0">
                <a:latin typeface="Simplified Arabic" pitchFamily="18" charset="-78"/>
                <a:cs typeface="Simplified Arabic" pitchFamily="18" charset="-78"/>
              </a:rPr>
              <a:t>" الأسد، والضبع، والفهد، </a:t>
            </a:r>
            <a:r>
              <a:rPr lang="ar-SA" b="1" dirty="0" err="1" smtClean="0">
                <a:latin typeface="Simplified Arabic" pitchFamily="18" charset="-78"/>
                <a:cs typeface="Simplified Arabic" pitchFamily="18" charset="-78"/>
              </a:rPr>
              <a:t>والأبل</a:t>
            </a:r>
            <a:r>
              <a:rPr lang="ar-SA" b="1" dirty="0" smtClean="0">
                <a:latin typeface="Simplified Arabic" pitchFamily="18" charset="-78"/>
                <a:cs typeface="Simplified Arabic" pitchFamily="18" charset="-78"/>
              </a:rPr>
              <a:t>، الخراف، والأبقار" حيوانات، </a:t>
            </a:r>
            <a:r>
              <a:rPr lang="ar-SA" b="1" dirty="0" err="1" smtClean="0">
                <a:latin typeface="Simplified Arabic" pitchFamily="18" charset="-78"/>
                <a:cs typeface="Simplified Arabic" pitchFamily="18" charset="-78"/>
              </a:rPr>
              <a:t>لكن </a:t>
            </a:r>
            <a:r>
              <a:rPr lang="ar-SA" b="1" dirty="0" smtClean="0">
                <a:latin typeface="Simplified Arabic" pitchFamily="18" charset="-78"/>
                <a:cs typeface="Simplified Arabic" pitchFamily="18" charset="-78"/>
              </a:rPr>
              <a:t>" الأسد، والضبع، والفهد" حيوانات مفترسة، أما </a:t>
            </a:r>
            <a:r>
              <a:rPr lang="ar-SA" b="1" dirty="0" err="1" smtClean="0">
                <a:latin typeface="Simplified Arabic" pitchFamily="18" charset="-78"/>
                <a:cs typeface="Simplified Arabic" pitchFamily="18" charset="-78"/>
              </a:rPr>
              <a:t>الأبل</a:t>
            </a:r>
            <a:r>
              <a:rPr lang="ar-SA" b="1" dirty="0" smtClean="0">
                <a:latin typeface="Simplified Arabic" pitchFamily="18" charset="-78"/>
                <a:cs typeface="Simplified Arabic" pitchFamily="18" charset="-78"/>
              </a:rPr>
              <a:t>، والخراف، والأبقار" فإنها </a:t>
            </a:r>
            <a:r>
              <a:rPr lang="ar-SA" b="1" dirty="0" err="1" smtClean="0">
                <a:latin typeface="Simplified Arabic" pitchFamily="18" charset="-78"/>
                <a:cs typeface="Simplified Arabic" pitchFamily="18" charset="-78"/>
              </a:rPr>
              <a:t>حيوانات.......</a:t>
            </a:r>
            <a:endParaRPr lang="en-US" dirty="0" smtClean="0">
              <a:latin typeface="Simplified Arabic" pitchFamily="18" charset="-78"/>
              <a:cs typeface="Simplified Arabic" pitchFamily="18" charset="-78"/>
            </a:endParaRPr>
          </a:p>
          <a:p>
            <a:pPr algn="just"/>
            <a:r>
              <a:rPr lang="ar-SA" sz="3900" b="1" u="sng" dirty="0" smtClean="0">
                <a:solidFill>
                  <a:srgbClr val="FF0000"/>
                </a:solidFill>
                <a:latin typeface="Simplified Arabic" pitchFamily="18" charset="-78"/>
                <a:cs typeface="Simplified Arabic" pitchFamily="18" charset="-78"/>
              </a:rPr>
              <a:t>وتتمثل طرق التنظيم في كل من:</a:t>
            </a:r>
            <a:endParaRPr lang="en-US" sz="3900" u="sng" dirty="0" smtClean="0">
              <a:solidFill>
                <a:srgbClr val="FF0000"/>
              </a:solidFill>
              <a:latin typeface="Simplified Arabic" pitchFamily="18" charset="-78"/>
              <a:cs typeface="Simplified Arabic" pitchFamily="18" charset="-78"/>
            </a:endParaRPr>
          </a:p>
          <a:p>
            <a:pPr marL="582930" lvl="0" indent="-514350" algn="just">
              <a:buFont typeface="+mj-lt"/>
              <a:buAutoNum type="arabicPeriod"/>
            </a:pPr>
            <a:r>
              <a:rPr lang="ar-SA" sz="3500" b="1" dirty="0" smtClean="0">
                <a:solidFill>
                  <a:schemeClr val="accent2">
                    <a:lumMod val="60000"/>
                    <a:lumOff val="40000"/>
                  </a:schemeClr>
                </a:solidFill>
                <a:latin typeface="Simplified Arabic" pitchFamily="18" charset="-78"/>
                <a:cs typeface="Simplified Arabic" pitchFamily="18" charset="-78"/>
              </a:rPr>
              <a:t>استراتيجيات تنظيم مهام التعلم البسيطة: </a:t>
            </a:r>
            <a:r>
              <a:rPr lang="ar-SA" b="1" dirty="0" smtClean="0">
                <a:latin typeface="Simplified Arabic" pitchFamily="18" charset="-78"/>
                <a:cs typeface="Simplified Arabic" pitchFamily="18" charset="-78"/>
              </a:rPr>
              <a:t>تُستخدم لتحويل المعلومات إلى صيغة أخرى أسهل فهمًا، كأن يستخدم المتعلم نظامًا أو أساسًا معينًا لتنظيم العناصر أو المعلومات غير </a:t>
            </a:r>
            <a:r>
              <a:rPr lang="ar-SA" b="1" dirty="0" err="1" smtClean="0">
                <a:latin typeface="Simplified Arabic" pitchFamily="18" charset="-78"/>
                <a:cs typeface="Simplified Arabic" pitchFamily="18" charset="-78"/>
              </a:rPr>
              <a:t>المرتبة.</a:t>
            </a:r>
            <a:r>
              <a:rPr lang="ar-SA" b="1" dirty="0" smtClean="0">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a:p>
            <a:pPr marL="582930" lvl="0" indent="-514350" algn="just">
              <a:buFont typeface="+mj-lt"/>
              <a:buAutoNum type="arabicPeriod"/>
            </a:pPr>
            <a:r>
              <a:rPr lang="ar-SA" sz="3500" b="1" dirty="0" smtClean="0">
                <a:solidFill>
                  <a:schemeClr val="accent2">
                    <a:lumMod val="60000"/>
                    <a:lumOff val="40000"/>
                  </a:schemeClr>
                </a:solidFill>
                <a:latin typeface="Simplified Arabic" pitchFamily="18" charset="-78"/>
                <a:cs typeface="Simplified Arabic" pitchFamily="18" charset="-78"/>
              </a:rPr>
              <a:t>استراتيجيات تنظيم مهام التعلم المعقدة: </a:t>
            </a:r>
            <a:r>
              <a:rPr lang="ar-SA" b="1" dirty="0" smtClean="0">
                <a:latin typeface="Simplified Arabic" pitchFamily="18" charset="-78"/>
                <a:cs typeface="Simplified Arabic" pitchFamily="18" charset="-78"/>
              </a:rPr>
              <a:t>وتتضمن تكوين خريطة معرفية للمعلومات توضح العلاقات فيما بينها، أو عمل تنظيم هرمي، أي تحديد النقطة الأساسية والنقاط التي تتفرع منها، أو رسم يوضح العلاقة السببية بين عدة </a:t>
            </a:r>
            <a:r>
              <a:rPr lang="ar-SA" b="1" dirty="0" err="1" smtClean="0">
                <a:latin typeface="Simplified Arabic" pitchFamily="18" charset="-78"/>
                <a:cs typeface="Simplified Arabic" pitchFamily="18" charset="-78"/>
              </a:rPr>
              <a:t>متغيرات.</a:t>
            </a:r>
            <a:r>
              <a:rPr lang="ar-SA" b="1" dirty="0" smtClean="0">
                <a:latin typeface="Simplified Arabic" pitchFamily="18" charset="-78"/>
                <a:cs typeface="Simplified Arabic" pitchFamily="18" charset="-78"/>
              </a:rPr>
              <a:t> </a:t>
            </a:r>
            <a:endParaRPr lang="ar-SA" dirty="0" smtClean="0"/>
          </a:p>
          <a:p>
            <a:endParaRPr lang="ar-SA"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lstStyle/>
          <a:p>
            <a:pPr lvl="0"/>
            <a:r>
              <a:rPr lang="ar-SA" sz="3200" b="1" u="sng" dirty="0" smtClean="0">
                <a:solidFill>
                  <a:srgbClr val="FF0000"/>
                </a:solidFill>
                <a:latin typeface="Simplified Arabic" pitchFamily="18" charset="-78"/>
                <a:cs typeface="Simplified Arabic" pitchFamily="18" charset="-78"/>
              </a:rPr>
              <a:t>وتتوقف كفاءة عملية التنظيم على العوامل التالية:</a:t>
            </a:r>
            <a:endParaRPr lang="en-US" sz="3200" b="1" u="sng" dirty="0" smtClean="0">
              <a:solidFill>
                <a:srgbClr val="FF0000"/>
              </a:solidFill>
              <a:latin typeface="Simplified Arabic" pitchFamily="18" charset="-78"/>
              <a:cs typeface="Simplified Arabic" pitchFamily="18" charset="-78"/>
            </a:endParaRPr>
          </a:p>
          <a:p>
            <a:pPr marL="582930" lvl="0" indent="-514350" algn="just">
              <a:buFont typeface="+mj-lt"/>
              <a:buAutoNum type="arabicPeriod"/>
            </a:pPr>
            <a:r>
              <a:rPr lang="ar-SA" b="1" dirty="0" smtClean="0">
                <a:latin typeface="Simplified Arabic" pitchFamily="18" charset="-78"/>
                <a:cs typeface="Simplified Arabic" pitchFamily="18" charset="-78"/>
              </a:rPr>
              <a:t>قابلية المادة للتنظيم أو التصنيف أو الربط بين مكوناتها.</a:t>
            </a:r>
            <a:endParaRPr lang="en-US" dirty="0" smtClean="0">
              <a:latin typeface="Simplified Arabic" pitchFamily="18" charset="-78"/>
              <a:cs typeface="Simplified Arabic" pitchFamily="18" charset="-78"/>
            </a:endParaRPr>
          </a:p>
          <a:p>
            <a:pPr marL="582930" lvl="0" indent="-514350" algn="just">
              <a:buFont typeface="+mj-lt"/>
              <a:buAutoNum type="arabicPeriod"/>
            </a:pPr>
            <a:r>
              <a:rPr lang="ar-SA" b="1" dirty="0" smtClean="0">
                <a:latin typeface="Simplified Arabic" pitchFamily="18" charset="-78"/>
                <a:cs typeface="Simplified Arabic" pitchFamily="18" charset="-78"/>
              </a:rPr>
              <a:t>مدى ألفة الشخص بالمادة.</a:t>
            </a:r>
            <a:endParaRPr lang="en-US" dirty="0" smtClean="0">
              <a:latin typeface="Simplified Arabic" pitchFamily="18" charset="-78"/>
              <a:cs typeface="Simplified Arabic" pitchFamily="18" charset="-78"/>
            </a:endParaRPr>
          </a:p>
          <a:p>
            <a:pPr marL="582930" lvl="0" indent="-514350" algn="just">
              <a:buFont typeface="+mj-lt"/>
              <a:buAutoNum type="arabicPeriod"/>
            </a:pPr>
            <a:r>
              <a:rPr lang="ar-SA" b="1" dirty="0" smtClean="0">
                <a:latin typeface="Simplified Arabic" pitchFamily="18" charset="-78"/>
                <a:cs typeface="Simplified Arabic" pitchFamily="18" charset="-78"/>
              </a:rPr>
              <a:t>كيفية عرض المادة موضوع الحفظ والتذكر أو تنظيمها.</a:t>
            </a:r>
            <a:endParaRPr lang="en-US" dirty="0" smtClean="0">
              <a:latin typeface="Simplified Arabic" pitchFamily="18" charset="-78"/>
              <a:cs typeface="Simplified Arabic" pitchFamily="18" charset="-78"/>
            </a:endParaRPr>
          </a:p>
          <a:p>
            <a:pPr marL="582930" lvl="0" indent="-514350" algn="just">
              <a:buFont typeface="+mj-lt"/>
              <a:buAutoNum type="arabicPeriod"/>
            </a:pPr>
            <a:r>
              <a:rPr lang="ar-SA" b="1" dirty="0" smtClean="0">
                <a:latin typeface="Simplified Arabic" pitchFamily="18" charset="-78"/>
                <a:cs typeface="Simplified Arabic" pitchFamily="18" charset="-78"/>
              </a:rPr>
              <a:t>النشاط الذاتي الذي يبذله الفرد في حفظها وتجهيــزها واسترجاعــها.</a:t>
            </a:r>
            <a:endParaRPr lang="en-US" dirty="0" smtClean="0">
              <a:latin typeface="Simplified Arabic" pitchFamily="18" charset="-78"/>
              <a:cs typeface="Simplified Arabic" pitchFamily="18" charset="-78"/>
            </a:endParaRPr>
          </a:p>
          <a:p>
            <a:pPr algn="just"/>
            <a:r>
              <a:rPr lang="ar-SA" sz="3200" b="1" u="sng" dirty="0" smtClean="0">
                <a:solidFill>
                  <a:srgbClr val="FF0000"/>
                </a:solidFill>
                <a:latin typeface="Simplified Arabic" pitchFamily="18" charset="-78"/>
                <a:cs typeface="Simplified Arabic" pitchFamily="18" charset="-78"/>
              </a:rPr>
              <a:t>الخطوات الإجرائية لتطبيق إستراتيجية </a:t>
            </a:r>
            <a:r>
              <a:rPr lang="ar-SA" sz="3200" b="1" u="sng" dirty="0" err="1" smtClean="0">
                <a:solidFill>
                  <a:srgbClr val="FF0000"/>
                </a:solidFill>
                <a:latin typeface="Simplified Arabic" pitchFamily="18" charset="-78"/>
                <a:cs typeface="Simplified Arabic" pitchFamily="18" charset="-78"/>
              </a:rPr>
              <a:t>التنظيم :</a:t>
            </a:r>
            <a:endParaRPr lang="en-US" sz="3200" b="1" u="sng" dirty="0" smtClean="0">
              <a:solidFill>
                <a:srgbClr val="FF0000"/>
              </a:solidFill>
              <a:latin typeface="Simplified Arabic" pitchFamily="18" charset="-78"/>
              <a:cs typeface="Simplified Arabic" pitchFamily="18" charset="-78"/>
            </a:endParaRPr>
          </a:p>
          <a:p>
            <a:pPr marL="582930" lvl="0" indent="-514350" algn="just">
              <a:buFont typeface="+mj-lt"/>
              <a:buAutoNum type="arabicPeriod"/>
            </a:pPr>
            <a:r>
              <a:rPr lang="ar-SA" b="1" dirty="0" smtClean="0">
                <a:latin typeface="Simplified Arabic" pitchFamily="18" charset="-78"/>
                <a:cs typeface="Simplified Arabic" pitchFamily="18" charset="-78"/>
              </a:rPr>
              <a:t>إدراك الشخص لوجود علاقات بين مكونات المادة التي يتعلمها.</a:t>
            </a:r>
            <a:endParaRPr lang="en-US" dirty="0" smtClean="0">
              <a:latin typeface="Simplified Arabic" pitchFamily="18" charset="-78"/>
              <a:cs typeface="Simplified Arabic" pitchFamily="18" charset="-78"/>
            </a:endParaRPr>
          </a:p>
          <a:p>
            <a:pPr marL="582930" lvl="0" indent="-514350" algn="just">
              <a:buFont typeface="+mj-lt"/>
              <a:buAutoNum type="arabicPeriod"/>
            </a:pPr>
            <a:r>
              <a:rPr lang="ar-SA" b="1" dirty="0" smtClean="0">
                <a:latin typeface="Simplified Arabic" pitchFamily="18" charset="-78"/>
                <a:cs typeface="Simplified Arabic" pitchFamily="18" charset="-78"/>
              </a:rPr>
              <a:t>محاولة الشخص التوصل إلى المبدأ الذي يمكن في ضوئه تصنيف هذه المادة.</a:t>
            </a:r>
            <a:endParaRPr lang="en-US" dirty="0" smtClean="0">
              <a:latin typeface="Simplified Arabic" pitchFamily="18" charset="-78"/>
              <a:cs typeface="Simplified Arabic" pitchFamily="18" charset="-78"/>
            </a:endParaRPr>
          </a:p>
          <a:p>
            <a:pPr marL="582930" lvl="0" indent="-514350" algn="just">
              <a:buFont typeface="+mj-lt"/>
              <a:buAutoNum type="arabicPeriod"/>
            </a:pPr>
            <a:r>
              <a:rPr lang="ar-SA" b="1" dirty="0" smtClean="0">
                <a:latin typeface="Simplified Arabic" pitchFamily="18" charset="-78"/>
                <a:cs typeface="Simplified Arabic" pitchFamily="18" charset="-78"/>
              </a:rPr>
              <a:t>تكرار الشخص للعناصر المتضمنة في كل فئة مما يؤدي إلى حفظ القائمة </a:t>
            </a:r>
            <a:r>
              <a:rPr lang="ar-SA" b="1" dirty="0" err="1" smtClean="0">
                <a:latin typeface="Simplified Arabic" pitchFamily="18" charset="-78"/>
                <a:cs typeface="Simplified Arabic" pitchFamily="18" charset="-78"/>
              </a:rPr>
              <a:t>كلها .</a:t>
            </a:r>
            <a:endParaRPr lang="en-US" dirty="0" smtClean="0">
              <a:latin typeface="Simplified Arabic" pitchFamily="18" charset="-78"/>
              <a:cs typeface="Simplified Arabic" pitchFamily="18" charset="-78"/>
            </a:endParaRPr>
          </a:p>
          <a:p>
            <a:endParaRPr lang="ar-SA"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lstStyle/>
          <a:p>
            <a:pPr lvl="0">
              <a:buNone/>
            </a:pPr>
            <a:r>
              <a:rPr lang="ar-SA" sz="3900" b="1" dirty="0" smtClean="0">
                <a:solidFill>
                  <a:srgbClr val="FFFF00"/>
                </a:solidFill>
                <a:cs typeface="PT Bold Heading" pitchFamily="2" charset="-78"/>
              </a:rPr>
              <a:t>ثالثًاـ إستراتيجية التصور أو التخيل:</a:t>
            </a:r>
            <a:endParaRPr lang="en-US" sz="3900" b="1" dirty="0" smtClean="0">
              <a:solidFill>
                <a:srgbClr val="FFFF00"/>
              </a:solidFill>
              <a:cs typeface="PT Bold Heading" pitchFamily="2" charset="-78"/>
            </a:endParaRPr>
          </a:p>
          <a:p>
            <a:pPr algn="just"/>
            <a:r>
              <a:rPr lang="ar-SA" b="1" dirty="0" smtClean="0">
                <a:latin typeface="Simplified Arabic" pitchFamily="18" charset="-78"/>
                <a:cs typeface="Simplified Arabic" pitchFamily="18" charset="-78"/>
              </a:rPr>
              <a:t>ويقصد </a:t>
            </a:r>
            <a:r>
              <a:rPr lang="ar-SA" b="1" dirty="0" err="1" smtClean="0">
                <a:latin typeface="Simplified Arabic" pitchFamily="18" charset="-78"/>
                <a:cs typeface="Simplified Arabic" pitchFamily="18" charset="-78"/>
              </a:rPr>
              <a:t>بها: </a:t>
            </a:r>
            <a:r>
              <a:rPr lang="ar-SA" sz="3200" b="1" dirty="0" smtClean="0">
                <a:solidFill>
                  <a:srgbClr val="FF0000"/>
                </a:solidFill>
                <a:latin typeface="Simplified Arabic" pitchFamily="18" charset="-78"/>
                <a:cs typeface="Simplified Arabic" pitchFamily="18" charset="-78"/>
              </a:rPr>
              <a:t>" إنتاج صور عقلية مبتكرة ترتبط بالمادة المقروءة، مما يؤدي إلى تحسن في عملية تذكر هذه </a:t>
            </a:r>
            <a:r>
              <a:rPr lang="ar-SA" sz="3200" b="1" dirty="0" err="1" smtClean="0">
                <a:solidFill>
                  <a:srgbClr val="FF0000"/>
                </a:solidFill>
                <a:latin typeface="Simplified Arabic" pitchFamily="18" charset="-78"/>
                <a:cs typeface="Simplified Arabic" pitchFamily="18" charset="-78"/>
              </a:rPr>
              <a:t>المادة.</a:t>
            </a:r>
            <a:r>
              <a:rPr lang="ar-SA" sz="3200" b="1" dirty="0" smtClean="0">
                <a:solidFill>
                  <a:srgbClr val="FF0000"/>
                </a:solidFill>
                <a:latin typeface="Simplified Arabic" pitchFamily="18" charset="-78"/>
                <a:cs typeface="Simplified Arabic" pitchFamily="18" charset="-78"/>
              </a:rPr>
              <a:t> " </a:t>
            </a:r>
            <a:r>
              <a:rPr lang="ar-SA" b="1" dirty="0" smtClean="0">
                <a:latin typeface="Simplified Arabic" pitchFamily="18" charset="-78"/>
                <a:cs typeface="Simplified Arabic" pitchFamily="18" charset="-78"/>
              </a:rPr>
              <a:t>ويشير مفهوم التصور الذهني  إلى حدوث تمثيل عقلي أو صورة ذهنية للشيء الذي سبق للمرء أن تعرض له، ولا يكون له وجود فعلي لحظة </a:t>
            </a:r>
            <a:r>
              <a:rPr lang="ar-SA" b="1" dirty="0" err="1" smtClean="0">
                <a:latin typeface="Simplified Arabic" pitchFamily="18" charset="-78"/>
                <a:cs typeface="Simplified Arabic" pitchFamily="18" charset="-78"/>
              </a:rPr>
              <a:t>تصوره.</a:t>
            </a:r>
            <a:r>
              <a:rPr lang="ar-SA" b="1" dirty="0" smtClean="0">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a:p>
            <a:pPr algn="just"/>
            <a:r>
              <a:rPr lang="ar-SA" b="1" dirty="0" smtClean="0">
                <a:solidFill>
                  <a:srgbClr val="92D050"/>
                </a:solidFill>
                <a:latin typeface="Simplified Arabic" pitchFamily="18" charset="-78"/>
                <a:cs typeface="Simplified Arabic" pitchFamily="18" charset="-78"/>
              </a:rPr>
              <a:t>وتظهر أهمية هذه الإستراتيجية من أن الكلمات العيانية ذات الكيان الملموس يسهل تصورها مثل </a:t>
            </a:r>
            <a:r>
              <a:rPr lang="ar-SA" b="1" dirty="0" err="1" smtClean="0">
                <a:solidFill>
                  <a:srgbClr val="92D050"/>
                </a:solidFill>
                <a:latin typeface="Simplified Arabic" pitchFamily="18" charset="-78"/>
                <a:cs typeface="Simplified Arabic" pitchFamily="18" charset="-78"/>
              </a:rPr>
              <a:t>كلمتي </a:t>
            </a:r>
            <a:r>
              <a:rPr lang="ar-SA" b="1" dirty="0" smtClean="0">
                <a:solidFill>
                  <a:srgbClr val="92D050"/>
                </a:solidFill>
                <a:latin typeface="Simplified Arabic" pitchFamily="18" charset="-78"/>
                <a:cs typeface="Simplified Arabic" pitchFamily="18" charset="-78"/>
              </a:rPr>
              <a:t>(حصان أو </a:t>
            </a:r>
            <a:r>
              <a:rPr lang="ar-SA" b="1" dirty="0" err="1" smtClean="0">
                <a:solidFill>
                  <a:srgbClr val="92D050"/>
                </a:solidFill>
                <a:latin typeface="Simplified Arabic" pitchFamily="18" charset="-78"/>
                <a:cs typeface="Simplified Arabic" pitchFamily="18" charset="-78"/>
              </a:rPr>
              <a:t>شجرة </a:t>
            </a:r>
            <a:r>
              <a:rPr lang="ar-SA" b="1" dirty="0" smtClean="0">
                <a:solidFill>
                  <a:srgbClr val="92D050"/>
                </a:solidFill>
                <a:latin typeface="Simplified Arabic" pitchFamily="18" charset="-78"/>
                <a:cs typeface="Simplified Arabic" pitchFamily="18" charset="-78"/>
              </a:rPr>
              <a:t>)، ويكون تعلمها أسهل من تعلم الكلمات المجردة التي ليس لها </a:t>
            </a:r>
            <a:r>
              <a:rPr lang="ar-SA" b="1" dirty="0" err="1" smtClean="0">
                <a:solidFill>
                  <a:srgbClr val="92D050"/>
                </a:solidFill>
                <a:latin typeface="Simplified Arabic" pitchFamily="18" charset="-78"/>
                <a:cs typeface="Simplified Arabic" pitchFamily="18" charset="-78"/>
              </a:rPr>
              <a:t>ترميزات</a:t>
            </a:r>
            <a:r>
              <a:rPr lang="ar-SA" b="1" dirty="0" smtClean="0">
                <a:solidFill>
                  <a:srgbClr val="92D050"/>
                </a:solidFill>
                <a:latin typeface="Simplified Arabic" pitchFamily="18" charset="-78"/>
                <a:cs typeface="Simplified Arabic" pitchFamily="18" charset="-78"/>
              </a:rPr>
              <a:t> حسية ملموسة، مثل </a:t>
            </a:r>
            <a:r>
              <a:rPr lang="ar-SA" b="1" dirty="0" err="1" smtClean="0">
                <a:solidFill>
                  <a:srgbClr val="92D050"/>
                </a:solidFill>
                <a:latin typeface="Simplified Arabic" pitchFamily="18" charset="-78"/>
                <a:cs typeface="Simplified Arabic" pitchFamily="18" charset="-78"/>
              </a:rPr>
              <a:t>كلمتي </a:t>
            </a:r>
            <a:r>
              <a:rPr lang="ar-SA" b="1" dirty="0" smtClean="0">
                <a:solidFill>
                  <a:srgbClr val="92D050"/>
                </a:solidFill>
                <a:latin typeface="Simplified Arabic" pitchFamily="18" charset="-78"/>
                <a:cs typeface="Simplified Arabic" pitchFamily="18" charset="-78"/>
              </a:rPr>
              <a:t>(حقيقة، حرية)، وهذا  نظرًا لأن الكلمات المحسوسة يتم تذكرها من وجهتين ككلمات أولا، ثم كصور ذهنية ثانيًا، بينما تمثل الكلمات المجردة لفظيًا فقط.</a:t>
            </a:r>
            <a:endParaRPr lang="ar-SA" dirty="0" smtClean="0"/>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820472" cy="6669360"/>
          </a:xfrm>
        </p:spPr>
        <p:txBody>
          <a:bodyPr>
            <a:noAutofit/>
          </a:bodyPr>
          <a:lstStyle/>
          <a:p>
            <a:pPr algn="just">
              <a:buNone/>
              <a:defRPr/>
            </a:pPr>
            <a:r>
              <a:rPr lang="ar-SA" sz="3200" b="1" dirty="0" smtClean="0">
                <a:solidFill>
                  <a:srgbClr val="FF0000"/>
                </a:solidFill>
                <a:latin typeface="Simplified Arabic" pitchFamily="18" charset="-78"/>
                <a:cs typeface="Simplified Arabic" pitchFamily="18" charset="-78"/>
              </a:rPr>
              <a:t>4- الطابع التراكمي ( غير الشخصي ):</a:t>
            </a:r>
            <a:r>
              <a:rPr lang="ar-EG" sz="3200" b="1" dirty="0" smtClean="0">
                <a:latin typeface="Simplified Arabic" pitchFamily="18" charset="-78"/>
                <a:cs typeface="Simplified Arabic" pitchFamily="18" charset="-78"/>
              </a:rPr>
              <a:t>يُنسب العمل في بداياته لشخص ما، ثم إذا كان قابل للتحقق والإعادة يضاف إلي التراث العلمي الإنساني مما يحقق نوعًا من التقدم والارتقاء. </a:t>
            </a:r>
            <a:endParaRPr lang="en-US" sz="3200" dirty="0" smtClean="0">
              <a:latin typeface="Simplified Arabic" pitchFamily="18" charset="-78"/>
              <a:cs typeface="Simplified Arabic" pitchFamily="18" charset="-78"/>
            </a:endParaRPr>
          </a:p>
          <a:p>
            <a:pPr algn="just">
              <a:buNone/>
              <a:defRPr/>
            </a:pPr>
            <a:r>
              <a:rPr lang="ar-SA" sz="3200" b="1" dirty="0" smtClean="0">
                <a:solidFill>
                  <a:srgbClr val="FF0000"/>
                </a:solidFill>
                <a:latin typeface="Simplified Arabic" pitchFamily="18" charset="-78"/>
                <a:cs typeface="Simplified Arabic" pitchFamily="18" charset="-78"/>
              </a:rPr>
              <a:t>5- العلاقة الدينامية بين المشاهدات الواقعية والنظريات العلمية:</a:t>
            </a:r>
            <a:r>
              <a:rPr lang="ar-SA" sz="3200" b="1" dirty="0" smtClean="0">
                <a:latin typeface="Simplified Arabic" pitchFamily="18" charset="-78"/>
                <a:cs typeface="Simplified Arabic" pitchFamily="18" charset="-78"/>
              </a:rPr>
              <a:t> وجود علاقة دينامية بين المشاهدات الواقعية والنظريات العلمية، فالنشاط العلمي نشاط دينامي متتابع الحلقات تتفاعل فيه كل من المشاهدة والمفاهيم النظرية التي تمثل النماذج النظرية المجردة.</a:t>
            </a:r>
            <a:endParaRPr lang="en-US" sz="3200" dirty="0" smtClean="0">
              <a:latin typeface="Simplified Arabic" pitchFamily="18" charset="-78"/>
              <a:cs typeface="Simplified Arabic" pitchFamily="18" charset="-78"/>
            </a:endParaRPr>
          </a:p>
          <a:p>
            <a:pPr algn="just">
              <a:buNone/>
              <a:defRPr/>
            </a:pPr>
            <a:r>
              <a:rPr lang="ar-SA" sz="3200" b="1" dirty="0" smtClean="0">
                <a:latin typeface="Simplified Arabic" pitchFamily="18" charset="-78"/>
                <a:cs typeface="Simplified Arabic" pitchFamily="18" charset="-78"/>
              </a:rPr>
              <a:t>6</a:t>
            </a:r>
            <a:r>
              <a:rPr lang="ar-SA" sz="3200" b="1" dirty="0" smtClean="0">
                <a:solidFill>
                  <a:srgbClr val="FF0000"/>
                </a:solidFill>
                <a:latin typeface="Simplified Arabic" pitchFamily="18" charset="-78"/>
                <a:cs typeface="Simplified Arabic" pitchFamily="18" charset="-78"/>
              </a:rPr>
              <a:t>- قابلية العلم لأن يصحح نفسه: </a:t>
            </a:r>
            <a:r>
              <a:rPr lang="ar-SA" sz="3200" b="1" dirty="0" smtClean="0">
                <a:latin typeface="Simplified Arabic" pitchFamily="18" charset="-78"/>
                <a:cs typeface="Simplified Arabic" pitchFamily="18" charset="-78"/>
              </a:rPr>
              <a:t>كل الباحثين يتبعون طريقة واحدة في التفكير ومنهج واحد فتصحح البحوث التحققية أخطاء سابقتها.</a:t>
            </a:r>
            <a:endParaRPr lang="en-US" sz="3200" dirty="0" smtClean="0">
              <a:latin typeface="Simplified Arabic" pitchFamily="18" charset="-78"/>
              <a:cs typeface="Simplified Arabic" pitchFamily="18" charset="-78"/>
            </a:endParaRPr>
          </a:p>
          <a:p>
            <a:pPr algn="just">
              <a:buNone/>
              <a:defRPr/>
            </a:pPr>
            <a:r>
              <a:rPr lang="ar-SA" sz="3200" b="1" dirty="0" smtClean="0">
                <a:latin typeface="Simplified Arabic" pitchFamily="18" charset="-78"/>
                <a:cs typeface="Simplified Arabic" pitchFamily="18" charset="-78"/>
              </a:rPr>
              <a:t>7</a:t>
            </a:r>
            <a:r>
              <a:rPr lang="ar-SA" sz="3200" b="1" dirty="0" smtClean="0">
                <a:solidFill>
                  <a:srgbClr val="FF0000"/>
                </a:solidFill>
                <a:latin typeface="Simplified Arabic" pitchFamily="18" charset="-78"/>
                <a:cs typeface="Simplified Arabic" pitchFamily="18" charset="-78"/>
              </a:rPr>
              <a:t> ـ القابلية للاستعادة: </a:t>
            </a:r>
            <a:r>
              <a:rPr lang="ar-SA" sz="3200" b="1" dirty="0" smtClean="0">
                <a:latin typeface="Simplified Arabic" pitchFamily="18" charset="-78"/>
                <a:cs typeface="Simplified Arabic" pitchFamily="18" charset="-78"/>
              </a:rPr>
              <a:t>وتعني الحصول على نفس النتائج عند إعادة إجراء التجربة مرة أخرى في ظل تطابق الموقف التجريبي.</a:t>
            </a:r>
            <a:endParaRPr lang="ar-SA"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669360"/>
          </a:xfrm>
        </p:spPr>
        <p:txBody>
          <a:bodyPr>
            <a:normAutofit fontScale="92500"/>
          </a:bodyPr>
          <a:lstStyle/>
          <a:p>
            <a:pPr algn="ctr">
              <a:buNone/>
              <a:defRPr/>
            </a:pPr>
            <a:r>
              <a:rPr lang="ar-SA" sz="3900" dirty="0" smtClean="0">
                <a:solidFill>
                  <a:srgbClr val="FFFF00"/>
                </a:solidFill>
                <a:cs typeface="PT Bold Heading" pitchFamily="2" charset="-78"/>
              </a:rPr>
              <a:t>مدخل إلى علم النفس التجريبي:</a:t>
            </a:r>
            <a:endParaRPr lang="en-US" sz="3900" dirty="0" smtClean="0">
              <a:solidFill>
                <a:srgbClr val="FFFF00"/>
              </a:solidFill>
              <a:cs typeface="PT Bold Heading" pitchFamily="2" charset="-78"/>
            </a:endParaRPr>
          </a:p>
          <a:p>
            <a:pPr algn="just">
              <a:buNone/>
              <a:defRPr/>
            </a:pPr>
            <a:r>
              <a:rPr lang="ar-SA" sz="3900" b="1" dirty="0" smtClean="0">
                <a:solidFill>
                  <a:srgbClr val="FF0000"/>
                </a:solidFill>
                <a:latin typeface="Simplified Arabic" pitchFamily="18" charset="-78"/>
                <a:cs typeface="PT Bold Heading" pitchFamily="2" charset="-78"/>
              </a:rPr>
              <a:t>أولاًـ تاريخ علم النفس التجريبي:</a:t>
            </a:r>
          </a:p>
          <a:p>
            <a:pPr algn="just">
              <a:defRPr/>
            </a:pPr>
            <a:r>
              <a:rPr lang="ar-SA" b="1" dirty="0" smtClean="0">
                <a:latin typeface="Simplified Arabic" pitchFamily="18" charset="-78"/>
                <a:cs typeface="Simplified Arabic" pitchFamily="18" charset="-78"/>
              </a:rPr>
              <a:t>جمع </a:t>
            </a:r>
            <a:r>
              <a:rPr lang="ar-SA" b="1" dirty="0" smtClean="0">
                <a:solidFill>
                  <a:srgbClr val="FF0000"/>
                </a:solidFill>
                <a:latin typeface="Simplified Arabic" pitchFamily="18" charset="-78"/>
                <a:cs typeface="Simplified Arabic" pitchFamily="18" charset="-78"/>
              </a:rPr>
              <a:t>هيرمان فون هيلمهولتز</a:t>
            </a:r>
            <a:r>
              <a:rPr lang="ar-SA" b="1" dirty="0" smtClean="0">
                <a:latin typeface="Simplified Arabic" pitchFamily="18" charset="-78"/>
                <a:cs typeface="Simplified Arabic" pitchFamily="18" charset="-78"/>
              </a:rPr>
              <a:t>(1821-1894م) في نشاطه بين الفيزياء والفيزيولوجيا وعلم النفس، فقام بإجراء دراسات تتعلق بسرعة حدوث الدفعة العصبية(1850). فقام بإثارة أحد الأعصاب الحركية لدى الضفدع بواسطة تيار كهربائي ضعيف. وأعاد هذه العملية مرات عديدة ومن نقاط مختلفة من العصب الحركي. وفي كلّ مرة كان يحسب المسافة الفاصلة بين النقاط المثارة ويسجل استجابة الضفدع(انقباض العضلة) عن طريق جهاز خاص أعده خصيصاً لهذه الغاية(كيموجراف). ولاحظ المجرب أن ثمة فروقاً زمنية بين الاستجابات الحركية التي تصدر عن الضفدع، وأنَّ هذه الفروق تتناسب والفروق بين المسافات الفاصلة بين النقاط المثارة والعضلة. ومن خلال تعيين الفروق المكانية ومعرفة الفروق الزمنية تمكن هيلمهولتز من تحديد سرعة حدوث الاستثارة ووجد أنها مساوية لـ 25 متراً في الثانية.</a:t>
            </a:r>
            <a:endParaRPr lang="en-US" dirty="0" smtClean="0">
              <a:latin typeface="Simplified Arabic" pitchFamily="18" charset="-78"/>
              <a:cs typeface="Simplified Arabic" pitchFamily="18" charset="-78"/>
            </a:endParaRPr>
          </a:p>
          <a:p>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669360"/>
          </a:xfrm>
        </p:spPr>
        <p:txBody>
          <a:bodyPr>
            <a:normAutofit/>
          </a:bodyPr>
          <a:lstStyle/>
          <a:p>
            <a:pPr algn="just"/>
            <a:r>
              <a:rPr lang="ar-SA" sz="3600" b="1" dirty="0" smtClean="0">
                <a:latin typeface="Simplified Arabic" pitchFamily="18" charset="-78"/>
                <a:cs typeface="Simplified Arabic" pitchFamily="18" charset="-78"/>
              </a:rPr>
              <a:t>ويرى </a:t>
            </a:r>
            <a:r>
              <a:rPr lang="ar-SA" sz="3600" b="1" dirty="0" smtClean="0">
                <a:solidFill>
                  <a:srgbClr val="FF0000"/>
                </a:solidFill>
                <a:latin typeface="Simplified Arabic" pitchFamily="18" charset="-78"/>
                <a:cs typeface="Simplified Arabic" pitchFamily="18" charset="-78"/>
              </a:rPr>
              <a:t>دونديرس</a:t>
            </a:r>
            <a:r>
              <a:rPr lang="ar-SA" sz="3600" b="1" dirty="0" smtClean="0">
                <a:latin typeface="Simplified Arabic" pitchFamily="18" charset="-78"/>
                <a:cs typeface="Simplified Arabic" pitchFamily="18" charset="-78"/>
              </a:rPr>
              <a:t>(1818-1889م) أن تصورات الإنسان عن العالم الخارجي تتكون نتيجة نشاط العقد العصبية الناتج عن المثيرات الخارجية التي تستقبلها أعضاء الحس. وقام بقياس الزمن الذي يفصل بين التنبيه والاستجابة. وقد وضعت النتائج التي انتهى إليها حدًا لإدعاءات بعض العلماء بأن العملية النفسية غير قابلة للقياس. وأظهرت أنها ظاهرة موضوعية تحدث في الزمان والمكان. وبهذا فتح دونديرس الباب أمام لاحقيه ليقدموا دراسات اتخذت من الاستجابات الحركية والكلامية موضوعًا لها بوصفها وقائع نفسية.</a:t>
            </a:r>
            <a:endParaRPr lang="ar-SA"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0"/>
            <a:ext cx="8964488" cy="6857999"/>
          </a:xfrm>
        </p:spPr>
        <p:txBody>
          <a:bodyPr>
            <a:normAutofit/>
          </a:bodyPr>
          <a:lstStyle/>
          <a:p>
            <a:r>
              <a:rPr lang="ar-SA" sz="4000" dirty="0" smtClean="0">
                <a:solidFill>
                  <a:schemeClr val="tx2">
                    <a:satMod val="200000"/>
                  </a:schemeClr>
                </a:solidFill>
              </a:rPr>
              <a:t>أهداف المقرر</a:t>
            </a:r>
          </a:p>
          <a:p>
            <a:r>
              <a:rPr lang="ar-SA" sz="4000" b="1" dirty="0" smtClean="0">
                <a:solidFill>
                  <a:srgbClr val="FF0000"/>
                </a:solidFill>
                <a:latin typeface="Simplified Arabic" pitchFamily="18" charset="-78"/>
                <a:cs typeface="Simplified Arabic" pitchFamily="18" charset="-78"/>
              </a:rPr>
              <a:t>أن يدرك الطالب أن السبب في تطور علم النفس يرجع إلى الدراسة التجريبية للسلوك.</a:t>
            </a:r>
          </a:p>
          <a:p>
            <a:r>
              <a:rPr lang="ar-SA" sz="4000" b="1" dirty="0" smtClean="0">
                <a:solidFill>
                  <a:srgbClr val="FF0000"/>
                </a:solidFill>
                <a:latin typeface="Simplified Arabic" pitchFamily="18" charset="-78"/>
                <a:cs typeface="Simplified Arabic" pitchFamily="18" charset="-78"/>
              </a:rPr>
              <a:t>2 ـ أن يتعرف الطالب على أسس المنهج التجريبي. </a:t>
            </a:r>
          </a:p>
          <a:p>
            <a:r>
              <a:rPr lang="ar-SA" sz="4000" b="1" dirty="0" smtClean="0">
                <a:solidFill>
                  <a:srgbClr val="FF0000"/>
                </a:solidFill>
                <a:latin typeface="Simplified Arabic" pitchFamily="18" charset="-78"/>
                <a:cs typeface="Simplified Arabic" pitchFamily="18" charset="-78"/>
              </a:rPr>
              <a:t>3 ـ أن يتعلم الطالب كيفية تصميم التجربة، وأنواع التصميمات التجريبية ، واختيار مشكلة البحث وصياغة الفروض والتحقق من صحتها. </a:t>
            </a:r>
            <a:endParaRPr lang="en-US" sz="4000" b="1" dirty="0" smtClean="0">
              <a:solidFill>
                <a:srgbClr val="FF0000"/>
              </a:solidFill>
              <a:latin typeface="Simplified Arabic" pitchFamily="18" charset="-78"/>
              <a:cs typeface="Simplified Arabic" pitchFamily="18" charset="-78"/>
            </a:endParaRPr>
          </a:p>
          <a:p>
            <a:endParaRPr lang="ar-SA"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496944" cy="6480720"/>
          </a:xfrm>
        </p:spPr>
        <p:txBody>
          <a:bodyPr>
            <a:normAutofit fontScale="92500"/>
          </a:bodyPr>
          <a:lstStyle/>
          <a:p>
            <a:pPr algn="just"/>
            <a:r>
              <a:rPr lang="ar-SA" sz="3600" b="1" dirty="0" smtClean="0">
                <a:latin typeface="Simplified Arabic" pitchFamily="18" charset="-78"/>
                <a:cs typeface="Simplified Arabic" pitchFamily="18" charset="-78"/>
              </a:rPr>
              <a:t>اهتم </a:t>
            </a:r>
            <a:r>
              <a:rPr lang="ar-SA" sz="3600" b="1" dirty="0" smtClean="0">
                <a:solidFill>
                  <a:srgbClr val="FF0000"/>
                </a:solidFill>
                <a:latin typeface="Simplified Arabic" pitchFamily="18" charset="-78"/>
                <a:cs typeface="Simplified Arabic" pitchFamily="18" charset="-78"/>
              </a:rPr>
              <a:t>إرنست فيبر</a:t>
            </a:r>
            <a:r>
              <a:rPr lang="ar-SA" sz="3600" b="1" dirty="0" smtClean="0">
                <a:latin typeface="Simplified Arabic" pitchFamily="18" charset="-78"/>
                <a:cs typeface="Simplified Arabic" pitchFamily="18" charset="-78"/>
              </a:rPr>
              <a:t>(1795-1878م) في بداية نشاطه العلمي بدراسة حاسة اللمس. ونشر حول هذا الموضوع كتابين، أولهما "اللمس" (1834)، وثانيهما "اللمس والحساسية العامة"(1846). وحاول فيبر في مؤلفيه عرض نتائج مشاهداته وتجاربه التي تركزت حول آليات ظاهرة اللمس ومواقع وجودها في جسم الإنسان ومقارنتها بالحساسيّة العامة. وزيادة على هذا اهتم بمسألة قدرة الإنسان على الإحساس بالفرق بين المنبهات اللمسية والبصرية والسمعية. فدرس الاختلاف بين البشر من حيث قدراتهم على التمييز بين الأوزان والأصوات والأشكال بطريقة تجريبية. فقد كان يطلب من مفحوصيه، مثلاً، مقارنة شيئين من حيث الوزن.</a:t>
            </a:r>
            <a:endParaRPr lang="en-US" sz="3600" dirty="0" smtClean="0">
              <a:latin typeface="Simplified Arabic" pitchFamily="18" charset="-78"/>
              <a:cs typeface="Simplified Arabic" pitchFamily="18" charset="-78"/>
            </a:endParaRPr>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669360"/>
          </a:xfrm>
        </p:spPr>
        <p:txBody>
          <a:bodyPr>
            <a:normAutofit/>
          </a:bodyPr>
          <a:lstStyle/>
          <a:p>
            <a:pPr algn="just"/>
            <a:r>
              <a:rPr lang="ar-SA" sz="3200" b="1" dirty="0" smtClean="0">
                <a:latin typeface="Simplified Arabic" pitchFamily="18" charset="-78"/>
                <a:cs typeface="Simplified Arabic" pitchFamily="18" charset="-78"/>
              </a:rPr>
              <a:t>اشتغل </a:t>
            </a:r>
            <a:r>
              <a:rPr lang="ar-SA" sz="3200" b="1" dirty="0" smtClean="0">
                <a:solidFill>
                  <a:srgbClr val="FF0000"/>
                </a:solidFill>
                <a:latin typeface="Simplified Arabic" pitchFamily="18" charset="-78"/>
                <a:cs typeface="Simplified Arabic" pitchFamily="18" charset="-78"/>
              </a:rPr>
              <a:t>جوستاف فخنر</a:t>
            </a:r>
            <a:r>
              <a:rPr lang="ar-SA" sz="3200" b="1" dirty="0" smtClean="0">
                <a:latin typeface="Simplified Arabic" pitchFamily="18" charset="-78"/>
                <a:cs typeface="Simplified Arabic" pitchFamily="18" charset="-78"/>
              </a:rPr>
              <a:t>(1801-1887م) خلال حياته في الفلسفة والفيزياء والفيزيولوجيا والسيكوفيزياء. وقدم إلى جامعة ليبزيخ لدراسة الطب عام 1817. وهو العام الذي وصل فيبر إليها لتدريس التشريح. ومن ثمّ قام فخنر بتدريس الفيزياء منذ عام 1834. ويرى فخنر أن الظاهرة الحسية تمر بأربع مراحل: التنبيه ( المرحلة الفيزيائية )، والإثارة ( المرحلة الفيزيولوجية )، والإحساس ( المرحلة النفسية )، والمحاكمة ( المرحلة المنطقية ). وأن العتبة هي نقطة الانتقال من المرحلة الثانية ( الفيزيولوجية ) إلى المرحلة الثالثة ( النفسية ). وقام فخنر بصياغة نتائج دراساته  في شكل قانون رياض، وأطلق عليه فخنر بتواضع "قانون فيبر".</a:t>
            </a:r>
            <a:endParaRPr lang="ar-SA"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676456" cy="6408712"/>
          </a:xfrm>
        </p:spPr>
        <p:txBody>
          <a:bodyPr>
            <a:normAutofit lnSpcReduction="10000"/>
          </a:bodyPr>
          <a:lstStyle/>
          <a:p>
            <a:pPr algn="just"/>
            <a:r>
              <a:rPr lang="ar-SA" b="1" dirty="0" smtClean="0">
                <a:latin typeface="Simplified Arabic" pitchFamily="18" charset="-78"/>
                <a:cs typeface="Simplified Arabic" pitchFamily="18" charset="-78"/>
              </a:rPr>
              <a:t>بدأ </a:t>
            </a:r>
            <a:r>
              <a:rPr lang="ar-SA" b="1" dirty="0" smtClean="0">
                <a:solidFill>
                  <a:srgbClr val="FF0000"/>
                </a:solidFill>
                <a:latin typeface="Simplified Arabic" pitchFamily="18" charset="-78"/>
                <a:cs typeface="Simplified Arabic" pitchFamily="18" charset="-78"/>
              </a:rPr>
              <a:t>ويليام فونت</a:t>
            </a:r>
            <a:r>
              <a:rPr lang="ar-SA" b="1" dirty="0" smtClean="0">
                <a:latin typeface="Simplified Arabic" pitchFamily="18" charset="-78"/>
                <a:cs typeface="Simplified Arabic" pitchFamily="18" charset="-78"/>
              </a:rPr>
              <a:t>(1832-1920م) حياته العلمية كطبيب ثم كاختصاصي في الفيزيولوجيا. ولعل أهم ما قدمه فونت هو كتابه "مبادئ علم النفس الفيزيولوجي" الذي نشره عام 1874، وتأسيسه لأول مخبر سيكولوجي عام 1879، تحول بعد فترة قصيرة إلى معهد زاره ودرس فيه العديد من رواد علم النفس في العالم. وتركزت البحوث التجريبية في المخبر على محاور ثلاثة: أ-دراسة الحس والإدراك البصري واللمسي والسمعي، ب-السيكوفيزياء، ج-دراسة زمن الرجع. ولكي يتسنى نشر نتائج هذه البحوث أسس فونت مجلة "الدراسات الفلسفية" عام 1881. و رأى فونت إن علم النفس، يجب أن يدرس الخبرة الداخلية المباشرة للفرد. وقد حدد الخبرة على هذا النحو، وألحق بها تلك الصفات كي يكسبها خصوصية تميزها، بل وتفصلها عن خبرة الفرد الخارجية. وبعد أن أجرى فونت سلسلة من التجارب المعملية مستخدمًا طريقة الاستبطان اعترضته صعوبات كثيرة بسبب تفاوت قدرة المفحوصين على التعبير عما يدور في داخلهم. </a:t>
            </a:r>
            <a:endParaRPr lang="en-US" dirty="0" smtClean="0">
              <a:latin typeface="Simplified Arabic" pitchFamily="18" charset="-78"/>
              <a:cs typeface="Simplified Arabic" pitchFamily="18" charset="-78"/>
            </a:endParaRPr>
          </a:p>
          <a:p>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640"/>
            <a:ext cx="8748464" cy="6480720"/>
          </a:xfrm>
        </p:spPr>
        <p:txBody>
          <a:bodyPr/>
          <a:lstStyle/>
          <a:p>
            <a:pPr algn="just"/>
            <a:r>
              <a:rPr lang="ar-SA" sz="3600" b="1" dirty="0" smtClean="0">
                <a:latin typeface="Simplified Arabic" pitchFamily="18" charset="-78"/>
                <a:cs typeface="Simplified Arabic" pitchFamily="18" charset="-78"/>
              </a:rPr>
              <a:t>أخضع عالم النفس الألماني </a:t>
            </a:r>
            <a:r>
              <a:rPr lang="ar-SA" sz="3600" b="1" dirty="0" smtClean="0">
                <a:solidFill>
                  <a:srgbClr val="FF0000"/>
                </a:solidFill>
                <a:latin typeface="Simplified Arabic" pitchFamily="18" charset="-78"/>
                <a:cs typeface="Simplified Arabic" pitchFamily="18" charset="-78"/>
              </a:rPr>
              <a:t>هيرمان ابنجهاوس </a:t>
            </a:r>
            <a:r>
              <a:rPr lang="ar-SA" sz="3600" b="1" dirty="0" smtClean="0">
                <a:latin typeface="Simplified Arabic" pitchFamily="18" charset="-78"/>
                <a:cs typeface="Simplified Arabic" pitchFamily="18" charset="-78"/>
              </a:rPr>
              <a:t>(1850-1909) إحدى الوظائف النفسية المعقدة، وهي التذكر، للدراسة التجريبية، مدشنًا بذلك عهدًا جديدًا في تاريخ علم النفس التجريبي. وفي إحدى زياراته لفرنسا، وبينما كان يطوف شوارع باريس عثر بالمصادفة في أحد المحلات الصغيرة لبيع الكتب على كتاب "عناصر السيكوفيزياء". وقد أعجب بهذا المؤلف أيّما إعجاب، ولاسيما برهان صاحبه على إمكانية قياس الظاهرة النفسية (الحس) قياسًا كميًا. وقرر المضي في هذا المنهج، فوقع اختياره على موضوع التذكر.</a:t>
            </a:r>
            <a:endParaRPr lang="en-US" sz="3600" dirty="0" smtClean="0">
              <a:latin typeface="Simplified Arabic" pitchFamily="18" charset="-78"/>
              <a:cs typeface="Simplified Arabic" pitchFamily="18" charset="-78"/>
            </a:endParaRPr>
          </a:p>
          <a:p>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424936" cy="6669360"/>
          </a:xfrm>
        </p:spPr>
        <p:txBody>
          <a:bodyPr>
            <a:normAutofit/>
          </a:bodyPr>
          <a:lstStyle/>
          <a:p>
            <a:pPr algn="just"/>
            <a:r>
              <a:rPr lang="ar-SA" sz="3200" b="1" dirty="0" smtClean="0">
                <a:latin typeface="Simplified Arabic" pitchFamily="18" charset="-78"/>
                <a:cs typeface="Simplified Arabic" pitchFamily="18" charset="-78"/>
              </a:rPr>
              <a:t>واشتملت دراسة ابنجهاوس على 2300 مقطعٍ عديمة المعنى، ولقد ساعدته لغته الألمانية المعروفة بكلماتها الطويلة من وضع هذا العدد من المقاطع. ويكمن سبب اختياره للمقاطع عديمة المعنى في أنه أراد أن تكون عناصر مادة تجربته متساوية في درجة صعوبتها بالنسبة لكافة الأشخاص. وزيادة على هذا حرص على استبعاد أي تصور أو تداع محتمل يمكن أن يثيره المقاطع لدى الشخص. ثم قام ابنجهاوس بترتيب هذه المقاطع في سلاسل ذات أطوال متدرجة، تتألف أولاها من ثلاثة مقاطع والثانية من أربعة مقاطع، وهكذا إلى أن يصل عدد مقاطع السلسلة الأخيرة إلى ثلاثة عشر. وبهذا توصل ابنجهاوس إلى وضع العديد من المهمات التي تتألف كل واحدة من مجموعة من السلاسل.</a:t>
            </a:r>
            <a:endParaRPr lang="ar-SA"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496944" cy="6408712"/>
          </a:xfrm>
        </p:spPr>
        <p:txBody>
          <a:bodyPr>
            <a:normAutofit fontScale="92500" lnSpcReduction="10000"/>
          </a:bodyPr>
          <a:lstStyle/>
          <a:p>
            <a:pPr algn="just">
              <a:defRPr/>
            </a:pPr>
            <a:r>
              <a:rPr lang="ar-SA" sz="3200" b="1" dirty="0" smtClean="0">
                <a:latin typeface="Simplified Arabic" pitchFamily="18" charset="-78"/>
                <a:cs typeface="Simplified Arabic" pitchFamily="18" charset="-78"/>
              </a:rPr>
              <a:t>وتوصل إلى أن عدد المرات اللازم لاسترجاع مادة ما يتناسب طردًا مع طولها، فكلما كانت المادة طويلة تطلبت مهمة حفظها واسترجاعها فيما بعد على نحو صحيح عددًا أكبر من المرات. ووجد أن عدد المرات اللازم لإعادة حفظ موضوع ما يتناقص مع مرور الزمن، إذ أن الجزء الأكبر من المادة المنسية يقع في الفترة الزمنية التي تعقب الحفظ مباشرة.</a:t>
            </a:r>
            <a:endParaRPr lang="en-US" sz="3200" dirty="0" smtClean="0">
              <a:latin typeface="Simplified Arabic" pitchFamily="18" charset="-78"/>
              <a:cs typeface="Simplified Arabic" pitchFamily="18" charset="-78"/>
            </a:endParaRPr>
          </a:p>
          <a:p>
            <a:pPr algn="just">
              <a:defRPr/>
            </a:pPr>
            <a:r>
              <a:rPr lang="ar-SA" sz="3200" b="1" dirty="0" smtClean="0">
                <a:latin typeface="Simplified Arabic" pitchFamily="18" charset="-78"/>
                <a:cs typeface="Simplified Arabic" pitchFamily="18" charset="-78"/>
              </a:rPr>
              <a:t>وسمحت آراء ابنجهاوس بالانتقال من مجال النظرية إلى ميدان تطبيقها وتعميمها على أرض الواقع. ولهذا السبب الجوهري يمكن اعتبار طريقة ابنجهاوس أول طريقة سيكولوجية علمية، نظرًا لاستخدامه طريقة موضوعية في بحث واحدة من الوظائف العقلية العليا، وتأكيده على قياس الفعل وليس القول مثلما فعل فونت. </a:t>
            </a:r>
            <a:endParaRPr lang="en-US" sz="3200" dirty="0" smtClean="0">
              <a:latin typeface="Simplified Arabic" pitchFamily="18" charset="-78"/>
              <a:cs typeface="Simplified Arabic" pitchFamily="18" charset="-78"/>
            </a:endParaRPr>
          </a:p>
          <a:p>
            <a:pPr algn="just">
              <a:defRPr/>
            </a:pPr>
            <a:r>
              <a:rPr lang="ar-SA" sz="3200" b="1" dirty="0" smtClean="0">
                <a:latin typeface="Simplified Arabic" pitchFamily="18" charset="-78"/>
                <a:cs typeface="Simplified Arabic" pitchFamily="18" charset="-78"/>
              </a:rPr>
              <a:t>ويكاد يجمع النقاد والمؤرخون من المهتمين بعلم النفس على أن كتاب "حول التذكر" الذي نشره ابنجهاوس عام 1885 هو واحد من أكثر المؤلفات في علم النفس التجريبي دقة وأصالة. </a:t>
            </a:r>
            <a:endParaRPr lang="en-US" sz="3200" dirty="0" smtClean="0">
              <a:latin typeface="Simplified Arabic" pitchFamily="18" charset="-78"/>
              <a:cs typeface="Simplified Arabic" pitchFamily="18" charset="-78"/>
            </a:endParaRPr>
          </a:p>
          <a:p>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496944" cy="6408712"/>
          </a:xfrm>
        </p:spPr>
        <p:txBody>
          <a:bodyPr>
            <a:normAutofit lnSpcReduction="10000"/>
          </a:bodyPr>
          <a:lstStyle/>
          <a:p>
            <a:pPr>
              <a:buNone/>
            </a:pPr>
            <a:r>
              <a:rPr lang="ar-SA" sz="3600" b="1" dirty="0" smtClean="0">
                <a:solidFill>
                  <a:srgbClr val="FF0000"/>
                </a:solidFill>
                <a:latin typeface="Simplified Arabic" pitchFamily="18" charset="-78"/>
                <a:cs typeface="PT Bold Heading" pitchFamily="2" charset="-78"/>
              </a:rPr>
              <a:t>ثانيًاـ تعريف علم النفس التجريبي:</a:t>
            </a:r>
          </a:p>
          <a:p>
            <a:pPr algn="just">
              <a:lnSpc>
                <a:spcPct val="80000"/>
              </a:lnSpc>
            </a:pPr>
            <a:r>
              <a:rPr lang="ar-SA" sz="3600" b="1" u="sng" dirty="0" smtClean="0"/>
              <a:t>" </a:t>
            </a:r>
            <a:r>
              <a:rPr lang="ar-SA" sz="3600" b="1" u="sng" dirty="0" smtClean="0">
                <a:solidFill>
                  <a:srgbClr val="FFFF00"/>
                </a:solidFill>
                <a:latin typeface="Simplified Arabic" pitchFamily="18" charset="-78"/>
                <a:cs typeface="Simplified Arabic" pitchFamily="18" charset="-78"/>
              </a:rPr>
              <a:t>هو أحد فروع </a:t>
            </a:r>
            <a:r>
              <a:rPr lang="ar-SA" sz="3600" b="1" u="sng" dirty="0" smtClean="0">
                <a:solidFill>
                  <a:srgbClr val="FFFF00"/>
                </a:solidFill>
                <a:latin typeface="Simplified Arabic" pitchFamily="18" charset="-78"/>
                <a:cs typeface="Simplified Arabic" pitchFamily="18" charset="-78"/>
                <a:hlinkClick r:id="rId2" tooltip="علم النفس"/>
              </a:rPr>
              <a:t>علم النفس</a:t>
            </a:r>
            <a:r>
              <a:rPr lang="ar-SA" sz="3600" b="1" u="sng" dirty="0" smtClean="0">
                <a:solidFill>
                  <a:srgbClr val="FFFF00"/>
                </a:solidFill>
                <a:latin typeface="Simplified Arabic" pitchFamily="18" charset="-78"/>
                <a:cs typeface="Simplified Arabic" pitchFamily="18" charset="-78"/>
              </a:rPr>
              <a:t> الأساسية التي تستهدف ابتكار طرق جديدة للبحث العلمي، وتطوير أساليب إجراء وتصميم التجارب العلمية".</a:t>
            </a:r>
            <a:r>
              <a:rPr lang="ar-SA" sz="3600" b="1" i="1" dirty="0" smtClean="0">
                <a:solidFill>
                  <a:srgbClr val="FFFF00"/>
                </a:solidFill>
                <a:latin typeface="Simplified Arabic" pitchFamily="18" charset="-78"/>
                <a:cs typeface="Simplified Arabic" pitchFamily="18" charset="-78"/>
              </a:rPr>
              <a:t> </a:t>
            </a:r>
          </a:p>
          <a:p>
            <a:pPr algn="just">
              <a:lnSpc>
                <a:spcPct val="80000"/>
              </a:lnSpc>
            </a:pPr>
            <a:r>
              <a:rPr lang="ar-SA" sz="3600" b="1" dirty="0" smtClean="0">
                <a:latin typeface="Simplified Arabic" pitchFamily="18" charset="-78"/>
                <a:cs typeface="Simplified Arabic" pitchFamily="18" charset="-78"/>
              </a:rPr>
              <a:t>ويكشف هذا التعريف عن الموقع المركزي للمنهج التجريبي بالنسبة لهذا الفرع من فروع علم النفس: حيث يتركز الاهتمام على طرق معالجة المتغيرات المستقلة، وقياس تأثيراتها في المتغيرات التابعة، بالإضافة إلى ضبط تأثيرات المتغيرات الدخيلة. ويتمثل الهدف الأساسي لمثل هذه الإجراءات في الوصول إلى أقصى درجات التحكم في الموقف التجريبي، مما يؤدي في النهاية إلى استنتاج علاقة سببية بين المتغيرات، ويمكن للباحث حينئذ أن يزعم أن أي تغير طرأ على المتغير التابع هو نتيجة للمعالجة التجريبية للمتغير المستقل، وليس لغيره من المتغيرات.</a:t>
            </a:r>
            <a:endParaRPr lang="en-US" sz="3600" dirty="0" smtClean="0">
              <a:latin typeface="Simplified Arabic" pitchFamily="18" charset="-78"/>
              <a:cs typeface="Simplified Arabic" pitchFamily="18" charset="-78"/>
            </a:endParaRPr>
          </a:p>
          <a:p>
            <a:pPr>
              <a:buNone/>
            </a:pPr>
            <a:endParaRPr lang="ar-SA" sz="3600" b="1" dirty="0" smtClean="0">
              <a:solidFill>
                <a:srgbClr val="FF0000"/>
              </a:solidFill>
              <a:latin typeface="Simplified Arabic" pitchFamily="18" charset="-78"/>
              <a:cs typeface="PT Bold Heading" pitchFamily="2"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669360"/>
          </a:xfrm>
        </p:spPr>
        <p:txBody>
          <a:bodyPr>
            <a:normAutofit fontScale="92500" lnSpcReduction="10000"/>
          </a:bodyPr>
          <a:lstStyle/>
          <a:p>
            <a:pPr algn="just"/>
            <a:r>
              <a:rPr lang="ar-SA" sz="2800" b="1" dirty="0" smtClean="0">
                <a:latin typeface="Simplified Arabic" pitchFamily="18" charset="-78"/>
                <a:cs typeface="Simplified Arabic" pitchFamily="18" charset="-78"/>
              </a:rPr>
              <a:t>يُنظر إلى علم النفس التجريبي على أنه القاسم المشترك الأعظم بين مختلف فروع علم النفس، فاستخدام التقنيات التجريبية المنضبطة هدف نموذجي تسعى إليه كل فروع العلم.</a:t>
            </a:r>
            <a:endParaRPr lang="en-US" sz="2800" dirty="0" smtClean="0">
              <a:latin typeface="Simplified Arabic" pitchFamily="18" charset="-78"/>
              <a:cs typeface="Simplified Arabic" pitchFamily="18" charset="-78"/>
            </a:endParaRPr>
          </a:p>
          <a:p>
            <a:pPr algn="just"/>
            <a:r>
              <a:rPr lang="ar-SA" sz="2800" b="1" dirty="0" smtClean="0">
                <a:latin typeface="Simplified Arabic" pitchFamily="18" charset="-78"/>
                <a:cs typeface="Simplified Arabic" pitchFamily="18" charset="-78"/>
              </a:rPr>
              <a:t>يعكس تطور علم النفس التجريبي مدى التطور في مناهج البحث المستخدمة في  شتى فروع علم النفس.</a:t>
            </a:r>
            <a:endParaRPr lang="en-US" sz="2800" dirty="0" smtClean="0">
              <a:latin typeface="Simplified Arabic" pitchFamily="18" charset="-78"/>
              <a:cs typeface="Simplified Arabic" pitchFamily="18" charset="-78"/>
            </a:endParaRPr>
          </a:p>
          <a:p>
            <a:pPr algn="just"/>
            <a:r>
              <a:rPr lang="ar-SA" sz="2800" b="1" dirty="0" smtClean="0">
                <a:latin typeface="Simplified Arabic" pitchFamily="18" charset="-78"/>
                <a:cs typeface="Simplified Arabic" pitchFamily="18" charset="-78"/>
              </a:rPr>
              <a:t>يقوم على استخدام المنهج العلمي القائم على المشاهدة والتجربة والقياس والاستدلال الاستقرائي، ويهدف من ذلك إلى تحقيق أعلى معدلات التوافق الإنساني والإنتاج كماً وكيفاً. </a:t>
            </a:r>
            <a:endParaRPr lang="en-US" sz="2800" dirty="0" smtClean="0">
              <a:latin typeface="Simplified Arabic" pitchFamily="18" charset="-78"/>
              <a:cs typeface="Simplified Arabic" pitchFamily="18" charset="-78"/>
            </a:endParaRPr>
          </a:p>
          <a:p>
            <a:pPr algn="just">
              <a:defRPr/>
            </a:pPr>
            <a:r>
              <a:rPr lang="ar-SA" sz="2800" b="1" dirty="0" smtClean="0">
                <a:latin typeface="Simplified Arabic" pitchFamily="18" charset="-78"/>
                <a:cs typeface="Simplified Arabic" pitchFamily="18" charset="-78"/>
              </a:rPr>
              <a:t>يبحث الظواهر السيكولوجية بالطرق التجريبية، أي إتباع قواعد معينة في تصميم وإجراء التجارب وتفسيرها مثله في ذلك مثل العلوم الطبيعية، ويستخدم عادة أجهزة معملية ويفيد من النتائج التجريبية التي يحصل عليها. </a:t>
            </a:r>
            <a:endParaRPr lang="en-US" sz="2800" dirty="0" smtClean="0">
              <a:latin typeface="Simplified Arabic" pitchFamily="18" charset="-78"/>
              <a:cs typeface="Simplified Arabic" pitchFamily="18" charset="-78"/>
            </a:endParaRPr>
          </a:p>
          <a:p>
            <a:pPr algn="just">
              <a:defRPr/>
            </a:pPr>
            <a:r>
              <a:rPr lang="ar-SA" sz="2800" b="1" dirty="0" smtClean="0">
                <a:latin typeface="Simplified Arabic" pitchFamily="18" charset="-78"/>
                <a:cs typeface="Simplified Arabic" pitchFamily="18" charset="-78"/>
              </a:rPr>
              <a:t>من المشكلات التي يهتم به عالم النفس التجريبي: </a:t>
            </a:r>
            <a:endParaRPr lang="en-US" sz="2800" dirty="0" smtClean="0">
              <a:latin typeface="Simplified Arabic" pitchFamily="18" charset="-78"/>
              <a:cs typeface="Simplified Arabic" pitchFamily="18" charset="-78"/>
            </a:endParaRPr>
          </a:p>
          <a:p>
            <a:pPr algn="just">
              <a:defRPr/>
            </a:pPr>
            <a:r>
              <a:rPr lang="ar-SA" sz="2800" b="1" dirty="0" smtClean="0">
                <a:latin typeface="Simplified Arabic" pitchFamily="18" charset="-78"/>
                <a:cs typeface="Simplified Arabic" pitchFamily="18" charset="-78"/>
              </a:rPr>
              <a:t>كيف نتعلم، كيف نحتفظ بما نتعلمه، كيف نتذكر، وماذا يجعلنا ننسى ؟</a:t>
            </a:r>
            <a:endParaRPr lang="en-US" sz="2800" dirty="0" smtClean="0">
              <a:latin typeface="Simplified Arabic" pitchFamily="18" charset="-78"/>
              <a:cs typeface="Simplified Arabic" pitchFamily="18" charset="-78"/>
            </a:endParaRPr>
          </a:p>
          <a:p>
            <a:pPr algn="just">
              <a:defRPr/>
            </a:pPr>
            <a:r>
              <a:rPr lang="ar-SA" sz="2800" b="1" dirty="0" smtClean="0">
                <a:latin typeface="Simplified Arabic" pitchFamily="18" charset="-78"/>
                <a:cs typeface="Simplified Arabic" pitchFamily="18" charset="-78"/>
              </a:rPr>
              <a:t>ما هي العوامل المؤثرة في دقة الانتباه؟</a:t>
            </a:r>
            <a:endParaRPr lang="en-US" sz="2800" dirty="0" smtClean="0">
              <a:latin typeface="Simplified Arabic" pitchFamily="18" charset="-78"/>
              <a:cs typeface="Simplified Arabic" pitchFamily="18" charset="-78"/>
            </a:endParaRPr>
          </a:p>
          <a:p>
            <a:pPr algn="just">
              <a:defRPr/>
            </a:pPr>
            <a:r>
              <a:rPr lang="ar-SA" sz="2800" b="1" dirty="0" smtClean="0">
                <a:latin typeface="Simplified Arabic" pitchFamily="18" charset="-78"/>
                <a:cs typeface="Simplified Arabic" pitchFamily="18" charset="-78"/>
              </a:rPr>
              <a:t>ما هي الكيفية التي يتم بها الإدراك ( الشكل، اللون، العمق، الكلام)؟</a:t>
            </a:r>
            <a:endParaRPr lang="en-US" sz="2800" dirty="0" smtClean="0">
              <a:latin typeface="Simplified Arabic" pitchFamily="18" charset="-78"/>
              <a:cs typeface="Simplified Arabic" pitchFamily="18" charset="-78"/>
            </a:endParaRPr>
          </a:p>
          <a:p>
            <a:pPr algn="just">
              <a:defRPr/>
            </a:pPr>
            <a:r>
              <a:rPr lang="ar-SA" sz="2800" b="1" dirty="0" smtClean="0">
                <a:latin typeface="Simplified Arabic" pitchFamily="18" charset="-78"/>
                <a:cs typeface="Simplified Arabic" pitchFamily="18" charset="-78"/>
              </a:rPr>
              <a:t>لماذا يصعب علينا التركيز في أحيان كثيرة ؟ </a:t>
            </a:r>
            <a:endParaRPr lang="en-US" sz="2400" dirty="0" smtClean="0">
              <a:latin typeface="Simplified Arabic" pitchFamily="18" charset="-78"/>
              <a:cs typeface="Simplified Arabic" pitchFamily="18" charset="-78"/>
            </a:endParaRPr>
          </a:p>
          <a:p>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676456" cy="6480720"/>
          </a:xfrm>
        </p:spPr>
        <p:txBody>
          <a:bodyPr>
            <a:normAutofit fontScale="70000" lnSpcReduction="20000"/>
          </a:bodyPr>
          <a:lstStyle/>
          <a:p>
            <a:pPr algn="ctr">
              <a:buNone/>
            </a:pPr>
            <a:r>
              <a:rPr lang="ar-SA" sz="5700" dirty="0" smtClean="0">
                <a:solidFill>
                  <a:srgbClr val="FF0000"/>
                </a:solidFill>
                <a:cs typeface="PT Bold Heading" pitchFamily="2" charset="-78"/>
              </a:rPr>
              <a:t>الطريقة التجريبية في علم النفس:</a:t>
            </a:r>
            <a:r>
              <a:rPr lang="ar-SA" sz="5700" dirty="0" smtClean="0">
                <a:solidFill>
                  <a:srgbClr val="FF0000"/>
                </a:solidFill>
              </a:rPr>
              <a:t> </a:t>
            </a:r>
            <a:endParaRPr lang="en-US" sz="5700" dirty="0" smtClean="0">
              <a:solidFill>
                <a:srgbClr val="FF0000"/>
              </a:solidFill>
              <a:cs typeface="Tahoma" pitchFamily="34" charset="0"/>
            </a:endParaRPr>
          </a:p>
          <a:p>
            <a:pPr algn="just">
              <a:buNone/>
            </a:pPr>
            <a:r>
              <a:rPr lang="ar-SA" sz="5700" dirty="0" smtClean="0">
                <a:solidFill>
                  <a:srgbClr val="FFFF00"/>
                </a:solidFill>
                <a:cs typeface="PT Bold Heading" pitchFamily="2" charset="-78"/>
              </a:rPr>
              <a:t>أولاًـ مفهوم التجربة:</a:t>
            </a:r>
            <a:endParaRPr lang="en-US" sz="5700" dirty="0" smtClean="0">
              <a:solidFill>
                <a:srgbClr val="FFFF00"/>
              </a:solidFill>
              <a:cs typeface="PT Bold Heading" pitchFamily="2" charset="-78"/>
            </a:endParaRPr>
          </a:p>
          <a:p>
            <a:pPr algn="just"/>
            <a:r>
              <a:rPr lang="ar-SA" sz="3600" b="1" u="sng" dirty="0" smtClean="0">
                <a:solidFill>
                  <a:srgbClr val="FFFF00"/>
                </a:solidFill>
                <a:latin typeface="Simplified Arabic" pitchFamily="18" charset="-78"/>
                <a:cs typeface="Simplified Arabic" pitchFamily="18" charset="-78"/>
              </a:rPr>
              <a:t>مثال أول: </a:t>
            </a:r>
            <a:r>
              <a:rPr lang="ar-SA" sz="3600" b="1" dirty="0" smtClean="0">
                <a:latin typeface="Simplified Arabic" pitchFamily="18" charset="-78"/>
                <a:cs typeface="Simplified Arabic" pitchFamily="18" charset="-78"/>
              </a:rPr>
              <a:t>أثر عدد ساعات النوم في كفاءة التذكر.</a:t>
            </a:r>
          </a:p>
          <a:p>
            <a:pPr algn="just"/>
            <a:r>
              <a:rPr lang="ar-SA" sz="4100" b="1" u="sng" dirty="0" smtClean="0">
                <a:solidFill>
                  <a:srgbClr val="FFFF00"/>
                </a:solidFill>
                <a:latin typeface="Simplified Arabic" pitchFamily="18" charset="-78"/>
                <a:cs typeface="Simplified Arabic" pitchFamily="18" charset="-78"/>
              </a:rPr>
              <a:t>مثال ثاني</a:t>
            </a:r>
            <a:r>
              <a:rPr lang="ar-SA" sz="4100" b="1" u="sng" dirty="0" smtClean="0">
                <a:solidFill>
                  <a:srgbClr val="FF0000"/>
                </a:solidFill>
                <a:latin typeface="Simplified Arabic" pitchFamily="18" charset="-78"/>
                <a:cs typeface="Simplified Arabic" pitchFamily="18" charset="-78"/>
              </a:rPr>
              <a:t>:</a:t>
            </a:r>
            <a:r>
              <a:rPr lang="ar-SA" sz="4100" b="1" dirty="0" smtClean="0">
                <a:solidFill>
                  <a:srgbClr val="FF0000"/>
                </a:solidFill>
                <a:latin typeface="Simplified Arabic" pitchFamily="18" charset="-78"/>
                <a:cs typeface="Simplified Arabic" pitchFamily="18" charset="-78"/>
              </a:rPr>
              <a:t> أثر المكافأة المالية في كفاءة حل المشكلات الحسابية </a:t>
            </a:r>
            <a:r>
              <a:rPr lang="ar-SA" sz="4100" b="1" dirty="0" smtClean="0">
                <a:latin typeface="Simplified Arabic" pitchFamily="18" charset="-78"/>
                <a:cs typeface="Simplified Arabic" pitchFamily="18" charset="-78"/>
              </a:rPr>
              <a:t>وعلى سبيل المثال، إذا افترض الباحث الفرض التالي: "تزداد كفاءة حل التلاميذ للمشكلات الحسابية مع زيادة قيمة المكافأة المالية على الأداء الجيد". يمكن اختبار صحة هذا الفرض عن طريق التوزيع العشوائي للعينة على ثلاث مجموعات تجريبية، تتعرض كل منها لظرف تجريبي يختلف عن الظرف التجريبي الذي تتعرض له المجموعة الأخرى على النحو التالي: يتلقى الأشخاص في المجموعة الأولى عشرة جنيهات عن كل مشكلة يحلونها حلاً صحيحًا، ويتلقون في المجموعة الثانية خمسة جنيهات عن كل مشكلة يحلونها حلاً صحيحًا، ولا يتلقون في المجموعة الثالثة أي مكافأة مالية عن المشكلات التي يحلونها حلا صحيحًا. ويُقاس بعد هذا الأداء الفعلي للأشخاص للتحقق مما إذا كانت زيادة المكافأة المالية قد زادت من كفاءة الأداء أم لا. </a:t>
            </a:r>
            <a:endParaRPr lang="en-US" sz="4100" dirty="0" smtClean="0">
              <a:latin typeface="Simplified Arabic" pitchFamily="18" charset="-78"/>
              <a:cs typeface="Simplified Arabic" pitchFamily="18" charset="-78"/>
            </a:endParaRPr>
          </a:p>
          <a:p>
            <a:pPr algn="just"/>
            <a:endParaRPr lang="en-US" sz="3200" dirty="0" smtClean="0">
              <a:latin typeface="Simplified Arabic" pitchFamily="18" charset="-78"/>
              <a:cs typeface="Simplified Arabic" pitchFamily="18" charset="-78"/>
            </a:endParaRPr>
          </a:p>
          <a:p>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496944" cy="6408712"/>
          </a:xfrm>
        </p:spPr>
        <p:txBody>
          <a:bodyPr>
            <a:normAutofit/>
          </a:bodyPr>
          <a:lstStyle/>
          <a:p>
            <a:pPr algn="just">
              <a:defRPr/>
            </a:pPr>
            <a:r>
              <a:rPr lang="ar-SA" sz="3200" b="1" u="sng" dirty="0" smtClean="0">
                <a:solidFill>
                  <a:srgbClr val="FFFF00"/>
                </a:solidFill>
                <a:latin typeface="Simplified Arabic" pitchFamily="18" charset="-78"/>
                <a:cs typeface="Simplified Arabic" pitchFamily="18" charset="-78"/>
              </a:rPr>
              <a:t>مثال ثالث:</a:t>
            </a:r>
            <a:r>
              <a:rPr lang="ar-SA" sz="3200" b="1" dirty="0" smtClean="0">
                <a:solidFill>
                  <a:srgbClr val="FFFF00"/>
                </a:solidFill>
                <a:latin typeface="Simplified Arabic" pitchFamily="18" charset="-78"/>
                <a:cs typeface="Simplified Arabic" pitchFamily="18" charset="-78"/>
              </a:rPr>
              <a:t> </a:t>
            </a:r>
            <a:r>
              <a:rPr lang="ar-SA" sz="3200" b="1" dirty="0" smtClean="0">
                <a:latin typeface="Simplified Arabic" pitchFamily="18" charset="-78"/>
                <a:cs typeface="Simplified Arabic" pitchFamily="18" charset="-78"/>
              </a:rPr>
              <a:t>تلك التجربة التي أجراها </a:t>
            </a:r>
            <a:r>
              <a:rPr lang="ar-SA" sz="4000" b="1" dirty="0" smtClean="0">
                <a:solidFill>
                  <a:srgbClr val="FF0000"/>
                </a:solidFill>
                <a:latin typeface="Simplified Arabic" pitchFamily="18" charset="-78"/>
                <a:cs typeface="Simplified Arabic" pitchFamily="18" charset="-78"/>
              </a:rPr>
              <a:t>هارلو</a:t>
            </a:r>
            <a:r>
              <a:rPr lang="ar-SA" sz="3200" b="1" dirty="0" smtClean="0">
                <a:solidFill>
                  <a:srgbClr val="FF0000"/>
                </a:solidFill>
                <a:latin typeface="Simplified Arabic" pitchFamily="18" charset="-78"/>
                <a:cs typeface="Simplified Arabic" pitchFamily="18" charset="-78"/>
              </a:rPr>
              <a:t> </a:t>
            </a:r>
            <a:r>
              <a:rPr lang="ar-SA" sz="3200" b="1" dirty="0" smtClean="0">
                <a:latin typeface="Simplified Arabic" pitchFamily="18" charset="-78"/>
                <a:cs typeface="Simplified Arabic" pitchFamily="18" charset="-78"/>
              </a:rPr>
              <a:t>سنة 1958 حول ارتباط الطفل بأمه. وحاولت هذه التجربة الإجابة عن السؤال التالي: هل يرجع الارتباط بين الطفل وأمه للاتصال الجسدي أم للإرضاع. وتضمنت العينة التجريبية مجموعتين من القردة، ونموذجين صناعيين للأم. وتم تغطية النموذج الأول بالقماش ليمثل الاتصال المريح. وشُكل النموذج الثاني للاتصال غير المريح من السلك فقط. وتعرضت القردة الصغيرة لكلا النموذجين في ظل تقديمهما للحليب أو عدم تقديمه.</a:t>
            </a:r>
            <a:endParaRPr lang="en-US" sz="3200" dirty="0" smtClean="0">
              <a:latin typeface="Simplified Arabic" pitchFamily="18" charset="-78"/>
              <a:cs typeface="Simplified Arabic" pitchFamily="18" charset="-78"/>
            </a:endParaRPr>
          </a:p>
          <a:p>
            <a:pPr algn="just">
              <a:defRPr/>
            </a:pPr>
            <a:r>
              <a:rPr lang="ar-SA" sz="3200" b="1" dirty="0" smtClean="0">
                <a:latin typeface="Simplified Arabic" pitchFamily="18" charset="-78"/>
                <a:cs typeface="Simplified Arabic" pitchFamily="18" charset="-78"/>
              </a:rPr>
              <a:t>واكتشف </a:t>
            </a:r>
            <a:r>
              <a:rPr lang="ar-SA" sz="4000" b="1" dirty="0" smtClean="0">
                <a:solidFill>
                  <a:srgbClr val="FF0000"/>
                </a:solidFill>
                <a:latin typeface="Simplified Arabic" pitchFamily="18" charset="-78"/>
                <a:cs typeface="Simplified Arabic" pitchFamily="18" charset="-78"/>
              </a:rPr>
              <a:t>هارلو</a:t>
            </a:r>
            <a:r>
              <a:rPr lang="ar-SA" sz="3200" b="1" dirty="0" smtClean="0">
                <a:latin typeface="Simplified Arabic" pitchFamily="18" charset="-78"/>
                <a:cs typeface="Simplified Arabic" pitchFamily="18" charset="-78"/>
              </a:rPr>
              <a:t> من خلال تسجيل الوقت الذي يلتصق فيها القرد بنموذج الأم، أن الارتباط اعلي بالأم القماش سواء كانت تقدم الحليب أم لا. ويعني هذا أن الاتصال المريح هو الأهم.</a:t>
            </a:r>
            <a:endParaRPr lang="ar-SA"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a:bodyPr>
          <a:lstStyle/>
          <a:p>
            <a:r>
              <a:rPr lang="ar-SA" sz="4800" dirty="0" smtClean="0">
                <a:solidFill>
                  <a:srgbClr val="FF0000"/>
                </a:solidFill>
                <a:cs typeface="PT Bold Heading" pitchFamily="2" charset="-78"/>
              </a:rPr>
              <a:t>الموضوعات</a:t>
            </a:r>
          </a:p>
          <a:p>
            <a:pPr>
              <a:lnSpc>
                <a:spcPct val="80000"/>
              </a:lnSpc>
              <a:buNone/>
              <a:defRPr/>
            </a:pPr>
            <a:r>
              <a:rPr lang="ar-SA" sz="2800" dirty="0" smtClean="0">
                <a:solidFill>
                  <a:srgbClr val="FFFF00"/>
                </a:solidFill>
                <a:latin typeface="Simplified Arabic" pitchFamily="18" charset="-78"/>
                <a:cs typeface="PT Bold Heading" pitchFamily="2" charset="-78"/>
              </a:rPr>
              <a:t>1- العلم وخصائصه وأهدافه0</a:t>
            </a:r>
          </a:p>
          <a:p>
            <a:pPr marL="811213" indent="-742950">
              <a:lnSpc>
                <a:spcPct val="80000"/>
              </a:lnSpc>
              <a:buFont typeface="+mj-cs"/>
              <a:buAutoNum type="arabic2Minus"/>
              <a:defRPr/>
            </a:pPr>
            <a:r>
              <a:rPr lang="ar-SA" sz="2800" dirty="0" smtClean="0">
                <a:latin typeface="Simplified Arabic" pitchFamily="18" charset="-78"/>
                <a:cs typeface="Simplified Arabic" pitchFamily="18" charset="-78"/>
              </a:rPr>
              <a:t>مدخل إلى علم النفس التجريبي: </a:t>
            </a:r>
          </a:p>
          <a:p>
            <a:pPr marL="811213" indent="-742950">
              <a:lnSpc>
                <a:spcPct val="80000"/>
              </a:lnSpc>
              <a:buFont typeface="+mj-cs"/>
              <a:buAutoNum type="arabic2Minus"/>
              <a:defRPr/>
            </a:pPr>
            <a:r>
              <a:rPr lang="ar-SA" sz="2800" dirty="0" smtClean="0">
                <a:latin typeface="Simplified Arabic" pitchFamily="18" charset="-78"/>
                <a:cs typeface="Simplified Arabic" pitchFamily="18" charset="-78"/>
              </a:rPr>
              <a:t>تطور علم النفس التجريبي.</a:t>
            </a:r>
          </a:p>
          <a:p>
            <a:pPr marL="811213" indent="-742950">
              <a:lnSpc>
                <a:spcPct val="80000"/>
              </a:lnSpc>
              <a:buFont typeface="+mj-cs"/>
              <a:buAutoNum type="arabic2Minus"/>
              <a:defRPr/>
            </a:pPr>
            <a:r>
              <a:rPr lang="ar-SA" sz="2800" dirty="0" smtClean="0">
                <a:latin typeface="Simplified Arabic" pitchFamily="18" charset="-78"/>
                <a:cs typeface="Simplified Arabic" pitchFamily="18" charset="-78"/>
              </a:rPr>
              <a:t>تعريف علم النفس التجريبي.</a:t>
            </a:r>
          </a:p>
          <a:p>
            <a:pPr>
              <a:lnSpc>
                <a:spcPct val="80000"/>
              </a:lnSpc>
              <a:buNone/>
              <a:defRPr/>
            </a:pPr>
            <a:r>
              <a:rPr lang="ar-SA" sz="2800" dirty="0" smtClean="0">
                <a:solidFill>
                  <a:srgbClr val="FFFF00"/>
                </a:solidFill>
                <a:latin typeface="Simplified Arabic" pitchFamily="18" charset="-78"/>
                <a:cs typeface="PT Bold Heading" pitchFamily="2" charset="-78"/>
              </a:rPr>
              <a:t>2- الطريقة التجريبية في علم النفس: </a:t>
            </a:r>
          </a:p>
          <a:p>
            <a:pPr marL="811213" indent="-742950">
              <a:lnSpc>
                <a:spcPct val="80000"/>
              </a:lnSpc>
              <a:buFont typeface="+mj-cs"/>
              <a:buAutoNum type="arabic2Minus"/>
              <a:defRPr/>
            </a:pPr>
            <a:r>
              <a:rPr lang="ar-SA" sz="2800" dirty="0" smtClean="0">
                <a:latin typeface="Simplified Arabic" pitchFamily="18" charset="-78"/>
                <a:cs typeface="Simplified Arabic" pitchFamily="18" charset="-78"/>
              </a:rPr>
              <a:t>مفهوم التجربة.</a:t>
            </a:r>
          </a:p>
          <a:p>
            <a:pPr marL="811213" indent="-742950">
              <a:lnSpc>
                <a:spcPct val="80000"/>
              </a:lnSpc>
              <a:buFont typeface="+mj-cs"/>
              <a:buAutoNum type="arabic2Minus"/>
              <a:defRPr/>
            </a:pPr>
            <a:r>
              <a:rPr lang="ar-SA" sz="2800" dirty="0" smtClean="0">
                <a:latin typeface="Simplified Arabic" pitchFamily="18" charset="-78"/>
                <a:cs typeface="Simplified Arabic" pitchFamily="18" charset="-78"/>
              </a:rPr>
              <a:t>أنواع العلاقات بين المتغيرات.</a:t>
            </a:r>
          </a:p>
          <a:p>
            <a:pPr marL="811213" indent="-742950">
              <a:lnSpc>
                <a:spcPct val="80000"/>
              </a:lnSpc>
              <a:buFont typeface="+mj-cs"/>
              <a:buAutoNum type="arabic2Minus"/>
              <a:defRPr/>
            </a:pPr>
            <a:r>
              <a:rPr lang="ar-SA" sz="2800" dirty="0" smtClean="0">
                <a:latin typeface="Simplified Arabic" pitchFamily="18" charset="-78"/>
                <a:cs typeface="Simplified Arabic" pitchFamily="18" charset="-78"/>
              </a:rPr>
              <a:t> أنـواع التجارب.</a:t>
            </a:r>
          </a:p>
          <a:p>
            <a:pPr marL="811213" indent="-742950">
              <a:lnSpc>
                <a:spcPct val="80000"/>
              </a:lnSpc>
              <a:buFont typeface="+mj-cs"/>
              <a:buAutoNum type="arabic2Minus"/>
              <a:defRPr/>
            </a:pPr>
            <a:r>
              <a:rPr lang="ar-SA" sz="2800" dirty="0" smtClean="0">
                <a:latin typeface="Simplified Arabic" pitchFamily="18" charset="-78"/>
                <a:cs typeface="Simplified Arabic" pitchFamily="18" charset="-78"/>
              </a:rPr>
              <a:t> المسئوليات الأخلاقية للباحث.</a:t>
            </a:r>
          </a:p>
          <a:p>
            <a:pPr>
              <a:lnSpc>
                <a:spcPct val="80000"/>
              </a:lnSpc>
              <a:buNone/>
              <a:defRPr/>
            </a:pPr>
            <a:r>
              <a:rPr lang="ar-SA" sz="2800" dirty="0" smtClean="0">
                <a:solidFill>
                  <a:srgbClr val="FFFF00"/>
                </a:solidFill>
                <a:latin typeface="Simplified Arabic" pitchFamily="18" charset="-78"/>
                <a:cs typeface="PT Bold Heading" pitchFamily="2" charset="-78"/>
              </a:rPr>
              <a:t>3ـ أنواع التصميمات التجريبية : </a:t>
            </a:r>
          </a:p>
          <a:p>
            <a:pPr>
              <a:lnSpc>
                <a:spcPct val="80000"/>
              </a:lnSpc>
              <a:buNone/>
              <a:defRPr/>
            </a:pPr>
            <a:r>
              <a:rPr lang="ar-SA" sz="2800" dirty="0" smtClean="0">
                <a:latin typeface="Simplified Arabic" pitchFamily="18" charset="-78"/>
                <a:cs typeface="Simplified Arabic" pitchFamily="18" charset="-78"/>
              </a:rPr>
              <a:t>(</a:t>
            </a:r>
            <a:r>
              <a:rPr lang="ar-SA" sz="2800" dirty="0" smtClean="0">
                <a:solidFill>
                  <a:srgbClr val="FF0000"/>
                </a:solidFill>
                <a:latin typeface="Simplified Arabic" pitchFamily="18" charset="-78"/>
                <a:cs typeface="Simplified Arabic" pitchFamily="18" charset="-78"/>
              </a:rPr>
              <a:t>أ) التصميمات التجريبية : </a:t>
            </a:r>
          </a:p>
          <a:p>
            <a:pPr marL="811530" indent="-742950">
              <a:lnSpc>
                <a:spcPct val="80000"/>
              </a:lnSpc>
              <a:buFont typeface="+mj-lt"/>
              <a:buAutoNum type="arabicPeriod"/>
              <a:defRPr/>
            </a:pPr>
            <a:r>
              <a:rPr lang="ar-SA" sz="2800" dirty="0" smtClean="0">
                <a:latin typeface="Simplified Arabic" pitchFamily="18" charset="-78"/>
                <a:cs typeface="Simplified Arabic" pitchFamily="18" charset="-78"/>
              </a:rPr>
              <a:t>تصميم داخل الأفراد ( البسيط والعاملى ) 0</a:t>
            </a:r>
          </a:p>
          <a:p>
            <a:pPr marL="811530" indent="-742950">
              <a:lnSpc>
                <a:spcPct val="80000"/>
              </a:lnSpc>
              <a:buFont typeface="+mj-lt"/>
              <a:buAutoNum type="arabicPeriod"/>
              <a:defRPr/>
            </a:pPr>
            <a:r>
              <a:rPr lang="ar-SA" sz="2800" dirty="0" smtClean="0">
                <a:latin typeface="Simplified Arabic" pitchFamily="18" charset="-78"/>
                <a:cs typeface="Simplified Arabic" pitchFamily="18" charset="-78"/>
              </a:rPr>
              <a:t>تصميم بين الأفراد ( البسيط والعاملى ) 0</a:t>
            </a:r>
          </a:p>
          <a:p>
            <a:pPr marL="811530" indent="-742950">
              <a:lnSpc>
                <a:spcPct val="80000"/>
              </a:lnSpc>
              <a:buFont typeface="+mj-lt"/>
              <a:buAutoNum type="arabicPeriod"/>
              <a:defRPr/>
            </a:pPr>
            <a:r>
              <a:rPr lang="ar-SA" sz="2800" dirty="0" smtClean="0">
                <a:latin typeface="Simplified Arabic" pitchFamily="18" charset="-78"/>
                <a:cs typeface="Simplified Arabic" pitchFamily="18" charset="-78"/>
              </a:rPr>
              <a:t>التصميم المختلط 0</a:t>
            </a:r>
          </a:p>
          <a:p>
            <a:pPr marL="811213" indent="-742950">
              <a:lnSpc>
                <a:spcPct val="80000"/>
              </a:lnSpc>
              <a:defRPr/>
            </a:pPr>
            <a:endParaRPr lang="ar-SA"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496944" cy="6669360"/>
          </a:xfrm>
        </p:spPr>
        <p:txBody>
          <a:bodyPr>
            <a:normAutofit lnSpcReduction="10000"/>
          </a:bodyPr>
          <a:lstStyle/>
          <a:p>
            <a:pPr algn="just">
              <a:defRPr/>
            </a:pPr>
            <a:r>
              <a:rPr lang="ar-SA" sz="3600" b="1" u="sng" dirty="0" smtClean="0">
                <a:solidFill>
                  <a:srgbClr val="FFFF00"/>
                </a:solidFill>
                <a:latin typeface="Simplified Arabic" pitchFamily="18" charset="-78"/>
                <a:cs typeface="Simplified Arabic" pitchFamily="18" charset="-78"/>
              </a:rPr>
              <a:t>مثال رابع:</a:t>
            </a:r>
            <a:r>
              <a:rPr lang="ar-SA" sz="3600" b="1" dirty="0" smtClean="0">
                <a:solidFill>
                  <a:srgbClr val="FFFF00"/>
                </a:solidFill>
                <a:latin typeface="Simplified Arabic" pitchFamily="18" charset="-78"/>
                <a:cs typeface="Simplified Arabic" pitchFamily="18" charset="-78"/>
              </a:rPr>
              <a:t> </a:t>
            </a:r>
            <a:r>
              <a:rPr lang="ar-SA" sz="3600" b="1" dirty="0" smtClean="0">
                <a:latin typeface="Simplified Arabic" pitchFamily="18" charset="-78"/>
                <a:cs typeface="Simplified Arabic" pitchFamily="18" charset="-78"/>
              </a:rPr>
              <a:t>تجربة </a:t>
            </a:r>
            <a:r>
              <a:rPr lang="ar-SA" sz="3600" b="1" dirty="0" smtClean="0">
                <a:solidFill>
                  <a:srgbClr val="FF0000"/>
                </a:solidFill>
                <a:latin typeface="Simplified Arabic" pitchFamily="18" charset="-78"/>
                <a:cs typeface="Simplified Arabic" pitchFamily="18" charset="-78"/>
              </a:rPr>
              <a:t>جريسيل</a:t>
            </a:r>
            <a:r>
              <a:rPr lang="ar-SA" sz="3600" b="1" dirty="0" smtClean="0">
                <a:latin typeface="Simplified Arabic" pitchFamily="18" charset="-78"/>
                <a:cs typeface="Simplified Arabic" pitchFamily="18" charset="-78"/>
              </a:rPr>
              <a:t> عن تأثير الضغط الجوي الذي تتعرض له الأم الحامل علي صحة الوليد ونشاطه الحركي. وقد استعان في هذه التجربة بمجموعة من الفئران  الحوامل. مثلت إحداهما المجموعة الضابطة، حيث تتعرض للضغط الجوي العادي. ومثلت الأخرى المجموعة التجريبية، حيث تتعرض للضغط الجوي المرتفع 7 مرات في اليوم لمدة 20 دقيقة لمدة 20 يوم. </a:t>
            </a:r>
            <a:endParaRPr lang="en-US" sz="3600" dirty="0" smtClean="0">
              <a:latin typeface="Simplified Arabic" pitchFamily="18" charset="-78"/>
              <a:cs typeface="Simplified Arabic" pitchFamily="18" charset="-78"/>
            </a:endParaRPr>
          </a:p>
          <a:p>
            <a:pPr algn="just">
              <a:defRPr/>
            </a:pPr>
            <a:r>
              <a:rPr lang="ar-SA" sz="3600" b="1" dirty="0" smtClean="0">
                <a:latin typeface="Simplified Arabic" pitchFamily="18" charset="-78"/>
                <a:cs typeface="Simplified Arabic" pitchFamily="18" charset="-78"/>
              </a:rPr>
              <a:t>وتم فحص اللياقة الصحية لكل وليد. وكشفت النتائج عن أن نسل المجموعة التي تعرضت للضغط المرتفع اقل من حيث الوزن والنشاط الحركي مقارنة بالمجموعة الأخرى.</a:t>
            </a:r>
            <a:endParaRPr lang="en-US" sz="3600" dirty="0" smtClean="0">
              <a:latin typeface="Simplified Arabic" pitchFamily="18" charset="-78"/>
              <a:cs typeface="Simplified Arabic" pitchFamily="18" charset="-78"/>
            </a:endParaRPr>
          </a:p>
          <a:p>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424936" cy="6480720"/>
          </a:xfrm>
        </p:spPr>
        <p:txBody>
          <a:bodyPr>
            <a:normAutofit fontScale="77500" lnSpcReduction="20000"/>
          </a:bodyPr>
          <a:lstStyle/>
          <a:p>
            <a:pPr>
              <a:buNone/>
            </a:pPr>
            <a:r>
              <a:rPr lang="ar-SA" sz="5200" dirty="0" smtClean="0">
                <a:solidFill>
                  <a:srgbClr val="FFFF00"/>
                </a:solidFill>
                <a:cs typeface="PT Bold Heading" pitchFamily="2" charset="-78"/>
              </a:rPr>
              <a:t>ثانيًاـ تعريف التجربة:</a:t>
            </a:r>
          </a:p>
          <a:p>
            <a:pPr algn="just">
              <a:defRPr/>
            </a:pPr>
            <a:r>
              <a:rPr lang="ar-SA" sz="4400" b="1" dirty="0" smtClean="0">
                <a:latin typeface="Simplified Arabic" pitchFamily="18" charset="-78"/>
                <a:cs typeface="Simplified Arabic" pitchFamily="18" charset="-78"/>
              </a:rPr>
              <a:t>هي محاولة للتحقق من فرض علمي عن طريق المعالجة التجريبية للمتغير المستقل، ثم رصد أثر هذه المعالجة في المتغير التابع مع ضبط أو تثبيت جميع الظروف الأخرى التي يمكن أن تؤثر في نتائج التجربة.</a:t>
            </a:r>
            <a:endParaRPr lang="en-US" sz="4400" dirty="0" smtClean="0">
              <a:latin typeface="Simplified Arabic" pitchFamily="18" charset="-78"/>
              <a:cs typeface="Simplified Arabic" pitchFamily="18" charset="-78"/>
            </a:endParaRPr>
          </a:p>
          <a:p>
            <a:pPr algn="just">
              <a:defRPr/>
            </a:pPr>
            <a:r>
              <a:rPr lang="ar-SA" sz="4400" b="1" dirty="0" smtClean="0">
                <a:latin typeface="Simplified Arabic" pitchFamily="18" charset="-78"/>
                <a:cs typeface="Simplified Arabic" pitchFamily="18" charset="-78"/>
              </a:rPr>
              <a:t>أو أنها ملاحظة مقصودة يحدثها الباحث عمداً في ظروف صناعية لجمع وتنظيم المعلومات تنظيماً يسمح بإثبات أو نفى فرض من الفروض.</a:t>
            </a:r>
            <a:r>
              <a:rPr lang="ar-SA" sz="4400" dirty="0" smtClean="0">
                <a:latin typeface="Simplified Arabic" pitchFamily="18" charset="-78"/>
                <a:cs typeface="Simplified Arabic" pitchFamily="18" charset="-78"/>
              </a:rPr>
              <a:t> </a:t>
            </a:r>
            <a:endParaRPr lang="en-US" sz="4400" dirty="0" smtClean="0">
              <a:latin typeface="Simplified Arabic" pitchFamily="18" charset="-78"/>
              <a:cs typeface="Simplified Arabic" pitchFamily="18" charset="-78"/>
            </a:endParaRPr>
          </a:p>
          <a:p>
            <a:pPr algn="just">
              <a:defRPr/>
            </a:pPr>
            <a:r>
              <a:rPr lang="ar-SA" sz="4400" b="1" dirty="0" smtClean="0">
                <a:latin typeface="Simplified Arabic" pitchFamily="18" charset="-78"/>
                <a:cs typeface="Simplified Arabic" pitchFamily="18" charset="-78"/>
              </a:rPr>
              <a:t>وتبدأ عادة بتساؤل يريد الباحث أن يعرف إجابته. </a:t>
            </a:r>
            <a:endParaRPr lang="en-US" sz="4400" dirty="0" smtClean="0">
              <a:latin typeface="Simplified Arabic" pitchFamily="18" charset="-78"/>
              <a:cs typeface="Simplified Arabic" pitchFamily="18" charset="-78"/>
            </a:endParaRPr>
          </a:p>
          <a:p>
            <a:pPr algn="just">
              <a:defRPr/>
            </a:pPr>
            <a:r>
              <a:rPr lang="ar-SA" sz="4400" b="1" dirty="0" smtClean="0">
                <a:latin typeface="Simplified Arabic" pitchFamily="18" charset="-78"/>
                <a:cs typeface="Simplified Arabic" pitchFamily="18" charset="-78"/>
              </a:rPr>
              <a:t>مشكلة ( نظرية – عملية ) يريد حلاً لها 0</a:t>
            </a:r>
            <a:endParaRPr lang="en-US" sz="4400" dirty="0" smtClean="0">
              <a:latin typeface="Simplified Arabic" pitchFamily="18" charset="-78"/>
              <a:cs typeface="Simplified Arabic" pitchFamily="18" charset="-78"/>
            </a:endParaRPr>
          </a:p>
          <a:p>
            <a:pPr algn="just">
              <a:defRPr/>
            </a:pPr>
            <a:r>
              <a:rPr lang="ar-SA" sz="4400" b="1" dirty="0" smtClean="0">
                <a:latin typeface="Simplified Arabic" pitchFamily="18" charset="-78"/>
                <a:cs typeface="Simplified Arabic" pitchFamily="18" charset="-78"/>
              </a:rPr>
              <a:t>مثال : التذكر والعوامل المؤثرة فيه (مشكلة نظرية ). </a:t>
            </a:r>
            <a:endParaRPr lang="en-US" sz="4400" dirty="0" smtClean="0">
              <a:latin typeface="Simplified Arabic" pitchFamily="18" charset="-78"/>
              <a:cs typeface="Simplified Arabic" pitchFamily="18" charset="-78"/>
            </a:endParaRPr>
          </a:p>
          <a:p>
            <a:pPr algn="just">
              <a:defRPr/>
            </a:pPr>
            <a:r>
              <a:rPr lang="ar-SA" sz="4400" b="1" dirty="0" smtClean="0">
                <a:latin typeface="Simplified Arabic" pitchFamily="18" charset="-78"/>
                <a:cs typeface="Simplified Arabic" pitchFamily="18" charset="-78"/>
              </a:rPr>
              <a:t>فعالية برنامج لعلاج الخوف ( مشكلة عملية ). </a:t>
            </a:r>
            <a:endParaRPr lang="en-US" sz="4400" dirty="0" smtClean="0">
              <a:latin typeface="Simplified Arabic" pitchFamily="18" charset="-78"/>
              <a:cs typeface="Simplified Arabic" pitchFamily="18" charset="-78"/>
            </a:endParaRPr>
          </a:p>
          <a:p>
            <a:endParaRPr lang="ar-SA" sz="4400" dirty="0">
              <a:solidFill>
                <a:srgbClr val="FF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496944" cy="6355560"/>
          </a:xfrm>
        </p:spPr>
        <p:txBody>
          <a:bodyPr>
            <a:normAutofit fontScale="62500" lnSpcReduction="20000"/>
          </a:bodyPr>
          <a:lstStyle/>
          <a:p>
            <a:pPr>
              <a:buNone/>
            </a:pPr>
            <a:r>
              <a:rPr lang="ar-SA" sz="7000" dirty="0" smtClean="0">
                <a:solidFill>
                  <a:srgbClr val="FFFF00"/>
                </a:solidFill>
                <a:cs typeface="PT Bold Heading" pitchFamily="2" charset="-78"/>
              </a:rPr>
              <a:t>عناصر التجربة</a:t>
            </a:r>
            <a:r>
              <a:rPr lang="ar-SA" sz="5800" dirty="0" smtClean="0">
                <a:solidFill>
                  <a:srgbClr val="FFFF00"/>
                </a:solidFill>
                <a:cs typeface="PT Bold Heading" pitchFamily="2" charset="-78"/>
              </a:rPr>
              <a:t>:</a:t>
            </a:r>
          </a:p>
          <a:p>
            <a:pPr>
              <a:buNone/>
            </a:pPr>
            <a:r>
              <a:rPr lang="ar-SA" sz="5900" dirty="0" smtClean="0">
                <a:latin typeface="Simplified Arabic" pitchFamily="18" charset="-78"/>
                <a:cs typeface="Simplified Arabic" pitchFamily="18" charset="-78"/>
              </a:rPr>
              <a:t>تتضمن التجربة ثلاث عناصر أساسية، هي:</a:t>
            </a:r>
          </a:p>
          <a:p>
            <a:pPr>
              <a:buNone/>
            </a:pPr>
            <a:r>
              <a:rPr lang="ar-SA" sz="5900" dirty="0" smtClean="0">
                <a:latin typeface="Simplified Arabic" pitchFamily="18" charset="-78"/>
                <a:cs typeface="Simplified Arabic" pitchFamily="18" charset="-78"/>
              </a:rPr>
              <a:t>1ـ المعالجة التجريبية للمتغيرات.</a:t>
            </a:r>
          </a:p>
          <a:p>
            <a:pPr>
              <a:buNone/>
            </a:pPr>
            <a:r>
              <a:rPr lang="ar-SA" sz="5900" dirty="0" smtClean="0">
                <a:latin typeface="Simplified Arabic" pitchFamily="18" charset="-78"/>
                <a:cs typeface="Simplified Arabic" pitchFamily="18" charset="-78"/>
              </a:rPr>
              <a:t>2ـ ضبط المتغيرات الدخيلة.</a:t>
            </a:r>
          </a:p>
          <a:p>
            <a:pPr>
              <a:buNone/>
            </a:pPr>
            <a:r>
              <a:rPr lang="ar-SA" sz="5900" dirty="0" smtClean="0">
                <a:latin typeface="Simplified Arabic" pitchFamily="18" charset="-78"/>
                <a:cs typeface="Simplified Arabic" pitchFamily="18" charset="-78"/>
              </a:rPr>
              <a:t>3ـ قياس المتغير التابع.  </a:t>
            </a:r>
          </a:p>
          <a:p>
            <a:pPr>
              <a:buNone/>
            </a:pPr>
            <a:r>
              <a:rPr lang="ar-SA" sz="5800" dirty="0" smtClean="0">
                <a:solidFill>
                  <a:srgbClr val="FF0000"/>
                </a:solidFill>
                <a:cs typeface="PT Bold Heading" pitchFamily="2" charset="-78"/>
              </a:rPr>
              <a:t>المتغيرات: </a:t>
            </a:r>
          </a:p>
          <a:p>
            <a:pPr>
              <a:buNone/>
            </a:pPr>
            <a:r>
              <a:rPr lang="ar-SA" sz="5100" dirty="0" smtClean="0">
                <a:latin typeface="Simplified Arabic" pitchFamily="18" charset="-78"/>
                <a:cs typeface="Simplified Arabic" pitchFamily="18" charset="-78"/>
              </a:rPr>
              <a:t>يجدر بنا قبل عرض العناصر الأساسية للتجربة، شرح ما نعنيه بالمتغيرات: </a:t>
            </a:r>
          </a:p>
          <a:p>
            <a:pPr lvl="0" algn="just"/>
            <a:r>
              <a:rPr lang="ar-SA" sz="4000" b="1" dirty="0" smtClean="0">
                <a:solidFill>
                  <a:srgbClr val="FF0000"/>
                </a:solidFill>
                <a:latin typeface="Simplified Arabic" pitchFamily="18" charset="-78"/>
                <a:cs typeface="Simplified Arabic" pitchFamily="18" charset="-78"/>
              </a:rPr>
              <a:t>المتغير</a:t>
            </a:r>
            <a:r>
              <a:rPr lang="ar-SA" sz="4000" b="1" dirty="0" smtClean="0">
                <a:latin typeface="Simplified Arabic" pitchFamily="18" charset="-78"/>
                <a:cs typeface="Simplified Arabic" pitchFamily="18" charset="-78"/>
              </a:rPr>
              <a:t> </a:t>
            </a:r>
            <a:r>
              <a:rPr lang="ar-SA" sz="4600" b="1" dirty="0" smtClean="0">
                <a:solidFill>
                  <a:schemeClr val="tx2">
                    <a:lumMod val="50000"/>
                  </a:schemeClr>
                </a:solidFill>
                <a:latin typeface="Simplified Arabic" pitchFamily="18" charset="-78"/>
                <a:cs typeface="Simplified Arabic" pitchFamily="18" charset="-78"/>
              </a:rPr>
              <a:t>هو أي شيء يمكن أن تتغير قيمته كمياً وكيفياً</a:t>
            </a:r>
            <a:r>
              <a:rPr lang="ar-SA" sz="4000" b="1" dirty="0" smtClean="0">
                <a:latin typeface="Simplified Arabic" pitchFamily="18" charset="-78"/>
                <a:cs typeface="Simplified Arabic" pitchFamily="18" charset="-78"/>
              </a:rPr>
              <a:t>. </a:t>
            </a:r>
          </a:p>
          <a:p>
            <a:pPr lvl="0" algn="just"/>
            <a:r>
              <a:rPr lang="ar-SA" sz="4000" b="1" dirty="0" smtClean="0">
                <a:latin typeface="Simplified Arabic" pitchFamily="18" charset="-78"/>
                <a:cs typeface="Simplified Arabic" pitchFamily="18" charset="-78"/>
              </a:rPr>
              <a:t>حيث يمكن التحكم في النوم - على سبيل المثال- كميًا عن طريق عدد الساعات التي يُسمح فيها للشخص بالنوم. ويمكن التحكم في التدعيم كيفيًا في ضوء التدعيم المعنوي والتدعيم المادي.</a:t>
            </a:r>
            <a:endParaRPr lang="en-US" sz="4000" dirty="0" smtClean="0">
              <a:latin typeface="Simplified Arabic" pitchFamily="18" charset="-78"/>
              <a:cs typeface="Simplified Arabic" pitchFamily="18" charset="-78"/>
            </a:endParaRPr>
          </a:p>
          <a:p>
            <a:pPr algn="just">
              <a:buNone/>
            </a:pPr>
            <a:r>
              <a:rPr lang="ar-SA" sz="5800" dirty="0" smtClean="0">
                <a:solidFill>
                  <a:srgbClr val="FFFF00"/>
                </a:solidFill>
                <a:latin typeface="Simplified Arabic" pitchFamily="18" charset="-78"/>
                <a:cs typeface="Simplified Arabic" pitchFamily="18" charset="-78"/>
              </a:rPr>
              <a:t>وتنقسم المتغيرات إلى كل من: </a:t>
            </a:r>
            <a:endParaRPr lang="en-US" sz="5800" dirty="0" smtClean="0">
              <a:solidFill>
                <a:srgbClr val="FFFF00"/>
              </a:solidFill>
              <a:latin typeface="Simplified Arabic" pitchFamily="18" charset="-78"/>
              <a:cs typeface="Simplified Arabic" pitchFamily="18" charset="-78"/>
            </a:endParaRPr>
          </a:p>
          <a:p>
            <a:pPr>
              <a:buNone/>
            </a:pPr>
            <a:endParaRPr lang="ar-SA" sz="3600" dirty="0" smtClean="0">
              <a:solidFill>
                <a:srgbClr val="FF0000"/>
              </a:solidFill>
              <a:cs typeface="PT Bold Heading" pitchFamily="2" charset="-7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568952" cy="6669360"/>
          </a:xfrm>
        </p:spPr>
        <p:txBody>
          <a:bodyPr>
            <a:normAutofit fontScale="85000" lnSpcReduction="10000"/>
          </a:bodyPr>
          <a:lstStyle/>
          <a:p>
            <a:pPr lvl="0" algn="just">
              <a:buNone/>
            </a:pPr>
            <a:r>
              <a:rPr lang="ar-SA" sz="3600" dirty="0" smtClean="0">
                <a:solidFill>
                  <a:srgbClr val="FF0000"/>
                </a:solidFill>
                <a:cs typeface="PT Bold Heading" pitchFamily="2" charset="-78"/>
              </a:rPr>
              <a:t>أ - المتغير المستقل</a:t>
            </a:r>
            <a:r>
              <a:rPr lang="ar-SA" sz="2400" dirty="0" smtClean="0">
                <a:solidFill>
                  <a:srgbClr val="FF0000"/>
                </a:solidFill>
                <a:latin typeface="Simplified Arabic" pitchFamily="18" charset="-78"/>
                <a:cs typeface="Simplified Arabic" pitchFamily="18" charset="-78"/>
              </a:rPr>
              <a:t>: </a:t>
            </a:r>
            <a:endParaRPr lang="en-US" sz="2400" dirty="0" smtClean="0">
              <a:solidFill>
                <a:srgbClr val="FF0000"/>
              </a:solidFill>
              <a:latin typeface="Simplified Arabic" pitchFamily="18" charset="-78"/>
              <a:cs typeface="Simplified Arabic" pitchFamily="18" charset="-78"/>
            </a:endParaRPr>
          </a:p>
          <a:p>
            <a:pPr lvl="0" algn="just"/>
            <a:r>
              <a:rPr lang="ar-SA" sz="3200" b="1" u="sng" dirty="0" smtClean="0">
                <a:solidFill>
                  <a:srgbClr val="00B0F0"/>
                </a:solidFill>
                <a:latin typeface="Simplified Arabic" pitchFamily="18" charset="-78"/>
                <a:cs typeface="Simplified Arabic" pitchFamily="18" charset="-78"/>
              </a:rPr>
              <a:t>هو المتغير الذي يتحكم الباحث في قيمته بالزيادة والنقصان للتحقق من تأثيره في المتغير التابع. </a:t>
            </a:r>
            <a:r>
              <a:rPr lang="ar-SA" sz="3200" b="1" dirty="0" smtClean="0">
                <a:solidFill>
                  <a:schemeClr val="accent2">
                    <a:lumMod val="60000"/>
                    <a:lumOff val="40000"/>
                  </a:schemeClr>
                </a:solidFill>
                <a:latin typeface="Simplified Arabic" pitchFamily="18" charset="-78"/>
                <a:cs typeface="Simplified Arabic" pitchFamily="18" charset="-78"/>
              </a:rPr>
              <a:t>مثل تأثير زيادة معدلات التدريب في كفاءة التعلم. ويُطلق عليه مصطلح مستقل لأنه لا يرتبط بما يفعله الشخص. وتوجد العديد من المتغيرات التي يمكن دراسة تأثيرها في السلوك.</a:t>
            </a:r>
          </a:p>
          <a:p>
            <a:pPr lvl="0" algn="just">
              <a:buNone/>
            </a:pPr>
            <a:r>
              <a:rPr lang="ar-SA" sz="3200" b="1" dirty="0" smtClean="0">
                <a:solidFill>
                  <a:schemeClr val="accent2">
                    <a:lumMod val="60000"/>
                    <a:lumOff val="40000"/>
                  </a:schemeClr>
                </a:solidFill>
                <a:latin typeface="Simplified Arabic" pitchFamily="18" charset="-78"/>
                <a:cs typeface="Simplified Arabic" pitchFamily="18" charset="-78"/>
              </a:rPr>
              <a:t>وُتصنف المتغيرات المستقلة وفقًا لقدرة الباحث على إخضاعها للمعالجة التجريبية إلى نوعين، هما:</a:t>
            </a:r>
            <a:endParaRPr lang="ar-SA" sz="3200" dirty="0" smtClean="0"/>
          </a:p>
          <a:p>
            <a:pPr algn="just">
              <a:buNone/>
            </a:pPr>
            <a:r>
              <a:rPr lang="ar-SA" b="1" dirty="0" smtClean="0">
                <a:solidFill>
                  <a:srgbClr val="FFFF00"/>
                </a:solidFill>
                <a:latin typeface="Simplified Arabic" pitchFamily="18" charset="-78"/>
                <a:cs typeface="Simplified Arabic" pitchFamily="18" charset="-78"/>
              </a:rPr>
              <a:t>1</a:t>
            </a:r>
            <a:r>
              <a:rPr lang="ar-SA" sz="3200" b="1" dirty="0" smtClean="0">
                <a:solidFill>
                  <a:srgbClr val="FFFF00"/>
                </a:solidFill>
                <a:latin typeface="Simplified Arabic" pitchFamily="18" charset="-78"/>
                <a:cs typeface="Simplified Arabic" pitchFamily="18" charset="-78"/>
              </a:rPr>
              <a:t>- متغيرات مستقلة تصنيفية:</a:t>
            </a:r>
            <a:endParaRPr lang="en-US" sz="3200" dirty="0" smtClean="0">
              <a:solidFill>
                <a:srgbClr val="FFFF00"/>
              </a:solidFill>
              <a:latin typeface="Simplified Arabic" pitchFamily="18" charset="-78"/>
              <a:cs typeface="Simplified Arabic" pitchFamily="18" charset="-78"/>
            </a:endParaRPr>
          </a:p>
          <a:p>
            <a:pPr algn="just"/>
            <a:r>
              <a:rPr lang="ar-SA" sz="3200" b="1" dirty="0" smtClean="0">
                <a:solidFill>
                  <a:srgbClr val="00B0F0"/>
                </a:solidFill>
                <a:latin typeface="Simplified Arabic" pitchFamily="18" charset="-78"/>
                <a:cs typeface="Simplified Arabic" pitchFamily="18" charset="-78"/>
              </a:rPr>
              <a:t>وهي متغيرات لا تخضع للتحكم التجريبي من قبل الباحث، ويمكن تناولها بالدراسة بشكل غير مباشر أي بالانتقاء والتصنيف، مثل خصائص الأشخاص كالجنس والنوع، والعمر، والذكاء. ولهذا تسمى متغيرات تصنيفية.  </a:t>
            </a:r>
            <a:endParaRPr lang="en-US" sz="3200" dirty="0" smtClean="0">
              <a:solidFill>
                <a:srgbClr val="00B0F0"/>
              </a:solidFill>
              <a:latin typeface="Simplified Arabic" pitchFamily="18" charset="-78"/>
              <a:cs typeface="Simplified Arabic" pitchFamily="18" charset="-78"/>
            </a:endParaRPr>
          </a:p>
          <a:p>
            <a:pPr algn="just">
              <a:buNone/>
            </a:pPr>
            <a:r>
              <a:rPr lang="ar-SA" sz="3200" b="1" dirty="0" smtClean="0">
                <a:solidFill>
                  <a:srgbClr val="FFFF00"/>
                </a:solidFill>
                <a:latin typeface="Simplified Arabic" pitchFamily="18" charset="-78"/>
                <a:cs typeface="Simplified Arabic" pitchFamily="18" charset="-78"/>
              </a:rPr>
              <a:t>2- متغيرات مستقلة تجريبية:</a:t>
            </a:r>
            <a:endParaRPr lang="en-US" sz="3200" b="1" dirty="0" smtClean="0">
              <a:solidFill>
                <a:srgbClr val="FFFF00"/>
              </a:solidFill>
              <a:latin typeface="Simplified Arabic" pitchFamily="18" charset="-78"/>
              <a:cs typeface="Simplified Arabic" pitchFamily="18" charset="-78"/>
            </a:endParaRPr>
          </a:p>
          <a:p>
            <a:pPr algn="just"/>
            <a:r>
              <a:rPr lang="ar-SA" sz="3200" b="1" dirty="0" smtClean="0">
                <a:solidFill>
                  <a:schemeClr val="accent6">
                    <a:lumMod val="40000"/>
                    <a:lumOff val="60000"/>
                  </a:schemeClr>
                </a:solidFill>
                <a:latin typeface="Simplified Arabic" pitchFamily="18" charset="-78"/>
                <a:cs typeface="Simplified Arabic" pitchFamily="18" charset="-78"/>
              </a:rPr>
              <a:t>وهي متغيرات تخضع للتحكم التجريبي من قبل الباحث، حيث يمكن التحكم في قيمتها بالزيادة والنقصان، تبعا لتصميم التجربة فتسمي المتغيرات التجريبية. مثل شدة الصوت، والضوء، وحجم التنبيهات، ونوعها.</a:t>
            </a:r>
            <a:endParaRPr lang="en-US" sz="3200" dirty="0" smtClean="0">
              <a:solidFill>
                <a:schemeClr val="accent6">
                  <a:lumMod val="40000"/>
                  <a:lumOff val="60000"/>
                </a:schemeClr>
              </a:solidFill>
              <a:latin typeface="Simplified Arabic" pitchFamily="18" charset="-78"/>
              <a:cs typeface="Simplified Arabic" pitchFamily="18" charset="-78"/>
            </a:endParaRPr>
          </a:p>
          <a:p>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496944" cy="6669360"/>
          </a:xfrm>
        </p:spPr>
        <p:txBody>
          <a:bodyPr/>
          <a:lstStyle/>
          <a:p>
            <a:pPr>
              <a:buNone/>
            </a:pPr>
            <a:r>
              <a:rPr lang="ar-SA" sz="3200" dirty="0" smtClean="0">
                <a:solidFill>
                  <a:srgbClr val="FF0000"/>
                </a:solidFill>
                <a:cs typeface="PT Bold Heading" pitchFamily="2" charset="-78"/>
              </a:rPr>
              <a:t>ب</a:t>
            </a:r>
            <a:r>
              <a:rPr lang="ar-EG" sz="3200" dirty="0" smtClean="0">
                <a:solidFill>
                  <a:srgbClr val="FF0000"/>
                </a:solidFill>
                <a:cs typeface="PT Bold Heading" pitchFamily="2" charset="-78"/>
              </a:rPr>
              <a:t>- المتغيرات الدخيلة:</a:t>
            </a:r>
            <a:endParaRPr lang="en-US" sz="3200" dirty="0" smtClean="0">
              <a:solidFill>
                <a:srgbClr val="FF0000"/>
              </a:solidFill>
              <a:cs typeface="PT Bold Heading" pitchFamily="2" charset="-78"/>
            </a:endParaRPr>
          </a:p>
          <a:p>
            <a:pPr algn="just"/>
            <a:r>
              <a:rPr lang="ar-SA" b="1" dirty="0" smtClean="0">
                <a:latin typeface="Simplified Arabic" pitchFamily="18" charset="-78"/>
                <a:cs typeface="Simplified Arabic" pitchFamily="18" charset="-78"/>
              </a:rPr>
              <a:t>تتمثل في أي متغير يمكن أن يؤثر في المتغير التابع دون أن يكون مستهدف بالدراسة. وقد ترجع لخصائص الأشخاص أو ظروف التجربة أو ظروف خارجية. </a:t>
            </a:r>
            <a:endParaRPr lang="en-US" dirty="0" smtClean="0">
              <a:latin typeface="Simplified Arabic" pitchFamily="18" charset="-78"/>
              <a:cs typeface="Simplified Arabic" pitchFamily="18" charset="-78"/>
            </a:endParaRPr>
          </a:p>
          <a:p>
            <a:pPr algn="just"/>
            <a:r>
              <a:rPr lang="ar-SA" b="1" dirty="0" smtClean="0">
                <a:latin typeface="Simplified Arabic" pitchFamily="18" charset="-78"/>
                <a:cs typeface="Simplified Arabic" pitchFamily="18" charset="-78"/>
              </a:rPr>
              <a:t>ويتداخل تأثير المتغيرات الدخيلة مع تأثير المتغيرات المستقلة مما يجعل من الصعب التحقق من سبب التغيرات التي طرأت على المتغير التابع ( المستقل، أم الدخيل).</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مثال: سرعة استجابة المفحوص للمنبهات البصرية البسيطة والمركبة.  </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متغيرات دخيلة هنا مثل ( الذكاء – الإضاءة – الضوضاء – العمر ـ النضج ـ الخبرات السابقة). </a:t>
            </a:r>
            <a:endParaRPr lang="en-US" dirty="0" smtClean="0">
              <a:latin typeface="Simplified Arabic" pitchFamily="18" charset="-78"/>
              <a:cs typeface="Simplified Arabic" pitchFamily="18" charset="-78"/>
            </a:endParaRPr>
          </a:p>
          <a:p>
            <a:endParaRPr lang="ar-S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676456" cy="6480720"/>
          </a:xfrm>
        </p:spPr>
        <p:txBody>
          <a:bodyPr>
            <a:normAutofit fontScale="85000" lnSpcReduction="10000"/>
          </a:bodyPr>
          <a:lstStyle/>
          <a:p>
            <a:pPr>
              <a:buNone/>
            </a:pPr>
            <a:r>
              <a:rPr lang="ar-SA" sz="4200" dirty="0" smtClean="0">
                <a:solidFill>
                  <a:srgbClr val="FF0000"/>
                </a:solidFill>
                <a:cs typeface="PT Bold Heading" pitchFamily="2" charset="-78"/>
              </a:rPr>
              <a:t>ج</a:t>
            </a:r>
            <a:r>
              <a:rPr lang="ar-EG" sz="4200" dirty="0" smtClean="0">
                <a:solidFill>
                  <a:srgbClr val="FF0000"/>
                </a:solidFill>
                <a:cs typeface="PT Bold Heading" pitchFamily="2" charset="-78"/>
              </a:rPr>
              <a:t>- المتغير التابع:  </a:t>
            </a:r>
            <a:endParaRPr lang="en-US" sz="4200" dirty="0" smtClean="0">
              <a:solidFill>
                <a:srgbClr val="FF0000"/>
              </a:solidFill>
              <a:cs typeface="PT Bold Heading" pitchFamily="2" charset="-78"/>
            </a:endParaRPr>
          </a:p>
          <a:p>
            <a:pPr algn="just"/>
            <a:r>
              <a:rPr lang="ar-SA" sz="3200" b="1" dirty="0" smtClean="0">
                <a:solidFill>
                  <a:srgbClr val="FFFF00"/>
                </a:solidFill>
                <a:latin typeface="Simplified Arabic" pitchFamily="18" charset="-78"/>
                <a:cs typeface="Simplified Arabic" pitchFamily="18" charset="-78"/>
              </a:rPr>
              <a:t>هو التغير الذي طرأ على أداء الشخص نتيجة تعرضه للمعالجة التجريبية، والتي تعبر عنها استجابات الأشخاص. </a:t>
            </a:r>
            <a:r>
              <a:rPr lang="ar-SA" sz="3200" b="1" dirty="0" smtClean="0">
                <a:latin typeface="Simplified Arabic" pitchFamily="18" charset="-78"/>
                <a:cs typeface="Simplified Arabic" pitchFamily="18" charset="-78"/>
              </a:rPr>
              <a:t>وهي متغيرات تابعة لأنها تتبع المتغير المستقل في التغير. وتعبر المتغيرات التابعة عادة عن بعض مقاييس السلوك. وتُستخدم عادة صيغة " س دالة ص " للدلالة على اعتماد التغير في متغير ما على التغير في قيمة متغير آخر. </a:t>
            </a:r>
            <a:endParaRPr lang="en-US" sz="3200" dirty="0" smtClean="0">
              <a:latin typeface="Simplified Arabic" pitchFamily="18" charset="-78"/>
              <a:cs typeface="Simplified Arabic" pitchFamily="18" charset="-78"/>
            </a:endParaRPr>
          </a:p>
          <a:p>
            <a:pPr algn="just"/>
            <a:r>
              <a:rPr lang="ar-SA" sz="3200" b="1" dirty="0" smtClean="0">
                <a:solidFill>
                  <a:srgbClr val="00B0F0"/>
                </a:solidFill>
                <a:latin typeface="Simplified Arabic" pitchFamily="18" charset="-78"/>
                <a:cs typeface="Simplified Arabic" pitchFamily="18" charset="-78"/>
              </a:rPr>
              <a:t>ويتوقف وصف متغير بأنه مستقل أو دخيل أو تابع بحسب وضعه في التصميم التجريبي. </a:t>
            </a:r>
            <a:r>
              <a:rPr lang="ar-SA" sz="3200" b="1" dirty="0" smtClean="0">
                <a:latin typeface="Simplified Arabic" pitchFamily="18" charset="-78"/>
                <a:cs typeface="Simplified Arabic" pitchFamily="18" charset="-78"/>
              </a:rPr>
              <a:t>مثال : متغير القلق يمكن أن يكون : </a:t>
            </a:r>
            <a:endParaRPr lang="en-US" sz="3200" dirty="0" smtClean="0">
              <a:latin typeface="Simplified Arabic" pitchFamily="18" charset="-78"/>
              <a:cs typeface="Simplified Arabic" pitchFamily="18" charset="-78"/>
            </a:endParaRPr>
          </a:p>
          <a:p>
            <a:pPr algn="just"/>
            <a:r>
              <a:rPr lang="ar-SA" sz="3200" b="1" dirty="0" smtClean="0">
                <a:solidFill>
                  <a:srgbClr val="FF0000"/>
                </a:solidFill>
                <a:latin typeface="Simplified Arabic" pitchFamily="18" charset="-78"/>
                <a:cs typeface="Simplified Arabic" pitchFamily="18" charset="-78"/>
              </a:rPr>
              <a:t>مستقل:</a:t>
            </a:r>
            <a:r>
              <a:rPr lang="ar-SA" sz="3200" b="1" dirty="0" smtClean="0">
                <a:latin typeface="Simplified Arabic" pitchFamily="18" charset="-78"/>
                <a:cs typeface="Simplified Arabic" pitchFamily="18" charset="-78"/>
              </a:rPr>
              <a:t> عندما يكون هو المقصود بالدراسة ( أثر القلق على التحصيل الدراسى ). </a:t>
            </a:r>
            <a:endParaRPr lang="en-US" sz="3200" dirty="0" smtClean="0">
              <a:latin typeface="Simplified Arabic" pitchFamily="18" charset="-78"/>
              <a:cs typeface="Simplified Arabic" pitchFamily="18" charset="-78"/>
            </a:endParaRPr>
          </a:p>
          <a:p>
            <a:pPr algn="just"/>
            <a:r>
              <a:rPr lang="ar-SA" sz="3200" b="1" dirty="0" smtClean="0">
                <a:solidFill>
                  <a:srgbClr val="FF0000"/>
                </a:solidFill>
                <a:latin typeface="Simplified Arabic" pitchFamily="18" charset="-78"/>
                <a:cs typeface="Simplified Arabic" pitchFamily="18" charset="-78"/>
              </a:rPr>
              <a:t>دخيل:</a:t>
            </a:r>
            <a:r>
              <a:rPr lang="ar-SA" sz="3200" b="1" dirty="0" smtClean="0">
                <a:latin typeface="Simplified Arabic" pitchFamily="18" charset="-78"/>
                <a:cs typeface="Simplified Arabic" pitchFamily="18" charset="-78"/>
              </a:rPr>
              <a:t> عندما يكون غير مقصود بالدراسة ولكنه يؤثر على النتيجة. </a:t>
            </a:r>
            <a:endParaRPr lang="en-US" sz="3200" dirty="0" smtClean="0">
              <a:latin typeface="Simplified Arabic" pitchFamily="18" charset="-78"/>
              <a:cs typeface="Simplified Arabic" pitchFamily="18" charset="-78"/>
            </a:endParaRPr>
          </a:p>
          <a:p>
            <a:pPr algn="just"/>
            <a:r>
              <a:rPr lang="ar-SA" sz="3200" b="1" dirty="0" smtClean="0">
                <a:solidFill>
                  <a:srgbClr val="FF0000"/>
                </a:solidFill>
                <a:latin typeface="Simplified Arabic" pitchFamily="18" charset="-78"/>
                <a:cs typeface="Simplified Arabic" pitchFamily="18" charset="-78"/>
              </a:rPr>
              <a:t>تابع:</a:t>
            </a:r>
            <a:r>
              <a:rPr lang="ar-SA" sz="3200" b="1" dirty="0" smtClean="0">
                <a:latin typeface="Simplified Arabic" pitchFamily="18" charset="-78"/>
                <a:cs typeface="Simplified Arabic" pitchFamily="18" charset="-78"/>
              </a:rPr>
              <a:t> عندما يكون الهدف دراسة العوامل التي تؤثر على القلق. </a:t>
            </a:r>
            <a:endParaRPr lang="en-US" sz="3200" dirty="0" smtClean="0">
              <a:latin typeface="Simplified Arabic" pitchFamily="18" charset="-78"/>
              <a:cs typeface="Simplified Arabic" pitchFamily="18" charset="-78"/>
            </a:endParaRPr>
          </a:p>
          <a:p>
            <a:pPr algn="just"/>
            <a:r>
              <a:rPr lang="ar-SA" sz="3200" b="1" dirty="0" smtClean="0">
                <a:latin typeface="Simplified Arabic" pitchFamily="18" charset="-78"/>
                <a:cs typeface="Simplified Arabic" pitchFamily="18" charset="-78"/>
              </a:rPr>
              <a:t>وترجع أهمية وصف المتغير التابع والتدقيق في قياسه، إلى أن مشاهدة ما يحدث للاستجابة من تغيير منتظم نتيجة تغيير المتغيرات المستقلة هو الهدف من إجراء التجربة. </a:t>
            </a:r>
            <a:endParaRPr lang="en-US" sz="3200" dirty="0" smtClean="0">
              <a:latin typeface="Simplified Arabic" pitchFamily="18" charset="-78"/>
              <a:cs typeface="Simplified Arabic" pitchFamily="18" charset="-78"/>
            </a:endParaRPr>
          </a:p>
          <a:p>
            <a:pPr lvl="0" algn="just"/>
            <a:endParaRPr lang="ar-SA" sz="3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0"/>
            <a:ext cx="8820472" cy="6858000"/>
          </a:xfrm>
        </p:spPr>
        <p:txBody>
          <a:bodyPr>
            <a:normAutofit fontScale="70000" lnSpcReduction="20000"/>
          </a:bodyPr>
          <a:lstStyle/>
          <a:p>
            <a:pPr>
              <a:buNone/>
            </a:pPr>
            <a:r>
              <a:rPr lang="ar-SA" sz="5100" dirty="0" smtClean="0">
                <a:solidFill>
                  <a:srgbClr val="FF0000"/>
                </a:solidFill>
                <a:cs typeface="PT Bold Heading" pitchFamily="2" charset="-78"/>
              </a:rPr>
              <a:t>العنصر الأول: المعالجة التجريبية للمتغيرات:</a:t>
            </a:r>
          </a:p>
          <a:p>
            <a:pPr algn="just"/>
            <a:r>
              <a:rPr lang="ar-EG" sz="3600" b="1" dirty="0" smtClean="0">
                <a:solidFill>
                  <a:srgbClr val="FFFF00"/>
                </a:solidFill>
                <a:latin typeface="Simplified Arabic" pitchFamily="18" charset="-78"/>
                <a:cs typeface="Simplified Arabic" pitchFamily="18" charset="-78"/>
              </a:rPr>
              <a:t>تشير إلى تدخل الباحث بالتغيير والتعديل في المتغير المستقل. </a:t>
            </a:r>
            <a:r>
              <a:rPr lang="ar-SA" sz="3600" b="1" dirty="0" smtClean="0">
                <a:solidFill>
                  <a:srgbClr val="FFFF00"/>
                </a:solidFill>
                <a:latin typeface="Simplified Arabic" pitchFamily="18" charset="-78"/>
                <a:cs typeface="Simplified Arabic" pitchFamily="18" charset="-78"/>
              </a:rPr>
              <a:t>وتأخذ المعالجة التجريبية أكثر من شكل:</a:t>
            </a:r>
            <a:endParaRPr lang="en-US" sz="3600" dirty="0" smtClean="0">
              <a:solidFill>
                <a:srgbClr val="FFFF00"/>
              </a:solidFill>
              <a:latin typeface="Simplified Arabic" pitchFamily="18" charset="-78"/>
              <a:cs typeface="Simplified Arabic" pitchFamily="18" charset="-78"/>
            </a:endParaRPr>
          </a:p>
          <a:p>
            <a:pPr algn="just">
              <a:buNone/>
            </a:pPr>
            <a:r>
              <a:rPr lang="ar-EG" sz="3600" b="1" dirty="0" smtClean="0">
                <a:solidFill>
                  <a:srgbClr val="00B0F0"/>
                </a:solidFill>
                <a:latin typeface="Simplified Arabic" pitchFamily="18" charset="-78"/>
                <a:cs typeface="Simplified Arabic" pitchFamily="18" charset="-78"/>
              </a:rPr>
              <a:t>1- تقديم المتغير المستقل أو حجبه: </a:t>
            </a:r>
            <a:r>
              <a:rPr lang="ar-EG" sz="3600" b="1" dirty="0" smtClean="0">
                <a:solidFill>
                  <a:schemeClr val="accent1">
                    <a:lumMod val="60000"/>
                    <a:lumOff val="40000"/>
                  </a:schemeClr>
                </a:solidFill>
                <a:latin typeface="Simplified Arabic" pitchFamily="18" charset="-78"/>
                <a:cs typeface="Simplified Arabic" pitchFamily="18" charset="-78"/>
              </a:rPr>
              <a:t>مثل تقديم مكافأة مالية عند حل المشكلات حلاً صحيحًا، أو عدم تقديمها.  </a:t>
            </a:r>
            <a:endParaRPr lang="en-US" sz="3600" dirty="0" smtClean="0">
              <a:solidFill>
                <a:schemeClr val="accent1">
                  <a:lumMod val="60000"/>
                  <a:lumOff val="40000"/>
                </a:schemeClr>
              </a:solidFill>
              <a:latin typeface="Simplified Arabic" pitchFamily="18" charset="-78"/>
              <a:cs typeface="Simplified Arabic" pitchFamily="18" charset="-78"/>
            </a:endParaRPr>
          </a:p>
          <a:p>
            <a:pPr algn="just">
              <a:buNone/>
            </a:pPr>
            <a:r>
              <a:rPr lang="ar-EG" sz="3600" b="1" dirty="0" smtClean="0">
                <a:solidFill>
                  <a:srgbClr val="00B0F0"/>
                </a:solidFill>
                <a:latin typeface="Simplified Arabic" pitchFamily="18" charset="-78"/>
                <a:cs typeface="Simplified Arabic" pitchFamily="18" charset="-78"/>
              </a:rPr>
              <a:t>2- تقديم المتغير بدرجات مختلفة: </a:t>
            </a:r>
            <a:r>
              <a:rPr lang="ar-EG" sz="3600" b="1" dirty="0" smtClean="0">
                <a:solidFill>
                  <a:schemeClr val="accent1">
                    <a:lumMod val="60000"/>
                    <a:lumOff val="40000"/>
                  </a:schemeClr>
                </a:solidFill>
                <a:latin typeface="Simplified Arabic" pitchFamily="18" charset="-78"/>
                <a:cs typeface="Simplified Arabic" pitchFamily="18" charset="-78"/>
              </a:rPr>
              <a:t>مثل التحكم في قيمة المكافأة المالية التي تقدم عند الحل الصحيح للمشكلات الحسابية، خمسة جنيهات، أو عشرة، أو خمسة عشر.    </a:t>
            </a:r>
            <a:endParaRPr lang="en-US" sz="3600" dirty="0" smtClean="0">
              <a:solidFill>
                <a:schemeClr val="accent1">
                  <a:lumMod val="60000"/>
                  <a:lumOff val="40000"/>
                </a:schemeClr>
              </a:solidFill>
              <a:latin typeface="Simplified Arabic" pitchFamily="18" charset="-78"/>
              <a:cs typeface="Simplified Arabic" pitchFamily="18" charset="-78"/>
            </a:endParaRPr>
          </a:p>
          <a:p>
            <a:pPr algn="just">
              <a:buNone/>
            </a:pPr>
            <a:r>
              <a:rPr lang="ar-EG" sz="3600" b="1" dirty="0" smtClean="0">
                <a:solidFill>
                  <a:srgbClr val="00B0F0"/>
                </a:solidFill>
                <a:latin typeface="Simplified Arabic" pitchFamily="18" charset="-78"/>
                <a:cs typeface="Simplified Arabic" pitchFamily="18" charset="-78"/>
              </a:rPr>
              <a:t>3- تقديم المتغير بكيفيات مختلفة: </a:t>
            </a:r>
            <a:r>
              <a:rPr lang="ar-EG" sz="3600" b="1" dirty="0" smtClean="0">
                <a:solidFill>
                  <a:schemeClr val="accent1">
                    <a:lumMod val="60000"/>
                    <a:lumOff val="40000"/>
                  </a:schemeClr>
                </a:solidFill>
                <a:latin typeface="Simplified Arabic" pitchFamily="18" charset="-78"/>
                <a:cs typeface="Simplified Arabic" pitchFamily="18" charset="-78"/>
              </a:rPr>
              <a:t>مثل التحكم في نوعية التدعيم، بأن يُقدم لأحدى المجموعات تدعيمًا ماديًا، ويُقدم للأخرى تدعيمًا معنويًا. </a:t>
            </a:r>
            <a:endParaRPr lang="en-US" sz="3600" dirty="0" smtClean="0">
              <a:solidFill>
                <a:schemeClr val="accent1">
                  <a:lumMod val="60000"/>
                  <a:lumOff val="40000"/>
                </a:schemeClr>
              </a:solidFill>
              <a:latin typeface="Simplified Arabic" pitchFamily="18" charset="-78"/>
              <a:cs typeface="Simplified Arabic" pitchFamily="18" charset="-78"/>
            </a:endParaRPr>
          </a:p>
          <a:p>
            <a:pPr lvl="0" algn="just"/>
            <a:r>
              <a:rPr lang="ar-SA" sz="4000" dirty="0" smtClean="0">
                <a:solidFill>
                  <a:srgbClr val="FFFF00"/>
                </a:solidFill>
                <a:latin typeface="Simplified Arabic" pitchFamily="18" charset="-78"/>
                <a:cs typeface="Simplified Arabic" pitchFamily="18" charset="-78"/>
              </a:rPr>
              <a:t>أساليب المعالجة التجريبية: </a:t>
            </a:r>
            <a:endParaRPr lang="en-US" sz="4000" dirty="0" smtClean="0">
              <a:solidFill>
                <a:srgbClr val="FFFF00"/>
              </a:solidFill>
              <a:latin typeface="Simplified Arabic" pitchFamily="18" charset="-78"/>
              <a:cs typeface="Simplified Arabic" pitchFamily="18" charset="-78"/>
            </a:endParaRPr>
          </a:p>
          <a:p>
            <a:pPr algn="just">
              <a:buNone/>
            </a:pPr>
            <a:r>
              <a:rPr lang="ar-EG" sz="3600" b="1" dirty="0" smtClean="0">
                <a:solidFill>
                  <a:srgbClr val="00B050"/>
                </a:solidFill>
                <a:latin typeface="Simplified Arabic" pitchFamily="18" charset="-78"/>
                <a:cs typeface="Simplified Arabic" pitchFamily="18" charset="-78"/>
              </a:rPr>
              <a:t>1- استخدام العقاقير لمعرفة أثرها، ويحدث هذا غالبًا عندما تجرى البحوث على عينات غير آدمية، مثل الفئران. </a:t>
            </a:r>
            <a:endParaRPr lang="en-US" sz="3600" dirty="0" smtClean="0">
              <a:solidFill>
                <a:srgbClr val="00B050"/>
              </a:solidFill>
              <a:latin typeface="Simplified Arabic" pitchFamily="18" charset="-78"/>
              <a:cs typeface="Simplified Arabic" pitchFamily="18" charset="-78"/>
            </a:endParaRPr>
          </a:p>
          <a:p>
            <a:pPr algn="just">
              <a:buNone/>
            </a:pPr>
            <a:r>
              <a:rPr lang="ar-EG" sz="3600" b="1" dirty="0" smtClean="0">
                <a:solidFill>
                  <a:srgbClr val="00B050"/>
                </a:solidFill>
                <a:latin typeface="Simplified Arabic" pitchFamily="18" charset="-78"/>
                <a:cs typeface="Simplified Arabic" pitchFamily="18" charset="-78"/>
              </a:rPr>
              <a:t>2- استخدام أساليب جراحية مثل استئصال أجزاء من مخ حيوان لمعرفة تأثير هذا على جانب محدد من جوانب السلوك.</a:t>
            </a:r>
            <a:endParaRPr lang="en-US" sz="3600" dirty="0" smtClean="0">
              <a:solidFill>
                <a:srgbClr val="00B050"/>
              </a:solidFill>
              <a:latin typeface="Simplified Arabic" pitchFamily="18" charset="-78"/>
              <a:cs typeface="Simplified Arabic" pitchFamily="18" charset="-78"/>
            </a:endParaRPr>
          </a:p>
          <a:p>
            <a:pPr algn="just">
              <a:buNone/>
            </a:pPr>
            <a:r>
              <a:rPr lang="ar-EG" sz="3600" b="1" dirty="0" smtClean="0">
                <a:solidFill>
                  <a:srgbClr val="00B050"/>
                </a:solidFill>
                <a:latin typeface="Simplified Arabic" pitchFamily="18" charset="-78"/>
                <a:cs typeface="Simplified Arabic" pitchFamily="18" charset="-78"/>
              </a:rPr>
              <a:t>3- أساليب ميكانيكية والكترونية مثل أجهزة المختبر.</a:t>
            </a:r>
            <a:endParaRPr lang="en-US" sz="3600" dirty="0" smtClean="0">
              <a:solidFill>
                <a:srgbClr val="00B050"/>
              </a:solidFill>
              <a:latin typeface="Simplified Arabic" pitchFamily="18" charset="-78"/>
              <a:cs typeface="Simplified Arabic" pitchFamily="18" charset="-78"/>
            </a:endParaRPr>
          </a:p>
          <a:p>
            <a:pPr algn="just">
              <a:buNone/>
            </a:pPr>
            <a:r>
              <a:rPr lang="ar-EG" sz="3600" b="1" dirty="0" smtClean="0">
                <a:solidFill>
                  <a:srgbClr val="00B050"/>
                </a:solidFill>
                <a:latin typeface="Simplified Arabic" pitchFamily="18" charset="-78"/>
                <a:cs typeface="Simplified Arabic" pitchFamily="18" charset="-78"/>
              </a:rPr>
              <a:t>4- أساليب سلوكية حيث يقدم المجرب سلوك ما أو تقدير أثره علي المفحوص (تشجيع). </a:t>
            </a:r>
            <a:r>
              <a:rPr lang="ar-SA" sz="3600" dirty="0" smtClean="0">
                <a:solidFill>
                  <a:srgbClr val="00B050"/>
                </a:solidFill>
                <a:latin typeface="Simplified Arabic" pitchFamily="18" charset="-78"/>
                <a:cs typeface="Simplified Arabic" pitchFamily="18" charset="-78"/>
              </a:rPr>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496944" cy="6669360"/>
          </a:xfrm>
        </p:spPr>
        <p:txBody>
          <a:bodyPr>
            <a:normAutofit lnSpcReduction="10000"/>
          </a:bodyPr>
          <a:lstStyle/>
          <a:p>
            <a:pPr>
              <a:buNone/>
            </a:pPr>
            <a:r>
              <a:rPr lang="ar-SA" sz="3600" dirty="0" smtClean="0">
                <a:solidFill>
                  <a:srgbClr val="FF0000"/>
                </a:solidFill>
                <a:cs typeface="PT Bold Heading" pitchFamily="2" charset="-78"/>
              </a:rPr>
              <a:t>العنصر الثاني: ضبط المتغيرات الدخيلة:</a:t>
            </a:r>
          </a:p>
          <a:p>
            <a:pPr algn="just"/>
            <a:r>
              <a:rPr lang="ar-SA" sz="2800" b="1" dirty="0" smtClean="0">
                <a:latin typeface="Simplified Arabic" pitchFamily="18" charset="-78"/>
                <a:cs typeface="Simplified Arabic" pitchFamily="18" charset="-78"/>
              </a:rPr>
              <a:t>مشكلة هذا النوع من المتغيرات أن تأثيرها يختلط مع تأثير المتغير التجريبي المقصود بالدراسة، ويمنع هذا من إمكانية تحديد ما إذا كان التغير الذي طرأ على المتغير التابع. يرجع إلى المتغيرات المستقلة، أم إلى الدخيلة، أم إلى تأثيرهما معاً.</a:t>
            </a:r>
            <a:endParaRPr lang="en-US" sz="2800" dirty="0" smtClean="0">
              <a:latin typeface="Simplified Arabic" pitchFamily="18" charset="-78"/>
              <a:cs typeface="Simplified Arabic" pitchFamily="18" charset="-78"/>
            </a:endParaRPr>
          </a:p>
          <a:p>
            <a:pPr algn="just"/>
            <a:r>
              <a:rPr lang="ar-SA" sz="2800" b="1" dirty="0" smtClean="0">
                <a:latin typeface="Simplified Arabic" pitchFamily="18" charset="-78"/>
                <a:cs typeface="Simplified Arabic" pitchFamily="18" charset="-78"/>
              </a:rPr>
              <a:t>يجب على الباحث أن يتخذ إجراءات معينة لضبط تأثير المتغيرات الدخيلة. </a:t>
            </a:r>
            <a:endParaRPr lang="en-US" sz="2800" dirty="0" smtClean="0">
              <a:latin typeface="Simplified Arabic" pitchFamily="18" charset="-78"/>
              <a:cs typeface="Simplified Arabic" pitchFamily="18" charset="-78"/>
            </a:endParaRPr>
          </a:p>
          <a:p>
            <a:pPr algn="just"/>
            <a:r>
              <a:rPr lang="ar-SA" sz="2800" b="1" dirty="0" smtClean="0">
                <a:latin typeface="Simplified Arabic" pitchFamily="18" charset="-78"/>
                <a:cs typeface="Simplified Arabic" pitchFamily="18" charset="-78"/>
              </a:rPr>
              <a:t>الفشل في ضبط هذه المتغيرات يهدد الصدق الداخلي للدراسة ويضعف الثقة في نتائجها. </a:t>
            </a:r>
          </a:p>
          <a:p>
            <a:pPr algn="just"/>
            <a:r>
              <a:rPr lang="ar-SA" sz="3200" dirty="0" smtClean="0">
                <a:solidFill>
                  <a:srgbClr val="FFFF00"/>
                </a:solidFill>
                <a:cs typeface="PT Bold Heading" pitchFamily="2" charset="-78"/>
              </a:rPr>
              <a:t>مصادر المتغيرات الدخيلة وأساليب ضبطها:</a:t>
            </a:r>
            <a:endParaRPr lang="en-US" sz="3200" dirty="0" smtClean="0">
              <a:solidFill>
                <a:srgbClr val="FFFF00"/>
              </a:solidFill>
              <a:cs typeface="PT Bold Heading" pitchFamily="2" charset="-78"/>
            </a:endParaRPr>
          </a:p>
          <a:p>
            <a:pPr lvl="0" algn="just">
              <a:buNone/>
            </a:pPr>
            <a:r>
              <a:rPr lang="ar-SA" sz="3200" dirty="0" smtClean="0">
                <a:solidFill>
                  <a:srgbClr val="00B0F0"/>
                </a:solidFill>
                <a:cs typeface="PT Bold Heading" pitchFamily="2" charset="-78"/>
              </a:rPr>
              <a:t>أ- خصائص الأفراد: </a:t>
            </a:r>
            <a:r>
              <a:rPr lang="ar-SA" sz="2800" b="1" dirty="0" smtClean="0">
                <a:latin typeface="Simplified Arabic" pitchFamily="18" charset="-78"/>
                <a:cs typeface="Simplified Arabic" pitchFamily="18" charset="-78"/>
              </a:rPr>
              <a:t>مثل العمر –الجنس – الخبرة السابقة – مستوى الذكاء – الدافعية وعلى الباحث ضبط تأثيرها بحيث يحقق التكافؤ بين المجموعات فيما يتعلق بخصائص الأفراد ويمكن ضبط تأثيرها باستخدام الأساليب التالية: </a:t>
            </a:r>
            <a:endParaRPr lang="en-US" sz="2800" dirty="0" smtClean="0">
              <a:latin typeface="Simplified Arabic" pitchFamily="18" charset="-78"/>
              <a:cs typeface="Simplified Arabic" pitchFamily="18" charset="-78"/>
            </a:endParaRPr>
          </a:p>
          <a:p>
            <a:pPr algn="just"/>
            <a:endParaRPr lang="ar-SA" sz="2800" dirty="0" smtClean="0">
              <a:solidFill>
                <a:srgbClr val="FF0000"/>
              </a:solidFill>
              <a:latin typeface="Simplified Arabic" pitchFamily="18" charset="-78"/>
              <a:cs typeface="Simplified Arabic" pitchFamily="18" charset="-78"/>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fontScale="92500" lnSpcReduction="20000"/>
          </a:bodyPr>
          <a:lstStyle/>
          <a:p>
            <a:pPr lvl="0" algn="just">
              <a:buNone/>
            </a:pPr>
            <a:r>
              <a:rPr lang="ar-SA" sz="3500" b="1" u="sng" dirty="0" smtClean="0">
                <a:solidFill>
                  <a:schemeClr val="accent2">
                    <a:lumMod val="60000"/>
                    <a:lumOff val="40000"/>
                  </a:schemeClr>
                </a:solidFill>
                <a:latin typeface="Simplified Arabic" pitchFamily="18" charset="-78"/>
                <a:cs typeface="Simplified Arabic" pitchFamily="18" charset="-78"/>
              </a:rPr>
              <a:t>1- تصميم داخل الأفراد: </a:t>
            </a:r>
          </a:p>
          <a:p>
            <a:pPr lvl="0" algn="just"/>
            <a:r>
              <a:rPr lang="ar-SA" b="1" dirty="0" smtClean="0">
                <a:solidFill>
                  <a:schemeClr val="tx2">
                    <a:lumMod val="50000"/>
                  </a:schemeClr>
                </a:solidFill>
                <a:latin typeface="Simplified Arabic" pitchFamily="18" charset="-78"/>
                <a:cs typeface="Simplified Arabic" pitchFamily="18" charset="-78"/>
              </a:rPr>
              <a:t>استخدام نفس الأفراد في جميع الظروف التجريبية المختلفة بحيث يتعرض كل فرد من العينة لكل ظرف تجريبي ويتم قياس أدائه. ويعني هذا عدم وجود مجال لاختلاف خصائص الأفراد، حيث أن الأفراد هم أنفسهم الذين يشاركون في كل الظروف التجريبية.</a:t>
            </a:r>
            <a:endParaRPr lang="en-US" dirty="0" smtClean="0">
              <a:solidFill>
                <a:schemeClr val="tx2">
                  <a:lumMod val="50000"/>
                </a:schemeClr>
              </a:solidFill>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تعتبر أفضل الطرق لتحقيق الضبط الكامل لجميع المتغيرات الدخيلة المرتبطة بخصائص الأفراد. </a:t>
            </a:r>
            <a:endParaRPr lang="en-US" dirty="0" smtClean="0">
              <a:latin typeface="Simplified Arabic" pitchFamily="18" charset="-78"/>
              <a:cs typeface="Simplified Arabic" pitchFamily="18" charset="-78"/>
            </a:endParaRPr>
          </a:p>
          <a:p>
            <a:pPr lvl="0" algn="just"/>
            <a:r>
              <a:rPr lang="ar-SA" b="1" dirty="0" smtClean="0">
                <a:solidFill>
                  <a:srgbClr val="FF0000"/>
                </a:solidFill>
                <a:latin typeface="Simplified Arabic" pitchFamily="18" charset="-78"/>
                <a:cs typeface="Simplified Arabic" pitchFamily="18" charset="-78"/>
              </a:rPr>
              <a:t>عيوبها: </a:t>
            </a:r>
            <a:r>
              <a:rPr lang="ar-SA" b="1" dirty="0" smtClean="0">
                <a:solidFill>
                  <a:srgbClr val="FFFF00"/>
                </a:solidFill>
                <a:latin typeface="Simplified Arabic" pitchFamily="18" charset="-78"/>
                <a:cs typeface="Simplified Arabic" pitchFamily="18" charset="-78"/>
              </a:rPr>
              <a:t>امتداد تأثير المعالجات وصعوبة تقدير تأثير كل معالجة على حدة ( مثال تأثير عقار في دقة الانتباه). </a:t>
            </a:r>
            <a:endParaRPr lang="en-US" dirty="0" smtClean="0">
              <a:solidFill>
                <a:srgbClr val="FFFF00"/>
              </a:solidFill>
              <a:latin typeface="Simplified Arabic" pitchFamily="18" charset="-78"/>
              <a:cs typeface="Simplified Arabic" pitchFamily="18" charset="-78"/>
            </a:endParaRPr>
          </a:p>
          <a:p>
            <a:pPr algn="just">
              <a:buNone/>
            </a:pPr>
            <a:r>
              <a:rPr lang="ar-SA" sz="3500" b="1" u="sng" dirty="0" smtClean="0">
                <a:solidFill>
                  <a:schemeClr val="accent2">
                    <a:lumMod val="60000"/>
                    <a:lumOff val="40000"/>
                  </a:schemeClr>
                </a:solidFill>
                <a:latin typeface="Simplified Arabic" pitchFamily="18" charset="-78"/>
                <a:cs typeface="Simplified Arabic" pitchFamily="18" charset="-78"/>
              </a:rPr>
              <a:t>2- طريقة التجانس ( أو الاستبعاد): </a:t>
            </a:r>
            <a:endParaRPr lang="en-US" sz="3500" b="1" u="sng" dirty="0" smtClean="0">
              <a:solidFill>
                <a:schemeClr val="accent2">
                  <a:lumMod val="60000"/>
                  <a:lumOff val="40000"/>
                </a:schemeClr>
              </a:solidFill>
              <a:latin typeface="Simplified Arabic" pitchFamily="18" charset="-78"/>
              <a:cs typeface="Simplified Arabic" pitchFamily="18" charset="-78"/>
            </a:endParaRPr>
          </a:p>
          <a:p>
            <a:pPr lvl="0" algn="just"/>
            <a:r>
              <a:rPr lang="ar-SA" b="1" dirty="0" smtClean="0">
                <a:solidFill>
                  <a:srgbClr val="92D050"/>
                </a:solidFill>
                <a:latin typeface="Simplified Arabic" pitchFamily="18" charset="-78"/>
                <a:cs typeface="Simplified Arabic" pitchFamily="18" charset="-78"/>
              </a:rPr>
              <a:t>يتحقق ذلك باختيار مجموعات متجانسة، ومن مستوى واحد للمتغير الدخيل المطلوب ضبطه.</a:t>
            </a:r>
            <a:endParaRPr lang="en-US" dirty="0" smtClean="0">
              <a:solidFill>
                <a:srgbClr val="92D050"/>
              </a:solidFill>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مثال : الجنس ( المجموعة كلها من الذكور ) </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العمر ( فئة عمرية واحدة ) – الذكاء ( مستوى ذكاء متقارب).</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يمكن للباحث بهذه الطريقة أن يتحكم في أكثر من متغير. ولكن من </a:t>
            </a:r>
            <a:r>
              <a:rPr lang="ar-SA" b="1" dirty="0" smtClean="0">
                <a:solidFill>
                  <a:srgbClr val="FF0000"/>
                </a:solidFill>
                <a:latin typeface="Simplified Arabic" pitchFamily="18" charset="-78"/>
                <a:cs typeface="Simplified Arabic" pitchFamily="18" charset="-78"/>
              </a:rPr>
              <a:t>عيوبها: </a:t>
            </a:r>
            <a:r>
              <a:rPr lang="ar-SA" b="1" dirty="0" smtClean="0">
                <a:latin typeface="Simplified Arabic" pitchFamily="18" charset="-78"/>
                <a:cs typeface="Simplified Arabic" pitchFamily="18" charset="-78"/>
              </a:rPr>
              <a:t>تضييق نطاق التجربة – تقلل من إمكانية تعميم النتائج. </a:t>
            </a:r>
            <a:endParaRPr lang="en-US" dirty="0" smtClean="0">
              <a:latin typeface="Simplified Arabic" pitchFamily="18" charset="-78"/>
              <a:cs typeface="Simplified Arabic" pitchFamily="18" charset="-78"/>
            </a:endParaRPr>
          </a:p>
          <a:p>
            <a:endParaRPr lang="ar-S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a:bodyPr>
          <a:lstStyle/>
          <a:p>
            <a:pPr lvl="0">
              <a:buNone/>
            </a:pPr>
            <a:r>
              <a:rPr lang="ar-SA" sz="4000" b="1" u="sng" dirty="0" smtClean="0">
                <a:solidFill>
                  <a:schemeClr val="accent2">
                    <a:lumMod val="60000"/>
                    <a:lumOff val="40000"/>
                  </a:schemeClr>
                </a:solidFill>
                <a:latin typeface="Simplified Arabic" pitchFamily="18" charset="-78"/>
                <a:cs typeface="Simplified Arabic" pitchFamily="18" charset="-78"/>
              </a:rPr>
              <a:t>3- التناظر: </a:t>
            </a:r>
            <a:r>
              <a:rPr lang="ar-SA" sz="2800" b="1" u="sng" dirty="0" smtClean="0">
                <a:latin typeface="Simplified Arabic" pitchFamily="18" charset="-78"/>
                <a:cs typeface="Simplified Arabic" pitchFamily="18" charset="-78"/>
              </a:rPr>
              <a:t>يتحقق التناظر باستخدام إحدى الطريقتين التاليتين: </a:t>
            </a:r>
            <a:endParaRPr lang="en-US" sz="3600" b="1" u="sng" dirty="0" smtClean="0">
              <a:latin typeface="Simplified Arabic" pitchFamily="18" charset="-78"/>
              <a:cs typeface="Simplified Arabic" pitchFamily="18" charset="-78"/>
            </a:endParaRPr>
          </a:p>
          <a:p>
            <a:pPr lvl="0" algn="just"/>
            <a:r>
              <a:rPr lang="ar-SA" sz="3600" b="1" dirty="0" smtClean="0">
                <a:solidFill>
                  <a:schemeClr val="accent2">
                    <a:lumMod val="75000"/>
                  </a:schemeClr>
                </a:solidFill>
                <a:latin typeface="Simplified Arabic" pitchFamily="18" charset="-78"/>
                <a:cs typeface="Simplified Arabic" pitchFamily="18" charset="-78"/>
              </a:rPr>
              <a:t>طريقة الأزواج المتناظرة</a:t>
            </a:r>
            <a:r>
              <a:rPr lang="ar-SA" sz="3200" b="1" dirty="0" smtClean="0">
                <a:solidFill>
                  <a:schemeClr val="accent2">
                    <a:lumMod val="75000"/>
                  </a:schemeClr>
                </a:solidFill>
                <a:latin typeface="Simplified Arabic" pitchFamily="18" charset="-78"/>
                <a:cs typeface="Simplified Arabic" pitchFamily="18" charset="-78"/>
              </a:rPr>
              <a:t>: </a:t>
            </a:r>
            <a:r>
              <a:rPr lang="ar-SA" sz="3200" b="1" dirty="0" smtClean="0">
                <a:latin typeface="Simplified Arabic" pitchFamily="18" charset="-78"/>
                <a:cs typeface="Simplified Arabic" pitchFamily="18" charset="-78"/>
              </a:rPr>
              <a:t>توزيع الأفراد على المجموعات وفقاً لمستوياتهم فى الخاصية المطلوب ضبطها بحيث يتوفر فى كل مجموعة نفس المستويات تقريباً من الخاصية. </a:t>
            </a:r>
            <a:endParaRPr lang="en-US" sz="3200" dirty="0" smtClean="0">
              <a:latin typeface="Simplified Arabic" pitchFamily="18" charset="-78"/>
              <a:cs typeface="Simplified Arabic" pitchFamily="18" charset="-78"/>
            </a:endParaRPr>
          </a:p>
          <a:p>
            <a:pPr lvl="0" algn="just"/>
            <a:r>
              <a:rPr lang="ar-SA" sz="3200" b="1" dirty="0" smtClean="0">
                <a:latin typeface="Simplified Arabic" pitchFamily="18" charset="-78"/>
                <a:cs typeface="Simplified Arabic" pitchFamily="18" charset="-78"/>
              </a:rPr>
              <a:t>مثال: متغير الذكاء. </a:t>
            </a:r>
            <a:endParaRPr lang="en-US" sz="3200" dirty="0" smtClean="0">
              <a:latin typeface="Simplified Arabic" pitchFamily="18" charset="-78"/>
              <a:cs typeface="Simplified Arabic" pitchFamily="18" charset="-78"/>
            </a:endParaRPr>
          </a:p>
          <a:p>
            <a:pPr lvl="0" algn="just"/>
            <a:r>
              <a:rPr lang="ar-SA" sz="3600" b="1" dirty="0" smtClean="0">
                <a:solidFill>
                  <a:schemeClr val="accent2">
                    <a:lumMod val="75000"/>
                  </a:schemeClr>
                </a:solidFill>
                <a:latin typeface="Simplified Arabic" pitchFamily="18" charset="-78"/>
                <a:cs typeface="Simplified Arabic" pitchFamily="18" charset="-78"/>
              </a:rPr>
              <a:t>طريقة المجموعات المتناظرة: </a:t>
            </a:r>
            <a:r>
              <a:rPr lang="ar-SA" sz="3200" b="1" dirty="0" smtClean="0">
                <a:latin typeface="Simplified Arabic" pitchFamily="18" charset="-78"/>
                <a:cs typeface="Simplified Arabic" pitchFamily="18" charset="-78"/>
              </a:rPr>
              <a:t>قياس الخاصية المطلوبة ضبطها في المجموعتين، ويتحقق التناظر إذا كانت المجموعتين متقاربتان في الخاصية اعتمادًا على بعض المؤشرات الإحصائية مثل المتوسط، والانحراف المعياري.</a:t>
            </a:r>
            <a:endParaRPr lang="en-US" sz="3200" dirty="0" smtClean="0">
              <a:latin typeface="Simplified Arabic" pitchFamily="18" charset="-78"/>
              <a:cs typeface="Simplified Arabic" pitchFamily="18" charset="-78"/>
            </a:endParaRPr>
          </a:p>
          <a:p>
            <a:pPr lvl="0" algn="just"/>
            <a:r>
              <a:rPr lang="ar-SA" sz="3200" b="1" dirty="0" smtClean="0">
                <a:latin typeface="Simplified Arabic" pitchFamily="18" charset="-78"/>
                <a:cs typeface="Simplified Arabic" pitchFamily="18" charset="-78"/>
              </a:rPr>
              <a:t>وتحقق طريقتا التناظر التكافؤ فيما يتعلق بمتغير أو اثنين، ولكن من الصعب أن تستخدما لضبط أكثر من متغيرين.</a:t>
            </a:r>
            <a:endParaRPr lang="en-US" sz="3200" dirty="0" smtClean="0">
              <a:latin typeface="Simplified Arabic" pitchFamily="18" charset="-78"/>
              <a:cs typeface="Simplified Arabic" pitchFamily="18" charset="-78"/>
            </a:endParaRP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496944" cy="6480720"/>
          </a:xfrm>
        </p:spPr>
        <p:txBody>
          <a:bodyPr>
            <a:normAutofit/>
          </a:bodyPr>
          <a:lstStyle/>
          <a:p>
            <a:pPr>
              <a:lnSpc>
                <a:spcPct val="80000"/>
              </a:lnSpc>
              <a:buNone/>
              <a:defRPr/>
            </a:pPr>
            <a:r>
              <a:rPr lang="ar-SA" sz="4400" dirty="0" smtClean="0">
                <a:latin typeface="Simplified Arabic" pitchFamily="18" charset="-78"/>
                <a:cs typeface="Simplified Arabic" pitchFamily="18" charset="-78"/>
              </a:rPr>
              <a:t>(</a:t>
            </a:r>
            <a:r>
              <a:rPr lang="ar-SA" sz="4400" dirty="0" smtClean="0">
                <a:solidFill>
                  <a:srgbClr val="FF0000"/>
                </a:solidFill>
                <a:latin typeface="Simplified Arabic" pitchFamily="18" charset="-78"/>
                <a:cs typeface="Simplified Arabic" pitchFamily="18" charset="-78"/>
              </a:rPr>
              <a:t>ب) </a:t>
            </a:r>
            <a:r>
              <a:rPr lang="ar-SA" sz="4300" dirty="0" smtClean="0">
                <a:solidFill>
                  <a:srgbClr val="FF0000"/>
                </a:solidFill>
                <a:latin typeface="Simplified Arabic" pitchFamily="18" charset="-78"/>
                <a:cs typeface="Simplified Arabic" pitchFamily="18" charset="-78"/>
              </a:rPr>
              <a:t>التصميمات شبة التجريبية : </a:t>
            </a:r>
          </a:p>
          <a:p>
            <a:pPr marL="811530" indent="-742950">
              <a:lnSpc>
                <a:spcPct val="80000"/>
              </a:lnSpc>
              <a:buFont typeface="+mj-lt"/>
              <a:buAutoNum type="arabicPeriod"/>
              <a:defRPr/>
            </a:pPr>
            <a:r>
              <a:rPr lang="ar-SA" sz="4300" dirty="0" smtClean="0">
                <a:latin typeface="Simplified Arabic" pitchFamily="18" charset="-78"/>
                <a:cs typeface="Simplified Arabic" pitchFamily="18" charset="-78"/>
              </a:rPr>
              <a:t> تصميم المجموعة الواحدة 0</a:t>
            </a:r>
          </a:p>
          <a:p>
            <a:pPr marL="811530" indent="-742950">
              <a:lnSpc>
                <a:spcPct val="80000"/>
              </a:lnSpc>
              <a:buFont typeface="+mj-lt"/>
              <a:buAutoNum type="arabicPeriod"/>
              <a:defRPr/>
            </a:pPr>
            <a:r>
              <a:rPr lang="ar-SA" sz="4300" dirty="0" smtClean="0">
                <a:latin typeface="Simplified Arabic" pitchFamily="18" charset="-78"/>
                <a:cs typeface="Simplified Arabic" pitchFamily="18" charset="-78"/>
              </a:rPr>
              <a:t>تصميم المجموعة الضابطة غير المكافئة 0 </a:t>
            </a:r>
          </a:p>
          <a:p>
            <a:pPr marL="811530" indent="-742950">
              <a:lnSpc>
                <a:spcPct val="80000"/>
              </a:lnSpc>
              <a:buFont typeface="+mj-lt"/>
              <a:buAutoNum type="arabicPeriod"/>
              <a:defRPr/>
            </a:pPr>
            <a:r>
              <a:rPr lang="ar-SA" sz="4300" dirty="0" smtClean="0">
                <a:latin typeface="Simplified Arabic" pitchFamily="18" charset="-78"/>
                <a:cs typeface="Simplified Arabic" pitchFamily="18" charset="-78"/>
              </a:rPr>
              <a:t>تصميم السلاسل الزمنية 0 </a:t>
            </a:r>
          </a:p>
          <a:p>
            <a:pPr marL="811530" indent="-742950">
              <a:lnSpc>
                <a:spcPct val="80000"/>
              </a:lnSpc>
              <a:buFont typeface="+mj-lt"/>
              <a:buAutoNum type="arabicPeriod"/>
              <a:defRPr/>
            </a:pPr>
            <a:r>
              <a:rPr lang="ar-SA" sz="4300" dirty="0" smtClean="0">
                <a:latin typeface="Simplified Arabic" pitchFamily="18" charset="-78"/>
                <a:cs typeface="Simplified Arabic" pitchFamily="18" charset="-78"/>
              </a:rPr>
              <a:t>التصميم المتعدد للسلاسل الزمنية </a:t>
            </a:r>
          </a:p>
          <a:p>
            <a:pPr>
              <a:buNone/>
              <a:defRPr/>
            </a:pPr>
            <a:r>
              <a:rPr lang="ar-SA" sz="3600" dirty="0" smtClean="0">
                <a:solidFill>
                  <a:srgbClr val="FFFF00"/>
                </a:solidFill>
                <a:latin typeface="Arial" pitchFamily="34" charset="0"/>
                <a:cs typeface="PT Bold Heading" pitchFamily="2" charset="-78"/>
              </a:rPr>
              <a:t>4</a:t>
            </a:r>
            <a:r>
              <a:rPr lang="ar-SA" sz="3600" dirty="0" smtClean="0">
                <a:solidFill>
                  <a:srgbClr val="FFFF00"/>
                </a:solidFill>
                <a:latin typeface="Simplified Arabic" pitchFamily="18" charset="-78"/>
                <a:cs typeface="PT Bold Heading" pitchFamily="2" charset="-78"/>
              </a:rPr>
              <a:t> – مراحل إجراء التجربة العلمية</a:t>
            </a:r>
            <a:r>
              <a:rPr lang="ar-SA" sz="3600" dirty="0" smtClean="0">
                <a:latin typeface="Simplified Arabic" pitchFamily="18" charset="-78"/>
                <a:cs typeface="PT Bold Heading" pitchFamily="2" charset="-78"/>
              </a:rPr>
              <a:t>: </a:t>
            </a:r>
          </a:p>
          <a:p>
            <a:pPr marL="811213" indent="-742950">
              <a:buFont typeface="+mj-cs"/>
              <a:buAutoNum type="arabic2Minus"/>
              <a:defRPr/>
            </a:pPr>
            <a:r>
              <a:rPr lang="ar-SA" sz="3600" dirty="0" smtClean="0">
                <a:latin typeface="Simplified Arabic" pitchFamily="18" charset="-78"/>
                <a:cs typeface="Simplified Arabic" pitchFamily="18" charset="-78"/>
              </a:rPr>
              <a:t>التخطيط أو الإعداد للتجربة العلمية.</a:t>
            </a:r>
          </a:p>
          <a:p>
            <a:pPr marL="811213" indent="-742950">
              <a:buFont typeface="+mj-cs"/>
              <a:buAutoNum type="arabic2Minus"/>
              <a:defRPr/>
            </a:pPr>
            <a:r>
              <a:rPr lang="ar-SA" sz="3600" dirty="0" smtClean="0">
                <a:latin typeface="Simplified Arabic" pitchFamily="18" charset="-78"/>
                <a:cs typeface="Simplified Arabic" pitchFamily="18" charset="-78"/>
              </a:rPr>
              <a:t>خطوات إجراء التجربة.</a:t>
            </a:r>
          </a:p>
          <a:p>
            <a:pPr marL="811213" indent="-742950">
              <a:buFont typeface="+mj-cs"/>
              <a:buAutoNum type="arabic2Minus"/>
              <a:defRPr/>
            </a:pPr>
            <a:r>
              <a:rPr lang="ar-SA" sz="3600" dirty="0" smtClean="0">
                <a:latin typeface="Simplified Arabic" pitchFamily="18" charset="-78"/>
                <a:cs typeface="Simplified Arabic" pitchFamily="18" charset="-78"/>
              </a:rPr>
              <a:t>كتابة التقرير العلمي عن التجربة.</a:t>
            </a:r>
          </a:p>
          <a:p>
            <a:pPr marL="811213" indent="-742950">
              <a:buFont typeface="+mj-cs"/>
              <a:buAutoNum type="arabic2Minus"/>
              <a:defRPr/>
            </a:pPr>
            <a:r>
              <a:rPr lang="ar-SA" sz="3600" dirty="0" smtClean="0">
                <a:latin typeface="Simplified Arabic" pitchFamily="18" charset="-78"/>
                <a:cs typeface="Simplified Arabic" pitchFamily="18" charset="-78"/>
              </a:rPr>
              <a:t>نموذج تقرير علمي عن التجربة.0</a:t>
            </a:r>
            <a:endParaRPr lang="ar-SA" sz="32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0"/>
            <a:ext cx="8352928" cy="6597352"/>
          </a:xfrm>
        </p:spPr>
        <p:txBody>
          <a:bodyPr/>
          <a:lstStyle/>
          <a:p>
            <a:pPr lvl="0">
              <a:buNone/>
            </a:pPr>
            <a:r>
              <a:rPr lang="ar-SA" sz="3600" b="1" u="sng" dirty="0" smtClean="0">
                <a:solidFill>
                  <a:schemeClr val="accent2">
                    <a:lumMod val="60000"/>
                    <a:lumOff val="40000"/>
                  </a:schemeClr>
                </a:solidFill>
                <a:latin typeface="Simplified Arabic" pitchFamily="18" charset="-78"/>
                <a:cs typeface="Simplified Arabic" pitchFamily="18" charset="-78"/>
              </a:rPr>
              <a:t>4- التوزيع العشوائي للأفراد على مجموعات البحث: </a:t>
            </a:r>
            <a:endParaRPr lang="en-US" sz="3600" b="1" u="sng" dirty="0" smtClean="0">
              <a:solidFill>
                <a:schemeClr val="accent2">
                  <a:lumMod val="60000"/>
                  <a:lumOff val="40000"/>
                </a:schemeClr>
              </a:solidFill>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تساعد على توزيع خصائص الأفراد بطريقة متكافئة على مجموعات البحث، بحيث لا تتركز خاصية معينة في مجموعة دون أخرى.</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ويشمل التوزيع العشوائي كافة المتغيرات الدخيلة.</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ويضم إمكانية ضبط جميع خصائص الأفراد.</a:t>
            </a:r>
          </a:p>
          <a:p>
            <a:pPr lvl="0" algn="just"/>
            <a:r>
              <a:rPr lang="ar-SA" b="1" dirty="0" smtClean="0">
                <a:solidFill>
                  <a:srgbClr val="FF0000"/>
                </a:solidFill>
                <a:latin typeface="Simplified Arabic" pitchFamily="18" charset="-78"/>
                <a:cs typeface="Simplified Arabic" pitchFamily="18" charset="-78"/>
              </a:rPr>
              <a:t>عيوبها</a:t>
            </a:r>
            <a:r>
              <a:rPr lang="ar-SA" b="1" dirty="0" smtClean="0">
                <a:latin typeface="Simplified Arabic" pitchFamily="18" charset="-78"/>
                <a:cs typeface="Simplified Arabic" pitchFamily="18" charset="-78"/>
              </a:rPr>
              <a:t>: قد لا يتحقق هذا في حالة العينات الصغيرة.</a:t>
            </a:r>
            <a:endParaRPr lang="en-US" dirty="0" smtClean="0">
              <a:latin typeface="Simplified Arabic" pitchFamily="18" charset="-78"/>
              <a:cs typeface="Simplified Arabic" pitchFamily="18" charset="-78"/>
            </a:endParaRPr>
          </a:p>
          <a:p>
            <a:pPr lvl="0" algn="just"/>
            <a:r>
              <a:rPr lang="ar-SA" sz="4000" b="1" u="sng" dirty="0" smtClean="0">
                <a:solidFill>
                  <a:schemeClr val="accent2">
                    <a:lumMod val="60000"/>
                    <a:lumOff val="40000"/>
                  </a:schemeClr>
                </a:solidFill>
                <a:latin typeface="Simplified Arabic" pitchFamily="18" charset="-78"/>
                <a:cs typeface="Simplified Arabic" pitchFamily="18" charset="-78"/>
              </a:rPr>
              <a:t>5- الضبط الإحصائي:</a:t>
            </a:r>
            <a:r>
              <a:rPr lang="ar-SA" sz="4000" b="1" dirty="0" smtClean="0">
                <a:solidFill>
                  <a:schemeClr val="accent2">
                    <a:lumMod val="60000"/>
                    <a:lumOff val="40000"/>
                  </a:schemeClr>
                </a:solidFill>
                <a:latin typeface="Simplified Arabic" pitchFamily="18" charset="-78"/>
                <a:cs typeface="Simplified Arabic" pitchFamily="18" charset="-78"/>
              </a:rPr>
              <a:t> </a:t>
            </a:r>
          </a:p>
          <a:p>
            <a:pPr lvl="0" algn="just"/>
            <a:r>
              <a:rPr lang="ar-SA" b="1" dirty="0" smtClean="0">
                <a:latin typeface="Simplified Arabic" pitchFamily="18" charset="-78"/>
                <a:cs typeface="Simplified Arabic" pitchFamily="18" charset="-78"/>
              </a:rPr>
              <a:t>يتم قياس المتغير الدخيل وتستخدم أساليب إحصائية مثل تحليل التغاير ، والارتباط الجزئى.</a:t>
            </a:r>
          </a:p>
          <a:p>
            <a:pPr lvl="0" algn="just"/>
            <a:r>
              <a:rPr lang="ar-SA" b="1" dirty="0" smtClean="0">
                <a:latin typeface="Simplified Arabic" pitchFamily="18" charset="-78"/>
                <a:cs typeface="Simplified Arabic" pitchFamily="18" charset="-78"/>
              </a:rPr>
              <a:t>نستطيع الحصول من تحليل التغاير على تقدير التأثير الذي يرجع إلى المتغير المستقل بعد عزل تأثير المتغير الدخيل. </a:t>
            </a:r>
            <a:endParaRPr lang="en-US" dirty="0" smtClean="0">
              <a:latin typeface="Simplified Arabic" pitchFamily="18" charset="-78"/>
              <a:cs typeface="Simplified Arabic" pitchFamily="18" charset="-78"/>
            </a:endParaRPr>
          </a:p>
          <a:p>
            <a:endParaRPr lang="ar-S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568952" cy="6669360"/>
          </a:xfrm>
        </p:spPr>
        <p:txBody>
          <a:bodyPr>
            <a:normAutofit/>
          </a:bodyPr>
          <a:lstStyle/>
          <a:p>
            <a:pPr lvl="0">
              <a:buNone/>
            </a:pPr>
            <a:r>
              <a:rPr lang="ar-SA" sz="3600" dirty="0" smtClean="0">
                <a:solidFill>
                  <a:srgbClr val="00B0F0"/>
                </a:solidFill>
                <a:cs typeface="PT Bold Heading" pitchFamily="2" charset="-78"/>
              </a:rPr>
              <a:t>ب- متغيرات دخيلة ترجع إلى الظروف الخارجية:</a:t>
            </a:r>
            <a:endParaRPr lang="en-US" sz="3600" dirty="0" smtClean="0">
              <a:solidFill>
                <a:srgbClr val="00B0F0"/>
              </a:solidFill>
              <a:cs typeface="PT Bold Heading" pitchFamily="2" charset="-78"/>
            </a:endParaRPr>
          </a:p>
          <a:p>
            <a:pPr lvl="0" algn="just"/>
            <a:r>
              <a:rPr lang="ar-SA" sz="3200" b="1" dirty="0" smtClean="0">
                <a:latin typeface="Simplified Arabic" pitchFamily="18" charset="-78"/>
                <a:cs typeface="Simplified Arabic" pitchFamily="18" charset="-78"/>
              </a:rPr>
              <a:t>يظهر تأثير هذه المتغيرات إذا استمر إجراء التجربة مدة طويلة، بمعنى أن يتضمن التصميم التجريبي عدد من الجلسات التجريبية عبر مدد زمنية ممتدة. </a:t>
            </a:r>
            <a:endParaRPr lang="en-US" sz="3200" dirty="0" smtClean="0">
              <a:latin typeface="Simplified Arabic" pitchFamily="18" charset="-78"/>
              <a:cs typeface="Simplified Arabic" pitchFamily="18" charset="-78"/>
            </a:endParaRPr>
          </a:p>
          <a:p>
            <a:pPr lvl="0" algn="just"/>
            <a:r>
              <a:rPr lang="ar-SA" sz="3200" b="1" dirty="0" smtClean="0">
                <a:latin typeface="Simplified Arabic" pitchFamily="18" charset="-78"/>
                <a:cs typeface="Simplified Arabic" pitchFamily="18" charset="-78"/>
              </a:rPr>
              <a:t>مثال: دراسة تأثير برنامج إرشادي، قد تؤثر في هذه الحالة الظروف الاجتماعية، والخبرة، والإعلام.</a:t>
            </a:r>
            <a:endParaRPr lang="en-US" sz="3200" dirty="0" smtClean="0">
              <a:latin typeface="Simplified Arabic" pitchFamily="18" charset="-78"/>
              <a:cs typeface="Simplified Arabic" pitchFamily="18" charset="-78"/>
            </a:endParaRPr>
          </a:p>
          <a:p>
            <a:pPr lvl="0" algn="just"/>
            <a:r>
              <a:rPr lang="ar-SA" sz="3200" b="1" dirty="0" smtClean="0">
                <a:latin typeface="Simplified Arabic" pitchFamily="18" charset="-78"/>
                <a:cs typeface="Simplified Arabic" pitchFamily="18" charset="-78"/>
              </a:rPr>
              <a:t>ويظهر تأثيرها بوضوح في حالة المجموعة الواحدة مع عدة قياسات.</a:t>
            </a:r>
            <a:endParaRPr lang="en-US" sz="3200" dirty="0" smtClean="0">
              <a:latin typeface="Simplified Arabic" pitchFamily="18" charset="-78"/>
              <a:cs typeface="Simplified Arabic" pitchFamily="18" charset="-78"/>
            </a:endParaRPr>
          </a:p>
          <a:p>
            <a:pPr lvl="0" algn="just"/>
            <a:r>
              <a:rPr lang="ar-SA" sz="3200" b="1" dirty="0" smtClean="0">
                <a:latin typeface="Simplified Arabic" pitchFamily="18" charset="-78"/>
                <a:cs typeface="Simplified Arabic" pitchFamily="18" charset="-78"/>
              </a:rPr>
              <a:t>ويُضبط تأثير هذه المتغيرات الدخيلة باستخدام مجموعة ضابطة مع المجموعة التجريبية أو مجموعتين تجريبيتين تقدم لكل منهما معالجة تجريبية مختلفة.</a:t>
            </a:r>
            <a:r>
              <a:rPr lang="ar-SA" b="1" dirty="0" smtClean="0">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a:p>
            <a:endParaRPr lang="ar-S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0"/>
            <a:ext cx="8820472" cy="6858000"/>
          </a:xfrm>
        </p:spPr>
        <p:txBody>
          <a:bodyPr>
            <a:normAutofit fontScale="62500" lnSpcReduction="20000"/>
          </a:bodyPr>
          <a:lstStyle/>
          <a:p>
            <a:pPr>
              <a:buNone/>
            </a:pPr>
            <a:r>
              <a:rPr lang="ar-SA" sz="5100" dirty="0" smtClean="0">
                <a:solidFill>
                  <a:srgbClr val="00B0F0"/>
                </a:solidFill>
                <a:cs typeface="PT Bold Heading" pitchFamily="2" charset="-78"/>
              </a:rPr>
              <a:t>ج- متغيرات دخيلة ترجع إلى ظروف التجربة:</a:t>
            </a:r>
          </a:p>
          <a:p>
            <a:pPr lvl="0" algn="just">
              <a:buNone/>
            </a:pPr>
            <a:r>
              <a:rPr lang="ar-SA" sz="5100" b="1" u="sng" dirty="0" smtClean="0">
                <a:solidFill>
                  <a:schemeClr val="accent2">
                    <a:lumMod val="60000"/>
                    <a:lumOff val="40000"/>
                  </a:schemeClr>
                </a:solidFill>
                <a:latin typeface="Simplified Arabic" pitchFamily="18" charset="-78"/>
                <a:cs typeface="Simplified Arabic" pitchFamily="18" charset="-78"/>
              </a:rPr>
              <a:t>1- توقعات المشاركين:</a:t>
            </a:r>
            <a:r>
              <a:rPr lang="ar-SA" sz="5100" b="1" dirty="0" smtClean="0">
                <a:solidFill>
                  <a:schemeClr val="accent2">
                    <a:lumMod val="60000"/>
                    <a:lumOff val="40000"/>
                  </a:schemeClr>
                </a:solidFill>
                <a:latin typeface="Simplified Arabic" pitchFamily="18" charset="-78"/>
                <a:cs typeface="Simplified Arabic" pitchFamily="18" charset="-78"/>
              </a:rPr>
              <a:t> </a:t>
            </a:r>
            <a:r>
              <a:rPr lang="ar-SA" sz="3600" b="1" dirty="0" smtClean="0">
                <a:latin typeface="Simplified Arabic" pitchFamily="18" charset="-78"/>
                <a:cs typeface="Simplified Arabic" pitchFamily="18" charset="-78"/>
              </a:rPr>
              <a:t>تؤثر توقعات المشاركين  نتيجة لمعرفتهم أنهم يشاركون في التجربة في أدائهم إما بالسلب وإما بالإيجاب، وهذا بصرف النظر عن طبيعة المعالجة التجريبية.</a:t>
            </a:r>
            <a:endParaRPr lang="en-US" sz="3600" dirty="0" smtClean="0">
              <a:latin typeface="Simplified Arabic" pitchFamily="18" charset="-78"/>
              <a:cs typeface="Simplified Arabic" pitchFamily="18" charset="-78"/>
            </a:endParaRPr>
          </a:p>
          <a:p>
            <a:pPr lvl="0" algn="just">
              <a:buNone/>
            </a:pPr>
            <a:r>
              <a:rPr lang="ar-SA" sz="3600" b="1" dirty="0" smtClean="0">
                <a:solidFill>
                  <a:srgbClr val="FF0000"/>
                </a:solidFill>
                <a:latin typeface="Simplified Arabic" pitchFamily="18" charset="-78"/>
                <a:cs typeface="Simplified Arabic" pitchFamily="18" charset="-78"/>
              </a:rPr>
              <a:t>مثال أول: </a:t>
            </a:r>
            <a:r>
              <a:rPr lang="ar-SA" sz="3600" b="1" dirty="0" smtClean="0">
                <a:latin typeface="Simplified Arabic" pitchFamily="18" charset="-78"/>
                <a:cs typeface="Simplified Arabic" pitchFamily="18" charset="-78"/>
              </a:rPr>
              <a:t>تجربة هورثون: دراسة تأثير فترات الراحة في كفاءة الإنتاج.</a:t>
            </a:r>
            <a:endParaRPr lang="en-US" sz="3600" dirty="0" smtClean="0">
              <a:latin typeface="Simplified Arabic" pitchFamily="18" charset="-78"/>
              <a:cs typeface="Simplified Arabic" pitchFamily="18" charset="-78"/>
            </a:endParaRPr>
          </a:p>
          <a:p>
            <a:pPr lvl="0" algn="just"/>
            <a:r>
              <a:rPr lang="ar-SA" sz="3600" b="1" dirty="0" smtClean="0">
                <a:latin typeface="Simplified Arabic" pitchFamily="18" charset="-78"/>
                <a:cs typeface="Simplified Arabic" pitchFamily="18" charset="-78"/>
              </a:rPr>
              <a:t>التصميم التجريبي: وضعت إحدى المجموعات في خاصة، وبقيت المجموعات الأخرى في موقعها، وقدمت معالجات مختلفة لفترات الراحة وتوزيعها للمجموعات المختلفة. </a:t>
            </a:r>
            <a:endParaRPr lang="en-US" sz="3600" dirty="0" smtClean="0">
              <a:latin typeface="Simplified Arabic" pitchFamily="18" charset="-78"/>
              <a:cs typeface="Simplified Arabic" pitchFamily="18" charset="-78"/>
            </a:endParaRPr>
          </a:p>
          <a:p>
            <a:pPr lvl="0" algn="just"/>
            <a:r>
              <a:rPr lang="ar-SA" sz="3600" b="1" dirty="0" smtClean="0">
                <a:latin typeface="Simplified Arabic" pitchFamily="18" charset="-78"/>
                <a:cs typeface="Simplified Arabic" pitchFamily="18" charset="-78"/>
              </a:rPr>
              <a:t>النتائج : </a:t>
            </a:r>
            <a:endParaRPr lang="en-US" sz="3600" dirty="0" smtClean="0">
              <a:latin typeface="Simplified Arabic" pitchFamily="18" charset="-78"/>
              <a:cs typeface="Simplified Arabic" pitchFamily="18" charset="-78"/>
            </a:endParaRPr>
          </a:p>
          <a:p>
            <a:pPr lvl="0" algn="just"/>
            <a:r>
              <a:rPr lang="ar-SA" sz="3600" b="1" dirty="0" smtClean="0">
                <a:latin typeface="Simplified Arabic" pitchFamily="18" charset="-78"/>
                <a:cs typeface="Simplified Arabic" pitchFamily="18" charset="-78"/>
              </a:rPr>
              <a:t>كان مستوى كفاءة أداء المجموعة التي عُزلت في حجرة خاصة أفضل دائماً بصرف النظر عن نوع المعالجة وحتى بدون تقديم معالجة. وعُرف هذا بمسمى تأثير هورثون. </a:t>
            </a:r>
          </a:p>
          <a:p>
            <a:pPr lvl="0" algn="just">
              <a:buNone/>
            </a:pPr>
            <a:r>
              <a:rPr lang="ar-SA" sz="3600" b="1" dirty="0" smtClean="0">
                <a:solidFill>
                  <a:srgbClr val="FF0000"/>
                </a:solidFill>
                <a:latin typeface="Simplified Arabic" pitchFamily="18" charset="-78"/>
                <a:cs typeface="Simplified Arabic" pitchFamily="18" charset="-78"/>
              </a:rPr>
              <a:t>مثال ثاني: </a:t>
            </a:r>
            <a:r>
              <a:rPr lang="ar-SA" sz="3600" b="1" dirty="0" smtClean="0">
                <a:latin typeface="Simplified Arabic" pitchFamily="18" charset="-78"/>
                <a:cs typeface="Simplified Arabic" pitchFamily="18" charset="-78"/>
              </a:rPr>
              <a:t>إعطاء عقاقير طبية ليس لها تأثير </a:t>
            </a:r>
            <a:r>
              <a:rPr lang="en-US" sz="3600" b="1" dirty="0" smtClean="0">
                <a:latin typeface="Simplified Arabic" pitchFamily="18" charset="-78"/>
                <a:cs typeface="Simplified Arabic" pitchFamily="18" charset="-78"/>
              </a:rPr>
              <a:t>placebo</a:t>
            </a:r>
            <a:r>
              <a:rPr lang="ar-SA" sz="3600" b="1" dirty="0" smtClean="0">
                <a:latin typeface="Simplified Arabic" pitchFamily="18" charset="-78"/>
                <a:cs typeface="Simplified Arabic" pitchFamily="18" charset="-78"/>
              </a:rPr>
              <a:t>.</a:t>
            </a:r>
          </a:p>
          <a:p>
            <a:pPr lvl="0" algn="just"/>
            <a:r>
              <a:rPr lang="ar-SA" sz="3600" b="1" dirty="0" smtClean="0">
                <a:latin typeface="Simplified Arabic" pitchFamily="18" charset="-78"/>
                <a:cs typeface="Simplified Arabic" pitchFamily="18" charset="-78"/>
              </a:rPr>
              <a:t>ويتم التحكم في هذا المتغير الدخيل باستخدام </a:t>
            </a:r>
            <a:r>
              <a:rPr lang="ar-SA" sz="3600" b="1" dirty="0" smtClean="0">
                <a:solidFill>
                  <a:srgbClr val="FF0000"/>
                </a:solidFill>
                <a:latin typeface="Simplified Arabic" pitchFamily="18" charset="-78"/>
                <a:cs typeface="Simplified Arabic" pitchFamily="18" charset="-78"/>
              </a:rPr>
              <a:t>أسلوب الحجب البسيط </a:t>
            </a:r>
            <a:r>
              <a:rPr lang="en-US" sz="3600" b="1" dirty="0" smtClean="0">
                <a:latin typeface="Simplified Arabic" pitchFamily="18" charset="-78"/>
                <a:cs typeface="Simplified Arabic" pitchFamily="18" charset="-78"/>
              </a:rPr>
              <a:t>simple – blind </a:t>
            </a:r>
            <a:r>
              <a:rPr lang="ar-SA" sz="3600" b="1" dirty="0" smtClean="0">
                <a:latin typeface="Simplified Arabic" pitchFamily="18" charset="-78"/>
                <a:cs typeface="Simplified Arabic" pitchFamily="18" charset="-78"/>
              </a:rPr>
              <a:t> ويعني هذا الأسلوب عدم معرفة المجموعات بطبيعة المعالجة التجريبية، مع التأكيد على ضرورة عدم شعور المشاركين في مختلف المجموعات بأي فروق نتيجة لوجودهم في مجموعة ما.</a:t>
            </a:r>
          </a:p>
          <a:p>
            <a:pPr lvl="0" algn="just"/>
            <a:r>
              <a:rPr lang="ar-SA" sz="3600" b="1" dirty="0" smtClean="0">
                <a:latin typeface="Simplified Arabic" pitchFamily="18" charset="-78"/>
                <a:cs typeface="Simplified Arabic" pitchFamily="18" charset="-78"/>
              </a:rPr>
              <a:t>ويظهر أيضًا تأثير التوقع بالنسبة للمجرب، حيث تؤدي معرفة بهدف التجربة، وتحديد المجموعة التجريبية إلى زيادة حماسه للطريقة التي تتفق مع توقعاته. </a:t>
            </a:r>
            <a:endParaRPr lang="en-US" sz="3600" dirty="0" smtClean="0">
              <a:latin typeface="Simplified Arabic" pitchFamily="18" charset="-78"/>
              <a:cs typeface="Simplified Arabic" pitchFamily="18" charset="-78"/>
            </a:endParaRPr>
          </a:p>
          <a:p>
            <a:pPr lvl="0" algn="just"/>
            <a:r>
              <a:rPr lang="ar-SA" sz="3600" b="1" dirty="0" smtClean="0">
                <a:latin typeface="Simplified Arabic" pitchFamily="18" charset="-78"/>
                <a:cs typeface="Simplified Arabic" pitchFamily="18" charset="-78"/>
              </a:rPr>
              <a:t>ويتم ضبط تأثير التوقع في هذه الحالة باستخدام </a:t>
            </a:r>
            <a:r>
              <a:rPr lang="ar-SA" sz="3600" b="1" dirty="0" smtClean="0">
                <a:solidFill>
                  <a:srgbClr val="FF0000"/>
                </a:solidFill>
                <a:latin typeface="Simplified Arabic" pitchFamily="18" charset="-78"/>
                <a:cs typeface="Simplified Arabic" pitchFamily="18" charset="-78"/>
              </a:rPr>
              <a:t>أسلوب الحجب المزدوج </a:t>
            </a:r>
            <a:r>
              <a:rPr lang="en-US" sz="3600" b="1" dirty="0" smtClean="0">
                <a:latin typeface="Simplified Arabic" pitchFamily="18" charset="-78"/>
                <a:cs typeface="Simplified Arabic" pitchFamily="18" charset="-78"/>
              </a:rPr>
              <a:t>double – blind</a:t>
            </a:r>
            <a:r>
              <a:rPr lang="ar-SA" sz="3600" b="1" dirty="0" smtClean="0">
                <a:latin typeface="Simplified Arabic" pitchFamily="18" charset="-78"/>
                <a:cs typeface="Simplified Arabic" pitchFamily="18" charset="-78"/>
              </a:rPr>
              <a:t>، حيث تُحجب المعلومات عن المشاركين والمجربين.</a:t>
            </a:r>
            <a:endParaRPr lang="en-US" sz="3600" dirty="0" smtClean="0">
              <a:latin typeface="Simplified Arabic" pitchFamily="18" charset="-78"/>
              <a:cs typeface="Simplified Arabic" pitchFamily="18" charset="-78"/>
            </a:endParaRPr>
          </a:p>
          <a:p>
            <a:pPr>
              <a:buNone/>
            </a:pPr>
            <a:endParaRPr lang="en-US" sz="3600" dirty="0" smtClean="0">
              <a:solidFill>
                <a:srgbClr val="00B0F0"/>
              </a:solidFill>
              <a:cs typeface="PT Bold Heading" pitchFamily="2" charset="-78"/>
            </a:endParaRPr>
          </a:p>
          <a:p>
            <a:endParaRPr lang="ar-S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496944" cy="6480720"/>
          </a:xfrm>
        </p:spPr>
        <p:txBody>
          <a:bodyPr>
            <a:normAutofit fontScale="92500" lnSpcReduction="20000"/>
          </a:bodyPr>
          <a:lstStyle/>
          <a:p>
            <a:pPr lvl="0">
              <a:buNone/>
            </a:pPr>
            <a:r>
              <a:rPr lang="ar-SA" sz="3800" b="1" u="sng" dirty="0" smtClean="0">
                <a:solidFill>
                  <a:schemeClr val="accent2">
                    <a:lumMod val="60000"/>
                    <a:lumOff val="40000"/>
                  </a:schemeClr>
                </a:solidFill>
                <a:latin typeface="Simplified Arabic" pitchFamily="18" charset="-78"/>
                <a:cs typeface="Simplified Arabic" pitchFamily="18" charset="-78"/>
              </a:rPr>
              <a:t>2- الظروف الفيزيقية للتجربة: </a:t>
            </a:r>
            <a:endParaRPr lang="en-US" sz="3800" b="1" u="sng" dirty="0" smtClean="0">
              <a:solidFill>
                <a:schemeClr val="accent2">
                  <a:lumMod val="60000"/>
                  <a:lumOff val="40000"/>
                </a:schemeClr>
              </a:solidFill>
              <a:latin typeface="Simplified Arabic" pitchFamily="18" charset="-78"/>
              <a:cs typeface="Simplified Arabic" pitchFamily="18" charset="-78"/>
            </a:endParaRPr>
          </a:p>
          <a:p>
            <a:pPr lvl="0" algn="just"/>
            <a:r>
              <a:rPr lang="ar-SA" sz="3500" b="1" dirty="0" smtClean="0">
                <a:solidFill>
                  <a:srgbClr val="FFFF00"/>
                </a:solidFill>
                <a:latin typeface="Simplified Arabic" pitchFamily="18" charset="-78"/>
                <a:cs typeface="Simplified Arabic" pitchFamily="18" charset="-78"/>
              </a:rPr>
              <a:t>متغيرات دخيلة ترجع إلى الخصائص الفيزيائية لمكان إجراء التجربة، مثل شدة الضوء، والضوضاء، ودرجة الحرارة، والألوان، وترتيب الحجرة، والأثاث.</a:t>
            </a:r>
            <a:endParaRPr lang="en-US" sz="3500" dirty="0" smtClean="0">
              <a:solidFill>
                <a:srgbClr val="FFFF00"/>
              </a:solidFill>
              <a:latin typeface="Simplified Arabic" pitchFamily="18" charset="-78"/>
              <a:cs typeface="Simplified Arabic" pitchFamily="18" charset="-78"/>
            </a:endParaRPr>
          </a:p>
          <a:p>
            <a:pPr lvl="0" algn="just"/>
            <a:r>
              <a:rPr lang="ar-SA" sz="3500" b="1" dirty="0" smtClean="0">
                <a:latin typeface="Simplified Arabic" pitchFamily="18" charset="-78"/>
                <a:cs typeface="Simplified Arabic" pitchFamily="18" charset="-78"/>
              </a:rPr>
              <a:t>وتُعد </a:t>
            </a:r>
            <a:r>
              <a:rPr lang="ar-SA" sz="3500" b="1" dirty="0" smtClean="0">
                <a:solidFill>
                  <a:srgbClr val="FF0000"/>
                </a:solidFill>
                <a:latin typeface="Simplified Arabic" pitchFamily="18" charset="-78"/>
                <a:cs typeface="Simplified Arabic" pitchFamily="18" charset="-78"/>
              </a:rPr>
              <a:t>طريقة التثبيت </a:t>
            </a:r>
            <a:r>
              <a:rPr lang="ar-SA" sz="3500" b="1" dirty="0" smtClean="0">
                <a:latin typeface="Simplified Arabic" pitchFamily="18" charset="-78"/>
                <a:cs typeface="Simplified Arabic" pitchFamily="18" charset="-78"/>
              </a:rPr>
              <a:t>أفضل طريقة لضبط هذه المتغيرات. بحيث تتساوى الظروف فى المجموعتين التجريبية والضابطة.</a:t>
            </a:r>
            <a:endParaRPr lang="en-US" sz="3500" dirty="0" smtClean="0">
              <a:latin typeface="Simplified Arabic" pitchFamily="18" charset="-78"/>
              <a:cs typeface="Simplified Arabic" pitchFamily="18" charset="-78"/>
            </a:endParaRPr>
          </a:p>
          <a:p>
            <a:pPr lvl="0" algn="just"/>
            <a:r>
              <a:rPr lang="ar-SA" sz="3500" b="1" dirty="0" smtClean="0">
                <a:solidFill>
                  <a:srgbClr val="00B0F0"/>
                </a:solidFill>
                <a:latin typeface="Simplified Arabic" pitchFamily="18" charset="-78"/>
                <a:cs typeface="Simplified Arabic" pitchFamily="18" charset="-78"/>
              </a:rPr>
              <a:t>أما في حالة وجود بعض المتغيرات التي لا يمكن تثبيتها مثل استخدام أكثر من مجرب، أو إجراء التجربة في أوقات مختلفة، فإن أفضل طريقة للضبط في هذه الحالة هي </a:t>
            </a:r>
            <a:r>
              <a:rPr lang="ar-SA" sz="3500" b="1" dirty="0" smtClean="0">
                <a:solidFill>
                  <a:srgbClr val="FF0000"/>
                </a:solidFill>
                <a:latin typeface="Simplified Arabic" pitchFamily="18" charset="-78"/>
                <a:cs typeface="Simplified Arabic" pitchFamily="18" charset="-78"/>
              </a:rPr>
              <a:t>طريقة الموازنة.</a:t>
            </a:r>
          </a:p>
          <a:p>
            <a:pPr lvl="0" algn="just"/>
            <a:r>
              <a:rPr lang="ar-SA" sz="3500" b="1" dirty="0" smtClean="0">
                <a:latin typeface="Simplified Arabic" pitchFamily="18" charset="-78"/>
                <a:cs typeface="Simplified Arabic" pitchFamily="18" charset="-78"/>
              </a:rPr>
              <a:t>وتتضمن هذه الطريقة تعريض المشاركين في كل ظرف تجريبي للصور المختلفة للمتغير الدخيل. فمثلاً وقت الإجراء: يعمل نصف المشاركين فى كل ظرف تجريبى فى وقت مبكر ويعمل النصف الآخر فى وقت متأخر.</a:t>
            </a:r>
            <a:endParaRPr lang="en-US" sz="3500" dirty="0" smtClean="0">
              <a:latin typeface="Simplified Arabic" pitchFamily="18" charset="-78"/>
              <a:cs typeface="Simplified Arabic" pitchFamily="18" charset="-78"/>
            </a:endParaRPr>
          </a:p>
          <a:p>
            <a:pPr>
              <a:buNone/>
            </a:pPr>
            <a:endParaRPr lang="ar-SA" sz="3200" dirty="0" smtClean="0">
              <a:solidFill>
                <a:srgbClr val="00B0F0"/>
              </a:solidFill>
              <a:cs typeface="PT Bold Heading" pitchFamily="2" charset="-78"/>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496944" cy="6480720"/>
          </a:xfrm>
        </p:spPr>
        <p:txBody>
          <a:bodyPr/>
          <a:lstStyle/>
          <a:p>
            <a:pPr lvl="0" algn="just">
              <a:buNone/>
            </a:pPr>
            <a:r>
              <a:rPr lang="ar-SA" sz="3500" b="1" u="sng" dirty="0" smtClean="0">
                <a:solidFill>
                  <a:schemeClr val="accent2">
                    <a:lumMod val="60000"/>
                    <a:lumOff val="40000"/>
                  </a:schemeClr>
                </a:solidFill>
                <a:latin typeface="Simplified Arabic" pitchFamily="18" charset="-78"/>
                <a:cs typeface="Simplified Arabic" pitchFamily="18" charset="-78"/>
              </a:rPr>
              <a:t>3- تأثير العوامل العارضة:</a:t>
            </a:r>
            <a:r>
              <a:rPr lang="ar-SA" sz="3500" b="1" dirty="0" smtClean="0">
                <a:solidFill>
                  <a:schemeClr val="accent2">
                    <a:lumMod val="60000"/>
                    <a:lumOff val="40000"/>
                  </a:schemeClr>
                </a:solidFill>
                <a:latin typeface="Simplified Arabic" pitchFamily="18" charset="-78"/>
                <a:cs typeface="Simplified Arabic" pitchFamily="18" charset="-78"/>
              </a:rPr>
              <a:t> </a:t>
            </a:r>
            <a:r>
              <a:rPr lang="ar-SA" b="1" dirty="0" smtClean="0">
                <a:latin typeface="Simplified Arabic" pitchFamily="18" charset="-78"/>
                <a:cs typeface="Simplified Arabic" pitchFamily="18" charset="-78"/>
              </a:rPr>
              <a:t>هي العوامل التي يمكن أن تؤدي إلى تذبذب الأداء من محاولة إلى أخرى ( تشتت الانتباه – الحالة النفسية).</a:t>
            </a:r>
          </a:p>
          <a:p>
            <a:pPr algn="just"/>
            <a:r>
              <a:rPr lang="ar-SA" b="1" dirty="0" smtClean="0">
                <a:latin typeface="Simplified Arabic" pitchFamily="18" charset="-78"/>
                <a:cs typeface="Simplified Arabic" pitchFamily="18" charset="-78"/>
              </a:rPr>
              <a:t>وللتغلب على تأثيرها يجب تكرار التجربة لعدد من المحاولات والاعتماد على متوسط أو وسيط هذه المحاولات.</a:t>
            </a:r>
            <a:endParaRPr lang="en-US" dirty="0" smtClean="0">
              <a:latin typeface="Simplified Arabic" pitchFamily="18" charset="-78"/>
              <a:cs typeface="Simplified Arabic" pitchFamily="18" charset="-78"/>
            </a:endParaRPr>
          </a:p>
          <a:p>
            <a:endParaRPr lang="ar-S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669360"/>
          </a:xfrm>
        </p:spPr>
        <p:txBody>
          <a:bodyPr>
            <a:normAutofit fontScale="70000" lnSpcReduction="20000"/>
          </a:bodyPr>
          <a:lstStyle/>
          <a:p>
            <a:pPr>
              <a:buNone/>
            </a:pPr>
            <a:r>
              <a:rPr lang="ar-SA" sz="5100" dirty="0" smtClean="0">
                <a:solidFill>
                  <a:srgbClr val="FF0000"/>
                </a:solidFill>
                <a:cs typeface="PT Bold Heading" pitchFamily="2" charset="-78"/>
              </a:rPr>
              <a:t>ثالثاً : قياس المتغير التابع:</a:t>
            </a:r>
            <a:endParaRPr lang="en-US" sz="5100" dirty="0" smtClean="0">
              <a:solidFill>
                <a:srgbClr val="FF0000"/>
              </a:solidFill>
              <a:cs typeface="PT Bold Heading" pitchFamily="2" charset="-78"/>
            </a:endParaRPr>
          </a:p>
          <a:p>
            <a:pPr lvl="0" algn="just"/>
            <a:r>
              <a:rPr lang="ar-SA" sz="3600" b="1" dirty="0" smtClean="0">
                <a:solidFill>
                  <a:srgbClr val="00B0F0"/>
                </a:solidFill>
                <a:latin typeface="Simplified Arabic" pitchFamily="18" charset="-78"/>
                <a:cs typeface="Simplified Arabic" pitchFamily="18" charset="-78"/>
              </a:rPr>
              <a:t>إن أي تجربة تظهر نتائجها في صورة سلوك قابل للقياس، وهو ما يعبر عنه بالمتغير التابع. والاستجابة يكون لها أكثر من مظهر كتكرارها وشدتها ومدتها. ويتوقف مظهر الاستجابة الذي يتم قياسه على صياغة الفرض الذي تُجرى الدراسة للتحقق منه.</a:t>
            </a:r>
            <a:endParaRPr lang="en-US" sz="3600" dirty="0" smtClean="0">
              <a:solidFill>
                <a:srgbClr val="00B0F0"/>
              </a:solidFill>
              <a:latin typeface="Simplified Arabic" pitchFamily="18" charset="-78"/>
              <a:cs typeface="Simplified Arabic" pitchFamily="18" charset="-78"/>
            </a:endParaRPr>
          </a:p>
          <a:p>
            <a:pPr algn="just">
              <a:buNone/>
            </a:pPr>
            <a:r>
              <a:rPr lang="ar-SA" sz="4500" b="1" u="sng" dirty="0" smtClean="0">
                <a:solidFill>
                  <a:schemeClr val="accent2">
                    <a:lumMod val="60000"/>
                    <a:lumOff val="40000"/>
                  </a:schemeClr>
                </a:solidFill>
                <a:latin typeface="Simplified Arabic" pitchFamily="18" charset="-78"/>
                <a:cs typeface="Simplified Arabic" pitchFamily="18" charset="-78"/>
              </a:rPr>
              <a:t>وتتمثل أهم طرق قياس الاستجابة فيما يلي:</a:t>
            </a:r>
            <a:endParaRPr lang="en-US" dirty="0" smtClean="0">
              <a:latin typeface="Simplified Arabic" pitchFamily="18" charset="-78"/>
              <a:cs typeface="Simplified Arabic" pitchFamily="18" charset="-78"/>
            </a:endParaRPr>
          </a:p>
          <a:p>
            <a:pPr lvl="0" algn="just">
              <a:buNone/>
            </a:pPr>
            <a:r>
              <a:rPr lang="ar-EG" sz="4400" b="1" u="sng" dirty="0" smtClean="0">
                <a:solidFill>
                  <a:schemeClr val="accent2">
                    <a:lumMod val="60000"/>
                    <a:lumOff val="40000"/>
                  </a:schemeClr>
                </a:solidFill>
                <a:latin typeface="Simplified Arabic" pitchFamily="18" charset="-78"/>
                <a:cs typeface="Simplified Arabic" pitchFamily="18" charset="-78"/>
              </a:rPr>
              <a:t>1</a:t>
            </a:r>
            <a:r>
              <a:rPr lang="ar-SA" sz="4400" b="1" u="sng" dirty="0" smtClean="0">
                <a:solidFill>
                  <a:schemeClr val="accent2">
                    <a:lumMod val="60000"/>
                    <a:lumOff val="40000"/>
                  </a:schemeClr>
                </a:solidFill>
                <a:latin typeface="Simplified Arabic" pitchFamily="18" charset="-78"/>
                <a:cs typeface="Simplified Arabic" pitchFamily="18" charset="-78"/>
              </a:rPr>
              <a:t>ـ</a:t>
            </a:r>
            <a:r>
              <a:rPr lang="ar-EG" sz="4400" b="1" u="sng" dirty="0" smtClean="0">
                <a:solidFill>
                  <a:schemeClr val="accent2">
                    <a:lumMod val="60000"/>
                    <a:lumOff val="40000"/>
                  </a:schemeClr>
                </a:solidFill>
                <a:latin typeface="Simplified Arabic" pitchFamily="18" charset="-78"/>
                <a:cs typeface="Simplified Arabic" pitchFamily="18" charset="-78"/>
              </a:rPr>
              <a:t> سعة الاستجابة</a:t>
            </a:r>
            <a:r>
              <a:rPr lang="ar-SA" sz="4400" b="1" u="sng" dirty="0" smtClean="0">
                <a:solidFill>
                  <a:schemeClr val="accent2">
                    <a:lumMod val="60000"/>
                    <a:lumOff val="40000"/>
                  </a:schemeClr>
                </a:solidFill>
                <a:latin typeface="Simplified Arabic" pitchFamily="18" charset="-78"/>
                <a:cs typeface="Simplified Arabic" pitchFamily="18" charset="-78"/>
              </a:rPr>
              <a:t>:</a:t>
            </a:r>
            <a:r>
              <a:rPr lang="ar-SA" sz="4400" b="1" dirty="0" smtClean="0">
                <a:solidFill>
                  <a:schemeClr val="accent2">
                    <a:lumMod val="60000"/>
                    <a:lumOff val="40000"/>
                  </a:schemeClr>
                </a:solidFill>
                <a:latin typeface="Simplified Arabic" pitchFamily="18" charset="-78"/>
                <a:cs typeface="Simplified Arabic" pitchFamily="18" charset="-78"/>
              </a:rPr>
              <a:t> </a:t>
            </a:r>
            <a:r>
              <a:rPr lang="ar-SA" b="1" dirty="0" smtClean="0">
                <a:latin typeface="Simplified Arabic" pitchFamily="18" charset="-78"/>
                <a:cs typeface="Simplified Arabic" pitchFamily="18" charset="-78"/>
              </a:rPr>
              <a:t>تشير إلى </a:t>
            </a:r>
            <a:r>
              <a:rPr lang="ar-EG" b="1" dirty="0" smtClean="0">
                <a:latin typeface="Simplified Arabic" pitchFamily="18" charset="-78"/>
                <a:cs typeface="Simplified Arabic" pitchFamily="18" charset="-78"/>
              </a:rPr>
              <a:t>قوة </a:t>
            </a:r>
            <a:r>
              <a:rPr lang="ar-SA" b="1" dirty="0" smtClean="0">
                <a:latin typeface="Simplified Arabic" pitchFamily="18" charset="-78"/>
                <a:cs typeface="Simplified Arabic" pitchFamily="18" charset="-78"/>
              </a:rPr>
              <a:t>الاستجابة </a:t>
            </a:r>
            <a:r>
              <a:rPr lang="ar-EG" b="1" dirty="0" smtClean="0">
                <a:latin typeface="Simplified Arabic" pitchFamily="18" charset="-78"/>
                <a:cs typeface="Simplified Arabic" pitchFamily="18" charset="-78"/>
              </a:rPr>
              <a:t>أو شد</a:t>
            </a:r>
            <a:r>
              <a:rPr lang="ar-SA" b="1" dirty="0" smtClean="0">
                <a:latin typeface="Simplified Arabic" pitchFamily="18" charset="-78"/>
                <a:cs typeface="Simplified Arabic" pitchFamily="18" charset="-78"/>
              </a:rPr>
              <a:t>تها.</a:t>
            </a:r>
            <a:r>
              <a:rPr lang="ar-EG" b="1" dirty="0" smtClean="0">
                <a:latin typeface="Simplified Arabic" pitchFamily="18" charset="-78"/>
                <a:cs typeface="Simplified Arabic" pitchFamily="18" charset="-78"/>
              </a:rPr>
              <a:t> مثل شدة التوتر كما يقاس من خلال مقياس السيكوجلفانوميتر، أو حين نكون بصدد اختبار متدرج للشدة كما في قياس الاتجاهات. </a:t>
            </a:r>
            <a:r>
              <a:rPr lang="ar-SA" b="1" dirty="0" smtClean="0">
                <a:latin typeface="Simplified Arabic" pitchFamily="18" charset="-78"/>
                <a:cs typeface="Simplified Arabic" pitchFamily="18" charset="-78"/>
              </a:rPr>
              <a:t>من أمثلتها : </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القوة التي يستخدمها الحيوان في الضغط على الرافعة للحصول على الطعام وكلما زادت قوة الضغط كان ذلك مؤشراً على سعة الاستجابة.</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شدة ضغط القلم على الورقة أثناء الكتابة كمؤشر للتوتر0</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اتساع حدقة العين كمؤشر للفرح، زيادة كمية اللعاب عند سماع صوت الجرس في تجارب الإشراط الكلاسيكى 0 </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تستخدم مقاييس سعة الاستجابة بكثرة في تجارب التعلم والدافعية.</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قد تستخدم مقاييس التقدير أحياناً لقياس السعة ومنها : </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الشكل المعروض يسبب لي الضيق بدرجة : </a:t>
            </a:r>
            <a:endParaRPr lang="en-US" dirty="0" smtClean="0">
              <a:latin typeface="Simplified Arabic" pitchFamily="18" charset="-78"/>
              <a:cs typeface="Simplified Arabic" pitchFamily="18" charset="-78"/>
            </a:endParaRPr>
          </a:p>
          <a:p>
            <a:pPr algn="just"/>
            <a:r>
              <a:rPr lang="ar-SA" b="1" dirty="0" smtClean="0">
                <a:latin typeface="Simplified Arabic" pitchFamily="18" charset="-78"/>
                <a:cs typeface="Simplified Arabic" pitchFamily="18" charset="-78"/>
              </a:rPr>
              <a:t>كبيرة – متوسطة – قليلة 0</a:t>
            </a:r>
            <a:endParaRPr lang="en-US" dirty="0" smtClean="0">
              <a:latin typeface="Simplified Arabic" pitchFamily="18" charset="-78"/>
              <a:cs typeface="Simplified Arabic" pitchFamily="18" charset="-78"/>
            </a:endParaRPr>
          </a:p>
          <a:p>
            <a:endParaRPr lang="ar-SA"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676456" cy="6669360"/>
          </a:xfrm>
        </p:spPr>
        <p:txBody>
          <a:bodyPr>
            <a:normAutofit fontScale="92500" lnSpcReduction="10000"/>
          </a:bodyPr>
          <a:lstStyle/>
          <a:p>
            <a:pPr lvl="0" algn="just">
              <a:buNone/>
            </a:pPr>
            <a:r>
              <a:rPr lang="ar-EG" sz="3400" b="1" u="sng" dirty="0" smtClean="0">
                <a:solidFill>
                  <a:schemeClr val="accent2">
                    <a:lumMod val="60000"/>
                    <a:lumOff val="40000"/>
                  </a:schemeClr>
                </a:solidFill>
                <a:latin typeface="Simplified Arabic" pitchFamily="18" charset="-78"/>
                <a:cs typeface="Simplified Arabic" pitchFamily="18" charset="-78"/>
              </a:rPr>
              <a:t>2- مدة الاستجابة</a:t>
            </a:r>
            <a:r>
              <a:rPr lang="ar-SA" b="1" dirty="0" smtClean="0">
                <a:latin typeface="Simplified Arabic" pitchFamily="18" charset="-78"/>
                <a:cs typeface="Simplified Arabic" pitchFamily="18" charset="-78"/>
              </a:rPr>
              <a:t>: </a:t>
            </a:r>
            <a:r>
              <a:rPr lang="ar-EG" b="1" dirty="0" smtClean="0">
                <a:latin typeface="Simplified Arabic" pitchFamily="18" charset="-78"/>
                <a:cs typeface="Simplified Arabic" pitchFamily="18" charset="-78"/>
              </a:rPr>
              <a:t>تشير إلى الوقت الذي يستغرقه الشخص في الوصول إلى نهاية الاستجابة، أي الوقت الفاصل بين بدء الاستجابة ونهايتها. مثل الوقت اللازم لاجتياز المتاهة. </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تستخدم في أنواع السلوك الذي يستمر لفترة زمنية معينة.</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يكثر استخدامها في تجارب الإدراك والتعلم والمهارات الحركية.</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من أمثلتها: </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الزمن المستغرق في الوصول إلى نهاية المتاهة – كتابة نص </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تعتبر المدة مؤشر على سرعة الأداء.</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تستخدم ساعات الإيقاف لقياس زمن الاستجابة.</a:t>
            </a:r>
            <a:endParaRPr lang="en-US" dirty="0" smtClean="0"/>
          </a:p>
          <a:p>
            <a:pPr lvl="0" algn="just">
              <a:buNone/>
            </a:pPr>
            <a:r>
              <a:rPr lang="ar-EG" sz="3400" b="1" u="sng" dirty="0" smtClean="0">
                <a:solidFill>
                  <a:schemeClr val="accent2">
                    <a:lumMod val="60000"/>
                    <a:lumOff val="40000"/>
                  </a:schemeClr>
                </a:solidFill>
                <a:latin typeface="Simplified Arabic" pitchFamily="18" charset="-78"/>
                <a:cs typeface="Simplified Arabic" pitchFamily="18" charset="-78"/>
              </a:rPr>
              <a:t>3- كمون الاستجابة</a:t>
            </a:r>
            <a:r>
              <a:rPr lang="ar-SA" sz="3400" b="1" u="sng" dirty="0" smtClean="0">
                <a:solidFill>
                  <a:schemeClr val="accent2">
                    <a:lumMod val="60000"/>
                    <a:lumOff val="40000"/>
                  </a:schemeClr>
                </a:solidFill>
                <a:latin typeface="Simplified Arabic" pitchFamily="18" charset="-78"/>
                <a:cs typeface="Simplified Arabic" pitchFamily="18" charset="-78"/>
              </a:rPr>
              <a:t>:</a:t>
            </a:r>
            <a:r>
              <a:rPr lang="ar-EG" sz="3400" b="1" dirty="0" smtClean="0">
                <a:solidFill>
                  <a:schemeClr val="accent2">
                    <a:lumMod val="60000"/>
                    <a:lumOff val="40000"/>
                  </a:schemeClr>
                </a:solidFill>
                <a:latin typeface="Simplified Arabic" pitchFamily="18" charset="-78"/>
                <a:cs typeface="Simplified Arabic" pitchFamily="18" charset="-78"/>
              </a:rPr>
              <a:t> </a:t>
            </a:r>
            <a:r>
              <a:rPr lang="ar-EG" b="1" dirty="0" smtClean="0">
                <a:latin typeface="Simplified Arabic" pitchFamily="18" charset="-78"/>
                <a:cs typeface="Simplified Arabic" pitchFamily="18" charset="-78"/>
              </a:rPr>
              <a:t>وهو الوقت الفاصل بين ظهور التنبيه وبدء صدور الاستجابة. </a:t>
            </a:r>
            <a:r>
              <a:rPr lang="ar-SA" b="1" dirty="0" smtClean="0">
                <a:latin typeface="Simplified Arabic" pitchFamily="18" charset="-78"/>
                <a:cs typeface="Simplified Arabic" pitchFamily="18" charset="-78"/>
              </a:rPr>
              <a:t>الوقت الذي ينقضي بين ظهور المنبه أو المثير وبداية الاستجابة ( ويشار إليه أحياناً زمن الرجع)، غير أن زمن الرجع قد يتضمن الوقت الذى يستغرقه المفحوص فى الاستجابة، بالإضافة إلى الوقت الذى ينقضى بين ظهور المنبة وبداية الاستجابة.</a:t>
            </a:r>
            <a:endParaRPr lang="ar-SA"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676456" cy="6669360"/>
          </a:xfrm>
        </p:spPr>
        <p:txBody>
          <a:bodyPr>
            <a:normAutofit fontScale="92500" lnSpcReduction="20000"/>
          </a:bodyPr>
          <a:lstStyle/>
          <a:p>
            <a:pPr lvl="0" algn="just">
              <a:buNone/>
            </a:pPr>
            <a:r>
              <a:rPr lang="ar-EG" sz="3100" b="1" u="sng" dirty="0" smtClean="0">
                <a:solidFill>
                  <a:schemeClr val="accent2">
                    <a:lumMod val="60000"/>
                    <a:lumOff val="40000"/>
                  </a:schemeClr>
                </a:solidFill>
                <a:latin typeface="Simplified Arabic" pitchFamily="18" charset="-78"/>
                <a:cs typeface="Simplified Arabic" pitchFamily="18" charset="-78"/>
              </a:rPr>
              <a:t>4- تكرار الاستجابة</a:t>
            </a:r>
            <a:r>
              <a:rPr lang="en-US" sz="3100" b="1" u="sng" dirty="0" smtClean="0">
                <a:solidFill>
                  <a:schemeClr val="accent2">
                    <a:lumMod val="60000"/>
                    <a:lumOff val="40000"/>
                  </a:schemeClr>
                </a:solidFill>
                <a:latin typeface="Simplified Arabic" pitchFamily="18" charset="-78"/>
                <a:cs typeface="Simplified Arabic" pitchFamily="18" charset="-78"/>
              </a:rPr>
              <a:t>:</a:t>
            </a:r>
            <a:r>
              <a:rPr lang="ar-EG" b="1" dirty="0" smtClean="0">
                <a:latin typeface="Simplified Arabic" pitchFamily="18" charset="-78"/>
                <a:cs typeface="Simplified Arabic" pitchFamily="18" charset="-78"/>
              </a:rPr>
              <a:t> </a:t>
            </a:r>
            <a:r>
              <a:rPr lang="ar-SA" b="1" dirty="0" smtClean="0">
                <a:solidFill>
                  <a:srgbClr val="00B0F0"/>
                </a:solidFill>
                <a:latin typeface="Simplified Arabic" pitchFamily="18" charset="-78"/>
                <a:cs typeface="Simplified Arabic" pitchFamily="18" charset="-78"/>
              </a:rPr>
              <a:t>يُستخدم ه</a:t>
            </a:r>
            <a:r>
              <a:rPr lang="ar-EG" b="1" dirty="0" smtClean="0">
                <a:solidFill>
                  <a:srgbClr val="00B0F0"/>
                </a:solidFill>
                <a:latin typeface="Simplified Arabic" pitchFamily="18" charset="-78"/>
                <a:cs typeface="Simplified Arabic" pitchFamily="18" charset="-78"/>
              </a:rPr>
              <a:t>ذا المقياس في العلوم الاجتماعية، ويشير إلى عدد مرات إقبال عينة من الأشخاص على إصدار سلوك ما، مثل الصلاة والتدخين. </a:t>
            </a:r>
            <a:r>
              <a:rPr lang="ar-SA" b="1" dirty="0" smtClean="0">
                <a:solidFill>
                  <a:srgbClr val="00B0F0"/>
                </a:solidFill>
                <a:latin typeface="Simplified Arabic" pitchFamily="18" charset="-78"/>
                <a:cs typeface="Simplified Arabic" pitchFamily="18" charset="-78"/>
              </a:rPr>
              <a:t>تقاس بعدد مرات حدوث الاستجابة.</a:t>
            </a:r>
            <a:endParaRPr lang="en-US" dirty="0" smtClean="0">
              <a:solidFill>
                <a:srgbClr val="00B0F0"/>
              </a:solidFill>
              <a:latin typeface="Simplified Arabic" pitchFamily="18" charset="-78"/>
              <a:cs typeface="Simplified Arabic" pitchFamily="18" charset="-78"/>
            </a:endParaRPr>
          </a:p>
          <a:p>
            <a:pPr lvl="0" algn="just"/>
            <a:r>
              <a:rPr lang="ar-SA" b="1" dirty="0" smtClean="0">
                <a:solidFill>
                  <a:srgbClr val="FFFF00"/>
                </a:solidFill>
                <a:latin typeface="Simplified Arabic" pitchFamily="18" charset="-78"/>
                <a:cs typeface="Simplified Arabic" pitchFamily="18" charset="-78"/>
              </a:rPr>
              <a:t>تُستخدم في السلوك الذي لا يستغرق سوى فترة زمنية قصيرة جداً.</a:t>
            </a:r>
            <a:endParaRPr lang="en-US" dirty="0" smtClean="0">
              <a:solidFill>
                <a:srgbClr val="FFFF00"/>
              </a:solidFill>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يمكن تحويل التكرار إلى نسبة مئوية.</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من أمثلتها: قياس التذكر بنسبة الكلمات التي تذكرها الشخص من مجموع الكلمات التي قدمت له، وتكرار الاستجابات الخطأ كمؤشر لقياس الدقة. </a:t>
            </a:r>
            <a:endParaRPr lang="en-US" dirty="0" smtClean="0">
              <a:latin typeface="Simplified Arabic" pitchFamily="18" charset="-78"/>
              <a:cs typeface="Simplified Arabic" pitchFamily="18" charset="-78"/>
            </a:endParaRPr>
          </a:p>
          <a:p>
            <a:pPr algn="just">
              <a:buNone/>
            </a:pPr>
            <a:r>
              <a:rPr lang="ar-EG" sz="3100" b="1" u="sng" dirty="0" smtClean="0">
                <a:solidFill>
                  <a:schemeClr val="accent2">
                    <a:lumMod val="60000"/>
                    <a:lumOff val="40000"/>
                  </a:schemeClr>
                </a:solidFill>
                <a:latin typeface="Simplified Arabic" pitchFamily="18" charset="-78"/>
                <a:cs typeface="Simplified Arabic" pitchFamily="18" charset="-78"/>
              </a:rPr>
              <a:t> 5- معدل الاستجابة</a:t>
            </a:r>
            <a:r>
              <a:rPr lang="ar-SA" sz="3100" b="1" u="sng" dirty="0" smtClean="0">
                <a:solidFill>
                  <a:schemeClr val="accent2">
                    <a:lumMod val="60000"/>
                    <a:lumOff val="40000"/>
                  </a:schemeClr>
                </a:solidFill>
                <a:latin typeface="Simplified Arabic" pitchFamily="18" charset="-78"/>
                <a:cs typeface="Simplified Arabic" pitchFamily="18" charset="-78"/>
              </a:rPr>
              <a:t>:</a:t>
            </a:r>
            <a:r>
              <a:rPr lang="ar-SA" sz="3100" b="1" dirty="0" smtClean="0">
                <a:solidFill>
                  <a:schemeClr val="accent2">
                    <a:lumMod val="60000"/>
                    <a:lumOff val="40000"/>
                  </a:schemeClr>
                </a:solidFill>
                <a:latin typeface="Simplified Arabic" pitchFamily="18" charset="-78"/>
                <a:cs typeface="Simplified Arabic" pitchFamily="18" charset="-78"/>
              </a:rPr>
              <a:t> </a:t>
            </a:r>
            <a:r>
              <a:rPr lang="ar-EG" b="1" dirty="0" smtClean="0">
                <a:solidFill>
                  <a:srgbClr val="00B0F0"/>
                </a:solidFill>
                <a:latin typeface="Simplified Arabic" pitchFamily="18" charset="-78"/>
                <a:cs typeface="Simplified Arabic" pitchFamily="18" charset="-78"/>
              </a:rPr>
              <a:t>هو عدد وحدات الاستجابة التي يحصل عليها المفحوص في وحدة من الزمن</a:t>
            </a:r>
            <a:r>
              <a:rPr lang="ar-EG" b="1" dirty="0" smtClean="0">
                <a:latin typeface="Simplified Arabic" pitchFamily="18" charset="-78"/>
                <a:cs typeface="Simplified Arabic" pitchFamily="18" charset="-78"/>
              </a:rPr>
              <a:t>. </a:t>
            </a:r>
            <a:r>
              <a:rPr lang="ar-SA" b="1" dirty="0" smtClean="0">
                <a:solidFill>
                  <a:srgbClr val="FFFF00"/>
                </a:solidFill>
                <a:latin typeface="Simplified Arabic" pitchFamily="18" charset="-78"/>
                <a:cs typeface="Simplified Arabic" pitchFamily="18" charset="-78"/>
              </a:rPr>
              <a:t>وتُقاس بعدد مرات الاستجابة التي تصدر في مدة زمنية معينة ( فى اليوم أو الساعة أو الدقيقة ) مثل عدد نوبات الغضب، وعدد نبضات القلب.</a:t>
            </a:r>
          </a:p>
          <a:p>
            <a:pPr algn="just"/>
            <a:r>
              <a:rPr lang="ar-SA" b="1" dirty="0" smtClean="0">
                <a:latin typeface="Simplified Arabic" pitchFamily="18" charset="-78"/>
                <a:cs typeface="Simplified Arabic" pitchFamily="18" charset="-78"/>
              </a:rPr>
              <a:t>قد يؤثر معدل الاستجابة أحياناً في جودة الأداء، لأنه كلما زاد معدل سرعة الأداء زاد احتمال وقوع الفرد فى الخطأ 0</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الفرق بين مؤشر التكرار ومؤشر معدل الاستجابة أن الأول يعبر عن مجموع تكرارات حدوث الاستجابة أثناء وقت التجربة، أما المعدل فيعتمد على متوسط تكرارات الاستجابة فى وحدات زمنية محددة. </a:t>
            </a:r>
            <a:endParaRPr lang="en-US" dirty="0" smtClean="0">
              <a:latin typeface="Simplified Arabic" pitchFamily="18" charset="-78"/>
              <a:cs typeface="Simplified Arabic" pitchFamily="18" charset="-78"/>
            </a:endParaRPr>
          </a:p>
          <a:p>
            <a:endParaRPr lang="ar-SA"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496944" cy="6858000"/>
          </a:xfrm>
        </p:spPr>
        <p:txBody>
          <a:bodyPr/>
          <a:lstStyle/>
          <a:p>
            <a:pPr lvl="0" algn="just">
              <a:buNone/>
            </a:pPr>
            <a:r>
              <a:rPr lang="ar-EG" sz="3200" b="1" u="sng" dirty="0" smtClean="0">
                <a:solidFill>
                  <a:schemeClr val="accent2">
                    <a:lumMod val="60000"/>
                    <a:lumOff val="40000"/>
                  </a:schemeClr>
                </a:solidFill>
                <a:latin typeface="Simplified Arabic" pitchFamily="18" charset="-78"/>
                <a:cs typeface="Simplified Arabic" pitchFamily="18" charset="-78"/>
              </a:rPr>
              <a:t>6- مستوي الاستجابة</a:t>
            </a:r>
            <a:r>
              <a:rPr lang="ar-SA" sz="3200" b="1" u="sng" dirty="0" smtClean="0">
                <a:solidFill>
                  <a:schemeClr val="accent2">
                    <a:lumMod val="60000"/>
                    <a:lumOff val="40000"/>
                  </a:schemeClr>
                </a:solidFill>
                <a:latin typeface="Simplified Arabic" pitchFamily="18" charset="-78"/>
                <a:cs typeface="Simplified Arabic" pitchFamily="18" charset="-78"/>
              </a:rPr>
              <a:t>:</a:t>
            </a:r>
            <a:r>
              <a:rPr lang="ar-SA" sz="3200" b="1" dirty="0" smtClean="0">
                <a:solidFill>
                  <a:schemeClr val="accent2">
                    <a:lumMod val="60000"/>
                    <a:lumOff val="40000"/>
                  </a:schemeClr>
                </a:solidFill>
                <a:latin typeface="Simplified Arabic" pitchFamily="18" charset="-78"/>
                <a:cs typeface="Simplified Arabic" pitchFamily="18" charset="-78"/>
              </a:rPr>
              <a:t> </a:t>
            </a:r>
            <a:r>
              <a:rPr lang="ar-EG" b="1" dirty="0" smtClean="0">
                <a:latin typeface="Simplified Arabic" pitchFamily="18" charset="-78"/>
                <a:cs typeface="Simplified Arabic" pitchFamily="18" charset="-78"/>
              </a:rPr>
              <a:t>ت</a:t>
            </a:r>
            <a:r>
              <a:rPr lang="ar-SA" b="1" dirty="0" smtClean="0">
                <a:latin typeface="Simplified Arabic" pitchFamily="18" charset="-78"/>
                <a:cs typeface="Simplified Arabic" pitchFamily="18" charset="-78"/>
              </a:rPr>
              <a:t>ُ</a:t>
            </a:r>
            <a:r>
              <a:rPr lang="ar-EG" b="1" dirty="0" smtClean="0">
                <a:solidFill>
                  <a:srgbClr val="FFFF00"/>
                </a:solidFill>
                <a:latin typeface="Simplified Arabic" pitchFamily="18" charset="-78"/>
                <a:cs typeface="Simplified Arabic" pitchFamily="18" charset="-78"/>
              </a:rPr>
              <a:t>ستخدم هذه الطريقة إذا تمكن الباحث من تدريج مستوى صعوبة الاختبار الذي يتعرض له الأشخاص، ومثال هذا اختبارات الذكاء</a:t>
            </a:r>
            <a:r>
              <a:rPr lang="ar-EG" b="1" dirty="0" smtClean="0">
                <a:latin typeface="Simplified Arabic" pitchFamily="18" charset="-78"/>
                <a:cs typeface="Simplified Arabic" pitchFamily="18" charset="-78"/>
              </a:rPr>
              <a:t>. </a:t>
            </a:r>
            <a:r>
              <a:rPr lang="ar-SA" b="1" dirty="0" smtClean="0">
                <a:latin typeface="Simplified Arabic" pitchFamily="18" charset="-78"/>
                <a:cs typeface="Simplified Arabic" pitchFamily="18" charset="-78"/>
              </a:rPr>
              <a:t>ويستخدم عند قياس المستوى الكيفي للأداء، عندما يكون الزمن المتاح للاستجابة غير محدد ، كقياس مستوى القدرة على حل المشكلات الصعبة.</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تستخدم بكثرة في تقدير الاستجابات الحركية والأعمال الفنية. </a:t>
            </a:r>
            <a:endParaRPr lang="en-US" dirty="0" smtClean="0">
              <a:latin typeface="Simplified Arabic" pitchFamily="18" charset="-78"/>
              <a:cs typeface="Simplified Arabic" pitchFamily="18" charset="-78"/>
            </a:endParaRPr>
          </a:p>
          <a:p>
            <a:pPr algn="just">
              <a:buNone/>
            </a:pPr>
            <a:r>
              <a:rPr lang="ar-SA" b="1" dirty="0" smtClean="0">
                <a:latin typeface="Simplified Arabic" pitchFamily="18" charset="-78"/>
                <a:cs typeface="Simplified Arabic" pitchFamily="18" charset="-78"/>
              </a:rPr>
              <a:t> </a:t>
            </a:r>
            <a:r>
              <a:rPr lang="ar-EG" sz="3200" b="1" u="sng" dirty="0" smtClean="0">
                <a:solidFill>
                  <a:schemeClr val="accent2">
                    <a:lumMod val="60000"/>
                    <a:lumOff val="40000"/>
                  </a:schemeClr>
                </a:solidFill>
                <a:latin typeface="Simplified Arabic" pitchFamily="18" charset="-78"/>
                <a:cs typeface="Simplified Arabic" pitchFamily="18" charset="-78"/>
              </a:rPr>
              <a:t>7- دقة الاستجابة</a:t>
            </a:r>
            <a:r>
              <a:rPr lang="ar-EG" b="1" dirty="0" smtClean="0">
                <a:latin typeface="Simplified Arabic" pitchFamily="18" charset="-78"/>
                <a:cs typeface="Simplified Arabic" pitchFamily="18" charset="-78"/>
              </a:rPr>
              <a:t>: مثل عدد الأخطاء في اختبارات الشطب  </a:t>
            </a:r>
            <a:endParaRPr lang="en-US" dirty="0" smtClean="0">
              <a:latin typeface="Simplified Arabic" pitchFamily="18" charset="-78"/>
              <a:cs typeface="Simplified Arabic" pitchFamily="18" charset="-78"/>
            </a:endParaRPr>
          </a:p>
          <a:p>
            <a:endParaRPr lang="ar-SA"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568952" cy="6858000"/>
          </a:xfrm>
        </p:spPr>
        <p:txBody>
          <a:bodyPr>
            <a:normAutofit fontScale="85000" lnSpcReduction="10000"/>
          </a:bodyPr>
          <a:lstStyle/>
          <a:p>
            <a:pPr lvl="0" algn="ctr">
              <a:buNone/>
            </a:pPr>
            <a:r>
              <a:rPr lang="ar-SA" sz="4200" dirty="0" smtClean="0">
                <a:solidFill>
                  <a:srgbClr val="FFFF00"/>
                </a:solidFill>
                <a:cs typeface="PT Bold Heading" pitchFamily="2" charset="-78"/>
              </a:rPr>
              <a:t>أنواع العلاقات بين المتغيرات</a:t>
            </a:r>
          </a:p>
          <a:p>
            <a:pPr lvl="0" algn="ctr">
              <a:buNone/>
            </a:pPr>
            <a:r>
              <a:rPr lang="ar-SA" sz="4200" dirty="0" smtClean="0">
                <a:solidFill>
                  <a:srgbClr val="FFFF00"/>
                </a:solidFill>
                <a:cs typeface="PT Bold Heading" pitchFamily="2" charset="-78"/>
              </a:rPr>
              <a:t> في الدراسات النفسية </a:t>
            </a:r>
          </a:p>
          <a:p>
            <a:r>
              <a:rPr lang="ar-SA" sz="3300" dirty="0" smtClean="0">
                <a:solidFill>
                  <a:srgbClr val="00B050"/>
                </a:solidFill>
                <a:latin typeface="Simplified Arabic" pitchFamily="18" charset="-78"/>
                <a:cs typeface="Simplified Arabic" pitchFamily="18" charset="-78"/>
              </a:rPr>
              <a:t>تُصنف المتغيرات موضع الدراسة في علم النفس ثلاثة أنواع هي:</a:t>
            </a:r>
            <a:endParaRPr lang="en-US" sz="3300" dirty="0" smtClean="0">
              <a:solidFill>
                <a:srgbClr val="00B050"/>
              </a:solidFill>
              <a:latin typeface="Simplified Arabic" pitchFamily="18" charset="-78"/>
              <a:cs typeface="Simplified Arabic" pitchFamily="18" charset="-78"/>
            </a:endParaRPr>
          </a:p>
          <a:p>
            <a:pPr algn="just">
              <a:buNone/>
            </a:pPr>
            <a:r>
              <a:rPr lang="ar-SA" sz="3900" b="1" dirty="0" smtClean="0">
                <a:solidFill>
                  <a:srgbClr val="FF0000"/>
                </a:solidFill>
                <a:latin typeface="Simplified Arabic" pitchFamily="18" charset="-78"/>
                <a:cs typeface="Simplified Arabic" pitchFamily="18" charset="-78"/>
              </a:rPr>
              <a:t>1ـ متغيرات التنبيه: </a:t>
            </a:r>
            <a:r>
              <a:rPr lang="ar-EG" b="1" dirty="0" smtClean="0">
                <a:solidFill>
                  <a:srgbClr val="00B0F0"/>
                </a:solidFill>
                <a:latin typeface="Simplified Arabic" pitchFamily="18" charset="-78"/>
                <a:cs typeface="Simplified Arabic" pitchFamily="18" charset="-78"/>
              </a:rPr>
              <a:t>يُقصد بمتغيرات التنبيه أي تغيرات في البيئة الخارجية المحيطة بالكائن تؤثر في وعيه. وتُعد معظم المتغيرات المستخدمة في تجارب علم النفس من نوعية متغيرات التنبيه هذه. ويستخدم مفهوم التنبيه هنا بالمعنى الواسع الذي يشمل أي جانب من جوانب البيئة الفيزيائية، أو الاجتماعية التي تثير أجهزة الاستقبال الحسي في الكائن أو تؤثر في سلوكه، والأمثلة البسيطة لها الضوء والصوت والحرارة، والضغط....الخ. وهذه المتغيرات يمكن تحديد مقدراها أو درجة شدتها مثلاً.</a:t>
            </a:r>
            <a:endParaRPr lang="en-US" dirty="0" smtClean="0">
              <a:solidFill>
                <a:srgbClr val="00B0F0"/>
              </a:solidFill>
              <a:latin typeface="Simplified Arabic" pitchFamily="18" charset="-78"/>
              <a:cs typeface="Simplified Arabic" pitchFamily="18" charset="-78"/>
            </a:endParaRPr>
          </a:p>
          <a:p>
            <a:pPr algn="just">
              <a:buNone/>
            </a:pPr>
            <a:r>
              <a:rPr lang="ar-EG" sz="3900" b="1" dirty="0" smtClean="0">
                <a:solidFill>
                  <a:srgbClr val="FF0000"/>
                </a:solidFill>
                <a:latin typeface="Simplified Arabic" pitchFamily="18" charset="-78"/>
                <a:cs typeface="Simplified Arabic" pitchFamily="18" charset="-78"/>
              </a:rPr>
              <a:t>2</a:t>
            </a:r>
            <a:r>
              <a:rPr lang="ar-SA" sz="3900" b="1" dirty="0" smtClean="0">
                <a:solidFill>
                  <a:srgbClr val="FF0000"/>
                </a:solidFill>
                <a:latin typeface="Simplified Arabic" pitchFamily="18" charset="-78"/>
                <a:cs typeface="Simplified Arabic" pitchFamily="18" charset="-78"/>
              </a:rPr>
              <a:t>ـ</a:t>
            </a:r>
            <a:r>
              <a:rPr lang="ar-EG" sz="3900" b="1" dirty="0" smtClean="0">
                <a:solidFill>
                  <a:srgbClr val="FF0000"/>
                </a:solidFill>
                <a:latin typeface="Simplified Arabic" pitchFamily="18" charset="-78"/>
                <a:cs typeface="Simplified Arabic" pitchFamily="18" charset="-78"/>
              </a:rPr>
              <a:t> متغيرات الكائن</a:t>
            </a:r>
            <a:r>
              <a:rPr lang="ar-SA" sz="3900" b="1" dirty="0" smtClean="0">
                <a:solidFill>
                  <a:srgbClr val="FF0000"/>
                </a:solidFill>
                <a:latin typeface="Simplified Arabic" pitchFamily="18" charset="-78"/>
                <a:cs typeface="Simplified Arabic" pitchFamily="18" charset="-78"/>
              </a:rPr>
              <a:t>: </a:t>
            </a:r>
            <a:r>
              <a:rPr lang="ar-EG" b="1" dirty="0" smtClean="0">
                <a:solidFill>
                  <a:srgbClr val="FFFF00"/>
                </a:solidFill>
                <a:latin typeface="Simplified Arabic" pitchFamily="18" charset="-78"/>
                <a:cs typeface="Simplified Arabic" pitchFamily="18" charset="-78"/>
              </a:rPr>
              <a:t>يُقصد بها أي متغيرات تمثل خاصية أو سمة مميزة للكائن أو شخص المشارك وتتسم بالثبات النسبي. وتشمل هذه المتغيرات الخصائص الجسمية أو الفسيولوجية مثل: النوع،السلالة، الطول والوزن ...الخ، أو خصائص سيكولوجية مثل: الذكاء، وسمات الشخصية، والاتجاهات، والميول، أو المتغيرات الديموجرافية مثل المستوى الاجتماعي والاقتصادي، ومستوى التعليم. وهذه متغيرات لا تخضع للمعالجة التجريبية.</a:t>
            </a:r>
            <a:endParaRPr lang="en-US" dirty="0" smtClean="0">
              <a:solidFill>
                <a:srgbClr val="FFFF00"/>
              </a:solidFill>
              <a:latin typeface="Simplified Arabic" pitchFamily="18" charset="-78"/>
              <a:cs typeface="Simplified Arabic" pitchFamily="18" charset="-78"/>
            </a:endParaRPr>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88640"/>
            <a:ext cx="8424936" cy="6480720"/>
          </a:xfrm>
        </p:spPr>
        <p:txBody>
          <a:bodyPr>
            <a:normAutofit fontScale="77500" lnSpcReduction="20000"/>
          </a:bodyPr>
          <a:lstStyle/>
          <a:p>
            <a:pPr>
              <a:buNone/>
              <a:defRPr/>
            </a:pPr>
            <a:r>
              <a:rPr lang="ar-SA" sz="3800" dirty="0" smtClean="0">
                <a:solidFill>
                  <a:srgbClr val="FFFF00"/>
                </a:solidFill>
                <a:latin typeface="Simplified Arabic" pitchFamily="18" charset="-78"/>
                <a:cs typeface="PT Bold Heading" pitchFamily="2" charset="-78"/>
              </a:rPr>
              <a:t>5ـ السيكوفيزيقا : </a:t>
            </a:r>
          </a:p>
          <a:p>
            <a:pPr marL="811213" indent="-742950">
              <a:buFont typeface="+mj-cs"/>
              <a:buAutoNum type="arabic2Minus"/>
              <a:defRPr/>
            </a:pPr>
            <a:r>
              <a:rPr lang="ar-SA" sz="3800" dirty="0" smtClean="0">
                <a:latin typeface="Simplified Arabic" pitchFamily="18" charset="-78"/>
                <a:cs typeface="Simplified Arabic" pitchFamily="18" charset="-78"/>
              </a:rPr>
              <a:t>معنى السيكوفيزيقا ومجالاتها. </a:t>
            </a:r>
          </a:p>
          <a:p>
            <a:pPr marL="811213" indent="-742950">
              <a:buFont typeface="+mj-cs"/>
              <a:buAutoNum type="arabic2Minus"/>
              <a:defRPr/>
            </a:pPr>
            <a:r>
              <a:rPr lang="ar-SA" sz="3800" dirty="0" smtClean="0">
                <a:latin typeface="Simplified Arabic" pitchFamily="18" charset="-78"/>
                <a:cs typeface="Simplified Arabic" pitchFamily="18" charset="-78"/>
              </a:rPr>
              <a:t>طرق قياس الإدراك الحسي للمنبهات.</a:t>
            </a:r>
          </a:p>
          <a:p>
            <a:pPr marL="811213" indent="-742950">
              <a:buFont typeface="+mj-cs"/>
              <a:buAutoNum type="arabic2Minus"/>
              <a:defRPr/>
            </a:pPr>
            <a:r>
              <a:rPr lang="ar-SA" sz="3800" dirty="0" smtClean="0">
                <a:latin typeface="Simplified Arabic" pitchFamily="18" charset="-78"/>
                <a:cs typeface="Simplified Arabic" pitchFamily="18" charset="-78"/>
              </a:rPr>
              <a:t>طريقة الحدود.</a:t>
            </a:r>
          </a:p>
          <a:p>
            <a:pPr marL="811213" indent="-742950">
              <a:buFont typeface="+mj-cs"/>
              <a:buAutoNum type="arabic2Minus"/>
              <a:defRPr/>
            </a:pPr>
            <a:r>
              <a:rPr lang="ar-SA" sz="3800" dirty="0" smtClean="0">
                <a:latin typeface="Simplified Arabic" pitchFamily="18" charset="-78"/>
                <a:cs typeface="Simplified Arabic" pitchFamily="18" charset="-78"/>
              </a:rPr>
              <a:t>طريقة المنبهات الثابتة.</a:t>
            </a:r>
          </a:p>
          <a:p>
            <a:pPr marL="811213" indent="-742950">
              <a:buFont typeface="+mj-cs"/>
              <a:buAutoNum type="arabic2Minus"/>
              <a:defRPr/>
            </a:pPr>
            <a:r>
              <a:rPr lang="ar-SA" sz="3800" dirty="0" smtClean="0">
                <a:latin typeface="Simplified Arabic" pitchFamily="18" charset="-78"/>
                <a:cs typeface="Simplified Arabic" pitchFamily="18" charset="-78"/>
              </a:rPr>
              <a:t>طريقة التعديل.</a:t>
            </a:r>
          </a:p>
          <a:p>
            <a:pPr marL="811213" indent="-742950">
              <a:buFont typeface="+mj-cs"/>
              <a:buAutoNum type="arabic2Minus"/>
              <a:defRPr/>
            </a:pPr>
            <a:r>
              <a:rPr lang="ar-SA" sz="3800" dirty="0" smtClean="0">
                <a:latin typeface="Simplified Arabic" pitchFamily="18" charset="-78"/>
                <a:cs typeface="Simplified Arabic" pitchFamily="18" charset="-78"/>
              </a:rPr>
              <a:t>طريقة اكتشاف الإشارة.</a:t>
            </a:r>
          </a:p>
          <a:p>
            <a:pPr>
              <a:buNone/>
              <a:defRPr/>
            </a:pPr>
            <a:r>
              <a:rPr lang="ar-SA" sz="5100" dirty="0" smtClean="0">
                <a:solidFill>
                  <a:srgbClr val="FFFF00"/>
                </a:solidFill>
                <a:latin typeface="Simplified Arabic" pitchFamily="18" charset="-78"/>
                <a:cs typeface="PT Bold Heading" pitchFamily="2" charset="-78"/>
              </a:rPr>
              <a:t>زمن الرجع</a:t>
            </a:r>
            <a:r>
              <a:rPr lang="ar-SA" sz="5100" dirty="0" smtClean="0">
                <a:solidFill>
                  <a:srgbClr val="FFFF00"/>
                </a:solidFill>
                <a:latin typeface="Simplified Arabic" pitchFamily="18" charset="-78"/>
                <a:cs typeface="Simplified Arabic" pitchFamily="18" charset="-78"/>
              </a:rPr>
              <a:t>: </a:t>
            </a:r>
          </a:p>
          <a:p>
            <a:pPr marL="582613" indent="-514350">
              <a:buFont typeface="+mj-cs"/>
              <a:buAutoNum type="arabic2Minus"/>
              <a:defRPr/>
            </a:pPr>
            <a:r>
              <a:rPr lang="ar-SA" sz="3800" dirty="0" smtClean="0">
                <a:latin typeface="Simplified Arabic" pitchFamily="18" charset="-78"/>
                <a:cs typeface="Simplified Arabic" pitchFamily="18" charset="-78"/>
              </a:rPr>
              <a:t>الجذور التاريخية لموضوع لزمن الرجع.</a:t>
            </a:r>
          </a:p>
          <a:p>
            <a:pPr marL="582613" indent="-514350">
              <a:buFont typeface="+mj-cs"/>
              <a:buAutoNum type="arabic2Minus"/>
              <a:defRPr/>
            </a:pPr>
            <a:r>
              <a:rPr lang="ar-SA" sz="3800" dirty="0" smtClean="0">
                <a:latin typeface="Simplified Arabic" pitchFamily="18" charset="-78"/>
                <a:cs typeface="Simplified Arabic" pitchFamily="18" charset="-78"/>
              </a:rPr>
              <a:t>تصنيف تجارب زمن الرجع.</a:t>
            </a:r>
          </a:p>
          <a:p>
            <a:pPr marL="582613" indent="-514350">
              <a:buFont typeface="+mj-cs"/>
              <a:buAutoNum type="arabic2Minus"/>
              <a:defRPr/>
            </a:pPr>
            <a:r>
              <a:rPr lang="ar-SA" sz="3800" dirty="0" smtClean="0">
                <a:latin typeface="Simplified Arabic" pitchFamily="18" charset="-78"/>
                <a:cs typeface="Simplified Arabic" pitchFamily="18" charset="-78"/>
              </a:rPr>
              <a:t>تعريفات زمن الرجع.</a:t>
            </a:r>
          </a:p>
          <a:p>
            <a:pPr marL="582613" indent="-514350">
              <a:buFont typeface="+mj-cs"/>
              <a:buAutoNum type="arabic2Minus"/>
              <a:defRPr/>
            </a:pPr>
            <a:r>
              <a:rPr lang="ar-SA" sz="3800" dirty="0" smtClean="0">
                <a:latin typeface="Simplified Arabic" pitchFamily="18" charset="-78"/>
                <a:cs typeface="Simplified Arabic" pitchFamily="18" charset="-78"/>
              </a:rPr>
              <a:t>أنواع زمن الرجع.</a:t>
            </a:r>
          </a:p>
          <a:p>
            <a:pPr marL="582613" indent="-514350">
              <a:buFont typeface="+mj-cs"/>
              <a:buAutoNum type="arabic2Minus"/>
              <a:defRPr/>
            </a:pPr>
            <a:r>
              <a:rPr lang="ar-SA" sz="3800" dirty="0" smtClean="0">
                <a:latin typeface="Simplified Arabic" pitchFamily="18" charset="-78"/>
                <a:cs typeface="Simplified Arabic" pitchFamily="18" charset="-78"/>
              </a:rPr>
              <a:t>تحديد طبيعة أزمنة الرجع والعوامل المؤثرة فيها.</a:t>
            </a:r>
          </a:p>
          <a:p>
            <a:pPr marL="582613" indent="-514350">
              <a:buFont typeface="+mj-cs"/>
              <a:buAutoNum type="arabic2Minus"/>
              <a:defRPr/>
            </a:pPr>
            <a:r>
              <a:rPr lang="ar-SA" sz="3800" dirty="0" smtClean="0">
                <a:latin typeface="Simplified Arabic" pitchFamily="18" charset="-78"/>
                <a:cs typeface="Simplified Arabic" pitchFamily="18" charset="-78"/>
              </a:rPr>
              <a:t>أهمية عامل الزمن وفائدة دراسة زمن الرجع. </a:t>
            </a:r>
            <a:endParaRPr lang="en-US" sz="3800" dirty="0" smtClean="0">
              <a:latin typeface="Simplified Arabic" pitchFamily="18" charset="-78"/>
              <a:cs typeface="Simplified Arabic" pitchFamily="18" charset="-78"/>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496944" cy="6669360"/>
          </a:xfrm>
        </p:spPr>
        <p:txBody>
          <a:bodyPr/>
          <a:lstStyle/>
          <a:p>
            <a:pPr algn="just">
              <a:buNone/>
            </a:pPr>
            <a:r>
              <a:rPr lang="ar-SA" sz="4200" b="1" dirty="0" smtClean="0">
                <a:solidFill>
                  <a:srgbClr val="FF0000"/>
                </a:solidFill>
                <a:latin typeface="Simplified Arabic" pitchFamily="18" charset="-78"/>
                <a:cs typeface="Simplified Arabic" pitchFamily="18" charset="-78"/>
              </a:rPr>
              <a:t>3ـ متغيرات الاستجابة: </a:t>
            </a:r>
            <a:r>
              <a:rPr lang="ar-SA" b="1" dirty="0" smtClean="0">
                <a:latin typeface="Simplified Arabic" pitchFamily="18" charset="-78"/>
                <a:cs typeface="Simplified Arabic" pitchFamily="18" charset="-78"/>
              </a:rPr>
              <a:t>تشير إلى أي </a:t>
            </a:r>
            <a:r>
              <a:rPr lang="ar-EG" b="1" dirty="0" smtClean="0">
                <a:latin typeface="Simplified Arabic" pitchFamily="18" charset="-78"/>
                <a:cs typeface="Simplified Arabic" pitchFamily="18" charset="-78"/>
              </a:rPr>
              <a:t>نشاط يقوم به الشخص. ونادرًا ما تستخدم هذه المتغيرات كمتغيرات مستقلة في سياق إجراء التجارب المعملية. ( مثال: التحقق من فرض مفاده أن الناجحين في اختبارات قيادة السيارة لديهم درجة أعلى من التآزر البصري). </a:t>
            </a:r>
            <a:endParaRPr lang="ar-SA" b="1" dirty="0" smtClean="0">
              <a:latin typeface="Simplified Arabic" pitchFamily="18" charset="-78"/>
              <a:cs typeface="Simplified Arabic" pitchFamily="18" charset="-78"/>
            </a:endParaRPr>
          </a:p>
          <a:p>
            <a:pPr algn="just"/>
            <a:r>
              <a:rPr lang="ar-SA" b="1" dirty="0" smtClean="0">
                <a:solidFill>
                  <a:srgbClr val="FFFF00"/>
                </a:solidFill>
                <a:latin typeface="Simplified Arabic" pitchFamily="18" charset="-78"/>
                <a:cs typeface="Simplified Arabic" pitchFamily="18" charset="-78"/>
              </a:rPr>
              <a:t>ويُشار إلى العلاقة بين المتغيرات بكلمة وظيفة أو دالة ( د )، فعندما نقول أن التحصيل الدراسي دالة للذكاء والمثابرة، فمعنى هذا أن التحصيل يتغير كميًا حسب مستوى الذكاء والمثابرة.  </a:t>
            </a:r>
          </a:p>
          <a:p>
            <a:endParaRPr lang="ar-SA"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669360"/>
          </a:xfrm>
        </p:spPr>
        <p:txBody>
          <a:bodyPr/>
          <a:lstStyle/>
          <a:p>
            <a:pPr>
              <a:buNone/>
            </a:pPr>
            <a:r>
              <a:rPr lang="ar-SA" sz="4000" dirty="0" smtClean="0">
                <a:solidFill>
                  <a:srgbClr val="FFFF00"/>
                </a:solidFill>
                <a:cs typeface="PT Bold Heading" pitchFamily="2" charset="-78"/>
              </a:rPr>
              <a:t>أنواع العلاقات:</a:t>
            </a:r>
          </a:p>
          <a:p>
            <a:pPr algn="just">
              <a:buNone/>
            </a:pPr>
            <a:r>
              <a:rPr lang="ar-EG" sz="3200" dirty="0" smtClean="0">
                <a:solidFill>
                  <a:srgbClr val="FFFF00"/>
                </a:solidFill>
                <a:cs typeface="PT Bold Heading" pitchFamily="2" charset="-78"/>
              </a:rPr>
              <a:t>1</a:t>
            </a:r>
            <a:r>
              <a:rPr lang="ar-SA" sz="3200" dirty="0" smtClean="0">
                <a:solidFill>
                  <a:srgbClr val="FFFF00"/>
                </a:solidFill>
                <a:cs typeface="PT Bold Heading" pitchFamily="2" charset="-78"/>
              </a:rPr>
              <a:t>ـ العلاقة </a:t>
            </a:r>
            <a:r>
              <a:rPr lang="ar-EG" sz="3200" dirty="0" smtClean="0">
                <a:solidFill>
                  <a:srgbClr val="FFFF00"/>
                </a:solidFill>
                <a:cs typeface="PT Bold Heading" pitchFamily="2" charset="-78"/>
              </a:rPr>
              <a:t>بين الاستجابة والمنبه (س= دم)</a:t>
            </a:r>
            <a:r>
              <a:rPr lang="ar-SA" sz="3200" dirty="0" smtClean="0">
                <a:solidFill>
                  <a:srgbClr val="FFFF00"/>
                </a:solidFill>
                <a:cs typeface="PT Bold Heading" pitchFamily="2" charset="-78"/>
              </a:rPr>
              <a:t>:</a:t>
            </a:r>
            <a:r>
              <a:rPr lang="ar-EG" sz="3200" dirty="0" smtClean="0">
                <a:solidFill>
                  <a:srgbClr val="FFFF00"/>
                </a:solidFill>
                <a:cs typeface="PT Bold Heading" pitchFamily="2" charset="-78"/>
              </a:rPr>
              <a:t> </a:t>
            </a:r>
            <a:endParaRPr lang="ar-SA" sz="3200" dirty="0" smtClean="0">
              <a:solidFill>
                <a:srgbClr val="FFFF00"/>
              </a:solidFill>
              <a:cs typeface="PT Bold Heading" pitchFamily="2" charset="-78"/>
            </a:endParaRPr>
          </a:p>
          <a:p>
            <a:pPr algn="just"/>
            <a:r>
              <a:rPr lang="ar-EG" b="1" dirty="0" smtClean="0">
                <a:latin typeface="Simplified Arabic" pitchFamily="18" charset="-78"/>
                <a:cs typeface="Simplified Arabic" pitchFamily="18" charset="-78"/>
              </a:rPr>
              <a:t>الاستجابة دالة للمنبه</a:t>
            </a:r>
            <a:r>
              <a:rPr lang="ar-SA" b="1" dirty="0" smtClean="0">
                <a:latin typeface="Simplified Arabic" pitchFamily="18" charset="-78"/>
                <a:cs typeface="Simplified Arabic" pitchFamily="18" charset="-78"/>
              </a:rPr>
              <a:t>، أي أنها </a:t>
            </a:r>
            <a:r>
              <a:rPr lang="ar-EG" b="1" dirty="0" smtClean="0">
                <a:latin typeface="Simplified Arabic" pitchFamily="18" charset="-78"/>
                <a:cs typeface="Simplified Arabic" pitchFamily="18" charset="-78"/>
              </a:rPr>
              <a:t>تتغير تبعا له، مثل: </a:t>
            </a:r>
            <a:endParaRPr lang="ar-SA" b="1" dirty="0" smtClean="0">
              <a:latin typeface="Simplified Arabic" pitchFamily="18" charset="-78"/>
              <a:cs typeface="Simplified Arabic" pitchFamily="18" charset="-78"/>
            </a:endParaRPr>
          </a:p>
          <a:p>
            <a:pPr algn="just"/>
            <a:r>
              <a:rPr lang="ar-EG" b="1" dirty="0" smtClean="0">
                <a:latin typeface="Simplified Arabic" pitchFamily="18" charset="-78"/>
                <a:cs typeface="Simplified Arabic" pitchFamily="18" charset="-78"/>
              </a:rPr>
              <a:t>حدقة العين والضوء</a:t>
            </a:r>
            <a:r>
              <a:rPr lang="ar-SA" b="1" dirty="0" smtClean="0">
                <a:latin typeface="Simplified Arabic" pitchFamily="18" charset="-78"/>
                <a:cs typeface="Simplified Arabic" pitchFamily="18" charset="-78"/>
              </a:rPr>
              <a:t>.</a:t>
            </a:r>
          </a:p>
          <a:p>
            <a:pPr algn="just"/>
            <a:r>
              <a:rPr lang="ar-SA" b="1" dirty="0" smtClean="0">
                <a:latin typeface="Simplified Arabic" pitchFamily="18" charset="-78"/>
                <a:cs typeface="Simplified Arabic" pitchFamily="18" charset="-78"/>
              </a:rPr>
              <a:t>سرعة التنفس (استجابة ظاهرة ) دالة لكمية ثانى أكسيد الكربون (منبه داخلى )</a:t>
            </a:r>
            <a:r>
              <a:rPr lang="ar-EG" b="1" dirty="0" smtClean="0">
                <a:latin typeface="Simplified Arabic" pitchFamily="18" charset="-78"/>
                <a:cs typeface="Simplified Arabic" pitchFamily="18" charset="-78"/>
              </a:rPr>
              <a:t> (دراسات تجريبية).</a:t>
            </a:r>
            <a:r>
              <a:rPr lang="ar-EG" dirty="0" smtClean="0">
                <a:effectLst>
                  <a:outerShdw blurRad="50800" dist="38100" algn="tr" rotWithShape="0">
                    <a:prstClr val="black">
                      <a:alpha val="40000"/>
                    </a:prstClr>
                  </a:outerShdw>
                </a:effectLst>
                <a:latin typeface="Simplified Arabic" pitchFamily="18" charset="-78"/>
                <a:cs typeface="Simplified Arabic" pitchFamily="18" charset="-78"/>
              </a:rPr>
              <a:t> </a:t>
            </a:r>
            <a:endParaRPr lang="ar-SA" dirty="0" smtClean="0">
              <a:effectLst>
                <a:outerShdw blurRad="50800" dist="38100" algn="tr" rotWithShape="0">
                  <a:prstClr val="black">
                    <a:alpha val="40000"/>
                  </a:prstClr>
                </a:outerShdw>
              </a:effectLst>
              <a:latin typeface="Simplified Arabic" pitchFamily="18" charset="-78"/>
              <a:cs typeface="Simplified Arabic" pitchFamily="18" charset="-78"/>
            </a:endParaRPr>
          </a:p>
          <a:p>
            <a:pPr algn="just"/>
            <a:r>
              <a:rPr lang="ar-SA" b="1" dirty="0" smtClean="0">
                <a:latin typeface="Simplified Arabic" pitchFamily="18" charset="-78"/>
                <a:cs typeface="Simplified Arabic" pitchFamily="18" charset="-78"/>
              </a:rPr>
              <a:t>إفراز الإدرينالين ( استجابة داخلية ) دالة للتعرض لموقف مثير ( منبه خارجى ). </a:t>
            </a:r>
          </a:p>
          <a:p>
            <a:pPr algn="just"/>
            <a:r>
              <a:rPr lang="ar-SA" b="1" dirty="0" smtClean="0">
                <a:latin typeface="Simplified Arabic" pitchFamily="18" charset="-78"/>
                <a:cs typeface="Simplified Arabic" pitchFamily="18" charset="-78"/>
              </a:rPr>
              <a:t>جفاف الحلق ( استجابة داخلية ) دالة لكمية الماء فى أنسجة الجسم ( منبه داخلى ).</a:t>
            </a:r>
          </a:p>
          <a:p>
            <a:pPr algn="just"/>
            <a:r>
              <a:rPr lang="ar-SA" b="1" dirty="0" smtClean="0">
                <a:latin typeface="Simplified Arabic" pitchFamily="18" charset="-78"/>
                <a:cs typeface="Simplified Arabic" pitchFamily="18" charset="-78"/>
              </a:rPr>
              <a:t>هذا النوع من العلاقات هى الأكثر استخداماً فى الدراسات التجريبية</a:t>
            </a:r>
            <a:r>
              <a:rPr lang="ar-EG" b="1" dirty="0" smtClean="0">
                <a:latin typeface="Simplified Arabic" pitchFamily="18" charset="-78"/>
                <a:cs typeface="Simplified Arabic" pitchFamily="18" charset="-78"/>
              </a:rPr>
              <a:t>. </a:t>
            </a:r>
            <a:endParaRPr lang="ar-SA" dirty="0">
              <a:latin typeface="Simplified Arabic" pitchFamily="18" charset="-78"/>
              <a:cs typeface="Simplified Arabic" pitchFamily="18" charset="-78"/>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0"/>
            <a:ext cx="8820472" cy="6669360"/>
          </a:xfrm>
        </p:spPr>
        <p:txBody>
          <a:bodyPr>
            <a:normAutofit/>
          </a:bodyPr>
          <a:lstStyle/>
          <a:p>
            <a:pPr lvl="0" algn="just">
              <a:buNone/>
            </a:pPr>
            <a:r>
              <a:rPr lang="ar-EG" sz="3200" dirty="0" smtClean="0">
                <a:solidFill>
                  <a:srgbClr val="FFFF00"/>
                </a:solidFill>
                <a:cs typeface="PT Bold Heading" pitchFamily="2" charset="-78"/>
              </a:rPr>
              <a:t>2- </a:t>
            </a:r>
            <a:r>
              <a:rPr lang="ar-SA" sz="3200" dirty="0" smtClean="0">
                <a:solidFill>
                  <a:srgbClr val="FFFF00"/>
                </a:solidFill>
                <a:cs typeface="PT Bold Heading" pitchFamily="2" charset="-78"/>
              </a:rPr>
              <a:t>العلاقة </a:t>
            </a:r>
            <a:r>
              <a:rPr lang="ar-EG" sz="3200" dirty="0" smtClean="0">
                <a:solidFill>
                  <a:srgbClr val="FFFF00"/>
                </a:solidFill>
                <a:cs typeface="PT Bold Heading" pitchFamily="2" charset="-78"/>
              </a:rPr>
              <a:t>بين الاستجابة وخصائص الكائن (س= دك)</a:t>
            </a:r>
            <a:r>
              <a:rPr lang="ar-SA" sz="3200" dirty="0" smtClean="0">
                <a:solidFill>
                  <a:srgbClr val="FFFF00"/>
                </a:solidFill>
                <a:cs typeface="PT Bold Heading" pitchFamily="2" charset="-78"/>
              </a:rPr>
              <a:t>: </a:t>
            </a:r>
          </a:p>
          <a:p>
            <a:pPr algn="just"/>
            <a:r>
              <a:rPr lang="ar-SA" b="1" dirty="0" smtClean="0">
                <a:latin typeface="Simplified Arabic" pitchFamily="18" charset="-78"/>
                <a:cs typeface="Simplified Arabic" pitchFamily="18" charset="-78"/>
              </a:rPr>
              <a:t>الاستجابة دالة لخاصية الكائن الحي، أي أن </a:t>
            </a:r>
            <a:r>
              <a:rPr lang="ar-EG" b="1" dirty="0" smtClean="0">
                <a:latin typeface="Simplified Arabic" pitchFamily="18" charset="-78"/>
                <a:cs typeface="Simplified Arabic" pitchFamily="18" charset="-78"/>
              </a:rPr>
              <a:t>أي تغير في الكائن ينتج عنه تغير في الاستجابة</a:t>
            </a:r>
            <a:r>
              <a:rPr lang="ar-SA" b="1" dirty="0" smtClean="0">
                <a:latin typeface="Simplified Arabic" pitchFamily="18" charset="-78"/>
                <a:cs typeface="Simplified Arabic" pitchFamily="18" charset="-78"/>
              </a:rPr>
              <a:t>،</a:t>
            </a:r>
            <a:r>
              <a:rPr lang="ar-EG" b="1" dirty="0" smtClean="0">
                <a:latin typeface="Simplified Arabic" pitchFamily="18" charset="-78"/>
                <a:cs typeface="Simplified Arabic" pitchFamily="18" charset="-78"/>
              </a:rPr>
              <a:t> مثل القلق والأداء الحركي</a:t>
            </a:r>
            <a:r>
              <a:rPr lang="ar-SA" b="1" dirty="0" smtClean="0">
                <a:latin typeface="Simplified Arabic" pitchFamily="18" charset="-78"/>
                <a:cs typeface="Simplified Arabic" pitchFamily="18" charset="-78"/>
              </a:rPr>
              <a:t>،</a:t>
            </a:r>
            <a:r>
              <a:rPr lang="ar-EG" b="1" dirty="0" smtClean="0">
                <a:latin typeface="Simplified Arabic" pitchFamily="18" charset="-78"/>
                <a:cs typeface="Simplified Arabic" pitchFamily="18" charset="-78"/>
              </a:rPr>
              <a:t> أو الذكاء والتحصيل الدراسي(دراسات ارتباطية)</a:t>
            </a:r>
            <a:r>
              <a:rPr lang="ar-SA" b="1" dirty="0" smtClean="0">
                <a:latin typeface="Simplified Arabic" pitchFamily="18" charset="-78"/>
                <a:cs typeface="Simplified Arabic" pitchFamily="18" charset="-78"/>
              </a:rPr>
              <a:t>. </a:t>
            </a:r>
            <a:r>
              <a:rPr lang="ar-EG" dirty="0" smtClean="0">
                <a:effectLst>
                  <a:outerShdw blurRad="50800" dist="38100" algn="tr" rotWithShape="0">
                    <a:prstClr val="black">
                      <a:alpha val="40000"/>
                    </a:prstClr>
                  </a:outerShdw>
                </a:effectLst>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من أمثلتها : </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الأخطاء في الأداء الحركي ( استجابة ) دالة القلق (صفة).</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التحصيل (استجابة ) دالة الذكاء والدافعية (صفتان). </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العلاقات الاجتماعية (استجابة) دالة الاتجاهات (صفة ). </a:t>
            </a:r>
            <a:endParaRPr lang="en-US" dirty="0" smtClean="0">
              <a:latin typeface="Simplified Arabic" pitchFamily="18" charset="-78"/>
              <a:cs typeface="Simplified Arabic" pitchFamily="18" charset="-78"/>
            </a:endParaRPr>
          </a:p>
          <a:p>
            <a:pPr algn="just"/>
            <a:r>
              <a:rPr lang="ar-SA" b="1" dirty="0" smtClean="0">
                <a:latin typeface="Simplified Arabic" pitchFamily="18" charset="-78"/>
                <a:cs typeface="Simplified Arabic" pitchFamily="18" charset="-78"/>
              </a:rPr>
              <a:t>هذا النوع من العلاقات يدخل في نطاق الدراسات الوصفية</a:t>
            </a:r>
            <a:r>
              <a:rPr lang="ar-EG" b="1" dirty="0" smtClean="0">
                <a:latin typeface="Simplified Arabic" pitchFamily="18" charset="-78"/>
                <a:cs typeface="Simplified Arabic" pitchFamily="18" charset="-78"/>
              </a:rPr>
              <a:t>.</a:t>
            </a:r>
            <a:endParaRPr lang="en-US" dirty="0" smtClean="0">
              <a:latin typeface="Simplified Arabic" pitchFamily="18" charset="-78"/>
              <a:cs typeface="Simplified Arabic" pitchFamily="18" charset="-78"/>
            </a:endParaRPr>
          </a:p>
          <a:p>
            <a:endParaRPr lang="ar-SA"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0"/>
            <a:ext cx="8424936" cy="6669360"/>
          </a:xfrm>
        </p:spPr>
        <p:txBody>
          <a:bodyPr>
            <a:normAutofit/>
          </a:bodyPr>
          <a:lstStyle/>
          <a:p>
            <a:pPr lvl="0">
              <a:buNone/>
            </a:pPr>
            <a:r>
              <a:rPr lang="ar-EG" sz="3200" dirty="0" smtClean="0">
                <a:solidFill>
                  <a:srgbClr val="FFFF00"/>
                </a:solidFill>
                <a:cs typeface="PT Bold Heading" pitchFamily="2" charset="-78"/>
              </a:rPr>
              <a:t>3- علاقة استجابة باستجابة (س= دس)</a:t>
            </a:r>
            <a:r>
              <a:rPr lang="ar-SA" sz="3200" dirty="0" smtClean="0">
                <a:solidFill>
                  <a:srgbClr val="FFFF00"/>
                </a:solidFill>
                <a:cs typeface="PT Bold Heading" pitchFamily="2" charset="-78"/>
              </a:rPr>
              <a:t>:</a:t>
            </a:r>
          </a:p>
          <a:p>
            <a:pPr algn="just"/>
            <a:r>
              <a:rPr lang="ar-SA" sz="3200" b="1" dirty="0" smtClean="0">
                <a:latin typeface="Simplified Arabic" pitchFamily="18" charset="-78"/>
                <a:cs typeface="Simplified Arabic" pitchFamily="18" charset="-78"/>
              </a:rPr>
              <a:t>الاستجابة دالة للاستجابة، أي </a:t>
            </a:r>
            <a:r>
              <a:rPr lang="ar-SA" b="1" dirty="0" smtClean="0">
                <a:latin typeface="Simplified Arabic" pitchFamily="18" charset="-78"/>
                <a:cs typeface="Simplified Arabic" pitchFamily="18" charset="-78"/>
              </a:rPr>
              <a:t>أن استجابة ما يقوم بها الكائن الحي تتوقف على استجابة أخرى، </a:t>
            </a:r>
            <a:r>
              <a:rPr lang="ar-EG" b="1" dirty="0" smtClean="0">
                <a:latin typeface="Simplified Arabic" pitchFamily="18" charset="-78"/>
                <a:cs typeface="Simplified Arabic" pitchFamily="18" charset="-78"/>
              </a:rPr>
              <a:t>مثل تقلص المعدة ناتج من الإحساس بالجوع (دراسات وصفية)</a:t>
            </a:r>
            <a:r>
              <a:rPr lang="ar-SA" b="1" dirty="0" smtClean="0">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من أمثلتها :</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الوقوع في الحوادث (استجابة ) دالة السرعة (استجابة). </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تقلصات المعدة (استجابة ) دالة الإحساس بالجوع (استجابة).</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عدد الأخطاء (استجابة) دالة سرعة الاستجابة (استجابة). </a:t>
            </a:r>
            <a:endParaRPr lang="en-US" dirty="0" smtClean="0">
              <a:latin typeface="Simplified Arabic" pitchFamily="18" charset="-78"/>
              <a:cs typeface="Simplified Arabic" pitchFamily="18" charset="-78"/>
            </a:endParaRPr>
          </a:p>
          <a:p>
            <a:pPr lvl="0" algn="just"/>
            <a:r>
              <a:rPr lang="ar-SA" b="1" dirty="0" smtClean="0">
                <a:latin typeface="Simplified Arabic" pitchFamily="18" charset="-78"/>
                <a:cs typeface="Simplified Arabic" pitchFamily="18" charset="-78"/>
              </a:rPr>
              <a:t>هذا النوع من العلاقات موضوع الدراسات الوصفية الإرتباطية. </a:t>
            </a:r>
            <a:endParaRPr lang="en-US" dirty="0" smtClean="0">
              <a:latin typeface="Simplified Arabic" pitchFamily="18" charset="-78"/>
              <a:cs typeface="Simplified Arabic" pitchFamily="18" charset="-78"/>
            </a:endParaRPr>
          </a:p>
          <a:p>
            <a:endParaRPr lang="ar-SA"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597352"/>
          </a:xfrm>
        </p:spPr>
        <p:txBody>
          <a:bodyPr>
            <a:normAutofit fontScale="77500" lnSpcReduction="20000"/>
          </a:bodyPr>
          <a:lstStyle/>
          <a:p>
            <a:pPr lvl="0">
              <a:buNone/>
            </a:pPr>
            <a:r>
              <a:rPr lang="ar-EG" sz="4100" dirty="0" smtClean="0">
                <a:solidFill>
                  <a:srgbClr val="FFFF00"/>
                </a:solidFill>
                <a:cs typeface="PT Bold Heading" pitchFamily="2" charset="-78"/>
              </a:rPr>
              <a:t>4- </a:t>
            </a:r>
            <a:r>
              <a:rPr lang="ar-SA" sz="4100" dirty="0" smtClean="0">
                <a:solidFill>
                  <a:srgbClr val="FFFF00"/>
                </a:solidFill>
                <a:cs typeface="PT Bold Heading" pitchFamily="2" charset="-78"/>
              </a:rPr>
              <a:t>العلاقة بين </a:t>
            </a:r>
            <a:r>
              <a:rPr lang="ar-EG" sz="4100" dirty="0" smtClean="0">
                <a:solidFill>
                  <a:srgbClr val="FFFF00"/>
                </a:solidFill>
                <a:cs typeface="PT Bold Heading" pitchFamily="2" charset="-78"/>
              </a:rPr>
              <a:t>خصائص الكائن</a:t>
            </a:r>
            <a:r>
              <a:rPr lang="ar-SA" sz="4100" dirty="0" smtClean="0">
                <a:solidFill>
                  <a:srgbClr val="FFFF00"/>
                </a:solidFill>
                <a:cs typeface="PT Bold Heading" pitchFamily="2" charset="-78"/>
              </a:rPr>
              <a:t> الحي و</a:t>
            </a:r>
            <a:r>
              <a:rPr lang="ar-EG" sz="4100" dirty="0" smtClean="0">
                <a:solidFill>
                  <a:srgbClr val="FFFF00"/>
                </a:solidFill>
                <a:cs typeface="PT Bold Heading" pitchFamily="2" charset="-78"/>
              </a:rPr>
              <a:t>المنبهات (ك=دم)</a:t>
            </a:r>
            <a:r>
              <a:rPr lang="ar-SA" sz="4100" dirty="0" smtClean="0">
                <a:solidFill>
                  <a:srgbClr val="FFFF00"/>
                </a:solidFill>
                <a:cs typeface="PT Bold Heading" pitchFamily="2" charset="-78"/>
              </a:rPr>
              <a:t>:</a:t>
            </a:r>
          </a:p>
          <a:p>
            <a:pPr lvl="0" algn="just"/>
            <a:r>
              <a:rPr lang="ar-SA" sz="3600" b="1" dirty="0" smtClean="0">
                <a:solidFill>
                  <a:srgbClr val="00B0F0"/>
                </a:solidFill>
                <a:latin typeface="Simplified Arabic" pitchFamily="18" charset="-78"/>
                <a:cs typeface="Simplified Arabic" pitchFamily="18" charset="-78"/>
              </a:rPr>
              <a:t>خاصية الكائن الحي دالة للمنبه، أي تتغير خصائص الكائن الحي نتيجة للتغير في منبه معين.</a:t>
            </a:r>
          </a:p>
          <a:p>
            <a:pPr lvl="0" algn="just"/>
            <a:r>
              <a:rPr lang="ar-SA" sz="3600" b="1" dirty="0" smtClean="0">
                <a:solidFill>
                  <a:srgbClr val="00B0F0"/>
                </a:solidFill>
                <a:latin typeface="Simplified Arabic" pitchFamily="18" charset="-78"/>
                <a:cs typeface="Simplified Arabic" pitchFamily="18" charset="-78"/>
              </a:rPr>
              <a:t>الحالة الجسمية للوليد (جسمية ) دالة لتغذية الأم الحامل (منبه).</a:t>
            </a:r>
            <a:endParaRPr lang="en-US" sz="3600" b="1" dirty="0" smtClean="0">
              <a:solidFill>
                <a:srgbClr val="00B0F0"/>
              </a:solidFill>
              <a:latin typeface="Simplified Arabic" pitchFamily="18" charset="-78"/>
              <a:cs typeface="Simplified Arabic" pitchFamily="18" charset="-78"/>
            </a:endParaRPr>
          </a:p>
          <a:p>
            <a:pPr lvl="0" algn="just"/>
            <a:r>
              <a:rPr lang="ar-SA" sz="3600" b="1" dirty="0" smtClean="0">
                <a:solidFill>
                  <a:srgbClr val="00B0F0"/>
                </a:solidFill>
                <a:latin typeface="Simplified Arabic" pitchFamily="18" charset="-78"/>
                <a:cs typeface="Simplified Arabic" pitchFamily="18" charset="-78"/>
              </a:rPr>
              <a:t>الإبتكارية لدى الأبناء (معرفية) دالـة لأسلوب التنشئة الاجتماعية (منبه ). </a:t>
            </a:r>
            <a:endParaRPr lang="en-US" sz="3600" b="1" dirty="0" smtClean="0">
              <a:solidFill>
                <a:srgbClr val="00B0F0"/>
              </a:solidFill>
              <a:latin typeface="Simplified Arabic" pitchFamily="18" charset="-78"/>
              <a:cs typeface="Simplified Arabic" pitchFamily="18" charset="-78"/>
            </a:endParaRPr>
          </a:p>
          <a:p>
            <a:pPr lvl="0" algn="just"/>
            <a:r>
              <a:rPr lang="ar-SA" sz="3600" b="1" dirty="0" smtClean="0">
                <a:solidFill>
                  <a:srgbClr val="00B0F0"/>
                </a:solidFill>
                <a:latin typeface="Simplified Arabic" pitchFamily="18" charset="-78"/>
                <a:cs typeface="Simplified Arabic" pitchFamily="18" charset="-78"/>
              </a:rPr>
              <a:t>الاكتئاب (وجدانية ) دالة لمواقف الإحباط ( منبه ).</a:t>
            </a:r>
            <a:endParaRPr lang="en-US" sz="3600" b="1" dirty="0" smtClean="0">
              <a:solidFill>
                <a:srgbClr val="00B0F0"/>
              </a:solidFill>
              <a:latin typeface="Simplified Arabic" pitchFamily="18" charset="-78"/>
              <a:cs typeface="Simplified Arabic" pitchFamily="18" charset="-78"/>
            </a:endParaRPr>
          </a:p>
          <a:p>
            <a:pPr lvl="0" algn="just">
              <a:buNone/>
            </a:pPr>
            <a:r>
              <a:rPr lang="ar-EG" sz="4100" b="1" dirty="0" smtClean="0">
                <a:solidFill>
                  <a:srgbClr val="FFFF00"/>
                </a:solidFill>
                <a:cs typeface="PT Bold Heading" pitchFamily="2" charset="-78"/>
              </a:rPr>
              <a:t>5- </a:t>
            </a:r>
            <a:r>
              <a:rPr lang="ar-SA" sz="4100" b="1" dirty="0" smtClean="0">
                <a:solidFill>
                  <a:srgbClr val="FFFF00"/>
                </a:solidFill>
                <a:cs typeface="PT Bold Heading" pitchFamily="2" charset="-78"/>
              </a:rPr>
              <a:t>العلاقة بين مختلف صفات الكائن الحي</a:t>
            </a:r>
            <a:r>
              <a:rPr lang="ar-EG" sz="4100" b="1" dirty="0" smtClean="0">
                <a:solidFill>
                  <a:srgbClr val="FFFF00"/>
                </a:solidFill>
                <a:cs typeface="PT Bold Heading" pitchFamily="2" charset="-78"/>
              </a:rPr>
              <a:t>(ك=دك)</a:t>
            </a:r>
            <a:r>
              <a:rPr lang="ar-SA" sz="4100" b="1" dirty="0" smtClean="0">
                <a:solidFill>
                  <a:srgbClr val="FFFF00"/>
                </a:solidFill>
                <a:cs typeface="PT Bold Heading" pitchFamily="2" charset="-78"/>
              </a:rPr>
              <a:t>:</a:t>
            </a:r>
            <a:r>
              <a:rPr lang="ar-EG" sz="4100" b="1" dirty="0" smtClean="0">
                <a:solidFill>
                  <a:srgbClr val="FFFF00"/>
                </a:solidFill>
                <a:cs typeface="PT Bold Heading" pitchFamily="2" charset="-78"/>
              </a:rPr>
              <a:t> </a:t>
            </a:r>
            <a:endParaRPr lang="ar-SA" sz="4100" b="1" dirty="0" smtClean="0">
              <a:solidFill>
                <a:srgbClr val="FFFF00"/>
              </a:solidFill>
              <a:cs typeface="PT Bold Heading" pitchFamily="2" charset="-78"/>
            </a:endParaRPr>
          </a:p>
          <a:p>
            <a:pPr algn="just"/>
            <a:r>
              <a:rPr lang="ar-SA" sz="3800" b="1" dirty="0" smtClean="0">
                <a:latin typeface="Simplified Arabic" pitchFamily="18" charset="-78"/>
                <a:cs typeface="Simplified Arabic" pitchFamily="18" charset="-78"/>
              </a:rPr>
              <a:t>أي أن التغير في خاصية معينة لدى الكائن الحي دالة لخاصية أخرى.</a:t>
            </a:r>
          </a:p>
          <a:p>
            <a:pPr lvl="0" algn="just"/>
            <a:r>
              <a:rPr lang="ar-SA" sz="3800" b="1" dirty="0" smtClean="0">
                <a:latin typeface="Simplified Arabic" pitchFamily="18" charset="-78"/>
                <a:cs typeface="Simplified Arabic" pitchFamily="18" charset="-78"/>
              </a:rPr>
              <a:t>الابتكارية (معرفية ) دالة للذكاء (معرفية ).</a:t>
            </a:r>
            <a:endParaRPr lang="en-US" sz="3800" b="1" dirty="0" smtClean="0">
              <a:latin typeface="Simplified Arabic" pitchFamily="18" charset="-78"/>
              <a:cs typeface="Simplified Arabic" pitchFamily="18" charset="-78"/>
            </a:endParaRPr>
          </a:p>
          <a:p>
            <a:pPr lvl="0" algn="just"/>
            <a:r>
              <a:rPr lang="ar-SA" sz="3800" b="1" dirty="0" smtClean="0">
                <a:latin typeface="Simplified Arabic" pitchFamily="18" charset="-78"/>
                <a:cs typeface="Simplified Arabic" pitchFamily="18" charset="-78"/>
              </a:rPr>
              <a:t>مفهوم الذات (وجدانية ) دالة ملامح الوجه ( جسمية ). </a:t>
            </a:r>
            <a:endParaRPr lang="en-US" sz="3800" b="1" dirty="0" smtClean="0">
              <a:latin typeface="Simplified Arabic" pitchFamily="18" charset="-78"/>
              <a:cs typeface="Simplified Arabic" pitchFamily="18" charset="-78"/>
            </a:endParaRPr>
          </a:p>
          <a:p>
            <a:pPr lvl="0" algn="just"/>
            <a:r>
              <a:rPr lang="ar-SA" sz="3800" b="1" dirty="0" smtClean="0">
                <a:latin typeface="Simplified Arabic" pitchFamily="18" charset="-78"/>
                <a:cs typeface="Simplified Arabic" pitchFamily="18" charset="-78"/>
              </a:rPr>
              <a:t>الميول المهنية ( وجدانية ) دالة للاستعدادات العقلية ( معرفية ). </a:t>
            </a:r>
            <a:endParaRPr lang="en-US" b="1" dirty="0" smtClean="0">
              <a:latin typeface="Simplified Arabic" pitchFamily="18" charset="-78"/>
              <a:cs typeface="Simplified Arabic" pitchFamily="18" charset="-78"/>
            </a:endParaRPr>
          </a:p>
          <a:p>
            <a:endParaRPr lang="ar-SA"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88640"/>
            <a:ext cx="8424936" cy="6408712"/>
          </a:xfrm>
        </p:spPr>
        <p:txBody>
          <a:bodyPr>
            <a:normAutofit lnSpcReduction="10000"/>
          </a:bodyPr>
          <a:lstStyle/>
          <a:p>
            <a:pPr lvl="0" algn="ctr">
              <a:buNone/>
            </a:pPr>
            <a:r>
              <a:rPr lang="ar-SA" sz="4000" dirty="0" smtClean="0">
                <a:solidFill>
                  <a:srgbClr val="FF0000"/>
                </a:solidFill>
                <a:latin typeface="Simplified Arabic" pitchFamily="18" charset="-78"/>
                <a:cs typeface="PT Bold Heading" pitchFamily="2" charset="-78"/>
              </a:rPr>
              <a:t>أنـواع التجارب</a:t>
            </a:r>
            <a:endParaRPr lang="en-US" sz="4000" dirty="0" smtClean="0">
              <a:solidFill>
                <a:srgbClr val="FF0000"/>
              </a:solidFill>
              <a:latin typeface="Simplified Arabic" pitchFamily="18" charset="-78"/>
              <a:cs typeface="PT Bold Heading" pitchFamily="2" charset="-78"/>
            </a:endParaRPr>
          </a:p>
          <a:p>
            <a:pPr algn="just"/>
            <a:r>
              <a:rPr lang="ar-SA" sz="3200" dirty="0" smtClean="0">
                <a:latin typeface="Simplified Arabic" pitchFamily="18" charset="-78"/>
                <a:cs typeface="Simplified Arabic" pitchFamily="18" charset="-78"/>
              </a:rPr>
              <a:t>تُصنف التجارب النفسية إلى عدد من الأنواع:</a:t>
            </a:r>
          </a:p>
          <a:p>
            <a:pPr algn="just">
              <a:buNone/>
            </a:pPr>
            <a:r>
              <a:rPr lang="ar-SA" sz="3200" dirty="0" smtClean="0">
                <a:solidFill>
                  <a:srgbClr val="FFFF00"/>
                </a:solidFill>
                <a:latin typeface="Simplified Arabic" pitchFamily="18" charset="-78"/>
                <a:cs typeface="PT Bold Heading" pitchFamily="2" charset="-78"/>
              </a:rPr>
              <a:t>أولاًـ وفقًا لنوع المفحوص:</a:t>
            </a:r>
          </a:p>
          <a:p>
            <a:pPr algn="just">
              <a:buNone/>
            </a:pPr>
            <a:r>
              <a:rPr lang="ar-SA" sz="3200" u="sng" dirty="0" smtClean="0">
                <a:solidFill>
                  <a:srgbClr val="00B0F0"/>
                </a:solidFill>
                <a:latin typeface="Simplified Arabic" pitchFamily="18" charset="-78"/>
                <a:cs typeface="Simplified Arabic" pitchFamily="18" charset="-78"/>
              </a:rPr>
              <a:t>1- تجارب تجرى على الإنسان</a:t>
            </a:r>
            <a:r>
              <a:rPr lang="ar-SA" sz="3200" dirty="0" smtClean="0">
                <a:latin typeface="Simplified Arabic" pitchFamily="18" charset="-78"/>
                <a:cs typeface="Simplified Arabic" pitchFamily="18" charset="-78"/>
              </a:rPr>
              <a:t>: والإنسان هو المستهدف بالتجارب النفسية، وتشمل هذه التجارب كل جوانب السلوك الإنساني. ويُستفاد منها في عمليات التفسير والتنبؤ والضبط للسلوك الإنساني. وتحول اعتبارات أخلاقية وإنسانية دون إجراء بعض التجارب على الإنسان.</a:t>
            </a:r>
          </a:p>
          <a:p>
            <a:pPr algn="just">
              <a:buNone/>
            </a:pPr>
            <a:r>
              <a:rPr lang="ar-SA" sz="3200" u="sng" dirty="0" smtClean="0">
                <a:solidFill>
                  <a:srgbClr val="00B0F0"/>
                </a:solidFill>
                <a:latin typeface="Simplified Arabic" pitchFamily="18" charset="-78"/>
                <a:cs typeface="Simplified Arabic" pitchFamily="18" charset="-78"/>
              </a:rPr>
              <a:t>2- تجارب تجرى على الحيوان</a:t>
            </a:r>
            <a:r>
              <a:rPr lang="ar-SA" sz="3200" dirty="0" smtClean="0">
                <a:latin typeface="Simplified Arabic" pitchFamily="18" charset="-78"/>
                <a:cs typeface="Simplified Arabic" pitchFamily="18" charset="-78"/>
              </a:rPr>
              <a:t>: ويتم اللجوء إليها عندما يتعذر تنفيذ التجارب على الإنسان. وتتميز هذه التجارب بدرجة عالية من الضبط للمتغيرات الدخيلة، غير أن نتائج التجارب على الحيوان لا تصلح للتعميم على الإنسان.</a:t>
            </a:r>
            <a:endParaRPr lang="ar-SA"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597352"/>
          </a:xfrm>
        </p:spPr>
        <p:txBody>
          <a:bodyPr>
            <a:normAutofit fontScale="92500" lnSpcReduction="20000"/>
          </a:bodyPr>
          <a:lstStyle/>
          <a:p>
            <a:pPr>
              <a:buNone/>
            </a:pPr>
            <a:r>
              <a:rPr lang="ar-SA" sz="3500" dirty="0" smtClean="0">
                <a:solidFill>
                  <a:srgbClr val="FFFF00"/>
                </a:solidFill>
                <a:latin typeface="Simplified Arabic" pitchFamily="18" charset="-78"/>
                <a:cs typeface="PT Bold Heading" pitchFamily="2" charset="-78"/>
              </a:rPr>
              <a:t>ثانيًاـ وفقًا لمكان إجراء التجارب: </a:t>
            </a:r>
          </a:p>
          <a:p>
            <a:pPr algn="just">
              <a:buNone/>
            </a:pPr>
            <a:r>
              <a:rPr lang="ar-SA" sz="3200" b="1" u="sng" dirty="0" smtClean="0">
                <a:solidFill>
                  <a:srgbClr val="00B0F0"/>
                </a:solidFill>
                <a:latin typeface="Simplified Arabic" pitchFamily="18" charset="-78"/>
                <a:cs typeface="Simplified Arabic" pitchFamily="18" charset="-78"/>
              </a:rPr>
              <a:t>1- ميدانية:</a:t>
            </a:r>
            <a:r>
              <a:rPr lang="ar-SA" sz="3200" b="1" dirty="0" smtClean="0">
                <a:solidFill>
                  <a:srgbClr val="00B0F0"/>
                </a:solidFill>
                <a:latin typeface="Simplified Arabic" pitchFamily="18" charset="-78"/>
                <a:cs typeface="Simplified Arabic" pitchFamily="18" charset="-78"/>
              </a:rPr>
              <a:t> </a:t>
            </a:r>
            <a:r>
              <a:rPr lang="ar-SA" sz="3200" b="1" dirty="0" smtClean="0">
                <a:latin typeface="Simplified Arabic" pitchFamily="18" charset="-78"/>
                <a:cs typeface="Simplified Arabic" pitchFamily="18" charset="-78"/>
              </a:rPr>
              <a:t>تُجرى فى واقع الحياة العملية خارج المختبر، وتتميز بأنها تدرس الظاهرة في الواقع. ويختار الباحث هنا مجموعات البحث من الواقع مثل الأسرة، أو المدرسة. وتتميز بإمكانية تعميم نتائجها والإفادة منها في الجوانب التطبيقية.</a:t>
            </a:r>
          </a:p>
          <a:p>
            <a:pPr algn="just"/>
            <a:r>
              <a:rPr lang="ar-SA" sz="3200" b="1" dirty="0" smtClean="0">
                <a:solidFill>
                  <a:srgbClr val="FF0000"/>
                </a:solidFill>
                <a:latin typeface="Simplified Arabic" pitchFamily="18" charset="-78"/>
                <a:cs typeface="Simplified Arabic" pitchFamily="18" charset="-78"/>
              </a:rPr>
              <a:t>عيوبها: </a:t>
            </a:r>
            <a:r>
              <a:rPr lang="ar-SA" sz="3200" b="1" dirty="0" smtClean="0">
                <a:solidFill>
                  <a:srgbClr val="92D050"/>
                </a:solidFill>
                <a:latin typeface="Simplified Arabic" pitchFamily="18" charset="-78"/>
                <a:cs typeface="Simplified Arabic" pitchFamily="18" charset="-78"/>
              </a:rPr>
              <a:t>صعوبة التحكم فى المتغيرات الدخيلة، أو التوزيع العشوائى للأفراد على مجموعات البحث.</a:t>
            </a:r>
          </a:p>
          <a:p>
            <a:pPr algn="just">
              <a:buNone/>
            </a:pPr>
            <a:r>
              <a:rPr lang="ar-SA" sz="3200" b="1" u="sng" dirty="0" smtClean="0">
                <a:solidFill>
                  <a:srgbClr val="00B0F0"/>
                </a:solidFill>
                <a:latin typeface="Simplified Arabic" pitchFamily="18" charset="-78"/>
                <a:cs typeface="Simplified Arabic" pitchFamily="18" charset="-78"/>
              </a:rPr>
              <a:t>2- مختبرية:</a:t>
            </a:r>
            <a:r>
              <a:rPr lang="ar-SA" sz="3200" b="1" dirty="0" smtClean="0">
                <a:solidFill>
                  <a:srgbClr val="00B0F0"/>
                </a:solidFill>
                <a:latin typeface="Simplified Arabic" pitchFamily="18" charset="-78"/>
                <a:cs typeface="Simplified Arabic" pitchFamily="18" charset="-78"/>
              </a:rPr>
              <a:t> </a:t>
            </a:r>
            <a:r>
              <a:rPr lang="ar-SA" sz="3200" b="1" dirty="0" smtClean="0">
                <a:solidFill>
                  <a:srgbClr val="FFFF00"/>
                </a:solidFill>
                <a:latin typeface="Simplified Arabic" pitchFamily="18" charset="-78"/>
                <a:cs typeface="Simplified Arabic" pitchFamily="18" charset="-78"/>
              </a:rPr>
              <a:t>تُجرى داخل المختبر، حيث يمكن فصل الظواهر وتحديد المتغيرات تحديدًا دقيقًا، وضبط المتغيرات الدخيلة مما يزيد من الصدق الداخلي والثقة في نتائجها. </a:t>
            </a:r>
          </a:p>
          <a:p>
            <a:pPr algn="just">
              <a:buNone/>
            </a:pPr>
            <a:r>
              <a:rPr lang="ar-SA" sz="3200" b="1" dirty="0" smtClean="0">
                <a:solidFill>
                  <a:srgbClr val="FF0000"/>
                </a:solidFill>
                <a:latin typeface="Simplified Arabic" pitchFamily="18" charset="-78"/>
                <a:cs typeface="Simplified Arabic" pitchFamily="18" charset="-78"/>
              </a:rPr>
              <a:t>عيوبها: </a:t>
            </a:r>
            <a:r>
              <a:rPr lang="ar-SA" sz="3200" b="1" dirty="0" smtClean="0">
                <a:latin typeface="Simplified Arabic" pitchFamily="18" charset="-78"/>
                <a:cs typeface="Simplified Arabic" pitchFamily="18" charset="-78"/>
              </a:rPr>
              <a:t>صعوبة تعميم النتائج.</a:t>
            </a:r>
          </a:p>
          <a:p>
            <a:pPr algn="just">
              <a:buNone/>
            </a:pPr>
            <a:r>
              <a:rPr lang="ar-SA" sz="3200" b="1" u="sng" dirty="0" smtClean="0">
                <a:solidFill>
                  <a:srgbClr val="00B0F0"/>
                </a:solidFill>
                <a:latin typeface="Simplified Arabic" pitchFamily="18" charset="-78"/>
                <a:cs typeface="Simplified Arabic" pitchFamily="18" charset="-78"/>
              </a:rPr>
              <a:t>3- المحاكاة:</a:t>
            </a:r>
            <a:r>
              <a:rPr lang="ar-SA" sz="3200" b="1" dirty="0" smtClean="0">
                <a:solidFill>
                  <a:srgbClr val="00B0F0"/>
                </a:solidFill>
                <a:latin typeface="Simplified Arabic" pitchFamily="18" charset="-78"/>
                <a:cs typeface="Simplified Arabic" pitchFamily="18" charset="-78"/>
              </a:rPr>
              <a:t> </a:t>
            </a:r>
            <a:r>
              <a:rPr lang="ar-SA" sz="3200" b="1" dirty="0" smtClean="0">
                <a:solidFill>
                  <a:schemeClr val="accent2">
                    <a:lumMod val="60000"/>
                    <a:lumOff val="40000"/>
                  </a:schemeClr>
                </a:solidFill>
                <a:latin typeface="Simplified Arabic" pitchFamily="18" charset="-78"/>
                <a:cs typeface="Simplified Arabic" pitchFamily="18" charset="-78"/>
              </a:rPr>
              <a:t>تُجرى التجارب بهذا الأسلوب عندما يستحيل دراسة الظاهرة في المواقف العملية لاعتبارات عملية أو أخلاقية. </a:t>
            </a:r>
            <a:r>
              <a:rPr lang="ar-SA" sz="3200" b="1" dirty="0" smtClean="0">
                <a:latin typeface="Simplified Arabic" pitchFamily="18" charset="-78"/>
                <a:cs typeface="Simplified Arabic" pitchFamily="18" charset="-78"/>
              </a:rPr>
              <a:t>وتتضمن تصميم مواقف اصطناعية تشبه إلى حد كبير الموقف أو الظاهرة المقصود دراستها ( برامج المحاكاة بواسطة الحاسب الآلى).</a:t>
            </a:r>
            <a:endParaRPr lang="en-US" sz="3200" b="1" dirty="0" smtClean="0">
              <a:latin typeface="Simplified Arabic" pitchFamily="18" charset="-78"/>
              <a:cs typeface="Simplified Arabic" pitchFamily="18" charset="-78"/>
            </a:endParaRPr>
          </a:p>
          <a:p>
            <a:endParaRPr lang="ar-SA"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88640"/>
            <a:ext cx="8352928" cy="6408712"/>
          </a:xfrm>
        </p:spPr>
        <p:txBody>
          <a:bodyPr>
            <a:normAutofit/>
          </a:bodyPr>
          <a:lstStyle/>
          <a:p>
            <a:pPr algn="just">
              <a:lnSpc>
                <a:spcPct val="80000"/>
              </a:lnSpc>
            </a:pPr>
            <a:r>
              <a:rPr lang="ar-SA" sz="3200" dirty="0" smtClean="0">
                <a:solidFill>
                  <a:srgbClr val="FFFF00"/>
                </a:solidFill>
                <a:latin typeface="Simplified Arabic" pitchFamily="18" charset="-78"/>
                <a:cs typeface="PT Bold Heading" pitchFamily="2" charset="-78"/>
              </a:rPr>
              <a:t>ثالثًاـ تصميم التجارب بحسب مجال الدراسة: </a:t>
            </a:r>
          </a:p>
          <a:p>
            <a:pPr algn="just">
              <a:lnSpc>
                <a:spcPct val="80000"/>
              </a:lnSpc>
              <a:buNone/>
            </a:pPr>
            <a:r>
              <a:rPr lang="ar-SA" sz="3200" b="1" dirty="0" smtClean="0">
                <a:solidFill>
                  <a:srgbClr val="FF0000"/>
                </a:solidFill>
                <a:latin typeface="Simplified Arabic" pitchFamily="18" charset="-78"/>
                <a:cs typeface="Simplified Arabic" pitchFamily="18" charset="-78"/>
              </a:rPr>
              <a:t>1- النفسي الفسيولوجي والبيولوجي: </a:t>
            </a:r>
            <a:r>
              <a:rPr lang="ar-SA" sz="3200" b="1" dirty="0" smtClean="0">
                <a:latin typeface="Simplified Arabic" pitchFamily="18" charset="-78"/>
                <a:cs typeface="Simplified Arabic" pitchFamily="18" charset="-78"/>
              </a:rPr>
              <a:t>تدرس العلاقة بين الظواهر النفسية وأساسها الفسيولوجي والبيولوجي.</a:t>
            </a:r>
          </a:p>
          <a:p>
            <a:pPr algn="just">
              <a:lnSpc>
                <a:spcPct val="80000"/>
              </a:lnSpc>
              <a:buNone/>
            </a:pPr>
            <a:r>
              <a:rPr lang="ar-SA" sz="3200" b="1" dirty="0" smtClean="0">
                <a:solidFill>
                  <a:srgbClr val="FF0000"/>
                </a:solidFill>
                <a:latin typeface="Simplified Arabic" pitchFamily="18" charset="-78"/>
                <a:cs typeface="Simplified Arabic" pitchFamily="18" charset="-78"/>
              </a:rPr>
              <a:t>2- الإدراك: </a:t>
            </a:r>
            <a:r>
              <a:rPr lang="ar-SA" sz="3200" b="1" dirty="0" smtClean="0">
                <a:latin typeface="Simplified Arabic" pitchFamily="18" charset="-78"/>
                <a:cs typeface="Simplified Arabic" pitchFamily="18" charset="-78"/>
              </a:rPr>
              <a:t>مجالات الإحساس والانتباه والإدراك (مجلة علم النفس التجريبى للإدراك الإنسانى). </a:t>
            </a:r>
          </a:p>
          <a:p>
            <a:pPr algn="just">
              <a:lnSpc>
                <a:spcPct val="80000"/>
              </a:lnSpc>
              <a:buNone/>
            </a:pPr>
            <a:r>
              <a:rPr lang="ar-SA" sz="3200" b="1" dirty="0" smtClean="0">
                <a:solidFill>
                  <a:srgbClr val="FF0000"/>
                </a:solidFill>
                <a:latin typeface="Simplified Arabic" pitchFamily="18" charset="-78"/>
                <a:cs typeface="Simplified Arabic" pitchFamily="18" charset="-78"/>
              </a:rPr>
              <a:t>3- النمو: </a:t>
            </a:r>
            <a:r>
              <a:rPr lang="ar-SA" sz="3200" b="1" dirty="0" smtClean="0">
                <a:latin typeface="Simplified Arabic" pitchFamily="18" charset="-78"/>
                <a:cs typeface="Simplified Arabic" pitchFamily="18" charset="-78"/>
              </a:rPr>
              <a:t>مظاهر النمو المختلفة ومراحله المتعاقبة (مجلة علم النفس التجريبى لسيكولوجية الطفل). </a:t>
            </a:r>
          </a:p>
          <a:p>
            <a:pPr algn="just">
              <a:lnSpc>
                <a:spcPct val="80000"/>
              </a:lnSpc>
              <a:buNone/>
            </a:pPr>
            <a:r>
              <a:rPr lang="ar-SA" sz="3200" b="1" dirty="0" smtClean="0">
                <a:solidFill>
                  <a:srgbClr val="FF0000"/>
                </a:solidFill>
                <a:latin typeface="Simplified Arabic" pitchFamily="18" charset="-78"/>
                <a:cs typeface="Simplified Arabic" pitchFamily="18" charset="-78"/>
              </a:rPr>
              <a:t>4- المعرفي: </a:t>
            </a:r>
            <a:r>
              <a:rPr lang="ar-SA" sz="3200" b="1" dirty="0" smtClean="0">
                <a:latin typeface="Simplified Arabic" pitchFamily="18" charset="-78"/>
                <a:cs typeface="Simplified Arabic" pitchFamily="18" charset="-78"/>
              </a:rPr>
              <a:t>الذاكرة والتعلم ومختلف العمليات المعرفية (مجلة علم النفس التجريبى للتعلم والذاكرة والمعرفة). </a:t>
            </a:r>
          </a:p>
          <a:p>
            <a:pPr algn="just">
              <a:lnSpc>
                <a:spcPct val="80000"/>
              </a:lnSpc>
              <a:buNone/>
            </a:pPr>
            <a:r>
              <a:rPr lang="ar-SA" sz="3200" b="1" dirty="0" smtClean="0">
                <a:solidFill>
                  <a:srgbClr val="FF0000"/>
                </a:solidFill>
                <a:latin typeface="Simplified Arabic" pitchFamily="18" charset="-78"/>
                <a:cs typeface="Simplified Arabic" pitchFamily="18" charset="-78"/>
              </a:rPr>
              <a:t>5 – علم النفس الاجتماعى: </a:t>
            </a:r>
            <a:r>
              <a:rPr lang="ar-SA" sz="3200" b="1" dirty="0" smtClean="0">
                <a:latin typeface="Simplified Arabic" pitchFamily="18" charset="-78"/>
                <a:cs typeface="Simplified Arabic" pitchFamily="18" charset="-78"/>
              </a:rPr>
              <a:t>موضوعات الإدراك الاجتماعى والاتجاهات (مجلة علم النفس الاجتماعى التجريبى). </a:t>
            </a:r>
          </a:p>
          <a:p>
            <a:pPr algn="just">
              <a:lnSpc>
                <a:spcPct val="80000"/>
              </a:lnSpc>
              <a:buNone/>
            </a:pPr>
            <a:r>
              <a:rPr lang="ar-SA" sz="3200" b="1" dirty="0" smtClean="0">
                <a:solidFill>
                  <a:srgbClr val="FF0000"/>
                </a:solidFill>
                <a:latin typeface="Simplified Arabic" pitchFamily="18" charset="-78"/>
                <a:cs typeface="Simplified Arabic" pitchFamily="18" charset="-78"/>
              </a:rPr>
              <a:t>6- الإكلينيكي: </a:t>
            </a:r>
            <a:r>
              <a:rPr lang="ar-SA" sz="3200" b="1" dirty="0" smtClean="0">
                <a:latin typeface="Simplified Arabic" pitchFamily="18" charset="-78"/>
                <a:cs typeface="Simplified Arabic" pitchFamily="18" charset="-78"/>
              </a:rPr>
              <a:t>علاج الأمراض النفسية والمشكلات السلوكية (مجلة البحوث الإكلينيكية التجريبة المتنوعة).</a:t>
            </a:r>
            <a:endParaRPr lang="ar-SA" dirty="0">
              <a:latin typeface="Simplified Arabic" pitchFamily="18" charset="-78"/>
              <a:cs typeface="Simplified Arabic" pitchFamily="18" charset="-78"/>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424936" cy="6480720"/>
          </a:xfrm>
        </p:spPr>
        <p:txBody>
          <a:bodyPr>
            <a:normAutofit fontScale="92500"/>
          </a:bodyPr>
          <a:lstStyle/>
          <a:p>
            <a:pPr algn="just">
              <a:lnSpc>
                <a:spcPct val="90000"/>
              </a:lnSpc>
              <a:buNone/>
            </a:pPr>
            <a:r>
              <a:rPr lang="ar-SA" sz="3500" dirty="0" smtClean="0">
                <a:solidFill>
                  <a:srgbClr val="FFFF00"/>
                </a:solidFill>
                <a:latin typeface="Simplified Arabic" pitchFamily="18" charset="-78"/>
                <a:cs typeface="PT Bold Heading" pitchFamily="2" charset="-78"/>
              </a:rPr>
              <a:t>رابعًاـ وفقًا لهدف التجربة: </a:t>
            </a:r>
          </a:p>
          <a:p>
            <a:pPr algn="just">
              <a:lnSpc>
                <a:spcPct val="90000"/>
              </a:lnSpc>
              <a:buNone/>
            </a:pPr>
            <a:r>
              <a:rPr lang="ar-SA" sz="3500" b="1" dirty="0" smtClean="0">
                <a:solidFill>
                  <a:srgbClr val="FF0000"/>
                </a:solidFill>
                <a:latin typeface="Simplified Arabic" pitchFamily="18" charset="-78"/>
                <a:cs typeface="Simplified Arabic" pitchFamily="18" charset="-78"/>
              </a:rPr>
              <a:t>1ـ استكشافية: </a:t>
            </a:r>
            <a:r>
              <a:rPr lang="ar-SA" sz="3200" b="1" dirty="0" smtClean="0">
                <a:solidFill>
                  <a:srgbClr val="00B050"/>
                </a:solidFill>
                <a:latin typeface="Simplified Arabic" pitchFamily="18" charset="-78"/>
                <a:cs typeface="Simplified Arabic" pitchFamily="18" charset="-78"/>
              </a:rPr>
              <a:t>تبدأ بمجموعة من الملاحظات التي تثير اهتمام الباحث، فيبدأ بإجراء تجارب للتعرف على الظاهرة والعوامل المؤثرة فيها.</a:t>
            </a:r>
          </a:p>
          <a:p>
            <a:pPr algn="just">
              <a:lnSpc>
                <a:spcPct val="90000"/>
              </a:lnSpc>
              <a:buNone/>
            </a:pPr>
            <a:r>
              <a:rPr lang="ar-SA" sz="3500" b="1" dirty="0" smtClean="0">
                <a:solidFill>
                  <a:srgbClr val="FF0000"/>
                </a:solidFill>
                <a:latin typeface="Simplified Arabic" pitchFamily="18" charset="-78"/>
                <a:cs typeface="Simplified Arabic" pitchFamily="18" charset="-78"/>
              </a:rPr>
              <a:t>2ـ التحقق : </a:t>
            </a:r>
            <a:r>
              <a:rPr lang="ar-SA" sz="3200" b="1" dirty="0" smtClean="0">
                <a:solidFill>
                  <a:srgbClr val="00B0F0"/>
                </a:solidFill>
                <a:latin typeface="Simplified Arabic" pitchFamily="18" charset="-78"/>
                <a:cs typeface="Simplified Arabic" pitchFamily="18" charset="-78"/>
              </a:rPr>
              <a:t>تمثل غالبية التجارب فى مجال علم النفس، وتصمم للتحقق من فرض علمى فى محاولة لتفسير ظاهرة معينة.</a:t>
            </a:r>
          </a:p>
          <a:p>
            <a:pPr algn="just">
              <a:lnSpc>
                <a:spcPct val="90000"/>
              </a:lnSpc>
              <a:buNone/>
            </a:pPr>
            <a:r>
              <a:rPr lang="ar-SA" sz="3500" b="1" dirty="0" smtClean="0">
                <a:solidFill>
                  <a:srgbClr val="FF0000"/>
                </a:solidFill>
                <a:latin typeface="Simplified Arabic" pitchFamily="18" charset="-78"/>
                <a:cs typeface="Simplified Arabic" pitchFamily="18" charset="-78"/>
              </a:rPr>
              <a:t>3ـ حاسمة: </a:t>
            </a:r>
            <a:r>
              <a:rPr lang="ar-SA" sz="3200" b="1" dirty="0" smtClean="0">
                <a:solidFill>
                  <a:schemeClr val="accent4">
                    <a:lumMod val="60000"/>
                    <a:lumOff val="40000"/>
                  </a:schemeClr>
                </a:solidFill>
                <a:latin typeface="Simplified Arabic" pitchFamily="18" charset="-78"/>
                <a:cs typeface="Simplified Arabic" pitchFamily="18" charset="-78"/>
              </a:rPr>
              <a:t>حين تجئ نتائج التجارب متعارضة، ويصبح من الصعب التوفيق بين التفسيرات المتضاربة لنفس الظاهرة. ومثال هذا التجارب عن دافع الجوع.</a:t>
            </a:r>
          </a:p>
          <a:p>
            <a:pPr algn="just">
              <a:lnSpc>
                <a:spcPct val="90000"/>
              </a:lnSpc>
              <a:buNone/>
            </a:pPr>
            <a:r>
              <a:rPr lang="ar-SA" sz="3500" b="1" dirty="0" smtClean="0">
                <a:solidFill>
                  <a:srgbClr val="FF0000"/>
                </a:solidFill>
                <a:latin typeface="Simplified Arabic" pitchFamily="18" charset="-78"/>
                <a:cs typeface="Simplified Arabic" pitchFamily="18" charset="-78"/>
              </a:rPr>
              <a:t>4ـ منهجية: </a:t>
            </a:r>
            <a:r>
              <a:rPr lang="ar-SA" sz="3200" b="1" dirty="0" smtClean="0">
                <a:latin typeface="Simplified Arabic" pitchFamily="18" charset="-78"/>
                <a:cs typeface="Simplified Arabic" pitchFamily="18" charset="-78"/>
              </a:rPr>
              <a:t>تهتم بدراسة الأساليب والطرق المستخدمة فى دراسة الظواهر والمقارنة بينها وابتكار أجهزة جديدة لدراسة الظواهر.</a:t>
            </a:r>
          </a:p>
          <a:p>
            <a:pPr algn="just">
              <a:lnSpc>
                <a:spcPct val="90000"/>
              </a:lnSpc>
            </a:pPr>
            <a:r>
              <a:rPr lang="ar-SA" sz="3200" b="1" dirty="0" smtClean="0">
                <a:solidFill>
                  <a:srgbClr val="FFFF00"/>
                </a:solidFill>
                <a:latin typeface="Simplified Arabic" pitchFamily="18" charset="-78"/>
                <a:cs typeface="Simplified Arabic" pitchFamily="18" charset="-78"/>
              </a:rPr>
              <a:t>ولا بد من التأكيد على أن التصنيفات السابقة متداخلة فقد تكون التجربة الواحدة استطلاعية من حيث الهدف وتجرى على الحيوان من حيث نوع المفحوص وتتعلق بالمجال الفسيولوجي.</a:t>
            </a:r>
            <a:endParaRPr lang="en-US" sz="3200" b="1" dirty="0" smtClean="0">
              <a:solidFill>
                <a:srgbClr val="FFFF00"/>
              </a:solidFill>
              <a:latin typeface="Simplified Arabic" pitchFamily="18" charset="-78"/>
              <a:cs typeface="Simplified Arabic" pitchFamily="18" charset="-78"/>
            </a:endParaRPr>
          </a:p>
          <a:p>
            <a:endParaRPr lang="ar-SA"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fontScale="70000" lnSpcReduction="20000"/>
          </a:bodyPr>
          <a:lstStyle/>
          <a:p>
            <a:pPr algn="ctr">
              <a:buNone/>
            </a:pPr>
            <a:r>
              <a:rPr lang="ar-SA" sz="4600" dirty="0" smtClean="0">
                <a:solidFill>
                  <a:srgbClr val="FF0000"/>
                </a:solidFill>
                <a:cs typeface="PT Bold Heading" pitchFamily="2" charset="-78"/>
              </a:rPr>
              <a:t>المسئوليات الأخلاقية للباحث في إجراء التجارب</a:t>
            </a:r>
          </a:p>
          <a:p>
            <a:pPr algn="just">
              <a:lnSpc>
                <a:spcPct val="80000"/>
              </a:lnSpc>
            </a:pPr>
            <a:r>
              <a:rPr lang="ar-SA" sz="4100" b="1" dirty="0" smtClean="0">
                <a:solidFill>
                  <a:srgbClr val="FFFF00"/>
                </a:solidFill>
                <a:latin typeface="Simplified Arabic" pitchFamily="18" charset="-78"/>
                <a:cs typeface="Simplified Arabic" pitchFamily="18" charset="-78"/>
              </a:rPr>
              <a:t>يجب على كل باحث يجري تجارب نفسية على الإنسان أو الحيوان أن يدرك أنه يتعامل مع كائنات حية لها حقوقها التي ينبغي أن تُحترم. لكن هذا لا يحدث دائمًا، وتوجد أمثلة لتجارب لم يُلتزم فيها بالجانب الأخلاقي: </a:t>
            </a:r>
          </a:p>
          <a:p>
            <a:pPr algn="just">
              <a:lnSpc>
                <a:spcPct val="80000"/>
              </a:lnSpc>
            </a:pPr>
            <a:r>
              <a:rPr lang="ar-SA" sz="4100" b="1" dirty="0" smtClean="0">
                <a:solidFill>
                  <a:srgbClr val="FF0000"/>
                </a:solidFill>
                <a:latin typeface="Simplified Arabic" pitchFamily="18" charset="-78"/>
                <a:cs typeface="Simplified Arabic" pitchFamily="18" charset="-78"/>
              </a:rPr>
              <a:t>تجربة ملجرام </a:t>
            </a:r>
            <a:r>
              <a:rPr lang="en-US" sz="4100" b="1" dirty="0" smtClean="0">
                <a:solidFill>
                  <a:srgbClr val="FF0000"/>
                </a:solidFill>
                <a:latin typeface="Simplified Arabic" pitchFamily="18" charset="-78"/>
                <a:cs typeface="Simplified Arabic" pitchFamily="18" charset="-78"/>
              </a:rPr>
              <a:t>Milgram</a:t>
            </a:r>
            <a:r>
              <a:rPr lang="ar-SA" sz="4100" b="1" dirty="0" smtClean="0">
                <a:solidFill>
                  <a:srgbClr val="FF0000"/>
                </a:solidFill>
                <a:latin typeface="Simplified Arabic" pitchFamily="18" charset="-78"/>
                <a:cs typeface="Simplified Arabic" pitchFamily="18" charset="-78"/>
              </a:rPr>
              <a:t>: </a:t>
            </a:r>
            <a:r>
              <a:rPr lang="ar-SA" sz="4100" b="1" dirty="0" smtClean="0">
                <a:latin typeface="Simplified Arabic" pitchFamily="18" charset="-78"/>
                <a:cs typeface="Simplified Arabic" pitchFamily="18" charset="-78"/>
              </a:rPr>
              <a:t>زعم أنها تجربة للتعلم، سيقوم فيها بعض المشاركين بتعليم قوائم من الكلمات لمتعلمين من خلال توصيلات كهربائية.</a:t>
            </a:r>
          </a:p>
          <a:p>
            <a:pPr algn="just">
              <a:lnSpc>
                <a:spcPct val="80000"/>
              </a:lnSpc>
            </a:pPr>
            <a:r>
              <a:rPr lang="ar-SA" sz="4100" b="1" dirty="0" smtClean="0">
                <a:latin typeface="Simplified Arabic" pitchFamily="18" charset="-78"/>
                <a:cs typeface="Simplified Arabic" pitchFamily="18" charset="-78"/>
              </a:rPr>
              <a:t>وتمثل الهدف الحقيقي للتجربة في التعرف على مدى إطاعة الفرد للسلطة بصرف النظر عن اقتناعه بالعمل الذي يطلب منه.</a:t>
            </a:r>
          </a:p>
          <a:p>
            <a:pPr algn="just">
              <a:lnSpc>
                <a:spcPct val="80000"/>
              </a:lnSpc>
            </a:pPr>
            <a:r>
              <a:rPr lang="ar-SA" sz="4100" b="1" dirty="0" smtClean="0">
                <a:latin typeface="Simplified Arabic" pitchFamily="18" charset="-78"/>
                <a:cs typeface="Simplified Arabic" pitchFamily="18" charset="-78"/>
              </a:rPr>
              <a:t>طلب من المعلمين إعطاء المتعلم الذي يخطئ صدمات تتزايد في درجة شدتها ويستحيل على المتعلمين تحملها. وهذا في ظل سماع المعلمين لصراخ المتعلمين الناتج عن تألمهم من التعرض للصدمات الكهربائية. </a:t>
            </a:r>
          </a:p>
          <a:p>
            <a:pPr algn="just">
              <a:lnSpc>
                <a:spcPct val="80000"/>
              </a:lnSpc>
            </a:pPr>
            <a:r>
              <a:rPr lang="ar-SA" sz="4100" b="1" dirty="0" smtClean="0">
                <a:latin typeface="Simplified Arabic" pitchFamily="18" charset="-78"/>
                <a:cs typeface="Simplified Arabic" pitchFamily="18" charset="-78"/>
              </a:rPr>
              <a:t>ونتيجة لهذا توقف بعض المشاركين عن زيادة شدة الصدمة الكهربائية، ورفضوا إطاعة الأوامر، واستمر آخرون في تنفيذ الأوامر.</a:t>
            </a:r>
          </a:p>
          <a:p>
            <a:pPr algn="just"/>
            <a:r>
              <a:rPr lang="ar-SA" sz="3600" b="1" dirty="0" smtClean="0">
                <a:latin typeface="Simplified Arabic" pitchFamily="18" charset="-78"/>
                <a:cs typeface="Simplified Arabic" pitchFamily="18" charset="-78"/>
              </a:rPr>
              <a:t>وفي حقيقة الأمر، فلم تتضمن التجربة تعريض أشخاص للصدمات الكهربية، وإنما مجرد لتسجيلات صوتية لصرخات.</a:t>
            </a:r>
          </a:p>
          <a:p>
            <a:pPr algn="just"/>
            <a:r>
              <a:rPr lang="ar-SA" sz="3600" b="1" dirty="0" smtClean="0">
                <a:latin typeface="Simplified Arabic" pitchFamily="18" charset="-78"/>
                <a:cs typeface="Simplified Arabic" pitchFamily="18" charset="-78"/>
              </a:rPr>
              <a:t>التجربة عموماً مصحوبة بكثير من الانفعالات والصراع النفسي الذي يتعرض له الفرد بين اقتناعه بخطأ ما يطلب منه وإطاعته للأوامر.</a:t>
            </a:r>
            <a:endParaRPr lang="en-US" sz="4100" dirty="0" smtClean="0">
              <a:latin typeface="Simplified Arabic" pitchFamily="18" charset="-78"/>
              <a:cs typeface="Simplified Arabic" pitchFamily="18" charset="-78"/>
            </a:endParaRPr>
          </a:p>
          <a:p>
            <a:pPr algn="ctr">
              <a:buNone/>
            </a:pPr>
            <a:endParaRPr lang="ar-SA" sz="3600" dirty="0">
              <a:solidFill>
                <a:srgbClr val="FF0000"/>
              </a:solidFill>
              <a:cs typeface="PT Bold Heading"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60648"/>
            <a:ext cx="8352928" cy="6408712"/>
          </a:xfrm>
        </p:spPr>
        <p:txBody>
          <a:bodyPr>
            <a:normAutofit fontScale="92500" lnSpcReduction="20000"/>
          </a:bodyPr>
          <a:lstStyle/>
          <a:p>
            <a:pPr>
              <a:buNone/>
              <a:defRPr/>
            </a:pPr>
            <a:r>
              <a:rPr lang="ar-SA" sz="3200" dirty="0" smtClean="0">
                <a:solidFill>
                  <a:srgbClr val="FFFF00"/>
                </a:solidFill>
                <a:cs typeface="PT Bold Heading" pitchFamily="2" charset="-78"/>
              </a:rPr>
              <a:t>6ـ الإدراك: </a:t>
            </a:r>
          </a:p>
          <a:p>
            <a:pPr marL="811213" indent="-742950">
              <a:buFont typeface="+mj-cs"/>
              <a:buAutoNum type="arabic2Minus"/>
              <a:defRPr/>
            </a:pPr>
            <a:r>
              <a:rPr lang="ar-SA" sz="3200" dirty="0" smtClean="0">
                <a:latin typeface="Simplified Arabic" pitchFamily="18" charset="-78"/>
                <a:cs typeface="Simplified Arabic" pitchFamily="18" charset="-78"/>
              </a:rPr>
              <a:t>الإدراك الحسي وأهميته.</a:t>
            </a:r>
          </a:p>
          <a:p>
            <a:pPr marL="811213" indent="-742950">
              <a:buFont typeface="+mj-cs"/>
              <a:buAutoNum type="arabic2Minus"/>
              <a:defRPr/>
            </a:pPr>
            <a:r>
              <a:rPr lang="ar-SA" sz="3200" dirty="0" smtClean="0">
                <a:latin typeface="Simplified Arabic" pitchFamily="18" charset="-78"/>
                <a:cs typeface="Simplified Arabic" pitchFamily="18" charset="-78"/>
              </a:rPr>
              <a:t>إدراك العمق البصري أو المسافة.</a:t>
            </a:r>
          </a:p>
          <a:p>
            <a:pPr marL="811213" indent="-742950">
              <a:buFont typeface="+mj-cs"/>
              <a:buAutoNum type="arabic2Minus"/>
              <a:defRPr/>
            </a:pPr>
            <a:r>
              <a:rPr lang="ar-SA" sz="3200" dirty="0" smtClean="0">
                <a:latin typeface="Simplified Arabic" pitchFamily="18" charset="-78"/>
                <a:cs typeface="Simplified Arabic" pitchFamily="18" charset="-78"/>
              </a:rPr>
              <a:t>الخداع البصري.</a:t>
            </a:r>
          </a:p>
          <a:p>
            <a:pPr marL="811213" indent="-742950">
              <a:buFont typeface="+mj-cs"/>
              <a:buAutoNum type="arabic2Minus"/>
              <a:defRPr/>
            </a:pPr>
            <a:r>
              <a:rPr lang="ar-SA" sz="3200" dirty="0" smtClean="0">
                <a:latin typeface="Simplified Arabic" pitchFamily="18" charset="-78"/>
                <a:cs typeface="Simplified Arabic" pitchFamily="18" charset="-78"/>
              </a:rPr>
              <a:t>تعريف الخداعات الإدراكية.</a:t>
            </a:r>
          </a:p>
          <a:p>
            <a:pPr algn="just">
              <a:lnSpc>
                <a:spcPct val="90000"/>
              </a:lnSpc>
              <a:defRPr/>
            </a:pPr>
            <a:r>
              <a:rPr lang="ar-SA" sz="3200" dirty="0" smtClean="0">
                <a:solidFill>
                  <a:srgbClr val="FFFF00"/>
                </a:solidFill>
                <a:cs typeface="PT Bold Heading" pitchFamily="2" charset="-78"/>
              </a:rPr>
              <a:t>المراجع</a:t>
            </a:r>
          </a:p>
          <a:p>
            <a:pPr algn="just">
              <a:lnSpc>
                <a:spcPct val="90000"/>
              </a:lnSpc>
              <a:defRPr/>
            </a:pPr>
            <a:r>
              <a:rPr lang="ar-SA" sz="2400" dirty="0" smtClean="0">
                <a:latin typeface="Simplified Arabic" pitchFamily="18" charset="-78"/>
                <a:cs typeface="Simplified Arabic" pitchFamily="18" charset="-78"/>
              </a:rPr>
              <a:t>عبد الفتاح القرشي ومحمد نجيب الصبوة (1994) : </a:t>
            </a:r>
            <a:r>
              <a:rPr lang="ar-SA" sz="2400" b="1" dirty="0" smtClean="0">
                <a:latin typeface="Simplified Arabic" pitchFamily="18" charset="-78"/>
                <a:cs typeface="Simplified Arabic" pitchFamily="18" charset="-78"/>
              </a:rPr>
              <a:t>التجريب فى علم النفس</a:t>
            </a:r>
            <a:r>
              <a:rPr lang="ar-SA" sz="1600" b="1" dirty="0" smtClean="0">
                <a:latin typeface="Simplified Arabic" pitchFamily="18" charset="-78"/>
                <a:cs typeface="Simplified Arabic" pitchFamily="18" charset="-78"/>
              </a:rPr>
              <a:t>0</a:t>
            </a:r>
            <a:r>
              <a:rPr lang="ar-SA" sz="1600" dirty="0" smtClean="0">
                <a:latin typeface="Simplified Arabic" pitchFamily="18" charset="-78"/>
                <a:cs typeface="Simplified Arabic" pitchFamily="18" charset="-78"/>
              </a:rPr>
              <a:t> </a:t>
            </a:r>
          </a:p>
          <a:p>
            <a:pPr algn="just">
              <a:lnSpc>
                <a:spcPct val="90000"/>
              </a:lnSpc>
              <a:defRPr/>
            </a:pPr>
            <a:r>
              <a:rPr lang="ar-SA" sz="3200" dirty="0" smtClean="0">
                <a:solidFill>
                  <a:srgbClr val="FFFF00"/>
                </a:solidFill>
                <a:cs typeface="PT Bold Heading" pitchFamily="2" charset="-78"/>
              </a:rPr>
              <a:t>التقييم </a:t>
            </a:r>
          </a:p>
          <a:p>
            <a:pPr algn="just">
              <a:lnSpc>
                <a:spcPct val="90000"/>
              </a:lnSpc>
              <a:defRPr/>
            </a:pPr>
            <a:r>
              <a:rPr lang="ar-SA" sz="3900" dirty="0" smtClean="0">
                <a:solidFill>
                  <a:srgbClr val="FF0000"/>
                </a:solidFill>
                <a:latin typeface="Simplified Arabic" pitchFamily="18" charset="-78"/>
                <a:cs typeface="Simplified Arabic" pitchFamily="18" charset="-78"/>
              </a:rPr>
              <a:t>10 تقرير عن التجربة الأولى.</a:t>
            </a:r>
          </a:p>
          <a:p>
            <a:pPr algn="just">
              <a:lnSpc>
                <a:spcPct val="90000"/>
              </a:lnSpc>
              <a:defRPr/>
            </a:pPr>
            <a:r>
              <a:rPr lang="ar-SA" sz="3900" dirty="0" smtClean="0">
                <a:solidFill>
                  <a:srgbClr val="FF0000"/>
                </a:solidFill>
                <a:latin typeface="Simplified Arabic" pitchFamily="18" charset="-78"/>
                <a:cs typeface="Simplified Arabic" pitchFamily="18" charset="-78"/>
              </a:rPr>
              <a:t>10 تقرير عن التجربة الثانية. </a:t>
            </a:r>
          </a:p>
          <a:p>
            <a:pPr algn="just">
              <a:lnSpc>
                <a:spcPct val="90000"/>
              </a:lnSpc>
              <a:defRPr/>
            </a:pPr>
            <a:r>
              <a:rPr lang="ar-SA" sz="3900" dirty="0" smtClean="0">
                <a:solidFill>
                  <a:srgbClr val="FF0000"/>
                </a:solidFill>
                <a:latin typeface="Simplified Arabic" pitchFamily="18" charset="-78"/>
                <a:cs typeface="Simplified Arabic" pitchFamily="18" charset="-78"/>
              </a:rPr>
              <a:t>20 تقرير عن التجربة الثالثة.</a:t>
            </a:r>
          </a:p>
          <a:p>
            <a:pPr algn="just">
              <a:lnSpc>
                <a:spcPct val="90000"/>
              </a:lnSpc>
              <a:defRPr/>
            </a:pPr>
            <a:r>
              <a:rPr lang="ar-SA" sz="3900" dirty="0" smtClean="0">
                <a:solidFill>
                  <a:srgbClr val="FF0000"/>
                </a:solidFill>
                <a:latin typeface="Simplified Arabic" pitchFamily="18" charset="-78"/>
                <a:cs typeface="Simplified Arabic" pitchFamily="18" charset="-78"/>
              </a:rPr>
              <a:t>20 درجة اختبار فصلي</a:t>
            </a:r>
          </a:p>
          <a:p>
            <a:pPr algn="just">
              <a:lnSpc>
                <a:spcPct val="90000"/>
              </a:lnSpc>
              <a:defRPr/>
            </a:pPr>
            <a:r>
              <a:rPr lang="ar-SA" sz="3900" dirty="0" smtClean="0">
                <a:solidFill>
                  <a:srgbClr val="FF0000"/>
                </a:solidFill>
                <a:latin typeface="Simplified Arabic" pitchFamily="18" charset="-78"/>
                <a:cs typeface="Simplified Arabic" pitchFamily="18" charset="-78"/>
              </a:rPr>
              <a:t>40 درجة اختبار نهائي</a:t>
            </a:r>
            <a:endParaRPr lang="ar-SA" sz="5800" dirty="0">
              <a:solidFill>
                <a:srgbClr val="FF0000"/>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fontScale="92500"/>
          </a:bodyPr>
          <a:lstStyle/>
          <a:p>
            <a:pPr algn="just">
              <a:lnSpc>
                <a:spcPct val="80000"/>
              </a:lnSpc>
            </a:pPr>
            <a:r>
              <a:rPr lang="ar-SA" sz="3600" b="1" dirty="0" smtClean="0">
                <a:solidFill>
                  <a:srgbClr val="FF0000"/>
                </a:solidFill>
                <a:latin typeface="Simplified Arabic" pitchFamily="18" charset="-78"/>
                <a:cs typeface="Simplified Arabic" pitchFamily="18" charset="-78"/>
              </a:rPr>
              <a:t>تجربة زمباردو </a:t>
            </a:r>
            <a:r>
              <a:rPr lang="en-US" sz="3600" b="1" dirty="0" smtClean="0">
                <a:solidFill>
                  <a:srgbClr val="FF0000"/>
                </a:solidFill>
                <a:latin typeface="Simplified Arabic" pitchFamily="18" charset="-78"/>
                <a:cs typeface="Simplified Arabic" pitchFamily="18" charset="-78"/>
              </a:rPr>
              <a:t>Zimbardo</a:t>
            </a:r>
            <a:r>
              <a:rPr lang="ar-SA" sz="3600" b="1" dirty="0" smtClean="0">
                <a:solidFill>
                  <a:srgbClr val="FF0000"/>
                </a:solidFill>
                <a:latin typeface="Simplified Arabic" pitchFamily="18" charset="-78"/>
                <a:cs typeface="Simplified Arabic" pitchFamily="18" charset="-78"/>
              </a:rPr>
              <a:t>: </a:t>
            </a:r>
            <a:r>
              <a:rPr lang="ar-SA" sz="3600" b="1" dirty="0" smtClean="0">
                <a:solidFill>
                  <a:srgbClr val="00B0F0"/>
                </a:solidFill>
                <a:latin typeface="Simplified Arabic" pitchFamily="18" charset="-78"/>
                <a:cs typeface="Simplified Arabic" pitchFamily="18" charset="-78"/>
              </a:rPr>
              <a:t>قام بدراسة الآثار النفسية المترتبة على التعرض لظروف السجن، واختار عدداً من المتطوعين وأخضعهم لظروف مماثلة تماماً لظروف السجن. ولم يتحملوا الاستمرار فى هذه الظروف القاسية، وظهر عليهم الهياج والإحباط والالتهابات الجلدية، مما اضطره للإفراج عنهم وإنهاء التجربة.</a:t>
            </a:r>
          </a:p>
          <a:p>
            <a:pPr algn="just">
              <a:lnSpc>
                <a:spcPct val="80000"/>
              </a:lnSpc>
            </a:pPr>
            <a:r>
              <a:rPr lang="ar-SA" sz="3600" b="1" dirty="0" smtClean="0">
                <a:solidFill>
                  <a:srgbClr val="FF0000"/>
                </a:solidFill>
                <a:latin typeface="Simplified Arabic" pitchFamily="18" charset="-78"/>
                <a:cs typeface="Simplified Arabic" pitchFamily="18" charset="-78"/>
              </a:rPr>
              <a:t>تجربة كالفى </a:t>
            </a:r>
            <a:r>
              <a:rPr lang="en-US" sz="3600" b="1" dirty="0" smtClean="0">
                <a:solidFill>
                  <a:srgbClr val="FF0000"/>
                </a:solidFill>
                <a:latin typeface="Simplified Arabic" pitchFamily="18" charset="-78"/>
                <a:cs typeface="Simplified Arabic" pitchFamily="18" charset="-78"/>
              </a:rPr>
              <a:t>Clafee</a:t>
            </a:r>
            <a:r>
              <a:rPr lang="ar-SA" sz="3600" b="1" dirty="0" smtClean="0">
                <a:solidFill>
                  <a:srgbClr val="FF0000"/>
                </a:solidFill>
                <a:latin typeface="Simplified Arabic" pitchFamily="18" charset="-78"/>
                <a:cs typeface="Simplified Arabic" pitchFamily="18" charset="-78"/>
              </a:rPr>
              <a:t>: </a:t>
            </a:r>
            <a:r>
              <a:rPr lang="ar-SA" sz="3600" b="1" dirty="0" smtClean="0">
                <a:solidFill>
                  <a:schemeClr val="accent2">
                    <a:lumMod val="60000"/>
                    <a:lumOff val="40000"/>
                  </a:schemeClr>
                </a:solidFill>
                <a:latin typeface="Simplified Arabic" pitchFamily="18" charset="-78"/>
                <a:cs typeface="Simplified Arabic" pitchFamily="18" charset="-78"/>
              </a:rPr>
              <a:t>استخدم بعض الجنود المستجدين، حيث أخذوا إلى منطقة منعزلة وأعطوا تعليمات مضللة، ثم أخبروا أنهم تسببوا بتصرفاتهم فى أن تقذف المدفعية وحداتهم التي بها زملائهم، مما تسبب في مقتل الكثير منهم. أصابت هذه المعلومات هؤلاء الجنود بألم كبير وانخرطوا فى البكاء والصراخ، ولم تفلح محاولات تهدئتهم.</a:t>
            </a:r>
            <a:endParaRPr lang="en-US" sz="3600" b="1" dirty="0" smtClean="0">
              <a:solidFill>
                <a:schemeClr val="accent2">
                  <a:lumMod val="60000"/>
                  <a:lumOff val="40000"/>
                </a:schemeClr>
              </a:solidFill>
              <a:latin typeface="Simplified Arabic" pitchFamily="18" charset="-78"/>
              <a:cs typeface="Simplified Arabic" pitchFamily="18" charset="-78"/>
            </a:endParaRPr>
          </a:p>
          <a:p>
            <a:pPr algn="just"/>
            <a:r>
              <a:rPr lang="ar-SA" sz="3600" b="1" dirty="0" smtClean="0">
                <a:solidFill>
                  <a:srgbClr val="FFFF00"/>
                </a:solidFill>
                <a:latin typeface="Simplified Arabic" pitchFamily="18" charset="-78"/>
                <a:cs typeface="Simplified Arabic" pitchFamily="18" charset="-78"/>
              </a:rPr>
              <a:t>وقد وضعت الجمعية النفسية الأمريكية </a:t>
            </a:r>
            <a:r>
              <a:rPr lang="en-US" sz="3600" b="1" dirty="0" smtClean="0">
                <a:solidFill>
                  <a:srgbClr val="FFFF00"/>
                </a:solidFill>
                <a:latin typeface="Simplified Arabic" pitchFamily="18" charset="-78"/>
                <a:cs typeface="Simplified Arabic" pitchFamily="18" charset="-78"/>
              </a:rPr>
              <a:t>American Psychological Association (APA)</a:t>
            </a:r>
            <a:r>
              <a:rPr lang="ar-SA" sz="3600" b="1" dirty="0" smtClean="0">
                <a:solidFill>
                  <a:srgbClr val="FFFF00"/>
                </a:solidFill>
                <a:latin typeface="Simplified Arabic" pitchFamily="18" charset="-78"/>
                <a:cs typeface="Simplified Arabic" pitchFamily="18" charset="-78"/>
              </a:rPr>
              <a:t> مجموعة من المبادئ، تمثل ميثاقاً أخلاقياً ينبغي أن يلتزم به الباحثون</a:t>
            </a:r>
            <a:r>
              <a:rPr lang="ar-SA" sz="3600" dirty="0" smtClean="0">
                <a:solidFill>
                  <a:srgbClr val="FFFF00"/>
                </a:solidFill>
                <a:latin typeface="Simplified Arabic" pitchFamily="18" charset="-78"/>
                <a:cs typeface="Simplified Arabic" pitchFamily="18" charset="-78"/>
              </a:rPr>
              <a:t>:</a:t>
            </a:r>
          </a:p>
          <a:p>
            <a:endParaRPr lang="ar-SA"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fontScale="92500" lnSpcReduction="10000"/>
          </a:bodyPr>
          <a:lstStyle/>
          <a:p>
            <a:pPr algn="just">
              <a:lnSpc>
                <a:spcPct val="90000"/>
              </a:lnSpc>
              <a:buNone/>
            </a:pPr>
            <a:r>
              <a:rPr lang="ar-SA" sz="3300" dirty="0" smtClean="0">
                <a:solidFill>
                  <a:srgbClr val="FFFF00"/>
                </a:solidFill>
                <a:latin typeface="Simplified Arabic" pitchFamily="18" charset="-78"/>
                <a:cs typeface="PT Bold Heading" pitchFamily="2" charset="-78"/>
              </a:rPr>
              <a:t>أولاًـ المبادئ الأخلاقية الخاصة بمشاركة الأشخاص في التجارب: </a:t>
            </a:r>
          </a:p>
          <a:p>
            <a:pPr algn="just">
              <a:lnSpc>
                <a:spcPct val="90000"/>
              </a:lnSpc>
              <a:buNone/>
            </a:pPr>
            <a:r>
              <a:rPr lang="ar-SA" u="sng" dirty="0" smtClean="0">
                <a:solidFill>
                  <a:srgbClr val="FF0000"/>
                </a:solidFill>
                <a:latin typeface="Simplified Arabic" pitchFamily="18" charset="-78"/>
                <a:cs typeface="Simplified Arabic" pitchFamily="18" charset="-78"/>
              </a:rPr>
              <a:t>1ـ الحصول على موافقة صريحة من الفرد باستعداده للمشاركة في التجربة: </a:t>
            </a:r>
          </a:p>
          <a:p>
            <a:pPr algn="just">
              <a:lnSpc>
                <a:spcPct val="90000"/>
              </a:lnSpc>
            </a:pPr>
            <a:r>
              <a:rPr lang="ar-SA" u="sng" dirty="0" smtClean="0">
                <a:solidFill>
                  <a:schemeClr val="tx2">
                    <a:lumMod val="50000"/>
                  </a:schemeClr>
                </a:solidFill>
                <a:latin typeface="Simplified Arabic" pitchFamily="18" charset="-78"/>
                <a:cs typeface="Simplified Arabic" pitchFamily="18" charset="-78"/>
              </a:rPr>
              <a:t>يحق للمشارك معرفة طبيعة البحث، وأهدافه، والظروف التي سيتعرض لها، وما تتضمنه من أضرار أو مخاطر. </a:t>
            </a:r>
          </a:p>
          <a:p>
            <a:pPr algn="just">
              <a:lnSpc>
                <a:spcPct val="90000"/>
              </a:lnSpc>
            </a:pPr>
            <a:r>
              <a:rPr lang="ar-SA" dirty="0" smtClean="0">
                <a:latin typeface="Simplified Arabic" pitchFamily="18" charset="-78"/>
                <a:cs typeface="Simplified Arabic" pitchFamily="18" charset="-78"/>
              </a:rPr>
              <a:t>ولا يتحقق ذلك أحياناً، ويضطر الباحث إلى إخفاء الهدف الحقيقى من التجربة، او يستخدم نوعاً من الخداع </a:t>
            </a:r>
            <a:r>
              <a:rPr lang="en-US" dirty="0" smtClean="0">
                <a:latin typeface="Simplified Arabic" pitchFamily="18" charset="-78"/>
                <a:cs typeface="Simplified Arabic" pitchFamily="18" charset="-78"/>
              </a:rPr>
              <a:t>Deception</a:t>
            </a:r>
            <a:r>
              <a:rPr lang="ar-SA" dirty="0" smtClean="0">
                <a:latin typeface="Simplified Arabic" pitchFamily="18" charset="-78"/>
                <a:cs typeface="Simplified Arabic" pitchFamily="18" charset="-78"/>
              </a:rPr>
              <a:t> للمشارك</a:t>
            </a:r>
            <a:endParaRPr lang="en-US" dirty="0" smtClean="0">
              <a:latin typeface="Simplified Arabic" pitchFamily="18" charset="-78"/>
              <a:cs typeface="Simplified Arabic" pitchFamily="18" charset="-78"/>
            </a:endParaRPr>
          </a:p>
          <a:p>
            <a:pPr algn="just"/>
            <a:r>
              <a:rPr lang="ar-SA" dirty="0" smtClean="0">
                <a:solidFill>
                  <a:srgbClr val="FFFF00"/>
                </a:solidFill>
                <a:latin typeface="Simplified Arabic" pitchFamily="18" charset="-78"/>
                <a:cs typeface="Simplified Arabic" pitchFamily="18" charset="-78"/>
              </a:rPr>
              <a:t>ومن صور الخداع: </a:t>
            </a:r>
            <a:endParaRPr lang="en-US" dirty="0" smtClean="0">
              <a:solidFill>
                <a:srgbClr val="FFFF00"/>
              </a:solidFill>
              <a:latin typeface="Simplified Arabic" pitchFamily="18" charset="-78"/>
              <a:cs typeface="Simplified Arabic" pitchFamily="18" charset="-78"/>
            </a:endParaRPr>
          </a:p>
          <a:p>
            <a:pPr marL="582930" indent="-514350" algn="just"/>
            <a:r>
              <a:rPr lang="ar-SA" dirty="0" smtClean="0">
                <a:latin typeface="Simplified Arabic" pitchFamily="18" charset="-78"/>
                <a:cs typeface="Simplified Arabic" pitchFamily="18" charset="-78"/>
              </a:rPr>
              <a:t>إعطاء معلومات مضلله عن هدف التجربة ومتغيراتها.</a:t>
            </a:r>
          </a:p>
          <a:p>
            <a:pPr marL="582930" indent="-514350" algn="just"/>
            <a:r>
              <a:rPr lang="ar-SA" dirty="0" smtClean="0">
                <a:latin typeface="Simplified Arabic" pitchFamily="18" charset="-78"/>
                <a:cs typeface="Simplified Arabic" pitchFamily="18" charset="-78"/>
              </a:rPr>
              <a:t>إدخال شخص في التجربة على أنه مشارك بينما يكون عميل للمجرب.</a:t>
            </a:r>
          </a:p>
          <a:p>
            <a:pPr marL="582930" indent="-514350" algn="just"/>
            <a:r>
              <a:rPr lang="ar-SA" dirty="0" smtClean="0">
                <a:latin typeface="Simplified Arabic" pitchFamily="18" charset="-78"/>
                <a:cs typeface="Simplified Arabic" pitchFamily="18" charset="-78"/>
              </a:rPr>
              <a:t>إعطاء معلومات غير صحيحة عن متغيرات التجربة.</a:t>
            </a:r>
          </a:p>
          <a:p>
            <a:pPr marL="582930" indent="-514350" algn="just"/>
            <a:r>
              <a:rPr lang="ar-SA" dirty="0" smtClean="0">
                <a:latin typeface="Simplified Arabic" pitchFamily="18" charset="-78"/>
                <a:cs typeface="Simplified Arabic" pitchFamily="18" charset="-78"/>
              </a:rPr>
              <a:t>أهم ضوابط وقواعد استخدام الخداع:</a:t>
            </a:r>
          </a:p>
          <a:p>
            <a:pPr marL="582930" indent="-514350" algn="just"/>
            <a:r>
              <a:rPr lang="ar-SA" dirty="0" smtClean="0">
                <a:latin typeface="Simplified Arabic" pitchFamily="18" charset="-78"/>
                <a:cs typeface="Simplified Arabic" pitchFamily="18" charset="-78"/>
              </a:rPr>
              <a:t>أهمية مشكلة البحث، وأن يوازن بين الفوائد المتوقعة والمخاطر الناجمة عن الخداع.</a:t>
            </a:r>
            <a:endParaRPr lang="ar-SA" dirty="0" smtClean="0"/>
          </a:p>
          <a:p>
            <a:pPr marL="582930" indent="-514350" algn="just"/>
            <a:r>
              <a:rPr lang="ar-SA" dirty="0" smtClean="0">
                <a:latin typeface="Simplified Arabic" pitchFamily="18" charset="-78"/>
                <a:cs typeface="Simplified Arabic" pitchFamily="18" charset="-78"/>
              </a:rPr>
              <a:t>استحالة إجراء التجربة بدون إخفاء طبيعتها وأهدافها.</a:t>
            </a:r>
          </a:p>
          <a:p>
            <a:pPr marL="582930" indent="-514350" algn="just"/>
            <a:r>
              <a:rPr lang="ar-SA" dirty="0" smtClean="0">
                <a:latin typeface="Simplified Arabic" pitchFamily="18" charset="-78"/>
                <a:cs typeface="Simplified Arabic" pitchFamily="18" charset="-78"/>
              </a:rPr>
              <a:t>الكشف عن حقيقة التجربة للمشاركين بعد الانتهاء منها مباشرة.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0"/>
            <a:ext cx="8820472" cy="6597352"/>
          </a:xfrm>
        </p:spPr>
        <p:txBody>
          <a:bodyPr>
            <a:normAutofit fontScale="92500" lnSpcReduction="10000"/>
          </a:bodyPr>
          <a:lstStyle/>
          <a:p>
            <a:pPr algn="just">
              <a:buNone/>
            </a:pPr>
            <a:r>
              <a:rPr lang="ar-SA" sz="3500" dirty="0" smtClean="0">
                <a:solidFill>
                  <a:srgbClr val="FFFF00"/>
                </a:solidFill>
                <a:latin typeface="Simplified Arabic" pitchFamily="18" charset="-78"/>
                <a:cs typeface="Simplified Arabic" pitchFamily="18" charset="-78"/>
              </a:rPr>
              <a:t>2ـ </a:t>
            </a:r>
            <a:r>
              <a:rPr lang="ar-SA" sz="3500" b="1" dirty="0" smtClean="0">
                <a:solidFill>
                  <a:srgbClr val="FFFF00"/>
                </a:solidFill>
                <a:latin typeface="Simplified Arabic" pitchFamily="18" charset="-78"/>
                <a:cs typeface="Simplified Arabic" pitchFamily="18" charset="-78"/>
              </a:rPr>
              <a:t>أن يكون للفرد حرية اتخاذ القرار بالمشاركة في التجربة أو عدم المشاركة فيها، كما يكون له الحق فى ان ينسحب من التجربة فى أى وقت يشاء. وخاصة عندما يكون الباحث في مركز سلطة ونفوذ بالنسبة للمشاركين. </a:t>
            </a:r>
          </a:p>
          <a:p>
            <a:pPr algn="just"/>
            <a:r>
              <a:rPr lang="ar-SA" sz="3500" b="1" dirty="0" smtClean="0">
                <a:latin typeface="Simplified Arabic" pitchFamily="18" charset="-78"/>
                <a:cs typeface="Simplified Arabic" pitchFamily="18" charset="-78"/>
              </a:rPr>
              <a:t>مثل نزلاء السجون، والجنود، والموظفون، والطلاب.....الخ مع من هو في موضع سلطة بالنسبة إليهم.</a:t>
            </a:r>
          </a:p>
          <a:p>
            <a:pPr algn="just">
              <a:buNone/>
            </a:pPr>
            <a:r>
              <a:rPr lang="ar-SA" sz="3500" b="1" dirty="0" smtClean="0">
                <a:solidFill>
                  <a:srgbClr val="00B0F0"/>
                </a:solidFill>
                <a:latin typeface="Simplified Arabic" pitchFamily="18" charset="-78"/>
                <a:cs typeface="Simplified Arabic" pitchFamily="18" charset="-78"/>
              </a:rPr>
              <a:t>3- عدم تعريض الأفراد المشاركين لأي آلام جسمية أو نفسية.</a:t>
            </a:r>
          </a:p>
          <a:p>
            <a:pPr algn="just"/>
            <a:r>
              <a:rPr lang="ar-SA" sz="3500" b="1" dirty="0" smtClean="0">
                <a:latin typeface="Simplified Arabic" pitchFamily="18" charset="-78"/>
                <a:cs typeface="Simplified Arabic" pitchFamily="18" charset="-78"/>
              </a:rPr>
              <a:t>مثل الصدمات الكهربائية، والحرمان من النوم والطعام. وإن اضطر الباحث لهذا فلابد من أخذ موافقة صريحة من المشارك، وأن يتخذ الإجراءات المناسبة لتخفيف الآثار السلبية المترتبة على المعالجة التجريبية. أما إذا تعذر إزالة هذه الآثار فيجب عدم إجراء التجربة على الإنسان. </a:t>
            </a:r>
          </a:p>
          <a:p>
            <a:pPr algn="just">
              <a:buNone/>
            </a:pPr>
            <a:r>
              <a:rPr lang="ar-SA" sz="3500" b="1" dirty="0" smtClean="0">
                <a:solidFill>
                  <a:schemeClr val="accent2">
                    <a:lumMod val="40000"/>
                    <a:lumOff val="60000"/>
                  </a:schemeClr>
                </a:solidFill>
                <a:latin typeface="Simplified Arabic" pitchFamily="18" charset="-78"/>
                <a:cs typeface="Simplified Arabic" pitchFamily="18" charset="-78"/>
              </a:rPr>
              <a:t>4- حماية حق المشارك في المحافظة على أسراره وخصوصياته التي يمكن أن تظهر من خلال التجربة أو الدراسة.</a:t>
            </a:r>
            <a:endParaRPr lang="ar-SA" b="1"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669360"/>
          </a:xfrm>
        </p:spPr>
        <p:txBody>
          <a:bodyPr>
            <a:normAutofit fontScale="92500" lnSpcReduction="10000"/>
          </a:bodyPr>
          <a:lstStyle/>
          <a:p>
            <a:pPr algn="just">
              <a:buNone/>
            </a:pPr>
            <a:r>
              <a:rPr lang="ar-SA" sz="2800" b="1" dirty="0" smtClean="0">
                <a:solidFill>
                  <a:srgbClr val="FFFF00"/>
                </a:solidFill>
                <a:latin typeface="Simplified Arabic" pitchFamily="18" charset="-78"/>
                <a:cs typeface="PT Bold Heading" pitchFamily="2" charset="-78"/>
              </a:rPr>
              <a:t>ثانياً : المبادئ الأخلاقية الخاصة بمشاركة الأطفال فى التجارب : </a:t>
            </a:r>
          </a:p>
          <a:p>
            <a:pPr algn="just">
              <a:buNone/>
            </a:pPr>
            <a:r>
              <a:rPr lang="ar-SA" sz="2800" b="1" dirty="0" smtClean="0">
                <a:latin typeface="Simplified Arabic" pitchFamily="18" charset="-78"/>
                <a:cs typeface="Simplified Arabic" pitchFamily="18" charset="-78"/>
              </a:rPr>
              <a:t>1ـ </a:t>
            </a:r>
            <a:r>
              <a:rPr lang="ar-SA" sz="2800" b="1" dirty="0" smtClean="0">
                <a:solidFill>
                  <a:schemeClr val="tx2">
                    <a:lumMod val="50000"/>
                  </a:schemeClr>
                </a:solidFill>
                <a:latin typeface="Simplified Arabic" pitchFamily="18" charset="-78"/>
                <a:cs typeface="Simplified Arabic" pitchFamily="18" charset="-78"/>
              </a:rPr>
              <a:t>احترام حقوق الطفل.</a:t>
            </a:r>
          </a:p>
          <a:p>
            <a:pPr algn="just">
              <a:buNone/>
            </a:pPr>
            <a:r>
              <a:rPr lang="ar-SA" sz="2800" b="1" dirty="0" smtClean="0">
                <a:solidFill>
                  <a:schemeClr val="tx2">
                    <a:lumMod val="50000"/>
                  </a:schemeClr>
                </a:solidFill>
                <a:latin typeface="Simplified Arabic" pitchFamily="18" charset="-78"/>
                <a:cs typeface="Simplified Arabic" pitchFamily="18" charset="-78"/>
              </a:rPr>
              <a:t>2ـ موافقة الطفل أو ولى أمره.</a:t>
            </a:r>
          </a:p>
          <a:p>
            <a:pPr algn="just">
              <a:buNone/>
            </a:pPr>
            <a:r>
              <a:rPr lang="ar-SA" sz="2800" b="1" dirty="0" smtClean="0">
                <a:solidFill>
                  <a:schemeClr val="tx2">
                    <a:lumMod val="50000"/>
                  </a:schemeClr>
                </a:solidFill>
                <a:latin typeface="Simplified Arabic" pitchFamily="18" charset="-78"/>
                <a:cs typeface="Simplified Arabic" pitchFamily="18" charset="-78"/>
              </a:rPr>
              <a:t>3ـ تجنب أي الم جسمي أو نفسي.</a:t>
            </a:r>
          </a:p>
          <a:p>
            <a:pPr algn="just">
              <a:buNone/>
            </a:pPr>
            <a:r>
              <a:rPr lang="ar-SA" sz="2800" b="1" dirty="0" smtClean="0">
                <a:solidFill>
                  <a:schemeClr val="tx2">
                    <a:lumMod val="50000"/>
                  </a:schemeClr>
                </a:solidFill>
                <a:latin typeface="Simplified Arabic" pitchFamily="18" charset="-78"/>
                <a:cs typeface="Simplified Arabic" pitchFamily="18" charset="-78"/>
              </a:rPr>
              <a:t>4ـ المحافظة على خصوصيات الطفل. </a:t>
            </a:r>
            <a:endParaRPr lang="en-US" sz="2800" b="1" dirty="0" smtClean="0">
              <a:solidFill>
                <a:schemeClr val="tx2">
                  <a:lumMod val="50000"/>
                </a:schemeClr>
              </a:solidFill>
              <a:latin typeface="Simplified Arabic" pitchFamily="18" charset="-78"/>
              <a:cs typeface="Simplified Arabic" pitchFamily="18" charset="-78"/>
            </a:endParaRPr>
          </a:p>
          <a:p>
            <a:pPr algn="just">
              <a:buNone/>
            </a:pPr>
            <a:r>
              <a:rPr lang="ar-SA" sz="2800" b="1" dirty="0" smtClean="0">
                <a:solidFill>
                  <a:srgbClr val="FFFF00"/>
                </a:solidFill>
                <a:latin typeface="Simplified Arabic" pitchFamily="18" charset="-78"/>
                <a:cs typeface="PT Bold Heading" pitchFamily="2" charset="-78"/>
              </a:rPr>
              <a:t>ثالثاً : القواعد الأخلاقية لاستخدام الحيوانات فى التجارب :</a:t>
            </a:r>
          </a:p>
          <a:p>
            <a:pPr algn="just">
              <a:buNone/>
            </a:pPr>
            <a:r>
              <a:rPr lang="ar-SA" b="1" dirty="0" smtClean="0">
                <a:solidFill>
                  <a:schemeClr val="accent6">
                    <a:lumMod val="60000"/>
                    <a:lumOff val="40000"/>
                  </a:schemeClr>
                </a:solidFill>
                <a:latin typeface="Simplified Arabic" pitchFamily="18" charset="-78"/>
                <a:cs typeface="Simplified Arabic" pitchFamily="18" charset="-78"/>
              </a:rPr>
              <a:t>1ـ أن يكون مدرباً على التعامل مع حيوانات التجارب، وان يشرف بنفسه عن قرب على جميع إجراءات حماية الحيوانات ورعايتها.</a:t>
            </a:r>
          </a:p>
          <a:p>
            <a:pPr algn="just">
              <a:buNone/>
            </a:pPr>
            <a:r>
              <a:rPr lang="ar-SA" b="1" dirty="0" smtClean="0">
                <a:solidFill>
                  <a:schemeClr val="accent6">
                    <a:lumMod val="60000"/>
                    <a:lumOff val="40000"/>
                  </a:schemeClr>
                </a:solidFill>
                <a:latin typeface="Simplified Arabic" pitchFamily="18" charset="-78"/>
                <a:cs typeface="Simplified Arabic" pitchFamily="18" charset="-78"/>
              </a:rPr>
              <a:t>2ـ أن يبذل أقصى جهود ممكنة للتقليل من المتاعب والألم.</a:t>
            </a:r>
          </a:p>
          <a:p>
            <a:pPr algn="just">
              <a:buNone/>
            </a:pPr>
            <a:r>
              <a:rPr lang="ar-SA" b="1" dirty="0" smtClean="0">
                <a:solidFill>
                  <a:schemeClr val="accent6">
                    <a:lumMod val="60000"/>
                    <a:lumOff val="40000"/>
                  </a:schemeClr>
                </a:solidFill>
                <a:latin typeface="Simplified Arabic" pitchFamily="18" charset="-78"/>
                <a:cs typeface="Simplified Arabic" pitchFamily="18" charset="-78"/>
              </a:rPr>
              <a:t>3ـ مشورة جمعيات رعاية حقوق الحيوان في مدى ملائمة الإجراءات المستخدمة في التجربة.</a:t>
            </a:r>
          </a:p>
          <a:p>
            <a:pPr algn="just">
              <a:buNone/>
            </a:pPr>
            <a:r>
              <a:rPr lang="ar-SA" sz="2800" b="1" dirty="0" smtClean="0">
                <a:solidFill>
                  <a:srgbClr val="FFFF00"/>
                </a:solidFill>
                <a:latin typeface="Simplified Arabic" pitchFamily="18" charset="-78"/>
                <a:cs typeface="PT Bold Heading" pitchFamily="2" charset="-78"/>
              </a:rPr>
              <a:t>رابعًاـ قواعد خاصة بأبحاث العقاقير والمواد المخدرة: </a:t>
            </a:r>
          </a:p>
          <a:p>
            <a:pPr algn="just"/>
            <a:r>
              <a:rPr lang="ar-SA" b="1" dirty="0" smtClean="0">
                <a:latin typeface="Simplified Arabic" pitchFamily="18" charset="-78"/>
                <a:cs typeface="Simplified Arabic" pitchFamily="18" charset="-78"/>
              </a:rPr>
              <a:t>تحذر من إجراء الطلاب لهذه التجارب، وأن تترك للباحثين المتمرسين لحماية المشاركين للآثار السلبية الناتجة عن استخدام هذه العقاقير. </a:t>
            </a:r>
            <a:endParaRPr lang="en-US" b="1" dirty="0" smtClean="0">
              <a:latin typeface="Simplified Arabic" pitchFamily="18" charset="-78"/>
              <a:cs typeface="Simplified Arabic" pitchFamily="18" charset="-78"/>
            </a:endParaRPr>
          </a:p>
          <a:p>
            <a:endParaRPr lang="ar-SA"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88640"/>
            <a:ext cx="8280920" cy="6480720"/>
          </a:xfrm>
        </p:spPr>
        <p:txBody>
          <a:bodyPr>
            <a:normAutofit fontScale="85000" lnSpcReduction="20000"/>
          </a:bodyPr>
          <a:lstStyle/>
          <a:p>
            <a:pPr algn="ctr">
              <a:buNone/>
            </a:pPr>
            <a:r>
              <a:rPr lang="ar-SA" sz="4200" dirty="0" smtClean="0">
                <a:solidFill>
                  <a:srgbClr val="FFFF00"/>
                </a:solidFill>
                <a:cs typeface="PT Bold Heading" pitchFamily="2" charset="-78"/>
              </a:rPr>
              <a:t>أنواع التصميمات التجريبية </a:t>
            </a:r>
          </a:p>
          <a:p>
            <a:pPr algn="just"/>
            <a:r>
              <a:rPr lang="ar-SA" sz="3200" b="1" dirty="0" smtClean="0">
                <a:latin typeface="Simplified Arabic" pitchFamily="18" charset="-78"/>
                <a:cs typeface="Simplified Arabic" pitchFamily="18" charset="-78"/>
              </a:rPr>
              <a:t>يشير مفهوم التصميم التجريبي لأمرين مختلفين، هما: </a:t>
            </a:r>
          </a:p>
          <a:p>
            <a:pPr algn="just">
              <a:buNone/>
            </a:pPr>
            <a:r>
              <a:rPr lang="ar-SA" sz="3200" b="1" u="sng" dirty="0" smtClean="0">
                <a:solidFill>
                  <a:srgbClr val="FF0000"/>
                </a:solidFill>
                <a:latin typeface="Simplified Arabic" pitchFamily="18" charset="-78"/>
                <a:cs typeface="Simplified Arabic" pitchFamily="18" charset="-78"/>
              </a:rPr>
              <a:t>الأول: </a:t>
            </a:r>
            <a:r>
              <a:rPr lang="ar-SA" sz="3200" b="1" dirty="0" smtClean="0">
                <a:solidFill>
                  <a:srgbClr val="00B0F0"/>
                </a:solidFill>
                <a:latin typeface="Simplified Arabic" pitchFamily="18" charset="-78"/>
                <a:cs typeface="Simplified Arabic" pitchFamily="18" charset="-78"/>
              </a:rPr>
              <a:t>ويشمل ترتيب الخطوات اللازمة لإجراء التجربة كوضع الفروض، واختيار العينة، وطريقة جمع البيانات، والأدوات، والإجراءات وغيرها..... وهذا مفهوم غير محدد، يترادف مع مفهوم خطة البحث.</a:t>
            </a:r>
          </a:p>
          <a:p>
            <a:pPr algn="just">
              <a:buNone/>
            </a:pPr>
            <a:r>
              <a:rPr lang="ar-SA" sz="3200" b="1" u="sng" dirty="0" smtClean="0">
                <a:solidFill>
                  <a:srgbClr val="FF0000"/>
                </a:solidFill>
                <a:latin typeface="Simplified Arabic" pitchFamily="18" charset="-78"/>
                <a:cs typeface="Simplified Arabic" pitchFamily="18" charset="-78"/>
              </a:rPr>
              <a:t>الثاني: </a:t>
            </a:r>
            <a:r>
              <a:rPr lang="ar-SA" sz="3200" b="1" dirty="0" smtClean="0">
                <a:solidFill>
                  <a:srgbClr val="FFFF00"/>
                </a:solidFill>
                <a:latin typeface="Simplified Arabic" pitchFamily="18" charset="-78"/>
                <a:cs typeface="Simplified Arabic" pitchFamily="18" charset="-78"/>
              </a:rPr>
              <a:t>ويُقصد به الطريقة التي تُستخدم في توزيع أفراد العينة على مختلف الظروف التجريبية. وهذا المفهوم أكثر تحديدًا، وهو ما سيتم استخدامه فيما يلي. </a:t>
            </a:r>
          </a:p>
          <a:p>
            <a:pPr algn="just">
              <a:lnSpc>
                <a:spcPct val="90000"/>
              </a:lnSpc>
            </a:pPr>
            <a:r>
              <a:rPr lang="ar-SA" sz="4000" b="1" dirty="0" smtClean="0">
                <a:solidFill>
                  <a:schemeClr val="accent2">
                    <a:lumMod val="60000"/>
                    <a:lumOff val="40000"/>
                  </a:schemeClr>
                </a:solidFill>
                <a:latin typeface="Simplified Arabic" pitchFamily="18" charset="-78"/>
                <a:cs typeface="Simplified Arabic" pitchFamily="18" charset="-78"/>
              </a:rPr>
              <a:t>وتُصنف التصميمات التجريبية إلى نوعين:</a:t>
            </a:r>
          </a:p>
          <a:p>
            <a:pPr algn="just">
              <a:lnSpc>
                <a:spcPct val="90000"/>
              </a:lnSpc>
              <a:buNone/>
            </a:pPr>
            <a:r>
              <a:rPr lang="ar-SA" sz="3200" b="1" dirty="0" smtClean="0">
                <a:solidFill>
                  <a:srgbClr val="FF0000"/>
                </a:solidFill>
                <a:latin typeface="Simplified Arabic" pitchFamily="18" charset="-78"/>
                <a:cs typeface="Simplified Arabic" pitchFamily="18" charset="-78"/>
              </a:rPr>
              <a:t>1ـ </a:t>
            </a:r>
            <a:r>
              <a:rPr lang="ar-SA" sz="3300" b="1" dirty="0" smtClean="0">
                <a:solidFill>
                  <a:srgbClr val="FF0000"/>
                </a:solidFill>
                <a:latin typeface="Simplified Arabic" pitchFamily="18" charset="-78"/>
                <a:cs typeface="Simplified Arabic" pitchFamily="18" charset="-78"/>
              </a:rPr>
              <a:t>تصميمات تجريبية: </a:t>
            </a:r>
            <a:r>
              <a:rPr lang="ar-SA" sz="3300" b="1" dirty="0" smtClean="0">
                <a:latin typeface="Simplified Arabic" pitchFamily="18" charset="-78"/>
                <a:cs typeface="Simplified Arabic" pitchFamily="18" charset="-78"/>
              </a:rPr>
              <a:t>وتشمل تصميم داخل الأفراد، وبين الأفراد، والتصميم المختلط0</a:t>
            </a:r>
          </a:p>
          <a:p>
            <a:pPr algn="just">
              <a:lnSpc>
                <a:spcPct val="90000"/>
              </a:lnSpc>
              <a:buNone/>
            </a:pPr>
            <a:r>
              <a:rPr lang="ar-SA" sz="3300" b="1" dirty="0" smtClean="0">
                <a:solidFill>
                  <a:srgbClr val="FF0000"/>
                </a:solidFill>
                <a:latin typeface="Simplified Arabic" pitchFamily="18" charset="-78"/>
                <a:cs typeface="Simplified Arabic" pitchFamily="18" charset="-78"/>
              </a:rPr>
              <a:t>2ـ تصميمات شبه تجريبية: </a:t>
            </a:r>
            <a:r>
              <a:rPr lang="ar-SA" sz="3300" b="1" dirty="0" smtClean="0">
                <a:latin typeface="Simplified Arabic" pitchFamily="18" charset="-78"/>
                <a:cs typeface="Simplified Arabic" pitchFamily="18" charset="-78"/>
              </a:rPr>
              <a:t>وتشمل تصميم المجموعة الواحدة، وتصميم المجموعة الضابطة غير المتكافئة ، وتصميمات السلاسل الزمنية.</a:t>
            </a:r>
          </a:p>
          <a:p>
            <a:pPr algn="just">
              <a:lnSpc>
                <a:spcPct val="90000"/>
              </a:lnSpc>
            </a:pPr>
            <a:r>
              <a:rPr lang="ar-SA" sz="3300" b="1" dirty="0" smtClean="0">
                <a:latin typeface="Simplified Arabic" pitchFamily="18" charset="-78"/>
                <a:cs typeface="Simplified Arabic" pitchFamily="18" charset="-78"/>
              </a:rPr>
              <a:t>وتتوقف دقة التصميم ومدى الثقة في نتائجه على الأساليب التي تستخدم في ضبط تأثير المتغيرات العارضة التي يمكن أن تؤثر في نتائج التجربة، وتهدد الصدق الداخلي للدراسة.</a:t>
            </a:r>
          </a:p>
          <a:p>
            <a:pPr algn="just">
              <a:buNone/>
            </a:pPr>
            <a:endParaRPr lang="en-US" sz="3200" dirty="0" smtClean="0">
              <a:solidFill>
                <a:srgbClr val="FFFF00"/>
              </a:solidFill>
              <a:latin typeface="Simplified Arabic" pitchFamily="18" charset="-78"/>
              <a:cs typeface="Simplified Arabic" pitchFamily="18" charset="-78"/>
            </a:endParaRPr>
          </a:p>
          <a:p>
            <a:pPr algn="ctr">
              <a:buNone/>
            </a:pPr>
            <a:endParaRPr lang="ar-SA" sz="4000" dirty="0">
              <a:solidFill>
                <a:srgbClr val="FFFF00"/>
              </a:solidFill>
              <a:cs typeface="PT Bold Heading" pitchFamily="2" charset="-78"/>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88640"/>
            <a:ext cx="8424936" cy="6480720"/>
          </a:xfrm>
        </p:spPr>
        <p:txBody>
          <a:bodyPr>
            <a:normAutofit/>
          </a:bodyPr>
          <a:lstStyle/>
          <a:p>
            <a:pPr algn="just">
              <a:lnSpc>
                <a:spcPct val="90000"/>
              </a:lnSpc>
            </a:pPr>
            <a:r>
              <a:rPr lang="ar-SA" sz="4000" dirty="0" smtClean="0">
                <a:solidFill>
                  <a:srgbClr val="FF0000"/>
                </a:solidFill>
                <a:latin typeface="Simplified Arabic" pitchFamily="18" charset="-78"/>
                <a:cs typeface="PT Bold Heading" pitchFamily="2" charset="-78"/>
              </a:rPr>
              <a:t>التصميمات التجريبية:</a:t>
            </a:r>
          </a:p>
          <a:p>
            <a:pPr algn="just">
              <a:lnSpc>
                <a:spcPct val="90000"/>
              </a:lnSpc>
            </a:pPr>
            <a:r>
              <a:rPr lang="ar-SA" sz="3200" b="1" dirty="0" smtClean="0">
                <a:solidFill>
                  <a:srgbClr val="FFFF00"/>
                </a:solidFill>
                <a:latin typeface="Simplified Arabic" pitchFamily="18" charset="-78"/>
                <a:cs typeface="Simplified Arabic" pitchFamily="18" charset="-78"/>
              </a:rPr>
              <a:t>هي الأعلى من حيث مستوى  الدقة والضبط، والأكثر تحقيقاً لمقتضيات الصدق الداخلي. ويُطلق عليها التصميمات التجريبية الحقيقية.</a:t>
            </a:r>
          </a:p>
          <a:p>
            <a:pPr algn="just">
              <a:lnSpc>
                <a:spcPct val="90000"/>
              </a:lnSpc>
            </a:pPr>
            <a:r>
              <a:rPr lang="ar-SA" sz="3200" b="1" dirty="0" smtClean="0">
                <a:solidFill>
                  <a:schemeClr val="tx2">
                    <a:lumMod val="50000"/>
                  </a:schemeClr>
                </a:solidFill>
                <a:latin typeface="Simplified Arabic" pitchFamily="18" charset="-78"/>
                <a:cs typeface="PT Bold Heading" pitchFamily="2" charset="-78"/>
              </a:rPr>
              <a:t>مزاياها:</a:t>
            </a:r>
          </a:p>
          <a:p>
            <a:pPr algn="just">
              <a:lnSpc>
                <a:spcPct val="90000"/>
              </a:lnSpc>
              <a:buNone/>
            </a:pPr>
            <a:r>
              <a:rPr lang="ar-SA" sz="3200" b="1" dirty="0" smtClean="0">
                <a:latin typeface="Simplified Arabic" pitchFamily="18" charset="-78"/>
                <a:cs typeface="Simplified Arabic" pitchFamily="18" charset="-78"/>
              </a:rPr>
              <a:t>1ـ تضبط المتغيرات الدخيلة المتعلقة بالظروف والخبرات التي يمكن أن يتعرض لها الأفراد أثناء التجربة، وذلك باستخدام مجموعة ضابطة.</a:t>
            </a:r>
          </a:p>
          <a:p>
            <a:pPr algn="just">
              <a:lnSpc>
                <a:spcPct val="90000"/>
              </a:lnSpc>
              <a:buNone/>
            </a:pPr>
            <a:r>
              <a:rPr lang="ar-SA" sz="3200" b="1" dirty="0" smtClean="0">
                <a:latin typeface="Simplified Arabic" pitchFamily="18" charset="-78"/>
                <a:cs typeface="Simplified Arabic" pitchFamily="18" charset="-78"/>
              </a:rPr>
              <a:t>2ـ توفر الضبط للمتغيرات الدخيلة المتعلقة بالفروق بين خصائص الأفراد، وذلك من خلال التوزيع العشوائى للأفراد بين مجموعات البحث، او استخدام المجموعات المتناظرة، أو استخدام نفس الأفراد فى الظروف التجريبية المختلفة.</a:t>
            </a:r>
          </a:p>
          <a:p>
            <a:pPr algn="just">
              <a:lnSpc>
                <a:spcPct val="90000"/>
              </a:lnSpc>
              <a:buNone/>
            </a:pPr>
            <a:r>
              <a:rPr lang="ar-SA" sz="3200" b="1" dirty="0" smtClean="0">
                <a:solidFill>
                  <a:srgbClr val="FF0000"/>
                </a:solidFill>
                <a:latin typeface="Simplified Arabic" pitchFamily="18" charset="-78"/>
                <a:cs typeface="PT Bold Heading" pitchFamily="2" charset="-78"/>
              </a:rPr>
              <a:t>وفيما يلي عرض لأنواع التصميمات التجريبية:</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88640"/>
            <a:ext cx="8424936" cy="6408712"/>
          </a:xfrm>
        </p:spPr>
        <p:txBody>
          <a:bodyPr>
            <a:normAutofit/>
          </a:bodyPr>
          <a:lstStyle/>
          <a:p>
            <a:pPr algn="just">
              <a:lnSpc>
                <a:spcPct val="90000"/>
              </a:lnSpc>
              <a:buNone/>
            </a:pPr>
            <a:r>
              <a:rPr lang="ar-SA" sz="3900" dirty="0" smtClean="0">
                <a:solidFill>
                  <a:srgbClr val="FFFF00"/>
                </a:solidFill>
                <a:latin typeface="Simplified Arabic" pitchFamily="18" charset="-78"/>
                <a:cs typeface="PT Bold Heading" pitchFamily="2" charset="-78"/>
              </a:rPr>
              <a:t>أولاًـ تصميم داخل الأفراد:</a:t>
            </a:r>
          </a:p>
          <a:p>
            <a:pPr algn="just"/>
            <a:r>
              <a:rPr lang="ar-SA" sz="3200" b="1" dirty="0" smtClean="0">
                <a:solidFill>
                  <a:srgbClr val="FF0000"/>
                </a:solidFill>
                <a:latin typeface="Simplified Arabic" pitchFamily="18" charset="-78"/>
                <a:cs typeface="Simplified Arabic" pitchFamily="18" charset="-78"/>
              </a:rPr>
              <a:t>يتم فيه تعريض نفس الأفراد لمختلف الظروف التجريبية. ويسمى بتصميم القياسات المتكررة. </a:t>
            </a:r>
            <a:r>
              <a:rPr lang="ar-SA" sz="2800" b="1" dirty="0" smtClean="0">
                <a:latin typeface="Simplified Arabic" pitchFamily="18" charset="-78"/>
                <a:cs typeface="Simplified Arabic" pitchFamily="18" charset="-78"/>
              </a:rPr>
              <a:t>وينقسم إلى قسمين، هما: </a:t>
            </a:r>
            <a:endParaRPr lang="ar-SA" sz="3200" b="1" dirty="0" smtClean="0">
              <a:latin typeface="Simplified Arabic" pitchFamily="18" charset="-78"/>
              <a:cs typeface="Simplified Arabic" pitchFamily="18" charset="-78"/>
            </a:endParaRPr>
          </a:p>
          <a:p>
            <a:pPr algn="just">
              <a:buNone/>
            </a:pPr>
            <a:r>
              <a:rPr lang="ar-SA" sz="3200" b="1" dirty="0" smtClean="0">
                <a:solidFill>
                  <a:srgbClr val="FF0000"/>
                </a:solidFill>
                <a:latin typeface="Simplified Arabic" pitchFamily="18" charset="-78"/>
                <a:cs typeface="PT Bold Heading" pitchFamily="2" charset="-78"/>
              </a:rPr>
              <a:t>أ- تصميم بسيط داخل الأفراد  وفيها: </a:t>
            </a:r>
          </a:p>
          <a:p>
            <a:pPr algn="just"/>
            <a:r>
              <a:rPr lang="ar-SA" sz="3200" b="1" dirty="0" smtClean="0">
                <a:latin typeface="Simplified Arabic" pitchFamily="18" charset="-78"/>
                <a:cs typeface="Simplified Arabic" pitchFamily="18" charset="-78"/>
              </a:rPr>
              <a:t>يستخدم متغير مستقل واحد (عامل واحد)، لذلك يسمى بتصميم العامل الواحد، وقد يتضمن هذا المتغير المستقل أكثر من مستويين أو ظرفين تجريبين.</a:t>
            </a:r>
          </a:p>
          <a:p>
            <a:pPr algn="just"/>
            <a:r>
              <a:rPr lang="ar-SA" sz="3200" b="1" u="sng" dirty="0" smtClean="0">
                <a:solidFill>
                  <a:srgbClr val="FFFF00"/>
                </a:solidFill>
                <a:latin typeface="Simplified Arabic" pitchFamily="18" charset="-78"/>
                <a:cs typeface="Simplified Arabic" pitchFamily="18" charset="-78"/>
              </a:rPr>
              <a:t>مثال: </a:t>
            </a:r>
            <a:r>
              <a:rPr lang="ar-SA" sz="3200" b="1" dirty="0" smtClean="0">
                <a:latin typeface="Simplified Arabic" pitchFamily="18" charset="-78"/>
                <a:cs typeface="Simplified Arabic" pitchFamily="18" charset="-78"/>
              </a:rPr>
              <a:t>أثر شدة الضوضاء على السرعة في حل المسائل الحسابية.</a:t>
            </a:r>
          </a:p>
          <a:p>
            <a:pPr algn="just"/>
            <a:r>
              <a:rPr lang="ar-SA" sz="3200" b="1" u="sng" dirty="0" smtClean="0">
                <a:solidFill>
                  <a:srgbClr val="00B0F0"/>
                </a:solidFill>
                <a:latin typeface="Simplified Arabic" pitchFamily="18" charset="-78"/>
                <a:cs typeface="Simplified Arabic" pitchFamily="18" charset="-78"/>
              </a:rPr>
              <a:t>المتغير المستقل: </a:t>
            </a:r>
            <a:r>
              <a:rPr lang="ar-SA" sz="3200" b="1" dirty="0" smtClean="0">
                <a:latin typeface="Simplified Arabic" pitchFamily="18" charset="-78"/>
                <a:cs typeface="Simplified Arabic" pitchFamily="18" charset="-78"/>
              </a:rPr>
              <a:t>الضوضاء ( وجود ضوضاء – عدم وجود)</a:t>
            </a:r>
          </a:p>
          <a:p>
            <a:pPr algn="just"/>
            <a:r>
              <a:rPr lang="ar-SA" sz="3200" b="1" u="sng" dirty="0" smtClean="0">
                <a:solidFill>
                  <a:srgbClr val="00B0F0"/>
                </a:solidFill>
                <a:latin typeface="Simplified Arabic" pitchFamily="18" charset="-78"/>
                <a:cs typeface="Simplified Arabic" pitchFamily="18" charset="-78"/>
              </a:rPr>
              <a:t>المتغير التابع: </a:t>
            </a:r>
            <a:r>
              <a:rPr lang="ar-SA" sz="3200" b="1" dirty="0" smtClean="0">
                <a:latin typeface="Simplified Arabic" pitchFamily="18" charset="-78"/>
                <a:cs typeface="Simplified Arabic" pitchFamily="18" charset="-78"/>
              </a:rPr>
              <a:t>سرعة حل المسائل الحسابية.</a:t>
            </a:r>
          </a:p>
          <a:p>
            <a:pPr algn="just"/>
            <a:endParaRPr lang="ar-SA" sz="3200" dirty="0" smtClean="0">
              <a:latin typeface="Simplified Arabic" pitchFamily="18" charset="-78"/>
              <a:cs typeface="Simplified Arabic" pitchFamily="18" charset="-78"/>
            </a:endParaRPr>
          </a:p>
          <a:p>
            <a:endParaRPr lang="ar-SA"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597352"/>
          </a:xfrm>
        </p:spPr>
        <p:txBody>
          <a:bodyPr/>
          <a:lstStyle/>
          <a:p>
            <a:pPr algn="just"/>
            <a:r>
              <a:rPr lang="ar-SA" sz="3200" b="1" u="sng" dirty="0" smtClean="0">
                <a:solidFill>
                  <a:srgbClr val="00B0F0"/>
                </a:solidFill>
                <a:latin typeface="Simplified Arabic" pitchFamily="18" charset="-78"/>
                <a:cs typeface="Simplified Arabic" pitchFamily="18" charset="-78"/>
              </a:rPr>
              <a:t>الإجراءات: </a:t>
            </a:r>
            <a:r>
              <a:rPr lang="ar-SA" sz="3200" b="1" dirty="0" smtClean="0">
                <a:latin typeface="Simplified Arabic" pitchFamily="18" charset="-78"/>
                <a:cs typeface="Simplified Arabic" pitchFamily="18" charset="-78"/>
              </a:rPr>
              <a:t>مجموعة واحدة تتعرض لحل المسائل الحسابية في ظل التعرض للظرفين، وتُقاس سرعة الحل.</a:t>
            </a:r>
          </a:p>
          <a:p>
            <a:pPr algn="just"/>
            <a:r>
              <a:rPr lang="ar-SA" sz="3200" b="1" dirty="0" smtClean="0">
                <a:latin typeface="Simplified Arabic" pitchFamily="18" charset="-78"/>
                <a:cs typeface="Simplified Arabic" pitchFamily="18" charset="-78"/>
              </a:rPr>
              <a:t>استخدام اختبار ت للمجموعة المترابطة.</a:t>
            </a:r>
          </a:p>
          <a:p>
            <a:pPr algn="just"/>
            <a:r>
              <a:rPr lang="ar-SA" sz="3200" b="1" dirty="0" smtClean="0">
                <a:latin typeface="Simplified Arabic" pitchFamily="18" charset="-78"/>
                <a:cs typeface="Simplified Arabic" pitchFamily="18" charset="-78"/>
              </a:rPr>
              <a:t>يُسمى تصميم بسيط داخل الأفراد 1×2</a:t>
            </a:r>
          </a:p>
          <a:p>
            <a:pPr algn="just"/>
            <a:r>
              <a:rPr lang="ar-SA" sz="3200" b="1" u="sng" dirty="0" smtClean="0">
                <a:solidFill>
                  <a:srgbClr val="FFFF00"/>
                </a:solidFill>
                <a:latin typeface="Simplified Arabic" pitchFamily="18" charset="-78"/>
                <a:cs typeface="Simplified Arabic" pitchFamily="18" charset="-78"/>
              </a:rPr>
              <a:t>مثال: </a:t>
            </a:r>
            <a:r>
              <a:rPr lang="ar-SA" sz="3600" b="1" dirty="0" smtClean="0">
                <a:solidFill>
                  <a:schemeClr val="tx2">
                    <a:lumMod val="50000"/>
                  </a:schemeClr>
                </a:solidFill>
                <a:latin typeface="Simplified Arabic" pitchFamily="18" charset="-78"/>
                <a:cs typeface="Simplified Arabic" pitchFamily="18" charset="-78"/>
              </a:rPr>
              <a:t>أثر شدة الضوء في سرعة التعرف على الحروف.</a:t>
            </a:r>
            <a:endParaRPr lang="ar-SA" sz="3200" b="1" dirty="0" smtClean="0">
              <a:solidFill>
                <a:schemeClr val="tx2">
                  <a:lumMod val="50000"/>
                </a:schemeClr>
              </a:solidFill>
              <a:latin typeface="Simplified Arabic" pitchFamily="18" charset="-78"/>
              <a:cs typeface="Simplified Arabic" pitchFamily="18" charset="-78"/>
            </a:endParaRPr>
          </a:p>
          <a:p>
            <a:pPr algn="just"/>
            <a:r>
              <a:rPr lang="ar-SA" sz="3200" b="1" dirty="0" smtClean="0">
                <a:latin typeface="Simplified Arabic" pitchFamily="18" charset="-78"/>
                <a:cs typeface="Simplified Arabic" pitchFamily="18" charset="-78"/>
              </a:rPr>
              <a:t>يتعرض كل فرد هنا لثلاثة مستويات من شدة الضوء، وتُقاس سرعة تعرف الشخص على الحروف.</a:t>
            </a:r>
          </a:p>
          <a:p>
            <a:pPr algn="just"/>
            <a:r>
              <a:rPr lang="ar-SA" sz="3200" b="1" dirty="0" smtClean="0">
                <a:latin typeface="Simplified Arabic" pitchFamily="18" charset="-78"/>
                <a:cs typeface="Simplified Arabic" pitchFamily="18" charset="-78"/>
              </a:rPr>
              <a:t>يستخدم أسلوب تحليل التباين أحادى الاتجاه.</a:t>
            </a:r>
          </a:p>
          <a:p>
            <a:pPr algn="just"/>
            <a:r>
              <a:rPr lang="ar-SA" sz="3200" b="1" dirty="0" smtClean="0">
                <a:latin typeface="Simplified Arabic" pitchFamily="18" charset="-78"/>
                <a:cs typeface="Simplified Arabic" pitchFamily="18" charset="-78"/>
              </a:rPr>
              <a:t>وفيما يلي عرض للتصميم التجريبي لهاتين الدراستين: </a:t>
            </a:r>
            <a:endParaRPr lang="en-US" sz="3200" b="1" dirty="0" smtClean="0">
              <a:latin typeface="Simplified Arabic" pitchFamily="18" charset="-78"/>
              <a:cs typeface="Simplified Arabic" pitchFamily="18" charset="-78"/>
            </a:endParaRPr>
          </a:p>
          <a:p>
            <a:endParaRPr lang="ar-SA"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67544" y="3933056"/>
          <a:ext cx="8496300" cy="2585720"/>
        </p:xfrm>
        <a:graphic>
          <a:graphicData uri="http://schemas.openxmlformats.org/drawingml/2006/table">
            <a:tbl>
              <a:tblPr rtl="1" firstRow="1" bandRow="1">
                <a:tableStyleId>{284E427A-3D55-4303-BF80-6455036E1DE7}</a:tableStyleId>
              </a:tblPr>
              <a:tblGrid>
                <a:gridCol w="2124075"/>
                <a:gridCol w="2124075"/>
                <a:gridCol w="2124075"/>
                <a:gridCol w="2124075"/>
              </a:tblGrid>
              <a:tr h="320040">
                <a:tc rowSpan="2">
                  <a:txBody>
                    <a:bodyPr/>
                    <a:lstStyle/>
                    <a:p>
                      <a:pPr algn="ctr" rtl="1"/>
                      <a:r>
                        <a:rPr lang="ar-SA" b="1" dirty="0" smtClean="0">
                          <a:latin typeface="Simplified Arabic" pitchFamily="18" charset="-78"/>
                          <a:cs typeface="Simplified Arabic" pitchFamily="18" charset="-78"/>
                        </a:rPr>
                        <a:t>           المتغير</a:t>
                      </a:r>
                    </a:p>
                    <a:p>
                      <a:pPr algn="ctr" rtl="1"/>
                      <a:r>
                        <a:rPr lang="ar-SA" b="1" dirty="0" smtClean="0">
                          <a:latin typeface="Simplified Arabic" pitchFamily="18" charset="-78"/>
                          <a:cs typeface="Simplified Arabic" pitchFamily="18" charset="-78"/>
                        </a:rPr>
                        <a:t>الأفراد</a:t>
                      </a:r>
                      <a:endParaRPr lang="ar-SA" b="1" dirty="0">
                        <a:latin typeface="Simplified Arabic" pitchFamily="18" charset="-78"/>
                        <a:cs typeface="Simplified Arabic" pitchFamily="18" charset="-78"/>
                      </a:endParaRPr>
                    </a:p>
                  </a:txBody>
                  <a:tcPr>
                    <a:lnL w="12000" cap="flat" cmpd="sng" algn="ctr">
                      <a:noFill/>
                      <a:prstDash val="solid"/>
                    </a:lnL>
                    <a:lnR>
                      <a:noFill/>
                    </a:lnR>
                    <a:lnT w="12000" cap="flat" cmpd="sng" algn="ctr">
                      <a:noFill/>
                      <a:prstDash val="solid"/>
                    </a:lnT>
                    <a:lnB w="19050" cap="flat" cmpd="sng" algn="ctr">
                      <a:noFill/>
                      <a:prstDash val="solid"/>
                    </a:lnB>
                    <a:lnTlToBr w="12700" cap="flat" cmpd="sng" algn="ctr">
                      <a:solidFill>
                        <a:schemeClr val="bg1"/>
                      </a:solidFill>
                      <a:prstDash val="solid"/>
                      <a:round/>
                      <a:headEnd type="none" w="med" len="med"/>
                      <a:tailEnd type="none" w="med" len="med"/>
                    </a:lnTlToBr>
                    <a:lnBlToTr w="12700" cmpd="sng">
                      <a:noFill/>
                      <a:prstDash val="solid"/>
                    </a:lnBlToTr>
                  </a:tcPr>
                </a:tc>
                <a:tc gridSpan="3">
                  <a:txBody>
                    <a:bodyPr/>
                    <a:lstStyle/>
                    <a:p>
                      <a:pPr algn="ctr" rtl="1"/>
                      <a:r>
                        <a:rPr lang="ar-SA" b="1" dirty="0" smtClean="0">
                          <a:latin typeface="Simplified Arabic" pitchFamily="18" charset="-78"/>
                          <a:cs typeface="Simplified Arabic" pitchFamily="18" charset="-78"/>
                        </a:rPr>
                        <a:t>شدة الضوضاء </a:t>
                      </a:r>
                      <a:endParaRPr lang="ar-SA" b="1" dirty="0">
                        <a:latin typeface="Simplified Arabic" pitchFamily="18" charset="-78"/>
                        <a:cs typeface="Simplified Arabic" pitchFamily="18" charset="-78"/>
                      </a:endParaRPr>
                    </a:p>
                  </a:txBody>
                  <a:tcPr>
                    <a:lnL>
                      <a:noFill/>
                    </a:lnL>
                    <a:lnR w="12000" cap="flat" cmpd="sng" algn="ctr">
                      <a:noFill/>
                      <a:prstDash val="solid"/>
                    </a:lnR>
                    <a:lnT w="12000" cap="flat" cmpd="sng" algn="ctr">
                      <a:noFill/>
                      <a:prstDash val="solid"/>
                    </a:lnT>
                    <a:lnB w="19050" cap="flat" cmpd="sng" algn="ctr">
                      <a:noFill/>
                      <a:prstDash val="solid"/>
                    </a:lnB>
                    <a:lnTlToBr w="12700" cmpd="sng">
                      <a:noFill/>
                      <a:prstDash val="solid"/>
                    </a:lnTlToBr>
                    <a:lnBlToTr w="12700" cmpd="sng">
                      <a:noFill/>
                      <a:prstDash val="solid"/>
                    </a:lnBlToTr>
                  </a:tcPr>
                </a:tc>
                <a:tc hMerge="1">
                  <a:txBody>
                    <a:bodyPr/>
                    <a:lstStyle/>
                    <a:p>
                      <a:pPr rtl="1"/>
                      <a:endParaRPr lang="ar-SA" dirty="0"/>
                    </a:p>
                  </a:txBody>
                  <a:tcPr>
                    <a:lnB w="12700" cap="flat" cmpd="sng" algn="ctr">
                      <a:solidFill>
                        <a:schemeClr val="bg1"/>
                      </a:solidFill>
                      <a:prstDash val="solid"/>
                      <a:round/>
                      <a:headEnd type="none" w="med" len="med"/>
                      <a:tailEnd type="none" w="med" len="med"/>
                    </a:lnB>
                  </a:tcPr>
                </a:tc>
                <a:tc hMerge="1">
                  <a:txBody>
                    <a:bodyPr/>
                    <a:lstStyle/>
                    <a:p>
                      <a:pPr rtl="1"/>
                      <a:endParaRPr lang="ar-SA"/>
                    </a:p>
                  </a:txBody>
                  <a:tcPr>
                    <a:lnB w="12700" cap="flat" cmpd="sng" algn="ctr">
                      <a:solidFill>
                        <a:schemeClr val="bg1"/>
                      </a:solidFill>
                      <a:prstDash val="solid"/>
                      <a:round/>
                      <a:headEnd type="none" w="med" len="med"/>
                      <a:tailEnd type="none" w="med" len="med"/>
                    </a:lnB>
                  </a:tcPr>
                </a:tc>
              </a:tr>
              <a:tr h="320040">
                <a:tc vMerge="1">
                  <a:txBody>
                    <a:bodyPr/>
                    <a:lstStyle/>
                    <a:p>
                      <a:pPr rtl="1"/>
                      <a:endParaRPr lang="ar-SA"/>
                    </a:p>
                  </a:txBody>
                  <a:tcPr/>
                </a:tc>
                <a:tc>
                  <a:txBody>
                    <a:bodyPr/>
                    <a:lstStyle/>
                    <a:p>
                      <a:pPr algn="ctr" rtl="1"/>
                      <a:r>
                        <a:rPr lang="ar-SA" b="1" dirty="0" smtClean="0">
                          <a:latin typeface="Simplified Arabic" pitchFamily="18" charset="-78"/>
                          <a:cs typeface="Simplified Arabic" pitchFamily="18" charset="-78"/>
                        </a:rPr>
                        <a:t>منخفضة </a:t>
                      </a:r>
                      <a:endParaRPr lang="ar-SA" b="1" dirty="0">
                        <a:latin typeface="Simplified Arabic" pitchFamily="18" charset="-78"/>
                        <a:cs typeface="Simplified Arabic" pitchFamily="18" charset="-78"/>
                      </a:endParaRPr>
                    </a:p>
                  </a:txBody>
                  <a:tcPr>
                    <a:lnL w="19050" cap="flat" cmpd="sng" algn="ctr">
                      <a:noFill/>
                      <a:prstDash val="solid"/>
                    </a:lnL>
                    <a:lnR w="12000" cap="flat" cmpd="sng" algn="ctr">
                      <a:noFill/>
                      <a:prstDash val="solid"/>
                    </a:lnR>
                    <a:lnT w="19050" cap="flat" cmpd="sng" algn="ctr">
                      <a:noFill/>
                      <a:prstDash val="solid"/>
                    </a:lnT>
                    <a:lnB w="12000" cap="flat" cmpd="sng" algn="ctr">
                      <a:noFill/>
                      <a:prstDash val="solid"/>
                    </a:lnB>
                    <a:lnTlToBr w="12700" cmpd="sng">
                      <a:noFill/>
                      <a:prstDash val="solid"/>
                    </a:lnTlToBr>
                    <a:lnBlToTr w="12700" cmpd="sng">
                      <a:noFill/>
                      <a:prstDash val="solid"/>
                    </a:lnBlToTr>
                  </a:tcPr>
                </a:tc>
                <a:tc>
                  <a:txBody>
                    <a:bodyPr/>
                    <a:lstStyle/>
                    <a:p>
                      <a:pPr algn="ctr" rtl="1"/>
                      <a:r>
                        <a:rPr lang="ar-SA" b="1" dirty="0" smtClean="0">
                          <a:latin typeface="Simplified Arabic" pitchFamily="18" charset="-78"/>
                          <a:cs typeface="Simplified Arabic" pitchFamily="18" charset="-78"/>
                        </a:rPr>
                        <a:t>متوسطة</a:t>
                      </a:r>
                      <a:endParaRPr lang="ar-SA" b="1" dirty="0">
                        <a:latin typeface="Simplified Arabic" pitchFamily="18" charset="-78"/>
                        <a:cs typeface="Simplified Arabic" pitchFamily="18" charset="-78"/>
                      </a:endParaRPr>
                    </a:p>
                  </a:txBody>
                  <a:tcPr>
                    <a:lnL w="12000" cap="flat" cmpd="sng" algn="ctr">
                      <a:noFill/>
                      <a:prstDash val="solid"/>
                    </a:lnL>
                    <a:lnR w="12000" cap="flat" cmpd="sng" algn="ctr">
                      <a:noFill/>
                      <a:prstDash val="solid"/>
                    </a:lnR>
                    <a:lnT w="19050" cap="flat" cmpd="sng" algn="ctr">
                      <a:noFill/>
                      <a:prstDash val="solid"/>
                    </a:lnT>
                    <a:lnB w="12000" cap="flat" cmpd="sng" algn="ctr">
                      <a:noFill/>
                      <a:prstDash val="solid"/>
                    </a:lnB>
                    <a:lnTlToBr w="12700" cmpd="sng">
                      <a:noFill/>
                      <a:prstDash val="solid"/>
                    </a:lnTlToBr>
                    <a:lnBlToTr w="12700" cmpd="sng">
                      <a:noFill/>
                      <a:prstDash val="solid"/>
                    </a:lnBlToTr>
                  </a:tcPr>
                </a:tc>
                <a:tc>
                  <a:txBody>
                    <a:bodyPr/>
                    <a:lstStyle/>
                    <a:p>
                      <a:pPr algn="ctr" rtl="1"/>
                      <a:r>
                        <a:rPr lang="ar-SA" b="1" dirty="0" smtClean="0">
                          <a:latin typeface="Simplified Arabic" pitchFamily="18" charset="-78"/>
                          <a:cs typeface="Simplified Arabic" pitchFamily="18" charset="-78"/>
                        </a:rPr>
                        <a:t>مرتفعة</a:t>
                      </a:r>
                      <a:endParaRPr lang="ar-SA" b="1" dirty="0">
                        <a:latin typeface="Simplified Arabic" pitchFamily="18" charset="-78"/>
                        <a:cs typeface="Simplified Arabic" pitchFamily="18" charset="-78"/>
                      </a:endParaRPr>
                    </a:p>
                  </a:txBody>
                  <a:tcPr>
                    <a:lnL w="12000" cap="flat" cmpd="sng" algn="ctr">
                      <a:noFill/>
                      <a:prstDash val="solid"/>
                    </a:lnL>
                    <a:lnR w="12000" cap="flat" cmpd="sng" algn="ctr">
                      <a:noFill/>
                      <a:prstDash val="solid"/>
                    </a:lnR>
                    <a:lnT w="19050" cap="flat" cmpd="sng" algn="ctr">
                      <a:noFill/>
                      <a:prstDash val="solid"/>
                    </a:lnT>
                    <a:lnB w="12000" cap="flat" cmpd="sng" algn="ctr">
                      <a:noFill/>
                      <a:prstDash val="solid"/>
                    </a:lnB>
                    <a:lnTlToBr w="12700" cmpd="sng">
                      <a:noFill/>
                      <a:prstDash val="solid"/>
                    </a:lnTlToBr>
                    <a:lnBlToTr w="12700" cmpd="sng">
                      <a:noFill/>
                      <a:prstDash val="solid"/>
                    </a:lnBlToTr>
                  </a:tcPr>
                </a:tc>
              </a:tr>
              <a:tr h="370840">
                <a:tc>
                  <a:txBody>
                    <a:bodyPr/>
                    <a:lstStyle/>
                    <a:p>
                      <a:pPr algn="ctr" rtl="1"/>
                      <a:r>
                        <a:rPr lang="ar-SA" b="1" dirty="0" smtClean="0">
                          <a:latin typeface="Simplified Arabic" pitchFamily="18" charset="-78"/>
                          <a:cs typeface="Simplified Arabic" pitchFamily="18" charset="-78"/>
                        </a:rPr>
                        <a:t>الأول</a:t>
                      </a:r>
                      <a:endParaRPr lang="ar-SA" b="1" dirty="0">
                        <a:latin typeface="Simplified Arabic" pitchFamily="18" charset="-78"/>
                        <a:cs typeface="Simplified Arabic" pitchFamily="18" charset="-78"/>
                      </a:endParaRPr>
                    </a:p>
                  </a:txBody>
                  <a:tcPr>
                    <a:lnL w="12000" cap="flat" cmpd="sng" algn="ctr">
                      <a:noFill/>
                      <a:prstDash val="solid"/>
                    </a:lnL>
                    <a:lnR w="12000" cap="flat" cmpd="sng" algn="ctr">
                      <a:noFill/>
                      <a:prstDash val="solid"/>
                    </a:lnR>
                    <a:lnT w="19050" cap="flat" cmpd="sng" algn="ctr">
                      <a:noFill/>
                      <a:prstDash val="solid"/>
                    </a:lnT>
                    <a:lnB w="12000" cap="flat" cmpd="sng" algn="ctr">
                      <a:noFill/>
                      <a:prstDash val="solid"/>
                    </a:lnB>
                    <a:lnTlToBr w="12700" cmpd="sng">
                      <a:noFill/>
                      <a:prstDash val="solid"/>
                    </a:lnTlToBr>
                    <a:lnBlToTr w="12700" cmpd="sng">
                      <a:noFill/>
                      <a:prstDash val="solid"/>
                    </a:lnBlToTr>
                  </a:tcPr>
                </a:tc>
                <a:tc>
                  <a:txBody>
                    <a:bodyPr/>
                    <a:lstStyle/>
                    <a:p>
                      <a:pPr algn="ctr" rtl="1"/>
                      <a:endParaRPr lang="ar-SA" b="1" dirty="0">
                        <a:latin typeface="Simplified Arabic" pitchFamily="18" charset="-78"/>
                        <a:cs typeface="Simplified Arabic" pitchFamily="18" charset="-78"/>
                      </a:endParaRPr>
                    </a:p>
                  </a:txBody>
                  <a:tcPr>
                    <a:lnL w="12000" cap="flat" cmpd="sng" algn="ctr">
                      <a:noFill/>
                      <a:prstDash val="solid"/>
                    </a:lnL>
                    <a:lnR w="12000" cap="flat" cmpd="sng" algn="ctr">
                      <a:noFill/>
                      <a:prstDash val="solid"/>
                    </a:lnR>
                    <a:lnT w="12000" cap="flat" cmpd="sng" algn="ctr">
                      <a:noFill/>
                      <a:prstDash val="solid"/>
                    </a:lnT>
                    <a:lnB w="12000" cap="flat" cmpd="sng" algn="ctr">
                      <a:noFill/>
                      <a:prstDash val="solid"/>
                    </a:lnB>
                    <a:lnTlToBr w="12700" cmpd="sng">
                      <a:noFill/>
                      <a:prstDash val="solid"/>
                    </a:lnTlToBr>
                    <a:lnBlToTr w="12700" cmpd="sng">
                      <a:noFill/>
                      <a:prstDash val="solid"/>
                    </a:lnBlToTr>
                  </a:tcPr>
                </a:tc>
                <a:tc>
                  <a:txBody>
                    <a:bodyPr/>
                    <a:lstStyle/>
                    <a:p>
                      <a:pPr algn="ctr" rtl="1"/>
                      <a:endParaRPr lang="ar-SA" b="1" dirty="0">
                        <a:latin typeface="Simplified Arabic" pitchFamily="18" charset="-78"/>
                        <a:cs typeface="Simplified Arabic" pitchFamily="18" charset="-78"/>
                      </a:endParaRPr>
                    </a:p>
                  </a:txBody>
                  <a:tcPr>
                    <a:lnL w="12000" cap="flat" cmpd="sng" algn="ctr">
                      <a:noFill/>
                      <a:prstDash val="solid"/>
                    </a:lnL>
                    <a:lnR w="12000" cap="flat" cmpd="sng" algn="ctr">
                      <a:noFill/>
                      <a:prstDash val="solid"/>
                    </a:lnR>
                    <a:lnT w="12000" cap="flat" cmpd="sng" algn="ctr">
                      <a:noFill/>
                      <a:prstDash val="solid"/>
                    </a:lnT>
                    <a:lnB w="12000" cap="flat" cmpd="sng" algn="ctr">
                      <a:noFill/>
                      <a:prstDash val="solid"/>
                    </a:lnB>
                    <a:lnTlToBr w="12700" cmpd="sng">
                      <a:noFill/>
                      <a:prstDash val="solid"/>
                    </a:lnTlToBr>
                    <a:lnBlToTr w="12700" cmpd="sng">
                      <a:noFill/>
                      <a:prstDash val="solid"/>
                    </a:lnBlToTr>
                  </a:tcPr>
                </a:tc>
                <a:tc>
                  <a:txBody>
                    <a:bodyPr/>
                    <a:lstStyle/>
                    <a:p>
                      <a:pPr algn="ctr" rtl="1"/>
                      <a:endParaRPr lang="ar-SA" b="1" dirty="0">
                        <a:latin typeface="Simplified Arabic" pitchFamily="18" charset="-78"/>
                        <a:cs typeface="Simplified Arabic" pitchFamily="18" charset="-78"/>
                      </a:endParaRPr>
                    </a:p>
                  </a:txBody>
                  <a:tcPr>
                    <a:lnL w="12000" cap="flat" cmpd="sng" algn="ctr">
                      <a:noFill/>
                      <a:prstDash val="solid"/>
                    </a:lnL>
                    <a:lnR w="12000" cap="flat" cmpd="sng" algn="ctr">
                      <a:noFill/>
                      <a:prstDash val="solid"/>
                    </a:lnR>
                    <a:lnT w="12000" cap="flat" cmpd="sng" algn="ctr">
                      <a:noFill/>
                      <a:prstDash val="solid"/>
                    </a:lnT>
                    <a:lnB w="12000" cap="flat" cmpd="sng" algn="ctr">
                      <a:noFill/>
                      <a:prstDash val="solid"/>
                    </a:lnB>
                    <a:lnTlToBr w="12700" cmpd="sng">
                      <a:noFill/>
                      <a:prstDash val="solid"/>
                    </a:lnTlToBr>
                    <a:lnBlToTr w="12700" cmpd="sng">
                      <a:noFill/>
                      <a:prstDash val="solid"/>
                    </a:lnBlToTr>
                  </a:tcPr>
                </a:tc>
              </a:tr>
              <a:tr h="370840">
                <a:tc>
                  <a:txBody>
                    <a:bodyPr/>
                    <a:lstStyle/>
                    <a:p>
                      <a:pPr algn="ctr" rtl="1"/>
                      <a:r>
                        <a:rPr lang="ar-SA" b="1" dirty="0" smtClean="0">
                          <a:latin typeface="Simplified Arabic" pitchFamily="18" charset="-78"/>
                          <a:cs typeface="Simplified Arabic" pitchFamily="18" charset="-78"/>
                        </a:rPr>
                        <a:t>الثاني</a:t>
                      </a:r>
                      <a:endParaRPr lang="ar-SA" b="1" dirty="0">
                        <a:latin typeface="Simplified Arabic" pitchFamily="18" charset="-78"/>
                        <a:cs typeface="Simplified Arabic" pitchFamily="18" charset="-78"/>
                      </a:endParaRPr>
                    </a:p>
                  </a:txBody>
                  <a:tcPr>
                    <a:lnL w="12000" cap="flat" cmpd="sng" algn="ctr">
                      <a:noFill/>
                      <a:prstDash val="solid"/>
                    </a:lnL>
                    <a:lnR w="12000" cap="flat" cmpd="sng" algn="ctr">
                      <a:noFill/>
                      <a:prstDash val="solid"/>
                    </a:lnR>
                    <a:lnT w="12000" cap="flat" cmpd="sng" algn="ctr">
                      <a:noFill/>
                      <a:prstDash val="solid"/>
                    </a:lnT>
                    <a:lnB w="12000" cap="flat" cmpd="sng" algn="ctr">
                      <a:noFill/>
                      <a:prstDash val="solid"/>
                    </a:lnB>
                    <a:lnTlToBr w="12700" cmpd="sng">
                      <a:noFill/>
                      <a:prstDash val="solid"/>
                    </a:lnTlToBr>
                    <a:lnBlToTr w="12700" cmpd="sng">
                      <a:noFill/>
                      <a:prstDash val="solid"/>
                    </a:lnBlToTr>
                  </a:tcPr>
                </a:tc>
                <a:tc>
                  <a:txBody>
                    <a:bodyPr/>
                    <a:lstStyle/>
                    <a:p>
                      <a:pPr algn="ctr" rtl="1"/>
                      <a:endParaRPr lang="ar-SA" b="1" dirty="0">
                        <a:latin typeface="Simplified Arabic" pitchFamily="18" charset="-78"/>
                        <a:cs typeface="Simplified Arabic" pitchFamily="18" charset="-78"/>
                      </a:endParaRPr>
                    </a:p>
                  </a:txBody>
                  <a:tcPr>
                    <a:lnL w="12000" cap="flat" cmpd="sng" algn="ctr">
                      <a:noFill/>
                      <a:prstDash val="solid"/>
                    </a:lnL>
                    <a:lnR w="12000" cap="flat" cmpd="sng" algn="ctr">
                      <a:noFill/>
                      <a:prstDash val="solid"/>
                    </a:lnR>
                    <a:lnT w="12000" cap="flat" cmpd="sng" algn="ctr">
                      <a:noFill/>
                      <a:prstDash val="solid"/>
                    </a:lnT>
                    <a:lnB w="12000" cap="flat" cmpd="sng" algn="ctr">
                      <a:noFill/>
                      <a:prstDash val="solid"/>
                    </a:lnB>
                    <a:lnTlToBr w="12700" cmpd="sng">
                      <a:noFill/>
                      <a:prstDash val="solid"/>
                    </a:lnTlToBr>
                    <a:lnBlToTr w="12700" cmpd="sng">
                      <a:noFill/>
                      <a:prstDash val="solid"/>
                    </a:lnBlToTr>
                  </a:tcPr>
                </a:tc>
                <a:tc>
                  <a:txBody>
                    <a:bodyPr/>
                    <a:lstStyle/>
                    <a:p>
                      <a:pPr algn="ctr" rtl="1"/>
                      <a:endParaRPr lang="ar-SA" b="1" dirty="0">
                        <a:latin typeface="Simplified Arabic" pitchFamily="18" charset="-78"/>
                        <a:cs typeface="Simplified Arabic" pitchFamily="18" charset="-78"/>
                      </a:endParaRPr>
                    </a:p>
                  </a:txBody>
                  <a:tcPr>
                    <a:lnL w="12000" cap="flat" cmpd="sng" algn="ctr">
                      <a:noFill/>
                      <a:prstDash val="solid"/>
                    </a:lnL>
                    <a:lnR w="12000" cap="flat" cmpd="sng" algn="ctr">
                      <a:noFill/>
                      <a:prstDash val="solid"/>
                    </a:lnR>
                    <a:lnT w="12000" cap="flat" cmpd="sng" algn="ctr">
                      <a:noFill/>
                      <a:prstDash val="solid"/>
                    </a:lnT>
                    <a:lnB w="12000" cap="flat" cmpd="sng" algn="ctr">
                      <a:noFill/>
                      <a:prstDash val="solid"/>
                    </a:lnB>
                    <a:lnTlToBr w="12700" cmpd="sng">
                      <a:noFill/>
                      <a:prstDash val="solid"/>
                    </a:lnTlToBr>
                    <a:lnBlToTr w="12700" cmpd="sng">
                      <a:noFill/>
                      <a:prstDash val="solid"/>
                    </a:lnBlToTr>
                  </a:tcPr>
                </a:tc>
                <a:tc>
                  <a:txBody>
                    <a:bodyPr/>
                    <a:lstStyle/>
                    <a:p>
                      <a:pPr algn="ctr" rtl="1"/>
                      <a:endParaRPr lang="ar-SA" b="1" dirty="0">
                        <a:latin typeface="Simplified Arabic" pitchFamily="18" charset="-78"/>
                        <a:cs typeface="Simplified Arabic" pitchFamily="18" charset="-78"/>
                      </a:endParaRPr>
                    </a:p>
                  </a:txBody>
                  <a:tcPr>
                    <a:lnL w="12000" cap="flat" cmpd="sng" algn="ctr">
                      <a:noFill/>
                      <a:prstDash val="solid"/>
                    </a:lnL>
                    <a:lnR w="12000" cap="flat" cmpd="sng" algn="ctr">
                      <a:noFill/>
                      <a:prstDash val="solid"/>
                    </a:lnR>
                    <a:lnT w="12000" cap="flat" cmpd="sng" algn="ctr">
                      <a:noFill/>
                      <a:prstDash val="solid"/>
                    </a:lnT>
                    <a:lnB w="12000" cap="flat" cmpd="sng" algn="ctr">
                      <a:noFill/>
                      <a:prstDash val="solid"/>
                    </a:lnB>
                    <a:lnTlToBr w="12700" cmpd="sng">
                      <a:noFill/>
                      <a:prstDash val="solid"/>
                    </a:lnTlToBr>
                    <a:lnBlToTr w="12700" cmpd="sng">
                      <a:noFill/>
                      <a:prstDash val="solid"/>
                    </a:lnBlToTr>
                  </a:tcPr>
                </a:tc>
              </a:tr>
              <a:tr h="370840">
                <a:tc>
                  <a:txBody>
                    <a:bodyPr/>
                    <a:lstStyle/>
                    <a:p>
                      <a:pPr algn="ctr" rtl="1"/>
                      <a:r>
                        <a:rPr lang="ar-SA" b="1" dirty="0" smtClean="0">
                          <a:latin typeface="Simplified Arabic" pitchFamily="18" charset="-78"/>
                          <a:cs typeface="Simplified Arabic" pitchFamily="18" charset="-78"/>
                        </a:rPr>
                        <a:t>الثالث</a:t>
                      </a:r>
                      <a:endParaRPr lang="ar-SA" b="1" dirty="0">
                        <a:latin typeface="Simplified Arabic" pitchFamily="18" charset="-78"/>
                        <a:cs typeface="Simplified Arabic" pitchFamily="18" charset="-78"/>
                      </a:endParaRPr>
                    </a:p>
                  </a:txBody>
                  <a:tcPr>
                    <a:lnL w="12000" cap="flat" cmpd="sng" algn="ctr">
                      <a:noFill/>
                      <a:prstDash val="solid"/>
                    </a:lnL>
                    <a:lnR w="12000" cap="flat" cmpd="sng" algn="ctr">
                      <a:noFill/>
                      <a:prstDash val="solid"/>
                    </a:lnR>
                    <a:lnT w="12000" cap="flat" cmpd="sng" algn="ctr">
                      <a:noFill/>
                      <a:prstDash val="solid"/>
                    </a:lnT>
                    <a:lnB w="12000" cap="flat" cmpd="sng" algn="ctr">
                      <a:noFill/>
                      <a:prstDash val="solid"/>
                    </a:lnB>
                    <a:lnTlToBr w="12700" cmpd="sng">
                      <a:noFill/>
                      <a:prstDash val="solid"/>
                    </a:lnTlToBr>
                    <a:lnBlToTr w="12700" cmpd="sng">
                      <a:noFill/>
                      <a:prstDash val="solid"/>
                    </a:lnBlToTr>
                  </a:tcPr>
                </a:tc>
                <a:tc>
                  <a:txBody>
                    <a:bodyPr/>
                    <a:lstStyle/>
                    <a:p>
                      <a:pPr algn="ctr" rtl="1"/>
                      <a:endParaRPr lang="ar-SA" b="1" dirty="0">
                        <a:latin typeface="Simplified Arabic" pitchFamily="18" charset="-78"/>
                        <a:cs typeface="Simplified Arabic" pitchFamily="18" charset="-78"/>
                      </a:endParaRPr>
                    </a:p>
                  </a:txBody>
                  <a:tcPr>
                    <a:lnL w="12000" cap="flat" cmpd="sng" algn="ctr">
                      <a:noFill/>
                      <a:prstDash val="solid"/>
                    </a:lnL>
                    <a:lnR w="12000" cap="flat" cmpd="sng" algn="ctr">
                      <a:noFill/>
                      <a:prstDash val="solid"/>
                    </a:lnR>
                    <a:lnT w="12000" cap="flat" cmpd="sng" algn="ctr">
                      <a:noFill/>
                      <a:prstDash val="solid"/>
                    </a:lnT>
                    <a:lnB w="12000" cap="flat" cmpd="sng" algn="ctr">
                      <a:noFill/>
                      <a:prstDash val="solid"/>
                    </a:lnB>
                    <a:lnTlToBr w="12700" cmpd="sng">
                      <a:noFill/>
                      <a:prstDash val="solid"/>
                    </a:lnTlToBr>
                    <a:lnBlToTr w="12700" cmpd="sng">
                      <a:noFill/>
                      <a:prstDash val="solid"/>
                    </a:lnBlToTr>
                  </a:tcPr>
                </a:tc>
                <a:tc>
                  <a:txBody>
                    <a:bodyPr/>
                    <a:lstStyle/>
                    <a:p>
                      <a:pPr algn="ctr" rtl="1"/>
                      <a:endParaRPr lang="ar-SA" b="1" dirty="0">
                        <a:latin typeface="Simplified Arabic" pitchFamily="18" charset="-78"/>
                        <a:cs typeface="Simplified Arabic" pitchFamily="18" charset="-78"/>
                      </a:endParaRPr>
                    </a:p>
                  </a:txBody>
                  <a:tcPr>
                    <a:lnL w="12000" cap="flat" cmpd="sng" algn="ctr">
                      <a:noFill/>
                      <a:prstDash val="solid"/>
                    </a:lnL>
                    <a:lnR w="12000" cap="flat" cmpd="sng" algn="ctr">
                      <a:noFill/>
                      <a:prstDash val="solid"/>
                    </a:lnR>
                    <a:lnT w="12000" cap="flat" cmpd="sng" algn="ctr">
                      <a:noFill/>
                      <a:prstDash val="solid"/>
                    </a:lnT>
                    <a:lnB w="12000" cap="flat" cmpd="sng" algn="ctr">
                      <a:noFill/>
                      <a:prstDash val="solid"/>
                    </a:lnB>
                    <a:lnTlToBr w="12700" cmpd="sng">
                      <a:noFill/>
                      <a:prstDash val="solid"/>
                    </a:lnTlToBr>
                    <a:lnBlToTr w="12700" cmpd="sng">
                      <a:noFill/>
                      <a:prstDash val="solid"/>
                    </a:lnBlToTr>
                  </a:tcPr>
                </a:tc>
                <a:tc>
                  <a:txBody>
                    <a:bodyPr/>
                    <a:lstStyle/>
                    <a:p>
                      <a:pPr algn="ctr" rtl="1"/>
                      <a:endParaRPr lang="ar-SA" b="1" dirty="0">
                        <a:latin typeface="Simplified Arabic" pitchFamily="18" charset="-78"/>
                        <a:cs typeface="Simplified Arabic" pitchFamily="18" charset="-78"/>
                      </a:endParaRPr>
                    </a:p>
                  </a:txBody>
                  <a:tcPr>
                    <a:lnL w="12000" cap="flat" cmpd="sng" algn="ctr">
                      <a:noFill/>
                      <a:prstDash val="solid"/>
                    </a:lnL>
                    <a:lnR w="12000" cap="flat" cmpd="sng" algn="ctr">
                      <a:noFill/>
                      <a:prstDash val="solid"/>
                    </a:lnR>
                    <a:lnT w="12000" cap="flat" cmpd="sng" algn="ctr">
                      <a:noFill/>
                      <a:prstDash val="solid"/>
                    </a:lnT>
                    <a:lnB w="12000" cap="flat" cmpd="sng" algn="ctr">
                      <a:noFill/>
                      <a:prstDash val="solid"/>
                    </a:lnB>
                    <a:lnTlToBr w="12700" cmpd="sng">
                      <a:noFill/>
                      <a:prstDash val="solid"/>
                    </a:lnTlToBr>
                    <a:lnBlToTr w="12700" cmpd="sng">
                      <a:noFill/>
                      <a:prstDash val="solid"/>
                    </a:lnBlToTr>
                  </a:tcPr>
                </a:tc>
              </a:tr>
              <a:tr h="370840">
                <a:tc>
                  <a:txBody>
                    <a:bodyPr/>
                    <a:lstStyle/>
                    <a:p>
                      <a:pPr algn="ctr" rtl="1"/>
                      <a:r>
                        <a:rPr lang="ar-SA" b="1" dirty="0" smtClean="0">
                          <a:latin typeface="Simplified Arabic" pitchFamily="18" charset="-78"/>
                          <a:cs typeface="Simplified Arabic" pitchFamily="18" charset="-78"/>
                        </a:rPr>
                        <a:t>الرابع </a:t>
                      </a:r>
                      <a:endParaRPr lang="ar-SA" b="1" dirty="0">
                        <a:latin typeface="Simplified Arabic" pitchFamily="18" charset="-78"/>
                        <a:cs typeface="Simplified Arabic" pitchFamily="18" charset="-78"/>
                      </a:endParaRPr>
                    </a:p>
                  </a:txBody>
                  <a:tcPr>
                    <a:lnL w="12000" cap="flat" cmpd="sng" algn="ctr">
                      <a:noFill/>
                      <a:prstDash val="solid"/>
                    </a:lnL>
                    <a:lnR w="12000" cap="flat" cmpd="sng" algn="ctr">
                      <a:noFill/>
                      <a:prstDash val="solid"/>
                    </a:lnR>
                    <a:lnT w="12000" cap="flat" cmpd="sng" algn="ctr">
                      <a:noFill/>
                      <a:prstDash val="solid"/>
                    </a:lnT>
                    <a:lnB w="12000" cap="flat" cmpd="sng" algn="ctr">
                      <a:noFill/>
                      <a:prstDash val="solid"/>
                    </a:lnB>
                    <a:lnTlToBr w="12700" cmpd="sng">
                      <a:noFill/>
                      <a:prstDash val="solid"/>
                    </a:lnTlToBr>
                    <a:lnBlToTr w="12700" cmpd="sng">
                      <a:noFill/>
                      <a:prstDash val="solid"/>
                    </a:lnBlToTr>
                  </a:tcPr>
                </a:tc>
                <a:tc>
                  <a:txBody>
                    <a:bodyPr/>
                    <a:lstStyle/>
                    <a:p>
                      <a:pPr algn="ctr" rtl="1"/>
                      <a:endParaRPr lang="ar-SA" b="1" dirty="0">
                        <a:latin typeface="Simplified Arabic" pitchFamily="18" charset="-78"/>
                        <a:cs typeface="Simplified Arabic" pitchFamily="18" charset="-78"/>
                      </a:endParaRPr>
                    </a:p>
                  </a:txBody>
                  <a:tcPr>
                    <a:lnL w="12000" cap="flat" cmpd="sng" algn="ctr">
                      <a:noFill/>
                      <a:prstDash val="solid"/>
                    </a:lnL>
                    <a:lnR w="12000" cap="flat" cmpd="sng" algn="ctr">
                      <a:noFill/>
                      <a:prstDash val="solid"/>
                    </a:lnR>
                    <a:lnT w="12000" cap="flat" cmpd="sng" algn="ctr">
                      <a:noFill/>
                      <a:prstDash val="solid"/>
                    </a:lnT>
                    <a:lnB w="12000" cap="flat" cmpd="sng" algn="ctr">
                      <a:noFill/>
                      <a:prstDash val="solid"/>
                    </a:lnB>
                    <a:lnTlToBr w="12700" cmpd="sng">
                      <a:noFill/>
                      <a:prstDash val="solid"/>
                    </a:lnTlToBr>
                    <a:lnBlToTr w="12700" cmpd="sng">
                      <a:noFill/>
                      <a:prstDash val="solid"/>
                    </a:lnBlToTr>
                  </a:tcPr>
                </a:tc>
                <a:tc>
                  <a:txBody>
                    <a:bodyPr/>
                    <a:lstStyle/>
                    <a:p>
                      <a:pPr algn="ctr" rtl="1"/>
                      <a:endParaRPr lang="ar-SA" b="1" dirty="0">
                        <a:latin typeface="Simplified Arabic" pitchFamily="18" charset="-78"/>
                        <a:cs typeface="Simplified Arabic" pitchFamily="18" charset="-78"/>
                      </a:endParaRPr>
                    </a:p>
                  </a:txBody>
                  <a:tcPr>
                    <a:lnL w="12000" cap="flat" cmpd="sng" algn="ctr">
                      <a:noFill/>
                      <a:prstDash val="solid"/>
                    </a:lnL>
                    <a:lnR w="12000" cap="flat" cmpd="sng" algn="ctr">
                      <a:noFill/>
                      <a:prstDash val="solid"/>
                    </a:lnR>
                    <a:lnT w="12000" cap="flat" cmpd="sng" algn="ctr">
                      <a:noFill/>
                      <a:prstDash val="solid"/>
                    </a:lnT>
                    <a:lnB w="12000" cap="flat" cmpd="sng" algn="ctr">
                      <a:noFill/>
                      <a:prstDash val="solid"/>
                    </a:lnB>
                    <a:lnTlToBr w="12700" cmpd="sng">
                      <a:noFill/>
                      <a:prstDash val="solid"/>
                    </a:lnTlToBr>
                    <a:lnBlToTr w="12700" cmpd="sng">
                      <a:noFill/>
                      <a:prstDash val="solid"/>
                    </a:lnBlToTr>
                  </a:tcPr>
                </a:tc>
                <a:tc>
                  <a:txBody>
                    <a:bodyPr/>
                    <a:lstStyle/>
                    <a:p>
                      <a:pPr algn="ctr" rtl="1"/>
                      <a:endParaRPr lang="ar-SA" b="1" dirty="0">
                        <a:latin typeface="Simplified Arabic" pitchFamily="18" charset="-78"/>
                        <a:cs typeface="Simplified Arabic" pitchFamily="18" charset="-78"/>
                      </a:endParaRPr>
                    </a:p>
                  </a:txBody>
                  <a:tcPr>
                    <a:lnL w="12000" cap="flat" cmpd="sng" algn="ctr">
                      <a:noFill/>
                      <a:prstDash val="solid"/>
                    </a:lnL>
                    <a:lnR w="12000" cap="flat" cmpd="sng" algn="ctr">
                      <a:noFill/>
                      <a:prstDash val="solid"/>
                    </a:lnR>
                    <a:lnT w="12000" cap="flat" cmpd="sng" algn="ctr">
                      <a:noFill/>
                      <a:prstDash val="solid"/>
                    </a:lnT>
                    <a:lnB w="12000" cap="flat" cmpd="sng" algn="ctr">
                      <a:noFill/>
                      <a:prstDash val="solid"/>
                    </a:lnB>
                    <a:lnTlToBr w="12700" cmpd="sng">
                      <a:noFill/>
                      <a:prstDash val="solid"/>
                    </a:lnTlToBr>
                    <a:lnBlToTr w="12700" cmpd="sng">
                      <a:noFill/>
                      <a:prstDash val="solid"/>
                    </a:lnBlToTr>
                  </a:tcPr>
                </a:tc>
              </a:tr>
              <a:tr h="370840">
                <a:tc>
                  <a:txBody>
                    <a:bodyPr/>
                    <a:lstStyle/>
                    <a:p>
                      <a:pPr algn="ctr" rtl="1"/>
                      <a:r>
                        <a:rPr lang="ar-SA" b="1" dirty="0" smtClean="0">
                          <a:latin typeface="Simplified Arabic" pitchFamily="18" charset="-78"/>
                          <a:cs typeface="Simplified Arabic" pitchFamily="18" charset="-78"/>
                        </a:rPr>
                        <a:t>الأخير</a:t>
                      </a:r>
                      <a:endParaRPr lang="ar-SA" b="1" dirty="0">
                        <a:latin typeface="Simplified Arabic" pitchFamily="18" charset="-78"/>
                        <a:cs typeface="Simplified Arabic" pitchFamily="18" charset="-78"/>
                      </a:endParaRPr>
                    </a:p>
                  </a:txBody>
                  <a:tcPr>
                    <a:lnL w="12000" cap="flat" cmpd="sng" algn="ctr">
                      <a:noFill/>
                      <a:prstDash val="solid"/>
                    </a:lnL>
                    <a:lnR w="12000" cap="flat" cmpd="sng" algn="ctr">
                      <a:noFill/>
                      <a:prstDash val="solid"/>
                    </a:lnR>
                    <a:lnT w="12000" cap="flat" cmpd="sng" algn="ctr">
                      <a:noFill/>
                      <a:prstDash val="solid"/>
                    </a:lnT>
                    <a:lnB w="12000" cap="flat" cmpd="sng" algn="ctr">
                      <a:noFill/>
                      <a:prstDash val="solid"/>
                    </a:lnB>
                    <a:lnTlToBr w="12700" cmpd="sng">
                      <a:noFill/>
                      <a:prstDash val="solid"/>
                    </a:lnTlToBr>
                    <a:lnBlToTr w="12700" cmpd="sng">
                      <a:noFill/>
                      <a:prstDash val="solid"/>
                    </a:lnBlToTr>
                  </a:tcPr>
                </a:tc>
                <a:tc>
                  <a:txBody>
                    <a:bodyPr/>
                    <a:lstStyle/>
                    <a:p>
                      <a:pPr algn="ctr" rtl="1"/>
                      <a:endParaRPr lang="ar-SA" b="1" dirty="0">
                        <a:latin typeface="Simplified Arabic" pitchFamily="18" charset="-78"/>
                        <a:cs typeface="Simplified Arabic" pitchFamily="18" charset="-78"/>
                      </a:endParaRPr>
                    </a:p>
                  </a:txBody>
                  <a:tcPr>
                    <a:lnL w="12000" cap="flat" cmpd="sng" algn="ctr">
                      <a:noFill/>
                      <a:prstDash val="solid"/>
                    </a:lnL>
                    <a:lnR w="12000" cap="flat" cmpd="sng" algn="ctr">
                      <a:noFill/>
                      <a:prstDash val="solid"/>
                    </a:lnR>
                    <a:lnT w="12000" cap="flat" cmpd="sng" algn="ctr">
                      <a:noFill/>
                      <a:prstDash val="solid"/>
                    </a:lnT>
                    <a:lnB w="12000" cap="flat" cmpd="sng" algn="ctr">
                      <a:noFill/>
                      <a:prstDash val="solid"/>
                    </a:lnB>
                    <a:lnTlToBr w="12700" cmpd="sng">
                      <a:noFill/>
                      <a:prstDash val="solid"/>
                    </a:lnTlToBr>
                    <a:lnBlToTr w="12700" cmpd="sng">
                      <a:noFill/>
                      <a:prstDash val="solid"/>
                    </a:lnBlToTr>
                  </a:tcPr>
                </a:tc>
                <a:tc>
                  <a:txBody>
                    <a:bodyPr/>
                    <a:lstStyle/>
                    <a:p>
                      <a:pPr algn="ctr" rtl="1"/>
                      <a:endParaRPr lang="ar-SA" b="1" dirty="0">
                        <a:latin typeface="Simplified Arabic" pitchFamily="18" charset="-78"/>
                        <a:cs typeface="Simplified Arabic" pitchFamily="18" charset="-78"/>
                      </a:endParaRPr>
                    </a:p>
                  </a:txBody>
                  <a:tcPr>
                    <a:lnL w="12000" cap="flat" cmpd="sng" algn="ctr">
                      <a:noFill/>
                      <a:prstDash val="solid"/>
                    </a:lnL>
                    <a:lnR w="12000" cap="flat" cmpd="sng" algn="ctr">
                      <a:noFill/>
                      <a:prstDash val="solid"/>
                    </a:lnR>
                    <a:lnT w="12000" cap="flat" cmpd="sng" algn="ctr">
                      <a:noFill/>
                      <a:prstDash val="solid"/>
                    </a:lnT>
                    <a:lnB w="12000" cap="flat" cmpd="sng" algn="ctr">
                      <a:noFill/>
                      <a:prstDash val="solid"/>
                    </a:lnB>
                    <a:lnTlToBr w="12700" cmpd="sng">
                      <a:noFill/>
                      <a:prstDash val="solid"/>
                    </a:lnTlToBr>
                    <a:lnBlToTr w="12700" cmpd="sng">
                      <a:noFill/>
                      <a:prstDash val="solid"/>
                    </a:lnBlToTr>
                  </a:tcPr>
                </a:tc>
                <a:tc>
                  <a:txBody>
                    <a:bodyPr/>
                    <a:lstStyle/>
                    <a:p>
                      <a:pPr algn="ctr" rtl="1"/>
                      <a:endParaRPr lang="ar-SA" b="1" dirty="0">
                        <a:latin typeface="Simplified Arabic" pitchFamily="18" charset="-78"/>
                        <a:cs typeface="Simplified Arabic" pitchFamily="18" charset="-78"/>
                      </a:endParaRPr>
                    </a:p>
                  </a:txBody>
                  <a:tcPr>
                    <a:lnL w="12000" cap="flat" cmpd="sng" algn="ctr">
                      <a:noFill/>
                      <a:prstDash val="solid"/>
                    </a:lnL>
                    <a:lnR w="12000" cap="flat" cmpd="sng" algn="ctr">
                      <a:noFill/>
                      <a:prstDash val="solid"/>
                    </a:lnR>
                    <a:lnT w="12000" cap="flat" cmpd="sng" algn="ctr">
                      <a:noFill/>
                      <a:prstDash val="solid"/>
                    </a:lnT>
                    <a:lnB w="12000" cap="flat" cmpd="sng" algn="ctr">
                      <a:noFill/>
                      <a:prstDash val="solid"/>
                    </a:lnB>
                    <a:lnTlToBr w="12700" cmpd="sng">
                      <a:noFill/>
                      <a:prstDash val="solid"/>
                    </a:lnTlToBr>
                    <a:lnBlToTr w="12700" cmpd="sng">
                      <a:noFill/>
                      <a:prstDash val="solid"/>
                    </a:lnBlToTr>
                  </a:tcPr>
                </a:tc>
              </a:tr>
            </a:tbl>
          </a:graphicData>
        </a:graphic>
      </p:graphicFrame>
      <p:graphicFrame>
        <p:nvGraphicFramePr>
          <p:cNvPr id="7" name="Content Placeholder 3"/>
          <p:cNvGraphicFramePr>
            <a:graphicFrameLocks/>
          </p:cNvGraphicFramePr>
          <p:nvPr/>
        </p:nvGraphicFramePr>
        <p:xfrm>
          <a:off x="467544" y="548680"/>
          <a:ext cx="8496300" cy="2585720"/>
        </p:xfrm>
        <a:graphic>
          <a:graphicData uri="http://schemas.openxmlformats.org/drawingml/2006/table">
            <a:tbl>
              <a:tblPr rtl="1" firstRow="1" bandRow="1">
                <a:tableStyleId>{BC89EF96-8CEA-46FF-86C4-4CE0E7609802}</a:tableStyleId>
              </a:tblPr>
              <a:tblGrid>
                <a:gridCol w="2124075"/>
                <a:gridCol w="2124075"/>
                <a:gridCol w="2124075"/>
                <a:gridCol w="2124075"/>
              </a:tblGrid>
              <a:tr h="320040">
                <a:tc rowSpan="2">
                  <a:txBody>
                    <a:bodyPr/>
                    <a:lstStyle/>
                    <a:p>
                      <a:pPr algn="ctr" rtl="1"/>
                      <a:r>
                        <a:rPr lang="ar-SA" b="1" dirty="0" smtClean="0">
                          <a:latin typeface="Simplified Arabic" pitchFamily="18" charset="-78"/>
                          <a:cs typeface="Simplified Arabic" pitchFamily="18" charset="-78"/>
                        </a:rPr>
                        <a:t>           المتغير</a:t>
                      </a:r>
                    </a:p>
                    <a:p>
                      <a:pPr algn="ctr" rtl="1"/>
                      <a:r>
                        <a:rPr lang="ar-SA" b="1" dirty="0" smtClean="0">
                          <a:latin typeface="Simplified Arabic" pitchFamily="18" charset="-78"/>
                          <a:cs typeface="Simplified Arabic" pitchFamily="18" charset="-78"/>
                        </a:rPr>
                        <a:t>الأفراد</a:t>
                      </a:r>
                      <a:endParaRPr lang="ar-SA" b="1" dirty="0">
                        <a:latin typeface="Simplified Arabic" pitchFamily="18" charset="-78"/>
                        <a:cs typeface="Simplified Arabic" pitchFamily="18" charset="-78"/>
                      </a:endParaRPr>
                    </a:p>
                  </a:txBody>
                  <a:tcPr>
                    <a:lnTlToBr w="12700" cap="flat" cmpd="sng" algn="ctr">
                      <a:solidFill>
                        <a:srgbClr val="FF0000"/>
                      </a:solidFill>
                      <a:prstDash val="solid"/>
                      <a:round/>
                      <a:headEnd type="none" w="med" len="med"/>
                      <a:tailEnd type="none" w="med" len="med"/>
                    </a:lnTlToBr>
                  </a:tcPr>
                </a:tc>
                <a:tc gridSpan="3">
                  <a:txBody>
                    <a:bodyPr/>
                    <a:lstStyle/>
                    <a:p>
                      <a:pPr algn="ctr" rtl="1"/>
                      <a:r>
                        <a:rPr lang="ar-SA" b="1" dirty="0" smtClean="0">
                          <a:latin typeface="Simplified Arabic" pitchFamily="18" charset="-78"/>
                          <a:cs typeface="Simplified Arabic" pitchFamily="18" charset="-78"/>
                        </a:rPr>
                        <a:t>شدة الضوء </a:t>
                      </a:r>
                      <a:endParaRPr lang="ar-SA" b="1" dirty="0">
                        <a:latin typeface="Simplified Arabic" pitchFamily="18" charset="-78"/>
                        <a:cs typeface="Simplified Arabic" pitchFamily="18" charset="-78"/>
                      </a:endParaRPr>
                    </a:p>
                  </a:txBody>
                  <a:tcPr/>
                </a:tc>
                <a:tc hMerge="1">
                  <a:txBody>
                    <a:bodyPr/>
                    <a:lstStyle/>
                    <a:p>
                      <a:pPr rtl="1"/>
                      <a:endParaRPr lang="ar-SA" dirty="0"/>
                    </a:p>
                  </a:txBody>
                  <a:tcPr>
                    <a:lnB w="12700" cap="flat" cmpd="sng" algn="ctr">
                      <a:solidFill>
                        <a:schemeClr val="bg1"/>
                      </a:solidFill>
                      <a:prstDash val="solid"/>
                      <a:round/>
                      <a:headEnd type="none" w="med" len="med"/>
                      <a:tailEnd type="none" w="med" len="med"/>
                    </a:lnB>
                  </a:tcPr>
                </a:tc>
                <a:tc hMerge="1">
                  <a:txBody>
                    <a:bodyPr/>
                    <a:lstStyle/>
                    <a:p>
                      <a:pPr rtl="1"/>
                      <a:endParaRPr lang="ar-SA"/>
                    </a:p>
                  </a:txBody>
                  <a:tcPr>
                    <a:lnB w="12700" cap="flat" cmpd="sng" algn="ctr">
                      <a:solidFill>
                        <a:schemeClr val="bg1"/>
                      </a:solidFill>
                      <a:prstDash val="solid"/>
                      <a:round/>
                      <a:headEnd type="none" w="med" len="med"/>
                      <a:tailEnd type="none" w="med" len="med"/>
                    </a:lnB>
                  </a:tcPr>
                </a:tc>
              </a:tr>
              <a:tr h="320040">
                <a:tc vMerge="1">
                  <a:txBody>
                    <a:bodyPr/>
                    <a:lstStyle/>
                    <a:p>
                      <a:pPr rtl="1"/>
                      <a:endParaRPr lang="ar-SA"/>
                    </a:p>
                  </a:txBody>
                  <a:tcPr/>
                </a:tc>
                <a:tc>
                  <a:txBody>
                    <a:bodyPr/>
                    <a:lstStyle/>
                    <a:p>
                      <a:pPr algn="ctr" rtl="1"/>
                      <a:r>
                        <a:rPr lang="ar-SA" b="1" dirty="0" smtClean="0">
                          <a:latin typeface="Simplified Arabic" pitchFamily="18" charset="-78"/>
                          <a:cs typeface="Simplified Arabic" pitchFamily="18" charset="-78"/>
                        </a:rPr>
                        <a:t>منخفضة </a:t>
                      </a:r>
                      <a:endParaRPr lang="ar-SA" b="1" dirty="0">
                        <a:latin typeface="Simplified Arabic" pitchFamily="18" charset="-78"/>
                        <a:cs typeface="Simplified Arabic" pitchFamily="18" charset="-78"/>
                      </a:endParaRPr>
                    </a:p>
                  </a:txBody>
                  <a:tcPr/>
                </a:tc>
                <a:tc>
                  <a:txBody>
                    <a:bodyPr/>
                    <a:lstStyle/>
                    <a:p>
                      <a:pPr algn="ctr" rtl="1"/>
                      <a:r>
                        <a:rPr lang="ar-SA" b="1" dirty="0" smtClean="0">
                          <a:latin typeface="Simplified Arabic" pitchFamily="18" charset="-78"/>
                          <a:cs typeface="Simplified Arabic" pitchFamily="18" charset="-78"/>
                        </a:rPr>
                        <a:t>متوسطة</a:t>
                      </a:r>
                      <a:endParaRPr lang="ar-SA" b="1" dirty="0">
                        <a:latin typeface="Simplified Arabic" pitchFamily="18" charset="-78"/>
                        <a:cs typeface="Simplified Arabic" pitchFamily="18" charset="-78"/>
                      </a:endParaRPr>
                    </a:p>
                  </a:txBody>
                  <a:tcPr/>
                </a:tc>
                <a:tc>
                  <a:txBody>
                    <a:bodyPr/>
                    <a:lstStyle/>
                    <a:p>
                      <a:pPr algn="ctr" rtl="1"/>
                      <a:r>
                        <a:rPr lang="ar-SA" b="1" dirty="0" smtClean="0">
                          <a:latin typeface="Simplified Arabic" pitchFamily="18" charset="-78"/>
                          <a:cs typeface="Simplified Arabic" pitchFamily="18" charset="-78"/>
                        </a:rPr>
                        <a:t>مرتفعة</a:t>
                      </a:r>
                      <a:endParaRPr lang="ar-SA" b="1" dirty="0">
                        <a:latin typeface="Simplified Arabic" pitchFamily="18" charset="-78"/>
                        <a:cs typeface="Simplified Arabic" pitchFamily="18" charset="-78"/>
                      </a:endParaRPr>
                    </a:p>
                  </a:txBody>
                  <a:tcPr/>
                </a:tc>
              </a:tr>
              <a:tr h="370840">
                <a:tc>
                  <a:txBody>
                    <a:bodyPr/>
                    <a:lstStyle/>
                    <a:p>
                      <a:pPr algn="ctr" rtl="1"/>
                      <a:r>
                        <a:rPr lang="ar-SA" b="1" dirty="0" smtClean="0">
                          <a:latin typeface="Simplified Arabic" pitchFamily="18" charset="-78"/>
                          <a:cs typeface="Simplified Arabic" pitchFamily="18" charset="-78"/>
                        </a:rPr>
                        <a:t>الأول</a:t>
                      </a:r>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r>
              <a:tr h="370840">
                <a:tc>
                  <a:txBody>
                    <a:bodyPr/>
                    <a:lstStyle/>
                    <a:p>
                      <a:pPr algn="ctr" rtl="1"/>
                      <a:r>
                        <a:rPr lang="ar-SA" b="1" dirty="0" smtClean="0">
                          <a:latin typeface="Simplified Arabic" pitchFamily="18" charset="-78"/>
                          <a:cs typeface="Simplified Arabic" pitchFamily="18" charset="-78"/>
                        </a:rPr>
                        <a:t>الثاني</a:t>
                      </a:r>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r>
              <a:tr h="370840">
                <a:tc>
                  <a:txBody>
                    <a:bodyPr/>
                    <a:lstStyle/>
                    <a:p>
                      <a:pPr algn="ctr" rtl="1"/>
                      <a:r>
                        <a:rPr lang="ar-SA" b="1" dirty="0" smtClean="0">
                          <a:latin typeface="Simplified Arabic" pitchFamily="18" charset="-78"/>
                          <a:cs typeface="Simplified Arabic" pitchFamily="18" charset="-78"/>
                        </a:rPr>
                        <a:t>الثالث</a:t>
                      </a:r>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r>
              <a:tr h="370840">
                <a:tc>
                  <a:txBody>
                    <a:bodyPr/>
                    <a:lstStyle/>
                    <a:p>
                      <a:pPr algn="ctr" rtl="1"/>
                      <a:r>
                        <a:rPr lang="ar-SA" b="1" dirty="0" smtClean="0">
                          <a:latin typeface="Simplified Arabic" pitchFamily="18" charset="-78"/>
                          <a:cs typeface="Simplified Arabic" pitchFamily="18" charset="-78"/>
                        </a:rPr>
                        <a:t>الرابع </a:t>
                      </a:r>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r>
              <a:tr h="370840">
                <a:tc>
                  <a:txBody>
                    <a:bodyPr/>
                    <a:lstStyle/>
                    <a:p>
                      <a:pPr algn="ctr" rtl="1"/>
                      <a:r>
                        <a:rPr lang="ar-SA" b="1" dirty="0" smtClean="0">
                          <a:latin typeface="Simplified Arabic" pitchFamily="18" charset="-78"/>
                          <a:cs typeface="Simplified Arabic" pitchFamily="18" charset="-78"/>
                        </a:rPr>
                        <a:t>الأخير</a:t>
                      </a:r>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r>
            </a:tbl>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0"/>
            <a:ext cx="8820472" cy="6669360"/>
          </a:xfrm>
        </p:spPr>
        <p:txBody>
          <a:bodyPr>
            <a:normAutofit fontScale="92500"/>
          </a:bodyPr>
          <a:lstStyle/>
          <a:p>
            <a:pPr algn="just">
              <a:buNone/>
            </a:pPr>
            <a:r>
              <a:rPr lang="ar-SA" sz="3500" dirty="0" smtClean="0">
                <a:solidFill>
                  <a:srgbClr val="FF0000"/>
                </a:solidFill>
                <a:latin typeface="Simplified Arabic" pitchFamily="18" charset="-78"/>
                <a:cs typeface="PT Bold Heading" pitchFamily="2" charset="-78"/>
              </a:rPr>
              <a:t>ب </a:t>
            </a:r>
            <a:r>
              <a:rPr lang="ar-SA" sz="3500" b="1" dirty="0" smtClean="0">
                <a:solidFill>
                  <a:srgbClr val="FF0000"/>
                </a:solidFill>
                <a:latin typeface="Simplified Arabic" pitchFamily="18" charset="-78"/>
                <a:cs typeface="PT Bold Heading" pitchFamily="2" charset="-78"/>
              </a:rPr>
              <a:t>ـ تصميم عاملي داخل الأفراد:</a:t>
            </a:r>
          </a:p>
          <a:p>
            <a:pPr algn="just"/>
            <a:r>
              <a:rPr lang="ar-SA" sz="3200" b="1" dirty="0" smtClean="0">
                <a:solidFill>
                  <a:srgbClr val="92D050"/>
                </a:solidFill>
                <a:latin typeface="Simplified Arabic" pitchFamily="18" charset="-78"/>
                <a:cs typeface="Simplified Arabic" pitchFamily="18" charset="-78"/>
              </a:rPr>
              <a:t>يتضمن هذا التصميم وجود متغيرين مستقلين أو أكثر، ولكل متغير مستقل مستويين أو ظرفين تجريبيين أو أكثر. ويطلق على المتغيرات المستقلة عوامل، ولهذا يسمى تصميم عاملي. ويتعرض فيه كل الأفراد لكل الظروف التجريبية.</a:t>
            </a:r>
          </a:p>
          <a:p>
            <a:pPr algn="just"/>
            <a:r>
              <a:rPr lang="ar-SA" sz="3200" b="1" u="sng" dirty="0" smtClean="0">
                <a:solidFill>
                  <a:srgbClr val="FFFF00"/>
                </a:solidFill>
                <a:latin typeface="Simplified Arabic" pitchFamily="18" charset="-78"/>
                <a:cs typeface="Simplified Arabic" pitchFamily="18" charset="-78"/>
              </a:rPr>
              <a:t>مزاياه: </a:t>
            </a:r>
          </a:p>
          <a:p>
            <a:pPr algn="just">
              <a:buNone/>
            </a:pPr>
            <a:r>
              <a:rPr lang="ar-SA" sz="3200" b="1" dirty="0" smtClean="0">
                <a:latin typeface="Simplified Arabic" pitchFamily="18" charset="-78"/>
                <a:cs typeface="Simplified Arabic" pitchFamily="18" charset="-78"/>
              </a:rPr>
              <a:t>1ـ </a:t>
            </a:r>
            <a:r>
              <a:rPr lang="ar-SA" sz="3200" b="1" dirty="0" smtClean="0">
                <a:solidFill>
                  <a:srgbClr val="00B0F0"/>
                </a:solidFill>
                <a:latin typeface="Simplified Arabic" pitchFamily="18" charset="-78"/>
                <a:cs typeface="Simplified Arabic" pitchFamily="18" charset="-78"/>
              </a:rPr>
              <a:t>يتفق مع الطبيعة المعقدة للسلوك الإنساني، فلا يتأثر سلوك الفرد في موقف ما بعامل واحد، بل بعدة عوامل.</a:t>
            </a:r>
          </a:p>
          <a:p>
            <a:pPr algn="just">
              <a:buNone/>
            </a:pPr>
            <a:r>
              <a:rPr lang="ar-SA" sz="3200" b="1" dirty="0" smtClean="0">
                <a:solidFill>
                  <a:srgbClr val="00B0F0"/>
                </a:solidFill>
                <a:latin typeface="Simplified Arabic" pitchFamily="18" charset="-78"/>
                <a:cs typeface="Simplified Arabic" pitchFamily="18" charset="-78"/>
              </a:rPr>
              <a:t>2ـ لا يقتصر على توضيح التأثير الأساسي للمتغيرات المستقلة ، وإنما يكشف أيضًا عن تأثير التفاعل بين هذه المتغيرات.</a:t>
            </a:r>
          </a:p>
          <a:p>
            <a:pPr algn="just">
              <a:buNone/>
            </a:pPr>
            <a:r>
              <a:rPr lang="ar-SA" sz="3200" b="1" dirty="0" smtClean="0">
                <a:solidFill>
                  <a:srgbClr val="00B0F0"/>
                </a:solidFill>
                <a:latin typeface="Simplified Arabic" pitchFamily="18" charset="-78"/>
                <a:cs typeface="Simplified Arabic" pitchFamily="18" charset="-78"/>
              </a:rPr>
              <a:t>3ـ يتطلب عينات أقل عدداً بالمقارنة باستخدام التصميمات البسيطة.</a:t>
            </a:r>
          </a:p>
          <a:p>
            <a:pPr algn="just">
              <a:buNone/>
            </a:pPr>
            <a:r>
              <a:rPr lang="ar-SA" sz="3200" b="1" dirty="0" smtClean="0">
                <a:solidFill>
                  <a:srgbClr val="00B0F0"/>
                </a:solidFill>
                <a:latin typeface="Simplified Arabic" pitchFamily="18" charset="-78"/>
                <a:cs typeface="Simplified Arabic" pitchFamily="18" charset="-78"/>
              </a:rPr>
              <a:t>4ـ الاقتصاد في الوقت، والجهد المبذول في التدريب وإعطاء التعليمات، ونفقات إجراء البحث</a:t>
            </a:r>
            <a:r>
              <a:rPr lang="ar-SA" sz="3200" b="1" dirty="0" smtClean="0">
                <a:latin typeface="Simplified Arabic" pitchFamily="18" charset="-78"/>
                <a:cs typeface="Simplified Arabic" pitchFamily="18" charset="-78"/>
              </a:rPr>
              <a:t>. </a:t>
            </a:r>
            <a:endParaRPr lang="ar-SA" b="1" dirty="0">
              <a:latin typeface="Simplified Arabic" pitchFamily="18" charset="-78"/>
              <a:cs typeface="Simplified Arabic"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496944" cy="6480720"/>
          </a:xfrm>
        </p:spPr>
        <p:txBody>
          <a:bodyPr/>
          <a:lstStyle/>
          <a:p>
            <a:pPr algn="ctr">
              <a:lnSpc>
                <a:spcPct val="90000"/>
              </a:lnSpc>
              <a:buNone/>
              <a:defRPr/>
            </a:pPr>
            <a:r>
              <a:rPr lang="ar-SA" sz="3600" dirty="0" smtClean="0">
                <a:solidFill>
                  <a:srgbClr val="FF0000"/>
                </a:solidFill>
                <a:cs typeface="PT Bold Heading" pitchFamily="2" charset="-78"/>
              </a:rPr>
              <a:t>الفصل الأول </a:t>
            </a:r>
          </a:p>
          <a:p>
            <a:pPr algn="ctr">
              <a:lnSpc>
                <a:spcPct val="90000"/>
              </a:lnSpc>
              <a:buNone/>
              <a:defRPr/>
            </a:pPr>
            <a:r>
              <a:rPr lang="ar-SA" sz="3600" dirty="0" smtClean="0">
                <a:solidFill>
                  <a:srgbClr val="FF0000"/>
                </a:solidFill>
                <a:cs typeface="PT Bold Heading" pitchFamily="2" charset="-78"/>
              </a:rPr>
              <a:t>العلم وخصائصه وأهدافه:</a:t>
            </a:r>
          </a:p>
          <a:p>
            <a:pPr>
              <a:lnSpc>
                <a:spcPct val="90000"/>
              </a:lnSpc>
              <a:buNone/>
              <a:defRPr/>
            </a:pPr>
            <a:r>
              <a:rPr lang="ar-SA" sz="2800" dirty="0" smtClean="0">
                <a:solidFill>
                  <a:srgbClr val="FFFF00"/>
                </a:solidFill>
                <a:cs typeface="PT Bold Heading" pitchFamily="2" charset="-78"/>
              </a:rPr>
              <a:t>أولاًـ الفرق بين العلم والأفكار الشائعة:</a:t>
            </a:r>
            <a:endParaRPr lang="en-US" sz="2800" dirty="0" smtClean="0">
              <a:solidFill>
                <a:srgbClr val="FFFF00"/>
              </a:solidFill>
              <a:cs typeface="PT Bold Heading" pitchFamily="2" charset="-78"/>
            </a:endParaRPr>
          </a:p>
          <a:p>
            <a:pPr>
              <a:buNone/>
              <a:defRPr/>
            </a:pPr>
            <a:r>
              <a:rPr lang="ar-SA" b="1" dirty="0" smtClean="0">
                <a:latin typeface="Simplified Arabic" pitchFamily="18" charset="-78"/>
                <a:cs typeface="Simplified Arabic" pitchFamily="18" charset="-78"/>
              </a:rPr>
              <a:t>1 ـ يميل الإنسان العادي للتمسك بآراء ليس لها سند علمي، بينما لا يتقبل الباحث العلمي أي فكرة دون إخضاعها للتجريب لإثبات صحتها أو خطئها.</a:t>
            </a:r>
            <a:endParaRPr lang="en-US" dirty="0" smtClean="0">
              <a:latin typeface="Simplified Arabic" pitchFamily="18" charset="-78"/>
              <a:cs typeface="Simplified Arabic" pitchFamily="18" charset="-78"/>
            </a:endParaRPr>
          </a:p>
          <a:p>
            <a:pPr>
              <a:buNone/>
              <a:defRPr/>
            </a:pPr>
            <a:r>
              <a:rPr lang="ar-SA" b="1" dirty="0" smtClean="0">
                <a:latin typeface="Simplified Arabic" pitchFamily="18" charset="-78"/>
                <a:cs typeface="Simplified Arabic" pitchFamily="18" charset="-78"/>
              </a:rPr>
              <a:t>2 ـ يبحث الإنسان العادي عن الشواهد التي تؤيد صحة تفسيره للظواهر، ويهمل التي تتعارض مع تفسيره. أما الباحث العلمي فيبحث عن كافة الشواهد التي تؤيد تفسيره والتي تتعارض معه، ويقبلها، ويخضعها للبحث.</a:t>
            </a:r>
            <a:endParaRPr lang="en-US" dirty="0" smtClean="0">
              <a:latin typeface="Simplified Arabic" pitchFamily="18" charset="-78"/>
              <a:cs typeface="Simplified Arabic" pitchFamily="18" charset="-78"/>
            </a:endParaRPr>
          </a:p>
          <a:p>
            <a:pPr>
              <a:buNone/>
              <a:defRPr/>
            </a:pPr>
            <a:r>
              <a:rPr lang="ar-SA" b="1" dirty="0" smtClean="0">
                <a:latin typeface="Simplified Arabic" pitchFamily="18" charset="-78"/>
                <a:cs typeface="Simplified Arabic" pitchFamily="18" charset="-78"/>
              </a:rPr>
              <a:t>3 ـ يحمل الإنسان العادي أفكارًا مسبقة ويحاول إثباتها بشتى الطرق، حتى لو وجد دلائل ضعيفة على صحتها. أما الباحث العلمي فإنه يتجرد من أفكاره المسبقة، ويبحث وموضوعية.</a:t>
            </a:r>
            <a:endParaRPr lang="en-US" dirty="0" smtClean="0">
              <a:latin typeface="Simplified Arabic" pitchFamily="18" charset="-78"/>
              <a:cs typeface="Simplified Arabic" pitchFamily="18" charset="-78"/>
            </a:endParaRPr>
          </a:p>
          <a:p>
            <a:endParaRPr lang="ar-SA"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669360"/>
          </a:xfrm>
        </p:spPr>
        <p:txBody>
          <a:bodyPr/>
          <a:lstStyle/>
          <a:p>
            <a:pPr algn="just"/>
            <a:r>
              <a:rPr lang="ar-SA" sz="3200" b="1" dirty="0" smtClean="0">
                <a:solidFill>
                  <a:srgbClr val="FFFF00"/>
                </a:solidFill>
                <a:latin typeface="Simplified Arabic" pitchFamily="18" charset="-78"/>
                <a:cs typeface="Simplified Arabic" pitchFamily="18" charset="-78"/>
              </a:rPr>
              <a:t>مثال: أثر كل من صعوبة المادة وطريقة التدريب على التذكر.</a:t>
            </a:r>
          </a:p>
          <a:p>
            <a:pPr algn="just"/>
            <a:r>
              <a:rPr lang="ar-SA" sz="3200" b="1" dirty="0" smtClean="0">
                <a:latin typeface="Simplified Arabic" pitchFamily="18" charset="-78"/>
                <a:cs typeface="Simplified Arabic" pitchFamily="18" charset="-78"/>
              </a:rPr>
              <a:t>المتغيرات المستقلة: صعوبة المادة ( سهلة – صعبة)، طريقة التدريب ( مكثف – موزع ).</a:t>
            </a:r>
          </a:p>
          <a:p>
            <a:pPr algn="just"/>
            <a:r>
              <a:rPr lang="ar-SA" sz="3200" b="1" dirty="0" smtClean="0">
                <a:latin typeface="Simplified Arabic" pitchFamily="18" charset="-78"/>
                <a:cs typeface="Simplified Arabic" pitchFamily="18" charset="-78"/>
              </a:rPr>
              <a:t>المتغير التابع: كفاءة التذكر ويقاس بعدد الكلمات.</a:t>
            </a:r>
          </a:p>
          <a:p>
            <a:pPr algn="just"/>
            <a:r>
              <a:rPr lang="ar-SA" sz="3200" b="1" dirty="0" smtClean="0">
                <a:latin typeface="Simplified Arabic" pitchFamily="18" charset="-78"/>
                <a:cs typeface="Simplified Arabic" pitchFamily="18" charset="-78"/>
              </a:rPr>
              <a:t>يتعرض كل فرد من أفراد العينة للظروف التجريبية الأربع:</a:t>
            </a:r>
          </a:p>
          <a:p>
            <a:pPr algn="just"/>
            <a:r>
              <a:rPr lang="ar-SA" sz="3200" b="1" dirty="0" smtClean="0">
                <a:latin typeface="Simplified Arabic" pitchFamily="18" charset="-78"/>
                <a:cs typeface="Simplified Arabic" pitchFamily="18" charset="-78"/>
              </a:rPr>
              <a:t>عمل سهل + تدريب مكثف، عمل سهل + تدريب موزع، عمل صعب + تدريب مكثف، عمل صعب + تدريب موزع</a:t>
            </a:r>
          </a:p>
          <a:p>
            <a:pPr algn="just"/>
            <a:r>
              <a:rPr lang="ar-SA" sz="3200" b="1" dirty="0" smtClean="0">
                <a:latin typeface="Simplified Arabic" pitchFamily="18" charset="-78"/>
                <a:cs typeface="Simplified Arabic" pitchFamily="18" charset="-78"/>
              </a:rPr>
              <a:t>يتم قياس درجة الحفظ لكل فرد في الظروف التجريبية الأربع.</a:t>
            </a:r>
          </a:p>
          <a:p>
            <a:pPr algn="just"/>
            <a:r>
              <a:rPr lang="ar-SA" sz="3200" b="1" dirty="0" smtClean="0">
                <a:latin typeface="Simplified Arabic" pitchFamily="18" charset="-78"/>
                <a:cs typeface="Simplified Arabic" pitchFamily="18" charset="-78"/>
              </a:rPr>
              <a:t>استخدام تحليل التباين المتعدد للتحقق من التأثير الأساسي لكل متغير من المتغيرات، وتأثير التفاعل بين مختلف الظروف التجريبية.</a:t>
            </a:r>
          </a:p>
          <a:p>
            <a:pPr algn="just"/>
            <a:r>
              <a:rPr lang="ar-SA" sz="3200" b="1" dirty="0" smtClean="0">
                <a:latin typeface="Simplified Arabic" pitchFamily="18" charset="-78"/>
                <a:cs typeface="Simplified Arabic" pitchFamily="18" charset="-78"/>
              </a:rPr>
              <a:t>وفيما يلي عرض لنماذج لهذا التصميم: </a:t>
            </a:r>
          </a:p>
          <a:p>
            <a:endParaRPr lang="ar-SA"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a:bodyPr>
          <a:lstStyle/>
          <a:p>
            <a:r>
              <a:rPr lang="ar-SA" sz="2800" dirty="0" smtClean="0">
                <a:solidFill>
                  <a:srgbClr val="FF0000"/>
                </a:solidFill>
                <a:cs typeface="PT Bold Heading" pitchFamily="2" charset="-78"/>
              </a:rPr>
              <a:t>نماذج للتصميم التجريبي:</a:t>
            </a:r>
          </a:p>
          <a:p>
            <a:r>
              <a:rPr lang="ar-SA" sz="2800" dirty="0" smtClean="0">
                <a:solidFill>
                  <a:srgbClr val="FFFF00"/>
                </a:solidFill>
                <a:latin typeface="Simplified Arabic" pitchFamily="18" charset="-78"/>
                <a:cs typeface="Simplified Arabic" pitchFamily="18" charset="-78"/>
              </a:rPr>
              <a:t>أثر كل من صعوبة المادة وطريقة التدريب في سرعة حل المشكلات الحسابية.</a:t>
            </a:r>
            <a:endParaRPr lang="ar-SA" sz="2800" dirty="0">
              <a:solidFill>
                <a:srgbClr val="FF0000"/>
              </a:solidFill>
              <a:cs typeface="PT Bold Heading" pitchFamily="2" charset="-78"/>
            </a:endParaRPr>
          </a:p>
        </p:txBody>
      </p:sp>
      <p:graphicFrame>
        <p:nvGraphicFramePr>
          <p:cNvPr id="4" name="Table 3"/>
          <p:cNvGraphicFramePr>
            <a:graphicFrameLocks noGrp="1"/>
          </p:cNvGraphicFramePr>
          <p:nvPr/>
        </p:nvGraphicFramePr>
        <p:xfrm>
          <a:off x="539552" y="1628802"/>
          <a:ext cx="8280922" cy="4536502"/>
        </p:xfrm>
        <a:graphic>
          <a:graphicData uri="http://schemas.openxmlformats.org/drawingml/2006/table">
            <a:tbl>
              <a:tblPr rtl="1" firstRow="1" bandRow="1">
                <a:tableStyleId>{073A0DAA-6AF3-43AB-8588-CEC1D06C72B9}</a:tableStyleId>
              </a:tblPr>
              <a:tblGrid>
                <a:gridCol w="828093"/>
                <a:gridCol w="828093"/>
                <a:gridCol w="1656184"/>
                <a:gridCol w="1656184"/>
                <a:gridCol w="1656184"/>
                <a:gridCol w="1656184"/>
              </a:tblGrid>
              <a:tr h="808397">
                <a:tc rowSpan="2">
                  <a:txBody>
                    <a:bodyPr/>
                    <a:lstStyle/>
                    <a:p>
                      <a:pPr algn="ctr" rtl="1">
                        <a:buFont typeface="Arial" pitchFamily="34" charset="0"/>
                        <a:buNone/>
                      </a:pPr>
                      <a:r>
                        <a:rPr lang="ar-SA" sz="1800" b="1" dirty="0" smtClean="0">
                          <a:latin typeface="Simplified Arabic" pitchFamily="18" charset="-78"/>
                          <a:cs typeface="Simplified Arabic" pitchFamily="18" charset="-78"/>
                        </a:rPr>
                        <a:t>         </a:t>
                      </a:r>
                    </a:p>
                    <a:p>
                      <a:pPr algn="ctr" rtl="1">
                        <a:buFont typeface="Arial" pitchFamily="34" charset="0"/>
                        <a:buNone/>
                      </a:pPr>
                      <a:endParaRPr lang="ar-SA" sz="1800" b="1" dirty="0" smtClean="0">
                        <a:latin typeface="Simplified Arabic" pitchFamily="18" charset="-78"/>
                        <a:cs typeface="Simplified Arabic" pitchFamily="18" charset="-78"/>
                      </a:endParaRPr>
                    </a:p>
                    <a:p>
                      <a:pPr algn="ctr" rtl="1">
                        <a:buFont typeface="Arial" pitchFamily="34" charset="0"/>
                        <a:buNone/>
                      </a:pPr>
                      <a:endParaRPr lang="ar-SA" sz="1800" b="1" dirty="0" smtClean="0">
                        <a:latin typeface="Simplified Arabic" pitchFamily="18" charset="-78"/>
                        <a:cs typeface="Simplified Arabic" pitchFamily="18" charset="-78"/>
                      </a:endParaRPr>
                    </a:p>
                    <a:p>
                      <a:pPr algn="ctr" rtl="1">
                        <a:buFont typeface="Arial" pitchFamily="34" charset="0"/>
                        <a:buNone/>
                      </a:pPr>
                      <a:r>
                        <a:rPr lang="ar-SA" sz="1800" b="1" dirty="0" smtClean="0">
                          <a:latin typeface="Simplified Arabic" pitchFamily="18" charset="-78"/>
                          <a:cs typeface="Simplified Arabic" pitchFamily="18" charset="-78"/>
                        </a:rPr>
                        <a:t>الأفراد</a:t>
                      </a:r>
                    </a:p>
                    <a:p>
                      <a:pPr algn="ctr" rtl="1">
                        <a:buFont typeface="Arial" pitchFamily="34" charset="0"/>
                        <a:buNone/>
                      </a:pPr>
                      <a:endParaRPr lang="ar-SA" sz="1800" b="1" dirty="0">
                        <a:solidFill>
                          <a:srgbClr val="FF0000"/>
                        </a:solidFill>
                        <a:latin typeface="Simplified Arabic" pitchFamily="18" charset="-78"/>
                        <a:cs typeface="Simplified Arabic" pitchFamily="18" charset="-78"/>
                      </a:endParaRPr>
                    </a:p>
                  </a:txBody>
                  <a:tcPr/>
                </a:tc>
                <a:tc>
                  <a:txBody>
                    <a:bodyPr/>
                    <a:lstStyle/>
                    <a:p>
                      <a:pPr algn="ctr" rtl="1">
                        <a:buFont typeface="Arial" pitchFamily="34" charset="0"/>
                        <a:buNone/>
                      </a:pPr>
                      <a:r>
                        <a:rPr lang="ar-SA" sz="1800" b="1" dirty="0" smtClean="0">
                          <a:latin typeface="Simplified Arabic" pitchFamily="18" charset="-78"/>
                          <a:cs typeface="Simplified Arabic" pitchFamily="18" charset="-78"/>
                        </a:rPr>
                        <a:t>صعوبة المادة</a:t>
                      </a:r>
                      <a:endParaRPr lang="ar-SA" sz="1800" b="1" dirty="0">
                        <a:solidFill>
                          <a:srgbClr val="FF0000"/>
                        </a:solidFill>
                        <a:latin typeface="Simplified Arabic" pitchFamily="18" charset="-78"/>
                        <a:cs typeface="Simplified Arabic" pitchFamily="18" charset="-78"/>
                      </a:endParaRPr>
                    </a:p>
                  </a:txBody>
                  <a:tcPr/>
                </a:tc>
                <a:tc gridSpan="2">
                  <a:txBody>
                    <a:bodyPr/>
                    <a:lstStyle/>
                    <a:p>
                      <a:pPr algn="ctr" rtl="1">
                        <a:buFont typeface="Arial" pitchFamily="34" charset="0"/>
                        <a:buNone/>
                      </a:pPr>
                      <a:r>
                        <a:rPr lang="ar-SA" sz="1800" b="1" dirty="0" smtClean="0">
                          <a:latin typeface="Simplified Arabic" pitchFamily="18" charset="-78"/>
                          <a:cs typeface="Simplified Arabic" pitchFamily="18" charset="-78"/>
                        </a:rPr>
                        <a:t>سهلة </a:t>
                      </a:r>
                      <a:endParaRPr lang="ar-SA" sz="1800" b="1" dirty="0">
                        <a:solidFill>
                          <a:srgbClr val="FF0000"/>
                        </a:solidFill>
                        <a:latin typeface="Simplified Arabic" pitchFamily="18" charset="-78"/>
                        <a:cs typeface="Simplified Arabic" pitchFamily="18" charset="-78"/>
                      </a:endParaRPr>
                    </a:p>
                  </a:txBody>
                  <a:tcPr/>
                </a:tc>
                <a:tc hMerge="1">
                  <a:txBody>
                    <a:bodyPr/>
                    <a:lstStyle/>
                    <a:p>
                      <a:pPr rtl="1"/>
                      <a:endParaRPr lang="ar-SA"/>
                    </a:p>
                  </a:txBody>
                  <a:tcPr>
                    <a:lnT w="12700" cap="flat" cmpd="sng" algn="ctr">
                      <a:solidFill>
                        <a:schemeClr val="tx1"/>
                      </a:solidFill>
                      <a:prstDash val="solid"/>
                      <a:round/>
                      <a:headEnd type="none" w="med" len="med"/>
                      <a:tailEnd type="none" w="med" len="med"/>
                    </a:lnT>
                  </a:tcPr>
                </a:tc>
                <a:tc gridSpan="2">
                  <a:txBody>
                    <a:bodyPr/>
                    <a:lstStyle/>
                    <a:p>
                      <a:pPr algn="ctr" rtl="1">
                        <a:buFont typeface="Arial" pitchFamily="34" charset="0"/>
                        <a:buNone/>
                      </a:pPr>
                      <a:r>
                        <a:rPr lang="ar-SA" sz="1800" b="1" dirty="0" smtClean="0">
                          <a:latin typeface="Simplified Arabic" pitchFamily="18" charset="-78"/>
                          <a:cs typeface="Simplified Arabic" pitchFamily="18" charset="-78"/>
                        </a:rPr>
                        <a:t>صعبة </a:t>
                      </a:r>
                      <a:endParaRPr lang="ar-SA" sz="1800" b="1" dirty="0">
                        <a:solidFill>
                          <a:srgbClr val="FF0000"/>
                        </a:solidFill>
                        <a:latin typeface="Simplified Arabic" pitchFamily="18" charset="-78"/>
                        <a:cs typeface="Simplified Arabic" pitchFamily="18" charset="-78"/>
                      </a:endParaRPr>
                    </a:p>
                  </a:txBody>
                  <a:tcPr/>
                </a:tc>
                <a:tc hMerge="1">
                  <a:txBody>
                    <a:bodyPr/>
                    <a:lstStyle/>
                    <a:p>
                      <a:pPr rtl="1"/>
                      <a:endParaRPr lang="ar-SA"/>
                    </a:p>
                  </a:txBody>
                  <a:tcPr>
                    <a:lnT w="12700" cap="flat" cmpd="sng" algn="ctr">
                      <a:solidFill>
                        <a:schemeClr val="tx1"/>
                      </a:solidFill>
                      <a:prstDash val="solid"/>
                      <a:round/>
                      <a:headEnd type="none" w="med" len="med"/>
                      <a:tailEnd type="none" w="med" len="med"/>
                    </a:lnT>
                  </a:tcPr>
                </a:tc>
              </a:tr>
              <a:tr h="808397">
                <a:tc vMerge="1">
                  <a:txBody>
                    <a:bodyPr/>
                    <a:lstStyle/>
                    <a:p>
                      <a:pPr rtl="1"/>
                      <a:endParaRPr lang="ar-SA"/>
                    </a:p>
                  </a:txBody>
                  <a:tcPr/>
                </a:tc>
                <a:tc>
                  <a:txBody>
                    <a:bodyPr/>
                    <a:lstStyle/>
                    <a:p>
                      <a:pPr algn="ctr" rtl="1">
                        <a:buFont typeface="Arial" pitchFamily="34" charset="0"/>
                        <a:buNone/>
                      </a:pPr>
                      <a:r>
                        <a:rPr lang="ar-SA" sz="1800" b="1" dirty="0" smtClean="0">
                          <a:latin typeface="Simplified Arabic" pitchFamily="18" charset="-78"/>
                          <a:cs typeface="Simplified Arabic" pitchFamily="18" charset="-78"/>
                        </a:rPr>
                        <a:t>طريقة التدريب</a:t>
                      </a:r>
                      <a:endParaRPr lang="ar-SA" sz="1800" b="1" dirty="0">
                        <a:solidFill>
                          <a:srgbClr val="FF0000"/>
                        </a:solidFill>
                        <a:latin typeface="Simplified Arabic" pitchFamily="18" charset="-78"/>
                        <a:cs typeface="Simplified Arabic" pitchFamily="18" charset="-78"/>
                      </a:endParaRPr>
                    </a:p>
                  </a:txBody>
                  <a:tcPr/>
                </a:tc>
                <a:tc>
                  <a:txBody>
                    <a:bodyPr/>
                    <a:lstStyle/>
                    <a:p>
                      <a:pPr algn="ctr" rtl="1">
                        <a:buFont typeface="Arial" pitchFamily="34" charset="0"/>
                        <a:buNone/>
                      </a:pPr>
                      <a:r>
                        <a:rPr lang="ar-SA" sz="1800" b="1" dirty="0" smtClean="0">
                          <a:latin typeface="Simplified Arabic" pitchFamily="18" charset="-78"/>
                          <a:cs typeface="Simplified Arabic" pitchFamily="18" charset="-78"/>
                        </a:rPr>
                        <a:t>مكثف</a:t>
                      </a:r>
                      <a:endParaRPr lang="ar-SA" sz="1800" b="1" dirty="0">
                        <a:solidFill>
                          <a:srgbClr val="FF0000"/>
                        </a:solidFill>
                        <a:latin typeface="Simplified Arabic" pitchFamily="18" charset="-78"/>
                        <a:cs typeface="Simplified Arabic" pitchFamily="18" charset="-78"/>
                      </a:endParaRPr>
                    </a:p>
                  </a:txBody>
                  <a:tcPr/>
                </a:tc>
                <a:tc>
                  <a:txBody>
                    <a:bodyPr/>
                    <a:lstStyle/>
                    <a:p>
                      <a:pPr algn="ctr" rtl="1">
                        <a:buFont typeface="Arial" pitchFamily="34" charset="0"/>
                        <a:buNone/>
                      </a:pPr>
                      <a:r>
                        <a:rPr lang="ar-SA" sz="1800" b="1" dirty="0" smtClean="0">
                          <a:latin typeface="Simplified Arabic" pitchFamily="18" charset="-78"/>
                          <a:cs typeface="Simplified Arabic" pitchFamily="18" charset="-78"/>
                        </a:rPr>
                        <a:t>موزع</a:t>
                      </a:r>
                      <a:endParaRPr lang="ar-SA" sz="1800" b="1" dirty="0">
                        <a:solidFill>
                          <a:srgbClr val="FF0000"/>
                        </a:solidFill>
                        <a:latin typeface="Simplified Arabic" pitchFamily="18" charset="-78"/>
                        <a:cs typeface="Simplified Arabic" pitchFamily="18" charset="-78"/>
                      </a:endParaRPr>
                    </a:p>
                  </a:txBody>
                  <a:tcPr/>
                </a:tc>
                <a:tc>
                  <a:txBody>
                    <a:bodyPr/>
                    <a:lstStyle/>
                    <a:p>
                      <a:pPr algn="ctr" rtl="1">
                        <a:buFont typeface="Arial" pitchFamily="34" charset="0"/>
                        <a:buNone/>
                      </a:pPr>
                      <a:r>
                        <a:rPr lang="ar-SA" sz="1800" b="1" dirty="0" smtClean="0">
                          <a:latin typeface="Simplified Arabic" pitchFamily="18" charset="-78"/>
                          <a:cs typeface="Simplified Arabic" pitchFamily="18" charset="-78"/>
                        </a:rPr>
                        <a:t>مكثف</a:t>
                      </a:r>
                      <a:endParaRPr lang="ar-SA" sz="1800" b="1" dirty="0">
                        <a:solidFill>
                          <a:srgbClr val="FF0000"/>
                        </a:solidFill>
                        <a:latin typeface="Simplified Arabic" pitchFamily="18" charset="-78"/>
                        <a:cs typeface="Simplified Arabic" pitchFamily="18" charset="-78"/>
                      </a:endParaRPr>
                    </a:p>
                  </a:txBody>
                  <a:tcPr/>
                </a:tc>
                <a:tc>
                  <a:txBody>
                    <a:bodyPr/>
                    <a:lstStyle/>
                    <a:p>
                      <a:pPr algn="ctr" rtl="1">
                        <a:buFont typeface="Arial" pitchFamily="34" charset="0"/>
                        <a:buNone/>
                      </a:pPr>
                      <a:r>
                        <a:rPr lang="ar-SA" sz="1800" b="1" dirty="0" smtClean="0">
                          <a:latin typeface="Simplified Arabic" pitchFamily="18" charset="-78"/>
                          <a:cs typeface="Simplified Arabic" pitchFamily="18" charset="-78"/>
                        </a:rPr>
                        <a:t>موزع</a:t>
                      </a:r>
                      <a:endParaRPr lang="ar-SA" sz="1800" b="1" dirty="0">
                        <a:solidFill>
                          <a:srgbClr val="FF0000"/>
                        </a:solidFill>
                        <a:latin typeface="Simplified Arabic" pitchFamily="18" charset="-78"/>
                        <a:cs typeface="Simplified Arabic" pitchFamily="18" charset="-78"/>
                      </a:endParaRPr>
                    </a:p>
                  </a:txBody>
                  <a:tcPr/>
                </a:tc>
              </a:tr>
              <a:tr h="729927">
                <a:tc gridSpan="2">
                  <a:txBody>
                    <a:bodyPr/>
                    <a:lstStyle/>
                    <a:p>
                      <a:pPr algn="ctr" rtl="1">
                        <a:buFont typeface="Arial" pitchFamily="34" charset="0"/>
                        <a:buNone/>
                      </a:pPr>
                      <a:r>
                        <a:rPr lang="ar-SA" sz="1800" b="1" dirty="0" smtClean="0">
                          <a:latin typeface="Simplified Arabic" pitchFamily="18" charset="-78"/>
                          <a:cs typeface="Simplified Arabic" pitchFamily="18" charset="-78"/>
                        </a:rPr>
                        <a:t>فرد 1</a:t>
                      </a:r>
                      <a:endParaRPr lang="ar-SA" sz="1800" b="1" dirty="0">
                        <a:solidFill>
                          <a:srgbClr val="FF0000"/>
                        </a:solidFill>
                        <a:latin typeface="Simplified Arabic" pitchFamily="18" charset="-78"/>
                        <a:cs typeface="Simplified Arabic" pitchFamily="18" charset="-78"/>
                      </a:endParaRPr>
                    </a:p>
                  </a:txBody>
                  <a:tcPr/>
                </a:tc>
                <a:tc hMerge="1">
                  <a:txBody>
                    <a:bodyPr/>
                    <a:lstStyle/>
                    <a:p>
                      <a:pPr rtl="1"/>
                      <a:endParaRPr lang="ar-SA"/>
                    </a:p>
                  </a:txBody>
                  <a:tcPr/>
                </a:tc>
                <a:tc>
                  <a:txBody>
                    <a:bodyPr/>
                    <a:lstStyle/>
                    <a:p>
                      <a:pPr algn="ctr" rtl="1">
                        <a:buFont typeface="Arial" pitchFamily="34" charset="0"/>
                        <a:buNone/>
                      </a:pPr>
                      <a:endParaRPr lang="ar-SA" sz="1800" b="1" dirty="0">
                        <a:solidFill>
                          <a:srgbClr val="FF0000"/>
                        </a:solidFill>
                        <a:latin typeface="Simplified Arabic" pitchFamily="18" charset="-78"/>
                        <a:cs typeface="Simplified Arabic" pitchFamily="18" charset="-78"/>
                      </a:endParaRPr>
                    </a:p>
                  </a:txBody>
                  <a:tcPr/>
                </a:tc>
                <a:tc>
                  <a:txBody>
                    <a:bodyPr/>
                    <a:lstStyle/>
                    <a:p>
                      <a:pPr algn="ctr" rtl="1">
                        <a:buFont typeface="Arial" pitchFamily="34" charset="0"/>
                        <a:buNone/>
                      </a:pPr>
                      <a:endParaRPr lang="ar-SA" sz="1800" b="1" dirty="0">
                        <a:solidFill>
                          <a:srgbClr val="FF0000"/>
                        </a:solidFill>
                        <a:latin typeface="Simplified Arabic" pitchFamily="18" charset="-78"/>
                        <a:cs typeface="Simplified Arabic" pitchFamily="18" charset="-78"/>
                      </a:endParaRPr>
                    </a:p>
                  </a:txBody>
                  <a:tcPr/>
                </a:tc>
                <a:tc>
                  <a:txBody>
                    <a:bodyPr/>
                    <a:lstStyle/>
                    <a:p>
                      <a:pPr algn="ctr" rtl="1">
                        <a:buFont typeface="Arial" pitchFamily="34" charset="0"/>
                        <a:buNone/>
                      </a:pPr>
                      <a:endParaRPr lang="ar-SA" sz="1800" b="1" dirty="0">
                        <a:solidFill>
                          <a:srgbClr val="FF0000"/>
                        </a:solidFill>
                        <a:latin typeface="Simplified Arabic" pitchFamily="18" charset="-78"/>
                        <a:cs typeface="Simplified Arabic" pitchFamily="18" charset="-78"/>
                      </a:endParaRPr>
                    </a:p>
                  </a:txBody>
                  <a:tcPr/>
                </a:tc>
                <a:tc>
                  <a:txBody>
                    <a:bodyPr/>
                    <a:lstStyle/>
                    <a:p>
                      <a:pPr algn="ctr" rtl="1">
                        <a:buFont typeface="Arial" pitchFamily="34" charset="0"/>
                        <a:buNone/>
                      </a:pPr>
                      <a:endParaRPr lang="ar-SA" sz="1800" b="1" dirty="0">
                        <a:solidFill>
                          <a:srgbClr val="FF0000"/>
                        </a:solidFill>
                        <a:latin typeface="Simplified Arabic" pitchFamily="18" charset="-78"/>
                        <a:cs typeface="Simplified Arabic" pitchFamily="18" charset="-78"/>
                      </a:endParaRPr>
                    </a:p>
                  </a:txBody>
                  <a:tcPr/>
                </a:tc>
              </a:tr>
              <a:tr h="729927">
                <a:tc gridSpan="2">
                  <a:txBody>
                    <a:bodyPr/>
                    <a:lstStyle/>
                    <a:p>
                      <a:pPr algn="ctr" rtl="1">
                        <a:buFont typeface="Arial" pitchFamily="34" charset="0"/>
                        <a:buNone/>
                      </a:pPr>
                      <a:r>
                        <a:rPr lang="ar-SA" sz="1800" b="1" dirty="0" smtClean="0">
                          <a:latin typeface="Simplified Arabic" pitchFamily="18" charset="-78"/>
                          <a:cs typeface="Simplified Arabic" pitchFamily="18" charset="-78"/>
                        </a:rPr>
                        <a:t>فرد 2</a:t>
                      </a:r>
                      <a:endParaRPr lang="ar-SA" sz="1800" b="1" dirty="0">
                        <a:solidFill>
                          <a:srgbClr val="FF0000"/>
                        </a:solidFill>
                        <a:latin typeface="Simplified Arabic" pitchFamily="18" charset="-78"/>
                        <a:cs typeface="Simplified Arabic" pitchFamily="18" charset="-78"/>
                      </a:endParaRPr>
                    </a:p>
                  </a:txBody>
                  <a:tcPr/>
                </a:tc>
                <a:tc hMerge="1">
                  <a:txBody>
                    <a:bodyPr/>
                    <a:lstStyle/>
                    <a:p>
                      <a:pPr rtl="1"/>
                      <a:endParaRPr lang="ar-SA"/>
                    </a:p>
                  </a:txBody>
                  <a:tcPr/>
                </a:tc>
                <a:tc>
                  <a:txBody>
                    <a:bodyPr/>
                    <a:lstStyle/>
                    <a:p>
                      <a:pPr algn="ctr" rtl="1">
                        <a:buFont typeface="Arial" pitchFamily="34" charset="0"/>
                        <a:buNone/>
                      </a:pPr>
                      <a:endParaRPr lang="ar-SA" sz="1800" b="1" dirty="0">
                        <a:solidFill>
                          <a:srgbClr val="FF0000"/>
                        </a:solidFill>
                        <a:latin typeface="Simplified Arabic" pitchFamily="18" charset="-78"/>
                        <a:cs typeface="Simplified Arabic" pitchFamily="18" charset="-78"/>
                      </a:endParaRPr>
                    </a:p>
                  </a:txBody>
                  <a:tcPr/>
                </a:tc>
                <a:tc>
                  <a:txBody>
                    <a:bodyPr/>
                    <a:lstStyle/>
                    <a:p>
                      <a:pPr algn="ctr" rtl="1">
                        <a:buFont typeface="Arial" pitchFamily="34" charset="0"/>
                        <a:buNone/>
                      </a:pPr>
                      <a:endParaRPr lang="ar-SA" sz="1800" b="1" dirty="0">
                        <a:solidFill>
                          <a:srgbClr val="FF0000"/>
                        </a:solidFill>
                        <a:latin typeface="Simplified Arabic" pitchFamily="18" charset="-78"/>
                        <a:cs typeface="Simplified Arabic" pitchFamily="18" charset="-78"/>
                      </a:endParaRPr>
                    </a:p>
                  </a:txBody>
                  <a:tcPr/>
                </a:tc>
                <a:tc>
                  <a:txBody>
                    <a:bodyPr/>
                    <a:lstStyle/>
                    <a:p>
                      <a:pPr algn="ctr" rtl="1">
                        <a:buFont typeface="Arial" pitchFamily="34" charset="0"/>
                        <a:buNone/>
                      </a:pPr>
                      <a:endParaRPr lang="ar-SA" sz="1800" b="1" dirty="0">
                        <a:solidFill>
                          <a:srgbClr val="FF0000"/>
                        </a:solidFill>
                        <a:latin typeface="Simplified Arabic" pitchFamily="18" charset="-78"/>
                        <a:cs typeface="Simplified Arabic" pitchFamily="18" charset="-78"/>
                      </a:endParaRPr>
                    </a:p>
                  </a:txBody>
                  <a:tcPr/>
                </a:tc>
                <a:tc>
                  <a:txBody>
                    <a:bodyPr/>
                    <a:lstStyle/>
                    <a:p>
                      <a:pPr algn="ctr" rtl="1">
                        <a:buFont typeface="Arial" pitchFamily="34" charset="0"/>
                        <a:buNone/>
                      </a:pPr>
                      <a:endParaRPr lang="ar-SA" sz="1800" b="1" dirty="0">
                        <a:solidFill>
                          <a:srgbClr val="FF0000"/>
                        </a:solidFill>
                        <a:latin typeface="Simplified Arabic" pitchFamily="18" charset="-78"/>
                        <a:cs typeface="Simplified Arabic" pitchFamily="18" charset="-78"/>
                      </a:endParaRPr>
                    </a:p>
                  </a:txBody>
                  <a:tcPr/>
                </a:tc>
              </a:tr>
              <a:tr h="729927">
                <a:tc gridSpan="2">
                  <a:txBody>
                    <a:bodyPr/>
                    <a:lstStyle/>
                    <a:p>
                      <a:pPr algn="ctr" rtl="1">
                        <a:buFont typeface="Arial" pitchFamily="34" charset="0"/>
                        <a:buNone/>
                      </a:pPr>
                      <a:r>
                        <a:rPr lang="ar-SA" sz="1800" b="1" dirty="0" smtClean="0">
                          <a:latin typeface="Simplified Arabic" pitchFamily="18" charset="-78"/>
                          <a:cs typeface="Simplified Arabic" pitchFamily="18" charset="-78"/>
                        </a:rPr>
                        <a:t>فرد 3</a:t>
                      </a:r>
                      <a:endParaRPr lang="ar-SA" sz="1800" b="1" dirty="0">
                        <a:solidFill>
                          <a:srgbClr val="FF0000"/>
                        </a:solidFill>
                        <a:latin typeface="Simplified Arabic" pitchFamily="18" charset="-78"/>
                        <a:cs typeface="Simplified Arabic" pitchFamily="18" charset="-78"/>
                      </a:endParaRPr>
                    </a:p>
                  </a:txBody>
                  <a:tcPr/>
                </a:tc>
                <a:tc hMerge="1">
                  <a:txBody>
                    <a:bodyPr/>
                    <a:lstStyle/>
                    <a:p>
                      <a:pPr rtl="1"/>
                      <a:endParaRPr lang="ar-SA"/>
                    </a:p>
                  </a:txBody>
                  <a:tcPr/>
                </a:tc>
                <a:tc>
                  <a:txBody>
                    <a:bodyPr/>
                    <a:lstStyle/>
                    <a:p>
                      <a:pPr algn="ctr" rtl="1">
                        <a:buFont typeface="Arial" pitchFamily="34" charset="0"/>
                        <a:buNone/>
                      </a:pPr>
                      <a:endParaRPr lang="ar-SA" sz="1800" b="1" dirty="0">
                        <a:solidFill>
                          <a:srgbClr val="FF0000"/>
                        </a:solidFill>
                        <a:latin typeface="Simplified Arabic" pitchFamily="18" charset="-78"/>
                        <a:cs typeface="Simplified Arabic" pitchFamily="18" charset="-78"/>
                      </a:endParaRPr>
                    </a:p>
                  </a:txBody>
                  <a:tcPr/>
                </a:tc>
                <a:tc>
                  <a:txBody>
                    <a:bodyPr/>
                    <a:lstStyle/>
                    <a:p>
                      <a:pPr algn="ctr" rtl="1">
                        <a:buFont typeface="Arial" pitchFamily="34" charset="0"/>
                        <a:buNone/>
                      </a:pPr>
                      <a:endParaRPr lang="ar-SA" sz="1800" b="1" dirty="0">
                        <a:solidFill>
                          <a:srgbClr val="FF0000"/>
                        </a:solidFill>
                        <a:latin typeface="Simplified Arabic" pitchFamily="18" charset="-78"/>
                        <a:cs typeface="Simplified Arabic" pitchFamily="18" charset="-78"/>
                      </a:endParaRPr>
                    </a:p>
                  </a:txBody>
                  <a:tcPr/>
                </a:tc>
                <a:tc>
                  <a:txBody>
                    <a:bodyPr/>
                    <a:lstStyle/>
                    <a:p>
                      <a:pPr algn="ctr" rtl="1">
                        <a:buFont typeface="Arial" pitchFamily="34" charset="0"/>
                        <a:buNone/>
                      </a:pPr>
                      <a:endParaRPr lang="ar-SA" sz="1800" b="1" dirty="0">
                        <a:solidFill>
                          <a:srgbClr val="FF0000"/>
                        </a:solidFill>
                        <a:latin typeface="Simplified Arabic" pitchFamily="18" charset="-78"/>
                        <a:cs typeface="Simplified Arabic" pitchFamily="18" charset="-78"/>
                      </a:endParaRPr>
                    </a:p>
                  </a:txBody>
                  <a:tcPr/>
                </a:tc>
                <a:tc>
                  <a:txBody>
                    <a:bodyPr/>
                    <a:lstStyle/>
                    <a:p>
                      <a:pPr algn="ctr" rtl="1">
                        <a:buFont typeface="Arial" pitchFamily="34" charset="0"/>
                        <a:buNone/>
                      </a:pPr>
                      <a:endParaRPr lang="ar-SA" sz="1800" b="1" dirty="0">
                        <a:solidFill>
                          <a:srgbClr val="FF0000"/>
                        </a:solidFill>
                        <a:latin typeface="Simplified Arabic" pitchFamily="18" charset="-78"/>
                        <a:cs typeface="Simplified Arabic" pitchFamily="18" charset="-78"/>
                      </a:endParaRPr>
                    </a:p>
                  </a:txBody>
                  <a:tcPr/>
                </a:tc>
              </a:tr>
              <a:tr h="729927">
                <a:tc gridSpan="2">
                  <a:txBody>
                    <a:bodyPr/>
                    <a:lstStyle/>
                    <a:p>
                      <a:pPr algn="ctr" rtl="1">
                        <a:buFont typeface="Arial" pitchFamily="34" charset="0"/>
                        <a:buNone/>
                      </a:pPr>
                      <a:r>
                        <a:rPr lang="ar-SA" sz="1800" b="1" dirty="0" smtClean="0">
                          <a:latin typeface="Simplified Arabic" pitchFamily="18" charset="-78"/>
                          <a:cs typeface="Simplified Arabic" pitchFamily="18" charset="-78"/>
                        </a:rPr>
                        <a:t>فرد 30</a:t>
                      </a:r>
                      <a:endParaRPr lang="ar-SA" sz="1800" b="1" dirty="0">
                        <a:solidFill>
                          <a:srgbClr val="FF0000"/>
                        </a:solidFill>
                        <a:latin typeface="Simplified Arabic" pitchFamily="18" charset="-78"/>
                        <a:cs typeface="Simplified Arabic" pitchFamily="18" charset="-78"/>
                      </a:endParaRPr>
                    </a:p>
                  </a:txBody>
                  <a:tcPr/>
                </a:tc>
                <a:tc hMerge="1">
                  <a:txBody>
                    <a:bodyPr/>
                    <a:lstStyle/>
                    <a:p>
                      <a:pPr rtl="1"/>
                      <a:endParaRPr lang="ar-SA"/>
                    </a:p>
                  </a:txBody>
                  <a:tcPr/>
                </a:tc>
                <a:tc>
                  <a:txBody>
                    <a:bodyPr/>
                    <a:lstStyle/>
                    <a:p>
                      <a:pPr algn="ctr" rtl="1">
                        <a:buFont typeface="Arial" pitchFamily="34" charset="0"/>
                        <a:buNone/>
                      </a:pPr>
                      <a:endParaRPr lang="ar-SA" sz="1800" b="1" dirty="0">
                        <a:solidFill>
                          <a:srgbClr val="FF0000"/>
                        </a:solidFill>
                        <a:latin typeface="Simplified Arabic" pitchFamily="18" charset="-78"/>
                        <a:cs typeface="Simplified Arabic" pitchFamily="18" charset="-78"/>
                      </a:endParaRPr>
                    </a:p>
                  </a:txBody>
                  <a:tcPr/>
                </a:tc>
                <a:tc>
                  <a:txBody>
                    <a:bodyPr/>
                    <a:lstStyle/>
                    <a:p>
                      <a:pPr algn="ctr" rtl="1">
                        <a:buFont typeface="Arial" pitchFamily="34" charset="0"/>
                        <a:buNone/>
                      </a:pPr>
                      <a:endParaRPr lang="ar-SA" sz="1800" b="1" dirty="0">
                        <a:solidFill>
                          <a:srgbClr val="FF0000"/>
                        </a:solidFill>
                        <a:latin typeface="Simplified Arabic" pitchFamily="18" charset="-78"/>
                        <a:cs typeface="Simplified Arabic" pitchFamily="18" charset="-78"/>
                      </a:endParaRPr>
                    </a:p>
                  </a:txBody>
                  <a:tcPr/>
                </a:tc>
                <a:tc>
                  <a:txBody>
                    <a:bodyPr/>
                    <a:lstStyle/>
                    <a:p>
                      <a:pPr algn="ctr" rtl="1">
                        <a:buFont typeface="Arial" pitchFamily="34" charset="0"/>
                        <a:buNone/>
                      </a:pPr>
                      <a:endParaRPr lang="ar-SA" sz="1800" b="1" dirty="0">
                        <a:solidFill>
                          <a:srgbClr val="FF0000"/>
                        </a:solidFill>
                        <a:latin typeface="Simplified Arabic" pitchFamily="18" charset="-78"/>
                        <a:cs typeface="Simplified Arabic" pitchFamily="18" charset="-78"/>
                      </a:endParaRPr>
                    </a:p>
                  </a:txBody>
                  <a:tcPr/>
                </a:tc>
                <a:tc>
                  <a:txBody>
                    <a:bodyPr/>
                    <a:lstStyle/>
                    <a:p>
                      <a:pPr algn="ctr" rtl="1">
                        <a:buFont typeface="Arial" pitchFamily="34" charset="0"/>
                        <a:buNone/>
                      </a:pPr>
                      <a:endParaRPr lang="ar-SA" sz="1800" b="1" dirty="0">
                        <a:solidFill>
                          <a:srgbClr val="FF0000"/>
                        </a:solidFill>
                        <a:latin typeface="Simplified Arabic" pitchFamily="18" charset="-78"/>
                        <a:cs typeface="Simplified Arabic" pitchFamily="18" charset="-78"/>
                      </a:endParaRPr>
                    </a:p>
                  </a:txBody>
                  <a:tcPr/>
                </a:tc>
              </a:tr>
            </a:tbl>
          </a:graphicData>
        </a:graphic>
      </p:graphicFrame>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0"/>
            <a:ext cx="8640960" cy="6858000"/>
          </a:xfrm>
        </p:spPr>
        <p:txBody>
          <a:bodyPr>
            <a:normAutofit/>
          </a:bodyPr>
          <a:lstStyle/>
          <a:p>
            <a:pPr algn="just">
              <a:buNone/>
            </a:pPr>
            <a:r>
              <a:rPr lang="ar-SA" sz="3200" b="1" dirty="0" smtClean="0">
                <a:solidFill>
                  <a:srgbClr val="FF0000"/>
                </a:solidFill>
                <a:latin typeface="Simplified Arabic" pitchFamily="18" charset="-78"/>
                <a:cs typeface="Simplified Arabic" pitchFamily="18" charset="-78"/>
              </a:rPr>
              <a:t>مثال</a:t>
            </a:r>
            <a:r>
              <a:rPr lang="ar-SA" sz="3200" b="1" dirty="0" smtClean="0">
                <a:solidFill>
                  <a:srgbClr val="FFFF00"/>
                </a:solidFill>
                <a:latin typeface="Simplified Arabic" pitchFamily="18" charset="-78"/>
                <a:cs typeface="Simplified Arabic" pitchFamily="18" charset="-78"/>
              </a:rPr>
              <a:t>: أثر كل من مستوى الدافعية، وصعوبة المادة، وطريقة التدريب على سرعة حل المسائل الحسابية.</a:t>
            </a:r>
          </a:p>
          <a:p>
            <a:pPr algn="just">
              <a:buNone/>
            </a:pPr>
            <a:endParaRPr lang="ar-SA" sz="3200" b="1" dirty="0" smtClean="0">
              <a:solidFill>
                <a:srgbClr val="FF0000"/>
              </a:solidFill>
              <a:latin typeface="Simplified Arabic" pitchFamily="18" charset="-78"/>
              <a:cs typeface="Simplified Arabic" pitchFamily="18" charset="-78"/>
            </a:endParaRPr>
          </a:p>
          <a:p>
            <a:pPr algn="just">
              <a:buNone/>
            </a:pPr>
            <a:endParaRPr lang="ar-SA" sz="3200" b="1" dirty="0" smtClean="0">
              <a:solidFill>
                <a:srgbClr val="FF0000"/>
              </a:solidFill>
              <a:latin typeface="Simplified Arabic" pitchFamily="18" charset="-78"/>
              <a:cs typeface="Simplified Arabic" pitchFamily="18" charset="-78"/>
            </a:endParaRPr>
          </a:p>
          <a:p>
            <a:pPr algn="just">
              <a:buNone/>
            </a:pPr>
            <a:endParaRPr lang="ar-SA" sz="3200" b="1" dirty="0">
              <a:solidFill>
                <a:srgbClr val="FF0000"/>
              </a:solidFill>
              <a:latin typeface="Simplified Arabic" pitchFamily="18" charset="-78"/>
              <a:cs typeface="Simplified Arabic" pitchFamily="18" charset="-78"/>
            </a:endParaRPr>
          </a:p>
        </p:txBody>
      </p:sp>
      <p:graphicFrame>
        <p:nvGraphicFramePr>
          <p:cNvPr id="4" name="Table 3"/>
          <p:cNvGraphicFramePr>
            <a:graphicFrameLocks noGrp="1"/>
          </p:cNvGraphicFramePr>
          <p:nvPr/>
        </p:nvGraphicFramePr>
        <p:xfrm>
          <a:off x="683571" y="1397000"/>
          <a:ext cx="7992886" cy="4681496"/>
        </p:xfrm>
        <a:graphic>
          <a:graphicData uri="http://schemas.openxmlformats.org/drawingml/2006/table">
            <a:tbl>
              <a:tblPr rtl="1" firstRow="1" bandRow="1">
                <a:tableStyleId>{073A0DAA-6AF3-43AB-8588-CEC1D06C72B9}</a:tableStyleId>
              </a:tblPr>
              <a:tblGrid>
                <a:gridCol w="783233"/>
                <a:gridCol w="1396645"/>
                <a:gridCol w="726626"/>
                <a:gridCol w="726626"/>
                <a:gridCol w="726626"/>
                <a:gridCol w="726626"/>
                <a:gridCol w="726626"/>
                <a:gridCol w="726626"/>
                <a:gridCol w="726626"/>
                <a:gridCol w="726626"/>
              </a:tblGrid>
              <a:tr h="344714">
                <a:tc rowSpan="3">
                  <a:txBody>
                    <a:bodyPr/>
                    <a:lstStyle/>
                    <a:p>
                      <a:pPr rtl="1"/>
                      <a:r>
                        <a:rPr lang="ar-SA" sz="1400" b="1" dirty="0" smtClean="0">
                          <a:latin typeface="Simplified Arabic" pitchFamily="18" charset="-78"/>
                          <a:cs typeface="Simplified Arabic" pitchFamily="18" charset="-78"/>
                        </a:rPr>
                        <a:t>الأفراد</a:t>
                      </a:r>
                      <a:endParaRPr lang="ar-SA" sz="1400" b="1" dirty="0">
                        <a:latin typeface="Simplified Arabic" pitchFamily="18" charset="-78"/>
                        <a:cs typeface="Simplified Arabic" pitchFamily="18" charset="-78"/>
                      </a:endParaRPr>
                    </a:p>
                  </a:txBody>
                  <a:tcPr/>
                </a:tc>
                <a:tc>
                  <a:txBody>
                    <a:bodyPr/>
                    <a:lstStyle/>
                    <a:p>
                      <a:pPr algn="ctr" rtl="1"/>
                      <a:r>
                        <a:rPr lang="ar-SA" sz="1400" b="1" dirty="0" smtClean="0">
                          <a:latin typeface="Simplified Arabic" pitchFamily="18" charset="-78"/>
                          <a:cs typeface="Simplified Arabic" pitchFamily="18" charset="-78"/>
                        </a:rPr>
                        <a:t>مستوى الدافعية</a:t>
                      </a:r>
                      <a:endParaRPr lang="ar-SA" sz="1400" b="1" dirty="0">
                        <a:solidFill>
                          <a:schemeClr val="tx1"/>
                        </a:solidFill>
                        <a:latin typeface="Simplified Arabic" pitchFamily="18" charset="-78"/>
                        <a:cs typeface="Simplified Arabic" pitchFamily="18" charset="-78"/>
                      </a:endParaRPr>
                    </a:p>
                  </a:txBody>
                  <a:tcPr/>
                </a:tc>
                <a:tc gridSpan="4">
                  <a:txBody>
                    <a:bodyPr/>
                    <a:lstStyle/>
                    <a:p>
                      <a:pPr algn="ctr" rtl="1"/>
                      <a:r>
                        <a:rPr lang="ar-SA" sz="1800" b="1" dirty="0" smtClean="0">
                          <a:latin typeface="Simplified Arabic" pitchFamily="18" charset="-78"/>
                          <a:cs typeface="Simplified Arabic" pitchFamily="18" charset="-78"/>
                        </a:rPr>
                        <a:t>مرتفعة </a:t>
                      </a:r>
                      <a:endParaRPr lang="ar-SA" sz="1800" b="1" dirty="0">
                        <a:solidFill>
                          <a:schemeClr val="tx1"/>
                        </a:solidFill>
                        <a:latin typeface="Simplified Arabic" pitchFamily="18" charset="-78"/>
                        <a:cs typeface="Simplified Arabic" pitchFamily="18" charset="-78"/>
                      </a:endParaRPr>
                    </a:p>
                  </a:txBody>
                  <a:tcPr/>
                </a:tc>
                <a:tc hMerge="1">
                  <a:txBody>
                    <a:bodyPr/>
                    <a:lstStyle/>
                    <a:p>
                      <a:pPr rtl="1"/>
                      <a:endParaRPr lang="ar-SA"/>
                    </a:p>
                  </a:txBody>
                  <a:tcPr/>
                </a:tc>
                <a:tc hMerge="1">
                  <a:txBody>
                    <a:bodyPr/>
                    <a:lstStyle/>
                    <a:p>
                      <a:pPr rtl="1"/>
                      <a:endParaRPr lang="ar-SA"/>
                    </a:p>
                  </a:txBody>
                  <a:tcPr>
                    <a:lnB w="12700" cap="flat" cmpd="sng" algn="ctr">
                      <a:solidFill>
                        <a:schemeClr val="bg1"/>
                      </a:solidFill>
                      <a:prstDash val="solid"/>
                      <a:round/>
                      <a:headEnd type="none" w="med" len="med"/>
                      <a:tailEnd type="none" w="med" len="med"/>
                    </a:lnB>
                  </a:tcPr>
                </a:tc>
                <a:tc hMerge="1">
                  <a:txBody>
                    <a:bodyPr/>
                    <a:lstStyle/>
                    <a:p>
                      <a:pPr rtl="1"/>
                      <a:endParaRPr lang="ar-SA"/>
                    </a:p>
                  </a:txBody>
                  <a:tcPr/>
                </a:tc>
                <a:tc gridSpan="4">
                  <a:txBody>
                    <a:bodyPr/>
                    <a:lstStyle/>
                    <a:p>
                      <a:pPr algn="ctr" rtl="1"/>
                      <a:r>
                        <a:rPr lang="ar-SA" sz="1800" b="1" dirty="0" smtClean="0">
                          <a:latin typeface="Simplified Arabic" pitchFamily="18" charset="-78"/>
                          <a:cs typeface="Simplified Arabic" pitchFamily="18" charset="-78"/>
                        </a:rPr>
                        <a:t>منخفضة </a:t>
                      </a:r>
                      <a:endParaRPr lang="ar-SA" sz="1800" b="1" dirty="0">
                        <a:solidFill>
                          <a:schemeClr val="tx1"/>
                        </a:solidFill>
                        <a:latin typeface="Simplified Arabic" pitchFamily="18" charset="-78"/>
                        <a:cs typeface="Simplified Arabic" pitchFamily="18" charset="-78"/>
                      </a:endParaRPr>
                    </a:p>
                  </a:txBody>
                  <a:tcPr/>
                </a:tc>
                <a:tc hMerge="1">
                  <a:txBody>
                    <a:bodyPr/>
                    <a:lstStyle/>
                    <a:p>
                      <a:pPr rtl="1"/>
                      <a:endParaRPr lang="ar-SA"/>
                    </a:p>
                  </a:txBody>
                  <a:tcPr/>
                </a:tc>
                <a:tc hMerge="1">
                  <a:txBody>
                    <a:bodyPr/>
                    <a:lstStyle/>
                    <a:p>
                      <a:pPr rtl="1"/>
                      <a:endParaRPr lang="ar-SA"/>
                    </a:p>
                  </a:txBody>
                  <a:tcPr>
                    <a:lnB w="12700" cap="flat" cmpd="sng" algn="ctr">
                      <a:solidFill>
                        <a:schemeClr val="bg1"/>
                      </a:solidFill>
                      <a:prstDash val="solid"/>
                      <a:round/>
                      <a:headEnd type="none" w="med" len="med"/>
                      <a:tailEnd type="none" w="med" len="med"/>
                    </a:lnB>
                  </a:tcPr>
                </a:tc>
                <a:tc hMerge="1">
                  <a:txBody>
                    <a:bodyPr/>
                    <a:lstStyle/>
                    <a:p>
                      <a:pPr rtl="1"/>
                      <a:endParaRPr lang="ar-SA"/>
                    </a:p>
                  </a:txBody>
                  <a:tcPr/>
                </a:tc>
              </a:tr>
              <a:tr h="275670">
                <a:tc vMerge="1">
                  <a:txBody>
                    <a:bodyPr/>
                    <a:lstStyle/>
                    <a:p>
                      <a:pPr rtl="1"/>
                      <a:endParaRPr lang="ar-SA"/>
                    </a:p>
                  </a:txBody>
                  <a:tcPr/>
                </a:tc>
                <a:tc>
                  <a:txBody>
                    <a:bodyPr/>
                    <a:lstStyle/>
                    <a:p>
                      <a:pPr algn="ctr" rtl="1"/>
                      <a:r>
                        <a:rPr lang="ar-SA" sz="1400" b="1" dirty="0" smtClean="0">
                          <a:latin typeface="Simplified Arabic" pitchFamily="18" charset="-78"/>
                          <a:cs typeface="Simplified Arabic" pitchFamily="18" charset="-78"/>
                        </a:rPr>
                        <a:t>صعوبة المادة</a:t>
                      </a:r>
                      <a:endParaRPr lang="ar-SA" sz="1400" b="1" dirty="0">
                        <a:solidFill>
                          <a:schemeClr val="tx1"/>
                        </a:solidFill>
                        <a:latin typeface="Simplified Arabic" pitchFamily="18" charset="-78"/>
                        <a:cs typeface="Simplified Arabic" pitchFamily="18" charset="-78"/>
                      </a:endParaRPr>
                    </a:p>
                  </a:txBody>
                  <a:tcPr/>
                </a:tc>
                <a:tc gridSpan="2">
                  <a:txBody>
                    <a:bodyPr/>
                    <a:lstStyle/>
                    <a:p>
                      <a:pPr algn="ctr" rtl="1"/>
                      <a:r>
                        <a:rPr lang="ar-SA" sz="1800" b="1" dirty="0" smtClean="0">
                          <a:latin typeface="Simplified Arabic" pitchFamily="18" charset="-78"/>
                          <a:cs typeface="Simplified Arabic" pitchFamily="18" charset="-78"/>
                        </a:rPr>
                        <a:t>سهلة </a:t>
                      </a:r>
                      <a:endParaRPr lang="ar-SA" sz="1800" b="1" dirty="0">
                        <a:solidFill>
                          <a:schemeClr val="tx1"/>
                        </a:solidFill>
                        <a:latin typeface="Simplified Arabic" pitchFamily="18" charset="-78"/>
                        <a:cs typeface="Simplified Arabic" pitchFamily="18" charset="-78"/>
                      </a:endParaRPr>
                    </a:p>
                  </a:txBody>
                  <a:tcPr/>
                </a:tc>
                <a:tc hMerge="1">
                  <a:txBody>
                    <a:bodyPr/>
                    <a:lstStyle/>
                    <a:p>
                      <a:pPr rtl="1"/>
                      <a:endParaRPr lang="ar-SA"/>
                    </a:p>
                  </a:txBody>
                  <a:tcPr/>
                </a:tc>
                <a:tc gridSpan="2">
                  <a:txBody>
                    <a:bodyPr/>
                    <a:lstStyle/>
                    <a:p>
                      <a:pPr algn="ctr" rtl="1"/>
                      <a:r>
                        <a:rPr lang="ar-SA" sz="1800" b="1" dirty="0" smtClean="0">
                          <a:latin typeface="Simplified Arabic" pitchFamily="18" charset="-78"/>
                          <a:cs typeface="Simplified Arabic" pitchFamily="18" charset="-78"/>
                        </a:rPr>
                        <a:t>صعبة </a:t>
                      </a:r>
                      <a:endParaRPr lang="ar-SA" sz="1800" b="1" dirty="0">
                        <a:solidFill>
                          <a:schemeClr val="tx1"/>
                        </a:solidFill>
                        <a:latin typeface="Simplified Arabic" pitchFamily="18" charset="-78"/>
                        <a:cs typeface="Simplified Arabic" pitchFamily="18" charset="-78"/>
                      </a:endParaRPr>
                    </a:p>
                  </a:txBody>
                  <a:tcPr/>
                </a:tc>
                <a:tc hMerge="1">
                  <a:txBody>
                    <a:bodyPr/>
                    <a:lstStyle/>
                    <a:p>
                      <a:pPr rtl="1"/>
                      <a:endParaRPr lang="ar-SA"/>
                    </a:p>
                  </a:txBody>
                  <a:tcPr/>
                </a:tc>
                <a:tc gridSpan="2">
                  <a:txBody>
                    <a:bodyPr/>
                    <a:lstStyle/>
                    <a:p>
                      <a:pPr algn="ctr" rtl="1"/>
                      <a:r>
                        <a:rPr lang="ar-SA" sz="1800" b="1" dirty="0" smtClean="0">
                          <a:latin typeface="Simplified Arabic" pitchFamily="18" charset="-78"/>
                          <a:cs typeface="Simplified Arabic" pitchFamily="18" charset="-78"/>
                        </a:rPr>
                        <a:t>سهلة </a:t>
                      </a:r>
                      <a:endParaRPr lang="ar-SA" sz="1800" b="1" dirty="0">
                        <a:solidFill>
                          <a:schemeClr val="tx1"/>
                        </a:solidFill>
                        <a:latin typeface="Simplified Arabic" pitchFamily="18" charset="-78"/>
                        <a:cs typeface="Simplified Arabic" pitchFamily="18" charset="-78"/>
                      </a:endParaRPr>
                    </a:p>
                  </a:txBody>
                  <a:tcPr/>
                </a:tc>
                <a:tc hMerge="1">
                  <a:txBody>
                    <a:bodyPr/>
                    <a:lstStyle/>
                    <a:p>
                      <a:pPr rtl="1"/>
                      <a:endParaRPr lang="ar-SA"/>
                    </a:p>
                  </a:txBody>
                  <a:tcPr/>
                </a:tc>
                <a:tc gridSpan="2">
                  <a:txBody>
                    <a:bodyPr/>
                    <a:lstStyle/>
                    <a:p>
                      <a:pPr algn="ctr" rtl="1"/>
                      <a:r>
                        <a:rPr lang="ar-SA" sz="1800" b="1" dirty="0" smtClean="0">
                          <a:latin typeface="Simplified Arabic" pitchFamily="18" charset="-78"/>
                          <a:cs typeface="Simplified Arabic" pitchFamily="18" charset="-78"/>
                        </a:rPr>
                        <a:t>صعبة </a:t>
                      </a:r>
                      <a:endParaRPr lang="ar-SA" sz="1800" b="1" dirty="0">
                        <a:solidFill>
                          <a:schemeClr val="tx1"/>
                        </a:solidFill>
                        <a:latin typeface="Simplified Arabic" pitchFamily="18" charset="-78"/>
                        <a:cs typeface="Simplified Arabic" pitchFamily="18" charset="-78"/>
                      </a:endParaRPr>
                    </a:p>
                  </a:txBody>
                  <a:tcPr/>
                </a:tc>
                <a:tc hMerge="1">
                  <a:txBody>
                    <a:bodyPr/>
                    <a:lstStyle/>
                    <a:p>
                      <a:pPr rtl="1"/>
                      <a:endParaRPr lang="ar-SA"/>
                    </a:p>
                  </a:txBody>
                  <a:tcPr/>
                </a:tc>
              </a:tr>
              <a:tr h="275670">
                <a:tc vMerge="1">
                  <a:txBody>
                    <a:bodyPr/>
                    <a:lstStyle/>
                    <a:p>
                      <a:pPr rtl="1"/>
                      <a:endParaRPr lang="ar-SA"/>
                    </a:p>
                  </a:txBody>
                  <a:tcPr/>
                </a:tc>
                <a:tc>
                  <a:txBody>
                    <a:bodyPr/>
                    <a:lstStyle/>
                    <a:p>
                      <a:pPr algn="ctr" rtl="1"/>
                      <a:r>
                        <a:rPr lang="ar-SA" sz="1400" b="1" dirty="0" smtClean="0">
                          <a:latin typeface="Simplified Arabic" pitchFamily="18" charset="-78"/>
                          <a:cs typeface="Simplified Arabic" pitchFamily="18" charset="-78"/>
                        </a:rPr>
                        <a:t>طريقة التدريب</a:t>
                      </a:r>
                      <a:endParaRPr lang="ar-SA" sz="1400" b="1" dirty="0">
                        <a:solidFill>
                          <a:schemeClr val="tx1"/>
                        </a:solidFill>
                        <a:latin typeface="Simplified Arabic" pitchFamily="18" charset="-78"/>
                        <a:cs typeface="Simplified Arabic" pitchFamily="18" charset="-78"/>
                      </a:endParaRPr>
                    </a:p>
                  </a:txBody>
                  <a:tcPr/>
                </a:tc>
                <a:tc>
                  <a:txBody>
                    <a:bodyPr/>
                    <a:lstStyle/>
                    <a:p>
                      <a:pPr algn="ctr" rtl="1"/>
                      <a:r>
                        <a:rPr lang="ar-SA" sz="1800" b="1" dirty="0" smtClean="0">
                          <a:latin typeface="Simplified Arabic" pitchFamily="18" charset="-78"/>
                          <a:cs typeface="Simplified Arabic" pitchFamily="18" charset="-78"/>
                        </a:rPr>
                        <a:t>مكثف </a:t>
                      </a:r>
                      <a:endParaRPr lang="ar-SA" sz="1800" b="1" dirty="0">
                        <a:solidFill>
                          <a:schemeClr val="tx1"/>
                        </a:solidFill>
                        <a:latin typeface="Simplified Arabic" pitchFamily="18" charset="-78"/>
                        <a:cs typeface="Simplified Arabic" pitchFamily="18" charset="-78"/>
                      </a:endParaRPr>
                    </a:p>
                  </a:txBody>
                  <a:tcPr/>
                </a:tc>
                <a:tc>
                  <a:txBody>
                    <a:bodyPr/>
                    <a:lstStyle/>
                    <a:p>
                      <a:pPr algn="ctr" rtl="1"/>
                      <a:r>
                        <a:rPr lang="ar-SA" sz="1800" b="1" dirty="0" smtClean="0">
                          <a:latin typeface="Simplified Arabic" pitchFamily="18" charset="-78"/>
                          <a:cs typeface="Simplified Arabic" pitchFamily="18" charset="-78"/>
                        </a:rPr>
                        <a:t>موزع</a:t>
                      </a:r>
                      <a:endParaRPr lang="ar-SA" sz="1800" b="1" dirty="0">
                        <a:solidFill>
                          <a:schemeClr val="tx1"/>
                        </a:solidFill>
                        <a:latin typeface="Simplified Arabic" pitchFamily="18" charset="-78"/>
                        <a:cs typeface="Simplified Arabic" pitchFamily="18" charset="-78"/>
                      </a:endParaRPr>
                    </a:p>
                  </a:txBody>
                  <a:tcPr/>
                </a:tc>
                <a:tc>
                  <a:txBody>
                    <a:bodyPr/>
                    <a:lstStyle/>
                    <a:p>
                      <a:pPr algn="ctr" rtl="1"/>
                      <a:r>
                        <a:rPr lang="ar-SA" sz="1800" b="1" dirty="0" smtClean="0">
                          <a:latin typeface="Simplified Arabic" pitchFamily="18" charset="-78"/>
                          <a:cs typeface="Simplified Arabic" pitchFamily="18" charset="-78"/>
                        </a:rPr>
                        <a:t>مكثف </a:t>
                      </a:r>
                      <a:endParaRPr lang="ar-SA" sz="1800" b="1" dirty="0">
                        <a:solidFill>
                          <a:schemeClr val="tx1"/>
                        </a:solidFill>
                        <a:latin typeface="Simplified Arabic" pitchFamily="18" charset="-78"/>
                        <a:cs typeface="Simplified Arabic" pitchFamily="18" charset="-78"/>
                      </a:endParaRPr>
                    </a:p>
                  </a:txBody>
                  <a:tcPr/>
                </a:tc>
                <a:tc>
                  <a:txBody>
                    <a:bodyPr/>
                    <a:lstStyle/>
                    <a:p>
                      <a:pPr algn="ctr" rtl="1"/>
                      <a:r>
                        <a:rPr lang="ar-SA" sz="1800" b="1" dirty="0" smtClean="0">
                          <a:latin typeface="Simplified Arabic" pitchFamily="18" charset="-78"/>
                          <a:cs typeface="Simplified Arabic" pitchFamily="18" charset="-78"/>
                        </a:rPr>
                        <a:t>موزع</a:t>
                      </a:r>
                      <a:endParaRPr lang="ar-SA" sz="1800" b="1" dirty="0">
                        <a:solidFill>
                          <a:schemeClr val="tx1"/>
                        </a:solidFill>
                        <a:latin typeface="Simplified Arabic" pitchFamily="18" charset="-78"/>
                        <a:cs typeface="Simplified Arabic" pitchFamily="18" charset="-78"/>
                      </a:endParaRPr>
                    </a:p>
                  </a:txBody>
                  <a:tcPr/>
                </a:tc>
                <a:tc>
                  <a:txBody>
                    <a:bodyPr/>
                    <a:lstStyle/>
                    <a:p>
                      <a:pPr algn="ctr" rtl="1"/>
                      <a:r>
                        <a:rPr lang="ar-SA" sz="1800" b="1" dirty="0" smtClean="0">
                          <a:latin typeface="Simplified Arabic" pitchFamily="18" charset="-78"/>
                          <a:cs typeface="Simplified Arabic" pitchFamily="18" charset="-78"/>
                        </a:rPr>
                        <a:t>مكثف </a:t>
                      </a:r>
                      <a:endParaRPr lang="ar-SA" sz="1800" b="1" dirty="0">
                        <a:solidFill>
                          <a:schemeClr val="tx1"/>
                        </a:solidFill>
                        <a:latin typeface="Simplified Arabic" pitchFamily="18" charset="-78"/>
                        <a:cs typeface="Simplified Arabic" pitchFamily="18" charset="-78"/>
                      </a:endParaRPr>
                    </a:p>
                  </a:txBody>
                  <a:tcPr/>
                </a:tc>
                <a:tc>
                  <a:txBody>
                    <a:bodyPr/>
                    <a:lstStyle/>
                    <a:p>
                      <a:pPr algn="ctr" rtl="1"/>
                      <a:r>
                        <a:rPr lang="ar-SA" sz="1800" b="1" dirty="0" smtClean="0">
                          <a:latin typeface="Simplified Arabic" pitchFamily="18" charset="-78"/>
                          <a:cs typeface="Simplified Arabic" pitchFamily="18" charset="-78"/>
                        </a:rPr>
                        <a:t>موزع</a:t>
                      </a:r>
                      <a:endParaRPr lang="ar-SA" sz="1800" b="1" dirty="0">
                        <a:solidFill>
                          <a:schemeClr val="tx1"/>
                        </a:solidFill>
                        <a:latin typeface="Simplified Arabic" pitchFamily="18" charset="-78"/>
                        <a:cs typeface="Simplified Arabic" pitchFamily="18" charset="-78"/>
                      </a:endParaRPr>
                    </a:p>
                  </a:txBody>
                  <a:tcPr/>
                </a:tc>
                <a:tc>
                  <a:txBody>
                    <a:bodyPr/>
                    <a:lstStyle/>
                    <a:p>
                      <a:pPr algn="ctr" rtl="1"/>
                      <a:r>
                        <a:rPr lang="ar-SA" sz="1800" b="1" dirty="0" smtClean="0">
                          <a:latin typeface="Simplified Arabic" pitchFamily="18" charset="-78"/>
                          <a:cs typeface="Simplified Arabic" pitchFamily="18" charset="-78"/>
                        </a:rPr>
                        <a:t>مكثف </a:t>
                      </a:r>
                      <a:endParaRPr lang="ar-SA" sz="1800" b="1" dirty="0">
                        <a:solidFill>
                          <a:schemeClr val="tx1"/>
                        </a:solidFill>
                        <a:latin typeface="Simplified Arabic" pitchFamily="18" charset="-78"/>
                        <a:cs typeface="Simplified Arabic" pitchFamily="18" charset="-78"/>
                      </a:endParaRPr>
                    </a:p>
                  </a:txBody>
                  <a:tcPr/>
                </a:tc>
                <a:tc>
                  <a:txBody>
                    <a:bodyPr/>
                    <a:lstStyle/>
                    <a:p>
                      <a:pPr algn="ctr" rtl="1"/>
                      <a:r>
                        <a:rPr lang="ar-SA" sz="1800" b="1" dirty="0" smtClean="0">
                          <a:latin typeface="Simplified Arabic" pitchFamily="18" charset="-78"/>
                          <a:cs typeface="Simplified Arabic" pitchFamily="18" charset="-78"/>
                        </a:rPr>
                        <a:t>موزع</a:t>
                      </a:r>
                      <a:endParaRPr lang="ar-SA" sz="1800" b="1" dirty="0">
                        <a:solidFill>
                          <a:schemeClr val="tx1"/>
                        </a:solidFill>
                        <a:latin typeface="Simplified Arabic" pitchFamily="18" charset="-78"/>
                        <a:cs typeface="Simplified Arabic" pitchFamily="18" charset="-78"/>
                      </a:endParaRPr>
                    </a:p>
                  </a:txBody>
                  <a:tcPr/>
                </a:tc>
              </a:tr>
              <a:tr h="896054">
                <a:tc gridSpan="2">
                  <a:txBody>
                    <a:bodyPr/>
                    <a:lstStyle/>
                    <a:p>
                      <a:pPr algn="ctr" rtl="1"/>
                      <a:r>
                        <a:rPr lang="ar-SA" sz="1800" b="1" dirty="0" smtClean="0">
                          <a:latin typeface="Simplified Arabic" pitchFamily="18" charset="-78"/>
                          <a:cs typeface="Simplified Arabic" pitchFamily="18" charset="-78"/>
                        </a:rPr>
                        <a:t>فرد 1</a:t>
                      </a:r>
                      <a:endParaRPr lang="ar-SA" sz="1800" b="1" dirty="0">
                        <a:solidFill>
                          <a:schemeClr val="tx1"/>
                        </a:solidFill>
                        <a:latin typeface="Simplified Arabic" pitchFamily="18" charset="-78"/>
                        <a:cs typeface="Simplified Arabic" pitchFamily="18" charset="-78"/>
                      </a:endParaRPr>
                    </a:p>
                  </a:txBody>
                  <a:tcPr/>
                </a:tc>
                <a:tc hMerge="1">
                  <a:txBody>
                    <a:bodyPr/>
                    <a:lstStyle/>
                    <a:p>
                      <a:pPr rtl="1"/>
                      <a:endParaRPr lang="ar-SA" sz="2000"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r>
              <a:tr h="896054">
                <a:tc gridSpan="2">
                  <a:txBody>
                    <a:bodyPr/>
                    <a:lstStyle/>
                    <a:p>
                      <a:pPr algn="ctr" rtl="1"/>
                      <a:r>
                        <a:rPr lang="ar-SA" sz="1800" b="1" dirty="0" smtClean="0">
                          <a:latin typeface="Simplified Arabic" pitchFamily="18" charset="-78"/>
                          <a:cs typeface="Simplified Arabic" pitchFamily="18" charset="-78"/>
                        </a:rPr>
                        <a:t>فرد 2</a:t>
                      </a:r>
                      <a:endParaRPr lang="ar-SA" sz="1800" b="1" dirty="0">
                        <a:solidFill>
                          <a:schemeClr val="tx1"/>
                        </a:solidFill>
                        <a:latin typeface="Simplified Arabic" pitchFamily="18" charset="-78"/>
                        <a:cs typeface="Simplified Arabic" pitchFamily="18" charset="-78"/>
                      </a:endParaRPr>
                    </a:p>
                  </a:txBody>
                  <a:tcPr/>
                </a:tc>
                <a:tc hMerge="1">
                  <a:txBody>
                    <a:bodyPr/>
                    <a:lstStyle/>
                    <a:p>
                      <a:pPr rtl="1"/>
                      <a:endParaRPr lang="ar-SA" sz="2000"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r>
              <a:tr h="896054">
                <a:tc gridSpan="2">
                  <a:txBody>
                    <a:bodyPr/>
                    <a:lstStyle/>
                    <a:p>
                      <a:pPr algn="ctr" rtl="1"/>
                      <a:r>
                        <a:rPr lang="ar-SA" sz="1800" b="1" dirty="0" smtClean="0">
                          <a:latin typeface="Simplified Arabic" pitchFamily="18" charset="-78"/>
                          <a:cs typeface="Simplified Arabic" pitchFamily="18" charset="-78"/>
                        </a:rPr>
                        <a:t>فرد 3</a:t>
                      </a:r>
                      <a:endParaRPr lang="ar-SA" sz="1800" b="1" dirty="0">
                        <a:solidFill>
                          <a:srgbClr val="FF0000"/>
                        </a:solidFill>
                        <a:latin typeface="Simplified Arabic" pitchFamily="18" charset="-78"/>
                        <a:cs typeface="Simplified Arabic" pitchFamily="18" charset="-78"/>
                      </a:endParaRPr>
                    </a:p>
                  </a:txBody>
                  <a:tcPr/>
                </a:tc>
                <a:tc hMerge="1">
                  <a:txBody>
                    <a:bodyPr/>
                    <a:lstStyle/>
                    <a:p>
                      <a:pPr rtl="1"/>
                      <a:endParaRPr lang="ar-SA" sz="200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r>
              <a:tr h="896054">
                <a:tc gridSpan="2">
                  <a:txBody>
                    <a:bodyPr/>
                    <a:lstStyle/>
                    <a:p>
                      <a:pPr algn="ctr" rtl="1"/>
                      <a:r>
                        <a:rPr lang="ar-SA" sz="1800" b="1" dirty="0" smtClean="0">
                          <a:latin typeface="Simplified Arabic" pitchFamily="18" charset="-78"/>
                          <a:cs typeface="Simplified Arabic" pitchFamily="18" charset="-78"/>
                        </a:rPr>
                        <a:t>فرد 30</a:t>
                      </a:r>
                      <a:endParaRPr lang="ar-SA" sz="1800" b="1" dirty="0">
                        <a:solidFill>
                          <a:srgbClr val="FF0000"/>
                        </a:solidFill>
                        <a:latin typeface="Simplified Arabic" pitchFamily="18" charset="-78"/>
                        <a:cs typeface="Simplified Arabic" pitchFamily="18" charset="-78"/>
                      </a:endParaRPr>
                    </a:p>
                  </a:txBody>
                  <a:tcPr/>
                </a:tc>
                <a:tc hMerge="1">
                  <a:txBody>
                    <a:bodyPr/>
                    <a:lstStyle/>
                    <a:p>
                      <a:pPr rtl="1"/>
                      <a:endParaRPr lang="ar-SA" sz="200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c>
                  <a:txBody>
                    <a:bodyPr/>
                    <a:lstStyle/>
                    <a:p>
                      <a:pPr rtl="1"/>
                      <a:endParaRPr lang="ar-SA" sz="2000" b="1" dirty="0">
                        <a:latin typeface="Simplified Arabic" pitchFamily="18" charset="-78"/>
                        <a:cs typeface="Simplified Arabic" pitchFamily="18" charset="-78"/>
                      </a:endParaRPr>
                    </a:p>
                  </a:txBody>
                  <a:tcPr/>
                </a:tc>
              </a:tr>
            </a:tbl>
          </a:graphicData>
        </a:graphic>
      </p:graphicFrame>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rmAutofit fontScale="92500" lnSpcReduction="20000"/>
          </a:bodyPr>
          <a:lstStyle/>
          <a:p>
            <a:pPr algn="just">
              <a:buNone/>
            </a:pPr>
            <a:r>
              <a:rPr lang="ar-SA" sz="3200" b="1" dirty="0" smtClean="0">
                <a:solidFill>
                  <a:srgbClr val="FFFF00"/>
                </a:solidFill>
                <a:latin typeface="Simplified Arabic" pitchFamily="18" charset="-78"/>
                <a:cs typeface="PT Bold Heading" pitchFamily="2" charset="-78"/>
              </a:rPr>
              <a:t>مميزات تصميم داخل الأفراد:</a:t>
            </a:r>
          </a:p>
          <a:p>
            <a:pPr algn="just">
              <a:buNone/>
            </a:pPr>
            <a:r>
              <a:rPr lang="ar-SA" b="1" dirty="0" smtClean="0">
                <a:latin typeface="Simplified Arabic" pitchFamily="18" charset="-78"/>
                <a:cs typeface="Simplified Arabic" pitchFamily="18" charset="-78"/>
              </a:rPr>
              <a:t>1ـ </a:t>
            </a:r>
            <a:r>
              <a:rPr lang="ar-SA" b="1" dirty="0" smtClean="0">
                <a:solidFill>
                  <a:schemeClr val="tx2">
                    <a:lumMod val="75000"/>
                  </a:schemeClr>
                </a:solidFill>
                <a:latin typeface="Simplified Arabic" pitchFamily="18" charset="-78"/>
                <a:cs typeface="Simplified Arabic" pitchFamily="18" charset="-78"/>
              </a:rPr>
              <a:t>يضمن التكافؤ التام بين خصائص الأفراد في مختلف الظروف التجريبية.</a:t>
            </a:r>
          </a:p>
          <a:p>
            <a:pPr algn="just">
              <a:buNone/>
            </a:pPr>
            <a:r>
              <a:rPr lang="ar-SA" b="1" dirty="0" smtClean="0">
                <a:solidFill>
                  <a:schemeClr val="tx2">
                    <a:lumMod val="75000"/>
                  </a:schemeClr>
                </a:solidFill>
                <a:latin typeface="Simplified Arabic" pitchFamily="18" charset="-78"/>
                <a:cs typeface="Simplified Arabic" pitchFamily="18" charset="-78"/>
              </a:rPr>
              <a:t>2ـ يساعد على التقليل من تباين الخطأ مما يزيد الفرصة لكشف تأثير المتغير التجريبي.</a:t>
            </a:r>
          </a:p>
          <a:p>
            <a:pPr algn="just">
              <a:buNone/>
            </a:pPr>
            <a:r>
              <a:rPr lang="ar-SA" b="1" dirty="0" smtClean="0">
                <a:solidFill>
                  <a:schemeClr val="tx2">
                    <a:lumMod val="75000"/>
                  </a:schemeClr>
                </a:solidFill>
                <a:latin typeface="Simplified Arabic" pitchFamily="18" charset="-78"/>
                <a:cs typeface="Simplified Arabic" pitchFamily="18" charset="-78"/>
              </a:rPr>
              <a:t>3ـ يحقق الاقتصاد في الوقت والجهد والنفقات لصغر حجم العينات المستخدمة ( من 20 ـ 40 ).</a:t>
            </a:r>
          </a:p>
          <a:p>
            <a:pPr algn="just">
              <a:buNone/>
            </a:pPr>
            <a:r>
              <a:rPr lang="ar-SA" sz="3200" b="1" dirty="0" smtClean="0">
                <a:solidFill>
                  <a:srgbClr val="FFFF00"/>
                </a:solidFill>
                <a:latin typeface="Simplified Arabic" pitchFamily="18" charset="-78"/>
                <a:cs typeface="PT Bold Heading" pitchFamily="2" charset="-78"/>
              </a:rPr>
              <a:t>عيوب تصميم داخل الأفراد:</a:t>
            </a:r>
          </a:p>
          <a:p>
            <a:pPr algn="just">
              <a:lnSpc>
                <a:spcPct val="90000"/>
              </a:lnSpc>
            </a:pPr>
            <a:r>
              <a:rPr lang="ar-SA" sz="3200" b="1" dirty="0" smtClean="0">
                <a:solidFill>
                  <a:srgbClr val="92D050"/>
                </a:solidFill>
                <a:latin typeface="Simplified Arabic" pitchFamily="18" charset="-78"/>
                <a:cs typeface="Simplified Arabic" pitchFamily="18" charset="-78"/>
              </a:rPr>
              <a:t>يمثل تأثير الترتيب أهم مشكلة يواجهها هذا النوع من التصميمات، وذلك لتعرض المشاركين فى التجربة للظروف التجريبية واحداً تلو الآخر، ويُحتمل في هذه الحالة أن يختلف أداء الأشخاص في كل ظرف تجريبي نتيجة لاختلاف ترتيب التعرض له. ويظهر تأثير الترتيب فى عدة أشكال، هي: </a:t>
            </a:r>
          </a:p>
          <a:p>
            <a:pPr algn="just">
              <a:lnSpc>
                <a:spcPct val="90000"/>
              </a:lnSpc>
              <a:buNone/>
            </a:pPr>
            <a:r>
              <a:rPr lang="ar-SA" sz="3200" b="1" u="sng" dirty="0" smtClean="0">
                <a:solidFill>
                  <a:srgbClr val="FF0000"/>
                </a:solidFill>
                <a:latin typeface="Simplified Arabic" pitchFamily="18" charset="-78"/>
                <a:cs typeface="Simplified Arabic" pitchFamily="18" charset="-78"/>
              </a:rPr>
              <a:t>1ـ الممارسة: </a:t>
            </a:r>
            <a:r>
              <a:rPr lang="ar-SA" sz="3200" b="1" dirty="0" smtClean="0">
                <a:solidFill>
                  <a:srgbClr val="92D050"/>
                </a:solidFill>
                <a:latin typeface="Simplified Arabic" pitchFamily="18" charset="-78"/>
                <a:cs typeface="Simplified Arabic" pitchFamily="18" charset="-78"/>
              </a:rPr>
              <a:t>يظهر فى صورة زيادة فى مستوى الأداء فى الظروف التجريبية التى تقدم فى الترتيب التالي، نتيجة لاكتساب المشارك لقدر من الخبرة أثناء ممارسته للعمل وبالتالى يتحسن أداؤه.</a:t>
            </a:r>
          </a:p>
          <a:p>
            <a:pPr algn="just">
              <a:lnSpc>
                <a:spcPct val="90000"/>
              </a:lnSpc>
            </a:pPr>
            <a:r>
              <a:rPr lang="ar-SA" sz="3200" b="1" dirty="0" smtClean="0">
                <a:solidFill>
                  <a:schemeClr val="accent2">
                    <a:lumMod val="40000"/>
                    <a:lumOff val="60000"/>
                  </a:schemeClr>
                </a:solidFill>
                <a:latin typeface="Simplified Arabic" pitchFamily="18" charset="-78"/>
                <a:cs typeface="Simplified Arabic" pitchFamily="18" charset="-78"/>
              </a:rPr>
              <a:t>ويتم ضبط تأثير الممارسة عن طريق إعطاء عدد من المحاولات التدريبية قبل التعرض للظرف التجريبي، بالإضافة إلى تغيير ترتيب التعرض للظروف التجريبية.</a:t>
            </a:r>
            <a:endParaRPr lang="ar-SA" b="1" dirty="0">
              <a:solidFill>
                <a:schemeClr val="accent2">
                  <a:lumMod val="40000"/>
                  <a:lumOff val="60000"/>
                </a:schemeClr>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496944" cy="6408712"/>
          </a:xfrm>
        </p:spPr>
        <p:txBody>
          <a:bodyPr>
            <a:normAutofit fontScale="92500" lnSpcReduction="20000"/>
          </a:bodyPr>
          <a:lstStyle/>
          <a:p>
            <a:pPr algn="just">
              <a:buNone/>
            </a:pPr>
            <a:r>
              <a:rPr lang="ar-SA" u="sng" dirty="0" smtClean="0">
                <a:solidFill>
                  <a:srgbClr val="FF0000"/>
                </a:solidFill>
                <a:latin typeface="Simplified Arabic" pitchFamily="18" charset="-78"/>
                <a:cs typeface="Simplified Arabic" pitchFamily="18" charset="-78"/>
              </a:rPr>
              <a:t>2ـ </a:t>
            </a:r>
            <a:r>
              <a:rPr lang="ar-SA" sz="3500" u="sng" dirty="0" smtClean="0">
                <a:solidFill>
                  <a:srgbClr val="FF0000"/>
                </a:solidFill>
                <a:latin typeface="Simplified Arabic" pitchFamily="18" charset="-78"/>
                <a:cs typeface="Simplified Arabic" pitchFamily="18" charset="-78"/>
              </a:rPr>
              <a:t>الحساسية: </a:t>
            </a:r>
            <a:r>
              <a:rPr lang="ar-SA" sz="3500" dirty="0" smtClean="0">
                <a:solidFill>
                  <a:schemeClr val="tx2">
                    <a:lumMod val="50000"/>
                  </a:schemeClr>
                </a:solidFill>
                <a:latin typeface="Simplified Arabic" pitchFamily="18" charset="-78"/>
                <a:cs typeface="Simplified Arabic" pitchFamily="18" charset="-78"/>
              </a:rPr>
              <a:t>حيث يكتسب المشاركون في التجربة نتيجة لمرورهم بمختلف الظروف التجريبية نوعًا من التبصر بطبيعة التجربة مما يزيد حساسيتهم لإدراك الفروق الدقيقة بين مختلف المعالجات التجريبية. وتأثير الحساسية أكثر عمومية إذ تأخذ الطابع المعرفى الشمولى أكثر من كونها مجرد اكتساب مهارات معينة نتيجة للممارسة.</a:t>
            </a:r>
          </a:p>
          <a:p>
            <a:pPr algn="just">
              <a:buNone/>
            </a:pPr>
            <a:r>
              <a:rPr lang="ar-SA" sz="3500" dirty="0" smtClean="0">
                <a:solidFill>
                  <a:srgbClr val="FFC000"/>
                </a:solidFill>
                <a:latin typeface="Simplified Arabic" pitchFamily="18" charset="-78"/>
                <a:cs typeface="Simplified Arabic" pitchFamily="18" charset="-78"/>
              </a:rPr>
              <a:t>ويتوصل المشاركون في هذه الحالة إلى توقعات وفروض معينة عن هدف التجربة يمكن أن تؤثر على استجاباتهم للمعالجات التجريبية.</a:t>
            </a:r>
          </a:p>
          <a:p>
            <a:pPr algn="just">
              <a:lnSpc>
                <a:spcPct val="90000"/>
              </a:lnSpc>
              <a:buNone/>
            </a:pPr>
            <a:r>
              <a:rPr lang="ar-SA" sz="3500" u="sng" dirty="0" smtClean="0">
                <a:solidFill>
                  <a:srgbClr val="FF0000"/>
                </a:solidFill>
                <a:latin typeface="Simplified Arabic" pitchFamily="18" charset="-78"/>
                <a:cs typeface="Simplified Arabic" pitchFamily="18" charset="-78"/>
              </a:rPr>
              <a:t>3- التعب والملل </a:t>
            </a:r>
            <a:r>
              <a:rPr lang="ar-SA" sz="3500" dirty="0" smtClean="0">
                <a:latin typeface="Simplified Arabic" pitchFamily="18" charset="-78"/>
                <a:cs typeface="Simplified Arabic" pitchFamily="18" charset="-78"/>
              </a:rPr>
              <a:t>: تناقص الأداء في المحاولات الأخيرة، وبخاصة فى الأعمال الصعبة أو التى تستمر لمدة طويلة.</a:t>
            </a:r>
          </a:p>
          <a:p>
            <a:pPr algn="just">
              <a:lnSpc>
                <a:spcPct val="90000"/>
              </a:lnSpc>
            </a:pPr>
            <a:r>
              <a:rPr lang="ar-SA" sz="3500" dirty="0" smtClean="0">
                <a:latin typeface="Simplified Arabic" pitchFamily="18" charset="-78"/>
                <a:cs typeface="Simplified Arabic" pitchFamily="18" charset="-78"/>
              </a:rPr>
              <a:t>ويمكن التقليل منه بإعطاء فترات كافية للراحة بين كل ظرف تجريبي والآخر، بالإضافة إلى تغيير ترتيب الظروف التجريبية.</a:t>
            </a:r>
          </a:p>
          <a:p>
            <a:pPr algn="just">
              <a:lnSpc>
                <a:spcPct val="90000"/>
              </a:lnSpc>
              <a:buNone/>
            </a:pPr>
            <a:r>
              <a:rPr lang="ar-SA" sz="3500" u="sng" dirty="0" smtClean="0">
                <a:solidFill>
                  <a:srgbClr val="FF0000"/>
                </a:solidFill>
                <a:latin typeface="Simplified Arabic" pitchFamily="18" charset="-78"/>
                <a:cs typeface="Simplified Arabic" pitchFamily="18" charset="-78"/>
              </a:rPr>
              <a:t>4- التأثير الممتد ( تأثير المدى ): </a:t>
            </a:r>
            <a:r>
              <a:rPr lang="ar-SA" sz="3500" dirty="0" smtClean="0">
                <a:solidFill>
                  <a:schemeClr val="accent2">
                    <a:lumMod val="40000"/>
                    <a:lumOff val="60000"/>
                  </a:schemeClr>
                </a:solidFill>
                <a:latin typeface="Simplified Arabic" pitchFamily="18" charset="-78"/>
                <a:cs typeface="Simplified Arabic" pitchFamily="18" charset="-78"/>
              </a:rPr>
              <a:t>يظهر فى حالة استمرار تأثير ظرف تجريبى معين على الفرد، بحيث يمتد تأثيره إلى الظرف التجريبى التالى. </a:t>
            </a:r>
            <a:endParaRPr lang="ar-SA"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496944" cy="6669360"/>
          </a:xfrm>
        </p:spPr>
        <p:txBody>
          <a:bodyPr>
            <a:normAutofit/>
          </a:bodyPr>
          <a:lstStyle/>
          <a:p>
            <a:pPr>
              <a:buNone/>
            </a:pPr>
            <a:r>
              <a:rPr lang="ar-SA" sz="3600" b="1" dirty="0" smtClean="0">
                <a:solidFill>
                  <a:srgbClr val="FFFF00"/>
                </a:solidFill>
                <a:latin typeface="Simplified Arabic" pitchFamily="18" charset="-78"/>
                <a:cs typeface="PT Bold Heading" pitchFamily="2" charset="-78"/>
              </a:rPr>
              <a:t>طرق التغلب على تأثير الترتيب:</a:t>
            </a:r>
          </a:p>
          <a:p>
            <a:pPr algn="just">
              <a:lnSpc>
                <a:spcPct val="90000"/>
              </a:lnSpc>
              <a:buNone/>
            </a:pPr>
            <a:r>
              <a:rPr lang="ar-SA" sz="3600" b="1" u="sng" dirty="0" smtClean="0">
                <a:solidFill>
                  <a:srgbClr val="FF0000"/>
                </a:solidFill>
                <a:latin typeface="Simplified Arabic" pitchFamily="18" charset="-78"/>
                <a:cs typeface="Simplified Arabic" pitchFamily="18" charset="-78"/>
              </a:rPr>
              <a:t>1ـ الموازنة المتقابلة:</a:t>
            </a:r>
            <a:r>
              <a:rPr lang="ar-SA" sz="3600" b="1" dirty="0" smtClean="0">
                <a:solidFill>
                  <a:srgbClr val="FF0000"/>
                </a:solidFill>
                <a:latin typeface="Simplified Arabic" pitchFamily="18" charset="-78"/>
                <a:cs typeface="Simplified Arabic" pitchFamily="18" charset="-78"/>
              </a:rPr>
              <a:t> </a:t>
            </a:r>
            <a:r>
              <a:rPr lang="ar-SA" sz="3600" b="1" dirty="0" smtClean="0">
                <a:latin typeface="Simplified Arabic" pitchFamily="18" charset="-78"/>
                <a:cs typeface="Simplified Arabic" pitchFamily="18" charset="-78"/>
              </a:rPr>
              <a:t>تعتمد على تغيير ترتيب تقديم المتغير التجريبى لبعض المشاركين بصورة مختلفة عن ترتيب التقديم للبعض الآخر بحيث يتعادل تأثيره.</a:t>
            </a:r>
          </a:p>
          <a:p>
            <a:pPr algn="just">
              <a:lnSpc>
                <a:spcPct val="90000"/>
              </a:lnSpc>
            </a:pPr>
            <a:r>
              <a:rPr lang="ar-SA" sz="3600" b="1" dirty="0" smtClean="0">
                <a:solidFill>
                  <a:srgbClr val="00B0F0"/>
                </a:solidFill>
                <a:latin typeface="Simplified Arabic" pitchFamily="18" charset="-78"/>
                <a:cs typeface="Simplified Arabic" pitchFamily="18" charset="-78"/>
              </a:rPr>
              <a:t>لا تستبعد هذه الطريقة التأثير الممتد وإنما توازنه عن طريق توزيعه على مختلف المعالجات التجريبية. ويُنظر إلى الموازنة على أنها أمراً ضرورياً في تصميم داخل الأفراد لضمان الصدق الداخلي للنتائج. </a:t>
            </a:r>
          </a:p>
          <a:p>
            <a:pPr algn="just">
              <a:lnSpc>
                <a:spcPct val="90000"/>
              </a:lnSpc>
            </a:pPr>
            <a:r>
              <a:rPr lang="ar-SA" sz="3600" b="1" dirty="0" smtClean="0">
                <a:solidFill>
                  <a:srgbClr val="00B050"/>
                </a:solidFill>
                <a:latin typeface="Simplified Arabic" pitchFamily="18" charset="-78"/>
                <a:cs typeface="Simplified Arabic" pitchFamily="18" charset="-78"/>
              </a:rPr>
              <a:t>الموازنة من أثر الترتيب أمراً يسيراً في حالة التصميم البسيط داخل الأفراد لمتغير مستقل واحد له ظرفان تجريبيان، حيث يقدم الظرف ” أ ” لنصف العينة أولاً، ويقدم الظرف ” ب ” لنصف العينة أولاً.</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0"/>
            <a:ext cx="8820472" cy="6858000"/>
          </a:xfrm>
        </p:spPr>
        <p:txBody>
          <a:bodyPr>
            <a:normAutofit/>
          </a:bodyPr>
          <a:lstStyle/>
          <a:p>
            <a:pPr>
              <a:lnSpc>
                <a:spcPct val="80000"/>
              </a:lnSpc>
            </a:pPr>
            <a:r>
              <a:rPr lang="ar-SA" sz="3600" b="1" dirty="0" smtClean="0">
                <a:solidFill>
                  <a:srgbClr val="FFFF00"/>
                </a:solidFill>
                <a:latin typeface="Simplified Arabic" pitchFamily="18" charset="-78"/>
                <a:cs typeface="Simplified Arabic" pitchFamily="18" charset="-78"/>
              </a:rPr>
              <a:t>وتزداد صعوبة مشكلة الترتيب إذا كان التصميم التجريبي يتضمن أكثر من متغير مستقل لكل منها أكثر من مستوى.</a:t>
            </a:r>
          </a:p>
          <a:p>
            <a:pPr algn="just">
              <a:lnSpc>
                <a:spcPct val="80000"/>
              </a:lnSpc>
            </a:pPr>
            <a:r>
              <a:rPr lang="ar-SA" sz="3200" b="1" dirty="0" smtClean="0">
                <a:latin typeface="Simplified Arabic" pitchFamily="18" charset="-78"/>
                <a:cs typeface="Simplified Arabic" pitchFamily="18" charset="-78"/>
              </a:rPr>
              <a:t>ويتوقف عدد الاحتمالات الممكنة لترتيب تقديم الظروف التجريبية على عدد هذه الظروف.</a:t>
            </a:r>
          </a:p>
          <a:p>
            <a:pPr algn="just">
              <a:lnSpc>
                <a:spcPct val="80000"/>
              </a:lnSpc>
            </a:pPr>
            <a:r>
              <a:rPr lang="ar-SA" sz="3200" b="1" dirty="0" smtClean="0">
                <a:latin typeface="Simplified Arabic" pitchFamily="18" charset="-78"/>
                <a:cs typeface="Simplified Arabic" pitchFamily="18" charset="-78"/>
              </a:rPr>
              <a:t>احتمالات الترتيب = </a:t>
            </a:r>
          </a:p>
          <a:p>
            <a:pPr algn="just">
              <a:lnSpc>
                <a:spcPct val="80000"/>
              </a:lnSpc>
            </a:pPr>
            <a:r>
              <a:rPr lang="ar-SA" sz="3200" b="1" dirty="0" smtClean="0">
                <a:latin typeface="Simplified Arabic" pitchFamily="18" charset="-78"/>
                <a:cs typeface="Simplified Arabic" pitchFamily="18" charset="-78"/>
              </a:rPr>
              <a:t>ك × ( ك -1) × (ك -2) × (ك -3)000(1) </a:t>
            </a:r>
          </a:p>
          <a:p>
            <a:pPr algn="just">
              <a:lnSpc>
                <a:spcPct val="80000"/>
              </a:lnSpc>
            </a:pPr>
            <a:r>
              <a:rPr lang="ar-SA" sz="3200" b="1" dirty="0" smtClean="0">
                <a:latin typeface="Simplified Arabic" pitchFamily="18" charset="-78"/>
                <a:cs typeface="Simplified Arabic" pitchFamily="18" charset="-78"/>
              </a:rPr>
              <a:t>ك عدد الظروف التجريبية أو عدد العوامل مضروباً في عدد مستويات لكل عامل.</a:t>
            </a:r>
            <a:endParaRPr lang="en-US" sz="3200" b="1" dirty="0" smtClean="0">
              <a:latin typeface="Simplified Arabic" pitchFamily="18" charset="-78"/>
              <a:cs typeface="Simplified Arabic" pitchFamily="18" charset="-78"/>
            </a:endParaRPr>
          </a:p>
          <a:p>
            <a:pPr algn="just"/>
            <a:r>
              <a:rPr lang="ar-SA" sz="3200" b="1" dirty="0" smtClean="0">
                <a:latin typeface="Simplified Arabic" pitchFamily="18" charset="-78"/>
                <a:cs typeface="Simplified Arabic" pitchFamily="18" charset="-78"/>
              </a:rPr>
              <a:t>تتضاعف عدد احتمالات الترتيب كلما زادت الظروف التجريبية، ويعني هذا وجود عدد كبير جدًا من الاحتمالات، ويتطلب هذا عدد كبير من الأفراد، وهو ما يزيد من النفقات والجهد، لهذا رأى العلماء الاكتفاء بتطبيق أسلوب الموازنة غير الكاملة.   </a:t>
            </a:r>
          </a:p>
          <a:p>
            <a:endParaRPr lang="ar-SA"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lstStyle/>
          <a:p>
            <a:pPr algn="just">
              <a:buNone/>
            </a:pPr>
            <a:r>
              <a:rPr lang="ar-SA" sz="3600" u="sng" dirty="0" smtClean="0">
                <a:solidFill>
                  <a:srgbClr val="FF0000"/>
                </a:solidFill>
                <a:latin typeface="Simplified Arabic" pitchFamily="18" charset="-78"/>
                <a:cs typeface="Simplified Arabic" pitchFamily="18" charset="-78"/>
              </a:rPr>
              <a:t>2ـ </a:t>
            </a:r>
            <a:r>
              <a:rPr lang="ar-SA" sz="3600" b="1" u="sng" dirty="0" smtClean="0">
                <a:solidFill>
                  <a:srgbClr val="FF0000"/>
                </a:solidFill>
                <a:latin typeface="Simplified Arabic" pitchFamily="18" charset="-78"/>
                <a:cs typeface="Simplified Arabic" pitchFamily="18" charset="-78"/>
              </a:rPr>
              <a:t>الموازنة غير الكاملة:</a:t>
            </a:r>
            <a:r>
              <a:rPr lang="ar-SA" sz="3600" b="1" dirty="0" smtClean="0">
                <a:solidFill>
                  <a:srgbClr val="FF0000"/>
                </a:solidFill>
                <a:latin typeface="Simplified Arabic" pitchFamily="18" charset="-78"/>
                <a:cs typeface="Simplified Arabic" pitchFamily="18" charset="-78"/>
              </a:rPr>
              <a:t> </a:t>
            </a:r>
            <a:r>
              <a:rPr lang="ar-SA" sz="3200" b="1" dirty="0" smtClean="0">
                <a:solidFill>
                  <a:srgbClr val="FFFF00"/>
                </a:solidFill>
                <a:latin typeface="Simplified Arabic" pitchFamily="18" charset="-78"/>
                <a:cs typeface="Simplified Arabic" pitchFamily="18" charset="-78"/>
              </a:rPr>
              <a:t>بأن يتم الاكتفاء فقط بتطبيق عدد محدود من الاحتمالات الممكنة لترتيب التقديم ، ومن أشهر الأساليب المتبعة ما يعرف بتصميم المربع اللاتينى وفيها: </a:t>
            </a:r>
            <a:endParaRPr lang="en-US" sz="3200" b="1" dirty="0" smtClean="0">
              <a:solidFill>
                <a:srgbClr val="FFFF00"/>
              </a:solidFill>
              <a:latin typeface="Simplified Arabic" pitchFamily="18" charset="-78"/>
              <a:cs typeface="Simplified Arabic" pitchFamily="18" charset="-78"/>
            </a:endParaRPr>
          </a:p>
          <a:p>
            <a:pPr algn="just"/>
            <a:r>
              <a:rPr lang="ar-SA" sz="3200" b="1" dirty="0" smtClean="0">
                <a:latin typeface="Simplified Arabic" pitchFamily="18" charset="-78"/>
                <a:cs typeface="Simplified Arabic" pitchFamily="18" charset="-78"/>
              </a:rPr>
              <a:t>يتم استخدام عدد محدود فقط من الاحتمالات الممكنة للترتيب في التجربة.</a:t>
            </a:r>
          </a:p>
          <a:p>
            <a:pPr algn="just"/>
            <a:r>
              <a:rPr lang="ar-SA" sz="3200" b="1" dirty="0" smtClean="0">
                <a:solidFill>
                  <a:srgbClr val="00B0F0"/>
                </a:solidFill>
                <a:latin typeface="Simplified Arabic" pitchFamily="18" charset="-78"/>
                <a:cs typeface="Simplified Arabic" pitchFamily="18" charset="-78"/>
              </a:rPr>
              <a:t>ويراعى في احتمالات الترتيب عدد من الشروط، بأن يظهر كل ظرف تجريبي نفس العدد من المرات فى كل موضع من مواضع الترتيب فيظهر مثلاً الظرف (أ) مثلاً مرة اولاً ثم ثانياً وثالثاً ورابعاً وهكذا.</a:t>
            </a:r>
            <a:endParaRPr lang="en-US" sz="3200" b="1" dirty="0" smtClean="0">
              <a:solidFill>
                <a:srgbClr val="00B0F0"/>
              </a:solidFill>
              <a:latin typeface="Simplified Arabic" pitchFamily="18" charset="-78"/>
              <a:cs typeface="Simplified Arabic" pitchFamily="18" charset="-78"/>
            </a:endParaRPr>
          </a:p>
          <a:p>
            <a:endParaRPr lang="ar-SA"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676456" cy="6858000"/>
          </a:xfrm>
        </p:spPr>
        <p:txBody>
          <a:bodyPr/>
          <a:lstStyle/>
          <a:p>
            <a:r>
              <a:rPr lang="ar-SA" sz="3600" dirty="0" smtClean="0">
                <a:solidFill>
                  <a:srgbClr val="FFFF00"/>
                </a:solidFill>
                <a:latin typeface="Simplified Arabic" pitchFamily="18" charset="-78"/>
                <a:cs typeface="Simplified Arabic" pitchFamily="18" charset="-78"/>
              </a:rPr>
              <a:t>ويوضح الشكل التالي تصور للمربع اللاتيني:</a:t>
            </a:r>
          </a:p>
          <a:p>
            <a:endParaRPr lang="ar-SA" dirty="0"/>
          </a:p>
        </p:txBody>
      </p:sp>
      <p:graphicFrame>
        <p:nvGraphicFramePr>
          <p:cNvPr id="4" name="Table 3"/>
          <p:cNvGraphicFramePr>
            <a:graphicFrameLocks noGrp="1"/>
          </p:cNvGraphicFramePr>
          <p:nvPr/>
        </p:nvGraphicFramePr>
        <p:xfrm>
          <a:off x="1524000" y="1397000"/>
          <a:ext cx="6648400" cy="3657600"/>
        </p:xfrm>
        <a:graphic>
          <a:graphicData uri="http://schemas.openxmlformats.org/drawingml/2006/table">
            <a:tbl>
              <a:tblPr rtl="1" firstRow="1" bandRow="1">
                <a:tableStyleId>{93296810-A885-4BE3-A3E7-6D5BEEA58F35}</a:tableStyleId>
              </a:tblPr>
              <a:tblGrid>
                <a:gridCol w="1329680"/>
                <a:gridCol w="1329680"/>
                <a:gridCol w="1329680"/>
                <a:gridCol w="1329680"/>
                <a:gridCol w="1329680"/>
              </a:tblGrid>
              <a:tr h="320040">
                <a:tc rowSpan="2">
                  <a:txBody>
                    <a:bodyPr/>
                    <a:lstStyle/>
                    <a:p>
                      <a:pPr algn="ctr" rtl="1"/>
                      <a:r>
                        <a:rPr lang="ar-SA" sz="1600" dirty="0" smtClean="0">
                          <a:latin typeface="Simplified Arabic" pitchFamily="18" charset="-78"/>
                          <a:cs typeface="Simplified Arabic" pitchFamily="18" charset="-78"/>
                        </a:rPr>
                        <a:t>    </a:t>
                      </a:r>
                    </a:p>
                    <a:p>
                      <a:pPr algn="ctr" rtl="1"/>
                      <a:r>
                        <a:rPr lang="ar-SA" sz="3200" dirty="0" smtClean="0">
                          <a:latin typeface="Simplified Arabic" pitchFamily="18" charset="-78"/>
                          <a:cs typeface="Simplified Arabic" pitchFamily="18" charset="-78"/>
                        </a:rPr>
                        <a:t>الفرد</a:t>
                      </a:r>
                      <a:endParaRPr lang="ar-SA" sz="1600" dirty="0" smtClean="0">
                        <a:latin typeface="Simplified Arabic" pitchFamily="18" charset="-78"/>
                        <a:cs typeface="Simplified Arabic" pitchFamily="18" charset="-78"/>
                      </a:endParaRPr>
                    </a:p>
                    <a:p>
                      <a:pPr algn="ctr" rtl="1"/>
                      <a:endParaRPr lang="ar-SA" sz="1600" b="1" dirty="0">
                        <a:latin typeface="Simplified Arabic" pitchFamily="18" charset="-78"/>
                        <a:cs typeface="Simplified Arabic" pitchFamily="18" charset="-78"/>
                      </a:endParaRPr>
                    </a:p>
                  </a:txBody>
                  <a:tcPr/>
                </a:tc>
                <a:tc gridSpan="4">
                  <a:txBody>
                    <a:bodyPr/>
                    <a:lstStyle/>
                    <a:p>
                      <a:pPr algn="ctr" rtl="1"/>
                      <a:r>
                        <a:rPr lang="ar-SA" sz="2400" dirty="0" smtClean="0">
                          <a:latin typeface="Simplified Arabic" pitchFamily="18" charset="-78"/>
                          <a:cs typeface="Simplified Arabic" pitchFamily="18" charset="-78"/>
                        </a:rPr>
                        <a:t>الظرف التجريبي</a:t>
                      </a:r>
                      <a:endParaRPr lang="ar-SA" sz="2400" b="1" dirty="0">
                        <a:latin typeface="Simplified Arabic" pitchFamily="18" charset="-78"/>
                        <a:cs typeface="Simplified Arabic" pitchFamily="18" charset="-78"/>
                      </a:endParaRPr>
                    </a:p>
                  </a:txBody>
                  <a:tcPr/>
                </a:tc>
                <a:tc hMerge="1">
                  <a:txBody>
                    <a:bodyPr/>
                    <a:lstStyle/>
                    <a:p>
                      <a:pPr rtl="1"/>
                      <a:endParaRPr lang="ar-SA" sz="1200">
                        <a:latin typeface="Simplified Arabic" pitchFamily="18" charset="-78"/>
                        <a:cs typeface="Simplified Arabic" pitchFamily="18" charset="-78"/>
                      </a:endParaRPr>
                    </a:p>
                  </a:txBody>
                  <a:tcPr>
                    <a:lnB w="12700" cap="flat" cmpd="sng" algn="ctr">
                      <a:solidFill>
                        <a:schemeClr val="tx1"/>
                      </a:solidFill>
                      <a:prstDash val="solid"/>
                      <a:round/>
                      <a:headEnd type="none" w="med" len="med"/>
                      <a:tailEnd type="none" w="med" len="med"/>
                    </a:lnB>
                  </a:tcPr>
                </a:tc>
                <a:tc hMerge="1">
                  <a:txBody>
                    <a:bodyPr/>
                    <a:lstStyle/>
                    <a:p>
                      <a:pPr rtl="1"/>
                      <a:endParaRPr lang="ar-SA" sz="1200">
                        <a:latin typeface="Simplified Arabic" pitchFamily="18" charset="-78"/>
                        <a:cs typeface="Simplified Arabic" pitchFamily="18" charset="-78"/>
                      </a:endParaRPr>
                    </a:p>
                  </a:txBody>
                  <a:tcPr>
                    <a:lnB w="12700" cap="flat" cmpd="sng" algn="ctr">
                      <a:solidFill>
                        <a:schemeClr val="tx1"/>
                      </a:solidFill>
                      <a:prstDash val="solid"/>
                      <a:round/>
                      <a:headEnd type="none" w="med" len="med"/>
                      <a:tailEnd type="none" w="med" len="med"/>
                    </a:lnB>
                  </a:tcPr>
                </a:tc>
                <a:tc hMerge="1">
                  <a:txBody>
                    <a:bodyPr/>
                    <a:lstStyle/>
                    <a:p>
                      <a:pPr rtl="1"/>
                      <a:endParaRPr lang="ar-SA" sz="1200">
                        <a:latin typeface="Simplified Arabic" pitchFamily="18" charset="-78"/>
                        <a:cs typeface="Simplified Arabic" pitchFamily="18" charset="-78"/>
                      </a:endParaRPr>
                    </a:p>
                  </a:txBody>
                  <a:tcPr>
                    <a:lnB w="12700" cap="flat" cmpd="sng" algn="ctr">
                      <a:solidFill>
                        <a:schemeClr val="tx1"/>
                      </a:solidFill>
                      <a:prstDash val="solid"/>
                      <a:round/>
                      <a:headEnd type="none" w="med" len="med"/>
                      <a:tailEnd type="none" w="med" len="med"/>
                    </a:lnB>
                  </a:tcPr>
                </a:tc>
              </a:tr>
              <a:tr h="320040">
                <a:tc vMerge="1">
                  <a:txBody>
                    <a:bodyPr/>
                    <a:lstStyle/>
                    <a:p>
                      <a:pPr rtl="1"/>
                      <a:endParaRPr lang="ar-SA"/>
                    </a:p>
                  </a:txBody>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أولاً</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ثانياً</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ثالثاً</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رابعاً</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r>
              <a:tr h="37084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ف1</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ظ1</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ظ2</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ظ3</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ظ4</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r>
              <a:tr h="37084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ف2</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ظ4</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ظ1</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ظ2</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ظ3</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r>
              <a:tr h="37084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ف3</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ظ3</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ظ4</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ظ1</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ظ2</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r>
              <a:tr h="37084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ف4</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ظ2</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ظ3</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ظ4</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u="none" strike="noStrike" cap="none" normalizeH="0" baseline="0" dirty="0" smtClean="0">
                          <a:ln>
                            <a:noFill/>
                          </a:ln>
                          <a:effectLst>
                            <a:outerShdw blurRad="38100" dist="38100" dir="2700000" algn="tl">
                              <a:srgbClr val="000000"/>
                            </a:outerShdw>
                          </a:effectLst>
                          <a:latin typeface="Simplified Arabic" pitchFamily="18" charset="-78"/>
                          <a:cs typeface="Simplified Arabic" pitchFamily="18" charset="-78"/>
                        </a:rPr>
                        <a:t>ظ1</a:t>
                      </a:r>
                      <a:endParaRPr kumimoji="0" lang="en-US" sz="3600" b="1" i="0" u="none" strike="noStrike" cap="none" normalizeH="0" baseline="0" dirty="0" smtClean="0">
                        <a:ln>
                          <a:noFill/>
                        </a:ln>
                        <a:solidFill>
                          <a:schemeClr val="tx1"/>
                        </a:solidFill>
                        <a:effectLst>
                          <a:outerShdw blurRad="38100" dist="38100" dir="2700000" algn="tl">
                            <a:srgbClr val="000000"/>
                          </a:outerShdw>
                        </a:effectLst>
                        <a:latin typeface="Simplified Arabic" pitchFamily="18" charset="-78"/>
                        <a:cs typeface="Simplified Arabic" pitchFamily="18" charset="-78"/>
                      </a:endParaRPr>
                    </a:p>
                  </a:txBody>
                  <a:tcPr horzOverflow="overflow"/>
                </a:tc>
              </a:tr>
            </a:tbl>
          </a:graphicData>
        </a:graphic>
      </p:graphicFrame>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0"/>
            <a:ext cx="8604448" cy="6858000"/>
          </a:xfrm>
        </p:spPr>
        <p:txBody>
          <a:bodyPr>
            <a:normAutofit/>
          </a:bodyPr>
          <a:lstStyle/>
          <a:p>
            <a:pPr algn="just">
              <a:lnSpc>
                <a:spcPct val="90000"/>
              </a:lnSpc>
            </a:pPr>
            <a:r>
              <a:rPr lang="ar-SA" b="1" dirty="0" smtClean="0">
                <a:solidFill>
                  <a:srgbClr val="FFFF00"/>
                </a:solidFill>
                <a:latin typeface="Simplified Arabic" pitchFamily="18" charset="-78"/>
                <a:cs typeface="Simplified Arabic" pitchFamily="18" charset="-78"/>
              </a:rPr>
              <a:t>يفيد تصميم المربع اللاتيني في ضبط تأثير الممارسة والتعب، وذلك لأن كل ظرف تجريبى يظهر فى كل موضع من مواضع الترتيب نفس العدد من المرات، وبذلك يتوازن تأثير الموضع سواء أكان فى بداية التجربة أم فى نهايتها فيما يتعلق بالممارسة أو التعب. </a:t>
            </a:r>
          </a:p>
          <a:p>
            <a:pPr algn="just">
              <a:lnSpc>
                <a:spcPct val="90000"/>
              </a:lnSpc>
            </a:pPr>
            <a:r>
              <a:rPr lang="ar-SA" b="1" dirty="0" smtClean="0">
                <a:solidFill>
                  <a:srgbClr val="FF0000"/>
                </a:solidFill>
                <a:latin typeface="Simplified Arabic" pitchFamily="18" charset="-78"/>
                <a:cs typeface="PT Bold Heading" pitchFamily="2" charset="-78"/>
              </a:rPr>
              <a:t>متى لا يتم استخدام أسلوب الموازنة؟</a:t>
            </a:r>
          </a:p>
          <a:p>
            <a:pPr marL="582930" indent="-514350" algn="just">
              <a:lnSpc>
                <a:spcPct val="90000"/>
              </a:lnSpc>
              <a:buFont typeface="+mj-lt"/>
              <a:buAutoNum type="arabicPeriod"/>
            </a:pPr>
            <a:r>
              <a:rPr lang="ar-SA" b="1" dirty="0" smtClean="0">
                <a:latin typeface="Simplified Arabic" pitchFamily="18" charset="-78"/>
                <a:cs typeface="Simplified Arabic" pitchFamily="18" charset="-78"/>
              </a:rPr>
              <a:t>عند اختلاف تأثير الممارسة باختلاف الترتيب، فإذا تعرض الشخص لعمل صعب أولاً، ثم عمل صعب ثانيًا، فإن الأداء سينحسن بشكل واضح في الظرف الثاني.</a:t>
            </a:r>
          </a:p>
          <a:p>
            <a:pPr marL="582930" indent="-514350" algn="just">
              <a:lnSpc>
                <a:spcPct val="90000"/>
              </a:lnSpc>
              <a:buFont typeface="+mj-lt"/>
              <a:buAutoNum type="arabicPeriod"/>
            </a:pPr>
            <a:r>
              <a:rPr lang="ar-SA" b="1" dirty="0" smtClean="0">
                <a:latin typeface="Simplified Arabic" pitchFamily="18" charset="-78"/>
                <a:cs typeface="Simplified Arabic" pitchFamily="18" charset="-78"/>
              </a:rPr>
              <a:t>إذا كان انتقال التأثير من ظرف تجريبي إلى آخر يتوقف على الترتيب، حيث يكون تأثير المعالجة أكبر فى حالة تقديم عقار معين أولاً عن حالة عدم تقديم العقار أولاً.</a:t>
            </a:r>
          </a:p>
          <a:p>
            <a:pPr marL="582930" indent="-514350" algn="just">
              <a:lnSpc>
                <a:spcPct val="90000"/>
              </a:lnSpc>
              <a:buFont typeface="+mj-lt"/>
              <a:buAutoNum type="arabicPeriod"/>
            </a:pPr>
            <a:r>
              <a:rPr lang="ar-SA" b="1" dirty="0" smtClean="0">
                <a:latin typeface="Simplified Arabic" pitchFamily="18" charset="-78"/>
                <a:cs typeface="Simplified Arabic" pitchFamily="18" charset="-78"/>
              </a:rPr>
              <a:t>الحالات التي تحدث فيها المعالجة التجريبية تغييراً لا يمكن محو آثاره كإجراء جراحة معينة. </a:t>
            </a:r>
          </a:p>
          <a:p>
            <a:pPr algn="just">
              <a:lnSpc>
                <a:spcPct val="90000"/>
              </a:lnSpc>
            </a:pPr>
            <a:r>
              <a:rPr lang="ar-SA" dirty="0" smtClean="0">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0"/>
            <a:ext cx="8892480" cy="6669360"/>
          </a:xfrm>
        </p:spPr>
        <p:txBody>
          <a:bodyPr>
            <a:normAutofit/>
          </a:bodyPr>
          <a:lstStyle/>
          <a:p>
            <a:pPr>
              <a:buNone/>
            </a:pPr>
            <a:r>
              <a:rPr lang="ar-SA" sz="3600" b="1" dirty="0" smtClean="0">
                <a:latin typeface="Simplified Arabic" pitchFamily="18" charset="-78"/>
                <a:cs typeface="Simplified Arabic" pitchFamily="18" charset="-78"/>
              </a:rPr>
              <a:t>4ـ ينظر الشخص العادي إلى الحوادث المتلازمة على أنها ترتبط ارتباطًا السبب بالنتيجة، حتى لو كان هذا التلازم نتيجة للصدفة، أما الباحث العلمي فيحرص على التدقيق في هذا التلازم بطرق علمية منهجية.</a:t>
            </a:r>
            <a:endParaRPr lang="en-US" sz="3600" dirty="0" smtClean="0">
              <a:latin typeface="Simplified Arabic" pitchFamily="18" charset="-78"/>
              <a:cs typeface="Simplified Arabic" pitchFamily="18" charset="-78"/>
            </a:endParaRPr>
          </a:p>
          <a:p>
            <a:pPr>
              <a:buNone/>
            </a:pPr>
            <a:r>
              <a:rPr lang="ar-SA" sz="3600" b="1" dirty="0" smtClean="0">
                <a:latin typeface="Simplified Arabic" pitchFamily="18" charset="-78"/>
                <a:cs typeface="Simplified Arabic" pitchFamily="18" charset="-78"/>
              </a:rPr>
              <a:t>5 ـ يلجأ الباحث العلمي لاستخدام أساليب الضبط التجريبي للتحقق من دقة العلاقة بين المتغيرات، وهو ما لا يستخدمه الشخص العادي.</a:t>
            </a:r>
            <a:endParaRPr lang="en-US" sz="3600" dirty="0" smtClean="0">
              <a:latin typeface="Simplified Arabic" pitchFamily="18" charset="-78"/>
              <a:cs typeface="Simplified Arabic" pitchFamily="18" charset="-78"/>
            </a:endParaRPr>
          </a:p>
          <a:p>
            <a:pPr>
              <a:buNone/>
            </a:pPr>
            <a:r>
              <a:rPr lang="ar-SA" sz="3600" b="1" dirty="0" smtClean="0">
                <a:latin typeface="Simplified Arabic" pitchFamily="18" charset="-78"/>
                <a:cs typeface="Simplified Arabic" pitchFamily="18" charset="-78"/>
              </a:rPr>
              <a:t>6 ـ يستخدم الباحث العلمي النظريات والفروض في تفسير الظواهر، ثم يخضعها للفحص والتجريب، أما الإنسان العادي فيكتفي باستخدام انطباعاته الذاتية عن الظواهر.</a:t>
            </a:r>
            <a:endParaRPr lang="en-US" sz="3600" dirty="0" smtClean="0">
              <a:latin typeface="Simplified Arabic" pitchFamily="18" charset="-78"/>
              <a:cs typeface="Simplified Arabic" pitchFamily="18" charset="-78"/>
            </a:endParaRPr>
          </a:p>
          <a:p>
            <a:pPr>
              <a:buNone/>
            </a:pPr>
            <a:r>
              <a:rPr lang="ar-SA" sz="3600" b="1" dirty="0" smtClean="0">
                <a:solidFill>
                  <a:srgbClr val="FF0000"/>
                </a:solidFill>
                <a:latin typeface="Simplified Arabic" pitchFamily="18" charset="-78"/>
                <a:cs typeface="Simplified Arabic" pitchFamily="18" charset="-78"/>
              </a:rPr>
              <a:t>الفكرة المركزية في هذه الفروق أن العلم منظم ومضبوط</a:t>
            </a:r>
            <a:r>
              <a:rPr lang="ar-SA" sz="3600" b="1" dirty="0" smtClean="0">
                <a:latin typeface="Simplified Arabic" pitchFamily="18" charset="-78"/>
                <a:cs typeface="Simplified Arabic" pitchFamily="18" charset="-78"/>
              </a:rPr>
              <a:t>.</a:t>
            </a:r>
            <a:endParaRPr lang="en-US" sz="3600" dirty="0" smtClean="0">
              <a:latin typeface="Simplified Arabic" pitchFamily="18" charset="-78"/>
              <a:cs typeface="Simplified Arabic" pitchFamily="18" charset="-78"/>
            </a:endParaRPr>
          </a:p>
          <a:p>
            <a:endParaRPr lang="ar-SA"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568952" cy="6669360"/>
          </a:xfrm>
        </p:spPr>
        <p:txBody>
          <a:bodyPr>
            <a:normAutofit lnSpcReduction="10000"/>
          </a:bodyPr>
          <a:lstStyle/>
          <a:p>
            <a:pPr>
              <a:buNone/>
            </a:pPr>
            <a:r>
              <a:rPr lang="ar-SA" sz="3900" dirty="0" smtClean="0">
                <a:solidFill>
                  <a:srgbClr val="FFFF00"/>
                </a:solidFill>
                <a:latin typeface="Simplified Arabic" pitchFamily="18" charset="-78"/>
                <a:cs typeface="PT Bold Heading" pitchFamily="2" charset="-78"/>
              </a:rPr>
              <a:t>ثانيًاـ تصميم بين الأفراد:</a:t>
            </a:r>
          </a:p>
          <a:p>
            <a:pPr algn="just">
              <a:lnSpc>
                <a:spcPct val="90000"/>
              </a:lnSpc>
            </a:pPr>
            <a:r>
              <a:rPr lang="ar-SA" b="1" dirty="0" smtClean="0">
                <a:latin typeface="Simplified Arabic" pitchFamily="18" charset="-78"/>
                <a:cs typeface="Simplified Arabic" pitchFamily="18" charset="-78"/>
              </a:rPr>
              <a:t>يُعد من أكثر التصميمات استخدامًا في الدراسات النفسية، ويقوم على أساس تقسيم العينة إلى عدة مجموعات متكافئة تتعرض كل منها لظرف تجريبي معين.</a:t>
            </a:r>
          </a:p>
          <a:p>
            <a:pPr algn="just">
              <a:lnSpc>
                <a:spcPct val="90000"/>
              </a:lnSpc>
            </a:pPr>
            <a:r>
              <a:rPr lang="ar-SA" b="1" dirty="0" smtClean="0">
                <a:solidFill>
                  <a:srgbClr val="FF0000"/>
                </a:solidFill>
                <a:latin typeface="Simplified Arabic" pitchFamily="18" charset="-78"/>
                <a:cs typeface="Simplified Arabic" pitchFamily="18" charset="-78"/>
              </a:rPr>
              <a:t>وللحصول عل نتائج ذات معنى من هذا التصميم ينبغي التحقق من تكافؤ المجموعات حتى يكون من السهل تفسير النتائج، بإرجاع التغير الذي طرأ على المتغير التابع إلى المتغيرات المستقلة وليس لأي متغيرات أخرى.</a:t>
            </a:r>
          </a:p>
          <a:p>
            <a:pPr algn="just">
              <a:lnSpc>
                <a:spcPct val="90000"/>
              </a:lnSpc>
            </a:pPr>
            <a:r>
              <a:rPr lang="ar-SA" b="1" dirty="0" smtClean="0">
                <a:solidFill>
                  <a:srgbClr val="FFFF00"/>
                </a:solidFill>
                <a:latin typeface="Simplified Arabic" pitchFamily="18" charset="-78"/>
                <a:cs typeface="Simplified Arabic" pitchFamily="18" charset="-78"/>
              </a:rPr>
              <a:t>ويمكن تحقيق التكافؤ بين المجموعات عن طريق العشوائية، ولهذا يُطلق على هذا التصميم تصميم المجموعات العشوائية.</a:t>
            </a:r>
          </a:p>
          <a:p>
            <a:pPr algn="just">
              <a:lnSpc>
                <a:spcPct val="90000"/>
              </a:lnSpc>
            </a:pPr>
            <a:r>
              <a:rPr lang="ar-SA" b="1" dirty="0" smtClean="0">
                <a:solidFill>
                  <a:schemeClr val="accent2">
                    <a:lumMod val="60000"/>
                    <a:lumOff val="40000"/>
                  </a:schemeClr>
                </a:solidFill>
                <a:latin typeface="Simplified Arabic" pitchFamily="18" charset="-78"/>
                <a:cs typeface="Simplified Arabic" pitchFamily="18" charset="-78"/>
              </a:rPr>
              <a:t>ويظهر مبدأ العشوائية في أكمل صوره عند:</a:t>
            </a:r>
          </a:p>
          <a:p>
            <a:pPr marL="582930" indent="-514350" algn="just">
              <a:lnSpc>
                <a:spcPct val="90000"/>
              </a:lnSpc>
              <a:buFont typeface="+mj-lt"/>
              <a:buAutoNum type="arabicPeriod"/>
            </a:pPr>
            <a:r>
              <a:rPr lang="ar-SA" b="1" dirty="0" smtClean="0">
                <a:solidFill>
                  <a:schemeClr val="tx2">
                    <a:lumMod val="75000"/>
                  </a:schemeClr>
                </a:solidFill>
                <a:latin typeface="Simplified Arabic" pitchFamily="18" charset="-78"/>
                <a:cs typeface="Simplified Arabic" pitchFamily="18" charset="-78"/>
              </a:rPr>
              <a:t>الاختيار العشوائي للعينة من بين أفراد المجتمع.</a:t>
            </a:r>
          </a:p>
          <a:p>
            <a:pPr marL="582930" indent="-514350" algn="just">
              <a:lnSpc>
                <a:spcPct val="90000"/>
              </a:lnSpc>
              <a:buFont typeface="+mj-lt"/>
              <a:buAutoNum type="arabicPeriod"/>
            </a:pPr>
            <a:r>
              <a:rPr lang="ar-SA" b="1" dirty="0" smtClean="0">
                <a:solidFill>
                  <a:schemeClr val="tx2">
                    <a:lumMod val="75000"/>
                  </a:schemeClr>
                </a:solidFill>
                <a:latin typeface="Simplified Arabic" pitchFamily="18" charset="-78"/>
                <a:cs typeface="Simplified Arabic" pitchFamily="18" charset="-78"/>
              </a:rPr>
              <a:t>التوزيع العشوائي لأفراد العينة على مختلف مجموعات البحث.</a:t>
            </a:r>
          </a:p>
          <a:p>
            <a:pPr marL="582930" indent="-514350" algn="just">
              <a:lnSpc>
                <a:spcPct val="90000"/>
              </a:lnSpc>
              <a:buFont typeface="+mj-lt"/>
              <a:buAutoNum type="arabicPeriod"/>
            </a:pPr>
            <a:r>
              <a:rPr lang="ar-SA" b="1" dirty="0" smtClean="0">
                <a:solidFill>
                  <a:schemeClr val="tx2">
                    <a:lumMod val="75000"/>
                  </a:schemeClr>
                </a:solidFill>
                <a:latin typeface="Simplified Arabic" pitchFamily="18" charset="-78"/>
                <a:cs typeface="Simplified Arabic" pitchFamily="18" charset="-78"/>
              </a:rPr>
              <a:t>التوزيع العشوائي للظروف التجريبية على مختلف مجموعات البحث.</a:t>
            </a:r>
          </a:p>
          <a:p>
            <a:endParaRPr lang="ar-SA"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676456" cy="6858000"/>
          </a:xfrm>
        </p:spPr>
        <p:txBody>
          <a:bodyPr>
            <a:noAutofit/>
          </a:bodyPr>
          <a:lstStyle/>
          <a:p>
            <a:pPr algn="just">
              <a:lnSpc>
                <a:spcPct val="90000"/>
              </a:lnSpc>
            </a:pPr>
            <a:r>
              <a:rPr lang="ar-SA" sz="3200" b="1" dirty="0" smtClean="0">
                <a:solidFill>
                  <a:schemeClr val="tx2">
                    <a:lumMod val="75000"/>
                  </a:schemeClr>
                </a:solidFill>
                <a:latin typeface="Simplified Arabic" pitchFamily="18" charset="-78"/>
                <a:cs typeface="Simplified Arabic" pitchFamily="18" charset="-78"/>
              </a:rPr>
              <a:t>وتتمثل أهمية الاختيار العشوائي في إمكانية تعميم نتائج التجربة على المجتمع الذي اختيرت منه العينة عشوائياً ( الصدق الخارجى للدراسة كما سماه كامبل وستانلى ).</a:t>
            </a:r>
          </a:p>
          <a:p>
            <a:pPr algn="just"/>
            <a:r>
              <a:rPr lang="ar-SA" sz="3200" b="1" dirty="0" smtClean="0">
                <a:solidFill>
                  <a:srgbClr val="FFFF00"/>
                </a:solidFill>
                <a:latin typeface="Simplified Arabic" pitchFamily="18" charset="-78"/>
                <a:cs typeface="Simplified Arabic" pitchFamily="18" charset="-78"/>
              </a:rPr>
              <a:t>ونادراً ما يتحقق الاختيار العشوائي في البحوث النفسية، لكن هذا لا يقلل من أهمية هذه الدراسات وقيمتها العلمية ذلك أنها تهتم بالتوزيع العشوائى للعينة بحيث يتحقق التكافؤ بين المجموعات وبخاصة إذا كان عدد العينة كبيرًا. فإذا تمكن الباحث إلى جانب ذلك ضبط المتغيرات الدخيلة فإن التغيرات التى تظهر فى النتائج يمكن إرجاعها بقدر كبير من الثقة إلى المعالجة التجريبية ( الصدق الداخلى للدراسة كما سماه كامبل وستانلى ).</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676456" cy="6858000"/>
          </a:xfrm>
        </p:spPr>
        <p:txBody>
          <a:bodyPr/>
          <a:lstStyle/>
          <a:p>
            <a:r>
              <a:rPr lang="ar-SA" sz="3200" b="1" dirty="0" smtClean="0">
                <a:solidFill>
                  <a:srgbClr val="00B050"/>
                </a:solidFill>
                <a:latin typeface="Simplified Arabic" pitchFamily="18" charset="-78"/>
                <a:cs typeface="Simplified Arabic" pitchFamily="18" charset="-78"/>
              </a:rPr>
              <a:t>يمكن استخدام طريقة التناظر لتحقيق التكافؤ بين المجموعات في خاصية معينة، وخاصة إذا كان عدد العينة قليلاً.</a:t>
            </a:r>
            <a:endParaRPr lang="ar-SA" sz="3200" b="1" dirty="0" smtClean="0">
              <a:solidFill>
                <a:srgbClr val="00B050"/>
              </a:solidFill>
            </a:endParaRPr>
          </a:p>
          <a:p>
            <a:pPr algn="just"/>
            <a:r>
              <a:rPr lang="ar-SA" sz="3200" b="1" dirty="0" smtClean="0">
                <a:latin typeface="Simplified Arabic" pitchFamily="18" charset="-78"/>
                <a:cs typeface="Simplified Arabic" pitchFamily="18" charset="-78"/>
              </a:rPr>
              <a:t>ويساعد تحقيق التناظر على استبعاد التأثير الدخيل للفروق بين الأفراد في خاصية معينة في نتائج التجربة، وبذلك يقلل من تباين الخطأ، ويعني هذا إمكانية التحقق من تأثير المتغير التجريبي.</a:t>
            </a:r>
          </a:p>
          <a:p>
            <a:pPr algn="just"/>
            <a:r>
              <a:rPr lang="ar-SA" sz="3200" b="1" dirty="0" smtClean="0">
                <a:solidFill>
                  <a:srgbClr val="FFFF00"/>
                </a:solidFill>
                <a:latin typeface="Simplified Arabic" pitchFamily="18" charset="-78"/>
                <a:cs typeface="Simplified Arabic" pitchFamily="18" charset="-78"/>
              </a:rPr>
              <a:t>ويواجه استخدام طريقة التناظر بصعوبات في التطبيق، نظرًا للتكلفة المادية الكبيرة، إذا أن تحقيق الضبط لأكثر من خاصية عن طريق التناظر أمر بالغ الصعوبة.</a:t>
            </a:r>
            <a:endParaRPr lang="en-US" sz="3200" b="1" dirty="0" smtClean="0">
              <a:solidFill>
                <a:srgbClr val="FFFF00"/>
              </a:solidFill>
              <a:latin typeface="Simplified Arabic" pitchFamily="18" charset="-78"/>
              <a:cs typeface="Simplified Arabic" pitchFamily="18" charset="-78"/>
            </a:endParaRPr>
          </a:p>
          <a:p>
            <a:endParaRPr lang="ar-SA"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676456" cy="6858000"/>
          </a:xfrm>
        </p:spPr>
        <p:txBody>
          <a:bodyPr/>
          <a:lstStyle/>
          <a:p>
            <a:pPr algn="just">
              <a:lnSpc>
                <a:spcPct val="90000"/>
              </a:lnSpc>
              <a:buNone/>
            </a:pPr>
            <a:r>
              <a:rPr lang="ar-SA" sz="3200" dirty="0" smtClean="0">
                <a:solidFill>
                  <a:srgbClr val="FF0000"/>
                </a:solidFill>
                <a:latin typeface="Simplified Arabic" pitchFamily="18" charset="-78"/>
                <a:cs typeface="PT Bold Heading" pitchFamily="2" charset="-78"/>
              </a:rPr>
              <a:t>أـ </a:t>
            </a:r>
            <a:r>
              <a:rPr lang="ar-SA" sz="3200" b="1" dirty="0" smtClean="0">
                <a:solidFill>
                  <a:srgbClr val="FF0000"/>
                </a:solidFill>
                <a:latin typeface="Simplified Arabic" pitchFamily="18" charset="-78"/>
                <a:cs typeface="PT Bold Heading" pitchFamily="2" charset="-78"/>
              </a:rPr>
              <a:t>تصميم بسيط بين الأفراد: </a:t>
            </a:r>
          </a:p>
          <a:p>
            <a:pPr algn="just">
              <a:lnSpc>
                <a:spcPct val="90000"/>
              </a:lnSpc>
            </a:pPr>
            <a:r>
              <a:rPr lang="ar-SA" b="1" dirty="0" smtClean="0">
                <a:latin typeface="Simplified Arabic" pitchFamily="18" charset="-78"/>
                <a:cs typeface="Simplified Arabic" pitchFamily="18" charset="-78"/>
              </a:rPr>
              <a:t>يشمل متغير مستقل واحد (عامل واحد)، له مستويين تجريبيين أو أكثر، ولهذا يُطلق عليه تصميم العامل الواحد بين الأفراد.</a:t>
            </a:r>
          </a:p>
          <a:p>
            <a:pPr algn="just">
              <a:lnSpc>
                <a:spcPct val="90000"/>
              </a:lnSpc>
              <a:buNone/>
            </a:pPr>
            <a:r>
              <a:rPr lang="ar-SA" b="1" dirty="0" smtClean="0">
                <a:solidFill>
                  <a:srgbClr val="FF0000"/>
                </a:solidFill>
                <a:latin typeface="Simplified Arabic" pitchFamily="18" charset="-78"/>
                <a:cs typeface="Simplified Arabic" pitchFamily="18" charset="-78"/>
              </a:rPr>
              <a:t>مثال 1: </a:t>
            </a:r>
            <a:r>
              <a:rPr lang="ar-SA" b="1" dirty="0" smtClean="0">
                <a:solidFill>
                  <a:srgbClr val="00B0F0"/>
                </a:solidFill>
                <a:latin typeface="Simplified Arabic" pitchFamily="18" charset="-78"/>
                <a:cs typeface="Simplified Arabic" pitchFamily="18" charset="-78"/>
              </a:rPr>
              <a:t>أثر عدد ساعات النوم في سرعة حل المشكلات.</a:t>
            </a:r>
          </a:p>
          <a:p>
            <a:pPr algn="just">
              <a:lnSpc>
                <a:spcPct val="90000"/>
              </a:lnSpc>
            </a:pPr>
            <a:r>
              <a:rPr lang="ar-SA" b="1" dirty="0" smtClean="0">
                <a:solidFill>
                  <a:srgbClr val="FFFF00"/>
                </a:solidFill>
                <a:latin typeface="Simplified Arabic" pitchFamily="18" charset="-78"/>
                <a:cs typeface="Simplified Arabic" pitchFamily="18" charset="-78"/>
              </a:rPr>
              <a:t>يتم هنا تقسيم العينة لعدد من المجموعات، تتلقى كل منها ظرف تجريبي عن الذي تتلقاه الأخرى.</a:t>
            </a:r>
          </a:p>
          <a:p>
            <a:pPr algn="just">
              <a:lnSpc>
                <a:spcPct val="90000"/>
              </a:lnSpc>
              <a:buNone/>
            </a:pPr>
            <a:r>
              <a:rPr lang="ar-SA" dirty="0" smtClean="0">
                <a:latin typeface="Simplified Arabic" pitchFamily="18" charset="-78"/>
                <a:cs typeface="Simplified Arabic" pitchFamily="18" charset="-78"/>
              </a:rPr>
              <a:t>  </a:t>
            </a:r>
          </a:p>
          <a:p>
            <a:endParaRPr lang="ar-SA" dirty="0"/>
          </a:p>
        </p:txBody>
      </p:sp>
      <p:graphicFrame>
        <p:nvGraphicFramePr>
          <p:cNvPr id="4" name="Table 3"/>
          <p:cNvGraphicFramePr>
            <a:graphicFrameLocks noGrp="1"/>
          </p:cNvGraphicFramePr>
          <p:nvPr/>
        </p:nvGraphicFramePr>
        <p:xfrm>
          <a:off x="827584" y="2852936"/>
          <a:ext cx="7776864" cy="3600400"/>
        </p:xfrm>
        <a:graphic>
          <a:graphicData uri="http://schemas.openxmlformats.org/drawingml/2006/table">
            <a:tbl>
              <a:tblPr rtl="1" firstRow="1" bandRow="1">
                <a:tableStyleId>{5C22544A-7EE6-4342-B048-85BDC9FD1C3A}</a:tableStyleId>
              </a:tblPr>
              <a:tblGrid>
                <a:gridCol w="2592288"/>
                <a:gridCol w="2592288"/>
                <a:gridCol w="2592288"/>
              </a:tblGrid>
              <a:tr h="893893">
                <a:tc rowSpan="2">
                  <a:txBody>
                    <a:bodyPr/>
                    <a:lstStyle/>
                    <a:p>
                      <a:pPr algn="ctr" rtl="1"/>
                      <a:r>
                        <a:rPr lang="ar-SA" sz="2400" b="1" dirty="0" smtClean="0">
                          <a:latin typeface="Simplified Arabic" pitchFamily="18" charset="-78"/>
                          <a:cs typeface="Simplified Arabic" pitchFamily="18" charset="-78"/>
                        </a:rPr>
                        <a:t>      المتغيرات</a:t>
                      </a:r>
                    </a:p>
                    <a:p>
                      <a:pPr algn="ctr" rtl="1"/>
                      <a:endParaRPr lang="ar-SA" sz="2400" b="1" dirty="0" smtClean="0">
                        <a:latin typeface="Simplified Arabic" pitchFamily="18" charset="-78"/>
                        <a:cs typeface="Simplified Arabic" pitchFamily="18" charset="-78"/>
                      </a:endParaRPr>
                    </a:p>
                    <a:p>
                      <a:pPr algn="ctr" rtl="1"/>
                      <a:endParaRPr lang="ar-SA" sz="2400" b="1" dirty="0" smtClean="0">
                        <a:latin typeface="Simplified Arabic" pitchFamily="18" charset="-78"/>
                        <a:cs typeface="Simplified Arabic" pitchFamily="18" charset="-78"/>
                      </a:endParaRPr>
                    </a:p>
                    <a:p>
                      <a:pPr algn="ctr" rtl="1"/>
                      <a:r>
                        <a:rPr lang="ar-SA" sz="2400" b="1" dirty="0" smtClean="0">
                          <a:latin typeface="Simplified Arabic" pitchFamily="18" charset="-78"/>
                          <a:cs typeface="Simplified Arabic" pitchFamily="18" charset="-78"/>
                        </a:rPr>
                        <a:t>المجموعات</a:t>
                      </a:r>
                      <a:endParaRPr lang="ar-SA" sz="2400" b="1" dirty="0">
                        <a:latin typeface="Simplified Arabic" pitchFamily="18" charset="-78"/>
                        <a:cs typeface="Simplified Arabic" pitchFamily="18" charset="-78"/>
                      </a:endParaRPr>
                    </a:p>
                  </a:txBody>
                  <a:tcPr>
                    <a:lnTlToBr w="12700" cap="flat" cmpd="sng" algn="ctr">
                      <a:solidFill>
                        <a:schemeClr val="bg1"/>
                      </a:solidFill>
                      <a:prstDash val="solid"/>
                      <a:round/>
                      <a:headEnd type="none" w="med" len="med"/>
                      <a:tailEnd type="none" w="med" len="med"/>
                    </a:lnTlToBr>
                  </a:tcPr>
                </a:tc>
                <a:tc gridSpan="2">
                  <a:txBody>
                    <a:bodyPr/>
                    <a:lstStyle/>
                    <a:p>
                      <a:pPr algn="ctr" rtl="1"/>
                      <a:r>
                        <a:rPr lang="ar-SA" sz="2400" b="1" dirty="0" smtClean="0">
                          <a:latin typeface="Simplified Arabic" pitchFamily="18" charset="-78"/>
                          <a:cs typeface="Simplified Arabic" pitchFamily="18" charset="-78"/>
                        </a:rPr>
                        <a:t>عدد ساعات النوم</a:t>
                      </a:r>
                      <a:endParaRPr lang="ar-SA" sz="2400" b="1" dirty="0">
                        <a:latin typeface="Simplified Arabic" pitchFamily="18" charset="-78"/>
                        <a:cs typeface="Simplified Arabic" pitchFamily="18" charset="-78"/>
                      </a:endParaRPr>
                    </a:p>
                  </a:txBody>
                  <a:tcPr>
                    <a:lnB w="12700" cap="flat" cmpd="sng" algn="ctr">
                      <a:solidFill>
                        <a:schemeClr val="bg1"/>
                      </a:solidFill>
                      <a:prstDash val="solid"/>
                      <a:round/>
                      <a:headEnd type="none" w="med" len="med"/>
                      <a:tailEnd type="none" w="med" len="med"/>
                    </a:lnB>
                  </a:tcPr>
                </a:tc>
                <a:tc hMerge="1">
                  <a:txBody>
                    <a:bodyPr/>
                    <a:lstStyle/>
                    <a:p>
                      <a:pPr rtl="1"/>
                      <a:endParaRPr lang="ar-SA" sz="1400" b="1">
                        <a:latin typeface="Simplified Arabic" pitchFamily="18" charset="-78"/>
                        <a:cs typeface="Simplified Arabic" pitchFamily="18" charset="-78"/>
                      </a:endParaRPr>
                    </a:p>
                  </a:txBody>
                  <a:tcPr>
                    <a:lnB w="12700" cap="flat" cmpd="sng" algn="ctr">
                      <a:solidFill>
                        <a:schemeClr val="bg1"/>
                      </a:solidFill>
                      <a:prstDash val="solid"/>
                      <a:round/>
                      <a:headEnd type="none" w="med" len="med"/>
                      <a:tailEnd type="none" w="med" len="med"/>
                    </a:lnB>
                  </a:tcPr>
                </a:tc>
              </a:tr>
              <a:tr h="893893">
                <a:tc vMerge="1">
                  <a:txBody>
                    <a:bodyPr/>
                    <a:lstStyle/>
                    <a:p>
                      <a:pPr rtl="1"/>
                      <a:endParaRPr lang="ar-SA"/>
                    </a:p>
                  </a:txBody>
                  <a:tcPr/>
                </a:tc>
                <a:tc>
                  <a:txBody>
                    <a:bodyPr/>
                    <a:lstStyle/>
                    <a:p>
                      <a:pPr algn="ctr" rtl="1"/>
                      <a:r>
                        <a:rPr lang="ar-SA" sz="2400" b="1" dirty="0" smtClean="0">
                          <a:latin typeface="Simplified Arabic" pitchFamily="18" charset="-78"/>
                          <a:cs typeface="Simplified Arabic" pitchFamily="18" charset="-78"/>
                        </a:rPr>
                        <a:t>4 ساعات </a:t>
                      </a:r>
                      <a:endParaRPr lang="ar-SA" sz="2400" b="1" dirty="0">
                        <a:latin typeface="Simplified Arabic" pitchFamily="18" charset="-78"/>
                        <a:cs typeface="Simplified Arabic" pitchFamily="18" charset="-78"/>
                      </a:endParaRPr>
                    </a:p>
                  </a:txBody>
                  <a:tcPr>
                    <a:lnT w="12700" cap="flat" cmpd="sng" algn="ctr">
                      <a:solidFill>
                        <a:schemeClr val="bg1"/>
                      </a:solidFill>
                      <a:prstDash val="solid"/>
                      <a:round/>
                      <a:headEnd type="none" w="med" len="med"/>
                      <a:tailEnd type="none" w="med" len="med"/>
                    </a:lnT>
                  </a:tcPr>
                </a:tc>
                <a:tc>
                  <a:txBody>
                    <a:bodyPr/>
                    <a:lstStyle/>
                    <a:p>
                      <a:pPr algn="ctr" rtl="1"/>
                      <a:r>
                        <a:rPr lang="ar-SA" sz="2400" b="1" dirty="0" smtClean="0">
                          <a:latin typeface="Simplified Arabic" pitchFamily="18" charset="-78"/>
                          <a:cs typeface="Simplified Arabic" pitchFamily="18" charset="-78"/>
                        </a:rPr>
                        <a:t>8 ساعات</a:t>
                      </a:r>
                      <a:endParaRPr lang="ar-SA" sz="2400" b="1" dirty="0">
                        <a:latin typeface="Simplified Arabic" pitchFamily="18" charset="-78"/>
                        <a:cs typeface="Simplified Arabic" pitchFamily="18" charset="-78"/>
                      </a:endParaRPr>
                    </a:p>
                  </a:txBody>
                  <a:tcPr>
                    <a:lnT w="12700" cap="flat" cmpd="sng" algn="ctr">
                      <a:solidFill>
                        <a:schemeClr val="bg1"/>
                      </a:solidFill>
                      <a:prstDash val="solid"/>
                      <a:round/>
                      <a:headEnd type="none" w="med" len="med"/>
                      <a:tailEnd type="none" w="med" len="med"/>
                    </a:lnT>
                  </a:tcPr>
                </a:tc>
              </a:tr>
              <a:tr h="906307">
                <a:tc>
                  <a:txBody>
                    <a:bodyPr/>
                    <a:lstStyle/>
                    <a:p>
                      <a:pPr algn="ctr" rtl="1"/>
                      <a:r>
                        <a:rPr lang="ar-SA" sz="2400" b="1" dirty="0" smtClean="0">
                          <a:latin typeface="Simplified Arabic" pitchFamily="18" charset="-78"/>
                          <a:cs typeface="Simplified Arabic" pitchFamily="18" charset="-78"/>
                        </a:rPr>
                        <a:t>المجموعة الأولى</a:t>
                      </a:r>
                      <a:endParaRPr lang="ar-SA" sz="2400" b="1" dirty="0">
                        <a:latin typeface="Simplified Arabic" pitchFamily="18" charset="-78"/>
                        <a:cs typeface="Simplified Arabic" pitchFamily="18" charset="-78"/>
                      </a:endParaRPr>
                    </a:p>
                  </a:txBody>
                  <a:tcPr/>
                </a:tc>
                <a:tc>
                  <a:txBody>
                    <a:bodyPr/>
                    <a:lstStyle/>
                    <a:p>
                      <a:pPr algn="ctr" rtl="1"/>
                      <a:endParaRPr lang="ar-SA" sz="2400" b="1" dirty="0">
                        <a:latin typeface="Simplified Arabic" pitchFamily="18" charset="-78"/>
                        <a:cs typeface="Simplified Arabic" pitchFamily="18" charset="-78"/>
                      </a:endParaRPr>
                    </a:p>
                  </a:txBody>
                  <a:tcPr/>
                </a:tc>
                <a:tc>
                  <a:txBody>
                    <a:bodyPr/>
                    <a:lstStyle/>
                    <a:p>
                      <a:pPr algn="ctr" rtl="1"/>
                      <a:endParaRPr lang="ar-SA" sz="2400" b="1" dirty="0">
                        <a:latin typeface="Simplified Arabic" pitchFamily="18" charset="-78"/>
                        <a:cs typeface="Simplified Arabic" pitchFamily="18" charset="-78"/>
                      </a:endParaRPr>
                    </a:p>
                  </a:txBody>
                  <a:tcPr/>
                </a:tc>
              </a:tr>
              <a:tr h="906307">
                <a:tc>
                  <a:txBody>
                    <a:bodyPr/>
                    <a:lstStyle/>
                    <a:p>
                      <a:pPr algn="ctr" rtl="1"/>
                      <a:r>
                        <a:rPr lang="ar-SA" sz="2400" b="1" dirty="0" smtClean="0">
                          <a:latin typeface="Simplified Arabic" pitchFamily="18" charset="-78"/>
                          <a:cs typeface="Simplified Arabic" pitchFamily="18" charset="-78"/>
                        </a:rPr>
                        <a:t>المجموعة الثانية</a:t>
                      </a:r>
                      <a:endParaRPr lang="ar-SA" sz="2400" b="1" dirty="0">
                        <a:latin typeface="Simplified Arabic" pitchFamily="18" charset="-78"/>
                        <a:cs typeface="Simplified Arabic" pitchFamily="18" charset="-78"/>
                      </a:endParaRPr>
                    </a:p>
                  </a:txBody>
                  <a:tcPr/>
                </a:tc>
                <a:tc>
                  <a:txBody>
                    <a:bodyPr/>
                    <a:lstStyle/>
                    <a:p>
                      <a:pPr algn="ctr" rtl="1"/>
                      <a:endParaRPr lang="ar-SA" sz="2400" b="1" dirty="0">
                        <a:latin typeface="Simplified Arabic" pitchFamily="18" charset="-78"/>
                        <a:cs typeface="Simplified Arabic" pitchFamily="18" charset="-78"/>
                      </a:endParaRPr>
                    </a:p>
                  </a:txBody>
                  <a:tcPr/>
                </a:tc>
                <a:tc>
                  <a:txBody>
                    <a:bodyPr/>
                    <a:lstStyle/>
                    <a:p>
                      <a:pPr algn="ctr" rtl="1"/>
                      <a:endParaRPr lang="ar-SA" sz="2400" b="1" dirty="0">
                        <a:latin typeface="Simplified Arabic" pitchFamily="18" charset="-78"/>
                        <a:cs typeface="Simplified Arabic" pitchFamily="18" charset="-78"/>
                      </a:endParaRPr>
                    </a:p>
                  </a:txBody>
                  <a:tcPr/>
                </a:tc>
              </a:tr>
            </a:tbl>
          </a:graphicData>
        </a:graphic>
      </p:graphicFrame>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424936" cy="6480720"/>
          </a:xfrm>
        </p:spPr>
        <p:txBody>
          <a:bodyPr/>
          <a:lstStyle/>
          <a:p>
            <a:pPr>
              <a:buNone/>
            </a:pPr>
            <a:r>
              <a:rPr lang="ar-SA" b="1" u="sng" dirty="0" smtClean="0">
                <a:solidFill>
                  <a:srgbClr val="FF0000"/>
                </a:solidFill>
                <a:latin typeface="Simplified Arabic" pitchFamily="18" charset="-78"/>
                <a:cs typeface="Simplified Arabic" pitchFamily="18" charset="-78"/>
              </a:rPr>
              <a:t>مثال 2: </a:t>
            </a:r>
            <a:r>
              <a:rPr lang="ar-SA" b="1" dirty="0" smtClean="0">
                <a:solidFill>
                  <a:srgbClr val="00B0F0"/>
                </a:solidFill>
                <a:latin typeface="Simplified Arabic" pitchFamily="18" charset="-78"/>
                <a:cs typeface="Simplified Arabic" pitchFamily="18" charset="-78"/>
              </a:rPr>
              <a:t>أثر وقت عرض الأشكال ( بطئ – متوسط – سريع ) على التذكر.</a:t>
            </a:r>
          </a:p>
          <a:p>
            <a:pPr>
              <a:buNone/>
            </a:pPr>
            <a:endParaRPr lang="ar-SA" dirty="0" smtClean="0">
              <a:solidFill>
                <a:srgbClr val="00B0F0"/>
              </a:solidFill>
              <a:latin typeface="Simplified Arabic" pitchFamily="18" charset="-78"/>
              <a:cs typeface="Simplified Arabic" pitchFamily="18" charset="-78"/>
            </a:endParaRPr>
          </a:p>
          <a:p>
            <a:endParaRPr lang="ar-SA" dirty="0"/>
          </a:p>
        </p:txBody>
      </p:sp>
      <p:graphicFrame>
        <p:nvGraphicFramePr>
          <p:cNvPr id="4" name="Table 3"/>
          <p:cNvGraphicFramePr>
            <a:graphicFrameLocks noGrp="1"/>
          </p:cNvGraphicFramePr>
          <p:nvPr/>
        </p:nvGraphicFramePr>
        <p:xfrm>
          <a:off x="683568" y="1268760"/>
          <a:ext cx="7920880" cy="3877521"/>
        </p:xfrm>
        <a:graphic>
          <a:graphicData uri="http://schemas.openxmlformats.org/drawingml/2006/table">
            <a:tbl>
              <a:tblPr rtl="1" firstRow="1" bandRow="1">
                <a:tableStyleId>{5C22544A-7EE6-4342-B048-85BDC9FD1C3A}</a:tableStyleId>
              </a:tblPr>
              <a:tblGrid>
                <a:gridCol w="1980220"/>
                <a:gridCol w="1980220"/>
                <a:gridCol w="1980220"/>
                <a:gridCol w="1980220"/>
              </a:tblGrid>
              <a:tr h="630330">
                <a:tc rowSpan="2">
                  <a:txBody>
                    <a:bodyPr/>
                    <a:lstStyle/>
                    <a:p>
                      <a:pPr algn="l" rtl="1"/>
                      <a:r>
                        <a:rPr lang="ar-SA" sz="2400" b="1" dirty="0" smtClean="0">
                          <a:latin typeface="Simplified Arabic" pitchFamily="18" charset="-78"/>
                          <a:cs typeface="Simplified Arabic" pitchFamily="18" charset="-78"/>
                        </a:rPr>
                        <a:t>  </a:t>
                      </a:r>
                      <a:r>
                        <a:rPr lang="ar-SA" sz="1600" b="1" dirty="0" smtClean="0">
                          <a:latin typeface="Simplified Arabic" pitchFamily="18" charset="-78"/>
                          <a:cs typeface="Simplified Arabic" pitchFamily="18" charset="-78"/>
                        </a:rPr>
                        <a:t>المتغيرات</a:t>
                      </a:r>
                    </a:p>
                    <a:p>
                      <a:pPr algn="ctr" rtl="1"/>
                      <a:endParaRPr lang="ar-SA" sz="1600" b="1" dirty="0" smtClean="0">
                        <a:latin typeface="Simplified Arabic" pitchFamily="18" charset="-78"/>
                        <a:cs typeface="Simplified Arabic" pitchFamily="18" charset="-78"/>
                      </a:endParaRPr>
                    </a:p>
                    <a:p>
                      <a:pPr algn="ctr" rtl="1"/>
                      <a:endParaRPr lang="ar-SA" sz="1600" b="1" dirty="0" smtClean="0">
                        <a:latin typeface="Simplified Arabic" pitchFamily="18" charset="-78"/>
                        <a:cs typeface="Simplified Arabic" pitchFamily="18" charset="-78"/>
                      </a:endParaRPr>
                    </a:p>
                    <a:p>
                      <a:pPr algn="r" rtl="1"/>
                      <a:r>
                        <a:rPr lang="ar-SA" sz="1600" b="1" dirty="0" smtClean="0">
                          <a:latin typeface="Simplified Arabic" pitchFamily="18" charset="-78"/>
                          <a:cs typeface="Simplified Arabic" pitchFamily="18" charset="-78"/>
                        </a:rPr>
                        <a:t>المجموعات</a:t>
                      </a:r>
                    </a:p>
                    <a:p>
                      <a:pPr algn="ctr" rtl="1"/>
                      <a:endParaRPr lang="ar-SA" sz="2400" b="1" dirty="0">
                        <a:latin typeface="Simplified Arabic" pitchFamily="18" charset="-78"/>
                        <a:cs typeface="Simplified Arabic" pitchFamily="18" charset="-78"/>
                      </a:endParaRPr>
                    </a:p>
                  </a:txBody>
                  <a:tcPr>
                    <a:lnTlToBr w="12700" cap="flat" cmpd="sng" algn="ctr">
                      <a:solidFill>
                        <a:schemeClr val="bg1"/>
                      </a:solidFill>
                      <a:prstDash val="solid"/>
                      <a:round/>
                      <a:headEnd type="none" w="med" len="med"/>
                      <a:tailEnd type="none" w="med" len="med"/>
                    </a:lnTlToBr>
                  </a:tcPr>
                </a:tc>
                <a:tc gridSpan="3">
                  <a:txBody>
                    <a:bodyPr/>
                    <a:lstStyle/>
                    <a:p>
                      <a:pPr algn="ctr" rtl="1"/>
                      <a:r>
                        <a:rPr lang="ar-SA" sz="2400" b="1" dirty="0" smtClean="0">
                          <a:latin typeface="Simplified Arabic" pitchFamily="18" charset="-78"/>
                          <a:cs typeface="Simplified Arabic" pitchFamily="18" charset="-78"/>
                        </a:rPr>
                        <a:t>وقت عرض الأشكال</a:t>
                      </a:r>
                      <a:endParaRPr lang="ar-SA" sz="2400" b="1" dirty="0">
                        <a:latin typeface="Simplified Arabic" pitchFamily="18" charset="-78"/>
                        <a:cs typeface="Simplified Arabic" pitchFamily="18" charset="-78"/>
                      </a:endParaRPr>
                    </a:p>
                  </a:txBody>
                  <a:tcPr>
                    <a:lnB w="12700" cap="flat" cmpd="sng" algn="ctr">
                      <a:solidFill>
                        <a:schemeClr val="bg1"/>
                      </a:solidFill>
                      <a:prstDash val="solid"/>
                      <a:round/>
                      <a:headEnd type="none" w="med" len="med"/>
                      <a:tailEnd type="none" w="med" len="med"/>
                    </a:lnB>
                  </a:tcPr>
                </a:tc>
                <a:tc hMerge="1">
                  <a:txBody>
                    <a:bodyPr/>
                    <a:lstStyle/>
                    <a:p>
                      <a:pPr rtl="1"/>
                      <a:endParaRPr lang="ar-SA"/>
                    </a:p>
                  </a:txBody>
                  <a:tcPr>
                    <a:lnB w="12700" cap="flat" cmpd="sng" algn="ctr">
                      <a:solidFill>
                        <a:schemeClr val="bg1"/>
                      </a:solidFill>
                      <a:prstDash val="solid"/>
                      <a:round/>
                      <a:headEnd type="none" w="med" len="med"/>
                      <a:tailEnd type="none" w="med" len="med"/>
                    </a:lnB>
                  </a:tcPr>
                </a:tc>
                <a:tc hMerge="1">
                  <a:txBody>
                    <a:bodyPr/>
                    <a:lstStyle/>
                    <a:p>
                      <a:pPr rtl="1"/>
                      <a:endParaRPr lang="ar-SA"/>
                    </a:p>
                  </a:txBody>
                  <a:tcPr>
                    <a:lnB w="12700" cap="flat" cmpd="sng" algn="ctr">
                      <a:solidFill>
                        <a:schemeClr val="bg1"/>
                      </a:solidFill>
                      <a:prstDash val="solid"/>
                      <a:round/>
                      <a:headEnd type="none" w="med" len="med"/>
                      <a:tailEnd type="none" w="med" len="med"/>
                    </a:lnB>
                  </a:tcPr>
                </a:tc>
              </a:tr>
              <a:tr h="719036">
                <a:tc vMerge="1">
                  <a:txBody>
                    <a:bodyPr/>
                    <a:lstStyle/>
                    <a:p>
                      <a:pPr rtl="1"/>
                      <a:endParaRPr lang="ar-SA"/>
                    </a:p>
                  </a:txBody>
                  <a:tcPr/>
                </a:tc>
                <a:tc>
                  <a:txBody>
                    <a:bodyPr/>
                    <a:lstStyle/>
                    <a:p>
                      <a:pPr algn="ctr" rtl="1"/>
                      <a:r>
                        <a:rPr lang="ar-SA" b="1" dirty="0" smtClean="0">
                          <a:latin typeface="Simplified Arabic" pitchFamily="18" charset="-78"/>
                          <a:cs typeface="Simplified Arabic" pitchFamily="18" charset="-78"/>
                        </a:rPr>
                        <a:t>بطيء</a:t>
                      </a:r>
                      <a:endParaRPr lang="ar-SA" b="1" dirty="0">
                        <a:latin typeface="Simplified Arabic" pitchFamily="18" charset="-78"/>
                        <a:cs typeface="Simplified Arabic" pitchFamily="18" charset="-78"/>
                      </a:endParaRPr>
                    </a:p>
                  </a:txBody>
                  <a:tcPr>
                    <a:lnT w="12700" cap="flat" cmpd="sng" algn="ctr">
                      <a:solidFill>
                        <a:schemeClr val="bg1"/>
                      </a:solidFill>
                      <a:prstDash val="solid"/>
                      <a:round/>
                      <a:headEnd type="none" w="med" len="med"/>
                      <a:tailEnd type="none" w="med" len="med"/>
                    </a:lnT>
                  </a:tcPr>
                </a:tc>
                <a:tc>
                  <a:txBody>
                    <a:bodyPr/>
                    <a:lstStyle/>
                    <a:p>
                      <a:pPr algn="ctr" rtl="1"/>
                      <a:r>
                        <a:rPr lang="ar-SA" b="1" dirty="0" smtClean="0">
                          <a:latin typeface="Simplified Arabic" pitchFamily="18" charset="-78"/>
                          <a:cs typeface="Simplified Arabic" pitchFamily="18" charset="-78"/>
                        </a:rPr>
                        <a:t>متوسط</a:t>
                      </a:r>
                      <a:endParaRPr lang="ar-SA" b="1" dirty="0">
                        <a:latin typeface="Simplified Arabic" pitchFamily="18" charset="-78"/>
                        <a:cs typeface="Simplified Arabic" pitchFamily="18" charset="-78"/>
                      </a:endParaRPr>
                    </a:p>
                  </a:txBody>
                  <a:tcPr>
                    <a:lnT w="12700" cap="flat" cmpd="sng" algn="ctr">
                      <a:solidFill>
                        <a:schemeClr val="bg1"/>
                      </a:solidFill>
                      <a:prstDash val="solid"/>
                      <a:round/>
                      <a:headEnd type="none" w="med" len="med"/>
                      <a:tailEnd type="none" w="med" len="med"/>
                    </a:lnT>
                  </a:tcPr>
                </a:tc>
                <a:tc>
                  <a:txBody>
                    <a:bodyPr/>
                    <a:lstStyle/>
                    <a:p>
                      <a:pPr algn="ctr" rtl="1"/>
                      <a:r>
                        <a:rPr lang="ar-SA" b="1" dirty="0" smtClean="0">
                          <a:latin typeface="Simplified Arabic" pitchFamily="18" charset="-78"/>
                          <a:cs typeface="Simplified Arabic" pitchFamily="18" charset="-78"/>
                        </a:rPr>
                        <a:t>سريع</a:t>
                      </a:r>
                      <a:endParaRPr lang="ar-SA" b="1" dirty="0">
                        <a:latin typeface="Simplified Arabic" pitchFamily="18" charset="-78"/>
                        <a:cs typeface="Simplified Arabic" pitchFamily="18" charset="-78"/>
                      </a:endParaRPr>
                    </a:p>
                  </a:txBody>
                  <a:tcPr>
                    <a:lnT w="12700" cap="flat" cmpd="sng" algn="ctr">
                      <a:solidFill>
                        <a:schemeClr val="bg1"/>
                      </a:solidFill>
                      <a:prstDash val="solid"/>
                      <a:round/>
                      <a:headEnd type="none" w="med" len="med"/>
                      <a:tailEnd type="none" w="med" len="med"/>
                    </a:lnT>
                  </a:tcPr>
                </a:tc>
              </a:tr>
              <a:tr h="774347">
                <a:tc>
                  <a:txBody>
                    <a:bodyPr/>
                    <a:lstStyle/>
                    <a:p>
                      <a:pPr algn="ctr" rtl="1"/>
                      <a:r>
                        <a:rPr lang="ar-SA" b="1" dirty="0" smtClean="0">
                          <a:latin typeface="Simplified Arabic" pitchFamily="18" charset="-78"/>
                          <a:cs typeface="Simplified Arabic" pitchFamily="18" charset="-78"/>
                        </a:rPr>
                        <a:t>المجموعة الأولى</a:t>
                      </a:r>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r>
              <a:tr h="774347">
                <a:tc>
                  <a:txBody>
                    <a:bodyPr/>
                    <a:lstStyle/>
                    <a:p>
                      <a:pPr algn="ctr" rtl="1"/>
                      <a:r>
                        <a:rPr lang="ar-SA" b="1" dirty="0" smtClean="0">
                          <a:latin typeface="Simplified Arabic" pitchFamily="18" charset="-78"/>
                          <a:cs typeface="Simplified Arabic" pitchFamily="18" charset="-78"/>
                        </a:rPr>
                        <a:t>المجموعة الثانية</a:t>
                      </a:r>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r>
              <a:tr h="774347">
                <a:tc>
                  <a:txBody>
                    <a:bodyPr/>
                    <a:lstStyle/>
                    <a:p>
                      <a:pPr algn="ctr" rtl="1"/>
                      <a:r>
                        <a:rPr lang="ar-SA" b="1" dirty="0" smtClean="0">
                          <a:latin typeface="Simplified Arabic" pitchFamily="18" charset="-78"/>
                          <a:cs typeface="Simplified Arabic" pitchFamily="18" charset="-78"/>
                        </a:rPr>
                        <a:t>المجموعة الثالثة</a:t>
                      </a:r>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c>
                  <a:txBody>
                    <a:bodyPr/>
                    <a:lstStyle/>
                    <a:p>
                      <a:pPr algn="ctr" rtl="1"/>
                      <a:endParaRPr lang="ar-SA" b="1" dirty="0">
                        <a:latin typeface="Simplified Arabic" pitchFamily="18" charset="-78"/>
                        <a:cs typeface="Simplified Arabic" pitchFamily="18" charset="-78"/>
                      </a:endParaRPr>
                    </a:p>
                  </a:txBody>
                  <a:tcPr/>
                </a:tc>
              </a:tr>
            </a:tbl>
          </a:graphicData>
        </a:graphic>
      </p:graphicFrame>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496944" cy="6858000"/>
          </a:xfrm>
        </p:spPr>
        <p:txBody>
          <a:bodyPr>
            <a:normAutofit fontScale="92500"/>
          </a:bodyPr>
          <a:lstStyle/>
          <a:p>
            <a:pPr>
              <a:lnSpc>
                <a:spcPct val="90000"/>
              </a:lnSpc>
              <a:buNone/>
            </a:pPr>
            <a:r>
              <a:rPr lang="ar-SA" sz="3600" dirty="0" smtClean="0">
                <a:solidFill>
                  <a:srgbClr val="FF0000"/>
                </a:solidFill>
                <a:latin typeface="Simplified Arabic" pitchFamily="18" charset="-78"/>
                <a:cs typeface="PT Bold Heading" pitchFamily="2" charset="-78"/>
              </a:rPr>
              <a:t>ب ـ تصميم عاملي بين الأفراد : </a:t>
            </a:r>
          </a:p>
          <a:p>
            <a:pPr algn="just">
              <a:lnSpc>
                <a:spcPct val="90000"/>
              </a:lnSpc>
            </a:pPr>
            <a:r>
              <a:rPr lang="ar-SA" sz="3200" b="1" dirty="0" smtClean="0">
                <a:latin typeface="Simplified Arabic" pitchFamily="18" charset="-78"/>
                <a:cs typeface="Simplified Arabic" pitchFamily="18" charset="-78"/>
              </a:rPr>
              <a:t>يتضمن متغيرين مستقلين أو أكثر لكل متغير مستويين أو أكثر. ومن نماذجه، ما يلي:</a:t>
            </a:r>
          </a:p>
          <a:p>
            <a:pPr algn="just">
              <a:lnSpc>
                <a:spcPct val="90000"/>
              </a:lnSpc>
              <a:buNone/>
            </a:pPr>
            <a:r>
              <a:rPr lang="ar-SA" sz="3200" b="1" dirty="0" smtClean="0">
                <a:solidFill>
                  <a:srgbClr val="FFFF00"/>
                </a:solidFill>
                <a:latin typeface="Simplified Arabic" pitchFamily="18" charset="-78"/>
                <a:cs typeface="PT Bold Heading" pitchFamily="2" charset="-78"/>
              </a:rPr>
              <a:t>1ـ التصميم العاملى بين الأفراد لدراسة عاملين: </a:t>
            </a:r>
          </a:p>
          <a:p>
            <a:pPr algn="just">
              <a:lnSpc>
                <a:spcPct val="90000"/>
              </a:lnSpc>
            </a:pPr>
            <a:r>
              <a:rPr lang="ar-SA" sz="3200" b="1" dirty="0" smtClean="0">
                <a:latin typeface="Simplified Arabic" pitchFamily="18" charset="-78"/>
                <a:cs typeface="Simplified Arabic" pitchFamily="18" charset="-78"/>
              </a:rPr>
              <a:t>يتناول متغيرين مستقلين، لكل منهما مستويين أو أكثر. وقد يكون أحد المتغيرين تجريبياً ( يخضع للمعالجة) مثل التعزيز، والآخر تصنيفى (لا يخضع للمعالجة) مثل الذكاء. وربما يكون المتغيرين معاً يخضعان للمعالجة مثل الضوء والضوضاء. </a:t>
            </a:r>
          </a:p>
          <a:p>
            <a:pPr algn="just">
              <a:lnSpc>
                <a:spcPct val="90000"/>
              </a:lnSpc>
            </a:pPr>
            <a:r>
              <a:rPr lang="ar-SA" sz="3200" b="1" u="sng" dirty="0" smtClean="0">
                <a:solidFill>
                  <a:srgbClr val="FF0000"/>
                </a:solidFill>
                <a:latin typeface="Simplified Arabic" pitchFamily="18" charset="-78"/>
                <a:cs typeface="Simplified Arabic" pitchFamily="18" charset="-78"/>
              </a:rPr>
              <a:t>الإجراءات:</a:t>
            </a:r>
          </a:p>
          <a:p>
            <a:pPr algn="just">
              <a:lnSpc>
                <a:spcPct val="90000"/>
              </a:lnSpc>
            </a:pPr>
            <a:r>
              <a:rPr lang="ar-SA" sz="3200" b="1" dirty="0" smtClean="0">
                <a:solidFill>
                  <a:schemeClr val="tx2">
                    <a:lumMod val="50000"/>
                  </a:schemeClr>
                </a:solidFill>
                <a:latin typeface="Simplified Arabic" pitchFamily="18" charset="-78"/>
                <a:cs typeface="Simplified Arabic" pitchFamily="18" charset="-78"/>
              </a:rPr>
              <a:t>توزيع الأشخاص على المجموعات.</a:t>
            </a:r>
          </a:p>
          <a:p>
            <a:pPr algn="just">
              <a:lnSpc>
                <a:spcPct val="90000"/>
              </a:lnSpc>
            </a:pPr>
            <a:r>
              <a:rPr lang="ar-SA" sz="3200" b="1" dirty="0" smtClean="0">
                <a:solidFill>
                  <a:schemeClr val="tx2">
                    <a:lumMod val="50000"/>
                  </a:schemeClr>
                </a:solidFill>
                <a:latin typeface="Simplified Arabic" pitchFamily="18" charset="-78"/>
                <a:cs typeface="Simplified Arabic" pitchFamily="18" charset="-78"/>
              </a:rPr>
              <a:t>توزيع الظروف التجريبية.</a:t>
            </a:r>
          </a:p>
          <a:p>
            <a:pPr algn="just">
              <a:lnSpc>
                <a:spcPct val="90000"/>
              </a:lnSpc>
            </a:pPr>
            <a:r>
              <a:rPr lang="ar-SA" sz="3200" b="1" dirty="0" smtClean="0">
                <a:solidFill>
                  <a:schemeClr val="tx2">
                    <a:lumMod val="50000"/>
                  </a:schemeClr>
                </a:solidFill>
                <a:latin typeface="Simplified Arabic" pitchFamily="18" charset="-78"/>
                <a:cs typeface="Simplified Arabic" pitchFamily="18" charset="-78"/>
              </a:rPr>
              <a:t>قياس المتغير التابع.</a:t>
            </a:r>
          </a:p>
          <a:p>
            <a:pPr algn="just">
              <a:lnSpc>
                <a:spcPct val="90000"/>
              </a:lnSpc>
            </a:pPr>
            <a:r>
              <a:rPr lang="ar-SA" sz="3200" b="1" dirty="0" smtClean="0">
                <a:solidFill>
                  <a:schemeClr val="tx2">
                    <a:lumMod val="50000"/>
                  </a:schemeClr>
                </a:solidFill>
                <a:latin typeface="Simplified Arabic" pitchFamily="18" charset="-78"/>
                <a:cs typeface="Simplified Arabic" pitchFamily="18" charset="-78"/>
              </a:rPr>
              <a:t>استخدام تحليل التباين المتعدد، للحصول على معلومات عن التأثير الأساسي للمتغيرات، وتأثير التفاعل بين هذه المتغيرات.</a:t>
            </a:r>
            <a:endParaRPr lang="en-US" sz="3200" b="1" dirty="0" smtClean="0">
              <a:solidFill>
                <a:schemeClr val="tx2">
                  <a:lumMod val="50000"/>
                </a:schemeClr>
              </a:solidFill>
              <a:latin typeface="Simplified Arabic" pitchFamily="18" charset="-78"/>
              <a:cs typeface="Simplified Arabic" pitchFamily="18" charset="-78"/>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496944" cy="6480720"/>
          </a:xfrm>
        </p:spPr>
        <p:txBody>
          <a:bodyPr/>
          <a:lstStyle/>
          <a:p>
            <a:pPr>
              <a:buNone/>
            </a:pPr>
            <a:r>
              <a:rPr lang="ar-SA" sz="3200" u="sng" dirty="0" smtClean="0">
                <a:solidFill>
                  <a:srgbClr val="FF0000"/>
                </a:solidFill>
                <a:latin typeface="Simplified Arabic" pitchFamily="18" charset="-78"/>
                <a:cs typeface="Simplified Arabic" pitchFamily="18" charset="-78"/>
              </a:rPr>
              <a:t>مثال 1: </a:t>
            </a:r>
            <a:r>
              <a:rPr lang="ar-SA" sz="3200" dirty="0" smtClean="0">
                <a:solidFill>
                  <a:schemeClr val="tx2">
                    <a:lumMod val="50000"/>
                  </a:schemeClr>
                </a:solidFill>
                <a:latin typeface="Simplified Arabic" pitchFamily="18" charset="-78"/>
                <a:cs typeface="Simplified Arabic" pitchFamily="18" charset="-78"/>
              </a:rPr>
              <a:t>تصميم عاملي 2×2: أثر الضوء ( ضعيف – شديد ) والضوضاء ( ضعيف – شديد ) في سرعة الاستجابة.</a:t>
            </a:r>
          </a:p>
          <a:p>
            <a:pPr>
              <a:buNone/>
            </a:pPr>
            <a:endParaRPr lang="ar-SA" sz="3200" dirty="0" smtClean="0">
              <a:solidFill>
                <a:schemeClr val="tx2">
                  <a:lumMod val="50000"/>
                </a:schemeClr>
              </a:solidFill>
              <a:latin typeface="Simplified Arabic" pitchFamily="18" charset="-78"/>
              <a:cs typeface="Simplified Arabic" pitchFamily="18" charset="-78"/>
            </a:endParaRPr>
          </a:p>
          <a:p>
            <a:endParaRPr lang="ar-SA" dirty="0"/>
          </a:p>
        </p:txBody>
      </p:sp>
      <p:graphicFrame>
        <p:nvGraphicFramePr>
          <p:cNvPr id="7" name="Table 6"/>
          <p:cNvGraphicFramePr>
            <a:graphicFrameLocks noGrp="1"/>
          </p:cNvGraphicFramePr>
          <p:nvPr/>
        </p:nvGraphicFramePr>
        <p:xfrm>
          <a:off x="539552" y="1484784"/>
          <a:ext cx="8136903" cy="3623344"/>
        </p:xfrm>
        <a:graphic>
          <a:graphicData uri="http://schemas.openxmlformats.org/drawingml/2006/table">
            <a:tbl>
              <a:tblPr rtl="1" firstRow="1" bandRow="1">
                <a:tableStyleId>{5C22544A-7EE6-4342-B048-85BDC9FD1C3A}</a:tableStyleId>
              </a:tblPr>
              <a:tblGrid>
                <a:gridCol w="2712301"/>
                <a:gridCol w="2712301"/>
                <a:gridCol w="2712301"/>
              </a:tblGrid>
              <a:tr h="1383865">
                <a:tc>
                  <a:txBody>
                    <a:bodyPr/>
                    <a:lstStyle/>
                    <a:p>
                      <a:pPr algn="l" rtl="1"/>
                      <a:r>
                        <a:rPr lang="ar-SA" sz="1800" b="1" dirty="0" smtClean="0">
                          <a:latin typeface="Simplified Arabic" pitchFamily="18" charset="-78"/>
                          <a:cs typeface="Simplified Arabic" pitchFamily="18" charset="-78"/>
                        </a:rPr>
                        <a:t>شدة الضوضاء</a:t>
                      </a:r>
                    </a:p>
                    <a:p>
                      <a:pPr algn="r" rtl="1"/>
                      <a:endParaRPr lang="ar-SA" sz="1800" b="1" dirty="0" smtClean="0">
                        <a:latin typeface="Simplified Arabic" pitchFamily="18" charset="-78"/>
                        <a:cs typeface="Simplified Arabic" pitchFamily="18" charset="-78"/>
                      </a:endParaRPr>
                    </a:p>
                    <a:p>
                      <a:pPr algn="r" rtl="1"/>
                      <a:endParaRPr lang="ar-SA" sz="1800" b="1" dirty="0" smtClean="0">
                        <a:latin typeface="Simplified Arabic" pitchFamily="18" charset="-78"/>
                        <a:cs typeface="Simplified Arabic" pitchFamily="18" charset="-78"/>
                      </a:endParaRPr>
                    </a:p>
                    <a:p>
                      <a:pPr algn="r" rtl="1"/>
                      <a:r>
                        <a:rPr lang="ar-SA" sz="1800" b="1" dirty="0" smtClean="0">
                          <a:latin typeface="Simplified Arabic" pitchFamily="18" charset="-78"/>
                          <a:cs typeface="Simplified Arabic" pitchFamily="18" charset="-78"/>
                        </a:rPr>
                        <a:t>شدة الضوء</a:t>
                      </a:r>
                    </a:p>
                    <a:p>
                      <a:pPr rtl="1"/>
                      <a:endParaRPr lang="ar-SA" sz="1800" b="1" dirty="0">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ap="flat" cmpd="sng" algn="ctr">
                      <a:solidFill>
                        <a:schemeClr val="bg1"/>
                      </a:solidFill>
                      <a:prstDash val="solid"/>
                      <a:round/>
                      <a:headEnd type="none" w="med" len="med"/>
                      <a:tailEnd type="none" w="med" len="med"/>
                    </a:lnTlToBr>
                  </a:tcPr>
                </a:tc>
                <a:tc>
                  <a:txBody>
                    <a:bodyPr/>
                    <a:lstStyle/>
                    <a:p>
                      <a:pPr algn="ctr" rtl="1"/>
                      <a:endParaRPr lang="ar-SA" sz="1800" b="1" dirty="0" smtClean="0">
                        <a:latin typeface="Simplified Arabic" pitchFamily="18" charset="-78"/>
                        <a:cs typeface="Simplified Arabic" pitchFamily="18" charset="-78"/>
                      </a:endParaRPr>
                    </a:p>
                    <a:p>
                      <a:pPr algn="ctr" rtl="1"/>
                      <a:r>
                        <a:rPr lang="ar-SA" sz="1800" b="1" dirty="0" smtClean="0">
                          <a:latin typeface="Simplified Arabic" pitchFamily="18" charset="-78"/>
                          <a:cs typeface="Simplified Arabic" pitchFamily="18" charset="-78"/>
                        </a:rPr>
                        <a:t>منخفضة </a:t>
                      </a:r>
                      <a:endParaRPr lang="ar-SA" sz="18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rtl="1"/>
                      <a:endParaRPr lang="ar-SA" sz="1800" b="1" dirty="0" smtClean="0">
                        <a:latin typeface="Simplified Arabic" pitchFamily="18" charset="-78"/>
                        <a:cs typeface="Simplified Arabic" pitchFamily="18" charset="-78"/>
                      </a:endParaRPr>
                    </a:p>
                    <a:p>
                      <a:pPr algn="ctr" rtl="1"/>
                      <a:r>
                        <a:rPr lang="ar-SA" sz="1800" b="1" dirty="0" smtClean="0">
                          <a:latin typeface="Simplified Arabic" pitchFamily="18" charset="-78"/>
                          <a:cs typeface="Simplified Arabic" pitchFamily="18" charset="-78"/>
                        </a:rPr>
                        <a:t>مرتفعة</a:t>
                      </a:r>
                      <a:endParaRPr lang="ar-SA" sz="18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r>
              <a:tr h="1080152">
                <a:tc>
                  <a:txBody>
                    <a:bodyPr/>
                    <a:lstStyle/>
                    <a:p>
                      <a:pPr algn="ctr" rtl="1"/>
                      <a:endParaRPr lang="ar-SA" sz="1800" b="1" dirty="0" smtClean="0">
                        <a:latin typeface="Simplified Arabic" pitchFamily="18" charset="-78"/>
                        <a:cs typeface="Simplified Arabic" pitchFamily="18" charset="-78"/>
                      </a:endParaRPr>
                    </a:p>
                    <a:p>
                      <a:pPr algn="ctr" rtl="1"/>
                      <a:r>
                        <a:rPr lang="ar-SA" sz="1800" b="1" dirty="0" smtClean="0">
                          <a:latin typeface="Simplified Arabic" pitchFamily="18" charset="-78"/>
                          <a:cs typeface="Simplified Arabic" pitchFamily="18" charset="-78"/>
                        </a:rPr>
                        <a:t>ضعيف </a:t>
                      </a:r>
                      <a:endParaRPr lang="ar-SA" sz="1800" b="1" dirty="0">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rtl="1"/>
                      <a:endParaRPr lang="ar-SA" sz="18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rtl="1"/>
                      <a:endParaRPr lang="ar-SA" sz="18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080152">
                <a:tc>
                  <a:txBody>
                    <a:bodyPr/>
                    <a:lstStyle/>
                    <a:p>
                      <a:pPr algn="ctr" rtl="1"/>
                      <a:endParaRPr lang="ar-SA" sz="1800" b="1" dirty="0" smtClean="0">
                        <a:latin typeface="Simplified Arabic" pitchFamily="18" charset="-78"/>
                        <a:cs typeface="Simplified Arabic" pitchFamily="18" charset="-78"/>
                      </a:endParaRPr>
                    </a:p>
                    <a:p>
                      <a:pPr algn="ctr" rtl="1"/>
                      <a:r>
                        <a:rPr lang="ar-SA" sz="1800" b="1" dirty="0" smtClean="0">
                          <a:latin typeface="Simplified Arabic" pitchFamily="18" charset="-78"/>
                          <a:cs typeface="Simplified Arabic" pitchFamily="18" charset="-78"/>
                        </a:rPr>
                        <a:t>مرتفع </a:t>
                      </a:r>
                      <a:endParaRPr lang="ar-SA" sz="1800" b="1" dirty="0">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rtl="1"/>
                      <a:endParaRPr lang="ar-SA" sz="18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rtl="1"/>
                      <a:endParaRPr lang="ar-SA" sz="18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r>
            </a:tbl>
          </a:graphicData>
        </a:graphic>
      </p:graphicFrame>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lstStyle/>
          <a:p>
            <a:pPr algn="just">
              <a:buNone/>
            </a:pPr>
            <a:r>
              <a:rPr lang="ar-SA" b="1" u="sng" dirty="0" smtClean="0">
                <a:solidFill>
                  <a:srgbClr val="FF0000"/>
                </a:solidFill>
                <a:latin typeface="Simplified Arabic" pitchFamily="18" charset="-78"/>
                <a:cs typeface="Simplified Arabic" pitchFamily="18" charset="-78"/>
              </a:rPr>
              <a:t>مثال 2: </a:t>
            </a:r>
            <a:r>
              <a:rPr lang="ar-SA" b="1" dirty="0" smtClean="0">
                <a:solidFill>
                  <a:srgbClr val="FFFF00"/>
                </a:solidFill>
                <a:latin typeface="Simplified Arabic" pitchFamily="18" charset="-78"/>
                <a:cs typeface="Simplified Arabic" pitchFamily="18" charset="-78"/>
              </a:rPr>
              <a:t>تصميم عاملي 3× 3 : أثر الضوء ( ضعيف، متوسط، شديد ) والضوضاء ( ضعيف، متوسط،  شديد ) على سرعة الاستجابة.</a:t>
            </a:r>
          </a:p>
          <a:p>
            <a:pPr algn="just">
              <a:buNone/>
            </a:pPr>
            <a:endParaRPr lang="ar-SA" dirty="0" smtClean="0">
              <a:solidFill>
                <a:srgbClr val="FFFF00"/>
              </a:solidFill>
              <a:latin typeface="Simplified Arabic" pitchFamily="18" charset="-78"/>
              <a:cs typeface="Simplified Arabic" pitchFamily="18" charset="-78"/>
            </a:endParaRPr>
          </a:p>
          <a:p>
            <a:pPr algn="just">
              <a:buNone/>
            </a:pPr>
            <a:r>
              <a:rPr lang="ar-SA" dirty="0" smtClean="0">
                <a:solidFill>
                  <a:srgbClr val="FFFF00"/>
                </a:solidFill>
              </a:rPr>
              <a:t> </a:t>
            </a:r>
            <a:endParaRPr lang="ar-SA" dirty="0">
              <a:solidFill>
                <a:srgbClr val="FFFF00"/>
              </a:solidFill>
            </a:endParaRPr>
          </a:p>
        </p:txBody>
      </p:sp>
      <p:graphicFrame>
        <p:nvGraphicFramePr>
          <p:cNvPr id="4" name="Table 3"/>
          <p:cNvGraphicFramePr>
            <a:graphicFrameLocks noGrp="1"/>
          </p:cNvGraphicFramePr>
          <p:nvPr/>
        </p:nvGraphicFramePr>
        <p:xfrm>
          <a:off x="467544" y="1556792"/>
          <a:ext cx="8424936" cy="3747267"/>
        </p:xfrm>
        <a:graphic>
          <a:graphicData uri="http://schemas.openxmlformats.org/drawingml/2006/table">
            <a:tbl>
              <a:tblPr rtl="1" firstRow="1" bandRow="1">
                <a:tableStyleId>{5C22544A-7EE6-4342-B048-85BDC9FD1C3A}</a:tableStyleId>
              </a:tblPr>
              <a:tblGrid>
                <a:gridCol w="2106234"/>
                <a:gridCol w="2106234"/>
                <a:gridCol w="2106234"/>
                <a:gridCol w="2106234"/>
              </a:tblGrid>
              <a:tr h="864095">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ar-SA" b="1" dirty="0" smtClean="0">
                          <a:latin typeface="Simplified Arabic" pitchFamily="18" charset="-78"/>
                          <a:cs typeface="Simplified Arabic" pitchFamily="18" charset="-78"/>
                        </a:rPr>
                        <a:t>         </a:t>
                      </a:r>
                      <a:r>
                        <a:rPr lang="ar-SA" b="1" dirty="0" smtClean="0">
                          <a:solidFill>
                            <a:srgbClr val="FF0000"/>
                          </a:solidFill>
                          <a:latin typeface="Simplified Arabic" pitchFamily="18" charset="-78"/>
                          <a:cs typeface="Simplified Arabic" pitchFamily="18" charset="-78"/>
                        </a:rPr>
                        <a:t>شدة الضوضاء</a:t>
                      </a:r>
                    </a:p>
                    <a:p>
                      <a:pPr rtl="1"/>
                      <a:endParaRPr lang="ar-SA" b="1" dirty="0" smtClean="0">
                        <a:latin typeface="Simplified Arabic" pitchFamily="18" charset="-78"/>
                        <a:cs typeface="Simplified Arabic" pitchFamily="18"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solidFill>
                            <a:srgbClr val="FF0000"/>
                          </a:solidFill>
                          <a:latin typeface="Simplified Arabic" pitchFamily="18" charset="-78"/>
                          <a:cs typeface="Simplified Arabic" pitchFamily="18" charset="-78"/>
                        </a:rPr>
                        <a:t>شدة الضوء</a:t>
                      </a:r>
                    </a:p>
                    <a:p>
                      <a:pPr rtl="1"/>
                      <a:endParaRPr lang="ar-SA" b="1" dirty="0">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ap="flat" cmpd="sng" algn="ctr">
                      <a:solidFill>
                        <a:schemeClr val="bg1"/>
                      </a:solidFill>
                      <a:prstDash val="solid"/>
                      <a:round/>
                      <a:headEnd type="none" w="med" len="med"/>
                      <a:tailEnd type="none" w="med" len="med"/>
                    </a:lnTlToBr>
                  </a:tcPr>
                </a:tc>
                <a:tc>
                  <a:txBody>
                    <a:bodyPr/>
                    <a:lstStyle/>
                    <a:p>
                      <a:pPr algn="ctr" rtl="1"/>
                      <a:endParaRPr lang="ar-SA" b="1" dirty="0" smtClean="0">
                        <a:latin typeface="Simplified Arabic" pitchFamily="18" charset="-78"/>
                        <a:cs typeface="Simplified Arabic" pitchFamily="18" charset="-78"/>
                      </a:endParaRPr>
                    </a:p>
                    <a:p>
                      <a:pPr algn="ctr" rtl="1"/>
                      <a:r>
                        <a:rPr lang="ar-SA" b="1" dirty="0" smtClean="0">
                          <a:latin typeface="Simplified Arabic" pitchFamily="18" charset="-78"/>
                          <a:cs typeface="Simplified Arabic" pitchFamily="18" charset="-78"/>
                        </a:rPr>
                        <a:t>منخفضة </a:t>
                      </a:r>
                      <a:endParaRPr lang="ar-SA"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rtl="1"/>
                      <a:endParaRPr lang="ar-SA" b="1" dirty="0" smtClean="0">
                        <a:latin typeface="Simplified Arabic" pitchFamily="18" charset="-78"/>
                        <a:cs typeface="Simplified Arabic" pitchFamily="18" charset="-78"/>
                      </a:endParaRPr>
                    </a:p>
                    <a:p>
                      <a:pPr algn="ctr" rtl="1"/>
                      <a:r>
                        <a:rPr lang="ar-SA" b="1" dirty="0" smtClean="0">
                          <a:latin typeface="Simplified Arabic" pitchFamily="18" charset="-78"/>
                          <a:cs typeface="Simplified Arabic" pitchFamily="18" charset="-78"/>
                        </a:rPr>
                        <a:t>متوسطة</a:t>
                      </a:r>
                      <a:endParaRPr lang="ar-SA"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rtl="1"/>
                      <a:endParaRPr lang="ar-SA" b="1" dirty="0" smtClean="0">
                        <a:latin typeface="Simplified Arabic" pitchFamily="18" charset="-78"/>
                        <a:cs typeface="Simplified Arabic" pitchFamily="18" charset="-78"/>
                      </a:endParaRPr>
                    </a:p>
                    <a:p>
                      <a:pPr algn="ctr" rtl="1"/>
                      <a:r>
                        <a:rPr lang="ar-SA" b="1" dirty="0" smtClean="0">
                          <a:latin typeface="Simplified Arabic" pitchFamily="18" charset="-78"/>
                          <a:cs typeface="Simplified Arabic" pitchFamily="18" charset="-78"/>
                        </a:rPr>
                        <a:t>مرتفعة</a:t>
                      </a:r>
                      <a:endParaRPr lang="ar-SA"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r>
              <a:tr h="852849">
                <a:tc>
                  <a:txBody>
                    <a:bodyPr/>
                    <a:lstStyle/>
                    <a:p>
                      <a:pPr algn="ctr" rtl="1"/>
                      <a:endParaRPr lang="ar-SA" b="1" dirty="0" smtClean="0">
                        <a:latin typeface="Simplified Arabic" pitchFamily="18" charset="-78"/>
                        <a:cs typeface="Simplified Arabic" pitchFamily="18" charset="-78"/>
                      </a:endParaRPr>
                    </a:p>
                    <a:p>
                      <a:pPr algn="ctr" rtl="1"/>
                      <a:r>
                        <a:rPr lang="ar-SA" b="1" dirty="0" smtClean="0">
                          <a:latin typeface="Simplified Arabic" pitchFamily="18" charset="-78"/>
                          <a:cs typeface="Simplified Arabic" pitchFamily="18" charset="-78"/>
                        </a:rPr>
                        <a:t>ضعيفة </a:t>
                      </a:r>
                      <a:endParaRPr lang="ar-SA" b="1" dirty="0">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rtl="1"/>
                      <a:endParaRPr lang="ar-SA"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rtl="1"/>
                      <a:endParaRPr lang="ar-SA"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rtl="1"/>
                      <a:endParaRPr lang="ar-SA"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852849">
                <a:tc>
                  <a:txBody>
                    <a:bodyPr/>
                    <a:lstStyle/>
                    <a:p>
                      <a:pPr algn="ctr" rtl="1"/>
                      <a:endParaRPr lang="ar-SA" b="1" dirty="0" smtClean="0">
                        <a:latin typeface="Simplified Arabic" pitchFamily="18" charset="-78"/>
                        <a:cs typeface="Simplified Arabic" pitchFamily="18" charset="-78"/>
                      </a:endParaRPr>
                    </a:p>
                    <a:p>
                      <a:pPr algn="ctr" rtl="1"/>
                      <a:r>
                        <a:rPr lang="ar-SA" b="1" dirty="0" smtClean="0">
                          <a:latin typeface="Simplified Arabic" pitchFamily="18" charset="-78"/>
                          <a:cs typeface="Simplified Arabic" pitchFamily="18" charset="-78"/>
                        </a:rPr>
                        <a:t>متوسطة </a:t>
                      </a:r>
                      <a:endParaRPr lang="ar-SA" b="1" dirty="0">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rtl="1"/>
                      <a:endParaRPr lang="ar-SA"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rtl="1"/>
                      <a:endParaRPr lang="ar-SA"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rtl="1"/>
                      <a:endParaRPr lang="ar-SA"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852849">
                <a:tc>
                  <a:txBody>
                    <a:bodyPr/>
                    <a:lstStyle/>
                    <a:p>
                      <a:pPr algn="ctr" rtl="1"/>
                      <a:endParaRPr lang="ar-SA" b="1" dirty="0" smtClean="0">
                        <a:latin typeface="Simplified Arabic" pitchFamily="18" charset="-78"/>
                        <a:cs typeface="Simplified Arabic" pitchFamily="18" charset="-78"/>
                      </a:endParaRPr>
                    </a:p>
                    <a:p>
                      <a:pPr algn="ctr" rtl="1"/>
                      <a:r>
                        <a:rPr lang="ar-SA" b="1" dirty="0" smtClean="0">
                          <a:latin typeface="Simplified Arabic" pitchFamily="18" charset="-78"/>
                          <a:cs typeface="Simplified Arabic" pitchFamily="18" charset="-78"/>
                        </a:rPr>
                        <a:t>مرتفعة</a:t>
                      </a:r>
                      <a:endParaRPr lang="ar-SA" b="1" dirty="0">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rtl="1"/>
                      <a:endParaRPr lang="ar-SA"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rtl="1"/>
                      <a:endParaRPr lang="ar-SA"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rtl="1"/>
                      <a:endParaRPr lang="ar-SA"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r>
            </a:tbl>
          </a:graphicData>
        </a:graphic>
      </p:graphicFrame>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0"/>
            <a:ext cx="8424936" cy="6669360"/>
          </a:xfrm>
        </p:spPr>
        <p:txBody>
          <a:bodyPr/>
          <a:lstStyle/>
          <a:p>
            <a:pPr>
              <a:buNone/>
            </a:pPr>
            <a:r>
              <a:rPr lang="ar-SA" sz="3200" dirty="0" smtClean="0">
                <a:solidFill>
                  <a:srgbClr val="FFFF00"/>
                </a:solidFill>
                <a:latin typeface="Simplified Arabic" pitchFamily="18" charset="-78"/>
                <a:cs typeface="PT Bold Heading" pitchFamily="2" charset="-78"/>
              </a:rPr>
              <a:t>2ـ </a:t>
            </a:r>
            <a:r>
              <a:rPr lang="ar-SA" sz="3200" b="1" dirty="0" smtClean="0">
                <a:solidFill>
                  <a:srgbClr val="FFFF00"/>
                </a:solidFill>
                <a:latin typeface="Simplified Arabic" pitchFamily="18" charset="-78"/>
                <a:cs typeface="PT Bold Heading" pitchFamily="2" charset="-78"/>
              </a:rPr>
              <a:t>تصميم عاملي لدراسة ثلاثة عوامل: </a:t>
            </a:r>
          </a:p>
          <a:p>
            <a:pPr algn="just"/>
            <a:r>
              <a:rPr lang="ar-SA" sz="3200" b="1" dirty="0" smtClean="0">
                <a:latin typeface="Simplified Arabic" pitchFamily="18" charset="-78"/>
                <a:cs typeface="Simplified Arabic" pitchFamily="18" charset="-78"/>
              </a:rPr>
              <a:t>يتناول دراسة تأثير ثلاث متغيرات مستقلة لكل متغير مستويين أو أكثر. </a:t>
            </a:r>
          </a:p>
          <a:p>
            <a:pPr algn="just"/>
            <a:r>
              <a:rPr lang="ar-SA" sz="3200" b="1" u="sng" dirty="0" smtClean="0">
                <a:solidFill>
                  <a:srgbClr val="FF0000"/>
                </a:solidFill>
                <a:latin typeface="Simplified Arabic" pitchFamily="18" charset="-78"/>
                <a:cs typeface="Simplified Arabic" pitchFamily="18" charset="-78"/>
              </a:rPr>
              <a:t>مثال 1: </a:t>
            </a:r>
            <a:r>
              <a:rPr lang="ar-SA" sz="3200" b="1" dirty="0" smtClean="0">
                <a:solidFill>
                  <a:srgbClr val="00B0F0"/>
                </a:solidFill>
                <a:latin typeface="Simplified Arabic" pitchFamily="18" charset="-78"/>
                <a:cs typeface="Simplified Arabic" pitchFamily="18" charset="-78"/>
              </a:rPr>
              <a:t>تصميم عاملي 2×2×2: أثر صعوبة العمل (سهل، صعب) والضوضاء ( ضعيف، شديد ) وبيئة العمل ( فردية، جماعية ) على معدل إنتاج العمال.</a:t>
            </a:r>
          </a:p>
          <a:p>
            <a:pPr algn="just"/>
            <a:endParaRPr lang="ar-SA" sz="3200" dirty="0" smtClean="0">
              <a:latin typeface="Simplified Arabic" pitchFamily="18" charset="-78"/>
              <a:cs typeface="Simplified Arabic" pitchFamily="18" charset="-78"/>
            </a:endParaRPr>
          </a:p>
          <a:p>
            <a:endParaRPr lang="ar-SA" dirty="0"/>
          </a:p>
        </p:txBody>
      </p:sp>
      <p:graphicFrame>
        <p:nvGraphicFramePr>
          <p:cNvPr id="4" name="Table 3"/>
          <p:cNvGraphicFramePr>
            <a:graphicFrameLocks noGrp="1"/>
          </p:cNvGraphicFramePr>
          <p:nvPr/>
        </p:nvGraphicFramePr>
        <p:xfrm>
          <a:off x="467546" y="3284984"/>
          <a:ext cx="8424935" cy="2789468"/>
        </p:xfrm>
        <a:graphic>
          <a:graphicData uri="http://schemas.openxmlformats.org/drawingml/2006/table">
            <a:tbl>
              <a:tblPr rtl="1" firstRow="1" bandRow="1">
                <a:tableStyleId>{5C22544A-7EE6-4342-B048-85BDC9FD1C3A}</a:tableStyleId>
              </a:tblPr>
              <a:tblGrid>
                <a:gridCol w="1684987"/>
                <a:gridCol w="1684987"/>
                <a:gridCol w="1684987"/>
                <a:gridCol w="1684987"/>
                <a:gridCol w="1684987"/>
              </a:tblGrid>
              <a:tr h="314559">
                <a:tc>
                  <a:txBody>
                    <a:bodyPr/>
                    <a:lstStyle/>
                    <a:p>
                      <a:pPr algn="ctr" rtl="1"/>
                      <a:r>
                        <a:rPr lang="ar-SA" sz="1800" b="1" dirty="0" smtClean="0">
                          <a:latin typeface="Simplified Arabic" pitchFamily="18" charset="-78"/>
                          <a:cs typeface="Simplified Arabic" pitchFamily="18" charset="-78"/>
                        </a:rPr>
                        <a:t>صعوبة العمل</a:t>
                      </a:r>
                      <a:endParaRPr lang="ar-SA" sz="1800" b="1" dirty="0">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gridSpan="2">
                  <a:txBody>
                    <a:bodyPr/>
                    <a:lstStyle/>
                    <a:p>
                      <a:pPr algn="ctr" rtl="1"/>
                      <a:r>
                        <a:rPr lang="ar-SA" sz="1800" b="1" dirty="0" smtClean="0">
                          <a:latin typeface="Simplified Arabic" pitchFamily="18" charset="-78"/>
                          <a:cs typeface="Simplified Arabic" pitchFamily="18" charset="-78"/>
                        </a:rPr>
                        <a:t>سهل </a:t>
                      </a:r>
                      <a:endParaRPr lang="ar-SA" sz="18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pPr rtl="1"/>
                      <a:endParaRPr lang="ar-SA" sz="1400" dirty="0">
                        <a:latin typeface="Simplified Arabic" pitchFamily="18" charset="-78"/>
                        <a:cs typeface="Simplified Arabic" pitchFamily="18" charset="-78"/>
                      </a:endParaRPr>
                    </a:p>
                  </a:txBody>
                  <a:tcPr>
                    <a:lnB w="12700" cap="flat" cmpd="sng" algn="ctr">
                      <a:solidFill>
                        <a:schemeClr val="bg1"/>
                      </a:solidFill>
                      <a:prstDash val="solid"/>
                      <a:round/>
                      <a:headEnd type="none" w="med" len="med"/>
                      <a:tailEnd type="none" w="med" len="med"/>
                    </a:lnB>
                  </a:tcPr>
                </a:tc>
                <a:tc>
                  <a:txBody>
                    <a:bodyPr/>
                    <a:lstStyle/>
                    <a:p>
                      <a:pPr algn="ctr" rtl="1"/>
                      <a:r>
                        <a:rPr lang="ar-SA" sz="1800" b="1" dirty="0" smtClean="0">
                          <a:latin typeface="Simplified Arabic" pitchFamily="18" charset="-78"/>
                          <a:cs typeface="Simplified Arabic" pitchFamily="18" charset="-78"/>
                        </a:rPr>
                        <a:t>صعب</a:t>
                      </a:r>
                      <a:endParaRPr lang="ar-SA" sz="18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rtl="1"/>
                      <a:endParaRPr lang="ar-SA" sz="18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r>
              <a:tr h="265768">
                <a:tc>
                  <a:txBody>
                    <a:bodyPr/>
                    <a:lstStyle/>
                    <a:p>
                      <a:pPr algn="ctr" rtl="1"/>
                      <a:r>
                        <a:rPr lang="ar-SA" sz="1800" b="1" dirty="0" smtClean="0">
                          <a:solidFill>
                            <a:srgbClr val="FF0000"/>
                          </a:solidFill>
                          <a:latin typeface="Simplified Arabic" pitchFamily="18" charset="-78"/>
                          <a:cs typeface="Simplified Arabic" pitchFamily="18" charset="-78"/>
                        </a:rPr>
                        <a:t>الضوضاء</a:t>
                      </a:r>
                      <a:endParaRPr lang="ar-SA" sz="1800" b="1" dirty="0">
                        <a:solidFill>
                          <a:srgbClr val="FF0000"/>
                        </a:solidFill>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rtl="1"/>
                      <a:endParaRPr lang="ar-SA" sz="1800" b="1" dirty="0" smtClean="0">
                        <a:solidFill>
                          <a:srgbClr val="FF0000"/>
                        </a:solidFill>
                        <a:latin typeface="Simplified Arabic" pitchFamily="18" charset="-78"/>
                        <a:cs typeface="Simplified Arabic" pitchFamily="18" charset="-78"/>
                      </a:endParaRPr>
                    </a:p>
                    <a:p>
                      <a:pPr algn="ctr" rtl="1"/>
                      <a:r>
                        <a:rPr lang="ar-SA" sz="1800" b="1" dirty="0" smtClean="0">
                          <a:solidFill>
                            <a:srgbClr val="FF0000"/>
                          </a:solidFill>
                          <a:latin typeface="Simplified Arabic" pitchFamily="18" charset="-78"/>
                          <a:cs typeface="Simplified Arabic" pitchFamily="18" charset="-78"/>
                        </a:rPr>
                        <a:t>ضعيفة </a:t>
                      </a:r>
                      <a:endParaRPr lang="ar-SA" sz="1800" b="1" dirty="0">
                        <a:solidFill>
                          <a:srgbClr val="FF0000"/>
                        </a:solidFill>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rtl="1"/>
                      <a:endParaRPr lang="ar-SA" sz="1800" b="1" dirty="0" smtClean="0">
                        <a:solidFill>
                          <a:srgbClr val="FF0000"/>
                        </a:solidFill>
                        <a:latin typeface="Simplified Arabic" pitchFamily="18" charset="-78"/>
                        <a:cs typeface="Simplified Arabic" pitchFamily="18" charset="-78"/>
                      </a:endParaRPr>
                    </a:p>
                    <a:p>
                      <a:pPr algn="ctr" rtl="1"/>
                      <a:r>
                        <a:rPr lang="ar-SA" sz="1800" b="1" dirty="0" smtClean="0">
                          <a:solidFill>
                            <a:srgbClr val="FF0000"/>
                          </a:solidFill>
                          <a:latin typeface="Simplified Arabic" pitchFamily="18" charset="-78"/>
                          <a:cs typeface="Simplified Arabic" pitchFamily="18" charset="-78"/>
                        </a:rPr>
                        <a:t>شديدة</a:t>
                      </a:r>
                      <a:endParaRPr lang="ar-SA" sz="1800" b="1" dirty="0">
                        <a:solidFill>
                          <a:srgbClr val="FF0000"/>
                        </a:solidFill>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rtl="1"/>
                      <a:endParaRPr lang="ar-SA" sz="1800" b="1" dirty="0" smtClean="0">
                        <a:solidFill>
                          <a:srgbClr val="FF0000"/>
                        </a:solidFill>
                        <a:latin typeface="Simplified Arabic" pitchFamily="18" charset="-78"/>
                        <a:cs typeface="Simplified Arabic" pitchFamily="18" charset="-78"/>
                      </a:endParaRPr>
                    </a:p>
                    <a:p>
                      <a:pPr algn="ctr" rtl="1"/>
                      <a:r>
                        <a:rPr lang="ar-SA" sz="1800" b="1" dirty="0" smtClean="0">
                          <a:solidFill>
                            <a:srgbClr val="FF0000"/>
                          </a:solidFill>
                          <a:latin typeface="Simplified Arabic" pitchFamily="18" charset="-78"/>
                          <a:cs typeface="Simplified Arabic" pitchFamily="18" charset="-78"/>
                        </a:rPr>
                        <a:t>ضعيفة </a:t>
                      </a:r>
                      <a:endParaRPr lang="ar-SA" sz="1800" b="1" dirty="0">
                        <a:solidFill>
                          <a:srgbClr val="FF0000"/>
                        </a:solidFill>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rtl="1"/>
                      <a:endParaRPr lang="ar-SA" sz="1800" b="1" dirty="0" smtClean="0">
                        <a:solidFill>
                          <a:srgbClr val="FF0000"/>
                        </a:solidFill>
                        <a:latin typeface="Simplified Arabic" pitchFamily="18" charset="-78"/>
                        <a:cs typeface="Simplified Arabic" pitchFamily="18" charset="-78"/>
                      </a:endParaRPr>
                    </a:p>
                    <a:p>
                      <a:pPr algn="ctr" rtl="1"/>
                      <a:r>
                        <a:rPr lang="ar-SA" sz="1800" b="1" dirty="0" smtClean="0">
                          <a:solidFill>
                            <a:srgbClr val="FF0000"/>
                          </a:solidFill>
                          <a:latin typeface="Simplified Arabic" pitchFamily="18" charset="-78"/>
                          <a:cs typeface="Simplified Arabic" pitchFamily="18" charset="-78"/>
                        </a:rPr>
                        <a:t>شديدة</a:t>
                      </a:r>
                      <a:endParaRPr lang="ar-SA" sz="1800" b="1" dirty="0">
                        <a:solidFill>
                          <a:srgbClr val="FF0000"/>
                        </a:solidFill>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65768">
                <a:tc>
                  <a:txBody>
                    <a:bodyPr/>
                    <a:lstStyle/>
                    <a:p>
                      <a:pPr algn="ctr" rtl="1"/>
                      <a:r>
                        <a:rPr lang="ar-SA" sz="1800" b="1" dirty="0" smtClean="0">
                          <a:latin typeface="Simplified Arabic" pitchFamily="18" charset="-78"/>
                          <a:cs typeface="Simplified Arabic" pitchFamily="18" charset="-78"/>
                        </a:rPr>
                        <a:t>بيئة العمل</a:t>
                      </a:r>
                      <a:endParaRPr lang="ar-SA" sz="1800" b="1" dirty="0">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rtl="1"/>
                      <a:endParaRPr lang="ar-SA" sz="18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rtl="1"/>
                      <a:endParaRPr lang="ar-SA" sz="18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rtl="1"/>
                      <a:endParaRPr lang="ar-SA" sz="18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rtl="1"/>
                      <a:endParaRPr lang="ar-SA" sz="18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846094">
                <a:tc>
                  <a:txBody>
                    <a:bodyPr/>
                    <a:lstStyle/>
                    <a:p>
                      <a:pPr algn="ctr" rtl="1"/>
                      <a:r>
                        <a:rPr lang="ar-SA" sz="1800" b="1" dirty="0" smtClean="0">
                          <a:latin typeface="Simplified Arabic" pitchFamily="18" charset="-78"/>
                          <a:cs typeface="Simplified Arabic" pitchFamily="18" charset="-78"/>
                        </a:rPr>
                        <a:t>فردي</a:t>
                      </a:r>
                      <a:endParaRPr lang="ar-SA" sz="1800" b="1" dirty="0">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endParaRPr lang="ar-SA" sz="18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endParaRPr lang="ar-SA" sz="18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endParaRPr lang="ar-SA" sz="18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endParaRPr lang="ar-SA" sz="18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846094">
                <a:tc>
                  <a:txBody>
                    <a:bodyPr/>
                    <a:lstStyle/>
                    <a:p>
                      <a:pPr algn="ctr" rtl="1"/>
                      <a:r>
                        <a:rPr lang="ar-SA" sz="1800" b="1" dirty="0" smtClean="0">
                          <a:latin typeface="Simplified Arabic" pitchFamily="18" charset="-78"/>
                          <a:cs typeface="Simplified Arabic" pitchFamily="18" charset="-78"/>
                        </a:rPr>
                        <a:t>جماعي</a:t>
                      </a:r>
                      <a:endParaRPr lang="ar-SA" sz="1800" b="1" dirty="0">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rtl="1"/>
                      <a:endParaRPr lang="ar-SA" sz="18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rtl="1"/>
                      <a:endParaRPr lang="ar-SA" sz="18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rtl="1"/>
                      <a:endParaRPr lang="ar-SA" sz="18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rtl="1"/>
                      <a:endParaRPr lang="ar-SA" sz="18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r>
            </a:tbl>
          </a:graphicData>
        </a:graphic>
      </p:graphicFrame>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lstStyle/>
          <a:p>
            <a:pPr>
              <a:buNone/>
            </a:pPr>
            <a:r>
              <a:rPr lang="ar-SA" sz="3200" b="1" u="sng" dirty="0" smtClean="0">
                <a:solidFill>
                  <a:srgbClr val="FF0000"/>
                </a:solidFill>
                <a:latin typeface="Simplified Arabic" pitchFamily="18" charset="-78"/>
                <a:cs typeface="Simplified Arabic" pitchFamily="18" charset="-78"/>
              </a:rPr>
              <a:t>مثال 2: </a:t>
            </a:r>
            <a:r>
              <a:rPr lang="ar-SA" sz="3200" b="1" dirty="0" smtClean="0">
                <a:solidFill>
                  <a:srgbClr val="00B0F0"/>
                </a:solidFill>
                <a:latin typeface="Simplified Arabic" pitchFamily="18" charset="-78"/>
                <a:cs typeface="Simplified Arabic" pitchFamily="18" charset="-78"/>
              </a:rPr>
              <a:t>تصميم عاملي 3×3×3 : أثر صعوبة العمل (سهل، متوسط، صعب ) وشدة الضوضاء ( ضعيف، متوسط، شديد ) ومستوى الدافعية ( مرتفعة، متوسطة، منخفضة ) على الإنتاجية لدى العمال.</a:t>
            </a:r>
          </a:p>
          <a:p>
            <a:pPr>
              <a:buNone/>
            </a:pPr>
            <a:endParaRPr lang="en-US" sz="2800" dirty="0" smtClean="0">
              <a:latin typeface="Simplified Arabic" pitchFamily="18" charset="-78"/>
              <a:cs typeface="Simplified Arabic" pitchFamily="18" charset="-78"/>
            </a:endParaRPr>
          </a:p>
          <a:p>
            <a:endParaRPr lang="ar-SA" dirty="0"/>
          </a:p>
        </p:txBody>
      </p:sp>
      <p:graphicFrame>
        <p:nvGraphicFramePr>
          <p:cNvPr id="4" name="Table 3"/>
          <p:cNvGraphicFramePr>
            <a:graphicFrameLocks noGrp="1"/>
          </p:cNvGraphicFramePr>
          <p:nvPr/>
        </p:nvGraphicFramePr>
        <p:xfrm>
          <a:off x="395536" y="2060848"/>
          <a:ext cx="8568946" cy="3521184"/>
        </p:xfrm>
        <a:graphic>
          <a:graphicData uri="http://schemas.openxmlformats.org/drawingml/2006/table">
            <a:tbl>
              <a:tblPr rtl="1" firstRow="1" bandRow="1">
                <a:tableStyleId>{5C22544A-7EE6-4342-B048-85BDC9FD1C3A}</a:tableStyleId>
              </a:tblPr>
              <a:tblGrid>
                <a:gridCol w="1188500"/>
                <a:gridCol w="893824"/>
                <a:gridCol w="862540"/>
                <a:gridCol w="727542"/>
                <a:gridCol w="809418"/>
                <a:gridCol w="825623"/>
                <a:gridCol w="813229"/>
                <a:gridCol w="964974"/>
                <a:gridCol w="776312"/>
                <a:gridCol w="706984"/>
              </a:tblGrid>
              <a:tr h="270881">
                <a:tc>
                  <a:txBody>
                    <a:bodyPr/>
                    <a:lstStyle/>
                    <a:p>
                      <a:pPr algn="ctr" rtl="1"/>
                      <a:r>
                        <a:rPr lang="ar-SA" sz="1600" b="1" dirty="0" smtClean="0">
                          <a:latin typeface="Simplified Arabic" pitchFamily="18" charset="-78"/>
                          <a:cs typeface="Simplified Arabic" pitchFamily="18" charset="-78"/>
                        </a:rPr>
                        <a:t>صعوبة العمل </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gridSpan="3">
                  <a:txBody>
                    <a:bodyPr/>
                    <a:lstStyle/>
                    <a:p>
                      <a:pPr algn="ctr" rtl="1"/>
                      <a:r>
                        <a:rPr lang="ar-SA" sz="1600" b="1" dirty="0" smtClean="0">
                          <a:latin typeface="Simplified Arabic" pitchFamily="18" charset="-78"/>
                          <a:cs typeface="Simplified Arabic" pitchFamily="18" charset="-78"/>
                        </a:rPr>
                        <a:t>سهل </a:t>
                      </a:r>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pPr algn="just" rtl="1"/>
                      <a:endParaRPr lang="ar-SA" sz="1400" b="1" dirty="0">
                        <a:latin typeface="Simplified Arabic" pitchFamily="18" charset="-78"/>
                        <a:cs typeface="Simplified Arabic" pitchFamily="18" charset="-78"/>
                      </a:endParaRPr>
                    </a:p>
                  </a:txBody>
                  <a:tcPr>
                    <a:lnB w="12700" cap="flat" cmpd="sng" algn="ctr">
                      <a:solidFill>
                        <a:schemeClr val="bg1"/>
                      </a:solidFill>
                      <a:prstDash val="solid"/>
                      <a:round/>
                      <a:headEnd type="none" w="med" len="med"/>
                      <a:tailEnd type="none" w="med" len="med"/>
                    </a:lnB>
                  </a:tcPr>
                </a:tc>
                <a:tc hMerge="1">
                  <a:txBody>
                    <a:bodyPr/>
                    <a:lstStyle/>
                    <a:p>
                      <a:pPr rtl="1"/>
                      <a:endParaRPr lang="ar-SA"/>
                    </a:p>
                  </a:txBody>
                  <a:tcPr/>
                </a:tc>
                <a:tc gridSpan="3">
                  <a:txBody>
                    <a:bodyPr/>
                    <a:lstStyle/>
                    <a:p>
                      <a:pPr algn="ctr" rtl="1"/>
                      <a:r>
                        <a:rPr lang="ar-SA" sz="1600" b="1" dirty="0" smtClean="0">
                          <a:latin typeface="Simplified Arabic" pitchFamily="18" charset="-78"/>
                          <a:cs typeface="Simplified Arabic" pitchFamily="18" charset="-78"/>
                        </a:rPr>
                        <a:t>متوسط</a:t>
                      </a:r>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pPr algn="just" rtl="1"/>
                      <a:endParaRPr lang="ar-SA" sz="1400" b="1">
                        <a:latin typeface="Simplified Arabic" pitchFamily="18" charset="-78"/>
                        <a:cs typeface="Simplified Arabic" pitchFamily="18" charset="-78"/>
                      </a:endParaRPr>
                    </a:p>
                  </a:txBody>
                  <a:tcPr>
                    <a:lnB w="12700" cap="flat" cmpd="sng" algn="ctr">
                      <a:solidFill>
                        <a:schemeClr val="bg1"/>
                      </a:solidFill>
                      <a:prstDash val="solid"/>
                      <a:round/>
                      <a:headEnd type="none" w="med" len="med"/>
                      <a:tailEnd type="none" w="med" len="med"/>
                    </a:lnB>
                  </a:tcPr>
                </a:tc>
                <a:tc hMerge="1">
                  <a:txBody>
                    <a:bodyPr/>
                    <a:lstStyle/>
                    <a:p>
                      <a:pPr rtl="1"/>
                      <a:endParaRPr lang="ar-SA"/>
                    </a:p>
                  </a:txBody>
                  <a:tcPr/>
                </a:tc>
                <a:tc gridSpan="3">
                  <a:txBody>
                    <a:bodyPr/>
                    <a:lstStyle/>
                    <a:p>
                      <a:pPr algn="ctr" rtl="1"/>
                      <a:r>
                        <a:rPr lang="ar-SA" sz="1600" b="1" dirty="0" smtClean="0">
                          <a:latin typeface="Simplified Arabic" pitchFamily="18" charset="-78"/>
                          <a:cs typeface="Simplified Arabic" pitchFamily="18" charset="-78"/>
                        </a:rPr>
                        <a:t>صعب</a:t>
                      </a:r>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pPr algn="ctr" rtl="1"/>
                      <a:endParaRPr lang="ar-SA" sz="1400" b="1">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pPr rtl="1"/>
                      <a:endParaRPr lang="ar-SA"/>
                    </a:p>
                  </a:txBody>
                  <a:tcPr/>
                </a:tc>
              </a:tr>
              <a:tr h="283784">
                <a:tc>
                  <a:txBody>
                    <a:bodyPr/>
                    <a:lstStyle/>
                    <a:p>
                      <a:pPr algn="ctr" rtl="1"/>
                      <a:r>
                        <a:rPr lang="ar-SA" sz="1600" b="1" dirty="0" smtClean="0">
                          <a:latin typeface="Simplified Arabic" pitchFamily="18" charset="-78"/>
                          <a:cs typeface="Simplified Arabic" pitchFamily="18" charset="-78"/>
                        </a:rPr>
                        <a:t>شدة الضوضاء</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rtl="1"/>
                      <a:endParaRPr lang="ar-SA" sz="1600" b="1" dirty="0" smtClean="0">
                        <a:latin typeface="Simplified Arabic" pitchFamily="18" charset="-78"/>
                        <a:cs typeface="Simplified Arabic" pitchFamily="18" charset="-78"/>
                      </a:endParaRPr>
                    </a:p>
                    <a:p>
                      <a:pPr algn="ctr" rtl="1"/>
                      <a:r>
                        <a:rPr lang="ar-SA" sz="1600" b="1" dirty="0" smtClean="0">
                          <a:latin typeface="Simplified Arabic" pitchFamily="18" charset="-78"/>
                          <a:cs typeface="Simplified Arabic" pitchFamily="18" charset="-78"/>
                        </a:rPr>
                        <a:t>منخفضة </a:t>
                      </a:r>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rtl="1"/>
                      <a:endParaRPr lang="ar-SA" sz="1600" b="1" dirty="0" smtClean="0">
                        <a:latin typeface="Simplified Arabic" pitchFamily="18" charset="-78"/>
                        <a:cs typeface="Simplified Arabic" pitchFamily="18" charset="-78"/>
                      </a:endParaRPr>
                    </a:p>
                    <a:p>
                      <a:pPr algn="ctr" rtl="1"/>
                      <a:r>
                        <a:rPr lang="ar-SA" sz="1600" b="1" dirty="0" smtClean="0">
                          <a:latin typeface="Simplified Arabic" pitchFamily="18" charset="-78"/>
                          <a:cs typeface="Simplified Arabic" pitchFamily="18" charset="-78"/>
                        </a:rPr>
                        <a:t>متوسطة</a:t>
                      </a:r>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rtl="1"/>
                      <a:endParaRPr lang="ar-SA" sz="1600" b="1" dirty="0" smtClean="0">
                        <a:latin typeface="Simplified Arabic" pitchFamily="18" charset="-78"/>
                        <a:cs typeface="Simplified Arabic" pitchFamily="18" charset="-78"/>
                      </a:endParaRPr>
                    </a:p>
                    <a:p>
                      <a:pPr algn="ctr" rtl="1"/>
                      <a:r>
                        <a:rPr lang="ar-SA" sz="1600" b="1" dirty="0" smtClean="0">
                          <a:latin typeface="Simplified Arabic" pitchFamily="18" charset="-78"/>
                          <a:cs typeface="Simplified Arabic" pitchFamily="18" charset="-78"/>
                        </a:rPr>
                        <a:t>مرتفعة</a:t>
                      </a:r>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rtl="1"/>
                      <a:endParaRPr lang="ar-SA" sz="1600" b="1" dirty="0" smtClean="0">
                        <a:latin typeface="Simplified Arabic" pitchFamily="18" charset="-78"/>
                        <a:cs typeface="Simplified Arabic" pitchFamily="18" charset="-78"/>
                      </a:endParaRPr>
                    </a:p>
                    <a:p>
                      <a:pPr algn="ctr" rtl="1"/>
                      <a:r>
                        <a:rPr lang="ar-SA" sz="1600" b="1" dirty="0" smtClean="0">
                          <a:latin typeface="Simplified Arabic" pitchFamily="18" charset="-78"/>
                          <a:cs typeface="Simplified Arabic" pitchFamily="18" charset="-78"/>
                        </a:rPr>
                        <a:t>منخفضة </a:t>
                      </a:r>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rtl="1"/>
                      <a:endParaRPr lang="ar-SA" sz="1600" b="1" dirty="0" smtClean="0">
                        <a:latin typeface="Simplified Arabic" pitchFamily="18" charset="-78"/>
                        <a:cs typeface="Simplified Arabic" pitchFamily="18" charset="-78"/>
                      </a:endParaRPr>
                    </a:p>
                    <a:p>
                      <a:pPr algn="ctr" rtl="1"/>
                      <a:r>
                        <a:rPr lang="ar-SA" sz="1600" b="1" dirty="0" smtClean="0">
                          <a:latin typeface="Simplified Arabic" pitchFamily="18" charset="-78"/>
                          <a:cs typeface="Simplified Arabic" pitchFamily="18" charset="-78"/>
                        </a:rPr>
                        <a:t>متوسطة</a:t>
                      </a:r>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rtl="1"/>
                      <a:endParaRPr lang="ar-SA" sz="1600" b="1" dirty="0" smtClean="0">
                        <a:latin typeface="Simplified Arabic" pitchFamily="18" charset="-78"/>
                        <a:cs typeface="Simplified Arabic" pitchFamily="18" charset="-78"/>
                      </a:endParaRPr>
                    </a:p>
                    <a:p>
                      <a:pPr algn="ctr" rtl="1"/>
                      <a:r>
                        <a:rPr lang="ar-SA" sz="1600" b="1" dirty="0" smtClean="0">
                          <a:latin typeface="Simplified Arabic" pitchFamily="18" charset="-78"/>
                          <a:cs typeface="Simplified Arabic" pitchFamily="18" charset="-78"/>
                        </a:rPr>
                        <a:t>مرتفعة</a:t>
                      </a:r>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rtl="1"/>
                      <a:endParaRPr lang="ar-SA" sz="1600" b="1" dirty="0" smtClean="0">
                        <a:latin typeface="Simplified Arabic" pitchFamily="18" charset="-78"/>
                        <a:cs typeface="Simplified Arabic" pitchFamily="18" charset="-78"/>
                      </a:endParaRPr>
                    </a:p>
                    <a:p>
                      <a:pPr algn="ctr" rtl="1"/>
                      <a:r>
                        <a:rPr lang="ar-SA" sz="1600" b="1" dirty="0" smtClean="0">
                          <a:latin typeface="Simplified Arabic" pitchFamily="18" charset="-78"/>
                          <a:cs typeface="Simplified Arabic" pitchFamily="18" charset="-78"/>
                        </a:rPr>
                        <a:t>منخفضة </a:t>
                      </a:r>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rtl="1"/>
                      <a:endParaRPr lang="ar-SA" sz="1600" b="1" dirty="0" smtClean="0">
                        <a:latin typeface="Simplified Arabic" pitchFamily="18" charset="-78"/>
                        <a:cs typeface="Simplified Arabic" pitchFamily="18" charset="-78"/>
                      </a:endParaRPr>
                    </a:p>
                    <a:p>
                      <a:pPr algn="ctr" rtl="1"/>
                      <a:r>
                        <a:rPr lang="ar-SA" sz="1600" b="1" dirty="0" smtClean="0">
                          <a:latin typeface="Simplified Arabic" pitchFamily="18" charset="-78"/>
                          <a:cs typeface="Simplified Arabic" pitchFamily="18" charset="-78"/>
                        </a:rPr>
                        <a:t>متوسطة</a:t>
                      </a:r>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rtl="1"/>
                      <a:endParaRPr lang="ar-SA" sz="1600" b="1" dirty="0" smtClean="0">
                        <a:latin typeface="Simplified Arabic" pitchFamily="18" charset="-78"/>
                        <a:cs typeface="Simplified Arabic" pitchFamily="18" charset="-78"/>
                      </a:endParaRPr>
                    </a:p>
                    <a:p>
                      <a:pPr algn="ctr" rtl="1"/>
                      <a:r>
                        <a:rPr lang="ar-SA" sz="1600" b="1" dirty="0" smtClean="0">
                          <a:latin typeface="Simplified Arabic" pitchFamily="18" charset="-78"/>
                          <a:cs typeface="Simplified Arabic" pitchFamily="18" charset="-78"/>
                        </a:rPr>
                        <a:t>مرتفعة</a:t>
                      </a:r>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3784">
                <a:tc>
                  <a:txBody>
                    <a:bodyPr/>
                    <a:lstStyle/>
                    <a:p>
                      <a:pPr algn="ctr" rtl="1"/>
                      <a:r>
                        <a:rPr lang="ar-SA" sz="1600" b="1" dirty="0" smtClean="0">
                          <a:solidFill>
                            <a:srgbClr val="FF0000"/>
                          </a:solidFill>
                          <a:latin typeface="Simplified Arabic" pitchFamily="18" charset="-78"/>
                          <a:cs typeface="Simplified Arabic" pitchFamily="18" charset="-78"/>
                        </a:rPr>
                        <a:t>مستوى الدافعية</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rtl="1"/>
                      <a:endParaRPr lang="ar-SA" sz="1400" b="1">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rtl="1"/>
                      <a:endParaRPr lang="ar-SA" sz="1400" b="1">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rtl="1"/>
                      <a:endParaRPr lang="ar-SA" sz="1400" b="1">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rtl="1"/>
                      <a:endParaRPr lang="ar-SA" sz="1400" b="1">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rtl="1"/>
                      <a:endParaRPr lang="ar-SA" sz="1400" b="1">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rtl="1"/>
                      <a:endParaRPr lang="ar-SA" sz="1400" b="1">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rtl="1"/>
                      <a:endParaRPr lang="ar-SA" sz="1400" b="1">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rtl="1"/>
                      <a:endParaRPr lang="ar-SA" sz="1400" b="1">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rtl="1"/>
                      <a:endParaRPr lang="ar-SA" sz="1400" b="1">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838448">
                <a:tc>
                  <a:txBody>
                    <a:bodyPr/>
                    <a:lstStyle/>
                    <a:p>
                      <a:pPr algn="ctr" rtl="1"/>
                      <a:r>
                        <a:rPr lang="ar-SA" sz="1600" b="1" dirty="0" smtClean="0">
                          <a:solidFill>
                            <a:srgbClr val="FF0000"/>
                          </a:solidFill>
                          <a:latin typeface="Simplified Arabic" pitchFamily="18" charset="-78"/>
                          <a:cs typeface="Simplified Arabic" pitchFamily="18" charset="-78"/>
                        </a:rPr>
                        <a:t>منخفض</a:t>
                      </a:r>
                      <a:endParaRPr lang="ar-SA" sz="1600" b="1" dirty="0">
                        <a:solidFill>
                          <a:srgbClr val="FF0000"/>
                        </a:solidFill>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838448">
                <a:tc>
                  <a:txBody>
                    <a:bodyPr/>
                    <a:lstStyle/>
                    <a:p>
                      <a:pPr algn="ctr" rtl="1"/>
                      <a:r>
                        <a:rPr lang="ar-SA" sz="1600" b="1" dirty="0" smtClean="0">
                          <a:solidFill>
                            <a:srgbClr val="FF0000"/>
                          </a:solidFill>
                          <a:latin typeface="Simplified Arabic" pitchFamily="18" charset="-78"/>
                          <a:cs typeface="Simplified Arabic" pitchFamily="18" charset="-78"/>
                        </a:rPr>
                        <a:t>متوسط</a:t>
                      </a:r>
                      <a:endParaRPr lang="ar-SA" sz="1600" b="1" dirty="0">
                        <a:solidFill>
                          <a:srgbClr val="FF0000"/>
                        </a:solidFill>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838448">
                <a:tc>
                  <a:txBody>
                    <a:bodyPr/>
                    <a:lstStyle/>
                    <a:p>
                      <a:pPr algn="ctr" rtl="1"/>
                      <a:r>
                        <a:rPr lang="ar-SA" sz="1600" b="1" dirty="0" smtClean="0">
                          <a:solidFill>
                            <a:srgbClr val="FF0000"/>
                          </a:solidFill>
                          <a:latin typeface="Simplified Arabic" pitchFamily="18" charset="-78"/>
                          <a:cs typeface="Simplified Arabic" pitchFamily="18" charset="-78"/>
                        </a:rPr>
                        <a:t>مرتفع</a:t>
                      </a:r>
                      <a:endParaRPr lang="ar-SA" sz="1600" b="1" dirty="0">
                        <a:solidFill>
                          <a:srgbClr val="FF0000"/>
                        </a:solidFill>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rtl="1"/>
                      <a:endParaRPr lang="ar-SA" sz="16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640"/>
            <a:ext cx="8568952" cy="6480720"/>
          </a:xfrm>
        </p:spPr>
        <p:txBody>
          <a:bodyPr/>
          <a:lstStyle/>
          <a:p>
            <a:pPr algn="just">
              <a:buNone/>
            </a:pPr>
            <a:r>
              <a:rPr lang="ar-SA" sz="3600" b="1" dirty="0" smtClean="0">
                <a:solidFill>
                  <a:srgbClr val="FFFF00"/>
                </a:solidFill>
                <a:cs typeface="PT Bold Heading" pitchFamily="2" charset="-78"/>
              </a:rPr>
              <a:t>ثانيًاـ مفهوم العلم: ما هو العلم: </a:t>
            </a:r>
            <a:endParaRPr lang="ar-SA" sz="3200" b="1" dirty="0" smtClean="0">
              <a:solidFill>
                <a:srgbClr val="FFFF00"/>
              </a:solidFill>
              <a:latin typeface="Simplified Arabic" pitchFamily="18" charset="-78"/>
              <a:cs typeface="Simplified Arabic" pitchFamily="18" charset="-78"/>
            </a:endParaRPr>
          </a:p>
          <a:p>
            <a:pPr algn="just"/>
            <a:r>
              <a:rPr lang="ar-SA" sz="3200" b="1" dirty="0" smtClean="0">
                <a:latin typeface="Simplified Arabic" pitchFamily="18" charset="-78"/>
                <a:cs typeface="Simplified Arabic" pitchFamily="18" charset="-78"/>
              </a:rPr>
              <a:t>يُصعب وضع تعريف جامع مانع للعلم، وعمومًا فإن للعلم جانبين:</a:t>
            </a:r>
            <a:endParaRPr lang="en-US" sz="3200" dirty="0" smtClean="0">
              <a:latin typeface="Simplified Arabic" pitchFamily="18" charset="-78"/>
              <a:cs typeface="Simplified Arabic" pitchFamily="18" charset="-78"/>
            </a:endParaRPr>
          </a:p>
          <a:p>
            <a:pPr algn="just">
              <a:buNone/>
            </a:pPr>
            <a:r>
              <a:rPr lang="ar-SA" sz="3200" b="1" dirty="0" smtClean="0">
                <a:solidFill>
                  <a:srgbClr val="FF0000"/>
                </a:solidFill>
                <a:latin typeface="Simplified Arabic" pitchFamily="18" charset="-78"/>
                <a:cs typeface="Simplified Arabic" pitchFamily="18" charset="-78"/>
              </a:rPr>
              <a:t>الأول:</a:t>
            </a:r>
            <a:r>
              <a:rPr lang="ar-SA" sz="3200" b="1" dirty="0" smtClean="0">
                <a:latin typeface="Simplified Arabic" pitchFamily="18" charset="-78"/>
                <a:cs typeface="Simplified Arabic" pitchFamily="18" charset="-78"/>
              </a:rPr>
              <a:t> مضمون المعرفة، أو المعلومات التي تتراكم وتتكامل عن أحد مجالات الاهتمام.</a:t>
            </a:r>
            <a:endParaRPr lang="en-US" sz="3200" dirty="0" smtClean="0">
              <a:latin typeface="Simplified Arabic" pitchFamily="18" charset="-78"/>
              <a:cs typeface="Simplified Arabic" pitchFamily="18" charset="-78"/>
            </a:endParaRPr>
          </a:p>
          <a:p>
            <a:pPr algn="just"/>
            <a:r>
              <a:rPr lang="ar-SA" sz="3200" b="1" dirty="0" smtClean="0">
                <a:latin typeface="Simplified Arabic" pitchFamily="18" charset="-78"/>
                <a:cs typeface="Simplified Arabic" pitchFamily="18" charset="-78"/>
              </a:rPr>
              <a:t>ويُعرف العلم وفقًا </a:t>
            </a:r>
            <a:r>
              <a:rPr lang="ar-SA" sz="3200" b="1" u="sng" dirty="0" smtClean="0">
                <a:latin typeface="Simplified Arabic" pitchFamily="18" charset="-78"/>
                <a:cs typeface="Simplified Arabic" pitchFamily="18" charset="-78"/>
              </a:rPr>
              <a:t>لمضمون المعرفة</a:t>
            </a:r>
            <a:r>
              <a:rPr lang="ar-SA" sz="3200" b="1" dirty="0" smtClean="0">
                <a:latin typeface="Simplified Arabic" pitchFamily="18" charset="-78"/>
                <a:cs typeface="Simplified Arabic" pitchFamily="18" charset="-78"/>
              </a:rPr>
              <a:t> على أنه " </a:t>
            </a:r>
            <a:r>
              <a:rPr lang="ar-SA" sz="3200" b="1" u="sng" dirty="0" smtClean="0">
                <a:latin typeface="Simplified Arabic" pitchFamily="18" charset="-78"/>
                <a:cs typeface="Simplified Arabic" pitchFamily="18" charset="-78"/>
              </a:rPr>
              <a:t>منظومة المعارف المتناسقة، أو مجموعة المفاهيم المترابطة الناتجة عن تراكم التراث العلمي عبر السنين".</a:t>
            </a:r>
            <a:r>
              <a:rPr lang="ar-SA" sz="3200" b="1" dirty="0" smtClean="0">
                <a:latin typeface="Simplified Arabic" pitchFamily="18" charset="-78"/>
                <a:cs typeface="Simplified Arabic" pitchFamily="18" charset="-78"/>
              </a:rPr>
              <a:t> </a:t>
            </a:r>
            <a:endParaRPr lang="en-US" sz="3200" dirty="0" smtClean="0">
              <a:latin typeface="Simplified Arabic" pitchFamily="18" charset="-78"/>
              <a:cs typeface="Simplified Arabic" pitchFamily="18" charset="-78"/>
            </a:endParaRPr>
          </a:p>
          <a:p>
            <a:pPr>
              <a:buNone/>
            </a:pPr>
            <a:r>
              <a:rPr lang="ar-SA" sz="3200" b="1" dirty="0" smtClean="0">
                <a:solidFill>
                  <a:srgbClr val="FF0000"/>
                </a:solidFill>
                <a:latin typeface="Simplified Arabic" pitchFamily="18" charset="-78"/>
                <a:cs typeface="Simplified Arabic" pitchFamily="18" charset="-78"/>
              </a:rPr>
              <a:t>الثاني</a:t>
            </a:r>
            <a:r>
              <a:rPr lang="ar-SA" sz="3200" b="1" dirty="0" smtClean="0">
                <a:latin typeface="Simplified Arabic" pitchFamily="18" charset="-78"/>
                <a:cs typeface="Simplified Arabic" pitchFamily="18" charset="-78"/>
              </a:rPr>
              <a:t>: المنهج العلمي الذي يتمثل في طريقة التفكير وفى الأساليب التي يتبعها العلماء سعياً لاكتشاف المتغيرات في الطبيعة وفى الإنسان.</a:t>
            </a:r>
            <a:endParaRPr lang="en-US" sz="3200" dirty="0" smtClean="0">
              <a:latin typeface="Simplified Arabic" pitchFamily="18" charset="-78"/>
              <a:cs typeface="Simplified Arabic" pitchFamily="18" charset="-78"/>
            </a:endParaRPr>
          </a:p>
          <a:p>
            <a:endParaRPr lang="ar-SA"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640"/>
            <a:ext cx="8568952" cy="6669360"/>
          </a:xfrm>
        </p:spPr>
        <p:txBody>
          <a:bodyPr/>
          <a:lstStyle/>
          <a:p>
            <a:pPr>
              <a:buNone/>
            </a:pPr>
            <a:r>
              <a:rPr lang="ar-SA" sz="3200" b="1" dirty="0" smtClean="0">
                <a:solidFill>
                  <a:srgbClr val="FFFF00"/>
                </a:solidFill>
                <a:latin typeface="Simplified Arabic" pitchFamily="18" charset="-78"/>
                <a:cs typeface="PT Bold Heading" pitchFamily="2" charset="-78"/>
              </a:rPr>
              <a:t>3ـ تصميم عاملي لدراسة أربعة عوامل: </a:t>
            </a:r>
          </a:p>
          <a:p>
            <a:pPr algn="just"/>
            <a:r>
              <a:rPr lang="ar-SA" sz="3200" b="1" u="sng" dirty="0" smtClean="0">
                <a:solidFill>
                  <a:srgbClr val="FF0000"/>
                </a:solidFill>
                <a:latin typeface="Simplified Arabic" pitchFamily="18" charset="-78"/>
                <a:cs typeface="Simplified Arabic" pitchFamily="18" charset="-78"/>
              </a:rPr>
              <a:t>مثال: </a:t>
            </a:r>
            <a:r>
              <a:rPr lang="ar-SA" sz="2800" b="1" dirty="0" smtClean="0">
                <a:solidFill>
                  <a:srgbClr val="00B0F0"/>
                </a:solidFill>
                <a:latin typeface="Simplified Arabic" pitchFamily="18" charset="-78"/>
                <a:cs typeface="Simplified Arabic" pitchFamily="18" charset="-78"/>
              </a:rPr>
              <a:t>تصميم عاملي 2×2×2×2: أثر صعوبة العمل (سهل، صعب ) وشدة الضوضاء ( ضعيفة، شديدة ) ومستوى الدافعية ( مرتفعة، منخفضة ) وبيئة العمل ( فردية – جماعية ) في معدل إنتاج العمال.</a:t>
            </a:r>
          </a:p>
          <a:p>
            <a:pPr algn="just"/>
            <a:endParaRPr lang="ar-SA" sz="3200" dirty="0" smtClean="0">
              <a:solidFill>
                <a:srgbClr val="00B0F0"/>
              </a:solidFill>
              <a:latin typeface="Simplified Arabic" pitchFamily="18" charset="-78"/>
              <a:cs typeface="Simplified Arabic" pitchFamily="18" charset="-78"/>
            </a:endParaRPr>
          </a:p>
        </p:txBody>
      </p:sp>
      <p:graphicFrame>
        <p:nvGraphicFramePr>
          <p:cNvPr id="4" name="Table 3"/>
          <p:cNvGraphicFramePr>
            <a:graphicFrameLocks noGrp="1"/>
          </p:cNvGraphicFramePr>
          <p:nvPr/>
        </p:nvGraphicFramePr>
        <p:xfrm>
          <a:off x="467546" y="2276872"/>
          <a:ext cx="8496943" cy="3528188"/>
        </p:xfrm>
        <a:graphic>
          <a:graphicData uri="http://schemas.openxmlformats.org/drawingml/2006/table">
            <a:tbl>
              <a:tblPr rtl="1" firstRow="1" bandRow="1">
                <a:tableStyleId>{5C22544A-7EE6-4342-B048-85BDC9FD1C3A}</a:tableStyleId>
              </a:tblPr>
              <a:tblGrid>
                <a:gridCol w="1884259"/>
                <a:gridCol w="744644"/>
                <a:gridCol w="769875"/>
                <a:gridCol w="849694"/>
                <a:gridCol w="849694"/>
                <a:gridCol w="1067975"/>
                <a:gridCol w="631414"/>
                <a:gridCol w="849694"/>
                <a:gridCol w="849694"/>
              </a:tblGrid>
              <a:tr h="306671">
                <a:tc>
                  <a:txBody>
                    <a:bodyPr/>
                    <a:lstStyle/>
                    <a:p>
                      <a:pPr algn="ctr" rtl="1"/>
                      <a:r>
                        <a:rPr lang="ar-SA" sz="2400" b="1" dirty="0" smtClean="0">
                          <a:latin typeface="Simplified Arabic" pitchFamily="18" charset="-78"/>
                          <a:cs typeface="Simplified Arabic" pitchFamily="18" charset="-78"/>
                        </a:rPr>
                        <a:t>صعوبة العمل</a:t>
                      </a:r>
                      <a:endParaRPr lang="ar-SA" sz="2400" b="1" dirty="0">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gridSpan="4">
                  <a:txBody>
                    <a:bodyPr/>
                    <a:lstStyle/>
                    <a:p>
                      <a:pPr algn="ctr" rtl="1"/>
                      <a:r>
                        <a:rPr lang="ar-SA" sz="2400" b="1" dirty="0" smtClean="0">
                          <a:latin typeface="Simplified Arabic" pitchFamily="18" charset="-78"/>
                          <a:cs typeface="Simplified Arabic" pitchFamily="18" charset="-78"/>
                        </a:rPr>
                        <a:t>سهل</a:t>
                      </a:r>
                      <a:endParaRPr lang="ar-SA" sz="24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pPr rtl="1"/>
                      <a:endParaRPr lang="ar-SA"/>
                    </a:p>
                  </a:txBody>
                  <a:tcPr/>
                </a:tc>
                <a:tc hMerge="1">
                  <a:txBody>
                    <a:bodyPr/>
                    <a:lstStyle/>
                    <a:p>
                      <a:pPr rtl="1"/>
                      <a:endParaRPr lang="ar-SA" sz="1400" b="1">
                        <a:latin typeface="Simplified Arabic" pitchFamily="18" charset="-78"/>
                        <a:cs typeface="Simplified Arabic" pitchFamily="18" charset="-78"/>
                      </a:endParaRPr>
                    </a:p>
                  </a:txBody>
                  <a:tcPr>
                    <a:lnB w="12700" cap="flat" cmpd="sng" algn="ctr">
                      <a:solidFill>
                        <a:schemeClr val="bg1"/>
                      </a:solidFill>
                      <a:prstDash val="solid"/>
                      <a:round/>
                      <a:headEnd type="none" w="med" len="med"/>
                      <a:tailEnd type="none" w="med" len="med"/>
                    </a:lnB>
                  </a:tcPr>
                </a:tc>
                <a:tc hMerge="1">
                  <a:txBody>
                    <a:bodyPr/>
                    <a:lstStyle/>
                    <a:p>
                      <a:pPr rtl="1"/>
                      <a:endParaRPr lang="ar-SA"/>
                    </a:p>
                  </a:txBody>
                  <a:tcPr/>
                </a:tc>
                <a:tc gridSpan="4">
                  <a:txBody>
                    <a:bodyPr/>
                    <a:lstStyle/>
                    <a:p>
                      <a:pPr algn="ctr" rtl="1"/>
                      <a:r>
                        <a:rPr lang="ar-SA" sz="2400" b="1" dirty="0" smtClean="0">
                          <a:latin typeface="Simplified Arabic" pitchFamily="18" charset="-78"/>
                          <a:cs typeface="Simplified Arabic" pitchFamily="18" charset="-78"/>
                        </a:rPr>
                        <a:t>صعب</a:t>
                      </a:r>
                      <a:endParaRPr lang="ar-SA" sz="24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pPr rtl="1"/>
                      <a:endParaRPr lang="ar-SA"/>
                    </a:p>
                  </a:txBody>
                  <a:tcPr/>
                </a:tc>
                <a:tc hMerge="1">
                  <a:txBody>
                    <a:bodyPr/>
                    <a:lstStyle/>
                    <a:p>
                      <a:pPr rtl="1"/>
                      <a:endParaRPr lang="ar-SA" sz="1400" b="1">
                        <a:latin typeface="Simplified Arabic" pitchFamily="18" charset="-78"/>
                        <a:cs typeface="Simplified Arabic" pitchFamily="18" charset="-78"/>
                      </a:endParaRPr>
                    </a:p>
                  </a:txBody>
                  <a:tcPr>
                    <a:lnB w="12700" cap="flat" cmpd="sng" algn="ctr">
                      <a:solidFill>
                        <a:schemeClr val="bg1"/>
                      </a:solidFill>
                      <a:prstDash val="solid"/>
                      <a:round/>
                      <a:headEnd type="none" w="med" len="med"/>
                      <a:tailEnd type="none" w="med" len="med"/>
                    </a:lnB>
                  </a:tcPr>
                </a:tc>
                <a:tc hMerge="1">
                  <a:txBody>
                    <a:bodyPr/>
                    <a:lstStyle/>
                    <a:p>
                      <a:pPr rtl="1"/>
                      <a:endParaRPr lang="ar-SA"/>
                    </a:p>
                  </a:txBody>
                  <a:tcPr/>
                </a:tc>
              </a:tr>
              <a:tr h="271512">
                <a:tc>
                  <a:txBody>
                    <a:bodyPr/>
                    <a:lstStyle/>
                    <a:p>
                      <a:pPr algn="ctr" rtl="1"/>
                      <a:r>
                        <a:rPr lang="ar-SA" sz="2400" b="1" dirty="0" smtClean="0">
                          <a:latin typeface="Simplified Arabic" pitchFamily="18" charset="-78"/>
                          <a:cs typeface="Simplified Arabic" pitchFamily="18" charset="-78"/>
                        </a:rPr>
                        <a:t>شدة الضوضاء</a:t>
                      </a:r>
                      <a:endParaRPr lang="ar-SA" sz="2400" b="1" dirty="0">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rtl="1"/>
                      <a:r>
                        <a:rPr lang="ar-SA" sz="2400" b="1" dirty="0" smtClean="0">
                          <a:latin typeface="Simplified Arabic" pitchFamily="18" charset="-78"/>
                          <a:cs typeface="Simplified Arabic" pitchFamily="18" charset="-78"/>
                        </a:rPr>
                        <a:t>منخفضة </a:t>
                      </a:r>
                      <a:endParaRPr lang="ar-SA" sz="24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rtl="1"/>
                      <a:endParaRPr lang="ar-SA"/>
                    </a:p>
                  </a:txBody>
                  <a:tcPr/>
                </a:tc>
                <a:tc gridSpan="2">
                  <a:txBody>
                    <a:bodyPr/>
                    <a:lstStyle/>
                    <a:p>
                      <a:pPr algn="ctr" rtl="1"/>
                      <a:r>
                        <a:rPr lang="ar-SA" sz="2400" b="1" dirty="0" smtClean="0">
                          <a:latin typeface="Simplified Arabic" pitchFamily="18" charset="-78"/>
                          <a:cs typeface="Simplified Arabic" pitchFamily="18" charset="-78"/>
                        </a:rPr>
                        <a:t>مرتفعة</a:t>
                      </a:r>
                      <a:endParaRPr lang="ar-SA" sz="24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rtl="1"/>
                      <a:endParaRPr lang="ar-SA"/>
                    </a:p>
                  </a:txBody>
                  <a:tcPr/>
                </a:tc>
                <a:tc gridSpan="2">
                  <a:txBody>
                    <a:bodyPr/>
                    <a:lstStyle/>
                    <a:p>
                      <a:pPr algn="ctr" rtl="1"/>
                      <a:r>
                        <a:rPr lang="ar-SA" sz="2400" b="1" dirty="0" smtClean="0">
                          <a:latin typeface="Simplified Arabic" pitchFamily="18" charset="-78"/>
                          <a:cs typeface="Simplified Arabic" pitchFamily="18" charset="-78"/>
                        </a:rPr>
                        <a:t>منخفضة</a:t>
                      </a:r>
                      <a:endParaRPr lang="ar-SA" sz="24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rtl="1"/>
                      <a:endParaRPr lang="ar-SA"/>
                    </a:p>
                  </a:txBody>
                  <a:tcPr/>
                </a:tc>
                <a:tc gridSpan="2">
                  <a:txBody>
                    <a:bodyPr/>
                    <a:lstStyle/>
                    <a:p>
                      <a:pPr algn="ctr" rtl="1"/>
                      <a:r>
                        <a:rPr lang="ar-SA" sz="2400" b="1" dirty="0" smtClean="0">
                          <a:latin typeface="Simplified Arabic" pitchFamily="18" charset="-78"/>
                          <a:cs typeface="Simplified Arabic" pitchFamily="18" charset="-78"/>
                        </a:rPr>
                        <a:t>مرتفعة</a:t>
                      </a:r>
                      <a:endParaRPr lang="ar-SA" sz="24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rtl="1"/>
                      <a:endParaRPr lang="ar-SA"/>
                    </a:p>
                  </a:txBody>
                  <a:tcPr/>
                </a:tc>
              </a:tr>
              <a:tr h="411480">
                <a:tc>
                  <a:txBody>
                    <a:bodyPr/>
                    <a:lstStyle/>
                    <a:p>
                      <a:pPr algn="ctr" rtl="1"/>
                      <a:r>
                        <a:rPr lang="ar-SA" sz="2400" b="1" dirty="0" smtClean="0">
                          <a:solidFill>
                            <a:srgbClr val="FF0000"/>
                          </a:solidFill>
                          <a:latin typeface="Simplified Arabic" pitchFamily="18" charset="-78"/>
                          <a:cs typeface="Simplified Arabic" pitchFamily="18" charset="-78"/>
                        </a:rPr>
                        <a:t>مستوى الدافعية </a:t>
                      </a:r>
                      <a:endParaRPr lang="ar-SA" sz="2400" b="1" dirty="0">
                        <a:solidFill>
                          <a:srgbClr val="FF0000"/>
                        </a:solidFill>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rtl="1"/>
                      <a:r>
                        <a:rPr lang="ar-SA" sz="1600" b="1" dirty="0" smtClean="0">
                          <a:solidFill>
                            <a:srgbClr val="FF0000"/>
                          </a:solidFill>
                          <a:latin typeface="Simplified Arabic" pitchFamily="18" charset="-78"/>
                          <a:cs typeface="Simplified Arabic" pitchFamily="18" charset="-78"/>
                        </a:rPr>
                        <a:t>منخفضة </a:t>
                      </a:r>
                      <a:endParaRPr lang="ar-SA" sz="1600" b="1" dirty="0">
                        <a:solidFill>
                          <a:srgbClr val="FF0000"/>
                        </a:solidFill>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rtl="1"/>
                      <a:r>
                        <a:rPr lang="ar-SA" sz="1600" b="1" dirty="0" smtClean="0">
                          <a:solidFill>
                            <a:srgbClr val="FF0000"/>
                          </a:solidFill>
                          <a:latin typeface="Simplified Arabic" pitchFamily="18" charset="-78"/>
                          <a:cs typeface="Simplified Arabic" pitchFamily="18" charset="-78"/>
                        </a:rPr>
                        <a:t>مرتفعة </a:t>
                      </a:r>
                      <a:endParaRPr lang="ar-SA" sz="1600" b="1" dirty="0">
                        <a:solidFill>
                          <a:srgbClr val="FF0000"/>
                        </a:solidFill>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rtl="1"/>
                      <a:r>
                        <a:rPr lang="ar-SA" sz="1600" b="1" dirty="0" smtClean="0">
                          <a:solidFill>
                            <a:srgbClr val="FF0000"/>
                          </a:solidFill>
                          <a:latin typeface="Simplified Arabic" pitchFamily="18" charset="-78"/>
                          <a:cs typeface="Simplified Arabic" pitchFamily="18" charset="-78"/>
                        </a:rPr>
                        <a:t>منخفضة </a:t>
                      </a:r>
                      <a:endParaRPr lang="ar-SA" sz="1600" b="1" dirty="0">
                        <a:solidFill>
                          <a:srgbClr val="FF0000"/>
                        </a:solidFill>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rtl="1"/>
                      <a:r>
                        <a:rPr lang="ar-SA" sz="1600" b="1" dirty="0" smtClean="0">
                          <a:solidFill>
                            <a:srgbClr val="FF0000"/>
                          </a:solidFill>
                          <a:latin typeface="Simplified Arabic" pitchFamily="18" charset="-78"/>
                          <a:cs typeface="Simplified Arabic" pitchFamily="18" charset="-78"/>
                        </a:rPr>
                        <a:t>مرتفعة </a:t>
                      </a:r>
                      <a:endParaRPr lang="ar-SA" sz="1600" b="1" dirty="0">
                        <a:solidFill>
                          <a:srgbClr val="FF0000"/>
                        </a:solidFill>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rtl="1"/>
                      <a:r>
                        <a:rPr lang="ar-SA" sz="1600" b="1" dirty="0" smtClean="0">
                          <a:solidFill>
                            <a:srgbClr val="FF0000"/>
                          </a:solidFill>
                          <a:latin typeface="Simplified Arabic" pitchFamily="18" charset="-78"/>
                          <a:cs typeface="Simplified Arabic" pitchFamily="18" charset="-78"/>
                        </a:rPr>
                        <a:t>منخفضة </a:t>
                      </a:r>
                      <a:endParaRPr lang="ar-SA" sz="1600" b="1" dirty="0">
                        <a:solidFill>
                          <a:srgbClr val="FF0000"/>
                        </a:solidFill>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rtl="1"/>
                      <a:r>
                        <a:rPr lang="ar-SA" sz="1600" b="1" dirty="0" smtClean="0">
                          <a:solidFill>
                            <a:srgbClr val="FF0000"/>
                          </a:solidFill>
                          <a:latin typeface="Simplified Arabic" pitchFamily="18" charset="-78"/>
                          <a:cs typeface="Simplified Arabic" pitchFamily="18" charset="-78"/>
                        </a:rPr>
                        <a:t>مرتفعة </a:t>
                      </a:r>
                      <a:endParaRPr lang="ar-SA" sz="1600" b="1" dirty="0">
                        <a:solidFill>
                          <a:srgbClr val="FF0000"/>
                        </a:solidFill>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rtl="1"/>
                      <a:r>
                        <a:rPr lang="ar-SA" sz="1600" b="1" dirty="0" smtClean="0">
                          <a:solidFill>
                            <a:srgbClr val="FF0000"/>
                          </a:solidFill>
                          <a:latin typeface="Simplified Arabic" pitchFamily="18" charset="-78"/>
                          <a:cs typeface="Simplified Arabic" pitchFamily="18" charset="-78"/>
                        </a:rPr>
                        <a:t>منخفضة </a:t>
                      </a:r>
                      <a:endParaRPr lang="ar-SA" sz="1600" b="1" dirty="0">
                        <a:solidFill>
                          <a:srgbClr val="FF0000"/>
                        </a:solidFill>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rtl="1"/>
                      <a:r>
                        <a:rPr lang="ar-SA" sz="1600" b="1" dirty="0" smtClean="0">
                          <a:solidFill>
                            <a:srgbClr val="FF0000"/>
                          </a:solidFill>
                          <a:latin typeface="Simplified Arabic" pitchFamily="18" charset="-78"/>
                          <a:cs typeface="Simplified Arabic" pitchFamily="18" charset="-78"/>
                        </a:rPr>
                        <a:t>مرتفعة </a:t>
                      </a:r>
                      <a:endParaRPr lang="ar-SA" sz="1600" b="1" dirty="0">
                        <a:solidFill>
                          <a:srgbClr val="FF0000"/>
                        </a:solidFill>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41148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1" dirty="0" smtClean="0">
                          <a:solidFill>
                            <a:schemeClr val="tx2">
                              <a:lumMod val="50000"/>
                            </a:schemeClr>
                          </a:solidFill>
                          <a:latin typeface="Simplified Arabic" pitchFamily="18" charset="-78"/>
                          <a:cs typeface="Simplified Arabic" pitchFamily="18" charset="-78"/>
                        </a:rPr>
                        <a:t>بيئة العمل</a:t>
                      </a:r>
                      <a:endParaRPr lang="ar-SA" sz="2400" b="1" dirty="0">
                        <a:solidFill>
                          <a:schemeClr val="tx2">
                            <a:lumMod val="50000"/>
                          </a:schemeClr>
                        </a:solidFill>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rtl="1"/>
                      <a:endParaRPr lang="ar-SA" sz="1600" b="1" dirty="0">
                        <a:solidFill>
                          <a:srgbClr val="FF0000"/>
                        </a:solidFill>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rtl="1"/>
                      <a:endParaRPr lang="ar-SA" sz="1600" b="1" dirty="0">
                        <a:solidFill>
                          <a:srgbClr val="FF0000"/>
                        </a:solidFill>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rtl="1"/>
                      <a:endParaRPr lang="ar-SA" sz="1600" b="1" dirty="0">
                        <a:solidFill>
                          <a:srgbClr val="FF0000"/>
                        </a:solidFill>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rtl="1"/>
                      <a:endParaRPr lang="ar-SA" sz="1600" b="1" dirty="0">
                        <a:solidFill>
                          <a:srgbClr val="FF0000"/>
                        </a:solidFill>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rtl="1"/>
                      <a:endParaRPr lang="ar-SA" sz="1600" b="1" dirty="0">
                        <a:solidFill>
                          <a:srgbClr val="FF0000"/>
                        </a:solidFill>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rtl="1"/>
                      <a:endParaRPr lang="ar-SA" sz="1600" b="1" dirty="0">
                        <a:solidFill>
                          <a:srgbClr val="FF0000"/>
                        </a:solidFill>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rtl="1"/>
                      <a:endParaRPr lang="ar-SA" sz="1600" b="1" dirty="0">
                        <a:solidFill>
                          <a:srgbClr val="FF0000"/>
                        </a:solidFill>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rtl="1"/>
                      <a:endParaRPr lang="ar-SA" sz="1600" b="1" dirty="0">
                        <a:solidFill>
                          <a:srgbClr val="FF0000"/>
                        </a:solidFill>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849694">
                <a:tc>
                  <a:txBody>
                    <a:bodyPr/>
                    <a:lstStyle/>
                    <a:p>
                      <a:pPr algn="ctr" rtl="1"/>
                      <a:r>
                        <a:rPr lang="ar-SA" sz="2400" b="1" dirty="0" smtClean="0">
                          <a:solidFill>
                            <a:schemeClr val="tx2">
                              <a:lumMod val="50000"/>
                            </a:schemeClr>
                          </a:solidFill>
                          <a:latin typeface="Simplified Arabic" pitchFamily="18" charset="-78"/>
                          <a:cs typeface="Simplified Arabic" pitchFamily="18" charset="-78"/>
                        </a:rPr>
                        <a:t>فردي</a:t>
                      </a:r>
                      <a:endParaRPr lang="ar-SA" sz="2400" b="1" dirty="0">
                        <a:solidFill>
                          <a:schemeClr val="tx2">
                            <a:lumMod val="50000"/>
                          </a:schemeClr>
                        </a:solidFill>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rtl="1"/>
                      <a:endParaRPr lang="ar-SA" sz="24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rtl="1"/>
                      <a:endParaRPr lang="ar-SA" sz="24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rtl="1"/>
                      <a:endParaRPr lang="ar-SA" sz="24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rtl="1"/>
                      <a:endParaRPr lang="ar-SA" sz="24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rtl="1"/>
                      <a:endParaRPr lang="ar-SA" sz="24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rtl="1"/>
                      <a:endParaRPr lang="ar-SA" sz="24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rtl="1"/>
                      <a:endParaRPr lang="ar-SA" sz="24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rtl="1"/>
                      <a:endParaRPr lang="ar-SA" sz="24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r>
              <a:tr h="849694">
                <a:tc>
                  <a:txBody>
                    <a:bodyPr/>
                    <a:lstStyle/>
                    <a:p>
                      <a:pPr algn="ctr" rtl="1"/>
                      <a:r>
                        <a:rPr lang="ar-SA" sz="2400" b="1" dirty="0" smtClean="0">
                          <a:solidFill>
                            <a:schemeClr val="tx2">
                              <a:lumMod val="50000"/>
                            </a:schemeClr>
                          </a:solidFill>
                          <a:latin typeface="Simplified Arabic" pitchFamily="18" charset="-78"/>
                          <a:cs typeface="Simplified Arabic" pitchFamily="18" charset="-78"/>
                        </a:rPr>
                        <a:t>جماعي</a:t>
                      </a:r>
                      <a:endParaRPr lang="ar-SA" sz="2400" b="1" dirty="0">
                        <a:solidFill>
                          <a:schemeClr val="tx2">
                            <a:lumMod val="50000"/>
                          </a:schemeClr>
                        </a:solidFill>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tcPr>
                </a:tc>
                <a:tc>
                  <a:txBody>
                    <a:bodyPr/>
                    <a:lstStyle/>
                    <a:p>
                      <a:pPr algn="ctr" rtl="1"/>
                      <a:endParaRPr lang="ar-SA" sz="24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rtl="1"/>
                      <a:endParaRPr lang="ar-SA" sz="24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rtl="1"/>
                      <a:endParaRPr lang="ar-SA" sz="24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rtl="1"/>
                      <a:endParaRPr lang="ar-SA" sz="24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rtl="1"/>
                      <a:endParaRPr lang="ar-SA" sz="24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rtl="1"/>
                      <a:endParaRPr lang="ar-SA" sz="24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rtl="1"/>
                      <a:endParaRPr lang="ar-SA" sz="24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rtl="1"/>
                      <a:endParaRPr lang="ar-SA" sz="2400" b="1"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tcPr>
                </a:tc>
              </a:tr>
            </a:tbl>
          </a:graphicData>
        </a:graphic>
      </p:graphicFrame>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676456" cy="6669360"/>
          </a:xfrm>
        </p:spPr>
        <p:txBody>
          <a:bodyPr>
            <a:normAutofit fontScale="92500" lnSpcReduction="10000"/>
          </a:bodyPr>
          <a:lstStyle/>
          <a:p>
            <a:pPr algn="just"/>
            <a:r>
              <a:rPr lang="ar-SA" sz="3500" dirty="0" smtClean="0">
                <a:solidFill>
                  <a:srgbClr val="FFFF00"/>
                </a:solidFill>
                <a:latin typeface="Simplified Arabic" pitchFamily="18" charset="-78"/>
                <a:cs typeface="PT Bold Heading" pitchFamily="2" charset="-78"/>
              </a:rPr>
              <a:t>تقويم تصميم بين الأفراد:</a:t>
            </a:r>
          </a:p>
          <a:p>
            <a:r>
              <a:rPr lang="ar-SA" sz="3200" b="1" dirty="0" smtClean="0">
                <a:solidFill>
                  <a:srgbClr val="FF0000"/>
                </a:solidFill>
                <a:cs typeface="PT Bold Heading" pitchFamily="2" charset="-78"/>
              </a:rPr>
              <a:t>المزايا: </a:t>
            </a:r>
          </a:p>
          <a:p>
            <a:pPr algn="just">
              <a:buNone/>
            </a:pPr>
            <a:r>
              <a:rPr lang="ar-SA" sz="3200" b="1" dirty="0" smtClean="0">
                <a:latin typeface="Simplified Arabic" pitchFamily="18" charset="-78"/>
                <a:cs typeface="Simplified Arabic" pitchFamily="18" charset="-78"/>
              </a:rPr>
              <a:t>1ـ يتغلب على مشكلات تصميم داخل الأفراد ومنها تأثير ترتيب تقديم المعالجات التجريبية كتأثير التعب، والملل، والممارسة، حيث يستخدم مجموعات مستقلة.</a:t>
            </a:r>
          </a:p>
          <a:p>
            <a:pPr algn="just">
              <a:buNone/>
            </a:pPr>
            <a:r>
              <a:rPr lang="ar-SA" sz="3200" b="1" dirty="0" smtClean="0">
                <a:latin typeface="Simplified Arabic" pitchFamily="18" charset="-78"/>
                <a:cs typeface="Simplified Arabic" pitchFamily="18" charset="-78"/>
              </a:rPr>
              <a:t>2ـ يُعد أنسب التصميمات في الحالات التي تترك فيها المعالجة التجريبية أثرًا في المفحوص لا يمكن تعديله.</a:t>
            </a:r>
          </a:p>
          <a:p>
            <a:pPr algn="just">
              <a:buNone/>
            </a:pPr>
            <a:r>
              <a:rPr lang="ar-SA" sz="3200" b="1" dirty="0" smtClean="0">
                <a:latin typeface="Simplified Arabic" pitchFamily="18" charset="-78"/>
                <a:cs typeface="Simplified Arabic" pitchFamily="18" charset="-78"/>
              </a:rPr>
              <a:t>3ـ يصبح استخدامه أمرًا ضرورياً عند دراسة المتغيرات التصنيفية كالجنس والعمر والذكاء. </a:t>
            </a:r>
          </a:p>
          <a:p>
            <a:pPr algn="just"/>
            <a:r>
              <a:rPr lang="ar-SA" sz="3200" b="1" dirty="0" smtClean="0">
                <a:solidFill>
                  <a:srgbClr val="FF0000"/>
                </a:solidFill>
                <a:cs typeface="PT Bold Heading" pitchFamily="2" charset="-78"/>
              </a:rPr>
              <a:t>العيوب : </a:t>
            </a:r>
          </a:p>
          <a:p>
            <a:pPr algn="just">
              <a:buNone/>
            </a:pPr>
            <a:r>
              <a:rPr lang="ar-SA" sz="3200" b="1" dirty="0" smtClean="0">
                <a:latin typeface="Simplified Arabic" pitchFamily="18" charset="-78"/>
                <a:cs typeface="Simplified Arabic" pitchFamily="18" charset="-78"/>
              </a:rPr>
              <a:t>1ـ يتطلب عددًا كبيرًا من الأفراد للمشاركة في التجربة، ويزيد هذا من التكلفة ووقت وجهد إجراء البحث. </a:t>
            </a:r>
          </a:p>
          <a:p>
            <a:pPr algn="just">
              <a:buNone/>
            </a:pPr>
            <a:r>
              <a:rPr lang="ar-SA" sz="3200" b="1" dirty="0" smtClean="0">
                <a:latin typeface="Simplified Arabic" pitchFamily="18" charset="-78"/>
                <a:cs typeface="Simplified Arabic" pitchFamily="18" charset="-78"/>
              </a:rPr>
              <a:t>2ـ يصعب في كثير من الأحيان القطع بتحقيق التكافؤ التام بين المجموعات في كل الخصائص.</a:t>
            </a:r>
            <a:r>
              <a:rPr lang="ar-SA" sz="3200" b="1" dirty="0" smtClean="0">
                <a:solidFill>
                  <a:srgbClr val="FFFF00"/>
                </a:solidFill>
                <a:latin typeface="Simplified Arabic" pitchFamily="18" charset="-78"/>
                <a:cs typeface="PT Bold Heading" pitchFamily="2" charset="-78"/>
              </a:rPr>
              <a:t> </a:t>
            </a:r>
            <a:endParaRPr lang="ar-SA" sz="3200" b="1" dirty="0">
              <a:solidFill>
                <a:srgbClr val="FFFF00"/>
              </a:solidFill>
              <a:latin typeface="Simplified Arabic" pitchFamily="18" charset="-78"/>
              <a:cs typeface="PT Bold Heading" pitchFamily="2" charset="-78"/>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640"/>
            <a:ext cx="8568952" cy="6408712"/>
          </a:xfrm>
        </p:spPr>
        <p:txBody>
          <a:bodyPr>
            <a:normAutofit fontScale="92500" lnSpcReduction="10000"/>
          </a:bodyPr>
          <a:lstStyle/>
          <a:p>
            <a:pPr>
              <a:buNone/>
            </a:pPr>
            <a:r>
              <a:rPr lang="ar-SA" sz="3900" dirty="0" smtClean="0">
                <a:solidFill>
                  <a:srgbClr val="FFFF00"/>
                </a:solidFill>
                <a:latin typeface="Simplified Arabic" pitchFamily="18" charset="-78"/>
                <a:cs typeface="PT Bold Heading" pitchFamily="2" charset="-78"/>
              </a:rPr>
              <a:t>ثالثًاـ التصميم المختلط:</a:t>
            </a:r>
          </a:p>
          <a:p>
            <a:pPr algn="just">
              <a:lnSpc>
                <a:spcPct val="90000"/>
              </a:lnSpc>
            </a:pPr>
            <a:r>
              <a:rPr lang="ar-SA" dirty="0" smtClean="0">
                <a:solidFill>
                  <a:srgbClr val="FF0000"/>
                </a:solidFill>
                <a:latin typeface="Simplified Arabic" pitchFamily="18" charset="-78"/>
                <a:cs typeface="Simplified Arabic" pitchFamily="18" charset="-78"/>
              </a:rPr>
              <a:t>يجمع هذا التصميم بين تصميمي داخل الأفراد، وتصميم بين الأفراد. ويصبح استخدام هذا التصميم ضرورة حتمية إذا كان أحد المتغيرات المستقلة في التجربة من النوع التصنيفي ( الجنس، العمر، الذكاء).</a:t>
            </a:r>
          </a:p>
          <a:p>
            <a:pPr algn="just">
              <a:lnSpc>
                <a:spcPct val="90000"/>
              </a:lnSpc>
            </a:pPr>
            <a:r>
              <a:rPr lang="ar-SA" dirty="0" smtClean="0">
                <a:solidFill>
                  <a:srgbClr val="00B0F0"/>
                </a:solidFill>
                <a:latin typeface="Simplified Arabic" pitchFamily="18" charset="-78"/>
                <a:cs typeface="Simplified Arabic" pitchFamily="18" charset="-78"/>
              </a:rPr>
              <a:t>والتصميم المختلط بطبيعته تصميم عاملي، لأنه يشمل متغيرين مستقلين أحدهما تجريبي والآخر تصنيفي، ويمكن أن يستخدم أكثر من متغيرين مستقلين بشرط أن يكون أحدها أو بعضها تصنيفياً.</a:t>
            </a:r>
          </a:p>
          <a:p>
            <a:pPr algn="just">
              <a:lnSpc>
                <a:spcPct val="90000"/>
              </a:lnSpc>
              <a:buNone/>
            </a:pPr>
            <a:r>
              <a:rPr lang="ar-SA" u="sng" dirty="0" smtClean="0">
                <a:solidFill>
                  <a:srgbClr val="FFFF00"/>
                </a:solidFill>
                <a:latin typeface="Simplified Arabic" pitchFamily="18" charset="-78"/>
                <a:cs typeface="Simplified Arabic" pitchFamily="18" charset="-78"/>
              </a:rPr>
              <a:t>الإجراءات:</a:t>
            </a:r>
          </a:p>
          <a:p>
            <a:pPr marL="582930" indent="-514350" algn="just">
              <a:lnSpc>
                <a:spcPct val="90000"/>
              </a:lnSpc>
              <a:buFont typeface="+mj-lt"/>
              <a:buAutoNum type="arabicPeriod"/>
            </a:pPr>
            <a:r>
              <a:rPr lang="ar-SA" dirty="0" smtClean="0">
                <a:latin typeface="Simplified Arabic" pitchFamily="18" charset="-78"/>
                <a:cs typeface="Simplified Arabic" pitchFamily="18" charset="-78"/>
              </a:rPr>
              <a:t>توزيع الأشخاص وفقًا للمتغير التصنيفي على المجموعات (ذكور، وإناث)ـ</a:t>
            </a:r>
          </a:p>
          <a:p>
            <a:pPr marL="582930" indent="-514350" algn="just">
              <a:lnSpc>
                <a:spcPct val="90000"/>
              </a:lnSpc>
              <a:buFont typeface="+mj-lt"/>
              <a:buAutoNum type="arabicPeriod"/>
            </a:pPr>
            <a:r>
              <a:rPr lang="ar-SA" dirty="0" smtClean="0">
                <a:latin typeface="Simplified Arabic" pitchFamily="18" charset="-78"/>
                <a:cs typeface="Simplified Arabic" pitchFamily="18" charset="-78"/>
              </a:rPr>
              <a:t>تعريض كل مجموعة من المجموعتين لمختلف مستويات المتغير المستقل.</a:t>
            </a:r>
          </a:p>
          <a:p>
            <a:pPr marL="582930" indent="-514350" algn="just">
              <a:lnSpc>
                <a:spcPct val="90000"/>
              </a:lnSpc>
              <a:buFont typeface="+mj-lt"/>
              <a:buAutoNum type="arabicPeriod"/>
            </a:pPr>
            <a:r>
              <a:rPr lang="ar-SA" dirty="0" smtClean="0">
                <a:latin typeface="Simplified Arabic" pitchFamily="18" charset="-78"/>
                <a:cs typeface="Simplified Arabic" pitchFamily="18" charset="-78"/>
              </a:rPr>
              <a:t>قياس المتغير التابع.</a:t>
            </a:r>
          </a:p>
          <a:p>
            <a:pPr marL="582930" indent="-514350" algn="just">
              <a:lnSpc>
                <a:spcPct val="90000"/>
              </a:lnSpc>
              <a:buFont typeface="+mj-lt"/>
              <a:buAutoNum type="arabicPeriod"/>
            </a:pPr>
            <a:r>
              <a:rPr lang="ar-SA" dirty="0" smtClean="0">
                <a:latin typeface="Simplified Arabic" pitchFamily="18" charset="-78"/>
                <a:cs typeface="Simplified Arabic" pitchFamily="18" charset="-78"/>
              </a:rPr>
              <a:t>استخدام تحليل التباين متعدد العوامل، للتحقق من التأثير الأساسي لكل متغير مستقل، وتأثير التفاعل بين مختلف المتغيرات.</a:t>
            </a:r>
            <a:endParaRPr lang="ar-SA" sz="3900" dirty="0">
              <a:solidFill>
                <a:srgbClr val="FFFF00"/>
              </a:solidFill>
              <a:latin typeface="Simplified Arabic" pitchFamily="18" charset="-78"/>
              <a:cs typeface="PT Bold Heading" pitchFamily="2" charset="-78"/>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lstStyle/>
          <a:p>
            <a:pPr algn="just">
              <a:lnSpc>
                <a:spcPct val="90000"/>
              </a:lnSpc>
              <a:buNone/>
            </a:pPr>
            <a:r>
              <a:rPr lang="ar-SA" sz="3200" b="1" u="sng" dirty="0" smtClean="0">
                <a:solidFill>
                  <a:srgbClr val="FF0000"/>
                </a:solidFill>
                <a:latin typeface="Simplified Arabic" pitchFamily="18" charset="-78"/>
                <a:cs typeface="Simplified Arabic" pitchFamily="18" charset="-78"/>
              </a:rPr>
              <a:t>مثال: </a:t>
            </a:r>
            <a:r>
              <a:rPr lang="ar-SA" sz="3200" b="1" dirty="0" smtClean="0">
                <a:solidFill>
                  <a:srgbClr val="FFFF00"/>
                </a:solidFill>
                <a:latin typeface="Simplified Arabic" pitchFamily="18" charset="-78"/>
                <a:cs typeface="Simplified Arabic" pitchFamily="18" charset="-78"/>
              </a:rPr>
              <a:t>أثر نوع المنبه ( سمعى، بصرى ) والجنس ( ذكر، أنثى ) في زمن الرجع.</a:t>
            </a:r>
            <a:r>
              <a:rPr lang="ar-SA" b="1" dirty="0" smtClean="0">
                <a:latin typeface="Simplified Arabic" pitchFamily="18" charset="-78"/>
                <a:cs typeface="Simplified Arabic" pitchFamily="18" charset="-78"/>
              </a:rPr>
              <a:t> </a:t>
            </a:r>
          </a:p>
          <a:p>
            <a:r>
              <a:rPr lang="ar-SA" b="1" dirty="0" smtClean="0">
                <a:latin typeface="Simplified Arabic" pitchFamily="18" charset="-78"/>
                <a:cs typeface="Simplified Arabic" pitchFamily="18" charset="-78"/>
              </a:rPr>
              <a:t>المتغير التجريبي: نوع المنبه.</a:t>
            </a:r>
          </a:p>
          <a:p>
            <a:r>
              <a:rPr lang="ar-SA" b="1" dirty="0" smtClean="0">
                <a:latin typeface="Simplified Arabic" pitchFamily="18" charset="-78"/>
                <a:cs typeface="Simplified Arabic" pitchFamily="18" charset="-78"/>
              </a:rPr>
              <a:t>المتغير التصنيفي: الجنس.</a:t>
            </a:r>
          </a:p>
          <a:p>
            <a:endParaRPr lang="ar-SA" dirty="0" smtClean="0">
              <a:latin typeface="Simplified Arabic" pitchFamily="18" charset="-78"/>
              <a:cs typeface="Simplified Arabic" pitchFamily="18" charset="-78"/>
            </a:endParaRPr>
          </a:p>
          <a:p>
            <a:endParaRPr lang="ar-SA" dirty="0" smtClean="0"/>
          </a:p>
          <a:p>
            <a:endParaRPr lang="ar-SA" dirty="0"/>
          </a:p>
        </p:txBody>
      </p:sp>
      <p:graphicFrame>
        <p:nvGraphicFramePr>
          <p:cNvPr id="5" name="Table 4"/>
          <p:cNvGraphicFramePr>
            <a:graphicFrameLocks noGrp="1"/>
          </p:cNvGraphicFramePr>
          <p:nvPr/>
        </p:nvGraphicFramePr>
        <p:xfrm>
          <a:off x="539552" y="2204864"/>
          <a:ext cx="8208912" cy="3803104"/>
        </p:xfrm>
        <a:graphic>
          <a:graphicData uri="http://schemas.openxmlformats.org/drawingml/2006/table">
            <a:tbl>
              <a:tblPr rtl="1" firstRow="1" bandRow="1">
                <a:tableStyleId>{5C22544A-7EE6-4342-B048-85BDC9FD1C3A}</a:tableStyleId>
              </a:tblPr>
              <a:tblGrid>
                <a:gridCol w="2736304"/>
                <a:gridCol w="2736304"/>
                <a:gridCol w="2736304"/>
              </a:tblGrid>
              <a:tr h="1008112">
                <a:tc>
                  <a:txBody>
                    <a:bodyPr/>
                    <a:lstStyle/>
                    <a:p>
                      <a:pPr algn="l" rtl="1"/>
                      <a:r>
                        <a:rPr lang="ar-SA" sz="3200" dirty="0" smtClean="0">
                          <a:latin typeface="Simplified Arabic" pitchFamily="18" charset="-78"/>
                          <a:cs typeface="Simplified Arabic" pitchFamily="18" charset="-78"/>
                        </a:rPr>
                        <a:t>نوع المنبه</a:t>
                      </a:r>
                    </a:p>
                    <a:p>
                      <a:pPr rtl="1"/>
                      <a:r>
                        <a:rPr lang="ar-SA" sz="3200" dirty="0" smtClean="0">
                          <a:solidFill>
                            <a:schemeClr val="bg1"/>
                          </a:solidFill>
                          <a:latin typeface="Simplified Arabic" pitchFamily="18" charset="-78"/>
                          <a:cs typeface="Simplified Arabic" pitchFamily="18" charset="-78"/>
                        </a:rPr>
                        <a:t>الجنس</a:t>
                      </a:r>
                      <a:endParaRPr lang="ar-SA" sz="3200" dirty="0">
                        <a:solidFill>
                          <a:schemeClr val="bg1"/>
                        </a:solidFill>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ap="flat" cmpd="sng" algn="ctr">
                      <a:solidFill>
                        <a:schemeClr val="bg1"/>
                      </a:solidFill>
                      <a:prstDash val="solid"/>
                      <a:round/>
                      <a:headEnd type="none" w="med" len="med"/>
                      <a:tailEnd type="none" w="med" len="med"/>
                    </a:lnTlToBr>
                  </a:tcPr>
                </a:tc>
                <a:tc>
                  <a:txBody>
                    <a:bodyPr/>
                    <a:lstStyle/>
                    <a:p>
                      <a:pPr algn="ctr" rtl="1"/>
                      <a:r>
                        <a:rPr lang="ar-SA" sz="3600" dirty="0" smtClean="0">
                          <a:latin typeface="Simplified Arabic" pitchFamily="18" charset="-78"/>
                          <a:cs typeface="Simplified Arabic" pitchFamily="18" charset="-78"/>
                        </a:rPr>
                        <a:t>سمعي</a:t>
                      </a:r>
                      <a:endParaRPr lang="ar-SA" sz="3600"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rtl="1"/>
                      <a:r>
                        <a:rPr lang="ar-SA" sz="3600" dirty="0" smtClean="0">
                          <a:latin typeface="Simplified Arabic" pitchFamily="18" charset="-78"/>
                          <a:cs typeface="Simplified Arabic" pitchFamily="18" charset="-78"/>
                        </a:rPr>
                        <a:t>بصري</a:t>
                      </a:r>
                      <a:endParaRPr lang="ar-SA" sz="3600"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r>
              <a:tr h="1368152">
                <a:tc>
                  <a:txBody>
                    <a:bodyPr/>
                    <a:lstStyle/>
                    <a:p>
                      <a:pPr algn="ctr" rtl="1"/>
                      <a:r>
                        <a:rPr lang="ar-SA" sz="2800" b="1" dirty="0" smtClean="0">
                          <a:latin typeface="Simplified Arabic" pitchFamily="18" charset="-78"/>
                          <a:cs typeface="Simplified Arabic" pitchFamily="18" charset="-78"/>
                        </a:rPr>
                        <a:t>ذكور </a:t>
                      </a:r>
                      <a:endParaRPr lang="ar-SA" sz="2800" b="1" dirty="0">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rtl="1"/>
                      <a:endParaRPr lang="ar-SA" sz="1400"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rtl="1"/>
                      <a:endParaRPr lang="ar-SA" sz="1400"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368152">
                <a:tc>
                  <a:txBody>
                    <a:bodyPr/>
                    <a:lstStyle/>
                    <a:p>
                      <a:pPr algn="ctr" rtl="1"/>
                      <a:r>
                        <a:rPr lang="ar-SA" sz="2800" b="1" dirty="0" smtClean="0">
                          <a:latin typeface="Simplified Arabic" pitchFamily="18" charset="-78"/>
                          <a:cs typeface="Simplified Arabic" pitchFamily="18" charset="-78"/>
                        </a:rPr>
                        <a:t>إناث</a:t>
                      </a:r>
                      <a:endParaRPr lang="ar-SA" sz="2800" b="1" dirty="0">
                        <a:latin typeface="Simplified Arabic" pitchFamily="18" charset="-78"/>
                        <a:cs typeface="Simplified Arabic" pitchFamily="18" charset="-78"/>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rtl="1"/>
                      <a:endParaRPr lang="ar-SA" sz="1400"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rtl="1"/>
                      <a:endParaRPr lang="ar-SA" sz="1400" dirty="0">
                        <a:latin typeface="Simplified Arabic" pitchFamily="18" charset="-78"/>
                        <a:cs typeface="Simplified Arabic" pitchFamily="18" charset="-7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r>
            </a:tbl>
          </a:graphicData>
        </a:graphic>
      </p:graphicFrame>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676456" cy="6669360"/>
          </a:xfrm>
        </p:spPr>
        <p:txBody>
          <a:bodyPr>
            <a:normAutofit/>
          </a:bodyPr>
          <a:lstStyle/>
          <a:p>
            <a:pPr>
              <a:buNone/>
            </a:pPr>
            <a:r>
              <a:rPr lang="ar-SA" sz="4000" dirty="0" smtClean="0">
                <a:solidFill>
                  <a:srgbClr val="FF0000"/>
                </a:solidFill>
                <a:latin typeface="Simplified Arabic" pitchFamily="18" charset="-78"/>
                <a:cs typeface="PT Bold Heading" pitchFamily="2" charset="-78"/>
              </a:rPr>
              <a:t>ثانياً : التصميمات شبه التجريبية:</a:t>
            </a:r>
          </a:p>
          <a:p>
            <a:pPr algn="just">
              <a:lnSpc>
                <a:spcPct val="90000"/>
              </a:lnSpc>
            </a:pPr>
            <a:r>
              <a:rPr lang="ar-SA" b="1" dirty="0" smtClean="0">
                <a:latin typeface="Simplified Arabic" pitchFamily="18" charset="-78"/>
                <a:cs typeface="Simplified Arabic" pitchFamily="18" charset="-78"/>
              </a:rPr>
              <a:t>تُستخدم هذه التصميمات حينما لا يستطيع الباحث ضبط الظروف الخارجية باستخدام مجموعة ضابطة أو تحقيق التكافؤ بين مجموعات البحث. </a:t>
            </a:r>
          </a:p>
          <a:p>
            <a:pPr algn="just">
              <a:lnSpc>
                <a:spcPct val="90000"/>
              </a:lnSpc>
            </a:pPr>
            <a:r>
              <a:rPr lang="ar-SA" b="1" dirty="0" smtClean="0">
                <a:latin typeface="Simplified Arabic" pitchFamily="18" charset="-78"/>
                <a:cs typeface="Simplified Arabic" pitchFamily="18" charset="-78"/>
              </a:rPr>
              <a:t>وهذه التصميمات ليست تصميمات تجريبية بالمعنى الحقيقي، لأنه يفتقد لأهم خصائص التصميمات التجريبية وهو ضبط المتغيرات، ولذلك يُطلق عليها تصميمات شبه تجريبية.</a:t>
            </a:r>
          </a:p>
          <a:p>
            <a:pPr algn="just">
              <a:lnSpc>
                <a:spcPct val="90000"/>
              </a:lnSpc>
            </a:pPr>
            <a:r>
              <a:rPr lang="ar-SA" b="1" dirty="0" smtClean="0">
                <a:latin typeface="Simplified Arabic" pitchFamily="18" charset="-78"/>
                <a:cs typeface="Simplified Arabic" pitchFamily="18" charset="-78"/>
              </a:rPr>
              <a:t>وتُستخدم هذه التصميمات بكثرة في الدراسات الميدانية.</a:t>
            </a:r>
          </a:p>
          <a:p>
            <a:pPr>
              <a:buNone/>
            </a:pPr>
            <a:r>
              <a:rPr lang="ar-SA" sz="3600" b="1" dirty="0" smtClean="0">
                <a:solidFill>
                  <a:srgbClr val="FFFF00"/>
                </a:solidFill>
                <a:latin typeface="Simplified Arabic" pitchFamily="18" charset="-78"/>
                <a:cs typeface="PT Bold Heading" pitchFamily="2" charset="-78"/>
              </a:rPr>
              <a:t>أنواع </a:t>
            </a:r>
            <a:r>
              <a:rPr lang="ar-SA" sz="3600" b="1" smtClean="0">
                <a:solidFill>
                  <a:srgbClr val="FFFF00"/>
                </a:solidFill>
                <a:latin typeface="Simplified Arabic" pitchFamily="18" charset="-78"/>
                <a:cs typeface="PT Bold Heading" pitchFamily="2" charset="-78"/>
              </a:rPr>
              <a:t>التصميمات شبه التجريبية</a:t>
            </a:r>
            <a:r>
              <a:rPr lang="ar-SA" sz="3600" b="1" dirty="0" smtClean="0">
                <a:solidFill>
                  <a:srgbClr val="FFFF00"/>
                </a:solidFill>
                <a:latin typeface="Simplified Arabic" pitchFamily="18" charset="-78"/>
                <a:cs typeface="PT Bold Heading" pitchFamily="2" charset="-78"/>
              </a:rPr>
              <a:t>: </a:t>
            </a:r>
          </a:p>
          <a:p>
            <a:pPr>
              <a:buNone/>
            </a:pPr>
            <a:r>
              <a:rPr lang="ar-SA" b="1" dirty="0" smtClean="0">
                <a:solidFill>
                  <a:srgbClr val="FF0000"/>
                </a:solidFill>
                <a:latin typeface="Simplified Arabic" pitchFamily="18" charset="-78"/>
                <a:cs typeface="PT Bold Heading" pitchFamily="2" charset="-78"/>
              </a:rPr>
              <a:t>1ـ تصميم المجموعة الواحدة بقياس قبلي وقياس بعدى: </a:t>
            </a:r>
          </a:p>
          <a:p>
            <a:r>
              <a:rPr lang="ar-SA" b="1" dirty="0" smtClean="0">
                <a:latin typeface="Simplified Arabic" pitchFamily="18" charset="-78"/>
                <a:cs typeface="Simplified Arabic" pitchFamily="18" charset="-78"/>
              </a:rPr>
              <a:t>تُستخدم فيه مجموعة واحدة ويتم إجراء قياس قبلي ثم تقديم المعالجة التجريبية ثم قياس بعدى ومقارنة القياسين.</a:t>
            </a:r>
          </a:p>
          <a:p>
            <a:r>
              <a:rPr lang="ar-SA" b="1" dirty="0" smtClean="0">
                <a:latin typeface="Simplified Arabic" pitchFamily="18" charset="-78"/>
                <a:cs typeface="Simplified Arabic" pitchFamily="18" charset="-78"/>
              </a:rPr>
              <a:t>مثال: أثر برنامج إرشادي على التوافق الدراسي لدى الطلاب</a:t>
            </a:r>
            <a:r>
              <a:rPr lang="ar-SA" dirty="0" smtClean="0">
                <a:latin typeface="Simplified Arabic" pitchFamily="18" charset="-78"/>
                <a:cs typeface="Simplified Arabic" pitchFamily="18" charset="-78"/>
              </a:rPr>
              <a:t> </a:t>
            </a:r>
          </a:p>
          <a:p>
            <a:pPr>
              <a:buNone/>
            </a:pPr>
            <a:endParaRPr lang="ar-SA" sz="3600" dirty="0" smtClean="0">
              <a:solidFill>
                <a:srgbClr val="FFFF00"/>
              </a:solidFill>
              <a:latin typeface="Simplified Arabic" pitchFamily="18" charset="-78"/>
              <a:cs typeface="PT Bold Heading" pitchFamily="2" charset="-78"/>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noAutofit/>
          </a:bodyPr>
          <a:lstStyle/>
          <a:p>
            <a:pPr algn="just"/>
            <a:r>
              <a:rPr lang="ar-SA" sz="3200" b="1" dirty="0" smtClean="0">
                <a:solidFill>
                  <a:srgbClr val="FFFF00"/>
                </a:solidFill>
                <a:latin typeface="Simplified Arabic" pitchFamily="18" charset="-78"/>
                <a:cs typeface="Simplified Arabic" pitchFamily="18" charset="-78"/>
              </a:rPr>
              <a:t>لدراسة المشكلة السابقة يتم تطبيق استبانة على عينة من الطلاب لمعرفة غير المتوافقين دراسيًا منهم، وبعد ذلك يتم استخدام غير المتوافقين كعينة للدراسة، ثم يتعرضون للبرنامج الإرشادي. وفي نهاية الدراسة يتم مقارنة مستوى توافقهم بعد التعرض للبرنامج الإرشادي بمستوى توافقهم قبل التعرض للبرنامج الإرشادي.</a:t>
            </a:r>
          </a:p>
          <a:p>
            <a:pPr algn="just"/>
            <a:r>
              <a:rPr lang="ar-SA" sz="3200" b="1" dirty="0" smtClean="0">
                <a:solidFill>
                  <a:srgbClr val="FF0000"/>
                </a:solidFill>
                <a:latin typeface="Simplified Arabic" pitchFamily="18" charset="-78"/>
                <a:cs typeface="PT Bold Heading" pitchFamily="2" charset="-78"/>
              </a:rPr>
              <a:t>عيوبه: </a:t>
            </a:r>
          </a:p>
          <a:p>
            <a:pPr algn="just"/>
            <a:r>
              <a:rPr lang="ar-SA" sz="3200" b="1" dirty="0" smtClean="0">
                <a:latin typeface="Simplified Arabic" pitchFamily="18" charset="-78"/>
                <a:cs typeface="Simplified Arabic" pitchFamily="18" charset="-78"/>
              </a:rPr>
              <a:t>1ـ لا يمكن عزو التغير في القياس البعدي للمتغير التابع إلى المتغير التجريبي فقط، فقد يرجع إلى متغيرات دخيلة مثل: الخبرة، الظروف البيئية، النضج، التعلم نتيجة إعادة الاختبار. </a:t>
            </a:r>
          </a:p>
          <a:p>
            <a:pPr algn="just"/>
            <a:r>
              <a:rPr lang="ar-SA" sz="3200" b="1" dirty="0" smtClean="0">
                <a:latin typeface="Simplified Arabic" pitchFamily="18" charset="-78"/>
                <a:cs typeface="Simplified Arabic" pitchFamily="18" charset="-78"/>
              </a:rPr>
              <a:t>2ـ يفتقر إلى القدرة على ضبط كثير من المتغيرات الدخيلة.</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lstStyle/>
          <a:p>
            <a:pPr algn="just">
              <a:buNone/>
            </a:pPr>
            <a:r>
              <a:rPr lang="ar-SA" sz="3200" dirty="0" smtClean="0">
                <a:solidFill>
                  <a:srgbClr val="FF0000"/>
                </a:solidFill>
                <a:latin typeface="Simplified Arabic" pitchFamily="18" charset="-78"/>
                <a:cs typeface="PT Bold Heading" pitchFamily="2" charset="-78"/>
              </a:rPr>
              <a:t>2ـ تصميم المجموعة الضابطة غير المتكافئة: </a:t>
            </a:r>
          </a:p>
          <a:p>
            <a:pPr algn="just"/>
            <a:r>
              <a:rPr lang="ar-SA" sz="3200" b="1" dirty="0" smtClean="0">
                <a:solidFill>
                  <a:srgbClr val="FFFF00"/>
                </a:solidFill>
                <a:latin typeface="Simplified Arabic" pitchFamily="18" charset="-78"/>
                <a:cs typeface="Simplified Arabic" pitchFamily="18" charset="-78"/>
              </a:rPr>
              <a:t>يختار الباحث مجموعتين، تُستخدم إحداهما كمجموعة تجريبية (تتعرض للظروف التجريبية)، وتترك الأخرى دون معالجة وهي المجموعة الضابطة.</a:t>
            </a:r>
          </a:p>
          <a:p>
            <a:pPr algn="just"/>
            <a:r>
              <a:rPr lang="ar-SA" sz="3200" b="1" dirty="0" smtClean="0">
                <a:solidFill>
                  <a:srgbClr val="FF0000"/>
                </a:solidFill>
                <a:latin typeface="Simplified Arabic" pitchFamily="18" charset="-78"/>
                <a:cs typeface="PT Bold Heading" pitchFamily="2" charset="-78"/>
              </a:rPr>
              <a:t>مثال: </a:t>
            </a:r>
            <a:r>
              <a:rPr lang="ar-SA" sz="3200" b="1" dirty="0" smtClean="0">
                <a:latin typeface="Simplified Arabic" pitchFamily="18" charset="-78"/>
                <a:cs typeface="Simplified Arabic" pitchFamily="18" charset="-78"/>
              </a:rPr>
              <a:t>أثر مشاركة الطلاب فى إدارة الفصل على خفض المشكلات السلوكية لديهم. </a:t>
            </a:r>
          </a:p>
          <a:p>
            <a:pPr algn="just"/>
            <a:r>
              <a:rPr lang="ar-SA" sz="3200" b="1" dirty="0" smtClean="0">
                <a:latin typeface="Simplified Arabic" pitchFamily="18" charset="-78"/>
                <a:cs typeface="Simplified Arabic" pitchFamily="18" charset="-78"/>
              </a:rPr>
              <a:t>إجراءات إعداد التصميم: </a:t>
            </a:r>
          </a:p>
          <a:p>
            <a:pPr algn="just"/>
            <a:r>
              <a:rPr lang="ar-SA" sz="3200" b="1" dirty="0" smtClean="0">
                <a:latin typeface="Simplified Arabic" pitchFamily="18" charset="-78"/>
                <a:cs typeface="Simplified Arabic" pitchFamily="18" charset="-78"/>
              </a:rPr>
              <a:t>اختيار مجموعتين، مثل فصلين دراسيين.</a:t>
            </a:r>
          </a:p>
          <a:p>
            <a:pPr algn="just"/>
            <a:r>
              <a:rPr lang="ar-SA" sz="3200" b="1" dirty="0" smtClean="0">
                <a:latin typeface="Simplified Arabic" pitchFamily="18" charset="-78"/>
                <a:cs typeface="Simplified Arabic" pitchFamily="18" charset="-78"/>
              </a:rPr>
              <a:t>تطبيق استبانة لقياس المشكلات السلوكية لديهم (قياس قبلي).</a:t>
            </a:r>
          </a:p>
          <a:p>
            <a:pPr algn="just"/>
            <a:r>
              <a:rPr lang="ar-SA" sz="3200" b="1" dirty="0" smtClean="0">
                <a:latin typeface="Simplified Arabic" pitchFamily="18" charset="-78"/>
                <a:cs typeface="Simplified Arabic" pitchFamily="18" charset="-78"/>
              </a:rPr>
              <a:t>تقديم المعالجة التجريبية لأحد الفصلين (المجموعة التجريبية).</a:t>
            </a:r>
          </a:p>
          <a:p>
            <a:pPr algn="just"/>
            <a:r>
              <a:rPr lang="ar-SA" sz="3200" b="1" dirty="0" smtClean="0">
                <a:latin typeface="Simplified Arabic" pitchFamily="18" charset="-78"/>
                <a:cs typeface="Simplified Arabic" pitchFamily="18" charset="-78"/>
              </a:rPr>
              <a:t>قياس المشكلات السلوكية بعد تطبيق البرنامج (قياس بعدي).</a:t>
            </a:r>
          </a:p>
          <a:p>
            <a:pPr algn="just"/>
            <a:r>
              <a:rPr lang="ar-SA" sz="3200" b="1" dirty="0" smtClean="0">
                <a:latin typeface="Simplified Arabic" pitchFamily="18" charset="-78"/>
                <a:cs typeface="Simplified Arabic" pitchFamily="18" charset="-78"/>
              </a:rPr>
              <a:t>حساب المتوسطات ودلالة الفروق لمجموعات غير المرتبطة. </a:t>
            </a:r>
            <a:endParaRPr lang="en-US" sz="3200" b="1" dirty="0" smtClean="0">
              <a:latin typeface="Simplified Arabic" pitchFamily="18" charset="-78"/>
              <a:cs typeface="Simplified Arabic" pitchFamily="18" charset="-78"/>
            </a:endParaRPr>
          </a:p>
          <a:p>
            <a:endParaRPr lang="ar-SA"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748464" cy="6858000"/>
          </a:xfrm>
        </p:spPr>
        <p:txBody>
          <a:bodyPr/>
          <a:lstStyle/>
          <a:p>
            <a:pPr>
              <a:buNone/>
            </a:pPr>
            <a:r>
              <a:rPr lang="ar-SA" sz="3200" b="1" dirty="0" smtClean="0">
                <a:solidFill>
                  <a:srgbClr val="FF0000"/>
                </a:solidFill>
                <a:latin typeface="Simplified Arabic" pitchFamily="18" charset="-78"/>
                <a:cs typeface="PT Bold Heading" pitchFamily="2" charset="-78"/>
              </a:rPr>
              <a:t>عيوبه:</a:t>
            </a:r>
          </a:p>
          <a:p>
            <a:pPr marL="582930" indent="-514350" algn="just">
              <a:lnSpc>
                <a:spcPct val="90000"/>
              </a:lnSpc>
              <a:buFont typeface="+mj-lt"/>
              <a:buAutoNum type="arabicPeriod"/>
            </a:pPr>
            <a:r>
              <a:rPr lang="ar-SA" sz="3200" b="1" dirty="0" smtClean="0">
                <a:solidFill>
                  <a:srgbClr val="FFFF00"/>
                </a:solidFill>
                <a:latin typeface="Simplified Arabic" pitchFamily="18" charset="-78"/>
                <a:cs typeface="Simplified Arabic" pitchFamily="18" charset="-78"/>
              </a:rPr>
              <a:t>يُصعب التوصل إلى تفسير سببي، بإرجاع الفروق بين القياسين القبلي والبعدي لدى المجموعة التجريبية للمتغير التجريبي.</a:t>
            </a:r>
          </a:p>
          <a:p>
            <a:pPr marL="582930" indent="-514350" algn="just">
              <a:lnSpc>
                <a:spcPct val="90000"/>
              </a:lnSpc>
              <a:buFont typeface="+mj-lt"/>
              <a:buAutoNum type="arabicPeriod"/>
            </a:pPr>
            <a:r>
              <a:rPr lang="ar-SA" sz="3200" b="1" dirty="0" smtClean="0">
                <a:solidFill>
                  <a:srgbClr val="00B0F0"/>
                </a:solidFill>
                <a:latin typeface="Simplified Arabic" pitchFamily="18" charset="-78"/>
                <a:cs typeface="Simplified Arabic" pitchFamily="18" charset="-78"/>
              </a:rPr>
              <a:t>وجود تأثير دخيل لخصائص الأفراد، نظرًا لأن هذا التصميم لم يحقق التكافؤ بين المجموعتين، عن طريق مبدأ العشوائية، أو بالتناظر بين المجموعات، إذ أنه يقوم على استخدام مجموعات موجودة سلفاً. </a:t>
            </a:r>
          </a:p>
          <a:p>
            <a:pPr marL="582930" indent="-514350" algn="just">
              <a:lnSpc>
                <a:spcPct val="90000"/>
              </a:lnSpc>
              <a:buFont typeface="+mj-lt"/>
              <a:buAutoNum type="arabicPeriod"/>
            </a:pPr>
            <a:r>
              <a:rPr lang="ar-SA" sz="3200" b="1" dirty="0" smtClean="0">
                <a:solidFill>
                  <a:srgbClr val="FF0000"/>
                </a:solidFill>
                <a:latin typeface="Simplified Arabic" pitchFamily="18" charset="-78"/>
                <a:cs typeface="Simplified Arabic" pitchFamily="18" charset="-78"/>
              </a:rPr>
              <a:t>تأثير ظاهرة الانحدار الإحصائي ( ميل القيم المتطرفة سواء زيادة أو نقصان إلى الاتجاه نحو المتوسط ). </a:t>
            </a:r>
            <a:endParaRPr lang="en-US" sz="3200" b="1" dirty="0" smtClean="0">
              <a:solidFill>
                <a:srgbClr val="FF0000"/>
              </a:solidFill>
              <a:latin typeface="Simplified Arabic" pitchFamily="18" charset="-78"/>
              <a:cs typeface="Simplified Arabic" pitchFamily="18" charset="-78"/>
            </a:endParaRPr>
          </a:p>
          <a:p>
            <a:endParaRPr lang="ar-SA"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676456" cy="6858000"/>
          </a:xfrm>
        </p:spPr>
        <p:txBody>
          <a:bodyPr>
            <a:normAutofit fontScale="77500" lnSpcReduction="20000"/>
          </a:bodyPr>
          <a:lstStyle/>
          <a:p>
            <a:pPr>
              <a:buNone/>
            </a:pPr>
            <a:r>
              <a:rPr lang="ar-SA" sz="4600" dirty="0" smtClean="0">
                <a:solidFill>
                  <a:srgbClr val="FF0000"/>
                </a:solidFill>
                <a:latin typeface="Simplified Arabic" pitchFamily="18" charset="-78"/>
                <a:cs typeface="PT Bold Heading" pitchFamily="2" charset="-78"/>
              </a:rPr>
              <a:t>3- </a:t>
            </a:r>
            <a:r>
              <a:rPr lang="ar-SA" sz="4600" b="1" dirty="0" smtClean="0">
                <a:solidFill>
                  <a:srgbClr val="FF0000"/>
                </a:solidFill>
                <a:latin typeface="Simplified Arabic" pitchFamily="18" charset="-78"/>
                <a:cs typeface="PT Bold Heading" pitchFamily="2" charset="-78"/>
              </a:rPr>
              <a:t>تصميم السلاسل الزمنية: </a:t>
            </a:r>
          </a:p>
          <a:p>
            <a:pPr algn="just"/>
            <a:r>
              <a:rPr lang="ar-SA" sz="3200" b="1" dirty="0" smtClean="0">
                <a:solidFill>
                  <a:srgbClr val="00B0F0"/>
                </a:solidFill>
                <a:latin typeface="Simplified Arabic" pitchFamily="18" charset="-78"/>
                <a:cs typeface="Simplified Arabic" pitchFamily="18" charset="-78"/>
              </a:rPr>
              <a:t>تتم ملاحظة السلوك المقصود بالدراسة وقياسه على مدد زمنية متساوية، ثم تقدم المعالجة التجريبية، وبعدها تتم ملاحظة السلوك وقياسه عدة مرات على مدد زمنية.</a:t>
            </a:r>
          </a:p>
          <a:p>
            <a:pPr algn="just"/>
            <a:r>
              <a:rPr lang="ar-SA" sz="3200" b="1" dirty="0" smtClean="0">
                <a:solidFill>
                  <a:srgbClr val="FFFF00"/>
                </a:solidFill>
                <a:latin typeface="Simplified Arabic" pitchFamily="18" charset="-78"/>
                <a:cs typeface="Simplified Arabic" pitchFamily="18" charset="-78"/>
              </a:rPr>
              <a:t>ويُطلق عليه تصميم السلاسل المعترضة لأن المعالجة التجريبية تعترض السلسلة المنتظمة من القياسات وتحدث فيها تغييراً. </a:t>
            </a:r>
          </a:p>
          <a:p>
            <a:pPr algn="just"/>
            <a:r>
              <a:rPr lang="ar-SA" sz="3600" b="1" dirty="0" smtClean="0">
                <a:solidFill>
                  <a:srgbClr val="FF0000"/>
                </a:solidFill>
                <a:latin typeface="Simplified Arabic" pitchFamily="18" charset="-78"/>
                <a:cs typeface="Simplified Arabic" pitchFamily="18" charset="-78"/>
              </a:rPr>
              <a:t>مثال: أثر استخدام العقوبة المالية في خفض معدلات تجاوز السرعة.</a:t>
            </a:r>
          </a:p>
          <a:p>
            <a:pPr algn="just">
              <a:lnSpc>
                <a:spcPct val="90000"/>
              </a:lnSpc>
              <a:buNone/>
            </a:pPr>
            <a:r>
              <a:rPr lang="ar-SA" sz="3500" b="1" dirty="0" smtClean="0">
                <a:solidFill>
                  <a:srgbClr val="FF0000"/>
                </a:solidFill>
                <a:latin typeface="Simplified Arabic" pitchFamily="18" charset="-78"/>
                <a:cs typeface="PT Bold Heading" pitchFamily="2" charset="-78"/>
              </a:rPr>
              <a:t>الإجراءات: </a:t>
            </a:r>
          </a:p>
          <a:p>
            <a:pPr algn="just">
              <a:lnSpc>
                <a:spcPct val="90000"/>
              </a:lnSpc>
              <a:buNone/>
            </a:pPr>
            <a:r>
              <a:rPr lang="ar-SA" sz="3200" b="1" dirty="0" smtClean="0">
                <a:latin typeface="Simplified Arabic" pitchFamily="18" charset="-78"/>
                <a:cs typeface="Simplified Arabic" pitchFamily="18" charset="-78"/>
              </a:rPr>
              <a:t>1ـ إجراء عدد من القياسات القبلية على مدد زمنية منتظمة لمعدل مخالفات تجاوز السرعة.</a:t>
            </a:r>
          </a:p>
          <a:p>
            <a:pPr algn="just">
              <a:lnSpc>
                <a:spcPct val="90000"/>
              </a:lnSpc>
              <a:buNone/>
            </a:pPr>
            <a:r>
              <a:rPr lang="ar-SA" sz="3200" b="1" dirty="0" smtClean="0">
                <a:latin typeface="Simplified Arabic" pitchFamily="18" charset="-78"/>
                <a:cs typeface="Simplified Arabic" pitchFamily="18" charset="-78"/>
              </a:rPr>
              <a:t>2ـ تطبيق العقوبة المالية.</a:t>
            </a:r>
          </a:p>
          <a:p>
            <a:pPr algn="just">
              <a:lnSpc>
                <a:spcPct val="90000"/>
              </a:lnSpc>
              <a:buNone/>
            </a:pPr>
            <a:r>
              <a:rPr lang="ar-SA" sz="3200" b="1" dirty="0" smtClean="0">
                <a:latin typeface="Simplified Arabic" pitchFamily="18" charset="-78"/>
                <a:cs typeface="Simplified Arabic" pitchFamily="18" charset="-78"/>
              </a:rPr>
              <a:t>3ـ إجراء عدد من القياسات البعدية على مدد زمنية منتظمة لمعدل مخالفات تجاوز السرعة.</a:t>
            </a:r>
          </a:p>
          <a:p>
            <a:pPr algn="just">
              <a:lnSpc>
                <a:spcPct val="90000"/>
              </a:lnSpc>
              <a:buNone/>
            </a:pPr>
            <a:r>
              <a:rPr lang="ar-SA" sz="3200" b="1" dirty="0" smtClean="0">
                <a:latin typeface="Simplified Arabic" pitchFamily="18" charset="-78"/>
                <a:cs typeface="Simplified Arabic" pitchFamily="18" charset="-78"/>
              </a:rPr>
              <a:t>4ـ مقارنة متوسط عدد المخالفات قبل المعالجة وبعدها. </a:t>
            </a:r>
          </a:p>
          <a:p>
            <a:pPr algn="just">
              <a:lnSpc>
                <a:spcPct val="90000"/>
              </a:lnSpc>
            </a:pPr>
            <a:r>
              <a:rPr lang="ar-SA" sz="3500" b="1" dirty="0" smtClean="0">
                <a:solidFill>
                  <a:srgbClr val="FF0000"/>
                </a:solidFill>
                <a:latin typeface="Simplified Arabic" pitchFamily="18" charset="-78"/>
                <a:cs typeface="PT Bold Heading" pitchFamily="2" charset="-78"/>
              </a:rPr>
              <a:t>عيوبه: </a:t>
            </a:r>
          </a:p>
          <a:p>
            <a:pPr marL="582930" indent="-514350" algn="just">
              <a:lnSpc>
                <a:spcPct val="90000"/>
              </a:lnSpc>
              <a:buNone/>
            </a:pPr>
            <a:r>
              <a:rPr lang="ar-SA" sz="3600" b="1" dirty="0" smtClean="0">
                <a:latin typeface="Simplified Arabic" pitchFamily="18" charset="-78"/>
                <a:cs typeface="Simplified Arabic" pitchFamily="18" charset="-78"/>
              </a:rPr>
              <a:t>1ـ عدم تحقيق ضبط مناسب للمتغيرات التي يمكن أن تؤثر على نتائج التجربة.</a:t>
            </a:r>
          </a:p>
          <a:p>
            <a:pPr marL="582930" indent="-514350" algn="just">
              <a:lnSpc>
                <a:spcPct val="90000"/>
              </a:lnSpc>
              <a:buNone/>
            </a:pPr>
            <a:r>
              <a:rPr lang="ar-SA" sz="3600" b="1" dirty="0" smtClean="0">
                <a:latin typeface="Simplified Arabic" pitchFamily="18" charset="-78"/>
                <a:cs typeface="Simplified Arabic" pitchFamily="18" charset="-78"/>
              </a:rPr>
              <a:t>2ـ عدم وجود مجموعة ضابطة تعرضت لنفس الظروف الخارجية بحيث يمكن مقارنة نتائج مع التجريبية.</a:t>
            </a:r>
            <a:endParaRPr lang="ar-SA" sz="3100" b="1"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0"/>
            <a:ext cx="8820472" cy="6858000"/>
          </a:xfrm>
        </p:spPr>
        <p:txBody>
          <a:bodyPr>
            <a:normAutofit/>
          </a:bodyPr>
          <a:lstStyle/>
          <a:p>
            <a:pPr>
              <a:lnSpc>
                <a:spcPct val="90000"/>
              </a:lnSpc>
              <a:buNone/>
            </a:pPr>
            <a:r>
              <a:rPr lang="ar-SA" sz="3200" dirty="0" smtClean="0">
                <a:solidFill>
                  <a:srgbClr val="FF0000"/>
                </a:solidFill>
                <a:latin typeface="Simplified Arabic" pitchFamily="18" charset="-78"/>
                <a:cs typeface="PT Bold Heading" pitchFamily="2" charset="-78"/>
              </a:rPr>
              <a:t>4- </a:t>
            </a:r>
            <a:r>
              <a:rPr lang="ar-SA" sz="3200" b="1" dirty="0" smtClean="0">
                <a:solidFill>
                  <a:srgbClr val="FF0000"/>
                </a:solidFill>
                <a:latin typeface="Simplified Arabic" pitchFamily="18" charset="-78"/>
                <a:cs typeface="PT Bold Heading" pitchFamily="2" charset="-78"/>
              </a:rPr>
              <a:t>تصميم السلاسل الزمنية المتعددة </a:t>
            </a:r>
            <a:r>
              <a:rPr lang="ar-SA" sz="3600" b="1" dirty="0" smtClean="0">
                <a:solidFill>
                  <a:srgbClr val="FF0000"/>
                </a:solidFill>
                <a:latin typeface="Simplified Arabic" pitchFamily="18" charset="-78"/>
                <a:cs typeface="PT Bold Heading" pitchFamily="2" charset="-78"/>
              </a:rPr>
              <a:t>: </a:t>
            </a:r>
          </a:p>
          <a:p>
            <a:pPr>
              <a:lnSpc>
                <a:spcPct val="90000"/>
              </a:lnSpc>
            </a:pPr>
            <a:r>
              <a:rPr lang="ar-SA" sz="2800" b="1" dirty="0" smtClean="0">
                <a:latin typeface="Simplified Arabic" pitchFamily="18" charset="-78"/>
                <a:cs typeface="Simplified Arabic" pitchFamily="18" charset="-78"/>
              </a:rPr>
              <a:t>يجمع هذا التصميم بين تصميم المجموعة الضابطة غير المتكافئة وتصميم السلاسل الزمنية، حيث يتضمن إجراء سلسلة من القياسات القبلية والبعدية، في ظل وجود مجموعة ضابطة.</a:t>
            </a:r>
          </a:p>
          <a:p>
            <a:pPr>
              <a:lnSpc>
                <a:spcPct val="90000"/>
              </a:lnSpc>
            </a:pPr>
            <a:r>
              <a:rPr lang="ar-SA" sz="2800" b="1" dirty="0" smtClean="0">
                <a:solidFill>
                  <a:srgbClr val="FFFF00"/>
                </a:solidFill>
                <a:latin typeface="Simplified Arabic" pitchFamily="18" charset="-78"/>
                <a:cs typeface="Simplified Arabic" pitchFamily="18" charset="-78"/>
              </a:rPr>
              <a:t>مثال: أثر استخدام العقوبة المالية في خفض معدلات تجاوز السرعة.</a:t>
            </a:r>
          </a:p>
          <a:p>
            <a:pPr algn="just">
              <a:lnSpc>
                <a:spcPct val="90000"/>
              </a:lnSpc>
              <a:buNone/>
            </a:pPr>
            <a:r>
              <a:rPr lang="ar-SA" sz="2800" b="1" dirty="0" smtClean="0">
                <a:solidFill>
                  <a:srgbClr val="FF0000"/>
                </a:solidFill>
                <a:latin typeface="Simplified Arabic" pitchFamily="18" charset="-78"/>
                <a:cs typeface="PT Bold Heading" pitchFamily="2" charset="-78"/>
              </a:rPr>
              <a:t>الإجراءات</a:t>
            </a:r>
            <a:r>
              <a:rPr lang="ar-SA" sz="3200" b="1" dirty="0" smtClean="0">
                <a:solidFill>
                  <a:srgbClr val="FF0000"/>
                </a:solidFill>
                <a:latin typeface="Simplified Arabic" pitchFamily="18" charset="-78"/>
                <a:cs typeface="PT Bold Heading" pitchFamily="2" charset="-78"/>
              </a:rPr>
              <a:t>: </a:t>
            </a:r>
          </a:p>
          <a:p>
            <a:pPr algn="just">
              <a:lnSpc>
                <a:spcPct val="90000"/>
              </a:lnSpc>
              <a:buNone/>
            </a:pPr>
            <a:r>
              <a:rPr lang="ar-SA" sz="2800" b="1" dirty="0" smtClean="0">
                <a:latin typeface="Simplified Arabic" pitchFamily="18" charset="-78"/>
                <a:cs typeface="Simplified Arabic" pitchFamily="18" charset="-78"/>
              </a:rPr>
              <a:t>1ـ استخدام منطقتين مختلفتين في مدينة ما، إحداهما مجموعة ضابطة والأخرى تجريبيةـ </a:t>
            </a:r>
          </a:p>
          <a:p>
            <a:pPr algn="just">
              <a:lnSpc>
                <a:spcPct val="90000"/>
              </a:lnSpc>
              <a:buNone/>
            </a:pPr>
            <a:r>
              <a:rPr lang="ar-SA" sz="2800" b="1" dirty="0" smtClean="0">
                <a:latin typeface="Simplified Arabic" pitchFamily="18" charset="-78"/>
                <a:cs typeface="Simplified Arabic" pitchFamily="18" charset="-78"/>
              </a:rPr>
              <a:t>2ـ إجراء عدد من القياسات القبلية على مدد زمنية منتظمة لمعدل مخالفات تجاوز السرعة.</a:t>
            </a:r>
          </a:p>
          <a:p>
            <a:pPr algn="just">
              <a:lnSpc>
                <a:spcPct val="90000"/>
              </a:lnSpc>
              <a:buNone/>
            </a:pPr>
            <a:r>
              <a:rPr lang="ar-SA" sz="2800" b="1" dirty="0" smtClean="0">
                <a:latin typeface="Simplified Arabic" pitchFamily="18" charset="-78"/>
                <a:cs typeface="Simplified Arabic" pitchFamily="18" charset="-78"/>
              </a:rPr>
              <a:t>3ـ تطبيق العقوبة المالية.</a:t>
            </a:r>
          </a:p>
          <a:p>
            <a:pPr algn="just">
              <a:lnSpc>
                <a:spcPct val="90000"/>
              </a:lnSpc>
              <a:buNone/>
            </a:pPr>
            <a:r>
              <a:rPr lang="ar-SA" sz="2800" b="1" dirty="0" smtClean="0">
                <a:latin typeface="Simplified Arabic" pitchFamily="18" charset="-78"/>
                <a:cs typeface="Simplified Arabic" pitchFamily="18" charset="-78"/>
              </a:rPr>
              <a:t>4ـ إجراء عدد من القياسات البعدية على مدد زمنية منتظمة لمعدل مخالفات تجاوز السرعة.</a:t>
            </a:r>
          </a:p>
          <a:p>
            <a:pPr algn="just">
              <a:lnSpc>
                <a:spcPct val="90000"/>
              </a:lnSpc>
              <a:buNone/>
            </a:pPr>
            <a:r>
              <a:rPr lang="ar-SA" sz="2800" b="1" dirty="0" smtClean="0">
                <a:latin typeface="Simplified Arabic" pitchFamily="18" charset="-78"/>
                <a:cs typeface="Simplified Arabic" pitchFamily="18" charset="-78"/>
              </a:rPr>
              <a:t>5ـ مقارنة متوسط عدد المخالفات قبل المعالجة وبعدها.</a:t>
            </a:r>
            <a:r>
              <a:rPr lang="ar-SA" sz="2800" dirty="0" smtClean="0">
                <a:latin typeface="Simplified Arabic" pitchFamily="18" charset="-78"/>
                <a:cs typeface="Simplified Arabic" pitchFamily="18" charset="-78"/>
              </a:rPr>
              <a:t> </a:t>
            </a:r>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1596</TotalTime>
  <Words>17454</Words>
  <Application>Microsoft Office PowerPoint</Application>
  <PresentationFormat>On-screen Show (4:3)</PresentationFormat>
  <Paragraphs>1065</Paragraphs>
  <Slides>163</Slides>
  <Notes>1</Notes>
  <HiddenSlides>0</HiddenSlides>
  <MMClips>0</MMClips>
  <ScaleCrop>false</ScaleCrop>
  <HeadingPairs>
    <vt:vector size="4" baseType="variant">
      <vt:variant>
        <vt:lpstr>Theme</vt:lpstr>
      </vt:variant>
      <vt:variant>
        <vt:i4>1</vt:i4>
      </vt:variant>
      <vt:variant>
        <vt:lpstr>Slide Titles</vt:lpstr>
      </vt:variant>
      <vt:variant>
        <vt:i4>163</vt:i4>
      </vt:variant>
    </vt:vector>
  </HeadingPairs>
  <TitlesOfParts>
    <vt:vector size="164" baseType="lpstr">
      <vt:lpstr>Metro</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lpstr>Slide 137</vt:lpstr>
      <vt:lpstr>Slide 138</vt:lpstr>
      <vt:lpstr>Slide 139</vt:lpstr>
      <vt:lpstr>Slide 140</vt:lpstr>
      <vt:lpstr>Slide 141</vt:lpstr>
      <vt:lpstr>Slide 142</vt:lpstr>
      <vt:lpstr>Slide 143</vt:lpstr>
      <vt:lpstr>Slide 144</vt:lpstr>
      <vt:lpstr>Slide 145</vt:lpstr>
      <vt:lpstr>Slide 146</vt:lpstr>
      <vt:lpstr>Slide 147</vt:lpstr>
      <vt:lpstr>Slide 148</vt:lpstr>
      <vt:lpstr>Slide 149</vt:lpstr>
      <vt:lpstr>Slide 150</vt:lpstr>
      <vt:lpstr>Slide 151</vt:lpstr>
      <vt:lpstr>Slide 152</vt:lpstr>
      <vt:lpstr>Slide 153</vt:lpstr>
      <vt:lpstr>Slide 154</vt:lpstr>
      <vt:lpstr>Slide 155</vt:lpstr>
      <vt:lpstr>Slide 156</vt:lpstr>
      <vt:lpstr>Slide 157</vt:lpstr>
      <vt:lpstr>Slide 158</vt:lpstr>
      <vt:lpstr>Slide 159</vt:lpstr>
      <vt:lpstr>Slide 160</vt:lpstr>
      <vt:lpstr>Slide 161</vt:lpstr>
      <vt:lpstr>Slide 162</vt:lpstr>
      <vt:lpstr>Slide 163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User</cp:lastModifiedBy>
  <cp:revision>154</cp:revision>
  <dcterms:created xsi:type="dcterms:W3CDTF">2011-02-24T16:55:28Z</dcterms:created>
  <dcterms:modified xsi:type="dcterms:W3CDTF">2012-09-29T20:39:04Z</dcterms:modified>
</cp:coreProperties>
</file>