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0.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slides/slide4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quickStyle2.xml" ContentType="application/vnd.openxmlformats-officedocument.drawingml.diagramStyle+xml"/>
  <Override PartName="/ppt/diagrams/colors2.xml" ContentType="application/vnd.openxmlformats-officedocument.drawingml.diagramColors+xml"/>
  <Override PartName="/ppt/diagrams/quickStyle4.xml" ContentType="application/vnd.openxmlformats-officedocument.drawingml.diagramStyle+xml"/>
  <Override PartName="/ppt/notesMasters/notesMaster1.xml" ContentType="application/vnd.openxmlformats-officedocument.presentationml.notesMaster+xml"/>
  <Override PartName="/ppt/diagrams/colors4.xml" ContentType="application/vnd.openxmlformats-officedocument.drawingml.diagramColors+xml"/>
  <Override PartName="/ppt/diagrams/layout2.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1.xml" ContentType="application/vnd.openxmlformats-officedocument.theme+xml"/>
  <Override PartName="/ppt/diagrams/layout4.xml" ContentType="application/vnd.openxmlformats-officedocument.drawingml.diagramLayout+xml"/>
  <Override PartName="/ppt/theme/theme2.xml" ContentType="application/vnd.openxmlformats-officedocument.theme+xml"/>
  <Override PartName="/ppt/diagrams/colors3.xml" ContentType="application/vnd.openxmlformats-officedocument.drawingml.diagramColors+xml"/>
  <Override PartName="/ppt/diagrams/quickStyle3.xml" ContentType="application/vnd.openxmlformats-officedocument.drawingml.diagramStyle+xml"/>
  <Override PartName="/ppt/theme/theme3.xml" ContentType="application/vnd.openxmlformats-officedocument.theme+xml"/>
  <Override PartName="/ppt/diagrams/layout3.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 id="2147483732" r:id="rId2"/>
  </p:sldMasterIdLst>
  <p:notesMasterIdLst>
    <p:notesMasterId r:id="rId46"/>
  </p:notesMasterIdLst>
  <p:sldIdLst>
    <p:sldId id="296" r:id="rId3"/>
    <p:sldId id="299" r:id="rId4"/>
    <p:sldId id="300" r:id="rId5"/>
    <p:sldId id="304" r:id="rId6"/>
    <p:sldId id="301" r:id="rId7"/>
    <p:sldId id="302" r:id="rId8"/>
    <p:sldId id="303" r:id="rId9"/>
    <p:sldId id="305" r:id="rId10"/>
    <p:sldId id="306" r:id="rId11"/>
    <p:sldId id="307"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74" r:id="rId27"/>
    <p:sldId id="256" r:id="rId28"/>
    <p:sldId id="257" r:id="rId29"/>
    <p:sldId id="258" r:id="rId30"/>
    <p:sldId id="259" r:id="rId31"/>
    <p:sldId id="260" r:id="rId32"/>
    <p:sldId id="261" r:id="rId33"/>
    <p:sldId id="292" r:id="rId34"/>
    <p:sldId id="293" r:id="rId35"/>
    <p:sldId id="294" r:id="rId36"/>
    <p:sldId id="295" r:id="rId37"/>
    <p:sldId id="308" r:id="rId38"/>
    <p:sldId id="309" r:id="rId39"/>
    <p:sldId id="310" r:id="rId40"/>
    <p:sldId id="311" r:id="rId41"/>
    <p:sldId id="312" r:id="rId42"/>
    <p:sldId id="313" r:id="rId43"/>
    <p:sldId id="291" r:id="rId44"/>
    <p:sldId id="297"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ustomXml" Target="../customXml/item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FD72B-294B-4A01-818F-6E43B533D73F}"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pPr rtl="1"/>
          <a:endParaRPr lang="ar-SA"/>
        </a:p>
      </dgm:t>
    </dgm:pt>
    <dgm:pt modelId="{619C13A3-86EF-4E9B-830F-922036E4B50B}">
      <dgm:prSet phldrT="[Text]"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i="1" u="sng" dirty="0" smtClean="0"/>
            <a:t>1</a:t>
          </a:r>
          <a:r>
            <a:rPr lang="en-US" sz="2000" b="1" i="1" u="sng" dirty="0" smtClean="0"/>
            <a:t>.</a:t>
          </a:r>
          <a:r>
            <a:rPr lang="ar-SA" sz="2000" b="1" i="1" u="sng" dirty="0" smtClean="0"/>
            <a:t> حسابات الميزانية</a:t>
          </a:r>
        </a:p>
        <a:p>
          <a:pPr defTabSz="1822450" rtl="1">
            <a:lnSpc>
              <a:spcPct val="90000"/>
            </a:lnSpc>
          </a:pPr>
          <a:endParaRPr lang="ar-SA" dirty="0"/>
        </a:p>
      </dgm:t>
    </dgm:pt>
    <dgm:pt modelId="{DEF23613-690C-4BCA-B238-604992F9F3CD}" type="parTrans" cxnId="{9F741B79-453B-415B-9A7F-A8E00D72900D}">
      <dgm:prSet/>
      <dgm:spPr/>
      <dgm:t>
        <a:bodyPr/>
        <a:lstStyle/>
        <a:p>
          <a:pPr rtl="1"/>
          <a:endParaRPr lang="ar-SA"/>
        </a:p>
      </dgm:t>
    </dgm:pt>
    <dgm:pt modelId="{C8756080-7D70-41F5-BC74-86C23586E509}" type="sibTrans" cxnId="{9F741B79-453B-415B-9A7F-A8E00D72900D}">
      <dgm:prSet/>
      <dgm:spPr/>
      <dgm:t>
        <a:bodyPr/>
        <a:lstStyle/>
        <a:p>
          <a:pPr rtl="1"/>
          <a:endParaRPr lang="ar-SA"/>
        </a:p>
      </dgm:t>
    </dgm:pt>
    <dgm:pt modelId="{244B9D6A-B59E-40EA-BBC2-499AF480925F}">
      <dgm:prSet phldrT="[Text]"/>
      <dgm:spPr/>
      <dgm:t>
        <a:bodyPr/>
        <a:lstStyle/>
        <a:p>
          <a:pPr rtl="1"/>
          <a:r>
            <a:rPr lang="ar-SA" b="1" u="sng" dirty="0" smtClean="0">
              <a:solidFill>
                <a:schemeClr val="bg2">
                  <a:lumMod val="50000"/>
                </a:schemeClr>
              </a:solidFill>
            </a:rPr>
            <a:t>حسابات المصروفات</a:t>
          </a:r>
        </a:p>
        <a:p>
          <a:pPr rtl="1"/>
          <a:r>
            <a:rPr lang="ar-SA" dirty="0" smtClean="0"/>
            <a:t>تجعل حسابات المصروفات </a:t>
          </a:r>
          <a:r>
            <a:rPr lang="ar-SA" b="1" dirty="0" smtClean="0"/>
            <a:t>مدينة</a:t>
          </a:r>
          <a:r>
            <a:rPr lang="ar-SA" dirty="0" smtClean="0"/>
            <a:t> عند الصرف بالخصم على أبواب وبنود مصروفات الميزانية . </a:t>
          </a:r>
          <a:endParaRPr lang="ar-SA" dirty="0"/>
        </a:p>
      </dgm:t>
    </dgm:pt>
    <dgm:pt modelId="{0CE28F49-F330-420D-9F47-6BB642AAE5BA}" type="parTrans" cxnId="{C9C4902A-8555-49E8-91B0-1B245DBAE2F8}">
      <dgm:prSet/>
      <dgm:spPr/>
      <dgm:t>
        <a:bodyPr/>
        <a:lstStyle/>
        <a:p>
          <a:pPr rtl="1"/>
          <a:endParaRPr lang="ar-SA"/>
        </a:p>
      </dgm:t>
    </dgm:pt>
    <dgm:pt modelId="{AF120279-1DD0-465A-A3D9-D7CD3E39F9A0}" type="sibTrans" cxnId="{C9C4902A-8555-49E8-91B0-1B245DBAE2F8}">
      <dgm:prSet/>
      <dgm:spPr/>
      <dgm:t>
        <a:bodyPr/>
        <a:lstStyle/>
        <a:p>
          <a:pPr rtl="1"/>
          <a:endParaRPr lang="ar-SA"/>
        </a:p>
      </dgm:t>
    </dgm:pt>
    <dgm:pt modelId="{5A496F49-0F35-4E69-BE0B-9050CC9A5005}">
      <dgm:prSet phldrT="[Text]"/>
      <dgm:spPr/>
      <dgm:t>
        <a:bodyPr/>
        <a:lstStyle/>
        <a:p>
          <a:pPr rtl="1"/>
          <a:r>
            <a:rPr lang="ar-SA" b="1" u="sng" dirty="0" smtClean="0">
              <a:solidFill>
                <a:schemeClr val="bg2">
                  <a:lumMod val="50000"/>
                </a:schemeClr>
              </a:solidFill>
            </a:rPr>
            <a:t>حسابات الإيرادات</a:t>
          </a:r>
        </a:p>
        <a:p>
          <a:pPr rtl="1"/>
          <a:r>
            <a:rPr lang="ar-SA" dirty="0" smtClean="0"/>
            <a:t>تجعل حسابات الايرادات </a:t>
          </a:r>
          <a:r>
            <a:rPr lang="ar-SA" b="1" dirty="0" smtClean="0"/>
            <a:t>دائنة</a:t>
          </a:r>
          <a:r>
            <a:rPr lang="ar-SA" dirty="0" smtClean="0"/>
            <a:t> عند الإضافة إلى حساباتها الرئيسة أوالفرعية.</a:t>
          </a:r>
          <a:endParaRPr lang="ar-SA" dirty="0"/>
        </a:p>
      </dgm:t>
    </dgm:pt>
    <dgm:pt modelId="{3D815276-3823-4F9B-892D-77A5B4E7A256}" type="parTrans" cxnId="{D4E20BE4-A36A-4548-B1E2-34E92256C5B7}">
      <dgm:prSet/>
      <dgm:spPr/>
      <dgm:t>
        <a:bodyPr/>
        <a:lstStyle/>
        <a:p>
          <a:pPr rtl="1"/>
          <a:endParaRPr lang="ar-SA"/>
        </a:p>
      </dgm:t>
    </dgm:pt>
    <dgm:pt modelId="{E848F60E-9E7D-484D-8FE8-2811B9E4A444}" type="sibTrans" cxnId="{D4E20BE4-A36A-4548-B1E2-34E92256C5B7}">
      <dgm:prSet/>
      <dgm:spPr/>
      <dgm:t>
        <a:bodyPr/>
        <a:lstStyle/>
        <a:p>
          <a:pPr rtl="1"/>
          <a:endParaRPr lang="ar-SA"/>
        </a:p>
      </dgm:t>
    </dgm:pt>
    <dgm:pt modelId="{A392B05C-C7C1-4EC4-8D6C-D7E4E3827BE5}" type="pres">
      <dgm:prSet presAssocID="{DF1FD72B-294B-4A01-818F-6E43B533D73F}" presName="hierChild1" presStyleCnt="0">
        <dgm:presLayoutVars>
          <dgm:chPref val="1"/>
          <dgm:dir/>
          <dgm:animOne val="branch"/>
          <dgm:animLvl val="lvl"/>
          <dgm:resizeHandles/>
        </dgm:presLayoutVars>
      </dgm:prSet>
      <dgm:spPr/>
      <dgm:t>
        <a:bodyPr/>
        <a:lstStyle/>
        <a:p>
          <a:pPr rtl="1"/>
          <a:endParaRPr lang="ar-SA"/>
        </a:p>
      </dgm:t>
    </dgm:pt>
    <dgm:pt modelId="{CC9BD034-B85A-46B4-9FC9-33DA7150457D}" type="pres">
      <dgm:prSet presAssocID="{619C13A3-86EF-4E9B-830F-922036E4B50B}" presName="hierRoot1" presStyleCnt="0"/>
      <dgm:spPr/>
      <dgm:t>
        <a:bodyPr/>
        <a:lstStyle/>
        <a:p>
          <a:pPr rtl="1"/>
          <a:endParaRPr lang="ar-SA"/>
        </a:p>
      </dgm:t>
    </dgm:pt>
    <dgm:pt modelId="{BE16EB63-6993-4763-92BE-17FEFBE22D13}" type="pres">
      <dgm:prSet presAssocID="{619C13A3-86EF-4E9B-830F-922036E4B50B}" presName="composite" presStyleCnt="0"/>
      <dgm:spPr/>
      <dgm:t>
        <a:bodyPr/>
        <a:lstStyle/>
        <a:p>
          <a:pPr rtl="1"/>
          <a:endParaRPr lang="ar-SA"/>
        </a:p>
      </dgm:t>
    </dgm:pt>
    <dgm:pt modelId="{9923AC27-430D-43D8-A89B-7993AC5F521D}" type="pres">
      <dgm:prSet presAssocID="{619C13A3-86EF-4E9B-830F-922036E4B50B}" presName="background" presStyleLbl="node0" presStyleIdx="0" presStyleCnt="1"/>
      <dgm:spPr/>
      <dgm:t>
        <a:bodyPr/>
        <a:lstStyle/>
        <a:p>
          <a:pPr rtl="1"/>
          <a:endParaRPr lang="ar-SA"/>
        </a:p>
      </dgm:t>
    </dgm:pt>
    <dgm:pt modelId="{250987B6-85D3-4420-BD3B-602A0BCF3D16}" type="pres">
      <dgm:prSet presAssocID="{619C13A3-86EF-4E9B-830F-922036E4B50B}" presName="text" presStyleLbl="fgAcc0" presStyleIdx="0" presStyleCnt="1" custScaleY="64165" custLinFactNeighborX="4331" custLinFactNeighborY="-8615">
        <dgm:presLayoutVars>
          <dgm:chPref val="3"/>
        </dgm:presLayoutVars>
      </dgm:prSet>
      <dgm:spPr/>
      <dgm:t>
        <a:bodyPr/>
        <a:lstStyle/>
        <a:p>
          <a:pPr rtl="1"/>
          <a:endParaRPr lang="ar-SA"/>
        </a:p>
      </dgm:t>
    </dgm:pt>
    <dgm:pt modelId="{45C138C2-A63F-41B7-8657-05A12B015AA5}" type="pres">
      <dgm:prSet presAssocID="{619C13A3-86EF-4E9B-830F-922036E4B50B}" presName="hierChild2" presStyleCnt="0"/>
      <dgm:spPr/>
      <dgm:t>
        <a:bodyPr/>
        <a:lstStyle/>
        <a:p>
          <a:pPr rtl="1"/>
          <a:endParaRPr lang="ar-SA"/>
        </a:p>
      </dgm:t>
    </dgm:pt>
    <dgm:pt modelId="{AD4165B9-AE79-4D81-A28D-1EFA0E11371B}" type="pres">
      <dgm:prSet presAssocID="{0CE28F49-F330-420D-9F47-6BB642AAE5BA}" presName="Name10" presStyleLbl="parChTrans1D2" presStyleIdx="0" presStyleCnt="2"/>
      <dgm:spPr/>
      <dgm:t>
        <a:bodyPr/>
        <a:lstStyle/>
        <a:p>
          <a:pPr rtl="1"/>
          <a:endParaRPr lang="ar-SA"/>
        </a:p>
      </dgm:t>
    </dgm:pt>
    <dgm:pt modelId="{8ABD0B5F-8144-454F-A190-7FBD7F1166BE}" type="pres">
      <dgm:prSet presAssocID="{244B9D6A-B59E-40EA-BBC2-499AF480925F}" presName="hierRoot2" presStyleCnt="0"/>
      <dgm:spPr/>
      <dgm:t>
        <a:bodyPr/>
        <a:lstStyle/>
        <a:p>
          <a:pPr rtl="1"/>
          <a:endParaRPr lang="ar-SA"/>
        </a:p>
      </dgm:t>
    </dgm:pt>
    <dgm:pt modelId="{DB78C904-A20E-41F5-B439-46FDA11DE045}" type="pres">
      <dgm:prSet presAssocID="{244B9D6A-B59E-40EA-BBC2-499AF480925F}" presName="composite2" presStyleCnt="0"/>
      <dgm:spPr/>
      <dgm:t>
        <a:bodyPr/>
        <a:lstStyle/>
        <a:p>
          <a:pPr rtl="1"/>
          <a:endParaRPr lang="ar-SA"/>
        </a:p>
      </dgm:t>
    </dgm:pt>
    <dgm:pt modelId="{A4B7F010-1F86-49A1-91D4-3F3806195778}" type="pres">
      <dgm:prSet presAssocID="{244B9D6A-B59E-40EA-BBC2-499AF480925F}" presName="background2" presStyleLbl="node2" presStyleIdx="0" presStyleCnt="2"/>
      <dgm:spPr/>
      <dgm:t>
        <a:bodyPr/>
        <a:lstStyle/>
        <a:p>
          <a:pPr rtl="1"/>
          <a:endParaRPr lang="ar-SA"/>
        </a:p>
      </dgm:t>
    </dgm:pt>
    <dgm:pt modelId="{803AA8D8-2D40-4365-9C8D-6E9781DF4E84}" type="pres">
      <dgm:prSet presAssocID="{244B9D6A-B59E-40EA-BBC2-499AF480925F}" presName="text2" presStyleLbl="fgAcc2" presStyleIdx="0" presStyleCnt="2" custScaleX="110250">
        <dgm:presLayoutVars>
          <dgm:chPref val="3"/>
        </dgm:presLayoutVars>
      </dgm:prSet>
      <dgm:spPr/>
      <dgm:t>
        <a:bodyPr/>
        <a:lstStyle/>
        <a:p>
          <a:pPr rtl="1"/>
          <a:endParaRPr lang="ar-SA"/>
        </a:p>
      </dgm:t>
    </dgm:pt>
    <dgm:pt modelId="{1899EA29-6EF6-484F-85FF-0643B1AB6395}" type="pres">
      <dgm:prSet presAssocID="{244B9D6A-B59E-40EA-BBC2-499AF480925F}" presName="hierChild3" presStyleCnt="0"/>
      <dgm:spPr/>
      <dgm:t>
        <a:bodyPr/>
        <a:lstStyle/>
        <a:p>
          <a:pPr rtl="1"/>
          <a:endParaRPr lang="ar-SA"/>
        </a:p>
      </dgm:t>
    </dgm:pt>
    <dgm:pt modelId="{C039A387-C614-41E8-AFB0-4E10A73F73E4}" type="pres">
      <dgm:prSet presAssocID="{3D815276-3823-4F9B-892D-77A5B4E7A256}" presName="Name10" presStyleLbl="parChTrans1D2" presStyleIdx="1" presStyleCnt="2"/>
      <dgm:spPr/>
      <dgm:t>
        <a:bodyPr/>
        <a:lstStyle/>
        <a:p>
          <a:pPr rtl="1"/>
          <a:endParaRPr lang="ar-SA"/>
        </a:p>
      </dgm:t>
    </dgm:pt>
    <dgm:pt modelId="{F8BD84E6-E425-4E68-9784-A549641609C6}" type="pres">
      <dgm:prSet presAssocID="{5A496F49-0F35-4E69-BE0B-9050CC9A5005}" presName="hierRoot2" presStyleCnt="0"/>
      <dgm:spPr/>
      <dgm:t>
        <a:bodyPr/>
        <a:lstStyle/>
        <a:p>
          <a:pPr rtl="1"/>
          <a:endParaRPr lang="ar-SA"/>
        </a:p>
      </dgm:t>
    </dgm:pt>
    <dgm:pt modelId="{43213A15-850E-4C6F-9034-B6E329D39C8F}" type="pres">
      <dgm:prSet presAssocID="{5A496F49-0F35-4E69-BE0B-9050CC9A5005}" presName="composite2" presStyleCnt="0"/>
      <dgm:spPr/>
      <dgm:t>
        <a:bodyPr/>
        <a:lstStyle/>
        <a:p>
          <a:pPr rtl="1"/>
          <a:endParaRPr lang="ar-SA"/>
        </a:p>
      </dgm:t>
    </dgm:pt>
    <dgm:pt modelId="{49DB8A07-48F6-4B71-AC59-6CC30E3E61A7}" type="pres">
      <dgm:prSet presAssocID="{5A496F49-0F35-4E69-BE0B-9050CC9A5005}" presName="background2" presStyleLbl="node2" presStyleIdx="1" presStyleCnt="2"/>
      <dgm:spPr/>
      <dgm:t>
        <a:bodyPr/>
        <a:lstStyle/>
        <a:p>
          <a:pPr rtl="1"/>
          <a:endParaRPr lang="ar-SA"/>
        </a:p>
      </dgm:t>
    </dgm:pt>
    <dgm:pt modelId="{3BC1DCC3-0D61-42D1-B24B-92CE7C7C8E43}" type="pres">
      <dgm:prSet presAssocID="{5A496F49-0F35-4E69-BE0B-9050CC9A5005}" presName="text2" presStyleLbl="fgAcc2" presStyleIdx="1" presStyleCnt="2" custScaleX="114647">
        <dgm:presLayoutVars>
          <dgm:chPref val="3"/>
        </dgm:presLayoutVars>
      </dgm:prSet>
      <dgm:spPr/>
      <dgm:t>
        <a:bodyPr/>
        <a:lstStyle/>
        <a:p>
          <a:pPr rtl="1"/>
          <a:endParaRPr lang="ar-SA"/>
        </a:p>
      </dgm:t>
    </dgm:pt>
    <dgm:pt modelId="{93E1D0CB-D0A2-404C-9AC5-78C7C8243A77}" type="pres">
      <dgm:prSet presAssocID="{5A496F49-0F35-4E69-BE0B-9050CC9A5005}" presName="hierChild3" presStyleCnt="0"/>
      <dgm:spPr/>
      <dgm:t>
        <a:bodyPr/>
        <a:lstStyle/>
        <a:p>
          <a:pPr rtl="1"/>
          <a:endParaRPr lang="ar-SA"/>
        </a:p>
      </dgm:t>
    </dgm:pt>
  </dgm:ptLst>
  <dgm:cxnLst>
    <dgm:cxn modelId="{09C664FD-6064-4F6B-B29F-91A54FE6DEB4}" type="presOf" srcId="{619C13A3-86EF-4E9B-830F-922036E4B50B}" destId="{250987B6-85D3-4420-BD3B-602A0BCF3D16}" srcOrd="0" destOrd="0" presId="urn:microsoft.com/office/officeart/2005/8/layout/hierarchy1"/>
    <dgm:cxn modelId="{D4E20BE4-A36A-4548-B1E2-34E92256C5B7}" srcId="{619C13A3-86EF-4E9B-830F-922036E4B50B}" destId="{5A496F49-0F35-4E69-BE0B-9050CC9A5005}" srcOrd="1" destOrd="0" parTransId="{3D815276-3823-4F9B-892D-77A5B4E7A256}" sibTransId="{E848F60E-9E7D-484D-8FE8-2811B9E4A444}"/>
    <dgm:cxn modelId="{DB872A91-5B50-4CB5-AB0C-3FAA72B507A3}" type="presOf" srcId="{3D815276-3823-4F9B-892D-77A5B4E7A256}" destId="{C039A387-C614-41E8-AFB0-4E10A73F73E4}" srcOrd="0" destOrd="0" presId="urn:microsoft.com/office/officeart/2005/8/layout/hierarchy1"/>
    <dgm:cxn modelId="{9F741B79-453B-415B-9A7F-A8E00D72900D}" srcId="{DF1FD72B-294B-4A01-818F-6E43B533D73F}" destId="{619C13A3-86EF-4E9B-830F-922036E4B50B}" srcOrd="0" destOrd="0" parTransId="{DEF23613-690C-4BCA-B238-604992F9F3CD}" sibTransId="{C8756080-7D70-41F5-BC74-86C23586E509}"/>
    <dgm:cxn modelId="{0870C932-2296-4A26-9515-5B2E0C6F65D6}" type="presOf" srcId="{0CE28F49-F330-420D-9F47-6BB642AAE5BA}" destId="{AD4165B9-AE79-4D81-A28D-1EFA0E11371B}" srcOrd="0" destOrd="0" presId="urn:microsoft.com/office/officeart/2005/8/layout/hierarchy1"/>
    <dgm:cxn modelId="{C9C4902A-8555-49E8-91B0-1B245DBAE2F8}" srcId="{619C13A3-86EF-4E9B-830F-922036E4B50B}" destId="{244B9D6A-B59E-40EA-BBC2-499AF480925F}" srcOrd="0" destOrd="0" parTransId="{0CE28F49-F330-420D-9F47-6BB642AAE5BA}" sibTransId="{AF120279-1DD0-465A-A3D9-D7CD3E39F9A0}"/>
    <dgm:cxn modelId="{1E79AA14-BA54-4716-9ED0-3B3E94E62B13}" type="presOf" srcId="{5A496F49-0F35-4E69-BE0B-9050CC9A5005}" destId="{3BC1DCC3-0D61-42D1-B24B-92CE7C7C8E43}" srcOrd="0" destOrd="0" presId="urn:microsoft.com/office/officeart/2005/8/layout/hierarchy1"/>
    <dgm:cxn modelId="{6993FB7D-7E5B-4AD3-ACFE-1942A22CA39C}" type="presOf" srcId="{244B9D6A-B59E-40EA-BBC2-499AF480925F}" destId="{803AA8D8-2D40-4365-9C8D-6E9781DF4E84}" srcOrd="0" destOrd="0" presId="urn:microsoft.com/office/officeart/2005/8/layout/hierarchy1"/>
    <dgm:cxn modelId="{C126FE79-E655-4293-8B7F-2356A5C3D43E}" type="presOf" srcId="{DF1FD72B-294B-4A01-818F-6E43B533D73F}" destId="{A392B05C-C7C1-4EC4-8D6C-D7E4E3827BE5}" srcOrd="0" destOrd="0" presId="urn:microsoft.com/office/officeart/2005/8/layout/hierarchy1"/>
    <dgm:cxn modelId="{385BF2EE-2DB6-478C-A5E4-2EF411FF4B53}" type="presParOf" srcId="{A392B05C-C7C1-4EC4-8D6C-D7E4E3827BE5}" destId="{CC9BD034-B85A-46B4-9FC9-33DA7150457D}" srcOrd="0" destOrd="0" presId="urn:microsoft.com/office/officeart/2005/8/layout/hierarchy1"/>
    <dgm:cxn modelId="{F52BD7FC-7DFD-4378-81BA-3962237D6581}" type="presParOf" srcId="{CC9BD034-B85A-46B4-9FC9-33DA7150457D}" destId="{BE16EB63-6993-4763-92BE-17FEFBE22D13}" srcOrd="0" destOrd="0" presId="urn:microsoft.com/office/officeart/2005/8/layout/hierarchy1"/>
    <dgm:cxn modelId="{4FF9B8C4-CBDA-47EE-9034-F8F88F4107CF}" type="presParOf" srcId="{BE16EB63-6993-4763-92BE-17FEFBE22D13}" destId="{9923AC27-430D-43D8-A89B-7993AC5F521D}" srcOrd="0" destOrd="0" presId="urn:microsoft.com/office/officeart/2005/8/layout/hierarchy1"/>
    <dgm:cxn modelId="{58BEB7DC-F894-4E72-84F7-6986ED42AFA2}" type="presParOf" srcId="{BE16EB63-6993-4763-92BE-17FEFBE22D13}" destId="{250987B6-85D3-4420-BD3B-602A0BCF3D16}" srcOrd="1" destOrd="0" presId="urn:microsoft.com/office/officeart/2005/8/layout/hierarchy1"/>
    <dgm:cxn modelId="{4AE37903-70E2-4355-B7FE-234098F012A0}" type="presParOf" srcId="{CC9BD034-B85A-46B4-9FC9-33DA7150457D}" destId="{45C138C2-A63F-41B7-8657-05A12B015AA5}" srcOrd="1" destOrd="0" presId="urn:microsoft.com/office/officeart/2005/8/layout/hierarchy1"/>
    <dgm:cxn modelId="{D0692A1F-AFEB-41B2-8779-E884126BF827}" type="presParOf" srcId="{45C138C2-A63F-41B7-8657-05A12B015AA5}" destId="{AD4165B9-AE79-4D81-A28D-1EFA0E11371B}" srcOrd="0" destOrd="0" presId="urn:microsoft.com/office/officeart/2005/8/layout/hierarchy1"/>
    <dgm:cxn modelId="{843B105D-BFB6-43B0-8B5C-C5D285FCC415}" type="presParOf" srcId="{45C138C2-A63F-41B7-8657-05A12B015AA5}" destId="{8ABD0B5F-8144-454F-A190-7FBD7F1166BE}" srcOrd="1" destOrd="0" presId="urn:microsoft.com/office/officeart/2005/8/layout/hierarchy1"/>
    <dgm:cxn modelId="{BD2E0655-B123-4D5C-A546-A0362F29FF04}" type="presParOf" srcId="{8ABD0B5F-8144-454F-A190-7FBD7F1166BE}" destId="{DB78C904-A20E-41F5-B439-46FDA11DE045}" srcOrd="0" destOrd="0" presId="urn:microsoft.com/office/officeart/2005/8/layout/hierarchy1"/>
    <dgm:cxn modelId="{FBA786FD-7016-4385-B746-0EBE9DB86CB0}" type="presParOf" srcId="{DB78C904-A20E-41F5-B439-46FDA11DE045}" destId="{A4B7F010-1F86-49A1-91D4-3F3806195778}" srcOrd="0" destOrd="0" presId="urn:microsoft.com/office/officeart/2005/8/layout/hierarchy1"/>
    <dgm:cxn modelId="{9E3C353A-CBC9-44F0-9B93-559CF69B521B}" type="presParOf" srcId="{DB78C904-A20E-41F5-B439-46FDA11DE045}" destId="{803AA8D8-2D40-4365-9C8D-6E9781DF4E84}" srcOrd="1" destOrd="0" presId="urn:microsoft.com/office/officeart/2005/8/layout/hierarchy1"/>
    <dgm:cxn modelId="{EB925F97-E11B-427E-956F-27CF807CC71C}" type="presParOf" srcId="{8ABD0B5F-8144-454F-A190-7FBD7F1166BE}" destId="{1899EA29-6EF6-484F-85FF-0643B1AB6395}" srcOrd="1" destOrd="0" presId="urn:microsoft.com/office/officeart/2005/8/layout/hierarchy1"/>
    <dgm:cxn modelId="{90382AD4-AB6D-4127-94CB-A0066C36B4C0}" type="presParOf" srcId="{45C138C2-A63F-41B7-8657-05A12B015AA5}" destId="{C039A387-C614-41E8-AFB0-4E10A73F73E4}" srcOrd="2" destOrd="0" presId="urn:microsoft.com/office/officeart/2005/8/layout/hierarchy1"/>
    <dgm:cxn modelId="{CE5C3CC2-925A-488E-9314-F4F8ADCA066F}" type="presParOf" srcId="{45C138C2-A63F-41B7-8657-05A12B015AA5}" destId="{F8BD84E6-E425-4E68-9784-A549641609C6}" srcOrd="3" destOrd="0" presId="urn:microsoft.com/office/officeart/2005/8/layout/hierarchy1"/>
    <dgm:cxn modelId="{F6BD186A-B5F3-4042-B824-73ECEE6DD83D}" type="presParOf" srcId="{F8BD84E6-E425-4E68-9784-A549641609C6}" destId="{43213A15-850E-4C6F-9034-B6E329D39C8F}" srcOrd="0" destOrd="0" presId="urn:microsoft.com/office/officeart/2005/8/layout/hierarchy1"/>
    <dgm:cxn modelId="{0FC42DEB-F0F5-4C2F-B6B5-1D589A7C55A4}" type="presParOf" srcId="{43213A15-850E-4C6F-9034-B6E329D39C8F}" destId="{49DB8A07-48F6-4B71-AC59-6CC30E3E61A7}" srcOrd="0" destOrd="0" presId="urn:microsoft.com/office/officeart/2005/8/layout/hierarchy1"/>
    <dgm:cxn modelId="{2923E358-6212-44E8-8DB0-25A259F50774}" type="presParOf" srcId="{43213A15-850E-4C6F-9034-B6E329D39C8F}" destId="{3BC1DCC3-0D61-42D1-B24B-92CE7C7C8E43}" srcOrd="1" destOrd="0" presId="urn:microsoft.com/office/officeart/2005/8/layout/hierarchy1"/>
    <dgm:cxn modelId="{6253A618-21B6-4188-963E-D9F985B0A434}" type="presParOf" srcId="{F8BD84E6-E425-4E68-9784-A549641609C6}" destId="{93E1D0CB-D0A2-404C-9AC5-78C7C8243A77}"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EE87353E-0CA5-4B45-8C29-B21C990F1FB0}" type="doc">
      <dgm:prSet loTypeId="urn:microsoft.com/office/officeart/2005/8/layout/venn3" loCatId="relationship" qsTypeId="urn:microsoft.com/office/officeart/2005/8/quickstyle/simple1" qsCatId="simple" csTypeId="urn:microsoft.com/office/officeart/2005/8/colors/accent1_3" csCatId="accent1" phldr="1"/>
      <dgm:spPr/>
      <dgm:t>
        <a:bodyPr/>
        <a:lstStyle/>
        <a:p>
          <a:pPr rtl="1"/>
          <a:endParaRPr lang="ar-SA"/>
        </a:p>
      </dgm:t>
    </dgm:pt>
    <dgm:pt modelId="{3C285B5F-A38B-455B-90C2-523D10422868}">
      <dgm:prSet phldrT="[Text]"/>
      <dgm:spPr/>
      <dgm:t>
        <a:bodyPr/>
        <a:lstStyle/>
        <a:p>
          <a:pPr rtl="1"/>
          <a:r>
            <a:rPr lang="ar-SA" dirty="0" smtClean="0"/>
            <a:t>3ـ</a:t>
          </a:r>
        </a:p>
        <a:p>
          <a:pPr rtl="1"/>
          <a:r>
            <a:rPr lang="ar-SA" dirty="0" smtClean="0"/>
            <a:t>الحسابات الوسيطة</a:t>
          </a:r>
          <a:endParaRPr lang="ar-SA" dirty="0"/>
        </a:p>
      </dgm:t>
    </dgm:pt>
    <dgm:pt modelId="{602A1D21-DCAC-47D4-A1B7-7CB0A3216126}" type="parTrans" cxnId="{230647F3-3B94-4367-ABD9-AAE0AB40A542}">
      <dgm:prSet/>
      <dgm:spPr/>
      <dgm:t>
        <a:bodyPr/>
        <a:lstStyle/>
        <a:p>
          <a:pPr rtl="1"/>
          <a:endParaRPr lang="ar-SA"/>
        </a:p>
      </dgm:t>
    </dgm:pt>
    <dgm:pt modelId="{F8CEA91D-35FD-4AB2-80F5-112370D137CC}" type="sibTrans" cxnId="{230647F3-3B94-4367-ABD9-AAE0AB40A542}">
      <dgm:prSet/>
      <dgm:spPr/>
      <dgm:t>
        <a:bodyPr/>
        <a:lstStyle/>
        <a:p>
          <a:pPr rtl="1"/>
          <a:endParaRPr lang="ar-SA"/>
        </a:p>
      </dgm:t>
    </dgm:pt>
    <dgm:pt modelId="{7FBDD0E1-6DBB-44C1-9399-5D0221608610}">
      <dgm:prSet phldrT="[Text]"/>
      <dgm:spPr/>
      <dgm:t>
        <a:bodyPr/>
        <a:lstStyle/>
        <a:p>
          <a:pPr rtl="1"/>
          <a:r>
            <a:rPr lang="ar-SA" dirty="0" smtClean="0"/>
            <a:t>2ـ الحسابات الجارية</a:t>
          </a:r>
          <a:endParaRPr lang="ar-SA" dirty="0"/>
        </a:p>
      </dgm:t>
    </dgm:pt>
    <dgm:pt modelId="{9CC7A029-5514-4DDF-B9D4-A079644C201D}" type="parTrans" cxnId="{FAFA1850-CCD9-4341-AA79-513B6C3E313A}">
      <dgm:prSet/>
      <dgm:spPr/>
      <dgm:t>
        <a:bodyPr/>
        <a:lstStyle/>
        <a:p>
          <a:pPr rtl="1"/>
          <a:endParaRPr lang="ar-SA"/>
        </a:p>
      </dgm:t>
    </dgm:pt>
    <dgm:pt modelId="{DE3E3B14-536F-47F0-8E9E-600B3133C69B}" type="sibTrans" cxnId="{FAFA1850-CCD9-4341-AA79-513B6C3E313A}">
      <dgm:prSet/>
      <dgm:spPr/>
      <dgm:t>
        <a:bodyPr/>
        <a:lstStyle/>
        <a:p>
          <a:pPr rtl="1"/>
          <a:endParaRPr lang="ar-SA"/>
        </a:p>
      </dgm:t>
    </dgm:pt>
    <dgm:pt modelId="{59B5B28D-4976-4BC8-9961-57783F7FF324}">
      <dgm:prSet phldrT="[Text]"/>
      <dgm:spPr/>
      <dgm:t>
        <a:bodyPr/>
        <a:lstStyle/>
        <a:p>
          <a:pPr rtl="1"/>
          <a:r>
            <a:rPr lang="ar-SA" dirty="0" smtClean="0"/>
            <a:t>1ـ الحسابات الشخصية</a:t>
          </a:r>
          <a:endParaRPr lang="ar-SA" dirty="0"/>
        </a:p>
      </dgm:t>
    </dgm:pt>
    <dgm:pt modelId="{E128E58C-3576-4EDF-9DCE-3A70F5A26B76}" type="parTrans" cxnId="{9B7B0720-E695-42E4-9AEE-C8F5A55570A3}">
      <dgm:prSet/>
      <dgm:spPr/>
      <dgm:t>
        <a:bodyPr/>
        <a:lstStyle/>
        <a:p>
          <a:pPr rtl="1"/>
          <a:endParaRPr lang="ar-SA"/>
        </a:p>
      </dgm:t>
    </dgm:pt>
    <dgm:pt modelId="{D37D7556-5E7A-43C0-B5CA-110561A72C1A}" type="sibTrans" cxnId="{9B7B0720-E695-42E4-9AEE-C8F5A55570A3}">
      <dgm:prSet/>
      <dgm:spPr/>
      <dgm:t>
        <a:bodyPr/>
        <a:lstStyle/>
        <a:p>
          <a:pPr rtl="1"/>
          <a:endParaRPr lang="ar-SA"/>
        </a:p>
      </dgm:t>
    </dgm:pt>
    <dgm:pt modelId="{B10EB1F4-9D02-41A8-B324-141529C22868}" type="pres">
      <dgm:prSet presAssocID="{EE87353E-0CA5-4B45-8C29-B21C990F1FB0}" presName="Name0" presStyleCnt="0">
        <dgm:presLayoutVars>
          <dgm:dir/>
          <dgm:resizeHandles val="exact"/>
        </dgm:presLayoutVars>
      </dgm:prSet>
      <dgm:spPr/>
      <dgm:t>
        <a:bodyPr/>
        <a:lstStyle/>
        <a:p>
          <a:pPr rtl="1"/>
          <a:endParaRPr lang="ar-SA"/>
        </a:p>
      </dgm:t>
    </dgm:pt>
    <dgm:pt modelId="{489E8461-2B00-4990-A10B-F7C40825175D}" type="pres">
      <dgm:prSet presAssocID="{3C285B5F-A38B-455B-90C2-523D10422868}" presName="Name5" presStyleLbl="vennNode1" presStyleIdx="0" presStyleCnt="3">
        <dgm:presLayoutVars>
          <dgm:bulletEnabled val="1"/>
        </dgm:presLayoutVars>
      </dgm:prSet>
      <dgm:spPr/>
      <dgm:t>
        <a:bodyPr/>
        <a:lstStyle/>
        <a:p>
          <a:pPr rtl="1"/>
          <a:endParaRPr lang="ar-SA"/>
        </a:p>
      </dgm:t>
    </dgm:pt>
    <dgm:pt modelId="{E54CE832-95F6-4336-9736-FF891F65288A}" type="pres">
      <dgm:prSet presAssocID="{F8CEA91D-35FD-4AB2-80F5-112370D137CC}" presName="space" presStyleCnt="0"/>
      <dgm:spPr/>
      <dgm:t>
        <a:bodyPr/>
        <a:lstStyle/>
        <a:p>
          <a:pPr rtl="1"/>
          <a:endParaRPr lang="ar-SA"/>
        </a:p>
      </dgm:t>
    </dgm:pt>
    <dgm:pt modelId="{84A4B85D-7D89-4D6B-A55C-7F3073035CF5}" type="pres">
      <dgm:prSet presAssocID="{7FBDD0E1-6DBB-44C1-9399-5D0221608610}" presName="Name5" presStyleLbl="vennNode1" presStyleIdx="1" presStyleCnt="3">
        <dgm:presLayoutVars>
          <dgm:bulletEnabled val="1"/>
        </dgm:presLayoutVars>
      </dgm:prSet>
      <dgm:spPr/>
      <dgm:t>
        <a:bodyPr/>
        <a:lstStyle/>
        <a:p>
          <a:pPr rtl="1"/>
          <a:endParaRPr lang="ar-SA"/>
        </a:p>
      </dgm:t>
    </dgm:pt>
    <dgm:pt modelId="{46373AE7-C528-4E41-A2E4-D2DEECD5E3DD}" type="pres">
      <dgm:prSet presAssocID="{DE3E3B14-536F-47F0-8E9E-600B3133C69B}" presName="space" presStyleCnt="0"/>
      <dgm:spPr/>
      <dgm:t>
        <a:bodyPr/>
        <a:lstStyle/>
        <a:p>
          <a:pPr rtl="1"/>
          <a:endParaRPr lang="ar-SA"/>
        </a:p>
      </dgm:t>
    </dgm:pt>
    <dgm:pt modelId="{03EE2DF2-6912-4933-9DBE-9F7C53BC614C}" type="pres">
      <dgm:prSet presAssocID="{59B5B28D-4976-4BC8-9961-57783F7FF324}" presName="Name5" presStyleLbl="vennNode1" presStyleIdx="2" presStyleCnt="3">
        <dgm:presLayoutVars>
          <dgm:bulletEnabled val="1"/>
        </dgm:presLayoutVars>
      </dgm:prSet>
      <dgm:spPr/>
      <dgm:t>
        <a:bodyPr/>
        <a:lstStyle/>
        <a:p>
          <a:pPr rtl="1"/>
          <a:endParaRPr lang="ar-SA"/>
        </a:p>
      </dgm:t>
    </dgm:pt>
  </dgm:ptLst>
  <dgm:cxnLst>
    <dgm:cxn modelId="{24BFC4C2-871D-4583-A946-90D472363097}" type="presOf" srcId="{59B5B28D-4976-4BC8-9961-57783F7FF324}" destId="{03EE2DF2-6912-4933-9DBE-9F7C53BC614C}" srcOrd="0" destOrd="0" presId="urn:microsoft.com/office/officeart/2005/8/layout/venn3"/>
    <dgm:cxn modelId="{230647F3-3B94-4367-ABD9-AAE0AB40A542}" srcId="{EE87353E-0CA5-4B45-8C29-B21C990F1FB0}" destId="{3C285B5F-A38B-455B-90C2-523D10422868}" srcOrd="0" destOrd="0" parTransId="{602A1D21-DCAC-47D4-A1B7-7CB0A3216126}" sibTransId="{F8CEA91D-35FD-4AB2-80F5-112370D137CC}"/>
    <dgm:cxn modelId="{9B7B0720-E695-42E4-9AEE-C8F5A55570A3}" srcId="{EE87353E-0CA5-4B45-8C29-B21C990F1FB0}" destId="{59B5B28D-4976-4BC8-9961-57783F7FF324}" srcOrd="2" destOrd="0" parTransId="{E128E58C-3576-4EDF-9DCE-3A70F5A26B76}" sibTransId="{D37D7556-5E7A-43C0-B5CA-110561A72C1A}"/>
    <dgm:cxn modelId="{CC3234F7-56AB-4268-8D16-4A9083760E89}" type="presOf" srcId="{7FBDD0E1-6DBB-44C1-9399-5D0221608610}" destId="{84A4B85D-7D89-4D6B-A55C-7F3073035CF5}" srcOrd="0" destOrd="0" presId="urn:microsoft.com/office/officeart/2005/8/layout/venn3"/>
    <dgm:cxn modelId="{CAE18128-C802-4AB8-AD96-CABD0F0720A6}" type="presOf" srcId="{EE87353E-0CA5-4B45-8C29-B21C990F1FB0}" destId="{B10EB1F4-9D02-41A8-B324-141529C22868}" srcOrd="0" destOrd="0" presId="urn:microsoft.com/office/officeart/2005/8/layout/venn3"/>
    <dgm:cxn modelId="{41837B1A-C6B9-437F-9493-6DF72FA428D3}" type="presOf" srcId="{3C285B5F-A38B-455B-90C2-523D10422868}" destId="{489E8461-2B00-4990-A10B-F7C40825175D}" srcOrd="0" destOrd="0" presId="urn:microsoft.com/office/officeart/2005/8/layout/venn3"/>
    <dgm:cxn modelId="{FAFA1850-CCD9-4341-AA79-513B6C3E313A}" srcId="{EE87353E-0CA5-4B45-8C29-B21C990F1FB0}" destId="{7FBDD0E1-6DBB-44C1-9399-5D0221608610}" srcOrd="1" destOrd="0" parTransId="{9CC7A029-5514-4DDF-B9D4-A079644C201D}" sibTransId="{DE3E3B14-536F-47F0-8E9E-600B3133C69B}"/>
    <dgm:cxn modelId="{C989F9FA-7FB9-46CF-BFCC-E8AE6622A5D1}" type="presParOf" srcId="{B10EB1F4-9D02-41A8-B324-141529C22868}" destId="{489E8461-2B00-4990-A10B-F7C40825175D}" srcOrd="0" destOrd="0" presId="urn:microsoft.com/office/officeart/2005/8/layout/venn3"/>
    <dgm:cxn modelId="{45156FD4-A49E-423A-9990-8DF11A961690}" type="presParOf" srcId="{B10EB1F4-9D02-41A8-B324-141529C22868}" destId="{E54CE832-95F6-4336-9736-FF891F65288A}" srcOrd="1" destOrd="0" presId="urn:microsoft.com/office/officeart/2005/8/layout/venn3"/>
    <dgm:cxn modelId="{D37140E6-EED9-4391-B41D-56614F1DF628}" type="presParOf" srcId="{B10EB1F4-9D02-41A8-B324-141529C22868}" destId="{84A4B85D-7D89-4D6B-A55C-7F3073035CF5}" srcOrd="2" destOrd="0" presId="urn:microsoft.com/office/officeart/2005/8/layout/venn3"/>
    <dgm:cxn modelId="{E53EE9D0-568E-4E65-964A-0A63A6D6EECA}" type="presParOf" srcId="{B10EB1F4-9D02-41A8-B324-141529C22868}" destId="{46373AE7-C528-4E41-A2E4-D2DEECD5E3DD}" srcOrd="3" destOrd="0" presId="urn:microsoft.com/office/officeart/2005/8/layout/venn3"/>
    <dgm:cxn modelId="{595ADA01-30BA-457D-9A0E-35EDAC74F7E8}" type="presParOf" srcId="{B10EB1F4-9D02-41A8-B324-141529C22868}" destId="{03EE2DF2-6912-4933-9DBE-9F7C53BC614C}" srcOrd="4" destOrd="0" presId="urn:microsoft.com/office/officeart/2005/8/layout/venn3"/>
  </dgm:cxnLst>
  <dgm:bg/>
  <dgm:whole/>
</dgm:dataModel>
</file>

<file path=ppt/diagrams/data3.xml><?xml version="1.0" encoding="utf-8"?>
<dgm:dataModel xmlns:dgm="http://schemas.openxmlformats.org/drawingml/2006/diagram" xmlns:a="http://schemas.openxmlformats.org/drawingml/2006/main">
  <dgm:ptLst>
    <dgm:pt modelId="{7ADC671A-A960-45A8-B2C6-648EE81A8A46}" type="doc">
      <dgm:prSet loTypeId="urn:microsoft.com/office/officeart/2005/8/layout/radial3" loCatId="relationship" qsTypeId="urn:microsoft.com/office/officeart/2005/8/quickstyle/simple1" qsCatId="simple" csTypeId="urn:microsoft.com/office/officeart/2005/8/colors/colorful1" csCatId="colorful" phldr="1"/>
      <dgm:spPr/>
      <dgm:t>
        <a:bodyPr/>
        <a:lstStyle/>
        <a:p>
          <a:pPr rtl="1"/>
          <a:endParaRPr lang="ar-SA"/>
        </a:p>
      </dgm:t>
    </dgm:pt>
    <dgm:pt modelId="{AD110735-6FE0-43B7-A95B-11613951F2C0}">
      <dgm:prSet phldrT="[Text]"/>
      <dgm:spPr/>
      <dgm:t>
        <a:bodyPr/>
        <a:lstStyle/>
        <a:p>
          <a:pPr rtl="1"/>
          <a:r>
            <a:rPr lang="ar-SA" dirty="0" smtClean="0"/>
            <a:t>الحسابات الجارية</a:t>
          </a:r>
          <a:endParaRPr lang="ar-SA" dirty="0"/>
        </a:p>
      </dgm:t>
    </dgm:pt>
    <dgm:pt modelId="{B06D6047-2591-4DA0-96F0-C756790F1265}" type="parTrans" cxnId="{DDA8FD73-732A-4787-B4D2-A04CC1196EE5}">
      <dgm:prSet/>
      <dgm:spPr/>
      <dgm:t>
        <a:bodyPr/>
        <a:lstStyle/>
        <a:p>
          <a:pPr rtl="1"/>
          <a:endParaRPr lang="ar-SA"/>
        </a:p>
      </dgm:t>
    </dgm:pt>
    <dgm:pt modelId="{B73AE4A4-0BC9-4C74-844F-295A1E4A6004}" type="sibTrans" cxnId="{DDA8FD73-732A-4787-B4D2-A04CC1196EE5}">
      <dgm:prSet/>
      <dgm:spPr/>
      <dgm:t>
        <a:bodyPr/>
        <a:lstStyle/>
        <a:p>
          <a:pPr rtl="1"/>
          <a:endParaRPr lang="ar-SA"/>
        </a:p>
      </dgm:t>
    </dgm:pt>
    <dgm:pt modelId="{8A4394A2-CDC3-441E-BCC1-EBFE1A4E712C}">
      <dgm:prSet phldrT="[Text]"/>
      <dgm:spPr/>
      <dgm:t>
        <a:bodyPr/>
        <a:lstStyle/>
        <a:p>
          <a:pPr rtl="1"/>
          <a:r>
            <a:rPr lang="ar-SA" dirty="0" smtClean="0"/>
            <a:t>حساب الصندوق</a:t>
          </a:r>
          <a:endParaRPr lang="ar-SA" dirty="0"/>
        </a:p>
      </dgm:t>
    </dgm:pt>
    <dgm:pt modelId="{F83F2036-858F-4CD9-BD71-C59D3DFDDA23}" type="parTrans" cxnId="{EBF9DF8E-9156-45A2-8D71-3B1CD1F709C7}">
      <dgm:prSet/>
      <dgm:spPr/>
      <dgm:t>
        <a:bodyPr/>
        <a:lstStyle/>
        <a:p>
          <a:pPr rtl="1"/>
          <a:endParaRPr lang="ar-SA"/>
        </a:p>
      </dgm:t>
    </dgm:pt>
    <dgm:pt modelId="{CA3E8E72-4342-444E-BD47-6531E16F9842}" type="sibTrans" cxnId="{EBF9DF8E-9156-45A2-8D71-3B1CD1F709C7}">
      <dgm:prSet/>
      <dgm:spPr/>
      <dgm:t>
        <a:bodyPr/>
        <a:lstStyle/>
        <a:p>
          <a:pPr rtl="1"/>
          <a:endParaRPr lang="ar-SA"/>
        </a:p>
      </dgm:t>
    </dgm:pt>
    <dgm:pt modelId="{2DB3FE14-134F-478C-91C9-BB97350DC673}">
      <dgm:prSet phldrT="[Text]"/>
      <dgm:spPr/>
      <dgm:t>
        <a:bodyPr/>
        <a:lstStyle/>
        <a:p>
          <a:pPr rtl="1"/>
          <a:r>
            <a:rPr lang="ar-SA" dirty="0" smtClean="0"/>
            <a:t>جاري المالية</a:t>
          </a:r>
          <a:endParaRPr lang="ar-SA" dirty="0"/>
        </a:p>
      </dgm:t>
    </dgm:pt>
    <dgm:pt modelId="{254445FA-3E94-4FCD-A780-5565374EC562}" type="parTrans" cxnId="{A7D8AE45-1EC2-418D-893B-84946070C2A1}">
      <dgm:prSet/>
      <dgm:spPr/>
      <dgm:t>
        <a:bodyPr/>
        <a:lstStyle/>
        <a:p>
          <a:pPr rtl="1"/>
          <a:endParaRPr lang="ar-SA"/>
        </a:p>
      </dgm:t>
    </dgm:pt>
    <dgm:pt modelId="{8F6A8E26-F7B5-4323-B32C-10100E722A44}" type="sibTrans" cxnId="{A7D8AE45-1EC2-418D-893B-84946070C2A1}">
      <dgm:prSet/>
      <dgm:spPr/>
      <dgm:t>
        <a:bodyPr/>
        <a:lstStyle/>
        <a:p>
          <a:pPr rtl="1"/>
          <a:endParaRPr lang="ar-SA"/>
        </a:p>
      </dgm:t>
    </dgm:pt>
    <dgm:pt modelId="{FE4304D6-6C86-498B-AA52-86FEF2CE3645}">
      <dgm:prSet phldrT="[Text]"/>
      <dgm:spPr/>
      <dgm:t>
        <a:bodyPr/>
        <a:lstStyle/>
        <a:p>
          <a:pPr rtl="1"/>
          <a:r>
            <a:rPr lang="ar-SA" dirty="0" smtClean="0"/>
            <a:t>جاري مؤسسة النقد</a:t>
          </a:r>
          <a:endParaRPr lang="ar-SA" dirty="0"/>
        </a:p>
      </dgm:t>
    </dgm:pt>
    <dgm:pt modelId="{6799F0C2-00EE-46A3-9F69-57D95DB75758}" type="parTrans" cxnId="{EE759820-14FD-48D8-B0F3-123A589A101E}">
      <dgm:prSet/>
      <dgm:spPr/>
      <dgm:t>
        <a:bodyPr/>
        <a:lstStyle/>
        <a:p>
          <a:pPr rtl="1"/>
          <a:endParaRPr lang="ar-SA"/>
        </a:p>
      </dgm:t>
    </dgm:pt>
    <dgm:pt modelId="{9A7F6529-220E-47C7-847E-607EC3DD6FD8}" type="sibTrans" cxnId="{EE759820-14FD-48D8-B0F3-123A589A101E}">
      <dgm:prSet/>
      <dgm:spPr/>
      <dgm:t>
        <a:bodyPr/>
        <a:lstStyle/>
        <a:p>
          <a:pPr rtl="1"/>
          <a:endParaRPr lang="ar-SA"/>
        </a:p>
      </dgm:t>
    </dgm:pt>
    <dgm:pt modelId="{5B8075B8-2CF7-41F1-B396-B4889E8B4128}">
      <dgm:prSet phldrT="[Text]"/>
      <dgm:spPr/>
      <dgm:t>
        <a:bodyPr/>
        <a:lstStyle/>
        <a:p>
          <a:pPr rtl="1"/>
          <a:r>
            <a:rPr lang="ar-SA" dirty="0" smtClean="0"/>
            <a:t>جاري البنك</a:t>
          </a:r>
          <a:endParaRPr lang="ar-SA" dirty="0"/>
        </a:p>
      </dgm:t>
    </dgm:pt>
    <dgm:pt modelId="{AC68C1A2-177E-4E79-B81D-101DCAE20A93}" type="parTrans" cxnId="{204D8037-E95C-4279-AEF8-36419C585744}">
      <dgm:prSet/>
      <dgm:spPr/>
      <dgm:t>
        <a:bodyPr/>
        <a:lstStyle/>
        <a:p>
          <a:pPr rtl="1"/>
          <a:endParaRPr lang="ar-SA"/>
        </a:p>
      </dgm:t>
    </dgm:pt>
    <dgm:pt modelId="{624D1B0C-E143-45AC-A701-47C91FC0CB5B}" type="sibTrans" cxnId="{204D8037-E95C-4279-AEF8-36419C585744}">
      <dgm:prSet/>
      <dgm:spPr/>
      <dgm:t>
        <a:bodyPr/>
        <a:lstStyle/>
        <a:p>
          <a:pPr rtl="1"/>
          <a:endParaRPr lang="ar-SA"/>
        </a:p>
      </dgm:t>
    </dgm:pt>
    <dgm:pt modelId="{E7BB3F9F-7C44-41FC-9455-C8C9F30F7D58}">
      <dgm:prSet/>
      <dgm:spPr/>
      <dgm:t>
        <a:bodyPr/>
        <a:lstStyle/>
        <a:p>
          <a:pPr rtl="1"/>
          <a:r>
            <a:rPr lang="ar-SA" dirty="0" smtClean="0"/>
            <a:t>المطلوبات</a:t>
          </a:r>
          <a:endParaRPr lang="ar-SA" dirty="0"/>
        </a:p>
      </dgm:t>
    </dgm:pt>
    <dgm:pt modelId="{8F0BC99B-6A4F-4B2D-A48E-8D06783ACBDF}" type="parTrans" cxnId="{191E2C57-85E1-4DB7-8E0D-6E313731CDA9}">
      <dgm:prSet/>
      <dgm:spPr/>
      <dgm:t>
        <a:bodyPr/>
        <a:lstStyle/>
        <a:p>
          <a:pPr rtl="1"/>
          <a:endParaRPr lang="ar-SA"/>
        </a:p>
      </dgm:t>
    </dgm:pt>
    <dgm:pt modelId="{022A9A0B-416B-4BE3-AF27-2004E3062E57}" type="sibTrans" cxnId="{191E2C57-85E1-4DB7-8E0D-6E313731CDA9}">
      <dgm:prSet/>
      <dgm:spPr/>
      <dgm:t>
        <a:bodyPr/>
        <a:lstStyle/>
        <a:p>
          <a:pPr rtl="1"/>
          <a:endParaRPr lang="ar-SA"/>
        </a:p>
      </dgm:t>
    </dgm:pt>
    <dgm:pt modelId="{179E47AC-FE02-41A8-B849-3BD74F02583B}">
      <dgm:prSet/>
      <dgm:spPr/>
      <dgm:t>
        <a:bodyPr/>
        <a:lstStyle/>
        <a:p>
          <a:pPr rtl="1"/>
          <a:r>
            <a:rPr lang="ar-SA" dirty="0" smtClean="0"/>
            <a:t>تسوية المستحقات العامة</a:t>
          </a:r>
          <a:endParaRPr lang="ar-SA" dirty="0"/>
        </a:p>
      </dgm:t>
    </dgm:pt>
    <dgm:pt modelId="{2205E766-CBCF-4346-9A6A-81DB1B461422}" type="parTrans" cxnId="{EB5E0EE4-329C-46A9-BB06-6A72B1B73C87}">
      <dgm:prSet/>
      <dgm:spPr/>
      <dgm:t>
        <a:bodyPr/>
        <a:lstStyle/>
        <a:p>
          <a:pPr rtl="1"/>
          <a:endParaRPr lang="ar-SA"/>
        </a:p>
      </dgm:t>
    </dgm:pt>
    <dgm:pt modelId="{7EF80CB3-6695-4E4F-A5C8-98639DA6A781}" type="sibTrans" cxnId="{EB5E0EE4-329C-46A9-BB06-6A72B1B73C87}">
      <dgm:prSet/>
      <dgm:spPr/>
      <dgm:t>
        <a:bodyPr/>
        <a:lstStyle/>
        <a:p>
          <a:pPr rtl="1"/>
          <a:endParaRPr lang="ar-SA"/>
        </a:p>
      </dgm:t>
    </dgm:pt>
    <dgm:pt modelId="{4497EDD6-9086-4C05-B0B0-25CD08D3FBDB}" type="pres">
      <dgm:prSet presAssocID="{7ADC671A-A960-45A8-B2C6-648EE81A8A46}" presName="composite" presStyleCnt="0">
        <dgm:presLayoutVars>
          <dgm:chMax val="1"/>
          <dgm:dir/>
          <dgm:resizeHandles val="exact"/>
        </dgm:presLayoutVars>
      </dgm:prSet>
      <dgm:spPr/>
      <dgm:t>
        <a:bodyPr/>
        <a:lstStyle/>
        <a:p>
          <a:pPr rtl="1"/>
          <a:endParaRPr lang="ar-SA"/>
        </a:p>
      </dgm:t>
    </dgm:pt>
    <dgm:pt modelId="{79960ED7-3EA0-4A70-B4E3-E87AF7C661FB}" type="pres">
      <dgm:prSet presAssocID="{7ADC671A-A960-45A8-B2C6-648EE81A8A46}" presName="radial" presStyleCnt="0">
        <dgm:presLayoutVars>
          <dgm:animLvl val="ctr"/>
        </dgm:presLayoutVars>
      </dgm:prSet>
      <dgm:spPr/>
      <dgm:t>
        <a:bodyPr/>
        <a:lstStyle/>
        <a:p>
          <a:pPr rtl="1"/>
          <a:endParaRPr lang="ar-SA"/>
        </a:p>
      </dgm:t>
    </dgm:pt>
    <dgm:pt modelId="{FA139CBC-AEFA-4A2F-B4FB-CB37DCBBA8F7}" type="pres">
      <dgm:prSet presAssocID="{AD110735-6FE0-43B7-A95B-11613951F2C0}" presName="centerShape" presStyleLbl="vennNode1" presStyleIdx="0" presStyleCnt="7" custScaleX="76057" custScaleY="76057"/>
      <dgm:spPr/>
      <dgm:t>
        <a:bodyPr/>
        <a:lstStyle/>
        <a:p>
          <a:pPr rtl="1"/>
          <a:endParaRPr lang="ar-SA"/>
        </a:p>
      </dgm:t>
    </dgm:pt>
    <dgm:pt modelId="{A387DFA6-34ED-43D4-BD3C-2C1E41A3FD20}" type="pres">
      <dgm:prSet presAssocID="{8A4394A2-CDC3-441E-BCC1-EBFE1A4E712C}" presName="node" presStyleLbl="vennNode1" presStyleIdx="1" presStyleCnt="7" custRadScaleRad="82224" custRadScaleInc="192871">
        <dgm:presLayoutVars>
          <dgm:bulletEnabled val="1"/>
        </dgm:presLayoutVars>
      </dgm:prSet>
      <dgm:spPr/>
      <dgm:t>
        <a:bodyPr/>
        <a:lstStyle/>
        <a:p>
          <a:pPr rtl="1"/>
          <a:endParaRPr lang="ar-SA"/>
        </a:p>
      </dgm:t>
    </dgm:pt>
    <dgm:pt modelId="{5BECADD9-43C5-461B-AB8A-3186F0555923}" type="pres">
      <dgm:prSet presAssocID="{2DB3FE14-134F-478C-91C9-BB97350DC673}" presName="node" presStyleLbl="vennNode1" presStyleIdx="2" presStyleCnt="7" custRadScaleRad="89129" custRadScaleInc="281">
        <dgm:presLayoutVars>
          <dgm:bulletEnabled val="1"/>
        </dgm:presLayoutVars>
      </dgm:prSet>
      <dgm:spPr/>
      <dgm:t>
        <a:bodyPr/>
        <a:lstStyle/>
        <a:p>
          <a:pPr rtl="1"/>
          <a:endParaRPr lang="ar-SA"/>
        </a:p>
      </dgm:t>
    </dgm:pt>
    <dgm:pt modelId="{8DDB1835-95C3-453B-AED4-4FC5C120944D}" type="pres">
      <dgm:prSet presAssocID="{E7BB3F9F-7C44-41FC-9455-C8C9F30F7D58}" presName="node" presStyleLbl="vennNode1" presStyleIdx="3" presStyleCnt="7" custRadScaleRad="79490" custRadScaleInc="98699">
        <dgm:presLayoutVars>
          <dgm:bulletEnabled val="1"/>
        </dgm:presLayoutVars>
      </dgm:prSet>
      <dgm:spPr/>
      <dgm:t>
        <a:bodyPr/>
        <a:lstStyle/>
        <a:p>
          <a:pPr rtl="1"/>
          <a:endParaRPr lang="ar-SA"/>
        </a:p>
      </dgm:t>
    </dgm:pt>
    <dgm:pt modelId="{115313CB-791A-444E-AB58-609613123DB1}" type="pres">
      <dgm:prSet presAssocID="{179E47AC-FE02-41A8-B849-3BD74F02583B}" presName="node" presStyleLbl="vennNode1" presStyleIdx="4" presStyleCnt="7" custRadScaleRad="85053" custRadScaleInc="96206">
        <dgm:presLayoutVars>
          <dgm:bulletEnabled val="1"/>
        </dgm:presLayoutVars>
      </dgm:prSet>
      <dgm:spPr/>
      <dgm:t>
        <a:bodyPr/>
        <a:lstStyle/>
        <a:p>
          <a:pPr rtl="1"/>
          <a:endParaRPr lang="ar-SA"/>
        </a:p>
      </dgm:t>
    </dgm:pt>
    <dgm:pt modelId="{F38C4730-89BF-4FEC-82BF-82BB1E4A173D}" type="pres">
      <dgm:prSet presAssocID="{FE4304D6-6C86-498B-AA52-86FEF2CE3645}" presName="node" presStyleLbl="vennNode1" presStyleIdx="5" presStyleCnt="7" custRadScaleRad="87852" custRadScaleInc="86117">
        <dgm:presLayoutVars>
          <dgm:bulletEnabled val="1"/>
        </dgm:presLayoutVars>
      </dgm:prSet>
      <dgm:spPr/>
      <dgm:t>
        <a:bodyPr/>
        <a:lstStyle/>
        <a:p>
          <a:pPr rtl="1"/>
          <a:endParaRPr lang="ar-SA"/>
        </a:p>
      </dgm:t>
    </dgm:pt>
    <dgm:pt modelId="{43DC5D08-FF9F-4DC0-A02C-0828DB2B3DD1}" type="pres">
      <dgm:prSet presAssocID="{5B8075B8-2CF7-41F1-B396-B4889E8B4128}" presName="node" presStyleLbl="vennNode1" presStyleIdx="6" presStyleCnt="7" custRadScaleRad="81192" custRadScaleInc="95548">
        <dgm:presLayoutVars>
          <dgm:bulletEnabled val="1"/>
        </dgm:presLayoutVars>
      </dgm:prSet>
      <dgm:spPr/>
      <dgm:t>
        <a:bodyPr/>
        <a:lstStyle/>
        <a:p>
          <a:pPr rtl="1"/>
          <a:endParaRPr lang="ar-SA"/>
        </a:p>
      </dgm:t>
    </dgm:pt>
  </dgm:ptLst>
  <dgm:cxnLst>
    <dgm:cxn modelId="{9AD87F1C-C2F6-4DB9-BABC-1B422E069ABB}" type="presOf" srcId="{FE4304D6-6C86-498B-AA52-86FEF2CE3645}" destId="{F38C4730-89BF-4FEC-82BF-82BB1E4A173D}" srcOrd="0" destOrd="0" presId="urn:microsoft.com/office/officeart/2005/8/layout/radial3"/>
    <dgm:cxn modelId="{ED313C5A-B9A2-41E4-8361-4CCFAB099109}" type="presOf" srcId="{2DB3FE14-134F-478C-91C9-BB97350DC673}" destId="{5BECADD9-43C5-461B-AB8A-3186F0555923}" srcOrd="0" destOrd="0" presId="urn:microsoft.com/office/officeart/2005/8/layout/radial3"/>
    <dgm:cxn modelId="{DDA8FD73-732A-4787-B4D2-A04CC1196EE5}" srcId="{7ADC671A-A960-45A8-B2C6-648EE81A8A46}" destId="{AD110735-6FE0-43B7-A95B-11613951F2C0}" srcOrd="0" destOrd="0" parTransId="{B06D6047-2591-4DA0-96F0-C756790F1265}" sibTransId="{B73AE4A4-0BC9-4C74-844F-295A1E4A6004}"/>
    <dgm:cxn modelId="{7210E16E-8BCF-4341-9D01-AE70B7B55E6A}" type="presOf" srcId="{AD110735-6FE0-43B7-A95B-11613951F2C0}" destId="{FA139CBC-AEFA-4A2F-B4FB-CB37DCBBA8F7}" srcOrd="0" destOrd="0" presId="urn:microsoft.com/office/officeart/2005/8/layout/radial3"/>
    <dgm:cxn modelId="{A7D8AE45-1EC2-418D-893B-84946070C2A1}" srcId="{AD110735-6FE0-43B7-A95B-11613951F2C0}" destId="{2DB3FE14-134F-478C-91C9-BB97350DC673}" srcOrd="1" destOrd="0" parTransId="{254445FA-3E94-4FCD-A780-5565374EC562}" sibTransId="{8F6A8E26-F7B5-4323-B32C-10100E722A44}"/>
    <dgm:cxn modelId="{2A724327-3155-4243-A8C5-9C5700F8DF40}" type="presOf" srcId="{8A4394A2-CDC3-441E-BCC1-EBFE1A4E712C}" destId="{A387DFA6-34ED-43D4-BD3C-2C1E41A3FD20}" srcOrd="0" destOrd="0" presId="urn:microsoft.com/office/officeart/2005/8/layout/radial3"/>
    <dgm:cxn modelId="{EB5E0EE4-329C-46A9-BB06-6A72B1B73C87}" srcId="{AD110735-6FE0-43B7-A95B-11613951F2C0}" destId="{179E47AC-FE02-41A8-B849-3BD74F02583B}" srcOrd="3" destOrd="0" parTransId="{2205E766-CBCF-4346-9A6A-81DB1B461422}" sibTransId="{7EF80CB3-6695-4E4F-A5C8-98639DA6A781}"/>
    <dgm:cxn modelId="{EE759820-14FD-48D8-B0F3-123A589A101E}" srcId="{AD110735-6FE0-43B7-A95B-11613951F2C0}" destId="{FE4304D6-6C86-498B-AA52-86FEF2CE3645}" srcOrd="4" destOrd="0" parTransId="{6799F0C2-00EE-46A3-9F69-57D95DB75758}" sibTransId="{9A7F6529-220E-47C7-847E-607EC3DD6FD8}"/>
    <dgm:cxn modelId="{EBF9DF8E-9156-45A2-8D71-3B1CD1F709C7}" srcId="{AD110735-6FE0-43B7-A95B-11613951F2C0}" destId="{8A4394A2-CDC3-441E-BCC1-EBFE1A4E712C}" srcOrd="0" destOrd="0" parTransId="{F83F2036-858F-4CD9-BD71-C59D3DFDDA23}" sibTransId="{CA3E8E72-4342-444E-BD47-6531E16F9842}"/>
    <dgm:cxn modelId="{3EA9E683-D2B6-4093-9657-F1F1DCD855AC}" type="presOf" srcId="{E7BB3F9F-7C44-41FC-9455-C8C9F30F7D58}" destId="{8DDB1835-95C3-453B-AED4-4FC5C120944D}" srcOrd="0" destOrd="0" presId="urn:microsoft.com/office/officeart/2005/8/layout/radial3"/>
    <dgm:cxn modelId="{191E2C57-85E1-4DB7-8E0D-6E313731CDA9}" srcId="{AD110735-6FE0-43B7-A95B-11613951F2C0}" destId="{E7BB3F9F-7C44-41FC-9455-C8C9F30F7D58}" srcOrd="2" destOrd="0" parTransId="{8F0BC99B-6A4F-4B2D-A48E-8D06783ACBDF}" sibTransId="{022A9A0B-416B-4BE3-AF27-2004E3062E57}"/>
    <dgm:cxn modelId="{204D8037-E95C-4279-AEF8-36419C585744}" srcId="{AD110735-6FE0-43B7-A95B-11613951F2C0}" destId="{5B8075B8-2CF7-41F1-B396-B4889E8B4128}" srcOrd="5" destOrd="0" parTransId="{AC68C1A2-177E-4E79-B81D-101DCAE20A93}" sibTransId="{624D1B0C-E143-45AC-A701-47C91FC0CB5B}"/>
    <dgm:cxn modelId="{5A6F7288-719D-493E-9636-9F8862C9D9CE}" type="presOf" srcId="{5B8075B8-2CF7-41F1-B396-B4889E8B4128}" destId="{43DC5D08-FF9F-4DC0-A02C-0828DB2B3DD1}" srcOrd="0" destOrd="0" presId="urn:microsoft.com/office/officeart/2005/8/layout/radial3"/>
    <dgm:cxn modelId="{866F6728-3D28-4523-84D0-289BD1CECD6A}" type="presOf" srcId="{7ADC671A-A960-45A8-B2C6-648EE81A8A46}" destId="{4497EDD6-9086-4C05-B0B0-25CD08D3FBDB}" srcOrd="0" destOrd="0" presId="urn:microsoft.com/office/officeart/2005/8/layout/radial3"/>
    <dgm:cxn modelId="{CA565266-D03A-4FCA-A9CD-DDE952A67B4E}" type="presOf" srcId="{179E47AC-FE02-41A8-B849-3BD74F02583B}" destId="{115313CB-791A-444E-AB58-609613123DB1}" srcOrd="0" destOrd="0" presId="urn:microsoft.com/office/officeart/2005/8/layout/radial3"/>
    <dgm:cxn modelId="{7616FF4A-F6E0-4C83-8173-D43A96C95CD7}" type="presParOf" srcId="{4497EDD6-9086-4C05-B0B0-25CD08D3FBDB}" destId="{79960ED7-3EA0-4A70-B4E3-E87AF7C661FB}" srcOrd="0" destOrd="0" presId="urn:microsoft.com/office/officeart/2005/8/layout/radial3"/>
    <dgm:cxn modelId="{36492B11-8017-4203-A546-1E97A6088599}" type="presParOf" srcId="{79960ED7-3EA0-4A70-B4E3-E87AF7C661FB}" destId="{FA139CBC-AEFA-4A2F-B4FB-CB37DCBBA8F7}" srcOrd="0" destOrd="0" presId="urn:microsoft.com/office/officeart/2005/8/layout/radial3"/>
    <dgm:cxn modelId="{8A9D6A81-FDEC-4DCF-B9E8-1A7420256200}" type="presParOf" srcId="{79960ED7-3EA0-4A70-B4E3-E87AF7C661FB}" destId="{A387DFA6-34ED-43D4-BD3C-2C1E41A3FD20}" srcOrd="1" destOrd="0" presId="urn:microsoft.com/office/officeart/2005/8/layout/radial3"/>
    <dgm:cxn modelId="{E00FDAFD-DFC7-412B-ADB2-59494BD25E15}" type="presParOf" srcId="{79960ED7-3EA0-4A70-B4E3-E87AF7C661FB}" destId="{5BECADD9-43C5-461B-AB8A-3186F0555923}" srcOrd="2" destOrd="0" presId="urn:microsoft.com/office/officeart/2005/8/layout/radial3"/>
    <dgm:cxn modelId="{BA799D9B-4CE5-4DC4-A353-F1EFC28263A1}" type="presParOf" srcId="{79960ED7-3EA0-4A70-B4E3-E87AF7C661FB}" destId="{8DDB1835-95C3-453B-AED4-4FC5C120944D}" srcOrd="3" destOrd="0" presId="urn:microsoft.com/office/officeart/2005/8/layout/radial3"/>
    <dgm:cxn modelId="{A40C6C59-5A5F-4A4D-867B-AE476A43AE64}" type="presParOf" srcId="{79960ED7-3EA0-4A70-B4E3-E87AF7C661FB}" destId="{115313CB-791A-444E-AB58-609613123DB1}" srcOrd="4" destOrd="0" presId="urn:microsoft.com/office/officeart/2005/8/layout/radial3"/>
    <dgm:cxn modelId="{86943E15-F16A-4B3F-BAD2-2685A7F8678B}" type="presParOf" srcId="{79960ED7-3EA0-4A70-B4E3-E87AF7C661FB}" destId="{F38C4730-89BF-4FEC-82BF-82BB1E4A173D}" srcOrd="5" destOrd="0" presId="urn:microsoft.com/office/officeart/2005/8/layout/radial3"/>
    <dgm:cxn modelId="{E48B2A79-79F0-4411-9C68-C11A0CE01F1D}" type="presParOf" srcId="{79960ED7-3EA0-4A70-B4E3-E87AF7C661FB}" destId="{43DC5D08-FF9F-4DC0-A02C-0828DB2B3DD1}" srcOrd="6" destOrd="0" presId="urn:microsoft.com/office/officeart/2005/8/layout/radial3"/>
  </dgm:cxnLst>
  <dgm:bg/>
  <dgm:whole/>
</dgm:dataModel>
</file>

<file path=ppt/diagrams/data4.xml><?xml version="1.0" encoding="utf-8"?>
<dgm:dataModel xmlns:dgm="http://schemas.openxmlformats.org/drawingml/2006/diagram" xmlns:a="http://schemas.openxmlformats.org/drawingml/2006/main">
  <dgm:ptLst>
    <dgm:pt modelId="{E8CCB0F7-8B4B-4616-A75B-C6F465BDB99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77134401-B075-46E5-AFBA-F0DE2C7C757B}">
      <dgm:prSet phldrT="[Text]"/>
      <dgm:spPr/>
      <dgm:t>
        <a:bodyPr/>
        <a:lstStyle/>
        <a:p>
          <a:pPr rtl="1"/>
          <a:r>
            <a:rPr lang="ar-SA" dirty="0" smtClean="0"/>
            <a:t>حساب الإحتياطي</a:t>
          </a:r>
          <a:endParaRPr lang="ar-SA" dirty="0"/>
        </a:p>
      </dgm:t>
    </dgm:pt>
    <dgm:pt modelId="{13C4EE41-4D48-48DD-9550-A6CDF9A4CBE6}" type="parTrans" cxnId="{7EDA0E5E-60C7-4075-B96D-D953D3935D16}">
      <dgm:prSet/>
      <dgm:spPr/>
      <dgm:t>
        <a:bodyPr/>
        <a:lstStyle/>
        <a:p>
          <a:pPr rtl="1"/>
          <a:endParaRPr lang="ar-SA"/>
        </a:p>
      </dgm:t>
    </dgm:pt>
    <dgm:pt modelId="{6F35F597-5C93-46B2-AEC3-4D942B6BAA92}" type="sibTrans" cxnId="{7EDA0E5E-60C7-4075-B96D-D953D3935D16}">
      <dgm:prSet/>
      <dgm:spPr/>
      <dgm:t>
        <a:bodyPr/>
        <a:lstStyle/>
        <a:p>
          <a:pPr rtl="1"/>
          <a:endParaRPr lang="ar-SA"/>
        </a:p>
      </dgm:t>
    </dgm:pt>
    <dgm:pt modelId="{09BCA31B-78EF-42CC-AFCB-186106379058}">
      <dgm:prSet phldrT="[Text]"/>
      <dgm:spPr/>
      <dgm:t>
        <a:bodyPr/>
        <a:lstStyle/>
        <a:p>
          <a:pPr rtl="1"/>
          <a:r>
            <a:rPr lang="ar-SA" u="sng" dirty="0" smtClean="0">
              <a:solidFill>
                <a:schemeClr val="accent1"/>
              </a:solidFill>
            </a:rPr>
            <a:t>الاحتياطي العام</a:t>
          </a:r>
        </a:p>
        <a:p>
          <a:pPr rtl="1"/>
          <a:r>
            <a:rPr lang="ar-SA" u="none" dirty="0" smtClean="0"/>
            <a:t>يتكون من الوفورات الحقيقية لجميع السنوات المالية مستبعدا أي عجز يكون قد تحقق في سنه المالية أو اك</a:t>
          </a:r>
          <a:r>
            <a:rPr lang="ar-SA" dirty="0" smtClean="0">
              <a:latin typeface="Times New Roman" pitchFamily="18" charset="0"/>
            </a:rPr>
            <a:t>ث</a:t>
          </a:r>
          <a:r>
            <a:rPr lang="ar-SA" u="none" dirty="0" smtClean="0"/>
            <a:t>ر. وه</a:t>
          </a:r>
          <a:r>
            <a:rPr lang="ar-SA" dirty="0" smtClean="0">
              <a:latin typeface="Calibri" pitchFamily="34" charset="0"/>
              <a:ea typeface="Calibri" pitchFamily="34" charset="0"/>
            </a:rPr>
            <a:t>ذا</a:t>
          </a:r>
          <a:r>
            <a:rPr lang="ar-SA" u="none" dirty="0" smtClean="0"/>
            <a:t> الحساب هو ال</a:t>
          </a:r>
          <a:r>
            <a:rPr lang="ar-SA" dirty="0" smtClean="0">
              <a:latin typeface="Calibri" pitchFamily="34" charset="0"/>
              <a:ea typeface="Calibri" pitchFamily="34" charset="0"/>
            </a:rPr>
            <a:t>ذ</a:t>
          </a:r>
          <a:r>
            <a:rPr lang="ar-SA" u="none" dirty="0" smtClean="0"/>
            <a:t>ي يم</a:t>
          </a:r>
          <a:r>
            <a:rPr lang="ar-SA" dirty="0" smtClean="0">
              <a:latin typeface="Times New Roman" pitchFamily="18" charset="0"/>
            </a:rPr>
            <a:t>ث</a:t>
          </a:r>
          <a:r>
            <a:rPr lang="ar-SA" u="none" dirty="0" smtClean="0"/>
            <a:t>ل صافي الحقوق</a:t>
          </a:r>
          <a:endParaRPr lang="ar-SA" u="none" dirty="0"/>
        </a:p>
      </dgm:t>
    </dgm:pt>
    <dgm:pt modelId="{FC513EFA-0F83-4D66-A41B-A9869A7D0E2B}" type="parTrans" cxnId="{0B1FE50F-D7B5-4EEF-BF91-5F3501EB32E5}">
      <dgm:prSet/>
      <dgm:spPr/>
      <dgm:t>
        <a:bodyPr/>
        <a:lstStyle/>
        <a:p>
          <a:pPr rtl="1"/>
          <a:endParaRPr lang="ar-SA"/>
        </a:p>
      </dgm:t>
    </dgm:pt>
    <dgm:pt modelId="{5003B9E8-89CC-4EE4-8994-87F0D696DE1F}" type="sibTrans" cxnId="{0B1FE50F-D7B5-4EEF-BF91-5F3501EB32E5}">
      <dgm:prSet/>
      <dgm:spPr/>
      <dgm:t>
        <a:bodyPr/>
        <a:lstStyle/>
        <a:p>
          <a:pPr rtl="1"/>
          <a:endParaRPr lang="ar-SA"/>
        </a:p>
      </dgm:t>
    </dgm:pt>
    <dgm:pt modelId="{1152239D-5FD0-4413-AF11-90976FE630D7}">
      <dgm:prSet phldrT="[Text]"/>
      <dgm:spPr/>
      <dgm:t>
        <a:bodyPr/>
        <a:lstStyle/>
        <a:p>
          <a:pPr rtl="1"/>
          <a:r>
            <a:rPr lang="ar-SA" u="sng" dirty="0" smtClean="0">
              <a:solidFill>
                <a:schemeClr val="accent1"/>
              </a:solidFill>
            </a:rPr>
            <a:t>الاحتياطي النقدي</a:t>
          </a:r>
        </a:p>
        <a:p>
          <a:pPr rtl="1"/>
          <a:r>
            <a:rPr lang="ar-SA" dirty="0" smtClean="0"/>
            <a:t>يم</a:t>
          </a:r>
          <a:r>
            <a:rPr lang="ar-SA" dirty="0" smtClean="0">
              <a:latin typeface="Times New Roman" pitchFamily="18" charset="0"/>
            </a:rPr>
            <a:t>ث</a:t>
          </a:r>
          <a:r>
            <a:rPr lang="ar-SA" dirty="0" smtClean="0"/>
            <a:t>ل ه</a:t>
          </a:r>
          <a:r>
            <a:rPr lang="ar-SA" dirty="0" smtClean="0">
              <a:latin typeface="Calibri" pitchFamily="34" charset="0"/>
              <a:ea typeface="Calibri" pitchFamily="34" charset="0"/>
            </a:rPr>
            <a:t>ذ</a:t>
          </a:r>
          <a:r>
            <a:rPr lang="ar-SA" dirty="0" smtClean="0"/>
            <a:t>ا الحساب الوفورات النقدية الموجودة لدى مؤسسة النقد في نهاية السنة ويعني وجود زيادة في الايداعات عن المقبو</a:t>
          </a:r>
          <a:r>
            <a:rPr lang="ar-SA" dirty="0" smtClean="0">
              <a:latin typeface="Calibri" pitchFamily="34" charset="0"/>
              <a:ea typeface="Calibri" pitchFamily="34" charset="0"/>
            </a:rPr>
            <a:t>ض</a:t>
          </a:r>
          <a:r>
            <a:rPr lang="ar-SA" dirty="0" smtClean="0"/>
            <a:t>ات ويتم و</a:t>
          </a:r>
          <a:r>
            <a:rPr lang="ar-SA" dirty="0" smtClean="0">
              <a:latin typeface="Calibri" pitchFamily="34" charset="0"/>
              <a:ea typeface="Calibri" pitchFamily="34" charset="0"/>
            </a:rPr>
            <a:t>ض</a:t>
          </a:r>
          <a:r>
            <a:rPr lang="ar-SA" dirty="0" smtClean="0"/>
            <a:t>ع الوفورات في حساب جاري الحكومة لدى مؤسسة النقد بجعله </a:t>
          </a:r>
          <a:r>
            <a:rPr lang="ar-SA" u="sng" dirty="0" smtClean="0"/>
            <a:t>مدينا</a:t>
          </a:r>
          <a:r>
            <a:rPr lang="ar-SA" dirty="0" smtClean="0"/>
            <a:t> وجعل حساب الاحتياطي النقدي </a:t>
          </a:r>
          <a:r>
            <a:rPr lang="ar-SA" u="sng" dirty="0" smtClean="0"/>
            <a:t>دائنا</a:t>
          </a:r>
          <a:r>
            <a:rPr lang="ar-SA" dirty="0" smtClean="0"/>
            <a:t>.</a:t>
          </a:r>
          <a:endParaRPr lang="ar-SA" dirty="0"/>
        </a:p>
      </dgm:t>
    </dgm:pt>
    <dgm:pt modelId="{B4D7B95B-A952-4CFF-985C-D91B140BE70F}" type="parTrans" cxnId="{9949D4B2-D722-4024-B99F-01EFA7BC9168}">
      <dgm:prSet/>
      <dgm:spPr/>
      <dgm:t>
        <a:bodyPr/>
        <a:lstStyle/>
        <a:p>
          <a:pPr rtl="1"/>
          <a:endParaRPr lang="ar-SA"/>
        </a:p>
      </dgm:t>
    </dgm:pt>
    <dgm:pt modelId="{FCE66ADD-2BC8-4C40-A956-BF0E92930225}" type="sibTrans" cxnId="{9949D4B2-D722-4024-B99F-01EFA7BC9168}">
      <dgm:prSet/>
      <dgm:spPr/>
      <dgm:t>
        <a:bodyPr/>
        <a:lstStyle/>
        <a:p>
          <a:pPr rtl="1"/>
          <a:endParaRPr lang="ar-SA"/>
        </a:p>
      </dgm:t>
    </dgm:pt>
    <dgm:pt modelId="{9BEA2504-6276-4726-892C-3990CC0BDAFE}" type="pres">
      <dgm:prSet presAssocID="{E8CCB0F7-8B4B-4616-A75B-C6F465BDB99F}" presName="hierChild1" presStyleCnt="0">
        <dgm:presLayoutVars>
          <dgm:chPref val="1"/>
          <dgm:dir/>
          <dgm:animOne val="branch"/>
          <dgm:animLvl val="lvl"/>
          <dgm:resizeHandles/>
        </dgm:presLayoutVars>
      </dgm:prSet>
      <dgm:spPr/>
    </dgm:pt>
    <dgm:pt modelId="{30A15429-7E24-47BE-B537-3E4C4D58EC61}" type="pres">
      <dgm:prSet presAssocID="{77134401-B075-46E5-AFBA-F0DE2C7C757B}" presName="hierRoot1" presStyleCnt="0"/>
      <dgm:spPr/>
    </dgm:pt>
    <dgm:pt modelId="{44D5A90C-A586-464B-9176-CC9B98ED363D}" type="pres">
      <dgm:prSet presAssocID="{77134401-B075-46E5-AFBA-F0DE2C7C757B}" presName="composite" presStyleCnt="0"/>
      <dgm:spPr/>
    </dgm:pt>
    <dgm:pt modelId="{3EBFD3A5-EF73-4584-BA43-2922D9EA5576}" type="pres">
      <dgm:prSet presAssocID="{77134401-B075-46E5-AFBA-F0DE2C7C757B}" presName="background" presStyleLbl="node0" presStyleIdx="0" presStyleCnt="1"/>
      <dgm:spPr/>
    </dgm:pt>
    <dgm:pt modelId="{172B5E6E-554B-4E84-B7C7-1E1B54DB08B7}" type="pres">
      <dgm:prSet presAssocID="{77134401-B075-46E5-AFBA-F0DE2C7C757B}" presName="text" presStyleLbl="fgAcc0" presStyleIdx="0" presStyleCnt="1" custScaleX="84956" custScaleY="25080">
        <dgm:presLayoutVars>
          <dgm:chPref val="3"/>
        </dgm:presLayoutVars>
      </dgm:prSet>
      <dgm:spPr/>
      <dgm:t>
        <a:bodyPr/>
        <a:lstStyle/>
        <a:p>
          <a:pPr rtl="1"/>
          <a:endParaRPr lang="ar-SA"/>
        </a:p>
      </dgm:t>
    </dgm:pt>
    <dgm:pt modelId="{564D79F6-8AB6-4CA5-AB36-FF8345161CDE}" type="pres">
      <dgm:prSet presAssocID="{77134401-B075-46E5-AFBA-F0DE2C7C757B}" presName="hierChild2" presStyleCnt="0"/>
      <dgm:spPr/>
    </dgm:pt>
    <dgm:pt modelId="{9305260A-0A13-46EC-B839-8738BBFD8FE8}" type="pres">
      <dgm:prSet presAssocID="{FC513EFA-0F83-4D66-A41B-A9869A7D0E2B}" presName="Name10" presStyleLbl="parChTrans1D2" presStyleIdx="0" presStyleCnt="2"/>
      <dgm:spPr/>
    </dgm:pt>
    <dgm:pt modelId="{2A695412-C576-4528-9D41-0A79DCACD3C9}" type="pres">
      <dgm:prSet presAssocID="{09BCA31B-78EF-42CC-AFCB-186106379058}" presName="hierRoot2" presStyleCnt="0"/>
      <dgm:spPr/>
    </dgm:pt>
    <dgm:pt modelId="{EC8FC313-7809-4B2B-BB0B-D3663630E845}" type="pres">
      <dgm:prSet presAssocID="{09BCA31B-78EF-42CC-AFCB-186106379058}" presName="composite2" presStyleCnt="0"/>
      <dgm:spPr/>
    </dgm:pt>
    <dgm:pt modelId="{D1B1FB92-489C-451B-830F-1C73907E3DB9}" type="pres">
      <dgm:prSet presAssocID="{09BCA31B-78EF-42CC-AFCB-186106379058}" presName="background2" presStyleLbl="node2" presStyleIdx="0" presStyleCnt="2"/>
      <dgm:spPr/>
    </dgm:pt>
    <dgm:pt modelId="{DD04DDB1-8957-474A-B081-449AD863CE1A}" type="pres">
      <dgm:prSet presAssocID="{09BCA31B-78EF-42CC-AFCB-186106379058}" presName="text2" presStyleLbl="fgAcc2" presStyleIdx="0" presStyleCnt="2">
        <dgm:presLayoutVars>
          <dgm:chPref val="3"/>
        </dgm:presLayoutVars>
      </dgm:prSet>
      <dgm:spPr/>
      <dgm:t>
        <a:bodyPr/>
        <a:lstStyle/>
        <a:p>
          <a:pPr rtl="1"/>
          <a:endParaRPr lang="ar-SA"/>
        </a:p>
      </dgm:t>
    </dgm:pt>
    <dgm:pt modelId="{568C7CB5-354D-4B6F-B00E-C30E8D9B6418}" type="pres">
      <dgm:prSet presAssocID="{09BCA31B-78EF-42CC-AFCB-186106379058}" presName="hierChild3" presStyleCnt="0"/>
      <dgm:spPr/>
    </dgm:pt>
    <dgm:pt modelId="{911DBCD7-6383-4271-8BEC-9DFE1337B5E0}" type="pres">
      <dgm:prSet presAssocID="{B4D7B95B-A952-4CFF-985C-D91B140BE70F}" presName="Name10" presStyleLbl="parChTrans1D2" presStyleIdx="1" presStyleCnt="2"/>
      <dgm:spPr/>
    </dgm:pt>
    <dgm:pt modelId="{797EC1AF-42C7-4736-9DA8-44770056657F}" type="pres">
      <dgm:prSet presAssocID="{1152239D-5FD0-4413-AF11-90976FE630D7}" presName="hierRoot2" presStyleCnt="0"/>
      <dgm:spPr/>
    </dgm:pt>
    <dgm:pt modelId="{0077329F-8CD0-4B16-BF89-636FB114C863}" type="pres">
      <dgm:prSet presAssocID="{1152239D-5FD0-4413-AF11-90976FE630D7}" presName="composite2" presStyleCnt="0"/>
      <dgm:spPr/>
    </dgm:pt>
    <dgm:pt modelId="{1D4B5BCD-0FDB-42D2-9EFA-DBD992D30F2C}" type="pres">
      <dgm:prSet presAssocID="{1152239D-5FD0-4413-AF11-90976FE630D7}" presName="background2" presStyleLbl="node2" presStyleIdx="1" presStyleCnt="2"/>
      <dgm:spPr/>
    </dgm:pt>
    <dgm:pt modelId="{B8656AF2-869D-4BF2-AC2D-9253A610CC51}" type="pres">
      <dgm:prSet presAssocID="{1152239D-5FD0-4413-AF11-90976FE630D7}" presName="text2" presStyleLbl="fgAcc2" presStyleIdx="1" presStyleCnt="2">
        <dgm:presLayoutVars>
          <dgm:chPref val="3"/>
        </dgm:presLayoutVars>
      </dgm:prSet>
      <dgm:spPr/>
      <dgm:t>
        <a:bodyPr/>
        <a:lstStyle/>
        <a:p>
          <a:pPr rtl="1"/>
          <a:endParaRPr lang="ar-SA"/>
        </a:p>
      </dgm:t>
    </dgm:pt>
    <dgm:pt modelId="{1901B2D8-9619-4919-A9F3-13BDC5E0E7FE}" type="pres">
      <dgm:prSet presAssocID="{1152239D-5FD0-4413-AF11-90976FE630D7}" presName="hierChild3" presStyleCnt="0"/>
      <dgm:spPr/>
    </dgm:pt>
  </dgm:ptLst>
  <dgm:cxnLst>
    <dgm:cxn modelId="{D6786D0B-B853-4A77-90C9-27AE3DCE2295}" type="presOf" srcId="{E8CCB0F7-8B4B-4616-A75B-C6F465BDB99F}" destId="{9BEA2504-6276-4726-892C-3990CC0BDAFE}" srcOrd="0" destOrd="0" presId="urn:microsoft.com/office/officeart/2005/8/layout/hierarchy1"/>
    <dgm:cxn modelId="{0B1FE50F-D7B5-4EEF-BF91-5F3501EB32E5}" srcId="{77134401-B075-46E5-AFBA-F0DE2C7C757B}" destId="{09BCA31B-78EF-42CC-AFCB-186106379058}" srcOrd="0" destOrd="0" parTransId="{FC513EFA-0F83-4D66-A41B-A9869A7D0E2B}" sibTransId="{5003B9E8-89CC-4EE4-8994-87F0D696DE1F}"/>
    <dgm:cxn modelId="{F2798797-6ACD-48A8-93D7-ABC659B67562}" type="presOf" srcId="{1152239D-5FD0-4413-AF11-90976FE630D7}" destId="{B8656AF2-869D-4BF2-AC2D-9253A610CC51}" srcOrd="0" destOrd="0" presId="urn:microsoft.com/office/officeart/2005/8/layout/hierarchy1"/>
    <dgm:cxn modelId="{9C064C85-B2F5-4211-BF7B-6795545E393F}" type="presOf" srcId="{09BCA31B-78EF-42CC-AFCB-186106379058}" destId="{DD04DDB1-8957-474A-B081-449AD863CE1A}" srcOrd="0" destOrd="0" presId="urn:microsoft.com/office/officeart/2005/8/layout/hierarchy1"/>
    <dgm:cxn modelId="{41E59507-3C26-4644-BB5B-AE1432A437C7}" type="presOf" srcId="{FC513EFA-0F83-4D66-A41B-A9869A7D0E2B}" destId="{9305260A-0A13-46EC-B839-8738BBFD8FE8}" srcOrd="0" destOrd="0" presId="urn:microsoft.com/office/officeart/2005/8/layout/hierarchy1"/>
    <dgm:cxn modelId="{7EDA0E5E-60C7-4075-B96D-D953D3935D16}" srcId="{E8CCB0F7-8B4B-4616-A75B-C6F465BDB99F}" destId="{77134401-B075-46E5-AFBA-F0DE2C7C757B}" srcOrd="0" destOrd="0" parTransId="{13C4EE41-4D48-48DD-9550-A6CDF9A4CBE6}" sibTransId="{6F35F597-5C93-46B2-AEC3-4D942B6BAA92}"/>
    <dgm:cxn modelId="{F9B8A236-36E3-4AC8-9DB6-12D0EF96BE99}" type="presOf" srcId="{77134401-B075-46E5-AFBA-F0DE2C7C757B}" destId="{172B5E6E-554B-4E84-B7C7-1E1B54DB08B7}" srcOrd="0" destOrd="0" presId="urn:microsoft.com/office/officeart/2005/8/layout/hierarchy1"/>
    <dgm:cxn modelId="{9949D4B2-D722-4024-B99F-01EFA7BC9168}" srcId="{77134401-B075-46E5-AFBA-F0DE2C7C757B}" destId="{1152239D-5FD0-4413-AF11-90976FE630D7}" srcOrd="1" destOrd="0" parTransId="{B4D7B95B-A952-4CFF-985C-D91B140BE70F}" sibTransId="{FCE66ADD-2BC8-4C40-A956-BF0E92930225}"/>
    <dgm:cxn modelId="{DF18ED67-A4D3-4256-8E26-57B20B34ACB9}" type="presOf" srcId="{B4D7B95B-A952-4CFF-985C-D91B140BE70F}" destId="{911DBCD7-6383-4271-8BEC-9DFE1337B5E0}" srcOrd="0" destOrd="0" presId="urn:microsoft.com/office/officeart/2005/8/layout/hierarchy1"/>
    <dgm:cxn modelId="{1476EE67-A9F4-4051-A37F-6F740F5701EC}" type="presParOf" srcId="{9BEA2504-6276-4726-892C-3990CC0BDAFE}" destId="{30A15429-7E24-47BE-B537-3E4C4D58EC61}" srcOrd="0" destOrd="0" presId="urn:microsoft.com/office/officeart/2005/8/layout/hierarchy1"/>
    <dgm:cxn modelId="{BDA724A3-29B4-4B42-9EB8-F366E3FAC676}" type="presParOf" srcId="{30A15429-7E24-47BE-B537-3E4C4D58EC61}" destId="{44D5A90C-A586-464B-9176-CC9B98ED363D}" srcOrd="0" destOrd="0" presId="urn:microsoft.com/office/officeart/2005/8/layout/hierarchy1"/>
    <dgm:cxn modelId="{996A1CDC-ACA5-4295-9CC0-A19D9D688199}" type="presParOf" srcId="{44D5A90C-A586-464B-9176-CC9B98ED363D}" destId="{3EBFD3A5-EF73-4584-BA43-2922D9EA5576}" srcOrd="0" destOrd="0" presId="urn:microsoft.com/office/officeart/2005/8/layout/hierarchy1"/>
    <dgm:cxn modelId="{4E2B4EF2-2A74-407C-9D44-700ED7AEA187}" type="presParOf" srcId="{44D5A90C-A586-464B-9176-CC9B98ED363D}" destId="{172B5E6E-554B-4E84-B7C7-1E1B54DB08B7}" srcOrd="1" destOrd="0" presId="urn:microsoft.com/office/officeart/2005/8/layout/hierarchy1"/>
    <dgm:cxn modelId="{85E80E01-F53E-4835-AEAA-F340EC70302B}" type="presParOf" srcId="{30A15429-7E24-47BE-B537-3E4C4D58EC61}" destId="{564D79F6-8AB6-4CA5-AB36-FF8345161CDE}" srcOrd="1" destOrd="0" presId="urn:microsoft.com/office/officeart/2005/8/layout/hierarchy1"/>
    <dgm:cxn modelId="{BD1D7466-E09F-4250-9996-8CF1C042B686}" type="presParOf" srcId="{564D79F6-8AB6-4CA5-AB36-FF8345161CDE}" destId="{9305260A-0A13-46EC-B839-8738BBFD8FE8}" srcOrd="0" destOrd="0" presId="urn:microsoft.com/office/officeart/2005/8/layout/hierarchy1"/>
    <dgm:cxn modelId="{83B9788C-21D8-4DA7-8513-404C59F4E060}" type="presParOf" srcId="{564D79F6-8AB6-4CA5-AB36-FF8345161CDE}" destId="{2A695412-C576-4528-9D41-0A79DCACD3C9}" srcOrd="1" destOrd="0" presId="urn:microsoft.com/office/officeart/2005/8/layout/hierarchy1"/>
    <dgm:cxn modelId="{F0968B7D-9176-4EDB-B383-78C05C0AF36C}" type="presParOf" srcId="{2A695412-C576-4528-9D41-0A79DCACD3C9}" destId="{EC8FC313-7809-4B2B-BB0B-D3663630E845}" srcOrd="0" destOrd="0" presId="urn:microsoft.com/office/officeart/2005/8/layout/hierarchy1"/>
    <dgm:cxn modelId="{D63BA31F-EAC8-4572-BCF3-75830B0013A6}" type="presParOf" srcId="{EC8FC313-7809-4B2B-BB0B-D3663630E845}" destId="{D1B1FB92-489C-451B-830F-1C73907E3DB9}" srcOrd="0" destOrd="0" presId="urn:microsoft.com/office/officeart/2005/8/layout/hierarchy1"/>
    <dgm:cxn modelId="{AA4E96B3-2888-4901-9989-32A9F58414AF}" type="presParOf" srcId="{EC8FC313-7809-4B2B-BB0B-D3663630E845}" destId="{DD04DDB1-8957-474A-B081-449AD863CE1A}" srcOrd="1" destOrd="0" presId="urn:microsoft.com/office/officeart/2005/8/layout/hierarchy1"/>
    <dgm:cxn modelId="{38D42CC0-86F2-4DCE-A083-0543A2693FDA}" type="presParOf" srcId="{2A695412-C576-4528-9D41-0A79DCACD3C9}" destId="{568C7CB5-354D-4B6F-B00E-C30E8D9B6418}" srcOrd="1" destOrd="0" presId="urn:microsoft.com/office/officeart/2005/8/layout/hierarchy1"/>
    <dgm:cxn modelId="{D5FAB682-9068-4021-9C00-05609766C890}" type="presParOf" srcId="{564D79F6-8AB6-4CA5-AB36-FF8345161CDE}" destId="{911DBCD7-6383-4271-8BEC-9DFE1337B5E0}" srcOrd="2" destOrd="0" presId="urn:microsoft.com/office/officeart/2005/8/layout/hierarchy1"/>
    <dgm:cxn modelId="{C3FF7A66-9A4A-4E29-84F9-44845439BFF5}" type="presParOf" srcId="{564D79F6-8AB6-4CA5-AB36-FF8345161CDE}" destId="{797EC1AF-42C7-4736-9DA8-44770056657F}" srcOrd="3" destOrd="0" presId="urn:microsoft.com/office/officeart/2005/8/layout/hierarchy1"/>
    <dgm:cxn modelId="{ACE60039-5948-4837-81B9-7E8BC74E80E5}" type="presParOf" srcId="{797EC1AF-42C7-4736-9DA8-44770056657F}" destId="{0077329F-8CD0-4B16-BF89-636FB114C863}" srcOrd="0" destOrd="0" presId="urn:microsoft.com/office/officeart/2005/8/layout/hierarchy1"/>
    <dgm:cxn modelId="{B38BF9BD-B4C1-4CFF-A100-9544767224BB}" type="presParOf" srcId="{0077329F-8CD0-4B16-BF89-636FB114C863}" destId="{1D4B5BCD-0FDB-42D2-9EFA-DBD992D30F2C}" srcOrd="0" destOrd="0" presId="urn:microsoft.com/office/officeart/2005/8/layout/hierarchy1"/>
    <dgm:cxn modelId="{F742EBC5-782B-4860-B377-93341BFBC7B8}" type="presParOf" srcId="{0077329F-8CD0-4B16-BF89-636FB114C863}" destId="{B8656AF2-869D-4BF2-AC2D-9253A610CC51}" srcOrd="1" destOrd="0" presId="urn:microsoft.com/office/officeart/2005/8/layout/hierarchy1"/>
    <dgm:cxn modelId="{57924699-6EF7-44BE-9654-06AACAEB42E3}" type="presParOf" srcId="{797EC1AF-42C7-4736-9DA8-44770056657F}" destId="{1901B2D8-9619-4919-A9F3-13BDC5E0E7F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FD2A24F-66CB-4640-95AD-7CE0477BD124}" type="datetimeFigureOut">
              <a:rPr lang="ar-SA" smtClean="0"/>
              <a:pPr/>
              <a:t>29/03/1433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F510553-D2A3-4143-969E-148D6BDCFB6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F510553-D2A3-4143-969E-148D6BDCFB66}" type="slidenum">
              <a:rPr lang="ar-SA" smtClean="0"/>
              <a:pPr/>
              <a:t>26</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F510553-D2A3-4143-969E-148D6BDCFB66}" type="slidenum">
              <a:rPr lang="ar-SA" smtClean="0"/>
              <a:pPr/>
              <a:t>42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21A6654D-1016-4378-BA77-BCD3896BDA3F}"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6654D-1016-4378-BA77-BCD3896BDA3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21A6654D-1016-4378-BA77-BCD3896BDA3F}"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21A6654D-1016-4378-BA77-BCD3896BDA3F}"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21A6654D-1016-4378-BA77-BCD3896BDA3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7C04EFA-8363-4FFD-8628-A23449566B42}" type="datetimeFigureOut">
              <a:rPr lang="ar-SA" smtClean="0"/>
              <a:pPr/>
              <a:t>29/03/1433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21A6654D-1016-4378-BA77-BCD3896BDA3F}"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C04EFA-8363-4FFD-8628-A23449566B42}" type="datetimeFigureOut">
              <a:rPr lang="ar-SA" smtClean="0"/>
              <a:pPr/>
              <a:t>29/03/1433</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A6654D-1016-4378-BA77-BCD3896BDA3F}"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C04EFA-8363-4FFD-8628-A23449566B42}" type="datetimeFigureOut">
              <a:rPr lang="ar-SA" smtClean="0"/>
              <a:pPr/>
              <a:t>29/03/1433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A6654D-1016-4378-BA77-BCD3896BDA3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ccounting_and_finance.jpg"/>
          <p:cNvPicPr>
            <a:picLocks noChangeAspect="1"/>
          </p:cNvPicPr>
          <p:nvPr/>
        </p:nvPicPr>
        <p:blipFill>
          <a:blip r:embed="rId2"/>
          <a:stretch>
            <a:fillRect/>
          </a:stretch>
        </p:blipFill>
        <p:spPr>
          <a:xfrm>
            <a:off x="142844" y="157550"/>
            <a:ext cx="9001156" cy="6414698"/>
          </a:xfrm>
          <a:prstGeom prst="rect">
            <a:avLst/>
          </a:prstGeom>
          <a:solidFill>
            <a:srgbClr val="FFFFFF">
              <a:shade val="85000"/>
              <a:alpha val="2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le 1"/>
          <p:cNvSpPr>
            <a:spLocks noGrp="1"/>
          </p:cNvSpPr>
          <p:nvPr>
            <p:ph type="title"/>
          </p:nvPr>
        </p:nvSpPr>
        <p:spPr>
          <a:xfrm>
            <a:off x="1645920" y="1785926"/>
            <a:ext cx="7498080" cy="1143000"/>
          </a:xfrm>
        </p:spPr>
        <p:txBody>
          <a:bodyPr/>
          <a:lstStyle/>
          <a:p>
            <a:r>
              <a:rPr lang="ar-SA"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rPr>
              <a:t>الفصل الرابع :نظم الرقابة والحسابات</a:t>
            </a:r>
            <a:endParaRPr lang="ar-SA"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28" y="857232"/>
            <a:ext cx="7000876" cy="5078313"/>
          </a:xfrm>
          <a:prstGeom prst="rect">
            <a:avLst/>
          </a:prstGeom>
        </p:spPr>
        <p:txBody>
          <a:bodyPr wrap="square">
            <a:spAutoFit/>
          </a:bodyPr>
          <a:lstStyle/>
          <a:p>
            <a:r>
              <a:rPr lang="ar-SA" dirty="0" smtClean="0"/>
              <a:t>وهو ما يعني أنه لايجوز لأي وحده اداريه الصرف أو الإرتباط أو الالتزام بالاعتمادات الوارده بالميزانيه قبل الحصول على موافقه الجهة المختصة بالرقابه </a:t>
            </a:r>
            <a:r>
              <a:rPr lang="ar-SA" u="sng" dirty="0" smtClean="0"/>
              <a:t>وذلك بهدف </a:t>
            </a:r>
            <a:r>
              <a:rPr lang="ar-SA" dirty="0" smtClean="0"/>
              <a:t>:</a:t>
            </a:r>
            <a:br>
              <a:rPr lang="ar-SA" dirty="0" smtClean="0"/>
            </a:br>
            <a:r>
              <a:rPr lang="ar-SA" dirty="0" smtClean="0"/>
              <a:t>-الحيلوله دون وقوع الاخطاء والى اكتشافها قبل وقوعها وإلى ان تاتي التصرفات الماليه على أكبر قدر من الدقه والصحه,فهي رقابه مانعه لوقوع الأخطاء والمخالفات الماليه في أكثر الأحيان.</a:t>
            </a:r>
          </a:p>
          <a:p>
            <a:r>
              <a:rPr lang="ar-SA" dirty="0" smtClean="0"/>
              <a:t>ويقتضي ذلك القيام بمراجعة حسابيه ومستنديه والتحقق من تنفيذ كافة الانظمه واللوائح والتعليمات,وهذا قد يصاحب هذا النوع من الرقابه تأخير لعمليات الصرف , وهو الامر الذي يستوجب التحذير من المبالغه في إجراء الرقابه السابقه.</a:t>
            </a:r>
            <a:br>
              <a:rPr lang="ar-SA" dirty="0" smtClean="0"/>
            </a:br>
            <a:r>
              <a:rPr lang="ar-SA" dirty="0" smtClean="0"/>
              <a:t/>
            </a:r>
            <a:br>
              <a:rPr lang="ar-SA" dirty="0" smtClean="0"/>
            </a:br>
            <a:r>
              <a:rPr lang="ar-SA" dirty="0" smtClean="0"/>
              <a:t>أما الرقابه اللاحقه أو مايطلق عليها أحيانا الرقابه الكاشفه أو من الاجراءات التي تتم للتحقق من </a:t>
            </a:r>
            <a:br>
              <a:rPr lang="ar-SA" dirty="0" smtClean="0"/>
            </a:br>
            <a:r>
              <a:rPr lang="ar-SA" dirty="0" smtClean="0"/>
              <a:t>أن التنفيذ الفعلي للعمليات الماليه قد تم وفقا للانظمه واللوائح والتعليمات وذلك بهدف:</a:t>
            </a:r>
            <a:br>
              <a:rPr lang="ar-SA" dirty="0" smtClean="0"/>
            </a:br>
            <a:r>
              <a:rPr lang="ar-SA" dirty="0" smtClean="0"/>
              <a:t>-الكشف عما وقع من مخالفات وانحرافات ماليه واقتراح الحلول المناسبه ومعالجتها ,وضمان عدم تكرار حدوثها.</a:t>
            </a:r>
            <a:br>
              <a:rPr lang="ar-SA" dirty="0" smtClean="0"/>
            </a:br>
            <a:r>
              <a:rPr lang="ar-SA" dirty="0" smtClean="0"/>
              <a:t/>
            </a:r>
            <a:br>
              <a:rPr lang="ar-SA" dirty="0" smtClean="0"/>
            </a:br>
            <a:r>
              <a:rPr lang="ar-SA" dirty="0" smtClean="0"/>
              <a:t>وبصفه عامة ,يمارس هذا النوع من الرقابه الماليه بعد الصرف أجهزة خارجية مستقله عن الوحدات التنفيذيه وهو مايقوم به ديوان المراقبه العامه في المملكه ويرفع تقاريره إلى الملك مباشره.</a:t>
            </a:r>
            <a:endParaRPr lang="en-US" dirty="0" smtClean="0"/>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500306"/>
            <a:ext cx="6192226" cy="1043556"/>
          </a:xfrm>
        </p:spPr>
        <p:txBody>
          <a:bodyPr>
            <a:normAutofit/>
          </a:bodyPr>
          <a:lstStyle/>
          <a:p>
            <a:r>
              <a:rPr lang="ar-SA" dirty="0" smtClean="0"/>
              <a:t>ثانيا: أجهزة التخطيط والرقابة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357166"/>
            <a:ext cx="7355204" cy="2857520"/>
          </a:xfrm>
        </p:spPr>
        <p:txBody>
          <a:bodyPr>
            <a:normAutofit fontScale="90000"/>
          </a:bodyPr>
          <a:lstStyle/>
          <a:p>
            <a:r>
              <a:rPr lang="ar-SA" dirty="0" smtClean="0">
                <a:solidFill>
                  <a:schemeClr val="accent2">
                    <a:lumMod val="50000"/>
                  </a:schemeClr>
                </a:solidFill>
              </a:rPr>
              <a:t>يؤثر على تنظيم الإدارة المالية  في المملكة مجموعة من الأجهزة الرئيسية في الدولة تنشأ بينهم علاقات ذات صلة بالرقابة على تنفيذ الميزانية وهذه الأجهزة هي :</a:t>
            </a:r>
            <a:endParaRPr lang="ar-EG" dirty="0">
              <a:solidFill>
                <a:schemeClr val="accent2">
                  <a:lumMod val="50000"/>
                </a:schemeClr>
              </a:solidFill>
            </a:endParaRPr>
          </a:p>
        </p:txBody>
      </p:sp>
      <p:sp>
        <p:nvSpPr>
          <p:cNvPr id="4" name="TextBox 3"/>
          <p:cNvSpPr txBox="1"/>
          <p:nvPr/>
        </p:nvSpPr>
        <p:spPr>
          <a:xfrm>
            <a:off x="1928794" y="3357562"/>
            <a:ext cx="6572296" cy="1815882"/>
          </a:xfrm>
          <a:prstGeom prst="rect">
            <a:avLst/>
          </a:prstGeom>
          <a:noFill/>
        </p:spPr>
        <p:txBody>
          <a:bodyPr wrap="square" rtlCol="1">
            <a:spAutoFit/>
          </a:bodyPr>
          <a:lstStyle/>
          <a:p>
            <a:r>
              <a:rPr lang="ar-SA" sz="2800" b="1" dirty="0" smtClean="0"/>
              <a:t>1- مجلس الوزراء</a:t>
            </a:r>
          </a:p>
          <a:p>
            <a:r>
              <a:rPr lang="ar-SA" sz="2800" b="1" dirty="0" smtClean="0"/>
              <a:t>2- وزارة المالية</a:t>
            </a:r>
          </a:p>
          <a:p>
            <a:r>
              <a:rPr lang="ar-SA" sz="2800" b="1" dirty="0" smtClean="0"/>
              <a:t>3-مؤسسة النقد العربي السعودي</a:t>
            </a:r>
          </a:p>
          <a:p>
            <a:r>
              <a:rPr lang="ar-SA" sz="2800" b="1" dirty="0" smtClean="0"/>
              <a:t>4-ديوان المراقبة العامة </a:t>
            </a:r>
            <a:endParaRPr lang="ar-EG"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مجلس الوزراء </a:t>
            </a:r>
            <a:endParaRPr lang="ar-EG" dirty="0"/>
          </a:p>
        </p:txBody>
      </p:sp>
      <p:sp>
        <p:nvSpPr>
          <p:cNvPr id="3" name="Content Placeholder 2"/>
          <p:cNvSpPr>
            <a:spLocks noGrp="1"/>
          </p:cNvSpPr>
          <p:nvPr>
            <p:ph idx="1"/>
          </p:nvPr>
        </p:nvSpPr>
        <p:spPr/>
        <p:txBody>
          <a:bodyPr/>
          <a:lstStyle/>
          <a:p>
            <a:r>
              <a:rPr lang="ar-SA" dirty="0" smtClean="0"/>
              <a:t>وظيفته: </a:t>
            </a:r>
            <a:endParaRPr lang="en-US" dirty="0" smtClean="0"/>
          </a:p>
          <a:p>
            <a:r>
              <a:rPr lang="ar-SA" dirty="0" smtClean="0"/>
              <a:t>أصبح هو السلطة التنفيذية العليا التي تتولى توحيد كافة الأنشطة والمهام الإدارية المختلفة تحت سلطتها وتتحدد فيه المسؤولية العامة ويمارس مجلس الوزراء رقابته أثناء تنفيذ الميزانية عندما تطلب الحكومة اعتمادات إضافية وكذلك بعد تنفيذ الميزانية عندما يعرض عليه الحساب الختامي للدولة للموافقة عليه</a:t>
            </a:r>
            <a:endParaRPr lang="ar-E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مجلس الوزراء </a:t>
            </a:r>
            <a:endParaRPr lang="ar-EG" dirty="0"/>
          </a:p>
        </p:txBody>
      </p:sp>
      <p:sp>
        <p:nvSpPr>
          <p:cNvPr id="3" name="Content Placeholder 2"/>
          <p:cNvSpPr>
            <a:spLocks noGrp="1"/>
          </p:cNvSpPr>
          <p:nvPr>
            <p:ph idx="1"/>
          </p:nvPr>
        </p:nvSpPr>
        <p:spPr/>
        <p:txBody>
          <a:bodyPr>
            <a:normAutofit/>
          </a:bodyPr>
          <a:lstStyle/>
          <a:p>
            <a:r>
              <a:rPr lang="ar-SA" sz="2400" dirty="0" smtClean="0"/>
              <a:t>*أول نظام لمجلس الوزراء للمرسوم الملكي رقم (38) وهو بذلك يتولى تحديد الأهداف رسم السياسات المختلفة المتصلة بكل ما يتعلق بمصلحة الدولة والمجتمع </a:t>
            </a:r>
            <a:endParaRPr lang="en-US" sz="2400" dirty="0" smtClean="0"/>
          </a:p>
          <a:p>
            <a:r>
              <a:rPr lang="ar-SA" sz="2400" dirty="0" smtClean="0"/>
              <a:t>*وقد أوضحت المادة (19) من نظام مجلس الوزراء لعام 1414 ذلك حين نصت </a:t>
            </a:r>
            <a:r>
              <a:rPr lang="ar-SA" sz="2400" dirty="0" smtClean="0">
                <a:solidFill>
                  <a:schemeClr val="accent2">
                    <a:lumMod val="50000"/>
                  </a:schemeClr>
                </a:solidFill>
              </a:rPr>
              <a:t>"على مراعاة ما ورد في النظام الأساسي للحكم ونظام مجلس الشورى</a:t>
            </a:r>
            <a:endParaRPr lang="en-US" sz="2400" dirty="0" smtClean="0">
              <a:solidFill>
                <a:schemeClr val="accent2">
                  <a:lumMod val="50000"/>
                </a:schemeClr>
              </a:solidFill>
            </a:endParaRPr>
          </a:p>
          <a:p>
            <a:r>
              <a:rPr lang="ar-SA" sz="2400" dirty="0" smtClean="0">
                <a:solidFill>
                  <a:schemeClr val="accent2">
                    <a:lumMod val="50000"/>
                  </a:schemeClr>
                </a:solidFill>
              </a:rPr>
              <a:t>تعريف مجلس الوزراء: </a:t>
            </a:r>
            <a:r>
              <a:rPr lang="ar-SA" sz="2400" dirty="0" smtClean="0"/>
              <a:t>يرسم مجلس الوزراء السياسة الداخلية والخارجية والمالية والاقتصادية والتعليمية والدفاعية وجميع الشؤون العامة للدولة ويشرف على تنفيذها وينظر في قرارات مجلس الشورى وله السلطة التنفيذية وهو المرجع للشؤون المالية والإدارية في سائر الوزارات والأجهزة الحكومية الأخرى. </a:t>
            </a:r>
            <a:endParaRPr lang="en-US" sz="2400" dirty="0" smtClean="0"/>
          </a:p>
          <a:p>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r>
              <a:rPr lang="ar-SA" dirty="0" smtClean="0"/>
              <a:t>وزارة المالية :</a:t>
            </a:r>
            <a:endParaRPr lang="ar-EG" dirty="0"/>
          </a:p>
        </p:txBody>
      </p:sp>
      <p:sp>
        <p:nvSpPr>
          <p:cNvPr id="3" name="Content Placeholder 2"/>
          <p:cNvSpPr>
            <a:spLocks noGrp="1"/>
          </p:cNvSpPr>
          <p:nvPr>
            <p:ph idx="1"/>
          </p:nvPr>
        </p:nvSpPr>
        <p:spPr/>
        <p:txBody>
          <a:bodyPr/>
          <a:lstStyle/>
          <a:p>
            <a:r>
              <a:rPr lang="ar-SA" dirty="0" smtClean="0">
                <a:solidFill>
                  <a:schemeClr val="accent2">
                    <a:lumMod val="50000"/>
                  </a:schemeClr>
                </a:solidFill>
              </a:rPr>
              <a:t>وظيفتها: </a:t>
            </a:r>
            <a:endParaRPr lang="en-US" dirty="0" smtClean="0">
              <a:solidFill>
                <a:schemeClr val="accent2">
                  <a:lumMod val="50000"/>
                </a:schemeClr>
              </a:solidFill>
            </a:endParaRPr>
          </a:p>
          <a:p>
            <a:r>
              <a:rPr lang="ar-SA" dirty="0" smtClean="0"/>
              <a:t>تتولى تخطيط وإدارة الموارد العامة وفرض الرقابة على الوزارات والأجهزة الحكومية الأخرى سواء في مجال تحصيل الإيرادات أو صرف النفقات بما يضمن تنظيم أسلوب العمل المحاسبي بصورة مركزية وشمولية على اعتبار أن الحكومة هي مؤسسة واحدة </a:t>
            </a:r>
            <a:endParaRPr lang="ar-E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وزارة المالية </a:t>
            </a:r>
            <a:endParaRPr lang="ar-EG" dirty="0"/>
          </a:p>
        </p:txBody>
      </p:sp>
      <p:sp>
        <p:nvSpPr>
          <p:cNvPr id="3" name="Content Placeholder 2"/>
          <p:cNvSpPr>
            <a:spLocks noGrp="1"/>
          </p:cNvSpPr>
          <p:nvPr>
            <p:ph idx="1"/>
          </p:nvPr>
        </p:nvSpPr>
        <p:spPr/>
        <p:txBody>
          <a:bodyPr>
            <a:noAutofit/>
          </a:bodyPr>
          <a:lstStyle/>
          <a:p>
            <a:r>
              <a:rPr lang="ar-SA" sz="2400" dirty="0" smtClean="0"/>
              <a:t>- انشات عدة إدارات فرعية حتى تتمكن وزارة المالية من انجاز مسؤوليتها المتعلقة بعمليات تحصل الإيرادات وصرف النفقات والتحقق من مدى الالتزام بالنظم والتعليمات المالية للميزانية والحسابات </a:t>
            </a:r>
            <a:endParaRPr lang="en-US" sz="2400" dirty="0" smtClean="0"/>
          </a:p>
          <a:p>
            <a:r>
              <a:rPr lang="ar-SA" sz="2400" dirty="0" smtClean="0"/>
              <a:t>*و لكل منها اختصاصات محددة </a:t>
            </a:r>
            <a:r>
              <a:rPr lang="ar-SA" sz="2400" u="sng" dirty="0" smtClean="0"/>
              <a:t>ومن أهم هذه الإدارات :</a:t>
            </a:r>
            <a:endParaRPr lang="en-US" sz="2400" dirty="0" smtClean="0"/>
          </a:p>
          <a:p>
            <a:r>
              <a:rPr lang="ar-SA" sz="2400" dirty="0" smtClean="0"/>
              <a:t>1/ الإدارة العامة للميزانية </a:t>
            </a:r>
            <a:endParaRPr lang="en-US" sz="2400" dirty="0" smtClean="0"/>
          </a:p>
          <a:p>
            <a:r>
              <a:rPr lang="ar-SA" sz="2400" dirty="0" smtClean="0"/>
              <a:t>2/ الإدارة العامة للإيرادات </a:t>
            </a:r>
            <a:endParaRPr lang="en-US" sz="2400" dirty="0" smtClean="0"/>
          </a:p>
          <a:p>
            <a:r>
              <a:rPr lang="ar-SA" sz="2400" dirty="0" smtClean="0"/>
              <a:t>3/ الإدارة العامة لمراقبة الإيرادات </a:t>
            </a:r>
            <a:endParaRPr lang="en-US" sz="2400" dirty="0" smtClean="0"/>
          </a:p>
          <a:p>
            <a:r>
              <a:rPr lang="ar-SA" sz="2400" dirty="0" smtClean="0"/>
              <a:t>4/ الإدارة العامة للحسابات </a:t>
            </a:r>
            <a:endParaRPr lang="en-US" sz="2400" dirty="0" smtClean="0"/>
          </a:p>
          <a:p>
            <a:r>
              <a:rPr lang="ar-SA" sz="2400" dirty="0" smtClean="0"/>
              <a:t>5/ الإدارة العامة للرقابة المالية أو ما كان يطلق عليها سابقا التمثيل المالي قبل صدور التنظيم الجديد لوزارة المالية وتغير بذلك مسمى الممثل المالي إلى مراقب مالي </a:t>
            </a:r>
            <a:endParaRPr lang="ar-EG"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وزارة المالية</a:t>
            </a:r>
            <a:endParaRPr lang="ar-EG" dirty="0"/>
          </a:p>
        </p:txBody>
      </p:sp>
      <p:sp>
        <p:nvSpPr>
          <p:cNvPr id="3" name="Content Placeholder 2"/>
          <p:cNvSpPr>
            <a:spLocks noGrp="1"/>
          </p:cNvSpPr>
          <p:nvPr>
            <p:ph idx="1"/>
          </p:nvPr>
        </p:nvSpPr>
        <p:spPr/>
        <p:txBody>
          <a:bodyPr>
            <a:normAutofit fontScale="85000" lnSpcReduction="20000"/>
          </a:bodyPr>
          <a:lstStyle/>
          <a:p>
            <a:r>
              <a:rPr lang="ar-SA" dirty="0" smtClean="0">
                <a:solidFill>
                  <a:schemeClr val="accent2">
                    <a:lumMod val="50000"/>
                  </a:schemeClr>
                </a:solidFill>
              </a:rPr>
              <a:t>ملاحظة هامة:  </a:t>
            </a:r>
            <a:endParaRPr lang="en-US" dirty="0" smtClean="0">
              <a:solidFill>
                <a:schemeClr val="accent2">
                  <a:lumMod val="50000"/>
                </a:schemeClr>
              </a:solidFill>
            </a:endParaRPr>
          </a:p>
          <a:p>
            <a:r>
              <a:rPr lang="ar-SA" dirty="0" smtClean="0"/>
              <a:t>والذي يهمنا ونحن بصدد إلقاء الضوء على الرقابة المالية هو ( دور الإدارة العامة للرقابة العامة المالية في الرقابة المالية قبل الصرف ودور الإدارة العامة للحسابات في الرقابة بعد الصرف ) </a:t>
            </a:r>
            <a:endParaRPr lang="en-US" dirty="0" smtClean="0"/>
          </a:p>
          <a:p>
            <a:r>
              <a:rPr lang="ar-SA" dirty="0" smtClean="0">
                <a:solidFill>
                  <a:schemeClr val="accent2">
                    <a:lumMod val="50000"/>
                  </a:schemeClr>
                </a:solidFill>
              </a:rPr>
              <a:t>تعريف الإدارة العامة للرقابة المالية: </a:t>
            </a:r>
            <a:r>
              <a:rPr lang="ar-SA" dirty="0" smtClean="0"/>
              <a:t>هي حلقة الوصل بين وزارة المالية من ناحية وباقي الوزارات والمصالح والوحدات الحكومية من ناحية أخرى.</a:t>
            </a:r>
            <a:endParaRPr lang="en-US" dirty="0" smtClean="0"/>
          </a:p>
          <a:p>
            <a:r>
              <a:rPr lang="ar-SA" dirty="0" smtClean="0">
                <a:solidFill>
                  <a:schemeClr val="accent2">
                    <a:lumMod val="50000"/>
                  </a:schemeClr>
                </a:solidFill>
              </a:rPr>
              <a:t>عملها</a:t>
            </a:r>
            <a:r>
              <a:rPr lang="ar-SA" dirty="0" smtClean="0"/>
              <a:t> : تقوم من خلال المراقبين الماليين الذين يتم تعيينهم في كل وزارة أو مصلحة حكومية بالتحقق من صحة الإجراءات وإجازة الصرف في حدود الأنظمة والتعليمات المالية ويمارس المراقبون الماليون أعمال الرقابة على الصرف بطريقة ميدانية حيث يتواجدون في مقـار الوزارات والأجهزة الحكومية التي يعملون بها . </a:t>
            </a:r>
            <a:endParaRPr lang="en-US" dirty="0" smtClean="0"/>
          </a:p>
          <a:p>
            <a:endParaRPr lang="ar-E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575738" cy="1154098"/>
          </a:xfrm>
        </p:spPr>
        <p:txBody>
          <a:bodyPr>
            <a:normAutofit/>
          </a:bodyPr>
          <a:lstStyle/>
          <a:p>
            <a:pPr algn="r"/>
            <a:r>
              <a:rPr lang="ar-SA" dirty="0" smtClean="0"/>
              <a:t>وزارة المالية </a:t>
            </a:r>
            <a:endParaRPr lang="ar-EG" dirty="0"/>
          </a:p>
        </p:txBody>
      </p:sp>
      <p:sp>
        <p:nvSpPr>
          <p:cNvPr id="3" name="Content Placeholder 2"/>
          <p:cNvSpPr>
            <a:spLocks noGrp="1"/>
          </p:cNvSpPr>
          <p:nvPr>
            <p:ph idx="1"/>
          </p:nvPr>
        </p:nvSpPr>
        <p:spPr>
          <a:xfrm>
            <a:off x="1435608" y="928670"/>
            <a:ext cx="7498080" cy="5929330"/>
          </a:xfrm>
        </p:spPr>
        <p:txBody>
          <a:bodyPr>
            <a:normAutofit fontScale="62500" lnSpcReduction="20000"/>
          </a:bodyPr>
          <a:lstStyle/>
          <a:p>
            <a:r>
              <a:rPr lang="ar-SA" sz="3800" dirty="0" smtClean="0"/>
              <a:t>*إن ظهور ممثلين تابعين لوزارة المالية جاءت بصدور قرار مجلس الوزراء الذي قضى على أن من صلاحية كل وزارة بعد إن كان الصرف مركزي في وزارة المالية إن تقوم بكافة أعمالها المالية استكمال إجراءات الصرف من قبلها ومباشرة الصرف بتوقيع ممثل وزارة المالية ( </a:t>
            </a:r>
            <a:r>
              <a:rPr lang="ar-SA" sz="3800" dirty="0" smtClean="0">
                <a:solidFill>
                  <a:schemeClr val="accent2">
                    <a:lumMod val="50000"/>
                  </a:schemeClr>
                </a:solidFill>
              </a:rPr>
              <a:t>المراقب المالي </a:t>
            </a:r>
            <a:r>
              <a:rPr lang="ar-SA" sz="3800" dirty="0" smtClean="0"/>
              <a:t>)</a:t>
            </a:r>
            <a:endParaRPr lang="en-US" sz="3800" dirty="0" smtClean="0"/>
          </a:p>
          <a:p>
            <a:r>
              <a:rPr lang="ar-SA" sz="3800" u="sng" dirty="0" smtClean="0">
                <a:solidFill>
                  <a:schemeClr val="accent2">
                    <a:lumMod val="50000"/>
                  </a:schemeClr>
                </a:solidFill>
              </a:rPr>
              <a:t>والمراقب المالي :</a:t>
            </a:r>
            <a:r>
              <a:rPr lang="ar-SA" sz="3800" dirty="0" smtClean="0">
                <a:solidFill>
                  <a:schemeClr val="accent2">
                    <a:lumMod val="50000"/>
                  </a:schemeClr>
                </a:solidFill>
              </a:rPr>
              <a:t> </a:t>
            </a:r>
            <a:r>
              <a:rPr lang="ar-SA" sz="3800" dirty="0" smtClean="0"/>
              <a:t>هو الذي يتولى الإشراف على إجراءات التحصيل والصرف في حدود اعتمادات ميزانيتها ,, .. وشرط هذا القرار أن يقترن الصرف بالتأكد من أنها تسير وفقا للنظم واللوائح المقررة وإلا يكون فيها ما يخالف التعليمات واللوائح القائمة ..</a:t>
            </a:r>
            <a:endParaRPr lang="en-US" sz="3800" dirty="0" smtClean="0"/>
          </a:p>
          <a:p>
            <a:pPr lvl="0"/>
            <a:r>
              <a:rPr lang="ar-SA" sz="3800" dirty="0" smtClean="0"/>
              <a:t>تقوم الإدارة العامة للحسابات منذ </a:t>
            </a:r>
            <a:r>
              <a:rPr lang="ar-SA" sz="3800" i="1" dirty="0" smtClean="0"/>
              <a:t>نشأتها بدور هام  </a:t>
            </a:r>
            <a:r>
              <a:rPr lang="ar-SA" sz="3800" dirty="0" smtClean="0"/>
              <a:t>( </a:t>
            </a:r>
            <a:r>
              <a:rPr lang="ar-SA" sz="3800" dirty="0" smtClean="0">
                <a:solidFill>
                  <a:schemeClr val="accent2">
                    <a:lumMod val="50000"/>
                  </a:schemeClr>
                </a:solidFill>
              </a:rPr>
              <a:t>في مجال الرقابة المالية اللاحقة </a:t>
            </a:r>
            <a:r>
              <a:rPr lang="ar-SA" sz="3800" dirty="0" smtClean="0"/>
              <a:t>) فهي تختص على سبيل المثال لا الحصر بحفظ وضبط الحسابات الجارية بين وزارة المالية والوزارات والمصالح والوحدات ذات الميزانيات المستقلة ,, وكذلك الحساب الجاري لدى مؤسسة النقد العربي السعودي وكافة حسابات الحكومة في المؤسسة ,, كما تتولى مراجعة الحسابات الشهرية والختامية والسنوية للوزارات والمصالح والوحدات الحكومية  وتأكد من صحتها ومطابقتها للتعليمات والأنظمة المالية ومعالجة ما يكتشف بها من مخالفات وأخطاء ثم إعداد الحساب الختامي العام للدولة ..</a:t>
            </a:r>
            <a:endParaRPr lang="en-US" sz="3800" dirty="0" smtClean="0"/>
          </a:p>
          <a:p>
            <a:endParaRPr lang="ar-E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a:r>
              <a:rPr lang="ar-SA" dirty="0" smtClean="0"/>
              <a:t>مؤسسة النقد العربي السعودي :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92500" lnSpcReduction="20000"/>
          </a:bodyPr>
          <a:lstStyle/>
          <a:p>
            <a:r>
              <a:rPr lang="ar-SA" dirty="0" smtClean="0">
                <a:solidFill>
                  <a:schemeClr val="accent2">
                    <a:lumMod val="50000"/>
                  </a:schemeClr>
                </a:solidFill>
              </a:rPr>
              <a:t>وظيفتها</a:t>
            </a:r>
            <a:r>
              <a:rPr lang="ar-SA" dirty="0" smtClean="0"/>
              <a:t>: </a:t>
            </a:r>
            <a:endParaRPr lang="en-US" dirty="0" smtClean="0"/>
          </a:p>
          <a:p>
            <a:r>
              <a:rPr lang="ar-SA" dirty="0" smtClean="0"/>
              <a:t>تتولى مهام البنك المركزي لأموال الدولة حيث تم فيها إيداع كافه إيرادات الدولة ومنها يتم سحب كل النفقات</a:t>
            </a:r>
            <a:endParaRPr lang="en-US" dirty="0" smtClean="0"/>
          </a:p>
          <a:p>
            <a:pPr>
              <a:buNone/>
            </a:pPr>
            <a:endParaRPr lang="en-US" dirty="0" smtClean="0"/>
          </a:p>
          <a:p>
            <a:r>
              <a:rPr lang="ar-SA" dirty="0" smtClean="0"/>
              <a:t>*يقتصر دور الوزارات والمصالح والوحدات الحكومية على إيداع متحصلاتها من الإيرادات في مؤسسة النقد العربي السعودي لحساب وزاره المالية في حين تقوم في مجال الإنفاق بسحب أوامر الدفع وترسلها لوزارة المالية التي تتولى إصدار الشيكات مسحوبة على مؤسسة النقد العربي السعودي لأمر تلك الوزارات والمصالح والوحدات الحكومية </a:t>
            </a:r>
            <a:endParaRPr lang="en-US" dirty="0" smtClean="0"/>
          </a:p>
          <a:p>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50" y="2214554"/>
            <a:ext cx="7498080" cy="1143000"/>
          </a:xfrm>
        </p:spPr>
        <p:txBody>
          <a:bodyPr/>
          <a:lstStyle/>
          <a:p>
            <a:r>
              <a:rPr lang="ar-SA" dirty="0" smtClean="0"/>
              <a:t>اولا: الرقابة المالية</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428604"/>
            <a:ext cx="7498080" cy="1143000"/>
          </a:xfrm>
        </p:spPr>
        <p:txBody>
          <a:bodyPr>
            <a:normAutofit fontScale="90000"/>
          </a:bodyPr>
          <a:lstStyle/>
          <a:p>
            <a:pPr lvl="0"/>
            <a:r>
              <a:rPr lang="ar-SA" dirty="0" smtClean="0"/>
              <a:t>كيف تتم العلاقة المحاسبية بين وزارة المالية ومؤسسة النقد العربي السعودي ؟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70000" lnSpcReduction="20000"/>
          </a:bodyPr>
          <a:lstStyle/>
          <a:p>
            <a:r>
              <a:rPr lang="ar-SA" sz="3400" dirty="0" smtClean="0"/>
              <a:t>تتم من خلال </a:t>
            </a:r>
            <a:r>
              <a:rPr lang="ar-SA" sz="3400" dirty="0" smtClean="0">
                <a:solidFill>
                  <a:schemeClr val="accent2">
                    <a:lumMod val="50000"/>
                  </a:schemeClr>
                </a:solidFill>
              </a:rPr>
              <a:t>الحساب الجاري الممسوك </a:t>
            </a:r>
            <a:r>
              <a:rPr lang="ar-SA" sz="3400" dirty="0" smtClean="0"/>
              <a:t>بينهما والمسمى في دفاتر المؤسسة </a:t>
            </a:r>
            <a:r>
              <a:rPr lang="ar-SA" sz="3400" dirty="0" smtClean="0">
                <a:solidFill>
                  <a:schemeClr val="accent2">
                    <a:lumMod val="50000"/>
                  </a:schemeClr>
                </a:solidFill>
              </a:rPr>
              <a:t>بجاري الحكومة أو جاري المالية</a:t>
            </a:r>
            <a:r>
              <a:rPr lang="ar-SA" sz="3400" dirty="0" smtClean="0"/>
              <a:t>... </a:t>
            </a:r>
            <a:endParaRPr lang="en-US" sz="3400" dirty="0" smtClean="0"/>
          </a:p>
          <a:p>
            <a:r>
              <a:rPr lang="ar-SA" sz="3400" dirty="0" smtClean="0"/>
              <a:t>حيث يجعل ( </a:t>
            </a:r>
            <a:r>
              <a:rPr lang="ar-SA" sz="3400" dirty="0" smtClean="0">
                <a:solidFill>
                  <a:schemeClr val="accent2">
                    <a:lumMod val="50000"/>
                  </a:schemeClr>
                </a:solidFill>
              </a:rPr>
              <a:t>دائن</a:t>
            </a:r>
            <a:r>
              <a:rPr lang="ar-SA" sz="3400" dirty="0" smtClean="0"/>
              <a:t> ) بجميع المبالغ التي تودعها الوزارات والمصالح الحكومية خزينة المؤسسة أو ما يتم إلغاؤه من الاعتمادات المستندية  أو من الشيكات المحجوزة . ويجعل (</a:t>
            </a:r>
            <a:r>
              <a:rPr lang="ar-SA" sz="3400" dirty="0" smtClean="0">
                <a:solidFill>
                  <a:schemeClr val="accent2">
                    <a:lumMod val="50000"/>
                  </a:schemeClr>
                </a:solidFill>
              </a:rPr>
              <a:t>مدين</a:t>
            </a:r>
            <a:r>
              <a:rPr lang="ar-SA" sz="3400" dirty="0" smtClean="0"/>
              <a:t> ) بالشيكات المسحوبة عليها لأمر هذه الوزارات والمصالح والوحدات الحكومية أو ما يتم حجز قيمته في حساب التأمينات " اعتمادات مستنديه " خصما على حساب جاري الحكومة .. ويقابل هذا الحساب ويعاكسه ( </a:t>
            </a:r>
            <a:r>
              <a:rPr lang="ar-SA" sz="3400" dirty="0" smtClean="0">
                <a:solidFill>
                  <a:schemeClr val="accent2">
                    <a:lumMod val="50000"/>
                  </a:schemeClr>
                </a:solidFill>
              </a:rPr>
              <a:t>حساب جاري مؤسسة النقد الممسوك </a:t>
            </a:r>
            <a:r>
              <a:rPr lang="ar-SA" sz="3400" dirty="0" smtClean="0"/>
              <a:t>) بمعرفة الإدارة العامة للحسابات بوزارة المالية حيث يجعل (</a:t>
            </a:r>
            <a:r>
              <a:rPr lang="ar-SA" sz="3400" dirty="0" smtClean="0">
                <a:solidFill>
                  <a:schemeClr val="accent2">
                    <a:lumMod val="50000"/>
                  </a:schemeClr>
                </a:solidFill>
              </a:rPr>
              <a:t>مدين</a:t>
            </a:r>
            <a:r>
              <a:rPr lang="ar-SA" sz="3400" dirty="0" smtClean="0"/>
              <a:t>) بكل ما يودع لدى المؤسسة لمعرفه الوزارات والوحدات الحكومية والمصالح أو ما يتم إلغاؤه من الاعتمادات المستندية أو من الشيكات المحجوزة ويجعل (</a:t>
            </a:r>
            <a:r>
              <a:rPr lang="ar-SA" sz="3400" dirty="0" smtClean="0">
                <a:solidFill>
                  <a:schemeClr val="accent2">
                    <a:lumMod val="50000"/>
                  </a:schemeClr>
                </a:solidFill>
              </a:rPr>
              <a:t>دائن</a:t>
            </a:r>
            <a:r>
              <a:rPr lang="ar-SA" sz="3400" dirty="0" smtClean="0"/>
              <a:t>) بالشيكات المحجوزة عليها لأمر هذه المصالح والوحدات الحكومية </a:t>
            </a:r>
            <a:r>
              <a:rPr lang="ar-SA" sz="3400" dirty="0" err="1" smtClean="0"/>
              <a:t>اوعند</a:t>
            </a:r>
            <a:r>
              <a:rPr lang="ar-SA" sz="3400" dirty="0" smtClean="0"/>
              <a:t> الفتح أو الإضافة للاعتمادات المستندية </a:t>
            </a:r>
            <a:r>
              <a:rPr lang="ar-SA" dirty="0" smtClean="0"/>
              <a:t>.</a:t>
            </a:r>
            <a:endParaRPr lang="en-US" dirty="0" smtClean="0"/>
          </a:p>
          <a:p>
            <a:r>
              <a:rPr lang="ar-SA" dirty="0" smtClean="0"/>
              <a:t> </a:t>
            </a:r>
            <a:endParaRPr lang="en-US" dirty="0" smtClean="0"/>
          </a:p>
          <a:p>
            <a:endParaRPr lang="ar-E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مؤسسة النقد العربي السعودي :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85000" lnSpcReduction="20000"/>
          </a:bodyPr>
          <a:lstStyle/>
          <a:p>
            <a:pPr lvl="0"/>
            <a:r>
              <a:rPr lang="ar-SA" dirty="0" smtClean="0"/>
              <a:t>ترسل مؤسسة النقد السعودي إلى الإدارة العامة إشعارات بالمبالغ التي تم إيداعها أو صرفها وترسل في نهاية كل شهر كشوف تفصيلية بالمبالغ التي تم قبضها وتم صرفها وبعد الانتهاء فان ما يتبقى في حساب جاري الحكومة يعتبر وافر نقديا يتم تحويله إلى احتياطي النقدي ويرسل إشعار بذلك لوزارة المالية </a:t>
            </a:r>
            <a:endParaRPr lang="en-US" dirty="0" smtClean="0"/>
          </a:p>
          <a:p>
            <a:r>
              <a:rPr lang="en-US" dirty="0" smtClean="0"/>
              <a:t> </a:t>
            </a:r>
          </a:p>
          <a:p>
            <a:r>
              <a:rPr lang="ar-SA" dirty="0" smtClean="0"/>
              <a:t>وقد تنتهي السنة المالية دون إن يتقدم بعض حملة الشيكات لصرف قيمتها ونتيجة لذلك ادخل تعديل على نظام المحاسبة الحكومية  يقضي بفتح حساب جديد يتم بموجبه حجز قيمة الشيكات في حساب الشيكات المحجوزة خصما على حساب جاري الحكومة وإذا مضى على الشيكات المحجوزة </a:t>
            </a:r>
            <a:r>
              <a:rPr lang="ar-SA" u="sng" dirty="0" smtClean="0">
                <a:solidFill>
                  <a:schemeClr val="accent2">
                    <a:lumMod val="50000"/>
                  </a:schemeClr>
                </a:solidFill>
              </a:rPr>
              <a:t>ثلاث سنوات</a:t>
            </a:r>
            <a:r>
              <a:rPr lang="ar-SA" dirty="0" smtClean="0">
                <a:solidFill>
                  <a:schemeClr val="accent2">
                    <a:lumMod val="50000"/>
                  </a:schemeClr>
                </a:solidFill>
              </a:rPr>
              <a:t> </a:t>
            </a:r>
            <a:r>
              <a:rPr lang="ar-SA" dirty="0" smtClean="0"/>
              <a:t>دون صرفها يتم إلغاؤها بإضافة قيمتها لحساب جاري الحكومة </a:t>
            </a:r>
            <a:endParaRPr lang="ar-E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ديوان المراقبة العامة </a:t>
            </a:r>
            <a:endParaRPr lang="ar-EG" dirty="0"/>
          </a:p>
        </p:txBody>
      </p:sp>
      <p:sp>
        <p:nvSpPr>
          <p:cNvPr id="3" name="Content Placeholder 2"/>
          <p:cNvSpPr>
            <a:spLocks noGrp="1"/>
          </p:cNvSpPr>
          <p:nvPr>
            <p:ph idx="1"/>
          </p:nvPr>
        </p:nvSpPr>
        <p:spPr/>
        <p:txBody>
          <a:bodyPr>
            <a:normAutofit fontScale="92500" lnSpcReduction="20000"/>
          </a:bodyPr>
          <a:lstStyle/>
          <a:p>
            <a:r>
              <a:rPr lang="ar-SA" dirty="0" smtClean="0">
                <a:solidFill>
                  <a:schemeClr val="accent2">
                    <a:lumMod val="50000"/>
                  </a:schemeClr>
                </a:solidFill>
              </a:rPr>
              <a:t>وظيفته: </a:t>
            </a:r>
            <a:endParaRPr lang="en-US" dirty="0" smtClean="0">
              <a:solidFill>
                <a:schemeClr val="accent2">
                  <a:lumMod val="50000"/>
                </a:schemeClr>
              </a:solidFill>
            </a:endParaRPr>
          </a:p>
          <a:p>
            <a:r>
              <a:rPr lang="ar-SA" dirty="0" smtClean="0"/>
              <a:t>يختص بالرقابة اللاحقة (أي ما بعد الصرف) لجميع عائدات ونفقات الحكومة ومراقبة كافة موارد الدولة من وجه نظر الانتفاع السليم من تلك الموارد وحمايته ورقابة ديوان المراقبة هي رقابة خارجية.. وهي في الأساس رقابة مستنديه وللديوان سلطة طلب أي إيضاحات من الجهات التي تدخل في اختصاصه ويرفع تقريره السنوي للملك.</a:t>
            </a:r>
            <a:endParaRPr lang="en-US" dirty="0" smtClean="0"/>
          </a:p>
          <a:p>
            <a:pPr lvl="0"/>
            <a:r>
              <a:rPr lang="ar-SA" dirty="0" smtClean="0"/>
              <a:t>قد تكون الرقابة شامله ومع ذلك يجوز إجراء الرقابة على أساس العينات وفق لنسب مئوية تحدد بطريقة سرية بمعرفة رئيس الديوان المراقبة العامة </a:t>
            </a:r>
            <a:endParaRPr lang="en-US" dirty="0" smtClean="0"/>
          </a:p>
          <a:p>
            <a:r>
              <a:rPr lang="ar-SA" dirty="0" smtClean="0"/>
              <a:t>*ولرئيس الديوان الحق في تحديد مكان عمليات الفحص والمراجعة والتفتيش في مقار الجهات الخاضعة لراقبته </a:t>
            </a:r>
            <a:endParaRPr lang="en-US" dirty="0" smtClean="0"/>
          </a:p>
          <a:p>
            <a:endParaRPr lang="ar-E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وبصفه عامه فان أهم اختصاصات ديوان المراقبة العامة ما يلي: </a:t>
            </a:r>
            <a:endParaRPr lang="ar-EG" dirty="0"/>
          </a:p>
        </p:txBody>
      </p:sp>
      <p:sp>
        <p:nvSpPr>
          <p:cNvPr id="3" name="Content Placeholder 2"/>
          <p:cNvSpPr>
            <a:spLocks noGrp="1"/>
          </p:cNvSpPr>
          <p:nvPr>
            <p:ph idx="1"/>
          </p:nvPr>
        </p:nvSpPr>
        <p:spPr/>
        <p:txBody>
          <a:bodyPr>
            <a:normAutofit fontScale="77500" lnSpcReduction="20000"/>
          </a:bodyPr>
          <a:lstStyle/>
          <a:p>
            <a:pPr lvl="0"/>
            <a:r>
              <a:rPr lang="ar-SA" dirty="0" smtClean="0"/>
              <a:t>1-التحقق من صحة حسابات الإيرادات والتأكد من أنها محصله وفق للنظم والتعليمات وتم إيداعها لمؤسسة النقد العربي السعودي في المواعيد المحددة </a:t>
            </a:r>
            <a:endParaRPr lang="en-US" dirty="0" smtClean="0"/>
          </a:p>
          <a:p>
            <a:pPr lvl="0"/>
            <a:r>
              <a:rPr lang="ar-SA" dirty="0" smtClean="0"/>
              <a:t>2-التحقق من صحة حسابات النفقات وأنها وفق النظم والتعليمات ومراجعة مستندات الصرف </a:t>
            </a:r>
            <a:endParaRPr lang="en-US" dirty="0" smtClean="0"/>
          </a:p>
          <a:p>
            <a:pPr lvl="0"/>
            <a:r>
              <a:rPr lang="ar-SA" dirty="0" smtClean="0"/>
              <a:t>3-مراجعة إجراءات الشراء وتعاقد والتأكد بأنها وفقا لنظام مشتريات الحكومة </a:t>
            </a:r>
            <a:endParaRPr lang="en-US" dirty="0" smtClean="0"/>
          </a:p>
          <a:p>
            <a:pPr lvl="0"/>
            <a:r>
              <a:rPr lang="ar-SA" dirty="0" smtClean="0"/>
              <a:t>4-التفتيش عن المستودعات والتأكد من سلامة الإجراءات المتبعة في المحافظة على أموال الدولة وفقا لقواعد المستودعات الحكومية </a:t>
            </a:r>
            <a:endParaRPr lang="en-US" dirty="0" smtClean="0"/>
          </a:p>
          <a:p>
            <a:pPr lvl="0"/>
            <a:r>
              <a:rPr lang="ar-SA" dirty="0" smtClean="0"/>
              <a:t>5-التفتيش على صناديق الأموال والسلف المستديمة والمؤقتة الموجودة في الوحدات الحكومية وإجراء الجرد المفاجئ للتحقق من تطابقها مع الدفاتر </a:t>
            </a:r>
            <a:endParaRPr lang="en-US" dirty="0" smtClean="0"/>
          </a:p>
          <a:p>
            <a:pPr lvl="0"/>
            <a:r>
              <a:rPr lang="ar-SA" dirty="0" smtClean="0"/>
              <a:t>6-مراجعة الحساب الختامي للدولة وتقويم الأداء وفقا لتقديرات الميزانية </a:t>
            </a:r>
            <a:endParaRPr lang="en-US" dirty="0" smtClean="0"/>
          </a:p>
          <a:p>
            <a:endParaRPr lang="ar-E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 الرقابة المالية على تنفيذ الميزانية والحسابات الحكومية تتم بواسطة </a:t>
            </a:r>
            <a:r>
              <a:rPr lang="ar-SA" u="sng" dirty="0" smtClean="0"/>
              <a:t>ثلاثة إطراف:</a:t>
            </a:r>
            <a:r>
              <a:rPr lang="ar-SA" dirty="0" smtClean="0"/>
              <a:t> </a:t>
            </a:r>
            <a:endParaRPr lang="ar-EG" dirty="0"/>
          </a:p>
        </p:txBody>
      </p:sp>
      <p:sp>
        <p:nvSpPr>
          <p:cNvPr id="3" name="Content Placeholder 2"/>
          <p:cNvSpPr>
            <a:spLocks noGrp="1"/>
          </p:cNvSpPr>
          <p:nvPr>
            <p:ph idx="1"/>
          </p:nvPr>
        </p:nvSpPr>
        <p:spPr/>
        <p:txBody>
          <a:bodyPr>
            <a:normAutofit lnSpcReduction="10000"/>
          </a:bodyPr>
          <a:lstStyle/>
          <a:p>
            <a:r>
              <a:rPr lang="ar-SA" dirty="0" smtClean="0">
                <a:solidFill>
                  <a:schemeClr val="accent2">
                    <a:lumMod val="50000"/>
                  </a:schemeClr>
                </a:solidFill>
              </a:rPr>
              <a:t>الأولى / بواسطة السلطة التنفيذية ذاتها وهو ما تقوم به وزارة المالية باعتبارها الجهة المسئولة عن إعمال الميزانية من إعداد وتنفيذ ورقابة </a:t>
            </a:r>
            <a:endParaRPr lang="en-US" dirty="0" smtClean="0">
              <a:solidFill>
                <a:schemeClr val="accent2">
                  <a:lumMod val="50000"/>
                </a:schemeClr>
              </a:solidFill>
            </a:endParaRPr>
          </a:p>
          <a:p>
            <a:r>
              <a:rPr lang="ar-SA" dirty="0" smtClean="0"/>
              <a:t> </a:t>
            </a:r>
            <a:endParaRPr lang="en-US" dirty="0" smtClean="0"/>
          </a:p>
          <a:p>
            <a:r>
              <a:rPr lang="ar-SA" dirty="0" smtClean="0">
                <a:solidFill>
                  <a:schemeClr val="accent2">
                    <a:lumMod val="50000"/>
                  </a:schemeClr>
                </a:solidFill>
              </a:rPr>
              <a:t>الثانية / بواسطة جهاز مستقل عن السلطة التنفيذية وهو ديوان المراقبة الذي يصدر تقرير سنوي يرفعه للملك </a:t>
            </a:r>
            <a:endParaRPr lang="en-US" dirty="0" smtClean="0">
              <a:solidFill>
                <a:schemeClr val="accent2">
                  <a:lumMod val="50000"/>
                </a:schemeClr>
              </a:solidFill>
            </a:endParaRPr>
          </a:p>
          <a:p>
            <a:r>
              <a:rPr lang="ar-SA" dirty="0" smtClean="0"/>
              <a:t> </a:t>
            </a:r>
            <a:endParaRPr lang="en-US" dirty="0" smtClean="0"/>
          </a:p>
          <a:p>
            <a:r>
              <a:rPr lang="ar-SA" dirty="0" smtClean="0">
                <a:solidFill>
                  <a:schemeClr val="accent2">
                    <a:lumMod val="50000"/>
                  </a:schemeClr>
                </a:solidFill>
              </a:rPr>
              <a:t>الثالثة / مجلس الوزراء الذي يمارس رقابته عند طلب اعتمادات اضافيه وعند الموافقة على الحساب الختامي للدولة </a:t>
            </a:r>
            <a:endParaRPr lang="ar-EG"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488" y="2714620"/>
            <a:ext cx="4565673" cy="754053"/>
          </a:xfrm>
          <a:prstGeom prst="rect">
            <a:avLst/>
          </a:prstGeom>
        </p:spPr>
        <p:txBody>
          <a:bodyPr wrap="none">
            <a:spAutoFit/>
          </a:bodyPr>
          <a:lstStyle/>
          <a:p>
            <a:pPr algn="l">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ثالثا : الحسابات الحكومية</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0"/>
            <a:ext cx="857252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2">
                    <a:lumMod val="50000"/>
                  </a:schemeClr>
                </a:solidFill>
                <a:effectLst/>
                <a:latin typeface="Calibri" pitchFamily="34" charset="0"/>
                <a:ea typeface="Calibri" pitchFamily="34" charset="0"/>
                <a:cs typeface="Arial" pitchFamily="34" charset="0"/>
              </a:rPr>
              <a:t>ثالثا : الحسابات الحكومية :</a:t>
            </a:r>
          </a:p>
          <a:p>
            <a:pPr marL="342900" indent="-342900" algn="just" fontAlgn="base">
              <a:spcBef>
                <a:spcPct val="0"/>
              </a:spcBef>
              <a:spcAft>
                <a:spcPct val="0"/>
              </a:spcAft>
              <a:buFont typeface="+mj-lt"/>
              <a:buAutoNum type="arabicPeriod"/>
            </a:pPr>
            <a:r>
              <a:rPr lang="ar-SA" sz="2000" dirty="0" smtClean="0"/>
              <a:t>حسابات الميزانية.</a:t>
            </a:r>
            <a:endParaRPr lang="en-US" sz="2000" dirty="0"/>
          </a:p>
          <a:p>
            <a:pPr marL="342900" indent="-342900" algn="just" fontAlgn="base">
              <a:spcBef>
                <a:spcPct val="0"/>
              </a:spcBef>
              <a:spcAft>
                <a:spcPct val="0"/>
              </a:spcAft>
              <a:buFont typeface="+mj-lt"/>
              <a:buAutoNum type="arabicPeriod"/>
            </a:pPr>
            <a:r>
              <a:rPr lang="ar-SA" sz="2000" dirty="0" smtClean="0"/>
              <a:t>حسابات </a:t>
            </a:r>
            <a:r>
              <a:rPr lang="ar-SA" sz="2000" dirty="0"/>
              <a:t>التسوية </a:t>
            </a:r>
            <a:r>
              <a:rPr lang="ar-SA" sz="2000" dirty="0" smtClean="0"/>
              <a:t>.</a:t>
            </a:r>
            <a:endParaRPr lang="en-US" sz="2000" dirty="0"/>
          </a:p>
          <a:p>
            <a:pPr marL="342900" indent="-342900" algn="just" fontAlgn="base">
              <a:spcBef>
                <a:spcPct val="0"/>
              </a:spcBef>
              <a:spcAft>
                <a:spcPct val="0"/>
              </a:spcAft>
              <a:buFont typeface="+mj-lt"/>
              <a:buAutoNum type="arabicPeriod"/>
            </a:pPr>
            <a:r>
              <a:rPr lang="ar-SA" sz="2000" dirty="0" smtClean="0"/>
              <a:t>الحسابات </a:t>
            </a:r>
            <a:r>
              <a:rPr lang="ar-SA" sz="2000" dirty="0"/>
              <a:t>المركزية </a:t>
            </a:r>
            <a:r>
              <a:rPr lang="ar-SA" sz="2000" dirty="0" smtClean="0"/>
              <a:t>. </a:t>
            </a:r>
          </a:p>
          <a:p>
            <a:pPr marL="342900" indent="-342900" algn="just" fontAlgn="base">
              <a:spcBef>
                <a:spcPct val="0"/>
              </a:spcBef>
              <a:spcAft>
                <a:spcPct val="0"/>
              </a:spcAft>
            </a:pPr>
            <a:endParaRPr lang="ar-SA" dirty="0" smtClean="0"/>
          </a:p>
          <a:p>
            <a:pPr marL="342900" indent="-342900" algn="just" fontAlgn="base">
              <a:spcBef>
                <a:spcPct val="0"/>
              </a:spcBef>
              <a:spcAft>
                <a:spcPct val="0"/>
              </a:spcAft>
              <a:buFont typeface="+mj-lt"/>
              <a:buAutoNum type="arabicPeriod"/>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Diagram 5"/>
          <p:cNvGraphicFramePr/>
          <p:nvPr/>
        </p:nvGraphicFramePr>
        <p:xfrm>
          <a:off x="2143108" y="22145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889844"/>
            <a:ext cx="7572428" cy="4678204"/>
          </a:xfrm>
          <a:prstGeom prst="rect">
            <a:avLst/>
          </a:prstGeom>
        </p:spPr>
        <p:txBody>
          <a:bodyPr wrap="square">
            <a:spAutoFit/>
          </a:bodyPr>
          <a:lstStyle/>
          <a:p>
            <a:pPr lvl="0"/>
            <a:r>
              <a:rPr lang="ar-SA" sz="2000" b="1" i="1" u="sng" dirty="0" smtClean="0"/>
              <a:t>2</a:t>
            </a:r>
            <a:r>
              <a:rPr lang="en-US" sz="2000" b="1" i="1" u="sng" dirty="0" smtClean="0"/>
              <a:t>.</a:t>
            </a:r>
            <a:r>
              <a:rPr lang="ar-SA" sz="2000" b="1" i="1" u="sng" dirty="0" smtClean="0"/>
              <a:t> حسابات التسوية :</a:t>
            </a:r>
            <a:endParaRPr lang="en-US" sz="2000" b="1" i="1" u="sng" dirty="0" smtClean="0"/>
          </a:p>
          <a:p>
            <a:r>
              <a:rPr lang="ar-SA" dirty="0" smtClean="0"/>
              <a:t>يقيد بحسابات </a:t>
            </a:r>
            <a:r>
              <a:rPr lang="ar-SA" dirty="0" smtClean="0"/>
              <a:t>التسوية المبالغ التي لا يتسنى خصمها على بنود المصروفات أو إضافتها لبنود الإيرادات مباشرة لكونها لا تمثل مصروفا أو إيرادا .</a:t>
            </a:r>
          </a:p>
          <a:p>
            <a:endParaRPr lang="en-US" dirty="0" smtClean="0"/>
          </a:p>
          <a:p>
            <a:endParaRPr lang="ar-SA" dirty="0" smtClean="0"/>
          </a:p>
          <a:p>
            <a:endParaRPr lang="ar-SA" dirty="0"/>
          </a:p>
          <a:p>
            <a:endParaRPr lang="ar-SA" dirty="0" smtClean="0"/>
          </a:p>
          <a:p>
            <a:endParaRPr lang="ar-SA" dirty="0"/>
          </a:p>
          <a:p>
            <a:endParaRPr lang="ar-SA" b="1" u="sng" dirty="0" smtClean="0">
              <a:solidFill>
                <a:schemeClr val="bg2">
                  <a:lumMod val="50000"/>
                </a:schemeClr>
              </a:solidFill>
            </a:endParaRPr>
          </a:p>
          <a:p>
            <a:r>
              <a:rPr lang="ar-SA" sz="2000" b="1" u="sng" dirty="0" smtClean="0">
                <a:solidFill>
                  <a:schemeClr val="bg2">
                    <a:lumMod val="50000"/>
                  </a:schemeClr>
                </a:solidFill>
              </a:rPr>
              <a:t>1ـ الحسابات الشخصية :</a:t>
            </a:r>
            <a:endParaRPr lang="en-US" sz="2000" b="1" u="sng" dirty="0" smtClean="0">
              <a:solidFill>
                <a:schemeClr val="bg2">
                  <a:lumMod val="50000"/>
                </a:schemeClr>
              </a:solidFill>
            </a:endParaRPr>
          </a:p>
          <a:p>
            <a:r>
              <a:rPr lang="ar-SA" dirty="0" smtClean="0"/>
              <a:t>هي حسابات مؤقتة يتوقف بقاؤها في الدفاتر على طبيعة وظروف كل مبلغ وتتمثل في </a:t>
            </a:r>
            <a:r>
              <a:rPr lang="ar-SA" u="sng" dirty="0" smtClean="0"/>
              <a:t>حسابات الأمانات </a:t>
            </a:r>
            <a:r>
              <a:rPr lang="ar-SA" dirty="0" smtClean="0"/>
              <a:t>ذات الطبيعة الدائنة </a:t>
            </a:r>
            <a:r>
              <a:rPr lang="ar-SA" u="sng" dirty="0" smtClean="0"/>
              <a:t>وحسابات العهد </a:t>
            </a:r>
            <a:r>
              <a:rPr lang="ar-SA" dirty="0" smtClean="0"/>
              <a:t>ذات الطبيعة المدينة </a:t>
            </a:r>
            <a:r>
              <a:rPr lang="ar-SA" dirty="0" smtClean="0"/>
              <a:t>.</a:t>
            </a:r>
          </a:p>
          <a:p>
            <a:endParaRPr lang="ar-SA" dirty="0" smtClean="0"/>
          </a:p>
          <a:p>
            <a:r>
              <a:rPr lang="ar-SA" sz="2400" dirty="0" smtClean="0">
                <a:solidFill>
                  <a:schemeClr val="accent2">
                    <a:lumMod val="75000"/>
                  </a:schemeClr>
                </a:solidFill>
              </a:rPr>
              <a:t>أ/ حسابات الامانات : </a:t>
            </a:r>
            <a:r>
              <a:rPr lang="ar-SA" dirty="0" smtClean="0"/>
              <a:t>تقيد في حسابات الامانات </a:t>
            </a:r>
            <a:r>
              <a:rPr lang="ar-SA" dirty="0"/>
              <a:t>المبالغ الثابتة في ذمة الحكومة لشخص أو لجهة معينة </a:t>
            </a:r>
            <a:r>
              <a:rPr lang="ar-SA" dirty="0" smtClean="0"/>
              <a:t>بحي</a:t>
            </a:r>
            <a:r>
              <a:rPr lang="ar-SA" dirty="0"/>
              <a:t>ث</a:t>
            </a:r>
            <a:r>
              <a:rPr lang="ar-SA" dirty="0" smtClean="0"/>
              <a:t> تعاد هذه المبالغ لأصحابها </a:t>
            </a:r>
            <a:r>
              <a:rPr lang="ar-SA" dirty="0"/>
              <a:t>أو يتم التصرف فيها بمجرد انتهاء الغرض الذي من أجله خصصت الحكومة هذه </a:t>
            </a:r>
            <a:r>
              <a:rPr lang="ar-SA" dirty="0" smtClean="0"/>
              <a:t>الأمانات .</a:t>
            </a:r>
            <a:endParaRPr lang="en-US" dirty="0" smtClean="0"/>
          </a:p>
        </p:txBody>
      </p:sp>
      <p:graphicFrame>
        <p:nvGraphicFramePr>
          <p:cNvPr id="5" name="Diagram 4"/>
          <p:cNvGraphicFramePr/>
          <p:nvPr/>
        </p:nvGraphicFramePr>
        <p:xfrm>
          <a:off x="1857356" y="1785926"/>
          <a:ext cx="5834082" cy="15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00100" y="428604"/>
            <a:ext cx="785818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وتقسم الأمانات إلى اربعة أنواع :</a:t>
            </a:r>
          </a:p>
          <a:p>
            <a:pPr marL="0" marR="0" lvl="0" indent="0" algn="justLow" defTabSz="914400" rtl="1" eaLnBrk="1" fontAlgn="base" latinLnBrk="0" hangingPunct="1">
              <a:lnSpc>
                <a:spcPct val="100000"/>
              </a:lnSpc>
              <a:spcBef>
                <a:spcPct val="0"/>
              </a:spcBef>
              <a:spcAft>
                <a:spcPct val="0"/>
              </a:spcAft>
              <a:buClrTx/>
              <a:buSzTx/>
              <a:buFontTx/>
              <a:buNone/>
              <a:tabLst/>
            </a:pPr>
            <a:endParaRPr lang="ar-SA" dirty="0">
              <a:latin typeface="Calibri" pitchFamily="34" charset="0"/>
              <a:cs typeface="Arial" pitchFamily="34" charset="0"/>
            </a:endParaRPr>
          </a:p>
          <a:p>
            <a:pPr marL="342900" lvl="0" indent="-342900" algn="justLow" eaLnBrk="0" fontAlgn="base" hangingPunct="0">
              <a:spcBef>
                <a:spcPct val="0"/>
              </a:spcBef>
              <a:spcAft>
                <a:spcPct val="0"/>
              </a:spcAft>
              <a:buFont typeface="Wingdings" pitchFamily="2" charset="2"/>
              <a:buChar char="v"/>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 الأمانات _ تأمينات نقدية: </a:t>
            </a:r>
          </a:p>
          <a:p>
            <a:pPr marL="342900" lvl="0" indent="-342900" algn="justLow" eaLnBrk="0" fontAlgn="base" hangingPunct="0">
              <a:spcBef>
                <a:spcPct val="0"/>
              </a:spcBef>
              <a:spcAft>
                <a:spcPct val="0"/>
              </a:spcAft>
            </a:pPr>
            <a:r>
              <a:rPr lang="ar-SA" dirty="0" smtClean="0">
                <a:latin typeface="Calibri" pitchFamily="34" charset="0"/>
                <a:ea typeface="Calibri" pitchFamily="34"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وتمثل المبالغ النقدية المحصلة من الغير و</a:t>
            </a:r>
            <a:r>
              <a:rPr lang="ar-SA" dirty="0" smtClean="0"/>
              <a:t>ذ</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لك فقط في بعض أعمال البلديات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حسابات الأمانات _ مرتجع رواتب :</a:t>
            </a:r>
            <a:endParaRPr kumimoji="0" lang="en-US" b="1" i="0" u="sng" strike="noStrike" cap="none" normalizeH="0" baseline="0" dirty="0" smtClean="0">
              <a:ln>
                <a:noFill/>
              </a:ln>
              <a:solidFill>
                <a:schemeClr val="accent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صافي الرواتب والأجور والمكافآت والبدلات الشهرية التي لم تصرف لأصحابها في خلال خمسة عشر يوما من تاريخ استلام مندوب الصرف لقيمتها بسبب غياب أصحابها أو لأي سبب آخر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 الأمانات – المتنوعة:</a:t>
            </a:r>
            <a:endParaRPr kumimoji="0" lang="en-US" b="1" i="0" u="sng" strike="noStrike" cap="none" normalizeH="0" baseline="0" dirty="0" smtClean="0">
              <a:ln>
                <a:noFill/>
              </a:ln>
              <a:solidFill>
                <a:schemeClr val="accent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المبالغ النقدية المحصلة من الغير ولا يتم إضافتها مباشرة لإرادات لكونها ليست إيرادا أو لعدم استيفاء المستندات أو الإجراءات كما تمثل المبالغ المحسومة من استحقاقات الغير لأغراض مصلحيه خاصة مثل المبالغ المخصومة من مرتبات الموظفين على ذمة تسديدها بعد ذلك لمصلحة معاشات التقاعد , ومن ثم لا يجوز الخصم على المصروفات الميزانية والتعلية في حسابات الأمانات سواء كان ذلك خلال السنة المالية أو في نهايتها ماعدا استحقاقات معاشات التقاعد والتأمينات وبنك التسليف وأرصدة الاعتمادات المستندية.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حسابات الأمانات – مقابل اعتمادات مستندية قائمة:</a:t>
            </a:r>
            <a:endParaRPr kumimoji="0" lang="en-US" b="1" i="0" u="sng" strike="noStrike" cap="none" normalizeH="0" baseline="0" dirty="0" smtClean="0">
              <a:ln>
                <a:noFill/>
              </a:ln>
              <a:solidFill>
                <a:schemeClr val="accent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مبالغ الاعتمادات المستندية التي فتحت أثناء السنة المالية وانتهت السنة المالية دون ورود مستنداتها أو جزء منها حيث يتم خصرها ثم يخصم رصيدها على حساب مصروفات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الميزانية .</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571480"/>
            <a:ext cx="7715272" cy="5447645"/>
          </a:xfrm>
          <a:prstGeom prst="rect">
            <a:avLst/>
          </a:prstGeom>
        </p:spPr>
        <p:txBody>
          <a:bodyPr wrap="square">
            <a:spAutoFit/>
          </a:bodyPr>
          <a:lstStyle/>
          <a:p>
            <a:r>
              <a:rPr lang="ar-SA" sz="2400" dirty="0" smtClean="0">
                <a:solidFill>
                  <a:schemeClr val="accent2">
                    <a:lumMod val="75000"/>
                  </a:schemeClr>
                </a:solidFill>
              </a:rPr>
              <a:t>ب/ حسابات العهد :</a:t>
            </a:r>
          </a:p>
          <a:p>
            <a:r>
              <a:rPr lang="ar-SA" dirty="0" smtClean="0">
                <a:latin typeface="Calibri" pitchFamily="34" charset="0"/>
                <a:ea typeface="Calibri" pitchFamily="34" charset="0"/>
                <a:cs typeface="Arial" pitchFamily="34" charset="0"/>
              </a:rPr>
              <a:t>ويقيد في حسابات العهد المبالغ المستحقة لجهة حكومية طرف شخص أو جهة معينة ويلزم تحصيلها أو تسويتها عند انتهاء الغرض منها وتتم تسوية حسابات العهد بجعلها دائنة عند تسوية المبلغ جزئيا أو كليا لكونها تؤدي إلى تخفيض حسابات العهد.</a:t>
            </a:r>
          </a:p>
          <a:p>
            <a:r>
              <a:rPr lang="ar-SA" dirty="0" smtClean="0">
                <a:latin typeface="Calibri" pitchFamily="34" charset="0"/>
                <a:cs typeface="Arial" pitchFamily="34" charset="0"/>
              </a:rPr>
              <a:t>وتقسم العهد الى اربعة انواع :</a:t>
            </a:r>
          </a:p>
          <a:p>
            <a:pPr>
              <a:buFont typeface="Wingdings" pitchFamily="2" charset="2"/>
              <a:buChar char="v"/>
            </a:pPr>
            <a:r>
              <a:rPr lang="ar-SA" b="1" u="sng" dirty="0" smtClean="0">
                <a:solidFill>
                  <a:schemeClr val="accent2"/>
                </a:solidFill>
              </a:rPr>
              <a:t>حسابات العهد – سلف مؤقتة:</a:t>
            </a:r>
            <a:endParaRPr lang="en-US" b="1" u="sng" dirty="0" smtClean="0">
              <a:solidFill>
                <a:schemeClr val="accent2"/>
              </a:solidFill>
            </a:endParaRPr>
          </a:p>
          <a:p>
            <a:r>
              <a:rPr lang="ar-SA" dirty="0" smtClean="0"/>
              <a:t>تمثل المبالغ التي تصرف لبعض الموظفين لأداء أعمال مصلحيه لا يتيسر صرف قيمتها مباشرة لأصحاب الحق ويتم تسويتها بمجرد الانتهاء من الغرض الذي صرفت من اجله وقيام الموظف بتقديم المستندات المؤيدة لصرف تلك السلفة إلى صندوق الجهة الحكومية أو إلى خزينة مؤسسة النقد العربي السعودي مباشرة  ويجعل  هذا الحساب مدينا بالمبالغ المدفوعة للموظف المكلف بالعهدة في حين يجعل دائنا عند قيام الموظف بتقديم المستندات المؤيدة لصرف تلك السلفة .</a:t>
            </a:r>
            <a:endParaRPr lang="en-US" dirty="0" smtClean="0"/>
          </a:p>
          <a:p>
            <a:pPr>
              <a:buFont typeface="Wingdings" pitchFamily="2" charset="2"/>
              <a:buChar char="v"/>
            </a:pPr>
            <a:r>
              <a:rPr lang="ar-SA" b="1" u="sng" dirty="0" smtClean="0">
                <a:solidFill>
                  <a:schemeClr val="accent2"/>
                </a:solidFill>
              </a:rPr>
              <a:t>حساب العهد – تحت التحصيل :</a:t>
            </a:r>
            <a:endParaRPr lang="en-US" b="1" u="sng" dirty="0" smtClean="0">
              <a:solidFill>
                <a:schemeClr val="accent2"/>
              </a:solidFill>
            </a:endParaRPr>
          </a:p>
          <a:p>
            <a:pPr marL="342900" indent="-342900"/>
            <a:r>
              <a:rPr lang="ar-SA" dirty="0" smtClean="0"/>
              <a:t>يمثل هذا الحساب كلا من 1</a:t>
            </a:r>
            <a:r>
              <a:rPr lang="en-US" dirty="0" smtClean="0"/>
              <a:t>.</a:t>
            </a:r>
            <a:r>
              <a:rPr lang="ar-SA" dirty="0" smtClean="0"/>
              <a:t> المبالغ المصروفة على ذمة تحصيلها من الغير 2</a:t>
            </a:r>
            <a:r>
              <a:rPr lang="en-US" dirty="0" smtClean="0"/>
              <a:t>. </a:t>
            </a:r>
            <a:r>
              <a:rPr lang="ar-SA" dirty="0" smtClean="0"/>
              <a:t> المبالغ التي يتقرر تحصيلها من الغير سواء كان من الأفراد أو الهيئات حكومية أو غير حكومية  لكونها قد صرفت دون وجه حق .</a:t>
            </a:r>
          </a:p>
          <a:p>
            <a:pPr marL="342900" indent="-342900"/>
            <a:r>
              <a:rPr lang="ar-SA" dirty="0" smtClean="0"/>
              <a:t>فهذا الحساب يجعل مدينا بالمبالغ المصروفة على ذمة تحصيلها وكذلك المبالغ التي يتقرر تحصيلها من الغير بينما يجعل هذا الحساب دائنا عند تسوية تلك المبالغ إما استردادها أو استبعادها من المصروفات أو خصمها على حساب آخر .</a:t>
            </a:r>
            <a:endParaRPr lang="en-US" dirty="0" smtClean="0"/>
          </a:p>
          <a:p>
            <a:pPr>
              <a:buFont typeface="Wingdings" pitchFamily="2" charset="2"/>
              <a:buChar char="v"/>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714356"/>
            <a:ext cx="6643702" cy="1754326"/>
          </a:xfrm>
          <a:prstGeom prst="rect">
            <a:avLst/>
          </a:prstGeom>
        </p:spPr>
        <p:txBody>
          <a:bodyPr wrap="square">
            <a:spAutoFit/>
          </a:bodyPr>
          <a:lstStyle/>
          <a:p>
            <a:pPr>
              <a:buFont typeface="Wingdings" pitchFamily="2" charset="2"/>
              <a:buChar char="v"/>
            </a:pPr>
            <a:r>
              <a:rPr lang="ar-SA" dirty="0" smtClean="0"/>
              <a:t> اوضحنا </a:t>
            </a:r>
            <a:r>
              <a:rPr lang="ar-SA" dirty="0" smtClean="0"/>
              <a:t>في الفصل السابق أنه بعد صدور مرسوم الميزانيه وقيام وزارة الماليه بابلاغ كل </a:t>
            </a:r>
            <a:r>
              <a:rPr lang="ar-SA" dirty="0" smtClean="0"/>
              <a:t>وحده </a:t>
            </a:r>
            <a:r>
              <a:rPr lang="ar-SA" dirty="0" smtClean="0"/>
              <a:t>حكوميه بالميزانية الخاصه بها,تبدأ هذه الوحدات عملها في ضوء ماجاء فيها من سياسات ووفقا للقواعد والاجراءات والتعليمات الماليه التي التي توضح كيفية تنفيذ الميزانية,ويجري تنفيذ الميزانيه بالانفاق في حدود الاعتمادات وتحصل الموارد الماليه وفقاً للانظمه والقوانين.</a:t>
            </a:r>
          </a:p>
          <a:p>
            <a:endParaRPr lang="ar-SA" dirty="0"/>
          </a:p>
        </p:txBody>
      </p:sp>
      <p:sp>
        <p:nvSpPr>
          <p:cNvPr id="5" name="Rectangle 4"/>
          <p:cNvSpPr/>
          <p:nvPr/>
        </p:nvSpPr>
        <p:spPr>
          <a:xfrm>
            <a:off x="1571604" y="2428868"/>
            <a:ext cx="6643718" cy="2585323"/>
          </a:xfrm>
          <a:prstGeom prst="rect">
            <a:avLst/>
          </a:prstGeom>
        </p:spPr>
        <p:txBody>
          <a:bodyPr wrap="square">
            <a:spAutoFit/>
          </a:bodyPr>
          <a:lstStyle/>
          <a:p>
            <a:pPr>
              <a:buFont typeface="Wingdings" pitchFamily="2" charset="2"/>
              <a:buChar char="v"/>
            </a:pPr>
            <a:r>
              <a:rPr lang="ar-SA" dirty="0" smtClean="0"/>
              <a:t> وعملية </a:t>
            </a:r>
            <a:r>
              <a:rPr lang="ar-SA" dirty="0" smtClean="0"/>
              <a:t>التنفيذ التي تنتهي باعداد الحساب الختامي العام للدولة تتطلب التحقق من مدى سلامة التنفيذ مستندياً وحسابياً,وكذلك التأكد من التزام الوحدات الحكومية بالاعتمادات المدرجه في ميزانياتها والتقيد بالتعليمات واللوائح الاداريه الماليه والمنظميه لذلك.هذا بالاضافه الى تتبع نتائج الأنشطه والبرامج بهدف الوقوف على المخالفات والانحرافات عن الأنظمه واللوائح والتعليمات والاهداف المرسومه وابلاغ هذه النتائج الى السلطات المختصه في الوقت المناسب ,ولاشك أن الرقابة المستمره والمتصله على تنفيذ الميزانية لها اهميه كبيره في مجال تحقيق الاهداف وتقييم مدى كفاءة وفاعلية الأداء خصوصاً اذا ماتم تحديث بناء الميزانية وفقاً للاساليب الحديثه في اعدادها.</a:t>
            </a:r>
            <a:br>
              <a:rPr lang="ar-SA" dirty="0" smtClean="0"/>
            </a:b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4414" y="428604"/>
            <a:ext cx="77152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 العهد- سلف مستديمة:</a:t>
            </a:r>
            <a:endParaRPr kumimoji="0" lang="en-US" b="1" i="0" u="sng" strike="noStrike" cap="none" normalizeH="0" baseline="0" dirty="0" smtClean="0">
              <a:ln>
                <a:noFill/>
              </a:ln>
              <a:solidFill>
                <a:schemeClr val="accent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تمثل المبالغ التي تصرفها الوزارات والمصالح الحكومية لفروعها لتأمين نفقاتها خلال السنة المالية وتستعاض السلفة كلما قاربت على النفاد أو في الخمسة ايام الاخيرة من كل شهر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وهناك نوعين من السلفة المستديمة :</a:t>
            </a:r>
          </a:p>
          <a:p>
            <a:pPr lvl="0" algn="justLow" eaLnBrk="0" fontAlgn="base" hangingPunct="0">
              <a:spcBef>
                <a:spcPct val="0"/>
              </a:spcBef>
              <a:spcAft>
                <a:spcPct val="0"/>
              </a:spcAft>
            </a:pPr>
            <a:r>
              <a:rPr lang="ar-SA" b="1" dirty="0" smtClean="0">
                <a:latin typeface="Calibri" pitchFamily="34" charset="0"/>
                <a:ea typeface="Calibri" pitchFamily="34" charset="0"/>
                <a:cs typeface="Arial" pitchFamily="34" charset="0"/>
              </a:rPr>
              <a:t>النوع الأول :</a:t>
            </a:r>
            <a:r>
              <a:rPr lang="ar-SA" dirty="0" smtClean="0">
                <a:latin typeface="Calibri" pitchFamily="34" charset="0"/>
                <a:ea typeface="Calibri" pitchFamily="34"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يخصص للفروع البعيدة التي لا تمسك حساباتها بنفسها وذلك لصرف رواتب موظفي الفرع وتكون هذه السلفة في حدود ما يكفي راتب شهرين  وذالك بنسبة للسفارات والممثليات والمكاتب الحكومية الموجودة في خارج المملكة ويكون التعوي</a:t>
            </a:r>
            <a:r>
              <a:rPr lang="ar-SA" dirty="0" smtClean="0">
                <a:latin typeface="Calibri" pitchFamily="34" charset="0"/>
                <a:ea typeface="Calibri" pitchFamily="34" charset="0"/>
                <a:cs typeface="Arial" pitchFamily="34" charset="0"/>
              </a:rPr>
              <a:t>ض</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راتب كل شهر يتم رفع مستنداته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lvl="0" algn="justLow" eaLnBrk="0" fontAlgn="base" hangingPunct="0">
              <a:spcBef>
                <a:spcPct val="0"/>
              </a:spcBef>
              <a:spcAft>
                <a:spcPct val="0"/>
              </a:spcAft>
            </a:pPr>
            <a:endPar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lvl="0" algn="justLow" eaLnBrk="0" fontAlgn="base" hangingPunct="0">
              <a:spcBef>
                <a:spcPct val="0"/>
              </a:spcBef>
              <a:spcAft>
                <a:spcPct val="0"/>
              </a:spcAft>
            </a:pPr>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النوع الثاني :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يخصص لنفقات الفروع التي لا تمسك حساباتها بنفسها وذلك للإنفاق على المصروفات النثرية التي لها طابع الاستعجال ولا تتحمل التأخير وذلك بشرط موافقة رئيس الفرع وعلى مسؤوليته وتكون هذه السلفة في حدود ما يغطي مصروفات كل جهة لمدة شهرين وفق ما يخصص لها من اعتمادات في ميزانيتها الفرعية وذلك بنسبة للسفارات والممثليات والمكاتب الحكومية الموجودة في خارج المملكة ويكون التعويض من مستندات كل شهر يتم رفعها للوزارة أو الدائرة الحكومية التابعة لها أما بالنسبة للفروع الموجودة داخل المملكة فتقدر قيمة السلفة بما لا يزيد عن </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100,000</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ريال ويتم التعويض عنها كلما قاربت قيمة السلفة على النفاد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أما بالنسبة للوزارات والدوائر الحكومية الرئيسية  فيمكن صرف سلفة مؤقته في حدود 50,000 ريال كحد أقصى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000100" y="285728"/>
            <a:ext cx="7929586"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 typeface="Wingdings" pitchFamily="2" charset="2"/>
              <a:buChar char="Ø"/>
            </a:pPr>
            <a:r>
              <a:rPr lang="ar-SA" dirty="0" smtClean="0">
                <a:latin typeface="Calibri" pitchFamily="34" charset="0"/>
                <a:ea typeface="Calibri" pitchFamily="34" charset="0"/>
                <a:cs typeface="Arial" pitchFamily="34" charset="0"/>
              </a:rPr>
              <a:t>وعلى كل من بعهدته سلفه مستديمة أن يورد ما يتبقى منها في نهاية السنة المالية أو يرفق إيصال توريد المبلغ المتبقي مع المستندات المؤيدة للصرف من آخر مبلغ استلمه بعد تعويض السلفة وبذلك يتم إقفال السلفة فحساب السلف المستديمة يجعل </a:t>
            </a:r>
            <a:r>
              <a:rPr lang="ar-SA" b="1" dirty="0" smtClean="0">
                <a:latin typeface="Calibri" pitchFamily="34" charset="0"/>
                <a:ea typeface="Calibri" pitchFamily="34" charset="0"/>
                <a:cs typeface="Arial" pitchFamily="34" charset="0"/>
              </a:rPr>
              <a:t>مدينا</a:t>
            </a:r>
            <a:r>
              <a:rPr lang="ar-SA" dirty="0" smtClean="0">
                <a:latin typeface="Calibri" pitchFamily="34" charset="0"/>
                <a:ea typeface="Calibri" pitchFamily="34" charset="0"/>
                <a:cs typeface="Arial" pitchFamily="34" charset="0"/>
              </a:rPr>
              <a:t> بالقيمة المقررة للسلفة عند إنشائها في حين يجعل هذا الحساب </a:t>
            </a:r>
            <a:r>
              <a:rPr lang="ar-SA" b="1" dirty="0" smtClean="0">
                <a:latin typeface="Calibri" pitchFamily="34" charset="0"/>
                <a:ea typeface="Calibri" pitchFamily="34" charset="0"/>
                <a:cs typeface="Arial" pitchFamily="34" charset="0"/>
              </a:rPr>
              <a:t>دائنا</a:t>
            </a:r>
            <a:r>
              <a:rPr lang="ar-SA" dirty="0" smtClean="0">
                <a:latin typeface="Calibri" pitchFamily="34" charset="0"/>
                <a:ea typeface="Calibri" pitchFamily="34" charset="0"/>
                <a:cs typeface="Arial" pitchFamily="34" charset="0"/>
              </a:rPr>
              <a:t> بقيمة التخفيض المقرر في السلفة .</a:t>
            </a:r>
            <a:endParaRPr lang="ar-SA" dirty="0" smtClean="0">
              <a:latin typeface="Arial"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endPar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حساب </a:t>
            </a: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العهد – اعتمادات مستندية </a:t>
            </a:r>
            <a:r>
              <a:rPr kumimoji="0" lang="ar-SA" b="1" i="0" u="sng" strike="noStrike" cap="none" normalizeH="0" baseline="0" dirty="0" smtClean="0">
                <a:ln>
                  <a:noFill/>
                </a:ln>
                <a:solidFill>
                  <a:schemeClr val="accent2"/>
                </a:solidFill>
                <a:effectLst/>
                <a:latin typeface="Calibri" pitchFamily="34" charset="0"/>
                <a:ea typeface="Calibri" pitchFamily="34" charset="0"/>
                <a:cs typeface="Arial" pitchFamily="34" charset="0"/>
              </a:rPr>
              <a:t>:</a:t>
            </a:r>
            <a:endParaRPr kumimoji="0" lang="en-US" b="1" i="0" u="sng" strike="noStrike" cap="none" normalizeH="0" baseline="0" dirty="0" smtClean="0">
              <a:ln>
                <a:noFill/>
              </a:ln>
              <a:solidFill>
                <a:schemeClr val="accent2"/>
              </a:solidFill>
              <a:effectLst/>
              <a:latin typeface="Arial" pitchFamily="34" charset="0"/>
              <a:cs typeface="Arial" pitchFamily="34" charset="0"/>
            </a:endParaRPr>
          </a:p>
          <a:p>
            <a:pPr lvl="0" algn="justLow" eaLnBrk="0" fontAlgn="base" hangingPunct="0">
              <a:spcBef>
                <a:spcPct val="0"/>
              </a:spcBef>
              <a:spcAft>
                <a:spcPct val="0"/>
              </a:spcAft>
            </a:pP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تمثل مبالغ الاعتمادات التي تقوم مؤسسة النقد العربي السعودي بفتحها لدى مراسليها بالخارج  فهي مبالغ تصرف مقابل فتح الاعتماد وتحويل مبالغ في الخارج قبل ورود المستندات المؤيدة للصرف ، فه</a:t>
            </a:r>
            <a:r>
              <a:rPr lang="ar-SA" dirty="0" smtClean="0">
                <a:latin typeface="Calibri" pitchFamily="34" charset="0"/>
                <a:ea typeface="Calibri" pitchFamily="34" charset="0"/>
                <a:cs typeface="Arial" pitchFamily="34" charset="0"/>
              </a:rPr>
              <a:t>ذا الحساب</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يجعل مدينا بالمبالغ المصروفة عند التقاعد مع شركة أجنبية سواء لشراء معدات أو بناء إنشاءات بينما يجعل دائنا بالمبالغ التي ترد مستنداتها المؤيدة لتسديد قيمة الاعتماد أو جزء منها أو المبالغ التي يتم تخفيضها أو إلغائها من الاعتمادات المستندية المفتوحة  ، وعند انتهاء السنة المالية ووجود أرصدة في حساب العهد اعتمادات مستندية لم تسدد يتم تدوير هذه الأرصدة إلى السنة المالية الجديدة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lvl="0" algn="justLow" eaLnBrk="0" fontAlgn="base" hangingPunct="0">
              <a:spcBef>
                <a:spcPct val="0"/>
              </a:spcBef>
              <a:spcAft>
                <a:spcPct val="0"/>
              </a:spcAft>
            </a:pPr>
            <a:endPar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fontAlgn="base">
              <a:spcBef>
                <a:spcPct val="0"/>
              </a:spcBef>
              <a:spcAft>
                <a:spcPct val="0"/>
              </a:spcAft>
            </a:pPr>
            <a:r>
              <a:rPr lang="ar-SA" sz="2000" b="1" u="sng" dirty="0" smtClean="0">
                <a:solidFill>
                  <a:schemeClr val="bg2">
                    <a:lumMod val="50000"/>
                  </a:schemeClr>
                </a:solidFill>
              </a:rPr>
              <a:t>2ـ الحسابات الجارية :</a:t>
            </a:r>
          </a:p>
          <a:p>
            <a:pPr fontAlgn="base">
              <a:spcBef>
                <a:spcPct val="0"/>
              </a:spcBef>
              <a:spcAft>
                <a:spcPct val="0"/>
              </a:spcAft>
            </a:pPr>
            <a:r>
              <a:rPr lang="ar-SA" dirty="0" smtClean="0">
                <a:latin typeface="Calibri" pitchFamily="34" charset="0"/>
                <a:ea typeface="Calibri" pitchFamily="34" charset="0"/>
                <a:cs typeface="Arial" pitchFamily="34" charset="0"/>
              </a:rPr>
              <a:t>وهي التي تمثل :</a:t>
            </a:r>
          </a:p>
          <a:p>
            <a:pPr marL="457200" indent="-457200" fontAlgn="base">
              <a:spcBef>
                <a:spcPct val="0"/>
              </a:spcBef>
              <a:spcAft>
                <a:spcPct val="0"/>
              </a:spcAft>
              <a:buAutoNum type="arabicParenR"/>
            </a:pPr>
            <a:r>
              <a:rPr lang="ar-SA" dirty="0" smtClean="0">
                <a:latin typeface="Calibri" pitchFamily="34" charset="0"/>
                <a:ea typeface="Calibri" pitchFamily="34" charset="0"/>
                <a:cs typeface="Arial" pitchFamily="34" charset="0"/>
              </a:rPr>
              <a:t>حركة التدفقات النقدية الداخلة والخارجة من الوزارة أو المصلحة وخاصة وزارة المالية ومؤسسة النقد العربي السعودي والبنوك الوطنية </a:t>
            </a:r>
          </a:p>
          <a:p>
            <a:pPr marL="457200" indent="-457200" fontAlgn="base">
              <a:spcBef>
                <a:spcPct val="0"/>
              </a:spcBef>
              <a:spcAft>
                <a:spcPct val="0"/>
              </a:spcAft>
              <a:buAutoNum type="arabicParenR"/>
            </a:pPr>
            <a:r>
              <a:rPr lang="ar-SA" dirty="0" smtClean="0">
                <a:latin typeface="Calibri" pitchFamily="34" charset="0"/>
                <a:ea typeface="Calibri" pitchFamily="34" charset="0"/>
                <a:cs typeface="Arial" pitchFamily="34" charset="0"/>
              </a:rPr>
              <a:t>أو التي تمثل مبالغ نظير خدمات متبادلة بين الوزارات والمصالح الحكومية وبعضها البعض ولا كنها لا تؤدي نقدا بل يتم تصويتها بحساب تسوية المستحقات العامة </a:t>
            </a:r>
          </a:p>
          <a:p>
            <a:pPr marL="457200" indent="-457200" fontAlgn="base">
              <a:spcBef>
                <a:spcPct val="0"/>
              </a:spcBef>
              <a:spcAft>
                <a:spcPct val="0"/>
              </a:spcAft>
              <a:buAutoNum type="arabicParenR"/>
            </a:pPr>
            <a:r>
              <a:rPr lang="ar-SA" dirty="0" smtClean="0">
                <a:latin typeface="Calibri" pitchFamily="34" charset="0"/>
                <a:ea typeface="Calibri" pitchFamily="34" charset="0"/>
                <a:cs typeface="Arial" pitchFamily="34" charset="0"/>
              </a:rPr>
              <a:t>أو المبالغ المستحقة للحكومة طرف الغير ,فهي بمثابة إرادات مستحقة و لكنها لم تحصل بعد يتم تسويتها عن طريق القيد بحساب المطلوبات</a:t>
            </a:r>
          </a:p>
          <a:p>
            <a:pPr fontAlgn="base">
              <a:spcBef>
                <a:spcPct val="0"/>
              </a:spcBef>
              <a:spcAft>
                <a:spcPct val="0"/>
              </a:spcAft>
            </a:pPr>
            <a:endParaRPr lang="ar-SA" sz="2000" dirty="0" smtClean="0"/>
          </a:p>
          <a:p>
            <a:pPr fontAlgn="base">
              <a:spcBef>
                <a:spcPct val="0"/>
              </a:spcBef>
              <a:spcAft>
                <a:spcPct val="0"/>
              </a:spcAft>
            </a:pPr>
            <a:endParaRPr lang="ar-SA" sz="2000" dirty="0" smtClean="0"/>
          </a:p>
          <a:p>
            <a:pPr fontAlgn="base">
              <a:spcBef>
                <a:spcPct val="0"/>
              </a:spcBef>
              <a:spcAft>
                <a:spcPct val="0"/>
              </a:spcAft>
            </a:pPr>
            <a:endParaRPr lang="ar-SA" sz="2000" dirty="0" smtClean="0"/>
          </a:p>
          <a:p>
            <a:pPr lvl="0" algn="justLow" eaLnBrk="0" fontAlgn="base" hangingPunct="0">
              <a:spcBef>
                <a:spcPct val="0"/>
              </a:spcBef>
              <a:spcAft>
                <a:spcPct val="0"/>
              </a:spcAft>
            </a:pPr>
            <a:endPar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lvl="0" algn="justLow" eaLnBrk="0" fontAlgn="base" hangingPunct="0">
              <a:spcBef>
                <a:spcPct val="0"/>
              </a:spcBef>
              <a:spcAft>
                <a:spcPct val="0"/>
              </a:spcAft>
            </a:pP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85916"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5" name="Rectangle 1"/>
          <p:cNvSpPr>
            <a:spLocks noChangeArrowheads="1"/>
          </p:cNvSpPr>
          <p:nvPr/>
        </p:nvSpPr>
        <p:spPr bwMode="auto">
          <a:xfrm>
            <a:off x="1071538" y="214291"/>
            <a:ext cx="8072462"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والحسابات الجارية تتضمن ما يلي :</a:t>
            </a:r>
          </a:p>
          <a:p>
            <a:pPr marR="0" lvl="0" indent="0" fontAlgn="base">
              <a:lnSpc>
                <a:spcPct val="100000"/>
              </a:lnSpc>
              <a:spcBef>
                <a:spcPct val="0"/>
              </a:spcBef>
              <a:spcAft>
                <a:spcPct val="0"/>
              </a:spcAft>
              <a:buClrTx/>
              <a:buSzTx/>
              <a:buFontTx/>
              <a:buNone/>
              <a:tabLst/>
            </a:pPr>
            <a:r>
              <a:rPr lang="ar-SA" sz="2400" dirty="0" smtClean="0">
                <a:solidFill>
                  <a:schemeClr val="accent2">
                    <a:lumMod val="75000"/>
                  </a:schemeClr>
                </a:solidFill>
              </a:rPr>
              <a:t> أ\ حساب جاري المالية :</a:t>
            </a:r>
          </a:p>
          <a:p>
            <a:pPr lvl="0" fontAlgn="base">
              <a:spcBef>
                <a:spcPct val="0"/>
              </a:spcBef>
              <a:spcAft>
                <a:spcPct val="0"/>
              </a:spcAf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يمثل ه</a:t>
            </a:r>
            <a:r>
              <a:rPr lang="ar-SA" dirty="0" smtClean="0">
                <a:latin typeface="Calibri" pitchFamily="34" charset="0"/>
                <a:ea typeface="Calibri" pitchFamily="34" charset="0"/>
                <a:cs typeface="Arial" pitchFamily="34" charset="0"/>
              </a:rPr>
              <a:t>ذ</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 الحساب المبالغ التالية :</a:t>
            </a:r>
          </a:p>
          <a:p>
            <a:pPr marL="342900" marR="0" lvl="0" indent="-34290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مبالغ الإيرادات التي تحصلها الوزارات والمصالح والوحدات الحكومية ويتم إيداعها خزانة مؤسسة النقد العربي السعودي لصالح وزارة المالية .</a:t>
            </a:r>
          </a:p>
          <a:p>
            <a:pPr marL="342900" marR="0" lvl="0" indent="-34290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وكذلك المبالغ التي يرد عنها إشعار من وزارة المالية بالغاء الاعتمادات المستندية .</a:t>
            </a:r>
          </a:p>
          <a:p>
            <a:pPr marL="342900" marR="0" lvl="0" indent="-34290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 مبالغ النفقات اللازمة لإنجاز البرامج والانشطة التي تقوم بها الوزارات والمصالح والوحدات الحكومية ويتم صرفها موجب شيكات مسحوبة .</a:t>
            </a:r>
          </a:p>
          <a:p>
            <a:pPr marL="342900" marR="0" lvl="0" indent="-342900" algn="r"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والمبالغ التي يصل عنها إشعارا من وزارة المالية بما يفيد فتح الاعتماد المستندي.</a:t>
            </a:r>
          </a:p>
          <a:p>
            <a:pPr marL="342900" lvl="0" indent="-342900" fontAlgn="base">
              <a:spcBef>
                <a:spcPct val="0"/>
              </a:spcBef>
              <a:spcAft>
                <a:spcPct val="0"/>
              </a:spcAft>
            </a:pPr>
            <a:r>
              <a:rPr lang="ar-SA" dirty="0" smtClean="0">
                <a:latin typeface="Calibri" pitchFamily="34" charset="0"/>
                <a:ea typeface="Calibri" pitchFamily="34" charset="0"/>
                <a:cs typeface="Arial" pitchFamily="34" charset="0"/>
              </a:rPr>
              <a:t>   فحساب جاري المالية يجعل </a:t>
            </a:r>
            <a:r>
              <a:rPr lang="ar-SA" b="1" dirty="0" smtClean="0">
                <a:latin typeface="Calibri" pitchFamily="34" charset="0"/>
                <a:ea typeface="Calibri" pitchFamily="34" charset="0"/>
                <a:cs typeface="Arial" pitchFamily="34" charset="0"/>
              </a:rPr>
              <a:t>مدينا</a:t>
            </a:r>
            <a:r>
              <a:rPr lang="ar-SA" dirty="0" smtClean="0">
                <a:latin typeface="Calibri" pitchFamily="34" charset="0"/>
                <a:ea typeface="Calibri" pitchFamily="34" charset="0"/>
                <a:cs typeface="Arial" pitchFamily="34" charset="0"/>
              </a:rPr>
              <a:t> بالمبالغ المودعة </a:t>
            </a:r>
            <a:r>
              <a:rPr lang="ar-SA" b="1" dirty="0" smtClean="0">
                <a:latin typeface="Calibri" pitchFamily="34" charset="0"/>
                <a:ea typeface="Calibri" pitchFamily="34" charset="0"/>
                <a:cs typeface="Arial" pitchFamily="34" charset="0"/>
              </a:rPr>
              <a:t>ودائنا</a:t>
            </a:r>
            <a:r>
              <a:rPr lang="ar-SA" dirty="0" smtClean="0">
                <a:latin typeface="Calibri" pitchFamily="34" charset="0"/>
                <a:ea typeface="Calibri" pitchFamily="34" charset="0"/>
                <a:cs typeface="Arial" pitchFamily="34" charset="0"/>
              </a:rPr>
              <a:t> بالمبالغ المسحوبة.</a:t>
            </a:r>
            <a:endParaRPr lang="ar-SA" dirty="0" smtClean="0">
              <a:latin typeface="Calibri" pitchFamily="34" charset="0"/>
              <a:cs typeface="Arial" pitchFamily="34" charset="0"/>
            </a:endParaRPr>
          </a:p>
          <a:p>
            <a:pPr marL="342900" marR="0" lvl="0" indent="-342900" algn="r" defTabSz="914400" rtl="1" eaLnBrk="1" fontAlgn="base" latinLnBrk="0" hangingPunct="1">
              <a:lnSpc>
                <a:spcPct val="100000"/>
              </a:lnSpc>
              <a:spcBef>
                <a:spcPct val="0"/>
              </a:spcBef>
              <a:spcAft>
                <a:spcPct val="0"/>
              </a:spcAft>
              <a:buClrTx/>
              <a:buSzTx/>
              <a:buFont typeface="+mj-lt"/>
              <a:buAutoNum type="arabicPeriod"/>
              <a:tabLst/>
            </a:pPr>
            <a:endParaRPr kumimoji="0" lang="en-US" sz="900" b="0" i="0" u="sng"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SA" sz="2400" dirty="0" smtClean="0">
                <a:solidFill>
                  <a:schemeClr val="accent2">
                    <a:lumMod val="75000"/>
                  </a:schemeClr>
                </a:solidFill>
              </a:rPr>
              <a:t>ب\ حساب جاري البنك : </a:t>
            </a:r>
            <a:endParaRPr lang="en-US" sz="2400" dirty="0" smtClean="0">
              <a:solidFill>
                <a:schemeClr val="accent2">
                  <a:lumMod val="75000"/>
                </a:schemeClr>
              </a:solidFill>
            </a:endParaRPr>
          </a:p>
          <a:p>
            <a:pPr lvl="0" eaLnBrk="0" fontAlgn="base" hangingPunct="0">
              <a:spcBef>
                <a:spcPct val="0"/>
              </a:spcBef>
              <a:spcAft>
                <a:spcPct val="0"/>
              </a:spcAf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ه</a:t>
            </a:r>
            <a:r>
              <a:rPr lang="ar-SA" dirty="0" smtClean="0">
                <a:latin typeface="Calibri" pitchFamily="34" charset="0"/>
                <a:ea typeface="Calibri" pitchFamily="34" charset="0"/>
                <a:cs typeface="Arial" pitchFamily="34" charset="0"/>
              </a:rPr>
              <a:t>ذ</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 الحساب :</a:t>
            </a:r>
          </a:p>
          <a:p>
            <a:pPr marL="342900" marR="0" lvl="0" indent="-34290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المبالغ التي يتم إيداعها بمعرفة الوزارات والمصالح و الوحدات الحكومية</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الحسابات المفتوحة لها في البنوك الوطنية وذلك بعد موافقة وزارة المالية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فتح مثل هذه الحسابات </a:t>
            </a:r>
          </a:p>
          <a:p>
            <a:pPr marL="400050" lvl="0" indent="-400050" eaLnBrk="0" fontAlgn="base" hangingPunct="0">
              <a:spcBef>
                <a:spcPct val="0"/>
              </a:spcBef>
              <a:spcAft>
                <a:spcPct val="0"/>
              </a:spcAft>
              <a:buFont typeface="Wingdings" pitchFamily="2" charset="2"/>
              <a:buChar char="Ø"/>
            </a:pPr>
            <a:r>
              <a:rPr lang="ar-SA" dirty="0" smtClean="0">
                <a:latin typeface="Calibri" pitchFamily="34" charset="0"/>
                <a:ea typeface="Calibri" pitchFamily="34" charset="0"/>
                <a:cs typeface="Arial" pitchFamily="34" charset="0"/>
              </a:rPr>
              <a:t>كما يمثل المبالغ التي تسحبها تلك الجهات من حساباتها  الجارية في البنوك</a:t>
            </a:r>
          </a:p>
          <a:p>
            <a:pPr lvl="0" eaLnBrk="0" fontAlgn="base" hangingPunct="0">
              <a:spcBef>
                <a:spcPct val="0"/>
              </a:spcBef>
              <a:spcAft>
                <a:spcPct val="0"/>
              </a:spcAft>
            </a:pPr>
            <a:r>
              <a:rPr lang="ar-SA" dirty="0" smtClean="0">
                <a:latin typeface="Calibri" pitchFamily="34" charset="0"/>
                <a:ea typeface="Calibri" pitchFamily="34" charset="0"/>
                <a:cs typeface="Arial" pitchFamily="34" charset="0"/>
              </a:rPr>
              <a:t> بموجب شيكات  .</a:t>
            </a:r>
          </a:p>
          <a:p>
            <a:pPr marL="342900" lvl="0" indent="-342900" eaLnBrk="0" fontAlgn="base" hangingPunct="0">
              <a:spcBef>
                <a:spcPct val="0"/>
              </a:spcBef>
              <a:spcAft>
                <a:spcPct val="0"/>
              </a:spcAft>
              <a:buFont typeface="Wingdings" pitchFamily="2" charset="2"/>
              <a:buChar char="Ø"/>
            </a:pPr>
            <a:r>
              <a:rPr lang="ar-SA" dirty="0" smtClean="0">
                <a:latin typeface="Calibri" pitchFamily="34" charset="0"/>
                <a:ea typeface="Calibri" pitchFamily="34" charset="0"/>
                <a:cs typeface="Arial" pitchFamily="34" charset="0"/>
              </a:rPr>
              <a:t>او بما تدفعه هذه البنوك نيابة عن الوزارات والمصالح والوحدات الحكومية .</a:t>
            </a:r>
          </a:p>
          <a:p>
            <a:pPr lvl="0" eaLnBrk="0" fontAlgn="base" hangingPunct="0">
              <a:spcBef>
                <a:spcPct val="0"/>
              </a:spcBef>
              <a:spcAft>
                <a:spcPct val="0"/>
              </a:spcAft>
            </a:pPr>
            <a:r>
              <a:rPr lang="ar-SA" dirty="0" smtClean="0">
                <a:latin typeface="Calibri" pitchFamily="34" charset="0"/>
                <a:ea typeface="Calibri" pitchFamily="34" charset="0"/>
                <a:cs typeface="Arial" pitchFamily="34" charset="0"/>
              </a:rPr>
              <a:t>يجعل </a:t>
            </a:r>
            <a:r>
              <a:rPr lang="ar-SA" b="1" dirty="0" smtClean="0">
                <a:latin typeface="Calibri" pitchFamily="34" charset="0"/>
                <a:ea typeface="Calibri" pitchFamily="34" charset="0"/>
                <a:cs typeface="Arial" pitchFamily="34" charset="0"/>
              </a:rPr>
              <a:t>مدينا</a:t>
            </a:r>
            <a:r>
              <a:rPr lang="ar-SA" dirty="0" smtClean="0">
                <a:latin typeface="Calibri" pitchFamily="34" charset="0"/>
                <a:ea typeface="Calibri" pitchFamily="34" charset="0"/>
                <a:cs typeface="Arial" pitchFamily="34" charset="0"/>
              </a:rPr>
              <a:t> بالمبالغ التي يتم ايداعها بالبنك </a:t>
            </a:r>
            <a:r>
              <a:rPr lang="ar-SA" b="1" dirty="0" smtClean="0">
                <a:latin typeface="Calibri" pitchFamily="34" charset="0"/>
                <a:ea typeface="Calibri" pitchFamily="34" charset="0"/>
                <a:cs typeface="Arial" pitchFamily="34" charset="0"/>
              </a:rPr>
              <a:t>ودائنا</a:t>
            </a:r>
            <a:r>
              <a:rPr lang="ar-SA" dirty="0" smtClean="0">
                <a:latin typeface="Calibri" pitchFamily="34" charset="0"/>
                <a:ea typeface="Calibri" pitchFamily="34" charset="0"/>
                <a:cs typeface="Arial" pitchFamily="34" charset="0"/>
              </a:rPr>
              <a:t> بالمبالغ المسحوبة </a:t>
            </a:r>
          </a:p>
          <a:p>
            <a:pPr marL="342900" lvl="0" indent="-342900" eaLnBrk="0" fontAlgn="base" hangingPunct="0">
              <a:spcBef>
                <a:spcPct val="0"/>
              </a:spcBef>
              <a:spcAft>
                <a:spcPct val="0"/>
              </a:spcAft>
            </a:pPr>
            <a:r>
              <a:rPr lang="ar-SA" dirty="0" smtClean="0">
                <a:latin typeface="Calibri" pitchFamily="34" charset="0"/>
                <a:ea typeface="Calibri" pitchFamily="34" charset="0"/>
                <a:cs typeface="Arial" pitchFamily="34" charset="0"/>
              </a:rPr>
              <a:t>من البنك.</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071538" y="214290"/>
            <a:ext cx="7929586"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2400" dirty="0" smtClean="0">
                <a:solidFill>
                  <a:schemeClr val="accent2">
                    <a:lumMod val="75000"/>
                  </a:schemeClr>
                </a:solidFill>
              </a:rPr>
              <a:t>ج\ حساب جاري مؤسسة النقد :</a:t>
            </a:r>
            <a:endParaRPr lang="en-US" sz="2400" dirty="0" smtClean="0">
              <a:solidFill>
                <a:schemeClr val="accent2">
                  <a:lumMod val="75000"/>
                </a:schemeClr>
              </a:solidFill>
            </a:endParaRPr>
          </a:p>
          <a:p>
            <a:pPr lvl="0" eaLnBrk="0" fontAlgn="base" hangingPunct="0">
              <a:spcBef>
                <a:spcPct val="0"/>
              </a:spcBef>
              <a:spcAft>
                <a:spcPct val="0"/>
              </a:spcAf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a:t>
            </a:r>
            <a:r>
              <a:rPr lang="ar-SA" dirty="0" smtClean="0">
                <a:latin typeface="Calibri" pitchFamily="34" charset="0"/>
                <a:ea typeface="Calibri" pitchFamily="34" charset="0"/>
                <a:cs typeface="Arial" pitchFamily="34" charset="0"/>
              </a:rPr>
              <a:t> هذا الحساب :</a:t>
            </a:r>
          </a:p>
          <a:p>
            <a:pPr lvl="0" eaLnBrk="0" fontAlgn="base" hangingPunct="0">
              <a:spcBef>
                <a:spcPct val="0"/>
              </a:spcBef>
              <a:spcAft>
                <a:spcPct val="0"/>
              </a:spcAft>
              <a:buFont typeface="Wingdings" pitchFamily="2" charset="2"/>
              <a:buChar char="Ø"/>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المبالغ التي يتم سحبها بموجب أمر دفع على وزارة المالية لغرض فتح حساب بقيمة الشيك الوزاري.</a:t>
            </a:r>
          </a:p>
          <a:p>
            <a:pPr lvl="0" eaLnBrk="0" fontAlgn="base" hangingPunct="0">
              <a:spcBef>
                <a:spcPct val="0"/>
              </a:spcBef>
              <a:spcAft>
                <a:spcPct val="0"/>
              </a:spcAft>
              <a:buFont typeface="Wingdings" pitchFamily="2" charset="2"/>
              <a:buChar char="Ø"/>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كما يمثل المبالغ التي قامت مؤسسة النقد العربي السعودي بصرفها من رصيد الحساب المختص بموجب الشيكات المسحوبة عليها .</a:t>
            </a:r>
          </a:p>
          <a:p>
            <a:pPr lvl="0" eaLnBrk="0" fontAlgn="base" hangingPunct="0">
              <a:spcBef>
                <a:spcPct val="0"/>
              </a:spcBef>
              <a:spcAft>
                <a:spcPct val="0"/>
              </a:spcAf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فحساب جاري مؤسسة النقد يجعل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بقيمة الشيك الوزاري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المصروفة من الحساب بموجب شيكات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SA" sz="2400" dirty="0" smtClean="0">
                <a:solidFill>
                  <a:schemeClr val="accent2">
                    <a:lumMod val="75000"/>
                  </a:schemeClr>
                </a:solidFill>
              </a:rPr>
              <a:t>د\حساب تسوية المستحقات العامة :</a:t>
            </a:r>
            <a:endParaRPr lang="en-US" sz="2400" dirty="0" smtClean="0">
              <a:solidFill>
                <a:schemeClr val="accent2">
                  <a:lumMod val="75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المبالغ نظير خدمات تؤيدها بعض المصالح الحكومية يكون المستفيد منها وزارة أو مصلحة حكومية (مثل المكالمات الهاتفية) ولكنها لا تؤدى نقدا بل يتم تسوية المبالغ المستحقة عن طريق القيد بالحساب الجاري بحيث يكون 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الجهات التي استفادت من الخدمة مقابل الخصم على بنود المصروفات ، ويجعل 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الجهات الحكومية التي قدمت الخدمة مقابل إضافته إلى حساب الإيرادات المختص كما يستخدم هذا الحساب لغرض التسويات القيدية بين الوزارات والمصالح الحكومية.</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R="0" lvl="0" indent="0" fontAlgn="base">
              <a:lnSpc>
                <a:spcPct val="100000"/>
              </a:lnSpc>
              <a:spcBef>
                <a:spcPct val="0"/>
              </a:spcBef>
              <a:spcAft>
                <a:spcPct val="0"/>
              </a:spcAft>
              <a:buClrTx/>
              <a:buSzTx/>
              <a:buFontTx/>
              <a:buNone/>
              <a:tabLst/>
            </a:pPr>
            <a:r>
              <a:rPr lang="ar-SA" sz="2400" dirty="0" smtClean="0">
                <a:solidFill>
                  <a:schemeClr val="accent2">
                    <a:lumMod val="75000"/>
                  </a:schemeClr>
                </a:solidFill>
              </a:rPr>
              <a:t>هـ \ حساب المطلوبات:</a:t>
            </a:r>
            <a:endParaRPr lang="en-US" sz="2400" dirty="0" smtClean="0">
              <a:solidFill>
                <a:schemeClr val="accent2">
                  <a:lumMod val="75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المطلوبات</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هي عبارة إيرادات استحقت للوزارة أو للمصلحة الحكومية طرف الغير ولكنها لم تحصل بعد لأي سبب من الأسباب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ولذا يجعل 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المستحقة للحكومة طرف الغير  بينما يجعل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التي تم تحصيلها منها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الغرض من إنشاء الحساب المطلوبات : </a:t>
            </a:r>
            <a:r>
              <a:rPr kumimoji="0" lang="ar-SA" sz="1800" b="0" i="0" u="sng" strike="noStrike" cap="none" normalizeH="0" baseline="0" dirty="0" smtClean="0">
                <a:ln>
                  <a:noFill/>
                </a:ln>
                <a:solidFill>
                  <a:schemeClr val="tx1"/>
                </a:solidFill>
                <a:effectLst/>
                <a:latin typeface="Calibri" pitchFamily="34" charset="0"/>
                <a:ea typeface="Calibri" pitchFamily="34" charset="0"/>
                <a:cs typeface="Arial" pitchFamily="34" charset="0"/>
              </a:rPr>
              <a:t>هو عدم تضخيم إيرادات سنة مالية معينة بمبالغ لم تحصل بعد </a:t>
            </a:r>
            <a:r>
              <a:rPr kumimoji="0" lang="ar-SA" sz="1800" b="0" i="0"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ثم تعلق هذه المبالغ وتضاف للجانب الدائن في حساب المطلوبات حتى يتم تحصيلها وعندئذ يمكن اعتبارها إيرادات للدولة في السنة المالية التي يتم فيها التحصيل وهو ما يعني أن أرصدة حساب المطلوبات تدور من سنة إلى أخرى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928662" y="571480"/>
            <a:ext cx="8215338" cy="42319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ar-SA" sz="2400" dirty="0" smtClean="0">
                <a:solidFill>
                  <a:schemeClr val="accent2">
                    <a:lumMod val="75000"/>
                  </a:schemeClr>
                </a:solidFill>
              </a:rPr>
              <a:t>و\ حساب الصندوق : </a:t>
            </a:r>
            <a:endParaRPr lang="en-US" sz="2400" dirty="0" smtClean="0">
              <a:solidFill>
                <a:schemeClr val="accent2">
                  <a:lumMod val="75000"/>
                </a:schemeClr>
              </a:solidFill>
            </a:endParaRPr>
          </a:p>
          <a:p>
            <a:pPr eaLnBrk="0" fontAlgn="base" hangingPunct="0">
              <a:spcBef>
                <a:spcPct val="0"/>
              </a:spcBef>
              <a:spcAft>
                <a:spcPct val="0"/>
              </a:spcAft>
            </a:pPr>
            <a:r>
              <a:rPr lang="ar-SA" dirty="0" smtClean="0">
                <a:latin typeface="Calibri" pitchFamily="34" charset="0"/>
                <a:ea typeface="Calibri" pitchFamily="34" charset="0"/>
                <a:cs typeface="Arial" pitchFamily="34" charset="0"/>
              </a:rPr>
              <a:t>يمثل هذا الحساب :</a:t>
            </a: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المبالغ التي يتم تحصيلها نقدا من مصادر مختلفة وتوريدها للصندوق مثل تمويل إلى صندوق الموجود في مقر الوزارة أو المصلحة من مؤسسة النقد العربي السعودي </a:t>
            </a: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والإيرادات المحصلة وأي مقبوضات أخرى </a:t>
            </a:r>
          </a:p>
          <a:p>
            <a:pPr eaLnBrk="0" fontAlgn="base" hangingPunct="0">
              <a:spcBef>
                <a:spcPct val="0"/>
              </a:spcBef>
              <a:spcAft>
                <a:spcPct val="0"/>
              </a:spcAft>
              <a:buFont typeface="Wingdings" pitchFamily="2" charset="2"/>
              <a:buChar char="Ø"/>
            </a:pPr>
            <a:r>
              <a:rPr lang="ar-SA" dirty="0" smtClean="0">
                <a:latin typeface="Calibri" pitchFamily="34" charset="0"/>
                <a:ea typeface="Calibri" pitchFamily="34" charset="0"/>
                <a:cs typeface="Arial" pitchFamily="34" charset="0"/>
              </a:rPr>
              <a:t>كما يمثل المبالغ التي يتم دفعها  سوا كانت كمصروفات مثل الحوالات التي تصرف من الصندوق الموجود في مقر الوزارة أو المصلحة </a:t>
            </a:r>
          </a:p>
          <a:p>
            <a:pPr eaLnBrk="0" fontAlgn="base" hangingPunct="0">
              <a:spcBef>
                <a:spcPct val="0"/>
              </a:spcBef>
              <a:spcAft>
                <a:spcPct val="0"/>
              </a:spcAft>
              <a:buFont typeface="Wingdings" pitchFamily="2" charset="2"/>
              <a:buChar char="Ø"/>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المبالغ المودعة في مؤسسة النقد العربي السعودي  لصالح وزارة المالية</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فحساب الصندوق يجعل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بمبالغ تمويل الصندوق والإرادات وأي مقبوضات أخرى بينما يجعل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المصروفة بموجب حوالات والمبالغ المودعة في مؤسسة النقد العربي السعودي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R="0" lvl="0" indent="0" fontAlgn="base">
              <a:lnSpc>
                <a:spcPct val="100000"/>
              </a:lnSpc>
              <a:spcBef>
                <a:spcPct val="0"/>
              </a:spcBef>
              <a:spcAft>
                <a:spcPct val="0"/>
              </a:spcAft>
              <a:buClrTx/>
              <a:buSzTx/>
              <a:buFontTx/>
              <a:buNone/>
              <a:tabLst/>
            </a:pPr>
            <a:r>
              <a:rPr lang="ar-SA" sz="2000" b="1" u="sng" dirty="0" smtClean="0">
                <a:solidFill>
                  <a:schemeClr val="bg2">
                    <a:lumMod val="50000"/>
                  </a:schemeClr>
                </a:solidFill>
              </a:rPr>
              <a:t>3ـ الحسابات </a:t>
            </a:r>
            <a:r>
              <a:rPr lang="ar-SA" sz="2000" b="1" u="sng" dirty="0" smtClean="0">
                <a:solidFill>
                  <a:schemeClr val="bg2">
                    <a:lumMod val="50000"/>
                  </a:schemeClr>
                </a:solidFill>
              </a:rPr>
              <a:t>الوسيطة :</a:t>
            </a:r>
            <a:endParaRPr lang="en-US" sz="2000" b="1" u="sng" dirty="0" smtClean="0">
              <a:solidFill>
                <a:schemeClr val="bg2">
                  <a:lumMod val="50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تمثل الحسابات التذكيرية المتعلقة بالعمليات التي لم تستكمل بعد ومتابعة تسويتها في الدفاتر مثل حساب أوامر الدفع وحساب الحوالات وحساب الشيكات وما يستجد من حسابات قد تقررها وزارة المالية طبقا لتطوير القيود المحاسبية وحاجة العمل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428728" y="428604"/>
            <a:ext cx="7500958"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ar-SA" sz="2800" b="0" i="0" u="none" strike="noStrike" cap="none" normalizeH="0" baseline="0" dirty="0" smtClean="0">
                <a:ln>
                  <a:noFill/>
                </a:ln>
                <a:solidFill>
                  <a:schemeClr val="accent2">
                    <a:lumMod val="50000"/>
                  </a:schemeClr>
                </a:solidFill>
                <a:effectLst/>
                <a:latin typeface="Arabic Typesetting" pitchFamily="66" charset="-78"/>
                <a:ea typeface="Calibri" pitchFamily="34" charset="0"/>
                <a:cs typeface="Arabic Typesetting" pitchFamily="66" charset="-78"/>
              </a:rPr>
              <a:t>وي</a:t>
            </a:r>
            <a:r>
              <a:rPr lang="ar-SA" sz="2800" dirty="0" smtClean="0">
                <a:solidFill>
                  <a:schemeClr val="accent2">
                    <a:lumMod val="50000"/>
                  </a:schemeClr>
                </a:solidFill>
                <a:latin typeface="Arabic Typesetting" pitchFamily="66" charset="-78"/>
                <a:ea typeface="Calibri" pitchFamily="34" charset="0"/>
                <a:cs typeface="Arabic Typesetting" pitchFamily="66" charset="-78"/>
              </a:rPr>
              <a:t>تض</a:t>
            </a:r>
            <a:r>
              <a:rPr kumimoji="0" lang="ar-SA" sz="2800" b="0" i="0" u="none" strike="noStrike" cap="none" normalizeH="0" baseline="0" dirty="0" smtClean="0">
                <a:ln>
                  <a:noFill/>
                </a:ln>
                <a:solidFill>
                  <a:schemeClr val="accent2">
                    <a:lumMod val="50000"/>
                  </a:schemeClr>
                </a:solidFill>
                <a:effectLst/>
                <a:latin typeface="Arabic Typesetting" pitchFamily="66" charset="-78"/>
                <a:ea typeface="Calibri" pitchFamily="34" charset="0"/>
                <a:cs typeface="Arabic Typesetting" pitchFamily="66" charset="-78"/>
              </a:rPr>
              <a:t>من ه</a:t>
            </a:r>
            <a:r>
              <a:rPr lang="ar-SA" sz="2800" dirty="0" smtClean="0">
                <a:solidFill>
                  <a:schemeClr val="accent2">
                    <a:lumMod val="50000"/>
                  </a:schemeClr>
                </a:solidFill>
                <a:latin typeface="Arabic Typesetting" pitchFamily="66" charset="-78"/>
                <a:ea typeface="Calibri" pitchFamily="34" charset="0"/>
                <a:cs typeface="Arabic Typesetting" pitchFamily="66" charset="-78"/>
              </a:rPr>
              <a:t>ذ</a:t>
            </a:r>
            <a:r>
              <a:rPr kumimoji="0" lang="ar-SA" sz="2800" b="0" i="0" u="none" strike="noStrike" cap="none" normalizeH="0" baseline="0" dirty="0" smtClean="0">
                <a:ln>
                  <a:noFill/>
                </a:ln>
                <a:solidFill>
                  <a:schemeClr val="accent2">
                    <a:lumMod val="50000"/>
                  </a:schemeClr>
                </a:solidFill>
                <a:effectLst/>
                <a:latin typeface="Arabic Typesetting" pitchFamily="66" charset="-78"/>
                <a:ea typeface="Calibri" pitchFamily="34" charset="0"/>
                <a:cs typeface="Arabic Typesetting" pitchFamily="66" charset="-78"/>
              </a:rPr>
              <a:t>ا الحساب مايلي </a:t>
            </a:r>
            <a:r>
              <a:rPr kumimoji="0" lang="ar-SA" sz="2800" b="0" i="0" u="none" strike="noStrike" cap="none" normalizeH="0" baseline="0" dirty="0" smtClean="0">
                <a:ln>
                  <a:noFill/>
                </a:ln>
                <a:solidFill>
                  <a:schemeClr val="accent2">
                    <a:lumMod val="50000"/>
                  </a:schemeClr>
                </a:solidFill>
                <a:effectLst/>
                <a:latin typeface="Arabic Typesetting" pitchFamily="66" charset="-78"/>
                <a:ea typeface="Calibri" pitchFamily="34" charset="0"/>
                <a:cs typeface="Arabic Typesetting" pitchFamily="66" charset="-78"/>
              </a:rPr>
              <a:t>:</a:t>
            </a:r>
          </a:p>
          <a:p>
            <a:pPr lvl="0" fontAlgn="base">
              <a:spcBef>
                <a:spcPct val="0"/>
              </a:spcBef>
              <a:spcAft>
                <a:spcPct val="0"/>
              </a:spcAft>
            </a:pPr>
            <a:endPar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342900" marR="0" lvl="0" indent="-342900" algn="r" defTabSz="914400" rtl="1" eaLnBrk="1" fontAlgn="base" latinLnBrk="0" hangingPunct="1">
              <a:lnSpc>
                <a:spcPct val="100000"/>
              </a:lnSpc>
              <a:spcBef>
                <a:spcPct val="0"/>
              </a:spcBef>
              <a:spcAft>
                <a:spcPct val="0"/>
              </a:spcAft>
              <a:buClrTx/>
              <a:buSzTx/>
              <a:tabLst/>
            </a:pPr>
            <a:r>
              <a:rPr lang="ar-SA" sz="2400" dirty="0" smtClean="0">
                <a:solidFill>
                  <a:schemeClr val="accent2">
                    <a:lumMod val="75000"/>
                  </a:schemeClr>
                </a:solidFill>
              </a:rPr>
              <a:t>1\ حساب أوامر الدفع :</a:t>
            </a:r>
            <a:endParaRPr lang="en-US" sz="2400" dirty="0" smtClean="0">
              <a:solidFill>
                <a:schemeClr val="accent2">
                  <a:lumMod val="75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صافي قيمة أوامر اعتماد الصرف المطلوب صرفها عن طريق وزارة المالية بموجب شيكات مسحوبة على مؤسسة النقد العربي السعودي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ü"/>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 يجعل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بصافي قيمة الأوامر اعتماد الصرف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التي يرد عنها تبليغ من وزارة المالية بتحويلها للصرف بموجب شيكات مسحوبة على مؤسسة النقد العربي السعودي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342900" indent="-342900" fontAlgn="base">
              <a:spcBef>
                <a:spcPct val="0"/>
              </a:spcBef>
              <a:spcAft>
                <a:spcPct val="0"/>
              </a:spcAft>
              <a:buFontTx/>
              <a:buNone/>
            </a:pPr>
            <a:r>
              <a:rPr lang="ar-SA" sz="2400" dirty="0" smtClean="0">
                <a:solidFill>
                  <a:schemeClr val="accent2">
                    <a:lumMod val="75000"/>
                  </a:schemeClr>
                </a:solidFill>
              </a:rPr>
              <a:t>2\ حساب الشيكات:</a:t>
            </a:r>
            <a:endParaRPr lang="en-US" sz="2400" dirty="0" smtClean="0">
              <a:solidFill>
                <a:schemeClr val="accent2">
                  <a:lumMod val="75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صافي قيمة أوآمر اعتماد الصرف المطلوب صرفها عن طريق مؤسسة النقد العربي السعودي أو احد البنوك الوطنية بموجب شيكات مسحوبة على المؤسسة أو البنك </a:t>
            </a:r>
            <a:endPar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ü"/>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 يجعل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بصافي قيمة اوامر اعتماد الصرف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المصروفة بموجب شيكات.</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fontAlgn="base">
              <a:lnSpc>
                <a:spcPct val="100000"/>
              </a:lnSpc>
              <a:spcBef>
                <a:spcPct val="0"/>
              </a:spcBef>
              <a:spcAft>
                <a:spcPct val="0"/>
              </a:spcAft>
              <a:buClrTx/>
              <a:buSzTx/>
              <a:tabLst/>
            </a:pPr>
            <a:r>
              <a:rPr lang="ar-SA" sz="2400" dirty="0" smtClean="0">
                <a:solidFill>
                  <a:schemeClr val="accent2">
                    <a:lumMod val="75000"/>
                  </a:schemeClr>
                </a:solidFill>
              </a:rPr>
              <a:t>3\ حساب الحوالات : </a:t>
            </a:r>
            <a:endParaRPr lang="en-US" sz="2400" dirty="0" smtClean="0">
              <a:solidFill>
                <a:schemeClr val="accent2">
                  <a:lumMod val="75000"/>
                </a:schemeClr>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صافي قيمة أوامر اعتماد الصرف المطلوب صرفها عن طريق صندوق الوزارة أو المصلحة أو الوحدة الحكومية بموجب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حوالة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مسحوبة على الصندوق </a:t>
            </a:r>
            <a:endPar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ü"/>
              <a:tabLst/>
            </a:pPr>
            <a:r>
              <a:rPr lang="ar-SA" dirty="0" smtClean="0">
                <a:latin typeface="Calibri" pitchFamily="34" charset="0"/>
                <a:ea typeface="Calibri" pitchFamily="34" charset="0"/>
                <a:cs typeface="Arial" pitchFamily="34" charset="0"/>
              </a:rPr>
              <a:t> و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يجعل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هذا الحساب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دائنا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بصافي قيمة أوامر اعتماد الصرف </a:t>
            </a:r>
            <a:r>
              <a:rPr kumimoji="0" lang="ar-SA"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ومدينا</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بالمبالغ المصروفة بموجب حوالات </a:t>
            </a:r>
            <a:r>
              <a:rPr kumimoji="0" lang="ar-SA"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214414" y="428604"/>
            <a:ext cx="764383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fontAlgn="base">
              <a:lnSpc>
                <a:spcPct val="100000"/>
              </a:lnSpc>
              <a:spcBef>
                <a:spcPct val="0"/>
              </a:spcBef>
              <a:spcAft>
                <a:spcPct val="0"/>
              </a:spcAft>
              <a:buClrTx/>
              <a:buSzTx/>
              <a:buFontTx/>
              <a:buNone/>
              <a:tabLst/>
            </a:pPr>
            <a:r>
              <a:rPr lang="ar-SA" sz="2000" b="1" i="1" u="sng" dirty="0" smtClean="0"/>
              <a:t>3</a:t>
            </a:r>
            <a:r>
              <a:rPr lang="en-US" sz="2000" b="1" i="1" u="sng" dirty="0" smtClean="0"/>
              <a:t>. </a:t>
            </a:r>
            <a:r>
              <a:rPr lang="ar-SA" sz="2000" b="1" i="1" u="sng" dirty="0" smtClean="0"/>
              <a:t>الحسابات </a:t>
            </a:r>
            <a:r>
              <a:rPr lang="ar-SA" sz="2000" b="1" i="1" u="sng" dirty="0" smtClean="0"/>
              <a:t>المركزية </a:t>
            </a:r>
            <a:r>
              <a:rPr lang="ar-SA" sz="2000" b="1" i="1" u="sng" dirty="0" smtClean="0"/>
              <a:t>:</a:t>
            </a:r>
          </a:p>
          <a:p>
            <a:pPr marR="0" indent="0" fontAlgn="base">
              <a:lnSpc>
                <a:spcPct val="100000"/>
              </a:lnSpc>
              <a:spcBef>
                <a:spcPct val="0"/>
              </a:spcBef>
              <a:spcAft>
                <a:spcPct val="0"/>
              </a:spcAft>
              <a:buClrTx/>
              <a:buSzTx/>
              <a:buFontTx/>
              <a:buNone/>
              <a:tabLst/>
            </a:pPr>
            <a:endParaRPr lang="ar-SA" sz="2000" b="1" i="1" u="sng" dirty="0" smtClean="0"/>
          </a:p>
          <a:p>
            <a:pPr lvl="0" algn="justLow" fontAlgn="base">
              <a:spcBef>
                <a:spcPct val="0"/>
              </a:spcBef>
              <a:spcAft>
                <a:spcPct val="0"/>
              </a:spcAft>
            </a:pPr>
            <a:r>
              <a:rPr lang="ar-SA" dirty="0" smtClean="0">
                <a:latin typeface="Times New Roman" pitchFamily="18" charset="0"/>
                <a:cs typeface="+mj-cs"/>
              </a:rPr>
              <a:t>تتولى الادارة العامة للحسابات بوزارة المالية فر</a:t>
            </a:r>
            <a:r>
              <a:rPr lang="ar-SA" dirty="0" smtClean="0">
                <a:latin typeface="Calibri" pitchFamily="34" charset="0"/>
                <a:ea typeface="Calibri" pitchFamily="34" charset="0"/>
                <a:cs typeface="+mj-cs"/>
              </a:rPr>
              <a:t>ض</a:t>
            </a:r>
            <a:r>
              <a:rPr lang="ar-SA" dirty="0" smtClean="0">
                <a:latin typeface="Times New Roman" pitchFamily="18" charset="0"/>
                <a:cs typeface="+mj-cs"/>
              </a:rPr>
              <a:t> الرقابة والاشراف على عمليات تحصيل الايرادات وسداد النفقات وللك كان لزاما أن تحتفظ ه</a:t>
            </a:r>
            <a:r>
              <a:rPr lang="ar-SA" dirty="0" smtClean="0">
                <a:latin typeface="Calibri" pitchFamily="34" charset="0"/>
                <a:ea typeface="Calibri" pitchFamily="34" charset="0"/>
                <a:cs typeface="+mj-cs"/>
              </a:rPr>
              <a:t>ذ</a:t>
            </a:r>
            <a:r>
              <a:rPr lang="ar-SA" dirty="0" smtClean="0">
                <a:latin typeface="Times New Roman" pitchFamily="18" charset="0"/>
                <a:cs typeface="+mj-cs"/>
              </a:rPr>
              <a:t>ه الادارة بمجموعة من الحسابات </a:t>
            </a:r>
            <a:r>
              <a:rPr lang="ar-SA" dirty="0" smtClean="0">
                <a:latin typeface="Times New Roman" pitchFamily="18" charset="0"/>
                <a:cs typeface="+mj-cs"/>
              </a:rPr>
              <a:t>. وحي</a:t>
            </a:r>
            <a:r>
              <a:rPr lang="ar-SA" dirty="0" smtClean="0">
                <a:latin typeface="Times New Roman" pitchFamily="18" charset="0"/>
                <a:cs typeface="+mj-cs"/>
              </a:rPr>
              <a:t>ث</a:t>
            </a:r>
            <a:r>
              <a:rPr lang="ar-SA" dirty="0" smtClean="0">
                <a:latin typeface="Times New Roman" pitchFamily="18" charset="0"/>
                <a:cs typeface="+mj-cs"/>
              </a:rPr>
              <a:t> انه لا تتوافر معلومات عن معظم الحسابات التي يفتر</a:t>
            </a:r>
            <a:r>
              <a:rPr lang="ar-SA" dirty="0" smtClean="0">
                <a:latin typeface="Calibri" pitchFamily="34" charset="0"/>
                <a:ea typeface="Calibri" pitchFamily="34" charset="0"/>
              </a:rPr>
              <a:t>ض</a:t>
            </a:r>
            <a:r>
              <a:rPr lang="ar-SA" dirty="0" smtClean="0">
                <a:latin typeface="Times New Roman" pitchFamily="18" charset="0"/>
                <a:cs typeface="+mj-cs"/>
              </a:rPr>
              <a:t> أن تحتفظ بها الادارة العامة للحسابات ، ل</a:t>
            </a:r>
            <a:r>
              <a:rPr lang="ar-SA" dirty="0" smtClean="0">
                <a:latin typeface="Calibri" pitchFamily="34" charset="0"/>
                <a:ea typeface="Calibri" pitchFamily="34" charset="0"/>
              </a:rPr>
              <a:t>ذ</a:t>
            </a:r>
            <a:r>
              <a:rPr lang="ar-SA" dirty="0" smtClean="0">
                <a:latin typeface="Times New Roman" pitchFamily="18" charset="0"/>
                <a:cs typeface="+mj-cs"/>
              </a:rPr>
              <a:t>ا فإننا نوجز بع</a:t>
            </a:r>
            <a:r>
              <a:rPr lang="ar-SA" dirty="0" smtClean="0">
                <a:latin typeface="Calibri" pitchFamily="34" charset="0"/>
                <a:ea typeface="Calibri" pitchFamily="34" charset="0"/>
              </a:rPr>
              <a:t>ض</a:t>
            </a:r>
            <a:r>
              <a:rPr lang="ar-SA" dirty="0" smtClean="0">
                <a:latin typeface="Times New Roman" pitchFamily="18" charset="0"/>
                <a:cs typeface="+mj-cs"/>
              </a:rPr>
              <a:t> ماتوفرت عنه معلومات و</a:t>
            </a:r>
            <a:r>
              <a:rPr lang="ar-SA" dirty="0" smtClean="0">
                <a:latin typeface="Calibri" pitchFamily="34" charset="0"/>
                <a:ea typeface="Calibri" pitchFamily="34" charset="0"/>
              </a:rPr>
              <a:t>ذ</a:t>
            </a:r>
            <a:r>
              <a:rPr lang="ar-SA" dirty="0" smtClean="0">
                <a:latin typeface="Times New Roman" pitchFamily="18" charset="0"/>
                <a:cs typeface="+mj-cs"/>
              </a:rPr>
              <a:t>لك على النحو التالي :</a:t>
            </a:r>
          </a:p>
          <a:p>
            <a:pPr lvl="0" algn="justLow" fontAlgn="base">
              <a:spcBef>
                <a:spcPct val="0"/>
              </a:spcBef>
              <a:spcAft>
                <a:spcPct val="0"/>
              </a:spcAft>
            </a:pPr>
            <a:endParaRPr lang="ar-SA" dirty="0" smtClean="0">
              <a:latin typeface="Times New Roman" pitchFamily="18" charset="0"/>
              <a:cs typeface="+mj-cs"/>
            </a:endParaRPr>
          </a:p>
          <a:p>
            <a:pPr fontAlgn="base">
              <a:spcBef>
                <a:spcPct val="0"/>
              </a:spcBef>
              <a:spcAft>
                <a:spcPct val="0"/>
              </a:spcAft>
            </a:pPr>
            <a:r>
              <a:rPr lang="ar-SA" sz="2000" b="1" u="sng" dirty="0" smtClean="0">
                <a:solidFill>
                  <a:schemeClr val="bg2">
                    <a:lumMod val="50000"/>
                  </a:schemeClr>
                </a:solidFill>
              </a:rPr>
              <a:t>1\ حساب </a:t>
            </a:r>
            <a:r>
              <a:rPr lang="ar-SA" sz="2000" b="1" u="sng" dirty="0" smtClean="0">
                <a:solidFill>
                  <a:schemeClr val="bg2">
                    <a:lumMod val="50000"/>
                  </a:schemeClr>
                </a:solidFill>
              </a:rPr>
              <a:t>جاري كل وزارة أو مصلحة حكومية</a:t>
            </a:r>
          </a:p>
          <a:p>
            <a:pPr lvl="0" algn="justLow" eaLnBrk="0" fontAlgn="base" hangingPunct="0">
              <a:spcBef>
                <a:spcPct val="0"/>
              </a:spcBef>
              <a:spcAft>
                <a:spcPct val="0"/>
              </a:spcAft>
            </a:pPr>
            <a:r>
              <a:rPr lang="ar-SA" dirty="0" smtClean="0">
                <a:latin typeface="Times New Roman" pitchFamily="18" charset="0"/>
                <a:ea typeface="Calibri" pitchFamily="34" charset="0"/>
                <a:cs typeface="+mj-cs"/>
              </a:rPr>
              <a:t>هو حساب رقابي </a:t>
            </a:r>
            <a:r>
              <a:rPr lang="ar-SA" dirty="0" smtClean="0">
                <a:latin typeface="Times New Roman" pitchFamily="18" charset="0"/>
                <a:ea typeface="Calibri" pitchFamily="34" charset="0"/>
                <a:cs typeface="+mj-cs"/>
              </a:rPr>
              <a:t>يم</a:t>
            </a:r>
            <a:r>
              <a:rPr lang="ar-SA" dirty="0" smtClean="0">
                <a:latin typeface="Times New Roman" pitchFamily="18" charset="0"/>
              </a:rPr>
              <a:t>ث</a:t>
            </a:r>
            <a:r>
              <a:rPr lang="ar-SA" dirty="0" smtClean="0">
                <a:latin typeface="Times New Roman" pitchFamily="18" charset="0"/>
                <a:ea typeface="Calibri" pitchFamily="34" charset="0"/>
                <a:cs typeface="+mj-cs"/>
              </a:rPr>
              <a:t>ل </a:t>
            </a:r>
            <a:r>
              <a:rPr lang="ar-SA" dirty="0" smtClean="0">
                <a:latin typeface="Times New Roman" pitchFamily="18" charset="0"/>
                <a:ea typeface="Calibri" pitchFamily="34" charset="0"/>
                <a:cs typeface="+mj-cs"/>
              </a:rPr>
              <a:t>مسحوبات وايداعات الوزارات والمصالح الحكومية </a:t>
            </a:r>
            <a:r>
              <a:rPr lang="ar-SA" dirty="0" smtClean="0">
                <a:latin typeface="Times New Roman" pitchFamily="18" charset="0"/>
                <a:ea typeface="Calibri" pitchFamily="34" charset="0"/>
                <a:cs typeface="+mj-cs"/>
              </a:rPr>
              <a:t>.</a:t>
            </a:r>
            <a:endParaRPr lang="ar-SA" dirty="0" smtClean="0">
              <a:latin typeface="Times New Roman" pitchFamily="18"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ü"/>
              <a:tabLst/>
            </a:pPr>
            <a:r>
              <a:rPr lang="ar-SA" dirty="0" smtClean="0">
                <a:latin typeface="Times New Roman" pitchFamily="18" charset="0"/>
                <a:ea typeface="Calibri" pitchFamily="34" charset="0"/>
                <a:cs typeface="+mj-cs"/>
              </a:rPr>
              <a:t> ويجب </a:t>
            </a:r>
            <a:r>
              <a:rPr lang="ar-SA" dirty="0" smtClean="0">
                <a:latin typeface="Times New Roman" pitchFamily="18" charset="0"/>
                <a:ea typeface="Calibri" pitchFamily="34" charset="0"/>
                <a:cs typeface="+mj-cs"/>
              </a:rPr>
              <a:t>مطابقته في نهاية كل شهر و في نهاية السنة المالية مع رصيد جاري وزارة المالية لدى الجهات الحكومية </a:t>
            </a:r>
            <a:r>
              <a:rPr lang="ar-SA" dirty="0" smtClean="0">
                <a:latin typeface="Times New Roman" pitchFamily="18" charset="0"/>
                <a:ea typeface="Calibri" pitchFamily="34" charset="0"/>
                <a:cs typeface="+mj-cs"/>
              </a:rPr>
              <a:t>.</a:t>
            </a:r>
            <a:endParaRPr lang="ar-SA" dirty="0" smtClean="0">
              <a:latin typeface="Times New Roman" pitchFamily="18" charset="0"/>
              <a:ea typeface="Calibri" pitchFamily="34" charset="0"/>
              <a:cs typeface="+mj-cs"/>
            </a:endParaRPr>
          </a:p>
          <a:p>
            <a:pPr lvl="0" algn="justLow" eaLnBrk="0" fontAlgn="base" hangingPunct="0">
              <a:spcBef>
                <a:spcPct val="0"/>
              </a:spcBef>
              <a:spcAft>
                <a:spcPct val="0"/>
              </a:spcAft>
              <a:buFont typeface="Wingdings" pitchFamily="2" charset="2"/>
              <a:buChar char="ü"/>
            </a:pP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وه</a:t>
            </a:r>
            <a:r>
              <a:rPr lang="ar-SA" dirty="0" smtClean="0">
                <a:latin typeface="Calibri" pitchFamily="34" charset="0"/>
                <a:ea typeface="Calibri" pitchFamily="34" charset="0"/>
                <a:cs typeface="+mj-cs"/>
              </a:rPr>
              <a:t>ذا</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 الحساب يجعل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مدينا</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 بالمبالغ المسحوبة بموجب شيكات على مؤسسة النقد العربي السعودي أو عند الفتح أو الا</a:t>
            </a:r>
            <a:r>
              <a:rPr lang="ar-SA" dirty="0" smtClean="0">
                <a:latin typeface="Calibri" pitchFamily="34" charset="0"/>
                <a:ea typeface="Calibri" pitchFamily="34" charset="0"/>
                <a:cs typeface="+mj-cs"/>
              </a:rPr>
              <a:t>ض</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افة للاعتمادات المستندية بينما يجعل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دائنا</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 بالمبالغ التي يتم </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ايداعها بمؤسسة النقد العربي السعودي أو عند إلغا</a:t>
            </a:r>
            <a:r>
              <a:rPr lang="ar-SA" dirty="0" smtClean="0"/>
              <a:t>ء</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 أو تخفي</a:t>
            </a:r>
            <a:r>
              <a:rPr lang="ar-SA" dirty="0" smtClean="0">
                <a:latin typeface="Calibri" pitchFamily="34" charset="0"/>
                <a:ea typeface="Calibri" pitchFamily="34" charset="0"/>
              </a:rPr>
              <a:t>ض</a:t>
            </a:r>
            <a:r>
              <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rPr>
              <a:t> الاعتمادات المستندية.</a:t>
            </a:r>
          </a:p>
          <a:p>
            <a:pPr lvl="0" algn="justLow" eaLnBrk="0" fontAlgn="base" hangingPunct="0">
              <a:spcBef>
                <a:spcPct val="0"/>
              </a:spcBef>
              <a:spcAft>
                <a:spcPct val="0"/>
              </a:spcAft>
              <a:buFont typeface="Wingdings" pitchFamily="2" charset="2"/>
              <a:buChar char="ü"/>
            </a:pPr>
            <a:endParaRPr kumimoji="0" lang="ar-SA" b="0" i="0" u="none" strike="noStrike" cap="none" normalizeH="0" baseline="0" dirty="0" smtClean="0">
              <a:ln>
                <a:noFill/>
              </a:ln>
              <a:solidFill>
                <a:schemeClr val="tx1"/>
              </a:solidFill>
              <a:effectLst/>
              <a:latin typeface="Times New Roman" pitchFamily="18" charset="0"/>
              <a:ea typeface="Calibri" pitchFamily="34" charset="0"/>
              <a:cs typeface="+mj-cs"/>
            </a:endParaRPr>
          </a:p>
          <a:p>
            <a:pPr marR="0" lvl="0" indent="0" fontAlgn="base">
              <a:lnSpc>
                <a:spcPct val="100000"/>
              </a:lnSpc>
              <a:spcBef>
                <a:spcPct val="0"/>
              </a:spcBef>
              <a:spcAft>
                <a:spcPct val="0"/>
              </a:spcAft>
              <a:buClrTx/>
              <a:buSzTx/>
              <a:tabLst/>
            </a:pPr>
            <a:r>
              <a:rPr lang="ar-SA" sz="2000" b="1" u="sng" dirty="0" smtClean="0">
                <a:solidFill>
                  <a:schemeClr val="bg2">
                    <a:lumMod val="50000"/>
                  </a:schemeClr>
                </a:solidFill>
              </a:rPr>
              <a:t>2\ حساب </a:t>
            </a:r>
            <a:r>
              <a:rPr lang="ar-SA" sz="2000" b="1" u="sng" dirty="0" smtClean="0">
                <a:solidFill>
                  <a:schemeClr val="bg2">
                    <a:lumMod val="50000"/>
                  </a:schemeClr>
                </a:solidFill>
              </a:rPr>
              <a:t>جاري مؤسسة </a:t>
            </a:r>
            <a:r>
              <a:rPr lang="ar-SA" sz="2000" b="1" u="sng" dirty="0" smtClean="0">
                <a:solidFill>
                  <a:schemeClr val="bg2">
                    <a:lumMod val="50000"/>
                  </a:schemeClr>
                </a:solidFill>
              </a:rPr>
              <a:t>النقد</a:t>
            </a:r>
          </a:p>
          <a:p>
            <a:pPr marR="0" lvl="0" indent="0" fontAlgn="base">
              <a:lnSpc>
                <a:spcPct val="100000"/>
              </a:lnSpc>
              <a:spcBef>
                <a:spcPct val="0"/>
              </a:spcBef>
              <a:spcAft>
                <a:spcPct val="0"/>
              </a:spcAft>
              <a:buClrTx/>
              <a:buSzTx/>
              <a:tabLst/>
            </a:pPr>
            <a:r>
              <a:rPr lang="ar-SA" dirty="0" smtClean="0">
                <a:latin typeface="Times New Roman" pitchFamily="18" charset="0"/>
                <a:ea typeface="Calibri" pitchFamily="34" charset="0"/>
                <a:cs typeface="+mj-cs"/>
              </a:rPr>
              <a:t>هو حساب  وسيط لقيد مسحوبات وإيداعات الوزارات والمصالح الحكومية لدى مؤسسة النقد العربي السعودي </a:t>
            </a:r>
            <a:r>
              <a:rPr lang="ar-SA" dirty="0" smtClean="0">
                <a:latin typeface="Times New Roman" pitchFamily="18" charset="0"/>
                <a:ea typeface="Calibri" pitchFamily="34" charset="0"/>
                <a:cs typeface="+mj-cs"/>
              </a:rPr>
              <a:t>.</a:t>
            </a:r>
          </a:p>
          <a:p>
            <a:pPr marR="0" lvl="0" indent="0" fontAlgn="base">
              <a:lnSpc>
                <a:spcPct val="100000"/>
              </a:lnSpc>
              <a:spcBef>
                <a:spcPct val="0"/>
              </a:spcBef>
              <a:spcAft>
                <a:spcPct val="0"/>
              </a:spcAft>
              <a:buClrTx/>
              <a:buSzTx/>
              <a:buFont typeface="Wingdings" pitchFamily="2" charset="2"/>
              <a:buChar char="ü"/>
              <a:tabLst/>
            </a:pPr>
            <a:r>
              <a:rPr lang="ar-SA" dirty="0" smtClean="0">
                <a:latin typeface="Times New Roman" pitchFamily="18" charset="0"/>
                <a:ea typeface="Calibri" pitchFamily="34" charset="0"/>
                <a:cs typeface="+mj-cs"/>
              </a:rPr>
              <a:t> ويجب مطابقته في نهاية كل شهر وفي نهاية السنة المالية مع رصيد جاري الحكومة لدى مؤسسة النقد العربي السعودي .</a:t>
            </a:r>
            <a:endParaRPr lang="en-US" dirty="0" smtClean="0">
              <a:latin typeface="Times New Roman" pitchFamily="18" charset="0"/>
              <a:ea typeface="Calibri" pitchFamily="34" charset="0"/>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714356"/>
            <a:ext cx="7817116" cy="4524315"/>
          </a:xfrm>
          <a:prstGeom prst="rect">
            <a:avLst/>
          </a:prstGeom>
        </p:spPr>
        <p:txBody>
          <a:bodyPr wrap="square">
            <a:spAutoFit/>
          </a:bodyPr>
          <a:lstStyle/>
          <a:p>
            <a:pPr fontAlgn="base">
              <a:spcBef>
                <a:spcPct val="0"/>
              </a:spcBef>
              <a:spcAft>
                <a:spcPct val="0"/>
              </a:spcAft>
              <a:buFont typeface="Wingdings" pitchFamily="2" charset="2"/>
              <a:buChar char="ü"/>
            </a:pPr>
            <a:r>
              <a:rPr lang="ar-SA" dirty="0" smtClean="0"/>
              <a:t> ويجعل </a:t>
            </a:r>
            <a:r>
              <a:rPr lang="ar-SA" dirty="0" smtClean="0"/>
              <a:t>حساب حاري مؤسسة النقد </a:t>
            </a:r>
            <a:r>
              <a:rPr lang="ar-SA" b="1" dirty="0" smtClean="0"/>
              <a:t>مدينا</a:t>
            </a:r>
            <a:r>
              <a:rPr lang="ar-SA" dirty="0" smtClean="0"/>
              <a:t> بالمبالغ التي تودعها الوزارات والمصالح الحكومية أو مايتم </a:t>
            </a:r>
            <a:r>
              <a:rPr lang="ar-SA" dirty="0" smtClean="0"/>
              <a:t>إلغاؤه </a:t>
            </a:r>
            <a:r>
              <a:rPr lang="ar-SA" dirty="0" smtClean="0"/>
              <a:t>من الاعتمادات المستندية أو من الشيكات المحجوزة او مبالغ </a:t>
            </a:r>
            <a:r>
              <a:rPr lang="ar-SA" dirty="0" smtClean="0"/>
              <a:t>قرو</a:t>
            </a:r>
            <a:r>
              <a:rPr lang="ar-SA" dirty="0" smtClean="0">
                <a:latin typeface="Calibri" pitchFamily="34" charset="0"/>
                <a:ea typeface="Calibri" pitchFamily="34" charset="0"/>
              </a:rPr>
              <a:t>ض</a:t>
            </a:r>
            <a:r>
              <a:rPr lang="ar-SA" dirty="0" smtClean="0"/>
              <a:t> </a:t>
            </a:r>
            <a:r>
              <a:rPr lang="ar-SA" dirty="0" smtClean="0"/>
              <a:t>تمويل الخزينة او المبالغ النقدية المتوفرة في حساب جاري الحكومة لدى المؤسسة </a:t>
            </a:r>
            <a:r>
              <a:rPr lang="ar-SA" dirty="0" smtClean="0"/>
              <a:t>.</a:t>
            </a:r>
          </a:p>
          <a:p>
            <a:pPr fontAlgn="base">
              <a:spcBef>
                <a:spcPct val="0"/>
              </a:spcBef>
              <a:spcAft>
                <a:spcPct val="0"/>
              </a:spcAft>
              <a:buFont typeface="Wingdings" pitchFamily="2" charset="2"/>
              <a:buChar char="ü"/>
            </a:pPr>
            <a:r>
              <a:rPr lang="ar-SA" dirty="0" smtClean="0"/>
              <a:t>بينما يجعل </a:t>
            </a:r>
            <a:r>
              <a:rPr lang="ar-SA" b="1" dirty="0" smtClean="0"/>
              <a:t>دائنا</a:t>
            </a:r>
            <a:r>
              <a:rPr lang="ar-SA" dirty="0" smtClean="0"/>
              <a:t> بالمبالغ التي تم سحبها من مؤسسة النقد العربي السعودي بموجب شيكات أو قيمة الشيكات المحجوزة التي لم يتقدم أصحابها لصرف قيمتها قبل انتها</a:t>
            </a:r>
            <a:r>
              <a:rPr lang="ar-SA" dirty="0" smtClean="0"/>
              <a:t>ء</a:t>
            </a:r>
            <a:r>
              <a:rPr lang="ar-SA" dirty="0" smtClean="0"/>
              <a:t> السنة المالية أو التي يتم حجز قيمتها في حساب التأمينات ( اعتمادات مستندية) . </a:t>
            </a:r>
          </a:p>
          <a:p>
            <a:pPr fontAlgn="base">
              <a:spcBef>
                <a:spcPct val="0"/>
              </a:spcBef>
              <a:spcAft>
                <a:spcPct val="0"/>
              </a:spcAft>
              <a:buFont typeface="Wingdings" pitchFamily="2" charset="2"/>
              <a:buChar char="ü"/>
            </a:pPr>
            <a:endParaRPr lang="ar-SA" dirty="0" smtClean="0"/>
          </a:p>
          <a:p>
            <a:pPr fontAlgn="base">
              <a:spcBef>
                <a:spcPct val="0"/>
              </a:spcBef>
              <a:spcAft>
                <a:spcPct val="0"/>
              </a:spcAft>
            </a:pPr>
            <a:r>
              <a:rPr lang="ar-SA" b="1" u="sng" dirty="0" smtClean="0">
                <a:solidFill>
                  <a:schemeClr val="bg2">
                    <a:lumMod val="50000"/>
                  </a:schemeClr>
                </a:solidFill>
              </a:rPr>
              <a:t>3 </a:t>
            </a:r>
            <a:r>
              <a:rPr lang="ar-SA" b="1" u="sng" dirty="0" smtClean="0">
                <a:solidFill>
                  <a:schemeClr val="bg2">
                    <a:lumMod val="50000"/>
                  </a:schemeClr>
                </a:solidFill>
              </a:rPr>
              <a:t>\ حساب الاحتياطي </a:t>
            </a:r>
            <a:r>
              <a:rPr lang="ar-SA" b="1" u="sng" dirty="0" smtClean="0">
                <a:solidFill>
                  <a:schemeClr val="bg2">
                    <a:lumMod val="50000"/>
                  </a:schemeClr>
                </a:solidFill>
              </a:rPr>
              <a:t>:</a:t>
            </a:r>
          </a:p>
          <a:p>
            <a:pPr fontAlgn="base">
              <a:spcBef>
                <a:spcPct val="0"/>
              </a:spcBef>
              <a:spcAft>
                <a:spcPct val="0"/>
              </a:spcAft>
            </a:pPr>
            <a:endParaRPr lang="ar-SA" b="1" u="sng" dirty="0" smtClean="0">
              <a:solidFill>
                <a:schemeClr val="bg2">
                  <a:lumMod val="50000"/>
                </a:schemeClr>
              </a:solidFill>
            </a:endParaRPr>
          </a:p>
          <a:p>
            <a:pPr fontAlgn="base">
              <a:spcBef>
                <a:spcPct val="0"/>
              </a:spcBef>
              <a:spcAft>
                <a:spcPct val="0"/>
              </a:spcAft>
            </a:pPr>
            <a:r>
              <a:rPr lang="ar-SA" dirty="0" smtClean="0"/>
              <a:t>يم</a:t>
            </a:r>
            <a:r>
              <a:rPr lang="ar-SA" dirty="0" smtClean="0">
                <a:latin typeface="Times New Roman" pitchFamily="18" charset="0"/>
              </a:rPr>
              <a:t>ث</a:t>
            </a:r>
            <a:r>
              <a:rPr lang="ar-SA" dirty="0" smtClean="0"/>
              <a:t>ل حقوق الدولة لدى الغير والتي من منها أرصدة الدولة النقدية في مؤسسة النقد العربي السعودي مخصوما منها التزامات الدولة للغير .</a:t>
            </a:r>
          </a:p>
          <a:p>
            <a:pPr fontAlgn="base">
              <a:spcBef>
                <a:spcPct val="0"/>
              </a:spcBef>
              <a:spcAft>
                <a:spcPct val="0"/>
              </a:spcAft>
            </a:pPr>
            <a:endParaRPr lang="ar-SA" b="1" u="sng" dirty="0" smtClean="0">
              <a:solidFill>
                <a:schemeClr val="bg2">
                  <a:lumMod val="50000"/>
                </a:schemeClr>
              </a:solidFill>
            </a:endParaRPr>
          </a:p>
          <a:p>
            <a:pPr fontAlgn="base">
              <a:spcBef>
                <a:spcPct val="0"/>
              </a:spcBef>
              <a:spcAft>
                <a:spcPct val="0"/>
              </a:spcAft>
            </a:pPr>
            <a:endParaRPr lang="ar-SA" b="1" u="sng" dirty="0" smtClean="0">
              <a:solidFill>
                <a:schemeClr val="bg2">
                  <a:lumMod val="50000"/>
                </a:schemeClr>
              </a:solidFill>
            </a:endParaRPr>
          </a:p>
          <a:p>
            <a:pPr fontAlgn="base">
              <a:spcBef>
                <a:spcPct val="0"/>
              </a:spcBef>
              <a:spcAft>
                <a:spcPct val="0"/>
              </a:spcAft>
            </a:pPr>
            <a:endParaRPr lang="ar-SA" b="1" u="sng" dirty="0" smtClean="0">
              <a:solidFill>
                <a:schemeClr val="bg2">
                  <a:lumMod val="50000"/>
                </a:schemeClr>
              </a:solidFill>
            </a:endParaRPr>
          </a:p>
          <a:p>
            <a:pPr fontAlgn="base">
              <a:spcBef>
                <a:spcPct val="0"/>
              </a:spcBef>
              <a:spcAft>
                <a:spcPct val="0"/>
              </a:spcAft>
            </a:pPr>
            <a:endParaRPr lang="ar-SA" b="1" u="sng" dirty="0" smtClean="0">
              <a:solidFill>
                <a:schemeClr val="bg2">
                  <a:lumMod val="50000"/>
                </a:schemeClr>
              </a:solidFill>
            </a:endParaRPr>
          </a:p>
          <a:p>
            <a:pPr fontAlgn="base">
              <a:spcBef>
                <a:spcPct val="0"/>
              </a:spcBef>
              <a:spcAft>
                <a:spcPct val="0"/>
              </a:spcAft>
            </a:pPr>
            <a:endParaRPr lang="ar-SA" b="1" u="sng"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14414" y="571480"/>
          <a:ext cx="759619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071670" y="500042"/>
            <a:ext cx="657226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lang="ar-SA" b="1" u="sng" dirty="0" smtClean="0">
                <a:solidFill>
                  <a:schemeClr val="bg2">
                    <a:lumMod val="50000"/>
                  </a:schemeClr>
                </a:solidFill>
              </a:rPr>
              <a:t>4\ حساب </a:t>
            </a:r>
            <a:r>
              <a:rPr lang="ar-SA" b="1" u="sng" dirty="0" smtClean="0">
                <a:solidFill>
                  <a:schemeClr val="bg2">
                    <a:lumMod val="50000"/>
                  </a:schemeClr>
                </a:solidFill>
              </a:rPr>
              <a:t>الاعتمادات </a:t>
            </a:r>
            <a:r>
              <a:rPr lang="ar-SA" b="1" u="sng" dirty="0" smtClean="0">
                <a:solidFill>
                  <a:schemeClr val="bg2">
                    <a:lumMod val="50000"/>
                  </a:schemeClr>
                </a:solidFill>
              </a:rPr>
              <a:t>المستندية:</a:t>
            </a:r>
          </a:p>
          <a:p>
            <a:pPr lvl="0" algn="justLow" fontAlgn="base">
              <a:spcBef>
                <a:spcPct val="0"/>
              </a:spcBef>
              <a:spcAft>
                <a:spcPct val="0"/>
              </a:spcAft>
            </a:pPr>
            <a:r>
              <a:rPr lang="ar-SA" dirty="0" smtClean="0"/>
              <a:t>يقصد بالاعتمادات المستندية الاعتمادات التي تقوم مؤسسة النقد العربي السعودي بفتحها لدى مراسليها في الخارج بناء على تعليمات تصدر من وزارة المالية لتنفيذ أغراض محددة</a:t>
            </a:r>
            <a:r>
              <a:rPr lang="ar-SA" dirty="0" smtClean="0"/>
              <a:t>.</a:t>
            </a:r>
          </a:p>
          <a:p>
            <a:pPr lvl="0" algn="justLow" fontAlgn="base">
              <a:spcBef>
                <a:spcPct val="0"/>
              </a:spcBef>
              <a:spcAft>
                <a:spcPct val="0"/>
              </a:spcAft>
              <a:buFont typeface="Wingdings" pitchFamily="2" charset="2"/>
              <a:buChar char="ü"/>
            </a:pPr>
            <a:r>
              <a:rPr lang="ar-SA" dirty="0" smtClean="0"/>
              <a:t>ويجعل حساب الاعتمادات المستندية </a:t>
            </a:r>
            <a:r>
              <a:rPr lang="ar-SA" b="1" dirty="0" smtClean="0"/>
              <a:t>دائنا</a:t>
            </a:r>
            <a:r>
              <a:rPr lang="ar-SA" dirty="0" smtClean="0"/>
              <a:t> بالمبالغ الوارد بها دفع بهدف الفتح أو الاضافة للاعتمادات المستندية بينما يجعل </a:t>
            </a:r>
            <a:r>
              <a:rPr lang="ar-SA" b="1" dirty="0" smtClean="0"/>
              <a:t>مدينا</a:t>
            </a:r>
            <a:r>
              <a:rPr lang="ar-SA" dirty="0" smtClean="0"/>
              <a:t> بالمبالغ التي يتم صرفها من قبل مؤسسة النقد من حساب التأمينات (مقابل اعتمادات مستندية ) الممسوكة بمعرفة المؤسسة كما يجعل </a:t>
            </a:r>
            <a:r>
              <a:rPr lang="ar-SA" b="1" dirty="0" smtClean="0"/>
              <a:t>مدينا</a:t>
            </a:r>
            <a:r>
              <a:rPr lang="ar-SA" dirty="0" smtClean="0"/>
              <a:t> بالمبالغ الخاصة بالاعتمادات الملغية أو </a:t>
            </a:r>
            <a:r>
              <a:rPr lang="ar-SA" dirty="0" smtClean="0"/>
              <a:t>المخفضة </a:t>
            </a:r>
            <a:r>
              <a:rPr lang="ar-SA" dirty="0" smtClean="0"/>
              <a:t>مقابل اضافتها الى حساب التأمينات مقابل اعتمادات مستندية</a:t>
            </a:r>
          </a:p>
          <a:p>
            <a:pPr marL="0" marR="0" lvl="0" indent="0" algn="justLow" defTabSz="914400" rtl="1" eaLnBrk="1" fontAlgn="base" latinLnBrk="0" hangingPunct="1">
              <a:lnSpc>
                <a:spcPct val="100000"/>
              </a:lnSpc>
              <a:spcBef>
                <a:spcPct val="0"/>
              </a:spcBef>
              <a:spcAft>
                <a:spcPct val="0"/>
              </a:spcAft>
              <a:buClrTx/>
              <a:buSzTx/>
              <a:tabLst/>
            </a:pPr>
            <a:endParaRPr lang="en-US" b="1" u="sng" dirty="0" smtClean="0">
              <a:solidFill>
                <a:schemeClr val="bg2">
                  <a:lumMod val="50000"/>
                </a:schemeClr>
              </a:solidFill>
            </a:endParaRPr>
          </a:p>
          <a:p>
            <a:pPr marL="0" marR="0" lvl="0" indent="0" algn="justLow" defTabSz="914400" rtl="1" eaLnBrk="0" fontAlgn="base" latinLnBrk="0" hangingPunct="0">
              <a:lnSpc>
                <a:spcPct val="100000"/>
              </a:lnSpc>
              <a:spcBef>
                <a:spcPct val="0"/>
              </a:spcBef>
              <a:spcAft>
                <a:spcPct val="0"/>
              </a:spcAft>
              <a:buClrTx/>
              <a:buSzTx/>
              <a:tabLst/>
            </a:pPr>
            <a:r>
              <a:rPr lang="ar-SA" b="1" u="sng" dirty="0" smtClean="0">
                <a:solidFill>
                  <a:schemeClr val="bg2">
                    <a:lumMod val="50000"/>
                  </a:schemeClr>
                </a:solidFill>
              </a:rPr>
              <a:t>5\ حساب </a:t>
            </a:r>
            <a:r>
              <a:rPr lang="ar-SA" b="1" u="sng" dirty="0" smtClean="0">
                <a:solidFill>
                  <a:schemeClr val="bg2">
                    <a:lumMod val="50000"/>
                  </a:schemeClr>
                </a:solidFill>
              </a:rPr>
              <a:t>الشيكات </a:t>
            </a:r>
            <a:r>
              <a:rPr lang="ar-SA" b="1" u="sng" dirty="0" smtClean="0">
                <a:solidFill>
                  <a:schemeClr val="bg2">
                    <a:lumMod val="50000"/>
                  </a:schemeClr>
                </a:solidFill>
              </a:rPr>
              <a:t>المحجوزة :</a:t>
            </a:r>
          </a:p>
          <a:p>
            <a:pPr lvl="0" algn="justLow" eaLnBrk="0" fontAlgn="base" hangingPunct="0">
              <a:spcBef>
                <a:spcPct val="0"/>
              </a:spcBef>
              <a:spcAft>
                <a:spcPct val="0"/>
              </a:spcAft>
            </a:pPr>
            <a:r>
              <a:rPr lang="ar-SA" dirty="0" smtClean="0"/>
              <a:t>يم</a:t>
            </a:r>
            <a:r>
              <a:rPr lang="ar-SA" dirty="0" smtClean="0">
                <a:latin typeface="Times New Roman" pitchFamily="18" charset="0"/>
              </a:rPr>
              <a:t>ث</a:t>
            </a:r>
            <a:r>
              <a:rPr lang="ar-SA" dirty="0" smtClean="0"/>
              <a:t>ل إجمالي مبالغ الشيكات التي لم يتقدم أصحابها لصرفها من مؤسسة النقد العربي السعودي حتى نهاية السنة المالية .</a:t>
            </a:r>
          </a:p>
          <a:p>
            <a:pPr lvl="0" algn="justLow" eaLnBrk="0" fontAlgn="base" hangingPunct="0">
              <a:spcBef>
                <a:spcPct val="0"/>
              </a:spcBef>
              <a:spcAft>
                <a:spcPct val="0"/>
              </a:spcAft>
              <a:buFont typeface="Wingdings" pitchFamily="2" charset="2"/>
              <a:buChar char="ü"/>
            </a:pPr>
            <a:r>
              <a:rPr lang="ar-SA" dirty="0" smtClean="0"/>
              <a:t>ويجعل </a:t>
            </a:r>
            <a:r>
              <a:rPr lang="ar-SA" dirty="0" smtClean="0"/>
              <a:t>حساب الشيكات المحجوزة </a:t>
            </a:r>
            <a:r>
              <a:rPr lang="ar-SA" b="1" dirty="0" smtClean="0"/>
              <a:t>مدينا</a:t>
            </a:r>
            <a:r>
              <a:rPr lang="ar-SA" dirty="0" smtClean="0"/>
              <a:t> بقيمة الشيكات التي لم تصرف </a:t>
            </a:r>
            <a:r>
              <a:rPr lang="ar-SA" dirty="0" smtClean="0"/>
              <a:t>حتى نهاية السنة المالية </a:t>
            </a:r>
            <a:r>
              <a:rPr lang="ar-SA" dirty="0" smtClean="0"/>
              <a:t>بينما يجعل </a:t>
            </a:r>
            <a:r>
              <a:rPr lang="ar-SA" b="1" dirty="0" smtClean="0"/>
              <a:t>دائنا</a:t>
            </a:r>
            <a:r>
              <a:rPr lang="ar-SA" dirty="0" smtClean="0"/>
              <a:t> باجمالي مبالغ الشيكات التي م</a:t>
            </a:r>
            <a:r>
              <a:rPr lang="ar-SA" dirty="0" smtClean="0"/>
              <a:t>ض</a:t>
            </a:r>
            <a:r>
              <a:rPr lang="ar-SA" dirty="0" smtClean="0"/>
              <a:t>ى عليها 3 سنوات دون صرفها وتم اضافتها لحساب جاري الحكومة لدى المؤسسة .</a:t>
            </a:r>
            <a:endParaRPr lang="ar-SA" b="1" u="sng" dirty="0" smtClean="0">
              <a:solidFill>
                <a:schemeClr val="bg2">
                  <a:lumMod val="50000"/>
                </a:schemeClr>
              </a:solidFill>
            </a:endParaRPr>
          </a:p>
          <a:p>
            <a:pPr marL="0" marR="0" lvl="0" indent="0" algn="justLow" defTabSz="914400" rtl="1" eaLnBrk="0" fontAlgn="base" latinLnBrk="0" hangingPunct="0">
              <a:lnSpc>
                <a:spcPct val="100000"/>
              </a:lnSpc>
              <a:spcBef>
                <a:spcPct val="0"/>
              </a:spcBef>
              <a:spcAft>
                <a:spcPct val="0"/>
              </a:spcAft>
              <a:buClrTx/>
              <a:buSzTx/>
              <a:tabLst/>
            </a:pPr>
            <a:endParaRPr lang="en-US" b="1" u="sng" dirty="0" smtClean="0">
              <a:solidFill>
                <a:schemeClr val="bg2">
                  <a:lumMod val="50000"/>
                </a:schemeClr>
              </a:solidFill>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ar-SA" b="1" u="sng"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117693"/>
            <a:ext cx="7215238" cy="6463308"/>
          </a:xfrm>
          <a:prstGeom prst="rect">
            <a:avLst/>
          </a:prstGeom>
        </p:spPr>
        <p:txBody>
          <a:bodyPr wrap="square">
            <a:spAutoFit/>
          </a:bodyPr>
          <a:lstStyle/>
          <a:p>
            <a:r>
              <a:rPr lang="ar-SA" dirty="0" smtClean="0"/>
              <a:t>ولكي نتعرف على نظم الرقابه والحسابات في المملكة العربيه السعوديه فاننا سنتناولها من جوانب متعدده وتشمل:</a:t>
            </a:r>
            <a:br>
              <a:rPr lang="ar-SA" dirty="0" smtClean="0"/>
            </a:br>
            <a:r>
              <a:rPr lang="ar-SA" u="sng" dirty="0" smtClean="0"/>
              <a:t>1-الرقابه الماليه.</a:t>
            </a:r>
            <a:br>
              <a:rPr lang="ar-SA" u="sng" dirty="0" smtClean="0"/>
            </a:br>
            <a:r>
              <a:rPr lang="ar-SA" u="sng" dirty="0" smtClean="0"/>
              <a:t>2-اجهزة التخطيط والرقابه.</a:t>
            </a:r>
            <a:br>
              <a:rPr lang="ar-SA" u="sng" dirty="0" smtClean="0"/>
            </a:br>
            <a:r>
              <a:rPr lang="ar-SA" u="sng" dirty="0" smtClean="0"/>
              <a:t>3-الحسابات الحكومية.</a:t>
            </a:r>
            <a:br>
              <a:rPr lang="ar-SA" u="sng" dirty="0" smtClean="0"/>
            </a:br>
            <a:r>
              <a:rPr lang="ar-SA" dirty="0" smtClean="0"/>
              <a:t/>
            </a:r>
            <a:br>
              <a:rPr lang="ar-SA" dirty="0" smtClean="0"/>
            </a:br>
            <a:r>
              <a:rPr lang="ar-SA" b="1" i="1" u="sng" dirty="0" smtClean="0">
                <a:solidFill>
                  <a:schemeClr val="bg2">
                    <a:lumMod val="50000"/>
                  </a:schemeClr>
                </a:solidFill>
              </a:rPr>
              <a:t>أولاً: الرقابه الماليه:</a:t>
            </a:r>
            <a:r>
              <a:rPr lang="ar-SA" dirty="0" smtClean="0"/>
              <a:t/>
            </a:r>
            <a:br>
              <a:rPr lang="ar-SA" dirty="0" smtClean="0"/>
            </a:br>
            <a:r>
              <a:rPr lang="ar-SA" dirty="0" smtClean="0"/>
              <a:t>تعتمد الرقابه الماليه في الاسلام على الانضباط الذاتي,والاهتمام بتهذيب النفوس وتطهيرها من الشح من أجل المحافظه على المال العام.</a:t>
            </a:r>
            <a:br>
              <a:rPr lang="ar-SA" dirty="0" smtClean="0"/>
            </a:br>
            <a:r>
              <a:rPr lang="ar-SA" dirty="0" smtClean="0"/>
              <a:t/>
            </a:r>
            <a:br>
              <a:rPr lang="ar-SA" dirty="0" smtClean="0"/>
            </a:br>
            <a:r>
              <a:rPr lang="ar-SA" dirty="0" smtClean="0"/>
              <a:t>وتتمثل الرقابه الماليه في الوحدات الحكوميه في مجموعة الاجراءات والوسائل التي تتبع للتاكد من سلامة التنفيذ والتحقق من تطبيق الانظمه واللوائح والتعليمات,وبشكل يؤدي الى اكتشاف الاخطاء او المخالفات والعمل على علاجها وتفادي تكرار حدوثها.</a:t>
            </a:r>
            <a:br>
              <a:rPr lang="ar-SA" dirty="0" smtClean="0"/>
            </a:br>
            <a:r>
              <a:rPr lang="ar-SA" dirty="0" smtClean="0"/>
              <a:t/>
            </a:r>
            <a:br>
              <a:rPr lang="ar-SA" dirty="0" smtClean="0"/>
            </a:br>
            <a:r>
              <a:rPr lang="ar-SA" dirty="0" smtClean="0"/>
              <a:t>لم يعد مفهوم الرقابه الماليه قاصراً على الرقابه الماليه والتشريعيه للتأكد من تحصيل الايرادات وفقا للقوانين والانظمه ثم انفاقها في الأغراض المخططه وفي حدود الاعتمادات المصرح بها فقط ,بل تحول الأمر الى قياس الكفاءة والفاعلية.</a:t>
            </a:r>
            <a:br>
              <a:rPr lang="ar-SA" dirty="0" smtClean="0"/>
            </a:br>
            <a:r>
              <a:rPr lang="ar-SA" dirty="0" smtClean="0"/>
              <a:t>وتتعدد اهداف الرقابه الماليه وتتباين بحسب الاساليب الرقابيه المستخدمه,وبحسب اجهزة ومستويات الرقابة التي تقوم بها,فهي تتسم بالطابع الاجرائي في الوحدات والاقسام الرقابيه التي توجد في المستويات التنظيميه الدنيا أو داخل الوحدات الاداريه,بينما تستهدف قياس النتائج حينما تمارس الرقابه في المستويات التنظيميه العليا أو حينما تتولاها أجهزة الرقابه الخارجيه.</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500042"/>
            <a:ext cx="7188309" cy="6463308"/>
          </a:xfrm>
          <a:prstGeom prst="rect">
            <a:avLst/>
          </a:prstGeom>
        </p:spPr>
        <p:txBody>
          <a:bodyPr wrap="square">
            <a:spAutoFit/>
          </a:bodyPr>
          <a:lstStyle/>
          <a:p>
            <a:pPr lvl="0" algn="justLow" eaLnBrk="0" fontAlgn="base" hangingPunct="0">
              <a:spcBef>
                <a:spcPct val="0"/>
              </a:spcBef>
              <a:spcAft>
                <a:spcPct val="0"/>
              </a:spcAft>
            </a:pPr>
            <a:r>
              <a:rPr lang="ar-SA" b="1" u="sng" dirty="0" smtClean="0">
                <a:solidFill>
                  <a:schemeClr val="bg2">
                    <a:lumMod val="50000"/>
                  </a:schemeClr>
                </a:solidFill>
              </a:rPr>
              <a:t>6\ حساب قروض تمويل الميزانية</a:t>
            </a:r>
            <a:r>
              <a:rPr lang="ar-SA" b="1" u="sng" dirty="0" smtClean="0">
                <a:solidFill>
                  <a:schemeClr val="bg2">
                    <a:lumMod val="50000"/>
                  </a:schemeClr>
                </a:solidFill>
              </a:rPr>
              <a:t>:</a:t>
            </a:r>
          </a:p>
          <a:p>
            <a:pPr algn="justLow" eaLnBrk="0" fontAlgn="base" hangingPunct="0">
              <a:spcBef>
                <a:spcPct val="0"/>
              </a:spcBef>
              <a:spcAft>
                <a:spcPct val="0"/>
              </a:spcAft>
            </a:pPr>
            <a:r>
              <a:rPr lang="ar-SA" dirty="0" smtClean="0"/>
              <a:t>يمثل المبالغ التي تقوم مؤسسة النقد العربي السعودي بتحصيلها نيابة عن الحكومة وفقا للاتفاقيات التي تبرم </a:t>
            </a:r>
            <a:r>
              <a:rPr lang="ar-SA" dirty="0" smtClean="0"/>
              <a:t>ل</a:t>
            </a:r>
            <a:r>
              <a:rPr lang="ar-SA" dirty="0" smtClean="0">
                <a:latin typeface="Calibri" pitchFamily="34" charset="0"/>
                <a:ea typeface="Calibri" pitchFamily="34" charset="0"/>
              </a:rPr>
              <a:t>ذ</a:t>
            </a:r>
            <a:r>
              <a:rPr lang="ar-SA" dirty="0" smtClean="0"/>
              <a:t>لك</a:t>
            </a:r>
            <a:r>
              <a:rPr lang="ar-SA" dirty="0" smtClean="0"/>
              <a:t>. وتقوم بإصدار إشعار ايداع قيمة القروض بحساب جاري الحكومة لديها وتزود الادارة العامة للحسابات بوزارة المالية بتلك الإشعارات ، فحساب القروض الداخلية لتمويل الميزانية يجعل دائنا </a:t>
            </a:r>
            <a:r>
              <a:rPr lang="ar-SA" dirty="0" smtClean="0"/>
              <a:t>بمبالغ </a:t>
            </a:r>
            <a:r>
              <a:rPr lang="ar-SA" dirty="0" smtClean="0"/>
              <a:t>القروض التي يرد عنها إشعار من المؤسسة بتحصيلها </a:t>
            </a:r>
            <a:r>
              <a:rPr lang="ar-SA" dirty="0" smtClean="0"/>
              <a:t>و</a:t>
            </a:r>
            <a:r>
              <a:rPr lang="ar-SA" dirty="0" smtClean="0">
                <a:latin typeface="Calibri" pitchFamily="34" charset="0"/>
                <a:ea typeface="Calibri" pitchFamily="34" charset="0"/>
              </a:rPr>
              <a:t>ذ</a:t>
            </a:r>
            <a:r>
              <a:rPr lang="ar-SA" dirty="0" smtClean="0"/>
              <a:t>لك </a:t>
            </a:r>
            <a:r>
              <a:rPr lang="ar-SA" dirty="0" smtClean="0"/>
              <a:t>بجعل حساب جاري مؤسسة النقد مدينا وحساب القروض الداخلية لتمويل الميزانية </a:t>
            </a:r>
            <a:r>
              <a:rPr lang="ar-SA" dirty="0" smtClean="0"/>
              <a:t>دائنا ، بينما </a:t>
            </a:r>
            <a:r>
              <a:rPr lang="ar-SA" dirty="0" smtClean="0"/>
              <a:t>يجعل مدينا بمبلغ القسط الي صدر عنه شيك  باسم المقرض مناولة مؤسسة النقد </a:t>
            </a:r>
            <a:r>
              <a:rPr lang="ar-SA" dirty="0" smtClean="0"/>
              <a:t>و</a:t>
            </a:r>
            <a:r>
              <a:rPr lang="ar-SA" dirty="0" smtClean="0">
                <a:latin typeface="Calibri" pitchFamily="34" charset="0"/>
                <a:ea typeface="Calibri" pitchFamily="34" charset="0"/>
              </a:rPr>
              <a:t>ذ</a:t>
            </a:r>
            <a:r>
              <a:rPr lang="ar-SA" dirty="0" smtClean="0"/>
              <a:t>لك </a:t>
            </a:r>
            <a:r>
              <a:rPr lang="ar-SA" dirty="0" smtClean="0"/>
              <a:t>بجعل حساب القروض الداخلية لتمويل الميزانية مدينا وحساب جاري مؤسسة النقد </a:t>
            </a:r>
            <a:r>
              <a:rPr lang="ar-SA" dirty="0" smtClean="0"/>
              <a:t>دائنا .</a:t>
            </a:r>
          </a:p>
          <a:p>
            <a:pPr algn="justLow" eaLnBrk="0" fontAlgn="base" hangingPunct="0">
              <a:spcBef>
                <a:spcPct val="0"/>
              </a:spcBef>
              <a:spcAft>
                <a:spcPct val="0"/>
              </a:spcAft>
            </a:pPr>
            <a:r>
              <a:rPr lang="ar-SA" dirty="0" smtClean="0"/>
              <a:t>وتقوم الادارة العامة للحسابات بإشعار ادارة المصروفات العامة بوزارة المالية قبل تاريخ استحقاق القسط والمنحة بوقت كاف لاتخا</a:t>
            </a:r>
            <a:r>
              <a:rPr lang="ar-SA" dirty="0" smtClean="0">
                <a:latin typeface="Calibri" pitchFamily="34" charset="0"/>
                <a:ea typeface="Calibri" pitchFamily="34" charset="0"/>
              </a:rPr>
              <a:t>ذ</a:t>
            </a:r>
            <a:r>
              <a:rPr lang="ar-SA" dirty="0" smtClean="0"/>
              <a:t> اجرا</a:t>
            </a:r>
            <a:r>
              <a:rPr lang="ar-SA" dirty="0" smtClean="0"/>
              <a:t>ء</a:t>
            </a:r>
            <a:r>
              <a:rPr lang="ar-SA" dirty="0" smtClean="0"/>
              <a:t>ات الصرف اللازمة لصرفهما خصما على حساب المصروفات و</a:t>
            </a:r>
            <a:r>
              <a:rPr lang="ar-SA" dirty="0" smtClean="0">
                <a:latin typeface="Calibri" pitchFamily="34" charset="0"/>
                <a:ea typeface="Calibri" pitchFamily="34" charset="0"/>
              </a:rPr>
              <a:t>ذ</a:t>
            </a:r>
            <a:r>
              <a:rPr lang="ar-SA" dirty="0" smtClean="0"/>
              <a:t>لك بتنظيم امر دفع يصدر عن شيك باسم المقر</a:t>
            </a:r>
            <a:r>
              <a:rPr lang="ar-SA" dirty="0" smtClean="0"/>
              <a:t>ض</a:t>
            </a:r>
            <a:r>
              <a:rPr lang="ar-SA" dirty="0" smtClean="0"/>
              <a:t> مناولة مؤسسة النقد ويجري القيدين التاليين :</a:t>
            </a:r>
          </a:p>
          <a:p>
            <a:pPr algn="justLow" eaLnBrk="0" fontAlgn="base" hangingPunct="0">
              <a:spcBef>
                <a:spcPct val="0"/>
              </a:spcBef>
              <a:spcAft>
                <a:spcPct val="0"/>
              </a:spcAft>
            </a:pPr>
            <a:r>
              <a:rPr lang="ar-SA" dirty="0" smtClean="0">
                <a:solidFill>
                  <a:schemeClr val="accent1"/>
                </a:solidFill>
              </a:rPr>
              <a:t>من حـ</a:t>
            </a:r>
            <a:r>
              <a:rPr lang="en-US" dirty="0" smtClean="0">
                <a:solidFill>
                  <a:schemeClr val="accent1"/>
                </a:solidFill>
              </a:rPr>
              <a:t>/</a:t>
            </a:r>
            <a:r>
              <a:rPr lang="ar-SA" dirty="0" smtClean="0">
                <a:solidFill>
                  <a:schemeClr val="accent1"/>
                </a:solidFill>
              </a:rPr>
              <a:t> المصروفات (البند المختص)</a:t>
            </a:r>
          </a:p>
          <a:p>
            <a:pPr algn="justLow" eaLnBrk="0" fontAlgn="base" hangingPunct="0">
              <a:spcBef>
                <a:spcPct val="0"/>
              </a:spcBef>
              <a:spcAft>
                <a:spcPct val="0"/>
              </a:spcAft>
            </a:pPr>
            <a:r>
              <a:rPr lang="ar-SA" dirty="0" smtClean="0">
                <a:solidFill>
                  <a:schemeClr val="accent1"/>
                </a:solidFill>
              </a:rPr>
              <a:t>   إلى حـ</a:t>
            </a:r>
            <a:r>
              <a:rPr lang="en-US" dirty="0" smtClean="0">
                <a:solidFill>
                  <a:schemeClr val="accent1"/>
                </a:solidFill>
              </a:rPr>
              <a:t>/</a:t>
            </a:r>
            <a:r>
              <a:rPr lang="ar-SA" dirty="0" smtClean="0">
                <a:solidFill>
                  <a:schemeClr val="accent1"/>
                </a:solidFill>
              </a:rPr>
              <a:t> </a:t>
            </a:r>
            <a:r>
              <a:rPr lang="ar-SA" dirty="0" smtClean="0">
                <a:solidFill>
                  <a:schemeClr val="accent1"/>
                </a:solidFill>
              </a:rPr>
              <a:t>أومر الدفع </a:t>
            </a:r>
          </a:p>
          <a:p>
            <a:pPr algn="justLow" eaLnBrk="0" fontAlgn="base" hangingPunct="0">
              <a:spcBef>
                <a:spcPct val="0"/>
              </a:spcBef>
              <a:spcAft>
                <a:spcPct val="0"/>
              </a:spcAft>
            </a:pPr>
            <a:endParaRPr lang="ar-SA" dirty="0" smtClean="0">
              <a:solidFill>
                <a:schemeClr val="accent1"/>
              </a:solidFill>
            </a:endParaRPr>
          </a:p>
          <a:p>
            <a:pPr algn="justLow" eaLnBrk="0" fontAlgn="base" hangingPunct="0">
              <a:spcBef>
                <a:spcPct val="0"/>
              </a:spcBef>
              <a:spcAft>
                <a:spcPct val="0"/>
              </a:spcAft>
            </a:pPr>
            <a:r>
              <a:rPr lang="ar-SA" dirty="0" smtClean="0"/>
              <a:t>وعند ورود بيان بالشيك المسحوب يجري القيد :</a:t>
            </a:r>
          </a:p>
          <a:p>
            <a:pPr algn="justLow" eaLnBrk="0" fontAlgn="base" hangingPunct="0">
              <a:spcBef>
                <a:spcPct val="0"/>
              </a:spcBef>
              <a:spcAft>
                <a:spcPct val="0"/>
              </a:spcAft>
            </a:pPr>
            <a:endParaRPr lang="ar-SA" dirty="0" smtClean="0"/>
          </a:p>
          <a:p>
            <a:pPr algn="justLow" eaLnBrk="0" fontAlgn="base" hangingPunct="0">
              <a:spcBef>
                <a:spcPct val="0"/>
              </a:spcBef>
              <a:spcAft>
                <a:spcPct val="0"/>
              </a:spcAft>
            </a:pPr>
            <a:r>
              <a:rPr lang="ar-SA" dirty="0" smtClean="0">
                <a:solidFill>
                  <a:schemeClr val="accent1"/>
                </a:solidFill>
              </a:rPr>
              <a:t>من حـ</a:t>
            </a:r>
            <a:r>
              <a:rPr lang="en-US" dirty="0" smtClean="0">
                <a:solidFill>
                  <a:schemeClr val="accent1"/>
                </a:solidFill>
              </a:rPr>
              <a:t>/</a:t>
            </a:r>
            <a:r>
              <a:rPr lang="ar-SA" dirty="0" smtClean="0">
                <a:solidFill>
                  <a:schemeClr val="accent1"/>
                </a:solidFill>
              </a:rPr>
              <a:t> أوامر الدفع</a:t>
            </a:r>
            <a:endParaRPr lang="ar-SA" dirty="0" smtClean="0">
              <a:solidFill>
                <a:schemeClr val="accent1"/>
              </a:solidFill>
            </a:endParaRPr>
          </a:p>
          <a:p>
            <a:pPr algn="justLow" eaLnBrk="0" fontAlgn="base" hangingPunct="0">
              <a:spcBef>
                <a:spcPct val="0"/>
              </a:spcBef>
              <a:spcAft>
                <a:spcPct val="0"/>
              </a:spcAft>
            </a:pPr>
            <a:r>
              <a:rPr lang="ar-SA" dirty="0" smtClean="0">
                <a:solidFill>
                  <a:schemeClr val="accent1"/>
                </a:solidFill>
              </a:rPr>
              <a:t>   إلى حـ</a:t>
            </a:r>
            <a:r>
              <a:rPr lang="en-US" dirty="0" smtClean="0">
                <a:solidFill>
                  <a:schemeClr val="accent1"/>
                </a:solidFill>
              </a:rPr>
              <a:t>/</a:t>
            </a:r>
            <a:r>
              <a:rPr lang="ar-SA" dirty="0" smtClean="0">
                <a:solidFill>
                  <a:schemeClr val="accent1"/>
                </a:solidFill>
              </a:rPr>
              <a:t> </a:t>
            </a:r>
            <a:r>
              <a:rPr lang="ar-SA" dirty="0" smtClean="0">
                <a:solidFill>
                  <a:schemeClr val="accent1"/>
                </a:solidFill>
              </a:rPr>
              <a:t>جاري وزارة المالية</a:t>
            </a:r>
            <a:endParaRPr lang="ar-SA" dirty="0" smtClean="0">
              <a:solidFill>
                <a:schemeClr val="accent1"/>
              </a:solidFill>
            </a:endParaRPr>
          </a:p>
          <a:p>
            <a:pPr algn="justLow" eaLnBrk="0" fontAlgn="base" hangingPunct="0">
              <a:spcBef>
                <a:spcPct val="0"/>
              </a:spcBef>
              <a:spcAft>
                <a:spcPct val="0"/>
              </a:spcAft>
            </a:pPr>
            <a:endParaRPr lang="ar-SA" dirty="0" smtClean="0"/>
          </a:p>
          <a:p>
            <a:pPr algn="justLow" eaLnBrk="0" fontAlgn="base" hangingPunct="0">
              <a:spcBef>
                <a:spcPct val="0"/>
              </a:spcBef>
              <a:spcAft>
                <a:spcPct val="0"/>
              </a:spcAft>
            </a:pPr>
            <a:endParaRPr lang="ar-SA" dirty="0" smtClean="0"/>
          </a:p>
          <a:p>
            <a:pPr algn="justLow" eaLnBrk="0" fontAlgn="base" hangingPunct="0">
              <a:spcBef>
                <a:spcPct val="0"/>
              </a:spcBef>
              <a:spcAft>
                <a:spcPct val="0"/>
              </a:spcAft>
            </a:pPr>
            <a:endParaRPr lang="ar-SA" dirty="0" smtClean="0"/>
          </a:p>
          <a:p>
            <a:pPr lvl="0" algn="justLow" eaLnBrk="0" fontAlgn="base" hangingPunct="0">
              <a:spcBef>
                <a:spcPct val="0"/>
              </a:spcBef>
              <a:spcAft>
                <a:spcPct val="0"/>
              </a:spcAft>
            </a:pPr>
            <a:endParaRPr lang="ar-SA" b="1" u="sng" dirty="0" smtClean="0">
              <a:solidFill>
                <a:schemeClr val="bg2">
                  <a:lumMod val="5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714356"/>
            <a:ext cx="7000892" cy="2862322"/>
          </a:xfrm>
          <a:prstGeom prst="rect">
            <a:avLst/>
          </a:prstGeom>
        </p:spPr>
        <p:txBody>
          <a:bodyPr wrap="square">
            <a:spAutoFit/>
          </a:bodyPr>
          <a:lstStyle/>
          <a:p>
            <a:r>
              <a:rPr lang="ar-SA" dirty="0" smtClean="0"/>
              <a:t>وعند صدور الشيك الوزاري الخاص ب</a:t>
            </a:r>
            <a:r>
              <a:rPr lang="ar-SA" dirty="0" smtClean="0">
                <a:latin typeface="Calibri" pitchFamily="34" charset="0"/>
                <a:ea typeface="Calibri" pitchFamily="34" charset="0"/>
              </a:rPr>
              <a:t>ذ</a:t>
            </a:r>
            <a:r>
              <a:rPr lang="ar-SA" dirty="0" smtClean="0"/>
              <a:t>لك يتم بع</a:t>
            </a:r>
            <a:r>
              <a:rPr lang="ar-SA" dirty="0" smtClean="0"/>
              <a:t>ث</a:t>
            </a:r>
            <a:r>
              <a:rPr lang="ar-SA" dirty="0" smtClean="0"/>
              <a:t>ه رسميا إلى مؤسسة النقد العربي السعودي وتقوم الادارة العامة للحسابات بإجرا</a:t>
            </a:r>
            <a:r>
              <a:rPr lang="ar-SA" dirty="0" smtClean="0"/>
              <a:t>ء</a:t>
            </a:r>
            <a:r>
              <a:rPr lang="ar-SA" dirty="0" smtClean="0"/>
              <a:t> القيدين التاليين :</a:t>
            </a:r>
          </a:p>
          <a:p>
            <a:pPr algn="justLow" eaLnBrk="0" fontAlgn="base" hangingPunct="0">
              <a:spcBef>
                <a:spcPct val="0"/>
              </a:spcBef>
              <a:spcAft>
                <a:spcPct val="0"/>
              </a:spcAft>
            </a:pPr>
            <a:r>
              <a:rPr lang="ar-SA" dirty="0" smtClean="0">
                <a:solidFill>
                  <a:schemeClr val="accent1"/>
                </a:solidFill>
              </a:rPr>
              <a:t>من حـ</a:t>
            </a:r>
            <a:r>
              <a:rPr lang="en-US" dirty="0" smtClean="0">
                <a:solidFill>
                  <a:schemeClr val="accent1"/>
                </a:solidFill>
              </a:rPr>
              <a:t>/</a:t>
            </a:r>
            <a:r>
              <a:rPr lang="ar-SA" dirty="0" smtClean="0">
                <a:solidFill>
                  <a:schemeClr val="accent1"/>
                </a:solidFill>
              </a:rPr>
              <a:t> </a:t>
            </a:r>
            <a:r>
              <a:rPr lang="ar-SA" dirty="0" smtClean="0">
                <a:solidFill>
                  <a:schemeClr val="accent1"/>
                </a:solidFill>
              </a:rPr>
              <a:t>القر</a:t>
            </a:r>
            <a:r>
              <a:rPr lang="ar-SA" dirty="0" smtClean="0">
                <a:solidFill>
                  <a:schemeClr val="accent1"/>
                </a:solidFill>
              </a:rPr>
              <a:t>وض</a:t>
            </a:r>
            <a:r>
              <a:rPr lang="ar-SA" dirty="0" smtClean="0"/>
              <a:t> </a:t>
            </a:r>
            <a:r>
              <a:rPr lang="ar-SA" dirty="0" smtClean="0">
                <a:solidFill>
                  <a:schemeClr val="accent1"/>
                </a:solidFill>
              </a:rPr>
              <a:t>الداخلية لتمويل الميزانية</a:t>
            </a:r>
            <a:endParaRPr lang="ar-SA" dirty="0" smtClean="0">
              <a:solidFill>
                <a:schemeClr val="accent1"/>
              </a:solidFill>
            </a:endParaRPr>
          </a:p>
          <a:p>
            <a:pPr algn="justLow" eaLnBrk="0" fontAlgn="base" hangingPunct="0">
              <a:spcBef>
                <a:spcPct val="0"/>
              </a:spcBef>
              <a:spcAft>
                <a:spcPct val="0"/>
              </a:spcAft>
            </a:pPr>
            <a:r>
              <a:rPr lang="ar-SA" dirty="0" smtClean="0">
                <a:solidFill>
                  <a:schemeClr val="accent1"/>
                </a:solidFill>
              </a:rPr>
              <a:t>   إلى حـ</a:t>
            </a:r>
            <a:r>
              <a:rPr lang="en-US" dirty="0" smtClean="0">
                <a:solidFill>
                  <a:schemeClr val="accent1"/>
                </a:solidFill>
              </a:rPr>
              <a:t>/</a:t>
            </a:r>
            <a:r>
              <a:rPr lang="ar-SA" dirty="0" smtClean="0">
                <a:solidFill>
                  <a:schemeClr val="accent1"/>
                </a:solidFill>
              </a:rPr>
              <a:t> </a:t>
            </a:r>
            <a:r>
              <a:rPr lang="ar-SA" dirty="0" smtClean="0">
                <a:solidFill>
                  <a:schemeClr val="accent1"/>
                </a:solidFill>
              </a:rPr>
              <a:t>جاري مؤسسة النقد العربي السعودي</a:t>
            </a:r>
          </a:p>
          <a:p>
            <a:pPr algn="justLow" eaLnBrk="0" fontAlgn="base" hangingPunct="0">
              <a:spcBef>
                <a:spcPct val="0"/>
              </a:spcBef>
              <a:spcAft>
                <a:spcPct val="0"/>
              </a:spcAft>
            </a:pPr>
            <a:r>
              <a:rPr lang="ar-SA" dirty="0" smtClean="0"/>
              <a:t>وفيما يتعلق بسداد المنح :</a:t>
            </a:r>
          </a:p>
          <a:p>
            <a:pPr algn="justLow" eaLnBrk="0" fontAlgn="base" hangingPunct="0">
              <a:spcBef>
                <a:spcPct val="0"/>
              </a:spcBef>
              <a:spcAft>
                <a:spcPct val="0"/>
              </a:spcAft>
            </a:pPr>
            <a:r>
              <a:rPr lang="ar-SA" dirty="0" smtClean="0">
                <a:solidFill>
                  <a:schemeClr val="accent1"/>
                </a:solidFill>
              </a:rPr>
              <a:t>من حـ</a:t>
            </a:r>
            <a:r>
              <a:rPr lang="en-US" dirty="0" smtClean="0">
                <a:solidFill>
                  <a:schemeClr val="accent1"/>
                </a:solidFill>
              </a:rPr>
              <a:t>/</a:t>
            </a:r>
            <a:r>
              <a:rPr lang="ar-SA" dirty="0" smtClean="0">
                <a:solidFill>
                  <a:schemeClr val="accent1"/>
                </a:solidFill>
              </a:rPr>
              <a:t> </a:t>
            </a:r>
            <a:r>
              <a:rPr lang="ar-SA" dirty="0" smtClean="0">
                <a:solidFill>
                  <a:schemeClr val="accent1"/>
                </a:solidFill>
              </a:rPr>
              <a:t>جاري الوزارات (ادارة المصروفات)</a:t>
            </a:r>
            <a:endParaRPr lang="ar-SA" dirty="0" smtClean="0">
              <a:solidFill>
                <a:schemeClr val="accent1"/>
              </a:solidFill>
            </a:endParaRPr>
          </a:p>
          <a:p>
            <a:pPr algn="justLow" eaLnBrk="0" fontAlgn="base" hangingPunct="0">
              <a:spcBef>
                <a:spcPct val="0"/>
              </a:spcBef>
              <a:spcAft>
                <a:spcPct val="0"/>
              </a:spcAft>
            </a:pPr>
            <a:r>
              <a:rPr lang="ar-SA" dirty="0" smtClean="0">
                <a:solidFill>
                  <a:schemeClr val="accent1"/>
                </a:solidFill>
              </a:rPr>
              <a:t>   إلى حـ</a:t>
            </a:r>
            <a:r>
              <a:rPr lang="en-US" dirty="0" smtClean="0">
                <a:solidFill>
                  <a:schemeClr val="accent1"/>
                </a:solidFill>
              </a:rPr>
              <a:t>/</a:t>
            </a:r>
            <a:r>
              <a:rPr lang="ar-SA" dirty="0" smtClean="0">
                <a:solidFill>
                  <a:schemeClr val="accent1"/>
                </a:solidFill>
              </a:rPr>
              <a:t> جاري مؤسسة النقد العربي السعودي</a:t>
            </a:r>
          </a:p>
          <a:p>
            <a:pPr algn="justLow" eaLnBrk="0" fontAlgn="base" hangingPunct="0">
              <a:spcBef>
                <a:spcPct val="0"/>
              </a:spcBef>
              <a:spcAft>
                <a:spcPct val="0"/>
              </a:spcAft>
            </a:pPr>
            <a:endParaRPr lang="ar-SA" dirty="0" smtClean="0">
              <a:solidFill>
                <a:schemeClr val="accent1"/>
              </a:solidFill>
            </a:endParaRPr>
          </a:p>
          <a:p>
            <a:endParaRPr lang="ar-SA" dirty="0" smtClean="0"/>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43306" y="214290"/>
            <a:ext cx="2500330" cy="42862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dirty="0" smtClean="0"/>
              <a:t>الحسابات الحكومية</a:t>
            </a:r>
            <a:endParaRPr lang="ar-SA" dirty="0"/>
          </a:p>
        </p:txBody>
      </p:sp>
      <p:sp>
        <p:nvSpPr>
          <p:cNvPr id="5" name="Rounded Rectangle 4"/>
          <p:cNvSpPr/>
          <p:nvPr/>
        </p:nvSpPr>
        <p:spPr>
          <a:xfrm>
            <a:off x="7358082" y="1071546"/>
            <a:ext cx="1271590" cy="5715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حسابات الميزانية</a:t>
            </a:r>
            <a:endParaRPr lang="ar-SA" dirty="0"/>
          </a:p>
        </p:txBody>
      </p:sp>
      <p:sp>
        <p:nvSpPr>
          <p:cNvPr id="6" name="Rounded Rectangle 5"/>
          <p:cNvSpPr/>
          <p:nvPr/>
        </p:nvSpPr>
        <p:spPr>
          <a:xfrm>
            <a:off x="1071538" y="1071546"/>
            <a:ext cx="1214446" cy="5715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حسابات المركزية</a:t>
            </a:r>
            <a:endParaRPr lang="ar-SA" dirty="0"/>
          </a:p>
        </p:txBody>
      </p:sp>
      <p:sp>
        <p:nvSpPr>
          <p:cNvPr id="7" name="Rounded Rectangle 6"/>
          <p:cNvSpPr/>
          <p:nvPr/>
        </p:nvSpPr>
        <p:spPr>
          <a:xfrm>
            <a:off x="4429124" y="1071546"/>
            <a:ext cx="1285884" cy="5715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حسابات التسوية</a:t>
            </a:r>
            <a:endParaRPr lang="ar-SA" dirty="0"/>
          </a:p>
        </p:txBody>
      </p:sp>
      <p:sp>
        <p:nvSpPr>
          <p:cNvPr id="8" name="Rounded Rectangle 7"/>
          <p:cNvSpPr/>
          <p:nvPr/>
        </p:nvSpPr>
        <p:spPr>
          <a:xfrm>
            <a:off x="8215306" y="1928802"/>
            <a:ext cx="928694" cy="5715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حساب الايرادات </a:t>
            </a:r>
            <a:endParaRPr lang="ar-SA" dirty="0"/>
          </a:p>
        </p:txBody>
      </p:sp>
      <p:sp>
        <p:nvSpPr>
          <p:cNvPr id="9" name="Rounded Rectangle 8"/>
          <p:cNvSpPr/>
          <p:nvPr/>
        </p:nvSpPr>
        <p:spPr>
          <a:xfrm>
            <a:off x="4572000" y="1857364"/>
            <a:ext cx="1071570" cy="5715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حسابات جارية </a:t>
            </a:r>
            <a:endParaRPr lang="ar-SA" dirty="0"/>
          </a:p>
        </p:txBody>
      </p:sp>
      <p:sp>
        <p:nvSpPr>
          <p:cNvPr id="10" name="Rounded Rectangle 9"/>
          <p:cNvSpPr/>
          <p:nvPr/>
        </p:nvSpPr>
        <p:spPr>
          <a:xfrm>
            <a:off x="3500430" y="1928802"/>
            <a:ext cx="1000132" cy="50006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حسابات وسيطة</a:t>
            </a:r>
            <a:endParaRPr lang="ar-SA" dirty="0"/>
          </a:p>
        </p:txBody>
      </p:sp>
      <p:sp>
        <p:nvSpPr>
          <p:cNvPr id="11" name="Rounded Rectangle 10"/>
          <p:cNvSpPr/>
          <p:nvPr/>
        </p:nvSpPr>
        <p:spPr>
          <a:xfrm>
            <a:off x="2428860" y="2000240"/>
            <a:ext cx="1000132" cy="107157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جاري كل وزارة أو مصلحة حكومية</a:t>
            </a:r>
            <a:endParaRPr lang="ar-SA" dirty="0"/>
          </a:p>
        </p:txBody>
      </p:sp>
      <p:sp>
        <p:nvSpPr>
          <p:cNvPr id="12" name="Rounded Rectangle 11"/>
          <p:cNvSpPr/>
          <p:nvPr/>
        </p:nvSpPr>
        <p:spPr>
          <a:xfrm>
            <a:off x="1071538" y="2000240"/>
            <a:ext cx="1071570" cy="78581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الاعتمادات المستندية</a:t>
            </a:r>
            <a:endParaRPr lang="ar-SA" dirty="0"/>
          </a:p>
        </p:txBody>
      </p:sp>
      <p:sp>
        <p:nvSpPr>
          <p:cNvPr id="13" name="Rounded Rectangle 12"/>
          <p:cNvSpPr/>
          <p:nvPr/>
        </p:nvSpPr>
        <p:spPr>
          <a:xfrm>
            <a:off x="0" y="1928802"/>
            <a:ext cx="928694" cy="85725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قرو</a:t>
            </a:r>
            <a:r>
              <a:rPr lang="ar-SA" dirty="0" smtClean="0">
                <a:latin typeface="Calibri" pitchFamily="34" charset="0"/>
                <a:ea typeface="Calibri" pitchFamily="34" charset="0"/>
                <a:cs typeface="Arial" pitchFamily="34" charset="0"/>
              </a:rPr>
              <a:t>ض</a:t>
            </a:r>
            <a:r>
              <a:rPr lang="ar-SA" dirty="0" smtClean="0"/>
              <a:t> تمويل الميزانية</a:t>
            </a:r>
            <a:endParaRPr lang="ar-SA" dirty="0"/>
          </a:p>
        </p:txBody>
      </p:sp>
      <p:sp>
        <p:nvSpPr>
          <p:cNvPr id="14" name="Rounded Rectangle 13"/>
          <p:cNvSpPr/>
          <p:nvPr/>
        </p:nvSpPr>
        <p:spPr>
          <a:xfrm>
            <a:off x="7000892" y="1928802"/>
            <a:ext cx="1143008" cy="5715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حساب المصروفات</a:t>
            </a:r>
            <a:endParaRPr lang="ar-SA" dirty="0"/>
          </a:p>
        </p:txBody>
      </p:sp>
      <p:sp>
        <p:nvSpPr>
          <p:cNvPr id="15" name="Rounded Rectangle 14"/>
          <p:cNvSpPr/>
          <p:nvPr/>
        </p:nvSpPr>
        <p:spPr>
          <a:xfrm>
            <a:off x="5786446" y="2000240"/>
            <a:ext cx="1000132" cy="5715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حسابات شخصية</a:t>
            </a:r>
            <a:endParaRPr lang="ar-SA" dirty="0"/>
          </a:p>
        </p:txBody>
      </p:sp>
      <p:sp>
        <p:nvSpPr>
          <p:cNvPr id="16" name="Rounded Rectangle 15"/>
          <p:cNvSpPr/>
          <p:nvPr/>
        </p:nvSpPr>
        <p:spPr>
          <a:xfrm>
            <a:off x="7072330" y="2928934"/>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حسابات الامانات</a:t>
            </a:r>
            <a:endParaRPr lang="ar-SA" dirty="0"/>
          </a:p>
        </p:txBody>
      </p:sp>
      <p:sp>
        <p:nvSpPr>
          <p:cNvPr id="17" name="Rounded Rectangle 16"/>
          <p:cNvSpPr/>
          <p:nvPr/>
        </p:nvSpPr>
        <p:spPr>
          <a:xfrm>
            <a:off x="5786446" y="2928934"/>
            <a:ext cx="1000132" cy="5715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حسابات العهد</a:t>
            </a:r>
            <a:endParaRPr lang="ar-SA" dirty="0"/>
          </a:p>
        </p:txBody>
      </p:sp>
      <p:sp>
        <p:nvSpPr>
          <p:cNvPr id="18" name="Rounded Rectangle 17"/>
          <p:cNvSpPr/>
          <p:nvPr/>
        </p:nvSpPr>
        <p:spPr>
          <a:xfrm>
            <a:off x="4857752" y="6143644"/>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الصندوق</a:t>
            </a:r>
            <a:endParaRPr lang="ar-SA" dirty="0"/>
          </a:p>
        </p:txBody>
      </p:sp>
      <p:sp>
        <p:nvSpPr>
          <p:cNvPr id="19" name="Rounded Rectangle 18"/>
          <p:cNvSpPr/>
          <p:nvPr/>
        </p:nvSpPr>
        <p:spPr>
          <a:xfrm>
            <a:off x="4857752" y="5500702"/>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مطلوبات</a:t>
            </a:r>
            <a:endParaRPr lang="ar-SA" dirty="0"/>
          </a:p>
        </p:txBody>
      </p:sp>
      <p:sp>
        <p:nvSpPr>
          <p:cNvPr id="20" name="Rounded Rectangle 19"/>
          <p:cNvSpPr/>
          <p:nvPr/>
        </p:nvSpPr>
        <p:spPr>
          <a:xfrm>
            <a:off x="4714876" y="4572008"/>
            <a:ext cx="1143008" cy="78581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تسوية مستحقات عامة</a:t>
            </a:r>
            <a:endParaRPr lang="ar-SA" dirty="0"/>
          </a:p>
        </p:txBody>
      </p:sp>
      <p:sp>
        <p:nvSpPr>
          <p:cNvPr id="21" name="Rounded Rectangle 20"/>
          <p:cNvSpPr/>
          <p:nvPr/>
        </p:nvSpPr>
        <p:spPr>
          <a:xfrm>
            <a:off x="4714876" y="3857628"/>
            <a:ext cx="114300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جاري مؤسسة النقد</a:t>
            </a:r>
            <a:endParaRPr lang="ar-SA" dirty="0"/>
          </a:p>
        </p:txBody>
      </p:sp>
      <p:sp>
        <p:nvSpPr>
          <p:cNvPr id="22" name="Rounded Rectangle 21"/>
          <p:cNvSpPr/>
          <p:nvPr/>
        </p:nvSpPr>
        <p:spPr>
          <a:xfrm>
            <a:off x="4786314" y="3214686"/>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جاري البنك</a:t>
            </a:r>
            <a:endParaRPr lang="ar-SA" dirty="0"/>
          </a:p>
        </p:txBody>
      </p:sp>
      <p:sp>
        <p:nvSpPr>
          <p:cNvPr id="23" name="Rounded Rectangle 22"/>
          <p:cNvSpPr/>
          <p:nvPr/>
        </p:nvSpPr>
        <p:spPr>
          <a:xfrm>
            <a:off x="4786314" y="2571744"/>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جاري المالية</a:t>
            </a:r>
            <a:endParaRPr lang="ar-SA" dirty="0"/>
          </a:p>
        </p:txBody>
      </p:sp>
      <p:sp>
        <p:nvSpPr>
          <p:cNvPr id="24" name="Rounded Rectangle 23"/>
          <p:cNvSpPr/>
          <p:nvPr/>
        </p:nvSpPr>
        <p:spPr>
          <a:xfrm>
            <a:off x="3714744" y="3786190"/>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الحوالات</a:t>
            </a:r>
            <a:endParaRPr lang="ar-SA" dirty="0"/>
          </a:p>
        </p:txBody>
      </p:sp>
      <p:sp>
        <p:nvSpPr>
          <p:cNvPr id="25" name="Rounded Rectangle 24"/>
          <p:cNvSpPr/>
          <p:nvPr/>
        </p:nvSpPr>
        <p:spPr>
          <a:xfrm>
            <a:off x="3786182" y="3214686"/>
            <a:ext cx="928662" cy="50006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الشيكات </a:t>
            </a:r>
            <a:endParaRPr lang="ar-SA" dirty="0"/>
          </a:p>
        </p:txBody>
      </p:sp>
      <p:sp>
        <p:nvSpPr>
          <p:cNvPr id="26" name="Rounded Rectangle 25"/>
          <p:cNvSpPr/>
          <p:nvPr/>
        </p:nvSpPr>
        <p:spPr>
          <a:xfrm>
            <a:off x="3786182" y="2571744"/>
            <a:ext cx="928662" cy="5715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أوامر الدفع</a:t>
            </a:r>
            <a:endParaRPr lang="ar-SA" dirty="0"/>
          </a:p>
        </p:txBody>
      </p:sp>
      <p:sp>
        <p:nvSpPr>
          <p:cNvPr id="27" name="Rounded Rectangle 26"/>
          <p:cNvSpPr/>
          <p:nvPr/>
        </p:nvSpPr>
        <p:spPr>
          <a:xfrm>
            <a:off x="1643042" y="4214818"/>
            <a:ext cx="1357322" cy="42862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الاحتياطي</a:t>
            </a:r>
            <a:endParaRPr lang="ar-SA" dirty="0"/>
          </a:p>
        </p:txBody>
      </p:sp>
      <p:sp>
        <p:nvSpPr>
          <p:cNvPr id="28" name="Rounded Rectangle 27"/>
          <p:cNvSpPr/>
          <p:nvPr/>
        </p:nvSpPr>
        <p:spPr>
          <a:xfrm>
            <a:off x="2285984" y="3214686"/>
            <a:ext cx="1000132" cy="78581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جاري مؤسسة النقد</a:t>
            </a:r>
            <a:endParaRPr lang="ar-SA" dirty="0"/>
          </a:p>
        </p:txBody>
      </p:sp>
      <p:sp>
        <p:nvSpPr>
          <p:cNvPr id="29" name="Rounded Rectangle 28"/>
          <p:cNvSpPr/>
          <p:nvPr/>
        </p:nvSpPr>
        <p:spPr>
          <a:xfrm>
            <a:off x="571472" y="2928934"/>
            <a:ext cx="1357322" cy="5715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dirty="0" smtClean="0"/>
              <a:t>الشيكات المحجوزة</a:t>
            </a:r>
            <a:endParaRPr lang="ar-SA" dirty="0"/>
          </a:p>
        </p:txBody>
      </p:sp>
      <p:sp>
        <p:nvSpPr>
          <p:cNvPr id="30" name="Rounded Rectangle 29"/>
          <p:cNvSpPr/>
          <p:nvPr/>
        </p:nvSpPr>
        <p:spPr>
          <a:xfrm>
            <a:off x="6143636" y="5786454"/>
            <a:ext cx="1000132"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اعتمادات مستندية</a:t>
            </a:r>
            <a:endParaRPr lang="ar-SA" dirty="0"/>
          </a:p>
        </p:txBody>
      </p:sp>
      <p:sp>
        <p:nvSpPr>
          <p:cNvPr id="31" name="Rounded Rectangle 30"/>
          <p:cNvSpPr/>
          <p:nvPr/>
        </p:nvSpPr>
        <p:spPr>
          <a:xfrm>
            <a:off x="6143636" y="5000636"/>
            <a:ext cx="928694"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سلف مستديمة</a:t>
            </a:r>
            <a:endParaRPr lang="ar-SA" dirty="0"/>
          </a:p>
        </p:txBody>
      </p:sp>
      <p:sp>
        <p:nvSpPr>
          <p:cNvPr id="32" name="Rounded Rectangle 31"/>
          <p:cNvSpPr/>
          <p:nvPr/>
        </p:nvSpPr>
        <p:spPr>
          <a:xfrm>
            <a:off x="6143636" y="4286256"/>
            <a:ext cx="1000132"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تحت التحصيل</a:t>
            </a:r>
            <a:endParaRPr lang="ar-SA" dirty="0"/>
          </a:p>
        </p:txBody>
      </p:sp>
      <p:sp>
        <p:nvSpPr>
          <p:cNvPr id="33" name="Rounded Rectangle 32"/>
          <p:cNvSpPr/>
          <p:nvPr/>
        </p:nvSpPr>
        <p:spPr>
          <a:xfrm>
            <a:off x="6143636" y="3643314"/>
            <a:ext cx="928694"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سلف مؤقته</a:t>
            </a:r>
            <a:endParaRPr lang="ar-SA" dirty="0"/>
          </a:p>
        </p:txBody>
      </p:sp>
      <p:sp>
        <p:nvSpPr>
          <p:cNvPr id="34" name="Rounded Rectangle 33"/>
          <p:cNvSpPr/>
          <p:nvPr/>
        </p:nvSpPr>
        <p:spPr>
          <a:xfrm>
            <a:off x="7858148" y="4357694"/>
            <a:ext cx="1071570"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تأمينات نقدية</a:t>
            </a:r>
            <a:endParaRPr lang="ar-SA" dirty="0"/>
          </a:p>
        </p:txBody>
      </p:sp>
      <p:sp>
        <p:nvSpPr>
          <p:cNvPr id="35" name="Rounded Rectangle 34"/>
          <p:cNvSpPr/>
          <p:nvPr/>
        </p:nvSpPr>
        <p:spPr>
          <a:xfrm>
            <a:off x="7858148" y="3571876"/>
            <a:ext cx="1143008" cy="500066"/>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مرتجع رواتب</a:t>
            </a:r>
            <a:endParaRPr lang="ar-SA" dirty="0"/>
          </a:p>
        </p:txBody>
      </p:sp>
      <p:sp>
        <p:nvSpPr>
          <p:cNvPr id="36" name="Rounded Rectangle 35"/>
          <p:cNvSpPr/>
          <p:nvPr/>
        </p:nvSpPr>
        <p:spPr>
          <a:xfrm>
            <a:off x="7858148" y="5072074"/>
            <a:ext cx="1000132" cy="428628"/>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المتنوعه</a:t>
            </a:r>
            <a:endParaRPr lang="ar-SA" dirty="0"/>
          </a:p>
        </p:txBody>
      </p:sp>
      <p:sp>
        <p:nvSpPr>
          <p:cNvPr id="37" name="Rounded Rectangle 36"/>
          <p:cNvSpPr/>
          <p:nvPr/>
        </p:nvSpPr>
        <p:spPr>
          <a:xfrm>
            <a:off x="7643834" y="5857892"/>
            <a:ext cx="1357322" cy="571504"/>
          </a:xfrm>
          <a:prstGeom prst="roundRect">
            <a:avLst/>
          </a:prstGeom>
          <a:solidFill>
            <a:srgbClr val="FF99CC"/>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مقابل اعتمادات مستندية قائمة</a:t>
            </a:r>
            <a:endParaRPr lang="ar-SA" dirty="0"/>
          </a:p>
        </p:txBody>
      </p:sp>
      <p:cxnSp>
        <p:nvCxnSpPr>
          <p:cNvPr id="39" name="Straight Connector 38"/>
          <p:cNvCxnSpPr/>
          <p:nvPr/>
        </p:nvCxnSpPr>
        <p:spPr>
          <a:xfrm>
            <a:off x="1785918" y="785794"/>
            <a:ext cx="635798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4" idx="2"/>
          </p:cNvCxnSpPr>
          <p:nvPr/>
        </p:nvCxnSpPr>
        <p:spPr>
          <a:xfrm rot="16200000" flipH="1">
            <a:off x="4875611" y="660777"/>
            <a:ext cx="142876" cy="107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1608117" y="892157"/>
            <a:ext cx="285752" cy="73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5" idx="0"/>
          </p:cNvCxnSpPr>
          <p:nvPr/>
        </p:nvCxnSpPr>
        <p:spPr>
          <a:xfrm rot="5400000">
            <a:off x="7926808" y="852864"/>
            <a:ext cx="285751" cy="15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4822827" y="892157"/>
            <a:ext cx="285752" cy="73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85720" y="1785926"/>
            <a:ext cx="292895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857620" y="1785926"/>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286644" y="1785926"/>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107521" y="1893083"/>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14282" y="1857364"/>
            <a:ext cx="14287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1571605" y="1714489"/>
            <a:ext cx="1428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1535885" y="1893083"/>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1643439" y="2499909"/>
            <a:ext cx="142876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428597" y="2357429"/>
            <a:ext cx="114300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1000101" y="3000371"/>
            <a:ext cx="2428892"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6250794" y="1893083"/>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036347" y="1750207"/>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8001024" y="1714488"/>
            <a:ext cx="14287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8786843" y="1857365"/>
            <a:ext cx="1428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7215207" y="1857364"/>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7322364" y="2821777"/>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500827" y="2643182"/>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786182" y="1857364"/>
            <a:ext cx="14287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929322" y="2714620"/>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5822165" y="2821777"/>
            <a:ext cx="2143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010284" y="4848236"/>
            <a:ext cx="2847998" cy="9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4607719" y="4822041"/>
            <a:ext cx="264320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929322" y="6143644"/>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7429520" y="528638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429520" y="464344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7429520" y="378619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929322" y="450057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7429520" y="628652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5929322" y="5286388"/>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2719378" y="3281360"/>
            <a:ext cx="1714511" cy="95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3571868" y="3500438"/>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3571868" y="2857496"/>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3571868" y="414338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214942" y="3143248"/>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5143504" y="2500306"/>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214942" y="3786190"/>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214942" y="5429264"/>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5214942" y="4500570"/>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5214942" y="6072206"/>
            <a:ext cx="142878"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5929322" y="3857628"/>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16200000" flipV="1">
            <a:off x="2071670" y="4786321"/>
            <a:ext cx="28575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1571604" y="4929198"/>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1464447" y="503635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flipH="1" flipV="1">
            <a:off x="2928926" y="5072074"/>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0" name="Rounded Rectangle 189"/>
          <p:cNvSpPr/>
          <p:nvPr/>
        </p:nvSpPr>
        <p:spPr>
          <a:xfrm>
            <a:off x="2571736" y="5072074"/>
            <a:ext cx="114300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الاحتياطي النقدي</a:t>
            </a:r>
            <a:endParaRPr lang="ar-SA" dirty="0"/>
          </a:p>
        </p:txBody>
      </p:sp>
      <p:sp>
        <p:nvSpPr>
          <p:cNvPr id="191" name="Rounded Rectangle 190"/>
          <p:cNvSpPr/>
          <p:nvPr/>
        </p:nvSpPr>
        <p:spPr>
          <a:xfrm>
            <a:off x="785786" y="5072074"/>
            <a:ext cx="114300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t>الاحتياطي العام</a:t>
            </a:r>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511552"/>
          </a:xfrm>
        </p:spPr>
        <p:txBody>
          <a:bodyPr>
            <a:normAutofit/>
          </a:bodyPr>
          <a:lstStyle/>
          <a:p>
            <a:pPr algn="r"/>
            <a:r>
              <a:rPr lang="ar-SA" dirty="0" smtClean="0">
                <a:solidFill>
                  <a:schemeClr val="accent2">
                    <a:lumMod val="50000"/>
                  </a:schemeClr>
                </a:solidFill>
                <a:effectLst>
                  <a:glow rad="228600">
                    <a:schemeClr val="accent5">
                      <a:satMod val="175000"/>
                      <a:alpha val="40000"/>
                    </a:schemeClr>
                  </a:glow>
                  <a:outerShdw blurRad="50000" dist="30000" dir="5400000" algn="tl" rotWithShape="0">
                    <a:srgbClr val="000000">
                      <a:alpha val="30000"/>
                    </a:srgbClr>
                  </a:outerShdw>
                </a:effectLst>
              </a:rPr>
              <a:t>اعداد الطالبات </a:t>
            </a:r>
            <a:r>
              <a:rPr lang="ar-SA" dirty="0" smtClean="0">
                <a:solidFill>
                  <a:schemeClr val="accent2">
                    <a:lumMod val="50000"/>
                  </a:schemeClr>
                </a:solidFill>
                <a:effectLst>
                  <a:glow rad="228600">
                    <a:schemeClr val="accent5">
                      <a:satMod val="175000"/>
                      <a:alpha val="40000"/>
                    </a:schemeClr>
                  </a:glow>
                  <a:outerShdw blurRad="50000" dist="30000" dir="5400000" algn="tl" rotWithShape="0">
                    <a:srgbClr val="000000">
                      <a:alpha val="30000"/>
                    </a:srgbClr>
                  </a:outerShdw>
                </a:effectLst>
              </a:rPr>
              <a:t>:</a:t>
            </a:r>
            <a:r>
              <a:rPr lang="ar-SA" dirty="0" smtClean="0">
                <a:effectLst>
                  <a:glow rad="228600">
                    <a:schemeClr val="accent4">
                      <a:satMod val="175000"/>
                      <a:alpha val="40000"/>
                    </a:schemeClr>
                  </a:glow>
                  <a:outerShdw blurRad="50000" dist="30000" dir="5400000" algn="tl" rotWithShape="0">
                    <a:srgbClr val="000000">
                      <a:alpha val="30000"/>
                    </a:srgbClr>
                  </a:outerShdw>
                </a:effectLst>
              </a:rPr>
              <a:t/>
            </a:r>
            <a:br>
              <a:rPr lang="ar-SA" dirty="0" smtClean="0">
                <a:effectLst>
                  <a:glow rad="228600">
                    <a:schemeClr val="accent4">
                      <a:satMod val="175000"/>
                      <a:alpha val="40000"/>
                    </a:schemeClr>
                  </a:glow>
                  <a:outerShdw blurRad="50000" dist="30000" dir="5400000" algn="tl" rotWithShape="0">
                    <a:srgbClr val="000000">
                      <a:alpha val="30000"/>
                    </a:srgbClr>
                  </a:outerShdw>
                </a:effectLst>
              </a:rPr>
            </a:br>
            <a:r>
              <a:rPr lang="ar-SA" dirty="0" smtClean="0"/>
              <a:t>مريم العنزي               429201008    </a:t>
            </a:r>
            <a:r>
              <a:rPr lang="ar-SA" dirty="0" smtClean="0"/>
              <a:t/>
            </a:r>
            <a:br>
              <a:rPr lang="ar-SA" dirty="0" smtClean="0"/>
            </a:br>
            <a:r>
              <a:rPr lang="ar-SA" dirty="0" smtClean="0"/>
              <a:t>دلال الراشد                431200718  </a:t>
            </a:r>
            <a:br>
              <a:rPr lang="ar-SA" dirty="0" smtClean="0"/>
            </a:br>
            <a:r>
              <a:rPr lang="ar-SA" dirty="0" smtClean="0"/>
              <a:t>لميس الأحمدي            431201940</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335846"/>
            <a:ext cx="7572428" cy="5109091"/>
          </a:xfrm>
          <a:prstGeom prst="rect">
            <a:avLst/>
          </a:prstGeom>
        </p:spPr>
        <p:txBody>
          <a:bodyPr wrap="square">
            <a:spAutoFit/>
          </a:bodyPr>
          <a:lstStyle/>
          <a:p>
            <a:r>
              <a:rPr lang="ar-SA" sz="2000" dirty="0" smtClean="0">
                <a:solidFill>
                  <a:schemeClr val="bg2">
                    <a:lumMod val="50000"/>
                  </a:schemeClr>
                </a:solidFill>
              </a:rPr>
              <a:t>ويمكن تحديد أهداف الرقابه الماليه على النحو التالي </a:t>
            </a:r>
            <a:r>
              <a:rPr lang="ar-SA" sz="2000" dirty="0" smtClean="0">
                <a:solidFill>
                  <a:schemeClr val="bg2">
                    <a:lumMod val="50000"/>
                  </a:schemeClr>
                </a:solidFill>
              </a:rPr>
              <a:t>:</a:t>
            </a:r>
          </a:p>
          <a:p>
            <a:r>
              <a:rPr lang="ar-SA" dirty="0" smtClean="0"/>
              <a:t/>
            </a:r>
            <a:br>
              <a:rPr lang="ar-SA" dirty="0" smtClean="0"/>
            </a:br>
            <a:r>
              <a:rPr lang="ar-SA" dirty="0" smtClean="0"/>
              <a:t>1-التحقق من صحة وسلامة الاجراءات والتصرفات الماليه ,ومن أنها مطابقه للأنظمه واللوائح والتعليمات المعمول بها.</a:t>
            </a:r>
            <a:br>
              <a:rPr lang="ar-SA" dirty="0" smtClean="0"/>
            </a:br>
            <a:r>
              <a:rPr lang="ar-SA" dirty="0" smtClean="0"/>
              <a:t/>
            </a:r>
            <a:br>
              <a:rPr lang="ar-SA" dirty="0" smtClean="0"/>
            </a:br>
            <a:r>
              <a:rPr lang="ar-SA" dirty="0" smtClean="0"/>
              <a:t>2-التحقق من دقة التقارير الماليه ومن أنها تمثل واقع الوحده الحكوميه بصورة </a:t>
            </a:r>
            <a:r>
              <a:rPr lang="ar-SA" dirty="0" smtClean="0"/>
              <a:t>تامه</a:t>
            </a:r>
          </a:p>
          <a:p>
            <a:r>
              <a:rPr lang="ar-SA" dirty="0" smtClean="0"/>
              <a:t/>
            </a:r>
            <a:br>
              <a:rPr lang="ar-SA" dirty="0" smtClean="0"/>
            </a:br>
            <a:r>
              <a:rPr lang="ar-SA" dirty="0" smtClean="0"/>
              <a:t>3-تطوير الاداره الماليه الحكوميه وذلك عن طريق دراسة الأنظمه واللوائح والتعليمات الماليه وبشكل دوري للحكم على مدى ملاءمتها للتطورات والأحداث المستجده ,ومن ثم تقديم الاقتراحات التي من شأنها أن تؤدي الى تطوير هذه الأنظمه واللوائح والتعليمات أو تقييدها.</a:t>
            </a:r>
            <a:br>
              <a:rPr lang="ar-SA" dirty="0" smtClean="0"/>
            </a:br>
            <a:r>
              <a:rPr lang="ar-SA" dirty="0" smtClean="0"/>
              <a:t/>
            </a:r>
            <a:br>
              <a:rPr lang="ar-SA" dirty="0" smtClean="0"/>
            </a:br>
            <a:r>
              <a:rPr lang="ar-SA" dirty="0" smtClean="0"/>
              <a:t>4- التحقق من الاستخدام الفعال والمناسب للأموال العامة,بمعنى الاستخدام الكفء والاقتصادي للموارد الخاصة بالوحدات الحكوميه.</a:t>
            </a:r>
            <a:br>
              <a:rPr lang="ar-SA" dirty="0" smtClean="0"/>
            </a:br>
            <a:r>
              <a:rPr lang="ar-SA" dirty="0" smtClean="0"/>
              <a:t/>
            </a:r>
            <a:br>
              <a:rPr lang="ar-SA" dirty="0" smtClean="0"/>
            </a:br>
            <a:r>
              <a:rPr lang="ar-SA" dirty="0" smtClean="0"/>
              <a:t>5-الوقوف على مبررات وأسباب الممارسات غير الاقتصاديه ومعوقات تحقيق الأهداف.</a:t>
            </a:r>
            <a:br>
              <a:rPr lang="ar-SA" dirty="0" smtClean="0"/>
            </a:br>
            <a:r>
              <a:rPr lang="ar-SA" dirty="0" smtClean="0"/>
              <a:t/>
            </a:r>
            <a:br>
              <a:rPr lang="ar-SA" dirty="0" smtClean="0"/>
            </a:br>
            <a:r>
              <a:rPr lang="ar-SA" dirty="0" smtClean="0"/>
              <a:t>6-توجيه الموارد العامه الى أوجه الانفاق المختلفه بالشكل الذي يحقق الخطه العامه للدوله .</a:t>
            </a:r>
            <a:br>
              <a:rPr lang="ar-SA" dirty="0" smtClean="0"/>
            </a:b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571479"/>
            <a:ext cx="7500990" cy="4801314"/>
          </a:xfrm>
          <a:prstGeom prst="rect">
            <a:avLst/>
          </a:prstGeom>
        </p:spPr>
        <p:txBody>
          <a:bodyPr wrap="square">
            <a:spAutoFit/>
          </a:bodyPr>
          <a:lstStyle/>
          <a:p>
            <a:r>
              <a:rPr lang="ar-SA" dirty="0" smtClean="0">
                <a:solidFill>
                  <a:schemeClr val="bg2">
                    <a:lumMod val="50000"/>
                  </a:schemeClr>
                </a:solidFill>
              </a:rPr>
              <a:t>وحتى يتسنى لأجهزة الرقابة أن تمارس دورها بشكل فعال وتحقق أهدافها ,فانه لابد من توفر مجموعة من المقومات التي </a:t>
            </a:r>
            <a:r>
              <a:rPr lang="ar-SA" dirty="0" smtClean="0">
                <a:solidFill>
                  <a:schemeClr val="bg2">
                    <a:lumMod val="50000"/>
                  </a:schemeClr>
                </a:solidFill>
              </a:rPr>
              <a:t>تحقق فاعليه </a:t>
            </a:r>
            <a:r>
              <a:rPr lang="ar-SA" dirty="0" smtClean="0">
                <a:solidFill>
                  <a:schemeClr val="bg2">
                    <a:lumMod val="50000"/>
                  </a:schemeClr>
                </a:solidFill>
              </a:rPr>
              <a:t>وكفاءة الرقابة الماليه والتي يمكن تلخيصها على النحو التالي :</a:t>
            </a:r>
          </a:p>
          <a:p>
            <a:r>
              <a:rPr lang="ar-SA" dirty="0" smtClean="0"/>
              <a:t/>
            </a:r>
            <a:br>
              <a:rPr lang="ar-SA" dirty="0" smtClean="0"/>
            </a:br>
            <a:r>
              <a:rPr lang="ar-SA" dirty="0" smtClean="0"/>
              <a:t>1-وجود ميزانية تقديريه معده بدقه,بمعنى وجود خطه محكمة الاداء يتم على أساسها تحديد الاداء المخطط ومن ثم مقارنته بالأداء الفعلي والوقوف على الانحرافات </a:t>
            </a:r>
            <a:r>
              <a:rPr lang="ar-SA" dirty="0" smtClean="0"/>
              <a:t>ومعرفة </a:t>
            </a:r>
            <a:r>
              <a:rPr lang="ar-SA" dirty="0" smtClean="0"/>
              <a:t>اسبابها.</a:t>
            </a:r>
            <a:br>
              <a:rPr lang="ar-SA" dirty="0" smtClean="0"/>
            </a:br>
            <a:r>
              <a:rPr lang="ar-SA" dirty="0" smtClean="0"/>
              <a:t>2-وجود هيكل تنظيمي سليم يكفل التحديد الواضح للاختصاصات والمسئوليات لكي مستوى تنظيمي أو فرد,فضلاً عن وجود أنظمه تفصيليه تحدد اجراءات العمل في كافة المجالات والأنشطه.</a:t>
            </a:r>
            <a:br>
              <a:rPr lang="ar-SA" dirty="0" smtClean="0"/>
            </a:br>
            <a:r>
              <a:rPr lang="ar-SA" dirty="0" smtClean="0"/>
              <a:t>3-وجود نظام معلومات محاسبي سليم يستطيع توفير كافة المعلومات المطلوبه للقيام بعملية الرقابه ,فوظيفة الرقابه تعتمد على كفاية نظام المعلومات المحاسبي ,كما أن عملية الرقابه تتطلب وجود نظام متكامل وسليم للتقارير.</a:t>
            </a:r>
            <a:br>
              <a:rPr lang="ar-SA" dirty="0" smtClean="0"/>
            </a:br>
            <a:r>
              <a:rPr lang="ar-SA" dirty="0" smtClean="0"/>
              <a:t>4-وجود مجموعة من الافراد مؤهلين تأهيلا كافيا للقيام بالأعمال المالية والرقابيه.</a:t>
            </a:r>
            <a:br>
              <a:rPr lang="ar-SA" dirty="0" smtClean="0"/>
            </a:br>
            <a:r>
              <a:rPr lang="ar-SA" dirty="0" smtClean="0"/>
              <a:t>5-وجود نظام سليم وفعال للرقابة الداخليه,فنجاح عملية الرقابه الماليه تعتمد بالشكل أساسي على وجود مثل هذا النظام,فالمراقب الخارجي يعتمد بشكل أساسي على على نظام الرقابه الداخليه.</a:t>
            </a:r>
            <a:br>
              <a:rPr lang="ar-SA" dirty="0" smtClean="0"/>
            </a:br>
            <a:r>
              <a:rPr lang="ar-SA" dirty="0" smtClean="0"/>
              <a:t>6-وجود تنسيق كامل بين أجهزة الرقابة الخارجية المختلفة من جهة وأجهزة الرقابه الداخليه من جهة أخرى.</a:t>
            </a:r>
            <a:br>
              <a:rPr lang="ar-SA" dirty="0" smtClean="0"/>
            </a:br>
            <a:r>
              <a:rPr lang="ar-SA" dirty="0" smtClean="0"/>
              <a:t>7-وجود خطه محكمة لأهداف ومهام الوحدة الحكوميه المختلفه بشكل واضح يمكن معه تحديد معايير لقياس الأداء ومقارنته مع الأداء المخطط لمعرفة مدى تحقق الاهداف المرجوة.</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571480"/>
            <a:ext cx="7143800" cy="5355312"/>
          </a:xfrm>
          <a:prstGeom prst="rect">
            <a:avLst/>
          </a:prstGeom>
        </p:spPr>
        <p:txBody>
          <a:bodyPr wrap="square">
            <a:spAutoFit/>
          </a:bodyPr>
          <a:lstStyle/>
          <a:p>
            <a:r>
              <a:rPr lang="ar-SA" dirty="0" smtClean="0"/>
              <a:t>وتتعدد أنواع الرقابه الماليه في المملكه العربيه السعوديه كغيرها من الدول الأخرى بتعدد لاتجاهات المختلفه التي ينظر من خلالها لعملية الرقابه.</a:t>
            </a:r>
          </a:p>
          <a:p>
            <a:r>
              <a:rPr lang="ar-SA" u="sng" dirty="0" smtClean="0">
                <a:solidFill>
                  <a:schemeClr val="bg2">
                    <a:lumMod val="50000"/>
                  </a:schemeClr>
                </a:solidFill>
              </a:rPr>
              <a:t>فمن حيث أجهزة الرقابه القائمه عليها فهي :</a:t>
            </a:r>
            <a:r>
              <a:rPr lang="ar-SA" dirty="0" smtClean="0"/>
              <a:t/>
            </a:r>
            <a:br>
              <a:rPr lang="ar-SA" dirty="0" smtClean="0"/>
            </a:br>
            <a:r>
              <a:rPr lang="ar-SA" dirty="0" smtClean="0"/>
              <a:t>1-رقابه داخليه.</a:t>
            </a:r>
            <a:br>
              <a:rPr lang="ar-SA" dirty="0" smtClean="0"/>
            </a:br>
            <a:r>
              <a:rPr lang="ar-SA" dirty="0" smtClean="0"/>
              <a:t>2-رقابه خارجيه.</a:t>
            </a:r>
          </a:p>
          <a:p>
            <a:r>
              <a:rPr lang="ar-SA" dirty="0" smtClean="0"/>
              <a:t/>
            </a:r>
            <a:br>
              <a:rPr lang="ar-SA" dirty="0" smtClean="0"/>
            </a:br>
            <a:r>
              <a:rPr lang="ar-SA" u="sng" dirty="0" smtClean="0">
                <a:solidFill>
                  <a:schemeClr val="bg2">
                    <a:lumMod val="50000"/>
                  </a:schemeClr>
                </a:solidFill>
              </a:rPr>
              <a:t>ومن حيث طبيعتها يمكن تصنيفها الى:</a:t>
            </a:r>
            <a:r>
              <a:rPr lang="ar-SA" dirty="0" smtClean="0"/>
              <a:t/>
            </a:r>
            <a:br>
              <a:rPr lang="ar-SA" dirty="0" smtClean="0"/>
            </a:br>
            <a:r>
              <a:rPr lang="ar-SA" dirty="0" smtClean="0"/>
              <a:t>1-رقابه </a:t>
            </a:r>
            <a:r>
              <a:rPr lang="ar-SA" dirty="0" smtClean="0"/>
              <a:t>مستنديه (</a:t>
            </a:r>
            <a:r>
              <a:rPr lang="ar-SA" dirty="0" smtClean="0"/>
              <a:t>الرقابه</a:t>
            </a:r>
            <a:r>
              <a:rPr lang="ar-SA" dirty="0" smtClean="0"/>
              <a:t> التقليديه).</a:t>
            </a:r>
            <a:br>
              <a:rPr lang="ar-SA" dirty="0" smtClean="0"/>
            </a:br>
            <a:r>
              <a:rPr lang="ar-SA" dirty="0" smtClean="0"/>
              <a:t>2-ورقابه على الأداء </a:t>
            </a:r>
            <a:br>
              <a:rPr lang="ar-SA" dirty="0" smtClean="0"/>
            </a:br>
            <a:r>
              <a:rPr lang="ar-SA" dirty="0" smtClean="0">
                <a:solidFill>
                  <a:schemeClr val="bg2">
                    <a:lumMod val="50000"/>
                  </a:schemeClr>
                </a:solidFill>
              </a:rPr>
              <a:t/>
            </a:r>
            <a:br>
              <a:rPr lang="ar-SA" dirty="0" smtClean="0">
                <a:solidFill>
                  <a:schemeClr val="bg2">
                    <a:lumMod val="50000"/>
                  </a:schemeClr>
                </a:solidFill>
              </a:rPr>
            </a:br>
            <a:r>
              <a:rPr lang="ar-SA" u="sng" dirty="0" smtClean="0">
                <a:solidFill>
                  <a:schemeClr val="bg2">
                    <a:lumMod val="50000"/>
                  </a:schemeClr>
                </a:solidFill>
              </a:rPr>
              <a:t>ومن حيث توقيتها يمكن تصنيفها الى:</a:t>
            </a:r>
            <a:r>
              <a:rPr lang="ar-SA" dirty="0" smtClean="0">
                <a:solidFill>
                  <a:schemeClr val="bg2">
                    <a:lumMod val="50000"/>
                  </a:schemeClr>
                </a:solidFill>
              </a:rPr>
              <a:t/>
            </a:r>
            <a:br>
              <a:rPr lang="ar-SA" dirty="0" smtClean="0">
                <a:solidFill>
                  <a:schemeClr val="bg2">
                    <a:lumMod val="50000"/>
                  </a:schemeClr>
                </a:solidFill>
              </a:rPr>
            </a:br>
            <a:r>
              <a:rPr lang="ar-SA" dirty="0" smtClean="0"/>
              <a:t>1-رقابه سابقه(قبل الصرف).</a:t>
            </a:r>
            <a:br>
              <a:rPr lang="ar-SA" dirty="0" smtClean="0"/>
            </a:br>
            <a:r>
              <a:rPr lang="ar-SA" dirty="0" smtClean="0"/>
              <a:t>2-رقابه لاحقه(بعد الصرف).</a:t>
            </a:r>
            <a:br>
              <a:rPr lang="ar-SA" dirty="0" smtClean="0"/>
            </a:br>
            <a:r>
              <a:rPr lang="ar-SA" dirty="0" smtClean="0"/>
              <a:t/>
            </a:r>
            <a:br>
              <a:rPr lang="ar-SA" dirty="0" smtClean="0"/>
            </a:br>
            <a:r>
              <a:rPr lang="ar-SA" u="sng" dirty="0" smtClean="0">
                <a:solidFill>
                  <a:schemeClr val="bg2">
                    <a:lumMod val="50000"/>
                  </a:schemeClr>
                </a:solidFill>
              </a:rPr>
              <a:t>,وذلك على النحو التالي:</a:t>
            </a:r>
            <a:r>
              <a:rPr lang="ar-SA" dirty="0" smtClean="0"/>
              <a:t/>
            </a:r>
            <a:br>
              <a:rPr lang="ar-SA" dirty="0" smtClean="0"/>
            </a:br>
            <a:r>
              <a:rPr lang="ar-SA" dirty="0" smtClean="0"/>
              <a:t>(1)الرقابه الداخليه والرقابه الخارجيه.</a:t>
            </a:r>
            <a:br>
              <a:rPr lang="ar-SA" dirty="0" smtClean="0"/>
            </a:br>
            <a:r>
              <a:rPr lang="ar-SA" dirty="0" smtClean="0"/>
              <a:t>(2)الرقابه المستنديه والرقابه على الأداء.</a:t>
            </a:r>
            <a:br>
              <a:rPr lang="ar-SA" dirty="0" smtClean="0"/>
            </a:br>
            <a:r>
              <a:rPr lang="ar-SA" dirty="0" smtClean="0"/>
              <a:t>(3)الرقابه السابقه والرقابه اللاحقه.</a:t>
            </a:r>
            <a:br>
              <a:rPr lang="ar-SA" dirty="0" smtClean="0"/>
            </a:b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285728"/>
            <a:ext cx="7572428" cy="5632311"/>
          </a:xfrm>
          <a:prstGeom prst="rect">
            <a:avLst/>
          </a:prstGeom>
        </p:spPr>
        <p:txBody>
          <a:bodyPr wrap="square">
            <a:spAutoFit/>
          </a:bodyPr>
          <a:lstStyle/>
          <a:p>
            <a:r>
              <a:rPr lang="ar-SA" b="1" dirty="0" smtClean="0">
                <a:solidFill>
                  <a:schemeClr val="bg2">
                    <a:lumMod val="50000"/>
                  </a:schemeClr>
                </a:solidFill>
              </a:rPr>
              <a:t>(1)الرقابه الداخليه والرقابه الخارجيه:</a:t>
            </a:r>
            <a:r>
              <a:rPr lang="ar-SA" dirty="0" smtClean="0"/>
              <a:t/>
            </a:r>
            <a:br>
              <a:rPr lang="ar-SA" dirty="0" smtClean="0"/>
            </a:br>
            <a:r>
              <a:rPr lang="ar-SA" dirty="0" smtClean="0"/>
              <a:t>- </a:t>
            </a:r>
            <a:r>
              <a:rPr lang="ar-SA" b="1" u="sng" dirty="0" smtClean="0"/>
              <a:t>فالرقابه الداخليه: </a:t>
            </a:r>
            <a:r>
              <a:rPr lang="ar-SA" dirty="0" smtClean="0"/>
              <a:t>هي التي تقوم بها الوحده التنفيذيه نفسها,وهي رقابه ذاتيه تمارسها الوحدات القائمه بالتنفيذ كالرقابه التي يقوم بها قسم المراجعه أو قسم المتابعه بالوحده.</a:t>
            </a:r>
            <a:br>
              <a:rPr lang="ar-SA" dirty="0" smtClean="0"/>
            </a:br>
            <a:r>
              <a:rPr lang="ar-SA" dirty="0" smtClean="0"/>
              <a:t>-وتعتبر الرقابه الداخليه مهمه للسلطه العليا في الوحده التنفيذيه,فهي تساعد السلطه العليا على </a:t>
            </a:r>
            <a:r>
              <a:rPr lang="ar-SA" dirty="0" smtClean="0"/>
              <a:t>:</a:t>
            </a:r>
            <a:r>
              <a:rPr lang="ar-SA" dirty="0" smtClean="0"/>
              <a:t/>
            </a:r>
            <a:br>
              <a:rPr lang="ar-SA" dirty="0" smtClean="0"/>
            </a:br>
            <a:r>
              <a:rPr lang="ar-SA" dirty="0" smtClean="0"/>
              <a:t>1-متابعة الخطط وتحقيق الاهداف.</a:t>
            </a:r>
            <a:br>
              <a:rPr lang="ar-SA" dirty="0" smtClean="0"/>
            </a:br>
            <a:r>
              <a:rPr lang="ar-SA" dirty="0" smtClean="0"/>
              <a:t>2-كما انها توفر لها قدراًمن الاطمئنان الى سلامة اجراءات العمل وأساليب التنفيذ المطبقه.</a:t>
            </a:r>
            <a:br>
              <a:rPr lang="ar-SA" dirty="0" smtClean="0"/>
            </a:br>
            <a:r>
              <a:rPr lang="ar-SA" dirty="0" smtClean="0"/>
              <a:t>3-هذا بالاضافه الى أنها تساعد المسئولين والموظفين في الوحده التنفيذيه عن طريق التنبيه الى الأخطاء حين وقوعها مما يمكن من تصحيحها واتخاذ مايكفل للحيلوله دون تكرار حدوثها.</a:t>
            </a:r>
            <a:br>
              <a:rPr lang="ar-SA" dirty="0" smtClean="0"/>
            </a:br>
            <a:r>
              <a:rPr lang="ar-SA" dirty="0" smtClean="0"/>
              <a:t/>
            </a:r>
            <a:br>
              <a:rPr lang="ar-SA" dirty="0" smtClean="0"/>
            </a:br>
            <a:r>
              <a:rPr lang="ar-SA" dirty="0" smtClean="0"/>
              <a:t>-ويعد من قبيل الرقابه الداخليه رقابه ووزارة الماليه باعتبار أنها الجهه المسئوله عن اعمال الميزانية من إعداد وتنفيذ ورقابه.</a:t>
            </a:r>
            <a:br>
              <a:rPr lang="ar-SA" dirty="0" smtClean="0"/>
            </a:br>
            <a:r>
              <a:rPr lang="ar-SA" dirty="0" smtClean="0"/>
              <a:t/>
            </a:r>
            <a:br>
              <a:rPr lang="ar-SA" dirty="0" smtClean="0"/>
            </a:br>
            <a:r>
              <a:rPr lang="ar-SA" b="1" u="sng" dirty="0" smtClean="0"/>
              <a:t>أما الرقابه الخارجيه: </a:t>
            </a:r>
            <a:r>
              <a:rPr lang="ar-SA" dirty="0" smtClean="0"/>
              <a:t>فهي الرقابه التي تمارسها أجهزة خارجيه غير خاضعه للوحده التنفيذيه,</a:t>
            </a:r>
            <a:br>
              <a:rPr lang="ar-SA" dirty="0" smtClean="0"/>
            </a:br>
            <a:r>
              <a:rPr lang="ar-SA" dirty="0" smtClean="0"/>
              <a:t>-كالرقابه التي تقوم بها المجالس النيابيهز</a:t>
            </a:r>
            <a:br>
              <a:rPr lang="ar-SA" dirty="0" smtClean="0"/>
            </a:br>
            <a:r>
              <a:rPr lang="ar-SA" dirty="0" smtClean="0"/>
              <a:t>-والرقابه التي يقوم بها الجهاز الرقابي المحاسبي للدوله باعتبارها هيئه فنيه مستقله(ديوان المراقبه العامه).</a:t>
            </a:r>
            <a:br>
              <a:rPr lang="ar-SA" dirty="0" smtClean="0"/>
            </a:br>
            <a:r>
              <a:rPr lang="ar-SA" dirty="0" smtClean="0"/>
              <a:t>-والرقابه التي تقوم بها الوزارات والمصالح الحكوميه غير المرتبطه بأعمال الميزانية(مثل هيئة الرقابه والتحقيق,ووزارة الاقتصاد والتخطيط ووزارة الخدمه المدنيه).</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285728"/>
            <a:ext cx="7929618" cy="6186309"/>
          </a:xfrm>
          <a:prstGeom prst="rect">
            <a:avLst/>
          </a:prstGeom>
        </p:spPr>
        <p:txBody>
          <a:bodyPr wrap="square">
            <a:spAutoFit/>
          </a:bodyPr>
          <a:lstStyle/>
          <a:p>
            <a:r>
              <a:rPr lang="ar-SA" dirty="0" smtClean="0"/>
              <a:t/>
            </a:r>
            <a:br>
              <a:rPr lang="ar-SA" dirty="0" smtClean="0"/>
            </a:br>
            <a:r>
              <a:rPr lang="ar-SA" b="1" dirty="0" smtClean="0">
                <a:solidFill>
                  <a:schemeClr val="bg2">
                    <a:lumMod val="50000"/>
                  </a:schemeClr>
                </a:solidFill>
              </a:rPr>
              <a:t>(2)الرقابه المستنديه والرقابه على الاداء :</a:t>
            </a:r>
            <a:r>
              <a:rPr lang="ar-SA" dirty="0" smtClean="0"/>
              <a:t/>
            </a:r>
            <a:br>
              <a:rPr lang="ar-SA" dirty="0" smtClean="0"/>
            </a:br>
            <a:r>
              <a:rPr lang="ar-SA" dirty="0" smtClean="0"/>
              <a:t>تعني الرقابه المستنديه أو مايعرف بالرقابه التقليديه:بالتحقق من صحة المستندات وأن الايرادات قد تم تحصيلها وتوريدها إليها ,وأن المصروفات قد تم انفاقها طبقا للأنظمه واللوائح والتعليمات وفي حدود الاعتمادات المقدره.</a:t>
            </a:r>
            <a:br>
              <a:rPr lang="ar-SA" dirty="0" smtClean="0"/>
            </a:br>
            <a:r>
              <a:rPr lang="ar-SA" dirty="0" smtClean="0"/>
              <a:t/>
            </a:r>
            <a:br>
              <a:rPr lang="ar-SA" dirty="0" smtClean="0"/>
            </a:br>
            <a:r>
              <a:rPr lang="ar-SA" dirty="0" smtClean="0"/>
              <a:t>-أما الرقابه على الاداء فهي تركز على الاهتمام بمتابعة تنفيذ الأعمال والبرامج والتأكد من كفاءة وفاعلية الوحجات الاداريه والفنيه القائمه بالتنفيذ عن طريق المقارنات المختلفه أو تحليل الارقام واستخدام المقاييس والمعايير الخاصة بالاداء.</a:t>
            </a:r>
            <a:br>
              <a:rPr lang="ar-SA" dirty="0" smtClean="0"/>
            </a:br>
            <a:r>
              <a:rPr lang="ar-SA" dirty="0" smtClean="0"/>
              <a:t> </a:t>
            </a:r>
            <a:br>
              <a:rPr lang="ar-SA" dirty="0" smtClean="0"/>
            </a:br>
            <a:r>
              <a:rPr lang="ar-SA" dirty="0" smtClean="0"/>
              <a:t>وهذا النوع من الرقابه لم يأت التقليل من أهمية الرقابه التقليديه بل أتى ليقوي من هذه الرقابه ويدعمها ويجعلها أكثر قدره على تقويم التصرفات الماليه محل الرقابه.</a:t>
            </a:r>
            <a:br>
              <a:rPr lang="ar-SA" dirty="0" smtClean="0"/>
            </a:br>
            <a:r>
              <a:rPr lang="ar-SA" dirty="0" smtClean="0"/>
              <a:t/>
            </a:r>
            <a:br>
              <a:rPr lang="ar-SA" dirty="0" smtClean="0"/>
            </a:br>
            <a:r>
              <a:rPr lang="ar-SA" dirty="0" smtClean="0"/>
              <a:t>وإذا كانت الرقابه المستنديه قد حظيت باهتمام أجهزة الرقابه في المملكه وتستغرق غالبية الوقت المخصص لعملية الرقابة,فعلى العكس من ذلك فان الرقابه على الاداء لم تحظ بأجهزة الرقابه المختلفة.</a:t>
            </a:r>
            <a:br>
              <a:rPr lang="ar-SA" dirty="0" smtClean="0"/>
            </a:br>
            <a:r>
              <a:rPr lang="ar-SA" dirty="0" smtClean="0"/>
              <a:t/>
            </a:r>
            <a:br>
              <a:rPr lang="ar-SA" dirty="0" smtClean="0"/>
            </a:br>
            <a:r>
              <a:rPr lang="ar-SA" b="1" dirty="0" smtClean="0">
                <a:solidFill>
                  <a:schemeClr val="bg2">
                    <a:lumMod val="50000"/>
                  </a:schemeClr>
                </a:solidFill>
              </a:rPr>
              <a:t>(3)الرقابه السابقه والرقابه اللاحقه:</a:t>
            </a:r>
            <a:r>
              <a:rPr lang="ar-SA" dirty="0" smtClean="0"/>
              <a:t/>
            </a:r>
            <a:br>
              <a:rPr lang="ar-SA" dirty="0" smtClean="0"/>
            </a:br>
            <a:r>
              <a:rPr lang="ar-SA" dirty="0" smtClean="0"/>
              <a:t>فالرقابه السابقه أو مايطلق عليها أحيانا الرقابه المانعه أو الرقابه الوقائيه :فهي التي تسبق التصرف المالي,سواء كان هذا التصرف ممثلا في صرف النفقات او إجراء الارتباط والتعاقد أو القيود المحاسبيه.</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9D96B7D3AA104F813A074DB2CAE9CA" ma:contentTypeVersion="1" ma:contentTypeDescription="Create a new document." ma:contentTypeScope="" ma:versionID="dd4224f469c21890b51a2bd4ef5045a1">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D34DA5C-29FC-4B69-A0D9-931A03C69237}"/>
</file>

<file path=customXml/itemProps2.xml><?xml version="1.0" encoding="utf-8"?>
<ds:datastoreItem xmlns:ds="http://schemas.openxmlformats.org/officeDocument/2006/customXml" ds:itemID="{0AC587A0-7C07-49E3-974E-CFF619B59A21}"/>
</file>

<file path=customXml/itemProps3.xml><?xml version="1.0" encoding="utf-8"?>
<ds:datastoreItem xmlns:ds="http://schemas.openxmlformats.org/officeDocument/2006/customXml" ds:itemID="{A90B2FF7-48E6-462B-920E-5EAF3181BB3D}"/>
</file>

<file path=docProps/app.xml><?xml version="1.0" encoding="utf-8"?>
<Properties xmlns="http://schemas.openxmlformats.org/officeDocument/2006/extended-properties" xmlns:vt="http://schemas.openxmlformats.org/officeDocument/2006/docPropsVTypes">
  <Template/>
  <TotalTime>709</TotalTime>
  <Words>3915</Words>
  <Application>Microsoft Office PowerPoint</Application>
  <PresentationFormat>On-screen Show (4:3)</PresentationFormat>
  <Paragraphs>295</Paragraphs>
  <Slides>43</Slides>
  <Notes>2</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Solstice</vt:lpstr>
      <vt:lpstr>Office Theme</vt:lpstr>
      <vt:lpstr>الفصل الرابع :نظم الرقابة والحسابات</vt:lpstr>
      <vt:lpstr>اولا: الرقابة المالية</vt:lpstr>
      <vt:lpstr>Slide 3</vt:lpstr>
      <vt:lpstr>Slide 4</vt:lpstr>
      <vt:lpstr>Slide 5</vt:lpstr>
      <vt:lpstr>Slide 6</vt:lpstr>
      <vt:lpstr>Slide 7</vt:lpstr>
      <vt:lpstr>Slide 8</vt:lpstr>
      <vt:lpstr>Slide 9</vt:lpstr>
      <vt:lpstr>Slide 10</vt:lpstr>
      <vt:lpstr>ثانيا: أجهزة التخطيط والرقابة </vt:lpstr>
      <vt:lpstr>يؤثر على تنظيم الإدارة المالية  في المملكة مجموعة من الأجهزة الرئيسية في الدولة تنشأ بينهم علاقات ذات صلة بالرقابة على تنفيذ الميزانية وهذه الأجهزة هي :</vt:lpstr>
      <vt:lpstr>مجلس الوزراء </vt:lpstr>
      <vt:lpstr>مجلس الوزراء </vt:lpstr>
      <vt:lpstr>وزارة المالية :</vt:lpstr>
      <vt:lpstr>وزارة المالية </vt:lpstr>
      <vt:lpstr>وزارة المالية</vt:lpstr>
      <vt:lpstr>وزارة المالية </vt:lpstr>
      <vt:lpstr>مؤسسة النقد العربي السعودي :  </vt:lpstr>
      <vt:lpstr>كيف تتم العلاقة المحاسبية بين وزارة المالية ومؤسسة النقد العربي السعودي ؟  </vt:lpstr>
      <vt:lpstr>مؤسسة النقد العربي السعودي :  </vt:lpstr>
      <vt:lpstr>ديوان المراقبة العامة </vt:lpstr>
      <vt:lpstr>وبصفه عامه فان أهم اختصاصات ديوان المراقبة العامة ما يلي: </vt:lpstr>
      <vt:lpstr>** الرقابة المالية على تنفيذ الميزانية والحسابات الحكومية تتم بواسطة ثلاثة إطراف: </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اعداد الطالبات : مريم العنزي               429201008     دلال الراشد                431200718   لميس الأحمدي            431201940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lamis</dc:creator>
  <cp:lastModifiedBy>lamis</cp:lastModifiedBy>
  <cp:revision>161</cp:revision>
  <dcterms:created xsi:type="dcterms:W3CDTF">2012-02-16T14:01:28Z</dcterms:created>
  <dcterms:modified xsi:type="dcterms:W3CDTF">2012-02-21T15:08:12Z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0x0101006E9D96B7D3AA104F813A074DB2CAE9CA</vt:lpwstr>
  </property>
</Properties>
</file>