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sldIdLst>
    <p:sldId id="27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9" r:id="rId12"/>
    <p:sldId id="265" r:id="rId13"/>
    <p:sldId id="266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1A4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4430F84-B325-4D54-9436-A78325EDDD58}" type="datetimeFigureOut">
              <a:rPr lang="ar-SA" smtClean="0"/>
              <a:t>18/03/33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CF621C0-F6CD-48DE-AD39-0A81745B18F8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621C0-F6CD-48DE-AD39-0A81745B18F8}" type="slidenum">
              <a:rPr lang="ar-SA" smtClean="0"/>
              <a:t>5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13EA-0CF6-480E-A21B-6C5A6A718BBF}" type="datetimeFigureOut">
              <a:rPr lang="ar-SA" smtClean="0"/>
              <a:t>18/03/33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A26D-D613-46F0-8A0C-54544F746FF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13EA-0CF6-480E-A21B-6C5A6A718BBF}" type="datetimeFigureOut">
              <a:rPr lang="ar-SA" smtClean="0"/>
              <a:t>18/03/33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A26D-D613-46F0-8A0C-54544F746FF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13EA-0CF6-480E-A21B-6C5A6A718BBF}" type="datetimeFigureOut">
              <a:rPr lang="ar-SA" smtClean="0"/>
              <a:t>18/03/33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A26D-D613-46F0-8A0C-54544F746FF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13EA-0CF6-480E-A21B-6C5A6A718BBF}" type="datetimeFigureOut">
              <a:rPr lang="ar-SA" smtClean="0"/>
              <a:t>18/03/33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A26D-D613-46F0-8A0C-54544F746FF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13EA-0CF6-480E-A21B-6C5A6A718BBF}" type="datetimeFigureOut">
              <a:rPr lang="ar-SA" smtClean="0"/>
              <a:t>18/03/33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A26D-D613-46F0-8A0C-54544F746FF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13EA-0CF6-480E-A21B-6C5A6A718BBF}" type="datetimeFigureOut">
              <a:rPr lang="ar-SA" smtClean="0"/>
              <a:t>18/03/33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A26D-D613-46F0-8A0C-54544F746FF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13EA-0CF6-480E-A21B-6C5A6A718BBF}" type="datetimeFigureOut">
              <a:rPr lang="ar-SA" smtClean="0"/>
              <a:t>18/03/33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A26D-D613-46F0-8A0C-54544F746FF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13EA-0CF6-480E-A21B-6C5A6A718BBF}" type="datetimeFigureOut">
              <a:rPr lang="ar-SA" smtClean="0"/>
              <a:t>18/03/33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A26D-D613-46F0-8A0C-54544F746FF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13EA-0CF6-480E-A21B-6C5A6A718BBF}" type="datetimeFigureOut">
              <a:rPr lang="ar-SA" smtClean="0"/>
              <a:t>18/03/33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A26D-D613-46F0-8A0C-54544F746FF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13EA-0CF6-480E-A21B-6C5A6A718BBF}" type="datetimeFigureOut">
              <a:rPr lang="ar-SA" smtClean="0"/>
              <a:t>18/03/33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A26D-D613-46F0-8A0C-54544F746FF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13EA-0CF6-480E-A21B-6C5A6A718BBF}" type="datetimeFigureOut">
              <a:rPr lang="ar-SA" smtClean="0"/>
              <a:t>18/03/33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A26D-D613-46F0-8A0C-54544F746FF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13EA-0CF6-480E-A21B-6C5A6A718BBF}" type="datetimeFigureOut">
              <a:rPr lang="ar-SA" smtClean="0"/>
              <a:t>18/03/33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EA26D-D613-46F0-8A0C-54544F746FF0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14610_0130366186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مستطيل 2"/>
          <p:cNvSpPr/>
          <p:nvPr/>
        </p:nvSpPr>
        <p:spPr>
          <a:xfrm>
            <a:off x="2051720" y="908720"/>
            <a:ext cx="6708407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00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DecoType Naskh Special" pitchFamily="2" charset="-78"/>
              </a:rPr>
              <a:t>نظام المحاسبة </a:t>
            </a:r>
            <a:r>
              <a:rPr lang="ar-SA" sz="7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DecoType Naskh Special" pitchFamily="2" charset="-78"/>
              </a:rPr>
              <a:t>الحكومية ..</a:t>
            </a:r>
            <a:endParaRPr lang="ar-SA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DecoType Naskh Special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image_134679825_384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مستطيل 3"/>
          <p:cNvSpPr/>
          <p:nvPr/>
        </p:nvSpPr>
        <p:spPr>
          <a:xfrm>
            <a:off x="1187624" y="260648"/>
            <a:ext cx="458651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4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DecoType Naskh Special" pitchFamily="2" charset="-78"/>
              </a:rPr>
              <a:t>اساليب الرقابة على </a:t>
            </a:r>
            <a:r>
              <a:rPr lang="ar-SA" sz="4400" b="1" cap="none" spc="0" dirty="0" err="1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DecoType Naskh Special" pitchFamily="2" charset="-78"/>
              </a:rPr>
              <a:t>الإعتمادات</a:t>
            </a:r>
            <a:r>
              <a:rPr lang="ar-SA" sz="44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DecoType Naskh Special" pitchFamily="2" charset="-78"/>
              </a:rPr>
              <a:t> </a:t>
            </a:r>
            <a:endParaRPr lang="ar-SA" sz="4400" b="1" cap="none" spc="0" dirty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DecoType Naskh Special" pitchFamily="2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195736" y="1412776"/>
            <a:ext cx="422423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DecoType Naskh Special" pitchFamily="2" charset="-78"/>
              </a:rPr>
              <a:t>1- الرقابة عن طريق </a:t>
            </a:r>
            <a:r>
              <a:rPr lang="ar-SA" sz="4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DecoType Naskh Special" pitchFamily="2" charset="-78"/>
              </a:rPr>
              <a:t>الميزانية :</a:t>
            </a:r>
            <a:endParaRPr lang="ar-SA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cs typeface="DecoType Naskh Special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259632" y="2348880"/>
            <a:ext cx="6769802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ar-EG" sz="3200" b="1" dirty="0">
                <a:solidFill>
                  <a:schemeClr val="bg1">
                    <a:lumMod val="50000"/>
                  </a:schemeClr>
                </a:solidFill>
                <a:cs typeface="DecoType Naskh Special" pitchFamily="2" charset="-78"/>
              </a:rPr>
              <a:t>وتتطلب الرقابة عن طريق الميزانية الربط  بين الإيرادات المقدرة </a:t>
            </a:r>
            <a:endParaRPr lang="ar-SA" sz="3200" b="1" dirty="0" smtClean="0">
              <a:solidFill>
                <a:schemeClr val="bg1">
                  <a:lumMod val="50000"/>
                </a:schemeClr>
              </a:solidFill>
              <a:cs typeface="DecoType Naskh Special" pitchFamily="2" charset="-78"/>
            </a:endParaRPr>
          </a:p>
          <a:p>
            <a:pPr algn="ctr"/>
            <a:r>
              <a:rPr lang="ar-EG" sz="3200" b="1" dirty="0" err="1" smtClean="0">
                <a:solidFill>
                  <a:schemeClr val="bg1">
                    <a:lumMod val="50000"/>
                  </a:schemeClr>
                </a:solidFill>
                <a:cs typeface="DecoType Naskh Special" pitchFamily="2" charset="-78"/>
              </a:rPr>
              <a:t>والأعتمادات</a:t>
            </a:r>
            <a:r>
              <a:rPr lang="ar-EG" sz="3200" b="1" dirty="0" smtClean="0">
                <a:solidFill>
                  <a:schemeClr val="bg1">
                    <a:lumMod val="50000"/>
                  </a:schemeClr>
                </a:solidFill>
                <a:cs typeface="DecoType Naskh Special" pitchFamily="2" charset="-78"/>
              </a:rPr>
              <a:t> </a:t>
            </a:r>
            <a:r>
              <a:rPr lang="ar-EG" sz="3200" b="1" dirty="0">
                <a:solidFill>
                  <a:schemeClr val="bg1">
                    <a:lumMod val="50000"/>
                  </a:schemeClr>
                </a:solidFill>
                <a:cs typeface="DecoType Naskh Special" pitchFamily="2" charset="-78"/>
              </a:rPr>
              <a:t>من ناحية والإيرادات والنفقات الفعلية من ناحية أخرى </a:t>
            </a:r>
            <a:endParaRPr lang="ar-SA" sz="32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cs typeface="DecoType Naskh Special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006650" y="3501008"/>
            <a:ext cx="477887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DecoType Naskh Special" pitchFamily="2" charset="-78"/>
              </a:rPr>
              <a:t>1- الرقابة عن طريق </a:t>
            </a:r>
            <a:r>
              <a:rPr lang="ar-SA" sz="4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DecoType Naskh Special" pitchFamily="2" charset="-78"/>
              </a:rPr>
              <a:t>الارتباطات :</a:t>
            </a:r>
            <a:endParaRPr lang="ar-SA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cs typeface="DecoType Naskh Special" pitchFamily="2" charset="-7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619672" y="4437112"/>
            <a:ext cx="634180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ar-EG" sz="3200" b="1" dirty="0">
                <a:solidFill>
                  <a:schemeClr val="bg1">
                    <a:lumMod val="50000"/>
                  </a:schemeClr>
                </a:solidFill>
                <a:cs typeface="DecoType Naskh Special" pitchFamily="2" charset="-78"/>
              </a:rPr>
              <a:t>هي نفقات متوقعة نتيجة توقيع عقد مقاولة مع الغير أو </a:t>
            </a:r>
            <a:r>
              <a:rPr lang="ar-SA" sz="3200" b="1" dirty="0" err="1" smtClean="0">
                <a:solidFill>
                  <a:schemeClr val="bg1">
                    <a:lumMod val="50000"/>
                  </a:schemeClr>
                </a:solidFill>
                <a:cs typeface="DecoType Naskh Special" pitchFamily="2" charset="-78"/>
              </a:rPr>
              <a:t>ا</a:t>
            </a:r>
            <a:r>
              <a:rPr lang="ar-EG" sz="3200" b="1" dirty="0" err="1" smtClean="0">
                <a:solidFill>
                  <a:schemeClr val="bg1">
                    <a:lumMod val="50000"/>
                  </a:schemeClr>
                </a:solidFill>
                <a:cs typeface="DecoType Naskh Special" pitchFamily="2" charset="-78"/>
              </a:rPr>
              <a:t>صدار</a:t>
            </a:r>
            <a:r>
              <a:rPr lang="ar-EG" sz="3200" b="1" dirty="0" smtClean="0">
                <a:solidFill>
                  <a:schemeClr val="bg1">
                    <a:lumMod val="50000"/>
                  </a:schemeClr>
                </a:solidFill>
                <a:cs typeface="DecoType Naskh Special" pitchFamily="2" charset="-78"/>
              </a:rPr>
              <a:t> أمر</a:t>
            </a:r>
            <a:endParaRPr lang="ar-SA" sz="3200" b="1" dirty="0" smtClean="0">
              <a:solidFill>
                <a:schemeClr val="bg1">
                  <a:lumMod val="50000"/>
                </a:schemeClr>
              </a:solidFill>
              <a:cs typeface="DecoType Naskh Special" pitchFamily="2" charset="-78"/>
            </a:endParaRPr>
          </a:p>
          <a:p>
            <a:pPr algn="ctr"/>
            <a:r>
              <a:rPr lang="ar-EG" sz="3200" b="1" dirty="0" smtClean="0">
                <a:solidFill>
                  <a:schemeClr val="bg1">
                    <a:lumMod val="50000"/>
                  </a:schemeClr>
                </a:solidFill>
                <a:cs typeface="DecoType Naskh Special" pitchFamily="2" charset="-78"/>
              </a:rPr>
              <a:t> </a:t>
            </a:r>
            <a:r>
              <a:rPr lang="ar-EG" sz="3200" b="1" dirty="0">
                <a:solidFill>
                  <a:schemeClr val="bg1">
                    <a:lumMod val="50000"/>
                  </a:schemeClr>
                </a:solidFill>
                <a:cs typeface="DecoType Naskh Special" pitchFamily="2" charset="-78"/>
              </a:rPr>
              <a:t>شراء أو تحديد بواسطة عمل إداري.</a:t>
            </a:r>
            <a:endParaRPr lang="en-US" sz="3200" dirty="0">
              <a:solidFill>
                <a:schemeClr val="bg1">
                  <a:lumMod val="50000"/>
                </a:schemeClr>
              </a:solidFill>
              <a:cs typeface="DecoType Naskh Special" pitchFamily="2" charset="-78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22453323va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6807455" y="980728"/>
            <a:ext cx="132760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6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DecoType Naskh Special" pitchFamily="2" charset="-78"/>
              </a:rPr>
              <a:t>ثالثا :</a:t>
            </a:r>
            <a:endParaRPr lang="ar-SA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DecoType Naskh Special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471075" y="2636912"/>
            <a:ext cx="581281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DecoType Naskh Special" pitchFamily="2" charset="-78"/>
              </a:rPr>
              <a:t>اسس القياس المحاسبي</a:t>
            </a:r>
            <a:endParaRPr lang="ar-SA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cs typeface="DecoType Naskh Special" pitchFamily="2" charset="-78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image_134679825_383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683568" y="404664"/>
            <a:ext cx="813556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DecoType Naskh Special" pitchFamily="2" charset="-78"/>
              </a:rPr>
              <a:t>يمكن المفاضلة بين عدة اسس للقياس المحاسبي  وتتوقف هذه</a:t>
            </a:r>
          </a:p>
          <a:p>
            <a:pPr algn="ctr"/>
            <a:r>
              <a:rPr lang="ar-SA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DecoType Naskh Special" pitchFamily="2" charset="-78"/>
              </a:rPr>
              <a:t>المفاضلة على عدة  عوامل  </a:t>
            </a:r>
            <a:r>
              <a:rPr lang="ar-SA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DecoType Naskh Special" pitchFamily="2" charset="-78"/>
              </a:rPr>
              <a:t>اهمها</a:t>
            </a:r>
            <a:r>
              <a:rPr lang="ar-SA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DecoType Naskh Special" pitchFamily="2" charset="-78"/>
              </a:rPr>
              <a:t> :</a:t>
            </a:r>
            <a:endParaRPr lang="ar-SA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DecoType Naskh Special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611560" y="2204864"/>
            <a:ext cx="777488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EG" sz="3200" b="1" dirty="0">
                <a:ln w="3175">
                  <a:noFill/>
                </a:ln>
                <a:solidFill>
                  <a:srgbClr val="FF0000"/>
                </a:solidFill>
                <a:cs typeface="DecoType Naskh Special" pitchFamily="2" charset="-78"/>
              </a:rPr>
              <a:t>1- طبيعة النشاط الوحدة </a:t>
            </a:r>
            <a:r>
              <a:rPr lang="ar-EG" sz="3200" b="1" dirty="0" err="1">
                <a:ln w="3175">
                  <a:noFill/>
                </a:ln>
                <a:solidFill>
                  <a:srgbClr val="FF0000"/>
                </a:solidFill>
                <a:cs typeface="DecoType Naskh Special" pitchFamily="2" charset="-78"/>
              </a:rPr>
              <a:t>الأدارية</a:t>
            </a:r>
            <a:r>
              <a:rPr lang="ar-EG" sz="3200" b="1" dirty="0">
                <a:ln w="3175">
                  <a:noFill/>
                </a:ln>
                <a:solidFill>
                  <a:srgbClr val="FF0000"/>
                </a:solidFill>
                <a:cs typeface="DecoType Naskh Special" pitchFamily="2" charset="-78"/>
              </a:rPr>
              <a:t> </a:t>
            </a:r>
            <a:r>
              <a:rPr lang="ar-EG" sz="3200" b="1" dirty="0" err="1">
                <a:ln w="3175">
                  <a:noFill/>
                </a:ln>
                <a:solidFill>
                  <a:srgbClr val="FF0000"/>
                </a:solidFill>
                <a:cs typeface="DecoType Naskh Special" pitchFamily="2" charset="-78"/>
              </a:rPr>
              <a:t>الحكومية .</a:t>
            </a:r>
            <a:endParaRPr lang="en-US" sz="3200" dirty="0">
              <a:ln w="3175">
                <a:noFill/>
              </a:ln>
              <a:solidFill>
                <a:srgbClr val="FF0000"/>
              </a:solidFill>
              <a:cs typeface="DecoType Naskh Special" pitchFamily="2" charset="-78"/>
            </a:endParaRPr>
          </a:p>
          <a:p>
            <a:pPr algn="ctr"/>
            <a:r>
              <a:rPr lang="ar-EG" sz="3200" b="1" dirty="0">
                <a:ln w="3175">
                  <a:noFill/>
                </a:ln>
                <a:solidFill>
                  <a:srgbClr val="FF0000"/>
                </a:solidFill>
                <a:cs typeface="DecoType Naskh Special" pitchFamily="2" charset="-78"/>
              </a:rPr>
              <a:t>2- نوع المعلومات المطلوبة لأعراض اتخاذ </a:t>
            </a:r>
            <a:r>
              <a:rPr lang="ar-EG" sz="3200" b="1" dirty="0" err="1">
                <a:ln w="3175">
                  <a:noFill/>
                </a:ln>
                <a:solidFill>
                  <a:srgbClr val="FF0000"/>
                </a:solidFill>
                <a:cs typeface="DecoType Naskh Special" pitchFamily="2" charset="-78"/>
              </a:rPr>
              <a:t>القرارت</a:t>
            </a:r>
            <a:r>
              <a:rPr lang="ar-EG" sz="3200" b="1" dirty="0">
                <a:ln w="3175">
                  <a:noFill/>
                </a:ln>
                <a:solidFill>
                  <a:srgbClr val="FF0000"/>
                </a:solidFill>
                <a:cs typeface="DecoType Naskh Special" pitchFamily="2" charset="-78"/>
              </a:rPr>
              <a:t> –سواء تخطيطية أم </a:t>
            </a:r>
            <a:r>
              <a:rPr lang="ar-EG" sz="3200" b="1" dirty="0" err="1">
                <a:ln w="3175">
                  <a:noFill/>
                </a:ln>
                <a:solidFill>
                  <a:srgbClr val="FF0000"/>
                </a:solidFill>
                <a:cs typeface="DecoType Naskh Special" pitchFamily="2" charset="-78"/>
              </a:rPr>
              <a:t>رقابية .</a:t>
            </a:r>
            <a:endParaRPr lang="en-US" sz="3200" dirty="0">
              <a:ln w="3175">
                <a:noFill/>
              </a:ln>
              <a:solidFill>
                <a:srgbClr val="FF0000"/>
              </a:solidFill>
              <a:cs typeface="DecoType Naskh Special" pitchFamily="2" charset="-78"/>
            </a:endParaRPr>
          </a:p>
          <a:p>
            <a:pPr algn="ctr"/>
            <a:r>
              <a:rPr lang="ar-EG" sz="3200" b="1" dirty="0">
                <a:ln w="3175">
                  <a:noFill/>
                </a:ln>
                <a:solidFill>
                  <a:srgbClr val="FF0000"/>
                </a:solidFill>
                <a:cs typeface="DecoType Naskh Special" pitchFamily="2" charset="-78"/>
              </a:rPr>
              <a:t>3- مستوى الخبرة </a:t>
            </a:r>
            <a:r>
              <a:rPr lang="ar-EG" sz="3200" b="1" dirty="0" err="1">
                <a:ln w="3175">
                  <a:noFill/>
                </a:ln>
                <a:solidFill>
                  <a:srgbClr val="FF0000"/>
                </a:solidFill>
                <a:cs typeface="DecoType Naskh Special" pitchFamily="2" charset="-78"/>
              </a:rPr>
              <a:t>المحاسبية .</a:t>
            </a:r>
            <a:endParaRPr lang="en-US" sz="3200" dirty="0">
              <a:ln w="3175">
                <a:noFill/>
              </a:ln>
              <a:solidFill>
                <a:srgbClr val="FF0000"/>
              </a:solidFill>
              <a:cs typeface="DecoType Naskh Special" pitchFamily="2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5724128" y="3933056"/>
            <a:ext cx="272863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DecoType Naskh Special" pitchFamily="2" charset="-78"/>
              </a:rPr>
              <a:t>ومن هذه </a:t>
            </a:r>
            <a:r>
              <a:rPr lang="ar-SA" sz="4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DecoType Naskh Special" pitchFamily="2" charset="-78"/>
              </a:rPr>
              <a:t>الأسس :</a:t>
            </a:r>
            <a:endParaRPr lang="ar-SA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cs typeface="DecoType Naskh Special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411760" y="4365104"/>
            <a:ext cx="312777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 Special" pitchFamily="2" charset="-78"/>
              </a:rPr>
              <a:t>اساس </a:t>
            </a:r>
            <a:r>
              <a:rPr lang="ar-SA" sz="4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 Special" pitchFamily="2" charset="-78"/>
              </a:rPr>
              <a:t>الاستحقاق .</a:t>
            </a:r>
            <a:endParaRPr lang="ar-SA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DecoType Naskh Special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619672" y="5046275"/>
            <a:ext cx="272382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 Special" pitchFamily="2" charset="-78"/>
              </a:rPr>
              <a:t>الاساس </a:t>
            </a:r>
            <a:r>
              <a:rPr lang="ar-SA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 Special" pitchFamily="2" charset="-78"/>
              </a:rPr>
              <a:t>النقدي .</a:t>
            </a:r>
            <a:endParaRPr lang="ar-SA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DecoType Naskh Special" pitchFamily="2" charset="-7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658976" y="5733256"/>
            <a:ext cx="286649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 Special" pitchFamily="2" charset="-78"/>
              </a:rPr>
              <a:t>الاساس </a:t>
            </a:r>
            <a:r>
              <a:rPr lang="ar-SA" sz="4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 Special" pitchFamily="2" charset="-78"/>
              </a:rPr>
              <a:t>المختلط .</a:t>
            </a:r>
            <a:endParaRPr lang="ar-SA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DecoType Naskh Special" pitchFamily="2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14610_0130366186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666101" y="764704"/>
            <a:ext cx="433323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smtClean="0">
                <a:ln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Harlow Solid Italic" pitchFamily="82" charset="0"/>
              </a:rPr>
              <a:t>The End ….</a:t>
            </a:r>
            <a:endParaRPr lang="ar-SA" sz="6600" b="1" cap="none" spc="0" dirty="0">
              <a:ln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Harlow Solid Italic" pitchFamily="82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5148064" y="2276872"/>
            <a:ext cx="268535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DecoType Naskh Special" pitchFamily="2" charset="-78"/>
              </a:rPr>
              <a:t>عمل </a:t>
            </a:r>
            <a:r>
              <a:rPr lang="ar-SA" sz="5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DecoType Naskh Special" pitchFamily="2" charset="-78"/>
              </a:rPr>
              <a:t>الطالبتين :</a:t>
            </a:r>
            <a:endParaRPr lang="ar-SA" sz="54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cs typeface="DecoType Naskh Special" pitchFamily="2" charset="-78"/>
            </a:endParaRPr>
          </a:p>
          <a:p>
            <a:pPr algn="ctr"/>
            <a:r>
              <a:rPr lang="ar-SA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DecoType Naskh Special" pitchFamily="2" charset="-78"/>
              </a:rPr>
              <a:t>مريم الحارثي </a:t>
            </a:r>
            <a:endParaRPr lang="ar-SA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cs typeface="DecoType Naskh Special" pitchFamily="2" charset="-78"/>
            </a:endParaRPr>
          </a:p>
          <a:p>
            <a:pPr algn="ctr"/>
            <a:r>
              <a:rPr lang="ar-SA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DecoType Naskh Special" pitchFamily="2" charset="-78"/>
              </a:rPr>
              <a:t>نورة</a:t>
            </a:r>
            <a:r>
              <a:rPr lang="ar-SA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cs typeface="DecoType Naskh Special" pitchFamily="2" charset="-78"/>
              </a:rPr>
              <a:t> الرشيد</a:t>
            </a:r>
            <a:endParaRPr lang="ar-SA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cs typeface="DecoType Naskh Special" pitchFamily="2" charset="-7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22453323va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7236296" y="692696"/>
            <a:ext cx="10743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DecoType Naskh Special" pitchFamily="2" charset="-78"/>
              </a:rPr>
              <a:t>اولا :</a:t>
            </a:r>
            <a:endParaRPr lang="ar-S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DecoType Naskh Special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843808" y="2564904"/>
            <a:ext cx="485902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DecoType Naskh Special" pitchFamily="2" charset="-78"/>
              </a:rPr>
              <a:t>مفاهيم المحاسبة الحكومية</a:t>
            </a:r>
            <a:endParaRPr lang="ar-SA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DecoType Naskh Special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3707904" y="908720"/>
            <a:ext cx="46474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DecoType Naskh Special" pitchFamily="2" charset="-78"/>
              </a:rPr>
              <a:t>نظرية المحاسبة عن </a:t>
            </a:r>
            <a:r>
              <a:rPr lang="ar-SA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DecoType Naskh Special" pitchFamily="2" charset="-78"/>
              </a:rPr>
              <a:t>الاموال :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DecoType Naskh Special" pitchFamily="2" charset="-7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648037" y="2636912"/>
            <a:ext cx="7495963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b="1" dirty="0">
                <a:cs typeface="DecoType Naskh Special" pitchFamily="2" charset="-78"/>
              </a:rPr>
              <a:t>وحدة مالية ومحاسبية مستقلة تتضمن مجموعة متوازنة من الحسابات </a:t>
            </a:r>
            <a:r>
              <a:rPr lang="ar-SA" sz="3200" b="1" dirty="0" smtClean="0">
                <a:cs typeface="DecoType Naskh Special" pitchFamily="2" charset="-78"/>
              </a:rPr>
              <a:t>تسجل</a:t>
            </a:r>
          </a:p>
          <a:p>
            <a:pPr algn="ctr"/>
            <a:r>
              <a:rPr lang="ar-SA" sz="3200" b="1" dirty="0" smtClean="0">
                <a:cs typeface="DecoType Naskh Special" pitchFamily="2" charset="-78"/>
              </a:rPr>
              <a:t> </a:t>
            </a:r>
            <a:r>
              <a:rPr lang="ar-SA" sz="3200" b="1" dirty="0">
                <a:cs typeface="DecoType Naskh Special" pitchFamily="2" charset="-78"/>
              </a:rPr>
              <a:t>فيها النقدية والموارد </a:t>
            </a:r>
            <a:r>
              <a:rPr lang="ar-SA" sz="3200" b="1" dirty="0" err="1" smtClean="0">
                <a:cs typeface="DecoType Naskh Special" pitchFamily="2" charset="-78"/>
              </a:rPr>
              <a:t>الماليةوما</a:t>
            </a:r>
            <a:r>
              <a:rPr lang="ar-SA" sz="3200" b="1" dirty="0" smtClean="0">
                <a:cs typeface="DecoType Naskh Special" pitchFamily="2" charset="-78"/>
              </a:rPr>
              <a:t> </a:t>
            </a:r>
            <a:r>
              <a:rPr lang="ar-SA" sz="3200" b="1" dirty="0">
                <a:cs typeface="DecoType Naskh Special" pitchFamily="2" charset="-78"/>
              </a:rPr>
              <a:t>يرتبط </a:t>
            </a:r>
            <a:r>
              <a:rPr lang="ar-SA" sz="3200" b="1" dirty="0" err="1">
                <a:cs typeface="DecoType Naskh Special" pitchFamily="2" charset="-78"/>
              </a:rPr>
              <a:t>بها</a:t>
            </a:r>
            <a:r>
              <a:rPr lang="ar-SA" sz="3200" b="1" dirty="0">
                <a:cs typeface="DecoType Naskh Special" pitchFamily="2" charset="-78"/>
              </a:rPr>
              <a:t> من التزامات والرصيد المتبقي للمال </a:t>
            </a:r>
            <a:endParaRPr lang="ar-SA" sz="3200" b="1" dirty="0" smtClean="0">
              <a:cs typeface="DecoType Naskh Special" pitchFamily="2" charset="-78"/>
            </a:endParaRPr>
          </a:p>
          <a:p>
            <a:pPr algn="ctr"/>
            <a:r>
              <a:rPr lang="ar-SA" sz="3200" b="1" dirty="0" err="1" smtClean="0">
                <a:cs typeface="DecoType Naskh Special" pitchFamily="2" charset="-78"/>
              </a:rPr>
              <a:t>ومايطرأ</a:t>
            </a:r>
            <a:r>
              <a:rPr lang="ar-SA" sz="3200" b="1" dirty="0" smtClean="0">
                <a:cs typeface="DecoType Naskh Special" pitchFamily="2" charset="-78"/>
              </a:rPr>
              <a:t> </a:t>
            </a:r>
            <a:r>
              <a:rPr lang="ar-SA" sz="3200" b="1" dirty="0">
                <a:cs typeface="DecoType Naskh Special" pitchFamily="2" charset="-78"/>
              </a:rPr>
              <a:t>على كل ذلك من تغيرات ويخصص هذا المال </a:t>
            </a:r>
            <a:r>
              <a:rPr lang="ar-SA" sz="3200" b="1" dirty="0" smtClean="0">
                <a:cs typeface="DecoType Naskh Special" pitchFamily="2" charset="-78"/>
              </a:rPr>
              <a:t>لإنجاز</a:t>
            </a:r>
          </a:p>
          <a:p>
            <a:pPr algn="ctr"/>
            <a:r>
              <a:rPr lang="ar-SA" sz="3200" b="1" dirty="0" smtClean="0">
                <a:cs typeface="DecoType Naskh Special" pitchFamily="2" charset="-78"/>
              </a:rPr>
              <a:t> </a:t>
            </a:r>
            <a:r>
              <a:rPr lang="ar-SA" sz="3200" b="1" dirty="0">
                <a:cs typeface="DecoType Naskh Special" pitchFamily="2" charset="-78"/>
              </a:rPr>
              <a:t>أنشطة محددة أو لتحقيق أهداف معينة وفقاً للقوانين والأنظمة واللوائح </a:t>
            </a:r>
            <a:endParaRPr lang="ar-SA" sz="3200" b="1" dirty="0" smtClean="0">
              <a:cs typeface="DecoType Naskh Special" pitchFamily="2" charset="-78"/>
            </a:endParaRPr>
          </a:p>
          <a:p>
            <a:pPr algn="ctr"/>
            <a:r>
              <a:rPr lang="ar-SA" sz="3200" b="1" dirty="0" err="1" smtClean="0">
                <a:cs typeface="DecoType Naskh Special" pitchFamily="2" charset="-78"/>
              </a:rPr>
              <a:t>والتعليمات .</a:t>
            </a:r>
            <a:endParaRPr lang="ar-SA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DecoType Naskh Special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 build="allAtOnce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image_134679825_383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35042"/>
            <a:ext cx="9144000" cy="7093042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827584" y="2132856"/>
            <a:ext cx="729718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b="1" dirty="0">
                <a:ln w="17780" cmpd="sng">
                  <a:noFill/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DecoType Naskh Special" pitchFamily="2" charset="-78"/>
              </a:rPr>
              <a:t>وينعكس أثر التباين بين نظام المحاسبة عن الأموال ونظام المحاسبة المالية </a:t>
            </a:r>
            <a:r>
              <a:rPr lang="ar-SA" sz="3200" b="1" dirty="0" smtClean="0">
                <a:ln w="17780" cmpd="sng">
                  <a:noFill/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DecoType Naskh Special" pitchFamily="2" charset="-78"/>
              </a:rPr>
              <a:t>على</a:t>
            </a:r>
          </a:p>
          <a:p>
            <a:pPr algn="ctr"/>
            <a:r>
              <a:rPr lang="ar-SA" sz="3200" b="1" dirty="0" smtClean="0">
                <a:ln w="17780" cmpd="sng">
                  <a:noFill/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DecoType Naskh Special" pitchFamily="2" charset="-78"/>
              </a:rPr>
              <a:t> </a:t>
            </a:r>
            <a:r>
              <a:rPr lang="ar-SA" sz="3200" b="1" dirty="0">
                <a:ln w="17780" cmpd="sng">
                  <a:noFill/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DecoType Naskh Special" pitchFamily="2" charset="-78"/>
              </a:rPr>
              <a:t>كثير من المفاهيم </a:t>
            </a:r>
            <a:r>
              <a:rPr lang="ar-SA" sz="3200" b="1" dirty="0" err="1" smtClean="0">
                <a:ln w="17780" cmpd="sng">
                  <a:noFill/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DecoType Naskh Special" pitchFamily="2" charset="-78"/>
              </a:rPr>
              <a:t>والمباديء</a:t>
            </a:r>
            <a:r>
              <a:rPr lang="ar-SA" sz="3200" b="1" dirty="0" smtClean="0">
                <a:ln w="17780" cmpd="sng">
                  <a:noFill/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DecoType Naskh Special" pitchFamily="2" charset="-78"/>
              </a:rPr>
              <a:t>  الأساسية </a:t>
            </a:r>
            <a:r>
              <a:rPr lang="ar-SA" sz="3200" b="1" dirty="0">
                <a:ln w="17780" cmpd="sng">
                  <a:noFill/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DecoType Naskh Special" pitchFamily="2" charset="-78"/>
              </a:rPr>
              <a:t>للمحاسبة الحكومية </a:t>
            </a:r>
            <a:endParaRPr lang="ar-SA" sz="3200" b="1" dirty="0" smtClean="0">
              <a:ln w="17780" cmpd="sng">
                <a:noFill/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cs typeface="DecoType Naskh Special" pitchFamily="2" charset="-78"/>
            </a:endParaRPr>
          </a:p>
          <a:p>
            <a:pPr algn="ctr"/>
            <a:r>
              <a:rPr lang="ar-SA" sz="3200" b="1" dirty="0" smtClean="0">
                <a:ln w="17780" cmpd="sng">
                  <a:noFill/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DecoType Naskh Special" pitchFamily="2" charset="-78"/>
              </a:rPr>
              <a:t>والتي </a:t>
            </a:r>
            <a:r>
              <a:rPr lang="ar-SA" sz="3200" b="1" dirty="0">
                <a:ln w="17780" cmpd="sng">
                  <a:noFill/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DecoType Naskh Special" pitchFamily="2" charset="-78"/>
              </a:rPr>
              <a:t>من ابرزها </a:t>
            </a:r>
            <a:r>
              <a:rPr lang="ar-SA" sz="3200" b="1" dirty="0" smtClean="0">
                <a:ln w="17780" cmpd="sng">
                  <a:noFill/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DecoType Naskh Special" pitchFamily="2" charset="-78"/>
              </a:rPr>
              <a:t>ما </a:t>
            </a:r>
            <a:r>
              <a:rPr lang="ar-SA" sz="3200" b="1" dirty="0" err="1" smtClean="0">
                <a:ln w="17780" cmpd="sng">
                  <a:noFill/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DecoType Naskh Special" pitchFamily="2" charset="-78"/>
              </a:rPr>
              <a:t>يلي :</a:t>
            </a:r>
            <a:endParaRPr lang="en-US" sz="3200" b="1" dirty="0">
              <a:ln w="17780" cmpd="sng">
                <a:noFill/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cs typeface="DecoType Naskh Special" pitchFamily="2" charset="-78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19858_11319238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3874275" y="332656"/>
            <a:ext cx="499046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 Special" pitchFamily="2" charset="-78"/>
              </a:rPr>
              <a:t>1 </a:t>
            </a:r>
            <a:r>
              <a:rPr lang="ar-SA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 Special" pitchFamily="2" charset="-78"/>
              </a:rPr>
              <a:t>- الوحدة </a:t>
            </a:r>
            <a:r>
              <a:rPr lang="ar-SA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 Special" pitchFamily="2" charset="-78"/>
              </a:rPr>
              <a:t>المحاسبية :</a:t>
            </a:r>
            <a:endParaRPr lang="ar-SA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DecoType Naskh Special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498459" y="3068960"/>
            <a:ext cx="571663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dirty="0">
                <a:effectLst>
                  <a:reflection blurRad="6350" stA="60000" endA="900" endPos="60000" dist="29997" dir="5400000" sy="-100000" algn="bl" rotWithShape="0"/>
                </a:effectLst>
                <a:cs typeface="DecoType Naskh Special" pitchFamily="2" charset="-78"/>
              </a:rPr>
              <a:t>مجموعه من الموارد المالية التي يتم تخصيصها لتحقيق </a:t>
            </a:r>
            <a:endParaRPr lang="ar-SA" sz="3600" b="1" dirty="0" smtClean="0">
              <a:effectLst>
                <a:reflection blurRad="6350" stA="60000" endA="900" endPos="60000" dist="29997" dir="5400000" sy="-100000" algn="bl" rotWithShape="0"/>
              </a:effectLst>
              <a:cs typeface="DecoType Naskh Special" pitchFamily="2" charset="-78"/>
            </a:endParaRPr>
          </a:p>
          <a:p>
            <a:pPr algn="ctr"/>
            <a:r>
              <a:rPr lang="ar-SA" sz="3600" b="1" dirty="0" smtClean="0">
                <a:effectLst>
                  <a:reflection blurRad="6350" stA="60000" endA="900" endPos="60000" dist="29997" dir="5400000" sy="-100000" algn="bl" rotWithShape="0"/>
                </a:effectLst>
                <a:cs typeface="DecoType Naskh Special" pitchFamily="2" charset="-78"/>
              </a:rPr>
              <a:t>هدف </a:t>
            </a:r>
            <a:r>
              <a:rPr lang="ar-SA" sz="3600" b="1" dirty="0">
                <a:effectLst>
                  <a:reflection blurRad="6350" stA="60000" endA="900" endPos="60000" dist="29997" dir="5400000" sy="-100000" algn="bl" rotWithShape="0"/>
                </a:effectLst>
                <a:cs typeface="DecoType Naskh Special" pitchFamily="2" charset="-78"/>
              </a:rPr>
              <a:t>معين أو لأداء نشاط محدد </a:t>
            </a:r>
            <a:r>
              <a:rPr lang="ar-SA" sz="3600" b="1" dirty="0" smtClean="0">
                <a:effectLst>
                  <a:reflection blurRad="6350" stA="60000" endA="900" endPos="60000" dist="29997" dir="5400000" sy="-100000" algn="bl" rotWithShape="0"/>
                </a:effectLst>
                <a:cs typeface="DecoType Naskh Special" pitchFamily="2" charset="-78"/>
              </a:rPr>
              <a:t>و</a:t>
            </a:r>
          </a:p>
          <a:p>
            <a:pPr algn="ctr"/>
            <a:r>
              <a:rPr lang="ar-SA" sz="3600" b="1" dirty="0" smtClean="0">
                <a:effectLst>
                  <a:reflection blurRad="6350" stA="60000" endA="900" endPos="60000" dist="29997" dir="5400000" sy="-100000" algn="bl" rotWithShape="0"/>
                </a:effectLst>
                <a:cs typeface="DecoType Naskh Special" pitchFamily="2" charset="-78"/>
              </a:rPr>
              <a:t>تكون </a:t>
            </a:r>
            <a:r>
              <a:rPr lang="ar-SA" sz="3600" b="1" dirty="0">
                <a:effectLst>
                  <a:reflection blurRad="6350" stA="60000" endA="900" endPos="60000" dist="29997" dir="5400000" sy="-100000" algn="bl" rotWithShape="0"/>
                </a:effectLst>
                <a:cs typeface="DecoType Naskh Special" pitchFamily="2" charset="-78"/>
              </a:rPr>
              <a:t>موضوع القياس والاتصال المحاسبي</a:t>
            </a:r>
            <a:endParaRPr lang="ar-SA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reflection blurRad="6350" stA="60000" endA="900" endPos="60000" dist="29997" dir="5400000" sy="-100000" algn="bl" rotWithShape="0"/>
              </a:effectLst>
              <a:cs typeface="DecoType Naskh Special" pitchFamily="2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23528" y="2996952"/>
            <a:ext cx="609333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 Special" pitchFamily="2" charset="-78"/>
              </a:rPr>
              <a:t>2 </a:t>
            </a:r>
            <a:r>
              <a:rPr lang="ar-SA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DecoType Naskh Special" pitchFamily="2" charset="-78"/>
              </a:rPr>
              <a:t>- الالتزام بالقواعد القانونية</a:t>
            </a:r>
            <a:endParaRPr lang="ar-SA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DecoType Naskh Special" pitchFamily="2" charset="-78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4EU2o-dy7F_8768254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4716016" y="404664"/>
            <a:ext cx="40222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DecoType Naskh Special" pitchFamily="2" charset="-78"/>
              </a:rPr>
              <a:t>3 </a:t>
            </a:r>
            <a:r>
              <a:rPr lang="ar-S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DecoType Naskh Special" pitchFamily="2" charset="-78"/>
              </a:rPr>
              <a:t>– التبويب </a:t>
            </a:r>
            <a:r>
              <a:rPr lang="ar-SA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DecoType Naskh Special" pitchFamily="2" charset="-78"/>
              </a:rPr>
              <a:t>المحاسبي :</a:t>
            </a:r>
            <a:endParaRPr lang="ar-SA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DecoType Naskh Special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185043" y="1772816"/>
            <a:ext cx="6958957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800" b="1" dirty="0">
                <a:cs typeface="DecoType Naskh Special" pitchFamily="2" charset="-78"/>
              </a:rPr>
              <a:t>في المحاسبة الحكومية </a:t>
            </a:r>
            <a:r>
              <a:rPr lang="ar-SA" sz="2800" b="1" dirty="0" smtClean="0">
                <a:cs typeface="DecoType Naskh Special" pitchFamily="2" charset="-78"/>
              </a:rPr>
              <a:t>لا توجد </a:t>
            </a:r>
            <a:r>
              <a:rPr lang="ar-SA" sz="2800" b="1" dirty="0">
                <a:cs typeface="DecoType Naskh Special" pitchFamily="2" charset="-78"/>
              </a:rPr>
              <a:t>علاقة بين الإيرادات والمصروفات فإيرادات الوحدة </a:t>
            </a:r>
            <a:endParaRPr lang="ar-SA" sz="2800" b="1" dirty="0" smtClean="0">
              <a:cs typeface="DecoType Naskh Special" pitchFamily="2" charset="-78"/>
            </a:endParaRPr>
          </a:p>
          <a:p>
            <a:pPr algn="ctr"/>
            <a:r>
              <a:rPr lang="ar-SA" sz="2800" b="1" dirty="0" smtClean="0">
                <a:cs typeface="DecoType Naskh Special" pitchFamily="2" charset="-78"/>
              </a:rPr>
              <a:t>الإدارية </a:t>
            </a:r>
            <a:r>
              <a:rPr lang="ar-SA" sz="2800" b="1" dirty="0">
                <a:cs typeface="DecoType Naskh Special" pitchFamily="2" charset="-78"/>
              </a:rPr>
              <a:t>الحكومية تؤول إلى ميزانية الدولة </a:t>
            </a:r>
            <a:r>
              <a:rPr lang="ar-SA" sz="2800" b="1" dirty="0" smtClean="0">
                <a:cs typeface="DecoType Naskh Special" pitchFamily="2" charset="-78"/>
              </a:rPr>
              <a:t>ولا يمكنها </a:t>
            </a:r>
            <a:r>
              <a:rPr lang="ar-SA" sz="2800" b="1" dirty="0">
                <a:cs typeface="DecoType Naskh Special" pitchFamily="2" charset="-78"/>
              </a:rPr>
              <a:t>الصرف منها </a:t>
            </a:r>
            <a:r>
              <a:rPr lang="ar-SA" sz="2800" b="1" dirty="0" smtClean="0">
                <a:cs typeface="DecoType Naskh Special" pitchFamily="2" charset="-78"/>
              </a:rPr>
              <a:t>مباشرة.</a:t>
            </a:r>
          </a:p>
          <a:p>
            <a:pPr algn="ctr"/>
            <a:r>
              <a:rPr lang="ar-SA" sz="2800" b="1" dirty="0" smtClean="0">
                <a:cs typeface="DecoType Naskh Special" pitchFamily="2" charset="-78"/>
              </a:rPr>
              <a:t>ثم </a:t>
            </a:r>
            <a:r>
              <a:rPr lang="ar-SA" sz="2800" b="1" dirty="0">
                <a:cs typeface="DecoType Naskh Special" pitchFamily="2" charset="-78"/>
              </a:rPr>
              <a:t>فأن المقارنة تتم بين الإيرادات والمصروفات على مستوى المال او </a:t>
            </a:r>
            <a:r>
              <a:rPr lang="ar-SA" sz="2800" b="1" dirty="0" smtClean="0">
                <a:cs typeface="DecoType Naskh Special" pitchFamily="2" charset="-78"/>
              </a:rPr>
              <a:t>الدولة</a:t>
            </a:r>
          </a:p>
          <a:p>
            <a:pPr algn="ctr"/>
            <a:r>
              <a:rPr lang="ar-SA" sz="2800" b="1" dirty="0" smtClean="0">
                <a:cs typeface="DecoType Naskh Special" pitchFamily="2" charset="-78"/>
              </a:rPr>
              <a:t> </a:t>
            </a:r>
            <a:r>
              <a:rPr lang="ar-SA" sz="2800" b="1" dirty="0">
                <a:cs typeface="DecoType Naskh Special" pitchFamily="2" charset="-78"/>
              </a:rPr>
              <a:t>في حالة وجود مال </a:t>
            </a:r>
            <a:endParaRPr lang="ar-SA" sz="2800" b="1" dirty="0" smtClean="0">
              <a:cs typeface="DecoType Naskh Special" pitchFamily="2" charset="-78"/>
            </a:endParaRPr>
          </a:p>
          <a:p>
            <a:pPr algn="ctr"/>
            <a:r>
              <a:rPr lang="ar-SA" sz="2800" b="1" dirty="0" smtClean="0">
                <a:cs typeface="DecoType Naskh Special" pitchFamily="2" charset="-78"/>
              </a:rPr>
              <a:t>عام </a:t>
            </a:r>
            <a:r>
              <a:rPr lang="ar-SA" sz="2800" b="1" dirty="0">
                <a:cs typeface="DecoType Naskh Special" pitchFamily="2" charset="-78"/>
              </a:rPr>
              <a:t>واحد والتي </a:t>
            </a:r>
            <a:r>
              <a:rPr lang="ar-SA" sz="2800" b="1" dirty="0" smtClean="0">
                <a:cs typeface="DecoType Naskh Special" pitchFamily="2" charset="-78"/>
              </a:rPr>
              <a:t> </a:t>
            </a:r>
            <a:r>
              <a:rPr lang="ar-SA" sz="2800" b="1" dirty="0" err="1" smtClean="0">
                <a:cs typeface="DecoType Naskh Special" pitchFamily="2" charset="-78"/>
              </a:rPr>
              <a:t>نتيجتها :</a:t>
            </a:r>
            <a:endParaRPr lang="en-US" sz="2800" dirty="0">
              <a:cs typeface="DecoType Naskh Special" pitchFamily="2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771800" y="4365104"/>
            <a:ext cx="552587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/>
            <a:r>
              <a:rPr lang="ar-SA" sz="28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cs typeface="DecoType Naskh Special" pitchFamily="2" charset="-78"/>
              </a:rPr>
              <a:t>* عجز </a:t>
            </a:r>
            <a:r>
              <a:rPr lang="ar-SA" sz="28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cs typeface="DecoType Naskh Special" pitchFamily="2" charset="-78"/>
              </a:rPr>
              <a:t>يتم تغطيته عن طريق الاقتراض أو من الاحتياطي العام.</a:t>
            </a:r>
            <a:endParaRPr lang="en-US" sz="28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cs typeface="DecoType Naskh Special" pitchFamily="2" charset="-78"/>
            </a:endParaRPr>
          </a:p>
          <a:p>
            <a:pPr lvl="0"/>
            <a:r>
              <a:rPr lang="ar-SA" sz="28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cs typeface="DecoType Naskh Special" pitchFamily="2" charset="-78"/>
              </a:rPr>
              <a:t>* فائض </a:t>
            </a:r>
            <a:r>
              <a:rPr lang="ar-SA" sz="28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cs typeface="DecoType Naskh Special" pitchFamily="2" charset="-78"/>
              </a:rPr>
              <a:t>يؤول إلى الاحتياطي العام </a:t>
            </a:r>
            <a:r>
              <a:rPr lang="ar-SA" sz="2800" b="1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cs typeface="DecoType Naskh Special" pitchFamily="2" charset="-78"/>
              </a:rPr>
              <a:t>للدوله.</a:t>
            </a:r>
            <a:endParaRPr lang="en-US" sz="28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cs typeface="DecoType Naskh Special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4139952" y="404664"/>
            <a:ext cx="44871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DecoType Naskh Special" pitchFamily="2" charset="-78"/>
              </a:rPr>
              <a:t>4</a:t>
            </a:r>
            <a:r>
              <a:rPr lang="ar-SA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DecoType Naskh Special" pitchFamily="2" charset="-78"/>
              </a:rPr>
              <a:t> </a:t>
            </a:r>
            <a:r>
              <a:rPr lang="ar-S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DecoType Naskh Special" pitchFamily="2" charset="-78"/>
              </a:rPr>
              <a:t>– الاصول </a:t>
            </a:r>
            <a:r>
              <a:rPr lang="ar-SA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DecoType Naskh Special" pitchFamily="2" charset="-78"/>
              </a:rPr>
              <a:t>والالتزامات:</a:t>
            </a:r>
            <a:endParaRPr lang="ar-SA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DecoType Naskh Special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784293" y="1772816"/>
            <a:ext cx="7359707" cy="31085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800" b="1" dirty="0">
                <a:cs typeface="DecoType Naskh Special" pitchFamily="2" charset="-78"/>
              </a:rPr>
              <a:t>بينما تفصح الميزانية العمومية عن المركز المالي لمنشآت قطاع الاعمال عن كل عناصر </a:t>
            </a:r>
            <a:endParaRPr lang="ar-SA" sz="2800" b="1" dirty="0" smtClean="0">
              <a:cs typeface="DecoType Naskh Special" pitchFamily="2" charset="-78"/>
            </a:endParaRPr>
          </a:p>
          <a:p>
            <a:pPr algn="ctr"/>
            <a:r>
              <a:rPr lang="ar-SA" sz="2800" b="1" dirty="0" smtClean="0">
                <a:cs typeface="DecoType Naskh Special" pitchFamily="2" charset="-78"/>
              </a:rPr>
              <a:t>الأصول </a:t>
            </a:r>
            <a:r>
              <a:rPr lang="ar-SA" sz="2800" b="1" dirty="0">
                <a:cs typeface="DecoType Naskh Special" pitchFamily="2" charset="-78"/>
              </a:rPr>
              <a:t>نجد أن المحاسبة الحكومية التي تعتمد على نظرية المحاسبة عن الأموال تفصح </a:t>
            </a:r>
            <a:endParaRPr lang="ar-SA" sz="2800" b="1" dirty="0" smtClean="0">
              <a:cs typeface="DecoType Naskh Special" pitchFamily="2" charset="-78"/>
            </a:endParaRPr>
          </a:p>
          <a:p>
            <a:pPr algn="ctr"/>
            <a:r>
              <a:rPr lang="ar-SA" sz="2800" b="1" dirty="0" smtClean="0">
                <a:cs typeface="DecoType Naskh Special" pitchFamily="2" charset="-78"/>
              </a:rPr>
              <a:t>عن </a:t>
            </a:r>
            <a:r>
              <a:rPr lang="ar-SA" sz="2800" b="1" dirty="0">
                <a:cs typeface="DecoType Naskh Special" pitchFamily="2" charset="-78"/>
              </a:rPr>
              <a:t>الاصول </a:t>
            </a:r>
            <a:r>
              <a:rPr lang="ar-SA" sz="2800" b="1" dirty="0" err="1">
                <a:cs typeface="DecoType Naskh Special" pitchFamily="2" charset="-78"/>
              </a:rPr>
              <a:t>السائلة </a:t>
            </a:r>
            <a:r>
              <a:rPr lang="ar-SA" sz="2800" b="1" dirty="0">
                <a:cs typeface="DecoType Naskh Special" pitchFamily="2" charset="-78"/>
              </a:rPr>
              <a:t>(النقدية او المتداولة) التي تكون متاحة لتحقيق الغرض المستهدف </a:t>
            </a:r>
            <a:endParaRPr lang="ar-SA" sz="2800" b="1" dirty="0" smtClean="0">
              <a:cs typeface="DecoType Naskh Special" pitchFamily="2" charset="-78"/>
            </a:endParaRPr>
          </a:p>
          <a:p>
            <a:pPr algn="ctr"/>
            <a:r>
              <a:rPr lang="ar-SA" sz="2800" b="1" dirty="0" smtClean="0">
                <a:cs typeface="DecoType Naskh Special" pitchFamily="2" charset="-78"/>
              </a:rPr>
              <a:t>من </a:t>
            </a:r>
            <a:r>
              <a:rPr lang="ar-SA" sz="2800" b="1" dirty="0">
                <a:cs typeface="DecoType Naskh Special" pitchFamily="2" charset="-78"/>
              </a:rPr>
              <a:t>المال وما يرتبط  بتلك الأصول من التزامات فالمال بطبيعته لا يمثل احتياطي نقدي </a:t>
            </a:r>
            <a:endParaRPr lang="ar-SA" sz="2800" b="1" dirty="0" smtClean="0">
              <a:cs typeface="DecoType Naskh Special" pitchFamily="2" charset="-78"/>
            </a:endParaRPr>
          </a:p>
          <a:p>
            <a:pPr algn="ctr"/>
            <a:r>
              <a:rPr lang="ar-SA" sz="2800" b="1" dirty="0">
                <a:cs typeface="DecoType Naskh Special" pitchFamily="2" charset="-78"/>
              </a:rPr>
              <a:t> </a:t>
            </a:r>
            <a:r>
              <a:rPr lang="ar-SA" sz="2800" b="1" dirty="0" smtClean="0">
                <a:cs typeface="DecoType Naskh Special" pitchFamily="2" charset="-78"/>
              </a:rPr>
              <a:t>        ولكنه </a:t>
            </a:r>
            <a:r>
              <a:rPr lang="ar-SA" sz="2800" b="1" dirty="0">
                <a:cs typeface="DecoType Naskh Special" pitchFamily="2" charset="-78"/>
              </a:rPr>
              <a:t>في واقع الامر وحدة مالية ومحاسبية لها اصولها </a:t>
            </a:r>
            <a:r>
              <a:rPr lang="ar-SA" sz="2800" b="1" dirty="0" err="1">
                <a:cs typeface="DecoType Naskh Special" pitchFamily="2" charset="-78"/>
              </a:rPr>
              <a:t>والتزاماتها .</a:t>
            </a:r>
            <a:endParaRPr lang="en-US" sz="2800" dirty="0">
              <a:cs typeface="DecoType Naskh Special" pitchFamily="2" charset="-78"/>
            </a:endParaRPr>
          </a:p>
          <a:p>
            <a:pPr algn="ctr"/>
            <a:r>
              <a:rPr lang="ar-SA" sz="2800" b="1" dirty="0">
                <a:cs typeface="DecoType Naskh Special" pitchFamily="2" charset="-78"/>
              </a:rPr>
              <a:t>ووفقا لتعريف المال فإن المال </a:t>
            </a:r>
            <a:r>
              <a:rPr lang="ar-SA" sz="2800" b="1" dirty="0" err="1">
                <a:cs typeface="DecoType Naskh Special" pitchFamily="2" charset="-78"/>
              </a:rPr>
              <a:t>يشتمل</a:t>
            </a:r>
            <a:r>
              <a:rPr lang="ar-SA" sz="2800" b="1" dirty="0">
                <a:cs typeface="DecoType Naskh Special" pitchFamily="2" charset="-78"/>
              </a:rPr>
              <a:t> على مجموعة من الحسابات المتوازنة </a:t>
            </a:r>
            <a:endParaRPr lang="ar-SA" sz="2800" b="1" dirty="0" smtClean="0">
              <a:cs typeface="DecoType Naskh Special" pitchFamily="2" charset="-78"/>
            </a:endParaRPr>
          </a:p>
          <a:p>
            <a:pPr algn="ctr"/>
            <a:r>
              <a:rPr lang="ar-SA" sz="2800" b="1" dirty="0" smtClean="0">
                <a:cs typeface="DecoType Naskh Special" pitchFamily="2" charset="-78"/>
              </a:rPr>
              <a:t>تعكسها </a:t>
            </a:r>
            <a:r>
              <a:rPr lang="ar-SA" sz="2800" b="1" dirty="0">
                <a:cs typeface="DecoType Naskh Special" pitchFamily="2" charset="-78"/>
              </a:rPr>
              <a:t>معادلة الميزانية التالية:</a:t>
            </a:r>
            <a:endParaRPr lang="en-US" sz="2800" dirty="0">
              <a:cs typeface="DecoType Naskh Special" pitchFamily="2" charset="-78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3059832" y="4869160"/>
            <a:ext cx="530786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/>
            <a:r>
              <a:rPr lang="ar-SA" sz="4400" b="1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cs typeface="DecoType Naskh Special" pitchFamily="2" charset="-78"/>
              </a:rPr>
              <a:t>الاصول </a:t>
            </a:r>
            <a:r>
              <a:rPr lang="ar-SA" sz="44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cs typeface="DecoType Naskh Special" pitchFamily="2" charset="-78"/>
              </a:rPr>
              <a:t>= </a:t>
            </a:r>
            <a:r>
              <a:rPr lang="ar-SA" sz="4400" b="1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cs typeface="DecoType Naskh Special" pitchFamily="2" charset="-78"/>
              </a:rPr>
              <a:t>الالتزامات </a:t>
            </a:r>
            <a:r>
              <a:rPr lang="ar-SA" sz="44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cs typeface="DecoType Naskh Special" pitchFamily="2" charset="-78"/>
              </a:rPr>
              <a:t>+ رصيد الاموال </a:t>
            </a:r>
            <a:endParaRPr lang="en-US" sz="44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cs typeface="DecoType Naskh Special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 tmFilter="0,0; .5, 0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408753f902be8185731b88d7fa1525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539552" y="2564904"/>
            <a:ext cx="374173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50" endPos="85000" dist="29997" dir="5400000" sy="-100000" algn="bl" rotWithShape="0"/>
                </a:effectLst>
                <a:cs typeface="DecoType Naskh Special" pitchFamily="2" charset="-78"/>
              </a:rPr>
              <a:t>أنواع الاموال 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50" endPos="85000" dist="29997" dir="5400000" sy="-100000" algn="bl" rotWithShape="0"/>
              </a:effectLst>
              <a:cs typeface="DecoType Naskh Special" pitchFamily="2" charset="-78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a78e5558180987d00fe66fc0971667b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2555776" y="332656"/>
            <a:ext cx="63770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  <a:cs typeface="DecoType Naskh Special" pitchFamily="2" charset="-78"/>
              </a:rPr>
              <a:t>المجموعة </a:t>
            </a:r>
            <a:r>
              <a:rPr lang="ar-SA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  <a:cs typeface="DecoType Naskh Special" pitchFamily="2" charset="-78"/>
              </a:rPr>
              <a:t>الأولى </a:t>
            </a:r>
            <a:r>
              <a:rPr lang="ar-S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  <a:cs typeface="DecoType Naskh Special" pitchFamily="2" charset="-78"/>
              </a:rPr>
              <a:t>: الاموال </a:t>
            </a:r>
            <a:r>
              <a:rPr lang="ar-SA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  <a:cs typeface="DecoType Naskh Special" pitchFamily="2" charset="-78"/>
              </a:rPr>
              <a:t>الحكومية ..</a:t>
            </a:r>
            <a:endParaRPr lang="ar-SA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  <a:cs typeface="DecoType Naskh Special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5940152" y="1846565"/>
            <a:ext cx="192552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600" b="1" cap="none" spc="0" dirty="0" smtClean="0">
                <a:ln w="11430"/>
                <a:solidFill>
                  <a:srgbClr val="F61A4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ecoType Naskh Special" pitchFamily="2" charset="-78"/>
              </a:rPr>
              <a:t>اهم </a:t>
            </a:r>
            <a:r>
              <a:rPr lang="ar-SA" sz="3600" b="1" cap="none" spc="0" dirty="0" err="1" smtClean="0">
                <a:ln w="11430"/>
                <a:solidFill>
                  <a:srgbClr val="F61A4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ecoType Naskh Special" pitchFamily="2" charset="-78"/>
              </a:rPr>
              <a:t>الخصائص :</a:t>
            </a:r>
            <a:endParaRPr lang="ar-SA" sz="3600" b="1" cap="none" spc="0" dirty="0">
              <a:ln w="11430"/>
              <a:solidFill>
                <a:srgbClr val="F61A4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DecoType Naskh Special" pitchFamily="2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704758" y="1682805"/>
            <a:ext cx="4196983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>
              <a:buFont typeface="Arial" charset="0"/>
              <a:buChar char="•"/>
            </a:pPr>
            <a:r>
              <a:rPr lang="ar-EG" sz="2800" b="1" dirty="0" smtClean="0">
                <a:solidFill>
                  <a:schemeClr val="accent3">
                    <a:lumMod val="50000"/>
                  </a:schemeClr>
                </a:solidFill>
                <a:cs typeface="DecoType Naskh Special" pitchFamily="2" charset="-78"/>
              </a:rPr>
              <a:t>أنها </a:t>
            </a:r>
            <a:r>
              <a:rPr lang="ar-EG" sz="2800" b="1" dirty="0">
                <a:solidFill>
                  <a:schemeClr val="accent3">
                    <a:lumMod val="50000"/>
                  </a:schemeClr>
                </a:solidFill>
                <a:cs typeface="DecoType Naskh Special" pitchFamily="2" charset="-78"/>
              </a:rPr>
              <a:t>قابلة للأنفاق</a:t>
            </a:r>
            <a:r>
              <a:rPr lang="ar-EG" sz="2800" b="1" dirty="0" smtClean="0">
                <a:solidFill>
                  <a:schemeClr val="accent3">
                    <a:lumMod val="50000"/>
                  </a:schemeClr>
                </a:solidFill>
                <a:cs typeface="DecoType Naskh Special" pitchFamily="2" charset="-78"/>
              </a:rPr>
              <a:t>.</a:t>
            </a:r>
            <a:endParaRPr lang="ar-SA" sz="2800" dirty="0" smtClean="0">
              <a:solidFill>
                <a:schemeClr val="accent3">
                  <a:lumMod val="50000"/>
                </a:schemeClr>
              </a:solidFill>
              <a:cs typeface="DecoType Naskh Special" pitchFamily="2" charset="-78"/>
            </a:endParaRPr>
          </a:p>
          <a:p>
            <a:pPr>
              <a:buFont typeface="Arial" charset="0"/>
              <a:buChar char="•"/>
            </a:pPr>
            <a:r>
              <a:rPr lang="ar-EG" sz="2800" b="1" dirty="0" smtClean="0">
                <a:solidFill>
                  <a:schemeClr val="accent3">
                    <a:lumMod val="50000"/>
                  </a:schemeClr>
                </a:solidFill>
                <a:cs typeface="DecoType Naskh Special" pitchFamily="2" charset="-78"/>
              </a:rPr>
              <a:t>يسري عليها مفهوم نظرية المحاسبة عن الأموال.</a:t>
            </a:r>
            <a:endParaRPr lang="en-US" sz="2800" dirty="0" smtClean="0">
              <a:solidFill>
                <a:schemeClr val="accent3">
                  <a:lumMod val="50000"/>
                </a:schemeClr>
              </a:solidFill>
              <a:cs typeface="DecoType Naskh Special" pitchFamily="2" charset="-78"/>
            </a:endParaRPr>
          </a:p>
          <a:p>
            <a:pPr lvl="0"/>
            <a:endParaRPr lang="en-US" sz="2800" dirty="0">
              <a:solidFill>
                <a:schemeClr val="accent3">
                  <a:lumMod val="50000"/>
                </a:schemeClr>
              </a:solidFill>
              <a:cs typeface="DecoType Naskh Special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6012160" y="3717032"/>
            <a:ext cx="221727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600" b="1" cap="none" spc="0" dirty="0" smtClean="0">
                <a:ln w="11430"/>
                <a:solidFill>
                  <a:srgbClr val="F61A4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ecoType Naskh Special" pitchFamily="2" charset="-78"/>
              </a:rPr>
              <a:t>تشمل على </a:t>
            </a:r>
            <a:r>
              <a:rPr lang="ar-SA" sz="3600" b="1" cap="none" spc="0" dirty="0" err="1" smtClean="0">
                <a:ln w="11430"/>
                <a:solidFill>
                  <a:srgbClr val="F61A4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ecoType Naskh Special" pitchFamily="2" charset="-78"/>
              </a:rPr>
              <a:t>مايلي</a:t>
            </a:r>
            <a:r>
              <a:rPr lang="ar-SA" sz="3600" b="1" cap="none" spc="0" dirty="0" smtClean="0">
                <a:ln w="11430"/>
                <a:solidFill>
                  <a:srgbClr val="F61A4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ecoType Naskh Special" pitchFamily="2" charset="-78"/>
              </a:rPr>
              <a:t> </a:t>
            </a:r>
            <a:r>
              <a:rPr lang="ar-SA" sz="3600" b="1" cap="none" spc="0" dirty="0" err="1" smtClean="0">
                <a:ln w="11430"/>
                <a:solidFill>
                  <a:srgbClr val="F61A4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ecoType Naskh Special" pitchFamily="2" charset="-78"/>
              </a:rPr>
              <a:t>:</a:t>
            </a:r>
            <a:endParaRPr lang="ar-SA" sz="3600" b="1" cap="none" spc="0" dirty="0">
              <a:ln w="11430"/>
              <a:solidFill>
                <a:srgbClr val="F61A4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DecoType Naskh Special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843808" y="3645024"/>
            <a:ext cx="2888931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>
              <a:buFont typeface="Arial" charset="0"/>
              <a:buChar char="•"/>
            </a:pPr>
            <a:r>
              <a:rPr lang="ar-SA" sz="2800" b="1" dirty="0" smtClean="0">
                <a:solidFill>
                  <a:schemeClr val="accent3">
                    <a:lumMod val="50000"/>
                  </a:schemeClr>
                </a:solidFill>
                <a:cs typeface="DecoType Naskh Special" pitchFamily="2" charset="-78"/>
              </a:rPr>
              <a:t>المال  </a:t>
            </a:r>
            <a:r>
              <a:rPr lang="ar-SA" sz="2800" b="1" dirty="0" err="1" smtClean="0">
                <a:solidFill>
                  <a:schemeClr val="accent3">
                    <a:lumMod val="50000"/>
                  </a:schemeClr>
                </a:solidFill>
                <a:cs typeface="DecoType Naskh Special" pitchFamily="2" charset="-78"/>
              </a:rPr>
              <a:t>العام .</a:t>
            </a:r>
            <a:endParaRPr lang="ar-SA" sz="2800" b="1" dirty="0">
              <a:solidFill>
                <a:schemeClr val="accent3">
                  <a:lumMod val="50000"/>
                </a:schemeClr>
              </a:solidFill>
              <a:cs typeface="DecoType Naskh Special" pitchFamily="2" charset="-78"/>
            </a:endParaRPr>
          </a:p>
          <a:p>
            <a:pPr lvl="0">
              <a:buFont typeface="Arial" charset="0"/>
              <a:buChar char="•"/>
            </a:pPr>
            <a:r>
              <a:rPr lang="ar-SA" sz="2800" b="1" dirty="0" smtClean="0">
                <a:solidFill>
                  <a:schemeClr val="accent3">
                    <a:lumMod val="50000"/>
                  </a:schemeClr>
                </a:solidFill>
                <a:cs typeface="DecoType Naskh Special" pitchFamily="2" charset="-78"/>
              </a:rPr>
              <a:t>اموال الايراد المخصص.</a:t>
            </a:r>
          </a:p>
          <a:p>
            <a:pPr lvl="0">
              <a:buFont typeface="Arial" charset="0"/>
              <a:buChar char="•"/>
            </a:pPr>
            <a:r>
              <a:rPr lang="ar-SA" sz="2800" b="1" dirty="0" smtClean="0">
                <a:solidFill>
                  <a:schemeClr val="accent3">
                    <a:lumMod val="50000"/>
                  </a:schemeClr>
                </a:solidFill>
                <a:cs typeface="DecoType Naskh Special" pitchFamily="2" charset="-78"/>
              </a:rPr>
              <a:t>اموال المشروعات </a:t>
            </a:r>
            <a:r>
              <a:rPr lang="ar-SA" sz="2800" b="1" dirty="0" err="1" smtClean="0">
                <a:solidFill>
                  <a:schemeClr val="accent3">
                    <a:lumMod val="50000"/>
                  </a:schemeClr>
                </a:solidFill>
                <a:cs typeface="DecoType Naskh Special" pitchFamily="2" charset="-78"/>
              </a:rPr>
              <a:t>الرأسمالية .</a:t>
            </a:r>
            <a:endParaRPr lang="ar-SA" sz="2800" b="1" dirty="0" smtClean="0">
              <a:solidFill>
                <a:schemeClr val="accent3">
                  <a:lumMod val="50000"/>
                </a:schemeClr>
              </a:solidFill>
              <a:cs typeface="DecoType Naskh Special" pitchFamily="2" charset="-78"/>
            </a:endParaRPr>
          </a:p>
          <a:p>
            <a:pPr lvl="0">
              <a:buFont typeface="Arial" charset="0"/>
              <a:buChar char="•"/>
            </a:pPr>
            <a:r>
              <a:rPr lang="ar-SA" sz="2800" b="1" dirty="0" smtClean="0">
                <a:solidFill>
                  <a:schemeClr val="accent3">
                    <a:lumMod val="50000"/>
                  </a:schemeClr>
                </a:solidFill>
                <a:cs typeface="DecoType Naskh Special" pitchFamily="2" charset="-78"/>
              </a:rPr>
              <a:t>اموال خدمة </a:t>
            </a:r>
            <a:r>
              <a:rPr lang="ar-SA" sz="2800" b="1" dirty="0" err="1" smtClean="0">
                <a:solidFill>
                  <a:schemeClr val="accent3">
                    <a:lumMod val="50000"/>
                  </a:schemeClr>
                </a:solidFill>
                <a:cs typeface="DecoType Naskh Special" pitchFamily="2" charset="-78"/>
              </a:rPr>
              <a:t>الدين .</a:t>
            </a:r>
            <a:endParaRPr lang="ar-SA" sz="2800" b="1" dirty="0" smtClean="0">
              <a:solidFill>
                <a:schemeClr val="accent3">
                  <a:lumMod val="50000"/>
                </a:schemeClr>
              </a:solidFill>
              <a:cs typeface="DecoType Naskh Special" pitchFamily="2" charset="-7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131840" y="332656"/>
            <a:ext cx="56348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  <a:cs typeface="DecoType Naskh Special" pitchFamily="2" charset="-78"/>
              </a:rPr>
              <a:t>المجموعة الثانية: اموال </a:t>
            </a:r>
            <a:r>
              <a:rPr lang="ar-SA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  <a:cs typeface="DecoType Naskh Special" pitchFamily="2" charset="-78"/>
              </a:rPr>
              <a:t>الملكية ..</a:t>
            </a:r>
            <a:endParaRPr lang="ar-SA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  <a:cs typeface="DecoType Naskh Special" pitchFamily="2" charset="-78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6012160" y="2492896"/>
            <a:ext cx="221727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600" b="1" cap="none" spc="0" dirty="0" smtClean="0">
                <a:ln w="11430"/>
                <a:solidFill>
                  <a:srgbClr val="F61A4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ecoType Naskh Special" pitchFamily="2" charset="-78"/>
              </a:rPr>
              <a:t>تشمل على </a:t>
            </a:r>
            <a:r>
              <a:rPr lang="ar-SA" sz="3600" b="1" cap="none" spc="0" dirty="0" err="1" smtClean="0">
                <a:ln w="11430"/>
                <a:solidFill>
                  <a:srgbClr val="F61A4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ecoType Naskh Special" pitchFamily="2" charset="-78"/>
              </a:rPr>
              <a:t>مايلي</a:t>
            </a:r>
            <a:r>
              <a:rPr lang="ar-SA" sz="3600" b="1" cap="none" spc="0" dirty="0" smtClean="0">
                <a:ln w="11430"/>
                <a:solidFill>
                  <a:srgbClr val="F61A4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ecoType Naskh Special" pitchFamily="2" charset="-78"/>
              </a:rPr>
              <a:t> </a:t>
            </a:r>
            <a:r>
              <a:rPr lang="ar-SA" sz="3600" b="1" cap="none" spc="0" dirty="0" err="1" smtClean="0">
                <a:ln w="11430"/>
                <a:solidFill>
                  <a:srgbClr val="F61A4E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ecoType Naskh Special" pitchFamily="2" charset="-78"/>
              </a:rPr>
              <a:t>:</a:t>
            </a:r>
            <a:endParaRPr lang="ar-SA" sz="3600" b="1" cap="none" spc="0" dirty="0">
              <a:ln w="11430"/>
              <a:solidFill>
                <a:srgbClr val="F61A4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DecoType Naskh Special" pitchFamily="2" charset="-78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3492769" y="2564904"/>
            <a:ext cx="238398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>
              <a:buFont typeface="Arial" charset="0"/>
              <a:buChar char="•"/>
            </a:pPr>
            <a:r>
              <a:rPr lang="ar-SA" sz="2800" b="1" dirty="0" smtClean="0">
                <a:solidFill>
                  <a:schemeClr val="accent3">
                    <a:lumMod val="50000"/>
                  </a:schemeClr>
                </a:solidFill>
                <a:cs typeface="DecoType Naskh Special" pitchFamily="2" charset="-78"/>
              </a:rPr>
              <a:t>اموال المرافق </a:t>
            </a:r>
            <a:r>
              <a:rPr lang="ar-SA" sz="2800" b="1" dirty="0" err="1" smtClean="0">
                <a:solidFill>
                  <a:schemeClr val="accent3">
                    <a:lumMod val="50000"/>
                  </a:schemeClr>
                </a:solidFill>
                <a:cs typeface="DecoType Naskh Special" pitchFamily="2" charset="-78"/>
              </a:rPr>
              <a:t>العامة .</a:t>
            </a:r>
            <a:endParaRPr lang="ar-SA" sz="2800" b="1" dirty="0" smtClean="0">
              <a:solidFill>
                <a:schemeClr val="accent3">
                  <a:lumMod val="50000"/>
                </a:schemeClr>
              </a:solidFill>
              <a:cs typeface="DecoType Naskh Special" pitchFamily="2" charset="-78"/>
            </a:endParaRPr>
          </a:p>
          <a:p>
            <a:pPr lvl="0">
              <a:buFont typeface="Arial" charset="0"/>
              <a:buChar char="•"/>
            </a:pPr>
            <a:r>
              <a:rPr lang="ar-SA" sz="2800" b="1" dirty="0" smtClean="0">
                <a:solidFill>
                  <a:schemeClr val="accent3">
                    <a:lumMod val="50000"/>
                  </a:schemeClr>
                </a:solidFill>
                <a:cs typeface="DecoType Naskh Special" pitchFamily="2" charset="-78"/>
              </a:rPr>
              <a:t>اموال الخدمة </a:t>
            </a:r>
            <a:r>
              <a:rPr lang="ar-SA" sz="2800" b="1" dirty="0" err="1" smtClean="0">
                <a:solidFill>
                  <a:schemeClr val="accent3">
                    <a:lumMod val="50000"/>
                  </a:schemeClr>
                </a:solidFill>
                <a:cs typeface="DecoType Naskh Special" pitchFamily="2" charset="-78"/>
              </a:rPr>
              <a:t>الداخلية .</a:t>
            </a:r>
            <a:endParaRPr lang="ar-SA" sz="2800" b="1" dirty="0" smtClean="0">
              <a:solidFill>
                <a:schemeClr val="accent3">
                  <a:lumMod val="50000"/>
                </a:schemeClr>
              </a:solidFill>
              <a:cs typeface="DecoType Naskh Special" pitchFamily="2" charset="-78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1979712" y="260648"/>
            <a:ext cx="69525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  <a:cs typeface="DecoType Naskh Special" pitchFamily="2" charset="-78"/>
              </a:rPr>
              <a:t>المجموعة الثالثة: اموال الوكالة او </a:t>
            </a:r>
            <a:r>
              <a:rPr lang="ar-SA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  <a:cs typeface="DecoType Naskh Special" pitchFamily="2" charset="-78"/>
              </a:rPr>
              <a:t>الامانة..</a:t>
            </a:r>
            <a:endParaRPr lang="ar-SA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  <a:cs typeface="DecoType Naskh Special" pitchFamily="2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2843808" y="2492896"/>
            <a:ext cx="3025187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>
              <a:buFont typeface="Arial" charset="0"/>
              <a:buChar char="•"/>
            </a:pPr>
            <a:r>
              <a:rPr lang="ar-SA" sz="2800" b="1" dirty="0" smtClean="0">
                <a:solidFill>
                  <a:schemeClr val="accent3">
                    <a:lumMod val="50000"/>
                  </a:schemeClr>
                </a:solidFill>
                <a:cs typeface="DecoType Naskh Special" pitchFamily="2" charset="-78"/>
              </a:rPr>
              <a:t>اموال الامانة القابلة </a:t>
            </a:r>
            <a:r>
              <a:rPr lang="ar-SA" sz="2800" b="1" dirty="0" err="1" smtClean="0">
                <a:solidFill>
                  <a:schemeClr val="accent3">
                    <a:lumMod val="50000"/>
                  </a:schemeClr>
                </a:solidFill>
                <a:cs typeface="DecoType Naskh Special" pitchFamily="2" charset="-78"/>
              </a:rPr>
              <a:t>للإنفاق .</a:t>
            </a:r>
            <a:endParaRPr lang="ar-SA" sz="2800" b="1" dirty="0" smtClean="0">
              <a:solidFill>
                <a:schemeClr val="accent3">
                  <a:lumMod val="50000"/>
                </a:schemeClr>
              </a:solidFill>
              <a:cs typeface="DecoType Naskh Special" pitchFamily="2" charset="-78"/>
            </a:endParaRPr>
          </a:p>
          <a:p>
            <a:pPr lvl="0">
              <a:buFont typeface="Arial" charset="0"/>
              <a:buChar char="•"/>
            </a:pPr>
            <a:r>
              <a:rPr lang="ar-SA" sz="2800" b="1" dirty="0" smtClean="0">
                <a:solidFill>
                  <a:schemeClr val="accent3">
                    <a:lumMod val="50000"/>
                  </a:schemeClr>
                </a:solidFill>
                <a:cs typeface="DecoType Naskh Special" pitchFamily="2" charset="-78"/>
              </a:rPr>
              <a:t>اموال الامانة الغير قابلة </a:t>
            </a:r>
            <a:r>
              <a:rPr lang="ar-SA" sz="2800" b="1" dirty="0" err="1" smtClean="0">
                <a:solidFill>
                  <a:schemeClr val="accent3">
                    <a:lumMod val="50000"/>
                  </a:schemeClr>
                </a:solidFill>
                <a:cs typeface="DecoType Naskh Special" pitchFamily="2" charset="-78"/>
              </a:rPr>
              <a:t>للانفاق</a:t>
            </a:r>
            <a:r>
              <a:rPr lang="ar-SA" sz="2800" b="1" dirty="0" smtClean="0">
                <a:solidFill>
                  <a:schemeClr val="accent3">
                    <a:lumMod val="50000"/>
                  </a:schemeClr>
                </a:solidFill>
                <a:cs typeface="DecoType Naskh Special" pitchFamily="2" charset="-78"/>
              </a:rPr>
              <a:t> </a:t>
            </a:r>
            <a:r>
              <a:rPr lang="ar-SA" sz="2800" b="1" dirty="0" err="1" smtClean="0">
                <a:solidFill>
                  <a:schemeClr val="accent3">
                    <a:lumMod val="50000"/>
                  </a:schemeClr>
                </a:solidFill>
                <a:cs typeface="DecoType Naskh Special" pitchFamily="2" charset="-78"/>
              </a:rPr>
              <a:t>.</a:t>
            </a:r>
            <a:endParaRPr lang="ar-SA" sz="2800" b="1" dirty="0" smtClean="0">
              <a:solidFill>
                <a:schemeClr val="accent3">
                  <a:lumMod val="50000"/>
                </a:schemeClr>
              </a:solidFill>
              <a:cs typeface="DecoType Naskh Special" pitchFamily="2" charset="-78"/>
            </a:endParaRPr>
          </a:p>
          <a:p>
            <a:pPr lvl="0">
              <a:buFont typeface="Arial" charset="0"/>
              <a:buChar char="•"/>
            </a:pPr>
            <a:r>
              <a:rPr lang="ar-SA" sz="2800" b="1" dirty="0" smtClean="0">
                <a:solidFill>
                  <a:schemeClr val="accent3">
                    <a:lumMod val="50000"/>
                  </a:schemeClr>
                </a:solidFill>
                <a:cs typeface="DecoType Naskh Special" pitchFamily="2" charset="-78"/>
              </a:rPr>
              <a:t>اموال </a:t>
            </a:r>
            <a:r>
              <a:rPr lang="ar-SA" sz="2800" b="1" dirty="0" err="1" smtClean="0">
                <a:solidFill>
                  <a:schemeClr val="accent3">
                    <a:lumMod val="50000"/>
                  </a:schemeClr>
                </a:solidFill>
                <a:cs typeface="DecoType Naskh Special" pitchFamily="2" charset="-78"/>
              </a:rPr>
              <a:t>المعاشات .</a:t>
            </a:r>
            <a:endParaRPr lang="ar-SA" sz="2800" b="1" dirty="0" smtClean="0">
              <a:solidFill>
                <a:schemeClr val="accent3">
                  <a:lumMod val="50000"/>
                </a:schemeClr>
              </a:solidFill>
              <a:cs typeface="DecoType Naskh Special" pitchFamily="2" charset="-78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 tmFilter="0,0; .5, 0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1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3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5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10" grpId="0"/>
      <p:bldP spid="10" grpId="1"/>
      <p:bldP spid="10" grpId="2"/>
      <p:bldP spid="12" grpId="0"/>
      <p:bldP spid="12" grpId="1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3zp406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2627784" y="260648"/>
            <a:ext cx="395012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72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DecoType Naskh Special" pitchFamily="2" charset="-78"/>
              </a:rPr>
              <a:t>التقارير الماليـــــــة </a:t>
            </a:r>
            <a:endParaRPr lang="ar-SA" sz="7200" b="1" cap="none" spc="0" dirty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DecoType Naskh Special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539552" y="2060848"/>
            <a:ext cx="8294258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ar-EG" sz="2800" b="1" dirty="0" err="1">
                <a:cs typeface="DecoType Naskh Special" pitchFamily="2" charset="-78"/>
              </a:rPr>
              <a:t>ثمثل</a:t>
            </a:r>
            <a:r>
              <a:rPr lang="ar-EG" sz="2800" b="1" dirty="0">
                <a:cs typeface="DecoType Naskh Special" pitchFamily="2" charset="-78"/>
              </a:rPr>
              <a:t> مخرجات النظام التي تحتوي على المعلومات المفيدة للمستفيدين سواء كانوا </a:t>
            </a:r>
            <a:endParaRPr lang="ar-SA" sz="2800" b="1" dirty="0" smtClean="0">
              <a:cs typeface="DecoType Naskh Special" pitchFamily="2" charset="-78"/>
            </a:endParaRPr>
          </a:p>
          <a:p>
            <a:pPr algn="ctr"/>
            <a:r>
              <a:rPr lang="ar-EG" sz="2800" b="1" dirty="0" smtClean="0">
                <a:cs typeface="DecoType Naskh Special" pitchFamily="2" charset="-78"/>
              </a:rPr>
              <a:t>داخل </a:t>
            </a:r>
            <a:r>
              <a:rPr lang="ar-EG" sz="2800" b="1" dirty="0">
                <a:cs typeface="DecoType Naskh Special" pitchFamily="2" charset="-78"/>
              </a:rPr>
              <a:t>الوحدة الإدارية الحكومية </a:t>
            </a:r>
            <a:endParaRPr lang="ar-SA" sz="2800" b="1" dirty="0" smtClean="0">
              <a:cs typeface="DecoType Naskh Special" pitchFamily="2" charset="-78"/>
            </a:endParaRPr>
          </a:p>
          <a:p>
            <a:pPr algn="ctr"/>
            <a:r>
              <a:rPr lang="ar-EG" sz="2800" b="1" dirty="0" smtClean="0">
                <a:cs typeface="DecoType Naskh Special" pitchFamily="2" charset="-78"/>
              </a:rPr>
              <a:t>أو </a:t>
            </a:r>
            <a:r>
              <a:rPr lang="ar-EG" sz="2800" b="1" dirty="0">
                <a:cs typeface="DecoType Naskh Special" pitchFamily="2" charset="-78"/>
              </a:rPr>
              <a:t>خارجها مثل الأجهزة الرقابية والتنفيذية والتنظيمية ويصدر عادة عن نظام المحاسبة الحكومية </a:t>
            </a:r>
            <a:r>
              <a:rPr lang="ar-SA" sz="2800" b="1" dirty="0" smtClean="0">
                <a:cs typeface="DecoType Naskh Special" pitchFamily="2" charset="-78"/>
              </a:rPr>
              <a:t> </a:t>
            </a:r>
            <a:r>
              <a:rPr lang="ar-EG" sz="2800" b="1" dirty="0" err="1" smtClean="0">
                <a:cs typeface="DecoType Naskh Special" pitchFamily="2" charset="-78"/>
              </a:rPr>
              <a:t>:</a:t>
            </a:r>
            <a:endParaRPr lang="ar-SA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DecoType Naskh Special" pitchFamily="2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403648" y="3861048"/>
            <a:ext cx="705032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ar-SA" sz="2400" b="1" dirty="0" smtClean="0">
                <a:solidFill>
                  <a:srgbClr val="FFC000"/>
                </a:solidFill>
                <a:cs typeface="DecoType Naskh Special" pitchFamily="2" charset="-78"/>
              </a:rPr>
              <a:t>1</a:t>
            </a:r>
            <a:r>
              <a:rPr lang="ar-EG" sz="2400" b="1" dirty="0" smtClean="0">
                <a:solidFill>
                  <a:srgbClr val="FFC000"/>
                </a:solidFill>
                <a:cs typeface="DecoType Naskh Special" pitchFamily="2" charset="-78"/>
              </a:rPr>
              <a:t>- </a:t>
            </a:r>
            <a:r>
              <a:rPr lang="ar-EG" sz="2400" b="1" dirty="0">
                <a:solidFill>
                  <a:schemeClr val="bg1">
                    <a:lumMod val="50000"/>
                  </a:schemeClr>
                </a:solidFill>
                <a:cs typeface="DecoType Naskh Special" pitchFamily="2" charset="-78"/>
              </a:rPr>
              <a:t>تقارير مؤقتة شهرية وربع </a:t>
            </a:r>
            <a:r>
              <a:rPr lang="ar-EG" sz="2400" b="1" dirty="0" err="1">
                <a:solidFill>
                  <a:schemeClr val="bg1">
                    <a:lumMod val="50000"/>
                  </a:schemeClr>
                </a:solidFill>
                <a:cs typeface="DecoType Naskh Special" pitchFamily="2" charset="-78"/>
              </a:rPr>
              <a:t>سنوية .</a:t>
            </a:r>
            <a:endParaRPr lang="en-US" sz="2400" dirty="0">
              <a:solidFill>
                <a:schemeClr val="bg1">
                  <a:lumMod val="50000"/>
                </a:schemeClr>
              </a:solidFill>
              <a:cs typeface="DecoType Naskh Special" pitchFamily="2" charset="-78"/>
            </a:endParaRPr>
          </a:p>
          <a:p>
            <a:r>
              <a:rPr lang="ar-EG" sz="2400" b="1" dirty="0">
                <a:solidFill>
                  <a:srgbClr val="FFC000"/>
                </a:solidFill>
                <a:cs typeface="DecoType Naskh Special" pitchFamily="2" charset="-78"/>
              </a:rPr>
              <a:t>2-</a:t>
            </a:r>
            <a:r>
              <a:rPr lang="ar-EG" sz="2400" b="1" dirty="0">
                <a:solidFill>
                  <a:schemeClr val="bg1">
                    <a:lumMod val="50000"/>
                  </a:schemeClr>
                </a:solidFill>
                <a:cs typeface="DecoType Naskh Special" pitchFamily="2" charset="-78"/>
              </a:rPr>
              <a:t> تقارير نهائية أو ختامية تصدر في نهاية السنة المالية بحيث تحتوي على المعلومات </a:t>
            </a:r>
            <a:r>
              <a:rPr lang="ar-EG" sz="2400" b="1" dirty="0" err="1">
                <a:solidFill>
                  <a:schemeClr val="bg1">
                    <a:lumMod val="50000"/>
                  </a:schemeClr>
                </a:solidFill>
                <a:cs typeface="DecoType Naskh Special" pitchFamily="2" charset="-78"/>
              </a:rPr>
              <a:t>التفسيرية .</a:t>
            </a:r>
            <a:endParaRPr lang="en-US" sz="2400" dirty="0">
              <a:solidFill>
                <a:schemeClr val="bg1">
                  <a:lumMod val="50000"/>
                </a:schemeClr>
              </a:solidFill>
              <a:cs typeface="DecoType Naskh Special" pitchFamily="2" charset="-78"/>
            </a:endParaRPr>
          </a:p>
          <a:p>
            <a:r>
              <a:rPr lang="ar-EG" sz="2400" b="1" dirty="0">
                <a:solidFill>
                  <a:srgbClr val="FFC000"/>
                </a:solidFill>
                <a:cs typeface="DecoType Naskh Special" pitchFamily="2" charset="-78"/>
              </a:rPr>
              <a:t>3- </a:t>
            </a:r>
            <a:r>
              <a:rPr lang="ar-EG" sz="2400" b="1" dirty="0">
                <a:solidFill>
                  <a:schemeClr val="bg1">
                    <a:lumMod val="50000"/>
                  </a:schemeClr>
                </a:solidFill>
                <a:cs typeface="DecoType Naskh Special" pitchFamily="2" charset="-78"/>
              </a:rPr>
              <a:t>تقارير خارجية أخرى عندما يستلزم الأمر ذلك.</a:t>
            </a:r>
            <a:endParaRPr lang="en-US" sz="2400" dirty="0">
              <a:solidFill>
                <a:schemeClr val="bg1">
                  <a:lumMod val="50000"/>
                </a:schemeClr>
              </a:solidFill>
              <a:cs typeface="DecoType Naskh Special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843808" y="1988840"/>
            <a:ext cx="40350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DecoType Naskh Special" pitchFamily="2" charset="-78"/>
              </a:rPr>
              <a:t>* اهمية التقارير المؤقتة و </a:t>
            </a:r>
            <a:r>
              <a:rPr lang="ar-SA" sz="36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DecoType Naskh Special" pitchFamily="2" charset="-78"/>
              </a:rPr>
              <a:t>السنوية .</a:t>
            </a:r>
            <a:endParaRPr lang="ar-SA" sz="3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cs typeface="DecoType Naskh Special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3131840" y="2708920"/>
            <a:ext cx="349486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DecoType Naskh Special" pitchFamily="2" charset="-78"/>
              </a:rPr>
              <a:t>* امثلة على التقارير المؤقتة.</a:t>
            </a:r>
            <a:endParaRPr lang="ar-SA" sz="3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cs typeface="DecoType Naskh Special" pitchFamily="2" charset="-7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419872" y="3429000"/>
            <a:ext cx="298190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DecoType Naskh Special" pitchFamily="2" charset="-78"/>
              </a:rPr>
              <a:t>* أهمية التقرير الشهري.</a:t>
            </a:r>
            <a:endParaRPr lang="ar-SA" sz="3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cs typeface="DecoType Naskh Special" pitchFamily="2" charset="-78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2823771" y="4149080"/>
            <a:ext cx="38026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DecoType Naskh Special" pitchFamily="2" charset="-78"/>
              </a:rPr>
              <a:t>* انواع التقارير النهائية الختامية.</a:t>
            </a:r>
            <a:endParaRPr lang="ar-SA" sz="3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cs typeface="DecoType Naskh Special" pitchFamily="2" charset="-78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/>
      <p:bldP spid="5" grpId="1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22453323va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6804248" y="980728"/>
            <a:ext cx="133402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6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DecoType Naskh Special" pitchFamily="2" charset="-78"/>
              </a:rPr>
              <a:t>ثانيا :</a:t>
            </a:r>
            <a:endParaRPr lang="ar-SA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DecoType Naskh Special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411760" y="2636912"/>
            <a:ext cx="593143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DecoType Naskh Special" pitchFamily="2" charset="-78"/>
              </a:rPr>
              <a:t>الرقابة على </a:t>
            </a:r>
            <a:r>
              <a:rPr lang="ar-SA" sz="8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DecoType Naskh Special" pitchFamily="2" charset="-78"/>
              </a:rPr>
              <a:t>الاعتمادات</a:t>
            </a:r>
            <a:endParaRPr lang="ar-SA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cs typeface="DecoType Naskh Special" pitchFamily="2" charset="-78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D96B7D3AA104F813A074DB2CAE9CA" ma:contentTypeVersion="1" ma:contentTypeDescription="Create a new document." ma:contentTypeScope="" ma:versionID="dd4224f469c21890b51a2bd4ef5045a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A69DB3-6DB3-48FC-AF4C-FB54DD4F50D1}"/>
</file>

<file path=customXml/itemProps2.xml><?xml version="1.0" encoding="utf-8"?>
<ds:datastoreItem xmlns:ds="http://schemas.openxmlformats.org/officeDocument/2006/customXml" ds:itemID="{D80E3010-690F-4390-B923-D56B606C14BE}"/>
</file>

<file path=customXml/itemProps3.xml><?xml version="1.0" encoding="utf-8"?>
<ds:datastoreItem xmlns:ds="http://schemas.openxmlformats.org/officeDocument/2006/customXml" ds:itemID="{01AF47C5-28B9-40C4-898D-953A24A0275F}"/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577</Words>
  <Application>Microsoft Office PowerPoint</Application>
  <PresentationFormat>عرض على الشاشة (3:4)‏</PresentationFormat>
  <Paragraphs>88</Paragraphs>
  <Slides>13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</vt:vector>
  </TitlesOfParts>
  <Company>OFFICE2007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memo</dc:creator>
  <cp:lastModifiedBy>memo</cp:lastModifiedBy>
  <cp:revision>11</cp:revision>
  <dcterms:created xsi:type="dcterms:W3CDTF">2012-02-10T12:31:09Z</dcterms:created>
  <dcterms:modified xsi:type="dcterms:W3CDTF">2012-02-10T14:21:08Z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0x0101006E9D96B7D3AA104F813A074DB2CAE9CA</vt:lpwstr>
  </property>
</Properties>
</file>