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9.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48.xml" ContentType="application/vnd.openxmlformats-officedocument.presentationml.slide+xml"/>
  <Override PartName="/ppt/slides/slide40.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1.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8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4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5"/>
  </p:notesMasterIdLst>
  <p:sldIdLst>
    <p:sldId id="259" r:id="rId2"/>
    <p:sldId id="260" r:id="rId3"/>
    <p:sldId id="256"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303" r:id="rId36"/>
    <p:sldId id="291" r:id="rId37"/>
    <p:sldId id="306" r:id="rId38"/>
    <p:sldId id="292" r:id="rId39"/>
    <p:sldId id="307" r:id="rId40"/>
    <p:sldId id="293" r:id="rId41"/>
    <p:sldId id="294" r:id="rId42"/>
    <p:sldId id="308" r:id="rId43"/>
    <p:sldId id="295" r:id="rId44"/>
    <p:sldId id="296" r:id="rId45"/>
    <p:sldId id="309" r:id="rId46"/>
    <p:sldId id="297" r:id="rId47"/>
    <p:sldId id="298" r:id="rId48"/>
    <p:sldId id="310" r:id="rId49"/>
    <p:sldId id="299" r:id="rId50"/>
    <p:sldId id="300" r:id="rId51"/>
    <p:sldId id="311" r:id="rId52"/>
    <p:sldId id="302" r:id="rId53"/>
    <p:sldId id="305"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6" r:id="rId77"/>
    <p:sldId id="337" r:id="rId78"/>
    <p:sldId id="338" r:id="rId79"/>
    <p:sldId id="339" r:id="rId80"/>
    <p:sldId id="340" r:id="rId81"/>
    <p:sldId id="341" r:id="rId82"/>
    <p:sldId id="342" r:id="rId83"/>
    <p:sldId id="343" r:id="rId8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6028" autoAdjust="0"/>
    <p:restoredTop sz="94576" autoAdjust="0"/>
  </p:normalViewPr>
  <p:slideViewPr>
    <p:cSldViewPr>
      <p:cViewPr>
        <p:scale>
          <a:sx n="66" d="100"/>
          <a:sy n="66" d="100"/>
        </p:scale>
        <p:origin x="-1350" y="-282"/>
      </p:cViewPr>
      <p:guideLst>
        <p:guide orient="horz" pos="2160"/>
        <p:guide pos="2880"/>
      </p:guideLst>
    </p:cSldViewPr>
  </p:slideViewPr>
  <p:outlineViewPr>
    <p:cViewPr>
      <p:scale>
        <a:sx n="33" d="100"/>
        <a:sy n="33" d="100"/>
      </p:scale>
      <p:origin x="0" y="252"/>
    </p:cViewPr>
  </p:outlineViewPr>
  <p:notesTextViewPr>
    <p:cViewPr>
      <p:scale>
        <a:sx n="100" d="100"/>
        <a:sy n="100" d="100"/>
      </p:scale>
      <p:origin x="0" y="0"/>
    </p:cViewPr>
  </p:notesTextViewPr>
  <p:sorterViewPr>
    <p:cViewPr>
      <p:scale>
        <a:sx n="66" d="100"/>
        <a:sy n="66" d="100"/>
      </p:scale>
      <p:origin x="0" y="1704"/>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customXml" Target="../customXml/item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customXml" Target="../customXml/item3.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1FE3305-91EF-424B-8350-1A3E2D4DAD07}" type="datetimeFigureOut">
              <a:rPr lang="ar-SA" smtClean="0"/>
              <a:pPr/>
              <a:t>23/05/1433</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1D90D8E-C3AF-460C-A6EF-04033E14F6A1}"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0A5E8B5F-1157-497E-A4B9-6ED908BC9B32}" type="slidenum">
              <a:rPr lang="ar-SA" smtClean="0"/>
              <a:pPr/>
              <a:t>36</a:t>
            </a:fld>
            <a:endParaRPr lang="ar-S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0A5E8B5F-1157-497E-A4B9-6ED908BC9B32}" type="slidenum">
              <a:rPr lang="ar-SA" smtClean="0"/>
              <a:pPr/>
              <a:t>38</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11" name="عنصر نائب لرقم الشريحة 10"/>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5" name="عنصر نائب للتذييل 4"/>
          <p:cNvSpPr>
            <a:spLocks noGrp="1"/>
          </p:cNvSpPr>
          <p:nvPr>
            <p:ph type="ftr" sz="quarter" idx="11"/>
          </p:nvPr>
        </p:nvSpPr>
        <p:spPr/>
        <p:txBody>
          <a:bodyPr/>
          <a:lstStyle>
            <a:extLst/>
          </a:lstStyle>
          <a:p>
            <a:endParaRPr lang="ar-SA" dirty="0"/>
          </a:p>
        </p:txBody>
      </p:sp>
      <p:sp>
        <p:nvSpPr>
          <p:cNvPr id="6" name="عنصر نائب لرقم الشريحة 5"/>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8" name="عنصر نائب للتذييل 7"/>
          <p:cNvSpPr>
            <a:spLocks noGrp="1"/>
          </p:cNvSpPr>
          <p:nvPr>
            <p:ph type="ftr" sz="quarter" idx="11"/>
          </p:nvPr>
        </p:nvSpPr>
        <p:spPr/>
        <p:txBody>
          <a:bodyPr/>
          <a:lstStyle>
            <a:extLst/>
          </a:lstStyle>
          <a:p>
            <a:endParaRPr lang="ar-SA" dirty="0"/>
          </a:p>
        </p:txBody>
      </p:sp>
      <p:sp>
        <p:nvSpPr>
          <p:cNvPr id="9" name="عنصر نائب لرقم الشريحة 8"/>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4" name="عنصر نائب للتذييل 3"/>
          <p:cNvSpPr>
            <a:spLocks noGrp="1"/>
          </p:cNvSpPr>
          <p:nvPr>
            <p:ph type="ftr" sz="quarter" idx="11"/>
          </p:nvPr>
        </p:nvSpPr>
        <p:spPr/>
        <p:txBody>
          <a:bodyPr/>
          <a:lstStyle>
            <a:extLst/>
          </a:lstStyle>
          <a:p>
            <a:endParaRPr lang="ar-SA" dirty="0"/>
          </a:p>
        </p:txBody>
      </p:sp>
      <p:sp>
        <p:nvSpPr>
          <p:cNvPr id="5" name="عنصر نائب لرقم الشريحة 4"/>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3" name="عنصر نائب للتذييل 2"/>
          <p:cNvSpPr>
            <a:spLocks noGrp="1"/>
          </p:cNvSpPr>
          <p:nvPr>
            <p:ph type="ftr" sz="quarter" idx="11"/>
          </p:nvPr>
        </p:nvSpPr>
        <p:spPr/>
        <p:txBody>
          <a:bodyPr/>
          <a:lstStyle>
            <a:extLst/>
          </a:lstStyle>
          <a:p>
            <a:endParaRPr lang="ar-SA" dirty="0"/>
          </a:p>
        </p:txBody>
      </p:sp>
      <p:sp>
        <p:nvSpPr>
          <p:cNvPr id="4" name="عنصر نائب لرقم الشريحة 3"/>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456ED0CC-E31D-4D11-97B4-72B9F67BA366}"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5730AAD-975F-43CB-B10A-4240D1044C16}" type="datetimeFigureOut">
              <a:rPr lang="ar-SA" smtClean="0"/>
              <a:pPr/>
              <a:t>23/05/1433</a:t>
            </a:fld>
            <a:endParaRPr lang="ar-SA" dirty="0"/>
          </a:p>
        </p:txBody>
      </p:sp>
      <p:sp>
        <p:nvSpPr>
          <p:cNvPr id="6" name="عنصر نائب للتذييل 5"/>
          <p:cNvSpPr>
            <a:spLocks noGrp="1"/>
          </p:cNvSpPr>
          <p:nvPr>
            <p:ph type="ftr" sz="quarter" idx="11"/>
          </p:nvPr>
        </p:nvSpPr>
        <p:spPr/>
        <p:txBody>
          <a:bodyPr/>
          <a:lstStyle>
            <a:extLst/>
          </a:lstStyle>
          <a:p>
            <a:endParaRPr lang="ar-SA" dirty="0"/>
          </a:p>
        </p:txBody>
      </p:sp>
      <p:sp>
        <p:nvSpPr>
          <p:cNvPr id="7" name="عنصر نائب لرقم الشريحة 6"/>
          <p:cNvSpPr>
            <a:spLocks noGrp="1"/>
          </p:cNvSpPr>
          <p:nvPr>
            <p:ph type="sldNum" sz="quarter" idx="12"/>
          </p:nvPr>
        </p:nvSpPr>
        <p:spPr/>
        <p:txBody>
          <a:bodyPr/>
          <a:lstStyle>
            <a:extLst/>
          </a:lstStyle>
          <a:p>
            <a:fld id="{456ED0CC-E31D-4D11-97B4-72B9F67BA366}" type="slidenum">
              <a:rPr lang="ar-SA" smtClean="0"/>
              <a:pPr/>
              <a:t>‹#›</a:t>
            </a:fld>
            <a:endParaRPr lang="ar-SA" dirty="0"/>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dirty="0"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5730AAD-975F-43CB-B10A-4240D1044C16}" type="datetimeFigureOut">
              <a:rPr lang="ar-SA" smtClean="0"/>
              <a:pPr/>
              <a:t>23/05/1433</a:t>
            </a:fld>
            <a:endParaRPr lang="ar-SA" dirty="0"/>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dirty="0"/>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56ED0CC-E31D-4D11-97B4-72B9F67BA366}"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ovelybutterfly3.jpg"/>
          <p:cNvPicPr>
            <a:picLocks noChangeAspect="1"/>
          </p:cNvPicPr>
          <p:nvPr/>
        </p:nvPicPr>
        <p:blipFill>
          <a:blip r:embed="rId2" cstate="print"/>
          <a:stretch>
            <a:fillRect/>
          </a:stretch>
        </p:blipFill>
        <p:spPr>
          <a:xfrm>
            <a:off x="0" y="0"/>
            <a:ext cx="9144000" cy="6858000"/>
          </a:xfrm>
          <a:prstGeom prst="rect">
            <a:avLst/>
          </a:prstGeom>
        </p:spPr>
      </p:pic>
      <p:sp>
        <p:nvSpPr>
          <p:cNvPr id="5" name="مستطيل ذو زوايا قطرية مستديرة 4"/>
          <p:cNvSpPr/>
          <p:nvPr/>
        </p:nvSpPr>
        <p:spPr>
          <a:xfrm rot="20464240">
            <a:off x="396847" y="1085115"/>
            <a:ext cx="5035778" cy="3286148"/>
          </a:xfrm>
          <a:prstGeom prst="round2DiagRect">
            <a:avLst/>
          </a:prstGeom>
          <a:solidFill>
            <a:schemeClr val="tx1">
              <a:lumMod val="85000"/>
              <a:lumOff val="15000"/>
              <a:alpha val="48000"/>
            </a:schemeClr>
          </a:solidFill>
          <a:effectLst>
            <a:glow rad="139700">
              <a:schemeClr val="accent2">
                <a:satMod val="175000"/>
                <a:alpha val="40000"/>
              </a:schemeClr>
            </a:glow>
            <a:outerShdw blurRad="40000" dist="23000" dir="5400000" rotWithShape="0">
              <a:srgbClr val="000000">
                <a:alpha val="35000"/>
              </a:srgbClr>
            </a:outerShdw>
            <a:reflection blurRad="6350" stA="50000" endA="300" endPos="90000" dir="5400000" sy="-100000" algn="bl" rotWithShape="0"/>
          </a:effectLst>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7200" b="1" dirty="0" smtClean="0">
                <a:solidFill>
                  <a:schemeClr val="accent6">
                    <a:lumMod val="60000"/>
                    <a:lumOff val="40000"/>
                  </a:schemeClr>
                </a:solidFill>
                <a:effectLst>
                  <a:glow rad="101600">
                    <a:schemeClr val="accent2">
                      <a:satMod val="175000"/>
                      <a:alpha val="40000"/>
                    </a:schemeClr>
                  </a:glow>
                  <a:reflection blurRad="6350" stA="55000" endA="300" endPos="45500" dir="5400000" sy="-100000" algn="bl" rotWithShape="0"/>
                </a:effectLst>
                <a:cs typeface="Akhbar MT" pitchFamily="2" charset="-78"/>
              </a:rPr>
              <a:t>الفصل الثامن </a:t>
            </a:r>
          </a:p>
          <a:p>
            <a:pPr algn="ctr"/>
            <a:r>
              <a:rPr lang="ar-SA" sz="7200" b="1" dirty="0" smtClean="0">
                <a:solidFill>
                  <a:schemeClr val="accent6">
                    <a:lumMod val="60000"/>
                    <a:lumOff val="40000"/>
                  </a:schemeClr>
                </a:solidFill>
                <a:effectLst>
                  <a:glow rad="101600">
                    <a:schemeClr val="accent2">
                      <a:satMod val="175000"/>
                      <a:alpha val="40000"/>
                    </a:schemeClr>
                  </a:glow>
                  <a:reflection blurRad="6350" stA="55000" endA="300" endPos="45500" dir="5400000" sy="-100000" algn="bl" rotWithShape="0"/>
                </a:effectLst>
                <a:cs typeface="Akhbar MT" pitchFamily="2" charset="-78"/>
              </a:rPr>
              <a:t>حسابات التسوية</a:t>
            </a:r>
            <a:endParaRPr lang="ar-SA" sz="7200" b="1" dirty="0">
              <a:solidFill>
                <a:schemeClr val="accent6">
                  <a:lumMod val="60000"/>
                  <a:lumOff val="40000"/>
                </a:schemeClr>
              </a:solidFill>
              <a:effectLst>
                <a:glow rad="101600">
                  <a:schemeClr val="accent2">
                    <a:satMod val="175000"/>
                    <a:alpha val="40000"/>
                  </a:schemeClr>
                </a:glow>
                <a:reflection blurRad="6350" stA="55000" endA="300" endPos="45500" dir="5400000" sy="-100000" algn="bl" rotWithShape="0"/>
              </a:effectLst>
              <a:cs typeface="Akhbar MT"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609600"/>
            <a:ext cx="7772400" cy="2523768"/>
          </a:xfrm>
          <a:prstGeom prst="rect">
            <a:avLst/>
          </a:prstGeom>
          <a:noFill/>
        </p:spPr>
        <p:txBody>
          <a:bodyPr wrap="square" rtlCol="1">
            <a:spAutoFit/>
          </a:bodyPr>
          <a:lstStyle/>
          <a:p>
            <a:r>
              <a:rPr lang="ar-SA" sz="2800" b="1" dirty="0">
                <a:latin typeface="Times New Roman" pitchFamily="18" charset="0"/>
                <a:cs typeface="Times New Roman" pitchFamily="18" charset="0"/>
              </a:rPr>
              <a:t> </a:t>
            </a:r>
            <a:r>
              <a:rPr lang="ar-SA" sz="2800" b="1" dirty="0">
                <a:solidFill>
                  <a:srgbClr val="00B050"/>
                </a:solidFill>
                <a:latin typeface="Times New Roman" pitchFamily="18" charset="0"/>
                <a:cs typeface="Times New Roman" pitchFamily="18" charset="0"/>
              </a:rPr>
              <a:t>5-</a:t>
            </a:r>
            <a:r>
              <a:rPr lang="ar-SA" sz="2800" b="1" dirty="0">
                <a:latin typeface="Times New Roman" pitchFamily="18" charset="0"/>
                <a:cs typeface="Times New Roman" pitchFamily="18" charset="0"/>
              </a:rPr>
              <a:t> وفي نهاية كل سنة مالية تعد بيانات يوضح بها مقدار كل أمانة واسم صاحب الاستحقاق وتاريخ تعليتها بالأمانات، وبعد اعتماد هذه البيانات من مدير الإدارة المالية يتم إزالة المبالغ المبينة من حساب الأمانات ( مرتجع رواتب ) مقابل إضافتها إلى الإيرادات المتنوعة وذلك بموجب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14400" y="3276600"/>
          <a:ext cx="7621270" cy="841248"/>
        </p:xfrm>
        <a:graphic>
          <a:graphicData uri="http://schemas.openxmlformats.org/drawingml/2006/table">
            <a:tbl>
              <a:tblPr rtl="1"/>
              <a:tblGrid>
                <a:gridCol w="1246662"/>
                <a:gridCol w="1207312"/>
                <a:gridCol w="5167296"/>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الأمانات ( مرتجع رواتب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الإيرادات المتنوعة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57200" y="533400"/>
            <a:ext cx="8153400" cy="2092881"/>
          </a:xfrm>
          <a:prstGeom prst="rect">
            <a:avLst/>
          </a:prstGeom>
          <a:noFill/>
        </p:spPr>
        <p:txBody>
          <a:bodyPr wrap="square" rtlCol="1">
            <a:spAutoFit/>
          </a:bodyPr>
          <a:lstStyle/>
          <a:p>
            <a:r>
              <a:rPr lang="ar-SA" sz="2800" b="1" dirty="0">
                <a:latin typeface="Times New Roman" pitchFamily="18" charset="0"/>
                <a:cs typeface="Times New Roman" pitchFamily="18" charset="0"/>
              </a:rPr>
              <a:t>ويجوز صرف أي مبلغ من هذه المبالغ بعد إضافتها لحساب الإيرادات المتنوعة إذا ما تقدم صاحب الاستحقاق بطلب ذلك ويكون الصرف في هذه الحالة بالاستبعاد من الإيرادات المتنوعة للسنة المالية التي يتم فيها الصرف حيث يحرر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14400" y="2438400"/>
          <a:ext cx="7621270" cy="841248"/>
        </p:xfrm>
        <a:graphic>
          <a:graphicData uri="http://schemas.openxmlformats.org/drawingml/2006/table">
            <a:tbl>
              <a:tblPr rtl="1"/>
              <a:tblGrid>
                <a:gridCol w="1246662"/>
                <a:gridCol w="1207312"/>
                <a:gridCol w="5167296"/>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الإيرادات المتنوعة – بالاستبعاد</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685800" y="3505200"/>
            <a:ext cx="7848600" cy="954107"/>
          </a:xfrm>
          <a:prstGeom prst="rect">
            <a:avLst/>
          </a:prstGeom>
          <a:noFill/>
        </p:spPr>
        <p:txBody>
          <a:bodyPr wrap="square" rtlCol="1">
            <a:spAutoFit/>
          </a:bodyPr>
          <a:lstStyle/>
          <a:p>
            <a:r>
              <a:rPr lang="ar-SA" sz="2800" b="1" dirty="0">
                <a:latin typeface="Times New Roman" pitchFamily="18" charset="0"/>
                <a:cs typeface="Times New Roman" pitchFamily="18" charset="0"/>
              </a:rPr>
              <a:t>وعند صرف الحوالة من صندوق الجهة يحرر إذن تسوية يكون القيد من واقعه :</a:t>
            </a:r>
          </a:p>
        </p:txBody>
      </p:sp>
      <p:graphicFrame>
        <p:nvGraphicFramePr>
          <p:cNvPr id="5" name="جدول 4"/>
          <p:cNvGraphicFramePr>
            <a:graphicFrameLocks noGrp="1"/>
          </p:cNvGraphicFramePr>
          <p:nvPr/>
        </p:nvGraphicFramePr>
        <p:xfrm>
          <a:off x="914400" y="4648200"/>
          <a:ext cx="7621270" cy="841248"/>
        </p:xfrm>
        <a:graphic>
          <a:graphicData uri="http://schemas.openxmlformats.org/drawingml/2006/table">
            <a:tbl>
              <a:tblPr rtl="1"/>
              <a:tblGrid>
                <a:gridCol w="1246662"/>
                <a:gridCol w="1207312"/>
                <a:gridCol w="5167296"/>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533400"/>
            <a:ext cx="7924800" cy="5755422"/>
          </a:xfrm>
          <a:prstGeom prst="rect">
            <a:avLst/>
          </a:prstGeom>
          <a:noFill/>
        </p:spPr>
        <p:txBody>
          <a:bodyPr wrap="square" rtlCol="1">
            <a:spAutoFit/>
          </a:bodyPr>
          <a:lstStyle/>
          <a:p>
            <a:r>
              <a:rPr lang="ar-SA" sz="3200" dirty="0">
                <a:solidFill>
                  <a:srgbClr val="00B050"/>
                </a:solidFill>
                <a:latin typeface="Times New Roman" pitchFamily="18" charset="0"/>
                <a:cs typeface="+mj-cs"/>
              </a:rPr>
              <a:t>ج / الأمانات المتنوعة :</a:t>
            </a:r>
            <a:endParaRPr lang="en-US" sz="3200" dirty="0">
              <a:solidFill>
                <a:srgbClr val="00B050"/>
              </a:solidFill>
              <a:latin typeface="Times New Roman" pitchFamily="18" charset="0"/>
              <a:cs typeface="+mj-cs"/>
            </a:endParaRPr>
          </a:p>
          <a:p>
            <a:r>
              <a:rPr lang="ar-SA" sz="2800" b="1" dirty="0">
                <a:latin typeface="Times New Roman" pitchFamily="18" charset="0"/>
                <a:cs typeface="Times New Roman" pitchFamily="18" charset="0"/>
              </a:rPr>
              <a:t>تعلى بهذا الحساب المبالغ النقدية المحصلة من الغير أو المحسومة من استحقاقاتهم لأغراض مصلحية </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مثل المبالغ المخصومة من مرتبات الموظفين على ذمة تسديدها بعد ذلك لمصلحة معاشات التقاعد أو التأمينات الاجتماعية أو بنك التسليف أو غيرها من الدوائر الحكومية أو لحين تسويتها على حساباتها المختصة</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ويجب العمل على إزالة هذه الأمانات في أوقاتها وخصوصا في نهاية كل سنة مالية .</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ولا يجوز بحال من الأحوال الخصم على مصروفات الميزانية والتعلية في حسابات الأمانات سواء كان ذلك خلال السنة المالية أو في نهايتها، ماعدا مستحقات مصلحة معاشات التقاعد والمؤسسة العامة للتأمينات وبنك التسليف وأرصدة الاعتمادات المستندية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533400"/>
            <a:ext cx="7391400" cy="954107"/>
          </a:xfrm>
          <a:prstGeom prst="rect">
            <a:avLst/>
          </a:prstGeom>
          <a:noFill/>
        </p:spPr>
        <p:txBody>
          <a:bodyPr wrap="square" rtlCol="1">
            <a:spAutoFit/>
          </a:bodyPr>
          <a:lstStyle/>
          <a:p>
            <a:r>
              <a:rPr lang="ar-SA" sz="2800" b="1" dirty="0">
                <a:latin typeface="Times New Roman" pitchFamily="18" charset="0"/>
                <a:cs typeface="Times New Roman" pitchFamily="18" charset="0"/>
              </a:rPr>
              <a:t>فعند إعداد مسيرات الرواتب يحرر أمر اعتماد صرف يكون القيد من واقعه :</a:t>
            </a:r>
          </a:p>
        </p:txBody>
      </p:sp>
      <p:graphicFrame>
        <p:nvGraphicFramePr>
          <p:cNvPr id="3" name="جدول 2"/>
          <p:cNvGraphicFramePr>
            <a:graphicFrameLocks noGrp="1"/>
          </p:cNvGraphicFramePr>
          <p:nvPr/>
        </p:nvGraphicFramePr>
        <p:xfrm>
          <a:off x="609600" y="1905000"/>
          <a:ext cx="8001000" cy="2804160"/>
        </p:xfrm>
        <a:graphic>
          <a:graphicData uri="http://schemas.openxmlformats.org/drawingml/2006/table">
            <a:tbl>
              <a:tblPr rtl="1"/>
              <a:tblGrid>
                <a:gridCol w="1308777"/>
                <a:gridCol w="1267466"/>
                <a:gridCol w="5424757"/>
              </a:tblGrid>
              <a:tr h="215900">
                <a:tc>
                  <a:txBody>
                    <a:bodyPr/>
                    <a:lstStyle/>
                    <a:p>
                      <a:pPr marL="0" marR="0" algn="r" rtl="1">
                        <a:lnSpc>
                          <a:spcPct val="115000"/>
                        </a:lnSpc>
                        <a:spcBef>
                          <a:spcPts val="0"/>
                        </a:spcBef>
                        <a:spcAft>
                          <a:spcPts val="0"/>
                        </a:spcAft>
                      </a:pPr>
                      <a:r>
                        <a:rPr lang="en-US" sz="20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000" b="1" dirty="0">
                        <a:latin typeface="Calibri"/>
                        <a:ea typeface="Calibri"/>
                        <a:cs typeface="Arial"/>
                      </a:endParaRPr>
                    </a:p>
                    <a:p>
                      <a:pPr marL="0" marR="0" algn="r" rtl="1">
                        <a:lnSpc>
                          <a:spcPct val="115000"/>
                        </a:lnSpc>
                        <a:spcBef>
                          <a:spcPts val="0"/>
                        </a:spcBef>
                        <a:spcAft>
                          <a:spcPts val="0"/>
                        </a:spcAft>
                      </a:pPr>
                      <a:endParaRPr lang="en-US" sz="2000" b="1" dirty="0" smtClean="0">
                        <a:latin typeface="Calibri"/>
                        <a:ea typeface="Calibri"/>
                        <a:cs typeface="Arial"/>
                      </a:endParaRPr>
                    </a:p>
                    <a:p>
                      <a:pPr marL="0" marR="0" algn="r" rtl="1">
                        <a:lnSpc>
                          <a:spcPct val="115000"/>
                        </a:lnSpc>
                        <a:spcBef>
                          <a:spcPts val="0"/>
                        </a:spcBef>
                        <a:spcAft>
                          <a:spcPts val="0"/>
                        </a:spcAft>
                      </a:pPr>
                      <a:r>
                        <a:rPr lang="en-US" sz="2000" b="1" dirty="0" smtClean="0">
                          <a:latin typeface="Calibri"/>
                          <a:ea typeface="Calibri"/>
                          <a:cs typeface="Arial"/>
                        </a:rPr>
                        <a:t>XXX</a:t>
                      </a:r>
                      <a:endParaRPr lang="en-US" sz="2000" b="1" dirty="0">
                        <a:latin typeface="Calibri"/>
                        <a:ea typeface="Calibri"/>
                        <a:cs typeface="Arial"/>
                      </a:endParaRPr>
                    </a:p>
                    <a:p>
                      <a:pPr marL="0" marR="0" algn="r" rtl="1">
                        <a:lnSpc>
                          <a:spcPct val="115000"/>
                        </a:lnSpc>
                        <a:spcBef>
                          <a:spcPts val="0"/>
                        </a:spcBef>
                        <a:spcAft>
                          <a:spcPts val="0"/>
                        </a:spcAft>
                      </a:pPr>
                      <a:endParaRPr lang="en-US" sz="2000" b="1" dirty="0" smtClean="0">
                        <a:latin typeface="Calibri"/>
                        <a:ea typeface="Calibri"/>
                        <a:cs typeface="Arial"/>
                      </a:endParaRPr>
                    </a:p>
                    <a:p>
                      <a:pPr marL="0" marR="0" algn="r" rtl="1">
                        <a:lnSpc>
                          <a:spcPct val="115000"/>
                        </a:lnSpc>
                        <a:spcBef>
                          <a:spcPts val="0"/>
                        </a:spcBef>
                        <a:spcAft>
                          <a:spcPts val="0"/>
                        </a:spcAft>
                      </a:pPr>
                      <a:r>
                        <a:rPr lang="en-US" sz="2000" b="1" dirty="0" smtClean="0">
                          <a:latin typeface="Calibri"/>
                          <a:ea typeface="Calibri"/>
                          <a:cs typeface="Arial"/>
                        </a:rPr>
                        <a:t>XXX</a:t>
                      </a:r>
                    </a:p>
                    <a:p>
                      <a:pPr marL="0" marR="0" algn="r" rtl="1">
                        <a:lnSpc>
                          <a:spcPct val="115000"/>
                        </a:lnSpc>
                        <a:spcBef>
                          <a:spcPts val="0"/>
                        </a:spcBef>
                        <a:spcAft>
                          <a:spcPts val="0"/>
                        </a:spcAft>
                      </a:pPr>
                      <a:r>
                        <a:rPr lang="en-US" sz="2000" b="1" dirty="0" smtClean="0">
                          <a:latin typeface="Calibri"/>
                          <a:ea typeface="Calibri"/>
                          <a:cs typeface="Arial"/>
                        </a:rPr>
                        <a:t>XXX</a:t>
                      </a:r>
                    </a:p>
                    <a:p>
                      <a:pPr marL="0" marR="0" algn="r" rtl="1">
                        <a:lnSpc>
                          <a:spcPct val="115000"/>
                        </a:lnSpc>
                        <a:spcBef>
                          <a:spcPts val="0"/>
                        </a:spcBef>
                        <a:spcAft>
                          <a:spcPts val="0"/>
                        </a:spcAft>
                      </a:pPr>
                      <a:r>
                        <a:rPr lang="en-US" sz="2000" b="1" dirty="0" smtClean="0">
                          <a:latin typeface="Calibri"/>
                          <a:ea typeface="Calibri"/>
                          <a:cs typeface="Arial"/>
                        </a:rPr>
                        <a:t>XXX</a:t>
                      </a:r>
                      <a:endParaRPr lang="en-US" sz="20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000" b="1" dirty="0">
                          <a:latin typeface="Calibri"/>
                          <a:ea typeface="Calibri"/>
                          <a:cs typeface="Arial"/>
                        </a:rPr>
                        <a:t>حـ / المصروفات ( البنود المختصة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مذكورين</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الأمانات المتنوعة (باسم مصلحة معاشات التقاعد أو المؤسسة العامة للتأمينات أو بنك التسليف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الأمانات ( المبالغ التي قد تعلى بالأمانات لسبب أو لآخر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الإيرادات ( المبالغ التي قد تضاف للإيرادات كالجزاءات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أوامر الدفع ( باسم مندوب الصرف أو باسم البنك الذي سيتولى الصرف )</a:t>
                      </a:r>
                      <a:endParaRPr lang="en-US" sz="20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3400" y="609600"/>
            <a:ext cx="81534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a:t>
            </a:r>
            <a:r>
              <a:rPr lang="ar-SA" sz="2800" b="1" dirty="0">
                <a:latin typeface="Times New Roman" pitchFamily="18" charset="0"/>
                <a:cs typeface="Times New Roman" pitchFamily="18" charset="0"/>
              </a:rPr>
              <a:t>بدلا من التعلية في حساب الأمانات المتنوعة يجوز عند إعداد مسيرات الرواتب وتحرير أمر اعتماد صرف أن تسحب الجهة الحكومية أوامر دفع باسم مصلحة معاشات التقاعد أو المؤسسة العامة للتأمينات الاجتماعية أو بنك التسليف لسداد مستحقاتهم مباشرة،</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وبذلك يكون القيد من واقع أمر اعتماد الصرف على النحو التالي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609600" y="2971800"/>
          <a:ext cx="8000999" cy="2874264"/>
        </p:xfrm>
        <a:graphic>
          <a:graphicData uri="http://schemas.openxmlformats.org/drawingml/2006/table">
            <a:tbl>
              <a:tblPr rtl="1"/>
              <a:tblGrid>
                <a:gridCol w="1308777"/>
                <a:gridCol w="1267467"/>
                <a:gridCol w="5424755"/>
              </a:tblGrid>
              <a:tr h="215900">
                <a:tc>
                  <a:txBody>
                    <a:bodyPr/>
                    <a:lstStyle/>
                    <a:p>
                      <a:pPr marL="0" marR="0" algn="r" rtl="1">
                        <a:lnSpc>
                          <a:spcPct val="115000"/>
                        </a:lnSpc>
                        <a:spcBef>
                          <a:spcPts val="0"/>
                        </a:spcBef>
                        <a:spcAft>
                          <a:spcPts val="0"/>
                        </a:spcAft>
                      </a:pPr>
                      <a:r>
                        <a:rPr lang="en-US" sz="20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000" b="1" dirty="0" smtClean="0">
                        <a:latin typeface="Calibri"/>
                        <a:ea typeface="Calibri"/>
                        <a:cs typeface="Arial"/>
                      </a:endParaRPr>
                    </a:p>
                    <a:p>
                      <a:pPr marL="0" marR="0" algn="r" rtl="1">
                        <a:lnSpc>
                          <a:spcPct val="115000"/>
                        </a:lnSpc>
                        <a:spcBef>
                          <a:spcPts val="0"/>
                        </a:spcBef>
                        <a:spcAft>
                          <a:spcPts val="0"/>
                        </a:spcAft>
                      </a:pPr>
                      <a:endParaRPr lang="ar-SA" sz="2000" b="1" dirty="0">
                        <a:latin typeface="Calibri"/>
                        <a:ea typeface="Calibri"/>
                        <a:cs typeface="Arial"/>
                      </a:endParaRPr>
                    </a:p>
                    <a:p>
                      <a:pPr marL="0" marR="0" algn="r" rtl="1">
                        <a:lnSpc>
                          <a:spcPct val="115000"/>
                        </a:lnSpc>
                        <a:spcBef>
                          <a:spcPts val="0"/>
                        </a:spcBef>
                        <a:spcAft>
                          <a:spcPts val="0"/>
                        </a:spcAft>
                      </a:pPr>
                      <a:r>
                        <a:rPr lang="en-US" sz="2000" b="1" dirty="0">
                          <a:latin typeface="Calibri"/>
                          <a:ea typeface="Calibri"/>
                          <a:cs typeface="Arial"/>
                        </a:rPr>
                        <a:t>XXX</a:t>
                      </a:r>
                    </a:p>
                    <a:p>
                      <a:pPr marL="0" marR="0" algn="r" rtl="1">
                        <a:lnSpc>
                          <a:spcPct val="115000"/>
                        </a:lnSpc>
                        <a:spcBef>
                          <a:spcPts val="0"/>
                        </a:spcBef>
                        <a:spcAft>
                          <a:spcPts val="0"/>
                        </a:spcAft>
                      </a:pPr>
                      <a:endParaRPr lang="en-US" sz="2000" b="1" dirty="0" smtClean="0">
                        <a:latin typeface="Calibri"/>
                        <a:ea typeface="Calibri"/>
                        <a:cs typeface="Arial"/>
                      </a:endParaRPr>
                    </a:p>
                    <a:p>
                      <a:pPr marL="0" marR="0" algn="r" rtl="1">
                        <a:lnSpc>
                          <a:spcPct val="115000"/>
                        </a:lnSpc>
                        <a:spcBef>
                          <a:spcPts val="0"/>
                        </a:spcBef>
                        <a:spcAft>
                          <a:spcPts val="0"/>
                        </a:spcAft>
                      </a:pPr>
                      <a:r>
                        <a:rPr lang="en-US" sz="2000" b="1" dirty="0" smtClean="0">
                          <a:latin typeface="Calibri"/>
                          <a:ea typeface="Calibri"/>
                          <a:cs typeface="Arial"/>
                        </a:rPr>
                        <a:t>XXX</a:t>
                      </a:r>
                      <a:endParaRPr lang="en-US" sz="2000" b="1" dirty="0">
                        <a:latin typeface="Calibri"/>
                        <a:ea typeface="Calibri"/>
                        <a:cs typeface="Arial"/>
                      </a:endParaRPr>
                    </a:p>
                    <a:p>
                      <a:pPr marL="0" marR="0" algn="r" rtl="1">
                        <a:lnSpc>
                          <a:spcPct val="115000"/>
                        </a:lnSpc>
                        <a:spcBef>
                          <a:spcPts val="0"/>
                        </a:spcBef>
                        <a:spcAft>
                          <a:spcPts val="0"/>
                        </a:spcAft>
                      </a:pPr>
                      <a:r>
                        <a:rPr lang="en-US" sz="2000" b="1" dirty="0">
                          <a:latin typeface="Calibri"/>
                          <a:ea typeface="Calibri"/>
                          <a:cs typeface="Arial"/>
                        </a:rPr>
                        <a:t>XXX</a:t>
                      </a:r>
                    </a:p>
                    <a:p>
                      <a:pPr marL="0" marR="0" algn="r" rtl="1">
                        <a:lnSpc>
                          <a:spcPct val="115000"/>
                        </a:lnSpc>
                        <a:spcBef>
                          <a:spcPts val="0"/>
                        </a:spcBef>
                        <a:spcAft>
                          <a:spcPts val="0"/>
                        </a:spcAft>
                      </a:pPr>
                      <a:r>
                        <a:rPr lang="en-US" sz="20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000" b="1" dirty="0">
                          <a:latin typeface="Calibri"/>
                          <a:ea typeface="Calibri"/>
                          <a:cs typeface="Arial"/>
                        </a:rPr>
                        <a:t>حـ / المصروفات ( البنود المختصة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مذكورين</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الأمانات المتنوعة (باسم مصلحة معاشات التقاعد أو المؤسسة العامة للتأمينات أو بنك التسليف </a:t>
                      </a:r>
                      <a:r>
                        <a:rPr lang="ar-SA" sz="2400" b="1" dirty="0">
                          <a:latin typeface="Calibri"/>
                          <a:ea typeface="Calibri"/>
                          <a:cs typeface="Arial"/>
                        </a:rPr>
                        <a:t>لسداد </a:t>
                      </a:r>
                      <a:r>
                        <a:rPr lang="ar-SA" sz="2400" b="1" dirty="0" smtClean="0">
                          <a:latin typeface="Calibri"/>
                          <a:ea typeface="Calibri"/>
                          <a:cs typeface="Arial"/>
                        </a:rPr>
                        <a:t>مستحقاتهم</a:t>
                      </a:r>
                      <a:r>
                        <a:rPr lang="ar-SA" sz="2000" b="1" dirty="0" smtClean="0">
                          <a:latin typeface="Calibri"/>
                          <a:ea typeface="Calibri"/>
                          <a:cs typeface="Arial"/>
                        </a:rPr>
                        <a:t>)</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الأمانات ( المبالغ التي قد تعلى بالأمانات لسبب أو لآخر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 الإيرادات ( المبالغ التي قد تضاف للإيرادات كالجزاءات )</a:t>
                      </a:r>
                      <a:endParaRPr lang="en-US" sz="2000" b="1" dirty="0">
                        <a:latin typeface="Calibri"/>
                        <a:ea typeface="Calibri"/>
                        <a:cs typeface="Arial"/>
                      </a:endParaRPr>
                    </a:p>
                    <a:p>
                      <a:pPr marL="0" marR="0" algn="r" rtl="1">
                        <a:lnSpc>
                          <a:spcPct val="115000"/>
                        </a:lnSpc>
                        <a:spcBef>
                          <a:spcPts val="0"/>
                        </a:spcBef>
                        <a:spcAft>
                          <a:spcPts val="0"/>
                        </a:spcAft>
                      </a:pPr>
                      <a:r>
                        <a:rPr lang="ar-SA" sz="2000" b="1" dirty="0">
                          <a:latin typeface="Calibri"/>
                          <a:ea typeface="Calibri"/>
                          <a:cs typeface="Arial"/>
                        </a:rPr>
                        <a:t>حـ/ أوامر الدفع ( باسم مندوب الصرف أو باسم البنك الذي سيتولى الصرف )</a:t>
                      </a:r>
                      <a:endParaRPr lang="en-US" sz="20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57200" y="609600"/>
            <a:ext cx="8153400" cy="2831544"/>
          </a:xfrm>
          <a:prstGeom prst="rect">
            <a:avLst/>
          </a:prstGeom>
          <a:noFill/>
        </p:spPr>
        <p:txBody>
          <a:bodyPr wrap="square" rtlCol="1">
            <a:spAutoFit/>
          </a:bodyPr>
          <a:lstStyle/>
          <a:p>
            <a:r>
              <a:rPr lang="ar-SA" sz="3200" dirty="0">
                <a:solidFill>
                  <a:srgbClr val="00B050"/>
                </a:solidFill>
                <a:latin typeface="Times New Roman" pitchFamily="18" charset="0"/>
                <a:cs typeface="+mj-cs"/>
              </a:rPr>
              <a:t>د / الأمانات مقابل اعتمادات مستندية قائمة </a:t>
            </a:r>
            <a:r>
              <a:rPr lang="ar-SA" sz="3200" dirty="0" smtClean="0">
                <a:solidFill>
                  <a:srgbClr val="00B050"/>
                </a:solidFill>
                <a:latin typeface="Times New Roman" pitchFamily="18" charset="0"/>
                <a:cs typeface="+mj-cs"/>
              </a:rPr>
              <a:t>:</a:t>
            </a:r>
          </a:p>
          <a:p>
            <a:endParaRPr lang="en-US" sz="1600" dirty="0">
              <a:solidFill>
                <a:srgbClr val="00B050"/>
              </a:solidFill>
              <a:latin typeface="Times New Roman" pitchFamily="18" charset="0"/>
              <a:cs typeface="+mj-cs"/>
            </a:endParaRPr>
          </a:p>
          <a:p>
            <a:r>
              <a:rPr lang="ar-SA" sz="2800" b="1" dirty="0">
                <a:latin typeface="Times New Roman" pitchFamily="18" charset="0"/>
                <a:cs typeface="Times New Roman" pitchFamily="18" charset="0"/>
              </a:rPr>
              <a:t>يعلى في هذا الحساب مبالغ الاعتمادات المستندية التي فتحت أثناء السنة المالية وانتهت السنة المالية دون ورود مستنداتها أو جزء منها، حيث يتم حصرها ثم يخصم رصيدها على حساب مصروفات الميزانية </a:t>
            </a:r>
            <a:r>
              <a:rPr lang="ar-SA" sz="2800" b="1" dirty="0" smtClean="0">
                <a:latin typeface="Times New Roman" pitchFamily="18" charset="0"/>
                <a:cs typeface="Times New Roman" pitchFamily="18" charset="0"/>
              </a:rPr>
              <a:t>  ( </a:t>
            </a:r>
            <a:r>
              <a:rPr lang="ar-SA" sz="2800" b="1" dirty="0">
                <a:latin typeface="Times New Roman" pitchFamily="18" charset="0"/>
                <a:cs typeface="Times New Roman" pitchFamily="18" charset="0"/>
              </a:rPr>
              <a:t>البنود المختصة ) وذلك بموجب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685800" y="3276600"/>
          <a:ext cx="7848598" cy="841248"/>
        </p:xfrm>
        <a:graphic>
          <a:graphicData uri="http://schemas.openxmlformats.org/drawingml/2006/table">
            <a:tbl>
              <a:tblPr rtl="1"/>
              <a:tblGrid>
                <a:gridCol w="1283847"/>
                <a:gridCol w="1243324"/>
                <a:gridCol w="5321427"/>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مقابل اعتمادات مستندية قائمة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609600" y="4343400"/>
            <a:ext cx="7924800" cy="1661993"/>
          </a:xfrm>
          <a:prstGeom prst="rect">
            <a:avLst/>
          </a:prstGeom>
          <a:noFill/>
        </p:spPr>
        <p:txBody>
          <a:bodyPr wrap="square" rtlCol="1">
            <a:spAutoFit/>
          </a:bodyPr>
          <a:lstStyle/>
          <a:p>
            <a:r>
              <a:rPr lang="ar-SA" sz="2800" b="1" dirty="0">
                <a:latin typeface="Times New Roman" pitchFamily="18" charset="0"/>
                <a:cs typeface="Times New Roman" pitchFamily="18" charset="0"/>
              </a:rPr>
              <a:t>وفي الوقت نفسه يتم تدوير كل من حساب العهد ( اعتمادات مستندية ) وحساب الأمانات ( مقابل اعتمادات مستندية قائمة ) إلى حسابات السنة المالية التالية .</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762000"/>
            <a:ext cx="7696200" cy="1384995"/>
          </a:xfrm>
          <a:prstGeom prst="rect">
            <a:avLst/>
          </a:prstGeom>
          <a:noFill/>
        </p:spPr>
        <p:txBody>
          <a:bodyPr wrap="square" rtlCol="1">
            <a:spAutoFit/>
          </a:bodyPr>
          <a:lstStyle/>
          <a:p>
            <a:r>
              <a:rPr lang="ar-SA" sz="2800" b="1" dirty="0">
                <a:latin typeface="Times New Roman" pitchFamily="18" charset="0"/>
                <a:cs typeface="Times New Roman" pitchFamily="18" charset="0"/>
              </a:rPr>
              <a:t>وعند ورود مستندات هذه الاعتمادات يتم تسديدها خصما على حساب الأمانات ( مقابل اعتمادات مستندية قائمة ) وذلك بتحرير إذن تسوية يكون القيد من واقعه :</a:t>
            </a:r>
          </a:p>
        </p:txBody>
      </p:sp>
      <p:graphicFrame>
        <p:nvGraphicFramePr>
          <p:cNvPr id="3" name="جدول 2"/>
          <p:cNvGraphicFramePr>
            <a:graphicFrameLocks noGrp="1"/>
          </p:cNvGraphicFramePr>
          <p:nvPr/>
        </p:nvGraphicFramePr>
        <p:xfrm>
          <a:off x="990600" y="2667000"/>
          <a:ext cx="7545070" cy="841248"/>
        </p:xfrm>
        <a:graphic>
          <a:graphicData uri="http://schemas.openxmlformats.org/drawingml/2006/table">
            <a:tbl>
              <a:tblPr rtl="1"/>
              <a:tblGrid>
                <a:gridCol w="1234197"/>
                <a:gridCol w="1195241"/>
                <a:gridCol w="5115632"/>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الأمانات – مقابل اعتمادات مستندية قائمة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 اعتمادات مستندية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762000" y="3733800"/>
          <a:ext cx="7811134" cy="2523744"/>
        </p:xfrm>
        <a:graphic>
          <a:graphicData uri="http://schemas.openxmlformats.org/drawingml/2006/table">
            <a:tbl>
              <a:tblPr rtl="1"/>
              <a:tblGrid>
                <a:gridCol w="1277719"/>
                <a:gridCol w="1237389"/>
                <a:gridCol w="5296026"/>
              </a:tblGrid>
              <a:tr h="215900">
                <a:tc>
                  <a:txBody>
                    <a:bodyPr/>
                    <a:lstStyle/>
                    <a:p>
                      <a:pPr marL="0" marR="0" algn="r" rtl="0">
                        <a:lnSpc>
                          <a:spcPct val="115000"/>
                        </a:lnSpc>
                        <a:spcBef>
                          <a:spcPts val="0"/>
                        </a:spcBef>
                        <a:spcAft>
                          <a:spcPts val="0"/>
                        </a:spcAft>
                      </a:pPr>
                      <a:endParaRPr lang="en-US"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مذكورين</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مقابل اعتمادات مستندية قائمة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مذكورين</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الإيرادات المتنوعة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 اعتمادات مستندية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3" name="مربع نص 2"/>
          <p:cNvSpPr txBox="1"/>
          <p:nvPr/>
        </p:nvSpPr>
        <p:spPr>
          <a:xfrm>
            <a:off x="838200" y="533400"/>
            <a:ext cx="7772400" cy="3108543"/>
          </a:xfrm>
          <a:prstGeom prst="rect">
            <a:avLst/>
          </a:prstGeom>
          <a:noFill/>
        </p:spPr>
        <p:txBody>
          <a:bodyPr wrap="square" rtlCol="1">
            <a:spAutoFit/>
          </a:bodyPr>
          <a:lstStyle/>
          <a:p>
            <a:r>
              <a:rPr lang="ar-SA" sz="2800" b="1" dirty="0">
                <a:latin typeface="Times New Roman" pitchFamily="18" charset="0"/>
                <a:cs typeface="Times New Roman" pitchFamily="18" charset="0"/>
              </a:rPr>
              <a:t>أما إذا تقرر تخفيض أو إلغاء الاعتماد في السنة المالية الجديدة فيراعى عند ورود إشعار من وزارة المالية بتنفيذ ذلك إعداد إذن تسوية تخصم بموجبه القيمة المخفضة أو الملغاة على حساب جاري وزارة المالية مقابل الإضافة إلى حساب الإيرادات المتنوعة وكذلك الخصم على حساب الأمانات ( مقابل اعتمادات مستندية قائمة ) مقابل تسديد العهد – اعتمادات مستندية</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وذلك على النحو التالي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302359"/>
            <a:ext cx="8763000" cy="6063198"/>
          </a:xfrm>
          <a:prstGeom prst="rect">
            <a:avLst/>
          </a:prstGeom>
          <a:noFill/>
        </p:spPr>
        <p:txBody>
          <a:bodyPr wrap="square" rtlCol="1">
            <a:spAutoFit/>
          </a:bodyPr>
          <a:lstStyle/>
          <a:p>
            <a:r>
              <a:rPr lang="ar-SA" sz="3600" dirty="0">
                <a:solidFill>
                  <a:schemeClr val="tx2">
                    <a:lumMod val="25000"/>
                    <a:lumOff val="75000"/>
                  </a:schemeClr>
                </a:solidFill>
              </a:rPr>
              <a:t>ثانيا :</a:t>
            </a:r>
            <a:r>
              <a:rPr lang="ar-SA" sz="3600" dirty="0">
                <a:solidFill>
                  <a:srgbClr val="00B050"/>
                </a:solidFill>
              </a:rPr>
              <a:t> حسابات العهد :</a:t>
            </a:r>
            <a:endParaRPr lang="en-US" sz="3600" dirty="0">
              <a:solidFill>
                <a:srgbClr val="00B050"/>
              </a:solidFill>
            </a:endParaRPr>
          </a:p>
          <a:p>
            <a:r>
              <a:rPr lang="ar-SA" sz="3200" b="1" dirty="0">
                <a:solidFill>
                  <a:srgbClr val="00B050"/>
                </a:solidFill>
                <a:latin typeface="Times New Roman" pitchFamily="18" charset="0"/>
                <a:cs typeface="Times New Roman" pitchFamily="18" charset="0"/>
              </a:rPr>
              <a:t>هي : </a:t>
            </a:r>
            <a:r>
              <a:rPr lang="ar-SA" sz="3200" b="1" dirty="0">
                <a:latin typeface="Times New Roman" pitchFamily="18" charset="0"/>
                <a:cs typeface="Times New Roman" pitchFamily="18" charset="0"/>
              </a:rPr>
              <a:t>المبالغ المستحقة </a:t>
            </a:r>
            <a:r>
              <a:rPr lang="ar-SA" sz="3200" b="1" dirty="0">
                <a:solidFill>
                  <a:srgbClr val="00B050"/>
                </a:solidFill>
                <a:latin typeface="Times New Roman" pitchFamily="18" charset="0"/>
                <a:cs typeface="Times New Roman" pitchFamily="18" charset="0"/>
              </a:rPr>
              <a:t>لجهة حكومية </a:t>
            </a:r>
            <a:r>
              <a:rPr lang="ar-SA" sz="3200" b="1" dirty="0">
                <a:latin typeface="Times New Roman" pitchFamily="18" charset="0"/>
                <a:cs typeface="Times New Roman" pitchFamily="18" charset="0"/>
              </a:rPr>
              <a:t>طرف شخص أو جهة </a:t>
            </a:r>
            <a:r>
              <a:rPr lang="ar-SA" sz="3200" b="1" dirty="0" smtClean="0">
                <a:latin typeface="Times New Roman" pitchFamily="18" charset="0"/>
                <a:cs typeface="Times New Roman" pitchFamily="18" charset="0"/>
              </a:rPr>
              <a:t>معينة.</a:t>
            </a:r>
            <a:endParaRPr lang="en-US" sz="3200" b="1" dirty="0">
              <a:latin typeface="Times New Roman" pitchFamily="18" charset="0"/>
              <a:cs typeface="Times New Roman" pitchFamily="18" charset="0"/>
            </a:endParaRPr>
          </a:p>
          <a:p>
            <a:r>
              <a:rPr lang="ar-SA" sz="3200" b="1" dirty="0">
                <a:solidFill>
                  <a:srgbClr val="00B050"/>
                </a:solidFill>
                <a:latin typeface="Times New Roman" pitchFamily="18" charset="0"/>
                <a:cs typeface="Times New Roman" pitchFamily="18" charset="0"/>
              </a:rPr>
              <a:t>طبيعتها : </a:t>
            </a:r>
            <a:r>
              <a:rPr lang="ar-SA" sz="3200" b="1" dirty="0">
                <a:latin typeface="Times New Roman" pitchFamily="18" charset="0"/>
                <a:cs typeface="Times New Roman" pitchFamily="18" charset="0"/>
              </a:rPr>
              <a:t>مدينة وهي أيضا حسابات شخصية مؤقتة .</a:t>
            </a:r>
            <a:endParaRPr lang="en-US" sz="3200" b="1" dirty="0">
              <a:latin typeface="Times New Roman" pitchFamily="18" charset="0"/>
              <a:cs typeface="Times New Roman" pitchFamily="18" charset="0"/>
            </a:endParaRPr>
          </a:p>
          <a:p>
            <a:r>
              <a:rPr lang="ar-SA" sz="3200" b="1" dirty="0">
                <a:latin typeface="Times New Roman" pitchFamily="18" charset="0"/>
                <a:cs typeface="Times New Roman" pitchFamily="18" charset="0"/>
              </a:rPr>
              <a:t>يتم الخصم على حسابات العهد بجعلها مدينة عند الدفع أو عند استحقاق مبالغ على الغير، ويتم تسوية المبالغ المقيدة في حسابات العهد إما باستردادها أو تحصيلها أو خصمها على مصروفات الميزانية حسب الظروف وذلك بجعلها دائنة</a:t>
            </a:r>
            <a:r>
              <a:rPr lang="ar-SA"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a:p>
            <a:r>
              <a:rPr lang="ar-SA" sz="3200" b="1" dirty="0">
                <a:solidFill>
                  <a:srgbClr val="00B050"/>
                </a:solidFill>
                <a:latin typeface="Times New Roman" pitchFamily="18" charset="0"/>
                <a:cs typeface="Times New Roman" pitchFamily="18" charset="0"/>
              </a:rPr>
              <a:t>وحسابات العهد أربعة أنواع هي :</a:t>
            </a:r>
            <a:endParaRPr lang="en-US" sz="3200" b="1" dirty="0">
              <a:solidFill>
                <a:srgbClr val="00B050"/>
              </a:solidFill>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العهد سلف مؤقتة</a:t>
            </a:r>
            <a:endParaRPr lang="en-US" sz="3200" b="1"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العهد سلف مستديمة</a:t>
            </a:r>
            <a:endParaRPr lang="en-US" sz="3200" b="1"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العهد تحت التحصيل</a:t>
            </a:r>
            <a:endParaRPr lang="en-US" sz="3200" b="1"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العهد اعتمادات مستندية</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85800"/>
            <a:ext cx="7924800" cy="5355312"/>
          </a:xfrm>
          <a:prstGeom prst="rect">
            <a:avLst/>
          </a:prstGeom>
          <a:noFill/>
        </p:spPr>
        <p:txBody>
          <a:bodyPr wrap="square" rtlCol="1">
            <a:spAutoFit/>
          </a:bodyPr>
          <a:lstStyle/>
          <a:p>
            <a:r>
              <a:rPr lang="ar-SA" sz="3200" dirty="0">
                <a:solidFill>
                  <a:srgbClr val="00B050"/>
                </a:solidFill>
                <a:latin typeface="Times New Roman" pitchFamily="18" charset="0"/>
                <a:cs typeface="+mj-cs"/>
              </a:rPr>
              <a:t>أ / العهد سلف مؤقتة </a:t>
            </a:r>
            <a:r>
              <a:rPr lang="ar-SA" sz="3200" dirty="0" smtClean="0">
                <a:solidFill>
                  <a:srgbClr val="00B050"/>
                </a:solidFill>
                <a:latin typeface="Times New Roman" pitchFamily="18" charset="0"/>
                <a:cs typeface="+mj-cs"/>
              </a:rPr>
              <a:t>:</a:t>
            </a:r>
          </a:p>
          <a:p>
            <a:endParaRPr lang="en-US" sz="1200" dirty="0">
              <a:solidFill>
                <a:srgbClr val="00B050"/>
              </a:solidFill>
              <a:latin typeface="Times New Roman" pitchFamily="18" charset="0"/>
              <a:cs typeface="+mj-cs"/>
            </a:endParaRPr>
          </a:p>
          <a:p>
            <a:r>
              <a:rPr lang="ar-SA" sz="2800" b="1" dirty="0">
                <a:latin typeface="Times New Roman" pitchFamily="18" charset="0"/>
                <a:cs typeface="Times New Roman" pitchFamily="18" charset="0"/>
              </a:rPr>
              <a:t>تقيد في هذا الحساب السلف المؤقتة التي تصرف لبعض الموظفين لأداء أعمال مصلحية لا يتيسر صرف قيمتها مباشرة لأصحاب الحق .</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وبالنسبة للوزارات والدوائر الحكومية الرئيسية فيمكن صرف سلفة مؤقتة لمواجهة النفقات العاجلة في حدود خمسين ألف ريال كحد أقصى .</a:t>
            </a:r>
            <a:endParaRPr lang="en-US"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ويتم تسوية العهد سلف مؤقتة عند قيام الموظف بعد انتهاء الغرض منها بتقديم المستندات المؤيدة لصرف تلك السلفة أو جزء منها وتوريد المبلغ المتبقي ( إن وجد ) إلى صندوق الجهة الحكومية أو خزينة مؤسسة النقد العربي السعودي أو أحد فروعها أو أحد البنوك الوطنية أو أحد فروعها .</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0" y="762000"/>
            <a:ext cx="5334000" cy="4832092"/>
          </a:xfrm>
          <a:prstGeom prst="rect">
            <a:avLst/>
          </a:prstGeom>
          <a:noFill/>
        </p:spPr>
        <p:txBody>
          <a:bodyPr wrap="square" rtlCol="1">
            <a:spAutoFit/>
          </a:bodyPr>
          <a:lstStyle/>
          <a:p>
            <a:r>
              <a:rPr lang="ar-SA" sz="3600" dirty="0">
                <a:solidFill>
                  <a:schemeClr val="tx2">
                    <a:lumMod val="50000"/>
                    <a:lumOff val="50000"/>
                  </a:schemeClr>
                </a:solidFill>
              </a:rPr>
              <a:t>محتوى الفصل :</a:t>
            </a:r>
            <a:endParaRPr lang="en-US" sz="3600" dirty="0">
              <a:solidFill>
                <a:schemeClr val="tx2">
                  <a:lumMod val="50000"/>
                  <a:lumOff val="50000"/>
                </a:schemeClr>
              </a:solidFill>
            </a:endParaRPr>
          </a:p>
          <a:p>
            <a:endParaRPr lang="ar-SA" sz="3200" dirty="0" smtClean="0"/>
          </a:p>
          <a:p>
            <a:pPr>
              <a:lnSpc>
                <a:spcPct val="150000"/>
              </a:lnSpc>
            </a:pPr>
            <a:r>
              <a:rPr lang="ar-SA" sz="3200" dirty="0" smtClean="0">
                <a:solidFill>
                  <a:schemeClr val="tx2">
                    <a:lumMod val="50000"/>
                    <a:lumOff val="50000"/>
                  </a:schemeClr>
                </a:solidFill>
              </a:rPr>
              <a:t>أولا </a:t>
            </a:r>
            <a:r>
              <a:rPr lang="ar-SA" sz="3200" dirty="0">
                <a:solidFill>
                  <a:schemeClr val="tx2">
                    <a:lumMod val="50000"/>
                    <a:lumOff val="50000"/>
                  </a:schemeClr>
                </a:solidFill>
              </a:rPr>
              <a:t>: </a:t>
            </a:r>
            <a:r>
              <a:rPr lang="ar-SA" sz="3200" dirty="0">
                <a:latin typeface="Times New Roman" pitchFamily="18" charset="0"/>
                <a:cs typeface="Times New Roman" pitchFamily="18" charset="0"/>
              </a:rPr>
              <a:t>حسابات الأمانات</a:t>
            </a:r>
            <a:endParaRPr lang="en-US" sz="3200" dirty="0">
              <a:latin typeface="Times New Roman" pitchFamily="18" charset="0"/>
              <a:cs typeface="Times New Roman" pitchFamily="18" charset="0"/>
            </a:endParaRPr>
          </a:p>
          <a:p>
            <a:pPr>
              <a:lnSpc>
                <a:spcPct val="150000"/>
              </a:lnSpc>
            </a:pPr>
            <a:r>
              <a:rPr lang="ar-SA" sz="3200" dirty="0">
                <a:solidFill>
                  <a:schemeClr val="tx2">
                    <a:lumMod val="50000"/>
                    <a:lumOff val="50000"/>
                  </a:schemeClr>
                </a:solidFill>
              </a:rPr>
              <a:t>ثانيا :</a:t>
            </a:r>
            <a:r>
              <a:rPr lang="ar-SA" sz="3200" dirty="0"/>
              <a:t> </a:t>
            </a:r>
            <a:r>
              <a:rPr lang="ar-SA" sz="3200" dirty="0">
                <a:latin typeface="Times New Roman" pitchFamily="18" charset="0"/>
                <a:cs typeface="Times New Roman" pitchFamily="18" charset="0"/>
              </a:rPr>
              <a:t>حسابات العهد</a:t>
            </a:r>
            <a:endParaRPr lang="en-US" sz="3200" dirty="0">
              <a:latin typeface="Times New Roman" pitchFamily="18" charset="0"/>
              <a:cs typeface="Times New Roman" pitchFamily="18" charset="0"/>
            </a:endParaRPr>
          </a:p>
          <a:p>
            <a:pPr>
              <a:lnSpc>
                <a:spcPct val="150000"/>
              </a:lnSpc>
            </a:pPr>
            <a:r>
              <a:rPr lang="ar-SA" sz="3200" dirty="0">
                <a:solidFill>
                  <a:schemeClr val="tx2">
                    <a:lumMod val="50000"/>
                    <a:lumOff val="50000"/>
                  </a:schemeClr>
                </a:solidFill>
              </a:rPr>
              <a:t>ثالثا : </a:t>
            </a:r>
            <a:r>
              <a:rPr lang="ar-SA" sz="3200" dirty="0">
                <a:latin typeface="Times New Roman" pitchFamily="18" charset="0"/>
                <a:cs typeface="Times New Roman" pitchFamily="18" charset="0"/>
              </a:rPr>
              <a:t>الحسابات الجارية</a:t>
            </a:r>
            <a:endParaRPr lang="en-US" sz="3200" dirty="0">
              <a:latin typeface="Times New Roman" pitchFamily="18" charset="0"/>
              <a:cs typeface="Times New Roman" pitchFamily="18" charset="0"/>
            </a:endParaRPr>
          </a:p>
          <a:p>
            <a:pPr>
              <a:lnSpc>
                <a:spcPct val="150000"/>
              </a:lnSpc>
            </a:pPr>
            <a:r>
              <a:rPr lang="ar-SA" sz="3200" dirty="0">
                <a:solidFill>
                  <a:schemeClr val="tx2">
                    <a:lumMod val="50000"/>
                    <a:lumOff val="50000"/>
                  </a:schemeClr>
                </a:solidFill>
              </a:rPr>
              <a:t>رابعا : </a:t>
            </a:r>
            <a:r>
              <a:rPr lang="ar-SA" sz="3200" dirty="0">
                <a:latin typeface="Times New Roman" pitchFamily="18" charset="0"/>
                <a:cs typeface="Times New Roman" pitchFamily="18" charset="0"/>
              </a:rPr>
              <a:t>الحسابات الوسيطة</a:t>
            </a:r>
            <a:endParaRPr lang="en-US" sz="3200" dirty="0">
              <a:latin typeface="Times New Roman" pitchFamily="18" charset="0"/>
              <a:cs typeface="Times New Roman" pitchFamily="18" charset="0"/>
            </a:endParaRPr>
          </a:p>
          <a:p>
            <a:pPr>
              <a:lnSpc>
                <a:spcPct val="150000"/>
              </a:lnSpc>
            </a:pPr>
            <a:r>
              <a:rPr lang="ar-SA" sz="3200" dirty="0">
                <a:solidFill>
                  <a:schemeClr val="tx2">
                    <a:lumMod val="50000"/>
                    <a:lumOff val="50000"/>
                  </a:schemeClr>
                </a:solidFill>
              </a:rPr>
              <a:t>خامسا : </a:t>
            </a:r>
            <a:r>
              <a:rPr lang="ar-SA" sz="3200" dirty="0">
                <a:latin typeface="Times New Roman" pitchFamily="18" charset="0"/>
                <a:cs typeface="Times New Roman" pitchFamily="18" charset="0"/>
              </a:rPr>
              <a:t>أمثلة محلولة</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685800"/>
            <a:ext cx="7848600" cy="2092881"/>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1 - </a:t>
            </a:r>
            <a:r>
              <a:rPr lang="ar-SA" sz="2800" b="1" dirty="0">
                <a:latin typeface="Times New Roman" pitchFamily="18" charset="0"/>
                <a:cs typeface="Times New Roman" pitchFamily="18" charset="0"/>
              </a:rPr>
              <a:t>فعند إنشاء العهدة المؤقتة يتطلب الأمر حجز النفقات على البنود المراد صرفها منها ولا يتم الخصم على بنود مصروفات الميزانية وإنما يجعل حساب العهد سلف مؤقتة باسم الموظف الذي بطرفه العهد مدينا، وذلك بتحرير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762000" y="2819400"/>
          <a:ext cx="7621270" cy="841248"/>
        </p:xfrm>
        <a:graphic>
          <a:graphicData uri="http://schemas.openxmlformats.org/drawingml/2006/table">
            <a:tbl>
              <a:tblPr rtl="1"/>
              <a:tblGrid>
                <a:gridCol w="1246662"/>
                <a:gridCol w="1207312"/>
                <a:gridCol w="5167296"/>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العهد – سلف مؤقتة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الحوالات أو أوامر الدفع</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609600"/>
            <a:ext cx="7391400" cy="800219"/>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2 – </a:t>
            </a:r>
            <a:r>
              <a:rPr lang="ar-SA" sz="2800" b="1" dirty="0">
                <a:latin typeface="Times New Roman" pitchFamily="18" charset="0"/>
                <a:cs typeface="Times New Roman" pitchFamily="18" charset="0"/>
              </a:rPr>
              <a:t>عند صرف قيمة الحوالة من الصندوق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14400" y="1295400"/>
          <a:ext cx="7545070" cy="841248"/>
        </p:xfrm>
        <a:graphic>
          <a:graphicData uri="http://schemas.openxmlformats.org/drawingml/2006/table">
            <a:tbl>
              <a:tblPr rtl="1"/>
              <a:tblGrid>
                <a:gridCol w="1234197"/>
                <a:gridCol w="1195241"/>
                <a:gridCol w="5115632"/>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990600" y="2514600"/>
            <a:ext cx="7467600" cy="800219"/>
          </a:xfrm>
          <a:prstGeom prst="rect">
            <a:avLst/>
          </a:prstGeom>
          <a:noFill/>
        </p:spPr>
        <p:txBody>
          <a:bodyPr wrap="square" rtlCol="1">
            <a:spAutoFit/>
          </a:bodyPr>
          <a:lstStyle/>
          <a:p>
            <a:r>
              <a:rPr lang="ar-SA" sz="2800" b="1" dirty="0">
                <a:latin typeface="Times New Roman" pitchFamily="18" charset="0"/>
                <a:cs typeface="Times New Roman" pitchFamily="18" charset="0"/>
              </a:rPr>
              <a:t>عند ورود إشعار من وزارة المالية يفيد بتحرير الشيك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914400" y="3505200"/>
          <a:ext cx="7468870" cy="841248"/>
        </p:xfrm>
        <a:graphic>
          <a:graphicData uri="http://schemas.openxmlformats.org/drawingml/2006/table">
            <a:tbl>
              <a:tblPr rtl="1"/>
              <a:tblGrid>
                <a:gridCol w="1221733"/>
                <a:gridCol w="1183170"/>
                <a:gridCol w="5063967"/>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85800"/>
            <a:ext cx="78486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عند تسوية العهدة بتقديم المستندات المؤيدة للصرف وتقديم إيصال توريد المبلغ المتبقي ( إن وجد ) للصندوق أو لخزينة مؤسسة النقد العربي السعودي أو أحد فروعها، يتم الخصم على بنود مصروفات الميزانية بمقدار ما تم صرفه فعلا، وذلك بتحرير إذن تسوية 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838200" y="3429000"/>
          <a:ext cx="7582535" cy="841248"/>
        </p:xfrm>
        <a:graphic>
          <a:graphicData uri="http://schemas.openxmlformats.org/drawingml/2006/table">
            <a:tbl>
              <a:tblPr rtl="1"/>
              <a:tblGrid>
                <a:gridCol w="1240325"/>
                <a:gridCol w="1201176"/>
                <a:gridCol w="5141034"/>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سلف مؤقتة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609600"/>
            <a:ext cx="7848600" cy="1384995"/>
          </a:xfrm>
          <a:prstGeom prst="rect">
            <a:avLst/>
          </a:prstGeom>
          <a:noFill/>
        </p:spPr>
        <p:txBody>
          <a:bodyPr wrap="square" rtlCol="1">
            <a:spAutoFit/>
          </a:bodyPr>
          <a:lstStyle/>
          <a:p>
            <a:r>
              <a:rPr lang="ar-SA" sz="2800" b="1" dirty="0">
                <a:latin typeface="Times New Roman" pitchFamily="18" charset="0"/>
                <a:cs typeface="Times New Roman" pitchFamily="18" charset="0"/>
              </a:rPr>
              <a:t>وإذا بقي شيء من السلفة المؤقتة فعلى من بعهدته السلفة أن يقوم بتوريد المبلغ المتبقي إلى صندوق الجهة الحكومية بمقتضى أمر قبض ، ويتم تحرير إذن تسوية يكون القيد من واقعه :</a:t>
            </a:r>
          </a:p>
        </p:txBody>
      </p:sp>
      <p:graphicFrame>
        <p:nvGraphicFramePr>
          <p:cNvPr id="3" name="جدول 2"/>
          <p:cNvGraphicFramePr>
            <a:graphicFrameLocks noGrp="1"/>
          </p:cNvGraphicFramePr>
          <p:nvPr/>
        </p:nvGraphicFramePr>
        <p:xfrm>
          <a:off x="838200" y="21336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سلف مؤقتة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838200" y="3276600"/>
            <a:ext cx="7696200" cy="1384995"/>
          </a:xfrm>
          <a:prstGeom prst="rect">
            <a:avLst/>
          </a:prstGeom>
          <a:noFill/>
        </p:spPr>
        <p:txBody>
          <a:bodyPr wrap="square" rtlCol="1">
            <a:spAutoFit/>
          </a:bodyPr>
          <a:lstStyle/>
          <a:p>
            <a:r>
              <a:rPr lang="ar-SA" sz="2800" b="1" dirty="0">
                <a:latin typeface="Times New Roman" pitchFamily="18" charset="0"/>
                <a:cs typeface="Times New Roman" pitchFamily="18" charset="0"/>
              </a:rPr>
              <a:t>وإذا كان توريد المبلغ قد تم عن طريق مؤسسة النقد العربي أو أحد فروعها أو أحد البنوك الوطنية أو أحد فروعها، يتم تحرير إذن تسوية يكون القيد من واقعه :</a:t>
            </a:r>
          </a:p>
        </p:txBody>
      </p:sp>
      <p:graphicFrame>
        <p:nvGraphicFramePr>
          <p:cNvPr id="5" name="جدول 4"/>
          <p:cNvGraphicFramePr>
            <a:graphicFrameLocks noGrp="1"/>
          </p:cNvGraphicFramePr>
          <p:nvPr/>
        </p:nvGraphicFramePr>
        <p:xfrm>
          <a:off x="838200" y="4800600"/>
          <a:ext cx="7697470" cy="841248"/>
        </p:xfrm>
        <a:graphic>
          <a:graphicData uri="http://schemas.openxmlformats.org/drawingml/2006/table">
            <a:tbl>
              <a:tblPr rtl="1"/>
              <a:tblGrid>
                <a:gridCol w="1259126"/>
                <a:gridCol w="1219383"/>
                <a:gridCol w="5218961"/>
              </a:tblGrid>
              <a:tr h="490728">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سلف مؤقتة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838200"/>
            <a:ext cx="7620000" cy="4585871"/>
          </a:xfrm>
          <a:prstGeom prst="rect">
            <a:avLst/>
          </a:prstGeom>
          <a:noFill/>
        </p:spPr>
        <p:txBody>
          <a:bodyPr wrap="square" rtlCol="1">
            <a:spAutoFit/>
          </a:bodyPr>
          <a:lstStyle/>
          <a:p>
            <a:r>
              <a:rPr lang="ar-SA" sz="3200" dirty="0">
                <a:solidFill>
                  <a:srgbClr val="00B050"/>
                </a:solidFill>
                <a:latin typeface="Times New Roman" pitchFamily="18" charset="0"/>
                <a:cs typeface="+mj-cs"/>
              </a:rPr>
              <a:t>ب / العهد سلف مستديمة </a:t>
            </a:r>
            <a:r>
              <a:rPr lang="ar-SA" sz="3200" dirty="0" smtClean="0">
                <a:solidFill>
                  <a:srgbClr val="00B050"/>
                </a:solidFill>
                <a:latin typeface="Times New Roman" pitchFamily="18" charset="0"/>
                <a:cs typeface="+mj-cs"/>
              </a:rPr>
              <a:t>:</a:t>
            </a:r>
          </a:p>
          <a:p>
            <a:endParaRPr lang="en-US" dirty="0">
              <a:solidFill>
                <a:srgbClr val="00B050"/>
              </a:solidFill>
              <a:latin typeface="Times New Roman" pitchFamily="18" charset="0"/>
              <a:cs typeface="+mj-cs"/>
            </a:endParaRPr>
          </a:p>
          <a:p>
            <a:r>
              <a:rPr lang="ar-SA" sz="2800" b="1" dirty="0">
                <a:latin typeface="Times New Roman" pitchFamily="18" charset="0"/>
                <a:cs typeface="Times New Roman" pitchFamily="18" charset="0"/>
              </a:rPr>
              <a:t>هي المبالغ التي تصرفها الوزارات والمصالح الحكومية لفروعها لتأمين نفقاتها الجزئية العاجلة التي لا تحتمل التأخير </a:t>
            </a:r>
            <a:r>
              <a:rPr lang="ar-SA" sz="2800" b="1" dirty="0" smtClean="0">
                <a:latin typeface="Times New Roman" pitchFamily="18" charset="0"/>
                <a:cs typeface="Times New Roman" pitchFamily="18" charset="0"/>
              </a:rPr>
              <a:t>.</a:t>
            </a:r>
          </a:p>
          <a:p>
            <a:endParaRPr lang="en-US" sz="20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يجب أن يتم تسوية السلفة نهائيا في نهاية السنة المالية ولا يجوز ترحيل أرصدتها إلى السنة المالية التالية باستثناء السلف المستديمة الخاصة بالسفارات والممثليات والمكاتب الحكومية الموجودة خارج المملكة شريطة أن يتم تسويتها خلال السنة المالية التالية وبحد أقصى ستة أشهر .</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838200"/>
            <a:ext cx="7924800" cy="5201424"/>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وعموما يجب مراعاة ما يلي بشأن السلف المستديمة </a:t>
            </a:r>
            <a:r>
              <a:rPr lang="ar-SA" sz="2800" b="1" dirty="0" smtClean="0">
                <a:solidFill>
                  <a:srgbClr val="00B050"/>
                </a:solidFill>
                <a:latin typeface="Times New Roman" pitchFamily="18" charset="0"/>
                <a:cs typeface="Times New Roman" pitchFamily="18" charset="0"/>
              </a:rPr>
              <a:t>:</a:t>
            </a:r>
          </a:p>
          <a:p>
            <a:endParaRPr lang="en-US" sz="1400" b="1" dirty="0">
              <a:solidFill>
                <a:srgbClr val="00B050"/>
              </a:solidFill>
              <a:latin typeface="Times New Roman" pitchFamily="18" charset="0"/>
              <a:cs typeface="Times New Roman" pitchFamily="18" charset="0"/>
            </a:endParaRPr>
          </a:p>
          <a:p>
            <a:pPr>
              <a:spcAft>
                <a:spcPts val="600"/>
              </a:spcAft>
            </a:pPr>
            <a:r>
              <a:rPr lang="ar-SA" sz="2800" b="1" dirty="0" smtClean="0">
                <a:solidFill>
                  <a:srgbClr val="00B050"/>
                </a:solidFill>
                <a:latin typeface="Times New Roman" pitchFamily="18" charset="0"/>
                <a:cs typeface="Times New Roman" pitchFamily="18" charset="0"/>
                <a:sym typeface="Wingdings"/>
              </a:rPr>
              <a:t></a:t>
            </a:r>
            <a:r>
              <a:rPr lang="ar-SA" sz="2800" b="1" dirty="0" smtClean="0">
                <a:latin typeface="Times New Roman" pitchFamily="18" charset="0"/>
                <a:cs typeface="Times New Roman" pitchFamily="18" charset="0"/>
              </a:rPr>
              <a:t> يصدر </a:t>
            </a:r>
            <a:r>
              <a:rPr lang="ar-SA" sz="2800" b="1" dirty="0">
                <a:latin typeface="Times New Roman" pitchFamily="18" charset="0"/>
                <a:cs typeface="Times New Roman" pitchFamily="18" charset="0"/>
              </a:rPr>
              <a:t>من الوزير المختص قرار بصرف السلفة لأول مرة </a:t>
            </a:r>
            <a:r>
              <a:rPr lang="ar-SA"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endParaRPr lang="ar-SA" sz="2800" b="1" dirty="0" smtClean="0">
              <a:latin typeface="Times New Roman" pitchFamily="18" charset="0"/>
              <a:cs typeface="Times New Roman" pitchFamily="18" charset="0"/>
            </a:endParaRPr>
          </a:p>
          <a:p>
            <a:pPr>
              <a:spcAft>
                <a:spcPts val="600"/>
              </a:spcAft>
            </a:pPr>
            <a:r>
              <a:rPr lang="ar-SA" sz="2800" b="1" dirty="0" smtClean="0">
                <a:solidFill>
                  <a:srgbClr val="00B050"/>
                </a:solidFill>
                <a:latin typeface="Times New Roman" pitchFamily="18" charset="0"/>
                <a:cs typeface="Times New Roman" pitchFamily="18" charset="0"/>
                <a:sym typeface="Wingdings"/>
              </a:rPr>
              <a:t> </a:t>
            </a:r>
            <a:r>
              <a:rPr lang="ar-SA" sz="2800" b="1" dirty="0" smtClean="0">
                <a:latin typeface="Times New Roman" pitchFamily="18" charset="0"/>
                <a:cs typeface="Times New Roman" pitchFamily="18" charset="0"/>
              </a:rPr>
              <a:t>يعاد النظر في مقدار السلفة المستديمة بعد مضي ثلاثة أشهر وتحدد قيمتها نهائيا على أساس متوسط الصرف في هذه المدة مضافا إليها النصف ( متوسط الصرف + 1/2 متوسط الصرف ) .</a:t>
            </a:r>
            <a:endParaRPr lang="en-US" sz="2800" b="1" dirty="0" smtClean="0">
              <a:latin typeface="Times New Roman" pitchFamily="18" charset="0"/>
              <a:cs typeface="Times New Roman" pitchFamily="18" charset="0"/>
            </a:endParaRPr>
          </a:p>
          <a:p>
            <a:pPr>
              <a:spcAft>
                <a:spcPts val="600"/>
              </a:spcAft>
            </a:pPr>
            <a:r>
              <a:rPr lang="en-US" sz="2800" b="1" dirty="0" smtClean="0">
                <a:solidFill>
                  <a:srgbClr val="00B050"/>
                </a:solidFill>
                <a:latin typeface="Times New Roman" pitchFamily="18" charset="0"/>
                <a:cs typeface="Times New Roman" pitchFamily="18" charset="0"/>
                <a:sym typeface="Wingdings"/>
              </a:rPr>
              <a:t></a:t>
            </a:r>
            <a:r>
              <a:rPr lang="ar-SA" sz="2800" b="1" dirty="0" smtClean="0">
                <a:latin typeface="Times New Roman" pitchFamily="18" charset="0"/>
                <a:cs typeface="Times New Roman" pitchFamily="18" charset="0"/>
              </a:rPr>
              <a:t> </a:t>
            </a:r>
            <a:r>
              <a:rPr lang="ar-SA" sz="2800" b="1" dirty="0">
                <a:latin typeface="Times New Roman" pitchFamily="18" charset="0"/>
                <a:cs typeface="Times New Roman" pitchFamily="18" charset="0"/>
              </a:rPr>
              <a:t>يستعاض المنصرف من نقود السلفة المستديمة كلما قاربت قيمة السلفة على النفاد أو في الخمسة أيام الأخيرة من كل شهر </a:t>
            </a:r>
            <a:endParaRPr lang="en-US" sz="2800" b="1" dirty="0">
              <a:latin typeface="Times New Roman" pitchFamily="18" charset="0"/>
              <a:cs typeface="Times New Roman" pitchFamily="18" charset="0"/>
            </a:endParaRPr>
          </a:p>
          <a:p>
            <a:pPr>
              <a:spcAft>
                <a:spcPts val="600"/>
              </a:spcAft>
            </a:pPr>
            <a:r>
              <a:rPr lang="en-US" sz="2800" b="1" dirty="0">
                <a:solidFill>
                  <a:srgbClr val="00B050"/>
                </a:solidFill>
                <a:latin typeface="Times New Roman" pitchFamily="18" charset="0"/>
                <a:cs typeface="Times New Roman" pitchFamily="18" charset="0"/>
                <a:sym typeface="Wingdings"/>
              </a:rPr>
              <a:t></a:t>
            </a:r>
            <a:r>
              <a:rPr lang="ar-SA" sz="2800" b="1" dirty="0">
                <a:latin typeface="Times New Roman" pitchFamily="18" charset="0"/>
                <a:cs typeface="Times New Roman" pitchFamily="18" charset="0"/>
              </a:rPr>
              <a:t> يتم تحديد مبلغ الاستعاضة بناء على كشف استعاضة المنصرف من السلفة المستديمة والذي يوضح أصل المبالغ المصروفة بكل مطالبة وقيمة الحسميات المستقطعة منها وصافي القيمة المصروفة .</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09600"/>
            <a:ext cx="7848600" cy="4201150"/>
          </a:xfrm>
          <a:prstGeom prst="rect">
            <a:avLst/>
          </a:prstGeom>
          <a:noFill/>
        </p:spPr>
        <p:txBody>
          <a:bodyPr wrap="square" rtlCol="1">
            <a:spAutoFit/>
          </a:bodyPr>
          <a:lstStyle/>
          <a:p>
            <a:pPr>
              <a:spcAft>
                <a:spcPts val="600"/>
              </a:spcAft>
            </a:pPr>
            <a:r>
              <a:rPr lang="ar-SA" sz="2800" b="1" dirty="0">
                <a:solidFill>
                  <a:srgbClr val="00B050"/>
                </a:solidFill>
                <a:latin typeface="Times New Roman" pitchFamily="18" charset="0"/>
                <a:cs typeface="Times New Roman" pitchFamily="18" charset="0"/>
              </a:rPr>
              <a:t>أنواع العهد سلف مستديمة :</a:t>
            </a:r>
            <a:endParaRPr lang="en-US" sz="2800" b="1" dirty="0">
              <a:solidFill>
                <a:srgbClr val="00B050"/>
              </a:solidFill>
              <a:latin typeface="Times New Roman" pitchFamily="18" charset="0"/>
              <a:cs typeface="Times New Roman" pitchFamily="18" charset="0"/>
            </a:endParaRPr>
          </a:p>
          <a:p>
            <a:pPr>
              <a:spcAft>
                <a:spcPts val="600"/>
              </a:spcAft>
            </a:pPr>
            <a:r>
              <a:rPr lang="ar-SA" sz="2800" b="1" dirty="0">
                <a:latin typeface="Times New Roman" pitchFamily="18" charset="0"/>
                <a:cs typeface="Times New Roman" pitchFamily="18" charset="0"/>
              </a:rPr>
              <a:t>يمكن تقسيمها إلى ثلاثة أنواع :</a:t>
            </a:r>
            <a:endParaRPr lang="en-US" sz="2800" b="1" dirty="0">
              <a:latin typeface="Times New Roman" pitchFamily="18" charset="0"/>
              <a:cs typeface="Times New Roman" pitchFamily="18" charset="0"/>
            </a:endParaRPr>
          </a:p>
          <a:p>
            <a:pPr>
              <a:spcAft>
                <a:spcPts val="600"/>
              </a:spcAft>
            </a:pPr>
            <a:r>
              <a:rPr lang="ar-SA" sz="2800" b="1" dirty="0">
                <a:solidFill>
                  <a:srgbClr val="00B050"/>
                </a:solidFill>
                <a:latin typeface="Times New Roman" pitchFamily="18" charset="0"/>
                <a:cs typeface="Times New Roman" pitchFamily="18" charset="0"/>
              </a:rPr>
              <a:t>أ ) </a:t>
            </a:r>
            <a:r>
              <a:rPr lang="ar-SA" sz="2800" b="1" dirty="0">
                <a:latin typeface="Times New Roman" pitchFamily="18" charset="0"/>
                <a:cs typeface="Times New Roman" pitchFamily="18" charset="0"/>
              </a:rPr>
              <a:t>سلف مستديمة تخصص للسفارات والممثليات والمكاتب الحكومية الموجودة خارج المملكة لحساب </a:t>
            </a:r>
            <a:r>
              <a:rPr lang="ar-SA" sz="2800" b="1" dirty="0">
                <a:solidFill>
                  <a:srgbClr val="00B050"/>
                </a:solidFill>
                <a:latin typeface="Times New Roman" pitchFamily="18" charset="0"/>
                <a:cs typeface="Times New Roman" pitchFamily="18" charset="0"/>
              </a:rPr>
              <a:t>راتب</a:t>
            </a:r>
            <a:r>
              <a:rPr lang="ar-SA" sz="2800" b="1" dirty="0">
                <a:latin typeface="Times New Roman" pitchFamily="18" charset="0"/>
                <a:cs typeface="Times New Roman" pitchFamily="18" charset="0"/>
              </a:rPr>
              <a:t> منسوبي السفارات والممثليات بما يعادل رواتبهم لمدة شهرين </a:t>
            </a:r>
            <a:r>
              <a:rPr lang="ar-SA" sz="2800" b="1" dirty="0" smtClean="0">
                <a:latin typeface="Times New Roman" pitchFamily="18" charset="0"/>
                <a:cs typeface="Times New Roman" pitchFamily="18" charset="0"/>
              </a:rPr>
              <a:t>.</a:t>
            </a:r>
          </a:p>
          <a:p>
            <a:pPr>
              <a:spcAft>
                <a:spcPts val="600"/>
              </a:spcAft>
            </a:pPr>
            <a:endParaRPr lang="en-US" sz="2800" b="1" dirty="0">
              <a:latin typeface="Times New Roman" pitchFamily="18" charset="0"/>
              <a:cs typeface="Times New Roman" pitchFamily="18" charset="0"/>
            </a:endParaRPr>
          </a:p>
          <a:p>
            <a:pPr>
              <a:spcAft>
                <a:spcPts val="600"/>
              </a:spcAft>
            </a:pPr>
            <a:r>
              <a:rPr lang="ar-SA" sz="2800" b="1" dirty="0">
                <a:solidFill>
                  <a:srgbClr val="00B050"/>
                </a:solidFill>
                <a:latin typeface="Times New Roman" pitchFamily="18" charset="0"/>
                <a:cs typeface="Times New Roman" pitchFamily="18" charset="0"/>
              </a:rPr>
              <a:t>1 – </a:t>
            </a:r>
            <a:r>
              <a:rPr lang="ar-SA" sz="2800" b="1" dirty="0">
                <a:latin typeface="Times New Roman" pitchFamily="18" charset="0"/>
                <a:cs typeface="Times New Roman" pitchFamily="18" charset="0"/>
              </a:rPr>
              <a:t>عند إنشاء السلفة يتم تحرير أمر اعتماد صرف يكون القيد من واقعه :</a:t>
            </a:r>
            <a:endParaRPr lang="en-US" sz="2800" b="1" dirty="0">
              <a:latin typeface="Times New Roman" pitchFamily="18" charset="0"/>
              <a:cs typeface="Times New Roman" pitchFamily="18" charset="0"/>
            </a:endParaRPr>
          </a:p>
          <a:p>
            <a:pPr>
              <a:spcAft>
                <a:spcPts val="600"/>
              </a:spcAft>
            </a:pPr>
            <a:endParaRPr lang="ar-SA" dirty="0"/>
          </a:p>
        </p:txBody>
      </p:sp>
      <p:graphicFrame>
        <p:nvGraphicFramePr>
          <p:cNvPr id="3" name="جدول 2"/>
          <p:cNvGraphicFramePr>
            <a:graphicFrameLocks noGrp="1"/>
          </p:cNvGraphicFramePr>
          <p:nvPr/>
        </p:nvGraphicFramePr>
        <p:xfrm>
          <a:off x="838200" y="45720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العهد سلف مستديمة ( باسم الفرع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مناولة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609600"/>
            <a:ext cx="8001000" cy="1661993"/>
          </a:xfrm>
          <a:prstGeom prst="rect">
            <a:avLst/>
          </a:prstGeom>
          <a:noFill/>
        </p:spPr>
        <p:txBody>
          <a:bodyPr wrap="square" rtlCol="1">
            <a:spAutoFit/>
          </a:bodyPr>
          <a:lstStyle/>
          <a:p>
            <a:r>
              <a:rPr lang="en-US" sz="2800" b="1" dirty="0">
                <a:solidFill>
                  <a:srgbClr val="00B050"/>
                </a:solidFill>
                <a:latin typeface="Times New Roman" pitchFamily="18" charset="0"/>
                <a:cs typeface="Times New Roman" pitchFamily="18" charset="0"/>
              </a:rPr>
              <a:t>2 </a:t>
            </a:r>
            <a:r>
              <a:rPr lang="ar-SA" sz="2800" b="1" dirty="0">
                <a:solidFill>
                  <a:srgbClr val="00B050"/>
                </a:solidFill>
                <a:latin typeface="Times New Roman" pitchFamily="18" charset="0"/>
                <a:cs typeface="Times New Roman" pitchFamily="18" charset="0"/>
              </a:rPr>
              <a:t>– </a:t>
            </a:r>
            <a:r>
              <a:rPr lang="ar-SA" sz="2800" b="1" dirty="0">
                <a:latin typeface="Times New Roman" pitchFamily="18" charset="0"/>
                <a:cs typeface="Times New Roman" pitchFamily="18" charset="0"/>
              </a:rPr>
              <a:t>وعند إصدار شيك لمقابلة أوامر الدفع وورود إشعار من وزارة المالية بذلك للإدارة المالية بالدائرة الحكومية التي يتبعها الفرع يتم 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14400" y="2057400"/>
          <a:ext cx="7658736" cy="841248"/>
        </p:xfrm>
        <a:graphic>
          <a:graphicData uri="http://schemas.openxmlformats.org/drawingml/2006/table">
            <a:tbl>
              <a:tblPr rtl="1"/>
              <a:tblGrid>
                <a:gridCol w="1252790"/>
                <a:gridCol w="1213248"/>
                <a:gridCol w="5192698"/>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762000" y="3352800"/>
            <a:ext cx="78486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وعند صرف المرتبات ترفع مستندات راتب كل شهر للدائرة الحكومية التي يتبعها الفرع للتعويض عنه وحتى تعود السلفة إلى ما كانت عليه مع تحميل بنود مصروفات الميزانية بالمبالغ المصروفة حيث تقوم الإدارة المالية بتحرير أمر اعتماد صرف يكون القيد من واقعه:</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761999" y="685800"/>
          <a:ext cx="7734936" cy="2523744"/>
        </p:xfrm>
        <a:graphic>
          <a:graphicData uri="http://schemas.openxmlformats.org/drawingml/2006/table">
            <a:tbl>
              <a:tblPr rtl="1"/>
              <a:tblGrid>
                <a:gridCol w="1265255"/>
                <a:gridCol w="1225319"/>
                <a:gridCol w="5244362"/>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endParaRPr lang="en-US" sz="2400" b="1" dirty="0" smtClean="0">
                        <a:latin typeface="Calibri"/>
                        <a:ea typeface="Calibri"/>
                        <a:cs typeface="Arial"/>
                      </a:endParaRPr>
                    </a:p>
                    <a:p>
                      <a:pPr marL="0" marR="0" algn="r" rtl="1">
                        <a:lnSpc>
                          <a:spcPct val="115000"/>
                        </a:lnSpc>
                        <a:spcBef>
                          <a:spcPts val="0"/>
                        </a:spcBef>
                        <a:spcAft>
                          <a:spcPts val="0"/>
                        </a:spcAft>
                      </a:pPr>
                      <a:r>
                        <a:rPr lang="en-US" sz="2400" b="1" dirty="0" smtClean="0">
                          <a:latin typeface="Calibri"/>
                          <a:ea typeface="Calibri"/>
                          <a:cs typeface="Arial"/>
                        </a:rPr>
                        <a:t>XXX</a:t>
                      </a:r>
                      <a:endParaRPr lang="en-US" sz="2400" b="1" dirty="0">
                        <a:latin typeface="Calibri"/>
                        <a:ea typeface="Calibri"/>
                        <a:cs typeface="Arial"/>
                      </a:endParaRPr>
                    </a:p>
                    <a:p>
                      <a:pPr marL="0" marR="0" algn="r" rtl="1">
                        <a:lnSpc>
                          <a:spcPct val="115000"/>
                        </a:lnSpc>
                        <a:spcBef>
                          <a:spcPts val="0"/>
                        </a:spcBef>
                        <a:spcAft>
                          <a:spcPts val="0"/>
                        </a:spcAft>
                      </a:pPr>
                      <a:endParaRPr lang="en-US" sz="2400" b="1" dirty="0" smtClean="0">
                        <a:latin typeface="Calibri"/>
                        <a:ea typeface="Calibri"/>
                        <a:cs typeface="Arial"/>
                      </a:endParaRPr>
                    </a:p>
                    <a:p>
                      <a:pPr marL="0" marR="0" algn="r" rtl="1">
                        <a:lnSpc>
                          <a:spcPct val="115000"/>
                        </a:lnSpc>
                        <a:spcBef>
                          <a:spcPts val="0"/>
                        </a:spcBef>
                        <a:spcAft>
                          <a:spcPts val="0"/>
                        </a:spcAft>
                      </a:pPr>
                      <a:r>
                        <a:rPr lang="en-US" sz="2400" b="1" dirty="0" smtClean="0">
                          <a:latin typeface="Calibri"/>
                          <a:ea typeface="Calibri"/>
                          <a:cs typeface="Arial"/>
                        </a:rPr>
                        <a:t>XXX</a:t>
                      </a:r>
                      <a:endParaRPr lang="en-US"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مذكورين</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المتنوعة ( باسم مصلحة معاشات التقاعد أو غيرها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مرتجع رواتب</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مناولة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3" name="مربع نص 2"/>
          <p:cNvSpPr txBox="1"/>
          <p:nvPr/>
        </p:nvSpPr>
        <p:spPr>
          <a:xfrm>
            <a:off x="762000" y="3505200"/>
            <a:ext cx="7696200" cy="1661993"/>
          </a:xfrm>
          <a:prstGeom prst="rect">
            <a:avLst/>
          </a:prstGeom>
          <a:noFill/>
        </p:spPr>
        <p:txBody>
          <a:bodyPr wrap="square" rtlCol="1">
            <a:spAutoFit/>
          </a:bodyPr>
          <a:lstStyle/>
          <a:p>
            <a:r>
              <a:rPr lang="ar-SA" sz="2800" b="1" dirty="0" smtClean="0">
                <a:solidFill>
                  <a:srgbClr val="00B050"/>
                </a:solidFill>
                <a:latin typeface="Times New Roman" pitchFamily="18" charset="0"/>
                <a:cs typeface="Times New Roman" pitchFamily="18" charset="0"/>
              </a:rPr>
              <a:t>4 – </a:t>
            </a:r>
            <a:r>
              <a:rPr lang="ar-SA" sz="2800" b="1" dirty="0" smtClean="0">
                <a:latin typeface="Times New Roman" pitchFamily="18" charset="0"/>
                <a:cs typeface="Times New Roman" pitchFamily="18" charset="0"/>
              </a:rPr>
              <a:t>وعند </a:t>
            </a:r>
            <a:r>
              <a:rPr lang="ar-SA" sz="2800" b="1" dirty="0">
                <a:latin typeface="Times New Roman" pitchFamily="18" charset="0"/>
                <a:cs typeface="Times New Roman" pitchFamily="18" charset="0"/>
              </a:rPr>
              <a:t>قيام وزارة المالية بتحرير شيك بمبلغ تعويض المرتبات، تقوم الإدارة المالية بالجهة الحكومية بتحرير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4" name="جدول 3"/>
          <p:cNvGraphicFramePr>
            <a:graphicFrameLocks noGrp="1"/>
          </p:cNvGraphicFramePr>
          <p:nvPr/>
        </p:nvGraphicFramePr>
        <p:xfrm>
          <a:off x="838200" y="50292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609600"/>
            <a:ext cx="7772400" cy="3385542"/>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ب ) </a:t>
            </a:r>
            <a:r>
              <a:rPr lang="ar-SA" sz="2800" b="1" dirty="0">
                <a:latin typeface="Times New Roman" pitchFamily="18" charset="0"/>
                <a:cs typeface="Times New Roman" pitchFamily="18" charset="0"/>
              </a:rPr>
              <a:t>سلف مستديمة تخصص للسفارات والممثليات والمكاتب الحكومية الموجودة خارج المملكة لمواجهة </a:t>
            </a:r>
            <a:r>
              <a:rPr lang="ar-SA" sz="2800" b="1" dirty="0">
                <a:solidFill>
                  <a:srgbClr val="00B050"/>
                </a:solidFill>
                <a:latin typeface="Times New Roman" pitchFamily="18" charset="0"/>
                <a:cs typeface="Times New Roman" pitchFamily="18" charset="0"/>
              </a:rPr>
              <a:t>المصاريف التشغيلية</a:t>
            </a:r>
            <a:r>
              <a:rPr lang="ar-SA" sz="2800" b="1" dirty="0">
                <a:latin typeface="Times New Roman" pitchFamily="18" charset="0"/>
                <a:cs typeface="Times New Roman" pitchFamily="18" charset="0"/>
              </a:rPr>
              <a:t>، وتحدد مبالغ هذه السلف على أساس تغطية مصروفات كل جهة لمدة شهرين وفق ما يخصص لها من اعتمادات في ميزانياتها الفرعية </a:t>
            </a:r>
            <a:r>
              <a:rPr lang="ar-SA" sz="2800" b="1" dirty="0" smtClean="0">
                <a:latin typeface="Times New Roman" pitchFamily="18" charset="0"/>
                <a:cs typeface="Times New Roman" pitchFamily="18" charset="0"/>
              </a:rPr>
              <a:t>.</a:t>
            </a:r>
          </a:p>
          <a:p>
            <a:endParaRPr lang="en-US" sz="2800" b="1" dirty="0">
              <a:latin typeface="Times New Roman" pitchFamily="18" charset="0"/>
              <a:cs typeface="Times New Roman" pitchFamily="18" charset="0"/>
            </a:endParaRPr>
          </a:p>
          <a:p>
            <a:r>
              <a:rPr lang="ar-SA" sz="2800" b="1" dirty="0">
                <a:solidFill>
                  <a:srgbClr val="00B050"/>
                </a:solidFill>
                <a:latin typeface="Times New Roman" pitchFamily="18" charset="0"/>
                <a:cs typeface="Times New Roman" pitchFamily="18" charset="0"/>
              </a:rPr>
              <a:t>1 - </a:t>
            </a:r>
            <a:r>
              <a:rPr lang="ar-SA" sz="2800" b="1" dirty="0">
                <a:latin typeface="Times New Roman" pitchFamily="18" charset="0"/>
                <a:cs typeface="Times New Roman" pitchFamily="18" charset="0"/>
              </a:rPr>
              <a:t>عند إنشاء السلفة يتم تحرير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1066800" y="3886200"/>
          <a:ext cx="7430135" cy="841248"/>
        </p:xfrm>
        <a:graphic>
          <a:graphicData uri="http://schemas.openxmlformats.org/drawingml/2006/table">
            <a:tbl>
              <a:tblPr rtl="1"/>
              <a:tblGrid>
                <a:gridCol w="1215397"/>
                <a:gridCol w="1177033"/>
                <a:gridCol w="5037705"/>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العهد سلف مستديمة ( باسم الفرع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مناولة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09600" y="457200"/>
            <a:ext cx="8001000" cy="5632311"/>
          </a:xfrm>
          <a:prstGeom prst="rect">
            <a:avLst/>
          </a:prstGeom>
          <a:noFill/>
        </p:spPr>
        <p:txBody>
          <a:bodyPr wrap="square" rtlCol="1">
            <a:spAutoFit/>
          </a:bodyPr>
          <a:lstStyle/>
          <a:p>
            <a:r>
              <a:rPr lang="ar-SA" sz="3600" dirty="0">
                <a:solidFill>
                  <a:schemeClr val="tx2">
                    <a:lumMod val="50000"/>
                    <a:lumOff val="50000"/>
                  </a:schemeClr>
                </a:solidFill>
              </a:rPr>
              <a:t>حسابات التسوية :</a:t>
            </a:r>
          </a:p>
          <a:p>
            <a:endParaRPr lang="en-US" sz="800" dirty="0">
              <a:latin typeface="Times New Roman" pitchFamily="18" charset="0"/>
              <a:cs typeface="Times New Roman" pitchFamily="18" charset="0"/>
            </a:endParaRPr>
          </a:p>
          <a:p>
            <a:r>
              <a:rPr lang="en-US" sz="3200" b="1" dirty="0" smtClean="0">
                <a:latin typeface="Times New Roman" pitchFamily="18" charset="0"/>
                <a:cs typeface="Times New Roman" pitchFamily="18" charset="0"/>
                <a:sym typeface="Wingdings"/>
              </a:rPr>
              <a:t> </a:t>
            </a:r>
            <a:r>
              <a:rPr lang="en-US" sz="3200" b="1" dirty="0" smtClean="0">
                <a:solidFill>
                  <a:schemeClr val="tx2">
                    <a:lumMod val="50000"/>
                    <a:lumOff val="50000"/>
                  </a:schemeClr>
                </a:solidFill>
                <a:latin typeface="Times New Roman" pitchFamily="18" charset="0"/>
                <a:cs typeface="Times New Roman" pitchFamily="18" charset="0"/>
                <a:sym typeface="Wingdings"/>
              </a:rPr>
              <a:t></a:t>
            </a:r>
            <a:r>
              <a:rPr lang="en-US" sz="3200" b="1" dirty="0" smtClean="0">
                <a:latin typeface="Times New Roman" pitchFamily="18" charset="0"/>
                <a:cs typeface="Times New Roman" pitchFamily="18" charset="0"/>
              </a:rPr>
              <a:t> </a:t>
            </a:r>
            <a:r>
              <a:rPr lang="ar-SA" sz="3200" b="1" dirty="0">
                <a:latin typeface="Times New Roman" pitchFamily="18" charset="0"/>
                <a:cs typeface="Times New Roman" pitchFamily="18" charset="0"/>
              </a:rPr>
              <a:t>يقيد بها المبالغ التي لا يتسنى خصمها على بنود المصروفات أو إضافتها لبنود الإيرادات مباشرة لكونها لا تمثل مصروفا أو إيرادا بعد أو لعدم استيفاء المستندات أو الإجراءات المقررة </a:t>
            </a:r>
            <a:r>
              <a:rPr lang="ar-SA" sz="3200" b="1" dirty="0" smtClean="0">
                <a:latin typeface="Times New Roman" pitchFamily="18" charset="0"/>
                <a:cs typeface="Times New Roman" pitchFamily="18" charset="0"/>
              </a:rPr>
              <a:t>.</a:t>
            </a:r>
          </a:p>
          <a:p>
            <a:endParaRPr lang="en-US" sz="1400" dirty="0">
              <a:solidFill>
                <a:schemeClr val="tx2">
                  <a:lumMod val="50000"/>
                  <a:lumOff val="50000"/>
                </a:schemeClr>
              </a:solidFill>
              <a:latin typeface="Times New Roman" pitchFamily="18" charset="0"/>
              <a:cs typeface="Times New Roman" pitchFamily="18" charset="0"/>
            </a:endParaRPr>
          </a:p>
          <a:p>
            <a:r>
              <a:rPr lang="ar-SA" sz="3200" b="1" dirty="0" smtClean="0">
                <a:solidFill>
                  <a:schemeClr val="tx2">
                    <a:lumMod val="50000"/>
                    <a:lumOff val="50000"/>
                  </a:schemeClr>
                </a:solidFill>
                <a:latin typeface="Times New Roman" pitchFamily="18" charset="0"/>
                <a:cs typeface="Times New Roman" pitchFamily="18" charset="0"/>
                <a:sym typeface="Wingdings"/>
              </a:rPr>
              <a:t> </a:t>
            </a:r>
            <a:r>
              <a:rPr lang="ar-SA" sz="3200" b="1" dirty="0" smtClean="0">
                <a:latin typeface="Times New Roman" pitchFamily="18" charset="0"/>
                <a:cs typeface="Times New Roman" pitchFamily="18" charset="0"/>
              </a:rPr>
              <a:t>كما </a:t>
            </a:r>
            <a:r>
              <a:rPr lang="ar-SA" sz="3200" b="1" dirty="0">
                <a:latin typeface="Times New Roman" pitchFamily="18" charset="0"/>
                <a:cs typeface="Times New Roman" pitchFamily="18" charset="0"/>
              </a:rPr>
              <a:t>يقيد بها المبالغ التي تصرف ولا تكون بطبيعتها مصروفات ميزانية مثل الصرف بالإزالة من حسابات الأمانات أو الصرف على حسابات العهد </a:t>
            </a:r>
            <a:r>
              <a:rPr lang="ar-SA" sz="3200" b="1" dirty="0" smtClean="0">
                <a:latin typeface="Times New Roman" pitchFamily="18" charset="0"/>
                <a:cs typeface="Times New Roman" pitchFamily="18" charset="0"/>
              </a:rPr>
              <a:t>.</a:t>
            </a:r>
          </a:p>
          <a:p>
            <a:endParaRPr lang="en-US" sz="1400" dirty="0">
              <a:latin typeface="Times New Roman" pitchFamily="18" charset="0"/>
              <a:cs typeface="Times New Roman" pitchFamily="18" charset="0"/>
            </a:endParaRPr>
          </a:p>
          <a:p>
            <a:r>
              <a:rPr lang="en-US" sz="3200" b="1" dirty="0">
                <a:solidFill>
                  <a:schemeClr val="tx2">
                    <a:lumMod val="50000"/>
                    <a:lumOff val="50000"/>
                  </a:schemeClr>
                </a:solidFill>
                <a:latin typeface="Times New Roman" pitchFamily="18" charset="0"/>
                <a:cs typeface="Times New Roman" pitchFamily="18" charset="0"/>
                <a:sym typeface="Wingdings"/>
              </a:rPr>
              <a:t></a:t>
            </a:r>
            <a:r>
              <a:rPr lang="ar-SA" sz="3200" b="1" dirty="0">
                <a:latin typeface="Times New Roman" pitchFamily="18" charset="0"/>
                <a:cs typeface="Times New Roman" pitchFamily="18" charset="0"/>
              </a:rPr>
              <a:t> وكذلك يقيد بها الحسابات الجارية والحسابات الوسيطة .</a:t>
            </a:r>
            <a:endParaRPr lang="en-US" sz="3200" dirty="0">
              <a:latin typeface="Times New Roman" pitchFamily="18" charset="0"/>
              <a:cs typeface="Times New Roman" pitchFamily="18" charset="0"/>
            </a:endParaRPr>
          </a:p>
          <a:p>
            <a:endParaRPr lang="ar-SA"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09600"/>
            <a:ext cx="77724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2 – </a:t>
            </a:r>
            <a:r>
              <a:rPr lang="ar-SA" sz="2800" b="1" dirty="0">
                <a:latin typeface="Times New Roman" pitchFamily="18" charset="0"/>
                <a:cs typeface="Times New Roman" pitchFamily="18" charset="0"/>
              </a:rPr>
              <a:t>وبعد صرف النفقات الخاصة بالفرع ترفع مستنداتها شهريا للدائرة الحكومية التي يتبعها الفرع للتعويض عنها وحتى تعود السلفة إلى </a:t>
            </a:r>
            <a:r>
              <a:rPr lang="ar-SA" sz="2800" b="1" dirty="0" smtClean="0">
                <a:latin typeface="Times New Roman" pitchFamily="18" charset="0"/>
                <a:cs typeface="Times New Roman" pitchFamily="18" charset="0"/>
              </a:rPr>
              <a:t>ما كانت </a:t>
            </a:r>
            <a:r>
              <a:rPr lang="ar-SA" sz="2800" b="1" dirty="0">
                <a:latin typeface="Times New Roman" pitchFamily="18" charset="0"/>
                <a:cs typeface="Times New Roman" pitchFamily="18" charset="0"/>
              </a:rPr>
              <a:t>عليه مع تحميل بنود مصروفات الميزانية بالمبالغ المصروفة حيث تقوم الإدارة المالية بتحرير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838200" y="2895600"/>
          <a:ext cx="7582536" cy="841248"/>
        </p:xfrm>
        <a:graphic>
          <a:graphicData uri="http://schemas.openxmlformats.org/drawingml/2006/table">
            <a:tbl>
              <a:tblPr rtl="1"/>
              <a:tblGrid>
                <a:gridCol w="1240326"/>
                <a:gridCol w="1201176"/>
                <a:gridCol w="5141034"/>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مناولة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838200" y="3886200"/>
            <a:ext cx="75438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وعند إصدار الشيك الخاص بأمر الدفع وورود إشعار بذلك للإدارة المالية بالجهة الحكومية يتم 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762000" y="53340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685800"/>
            <a:ext cx="80772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ج ) </a:t>
            </a:r>
            <a:r>
              <a:rPr lang="ar-SA" sz="2800" b="1" dirty="0">
                <a:latin typeface="Times New Roman" pitchFamily="18" charset="0"/>
                <a:cs typeface="Times New Roman" pitchFamily="18" charset="0"/>
              </a:rPr>
              <a:t>سلفة مستديمة تخصص للفروع الموجودة </a:t>
            </a:r>
            <a:r>
              <a:rPr lang="ar-SA" sz="2800" b="1" dirty="0">
                <a:solidFill>
                  <a:srgbClr val="00B050"/>
                </a:solidFill>
                <a:latin typeface="Times New Roman" pitchFamily="18" charset="0"/>
                <a:cs typeface="Times New Roman" pitchFamily="18" charset="0"/>
              </a:rPr>
              <a:t>داخل</a:t>
            </a:r>
            <a:r>
              <a:rPr lang="ar-SA" sz="2800" b="1" dirty="0">
                <a:latin typeface="Times New Roman" pitchFamily="18" charset="0"/>
                <a:cs typeface="Times New Roman" pitchFamily="18" charset="0"/>
              </a:rPr>
              <a:t> المملكة لمقابلة النفقات العاجلة التي لا تحتمل التأخير بفروع الوزارات والدوائر الحكومية بحيث لا تتجاوز قيمة السلفة مائة ألف ريال </a:t>
            </a:r>
            <a:r>
              <a:rPr lang="ar-SA"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ar-SA" sz="2800" b="1" dirty="0">
                <a:solidFill>
                  <a:srgbClr val="00B050"/>
                </a:solidFill>
                <a:latin typeface="Times New Roman" pitchFamily="18" charset="0"/>
                <a:cs typeface="Times New Roman" pitchFamily="18" charset="0"/>
              </a:rPr>
              <a:t>1 - </a:t>
            </a:r>
            <a:r>
              <a:rPr lang="ar-SA" sz="2800" b="1" dirty="0">
                <a:latin typeface="Times New Roman" pitchFamily="18" charset="0"/>
                <a:cs typeface="Times New Roman" pitchFamily="18" charset="0"/>
              </a:rPr>
              <a:t>عند صرف السلفة يتم تحرير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90600" y="2971800"/>
          <a:ext cx="7619999" cy="841248"/>
        </p:xfrm>
        <a:graphic>
          <a:graphicData uri="http://schemas.openxmlformats.org/drawingml/2006/table">
            <a:tbl>
              <a:tblPr rtl="1"/>
              <a:tblGrid>
                <a:gridCol w="1246454"/>
                <a:gridCol w="1207111"/>
                <a:gridCol w="5166434"/>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العهد سلف مستديمة ( باسم الفرع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مناولة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838200" y="4038600"/>
            <a:ext cx="77724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2 – </a:t>
            </a:r>
            <a:r>
              <a:rPr lang="ar-SA" sz="2800" b="1" dirty="0">
                <a:latin typeface="Times New Roman" pitchFamily="18" charset="0"/>
                <a:cs typeface="Times New Roman" pitchFamily="18" charset="0"/>
              </a:rPr>
              <a:t>عند ورود إشعار من وزارة المالية بما يفيد إصدار شيك بمبلغ السلفة تقوم الإدارة المالية بالجهة الحكومية بتحرير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990600" y="5410200"/>
          <a:ext cx="7621270" cy="841248"/>
        </p:xfrm>
        <a:graphic>
          <a:graphicData uri="http://schemas.openxmlformats.org/drawingml/2006/table">
            <a:tbl>
              <a:tblPr rtl="1"/>
              <a:tblGrid>
                <a:gridCol w="1246662"/>
                <a:gridCol w="1207312"/>
                <a:gridCol w="5167296"/>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85800"/>
            <a:ext cx="7924800" cy="2092881"/>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ويتم تعويض السلفة كلما قاربت قيمتها على النفاد، حتى تعود السلفة إلى ما كانت عليه مع تحميل بنود مصروفات الميزانية بالمبالغ المصروفة حتى تقوم الإدارة المالية بالدائرة الحكومية التي يتبعها الفرع بتحرير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1329472" y="2590800"/>
          <a:ext cx="7243664" cy="841248"/>
        </p:xfrm>
        <a:graphic>
          <a:graphicData uri="http://schemas.openxmlformats.org/drawingml/2006/table">
            <a:tbl>
              <a:tblPr rtl="1"/>
              <a:tblGrid>
                <a:gridCol w="710247"/>
                <a:gridCol w="1237390"/>
                <a:gridCol w="5296027"/>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أوامر الدفع ( باسم من يعهد إليه بالسلفة )</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609600" y="3733800"/>
            <a:ext cx="80010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4 - </a:t>
            </a:r>
            <a:r>
              <a:rPr lang="ar-SA" sz="2800" b="1" dirty="0">
                <a:latin typeface="Times New Roman" pitchFamily="18" charset="0"/>
                <a:cs typeface="Times New Roman" pitchFamily="18" charset="0"/>
              </a:rPr>
              <a:t>عند ورود إشعار من وزارة المالية بتحرير شيك بالمبلغ تقوم الإدارة المالية التابع لها الفرع بتحرير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838200" y="53340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أوامر الدفع</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جاري وزارة المالية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381000"/>
            <a:ext cx="79248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5 – </a:t>
            </a:r>
            <a:r>
              <a:rPr lang="ar-SA" sz="2800" b="1" dirty="0">
                <a:latin typeface="Times New Roman" pitchFamily="18" charset="0"/>
                <a:cs typeface="Times New Roman" pitchFamily="18" charset="0"/>
              </a:rPr>
              <a:t>وعند تسديد السلفة أثناء السنة المالية أو في نهايتها بتوفر المستندات المؤيدة للصرف من السلفة كليا تقوم الإدارة المالية بتحرير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990600" y="1752600"/>
          <a:ext cx="7545070" cy="841248"/>
        </p:xfrm>
        <a:graphic>
          <a:graphicData uri="http://schemas.openxmlformats.org/drawingml/2006/table">
            <a:tbl>
              <a:tblPr rtl="1"/>
              <a:tblGrid>
                <a:gridCol w="1234197"/>
                <a:gridCol w="1195241"/>
                <a:gridCol w="5115632"/>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المصروفات ( البنود المختصة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العهد سلف مستديمة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685800" y="2667000"/>
            <a:ext cx="7772400" cy="2523768"/>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a:t>
            </a:r>
            <a:r>
              <a:rPr lang="ar-SA" sz="2800" b="1" dirty="0">
                <a:latin typeface="Times New Roman" pitchFamily="18" charset="0"/>
                <a:cs typeface="Times New Roman" pitchFamily="18" charset="0"/>
              </a:rPr>
              <a:t>أما في حالة توفر جزء من المستندات المؤيدة للصرف من السلفة المستديمة فعلى من يعهد إليه بهذه السلفة توريد المبلغ المتبقي إلى صندوق الجهة الحكومية أو عن طريق مؤسسة النقد العربي أو أحد فروعها أو أحد البنوك الوطنية أو أحد فروعها، وتجري الإدارة المالية بالجهة الحكومية قيد التسوية التالي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914400" y="4876800"/>
          <a:ext cx="7696200" cy="1402080"/>
        </p:xfrm>
        <a:graphic>
          <a:graphicData uri="http://schemas.openxmlformats.org/drawingml/2006/table">
            <a:tbl>
              <a:tblPr rtl="1"/>
              <a:tblGrid>
                <a:gridCol w="1258918"/>
                <a:gridCol w="1219182"/>
                <a:gridCol w="5218100"/>
              </a:tblGrid>
              <a:tr h="0">
                <a:tc>
                  <a:txBody>
                    <a:bodyPr/>
                    <a:lstStyle/>
                    <a:p>
                      <a:pPr marL="0" marR="0" algn="r" rtl="0">
                        <a:lnSpc>
                          <a:spcPct val="115000"/>
                        </a:lnSpc>
                        <a:spcBef>
                          <a:spcPts val="0"/>
                        </a:spcBef>
                        <a:spcAft>
                          <a:spcPts val="0"/>
                        </a:spcAft>
                      </a:pPr>
                      <a:endParaRPr lang="en-US" sz="2000" b="1" dirty="0">
                        <a:solidFill>
                          <a:schemeClr val="tx1"/>
                        </a:solidFill>
                        <a:latin typeface="Calibri"/>
                        <a:ea typeface="Calibri"/>
                        <a:cs typeface="Arial"/>
                      </a:endParaRPr>
                    </a:p>
                    <a:p>
                      <a:pPr marL="0" marR="0" algn="r" rtl="1">
                        <a:lnSpc>
                          <a:spcPct val="115000"/>
                        </a:lnSpc>
                        <a:spcBef>
                          <a:spcPts val="0"/>
                        </a:spcBef>
                        <a:spcAft>
                          <a:spcPts val="0"/>
                        </a:spcAft>
                      </a:pPr>
                      <a:r>
                        <a:rPr lang="en-US" sz="2000" b="1" dirty="0">
                          <a:solidFill>
                            <a:schemeClr val="tx1"/>
                          </a:solidFill>
                          <a:latin typeface="Calibri"/>
                          <a:ea typeface="Calibri"/>
                          <a:cs typeface="Arial"/>
                        </a:rPr>
                        <a:t>XXX</a:t>
                      </a:r>
                    </a:p>
                    <a:p>
                      <a:pPr marL="0" marR="0" algn="r" rtl="1">
                        <a:lnSpc>
                          <a:spcPct val="115000"/>
                        </a:lnSpc>
                        <a:spcBef>
                          <a:spcPts val="0"/>
                        </a:spcBef>
                        <a:spcAft>
                          <a:spcPts val="0"/>
                        </a:spcAft>
                      </a:pPr>
                      <a:r>
                        <a:rPr lang="en-US" sz="2000" b="1" dirty="0">
                          <a:solidFill>
                            <a:schemeClr val="tx1"/>
                          </a:solidFill>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000" b="1" dirty="0">
                        <a:solidFill>
                          <a:schemeClr val="tx1"/>
                        </a:solidFill>
                        <a:latin typeface="Calibri"/>
                        <a:ea typeface="Calibri"/>
                        <a:cs typeface="Arial"/>
                      </a:endParaRPr>
                    </a:p>
                    <a:p>
                      <a:pPr marL="0" marR="0" algn="r" rtl="1">
                        <a:lnSpc>
                          <a:spcPct val="115000"/>
                        </a:lnSpc>
                        <a:spcBef>
                          <a:spcPts val="0"/>
                        </a:spcBef>
                        <a:spcAft>
                          <a:spcPts val="0"/>
                        </a:spcAft>
                      </a:pPr>
                      <a:endParaRPr lang="en-US" sz="2000" b="1" dirty="0" smtClean="0">
                        <a:solidFill>
                          <a:schemeClr val="tx1"/>
                        </a:solidFill>
                        <a:latin typeface="Calibri"/>
                        <a:ea typeface="Calibri"/>
                        <a:cs typeface="Arial"/>
                      </a:endParaRPr>
                    </a:p>
                    <a:p>
                      <a:pPr marL="0" marR="0" algn="r" rtl="1">
                        <a:lnSpc>
                          <a:spcPct val="115000"/>
                        </a:lnSpc>
                        <a:spcBef>
                          <a:spcPts val="0"/>
                        </a:spcBef>
                        <a:spcAft>
                          <a:spcPts val="0"/>
                        </a:spcAft>
                      </a:pPr>
                      <a:endParaRPr lang="en-US" sz="2000" b="1" dirty="0" smtClean="0">
                        <a:solidFill>
                          <a:schemeClr val="tx1"/>
                        </a:solidFill>
                        <a:latin typeface="Calibri"/>
                        <a:ea typeface="Calibri"/>
                        <a:cs typeface="Arial"/>
                      </a:endParaRPr>
                    </a:p>
                    <a:p>
                      <a:pPr marL="0" marR="0" algn="r" rtl="1">
                        <a:lnSpc>
                          <a:spcPct val="115000"/>
                        </a:lnSpc>
                        <a:spcBef>
                          <a:spcPts val="0"/>
                        </a:spcBef>
                        <a:spcAft>
                          <a:spcPts val="0"/>
                        </a:spcAft>
                      </a:pPr>
                      <a:r>
                        <a:rPr lang="en-US" sz="2000" b="1" dirty="0" smtClean="0">
                          <a:solidFill>
                            <a:schemeClr val="tx1"/>
                          </a:solidFill>
                          <a:latin typeface="Calibri"/>
                          <a:ea typeface="Calibri"/>
                          <a:cs typeface="Arial"/>
                        </a:rPr>
                        <a:t>XXX</a:t>
                      </a:r>
                      <a:endParaRPr lang="en-US" sz="2000" b="1" dirty="0">
                        <a:solidFill>
                          <a:schemeClr val="tx1"/>
                        </a:solidFill>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000" b="1" dirty="0">
                          <a:solidFill>
                            <a:schemeClr val="tx1"/>
                          </a:solidFill>
                          <a:latin typeface="Calibri"/>
                          <a:ea typeface="Calibri"/>
                          <a:cs typeface="Arial"/>
                        </a:rPr>
                        <a:t>مذكورين</a:t>
                      </a:r>
                      <a:endParaRPr lang="en-US" sz="2000" b="1" dirty="0">
                        <a:solidFill>
                          <a:schemeClr val="tx1"/>
                        </a:solidFill>
                        <a:latin typeface="Calibri"/>
                        <a:ea typeface="Calibri"/>
                        <a:cs typeface="Arial"/>
                      </a:endParaRPr>
                    </a:p>
                    <a:p>
                      <a:pPr marL="0" marR="0" algn="r" rtl="1">
                        <a:lnSpc>
                          <a:spcPct val="115000"/>
                        </a:lnSpc>
                        <a:spcBef>
                          <a:spcPts val="0"/>
                        </a:spcBef>
                        <a:spcAft>
                          <a:spcPts val="0"/>
                        </a:spcAft>
                      </a:pPr>
                      <a:r>
                        <a:rPr lang="ar-SA" sz="2000" b="1" dirty="0">
                          <a:solidFill>
                            <a:schemeClr val="tx1"/>
                          </a:solidFill>
                          <a:latin typeface="Calibri"/>
                          <a:ea typeface="Calibri"/>
                          <a:cs typeface="Arial"/>
                        </a:rPr>
                        <a:t>حـ / المصروفات ( البنود المختصة )</a:t>
                      </a:r>
                      <a:endParaRPr lang="en-US" sz="2000" b="1" dirty="0">
                        <a:solidFill>
                          <a:schemeClr val="tx1"/>
                        </a:solidFill>
                        <a:latin typeface="Calibri"/>
                        <a:ea typeface="Calibri"/>
                        <a:cs typeface="Arial"/>
                      </a:endParaRPr>
                    </a:p>
                    <a:p>
                      <a:pPr marL="0" marR="0" algn="r" rtl="1">
                        <a:lnSpc>
                          <a:spcPct val="115000"/>
                        </a:lnSpc>
                        <a:spcBef>
                          <a:spcPts val="0"/>
                        </a:spcBef>
                        <a:spcAft>
                          <a:spcPts val="0"/>
                        </a:spcAft>
                      </a:pPr>
                      <a:r>
                        <a:rPr lang="ar-SA" sz="2000" b="1" dirty="0">
                          <a:solidFill>
                            <a:schemeClr val="tx1"/>
                          </a:solidFill>
                          <a:latin typeface="Calibri"/>
                          <a:ea typeface="Calibri"/>
                          <a:cs typeface="Arial"/>
                        </a:rPr>
                        <a:t>حـ / الصندوق أو جاري وزارة المالية ( حسب جهة الإيداع )</a:t>
                      </a:r>
                      <a:endParaRPr lang="en-US" sz="2000" b="1" dirty="0">
                        <a:solidFill>
                          <a:schemeClr val="tx1"/>
                        </a:solidFill>
                        <a:latin typeface="Calibri"/>
                        <a:ea typeface="Calibri"/>
                        <a:cs typeface="Arial"/>
                      </a:endParaRPr>
                    </a:p>
                    <a:p>
                      <a:pPr marL="0" marR="0" algn="r" rtl="1">
                        <a:lnSpc>
                          <a:spcPct val="115000"/>
                        </a:lnSpc>
                        <a:spcBef>
                          <a:spcPts val="0"/>
                        </a:spcBef>
                        <a:spcAft>
                          <a:spcPts val="0"/>
                        </a:spcAft>
                      </a:pPr>
                      <a:r>
                        <a:rPr lang="ar-SA" sz="2000" b="1" dirty="0">
                          <a:solidFill>
                            <a:schemeClr val="tx1"/>
                          </a:solidFill>
                          <a:latin typeface="Calibri"/>
                          <a:ea typeface="Calibri"/>
                          <a:cs typeface="Arial"/>
                        </a:rPr>
                        <a:t>  حـ / العهد سلف مستديمة</a:t>
                      </a:r>
                      <a:endParaRPr lang="en-US" sz="2000" b="1" dirty="0">
                        <a:solidFill>
                          <a:schemeClr val="tx1"/>
                        </a:solidFill>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077200" cy="3505200"/>
          </a:xfrm>
        </p:spPr>
        <p:txBody>
          <a:bodyPr>
            <a:normAutofit/>
          </a:bodyPr>
          <a:lstStyle/>
          <a:p>
            <a:pPr marL="514350" indent="-514350">
              <a:buNone/>
            </a:pPr>
            <a:r>
              <a:rPr lang="ar-SA" sz="22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(1) الدفعات المقدمة للمتعهد:</a:t>
            </a:r>
          </a:p>
          <a:p>
            <a:pPr marL="514350" indent="-514350">
              <a:buNone/>
            </a:pPr>
            <a:r>
              <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يجوز للجهة الحكومية صرف دفعة مقدمة في حدود 10% من قيمة العقد عند توقيعه, مقابل خطاب ضمان مساوٍ لهذة القيمة وبشرط كفاية الاعتمادات المالية, وتحسم الدفعة على أقساط من مستحقات المتعهد أو المقاول وفقاً لدرجة تقدم العمل أو الخدمات المؤداة أو السلع الموردة.</a:t>
            </a:r>
          </a:p>
          <a:p>
            <a:pPr marL="514350" indent="-514350">
              <a:buNone/>
            </a:pPr>
            <a:r>
              <a:rPr lang="ar-SA" sz="1900" b="1" spc="-100" dirty="0" smtClean="0">
                <a:ln w="3200">
                  <a:solidFill>
                    <a:schemeClr val="bg2">
                      <a:shade val="75000"/>
                      <a:alpha val="25000"/>
                    </a:schemeClr>
                  </a:solidFill>
                  <a:prstDash val="solid"/>
                  <a:round/>
                </a:ln>
                <a:solidFill>
                  <a:schemeClr val="accent1">
                    <a:lumMod val="75000"/>
                  </a:schemeClr>
                </a:solidFill>
                <a:latin typeface="Arial Unicode MS" pitchFamily="34" charset="-128"/>
                <a:ea typeface="Arial Unicode MS" pitchFamily="34" charset="-128"/>
                <a:cs typeface="Arial Unicode MS" pitchFamily="34" charset="-128"/>
              </a:rPr>
              <a:t>    أ /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فعند صرف الدفعة للمتعهد يتم تحرير أمر اعتماد صرف يكون القيد من واقعه: </a:t>
            </a:r>
          </a:p>
          <a:p>
            <a:pPr marL="514350" indent="-514350">
              <a:buNone/>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indent="-514350">
              <a:buNone/>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indent="-514350">
              <a:buNone/>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indent="-514350">
              <a:buNone/>
            </a:pPr>
            <a:r>
              <a:rPr lang="ar-SA" sz="2000"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endParaRPr lang="ar-SA" sz="28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a:p>
            <a:pPr marL="514350" indent="-514350">
              <a:buAutoNum type="arabicParenBoth"/>
            </a:pPr>
            <a:endParaRPr lang="ar-SA" dirty="0"/>
          </a:p>
        </p:txBody>
      </p:sp>
      <p:sp>
        <p:nvSpPr>
          <p:cNvPr id="3" name="Title 2"/>
          <p:cNvSpPr>
            <a:spLocks noGrp="1"/>
          </p:cNvSpPr>
          <p:nvPr>
            <p:ph type="title"/>
          </p:nvPr>
        </p:nvSpPr>
        <p:spPr>
          <a:xfrm>
            <a:off x="457200" y="457200"/>
            <a:ext cx="8153400" cy="1752600"/>
          </a:xfrm>
        </p:spPr>
        <p:txBody>
          <a:bodyPr>
            <a:normAutofit fontScale="90000"/>
          </a:bodyPr>
          <a:lstStyle/>
          <a:p>
            <a:pPr algn="r"/>
            <a:r>
              <a:rPr lang="ar-SA" sz="2400" b="1" i="1" dirty="0" smtClean="0"/>
              <a:t>العهد تحت التحصيل :</a:t>
            </a:r>
            <a:r>
              <a:rPr lang="ar-SA" sz="2400" dirty="0" smtClean="0"/>
              <a:t/>
            </a:r>
            <a:br>
              <a:rPr lang="ar-SA" sz="2400" dirty="0" smtClean="0"/>
            </a:br>
            <a:r>
              <a:rPr lang="ar-SA" sz="2200" dirty="0" smtClean="0">
                <a:latin typeface="Arial Unicode MS" pitchFamily="34" charset="-128"/>
                <a:ea typeface="Arial Unicode MS" pitchFamily="34" charset="-128"/>
                <a:cs typeface="Arial Unicode MS" pitchFamily="34" charset="-128"/>
              </a:rPr>
              <a:t>يتم استخدام حساب العهد تحت التحصيل للمتابعة والمراقبة على الديون المستحقة للجهة الحكومية , حيث يقيد في هذا الحساب المبالغ المصروفة على ذمة تحصيلها من الغير وكذلك المبالغ التي يتقرر تحصيلها من الغير, سواء كان من الأفراد أو الهيئات , حكومية أوغير حكومية , ومن أمثلة ذلك مايلي:</a:t>
            </a:r>
            <a:endParaRPr lang="ar-SA" sz="2200" dirty="0">
              <a:latin typeface="Arial Unicode MS" pitchFamily="34" charset="-128"/>
              <a:ea typeface="Arial Unicode MS" pitchFamily="34" charset="-128"/>
              <a:cs typeface="Arial Unicode MS" pitchFamily="34" charset="-128"/>
            </a:endParaRPr>
          </a:p>
        </p:txBody>
      </p:sp>
      <p:graphicFrame>
        <p:nvGraphicFramePr>
          <p:cNvPr id="4" name="Table 3"/>
          <p:cNvGraphicFramePr>
            <a:graphicFrameLocks noGrp="1"/>
          </p:cNvGraphicFramePr>
          <p:nvPr/>
        </p:nvGraphicFramePr>
        <p:xfrm>
          <a:off x="2133600" y="4953000"/>
          <a:ext cx="4876799" cy="609600"/>
        </p:xfrm>
        <a:graphic>
          <a:graphicData uri="http://schemas.openxmlformats.org/drawingml/2006/table">
            <a:tbl>
              <a:tblPr rtl="1" firstRow="1" bandRow="1">
                <a:tableStyleId>{5C22544A-7EE6-4342-B048-85BDC9FD1C3A}</a:tableStyleId>
              </a:tblPr>
              <a:tblGrid>
                <a:gridCol w="650680"/>
                <a:gridCol w="665017"/>
                <a:gridCol w="3561102"/>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 المتعهد</a:t>
                      </a:r>
                      <a:r>
                        <a:rPr lang="ar-SA" sz="1400" baseline="0" dirty="0" smtClean="0">
                          <a:latin typeface="Simplified Arabic"/>
                          <a:cs typeface="Simplified Arabic"/>
                        </a:rPr>
                        <a:t> فلان </a:t>
                      </a:r>
                      <a:endParaRPr lang="ar-SA" sz="1400" dirty="0"/>
                    </a:p>
                  </a:txBody>
                  <a:tcPr/>
                </a:tc>
              </a:tr>
              <a:tr h="22860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أومر</a:t>
                      </a:r>
                      <a:r>
                        <a:rPr lang="ar-SA" sz="1400" baseline="0" dirty="0" smtClean="0">
                          <a:latin typeface="Simplified Arabic"/>
                          <a:cs typeface="Simplified Arabic"/>
                        </a:rPr>
                        <a:t> الدفع </a:t>
                      </a:r>
                      <a:endParaRPr lang="ar-SA" sz="1400" dirty="0" smtClean="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None/>
            </a:pPr>
            <a:r>
              <a:rPr lang="ar-SA"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r>
              <a:rPr lang="ar-SA" b="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ب/ </a:t>
            </a:r>
            <a:r>
              <a:rPr lang="ar-SA"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وعند ورود إشعار من وزارة المالية بتحرير شيك الدفعة تقوم الجهة الحكومية بتحرير إذن تسوية يكون القيد من واقعه:</a:t>
            </a:r>
          </a:p>
          <a:p>
            <a:pPr marL="514350" indent="-514350">
              <a:buNone/>
            </a:pPr>
            <a:endParaRPr lang="ar-SA"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indent="-514350">
              <a:buNone/>
            </a:pPr>
            <a:endParaRPr lang="ar-SA"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indent="-514350">
              <a:buNone/>
            </a:pPr>
            <a:r>
              <a:rPr lang="ar-SA"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p>
          <a:p>
            <a:pPr marL="514350" indent="-514350">
              <a:buNone/>
            </a:pPr>
            <a:r>
              <a:rPr lang="ar-SA" b="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ج/ </a:t>
            </a:r>
            <a:r>
              <a:rPr lang="ar-SA"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وعند صرف دفع مستحقات المتعهد أو المقاول وفقاً لدرجة  تقدم العمل يتم حسم القسط المقرر من الدفعة المقدمة حتى يتم تسوية المستحق على المتعهد حيث يتم تحرير أمر اعتماد صرف يكون القيد من واقعه:    </a:t>
            </a:r>
          </a:p>
          <a:p>
            <a:pPr marL="514350" indent="-514350">
              <a:buNone/>
            </a:pPr>
            <a:r>
              <a:rPr lang="ar-SA" sz="36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rPr>
              <a:t>  </a:t>
            </a:r>
            <a:endParaRPr lang="ar-SA" dirty="0"/>
          </a:p>
        </p:txBody>
      </p:sp>
      <p:graphicFrame>
        <p:nvGraphicFramePr>
          <p:cNvPr id="4" name="Table 3"/>
          <p:cNvGraphicFramePr>
            <a:graphicFrameLocks noGrp="1"/>
          </p:cNvGraphicFramePr>
          <p:nvPr/>
        </p:nvGraphicFramePr>
        <p:xfrm>
          <a:off x="1905000" y="1524000"/>
          <a:ext cx="4800600" cy="609600"/>
        </p:xfrm>
        <a:graphic>
          <a:graphicData uri="http://schemas.openxmlformats.org/drawingml/2006/table">
            <a:tbl>
              <a:tblPr rtl="1" firstRow="1" bandRow="1">
                <a:tableStyleId>{5C22544A-7EE6-4342-B048-85BDC9FD1C3A}</a:tableStyleId>
              </a:tblPr>
              <a:tblGrid>
                <a:gridCol w="651126"/>
                <a:gridCol w="698596"/>
                <a:gridCol w="3450878"/>
              </a:tblGrid>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أومر</a:t>
                      </a:r>
                      <a:r>
                        <a:rPr lang="ar-SA" sz="1400" baseline="0" dirty="0" smtClean="0">
                          <a:latin typeface="Simplified Arabic"/>
                          <a:cs typeface="Simplified Arabic"/>
                        </a:rPr>
                        <a:t> الدفع </a:t>
                      </a:r>
                      <a:endParaRPr lang="ar-SA" sz="1400" dirty="0" smtClean="0"/>
                    </a:p>
                  </a:txBody>
                  <a:tcPr/>
                </a:tc>
              </a:tr>
              <a:tr h="26670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جاري</a:t>
                      </a:r>
                      <a:r>
                        <a:rPr lang="ar-SA" sz="1400" baseline="0" dirty="0" smtClean="0">
                          <a:latin typeface="Simplified Arabic"/>
                          <a:cs typeface="Simplified Arabic"/>
                        </a:rPr>
                        <a:t> وزارة المالية </a:t>
                      </a:r>
                      <a:endParaRPr lang="ar-SA" sz="1400" dirty="0" smtClean="0"/>
                    </a:p>
                  </a:txBody>
                  <a:tcPr/>
                </a:tc>
              </a:tr>
            </a:tbl>
          </a:graphicData>
        </a:graphic>
      </p:graphicFrame>
      <p:graphicFrame>
        <p:nvGraphicFramePr>
          <p:cNvPr id="5" name="Table 4"/>
          <p:cNvGraphicFramePr>
            <a:graphicFrameLocks noGrp="1"/>
          </p:cNvGraphicFramePr>
          <p:nvPr/>
        </p:nvGraphicFramePr>
        <p:xfrm>
          <a:off x="1371600" y="4343400"/>
          <a:ext cx="6096000" cy="914400"/>
        </p:xfrm>
        <a:graphic>
          <a:graphicData uri="http://schemas.openxmlformats.org/drawingml/2006/table">
            <a:tbl>
              <a:tblPr rtl="1" firstRow="1" bandRow="1">
                <a:tableStyleId>{5C22544A-7EE6-4342-B048-85BDC9FD1C3A}</a:tableStyleId>
              </a:tblPr>
              <a:tblGrid>
                <a:gridCol w="751183"/>
                <a:gridCol w="673510"/>
                <a:gridCol w="4671307"/>
              </a:tblGrid>
              <a:tr h="2794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 – الباب ... البند...</a:t>
                      </a:r>
                      <a:endParaRPr lang="ar-SA" sz="1400" dirty="0"/>
                    </a:p>
                  </a:txBody>
                  <a:tcPr/>
                </a:tc>
              </a:tr>
              <a:tr h="2794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a:t>
                      </a:r>
                      <a:r>
                        <a:rPr lang="ar-SA" sz="1400" baseline="0" dirty="0" smtClean="0">
                          <a:latin typeface="Simplified Arabic"/>
                          <a:cs typeface="Simplified Arabic"/>
                        </a:rPr>
                        <a:t> العهد تحت التحصيل – طرف المتعهد فلان – القسط المحصل من الدفعة </a:t>
                      </a:r>
                      <a:endParaRPr lang="ar-SA" sz="1400" dirty="0"/>
                    </a:p>
                  </a:txBody>
                  <a:tcPr/>
                </a:tc>
              </a:tr>
              <a:tr h="2794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أومر الدفع</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09800" y="3124200"/>
          <a:ext cx="5181601" cy="675640"/>
        </p:xfrm>
        <a:graphic>
          <a:graphicData uri="http://schemas.openxmlformats.org/drawingml/2006/table">
            <a:tbl>
              <a:tblPr rtl="1" firstRow="1" bandRow="1">
                <a:tableStyleId>{5C22544A-7EE6-4342-B048-85BDC9FD1C3A}</a:tableStyleId>
              </a:tblPr>
              <a:tblGrid>
                <a:gridCol w="621563"/>
                <a:gridCol w="638033"/>
                <a:gridCol w="3922005"/>
              </a:tblGrid>
              <a:tr h="37084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 الموظف</a:t>
                      </a:r>
                      <a:r>
                        <a:rPr lang="ar-SA" sz="1400" baseline="0" dirty="0" smtClean="0">
                          <a:latin typeface="Simplified Arabic"/>
                          <a:cs typeface="Simplified Arabic"/>
                        </a:rPr>
                        <a:t> فلان </a:t>
                      </a:r>
                      <a:endParaRPr lang="ar-SA" sz="1400" dirty="0"/>
                    </a:p>
                  </a:txBody>
                  <a:tcPr/>
                </a:tc>
              </a:tr>
              <a:tr h="23876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المصروفات</a:t>
                      </a:r>
                      <a:r>
                        <a:rPr lang="ar-SA" sz="1400" baseline="0" dirty="0" smtClean="0">
                          <a:latin typeface="Simplified Arabic"/>
                          <a:cs typeface="Simplified Arabic"/>
                        </a:rPr>
                        <a:t> - بالاستبعاد</a:t>
                      </a:r>
                      <a:endParaRPr lang="ar-SA" sz="1400" dirty="0" smtClean="0"/>
                    </a:p>
                  </a:txBody>
                  <a:tcPr/>
                </a:tc>
              </a:tr>
            </a:tbl>
          </a:graphicData>
        </a:graphic>
      </p:graphicFrame>
      <p:sp>
        <p:nvSpPr>
          <p:cNvPr id="3" name="Title 2"/>
          <p:cNvSpPr>
            <a:spLocks noGrp="1"/>
          </p:cNvSpPr>
          <p:nvPr>
            <p:ph type="title"/>
          </p:nvPr>
        </p:nvSpPr>
        <p:spPr>
          <a:xfrm>
            <a:off x="457200" y="152400"/>
            <a:ext cx="8229600" cy="2743200"/>
          </a:xfrm>
        </p:spPr>
        <p:txBody>
          <a:bodyPr>
            <a:normAutofit/>
          </a:bodyPr>
          <a:lstStyle/>
          <a:p>
            <a:pPr algn="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(2) المبالغ التي يتم صرفها دون وجه حق:</a:t>
            </a:r>
            <a:b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sz="2200" b="1" i="1" dirty="0" smtClean="0"/>
              <a:t/>
            </a:r>
            <a:br>
              <a:rPr lang="ar-SA" sz="2200" b="1" i="1" dirty="0" smtClean="0"/>
            </a:br>
            <a:r>
              <a:rPr lang="ar-SA" sz="2000" b="1" dirty="0" smtClean="0">
                <a:solidFill>
                  <a:schemeClr val="accent1">
                    <a:lumMod val="75000"/>
                  </a:schemeClr>
                </a:solidFill>
                <a:effectLst/>
                <a:latin typeface="Arial Unicode MS" pitchFamily="34" charset="-128"/>
                <a:ea typeface="Arial Unicode MS" pitchFamily="34" charset="-128"/>
                <a:cs typeface="Arial Unicode MS" pitchFamily="34" charset="-128"/>
              </a:rPr>
              <a:t> أ /  </a:t>
            </a:r>
            <a: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عند صرف المبالغ لأحد الموظفين دون وجه حق نتيجة خطأ في تدقيق أو احتساب بعض البدلات بأكثر من المستحق أو الاكتشاف أن بعض هذه البدلات سبق صرفها من قبل , فينبغي عند اكتشاف الخطأمطالبة الموظف بتوريد المبلغ فوراً , وفي حالة تعذر ذلك لسبب أو لآخر, يجب على الإدارة المالية في الجهة الحكومية تحرير إذن تسوية يكون القيد من واقعه: </a:t>
            </a:r>
          </a:p>
        </p:txBody>
      </p:sp>
      <p:sp>
        <p:nvSpPr>
          <p:cNvPr id="5" name="Content Placeholder 1"/>
          <p:cNvSpPr txBox="1">
            <a:spLocks/>
          </p:cNvSpPr>
          <p:nvPr/>
        </p:nvSpPr>
        <p:spPr>
          <a:xfrm>
            <a:off x="533400" y="4114800"/>
            <a:ext cx="8305800" cy="2133600"/>
          </a:xfrm>
          <a:prstGeom prst="rect">
            <a:avLst/>
          </a:prstGeom>
        </p:spPr>
        <p:txBody>
          <a:bodyPr vert="horz">
            <a:normAutofit fontScale="70000" lnSpcReduction="20000"/>
          </a:bodyPr>
          <a:lstStyle/>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3200" b="1" i="0"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ب/ </a:t>
            </a:r>
            <a:r>
              <a:rPr lang="ar-SA" sz="32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هذا في حالة اكتشاف خطأ في نفس السنة التي يتم فيها صرف المبلغ دون وجه حق أما إذا تم اكتشلف الخطأ في سنة مالية تالية , فيجب على الإدارة المالية في الجهة الحكومية تحرير إذن تسوية يكون القيد من واقعه:</a:t>
            </a:r>
            <a:endParaRPr lang="ar-SA" sz="8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endParaRPr kumimoji="0" lang="ar-SA" sz="2000" b="1" i="0"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endPar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8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  </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AutoNum type="arabicParenBoth"/>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2057400" y="5257800"/>
          <a:ext cx="5257800" cy="609600"/>
        </p:xfrm>
        <a:graphic>
          <a:graphicData uri="http://schemas.openxmlformats.org/drawingml/2006/table">
            <a:tbl>
              <a:tblPr rtl="1" firstRow="1" bandRow="1">
                <a:tableStyleId>{5C22544A-7EE6-4342-B048-85BDC9FD1C3A}</a:tableStyleId>
              </a:tblPr>
              <a:tblGrid>
                <a:gridCol w="659186"/>
                <a:gridCol w="557170"/>
                <a:gridCol w="4041444"/>
              </a:tblGrid>
              <a:tr h="3048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 الموظف</a:t>
                      </a:r>
                      <a:r>
                        <a:rPr lang="ar-SA" sz="1400" baseline="0" dirty="0" smtClean="0">
                          <a:latin typeface="Simplified Arabic"/>
                          <a:cs typeface="Simplified Arabic"/>
                        </a:rPr>
                        <a:t> فلان </a:t>
                      </a:r>
                      <a:endParaRPr lang="ar-SA" sz="1400" dirty="0"/>
                    </a:p>
                  </a:txBody>
                  <a:tcPr/>
                </a:tc>
              </a:tr>
              <a:tr h="30480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المطلوبات</a:t>
                      </a:r>
                      <a:endParaRPr lang="ar-SA" sz="1400" dirty="0" smtClean="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685800" y="533400"/>
            <a:ext cx="7924800" cy="4876800"/>
          </a:xfrm>
          <a:prstGeom prst="rect">
            <a:avLst/>
          </a:prstGeom>
        </p:spPr>
        <p:txBody>
          <a:bodyPr vert="horz">
            <a:normAutofit/>
          </a:bodyPr>
          <a:lstStyle/>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1" i="0"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ج/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أما إذا تبين بعد اكتشاف الخطأ أن صرف المبلغ قد تكرر لأكثر من فترة مالية , فعندها يجب على الإدارة المالية في الجهة الحكومية تحرير إذن تسوية يكون القيد من واقعه:</a:t>
            </a:r>
          </a:p>
          <a:p>
            <a:pPr marL="514350" lvl="0" indent="-514350" algn="r" rtl="1">
              <a:spcBef>
                <a:spcPts val="600"/>
              </a:spcBef>
              <a:buClr>
                <a:schemeClr val="accent2"/>
              </a:buClr>
              <a:buSzPct val="85000"/>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endPar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lvl="0" indent="-514350" algn="r" rtl="1">
              <a:spcBef>
                <a:spcPts val="600"/>
              </a:spcBef>
              <a:buClr>
                <a:schemeClr val="accent2"/>
              </a:buClr>
              <a:buSzPct val="85000"/>
            </a:pP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فعند قيام الموظف بسداد المبلغ المستحق عليه نقداً للصندوق بمقتضى أمر قبض و إيصال استلام , وقيام أمين الصندوق في الجهة الحكومية بإعداد كشف المقبوضات وإرساله للإدارة المالية يتم تحرير إذن تسوية يكون القيد من واقعه حسب كل حالة من الحالات السابقة على النحو التالي:</a:t>
            </a:r>
          </a:p>
          <a:p>
            <a:pPr marL="514350" lvl="0" indent="-514350" algn="r" rtl="1">
              <a:spcBef>
                <a:spcPts val="600"/>
              </a:spcBef>
              <a:buClr>
                <a:schemeClr val="accent2"/>
              </a:buClr>
              <a:buSzPct val="85000"/>
            </a:pPr>
            <a:r>
              <a:rPr kumimoji="0" lang="ar-SA" sz="2000" b="1" i="1"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الحالة الأولى</a:t>
            </a:r>
            <a:r>
              <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  </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AutoNum type="arabicParenBoth"/>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914400" y="1600200"/>
          <a:ext cx="7315200" cy="914400"/>
        </p:xfrm>
        <a:graphic>
          <a:graphicData uri="http://schemas.openxmlformats.org/drawingml/2006/table">
            <a:tbl>
              <a:tblPr rtl="1" firstRow="1" bandRow="1">
                <a:tableStyleId>{5C22544A-7EE6-4342-B048-85BDC9FD1C3A}</a:tableStyleId>
              </a:tblPr>
              <a:tblGrid>
                <a:gridCol w="639929"/>
                <a:gridCol w="525691"/>
                <a:gridCol w="6149580"/>
              </a:tblGrid>
              <a:tr h="2794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 الموظف</a:t>
                      </a:r>
                      <a:r>
                        <a:rPr lang="ar-SA" sz="1400" baseline="0" dirty="0" smtClean="0">
                          <a:latin typeface="Simplified Arabic"/>
                          <a:cs typeface="Simplified Arabic"/>
                        </a:rPr>
                        <a:t> فلان </a:t>
                      </a:r>
                      <a:endParaRPr lang="ar-SA" sz="1400" dirty="0"/>
                    </a:p>
                  </a:txBody>
                  <a:tcPr/>
                </a:tc>
              </a:tr>
              <a:tr h="2794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المطلوبات</a:t>
                      </a:r>
                      <a:r>
                        <a:rPr lang="ar-SA" sz="1400" baseline="0" dirty="0" smtClean="0">
                          <a:latin typeface="Simplified Arabic"/>
                          <a:cs typeface="Simplified Arabic"/>
                        </a:rPr>
                        <a:t> – مايخص المبالغ التي صرفت في سنة مالية سابقة</a:t>
                      </a:r>
                      <a:endParaRPr lang="ar-SA" sz="1400" dirty="0"/>
                    </a:p>
                  </a:txBody>
                  <a:tcPr/>
                </a:tc>
              </a:tr>
              <a:tr h="27940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المصروفات</a:t>
                      </a:r>
                      <a:r>
                        <a:rPr lang="ar-SA" sz="1400" baseline="0" dirty="0" smtClean="0">
                          <a:latin typeface="Simplified Arabic"/>
                          <a:cs typeface="Simplified Arabic"/>
                        </a:rPr>
                        <a:t> – بالاستبعاد – مايخص المبالغ التي صرفت في السنة المالية التي اكتشف فيها الخطأ</a:t>
                      </a:r>
                      <a:endParaRPr lang="ar-SA" sz="1400" dirty="0" smtClean="0"/>
                    </a:p>
                  </a:txBody>
                  <a:tcPr/>
                </a:tc>
              </a:tr>
            </a:tbl>
          </a:graphicData>
        </a:graphic>
      </p:graphicFrame>
      <p:graphicFrame>
        <p:nvGraphicFramePr>
          <p:cNvPr id="6" name="Table 5"/>
          <p:cNvGraphicFramePr>
            <a:graphicFrameLocks noGrp="1"/>
          </p:cNvGraphicFramePr>
          <p:nvPr/>
        </p:nvGraphicFramePr>
        <p:xfrm>
          <a:off x="1981200" y="4495800"/>
          <a:ext cx="5257799" cy="741680"/>
        </p:xfrm>
        <a:graphic>
          <a:graphicData uri="http://schemas.openxmlformats.org/drawingml/2006/table">
            <a:tbl>
              <a:tblPr rtl="1" firstRow="1" bandRow="1">
                <a:tableStyleId>{F5AB1C69-6EDB-4FF4-983F-18BD219EF322}</a:tableStyleId>
              </a:tblPr>
              <a:tblGrid>
                <a:gridCol w="766528"/>
                <a:gridCol w="755318"/>
                <a:gridCol w="3735953"/>
              </a:tblGrid>
              <a:tr h="37084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a:t>
                      </a:r>
                      <a:r>
                        <a:rPr lang="ar-SA" sz="1400" dirty="0" smtClean="0"/>
                        <a:t>/ الصندوق </a:t>
                      </a:r>
                      <a:endParaRPr lang="ar-SA" sz="1400" dirty="0"/>
                    </a:p>
                  </a:txBody>
                  <a:tcPr/>
                </a:tc>
              </a:tr>
              <a:tr h="370840">
                <a:tc>
                  <a:txBody>
                    <a:bodyPr/>
                    <a:lstStyle/>
                    <a:p>
                      <a:pPr algn="l"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a:t>
                      </a:r>
                      <a:r>
                        <a:rPr lang="ar-SA" sz="1400" dirty="0" smtClean="0"/>
                        <a:t>/  العهد</a:t>
                      </a:r>
                      <a:r>
                        <a:rPr lang="ar-SA" sz="1400" baseline="0" dirty="0" smtClean="0"/>
                        <a:t> تحت التحصيل – طرف الموظف فلان</a:t>
                      </a:r>
                      <a:endParaRPr lang="ar-SA" sz="1400" dirty="0" smtClean="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33600" y="990600"/>
          <a:ext cx="5562601" cy="1219200"/>
        </p:xfrm>
        <a:graphic>
          <a:graphicData uri="http://schemas.openxmlformats.org/drawingml/2006/table">
            <a:tbl>
              <a:tblPr rtl="1" firstRow="1" bandRow="1">
                <a:tableStyleId>{F5AB1C69-6EDB-4FF4-983F-18BD219EF322}</a:tableStyleId>
              </a:tblPr>
              <a:tblGrid>
                <a:gridCol w="771815"/>
                <a:gridCol w="781041"/>
                <a:gridCol w="4009745"/>
              </a:tblGrid>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الصندوق</a:t>
                      </a:r>
                      <a:endParaRPr lang="ar-SA" sz="1400" dirty="0"/>
                    </a:p>
                  </a:txBody>
                  <a:tcPr/>
                </a:tc>
              </a:tr>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المطلوبات</a:t>
                      </a:r>
                      <a:endParaRPr lang="ar-SA" sz="1400" dirty="0" smtClean="0"/>
                    </a:p>
                  </a:txBody>
                  <a:tcPr/>
                </a:tc>
              </a:tr>
              <a:tr h="2667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الإيرادات</a:t>
                      </a:r>
                      <a:r>
                        <a:rPr lang="ar-SA" sz="1400" baseline="0" dirty="0" smtClean="0">
                          <a:latin typeface="Simplified Arabic"/>
                          <a:cs typeface="Simplified Arabic"/>
                        </a:rPr>
                        <a:t> المتنوعة </a:t>
                      </a:r>
                      <a:endParaRPr lang="ar-SA" sz="1400" dirty="0" smtClean="0"/>
                    </a:p>
                  </a:txBody>
                  <a:tcPr/>
                </a:tc>
              </a:tr>
              <a:tr h="2667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 تحت لتحصيل – طرف الموظف</a:t>
                      </a:r>
                      <a:r>
                        <a:rPr lang="ar-SA" sz="1400" baseline="0" dirty="0" smtClean="0">
                          <a:latin typeface="Simplified Arabic"/>
                          <a:cs typeface="Simplified Arabic"/>
                        </a:rPr>
                        <a:t> فلان </a:t>
                      </a:r>
                      <a:endParaRPr lang="ar-SA" sz="1400" dirty="0"/>
                    </a:p>
                  </a:txBody>
                  <a:tcPr/>
                </a:tc>
              </a:tr>
            </a:tbl>
          </a:graphicData>
        </a:graphic>
      </p:graphicFrame>
      <p:sp>
        <p:nvSpPr>
          <p:cNvPr id="3" name="Title 2"/>
          <p:cNvSpPr>
            <a:spLocks noGrp="1"/>
          </p:cNvSpPr>
          <p:nvPr>
            <p:ph type="title"/>
          </p:nvPr>
        </p:nvSpPr>
        <p:spPr>
          <a:xfrm>
            <a:off x="381000" y="457200"/>
            <a:ext cx="8229600" cy="457200"/>
          </a:xfrm>
        </p:spPr>
        <p:txBody>
          <a:bodyPr>
            <a:normAutofit fontScale="90000"/>
          </a:bodyPr>
          <a:lstStyle/>
          <a:p>
            <a:pPr algn="r"/>
            <a:r>
              <a:rPr lang="ar-SA" dirty="0" smtClean="0"/>
              <a:t/>
            </a:r>
            <a:br>
              <a:rPr lang="ar-SA" dirty="0" smtClean="0"/>
            </a:br>
            <a:r>
              <a:rPr lang="ar-SA" dirty="0" smtClean="0"/>
              <a:t/>
            </a:r>
            <a:br>
              <a:rPr lang="ar-SA" dirty="0" smtClean="0"/>
            </a:b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الحالة الثانية والثالثة:</a:t>
            </a:r>
          </a:p>
        </p:txBody>
      </p:sp>
      <p:sp>
        <p:nvSpPr>
          <p:cNvPr id="5" name="Content Placeholder 1"/>
          <p:cNvSpPr txBox="1">
            <a:spLocks/>
          </p:cNvSpPr>
          <p:nvPr/>
        </p:nvSpPr>
        <p:spPr>
          <a:xfrm>
            <a:off x="228600" y="2286000"/>
            <a:ext cx="8534400" cy="4419600"/>
          </a:xfrm>
          <a:prstGeom prst="rect">
            <a:avLst/>
          </a:prstGeom>
        </p:spPr>
        <p:txBody>
          <a:bodyPr vert="horz">
            <a:normAutofit/>
          </a:bodyPr>
          <a:lstStyle/>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1" i="0"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أما إذا</a:t>
            </a:r>
            <a:r>
              <a:rPr kumimoji="0" lang="ar-SA" sz="2000" b="1" i="0" u="none" strike="noStrike" kern="1200" cap="none" spc="-100" normalizeH="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كان التسديد بالاستقطاع (عن طريق الحسم ) من استحقاقات الموظف لدى الجهة الحكومية (الرواتب مثلاً ) , فعند تحرير أمر اعتماد صرف الرواتب يكون القيد من واقعه:</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spc="-100" baseline="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1" i="1" u="none" strike="noStrike" kern="1200" cap="none" spc="-100" normalizeH="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i="1" spc="-100" baseline="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8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  </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AutoNum type="arabicParenBoth"/>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609600" y="3352800"/>
          <a:ext cx="8001000" cy="2346960"/>
        </p:xfrm>
        <a:graphic>
          <a:graphicData uri="http://schemas.openxmlformats.org/drawingml/2006/table">
            <a:tbl>
              <a:tblPr rtl="1" firstRow="1" bandRow="1">
                <a:tableStyleId>{F5AB1C69-6EDB-4FF4-983F-18BD219EF322}</a:tableStyleId>
              </a:tblPr>
              <a:tblGrid>
                <a:gridCol w="747486"/>
                <a:gridCol w="845456"/>
                <a:gridCol w="6408058"/>
              </a:tblGrid>
              <a:tr h="261257">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a:t>
                      </a:r>
                      <a:r>
                        <a:rPr lang="ar-SA" sz="1400" dirty="0" smtClean="0"/>
                        <a:t>/  المصروفات</a:t>
                      </a:r>
                      <a:r>
                        <a:rPr lang="ar-SA" sz="1400" baseline="0" dirty="0" smtClean="0"/>
                        <a:t> –الباب الأول – بند الرواتب والبدلات</a:t>
                      </a:r>
                      <a:endParaRPr lang="ar-SA" sz="1400" dirty="0"/>
                    </a:p>
                  </a:txBody>
                  <a:tcPr/>
                </a:tc>
              </a:tr>
              <a:tr h="261257">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a:t>
                      </a:r>
                      <a:r>
                        <a:rPr lang="ar-SA" sz="1400" dirty="0" smtClean="0"/>
                        <a:t>/  الأمانات</a:t>
                      </a:r>
                      <a:r>
                        <a:rPr lang="ar-SA" sz="1400" baseline="0" dirty="0" smtClean="0"/>
                        <a:t> المتنوعة – مستحقات مصلحة معاشات التقاعد </a:t>
                      </a:r>
                      <a:endParaRPr lang="ar-SA" sz="1400" dirty="0" smtClean="0"/>
                    </a:p>
                  </a:txBody>
                  <a:tcPr/>
                </a:tc>
              </a:tr>
              <a:tr h="261257">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a:t>
                      </a:r>
                      <a:r>
                        <a:rPr lang="ar-SA" sz="1400" dirty="0" smtClean="0"/>
                        <a:t>/  الأمانات</a:t>
                      </a:r>
                      <a:r>
                        <a:rPr lang="ar-SA" sz="1400" baseline="0" dirty="0" smtClean="0"/>
                        <a:t> المتنوعة – مستحقات المؤسسة العامة للتأمينات الاجتماعية </a:t>
                      </a:r>
                      <a:endParaRPr lang="ar-SA" sz="1400" dirty="0" smtClean="0"/>
                    </a:p>
                  </a:txBody>
                  <a:tcPr/>
                </a:tc>
              </a:tr>
              <a:tr h="261257">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a:t>
                      </a:r>
                      <a:r>
                        <a:rPr lang="ar-SA" sz="1400" dirty="0" smtClean="0"/>
                        <a:t>/  الأمانات</a:t>
                      </a:r>
                      <a:r>
                        <a:rPr lang="ar-SA" sz="1400" baseline="0" dirty="0" smtClean="0"/>
                        <a:t> المتنوعة – مستحقات بنك التسليف  </a:t>
                      </a:r>
                      <a:endParaRPr lang="ar-SA" sz="1400" dirty="0"/>
                    </a:p>
                  </a:txBody>
                  <a:tcPr/>
                </a:tc>
              </a:tr>
              <a:tr h="261257">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a:t>
                      </a:r>
                      <a:r>
                        <a:rPr lang="ar-SA" sz="1400" dirty="0" smtClean="0"/>
                        <a:t>/  العهد</a:t>
                      </a:r>
                      <a:r>
                        <a:rPr lang="ar-SA" sz="1400" baseline="0" dirty="0" smtClean="0"/>
                        <a:t> تحت التحصيل – طرف الموظف فلان – مايخص المبالغ التي صرفت في نفس السنة المالية </a:t>
                      </a:r>
                      <a:endParaRPr lang="ar-SA" sz="1400" dirty="0"/>
                    </a:p>
                  </a:txBody>
                  <a:tcPr/>
                </a:tc>
              </a:tr>
              <a:tr h="261257">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a:t>
                      </a:r>
                      <a:r>
                        <a:rPr lang="ar-SA" sz="1400" dirty="0" smtClean="0"/>
                        <a:t>/  الإيرادات</a:t>
                      </a:r>
                      <a:r>
                        <a:rPr lang="ar-SA" sz="1400" baseline="0" dirty="0" smtClean="0"/>
                        <a:t> المتنوعة – مايخص المبالغ التي صرفت في السنة المالية السابقة</a:t>
                      </a:r>
                      <a:endParaRPr lang="ar-SA" sz="1400" dirty="0" smtClean="0"/>
                    </a:p>
                  </a:txBody>
                  <a:tcPr/>
                </a:tc>
              </a:tr>
              <a:tr h="261257">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a:t>
                      </a:r>
                      <a:r>
                        <a:rPr lang="ar-SA" sz="1400" dirty="0" smtClean="0"/>
                        <a:t>/  أوامر</a:t>
                      </a:r>
                      <a:r>
                        <a:rPr lang="ar-SA" sz="1400" baseline="0" dirty="0" smtClean="0"/>
                        <a:t> الدفع – الحوالات – حسب الأحوال </a:t>
                      </a:r>
                      <a:endParaRPr lang="ar-SA" sz="1400" dirty="0" smtClean="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228600" y="457200"/>
            <a:ext cx="8458200" cy="2667000"/>
          </a:xfrm>
          <a:prstGeom prst="rect">
            <a:avLst/>
          </a:prstGeom>
        </p:spPr>
        <p:txBody>
          <a:bodyPr vert="horz">
            <a:normAutofit/>
          </a:bodyPr>
          <a:lstStyle/>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ثم</a:t>
            </a:r>
            <a:r>
              <a:rPr kumimoji="0" lang="ar-SA" sz="2000" b="1" i="1" u="none" strike="noStrike" kern="1200" cap="none" spc="-100" normalizeH="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بعد ذلك يجري تسوية لحساب العهد تحت التحصيل – طرف الموظف (فلان ) وذلك بإجراء قيد عكسي للقيد الخاص بإثبات المبالغ في حساب المطلوبات على النحو التالي:</a:t>
            </a:r>
            <a:endParaRPr kumimoji="0" lang="ar-SA" sz="20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8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mj-lt"/>
                <a:ea typeface="+mj-ea"/>
                <a:cs typeface="+mj-cs"/>
              </a:rPr>
              <a:t>  </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AutoNum type="arabicParenBoth"/>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600200" y="1371600"/>
          <a:ext cx="6096000" cy="609600"/>
        </p:xfrm>
        <a:graphic>
          <a:graphicData uri="http://schemas.openxmlformats.org/drawingml/2006/table">
            <a:tbl>
              <a:tblPr rtl="1" firstRow="1" bandRow="1">
                <a:tableStyleId>{F5AB1C69-6EDB-4FF4-983F-18BD219EF322}</a:tableStyleId>
              </a:tblPr>
              <a:tblGrid>
                <a:gridCol w="1173708"/>
                <a:gridCol w="1291988"/>
                <a:gridCol w="3630304"/>
              </a:tblGrid>
              <a:tr h="266700">
                <a:tc>
                  <a:txBody>
                    <a:bodyPr/>
                    <a:lstStyle/>
                    <a:p>
                      <a:pPr rtl="1"/>
                      <a:r>
                        <a:rPr lang="en-US" sz="1400" dirty="0" smtClean="0"/>
                        <a:t>xxx</a:t>
                      </a:r>
                      <a:endParaRPr lang="ar-SA" sz="1400" dirty="0"/>
                    </a:p>
                  </a:txBody>
                  <a:tcPr/>
                </a:tc>
                <a:tc>
                  <a:txBody>
                    <a:bodyPr/>
                    <a:lstStyle/>
                    <a:p>
                      <a:pPr rtl="1"/>
                      <a:r>
                        <a:rPr lang="en-US" sz="1400" dirty="0" smtClean="0"/>
                        <a:t> </a:t>
                      </a:r>
                      <a:endParaRPr lang="ar-SA"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400" dirty="0" smtClean="0">
                          <a:latin typeface="Simplified Arabic"/>
                          <a:cs typeface="Simplified Arabic"/>
                        </a:rPr>
                        <a:t>ﺤ/ المطلوبات</a:t>
                      </a:r>
                      <a:endParaRPr lang="ar-SA" sz="1400" dirty="0" smtClean="0"/>
                    </a:p>
                  </a:txBody>
                  <a:tcPr/>
                </a:tc>
              </a:tr>
              <a:tr h="2667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 - تحت لتحصيل – طرف الموظف</a:t>
                      </a:r>
                      <a:r>
                        <a:rPr lang="ar-SA" sz="1400" baseline="0" dirty="0" smtClean="0">
                          <a:latin typeface="Simplified Arabic"/>
                          <a:cs typeface="Simplified Arabic"/>
                        </a:rPr>
                        <a:t> فلان </a:t>
                      </a:r>
                      <a:endParaRPr lang="ar-SA" sz="1400" dirty="0"/>
                    </a:p>
                  </a:txBody>
                  <a:tcPr/>
                </a:tc>
              </a:tr>
            </a:tbl>
          </a:graphicData>
        </a:graphic>
      </p:graphicFrame>
      <p:sp>
        <p:nvSpPr>
          <p:cNvPr id="6" name="Title 2"/>
          <p:cNvSpPr>
            <a:spLocks noGrp="1"/>
          </p:cNvSpPr>
          <p:nvPr>
            <p:ph type="title"/>
          </p:nvPr>
        </p:nvSpPr>
        <p:spPr>
          <a:xfrm>
            <a:off x="457200" y="2590800"/>
            <a:ext cx="8153400" cy="2438400"/>
          </a:xfrm>
        </p:spPr>
        <p:txBody>
          <a:bodyPr>
            <a:normAutofit fontScale="90000"/>
          </a:bodyPr>
          <a:lstStyle/>
          <a:p>
            <a:pPr algn="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(3) عجز الصندوق :</a:t>
            </a:r>
            <a:r>
              <a:rPr lang="ar-SA" dirty="0" smtClean="0"/>
              <a:t/>
            </a:r>
            <a:br>
              <a:rPr lang="ar-SA" dirty="0" smtClean="0"/>
            </a:br>
            <a:r>
              <a:rPr lang="ar-SA" sz="2200" dirty="0" smtClean="0">
                <a:latin typeface="Arial Unicode MS" pitchFamily="34" charset="-128"/>
                <a:ea typeface="Arial Unicode MS" pitchFamily="34" charset="-128"/>
                <a:cs typeface="Arial Unicode MS" pitchFamily="34" charset="-128"/>
              </a:rPr>
              <a:t>إذا ظهر عجز لدي أمين الصندوق أثناء جرد الصندوق  لدى الجهة الحكومية, فإن ذلك يتطلب إجراء التحقيق الإداري اللازم لمعرفة أسباب العجز, وتوقيع الجزاء عند ثبوت الاهمال من قبل أمين الصندوق. فعند قيام أمين الصندوق بسداد قيمة العجز فوراً أثناء الجرد, فيكتفى بإثبات ذلك في محضر الجرد بمعنى أن المبلغ لن يقيد بالدفاتر المحاسبية ولن يحرر عنه إذن تسوية بل يثبت فقط في محضر الجرد.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b="1" dirty="0" smtClean="0">
                <a:solidFill>
                  <a:schemeClr val="accent1">
                    <a:lumMod val="75000"/>
                  </a:schemeClr>
                </a:solidFill>
                <a:latin typeface="Arial Unicode MS" pitchFamily="34" charset="-128"/>
                <a:ea typeface="Arial Unicode MS" pitchFamily="34" charset="-128"/>
                <a:cs typeface="Arial Unicode MS" pitchFamily="34" charset="-128"/>
              </a:rPr>
              <a:t>أ / </a:t>
            </a:r>
            <a: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وعندما يعتذر على أمين الصندوق سداد قيمة العجز فوراً فإن على الإدارة المالية أن تثبت المبلغ عهدة على أمين الصندوق ويحرر بذلك إذن تسوية يكون القيد من واقعه: </a:t>
            </a:r>
          </a:p>
        </p:txBody>
      </p:sp>
      <p:graphicFrame>
        <p:nvGraphicFramePr>
          <p:cNvPr id="7" name="Content Placeholder 3"/>
          <p:cNvGraphicFramePr>
            <a:graphicFrameLocks noGrp="1"/>
          </p:cNvGraphicFramePr>
          <p:nvPr>
            <p:ph idx="1"/>
          </p:nvPr>
        </p:nvGraphicFramePr>
        <p:xfrm>
          <a:off x="1905000" y="5257800"/>
          <a:ext cx="4876800" cy="609600"/>
        </p:xfrm>
        <a:graphic>
          <a:graphicData uri="http://schemas.openxmlformats.org/drawingml/2006/table">
            <a:tbl>
              <a:tblPr rtl="1" firstRow="1" bandRow="1">
                <a:tableStyleId>{5C22544A-7EE6-4342-B048-85BDC9FD1C3A}</a:tableStyleId>
              </a:tblPr>
              <a:tblGrid>
                <a:gridCol w="601849"/>
                <a:gridCol w="645657"/>
                <a:gridCol w="3629294"/>
              </a:tblGrid>
              <a:tr h="228600">
                <a:tc>
                  <a:txBody>
                    <a:bodyPr/>
                    <a:lstStyle/>
                    <a:p>
                      <a:pPr rtl="1"/>
                      <a:r>
                        <a:rPr lang="en-US" sz="1400" dirty="0" smtClean="0"/>
                        <a:t>xxx</a:t>
                      </a:r>
                      <a:r>
                        <a:rPr lang="ar-SA" sz="1400" dirty="0" smtClean="0"/>
                        <a:t> </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 تحت لتحصيل – طرف أمين</a:t>
                      </a:r>
                      <a:r>
                        <a:rPr lang="ar-SA" sz="1400" baseline="0" dirty="0" smtClean="0">
                          <a:latin typeface="Simplified Arabic"/>
                          <a:cs typeface="Simplified Arabic"/>
                        </a:rPr>
                        <a:t> الصندوق </a:t>
                      </a:r>
                      <a:endParaRPr lang="ar-SA" sz="1400" dirty="0"/>
                    </a:p>
                  </a:txBody>
                  <a:tcPr/>
                </a:tc>
              </a:tr>
              <a:tr h="2286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الصندوق</a:t>
                      </a:r>
                      <a:r>
                        <a:rPr lang="ar-SA" sz="1400" baseline="0" dirty="0" smtClean="0">
                          <a:latin typeface="Simplified Arabic"/>
                          <a:cs typeface="Simplified Arabic"/>
                        </a:rPr>
                        <a:t> </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533400"/>
            <a:ext cx="7620000" cy="5740033"/>
          </a:xfrm>
          <a:prstGeom prst="rect">
            <a:avLst/>
          </a:prstGeom>
          <a:noFill/>
        </p:spPr>
        <p:txBody>
          <a:bodyPr wrap="square" rtlCol="1">
            <a:spAutoFit/>
          </a:bodyPr>
          <a:lstStyle/>
          <a:p>
            <a:r>
              <a:rPr lang="ar-SA" sz="3600" dirty="0">
                <a:solidFill>
                  <a:schemeClr val="tx2">
                    <a:lumMod val="25000"/>
                    <a:lumOff val="75000"/>
                  </a:schemeClr>
                </a:solidFill>
              </a:rPr>
              <a:t>أولا : </a:t>
            </a:r>
            <a:r>
              <a:rPr lang="ar-SA" sz="3600" dirty="0">
                <a:solidFill>
                  <a:srgbClr val="00B050"/>
                </a:solidFill>
              </a:rPr>
              <a:t>حسابات الأمانات </a:t>
            </a:r>
            <a:r>
              <a:rPr lang="ar-SA" sz="3600" dirty="0" smtClean="0">
                <a:solidFill>
                  <a:srgbClr val="00B050"/>
                </a:solidFill>
              </a:rPr>
              <a:t>:</a:t>
            </a:r>
          </a:p>
          <a:p>
            <a:endParaRPr lang="en-US" sz="1100" dirty="0">
              <a:solidFill>
                <a:schemeClr val="tx2">
                  <a:lumMod val="50000"/>
                  <a:lumOff val="50000"/>
                </a:schemeClr>
              </a:solidFill>
            </a:endParaRPr>
          </a:p>
          <a:p>
            <a:r>
              <a:rPr lang="ar-SA" sz="3200" b="1" dirty="0">
                <a:solidFill>
                  <a:srgbClr val="00B050"/>
                </a:solidFill>
                <a:latin typeface="Times New Roman" pitchFamily="18" charset="0"/>
                <a:cs typeface="Times New Roman" pitchFamily="18" charset="0"/>
              </a:rPr>
              <a:t>هي : </a:t>
            </a:r>
            <a:r>
              <a:rPr lang="ar-SA" sz="3200" b="1" dirty="0">
                <a:latin typeface="Times New Roman" pitchFamily="18" charset="0"/>
                <a:cs typeface="Times New Roman" pitchFamily="18" charset="0"/>
              </a:rPr>
              <a:t>المبالغ المستحقة </a:t>
            </a:r>
            <a:r>
              <a:rPr lang="ar-SA" sz="3200" b="1" dirty="0">
                <a:solidFill>
                  <a:srgbClr val="00B050"/>
                </a:solidFill>
                <a:latin typeface="Times New Roman" pitchFamily="18" charset="0"/>
                <a:cs typeface="Times New Roman" pitchFamily="18" charset="0"/>
              </a:rPr>
              <a:t>للغير</a:t>
            </a:r>
            <a:r>
              <a:rPr lang="ar-SA" sz="3200" b="1" dirty="0">
                <a:latin typeface="Times New Roman" pitchFamily="18" charset="0"/>
                <a:cs typeface="Times New Roman" pitchFamily="18" charset="0"/>
              </a:rPr>
              <a:t> طرف الحكومة ، تعاد لأصحابها أو يتم التصرف فيها بمجرد انتهاء الغرض الذي من أجله خصصت الحكومة هذه الأمانات .</a:t>
            </a:r>
            <a:endParaRPr lang="en-US" sz="3200" dirty="0">
              <a:latin typeface="Times New Roman" pitchFamily="18" charset="0"/>
              <a:cs typeface="Times New Roman" pitchFamily="18" charset="0"/>
            </a:endParaRPr>
          </a:p>
          <a:p>
            <a:r>
              <a:rPr lang="ar-SA" sz="3200" b="1" dirty="0">
                <a:solidFill>
                  <a:srgbClr val="00B050"/>
                </a:solidFill>
                <a:latin typeface="Times New Roman" pitchFamily="18" charset="0"/>
                <a:cs typeface="Times New Roman" pitchFamily="18" charset="0"/>
              </a:rPr>
              <a:t>طبيعتها : </a:t>
            </a:r>
            <a:r>
              <a:rPr lang="ar-SA" sz="3200" b="1" dirty="0">
                <a:latin typeface="Times New Roman" pitchFamily="18" charset="0"/>
                <a:cs typeface="Times New Roman" pitchFamily="18" charset="0"/>
              </a:rPr>
              <a:t>دائنة وهي أيضا حسابات شخصية مؤقتة .</a:t>
            </a:r>
            <a:endParaRPr lang="en-US" sz="3200" dirty="0">
              <a:latin typeface="Times New Roman" pitchFamily="18" charset="0"/>
              <a:cs typeface="Times New Roman" pitchFamily="18" charset="0"/>
            </a:endParaRPr>
          </a:p>
          <a:p>
            <a:r>
              <a:rPr lang="ar-SA"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ar-SA" sz="3200" b="1" dirty="0">
                <a:solidFill>
                  <a:srgbClr val="00B050"/>
                </a:solidFill>
                <a:latin typeface="Times New Roman" pitchFamily="18" charset="0"/>
                <a:cs typeface="Times New Roman" pitchFamily="18" charset="0"/>
              </a:rPr>
              <a:t>وحسابات الأمانات أربعة أنواع :</a:t>
            </a:r>
            <a:endParaRPr lang="en-US" sz="3200" dirty="0">
              <a:solidFill>
                <a:srgbClr val="00B050"/>
              </a:solidFill>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الأمانات النقدية </a:t>
            </a:r>
            <a:endParaRPr lang="en-US" sz="3200"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الأمانات ( مرتجع رواتب )</a:t>
            </a:r>
            <a:endParaRPr lang="en-US" sz="3200"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الأمانات المتنوعة</a:t>
            </a:r>
            <a:endParaRPr lang="en-US" sz="3200" dirty="0">
              <a:latin typeface="Times New Roman" pitchFamily="18" charset="0"/>
              <a:cs typeface="Times New Roman" pitchFamily="18" charset="0"/>
            </a:endParaRPr>
          </a:p>
          <a:p>
            <a:r>
              <a:rPr lang="en-US" sz="3200" b="1" dirty="0">
                <a:solidFill>
                  <a:srgbClr val="00B050"/>
                </a:solidFill>
                <a:latin typeface="Times New Roman" pitchFamily="18" charset="0"/>
                <a:cs typeface="Times New Roman" pitchFamily="18" charset="0"/>
                <a:sym typeface="Wingdings"/>
              </a:rPr>
              <a:t></a:t>
            </a:r>
            <a:r>
              <a:rPr lang="en-US" sz="3200" b="1" dirty="0">
                <a:latin typeface="Times New Roman" pitchFamily="18" charset="0"/>
                <a:cs typeface="Times New Roman" pitchFamily="18" charset="0"/>
              </a:rPr>
              <a:t> </a:t>
            </a:r>
            <a:r>
              <a:rPr lang="ar-SA" sz="3200" b="1" dirty="0">
                <a:latin typeface="Times New Roman" pitchFamily="18" charset="0"/>
                <a:cs typeface="Times New Roman" pitchFamily="18" charset="0"/>
              </a:rPr>
              <a:t>الأمانات ( مقابل اعتمادات مستندية قائمة )</a:t>
            </a:r>
            <a:endParaRPr lang="ar-SA"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57200" y="685800"/>
            <a:ext cx="8229600" cy="3429000"/>
          </a:xfrm>
          <a:prstGeom prst="rect">
            <a:avLst/>
          </a:prstGeom>
        </p:spPr>
        <p:txBody>
          <a:bodyPr vert="horz">
            <a:normAutofit/>
          </a:bodyPr>
          <a:lstStyle/>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1" i="0"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ب/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وعندما قيام أمين الصندوق بتسديد المبلغ نقداً بمقتضى أمر قبض وإيصال استلام وورود كشف المقبوضات للإدارة المالية متضمناً مبلغ التسديد تقوم الإدارة المالية بتحرير إذن تسوية يكون القيد من واقعه:</a:t>
            </a: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ج / </a:t>
            </a:r>
            <a:r>
              <a:rPr lang="ar-SA" sz="2000" spc="-100" noProof="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أما إذا تم تحصيل المبلغ بالاستقطاع عن طريق الحسم من مستحقات أمين الصندوق ,(عند صرف الرواتب مثلاً), فإن على الإدارة المالية تحرير أمر اعتماد الصرف يكون القيد من واقعه: </a:t>
            </a:r>
            <a:endParaRPr kumimoji="0" lang="ar-SA" sz="2800" b="0" i="0" u="none" strike="noStrike" kern="1200" cap="none" spc="-100" normalizeH="0" baseline="0" noProof="0" dirty="0" smtClean="0">
              <a:ln w="3200">
                <a:solidFill>
                  <a:schemeClr val="bg2">
                    <a:shade val="75000"/>
                    <a:alpha val="25000"/>
                  </a:schemeClr>
                </a:solidFill>
                <a:prstDash val="solid"/>
                <a:round/>
              </a:ln>
              <a:effectLst>
                <a:innerShdw blurRad="50800" dist="25400" dir="13500000">
                  <a:prstClr val="black">
                    <a:alpha val="70000"/>
                  </a:prstClr>
                </a:innerShdw>
              </a:effectLst>
              <a:uLnTx/>
              <a:uFillTx/>
              <a:latin typeface="+mj-lt"/>
              <a:ea typeface="+mj-ea"/>
              <a:cs typeface="+mj-cs"/>
            </a:endParaRPr>
          </a:p>
          <a:p>
            <a:pPr marL="514350" marR="0" lvl="0" indent="-514350" algn="r" defTabSz="914400" rtl="1" eaLnBrk="1" fontAlgn="auto" latinLnBrk="0" hangingPunct="1">
              <a:lnSpc>
                <a:spcPct val="100000"/>
              </a:lnSpc>
              <a:spcBef>
                <a:spcPts val="600"/>
              </a:spcBef>
              <a:spcAft>
                <a:spcPts val="0"/>
              </a:spcAft>
              <a:buClr>
                <a:schemeClr val="accent2"/>
              </a:buClr>
              <a:buSzPct val="85000"/>
              <a:buFont typeface="Wingdings 2"/>
              <a:buAutoNum type="arabicParenBoth"/>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2286000" y="1828800"/>
          <a:ext cx="4343400" cy="741680"/>
        </p:xfrm>
        <a:graphic>
          <a:graphicData uri="http://schemas.openxmlformats.org/drawingml/2006/table">
            <a:tbl>
              <a:tblPr rtl="1" firstRow="1" bandRow="1">
                <a:tableStyleId>{5C22544A-7EE6-4342-B048-85BDC9FD1C3A}</a:tableStyleId>
              </a:tblPr>
              <a:tblGrid>
                <a:gridCol w="630072"/>
                <a:gridCol w="651680"/>
                <a:gridCol w="3061648"/>
              </a:tblGrid>
              <a:tr h="37084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a:t>
                      </a:r>
                      <a:r>
                        <a:rPr lang="ar-SA" sz="1400" baseline="0" dirty="0" smtClean="0">
                          <a:latin typeface="Simplified Arabic"/>
                          <a:cs typeface="Simplified Arabic"/>
                        </a:rPr>
                        <a:t>الصندوق </a:t>
                      </a:r>
                      <a:endParaRPr lang="ar-SA" sz="1400" dirty="0"/>
                    </a:p>
                  </a:txBody>
                  <a:tcPr/>
                </a:tc>
              </a:tr>
              <a:tr h="37084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تحت التحصيل- طرف أمين الصندوق</a:t>
                      </a:r>
                      <a:endParaRPr lang="ar-SA" sz="1400" dirty="0"/>
                    </a:p>
                  </a:txBody>
                  <a:tcPr/>
                </a:tc>
              </a:tr>
            </a:tbl>
          </a:graphicData>
        </a:graphic>
      </p:graphicFrame>
      <p:graphicFrame>
        <p:nvGraphicFramePr>
          <p:cNvPr id="7" name="Table 6"/>
          <p:cNvGraphicFramePr>
            <a:graphicFrameLocks noGrp="1"/>
          </p:cNvGraphicFramePr>
          <p:nvPr/>
        </p:nvGraphicFramePr>
        <p:xfrm>
          <a:off x="1447800" y="3962400"/>
          <a:ext cx="6019800" cy="1432560"/>
        </p:xfrm>
        <a:graphic>
          <a:graphicData uri="http://schemas.openxmlformats.org/drawingml/2006/table">
            <a:tbl>
              <a:tblPr rtl="1" firstRow="1" bandRow="1">
                <a:tableStyleId>{5C22544A-7EE6-4342-B048-85BDC9FD1C3A}</a:tableStyleId>
              </a:tblPr>
              <a:tblGrid>
                <a:gridCol w="682388"/>
                <a:gridCol w="678976"/>
                <a:gridCol w="4658436"/>
              </a:tblGrid>
              <a:tr h="210766">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a:t>
                      </a:r>
                      <a:r>
                        <a:rPr lang="ar-SA" sz="1400" baseline="0" dirty="0" smtClean="0">
                          <a:latin typeface="Simplified Arabic"/>
                          <a:cs typeface="Simplified Arabic"/>
                        </a:rPr>
                        <a:t> الباب الأول – الرواتب والبدلات </a:t>
                      </a:r>
                      <a:endParaRPr lang="ar-SA" sz="1400" dirty="0"/>
                    </a:p>
                  </a:txBody>
                  <a:tcPr/>
                </a:tc>
              </a:tr>
              <a:tr h="358302">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المتنوعة(بإسم مصلحة معاشات التقاعد او باسم المؤسسة العامة للتأمينات الاجتماعية أو باسم بنك التسليف السعودي )</a:t>
                      </a:r>
                      <a:endParaRPr lang="ar-SA" sz="1400" dirty="0"/>
                    </a:p>
                  </a:txBody>
                  <a:tcPr/>
                </a:tc>
              </a:tr>
              <a:tr h="210766">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 تحت لتحصيل – طرف أمين</a:t>
                      </a:r>
                      <a:r>
                        <a:rPr lang="ar-SA" sz="1400" baseline="0" dirty="0" smtClean="0">
                          <a:latin typeface="Simplified Arabic"/>
                          <a:cs typeface="Simplified Arabic"/>
                        </a:rPr>
                        <a:t> الصندوق </a:t>
                      </a:r>
                      <a:endParaRPr lang="ar-SA" sz="1400" dirty="0"/>
                    </a:p>
                  </a:txBody>
                  <a:tcPr/>
                </a:tc>
              </a:tr>
              <a:tr h="210766">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أومر</a:t>
                      </a:r>
                      <a:r>
                        <a:rPr lang="ar-SA" sz="1400" baseline="0" dirty="0" smtClean="0">
                          <a:latin typeface="Simplified Arabic"/>
                          <a:cs typeface="Simplified Arabic"/>
                        </a:rPr>
                        <a:t> الدفع أو الحوالات – حسب الحال </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229600" cy="4038600"/>
          </a:xfrm>
        </p:spPr>
        <p:txBody>
          <a:bodyPr>
            <a:normAutofit fontScale="90000"/>
          </a:bodyPr>
          <a:lstStyle/>
          <a:p>
            <a:pPr algn="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(4)التعويضات التي يطالب بها المتعهد أو المقاول :</a:t>
            </a:r>
            <a:b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dirty="0" smtClean="0"/>
              <a:t/>
            </a:r>
            <a:br>
              <a:rPr lang="ar-SA" dirty="0" smtClean="0"/>
            </a:br>
            <a:r>
              <a:rPr lang="ar-SA" sz="2200" dirty="0" smtClean="0">
                <a:latin typeface="Arial Unicode MS" pitchFamily="34" charset="-128"/>
                <a:ea typeface="Arial Unicode MS" pitchFamily="34" charset="-128"/>
                <a:cs typeface="Arial Unicode MS" pitchFamily="34" charset="-128"/>
              </a:rPr>
              <a:t>يجوز للجهة الحكومية أن تطالب المتعهد أو المقاول لقاء الضرر الذي يلحق بها نتيجة لإخلال المتعهد او المقاول في تنفيذ التزاماته, ومن صور التعويضات: الفرق بين قيمة العقد المتفق عليه عليه وقيمة العقد الذي تم تنفيذه على حساب المتعاقد وتكاليف الإشراف على التنفيذ خلال مدة تأخير تنفيذ العقد.</a:t>
            </a:r>
            <a: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200" i="1" dirty="0" smtClean="0">
                <a:solidFill>
                  <a:schemeClr val="accent1">
                    <a:lumMod val="75000"/>
                  </a:schemeClr>
                </a:solidFill>
                <a:latin typeface="Arial Unicode MS" pitchFamily="34" charset="-128"/>
                <a:ea typeface="Arial Unicode MS" pitchFamily="34" charset="-128"/>
                <a:cs typeface="Arial Unicode MS" pitchFamily="34" charset="-128"/>
              </a:rPr>
              <a:t>(أ) </a:t>
            </a:r>
            <a:r>
              <a:rPr lang="ar-SA" sz="22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فعندما يتأخر أحد المتعهدين أو المقاولين عن تنفيذ التزاماته التي تعاقد عليها أو قصر في تنفيذ المقاولة التي التزم بها وأضطرت الجهة الحكومية إلى التعاقد مع متعهد آخر, فعند صرف قيمة العقد إلى المتعهد أو المقاول الثاني, فإن على الإدارة المالية ان تحرر أمر اعتماد صرف يكون القيد من واقعه:</a:t>
            </a:r>
          </a:p>
        </p:txBody>
      </p:sp>
      <p:graphicFrame>
        <p:nvGraphicFramePr>
          <p:cNvPr id="4" name="Table 3"/>
          <p:cNvGraphicFramePr>
            <a:graphicFrameLocks noGrp="1"/>
          </p:cNvGraphicFramePr>
          <p:nvPr/>
        </p:nvGraphicFramePr>
        <p:xfrm>
          <a:off x="2286000" y="4495800"/>
          <a:ext cx="4419599" cy="914400"/>
        </p:xfrm>
        <a:graphic>
          <a:graphicData uri="http://schemas.openxmlformats.org/drawingml/2006/table">
            <a:tbl>
              <a:tblPr rtl="1" firstRow="1" bandRow="1">
                <a:tableStyleId>{5C22544A-7EE6-4342-B048-85BDC9FD1C3A}</a:tableStyleId>
              </a:tblPr>
              <a:tblGrid>
                <a:gridCol w="607694"/>
                <a:gridCol w="658555"/>
                <a:gridCol w="3153350"/>
              </a:tblGrid>
              <a:tr h="2540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a:t>
                      </a:r>
                      <a:r>
                        <a:rPr lang="ar-SA" sz="1400" baseline="0" dirty="0" smtClean="0">
                          <a:latin typeface="Simplified Arabic"/>
                          <a:cs typeface="Simplified Arabic"/>
                        </a:rPr>
                        <a:t> الباب ...البند....</a:t>
                      </a:r>
                      <a:endParaRPr lang="ar-SA" sz="1400" dirty="0"/>
                    </a:p>
                  </a:txBody>
                  <a:tcPr/>
                </a:tc>
              </a:tr>
              <a:tr h="254000">
                <a:tc>
                  <a:txBody>
                    <a:bodyPr/>
                    <a:lstStyle/>
                    <a:p>
                      <a:pPr rtl="1"/>
                      <a:r>
                        <a:rPr lang="en-US" sz="1400" dirty="0" smtClean="0"/>
                        <a:t>xxx</a:t>
                      </a:r>
                      <a:endParaRPr lang="ar-SA" sz="1400" dirty="0"/>
                    </a:p>
                  </a:txBody>
                  <a:tcPr/>
                </a:tc>
                <a:tc>
                  <a:txBody>
                    <a:bodyPr/>
                    <a:lstStyle/>
                    <a:p>
                      <a:pPr rtl="1"/>
                      <a:r>
                        <a:rPr lang="ar-SA" sz="1400" dirty="0" smtClean="0"/>
                        <a:t> </a:t>
                      </a:r>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المقاول الأول </a:t>
                      </a:r>
                      <a:endParaRPr lang="ar-SA" sz="1400" dirty="0"/>
                    </a:p>
                  </a:txBody>
                  <a:tcPr/>
                </a:tc>
              </a:tr>
              <a:tr h="2540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الدفع-باسم المقاول الثاني</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457200"/>
            <a:ext cx="8077200" cy="3657600"/>
          </a:xfrm>
          <a:prstGeom prst="rect">
            <a:avLst/>
          </a:prstGeom>
        </p:spPr>
        <p:txBody>
          <a:bodyPr vert="horz" lIns="182880" tIns="91440">
            <a:normAutofit/>
          </a:bodyPr>
          <a:lstStyle/>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r>
              <a:rPr lang="ar-SA" sz="20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(ب) </a:t>
            </a:r>
            <a:r>
              <a:rPr kumimoji="0" lang="ar-SA" sz="2000" b="0" i="0" u="none" strike="noStrike" kern="1200" cap="none" spc="-100" normalizeH="0" baseline="0" noProof="0" dirty="0" smtClean="0">
                <a:ln w="3200">
                  <a:solidFill>
                    <a:schemeClr val="bg2">
                      <a:shade val="75000"/>
                      <a:alpha val="25000"/>
                    </a:schemeClr>
                  </a:solidFill>
                  <a:prstDash val="solid"/>
                  <a:round/>
                </a:ln>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وعند حسم المبلغ عن طريق الاستقطاع من استحقاقات المتعهد أو المقاول لدى الجهة الحكومية المتمثلة في مبلغ الضمان النهائي المعلى في حساب الأمانات (تأمينات نقدي), فإن على الإدارة المالية تحرير أمر اعتماد صرف يكون القيد من واقعه:</a:t>
            </a: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r>
              <a:rPr kumimoji="0" lang="ar-SA" sz="22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(5) غرامة التأخير :</a:t>
            </a: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r>
              <a:rPr lang="ar-SA" sz="22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 </a:t>
            </a:r>
            <a:r>
              <a:rPr kumimoji="0" lang="ar-SA" sz="2000" b="0" i="0" u="none" strike="noStrike" kern="1200" cap="none" spc="-100" normalizeH="0" baseline="0" noProof="0" dirty="0" smtClean="0">
                <a:ln w="3200">
                  <a:solidFill>
                    <a:schemeClr val="bg2">
                      <a:shade val="75000"/>
                      <a:alpha val="25000"/>
                    </a:schemeClr>
                  </a:solidFill>
                  <a:prstDash val="solid"/>
                  <a:round/>
                </a:ln>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عند فرض غرامة تأخير على أحد المتعهدين أو المقاولين, فإن على الإدارة المالية أن تحرر إذن تسوية يكون القيد من واقعه:</a:t>
            </a:r>
            <a:endParaRPr kumimoji="0" lang="ar-SA" sz="2000" b="0" i="0" u="none" strike="noStrike" kern="1200" cap="none" spc="-100" normalizeH="0" baseline="0" noProof="0" dirty="0">
              <a:ln w="3200">
                <a:solidFill>
                  <a:schemeClr val="bg2">
                    <a:shade val="75000"/>
                    <a:alpha val="25000"/>
                  </a:schemeClr>
                </a:solidFill>
                <a:prstDash val="solid"/>
                <a:round/>
              </a:ln>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914400" y="3429000"/>
          <a:ext cx="4343400" cy="609600"/>
        </p:xfrm>
        <a:graphic>
          <a:graphicData uri="http://schemas.openxmlformats.org/drawingml/2006/table">
            <a:tbl>
              <a:tblPr rtl="1" firstRow="1" bandRow="1">
                <a:tableStyleId>{5C22544A-7EE6-4342-B048-85BDC9FD1C3A}</a:tableStyleId>
              </a:tblPr>
              <a:tblGrid>
                <a:gridCol w="566058"/>
                <a:gridCol w="542592"/>
                <a:gridCol w="3234750"/>
              </a:tblGrid>
              <a:tr h="266700">
                <a:tc>
                  <a:txBody>
                    <a:bodyPr/>
                    <a:lstStyle/>
                    <a:p>
                      <a:pPr rtl="1"/>
                      <a:r>
                        <a:rPr lang="en-US" sz="1400" dirty="0" smtClean="0"/>
                        <a:t>xxx</a:t>
                      </a:r>
                      <a:endParaRPr lang="ar-SA" sz="1400" dirty="0"/>
                    </a:p>
                  </a:txBody>
                  <a:tcPr/>
                </a:tc>
                <a:tc>
                  <a:txBody>
                    <a:bodyPr/>
                    <a:lstStyle/>
                    <a:p>
                      <a:pPr rtl="1"/>
                      <a:r>
                        <a:rPr lang="ar-SA" sz="1400" dirty="0" smtClean="0"/>
                        <a:t> </a:t>
                      </a:r>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المتعهد فلان </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المطلوبات</a:t>
                      </a:r>
                      <a:r>
                        <a:rPr lang="ar-SA" sz="1400" baseline="0" dirty="0" smtClean="0">
                          <a:latin typeface="Simplified Arabic"/>
                          <a:cs typeface="Simplified Arabic"/>
                        </a:rPr>
                        <a:t> </a:t>
                      </a:r>
                      <a:endParaRPr lang="ar-SA" sz="1400" dirty="0"/>
                    </a:p>
                  </a:txBody>
                  <a:tcPr/>
                </a:tc>
              </a:tr>
            </a:tbl>
          </a:graphicData>
        </a:graphic>
      </p:graphicFrame>
      <p:graphicFrame>
        <p:nvGraphicFramePr>
          <p:cNvPr id="6" name="Table 5"/>
          <p:cNvGraphicFramePr>
            <a:graphicFrameLocks noGrp="1"/>
          </p:cNvGraphicFramePr>
          <p:nvPr/>
        </p:nvGraphicFramePr>
        <p:xfrm>
          <a:off x="2133600" y="1600200"/>
          <a:ext cx="4648200" cy="1127760"/>
        </p:xfrm>
        <a:graphic>
          <a:graphicData uri="http://schemas.openxmlformats.org/drawingml/2006/table">
            <a:tbl>
              <a:tblPr rtl="1" firstRow="1" bandRow="1">
                <a:tableStyleId>{5C22544A-7EE6-4342-B048-85BDC9FD1C3A}</a:tableStyleId>
              </a:tblPr>
              <a:tblGrid>
                <a:gridCol w="668612"/>
                <a:gridCol w="563681"/>
                <a:gridCol w="3415907"/>
              </a:tblGrid>
              <a:tr h="1524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 تأمينات نقدية </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ar-SA" sz="1400" dirty="0" smtClean="0"/>
                        <a:t> </a:t>
                      </a:r>
                      <a:r>
                        <a:rPr lang="en-US" sz="1400" dirty="0" smtClean="0"/>
                        <a:t>xxx</a:t>
                      </a:r>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المقاول الأول </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 باسم المقاول الأول في حالة توفر المبلغ</a:t>
                      </a:r>
                      <a:endParaRPr lang="ar-SA" sz="1400" dirty="0"/>
                    </a:p>
                  </a:txBody>
                  <a:tcPr/>
                </a:tc>
              </a:tr>
            </a:tbl>
          </a:graphicData>
        </a:graphic>
      </p:graphicFrame>
      <p:sp>
        <p:nvSpPr>
          <p:cNvPr id="7" name="Title 2"/>
          <p:cNvSpPr>
            <a:spLocks noGrp="1"/>
          </p:cNvSpPr>
          <p:nvPr>
            <p:ph type="title"/>
          </p:nvPr>
        </p:nvSpPr>
        <p:spPr>
          <a:xfrm>
            <a:off x="381000" y="4114800"/>
            <a:ext cx="8305800" cy="685800"/>
          </a:xfrm>
        </p:spPr>
        <p:txBody>
          <a:bodyPr>
            <a:noAutofit/>
          </a:bodyPr>
          <a:lstStyle/>
          <a:p>
            <a:pPr algn="r"/>
            <a:r>
              <a:rPr lang="ar-SA" sz="2200"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(ب)</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وعند حسم المبلغ عن طريق الاستقطاع من استحقاقات المتعهد أو المقاول لدى الجهة الحكومية فإن على الإدارة المالية تحرير أمر اعتماد صرف يكون القيد من واقعه:</a:t>
            </a:r>
          </a:p>
        </p:txBody>
      </p:sp>
      <p:graphicFrame>
        <p:nvGraphicFramePr>
          <p:cNvPr id="8" name="Content Placeholder 3"/>
          <p:cNvGraphicFramePr>
            <a:graphicFrameLocks noGrp="1"/>
          </p:cNvGraphicFramePr>
          <p:nvPr>
            <p:ph idx="1"/>
          </p:nvPr>
        </p:nvGraphicFramePr>
        <p:xfrm>
          <a:off x="2209800" y="4953000"/>
          <a:ext cx="4191000" cy="914400"/>
        </p:xfrm>
        <a:graphic>
          <a:graphicData uri="http://schemas.openxmlformats.org/drawingml/2006/table">
            <a:tbl>
              <a:tblPr rtl="1" firstRow="1" bandRow="1">
                <a:tableStyleId>{5C22544A-7EE6-4342-B048-85BDC9FD1C3A}</a:tableStyleId>
              </a:tblPr>
              <a:tblGrid>
                <a:gridCol w="610112"/>
                <a:gridCol w="586342"/>
                <a:gridCol w="2994546"/>
              </a:tblGrid>
              <a:tr h="2540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a:t>
                      </a:r>
                      <a:r>
                        <a:rPr lang="ar-SA" sz="1400" baseline="0" dirty="0" smtClean="0">
                          <a:latin typeface="Simplified Arabic"/>
                          <a:cs typeface="Simplified Arabic"/>
                        </a:rPr>
                        <a:t> الباب ...البند....</a:t>
                      </a:r>
                      <a:endParaRPr lang="ar-SA" sz="1400" dirty="0"/>
                    </a:p>
                  </a:txBody>
                  <a:tcPr/>
                </a:tc>
              </a:tr>
              <a:tr h="254000">
                <a:tc>
                  <a:txBody>
                    <a:bodyPr/>
                    <a:lstStyle/>
                    <a:p>
                      <a:pPr rtl="1"/>
                      <a:r>
                        <a:rPr lang="en-US" sz="1400" dirty="0" smtClean="0"/>
                        <a:t> </a:t>
                      </a:r>
                      <a:endParaRPr lang="ar-SA" sz="1400" dirty="0"/>
                    </a:p>
                  </a:txBody>
                  <a:tcPr/>
                </a:tc>
                <a:tc>
                  <a:txBody>
                    <a:bodyPr/>
                    <a:lstStyle/>
                    <a:p>
                      <a:pPr rtl="1"/>
                      <a:r>
                        <a:rPr lang="ar-SA" sz="1400" dirty="0" smtClean="0"/>
                        <a:t> </a:t>
                      </a:r>
                      <a:r>
                        <a:rPr lang="en-US" sz="1400" dirty="0" smtClean="0"/>
                        <a:t>xxx</a:t>
                      </a:r>
                      <a:endParaRPr lang="ar-SA" sz="1400" dirty="0"/>
                    </a:p>
                  </a:txBody>
                  <a:tcPr/>
                </a:tc>
                <a:tc>
                  <a:txBody>
                    <a:bodyPr/>
                    <a:lstStyle/>
                    <a:p>
                      <a:pPr rtl="1"/>
                      <a:r>
                        <a:rPr lang="ar-SA" sz="1400" dirty="0" smtClean="0">
                          <a:latin typeface="Simplified Arabic"/>
                          <a:cs typeface="Simplified Arabic"/>
                        </a:rPr>
                        <a:t>ﺤ/  الإيرادات</a:t>
                      </a:r>
                      <a:r>
                        <a:rPr lang="ar-SA" sz="1400" baseline="0" dirty="0" smtClean="0">
                          <a:latin typeface="Simplified Arabic"/>
                          <a:cs typeface="Simplified Arabic"/>
                        </a:rPr>
                        <a:t> - الغرامات</a:t>
                      </a:r>
                      <a:endParaRPr lang="ar-SA" sz="1400" dirty="0"/>
                    </a:p>
                  </a:txBody>
                  <a:tcPr/>
                </a:tc>
              </a:tr>
              <a:tr h="2540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533400" y="457200"/>
            <a:ext cx="8153400" cy="4267200"/>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2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(ج)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ثم بعد ذلك يتم تحرير  إذن تسوية لإجراء قيد عكسي لحساب العهد(تحت التحصيل) طرف التعهد فلان وحساب المطلوبات يكون القيد من واقعه:</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baseline="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2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2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(6)عجز في العهد العينية:</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إذا ظهر عجز في العهدة العينية الموجودة لدى أمين المستودع, أو لدى أي شخص آخر, فتقدر قيمة العجز, يحرر إذن تسوية يكون القيد من واقعه:</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indent="-274320" algn="r" rtl="1">
              <a:spcBef>
                <a:spcPts val="600"/>
              </a:spcBef>
              <a:buClr>
                <a:schemeClr val="accent2"/>
              </a:buClr>
              <a:buSzPct val="85000"/>
            </a:pP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وعند تحصيل قيمة هذا العجز نقداً, يحرر إذن تسوية يكون القيد من واقعه:</a:t>
            </a:r>
            <a:endParaRPr lang="ar-SA" sz="2000" spc="-100" dirty="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p:txBody>
      </p:sp>
      <p:graphicFrame>
        <p:nvGraphicFramePr>
          <p:cNvPr id="7" name="Table 6"/>
          <p:cNvGraphicFramePr>
            <a:graphicFrameLocks noGrp="1"/>
          </p:cNvGraphicFramePr>
          <p:nvPr/>
        </p:nvGraphicFramePr>
        <p:xfrm>
          <a:off x="1981200" y="1295400"/>
          <a:ext cx="4572001" cy="609600"/>
        </p:xfrm>
        <a:graphic>
          <a:graphicData uri="http://schemas.openxmlformats.org/drawingml/2006/table">
            <a:tbl>
              <a:tblPr rtl="1" firstRow="1" bandRow="1">
                <a:tableStyleId>{5C22544A-7EE6-4342-B048-85BDC9FD1C3A}</a:tableStyleId>
              </a:tblPr>
              <a:tblGrid>
                <a:gridCol w="577472"/>
                <a:gridCol w="677270"/>
                <a:gridCol w="3317259"/>
              </a:tblGrid>
              <a:tr h="3048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المطلوبات </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ar-SA" sz="1400" dirty="0" smtClean="0"/>
                        <a:t> </a:t>
                      </a:r>
                      <a:r>
                        <a:rPr lang="en-US" sz="1400" dirty="0" smtClean="0"/>
                        <a:t>xxx</a:t>
                      </a:r>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المتعهد أو المقاول </a:t>
                      </a:r>
                      <a:endParaRPr lang="ar-SA" sz="1400" dirty="0"/>
                    </a:p>
                  </a:txBody>
                  <a:tcPr/>
                </a:tc>
              </a:tr>
            </a:tbl>
          </a:graphicData>
        </a:graphic>
      </p:graphicFrame>
      <p:graphicFrame>
        <p:nvGraphicFramePr>
          <p:cNvPr id="8" name="Table 7"/>
          <p:cNvGraphicFramePr>
            <a:graphicFrameLocks noGrp="1"/>
          </p:cNvGraphicFramePr>
          <p:nvPr/>
        </p:nvGraphicFramePr>
        <p:xfrm>
          <a:off x="2286000" y="3124200"/>
          <a:ext cx="4343400" cy="609600"/>
        </p:xfrm>
        <a:graphic>
          <a:graphicData uri="http://schemas.openxmlformats.org/drawingml/2006/table">
            <a:tbl>
              <a:tblPr rtl="1" firstRow="1" bandRow="1">
                <a:tableStyleId>{5C22544A-7EE6-4342-B048-85BDC9FD1C3A}</a:tableStyleId>
              </a:tblPr>
              <a:tblGrid>
                <a:gridCol w="547048"/>
                <a:gridCol w="618698"/>
                <a:gridCol w="3177654"/>
              </a:tblGrid>
              <a:tr h="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أمين المستودع</a:t>
                      </a:r>
                      <a:endParaRPr lang="ar-SA" sz="1400" dirty="0"/>
                    </a:p>
                  </a:txBody>
                  <a:tcPr/>
                </a:tc>
              </a:tr>
              <a:tr h="0">
                <a:tc>
                  <a:txBody>
                    <a:bodyPr/>
                    <a:lstStyle/>
                    <a:p>
                      <a:pPr rtl="1"/>
                      <a:r>
                        <a:rPr lang="en-US" sz="1400" dirty="0" smtClean="0"/>
                        <a:t> </a:t>
                      </a:r>
                      <a:endParaRPr lang="ar-SA" sz="1400" dirty="0"/>
                    </a:p>
                  </a:txBody>
                  <a:tcPr/>
                </a:tc>
                <a:tc>
                  <a:txBody>
                    <a:bodyPr/>
                    <a:lstStyle/>
                    <a:p>
                      <a:pPr rtl="1"/>
                      <a:r>
                        <a:rPr lang="ar-SA" sz="1400" dirty="0" smtClean="0"/>
                        <a:t> </a:t>
                      </a:r>
                      <a:r>
                        <a:rPr lang="en-US" sz="1400" dirty="0" smtClean="0"/>
                        <a:t>xxx</a:t>
                      </a:r>
                      <a:endParaRPr lang="ar-SA" sz="1400" dirty="0"/>
                    </a:p>
                  </a:txBody>
                  <a:tcPr/>
                </a:tc>
                <a:tc>
                  <a:txBody>
                    <a:bodyPr/>
                    <a:lstStyle/>
                    <a:p>
                      <a:pPr rtl="1"/>
                      <a:r>
                        <a:rPr lang="ar-SA" sz="1400" dirty="0" smtClean="0">
                          <a:latin typeface="Simplified Arabic"/>
                          <a:cs typeface="Simplified Arabic"/>
                        </a:rPr>
                        <a:t>ﺤ/  المطلوبات</a:t>
                      </a:r>
                      <a:endParaRPr lang="ar-SA" sz="1400" dirty="0"/>
                    </a:p>
                  </a:txBody>
                  <a:tcPr/>
                </a:tc>
              </a:tr>
            </a:tbl>
          </a:graphicData>
        </a:graphic>
      </p:graphicFrame>
      <p:graphicFrame>
        <p:nvGraphicFramePr>
          <p:cNvPr id="10" name="Table 9"/>
          <p:cNvGraphicFramePr>
            <a:graphicFrameLocks noGrp="1"/>
          </p:cNvGraphicFramePr>
          <p:nvPr/>
        </p:nvGraphicFramePr>
        <p:xfrm>
          <a:off x="1981200" y="4419600"/>
          <a:ext cx="5181601" cy="1219200"/>
        </p:xfrm>
        <a:graphic>
          <a:graphicData uri="http://schemas.openxmlformats.org/drawingml/2006/table">
            <a:tbl>
              <a:tblPr rtl="1" firstRow="1" bandRow="1">
                <a:tableStyleId>{5C22544A-7EE6-4342-B048-85BDC9FD1C3A}</a:tableStyleId>
              </a:tblPr>
              <a:tblGrid>
                <a:gridCol w="643833"/>
                <a:gridCol w="730839"/>
                <a:gridCol w="3806929"/>
              </a:tblGrid>
              <a:tr h="24765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الصندوق</a:t>
                      </a:r>
                      <a:endParaRPr lang="ar-SA" sz="1400" dirty="0"/>
                    </a:p>
                  </a:txBody>
                  <a:tcPr/>
                </a:tc>
              </a:tr>
              <a:tr h="247650">
                <a:tc>
                  <a:txBody>
                    <a:bodyPr/>
                    <a:lstStyle/>
                    <a:p>
                      <a:pPr rtl="1"/>
                      <a:r>
                        <a:rPr lang="en-US" sz="1400" dirty="0" smtClean="0"/>
                        <a:t>xxx</a:t>
                      </a:r>
                      <a:endParaRPr lang="ar-SA" sz="1400" dirty="0"/>
                    </a:p>
                  </a:txBody>
                  <a:tcPr/>
                </a:tc>
                <a:tc>
                  <a:txBody>
                    <a:bodyPr/>
                    <a:lstStyle/>
                    <a:p>
                      <a:pPr rtl="1"/>
                      <a:r>
                        <a:rPr lang="en-US" sz="1400" dirty="0" smtClean="0"/>
                        <a:t> </a:t>
                      </a:r>
                      <a:endParaRPr lang="ar-SA" sz="1400" dirty="0"/>
                    </a:p>
                  </a:txBody>
                  <a:tcPr/>
                </a:tc>
                <a:tc>
                  <a:txBody>
                    <a:bodyPr/>
                    <a:lstStyle/>
                    <a:p>
                      <a:pPr rtl="1"/>
                      <a:r>
                        <a:rPr lang="ar-SA" sz="1400" dirty="0" smtClean="0">
                          <a:latin typeface="Simplified Arabic"/>
                          <a:cs typeface="Simplified Arabic"/>
                        </a:rPr>
                        <a:t>ﺤ/  المطلوبات</a:t>
                      </a:r>
                      <a:endParaRPr lang="ar-SA" sz="1400" dirty="0"/>
                    </a:p>
                  </a:txBody>
                  <a:tcPr/>
                </a:tc>
              </a:tr>
              <a:tr h="24765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الإيرادات – المتنوعة </a:t>
                      </a:r>
                      <a:endParaRPr lang="ar-SA" sz="1400" dirty="0"/>
                    </a:p>
                  </a:txBody>
                  <a:tcPr/>
                </a:tc>
              </a:tr>
              <a:tr h="24765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a:t>
                      </a:r>
                      <a:r>
                        <a:rPr lang="ar-SA" sz="1400" dirty="0" smtClean="0">
                          <a:latin typeface="Simplified Arabic"/>
                          <a:cs typeface="Simplified Arabic"/>
                        </a:rPr>
                        <a:t>تحت التحصيل</a:t>
                      </a:r>
                      <a:r>
                        <a:rPr lang="ar-SA" sz="1400" baseline="0" dirty="0" smtClean="0">
                          <a:latin typeface="Simplified Arabic"/>
                          <a:cs typeface="Simplified Arabic"/>
                        </a:rPr>
                        <a:t> طرف أمين المستودع</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183880" cy="1051560"/>
          </a:xfrm>
        </p:spPr>
        <p:txBody>
          <a:bodyPr>
            <a:normAutofit fontScale="90000"/>
          </a:bodyPr>
          <a:lstStyle/>
          <a:p>
            <a:pPr algn="r"/>
            <a:r>
              <a:rPr lang="ar-SA" sz="2400" b="1" i="1" dirty="0" smtClean="0">
                <a:solidFill>
                  <a:schemeClr val="accent1">
                    <a:lumMod val="75000"/>
                  </a:schemeClr>
                </a:solidFill>
                <a:latin typeface="Arial Unicode MS" pitchFamily="34" charset="-128"/>
                <a:ea typeface="Arial Unicode MS" pitchFamily="34" charset="-128"/>
                <a:cs typeface="Arial Unicode MS" pitchFamily="34" charset="-128"/>
              </a:rPr>
              <a:t>(7)المبيعات الحكومية على أقساط:</a:t>
            </a:r>
            <a:r>
              <a:rPr lang="ar-SA" dirty="0" smtClean="0"/>
              <a:t/>
            </a:r>
            <a:br>
              <a:rPr lang="ar-SA" dirty="0" smtClean="0"/>
            </a:br>
            <a:r>
              <a:rPr lang="ar-SA" sz="2200" dirty="0" smtClean="0">
                <a:latin typeface="Arial Unicode MS" pitchFamily="34" charset="-128"/>
                <a:ea typeface="Arial Unicode MS" pitchFamily="34" charset="-128"/>
                <a:cs typeface="Arial Unicode MS" pitchFamily="34" charset="-128"/>
              </a:rPr>
              <a:t>إذا تم اتفاق أحد الموظفين في الجهة الحكومية على شراء سيارة أو أشياء أخرى على أن يتم خصم ثمنها من رواتبه على أقساط شهرية, فعند إتمام عملية البيع تقوم الإدارة المالية بتحرير إذن تسوية يكون القيد من واقعه:</a:t>
            </a:r>
          </a:p>
        </p:txBody>
      </p:sp>
      <p:sp>
        <p:nvSpPr>
          <p:cNvPr id="5" name="Content Placeholder 1"/>
          <p:cNvSpPr txBox="1">
            <a:spLocks noGrp="1"/>
          </p:cNvSpPr>
          <p:nvPr>
            <p:ph idx="1"/>
          </p:nvPr>
        </p:nvSpPr>
        <p:spPr>
          <a:xfrm>
            <a:off x="457200" y="2438400"/>
            <a:ext cx="8229600" cy="4876800"/>
          </a:xfrm>
          <a:prstGeom prst="rect">
            <a:avLst/>
          </a:prstGeom>
        </p:spPr>
        <p:txBody>
          <a:bodyPr vert="horz">
            <a:normAutofit/>
          </a:bodyPr>
          <a:lstStyle/>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200" b="1" i="1" dirty="0" smtClean="0">
                <a:solidFill>
                  <a:schemeClr val="accent1">
                    <a:lumMod val="75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rPr>
              <a:t>(أ)</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وعند صرف الرواتب يتم حسم القسط المحدد من أمر اعتماد الصرف على النحو التالي : </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200" b="1" i="1" dirty="0" smtClean="0">
                <a:solidFill>
                  <a:schemeClr val="accent1">
                    <a:lumMod val="75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rPr>
              <a:t>(ب)</a:t>
            </a:r>
            <a:r>
              <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ثم بعد ذلك يحرر إذن تسوية بمقدار قيمة القسط المحصل عن طريق الحسم وذلك بإجراء قيد عكسي لحساب العهد تحت التحصيل – طرف الموظف وحساب المطلوبات يكون القيد من واقعه:</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lang="ar-SA" sz="2400" b="1" i="1" spc="-10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endPar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lang="ar-SA" sz="20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p:txBody>
      </p:sp>
      <p:graphicFrame>
        <p:nvGraphicFramePr>
          <p:cNvPr id="6" name="Table 5"/>
          <p:cNvGraphicFramePr>
            <a:graphicFrameLocks noGrp="1"/>
          </p:cNvGraphicFramePr>
          <p:nvPr/>
        </p:nvGraphicFramePr>
        <p:xfrm>
          <a:off x="2133600" y="1828800"/>
          <a:ext cx="5410200" cy="609600"/>
        </p:xfrm>
        <a:graphic>
          <a:graphicData uri="http://schemas.openxmlformats.org/drawingml/2006/table">
            <a:tbl>
              <a:tblPr rtl="1" firstRow="1" bandRow="1">
                <a:tableStyleId>{5C22544A-7EE6-4342-B048-85BDC9FD1C3A}</a:tableStyleId>
              </a:tblPr>
              <a:tblGrid>
                <a:gridCol w="639937"/>
                <a:gridCol w="578368"/>
                <a:gridCol w="4191895"/>
              </a:tblGrid>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الموظف فلان</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ar-SA" sz="1400" dirty="0" smtClean="0"/>
                        <a:t> </a:t>
                      </a:r>
                      <a:r>
                        <a:rPr lang="en-US" sz="1400" dirty="0" smtClean="0"/>
                        <a:t>xxx</a:t>
                      </a:r>
                      <a:endParaRPr lang="ar-SA" sz="1400" dirty="0"/>
                    </a:p>
                  </a:txBody>
                  <a:tcPr/>
                </a:tc>
                <a:tc>
                  <a:txBody>
                    <a:bodyPr/>
                    <a:lstStyle/>
                    <a:p>
                      <a:pPr rtl="1"/>
                      <a:r>
                        <a:rPr lang="ar-SA" sz="1400" dirty="0" smtClean="0">
                          <a:latin typeface="Simplified Arabic"/>
                          <a:cs typeface="Simplified Arabic"/>
                        </a:rPr>
                        <a:t>ﺤ/  المطلوبات</a:t>
                      </a:r>
                      <a:endParaRPr lang="ar-SA" sz="1400" dirty="0"/>
                    </a:p>
                  </a:txBody>
                  <a:tcPr/>
                </a:tc>
              </a:tr>
            </a:tbl>
          </a:graphicData>
        </a:graphic>
      </p:graphicFrame>
      <p:graphicFrame>
        <p:nvGraphicFramePr>
          <p:cNvPr id="7" name="Table 6"/>
          <p:cNvGraphicFramePr>
            <a:graphicFrameLocks noGrp="1"/>
          </p:cNvGraphicFramePr>
          <p:nvPr/>
        </p:nvGraphicFramePr>
        <p:xfrm>
          <a:off x="2362200" y="3048000"/>
          <a:ext cx="5105400" cy="1219200"/>
        </p:xfrm>
        <a:graphic>
          <a:graphicData uri="http://schemas.openxmlformats.org/drawingml/2006/table">
            <a:tbl>
              <a:tblPr rtl="1" firstRow="1" bandRow="1">
                <a:tableStyleId>{5C22544A-7EE6-4342-B048-85BDC9FD1C3A}</a:tableStyleId>
              </a:tblPr>
              <a:tblGrid>
                <a:gridCol w="626745"/>
                <a:gridCol w="696395"/>
                <a:gridCol w="3782260"/>
              </a:tblGrid>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a:t>
                      </a:r>
                      <a:r>
                        <a:rPr lang="ar-SA" sz="1400" baseline="0" dirty="0" smtClean="0">
                          <a:latin typeface="Simplified Arabic"/>
                          <a:cs typeface="Simplified Arabic"/>
                        </a:rPr>
                        <a:t> – الباب الأول – الرواتب والبدلات </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en-US" sz="1400" dirty="0" smtClean="0"/>
                        <a:t> xxx</a:t>
                      </a:r>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المتنوعة – تقاعد , تأمينات , قروض </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a:t>
                      </a:r>
                      <a:r>
                        <a:rPr lang="ar-SA" sz="1400" dirty="0" smtClean="0">
                          <a:latin typeface="Simplified Arabic"/>
                          <a:cs typeface="Simplified Arabic"/>
                        </a:rPr>
                        <a:t>تحت التحصيل -</a:t>
                      </a:r>
                      <a:r>
                        <a:rPr lang="ar-SA" sz="1400" baseline="0" dirty="0" smtClean="0">
                          <a:latin typeface="Simplified Arabic"/>
                          <a:cs typeface="Simplified Arabic"/>
                        </a:rPr>
                        <a:t> طرف الموظف فلان</a:t>
                      </a:r>
                      <a:endParaRPr lang="ar-SA" sz="1400" dirty="0"/>
                    </a:p>
                  </a:txBody>
                  <a:tcPr/>
                </a:tc>
              </a:tr>
              <a:tr h="266700">
                <a:tc>
                  <a:txBody>
                    <a:bodyPr/>
                    <a:lstStyle/>
                    <a:p>
                      <a:pPr rtl="1"/>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a:t>
                      </a:r>
                      <a:endParaRPr lang="ar-SA" sz="1400" dirty="0"/>
                    </a:p>
                  </a:txBody>
                  <a:tcPr/>
                </a:tc>
              </a:tr>
            </a:tbl>
          </a:graphicData>
        </a:graphic>
      </p:graphicFrame>
      <p:graphicFrame>
        <p:nvGraphicFramePr>
          <p:cNvPr id="9" name="Table 8"/>
          <p:cNvGraphicFramePr>
            <a:graphicFrameLocks noGrp="1"/>
          </p:cNvGraphicFramePr>
          <p:nvPr/>
        </p:nvGraphicFramePr>
        <p:xfrm>
          <a:off x="2286000" y="5257800"/>
          <a:ext cx="4495800" cy="609600"/>
        </p:xfrm>
        <a:graphic>
          <a:graphicData uri="http://schemas.openxmlformats.org/drawingml/2006/table">
            <a:tbl>
              <a:tblPr rtl="1" firstRow="1" bandRow="1">
                <a:tableStyleId>{5C22544A-7EE6-4342-B048-85BDC9FD1C3A}</a:tableStyleId>
              </a:tblPr>
              <a:tblGrid>
                <a:gridCol w="543523"/>
                <a:gridCol w="589653"/>
                <a:gridCol w="3362624"/>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المطلوبات</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 تحت لتحصيل – طرف</a:t>
                      </a:r>
                      <a:r>
                        <a:rPr lang="ar-SA" sz="1400" baseline="0" dirty="0" smtClean="0">
                          <a:latin typeface="Simplified Arabic"/>
                          <a:cs typeface="Simplified Arabic"/>
                        </a:rPr>
                        <a:t> الموظف فلان</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457200" y="381000"/>
            <a:ext cx="8229600" cy="3124200"/>
          </a:xfrm>
          <a:prstGeom prst="rect">
            <a:avLst/>
          </a:prstGeom>
        </p:spPr>
        <p:txBody>
          <a:bodyPr vert="horz" lIns="182880" tIns="91440">
            <a:normAutofit/>
          </a:bodyPr>
          <a:lstStyle/>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400" b="1" i="1" u="none" strike="noStrike" kern="1200" cap="none" spc="-100" normalizeH="0" baseline="0" noProof="0" dirty="0" smtClean="0">
                <a:ln w="3200">
                  <a:solidFill>
                    <a:schemeClr val="bg2">
                      <a:shade val="75000"/>
                      <a:alpha val="25000"/>
                    </a:schemeClr>
                  </a:solidFill>
                  <a:prstDash val="solid"/>
                  <a:round/>
                </a:ln>
                <a:solidFill>
                  <a:schemeClr val="accent1">
                    <a:lumMod val="75000"/>
                  </a:schemeClr>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العهد اعتمادات مستندية:</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r>
              <a:rPr kumimoji="0" lang="ar-SA" sz="2000" b="0" i="0" u="none" strike="noStrike" kern="1200" cap="none" spc="-100" normalizeH="0" baseline="0" noProof="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يقصد بالاعتمادات المستندية الاعتمادات التي تقوم مؤسسة النقد العربي السعودي بفتحها لدى مراسليها في الخارج بناء على تعليما تصدر من وزارة المالية لتنقيذ أغراض محددة. ولايجوز  فتح اعتماد مستندي لغرض شراء بضائع أو خدمات إذا كان من الممكن الحصول عليها من داخل المملكة, كما لا يجوز فتح اعتماد مستندي لتسديد خدمات أقيام خدمات أو مواد أو تنفيذ أعمال يتم التعاقد عليها داخل المملكة.</a:t>
            </a:r>
          </a:p>
          <a:p>
            <a:pPr marL="274320" marR="0" lvl="0" indent="-274320" algn="r" defTabSz="914400" rtl="1" eaLnBrk="1" fontAlgn="auto" latinLnBrk="0" hangingPunct="1">
              <a:lnSpc>
                <a:spcPct val="100000"/>
              </a:lnSpc>
              <a:spcBef>
                <a:spcPts val="600"/>
              </a:spcBef>
              <a:spcAft>
                <a:spcPts val="0"/>
              </a:spcAft>
              <a:buClr>
                <a:schemeClr val="accent2"/>
              </a:buClr>
              <a:buSzPct val="85000"/>
              <a:buFont typeface="Wingdings 2"/>
              <a:buNone/>
              <a:tabLst/>
              <a:defRPr/>
            </a:pPr>
            <a:endParaRPr kumimoji="0" lang="ar-SA" sz="2000" b="0" i="0" u="none" strike="noStrike" kern="1200" cap="none" spc="-100" normalizeH="0" baseline="0" noProof="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p:txBody>
      </p:sp>
      <p:sp>
        <p:nvSpPr>
          <p:cNvPr id="6" name="Title 2"/>
          <p:cNvSpPr>
            <a:spLocks noGrp="1"/>
          </p:cNvSpPr>
          <p:nvPr>
            <p:ph type="title"/>
          </p:nvPr>
        </p:nvSpPr>
        <p:spPr>
          <a:xfrm>
            <a:off x="381000" y="2286000"/>
            <a:ext cx="8382000" cy="4191000"/>
          </a:xfrm>
        </p:spPr>
        <p:txBody>
          <a:bodyPr>
            <a:noAutofit/>
          </a:bodyPr>
          <a:lstStyle/>
          <a:p>
            <a:pPr algn="r"/>
            <a:r>
              <a:rPr lang="ar-SA" sz="2000" dirty="0" smtClean="0">
                <a:latin typeface="Arial Unicode MS" pitchFamily="34" charset="-128"/>
                <a:ea typeface="Arial Unicode MS" pitchFamily="34" charset="-128"/>
                <a:cs typeface="Arial Unicode MS" pitchFamily="34" charset="-128"/>
              </a:rPr>
              <a:t>وإجراءات فتح الاعتمادات المستندية تتمثل في الآتي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(1) الإجراءات في الجهات الحكومية:</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عندما ترغب إحدى الجهات الحكومية فتح اعتماد مستندي نتيجة للتعاقد مع شركة أجنبية سواء لشراء معدات أو بناء إنشاءات, يجب عليها مراعاة إجراءات فتح الاعتمادات المستندية الآتية:</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000" dirty="0" smtClean="0">
                <a:latin typeface="Arial Unicode MS" pitchFamily="34" charset="-128"/>
                <a:ea typeface="Arial Unicode MS" pitchFamily="34" charset="-128"/>
                <a:cs typeface="Arial Unicode MS" pitchFamily="34" charset="-128"/>
              </a:rPr>
              <a:t> عند تتوفر المبررات النظامية لفتح اعتماد مستندي خارجي لا يمكن تسديد قيمته مباشرة, تقوم الجهة المعنية بتعبئة طلب فتح اعتماد (نموذج رقم 11)وإتباع الإجراءات التالية:</a:t>
            </a:r>
            <a:br>
              <a:rPr lang="ar-SA" sz="2000" dirty="0" smtClean="0">
                <a:latin typeface="Arial Unicode MS" pitchFamily="34" charset="-128"/>
                <a:ea typeface="Arial Unicode MS" pitchFamily="34" charset="-128"/>
                <a:cs typeface="Arial Unicode MS" pitchFamily="34" charset="-128"/>
              </a:rPr>
            </a:br>
            <a:r>
              <a:rPr lang="ar-SA" sz="2000" i="1" dirty="0" smtClean="0">
                <a:solidFill>
                  <a:schemeClr val="accent1">
                    <a:lumMod val="75000"/>
                  </a:schemeClr>
                </a:solidFill>
                <a:latin typeface="Arial Unicode MS" pitchFamily="34" charset="-128"/>
                <a:ea typeface="Arial Unicode MS" pitchFamily="34" charset="-128"/>
                <a:cs typeface="Arial Unicode MS" pitchFamily="34" charset="-128"/>
              </a:rPr>
              <a:t>(أ) </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تقوم الجهة بتحرير أمر اعتماد صرف تخصم بموجبه قيمة الاعتماد المستندي على حساب العهد (اعتمادات مستندية), وذلك بعد  الارتباط على البند المختص بكامل قيمة الاعتماد ويحرر مقابله أمر دفع على وزارة المالبة وذلك وفق القيد التالي:</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 </a:t>
            </a:r>
            <a:endParaRPr lang="ar-SA" sz="2000" dirty="0" smtClean="0">
              <a:latin typeface="Arial Unicode MS" pitchFamily="34" charset="-128"/>
              <a:ea typeface="Arial Unicode MS" pitchFamily="34" charset="-128"/>
              <a:cs typeface="Arial Unicode MS" pitchFamily="34" charset="-128"/>
            </a:endParaRPr>
          </a:p>
        </p:txBody>
      </p:sp>
      <p:graphicFrame>
        <p:nvGraphicFramePr>
          <p:cNvPr id="7" name="Table 6"/>
          <p:cNvGraphicFramePr>
            <a:graphicFrameLocks noGrp="1"/>
          </p:cNvGraphicFramePr>
          <p:nvPr/>
        </p:nvGraphicFramePr>
        <p:xfrm>
          <a:off x="1066800" y="5334000"/>
          <a:ext cx="3657600" cy="609600"/>
        </p:xfrm>
        <a:graphic>
          <a:graphicData uri="http://schemas.openxmlformats.org/drawingml/2006/table">
            <a:tbl>
              <a:tblPr rtl="1" firstRow="1" bandRow="1">
                <a:tableStyleId>{5C22544A-7EE6-4342-B048-85BDC9FD1C3A}</a:tableStyleId>
              </a:tblPr>
              <a:tblGrid>
                <a:gridCol w="641444"/>
                <a:gridCol w="607493"/>
                <a:gridCol w="2408663"/>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 –</a:t>
                      </a:r>
                      <a:r>
                        <a:rPr lang="ar-SA" sz="1400" baseline="0" dirty="0" smtClean="0">
                          <a:latin typeface="Simplified Arabic"/>
                          <a:cs typeface="Simplified Arabic"/>
                        </a:rPr>
                        <a:t> سلف مستديمة</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382000" cy="2895600"/>
          </a:xfrm>
        </p:spPr>
        <p:txBody>
          <a:bodyPr>
            <a:noAutofit/>
          </a:bodyPr>
          <a:lstStyle/>
          <a:p>
            <a:pPr algn="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(ب) </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يرسل أمر الدفع إلى وزارة المالية (الإدارة العامة للحسابات ) مرفقاً بنموذج طلب فتح الاعتماد(نموذج رقم11)بعد استكمال المعلومات الواردة به وتوقيعه من المختصين. ويتعين على الوزارات والمصالح صاحبة الشأن أن تقرر في جميع الطلبات المقدمة إلى وزارة المالبة بشأن الصرف أو فتح الاعتمادات المستندية في الخارج إن كان اعتماد البند المختص بالميزانية يسمح بذلك. </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(ج) </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عندما يصل إشعار وزارة المالية إلى الجهة المعنية التي طلبت فتح الاعتماد المستندي بما يفيد فتح الاعتماد, إعداد إذن تسوية لإزالة المبلغ من حساب أوامر الدفع مقابل سداده لحساب جاري وزارة المالية وذلك وفق القيد التالي:</a:t>
            </a:r>
          </a:p>
        </p:txBody>
      </p:sp>
      <p:graphicFrame>
        <p:nvGraphicFramePr>
          <p:cNvPr id="5" name="Table 4"/>
          <p:cNvGraphicFramePr>
            <a:graphicFrameLocks noGrp="1"/>
          </p:cNvGraphicFramePr>
          <p:nvPr/>
        </p:nvGraphicFramePr>
        <p:xfrm>
          <a:off x="2514600" y="3200400"/>
          <a:ext cx="3581399" cy="609600"/>
        </p:xfrm>
        <a:graphic>
          <a:graphicData uri="http://schemas.openxmlformats.org/drawingml/2006/table">
            <a:tbl>
              <a:tblPr rtl="1" firstRow="1" bandRow="1">
                <a:tableStyleId>{5C22544A-7EE6-4342-B048-85BDC9FD1C3A}</a:tableStyleId>
              </a:tblPr>
              <a:tblGrid>
                <a:gridCol w="632742"/>
                <a:gridCol w="622798"/>
                <a:gridCol w="2325859"/>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جاري</a:t>
                      </a:r>
                      <a:r>
                        <a:rPr lang="ar-SA" sz="1400" baseline="0" dirty="0" smtClean="0">
                          <a:latin typeface="Simplified Arabic"/>
                          <a:cs typeface="Simplified Arabic"/>
                        </a:rPr>
                        <a:t> وزارة المالية</a:t>
                      </a:r>
                      <a:endParaRPr lang="ar-SA" sz="1400" dirty="0"/>
                    </a:p>
                  </a:txBody>
                  <a:tcPr/>
                </a:tc>
              </a:tr>
            </a:tbl>
          </a:graphicData>
        </a:graphic>
      </p:graphicFrame>
      <p:sp>
        <p:nvSpPr>
          <p:cNvPr id="6" name="Title 2"/>
          <p:cNvSpPr txBox="1">
            <a:spLocks/>
          </p:cNvSpPr>
          <p:nvPr/>
        </p:nvSpPr>
        <p:spPr>
          <a:xfrm>
            <a:off x="304800" y="5334000"/>
            <a:ext cx="8382000" cy="1219200"/>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1" u="none" strike="noStrike" kern="1200" cap="none" spc="0" normalizeH="0" baseline="0" noProof="0" dirty="0" smtClean="0">
                <a:ln>
                  <a:noFill/>
                </a:ln>
                <a:solidFill>
                  <a:schemeClr val="accent1">
                    <a:lumMod val="75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(د)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عند ورود المستندات المؤيدة لتسديد قيمة الاعتماد أو أجزاء منها يحرر إذن تسوية بقيمة تلك المستندات تخصم بموجبه القيمة على مصروفات الميزانية (البند المختص) مقابل تسديد حساب العهد, وذلك وفق القيد التالي:</a:t>
            </a: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1" u="none" strike="noStrike" kern="1200" cap="none" spc="0" normalizeH="0" baseline="0" noProof="0" dirty="0" smtClean="0">
                <a:ln>
                  <a:noFill/>
                </a:ln>
                <a:solidFill>
                  <a:schemeClr val="accent1">
                    <a:lumMod val="75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t>
            </a: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endPar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endParaRPr>
          </a:p>
        </p:txBody>
      </p:sp>
      <p:graphicFrame>
        <p:nvGraphicFramePr>
          <p:cNvPr id="7" name="Content Placeholder 3"/>
          <p:cNvGraphicFramePr>
            <a:graphicFrameLocks noGrp="1"/>
          </p:cNvGraphicFramePr>
          <p:nvPr>
            <p:ph idx="1"/>
          </p:nvPr>
        </p:nvGraphicFramePr>
        <p:xfrm>
          <a:off x="1752600" y="5029200"/>
          <a:ext cx="4267200" cy="609600"/>
        </p:xfrm>
        <a:graphic>
          <a:graphicData uri="http://schemas.openxmlformats.org/drawingml/2006/table">
            <a:tbl>
              <a:tblPr rtl="1" firstRow="1" bandRow="1">
                <a:tableStyleId>{5C22544A-7EE6-4342-B048-85BDC9FD1C3A}</a:tableStyleId>
              </a:tblPr>
              <a:tblGrid>
                <a:gridCol w="599364"/>
                <a:gridCol w="597090"/>
                <a:gridCol w="3070746"/>
              </a:tblGrid>
              <a:tr h="2667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مصروفات</a:t>
                      </a:r>
                      <a:r>
                        <a:rPr lang="ar-SA" sz="1400" baseline="0" dirty="0" smtClean="0">
                          <a:latin typeface="Simplified Arabic"/>
                          <a:cs typeface="Simplified Arabic"/>
                        </a:rPr>
                        <a:t> الميزانية (البند المختص )</a:t>
                      </a:r>
                      <a:endParaRPr lang="ar-SA" sz="1400" dirty="0"/>
                    </a:p>
                  </a:txBody>
                  <a:tcPr/>
                </a:tc>
              </a:tr>
              <a:tr h="2667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(سلف مستديمة)</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305800" cy="7467600"/>
          </a:xfrm>
        </p:spPr>
        <p:txBody>
          <a:bodyPr>
            <a:normAutofit fontScale="90000"/>
          </a:bodyPr>
          <a:lstStyle/>
          <a:p>
            <a:pPr algn="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200" dirty="0" smtClean="0">
                <a:latin typeface="Arial Unicode MS" pitchFamily="34" charset="-128"/>
                <a:ea typeface="Arial Unicode MS" pitchFamily="34" charset="-128"/>
                <a:cs typeface="Arial Unicode MS" pitchFamily="34" charset="-128"/>
              </a:rPr>
              <a:t> </a:t>
            </a:r>
            <a:r>
              <a:rPr lang="ar-SA" sz="22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وإذا رغبت  إحدى الجهات في إجراء تعديل في الاعتمادات المستندية التي سبق فتحها بناء على طلبها سواء كان ذلك بزيادة قيمة الاعتماد أو تخفيضه أو إلغائه أو مد صلاحية الصرف منهأو تعديل شروط, تقوم بالكتابة إلى وزارة المالية لإبلاغ مؤسسة النقد العربي السعودي بذلك على أن يراعى في حالة زيادة قيمة الاعتماد تحرير أمر دفع بقيمة الزيادة بموجب أمر اعتماد صرف يخصم بقيمته على حساب العهد اعتمادات مستندية وذلك وفق القيد التالي:</a:t>
            </a: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أما إذا تقرر تخفيض أو إلغاء الاعتماد فيراعى عند ورود إشعار وزارة المالية لتنفيذ ذلك إعداد إذن تسوية تخصم بموجبه القيمة المنخفضة أو الملغاة على حساب جاري وزارة المالية مقابل تسديد العهد إعتمادات مستندية وذلك وفق القيد التالي:</a:t>
            </a: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dirty="0" smtClean="0">
                <a:latin typeface="Arial Unicode MS" pitchFamily="34" charset="-128"/>
                <a:ea typeface="Arial Unicode MS" pitchFamily="34" charset="-128"/>
                <a:cs typeface="Arial Unicode MS" pitchFamily="34" charset="-128"/>
              </a:rPr>
              <a:t/>
            </a:r>
            <a:br>
              <a:rPr lang="ar-SA" sz="2200" dirty="0" smtClean="0">
                <a:latin typeface="Arial Unicode MS" pitchFamily="34" charset="-128"/>
                <a:ea typeface="Arial Unicode MS" pitchFamily="34" charset="-128"/>
                <a:cs typeface="Arial Unicode MS" pitchFamily="34" charset="-128"/>
              </a:rPr>
            </a:br>
            <a:r>
              <a:rPr lang="ar-SA" sz="2200" b="1" i="1"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endParaRPr lang="ar-SA" sz="2000" dirty="0" smtClean="0">
              <a:latin typeface="Arial Unicode MS" pitchFamily="34" charset="-128"/>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2590800" y="2438400"/>
          <a:ext cx="3581400" cy="822960"/>
        </p:xfrm>
        <a:graphic>
          <a:graphicData uri="http://schemas.openxmlformats.org/drawingml/2006/table">
            <a:tbl>
              <a:tblPr rtl="1" firstRow="1" bandRow="1">
                <a:tableStyleId>{5C22544A-7EE6-4342-B048-85BDC9FD1C3A}</a:tableStyleId>
              </a:tblPr>
              <a:tblGrid>
                <a:gridCol w="537950"/>
                <a:gridCol w="536812"/>
                <a:gridCol w="2506638"/>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(إعتمادات مستديمة)</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أوامر</a:t>
                      </a:r>
                      <a:r>
                        <a:rPr lang="ar-SA" sz="1400" baseline="0" dirty="0" smtClean="0">
                          <a:latin typeface="Simplified Arabic"/>
                          <a:cs typeface="Simplified Arabic"/>
                        </a:rPr>
                        <a:t> الدفع </a:t>
                      </a:r>
                      <a:endParaRPr lang="ar-SA" sz="1400" dirty="0"/>
                    </a:p>
                  </a:txBody>
                  <a:tcPr/>
                </a:tc>
              </a:tr>
            </a:tbl>
          </a:graphicData>
        </a:graphic>
      </p:graphicFrame>
      <p:graphicFrame>
        <p:nvGraphicFramePr>
          <p:cNvPr id="6" name="Table 5"/>
          <p:cNvGraphicFramePr>
            <a:graphicFrameLocks noGrp="1"/>
          </p:cNvGraphicFramePr>
          <p:nvPr/>
        </p:nvGraphicFramePr>
        <p:xfrm>
          <a:off x="1219200" y="4876800"/>
          <a:ext cx="4419601" cy="609600"/>
        </p:xfrm>
        <a:graphic>
          <a:graphicData uri="http://schemas.openxmlformats.org/drawingml/2006/table">
            <a:tbl>
              <a:tblPr rtl="1" firstRow="1" bandRow="1">
                <a:tableStyleId>{5C22544A-7EE6-4342-B048-85BDC9FD1C3A}</a:tableStyleId>
              </a:tblPr>
              <a:tblGrid>
                <a:gridCol w="601923"/>
                <a:gridCol w="555749"/>
                <a:gridCol w="3261929"/>
              </a:tblGrid>
              <a:tr h="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جاري</a:t>
                      </a:r>
                      <a:r>
                        <a:rPr lang="ar-SA" sz="1400" baseline="0" dirty="0" smtClean="0">
                          <a:latin typeface="Simplified Arabic"/>
                          <a:cs typeface="Simplified Arabic"/>
                        </a:rPr>
                        <a:t> وزارة المالية</a:t>
                      </a:r>
                      <a:endParaRPr lang="ar-SA" sz="1400" dirty="0"/>
                    </a:p>
                  </a:txBody>
                  <a:tcPr/>
                </a:tc>
              </a:tr>
              <a:tr h="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(إعتمادات مستديمة)</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81000" y="1905000"/>
            <a:ext cx="8305800" cy="1524000"/>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1" u="none" strike="noStrike" kern="1200" cap="none" spc="0" normalizeH="0" baseline="0" noProof="0" dirty="0" smtClean="0">
                <a:ln>
                  <a:noFill/>
                </a:ln>
                <a:solidFill>
                  <a:schemeClr val="accent1">
                    <a:lumMod val="75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t>
            </a: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1" u="none" strike="noStrike" kern="1200" cap="none" spc="0" normalizeH="0" baseline="0" noProof="0" dirty="0" smtClean="0">
                <a:ln>
                  <a:noFill/>
                </a:ln>
                <a:solidFill>
                  <a:schemeClr val="accent1">
                    <a:lumMod val="75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t>
            </a:r>
            <a:r>
              <a:rPr kumimoji="0" lang="ar-SA" sz="2000" b="0" i="0" u="none" strike="noStrike" kern="1200" cap="none" spc="-100" normalizeH="0" baseline="0" noProof="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عند انتهاء السنة المالية ووجود أرصدة في حساب العهد (اعتمادات مستندية) لم تسدد يتم تدوير هذه الأرصدة إلى السنة المالية الجديدة, كما يتم خصم رصيدها على حساب مصروفات الميزانية (البند المختص ) مقابل تعليتها في حساب الأمانات (مقابل اعتمادات مستندية) قائمة بموجب إذن تسوية يكون القيد من واقعه:</a:t>
            </a:r>
            <a:br>
              <a:rPr kumimoji="0" lang="ar-SA" sz="2000" b="0" i="0" u="none" strike="noStrike" kern="1200" cap="none" spc="-100" normalizeH="0" baseline="0" noProof="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endPar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1524000" y="2057400"/>
          <a:ext cx="4724400" cy="609600"/>
        </p:xfrm>
        <a:graphic>
          <a:graphicData uri="http://schemas.openxmlformats.org/drawingml/2006/table">
            <a:tbl>
              <a:tblPr rtl="1" firstRow="1" bandRow="1">
                <a:tableStyleId>{5C22544A-7EE6-4342-B048-85BDC9FD1C3A}</a:tableStyleId>
              </a:tblPr>
              <a:tblGrid>
                <a:gridCol w="651680"/>
                <a:gridCol w="723331"/>
                <a:gridCol w="3349389"/>
              </a:tblGrid>
              <a:tr h="25654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المصروفات</a:t>
                      </a:r>
                      <a:r>
                        <a:rPr lang="ar-SA" sz="1400" baseline="0" dirty="0" smtClean="0">
                          <a:latin typeface="Simplified Arabic"/>
                          <a:cs typeface="Simplified Arabic"/>
                        </a:rPr>
                        <a:t> الميزانية(البند المختص)</a:t>
                      </a:r>
                      <a:endParaRPr lang="ar-SA" sz="1400" dirty="0"/>
                    </a:p>
                  </a:txBody>
                  <a:tcPr/>
                </a:tc>
              </a:tr>
              <a:tr h="25654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 مقابل اعتمادات مستندية قائمة</a:t>
                      </a:r>
                      <a:endParaRPr lang="ar-SA" sz="1400" dirty="0"/>
                    </a:p>
                  </a:txBody>
                  <a:tcPr/>
                </a:tc>
              </a:tr>
            </a:tbl>
          </a:graphicData>
        </a:graphic>
      </p:graphicFrame>
      <p:sp>
        <p:nvSpPr>
          <p:cNvPr id="6" name="Title 2"/>
          <p:cNvSpPr>
            <a:spLocks noGrp="1"/>
          </p:cNvSpPr>
          <p:nvPr>
            <p:ph type="title"/>
          </p:nvPr>
        </p:nvSpPr>
        <p:spPr>
          <a:xfrm>
            <a:off x="381000" y="1905000"/>
            <a:ext cx="8305800" cy="4953000"/>
          </a:xfrm>
        </p:spPr>
        <p:txBody>
          <a:bodyPr>
            <a:noAutofit/>
          </a:bodyPr>
          <a:lstStyle/>
          <a:p>
            <a:pPr algn="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ثم يتم تسديدها خصماً على اعتمادات السنة المذالية التي ترد مستندات تسديد قيمة الاعتمادات أو جزء منها خلالها ويتم ذلك بإعداد إذن تسوية تخصم بموجبه قيمة الاعتمادات التي وردت مستنداتها من حساب الأمانات(مقابل اعتمادات مستندية قائمة) وتسديد العهد اعتمادات مستندية وذلك وفق القيد التالي:</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t>
            </a:r>
            <a:br>
              <a:rPr lang="ar-SA" sz="2000" dirty="0" smtClean="0">
                <a:latin typeface="Arial Unicode MS" pitchFamily="34" charset="-128"/>
                <a:ea typeface="Arial Unicode MS" pitchFamily="34" charset="-128"/>
                <a:cs typeface="Arial Unicode MS" pitchFamily="34" charset="-128"/>
              </a:rPr>
            </a:br>
            <a:endParaRPr lang="ar-SA" sz="2000" dirty="0" smtClean="0">
              <a:latin typeface="Arial Unicode MS" pitchFamily="34" charset="-128"/>
              <a:ea typeface="Arial Unicode MS" pitchFamily="34" charset="-128"/>
              <a:cs typeface="Arial Unicode MS" pitchFamily="34" charset="-128"/>
            </a:endParaRPr>
          </a:p>
        </p:txBody>
      </p:sp>
      <p:graphicFrame>
        <p:nvGraphicFramePr>
          <p:cNvPr id="7" name="Content Placeholder 3"/>
          <p:cNvGraphicFramePr>
            <a:graphicFrameLocks noGrp="1"/>
          </p:cNvGraphicFramePr>
          <p:nvPr>
            <p:ph idx="1"/>
          </p:nvPr>
        </p:nvGraphicFramePr>
        <p:xfrm>
          <a:off x="2209800" y="4495800"/>
          <a:ext cx="4648200" cy="609600"/>
        </p:xfrm>
        <a:graphic>
          <a:graphicData uri="http://schemas.openxmlformats.org/drawingml/2006/table">
            <a:tbl>
              <a:tblPr rtl="1" firstRow="1" bandRow="1">
                <a:tableStyleId>{5C22544A-7EE6-4342-B048-85BDC9FD1C3A}</a:tableStyleId>
              </a:tblPr>
              <a:tblGrid>
                <a:gridCol w="634512"/>
                <a:gridCol w="561942"/>
                <a:gridCol w="3451746"/>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 مقابل اعتمادات مستندية قائمة</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اعتمادات مستديمة</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382000" cy="6477000"/>
          </a:xfrm>
        </p:spPr>
        <p:txBody>
          <a:bodyPr>
            <a:noAutofit/>
          </a:bodyPr>
          <a:lstStyle/>
          <a:p>
            <a:pPr algn="r"/>
            <a:r>
              <a:rPr lang="ar-SA" sz="2000" dirty="0" smtClean="0">
                <a:latin typeface="Arial Unicode MS" pitchFamily="34" charset="-128"/>
                <a:ea typeface="Arial Unicode MS" pitchFamily="34" charset="-128"/>
                <a:cs typeface="Arial Unicode MS" pitchFamily="34" charset="-128"/>
              </a:rPr>
              <a:t>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أما إذا  تقرر تخفيض أو إلغاء الاعتماد فيراعى عند ورود إشعار من وزارة المالية بتنفيذ ذلك إعداد إذن تسوية تخصم بموجبه القيمة المخفضة أو الملغاة على حساب جاري وزارة المالية وعلى حساب الأمانات – مقابل اعتمادات مستندية قائمة وذلك مقابل إضافتها إلى ﺤ/ الإيرادات المتنوعة,وإلى حساب العهد اعتمادات مستندية على التوالي , وذلك وفق القيد التالي:</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 (2) الإجراءات في وزارة المالية ومؤسسة النقد :</a:t>
            </a:r>
            <a:b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br>
            <a:r>
              <a:rPr lang="ar-SA" sz="2000" dirty="0" smtClean="0">
                <a:latin typeface="Arial Unicode MS" pitchFamily="34" charset="-128"/>
                <a:ea typeface="Arial Unicode MS" pitchFamily="34" charset="-128"/>
                <a:cs typeface="Arial Unicode MS" pitchFamily="34" charset="-128"/>
              </a:rPr>
              <a:t>الإجراءات التي تتخذ لفتح الاعتمادات المستندية في وزارة المالية ومؤسسة النقد العربي السعودي مايلي :</a:t>
            </a:r>
            <a:br>
              <a:rPr lang="ar-SA" sz="2000" dirty="0" smtClean="0">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000" dirty="0" smtClean="0">
                <a:latin typeface="Arial Unicode MS" pitchFamily="34" charset="-128"/>
                <a:ea typeface="Arial Unicode MS" pitchFamily="34" charset="-128"/>
                <a:cs typeface="Arial Unicode MS" pitchFamily="34" charset="-128"/>
              </a:rPr>
              <a:t> </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عند وصول مستندات طلب فتح الاعتماد إلى وزارة المالية(الإدارة العامة للحسابات) يقوم الموظف المختص بتدقيق طلب فتح الاعتماد وكذلك أمر الدفع للتحقق من استكمال المعلومات الواردة في نموذج طلب فتح الاعتماد ومن صحة العملة المحلية والأجنبية المثبتة بأمر الدفع والقيمة المعادلة لها ثم إبلاغ ذلك إلى المؤسسة النقد العربيالسعودي لاتخاذ اللازم وإخطار الجهة المعنية بصورة مما يحور للمؤسسة في هذا الشان.</a:t>
            </a:r>
            <a:r>
              <a:rPr lang="ar-SA" sz="2000" dirty="0" smtClean="0">
                <a:latin typeface="Arial Unicode MS" pitchFamily="34" charset="-128"/>
                <a:ea typeface="Arial Unicode MS" pitchFamily="34" charset="-128"/>
                <a:cs typeface="Arial Unicode MS" pitchFamily="34" charset="-128"/>
              </a:rPr>
              <a:t/>
            </a:r>
            <a:br>
              <a:rPr lang="ar-SA" sz="2000" dirty="0" smtClean="0">
                <a:latin typeface="Arial Unicode MS" pitchFamily="34" charset="-128"/>
                <a:ea typeface="Arial Unicode MS" pitchFamily="34" charset="-128"/>
                <a:cs typeface="Arial Unicode MS" pitchFamily="34" charset="-128"/>
              </a:rPr>
            </a:br>
            <a:endParaRPr lang="ar-SA" sz="2000" dirty="0" smtClean="0">
              <a:latin typeface="Arial Unicode MS" pitchFamily="34" charset="-128"/>
              <a:ea typeface="Arial Unicode MS" pitchFamily="34" charset="-128"/>
              <a:cs typeface="Arial Unicode MS" pitchFamily="34" charset="-128"/>
            </a:endParaRPr>
          </a:p>
        </p:txBody>
      </p:sp>
      <p:graphicFrame>
        <p:nvGraphicFramePr>
          <p:cNvPr id="5" name="Table 4"/>
          <p:cNvGraphicFramePr>
            <a:graphicFrameLocks noGrp="1"/>
          </p:cNvGraphicFramePr>
          <p:nvPr/>
        </p:nvGraphicFramePr>
        <p:xfrm>
          <a:off x="2590800" y="1905000"/>
          <a:ext cx="4800600" cy="1219200"/>
        </p:xfrm>
        <a:graphic>
          <a:graphicData uri="http://schemas.openxmlformats.org/drawingml/2006/table">
            <a:tbl>
              <a:tblPr rtl="1" firstRow="1" bandRow="1">
                <a:tableStyleId>{5C22544A-7EE6-4342-B048-85BDC9FD1C3A}</a:tableStyleId>
              </a:tblPr>
              <a:tblGrid>
                <a:gridCol w="595086"/>
                <a:gridCol w="497587"/>
                <a:gridCol w="3707927"/>
              </a:tblGrid>
              <a:tr h="20955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جاري</a:t>
                      </a:r>
                      <a:r>
                        <a:rPr lang="ar-SA" sz="1400" baseline="0" dirty="0" smtClean="0">
                          <a:latin typeface="Simplified Arabic"/>
                          <a:cs typeface="Simplified Arabic"/>
                        </a:rPr>
                        <a:t> وزارة المالية</a:t>
                      </a:r>
                      <a:endParaRPr lang="ar-SA" sz="1400" dirty="0"/>
                    </a:p>
                  </a:txBody>
                  <a:tcPr/>
                </a:tc>
              </a:tr>
              <a:tr h="209550">
                <a:tc>
                  <a:txBody>
                    <a:bodyPr/>
                    <a:lstStyle/>
                    <a:p>
                      <a:pPr rtl="1"/>
                      <a:r>
                        <a:rPr lang="en-US" sz="1400" dirty="0" smtClean="0"/>
                        <a:t>xxx</a:t>
                      </a:r>
                      <a:endParaRPr lang="ar-SA" sz="1400" dirty="0"/>
                    </a:p>
                  </a:txBody>
                  <a:tcPr/>
                </a:tc>
                <a:tc>
                  <a:txBody>
                    <a:bodyPr/>
                    <a:lstStyle/>
                    <a:p>
                      <a:pPr rtl="1"/>
                      <a:r>
                        <a:rPr lang="ar-SA" sz="1400" dirty="0" smtClean="0"/>
                        <a:t> </a:t>
                      </a:r>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 مقابل اعتمادات مستندية قائمة</a:t>
                      </a:r>
                      <a:endParaRPr lang="ar-SA" sz="1400" dirty="0"/>
                    </a:p>
                  </a:txBody>
                  <a:tcPr/>
                </a:tc>
              </a:tr>
              <a:tr h="20955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الإيرادات</a:t>
                      </a:r>
                      <a:r>
                        <a:rPr lang="ar-SA" sz="1400" baseline="0" dirty="0" smtClean="0">
                          <a:latin typeface="Simplified Arabic"/>
                          <a:cs typeface="Simplified Arabic"/>
                        </a:rPr>
                        <a:t> المتنوعة</a:t>
                      </a:r>
                      <a:endParaRPr lang="ar-SA" sz="1400" dirty="0"/>
                    </a:p>
                  </a:txBody>
                  <a:tcPr/>
                </a:tc>
              </a:tr>
              <a:tr h="20955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 مقابل اعتمادات مستندية </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457200"/>
            <a:ext cx="7924800" cy="4893647"/>
          </a:xfrm>
          <a:prstGeom prst="rect">
            <a:avLst/>
          </a:prstGeom>
          <a:noFill/>
        </p:spPr>
        <p:txBody>
          <a:bodyPr wrap="square" rtlCol="1">
            <a:spAutoFit/>
          </a:bodyPr>
          <a:lstStyle/>
          <a:p>
            <a:r>
              <a:rPr lang="ar-SA" sz="3200" dirty="0">
                <a:solidFill>
                  <a:srgbClr val="00B050"/>
                </a:solidFill>
                <a:latin typeface="Times New Roman" pitchFamily="18" charset="0"/>
                <a:cs typeface="+mj-cs"/>
              </a:rPr>
              <a:t>أ </a:t>
            </a:r>
            <a:r>
              <a:rPr lang="ar-SA" sz="3200" dirty="0" smtClean="0">
                <a:solidFill>
                  <a:srgbClr val="00B050"/>
                </a:solidFill>
                <a:latin typeface="Times New Roman" pitchFamily="18" charset="0"/>
                <a:cs typeface="+mj-cs"/>
              </a:rPr>
              <a:t>/ الأمانات النقدية :</a:t>
            </a:r>
            <a:endParaRPr lang="en-US" sz="3200" dirty="0">
              <a:solidFill>
                <a:srgbClr val="00B050"/>
              </a:solidFill>
              <a:latin typeface="Times New Roman" pitchFamily="18" charset="0"/>
              <a:cs typeface="+mj-cs"/>
            </a:endParaRPr>
          </a:p>
          <a:p>
            <a:endParaRPr lang="ar-SA" sz="1400" b="1" dirty="0" smtClean="0">
              <a:latin typeface="Times New Roman" pitchFamily="18" charset="0"/>
              <a:cs typeface="Times New Roman" pitchFamily="18" charset="0"/>
            </a:endParaRPr>
          </a:p>
          <a:p>
            <a:r>
              <a:rPr lang="ar-SA" sz="2800" b="1" dirty="0" smtClean="0">
                <a:latin typeface="Times New Roman" pitchFamily="18" charset="0"/>
                <a:cs typeface="Times New Roman" pitchFamily="18" charset="0"/>
              </a:rPr>
              <a:t>لا يعلى </a:t>
            </a:r>
            <a:r>
              <a:rPr lang="ar-SA" sz="2800" b="1" dirty="0">
                <a:latin typeface="Times New Roman" pitchFamily="18" charset="0"/>
                <a:cs typeface="Times New Roman" pitchFamily="18" charset="0"/>
              </a:rPr>
              <a:t>في هذا الحساب إلا المبالغ المحصلة من بعض المواطنين عند تعاملهم مع البلديات ، فعند قيام بعض البلديات بتحصيل ضمانات نقدية من بعض المواطنين يتم قيدها في حسابات الأمانات النقدية </a:t>
            </a:r>
            <a:r>
              <a:rPr lang="ar-SA" sz="2800" b="1" dirty="0" smtClean="0">
                <a:latin typeface="Times New Roman" pitchFamily="18" charset="0"/>
                <a:cs typeface="Times New Roman" pitchFamily="18" charset="0"/>
              </a:rPr>
              <a:t>    ( </a:t>
            </a:r>
            <a:r>
              <a:rPr lang="ar-SA" sz="2800" b="1" dirty="0">
                <a:latin typeface="Times New Roman" pitchFamily="18" charset="0"/>
                <a:cs typeface="Times New Roman" pitchFamily="18" charset="0"/>
              </a:rPr>
              <a:t>تأمينات نقدية ) لحين إعادتها لأصحابها أو لحين التصرف فيها بمجرد انتهاء الغرض منها </a:t>
            </a:r>
            <a:r>
              <a:rPr lang="ar-SA" sz="2800" b="1" dirty="0" smtClean="0">
                <a:latin typeface="Times New Roman" pitchFamily="18" charset="0"/>
                <a:cs typeface="Times New Roman" pitchFamily="18" charset="0"/>
              </a:rPr>
              <a:t>.</a:t>
            </a:r>
          </a:p>
          <a:p>
            <a:endParaRPr lang="en-US" sz="1400" b="1" dirty="0">
              <a:latin typeface="Times New Roman" pitchFamily="18" charset="0"/>
              <a:cs typeface="Times New Roman" pitchFamily="18" charset="0"/>
            </a:endParaRPr>
          </a:p>
          <a:p>
            <a:r>
              <a:rPr lang="ar-SA" sz="2800" b="1" dirty="0">
                <a:solidFill>
                  <a:srgbClr val="00B050"/>
                </a:solidFill>
                <a:latin typeface="Times New Roman" pitchFamily="18" charset="0"/>
                <a:cs typeface="Times New Roman" pitchFamily="18" charset="0"/>
              </a:rPr>
              <a:t>1 -</a:t>
            </a:r>
            <a:r>
              <a:rPr lang="ar-SA" sz="2800" b="1" dirty="0">
                <a:latin typeface="Times New Roman" pitchFamily="18" charset="0"/>
                <a:cs typeface="Times New Roman" pitchFamily="18" charset="0"/>
              </a:rPr>
              <a:t> عند ورود كشف المتحصلات من أمين الصندوق مرفقا به أوامر القبض وإيصالات الاستلام تقوم الإدارة المالية بالبلدية بتحرير إذن تسوية يكون القيد من واقعه :</a:t>
            </a:r>
            <a:endParaRPr lang="en-US" sz="2800" b="1" dirty="0">
              <a:latin typeface="Times New Roman" pitchFamily="18" charset="0"/>
              <a:cs typeface="Times New Roman" pitchFamily="18" charset="0"/>
            </a:endParaRPr>
          </a:p>
          <a:p>
            <a:endParaRPr lang="ar-SA" sz="2800" b="1" dirty="0">
              <a:latin typeface="Times New Roman" pitchFamily="18" charset="0"/>
              <a:cs typeface="Times New Roman" pitchFamily="18" charset="0"/>
            </a:endParaRPr>
          </a:p>
        </p:txBody>
      </p:sp>
      <p:graphicFrame>
        <p:nvGraphicFramePr>
          <p:cNvPr id="3" name="جدول 2"/>
          <p:cNvGraphicFramePr>
            <a:graphicFrameLocks noGrp="1"/>
          </p:cNvGraphicFramePr>
          <p:nvPr/>
        </p:nvGraphicFramePr>
        <p:xfrm>
          <a:off x="1066800" y="5029200"/>
          <a:ext cx="7316470" cy="841248"/>
        </p:xfrm>
        <a:graphic>
          <a:graphicData uri="http://schemas.openxmlformats.org/drawingml/2006/table">
            <a:tbl>
              <a:tblPr rtl="1"/>
              <a:tblGrid>
                <a:gridCol w="1196803"/>
                <a:gridCol w="1159028"/>
                <a:gridCol w="4960639"/>
              </a:tblGrid>
              <a:tr h="83820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تأمينات نقدية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229600" cy="5105400"/>
          </a:xfrm>
        </p:spPr>
        <p:txBody>
          <a:bodyPr>
            <a:noAutofit/>
          </a:bodyPr>
          <a:lstStyle/>
          <a:p>
            <a:pPr algn="r"/>
            <a:r>
              <a:rPr lang="ar-SA" sz="2000"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لدى استلام مؤسسة النقد لهذا الخطاب مرفقاً به نموذج طلب فتح الاعتماد وكافة البيانات المطلوبة لهذا الغرض تقوم بتدقيقه ومراجعته وفق القواعد البنكية للاعتمادات المستندية ثم تعمد أحد مراسليها بفتح الاعتماد وبعد حجز قيمته في حساب التأمينات مقابل اعتمادات مستندية خصماً على حساب جاري الحكومة وذلك بالقيد التالي في دفاتر المؤسسة:</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عند ورود مايفيد فتح الاعتماد من قبل مؤسسة النقد تقوم الإدارة العامة للحسابات  بإبلاغ الجهة المعنية بذلك.</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i="1" dirty="0" smtClean="0">
                <a:solidFill>
                  <a:schemeClr val="accent1">
                    <a:lumMod val="75000"/>
                  </a:schemeClr>
                </a:solidFill>
                <a:latin typeface="Arial Unicode MS" pitchFamily="34" charset="-128"/>
                <a:ea typeface="Arial Unicode MS" pitchFamily="34" charset="-128"/>
                <a:cs typeface="Arial Unicode MS" pitchFamily="34" charset="-128"/>
              </a:rPr>
              <a:t>- </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يخصص في الإدارة العامة للحسابات ملف مستقل لكل اعتماد يحفظ فيه نسخة من نموذج طلب فتح الاعتماد ونسخة من الخطاب الذي يرسل لمؤسسة النقد وكافة الأواق والمعلومات الأخرى المتعلقة بفتح الاعتماد وما يطرأعليه منتعديل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i="1" dirty="0" smtClean="0">
                <a:solidFill>
                  <a:schemeClr val="accent1">
                    <a:lumMod val="75000"/>
                  </a:schemeClr>
                </a:solidFill>
                <a:latin typeface="Arial Unicode MS" pitchFamily="34" charset="-128"/>
                <a:ea typeface="Arial Unicode MS" pitchFamily="34" charset="-128"/>
                <a:cs typeface="Arial Unicode MS" pitchFamily="34" charset="-128"/>
              </a:rPr>
              <a:t>-</a:t>
            </a: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تتبع كافة الإجراءات المشار إليها عند طلب الإافة لأي اعتماد مستندي قائم.</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b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r>
              <a:rPr lang="ar-SA" sz="2000" b="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a:t>
            </a:r>
          </a:p>
        </p:txBody>
      </p:sp>
      <p:graphicFrame>
        <p:nvGraphicFramePr>
          <p:cNvPr id="4" name="Content Placeholder 3"/>
          <p:cNvGraphicFramePr>
            <a:graphicFrameLocks noGrp="1"/>
          </p:cNvGraphicFramePr>
          <p:nvPr>
            <p:ph idx="1"/>
          </p:nvPr>
        </p:nvGraphicFramePr>
        <p:xfrm>
          <a:off x="2438400" y="2209800"/>
          <a:ext cx="4114799" cy="609600"/>
        </p:xfrm>
        <a:graphic>
          <a:graphicData uri="http://schemas.openxmlformats.org/drawingml/2006/table">
            <a:tbl>
              <a:tblPr rtl="1" firstRow="1" bandRow="1">
                <a:tableStyleId>{5C22544A-7EE6-4342-B048-85BDC9FD1C3A}</a:tableStyleId>
              </a:tblPr>
              <a:tblGrid>
                <a:gridCol w="548010"/>
                <a:gridCol w="555075"/>
                <a:gridCol w="3011714"/>
              </a:tblGrid>
              <a:tr h="3048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جاري الحكومة </a:t>
                      </a:r>
                      <a:endParaRPr lang="ar-SA" sz="1400" dirty="0"/>
                    </a:p>
                  </a:txBody>
                  <a:tcPr/>
                </a:tc>
              </a:tr>
              <a:tr h="225778">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التأمينات</a:t>
                      </a:r>
                      <a:r>
                        <a:rPr lang="ar-SA" sz="1400" baseline="0" dirty="0" smtClean="0">
                          <a:latin typeface="Simplified Arabic"/>
                          <a:cs typeface="Simplified Arabic"/>
                        </a:rPr>
                        <a:t> </a:t>
                      </a:r>
                      <a:r>
                        <a:rPr lang="ar-SA" sz="1400" dirty="0" smtClean="0">
                          <a:latin typeface="Simplified Arabic"/>
                          <a:cs typeface="Simplified Arabic"/>
                        </a:rPr>
                        <a:t>- مقابل</a:t>
                      </a:r>
                      <a:r>
                        <a:rPr lang="ar-SA" sz="1400" baseline="0" dirty="0" smtClean="0">
                          <a:latin typeface="Simplified Arabic"/>
                          <a:cs typeface="Simplified Arabic"/>
                        </a:rPr>
                        <a:t> اعتمادات مستديمة</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457200" y="685800"/>
            <a:ext cx="8153400" cy="3962400"/>
          </a:xfrm>
          <a:prstGeom prst="rect">
            <a:avLst/>
          </a:prstGeom>
        </p:spPr>
        <p:txBody>
          <a:bodyPr vert="horz" anchor="b">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rPr>
              <a:t>-</a:t>
            </a: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على مؤسسة النقد في نهاية كل سنة مالية أن ترسل إلى الجهات الحكومية المعنية بيانات بالاعتمادات المستندية الخارجية القائمة موضحاً بها رصيد كل اعتماد و آخر حركة تمت عليه, وعلى الجهات الحكومية مطابقة الأرصدة الوارد ة في هذه البيانات مع أرصدة الاعتمادات المستندية الظاهرة بدفاترها والإقرار بما يفيد صحة المطابقة ومن ثم إرفاق هذه البيانت بالحساب الختامي للجهة وتعتبر هذه البيانات جزء أساسياً من بيانات الحسابات الختامية للدوائر الحكومية.</a:t>
            </a:r>
          </a:p>
          <a:p>
            <a:pPr marL="0" marR="0" lvl="0" indent="0" algn="r" defTabSz="914400" rtl="1" eaLnBrk="1" fontAlgn="auto" latinLnBrk="0" hangingPunct="1">
              <a:lnSpc>
                <a:spcPct val="100000"/>
              </a:lnSpc>
              <a:spcBef>
                <a:spcPct val="0"/>
              </a:spcBef>
              <a:spcAft>
                <a:spcPts val="0"/>
              </a:spcAft>
              <a:buClrTx/>
              <a:buSzTx/>
              <a:buFontTx/>
              <a:buNone/>
              <a:tabLst/>
              <a:defRPr/>
            </a:pPr>
            <a:endParaRPr lang="ar-SA" sz="2000" b="1" dirty="0" smtClean="0">
              <a:solidFill>
                <a:schemeClr val="accent1">
                  <a:tint val="88000"/>
                  <a:satMod val="150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endParaRPr>
          </a:p>
          <a:p>
            <a:pPr>
              <a:spcBef>
                <a:spcPct val="0"/>
              </a:spcBef>
            </a:pP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rPr>
              <a:t>(3) ضوابط عامة : </a:t>
            </a: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t>من الضوابط العامة المتعلقة بإجراءات فتح الاعتمادات المستندية مايلي:</a:t>
            </a:r>
            <a:br>
              <a:rPr kumimoji="0" lang="ar-SA" sz="20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Arial Unicode MS" pitchFamily="34" charset="-128"/>
                <a:ea typeface="Arial Unicode MS" pitchFamily="34" charset="-128"/>
                <a:cs typeface="Arial Unicode MS" pitchFamily="34" charset="-128"/>
              </a:rPr>
            </a:br>
            <a:r>
              <a:rPr lang="ar-SA" sz="2000" b="1" i="1" dirty="0" smtClean="0">
                <a:solidFill>
                  <a:schemeClr val="accent1">
                    <a:lumMod val="75000"/>
                  </a:schemeClr>
                </a:solidFill>
                <a:effectLst>
                  <a:outerShdw blurRad="53975" dist="22860" dir="5400000" algn="tl" rotWithShape="0">
                    <a:srgbClr val="000000">
                      <a:alpha val="55000"/>
                    </a:srgbClr>
                  </a:outerShdw>
                </a:effectLst>
                <a:latin typeface="Arial Unicode MS" pitchFamily="34" charset="-128"/>
                <a:ea typeface="Arial Unicode MS" pitchFamily="34" charset="-128"/>
                <a:cs typeface="Arial Unicode MS" pitchFamily="34" charset="-128"/>
              </a:rPr>
              <a:t>- </a:t>
            </a:r>
            <a:r>
              <a:rPr lang="ar-SA" sz="2000"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أرصدة الاعتمادات التي يتوقف السحب منها لمدة سنة كاملة يتم إلغاؤها وإعادة قيدها لحساب جاري وزارة المالية من قبل مؤسسة النقد العربي السعودي تلقائياً وذلك بالقيد التالي في دفاتر المؤسسة :</a:t>
            </a:r>
          </a:p>
        </p:txBody>
      </p:sp>
      <p:graphicFrame>
        <p:nvGraphicFramePr>
          <p:cNvPr id="5" name="Table 4"/>
          <p:cNvGraphicFramePr>
            <a:graphicFrameLocks noGrp="1"/>
          </p:cNvGraphicFramePr>
          <p:nvPr/>
        </p:nvGraphicFramePr>
        <p:xfrm>
          <a:off x="2362200" y="4800600"/>
          <a:ext cx="4267200" cy="609600"/>
        </p:xfrm>
        <a:graphic>
          <a:graphicData uri="http://schemas.openxmlformats.org/drawingml/2006/table">
            <a:tbl>
              <a:tblPr rtl="1" firstRow="1" bandRow="1">
                <a:tableStyleId>{5C22544A-7EE6-4342-B048-85BDC9FD1C3A}</a:tableStyleId>
              </a:tblPr>
              <a:tblGrid>
                <a:gridCol w="591458"/>
                <a:gridCol w="609600"/>
                <a:gridCol w="3066142"/>
              </a:tblGrid>
              <a:tr h="1905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التأمينات</a:t>
                      </a:r>
                      <a:r>
                        <a:rPr lang="ar-SA" sz="1400" baseline="0" dirty="0" smtClean="0">
                          <a:latin typeface="Simplified Arabic"/>
                          <a:cs typeface="Simplified Arabic"/>
                        </a:rPr>
                        <a:t> – مقابل اعتمادات مستندية </a:t>
                      </a:r>
                      <a:endParaRPr lang="ar-SA" sz="1400" dirty="0"/>
                    </a:p>
                  </a:txBody>
                  <a:tcPr/>
                </a:tc>
              </a:tr>
              <a:tr h="1905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جاري</a:t>
                      </a:r>
                      <a:r>
                        <a:rPr lang="ar-SA" sz="1400" baseline="0" dirty="0" smtClean="0">
                          <a:latin typeface="Simplified Arabic"/>
                          <a:cs typeface="Simplified Arabic"/>
                        </a:rPr>
                        <a:t> حكومة </a:t>
                      </a:r>
                      <a:endParaRPr lang="ar-SA" sz="1400"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6248400"/>
          </a:xfrm>
        </p:spPr>
        <p:txBody>
          <a:bodyPr>
            <a:normAutofit/>
          </a:bodyPr>
          <a:lstStyle/>
          <a:p>
            <a:pPr>
              <a:buNone/>
            </a:pPr>
            <a:r>
              <a:rPr lang="ar-SA" sz="1800" b="1" dirty="0" smtClean="0"/>
              <a:t>مثال : تم صرف سلفة مؤقتة لإحدى الجهات الحكومية بمبلغ 35.000 ريال لشراء أدوات مكتبية وقد وورد إشعار من وزارة المالية بما يفيد تحرير الشيك ، وقد تم شراء أدوات مكتبية بمبلغ 10.000 ريال وتم رد باقي قيمة السلفة إلى مؤسسة النقد العربي السعودي</a:t>
            </a:r>
          </a:p>
          <a:p>
            <a:pPr>
              <a:buNone/>
            </a:pPr>
            <a:r>
              <a:rPr lang="ar-SA" sz="1800" b="1" dirty="0" smtClean="0"/>
              <a:t>المطلوب : إجراء القيود المحاسبية اللازمة.</a:t>
            </a:r>
          </a:p>
          <a:p>
            <a:pPr>
              <a:buNone/>
            </a:pPr>
            <a:r>
              <a:rPr lang="ar-SA" sz="1800" b="1" dirty="0" smtClean="0"/>
              <a:t>الحل :</a:t>
            </a:r>
          </a:p>
          <a:p>
            <a:pPr>
              <a:buNone/>
            </a:pPr>
            <a:r>
              <a:rPr lang="ar-SA" sz="1800" dirty="0" smtClean="0"/>
              <a:t>• </a:t>
            </a:r>
            <a:r>
              <a:rPr lang="ar-SA" sz="1800" b="1" dirty="0" smtClean="0"/>
              <a:t>عند صرف العهدة يتم تحرير أمر اعتماد الصرف بالقيد :</a:t>
            </a:r>
          </a:p>
          <a:p>
            <a:pPr>
              <a:buNone/>
            </a:pPr>
            <a:r>
              <a:rPr lang="ar-SA" sz="1800" dirty="0" smtClean="0"/>
              <a:t>35.000 من ح / العهد – سلف مؤقتة</a:t>
            </a:r>
          </a:p>
          <a:p>
            <a:pPr>
              <a:buNone/>
            </a:pPr>
            <a:r>
              <a:rPr lang="ar-SA" sz="1800" dirty="0" smtClean="0"/>
              <a:t>35.000 إلى ح / أوامر الدفع</a:t>
            </a:r>
          </a:p>
          <a:p>
            <a:pPr>
              <a:buNone/>
            </a:pPr>
            <a:r>
              <a:rPr lang="ar-SA" sz="1800" dirty="0" smtClean="0"/>
              <a:t>• </a:t>
            </a:r>
            <a:r>
              <a:rPr lang="ar-SA" sz="1800" b="1" dirty="0" smtClean="0"/>
              <a:t>وعند ورود اشعار من وزارة المالية يفيد بتحرير الشيك :</a:t>
            </a:r>
          </a:p>
          <a:p>
            <a:pPr>
              <a:buNone/>
            </a:pPr>
            <a:r>
              <a:rPr lang="ar-SA" sz="1800" dirty="0" smtClean="0"/>
              <a:t>35.000 من ح / أوامر الدفع</a:t>
            </a:r>
          </a:p>
          <a:p>
            <a:pPr>
              <a:buNone/>
            </a:pPr>
            <a:r>
              <a:rPr lang="ar-SA" sz="1800" dirty="0" smtClean="0"/>
              <a:t>35.000 من ح / جاري وزارة المالية</a:t>
            </a:r>
          </a:p>
          <a:p>
            <a:pPr>
              <a:buNone/>
            </a:pPr>
            <a:r>
              <a:rPr lang="ar-SA" sz="1800" dirty="0" smtClean="0"/>
              <a:t>• </a:t>
            </a:r>
            <a:r>
              <a:rPr lang="ar-SA" sz="1800" b="1" dirty="0" smtClean="0"/>
              <a:t>عند شراء أدوات مكتبية بمبلغ 10.000 ريال</a:t>
            </a:r>
          </a:p>
          <a:p>
            <a:pPr>
              <a:buNone/>
            </a:pPr>
            <a:r>
              <a:rPr lang="ar-SA" sz="1800" dirty="0" smtClean="0"/>
              <a:t>10.000 من ح / المصروفات الباب .... البند ...</a:t>
            </a:r>
          </a:p>
          <a:p>
            <a:pPr>
              <a:buNone/>
            </a:pPr>
            <a:r>
              <a:rPr lang="ar-SA" sz="1800" dirty="0" smtClean="0"/>
              <a:t>10.000 إلى ح العهد سلف مؤقتة</a:t>
            </a:r>
          </a:p>
          <a:p>
            <a:pPr>
              <a:buNone/>
            </a:pPr>
            <a:r>
              <a:rPr lang="ar-SA" sz="1800" dirty="0" smtClean="0"/>
              <a:t>• </a:t>
            </a:r>
            <a:r>
              <a:rPr lang="ar-SA" sz="1800" b="1" dirty="0" smtClean="0"/>
              <a:t>عند رد باقي قيمة السلفة</a:t>
            </a:r>
          </a:p>
          <a:p>
            <a:pPr>
              <a:buNone/>
            </a:pPr>
            <a:r>
              <a:rPr lang="ar-SA" sz="1800" dirty="0" smtClean="0"/>
              <a:t>25.000 من ح / جاري وزارة المالية</a:t>
            </a:r>
          </a:p>
          <a:p>
            <a:pPr>
              <a:buNone/>
            </a:pPr>
            <a:r>
              <a:rPr lang="ar-SA" sz="1800" dirty="0" smtClean="0"/>
              <a:t>25.000 إلى ح / العهد سلف مؤقتة</a:t>
            </a:r>
            <a:endParaRPr lang="ar-SA" sz="1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590800" y="1752600"/>
          <a:ext cx="4571999" cy="1432560"/>
        </p:xfrm>
        <a:graphic>
          <a:graphicData uri="http://schemas.openxmlformats.org/drawingml/2006/table">
            <a:tbl>
              <a:tblPr rtl="1" firstRow="1" bandRow="1">
                <a:tableStyleId>{5C22544A-7EE6-4342-B048-85BDC9FD1C3A}</a:tableStyleId>
              </a:tblPr>
              <a:tblGrid>
                <a:gridCol w="545910"/>
                <a:gridCol w="519752"/>
                <a:gridCol w="3506337"/>
              </a:tblGrid>
              <a:tr h="228600">
                <a:tc>
                  <a:txBody>
                    <a:bodyPr/>
                    <a:lstStyle/>
                    <a:p>
                      <a:pPr rtl="1"/>
                      <a:r>
                        <a:rPr lang="en-US" sz="1400" dirty="0" smtClean="0"/>
                        <a:t>xxx</a:t>
                      </a:r>
                      <a:endParaRPr lang="ar-SA" sz="1400" dirty="0"/>
                    </a:p>
                  </a:txBody>
                  <a:tcPr/>
                </a:tc>
                <a:tc>
                  <a:txBody>
                    <a:bodyPr/>
                    <a:lstStyle/>
                    <a:p>
                      <a:pPr rtl="1"/>
                      <a:endParaRPr lang="ar-SA" sz="1400" dirty="0"/>
                    </a:p>
                  </a:txBody>
                  <a:tcPr/>
                </a:tc>
                <a:tc>
                  <a:txBody>
                    <a:bodyPr/>
                    <a:lstStyle/>
                    <a:p>
                      <a:pPr rtl="1"/>
                      <a:r>
                        <a:rPr lang="ar-SA" sz="1400" dirty="0" smtClean="0">
                          <a:latin typeface="Simplified Arabic"/>
                          <a:cs typeface="Simplified Arabic"/>
                        </a:rPr>
                        <a:t>ﺤ/  جاري</a:t>
                      </a:r>
                      <a:r>
                        <a:rPr lang="ar-SA" sz="1400" baseline="0" dirty="0" smtClean="0">
                          <a:latin typeface="Simplified Arabic"/>
                          <a:cs typeface="Simplified Arabic"/>
                        </a:rPr>
                        <a:t> وزارة المالية</a:t>
                      </a:r>
                      <a:endParaRPr lang="ar-SA" sz="1400" dirty="0"/>
                    </a:p>
                  </a:txBody>
                  <a:tcPr/>
                </a:tc>
              </a:tr>
              <a:tr h="228600">
                <a:tc>
                  <a:txBody>
                    <a:bodyPr/>
                    <a:lstStyle/>
                    <a:p>
                      <a:pPr rtl="1"/>
                      <a:r>
                        <a:rPr lang="en-US" sz="1400" dirty="0" smtClean="0"/>
                        <a:t> xxx</a:t>
                      </a:r>
                      <a:endParaRPr lang="ar-SA" sz="1400" dirty="0"/>
                    </a:p>
                  </a:txBody>
                  <a:tcPr/>
                </a:tc>
                <a:tc>
                  <a:txBody>
                    <a:bodyPr/>
                    <a:lstStyle/>
                    <a:p>
                      <a:pPr rtl="1"/>
                      <a:r>
                        <a:rPr lang="en-US" sz="1400" dirty="0" smtClean="0"/>
                        <a:t> </a:t>
                      </a:r>
                      <a:endParaRPr lang="ar-SA" sz="1400" dirty="0"/>
                    </a:p>
                  </a:txBody>
                  <a:tcPr/>
                </a:tc>
                <a:tc>
                  <a:txBody>
                    <a:bodyPr/>
                    <a:lstStyle/>
                    <a:p>
                      <a:pPr rtl="1"/>
                      <a:r>
                        <a:rPr lang="ar-SA" sz="1400" dirty="0" smtClean="0">
                          <a:latin typeface="Simplified Arabic"/>
                          <a:cs typeface="Simplified Arabic"/>
                        </a:rPr>
                        <a:t>ﺤ/  الأمانات</a:t>
                      </a:r>
                      <a:r>
                        <a:rPr lang="ar-SA" sz="1400" baseline="0" dirty="0" smtClean="0">
                          <a:latin typeface="Simplified Arabic"/>
                          <a:cs typeface="Simplified Arabic"/>
                        </a:rPr>
                        <a:t> – مقابل اعتمادات مستندية قائمة</a:t>
                      </a:r>
                      <a:endParaRPr lang="ar-SA" sz="1400" dirty="0"/>
                    </a:p>
                  </a:txBody>
                  <a:tcPr/>
                </a:tc>
              </a:tr>
              <a:tr h="228600">
                <a:tc>
                  <a:txBody>
                    <a:bodyPr/>
                    <a:lstStyle/>
                    <a:p>
                      <a:pPr rtl="1"/>
                      <a:r>
                        <a:rPr lang="ar-SA"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الإيرادات</a:t>
                      </a:r>
                      <a:r>
                        <a:rPr lang="ar-SA" sz="1400" baseline="0" dirty="0" smtClean="0">
                          <a:latin typeface="Simplified Arabic"/>
                          <a:cs typeface="Simplified Arabic"/>
                        </a:rPr>
                        <a:t> المنتوعة</a:t>
                      </a:r>
                      <a:endParaRPr lang="ar-SA" sz="1400" dirty="0"/>
                    </a:p>
                  </a:txBody>
                  <a:tcPr/>
                </a:tc>
              </a:tr>
              <a:tr h="228600">
                <a:tc>
                  <a:txBody>
                    <a:bodyPr/>
                    <a:lstStyle/>
                    <a:p>
                      <a:pPr rtl="1"/>
                      <a:r>
                        <a:rPr lang="en-US" sz="1400" dirty="0" smtClean="0"/>
                        <a:t> </a:t>
                      </a:r>
                      <a:endParaRPr lang="ar-SA" sz="1400" dirty="0"/>
                    </a:p>
                  </a:txBody>
                  <a:tcPr/>
                </a:tc>
                <a:tc>
                  <a:txBody>
                    <a:bodyPr/>
                    <a:lstStyle/>
                    <a:p>
                      <a:pPr rtl="1"/>
                      <a:r>
                        <a:rPr lang="en-US" sz="1400" dirty="0" smtClean="0"/>
                        <a:t>xxx</a:t>
                      </a:r>
                      <a:endParaRPr lang="ar-SA" sz="1400" dirty="0"/>
                    </a:p>
                  </a:txBody>
                  <a:tcPr/>
                </a:tc>
                <a:tc>
                  <a:txBody>
                    <a:bodyPr/>
                    <a:lstStyle/>
                    <a:p>
                      <a:pPr rtl="1"/>
                      <a:r>
                        <a:rPr lang="ar-SA" sz="1400" dirty="0" smtClean="0">
                          <a:latin typeface="Simplified Arabic"/>
                          <a:cs typeface="Simplified Arabic"/>
                        </a:rPr>
                        <a:t>ﺤ/  العهد-</a:t>
                      </a:r>
                      <a:r>
                        <a:rPr lang="ar-SA" sz="1400" baseline="0" dirty="0" smtClean="0">
                          <a:latin typeface="Simplified Arabic"/>
                          <a:cs typeface="Simplified Arabic"/>
                        </a:rPr>
                        <a:t> اعتمادات مستديمة</a:t>
                      </a:r>
                      <a:endParaRPr lang="ar-SA" sz="1400" dirty="0"/>
                    </a:p>
                  </a:txBody>
                  <a:tcPr/>
                </a:tc>
              </a:tr>
            </a:tbl>
          </a:graphicData>
        </a:graphic>
      </p:graphicFrame>
      <p:sp>
        <p:nvSpPr>
          <p:cNvPr id="3" name="Title 2"/>
          <p:cNvSpPr>
            <a:spLocks noGrp="1"/>
          </p:cNvSpPr>
          <p:nvPr>
            <p:ph type="title"/>
          </p:nvPr>
        </p:nvSpPr>
        <p:spPr>
          <a:xfrm>
            <a:off x="381000" y="838200"/>
            <a:ext cx="8229600" cy="1066800"/>
          </a:xfrm>
        </p:spPr>
        <p:txBody>
          <a:bodyPr>
            <a:normAutofit/>
          </a:bodyPr>
          <a:lstStyle/>
          <a:p>
            <a:pPr algn="r"/>
            <a:r>
              <a:rPr lang="ar-SA" sz="20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وتشعر الجهة المعنية التي طلبت فتح الاعتماد بإشعار هذا القيد لتتولى إجراء التسوية اللازمة والتي يكون القيد فيها على النحو التالي:</a:t>
            </a:r>
            <a:br>
              <a:rPr lang="ar-SA" sz="20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br>
            <a:endParaRPr lang="ar-SA" sz="20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endParaRPr>
          </a:p>
        </p:txBody>
      </p:sp>
      <p:sp>
        <p:nvSpPr>
          <p:cNvPr id="8" name="Title 2"/>
          <p:cNvSpPr txBox="1">
            <a:spLocks/>
          </p:cNvSpPr>
          <p:nvPr/>
        </p:nvSpPr>
        <p:spPr>
          <a:xfrm>
            <a:off x="381000" y="3124200"/>
            <a:ext cx="8229600" cy="2514600"/>
          </a:xfrm>
          <a:prstGeom prst="rect">
            <a:avLst/>
          </a:prstGeom>
          <a:ln w="6350" cap="rnd">
            <a:noFill/>
          </a:ln>
        </p:spPr>
        <p:txBody>
          <a:bodyPr vert="horz" rtlCol="0" anchor="b" anchorCtr="0">
            <a:normAutofit/>
          </a:bodyPr>
          <a:lstStyle/>
          <a:p>
            <a:pPr marL="0" marR="0" lvl="0" indent="0" algn="r" defTabSz="914400" rtl="1" eaLnBrk="1" fontAlgn="auto" latinLnBrk="0" hangingPunct="1">
              <a:lnSpc>
                <a:spcPct val="100000"/>
              </a:lnSpc>
              <a:spcBef>
                <a:spcPct val="0"/>
              </a:spcBef>
              <a:spcAft>
                <a:spcPts val="0"/>
              </a:spcAft>
              <a:buClrTx/>
              <a:buSzTx/>
              <a:buFontTx/>
              <a:buChar char="-"/>
              <a:tabLst/>
              <a:defRPr/>
            </a:pPr>
            <a:r>
              <a:rPr lang="ar-SA" sz="2000" b="1"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على مؤسسة النقد العربي السعودي إلغاء الاعتماد المستندي الخارجي بعد مضي ثلاثة أشهر من تاريخ انتهاء صلاحيته إذا لم تبلغ بالموافقة على تمديده خلال هذه المدة.</a:t>
            </a:r>
          </a:p>
          <a:p>
            <a:pPr marL="0" marR="0" lvl="0" indent="0" algn="r" defTabSz="914400" rtl="1" eaLnBrk="1" fontAlgn="auto" latinLnBrk="0" hangingPunct="1">
              <a:lnSpc>
                <a:spcPct val="100000"/>
              </a:lnSpc>
              <a:spcBef>
                <a:spcPct val="0"/>
              </a:spcBef>
              <a:spcAft>
                <a:spcPts val="0"/>
              </a:spcAft>
              <a:buClrTx/>
              <a:buSzTx/>
              <a:buFontTx/>
              <a:buChar char="-"/>
              <a:tabLst/>
              <a:defRPr/>
            </a:pPr>
            <a:r>
              <a:rPr lang="ar-SA" sz="2000" b="1"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لايجوز استخدام رصيد الاعتماد المستندي في غير الغرض المخصص له.</a:t>
            </a:r>
          </a:p>
          <a:p>
            <a:pPr marL="0" marR="0" lvl="0" indent="0" algn="r" defTabSz="914400" rtl="1" eaLnBrk="1" fontAlgn="auto" latinLnBrk="0" hangingPunct="1">
              <a:lnSpc>
                <a:spcPct val="100000"/>
              </a:lnSpc>
              <a:spcBef>
                <a:spcPct val="0"/>
              </a:spcBef>
              <a:spcAft>
                <a:spcPts val="0"/>
              </a:spcAft>
              <a:buClrTx/>
              <a:buSzTx/>
              <a:buFontTx/>
              <a:buChar char="-"/>
              <a:tabLst/>
              <a:defRPr/>
            </a:pPr>
            <a:r>
              <a:rPr lang="ar-SA" sz="2000" b="1"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لايجوز أن تتجاوز المدة المطلوب فتح الاعتماد خلالها مدة العقد الذي فتح الاعتماد نتيجة له.</a:t>
            </a:r>
          </a:p>
          <a:p>
            <a:pPr marL="0" marR="0" lvl="0" indent="0" algn="r" defTabSz="914400" rtl="1" eaLnBrk="1" fontAlgn="auto" latinLnBrk="0" hangingPunct="1">
              <a:lnSpc>
                <a:spcPct val="100000"/>
              </a:lnSpc>
              <a:spcBef>
                <a:spcPct val="0"/>
              </a:spcBef>
              <a:spcAft>
                <a:spcPts val="0"/>
              </a:spcAft>
              <a:buClrTx/>
              <a:buSzTx/>
              <a:buFontTx/>
              <a:buChar char="-"/>
              <a:tabLst/>
              <a:defRPr/>
            </a:pPr>
            <a:r>
              <a:rPr lang="ar-SA" sz="2000" b="1" spc="-100" dirty="0" smtClean="0">
                <a:ln w="3200">
                  <a:solidFill>
                    <a:schemeClr val="bg2">
                      <a:shade val="75000"/>
                      <a:alpha val="25000"/>
                    </a:schemeClr>
                  </a:solidFill>
                  <a:prstDash val="solid"/>
                  <a:round/>
                </a:ln>
                <a:effectLst>
                  <a:innerShdw blurRad="50800" dist="25400" dir="13500000">
                    <a:prstClr val="black">
                      <a:alpha val="70000"/>
                    </a:prstClr>
                  </a:innerShdw>
                </a:effectLst>
                <a:latin typeface="Arial Unicode MS" pitchFamily="34" charset="-128"/>
                <a:ea typeface="Arial Unicode MS" pitchFamily="34" charset="-128"/>
                <a:cs typeface="Arial Unicode MS" pitchFamily="34" charset="-128"/>
              </a:rPr>
              <a:t> على الجهات الحكومية عند طلب تمديد مدة الاعتمادبيان أسباب طلب التجديد مع تحميل الجهة المتعاقد معها غرامات التأخير ومصاريف التجديد وفقاً لما نص عليه العقد المبرم معها. </a:t>
            </a:r>
            <a:r>
              <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t/>
            </a:r>
            <a:br>
              <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rPr>
            </a:br>
            <a:endParaRPr kumimoji="0" lang="ar-SA" sz="2000" b="0" i="0" u="none" strike="noStrike" kern="1200" cap="none" spc="-100" normalizeH="0" baseline="0" noProof="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914400"/>
            <a:ext cx="7620000" cy="4524315"/>
          </a:xfrm>
          <a:prstGeom prst="rect">
            <a:avLst/>
          </a:prstGeom>
          <a:noFill/>
        </p:spPr>
        <p:txBody>
          <a:bodyPr wrap="square" rtlCol="1">
            <a:spAutoFit/>
          </a:bodyPr>
          <a:lstStyle/>
          <a:p>
            <a:r>
              <a:rPr lang="ar-SA" sz="2000" b="1" dirty="0" smtClean="0">
                <a:solidFill>
                  <a:schemeClr val="accent1">
                    <a:lumMod val="60000"/>
                    <a:lumOff val="40000"/>
                  </a:schemeClr>
                </a:solidFill>
              </a:rPr>
              <a:t>ثالثا: الحسابات الجاريه:</a:t>
            </a:r>
            <a:endParaRPr lang="en-US" sz="2000" b="1" dirty="0" smtClean="0">
              <a:solidFill>
                <a:schemeClr val="accent6">
                  <a:lumMod val="50000"/>
                </a:schemeClr>
              </a:solidFill>
            </a:endParaRPr>
          </a:p>
          <a:p>
            <a:r>
              <a:rPr lang="ar-SA" dirty="0" smtClean="0">
                <a:solidFill>
                  <a:schemeClr val="accent6">
                    <a:lumMod val="50000"/>
                  </a:schemeClr>
                </a:solidFill>
              </a:rPr>
              <a:t>تمثل حركة التدفقات النقدية الداخلة والخارجه من الوزارة او المصلحه الحكوميه وخاصة وزارة المالية ومؤسسة النقد العربي السعودي والبنوك الوطنيه</a:t>
            </a:r>
            <a:endParaRPr lang="en-US" dirty="0" smtClean="0">
              <a:solidFill>
                <a:schemeClr val="accent6">
                  <a:lumMod val="50000"/>
                </a:schemeClr>
              </a:solidFill>
            </a:endParaRPr>
          </a:p>
          <a:p>
            <a:r>
              <a:rPr lang="ar-SA" dirty="0" smtClean="0">
                <a:solidFill>
                  <a:schemeClr val="accent6">
                    <a:lumMod val="50000"/>
                  </a:schemeClr>
                </a:solidFill>
              </a:rPr>
              <a:t>والحسابات الجارية تتضمن مايلي:</a:t>
            </a:r>
            <a:endParaRPr lang="en-US" dirty="0" smtClean="0">
              <a:solidFill>
                <a:schemeClr val="accent6">
                  <a:lumMod val="50000"/>
                </a:schemeClr>
              </a:solidFill>
            </a:endParaRPr>
          </a:p>
          <a:p>
            <a:r>
              <a:rPr lang="ar-SA" b="1" dirty="0" smtClean="0">
                <a:solidFill>
                  <a:schemeClr val="bg2">
                    <a:lumMod val="50000"/>
                  </a:schemeClr>
                </a:solidFill>
              </a:rPr>
              <a:t>أ/ حساب جاري المالية:</a:t>
            </a:r>
            <a:r>
              <a:rPr lang="ar-SA" dirty="0" smtClean="0"/>
              <a:t> </a:t>
            </a:r>
            <a:r>
              <a:rPr lang="ar-SA" dirty="0" smtClean="0">
                <a:solidFill>
                  <a:schemeClr val="accent6">
                    <a:lumMod val="50000"/>
                  </a:schemeClr>
                </a:solidFill>
              </a:rPr>
              <a:t>يخصص هذا الحساب لاثبات جميع العمليات التي تقوم بها الوزارات والمصالح الحكومية مع وزارة المالية.</a:t>
            </a:r>
            <a:endParaRPr lang="en-US" dirty="0" smtClean="0">
              <a:solidFill>
                <a:schemeClr val="accent6">
                  <a:lumMod val="50000"/>
                </a:schemeClr>
              </a:solidFill>
            </a:endParaRPr>
          </a:p>
          <a:p>
            <a:r>
              <a:rPr lang="ar-SA" dirty="0" smtClean="0">
                <a:solidFill>
                  <a:schemeClr val="accent6">
                    <a:lumMod val="50000"/>
                  </a:schemeClr>
                </a:solidFill>
              </a:rPr>
              <a:t>*يجب على كل جهة تمسك حسابا جاريا مع وزارة المالية ان ترسل في الاسبوع الاول من كل شهر كشفا موضحا به مفردات المبالغ التي قيدتها على حسابها في الشهر السابق كما يجب على وزارة الماليه ان ترسل لكل جهة من هذه الجهات كشفا موضحا به مفردات وبيان المبالغ التي قيدتها على حسابها في الشهر السابق لكي تقوم كلا منها باجراء المطابقة اللزمة واخطار الاخرى بنتيجة المطابقه.</a:t>
            </a:r>
            <a:endParaRPr lang="en-US" dirty="0" smtClean="0">
              <a:solidFill>
                <a:schemeClr val="accent6">
                  <a:lumMod val="50000"/>
                </a:schemeClr>
              </a:solidFill>
            </a:endParaRPr>
          </a:p>
          <a:p>
            <a:r>
              <a:rPr lang="ar-SA" dirty="0" smtClean="0">
                <a:solidFill>
                  <a:schemeClr val="accent6">
                    <a:lumMod val="50000"/>
                  </a:schemeClr>
                </a:solidFill>
              </a:rPr>
              <a:t>*ويجعل حساب جاري الوزارة مدينا بالمبالغ التي تم ايداعها كما يجعل دائنا بقيمة اوامر الدفع المسحوبه</a:t>
            </a:r>
            <a:endParaRPr lang="en-US" dirty="0" smtClean="0">
              <a:solidFill>
                <a:schemeClr val="accent6">
                  <a:lumMod val="50000"/>
                </a:schemeClr>
              </a:solidFill>
            </a:endParaRPr>
          </a:p>
          <a:p>
            <a:r>
              <a:rPr lang="ar-SA" dirty="0" smtClean="0">
                <a:solidFill>
                  <a:schemeClr val="accent6">
                    <a:lumMod val="50000"/>
                  </a:schemeClr>
                </a:solidFill>
              </a:rPr>
              <a:t> </a:t>
            </a:r>
            <a:endParaRPr lang="en-US" dirty="0" smtClean="0">
              <a:solidFill>
                <a:schemeClr val="accent6">
                  <a:lumMod val="50000"/>
                </a:schemeClr>
              </a:solidFill>
            </a:endParaRPr>
          </a:p>
          <a:p>
            <a:endParaRPr lang="ar-S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457200"/>
            <a:ext cx="6477000" cy="4247317"/>
          </a:xfrm>
          <a:prstGeom prst="rect">
            <a:avLst/>
          </a:prstGeom>
          <a:noFill/>
        </p:spPr>
        <p:txBody>
          <a:bodyPr wrap="square" rtlCol="1">
            <a:spAutoFit/>
          </a:bodyPr>
          <a:lstStyle/>
          <a:p>
            <a:r>
              <a:rPr lang="ar-SA" dirty="0" smtClean="0"/>
              <a:t>فعند قيام امين الصندوق بالجهة الحكومية بايداع متحصلات الصندوق الى مؤسسة النقد العربي السعودي وفروعها او البنوك الوطنيه وفروعها وعند قيامه بتحرير كشف بالمدفوعات ورفعه الى الادارة الماليه او قسم الحسابات مرفقا به الاشعار الدال على الايداع والمعطى له من المؤسسه يتعين اعداد اذن تسوية يكون القيد من واقعه:</a:t>
            </a:r>
            <a:endParaRPr lang="en-US" dirty="0" smtClean="0"/>
          </a:p>
          <a:p>
            <a:r>
              <a:rPr lang="ar-SA" dirty="0" smtClean="0"/>
              <a:t> </a:t>
            </a:r>
          </a:p>
          <a:p>
            <a:endParaRPr lang="ar-SA" dirty="0" smtClean="0"/>
          </a:p>
          <a:p>
            <a:endParaRPr lang="ar-SA" dirty="0" smtClean="0"/>
          </a:p>
          <a:p>
            <a:endParaRPr lang="en-US" dirty="0" smtClean="0"/>
          </a:p>
          <a:p>
            <a:endParaRPr lang="ar-SA" dirty="0" smtClean="0"/>
          </a:p>
          <a:p>
            <a:r>
              <a:rPr lang="ar-SA" dirty="0" smtClean="0"/>
              <a:t>واذا رغبت احدى الجهات الحكومية في تخفيض او الغاء الاعتمادات المستندية التي سبق فتحها في نفس السنه التي فتح فيها بناء على طلبها وورود اشعار وزارة المالية بتنفيذ ذلك يتيعن اعداد اذن تسوية يكون القيد من واقعه:</a:t>
            </a:r>
            <a:endParaRPr lang="en-US" dirty="0" smtClean="0"/>
          </a:p>
        </p:txBody>
      </p:sp>
      <p:graphicFrame>
        <p:nvGraphicFramePr>
          <p:cNvPr id="3" name="جدول 2"/>
          <p:cNvGraphicFramePr>
            <a:graphicFrameLocks noGrp="1"/>
          </p:cNvGraphicFramePr>
          <p:nvPr/>
        </p:nvGraphicFramePr>
        <p:xfrm>
          <a:off x="1524000" y="2286000"/>
          <a:ext cx="6096000" cy="1010920"/>
        </p:xfrm>
        <a:graphic>
          <a:graphicData uri="http://schemas.openxmlformats.org/drawingml/2006/table">
            <a:tbl>
              <a:tblPr rtl="1" firstRow="1" bandRow="1">
                <a:tableStyleId>{5C22544A-7EE6-4342-B048-85BDC9FD1C3A}</a:tableStyleId>
              </a:tblPr>
              <a:tblGrid>
                <a:gridCol w="798286"/>
                <a:gridCol w="747486"/>
                <a:gridCol w="45502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ح/جاري وزارة المالية</a:t>
                      </a:r>
                      <a:endParaRPr lang="en-US" dirty="0" smtClean="0"/>
                    </a:p>
                    <a:p>
                      <a:pPr rtl="1"/>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rtl="1"/>
                      <a:r>
                        <a:rPr lang="ar-SA" dirty="0" smtClean="0"/>
                        <a:t>ح/الصندوق</a:t>
                      </a:r>
                      <a:endParaRPr lang="ar-SA" dirty="0"/>
                    </a:p>
                  </a:txBody>
                  <a:tcPr/>
                </a:tc>
              </a:tr>
            </a:tbl>
          </a:graphicData>
        </a:graphic>
      </p:graphicFrame>
      <p:graphicFrame>
        <p:nvGraphicFramePr>
          <p:cNvPr id="4" name="جدول 3"/>
          <p:cNvGraphicFramePr>
            <a:graphicFrameLocks noGrp="1"/>
          </p:cNvGraphicFramePr>
          <p:nvPr/>
        </p:nvGraphicFramePr>
        <p:xfrm>
          <a:off x="1676400" y="4953000"/>
          <a:ext cx="6096000" cy="1280160"/>
        </p:xfrm>
        <a:graphic>
          <a:graphicData uri="http://schemas.openxmlformats.org/drawingml/2006/table">
            <a:tbl>
              <a:tblPr rtl="1" firstRow="1" bandRow="1">
                <a:tableStyleId>{5C22544A-7EE6-4342-B048-85BDC9FD1C3A}</a:tableStyleId>
              </a:tblPr>
              <a:tblGrid>
                <a:gridCol w="845458"/>
                <a:gridCol w="758370"/>
                <a:gridCol w="449217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ح/جاري وزارة المالية</a:t>
                      </a:r>
                      <a:endParaRPr lang="en-US" dirty="0" smtClean="0"/>
                    </a:p>
                    <a:p>
                      <a:pPr rtl="1"/>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 العهد - اعتمادات مستندية</a:t>
                      </a:r>
                      <a:endParaRPr lang="en-US" dirty="0" smtClean="0"/>
                    </a:p>
                    <a:p>
                      <a:pPr rtl="1"/>
                      <a:endParaRPr lang="ar-SA" dirty="0"/>
                    </a:p>
                  </a:txBody>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838200"/>
            <a:ext cx="7010400" cy="3970318"/>
          </a:xfrm>
          <a:prstGeom prst="rect">
            <a:avLst/>
          </a:prstGeom>
          <a:noFill/>
        </p:spPr>
        <p:txBody>
          <a:bodyPr wrap="square" rtlCol="1">
            <a:spAutoFit/>
          </a:bodyPr>
          <a:lstStyle/>
          <a:p>
            <a:r>
              <a:rPr lang="ar-SA" dirty="0" smtClean="0"/>
              <a:t>اما اذا تم الالغاء او التخفيض في سنه مالية تاليه يتعين اعداد اذن التسوية يكون القيد من واقعه:</a:t>
            </a:r>
            <a:endParaRPr lang="en-US"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r>
              <a:rPr lang="ar-SA" dirty="0" smtClean="0"/>
              <a:t>وعندكا يصل اشعار من وزارة المالية الى الجهة المعنية بما يفيد تحرير الشيكات بقيمة اوامر الدفع الخاصه بالنفقات او بتغذية الصندوق او بما يفيد فتح الاعتماد المستندي يتعين عمل اذن تسوية يكون القيد من واقعه:</a:t>
            </a:r>
            <a:endParaRPr lang="en-US" dirty="0" smtClean="0"/>
          </a:p>
          <a:p>
            <a:endParaRPr lang="ar-SA" dirty="0"/>
          </a:p>
        </p:txBody>
      </p:sp>
      <p:graphicFrame>
        <p:nvGraphicFramePr>
          <p:cNvPr id="3" name="جدول 2"/>
          <p:cNvGraphicFramePr>
            <a:graphicFrameLocks noGrp="1"/>
          </p:cNvGraphicFramePr>
          <p:nvPr/>
        </p:nvGraphicFramePr>
        <p:xfrm>
          <a:off x="1905000" y="2057400"/>
          <a:ext cx="6096000" cy="1010920"/>
        </p:xfrm>
        <a:graphic>
          <a:graphicData uri="http://schemas.openxmlformats.org/drawingml/2006/table">
            <a:tbl>
              <a:tblPr rtl="1" firstRow="1" bandRow="1">
                <a:tableStyleId>{5C22544A-7EE6-4342-B048-85BDC9FD1C3A}</a:tableStyleId>
              </a:tblPr>
              <a:tblGrid>
                <a:gridCol w="867228"/>
                <a:gridCol w="845458"/>
                <a:gridCol w="43833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ح/جاري وزارة المالية</a:t>
                      </a:r>
                      <a:endParaRPr lang="en-US" dirty="0" smtClean="0"/>
                    </a:p>
                    <a:p>
                      <a:pPr rtl="1"/>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ح/الايرادات المتنوعه</a:t>
                      </a:r>
                      <a:endParaRPr lang="en-US" dirty="0" smtClean="0"/>
                    </a:p>
                  </a:txBody>
                  <a:tcPr/>
                </a:tc>
              </a:tr>
            </a:tbl>
          </a:graphicData>
        </a:graphic>
      </p:graphicFrame>
      <p:graphicFrame>
        <p:nvGraphicFramePr>
          <p:cNvPr id="4" name="جدول 3"/>
          <p:cNvGraphicFramePr>
            <a:graphicFrameLocks noGrp="1"/>
          </p:cNvGraphicFramePr>
          <p:nvPr/>
        </p:nvGraphicFramePr>
        <p:xfrm>
          <a:off x="2057400" y="4876800"/>
          <a:ext cx="6096000" cy="741680"/>
        </p:xfrm>
        <a:graphic>
          <a:graphicData uri="http://schemas.openxmlformats.org/drawingml/2006/table">
            <a:tbl>
              <a:tblPr rtl="1" firstRow="1" bandRow="1">
                <a:tableStyleId>{5C22544A-7EE6-4342-B048-85BDC9FD1C3A}</a:tableStyleId>
              </a:tblPr>
              <a:tblGrid>
                <a:gridCol w="903514"/>
                <a:gridCol w="700314"/>
                <a:gridCol w="449217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ح/اوامر الدفع</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ح/جاري وزارة المالية</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685800"/>
            <a:ext cx="6934200" cy="5632311"/>
          </a:xfrm>
          <a:prstGeom prst="rect">
            <a:avLst/>
          </a:prstGeom>
          <a:noFill/>
        </p:spPr>
        <p:txBody>
          <a:bodyPr wrap="square" rtlCol="1">
            <a:spAutoFit/>
          </a:bodyPr>
          <a:lstStyle/>
          <a:p>
            <a:r>
              <a:rPr lang="ar-SA" b="1" dirty="0" smtClean="0">
                <a:solidFill>
                  <a:schemeClr val="accent1">
                    <a:lumMod val="75000"/>
                  </a:schemeClr>
                </a:solidFill>
              </a:rPr>
              <a:t>ب/ حساب جاري مؤسسة النقد والبنوك المحلية:</a:t>
            </a:r>
            <a:r>
              <a:rPr lang="ar-SA" dirty="0" smtClean="0"/>
              <a:t>                                                                       الحسابات المودعة في مؤسسة التنقد العربي السعودي والبنوك المحلية,           </a:t>
            </a:r>
          </a:p>
          <a:p>
            <a:r>
              <a:rPr lang="ar-SA" dirty="0" smtClean="0"/>
              <a:t>   وتتمثل في نوعين من الحسابات:</a:t>
            </a:r>
            <a:endParaRPr lang="en-US" dirty="0" smtClean="0"/>
          </a:p>
          <a:p>
            <a:r>
              <a:rPr lang="ar-SA" dirty="0" smtClean="0"/>
              <a:t>1</a:t>
            </a:r>
            <a:r>
              <a:rPr lang="ar-SA" dirty="0" smtClean="0">
                <a:solidFill>
                  <a:schemeClr val="tx2">
                    <a:lumMod val="75000"/>
                  </a:schemeClr>
                </a:solidFill>
              </a:rPr>
              <a:t>/الحسابات التي مصدرها(المال العام):</a:t>
            </a:r>
            <a:r>
              <a:rPr lang="ar-SA" dirty="0" smtClean="0"/>
              <a:t> (وزارة المالية ,او الايرادات الذاتية)...</a:t>
            </a:r>
            <a:endParaRPr lang="en-US" dirty="0" smtClean="0"/>
          </a:p>
          <a:p>
            <a:r>
              <a:rPr lang="ar-SA" dirty="0" smtClean="0"/>
              <a:t>مثل</a:t>
            </a:r>
            <a:r>
              <a:rPr lang="ar-SA" dirty="0" smtClean="0">
                <a:solidFill>
                  <a:schemeClr val="accent3">
                    <a:lumMod val="50000"/>
                  </a:schemeClr>
                </a:solidFill>
              </a:rPr>
              <a:t>( حسابات لجان نزع الملكية , والاضرار والمؤتمرات و المعارض وحسابات الاعانات الداخلية والخارجية وحسابات صناديق الاقراض ....الخ)</a:t>
            </a:r>
            <a:endParaRPr lang="en-US" dirty="0" smtClean="0">
              <a:solidFill>
                <a:schemeClr val="accent3">
                  <a:lumMod val="50000"/>
                </a:schemeClr>
              </a:solidFill>
            </a:endParaRPr>
          </a:p>
          <a:p>
            <a:r>
              <a:rPr lang="ar-SA" dirty="0" smtClean="0">
                <a:solidFill>
                  <a:schemeClr val="accent3">
                    <a:lumMod val="50000"/>
                  </a:schemeClr>
                </a:solidFill>
              </a:rPr>
              <a:t>ومن الشروط اللازمة والاجراءات لفتح هذه الحسابات:</a:t>
            </a:r>
          </a:p>
          <a:p>
            <a:endParaRPr lang="en-US" dirty="0" smtClean="0">
              <a:solidFill>
                <a:schemeClr val="accent3">
                  <a:lumMod val="50000"/>
                </a:schemeClr>
              </a:solidFill>
            </a:endParaRPr>
          </a:p>
          <a:p>
            <a:pPr lvl="0"/>
            <a:r>
              <a:rPr lang="ar-SA" dirty="0" smtClean="0">
                <a:solidFill>
                  <a:schemeClr val="accent3">
                    <a:lumMod val="50000"/>
                  </a:schemeClr>
                </a:solidFill>
              </a:rPr>
              <a:t>1/ان يتم بعد موافقة الادارة العامه للحسابات بوزارة المالية ابلاغ مؤسسة النقد العربي السعودي بفتح حساب في احد فروعها</a:t>
            </a:r>
          </a:p>
          <a:p>
            <a:pPr lvl="0"/>
            <a:r>
              <a:rPr lang="ar-SA" dirty="0" smtClean="0"/>
              <a:t> </a:t>
            </a:r>
            <a:endParaRPr lang="en-US" dirty="0" smtClean="0">
              <a:solidFill>
                <a:schemeClr val="accent3">
                  <a:lumMod val="50000"/>
                </a:schemeClr>
              </a:solidFill>
            </a:endParaRPr>
          </a:p>
          <a:p>
            <a:pPr lvl="0"/>
            <a:r>
              <a:rPr lang="ar-SA" dirty="0" smtClean="0">
                <a:solidFill>
                  <a:schemeClr val="accent3">
                    <a:lumMod val="50000"/>
                  </a:schemeClr>
                </a:solidFill>
              </a:rPr>
              <a:t>2/ان يكون اسم المستفيد في امر الدفع الخاص بالايداع في هذا الحساب مؤسسة النقد العربي او البنك.</a:t>
            </a:r>
          </a:p>
          <a:p>
            <a:pPr lvl="0"/>
            <a:endParaRPr lang="en-US" dirty="0" smtClean="0">
              <a:solidFill>
                <a:schemeClr val="accent3">
                  <a:lumMod val="50000"/>
                </a:schemeClr>
              </a:solidFill>
            </a:endParaRPr>
          </a:p>
          <a:p>
            <a:pPr lvl="0"/>
            <a:r>
              <a:rPr lang="ar-SA" dirty="0" smtClean="0">
                <a:solidFill>
                  <a:schemeClr val="accent3">
                    <a:lumMod val="50000"/>
                  </a:schemeClr>
                </a:solidFill>
              </a:rPr>
              <a:t>3/ان يكون الحساب باسم (الادارة) او (المصلحة) الحكومية وليس باسم شخص طبيعي مع تحديد غرضه تمييزا له عن الحسابات الاخرى</a:t>
            </a:r>
            <a:endParaRPr lang="en-US" dirty="0" smtClean="0">
              <a:solidFill>
                <a:schemeClr val="accent3">
                  <a:lumMod val="50000"/>
                </a:schemeClr>
              </a:solidFill>
            </a:endParaRPr>
          </a:p>
          <a:p>
            <a:pPr lvl="0"/>
            <a:endParaRPr lang="en-US" dirty="0" smtClean="0">
              <a:solidFill>
                <a:schemeClr val="accent3">
                  <a:lumMod val="50000"/>
                </a:schemeClr>
              </a:solidFill>
            </a:endParaRPr>
          </a:p>
          <a:p>
            <a:endParaRPr lang="ar-SA"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85800"/>
            <a:ext cx="7848600" cy="5355312"/>
          </a:xfrm>
          <a:prstGeom prst="rect">
            <a:avLst/>
          </a:prstGeom>
          <a:noFill/>
        </p:spPr>
        <p:txBody>
          <a:bodyPr wrap="square" rtlCol="1">
            <a:spAutoFit/>
          </a:bodyPr>
          <a:lstStyle/>
          <a:p>
            <a:pPr lvl="0"/>
            <a:r>
              <a:rPr lang="en-US" dirty="0" smtClean="0"/>
              <a:t> </a:t>
            </a:r>
            <a:endParaRPr lang="en-US" dirty="0" smtClean="0">
              <a:solidFill>
                <a:schemeClr val="accent3">
                  <a:lumMod val="50000"/>
                </a:schemeClr>
              </a:solidFill>
            </a:endParaRPr>
          </a:p>
          <a:p>
            <a:pPr lvl="0"/>
            <a:r>
              <a:rPr lang="ar-SA" dirty="0" smtClean="0">
                <a:solidFill>
                  <a:schemeClr val="accent3">
                    <a:lumMod val="50000"/>
                  </a:schemeClr>
                </a:solidFill>
              </a:rPr>
              <a:t>4/ان يتم طلب دفتر الشيكات بموجب خطاب رسمي موقعا من المخولين</a:t>
            </a:r>
          </a:p>
          <a:p>
            <a:pPr lvl="0"/>
            <a:endParaRPr lang="en-US" dirty="0" smtClean="0">
              <a:solidFill>
                <a:schemeClr val="accent3">
                  <a:lumMod val="50000"/>
                </a:schemeClr>
              </a:solidFill>
            </a:endParaRPr>
          </a:p>
          <a:p>
            <a:pPr lvl="0"/>
            <a:r>
              <a:rPr lang="ar-SA" dirty="0" smtClean="0">
                <a:solidFill>
                  <a:schemeClr val="accent3">
                    <a:lumMod val="50000"/>
                  </a:schemeClr>
                </a:solidFill>
              </a:rPr>
              <a:t>5/ان يصدر التفويض بصلاحية السحب والايداع من قبل صاحب الصلاحية ولا يجوز للمخولين بالسحب او الايداع تفويض غيرهم الا اذا كانو قد خولوا بذلك من صاحب الصلاحية</a:t>
            </a:r>
          </a:p>
          <a:p>
            <a:pPr lvl="0"/>
            <a:endParaRPr lang="en-US" dirty="0" smtClean="0">
              <a:solidFill>
                <a:schemeClr val="accent3">
                  <a:lumMod val="50000"/>
                </a:schemeClr>
              </a:solidFill>
            </a:endParaRPr>
          </a:p>
          <a:p>
            <a:pPr lvl="0"/>
            <a:r>
              <a:rPr lang="ar-SA" dirty="0" smtClean="0">
                <a:solidFill>
                  <a:schemeClr val="accent3">
                    <a:lumMod val="50000"/>
                  </a:schemeClr>
                </a:solidFill>
              </a:rPr>
              <a:t>6/ان يكون السحب من الحساب بموجب شيكات بتوقيع مشترك من المخولين بالسحب</a:t>
            </a:r>
          </a:p>
          <a:p>
            <a:pPr lvl="0"/>
            <a:endParaRPr lang="en-US" dirty="0" smtClean="0">
              <a:solidFill>
                <a:schemeClr val="accent3">
                  <a:lumMod val="50000"/>
                </a:schemeClr>
              </a:solidFill>
            </a:endParaRPr>
          </a:p>
          <a:p>
            <a:pPr lvl="0"/>
            <a:r>
              <a:rPr lang="ar-SA" dirty="0" smtClean="0">
                <a:solidFill>
                  <a:schemeClr val="accent3">
                    <a:lumMod val="50000"/>
                  </a:schemeClr>
                </a:solidFill>
              </a:rPr>
              <a:t>7/يجب مراعاة القواعد المصرفية الخاصة بالشيكات التالية:</a:t>
            </a:r>
          </a:p>
          <a:p>
            <a:pPr lvl="0"/>
            <a:endParaRPr lang="en-US" dirty="0" smtClean="0">
              <a:solidFill>
                <a:schemeClr val="accent3">
                  <a:lumMod val="50000"/>
                </a:schemeClr>
              </a:solidFill>
            </a:endParaRPr>
          </a:p>
          <a:p>
            <a:pPr lvl="0"/>
            <a:r>
              <a:rPr lang="ar-SA" dirty="0" smtClean="0">
                <a:solidFill>
                  <a:schemeClr val="accent3">
                    <a:lumMod val="50000"/>
                  </a:schemeClr>
                </a:solidFill>
              </a:rPr>
              <a:t>أ-ان يكون اسم المستفيد من الشيك مطابقا لاسمه في الهوية</a:t>
            </a:r>
            <a:endParaRPr lang="en-US" dirty="0" smtClean="0">
              <a:solidFill>
                <a:schemeClr val="accent3">
                  <a:lumMod val="50000"/>
                </a:schemeClr>
              </a:solidFill>
            </a:endParaRPr>
          </a:p>
          <a:p>
            <a:r>
              <a:rPr lang="ar-SA" dirty="0" smtClean="0">
                <a:solidFill>
                  <a:schemeClr val="accent3">
                    <a:lumMod val="50000"/>
                  </a:schemeClr>
                </a:solidFill>
              </a:rPr>
              <a:t>ب- ان يقدم الشيك للصرف خلال ستة اشهر </a:t>
            </a:r>
            <a:endParaRPr lang="en-US" dirty="0" smtClean="0">
              <a:solidFill>
                <a:schemeClr val="accent3">
                  <a:lumMod val="50000"/>
                </a:schemeClr>
              </a:solidFill>
            </a:endParaRPr>
          </a:p>
          <a:p>
            <a:r>
              <a:rPr lang="ar-SA" dirty="0" smtClean="0">
                <a:solidFill>
                  <a:schemeClr val="accent3">
                    <a:lumMod val="50000"/>
                  </a:schemeClr>
                </a:solidFill>
              </a:rPr>
              <a:t>ج- ان يكون مبلغ الشيك مطابقا رقما وكتابة</a:t>
            </a:r>
            <a:endParaRPr lang="en-US" dirty="0" smtClean="0">
              <a:solidFill>
                <a:schemeClr val="accent3">
                  <a:lumMod val="50000"/>
                </a:schemeClr>
              </a:solidFill>
            </a:endParaRPr>
          </a:p>
          <a:p>
            <a:r>
              <a:rPr lang="ar-SA" dirty="0" smtClean="0">
                <a:solidFill>
                  <a:schemeClr val="accent3">
                    <a:lumMod val="50000"/>
                  </a:schemeClr>
                </a:solidFill>
              </a:rPr>
              <a:t>د- لايجوز المسح او الكشط او استخدام مواد كيماوية على الشيك</a:t>
            </a:r>
            <a:endParaRPr lang="en-US" dirty="0" smtClean="0">
              <a:solidFill>
                <a:schemeClr val="accent3">
                  <a:lumMod val="50000"/>
                </a:schemeClr>
              </a:solidFill>
            </a:endParaRPr>
          </a:p>
          <a:p>
            <a:r>
              <a:rPr lang="ar-SA" dirty="0" smtClean="0">
                <a:solidFill>
                  <a:schemeClr val="accent3">
                    <a:lumMod val="50000"/>
                  </a:schemeClr>
                </a:solidFill>
              </a:rPr>
              <a:t>هـ- عند اجراء تعديل على الشيك يتم شطب المراد تعديله  ويوقع على الصحيح من المخولين بالتوقيع على الشيك</a:t>
            </a:r>
            <a:endParaRPr lang="en-US" dirty="0" smtClean="0">
              <a:solidFill>
                <a:schemeClr val="accent3">
                  <a:lumMod val="50000"/>
                </a:schemeClr>
              </a:solidFill>
            </a:endParaRPr>
          </a:p>
          <a:p>
            <a:endParaRPr lang="ar-SA"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62000" y="762000"/>
            <a:ext cx="7620000" cy="4524315"/>
          </a:xfrm>
          <a:prstGeom prst="rect">
            <a:avLst/>
          </a:prstGeom>
          <a:noFill/>
        </p:spPr>
        <p:txBody>
          <a:bodyPr wrap="square" rtlCol="1">
            <a:spAutoFit/>
          </a:bodyPr>
          <a:lstStyle/>
          <a:p>
            <a:r>
              <a:rPr lang="ar-SA" dirty="0" smtClean="0"/>
              <a:t> </a:t>
            </a:r>
            <a:endParaRPr lang="en-US" dirty="0" smtClean="0">
              <a:solidFill>
                <a:schemeClr val="accent3">
                  <a:lumMod val="50000"/>
                </a:schemeClr>
              </a:solidFill>
            </a:endParaRPr>
          </a:p>
          <a:p>
            <a:pPr lvl="0"/>
            <a:r>
              <a:rPr lang="ar-SA" dirty="0" smtClean="0">
                <a:solidFill>
                  <a:schemeClr val="accent3">
                    <a:lumMod val="50000"/>
                  </a:schemeClr>
                </a:solidFill>
              </a:rPr>
              <a:t>8/يخصص دفتر مساعد – يسمى دفتر حساب مؤسسة النقد العربي السعودي او البنك (حساب الحاله)-وآخر لحساب الشيكات على ان تقيد عمليات هذين الحسابين في دفتر اليومية العامه</a:t>
            </a:r>
          </a:p>
          <a:p>
            <a:pPr lvl="0"/>
            <a:endParaRPr lang="en-US" dirty="0" smtClean="0">
              <a:solidFill>
                <a:schemeClr val="accent3">
                  <a:lumMod val="50000"/>
                </a:schemeClr>
              </a:solidFill>
            </a:endParaRPr>
          </a:p>
          <a:p>
            <a:pPr lvl="0"/>
            <a:r>
              <a:rPr lang="ar-SA" dirty="0" smtClean="0">
                <a:solidFill>
                  <a:schemeClr val="accent3">
                    <a:lumMod val="50000"/>
                  </a:schemeClr>
                </a:solidFill>
              </a:rPr>
              <a:t>9/ان يتم السحب من الحساب المفتوح في فروع مؤسسة النقد بمبالغ اجمالية حسب الحاجة اليومية اوالاسبوعيه لامر امين الصندوق او مأمور الصرف او العهده ,اما اذا كان الحساب في احد البنوك الوطنية فيمكن السحب لأمر المستفيد مباشره</a:t>
            </a:r>
          </a:p>
          <a:p>
            <a:pPr lvl="0"/>
            <a:endParaRPr lang="en-US" dirty="0" smtClean="0">
              <a:solidFill>
                <a:schemeClr val="accent3">
                  <a:lumMod val="50000"/>
                </a:schemeClr>
              </a:solidFill>
            </a:endParaRPr>
          </a:p>
          <a:p>
            <a:pPr lvl="0"/>
            <a:r>
              <a:rPr lang="ar-SA" dirty="0" smtClean="0">
                <a:solidFill>
                  <a:schemeClr val="accent3">
                    <a:lumMod val="50000"/>
                  </a:schemeClr>
                </a:solidFill>
              </a:rPr>
              <a:t>10/يجب مراجعة ومطابقة رصيد الحساب الوارد في الكشوفات الشهريه اولا باول وارسال اشعارات المصادقة او الملاحظات على الرصيد خلال 15 يوم.</a:t>
            </a:r>
          </a:p>
          <a:p>
            <a:pPr lvl="0"/>
            <a:endParaRPr lang="en-US" dirty="0" smtClean="0">
              <a:solidFill>
                <a:schemeClr val="accent3">
                  <a:lumMod val="50000"/>
                </a:schemeClr>
              </a:solidFill>
            </a:endParaRPr>
          </a:p>
          <a:p>
            <a:pPr lvl="0"/>
            <a:r>
              <a:rPr lang="ar-SA" dirty="0" smtClean="0">
                <a:solidFill>
                  <a:schemeClr val="accent3">
                    <a:lumMod val="50000"/>
                  </a:schemeClr>
                </a:solidFill>
              </a:rPr>
              <a:t>11/على مؤسسة النقد العربي السعودي في نهاية العالم المالي تزويد وزارة المالية ببيانات توضح ارقام وارصدة وجهات هذه الحسابات.</a:t>
            </a:r>
            <a:endParaRPr lang="en-US" dirty="0" smtClean="0">
              <a:solidFill>
                <a:schemeClr val="accent3">
                  <a:lumMod val="50000"/>
                </a:schemeClr>
              </a:solidFill>
            </a:endParaRPr>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90600" y="457200"/>
            <a:ext cx="7620000" cy="1231106"/>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2 – </a:t>
            </a:r>
            <a:r>
              <a:rPr lang="ar-SA" sz="2800" b="1" dirty="0">
                <a:latin typeface="Times New Roman" pitchFamily="18" charset="0"/>
                <a:cs typeface="Times New Roman" pitchFamily="18" charset="0"/>
              </a:rPr>
              <a:t>عند إعادة المبلغ بعد إتمام العملية تحرر الإدارة المالية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1143000" y="1447800"/>
          <a:ext cx="7240270" cy="841248"/>
        </p:xfrm>
        <a:graphic>
          <a:graphicData uri="http://schemas.openxmlformats.org/drawingml/2006/table">
            <a:tbl>
              <a:tblPr rtl="1"/>
              <a:tblGrid>
                <a:gridCol w="1184339"/>
                <a:gridCol w="1146956"/>
                <a:gridCol w="4908975"/>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الأمانات – تأمينات نقدية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762000" y="2362200"/>
            <a:ext cx="7848600" cy="1231106"/>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بعد ورود كشف المدفوعات من أمين الصندوق تحرر الإدارة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1066800" y="3352800"/>
          <a:ext cx="7315201" cy="841248"/>
        </p:xfrm>
        <a:graphic>
          <a:graphicData uri="http://schemas.openxmlformats.org/drawingml/2006/table">
            <a:tbl>
              <a:tblPr rtl="1"/>
              <a:tblGrid>
                <a:gridCol w="1196596"/>
                <a:gridCol w="1158827"/>
                <a:gridCol w="4959778"/>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6" name="مربع نص 5"/>
          <p:cNvSpPr txBox="1"/>
          <p:nvPr/>
        </p:nvSpPr>
        <p:spPr>
          <a:xfrm>
            <a:off x="685800" y="4419600"/>
            <a:ext cx="7924800" cy="1231106"/>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a:t>
            </a:r>
            <a:r>
              <a:rPr lang="ar-SA" sz="2800" b="1" dirty="0">
                <a:latin typeface="Times New Roman" pitchFamily="18" charset="0"/>
                <a:cs typeface="Times New Roman" pitchFamily="18" charset="0"/>
              </a:rPr>
              <a:t>إذا استدعى الأمر مصادرة الضمان تحرر الإدارة المالية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7" name="جدول 6"/>
          <p:cNvGraphicFramePr>
            <a:graphicFrameLocks noGrp="1"/>
          </p:cNvGraphicFramePr>
          <p:nvPr/>
        </p:nvGraphicFramePr>
        <p:xfrm>
          <a:off x="1143000" y="5410200"/>
          <a:ext cx="7316470" cy="841248"/>
        </p:xfrm>
        <a:graphic>
          <a:graphicData uri="http://schemas.openxmlformats.org/drawingml/2006/table">
            <a:tbl>
              <a:tblPr rtl="1"/>
              <a:tblGrid>
                <a:gridCol w="1196803"/>
                <a:gridCol w="1159028"/>
                <a:gridCol w="4960639"/>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الأمانات – تأمينات نقدية</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الإيرادات المتنوعة</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38200" y="609600"/>
            <a:ext cx="7620000" cy="3970318"/>
          </a:xfrm>
          <a:prstGeom prst="rect">
            <a:avLst/>
          </a:prstGeom>
          <a:noFill/>
        </p:spPr>
        <p:txBody>
          <a:bodyPr wrap="square" rtlCol="1">
            <a:spAutoFit/>
          </a:bodyPr>
          <a:lstStyle/>
          <a:p>
            <a:r>
              <a:rPr lang="ar-SA" dirty="0" smtClean="0"/>
              <a:t>*والقيود المحاسبيه الخاصة بالحسابا التي  مصدرها المال العام تكون على النحو التالي:</a:t>
            </a:r>
            <a:endParaRPr lang="en-US" dirty="0" smtClean="0"/>
          </a:p>
          <a:p>
            <a:r>
              <a:rPr lang="ar-SA" dirty="0" smtClean="0"/>
              <a:t>(أ)في دفاتر الجهة التي صدرت الموافقه على فتح الحساب الجاري المطلوب لها خصما على جاري وزارة المالية يكون القيد بموجب امر اعتماد الصرف بالقيمة المطلوبة كما يلي :</a:t>
            </a:r>
            <a:endParaRPr lang="en-US" dirty="0" smtClean="0"/>
          </a:p>
          <a:p>
            <a:endParaRPr lang="en-US" b="1" dirty="0" smtClean="0"/>
          </a:p>
          <a:p>
            <a:endParaRPr lang="en-US" b="1" dirty="0" smtClean="0"/>
          </a:p>
          <a:p>
            <a:endParaRPr lang="en-US" b="1" dirty="0" smtClean="0"/>
          </a:p>
          <a:p>
            <a:endParaRPr lang="en-US" b="1" dirty="0" smtClean="0"/>
          </a:p>
          <a:p>
            <a:endParaRPr lang="ar-SA" dirty="0" smtClean="0"/>
          </a:p>
          <a:p>
            <a:endParaRPr lang="ar-SA" dirty="0" smtClean="0"/>
          </a:p>
          <a:p>
            <a:r>
              <a:rPr lang="ar-SA" dirty="0" smtClean="0"/>
              <a:t>وعند ورود اشعار من وزارة المالية باصدار شيك على امر الدفع يتم تحرير اذن التسويه يكون القيد من واقعه :</a:t>
            </a:r>
          </a:p>
          <a:p>
            <a:endParaRPr lang="ar-SA" dirty="0"/>
          </a:p>
        </p:txBody>
      </p:sp>
      <p:graphicFrame>
        <p:nvGraphicFramePr>
          <p:cNvPr id="3" name="جدول 2"/>
          <p:cNvGraphicFramePr>
            <a:graphicFrameLocks noGrp="1"/>
          </p:cNvGraphicFramePr>
          <p:nvPr/>
        </p:nvGraphicFramePr>
        <p:xfrm>
          <a:off x="1066800" y="2362200"/>
          <a:ext cx="7162798" cy="1010920"/>
        </p:xfrm>
        <a:graphic>
          <a:graphicData uri="http://schemas.openxmlformats.org/drawingml/2006/table">
            <a:tbl>
              <a:tblPr rtl="1" firstRow="1" bandRow="1">
                <a:tableStyleId>{5C22544A-7EE6-4342-B048-85BDC9FD1C3A}</a:tableStyleId>
              </a:tblPr>
              <a:tblGrid>
                <a:gridCol w="963568"/>
                <a:gridCol w="959302"/>
                <a:gridCol w="52399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ح/مؤسسة النقد او البنك</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ح/اوامر الدفع(مناولة مؤسسة النقد او البنك المصرح لاي منهما بفتح الحسابات) </a:t>
                      </a:r>
                      <a:endParaRPr lang="en-US" dirty="0" smtClean="0"/>
                    </a:p>
                  </a:txBody>
                  <a:tcPr/>
                </a:tc>
              </a:tr>
            </a:tbl>
          </a:graphicData>
        </a:graphic>
      </p:graphicFrame>
      <p:graphicFrame>
        <p:nvGraphicFramePr>
          <p:cNvPr id="4" name="جدول 3"/>
          <p:cNvGraphicFramePr>
            <a:graphicFrameLocks noGrp="1"/>
          </p:cNvGraphicFramePr>
          <p:nvPr/>
        </p:nvGraphicFramePr>
        <p:xfrm>
          <a:off x="2133600" y="4572000"/>
          <a:ext cx="6096000" cy="741680"/>
        </p:xfrm>
        <a:graphic>
          <a:graphicData uri="http://schemas.openxmlformats.org/drawingml/2006/table">
            <a:tbl>
              <a:tblPr rtl="1" firstRow="1" bandRow="1">
                <a:tableStyleId>{5C22544A-7EE6-4342-B048-85BDC9FD1C3A}</a:tableStyleId>
              </a:tblPr>
              <a:tblGrid>
                <a:gridCol w="936172"/>
                <a:gridCol w="776514"/>
                <a:gridCol w="43833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ح/اوامر الدفع</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ح/جاري وزارة المالية</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457200"/>
            <a:ext cx="8001000" cy="5078313"/>
          </a:xfrm>
          <a:prstGeom prst="rect">
            <a:avLst/>
          </a:prstGeom>
          <a:noFill/>
        </p:spPr>
        <p:txBody>
          <a:bodyPr wrap="square" rtlCol="1">
            <a:spAutoFit/>
          </a:bodyPr>
          <a:lstStyle/>
          <a:p>
            <a:r>
              <a:rPr lang="ar-SA" dirty="0" smtClean="0"/>
              <a:t>وبعد توفر المستندات اللازمه للصرف من الحساب يتم تحريرامر اعتماد صرف يكون القيد من واقعه:</a:t>
            </a:r>
            <a:endParaRPr lang="en-US" dirty="0" smtClean="0"/>
          </a:p>
          <a:p>
            <a:endParaRPr lang="ar-SA" dirty="0" smtClean="0"/>
          </a:p>
          <a:p>
            <a:endParaRPr lang="ar-SA" dirty="0" smtClean="0"/>
          </a:p>
          <a:p>
            <a:endParaRPr lang="ar-SA" dirty="0" smtClean="0"/>
          </a:p>
          <a:p>
            <a:endParaRPr lang="ar-SA" dirty="0" smtClean="0"/>
          </a:p>
          <a:p>
            <a:r>
              <a:rPr lang="ar-SA" dirty="0" smtClean="0"/>
              <a:t> وعندما يرد اشعار من مؤسسة النقد او البنك بصرف مبلغ الشيك يتم تحرير اذن التسوية يكون القيد من واقعه:</a:t>
            </a:r>
            <a:endParaRPr lang="en-US" dirty="0" smtClean="0"/>
          </a:p>
          <a:p>
            <a:endParaRPr lang="ar-SA" dirty="0" smtClean="0"/>
          </a:p>
          <a:p>
            <a:endParaRPr lang="ar-SA" dirty="0" smtClean="0"/>
          </a:p>
          <a:p>
            <a:endParaRPr lang="ar-SA" dirty="0" smtClean="0"/>
          </a:p>
          <a:p>
            <a:r>
              <a:rPr lang="ar-SA" dirty="0" smtClean="0"/>
              <a:t> </a:t>
            </a:r>
          </a:p>
          <a:p>
            <a:endParaRPr lang="ar-SA" dirty="0" smtClean="0"/>
          </a:p>
          <a:p>
            <a:r>
              <a:rPr lang="ar-SA" dirty="0" smtClean="0"/>
              <a:t>واذا تبقت مبالغ في نهاية السنه المالية في هذا لاحسلب تستدعي الضروره صرفها في اغراضها المحدده في السنوات المالية التاليه , يتم عرض الامر على وزراة المالية و موافقتها المسبقة على تعلية هذا المبلغ في حساب الامانات – المتنوعة حيث يتم تحرير اذن تسوية يكون القيد من واقعه :</a:t>
            </a:r>
            <a:endParaRPr lang="en-US" dirty="0" smtClean="0"/>
          </a:p>
          <a:p>
            <a:endParaRPr lang="ar-SA" dirty="0"/>
          </a:p>
        </p:txBody>
      </p:sp>
      <p:graphicFrame>
        <p:nvGraphicFramePr>
          <p:cNvPr id="3" name="جدول 2"/>
          <p:cNvGraphicFramePr>
            <a:graphicFrameLocks noGrp="1"/>
          </p:cNvGraphicFramePr>
          <p:nvPr/>
        </p:nvGraphicFramePr>
        <p:xfrm>
          <a:off x="1828800" y="1219200"/>
          <a:ext cx="6096000" cy="741680"/>
        </p:xfrm>
        <a:graphic>
          <a:graphicData uri="http://schemas.openxmlformats.org/drawingml/2006/table">
            <a:tbl>
              <a:tblPr rtl="1" firstRow="1" bandRow="1">
                <a:tableStyleId>{5C22544A-7EE6-4342-B048-85BDC9FD1C3A}</a:tableStyleId>
              </a:tblPr>
              <a:tblGrid>
                <a:gridCol w="845458"/>
                <a:gridCol w="736600"/>
                <a:gridCol w="451394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ح/مصروفات الميزانية(البند المختص)</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ح/الشيكات</a:t>
                      </a:r>
                      <a:endParaRPr lang="en-US" dirty="0" smtClean="0"/>
                    </a:p>
                  </a:txBody>
                  <a:tcPr/>
                </a:tc>
              </a:tr>
            </a:tbl>
          </a:graphicData>
        </a:graphic>
      </p:graphicFrame>
      <p:graphicFrame>
        <p:nvGraphicFramePr>
          <p:cNvPr id="4" name="جدول 3"/>
          <p:cNvGraphicFramePr>
            <a:graphicFrameLocks noGrp="1"/>
          </p:cNvGraphicFramePr>
          <p:nvPr/>
        </p:nvGraphicFramePr>
        <p:xfrm>
          <a:off x="1905000" y="2895600"/>
          <a:ext cx="6096000" cy="741680"/>
        </p:xfrm>
        <a:graphic>
          <a:graphicData uri="http://schemas.openxmlformats.org/drawingml/2006/table">
            <a:tbl>
              <a:tblPr rtl="1" firstRow="1" bandRow="1">
                <a:tableStyleId>{5C22544A-7EE6-4342-B048-85BDC9FD1C3A}</a:tableStyleId>
              </a:tblPr>
              <a:tblGrid>
                <a:gridCol w="718458"/>
                <a:gridCol w="736600"/>
                <a:gridCol w="464094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 الشيكات</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ح/مؤسسة النقد او البنك</a:t>
                      </a:r>
                      <a:endParaRPr lang="en-US" dirty="0" smtClean="0"/>
                    </a:p>
                  </a:txBody>
                  <a:tcPr/>
                </a:tc>
              </a:tr>
            </a:tbl>
          </a:graphicData>
        </a:graphic>
      </p:graphicFrame>
      <p:graphicFrame>
        <p:nvGraphicFramePr>
          <p:cNvPr id="5" name="جدول 4"/>
          <p:cNvGraphicFramePr>
            <a:graphicFrameLocks noGrp="1"/>
          </p:cNvGraphicFramePr>
          <p:nvPr/>
        </p:nvGraphicFramePr>
        <p:xfrm>
          <a:off x="1981200" y="5486400"/>
          <a:ext cx="6096000" cy="741680"/>
        </p:xfrm>
        <a:graphic>
          <a:graphicData uri="http://schemas.openxmlformats.org/drawingml/2006/table">
            <a:tbl>
              <a:tblPr rtl="1" firstRow="1" bandRow="1">
                <a:tableStyleId>{5C22544A-7EE6-4342-B048-85BDC9FD1C3A}</a:tableStyleId>
              </a:tblPr>
              <a:tblGrid>
                <a:gridCol w="769258"/>
                <a:gridCol w="747484"/>
                <a:gridCol w="45792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ح/مصروفات الميزانية ( البند المختص)</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ح/الامانات المتنوعه</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762000"/>
            <a:ext cx="7620000" cy="4247317"/>
          </a:xfrm>
          <a:prstGeom prst="rect">
            <a:avLst/>
          </a:prstGeom>
          <a:noFill/>
        </p:spPr>
        <p:txBody>
          <a:bodyPr wrap="square" rtlCol="1">
            <a:spAutoFit/>
          </a:bodyPr>
          <a:lstStyle/>
          <a:p>
            <a:endParaRPr lang="ar-SA" dirty="0" smtClean="0"/>
          </a:p>
          <a:p>
            <a:endParaRPr lang="ar-SA" dirty="0" smtClean="0"/>
          </a:p>
          <a:p>
            <a:r>
              <a:rPr lang="ar-SA" dirty="0" smtClean="0"/>
              <a:t>وعند الصرف من هذا الرصيد بموجب المستندات النظامية يتم الخصم من حسابات الامانات المتنوعه بموجب امر اعتماد صرف يكون القيد من واقعه:</a:t>
            </a:r>
            <a:endParaRPr lang="en-US" dirty="0" smtClean="0"/>
          </a:p>
          <a:p>
            <a:endParaRPr lang="ar-SA" dirty="0" smtClean="0"/>
          </a:p>
          <a:p>
            <a:endParaRPr lang="ar-SA" dirty="0" smtClean="0"/>
          </a:p>
          <a:p>
            <a:endParaRPr lang="ar-SA" dirty="0" smtClean="0"/>
          </a:p>
          <a:p>
            <a:endParaRPr lang="ar-SA" dirty="0" smtClean="0"/>
          </a:p>
          <a:p>
            <a:r>
              <a:rPr lang="ar-SA" dirty="0" smtClean="0"/>
              <a:t> </a:t>
            </a:r>
            <a:endParaRPr lang="en-US" dirty="0" smtClean="0"/>
          </a:p>
          <a:p>
            <a:endParaRPr lang="ar-SA" dirty="0" smtClean="0"/>
          </a:p>
          <a:p>
            <a:r>
              <a:rPr lang="ar-SA" dirty="0" smtClean="0"/>
              <a:t>وعندما يرد اشعار من المؤسسة او البنك بصرف الشيك يتم تحرير اذن التسوية يكون القيد من واقعه:</a:t>
            </a:r>
            <a:endParaRPr lang="en-US" dirty="0" smtClean="0"/>
          </a:p>
          <a:p>
            <a:r>
              <a:rPr lang="ar-SA" dirty="0" smtClean="0"/>
              <a:t> </a:t>
            </a:r>
            <a:endParaRPr lang="en-US" dirty="0" smtClean="0"/>
          </a:p>
          <a:p>
            <a:r>
              <a:rPr lang="ar-SA" dirty="0" smtClean="0"/>
              <a:t> </a:t>
            </a:r>
            <a:endParaRPr lang="en-US" dirty="0" smtClean="0"/>
          </a:p>
          <a:p>
            <a:endParaRPr lang="ar-SA" dirty="0"/>
          </a:p>
        </p:txBody>
      </p:sp>
      <p:graphicFrame>
        <p:nvGraphicFramePr>
          <p:cNvPr id="3" name="جدول 2"/>
          <p:cNvGraphicFramePr>
            <a:graphicFrameLocks noGrp="1"/>
          </p:cNvGraphicFramePr>
          <p:nvPr/>
        </p:nvGraphicFramePr>
        <p:xfrm>
          <a:off x="2133600" y="2362200"/>
          <a:ext cx="6096000" cy="741680"/>
        </p:xfrm>
        <a:graphic>
          <a:graphicData uri="http://schemas.openxmlformats.org/drawingml/2006/table">
            <a:tbl>
              <a:tblPr rtl="1" firstRow="1" bandRow="1">
                <a:tableStyleId>{5C22544A-7EE6-4342-B048-85BDC9FD1C3A}</a:tableStyleId>
              </a:tblPr>
              <a:tblGrid>
                <a:gridCol w="827314"/>
                <a:gridCol w="689428"/>
                <a:gridCol w="45792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rtl="1"/>
                      <a:r>
                        <a:rPr lang="ar-SA" b="1" dirty="0" smtClean="0"/>
                        <a:t>ح/الامانات المتنوعه</a:t>
                      </a:r>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ح/الشيكات</a:t>
                      </a:r>
                      <a:endParaRPr lang="en-US" dirty="0" smtClean="0"/>
                    </a:p>
                  </a:txBody>
                  <a:tcPr/>
                </a:tc>
              </a:tr>
            </a:tbl>
          </a:graphicData>
        </a:graphic>
      </p:graphicFrame>
      <p:graphicFrame>
        <p:nvGraphicFramePr>
          <p:cNvPr id="4" name="جدول 3"/>
          <p:cNvGraphicFramePr>
            <a:graphicFrameLocks noGrp="1"/>
          </p:cNvGraphicFramePr>
          <p:nvPr/>
        </p:nvGraphicFramePr>
        <p:xfrm>
          <a:off x="2133600" y="4495800"/>
          <a:ext cx="6096000" cy="741680"/>
        </p:xfrm>
        <a:graphic>
          <a:graphicData uri="http://schemas.openxmlformats.org/drawingml/2006/table">
            <a:tbl>
              <a:tblPr rtl="1" firstRow="1" bandRow="1">
                <a:tableStyleId>{5C22544A-7EE6-4342-B048-85BDC9FD1C3A}</a:tableStyleId>
              </a:tblPr>
              <a:tblGrid>
                <a:gridCol w="910772"/>
                <a:gridCol w="678542"/>
                <a:gridCol w="4506686"/>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ح/الشيكات</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ح/مؤسسة النقد او البنك</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304800"/>
            <a:ext cx="8534400" cy="5355312"/>
          </a:xfrm>
          <a:prstGeom prst="rect">
            <a:avLst/>
          </a:prstGeom>
          <a:noFill/>
        </p:spPr>
        <p:txBody>
          <a:bodyPr wrap="square" rtlCol="1">
            <a:spAutoFit/>
          </a:bodyPr>
          <a:lstStyle/>
          <a:p>
            <a:r>
              <a:rPr lang="ar-SA" dirty="0" smtClean="0"/>
              <a:t>(ب) في دفاتر الجهة التي اعطيت الحق في استخدام ايراداتها الذاتية للصرف منها على مصروفاتها المعتمده في ميزانيتها , تكون القيود المحاسبية على النحو التالي:</a:t>
            </a:r>
            <a:endParaRPr lang="en-US" dirty="0" smtClean="0"/>
          </a:p>
          <a:p>
            <a:r>
              <a:rPr lang="ar-SA" dirty="0" smtClean="0"/>
              <a:t> </a:t>
            </a:r>
          </a:p>
          <a:p>
            <a:endParaRPr lang="en-US" dirty="0" smtClean="0"/>
          </a:p>
          <a:p>
            <a:r>
              <a:rPr lang="ar-SA" dirty="0" smtClean="0"/>
              <a:t>عند ايداع قيمة الايرادات في مؤسسة النقد او البنك يتم تحرير اذن التسوية يكون القيد من واقعه:</a:t>
            </a:r>
            <a:endParaRPr lang="en-US" dirty="0" smtClean="0"/>
          </a:p>
          <a:p>
            <a:endParaRPr lang="ar-SA" dirty="0" smtClean="0"/>
          </a:p>
          <a:p>
            <a:endParaRPr lang="ar-SA" dirty="0" smtClean="0"/>
          </a:p>
          <a:p>
            <a:endParaRPr lang="ar-SA" dirty="0" smtClean="0"/>
          </a:p>
          <a:p>
            <a:r>
              <a:rPr lang="ar-SA" dirty="0" smtClean="0"/>
              <a:t> </a:t>
            </a:r>
            <a:endParaRPr lang="en-US" dirty="0" smtClean="0"/>
          </a:p>
          <a:p>
            <a:r>
              <a:rPr lang="ar-SA" dirty="0" smtClean="0"/>
              <a:t>وعند الصرف من تلك الايرادات بموجب المستندات النظامية يتم تحرير امر اعتماد صرف يكون القيد من واقعه:</a:t>
            </a:r>
            <a:endParaRPr lang="en-US" dirty="0" smtClean="0"/>
          </a:p>
          <a:p>
            <a:endParaRPr lang="ar-SA" b="1" dirty="0" smtClean="0"/>
          </a:p>
          <a:p>
            <a:endParaRPr lang="ar-SA" b="1" dirty="0" smtClean="0"/>
          </a:p>
          <a:p>
            <a:r>
              <a:rPr lang="ar-SA" dirty="0" smtClean="0"/>
              <a:t> </a:t>
            </a:r>
            <a:endParaRPr lang="en-US" dirty="0" smtClean="0"/>
          </a:p>
          <a:p>
            <a:endParaRPr lang="ar-SA" dirty="0" smtClean="0"/>
          </a:p>
          <a:p>
            <a:endParaRPr lang="ar-SA" dirty="0" smtClean="0"/>
          </a:p>
          <a:p>
            <a:r>
              <a:rPr lang="ar-SA" dirty="0" smtClean="0"/>
              <a:t>وعند ورود اشعار من مؤسسة النقد او البنك بصرف الشيك يتم تحرير اذن تسوية يكون القيد من واقعه:</a:t>
            </a:r>
            <a:endParaRPr lang="ar-SA" dirty="0"/>
          </a:p>
        </p:txBody>
      </p:sp>
      <p:graphicFrame>
        <p:nvGraphicFramePr>
          <p:cNvPr id="3" name="جدول 2"/>
          <p:cNvGraphicFramePr>
            <a:graphicFrameLocks noGrp="1"/>
          </p:cNvGraphicFramePr>
          <p:nvPr/>
        </p:nvGraphicFramePr>
        <p:xfrm>
          <a:off x="1981200" y="2057400"/>
          <a:ext cx="6096000" cy="741680"/>
        </p:xfrm>
        <a:graphic>
          <a:graphicData uri="http://schemas.openxmlformats.org/drawingml/2006/table">
            <a:tbl>
              <a:tblPr rtl="1" firstRow="1" bandRow="1">
                <a:tableStyleId>{5C22544A-7EE6-4342-B048-85BDC9FD1C3A}</a:tableStyleId>
              </a:tblPr>
              <a:tblGrid>
                <a:gridCol w="834572"/>
                <a:gridCol w="660400"/>
                <a:gridCol w="46010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ح/مؤسسة النقد او البنك</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ح/الايرادات – حسب الانواع</a:t>
                      </a:r>
                      <a:endParaRPr lang="en-US" dirty="0" smtClean="0"/>
                    </a:p>
                  </a:txBody>
                  <a:tcPr/>
                </a:tc>
              </a:tr>
            </a:tbl>
          </a:graphicData>
        </a:graphic>
      </p:graphicFrame>
      <p:graphicFrame>
        <p:nvGraphicFramePr>
          <p:cNvPr id="4" name="جدول 3"/>
          <p:cNvGraphicFramePr>
            <a:graphicFrameLocks noGrp="1"/>
          </p:cNvGraphicFramePr>
          <p:nvPr/>
        </p:nvGraphicFramePr>
        <p:xfrm>
          <a:off x="1981200" y="3733800"/>
          <a:ext cx="6096000" cy="741680"/>
        </p:xfrm>
        <a:graphic>
          <a:graphicData uri="http://schemas.openxmlformats.org/drawingml/2006/table">
            <a:tbl>
              <a:tblPr rtl="1" firstRow="1" bandRow="1">
                <a:tableStyleId>{5C22544A-7EE6-4342-B048-85BDC9FD1C3A}</a:tableStyleId>
              </a:tblPr>
              <a:tblGrid>
                <a:gridCol w="812800"/>
                <a:gridCol w="689428"/>
                <a:gridCol w="459377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 المصروفات(البند المختص)</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ح/الشيكات</a:t>
                      </a:r>
                      <a:endParaRPr lang="en-US" dirty="0" smtClean="0"/>
                    </a:p>
                  </a:txBody>
                  <a:tcPr/>
                </a:tc>
              </a:tr>
            </a:tbl>
          </a:graphicData>
        </a:graphic>
      </p:graphicFrame>
      <p:graphicFrame>
        <p:nvGraphicFramePr>
          <p:cNvPr id="5" name="جدول 4"/>
          <p:cNvGraphicFramePr>
            <a:graphicFrameLocks noGrp="1"/>
          </p:cNvGraphicFramePr>
          <p:nvPr/>
        </p:nvGraphicFramePr>
        <p:xfrm>
          <a:off x="1981200" y="5638800"/>
          <a:ext cx="6096000" cy="741680"/>
        </p:xfrm>
        <a:graphic>
          <a:graphicData uri="http://schemas.openxmlformats.org/drawingml/2006/table">
            <a:tbl>
              <a:tblPr rtl="1" firstRow="1" bandRow="1">
                <a:tableStyleId>{5C22544A-7EE6-4342-B048-85BDC9FD1C3A}</a:tableStyleId>
              </a:tblPr>
              <a:tblGrid>
                <a:gridCol w="722086"/>
                <a:gridCol w="747486"/>
                <a:gridCol w="46264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ح/الشيكات</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ح/مؤسسة النقد او البنك</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762000"/>
            <a:ext cx="7924800" cy="3693319"/>
          </a:xfrm>
          <a:prstGeom prst="rect">
            <a:avLst/>
          </a:prstGeom>
          <a:noFill/>
        </p:spPr>
        <p:txBody>
          <a:bodyPr wrap="square" rtlCol="1">
            <a:spAutoFit/>
          </a:bodyPr>
          <a:lstStyle/>
          <a:p>
            <a:endParaRPr lang="ar-SA" dirty="0" smtClean="0"/>
          </a:p>
          <a:p>
            <a:endParaRPr lang="ar-SA" dirty="0" smtClean="0"/>
          </a:p>
          <a:p>
            <a:r>
              <a:rPr lang="ar-SA" dirty="0" smtClean="0"/>
              <a:t>وفي حالة ايداع الايرادات مباشرة في حساب جاري وزارة المالية يتم تحرير اذن تسوية يكون القيد من واقعه :</a:t>
            </a:r>
            <a:endParaRPr lang="en-US"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r>
              <a:rPr lang="ar-SA" dirty="0" smtClean="0"/>
              <a:t>اما اذا تم تحويل الايرادات من حسابات قائمة في مؤسسة النقد او البنك الى حساب جاري وزارة المالية فبعد ورورد اشعار القيد اللازم يتم تحرير اذن التسوية يكون القيد من واقعه:</a:t>
            </a:r>
            <a:endParaRPr lang="ar-SA" dirty="0"/>
          </a:p>
        </p:txBody>
      </p:sp>
      <p:graphicFrame>
        <p:nvGraphicFramePr>
          <p:cNvPr id="3" name="جدول 2"/>
          <p:cNvGraphicFramePr>
            <a:graphicFrameLocks noGrp="1"/>
          </p:cNvGraphicFramePr>
          <p:nvPr/>
        </p:nvGraphicFramePr>
        <p:xfrm>
          <a:off x="1981200" y="2362200"/>
          <a:ext cx="6096000" cy="741680"/>
        </p:xfrm>
        <a:graphic>
          <a:graphicData uri="http://schemas.openxmlformats.org/drawingml/2006/table">
            <a:tbl>
              <a:tblPr rtl="1" firstRow="1" bandRow="1">
                <a:tableStyleId>{5C22544A-7EE6-4342-B048-85BDC9FD1C3A}</a:tableStyleId>
              </a:tblPr>
              <a:tblGrid>
                <a:gridCol w="874486"/>
                <a:gridCol w="718456"/>
                <a:gridCol w="45030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rtl="1"/>
                      <a:r>
                        <a:rPr lang="ar-SA" b="1" dirty="0" smtClean="0"/>
                        <a:t>ح/جاري وزارة المالية</a:t>
                      </a:r>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ح/الايرادات – حسب الانواع</a:t>
                      </a:r>
                      <a:endParaRPr lang="en-US" dirty="0" smtClean="0"/>
                    </a:p>
                  </a:txBody>
                  <a:tcPr/>
                </a:tc>
              </a:tr>
            </a:tbl>
          </a:graphicData>
        </a:graphic>
      </p:graphicFrame>
      <p:graphicFrame>
        <p:nvGraphicFramePr>
          <p:cNvPr id="4" name="جدول 3"/>
          <p:cNvGraphicFramePr>
            <a:graphicFrameLocks noGrp="1"/>
          </p:cNvGraphicFramePr>
          <p:nvPr/>
        </p:nvGraphicFramePr>
        <p:xfrm>
          <a:off x="2057400" y="4724400"/>
          <a:ext cx="6096000" cy="741680"/>
        </p:xfrm>
        <a:graphic>
          <a:graphicData uri="http://schemas.openxmlformats.org/drawingml/2006/table">
            <a:tbl>
              <a:tblPr rtl="1" firstRow="1" bandRow="1">
                <a:tableStyleId>{5C22544A-7EE6-4342-B048-85BDC9FD1C3A}</a:tableStyleId>
              </a:tblPr>
              <a:tblGrid>
                <a:gridCol w="1023258"/>
                <a:gridCol w="816428"/>
                <a:gridCol w="42563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rtl="1"/>
                      <a:r>
                        <a:rPr lang="ar-SA" b="1" dirty="0" smtClean="0"/>
                        <a:t>ح/جاري وزارة المالية</a:t>
                      </a:r>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ح/مؤسسة النقد او البنك</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66800" y="914400"/>
            <a:ext cx="7239000" cy="4616648"/>
          </a:xfrm>
          <a:prstGeom prst="rect">
            <a:avLst/>
          </a:prstGeom>
          <a:noFill/>
        </p:spPr>
        <p:txBody>
          <a:bodyPr wrap="square" rtlCol="1">
            <a:spAutoFit/>
          </a:bodyPr>
          <a:lstStyle/>
          <a:p>
            <a:r>
              <a:rPr lang="ar-SA" sz="2000" b="1" dirty="0" smtClean="0">
                <a:solidFill>
                  <a:schemeClr val="bg2">
                    <a:lumMod val="50000"/>
                  </a:schemeClr>
                </a:solidFill>
              </a:rPr>
              <a:t>وعلى ضوء ماتقدم فهناك نوعين من الحسابات الجارية:</a:t>
            </a:r>
          </a:p>
          <a:p>
            <a:endParaRPr lang="en-US" sz="2000" b="1" dirty="0" smtClean="0">
              <a:solidFill>
                <a:schemeClr val="accent4">
                  <a:lumMod val="50000"/>
                </a:schemeClr>
              </a:solidFill>
            </a:endParaRPr>
          </a:p>
          <a:p>
            <a:r>
              <a:rPr lang="ar-SA" dirty="0" smtClean="0">
                <a:solidFill>
                  <a:schemeClr val="accent4">
                    <a:lumMod val="50000"/>
                  </a:schemeClr>
                </a:solidFill>
              </a:rPr>
              <a:t>1-حساب جاري مؤسسة النقد : يمثل المبالغ التي يتم سحبها بموجب امر الدفع على وزارة المالية</a:t>
            </a:r>
          </a:p>
          <a:p>
            <a:endParaRPr lang="en-US" dirty="0" smtClean="0">
              <a:solidFill>
                <a:schemeClr val="accent4">
                  <a:lumMod val="50000"/>
                </a:schemeClr>
              </a:solidFill>
            </a:endParaRPr>
          </a:p>
          <a:p>
            <a:r>
              <a:rPr lang="ar-SA" dirty="0" smtClean="0">
                <a:solidFill>
                  <a:schemeClr val="accent4">
                    <a:lumMod val="50000"/>
                  </a:schemeClr>
                </a:solidFill>
              </a:rPr>
              <a:t>2- حساب جاري البنك : يمثل المبالغ التي يتم ايداعها بمعرفة الوزارات والمصالح والوحدات الحكومية في الحسابات المفتوحه لها في البنوك الوطنية.</a:t>
            </a:r>
            <a:endParaRPr lang="en-US" dirty="0" smtClean="0">
              <a:solidFill>
                <a:schemeClr val="accent4">
                  <a:lumMod val="50000"/>
                </a:schemeClr>
              </a:solidFill>
            </a:endParaRPr>
          </a:p>
          <a:p>
            <a:r>
              <a:rPr lang="ar-SA" dirty="0" smtClean="0">
                <a:solidFill>
                  <a:schemeClr val="accent4">
                    <a:lumMod val="50000"/>
                  </a:schemeClr>
                </a:solidFill>
              </a:rPr>
              <a:t> </a:t>
            </a:r>
          </a:p>
          <a:p>
            <a:endParaRPr lang="ar-SA" dirty="0" smtClean="0">
              <a:solidFill>
                <a:schemeClr val="accent4">
                  <a:lumMod val="50000"/>
                </a:schemeClr>
              </a:solidFill>
            </a:endParaRPr>
          </a:p>
          <a:p>
            <a:endParaRPr lang="en-US" dirty="0" smtClean="0">
              <a:solidFill>
                <a:schemeClr val="accent4">
                  <a:lumMod val="50000"/>
                </a:schemeClr>
              </a:solidFill>
            </a:endParaRPr>
          </a:p>
          <a:p>
            <a:r>
              <a:rPr lang="ar-SA" sz="2000" b="1" dirty="0" smtClean="0">
                <a:solidFill>
                  <a:schemeClr val="accent1">
                    <a:lumMod val="75000"/>
                  </a:schemeClr>
                </a:solidFill>
              </a:rPr>
              <a:t>2/الحسابات التي مصدرها (مال خاص):</a:t>
            </a:r>
            <a:endParaRPr lang="en-US" sz="2000" b="1" dirty="0" smtClean="0">
              <a:solidFill>
                <a:schemeClr val="accent3">
                  <a:lumMod val="50000"/>
                </a:schemeClr>
              </a:solidFill>
            </a:endParaRPr>
          </a:p>
          <a:p>
            <a:r>
              <a:rPr lang="ar-SA" dirty="0" smtClean="0">
                <a:solidFill>
                  <a:schemeClr val="accent3">
                    <a:lumMod val="50000"/>
                  </a:schemeClr>
                </a:solidFill>
              </a:rPr>
              <a:t>وهي المبالغ التي تودعها الجهات الحكومية في فروع مؤسسة النقد العربي السعودي او اللبنوك المحلية ولايتطلب الامر تسجيلها في دفاترها المحاسبية مثل: ( اموال بيت المال ,اقيام المتروكات والتأمين التجاري.....الخ)</a:t>
            </a:r>
            <a:endParaRPr lang="en-US" dirty="0" smtClean="0">
              <a:solidFill>
                <a:schemeClr val="accent3">
                  <a:lumMod val="50000"/>
                </a:schemeClr>
              </a:solidFill>
            </a:endParaRPr>
          </a:p>
          <a:p>
            <a:r>
              <a:rPr lang="ar-SA" dirty="0" smtClean="0"/>
              <a:t> </a:t>
            </a:r>
            <a:endParaRPr lang="en-US" dirty="0" smtClean="0"/>
          </a:p>
          <a:p>
            <a:endParaRPr lang="ar-SA"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1000" y="457200"/>
            <a:ext cx="8382000" cy="6186309"/>
          </a:xfrm>
          <a:prstGeom prst="rect">
            <a:avLst/>
          </a:prstGeom>
          <a:noFill/>
        </p:spPr>
        <p:txBody>
          <a:bodyPr wrap="square" rtlCol="1">
            <a:spAutoFit/>
          </a:bodyPr>
          <a:lstStyle/>
          <a:p>
            <a:r>
              <a:rPr lang="ar-SA" b="1" dirty="0" smtClean="0"/>
              <a:t>*</a:t>
            </a:r>
            <a:r>
              <a:rPr lang="ar-SA" b="1" dirty="0" smtClean="0">
                <a:solidFill>
                  <a:schemeClr val="accent3">
                    <a:lumMod val="50000"/>
                  </a:schemeClr>
                </a:solidFill>
              </a:rPr>
              <a:t>ويتوجب على الادارات المالية في الجهات الحكومية او الادارات التي تتولى قبض تلك المبالغ الالتزام عند الايداع او السحب باتخاذ الاجراءات التالية:</a:t>
            </a:r>
          </a:p>
          <a:p>
            <a:endParaRPr lang="en-US" dirty="0" smtClean="0"/>
          </a:p>
          <a:p>
            <a:pPr marL="342900" indent="-342900">
              <a:buAutoNum type="arabic1Minus"/>
            </a:pPr>
            <a:r>
              <a:rPr lang="ar-SA" dirty="0" smtClean="0"/>
              <a:t>يتم ايداع هذه المبالغ من قبل الجهة الحكومية او فروعها مباشره ويكون فتح الحساب باسم (الاداره) او المصلحة الحكومية ويحدد في طلب فتح الحساب اسماء المخولين بالسحب مرفقا بنماذج توقيعاتهم  ونوع الاحساب وغرضة تمييزا له عن الحسابات الاخرى</a:t>
            </a:r>
          </a:p>
          <a:p>
            <a:pPr marL="342900" indent="-342900"/>
            <a:endParaRPr lang="en-US" dirty="0" smtClean="0"/>
          </a:p>
          <a:p>
            <a:pPr lvl="0"/>
            <a:r>
              <a:rPr lang="ar-SA" dirty="0" smtClean="0"/>
              <a:t>ب-لايجوز للمخولين بالسحب والايداع تفويض غيرهم  الا اذا كانو قد خولو بذلك من قبل صاحب الصلاحية</a:t>
            </a:r>
          </a:p>
          <a:p>
            <a:pPr lvl="0"/>
            <a:endParaRPr lang="en-US" dirty="0" smtClean="0"/>
          </a:p>
          <a:p>
            <a:pPr lvl="0"/>
            <a:r>
              <a:rPr lang="ar-SA" dirty="0" smtClean="0"/>
              <a:t> ج-تطلب دفاتر الشيكات بموجب خطاب رسمي </a:t>
            </a:r>
            <a:endParaRPr lang="en-US" dirty="0" smtClean="0"/>
          </a:p>
          <a:p>
            <a:pPr lvl="0"/>
            <a:r>
              <a:rPr lang="ar-SA" dirty="0" smtClean="0"/>
              <a:t>هـ- يمسك سجل احصائي تقيد فيه المبالغ التي يتم ايداعها في هذا الحساب وكذلك المبالغ التي يتم سحبها</a:t>
            </a:r>
          </a:p>
          <a:p>
            <a:pPr lvl="0"/>
            <a:endParaRPr lang="en-US" dirty="0" smtClean="0"/>
          </a:p>
          <a:p>
            <a:pPr lvl="0"/>
            <a:r>
              <a:rPr lang="ar-SA" dirty="0" smtClean="0"/>
              <a:t> د-يكون السحب من الحساب بموجب شيكات بتوقيع مشترك من المخولين بالسحب</a:t>
            </a:r>
            <a:endParaRPr lang="en-US" dirty="0" smtClean="0"/>
          </a:p>
          <a:p>
            <a:pPr lvl="0"/>
            <a:r>
              <a:rPr lang="ar-SA" dirty="0" smtClean="0"/>
              <a:t>و-يتم مراجعة ومطابقة رصيد الحساب الوارد في الكشوفات الشهريه اولا باول وارسال اشعارات المصادقة او الملاحظات على الرصيد خلال 15 يوم  مع اثبات مايدل على التاشير في السجل المختص بصحة المطابقة</a:t>
            </a:r>
          </a:p>
          <a:p>
            <a:pPr lvl="0"/>
            <a:endParaRPr lang="en-US" dirty="0" smtClean="0"/>
          </a:p>
          <a:p>
            <a:pPr lvl="0"/>
            <a:r>
              <a:rPr lang="ar-SA" dirty="0" smtClean="0"/>
              <a:t>ز- يجب متابعة ارصدة هذه الحسابات والمده اللازمه لبقائها حسب طبيعتها</a:t>
            </a:r>
            <a:endParaRPr lang="en-US" dirty="0" smtClean="0"/>
          </a:p>
          <a:p>
            <a:endParaRPr lang="ar-SA"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304800"/>
            <a:ext cx="8534400" cy="6463308"/>
          </a:xfrm>
          <a:prstGeom prst="rect">
            <a:avLst/>
          </a:prstGeom>
          <a:noFill/>
        </p:spPr>
        <p:txBody>
          <a:bodyPr wrap="square" rtlCol="1">
            <a:spAutoFit/>
          </a:bodyPr>
          <a:lstStyle/>
          <a:p>
            <a:r>
              <a:rPr lang="ar-SA" dirty="0" smtClean="0"/>
              <a:t>ج/ حسابات تسوية المستحقات العامه:</a:t>
            </a:r>
            <a:endParaRPr lang="en-US" dirty="0" smtClean="0"/>
          </a:p>
          <a:p>
            <a:r>
              <a:rPr lang="ar-SA" dirty="0" smtClean="0"/>
              <a:t>يقيد في هذا الحساب المبالغ نظير كل خدمة تقدمها كل وزارة او مصلحه حكومية الى وزارة او مصلحة حكومية اخرى...لكنها لاتؤدى نقدا بل يتم تسوية المبالغ المستحقة عن طريق القيد بالحساب الجاري </a:t>
            </a:r>
            <a:endParaRPr lang="en-US" dirty="0" smtClean="0"/>
          </a:p>
          <a:p>
            <a:r>
              <a:rPr lang="ar-SA" dirty="0" smtClean="0"/>
              <a:t> *كما يستخدم هذا الحساب لغرض التسويات القيديه بين الوزارات والمصالح الحكومية</a:t>
            </a:r>
            <a:endParaRPr lang="en-US" dirty="0" smtClean="0"/>
          </a:p>
          <a:p>
            <a:r>
              <a:rPr lang="ar-SA" dirty="0" smtClean="0"/>
              <a:t>*ان القيد في حساب تسوية المستحقات العامة يبدا تسجيله اولا في الجهة الحكومية التي استفادت من الخدمه وذلك بتحرير شيك اذن تسوية يكون القيد من واقعه:</a:t>
            </a:r>
          </a:p>
          <a:p>
            <a:endParaRPr lang="ar-SA" dirty="0" smtClean="0"/>
          </a:p>
          <a:p>
            <a:endParaRPr lang="ar-SA" dirty="0" smtClean="0"/>
          </a:p>
          <a:p>
            <a:endParaRPr lang="ar-SA" dirty="0" smtClean="0"/>
          </a:p>
          <a:p>
            <a:endParaRPr lang="ar-SA" dirty="0" smtClean="0"/>
          </a:p>
          <a:p>
            <a:r>
              <a:rPr lang="ar-SA" dirty="0" smtClean="0"/>
              <a:t>ح/تسوية المستحقات العامه(باسم الجهة التي قدمت الخدمة):</a:t>
            </a:r>
            <a:endParaRPr lang="en-US" dirty="0" smtClean="0"/>
          </a:p>
          <a:p>
            <a:r>
              <a:rPr lang="ar-SA" dirty="0" smtClean="0"/>
              <a:t> وبعد ان تستلم الجهة الحكومية التي قدمت الخدمة صورة من اذن التسوية التي تم بموجبها الخصم على بنود مصروفات الميزانية يتم تحرير اذن تسوية يكون القيد من واقعه:</a:t>
            </a:r>
          </a:p>
          <a:p>
            <a:endParaRPr lang="ar-SA" dirty="0" smtClean="0"/>
          </a:p>
          <a:p>
            <a:endParaRPr lang="ar-SA" dirty="0" smtClean="0"/>
          </a:p>
          <a:p>
            <a:r>
              <a:rPr lang="ar-SA" dirty="0" smtClean="0"/>
              <a:t> </a:t>
            </a:r>
            <a:endParaRPr lang="en-US" dirty="0" smtClean="0"/>
          </a:p>
          <a:p>
            <a:endParaRPr lang="ar-SA" dirty="0" smtClean="0"/>
          </a:p>
          <a:p>
            <a:r>
              <a:rPr lang="ar-SA" dirty="0" smtClean="0"/>
              <a:t>ويلاحظ انه اذا امتنعت الجهة الحكومية التي استفادت من الخدمه او تاخرت لاي سبب من الاسباب فان الجهة الحطومية التي قدمت الخدمهلاتستطيع اجراء القيد في دفترها حيث يتطلب الامر تزويدها بصورة من اذن التسوية التي يتم بموجبه الخصم على بنود مصروفات الميزانية</a:t>
            </a:r>
            <a:endParaRPr lang="en-US" dirty="0" smtClean="0"/>
          </a:p>
          <a:p>
            <a:endParaRPr lang="ar-SA" dirty="0"/>
          </a:p>
        </p:txBody>
      </p:sp>
      <p:graphicFrame>
        <p:nvGraphicFramePr>
          <p:cNvPr id="3" name="جدول 2"/>
          <p:cNvGraphicFramePr>
            <a:graphicFrameLocks noGrp="1"/>
          </p:cNvGraphicFramePr>
          <p:nvPr/>
        </p:nvGraphicFramePr>
        <p:xfrm>
          <a:off x="685800" y="2362200"/>
          <a:ext cx="7924800" cy="1010920"/>
        </p:xfrm>
        <a:graphic>
          <a:graphicData uri="http://schemas.openxmlformats.org/drawingml/2006/table">
            <a:tbl>
              <a:tblPr rtl="1" firstRow="1" bandRow="1">
                <a:tableStyleId>{5C22544A-7EE6-4342-B048-85BDC9FD1C3A}</a:tableStyleId>
              </a:tblPr>
              <a:tblGrid>
                <a:gridCol w="1267053"/>
                <a:gridCol w="1124666"/>
                <a:gridCol w="5533081"/>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ح/مصروفات الميزانية (البنود المختصه)</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ح/تسوية المستحقات العامه(باسم الجهة التي قدمت الخدمة)</a:t>
                      </a:r>
                      <a:endParaRPr lang="en-US" dirty="0" smtClean="0"/>
                    </a:p>
                  </a:txBody>
                  <a:tcPr/>
                </a:tc>
              </a:tr>
            </a:tbl>
          </a:graphicData>
        </a:graphic>
      </p:graphicFrame>
      <p:graphicFrame>
        <p:nvGraphicFramePr>
          <p:cNvPr id="4" name="جدول 3"/>
          <p:cNvGraphicFramePr>
            <a:graphicFrameLocks noGrp="1"/>
          </p:cNvGraphicFramePr>
          <p:nvPr/>
        </p:nvGraphicFramePr>
        <p:xfrm>
          <a:off x="457200" y="4267200"/>
          <a:ext cx="8305800" cy="1010920"/>
        </p:xfrm>
        <a:graphic>
          <a:graphicData uri="http://schemas.openxmlformats.org/drawingml/2006/table">
            <a:tbl>
              <a:tblPr rtl="1" firstRow="1" bandRow="1">
                <a:tableStyleId>{5C22544A-7EE6-4342-B048-85BDC9FD1C3A}</a:tableStyleId>
              </a:tblPr>
              <a:tblGrid>
                <a:gridCol w="729123"/>
                <a:gridCol w="708485"/>
                <a:gridCol w="686819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ح/تسوية المستحقات العامه(باسم الجهه التي استفادت من الخدمه)</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ح/الايرادات-حسب الانواع</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304800"/>
            <a:ext cx="8534400" cy="3693319"/>
          </a:xfrm>
          <a:prstGeom prst="rect">
            <a:avLst/>
          </a:prstGeom>
          <a:noFill/>
        </p:spPr>
        <p:txBody>
          <a:bodyPr wrap="square" rtlCol="1">
            <a:spAutoFit/>
          </a:bodyPr>
          <a:lstStyle/>
          <a:p>
            <a:r>
              <a:rPr lang="ar-SA" b="1" dirty="0" smtClean="0">
                <a:solidFill>
                  <a:schemeClr val="accent3">
                    <a:lumMod val="50000"/>
                  </a:schemeClr>
                </a:solidFill>
              </a:rPr>
              <a:t>هـ/حساب المطلوبات:</a:t>
            </a:r>
            <a:endParaRPr lang="en-US" b="1" dirty="0" smtClean="0">
              <a:solidFill>
                <a:schemeClr val="accent3">
                  <a:lumMod val="50000"/>
                </a:schemeClr>
              </a:solidFill>
            </a:endParaRPr>
          </a:p>
          <a:p>
            <a:r>
              <a:rPr lang="ar-SA" dirty="0" smtClean="0"/>
              <a:t>يقيد في الجانب الدائن من هذا الحساب المبالغ المستحقة للحكومه طرف الغير ,بينما يقيد في الجانب المدين من هذا الحساب المبالغ التي تم تحصيلها منها , ويتوجب عند استخدام هذا الحساب توسيط حساب عهد تحت التحصيل وكذلك تدوير ارصدتها من سنه الى اخرى</a:t>
            </a:r>
            <a:endParaRPr lang="en-US" dirty="0" smtClean="0"/>
          </a:p>
          <a:p>
            <a:r>
              <a:rPr lang="ar-SA" dirty="0" smtClean="0"/>
              <a:t> </a:t>
            </a:r>
            <a:endParaRPr lang="en-US" dirty="0" smtClean="0"/>
          </a:p>
          <a:p>
            <a:r>
              <a:rPr lang="ar-SA" dirty="0" smtClean="0"/>
              <a:t>*فعند اثبات المبالغ المستحقه للحكومه طرف الغير يتم تحرير اذن تسوية يكون القيد من واقعه:</a:t>
            </a:r>
            <a:endParaRPr lang="en-US" dirty="0" smtClean="0"/>
          </a:p>
          <a:p>
            <a:endParaRPr lang="ar-SA" dirty="0" smtClean="0"/>
          </a:p>
          <a:p>
            <a:endParaRPr lang="ar-SA" dirty="0" smtClean="0"/>
          </a:p>
          <a:p>
            <a:r>
              <a:rPr lang="ar-SA" dirty="0" smtClean="0"/>
              <a:t> </a:t>
            </a:r>
            <a:endParaRPr lang="en-US" dirty="0" smtClean="0"/>
          </a:p>
          <a:p>
            <a:endParaRPr lang="ar-SA" dirty="0" smtClean="0"/>
          </a:p>
          <a:p>
            <a:endParaRPr lang="ar-SA" dirty="0" smtClean="0"/>
          </a:p>
          <a:p>
            <a:r>
              <a:rPr lang="ar-SA" dirty="0" smtClean="0"/>
              <a:t>وعند التحصيل باي طريقة يتم اجراء القيد التالي:</a:t>
            </a:r>
            <a:endParaRPr lang="ar-SA" dirty="0"/>
          </a:p>
        </p:txBody>
      </p:sp>
      <p:graphicFrame>
        <p:nvGraphicFramePr>
          <p:cNvPr id="3" name="جدول 2"/>
          <p:cNvGraphicFramePr>
            <a:graphicFrameLocks noGrp="1"/>
          </p:cNvGraphicFramePr>
          <p:nvPr/>
        </p:nvGraphicFramePr>
        <p:xfrm>
          <a:off x="381000" y="4114800"/>
          <a:ext cx="8381999" cy="2296160"/>
        </p:xfrm>
        <a:graphic>
          <a:graphicData uri="http://schemas.openxmlformats.org/drawingml/2006/table">
            <a:tbl>
              <a:tblPr rtl="1" firstRow="1" bandRow="1">
                <a:tableStyleId>{5C22544A-7EE6-4342-B048-85BDC9FD1C3A}</a:tableStyleId>
              </a:tblPr>
              <a:tblGrid>
                <a:gridCol w="1162505"/>
                <a:gridCol w="1177471"/>
                <a:gridCol w="6042023"/>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ح/الصندوق(اذا كان التحصيل نقدا)</a:t>
                      </a:r>
                      <a:endParaRPr lang="en-US" dirty="0" smtClean="0"/>
                    </a:p>
                  </a:txBody>
                  <a:tcPr/>
                </a:tc>
              </a:tr>
              <a:tr h="370840">
                <a:tc>
                  <a:txBody>
                    <a:bodyPr/>
                    <a:lstStyle/>
                    <a:p>
                      <a:pPr rtl="1"/>
                      <a:r>
                        <a:rPr lang="en-US" dirty="0" smtClean="0"/>
                        <a:t>XXX</a:t>
                      </a:r>
                      <a:endParaRPr lang="ar-SA" dirty="0"/>
                    </a:p>
                  </a:txBody>
                  <a:tcPr/>
                </a:tc>
                <a:tc>
                  <a:txBody>
                    <a:bodyPr/>
                    <a:lstStyle/>
                    <a:p>
                      <a:pPr rtl="1"/>
                      <a:endParaRPr lang="ar-SA" dirty="0"/>
                    </a:p>
                  </a:txBody>
                  <a:tcPr/>
                </a:tc>
                <a:tc>
                  <a:txBody>
                    <a:bodyPr/>
                    <a:lstStyle/>
                    <a:p>
                      <a:r>
                        <a:rPr lang="ar-SA" dirty="0" smtClean="0"/>
                        <a:t>او</a:t>
                      </a:r>
                      <a:endParaRPr lang="en-US" dirty="0" smtClean="0"/>
                    </a:p>
                    <a:p>
                      <a:r>
                        <a:rPr lang="ar-SA" dirty="0" smtClean="0"/>
                        <a:t>ح/مصروفات الميزانية(اذا كان التحصيل عن طريق الاستقطاع من المصروفات)</a:t>
                      </a:r>
                      <a:endParaRPr lang="en-US" dirty="0" smtClean="0"/>
                    </a:p>
                  </a:txBody>
                  <a:tcPr/>
                </a:tc>
              </a:tr>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اح/جاري وزارة المالية(اذا كان التحصيل عن طريق الايداع بمؤسسة النقد او البنوك)</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rtl="1"/>
                      <a:r>
                        <a:rPr lang="ar-SA" dirty="0" smtClean="0"/>
                        <a:t>ح/الايرادات - حسب الانواع</a:t>
                      </a:r>
                      <a:endParaRPr lang="ar-SA" dirty="0"/>
                    </a:p>
                  </a:txBody>
                  <a:tcPr/>
                </a:tc>
              </a:tr>
            </a:tbl>
          </a:graphicData>
        </a:graphic>
      </p:graphicFrame>
      <p:graphicFrame>
        <p:nvGraphicFramePr>
          <p:cNvPr id="4" name="جدول 3"/>
          <p:cNvGraphicFramePr>
            <a:graphicFrameLocks noGrp="1"/>
          </p:cNvGraphicFramePr>
          <p:nvPr/>
        </p:nvGraphicFramePr>
        <p:xfrm>
          <a:off x="2286000" y="2362200"/>
          <a:ext cx="6096000" cy="1010920"/>
        </p:xfrm>
        <a:graphic>
          <a:graphicData uri="http://schemas.openxmlformats.org/drawingml/2006/table">
            <a:tbl>
              <a:tblPr rtl="1" firstRow="1" bandRow="1">
                <a:tableStyleId>{5C22544A-7EE6-4342-B048-85BDC9FD1C3A}</a:tableStyleId>
              </a:tblPr>
              <a:tblGrid>
                <a:gridCol w="834572"/>
                <a:gridCol w="689428"/>
                <a:gridCol w="4572000"/>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r>
                        <a:rPr lang="ar-SA" b="1" dirty="0" smtClean="0"/>
                        <a:t>ح/العهد تحت التحصيل(طرف المستحق عليه المبلغ)</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ح/المطلوبات</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304800"/>
            <a:ext cx="8534400" cy="5078313"/>
          </a:xfrm>
          <a:prstGeom prst="rect">
            <a:avLst/>
          </a:prstGeom>
          <a:noFill/>
        </p:spPr>
        <p:txBody>
          <a:bodyPr wrap="square" rtlCol="1">
            <a:spAutoFit/>
          </a:bodyPr>
          <a:lstStyle/>
          <a:p>
            <a:r>
              <a:rPr lang="ar-SA" dirty="0" smtClean="0"/>
              <a:t>ويلاحظ انه يجب الغاء القيد المتعلق  باثبات المبالغ المستحقة وذلك باجراء  قيد عكسي  بموجب اذن التسوية يكون القيد من واقعه:</a:t>
            </a:r>
            <a:endParaRPr lang="en-US" dirty="0" smtClean="0"/>
          </a:p>
          <a:p>
            <a:endParaRPr lang="ar-SA" dirty="0" smtClean="0"/>
          </a:p>
          <a:p>
            <a:endParaRPr lang="ar-SA" dirty="0" smtClean="0"/>
          </a:p>
          <a:p>
            <a:endParaRPr lang="ar-SA" dirty="0" smtClean="0"/>
          </a:p>
          <a:p>
            <a:endParaRPr lang="ar-SA" dirty="0" smtClean="0"/>
          </a:p>
          <a:p>
            <a:r>
              <a:rPr lang="ar-SA" dirty="0" smtClean="0"/>
              <a:t> </a:t>
            </a:r>
            <a:endParaRPr lang="en-US" dirty="0" smtClean="0"/>
          </a:p>
          <a:p>
            <a:r>
              <a:rPr lang="ar-SA" b="1" dirty="0" smtClean="0">
                <a:solidFill>
                  <a:schemeClr val="accent3">
                    <a:lumMod val="50000"/>
                  </a:schemeClr>
                </a:solidFill>
              </a:rPr>
              <a:t>د/حساب الصندوق:</a:t>
            </a:r>
            <a:endParaRPr lang="en-US" b="1" dirty="0" smtClean="0">
              <a:solidFill>
                <a:schemeClr val="accent3">
                  <a:lumMod val="50000"/>
                </a:schemeClr>
              </a:solidFill>
            </a:endParaRPr>
          </a:p>
          <a:p>
            <a:r>
              <a:rPr lang="ar-SA" dirty="0" smtClean="0"/>
              <a:t>يقيد في هذا الحساب العمليات الخاصه بحركة النقود بكل صندوق من صناديق الوزارات والمصالح والفروع التابعه لها.</a:t>
            </a:r>
            <a:endParaRPr lang="en-US" dirty="0" smtClean="0"/>
          </a:p>
          <a:p>
            <a:r>
              <a:rPr lang="ar-SA" dirty="0" smtClean="0"/>
              <a:t> </a:t>
            </a:r>
            <a:endParaRPr lang="en-US" dirty="0" smtClean="0"/>
          </a:p>
          <a:p>
            <a:r>
              <a:rPr lang="ar-SA" dirty="0" smtClean="0"/>
              <a:t>*والمتحصلات النقدية يتم قيدها بالشكل التالي:</a:t>
            </a:r>
            <a:endParaRPr lang="en-US" dirty="0" smtClean="0"/>
          </a:p>
          <a:p>
            <a:endParaRPr lang="ar-SA" dirty="0" smtClean="0"/>
          </a:p>
          <a:p>
            <a:endParaRPr lang="ar-SA" dirty="0" smtClean="0"/>
          </a:p>
          <a:p>
            <a:endParaRPr lang="ar-SA" dirty="0" smtClean="0"/>
          </a:p>
          <a:p>
            <a:r>
              <a:rPr lang="ar-SA" dirty="0" smtClean="0"/>
              <a:t> </a:t>
            </a:r>
            <a:endParaRPr lang="en-US" dirty="0" smtClean="0"/>
          </a:p>
          <a:p>
            <a:r>
              <a:rPr lang="ar-SA" dirty="0" smtClean="0"/>
              <a:t>*اما المبالغ المودعه في المؤسسة يتم قيدها بالقيد التالي:</a:t>
            </a:r>
            <a:endParaRPr lang="en-US" dirty="0" smtClean="0"/>
          </a:p>
          <a:p>
            <a:endParaRPr lang="ar-SA" dirty="0"/>
          </a:p>
        </p:txBody>
      </p:sp>
      <p:graphicFrame>
        <p:nvGraphicFramePr>
          <p:cNvPr id="3" name="جدول 2"/>
          <p:cNvGraphicFramePr>
            <a:graphicFrameLocks noGrp="1"/>
          </p:cNvGraphicFramePr>
          <p:nvPr/>
        </p:nvGraphicFramePr>
        <p:xfrm>
          <a:off x="2286000" y="1066800"/>
          <a:ext cx="6096000" cy="1010920"/>
        </p:xfrm>
        <a:graphic>
          <a:graphicData uri="http://schemas.openxmlformats.org/drawingml/2006/table">
            <a:tbl>
              <a:tblPr rtl="1" firstRow="1" bandRow="1">
                <a:tableStyleId>{5C22544A-7EE6-4342-B048-85BDC9FD1C3A}</a:tableStyleId>
              </a:tblPr>
              <a:tblGrid>
                <a:gridCol w="845458"/>
                <a:gridCol w="776514"/>
                <a:gridCol w="44740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ح/المطلوبات</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rtl="1"/>
                      <a:r>
                        <a:rPr lang="ar-SA" dirty="0" smtClean="0"/>
                        <a:t>ح/العهد تحت التحصيل(طرف المستحق عليه المبلغ)</a:t>
                      </a:r>
                      <a:endParaRPr lang="ar-SA" dirty="0"/>
                    </a:p>
                  </a:txBody>
                  <a:tcPr/>
                </a:tc>
              </a:tr>
            </a:tbl>
          </a:graphicData>
        </a:graphic>
      </p:graphicFrame>
      <p:graphicFrame>
        <p:nvGraphicFramePr>
          <p:cNvPr id="4" name="جدول 3"/>
          <p:cNvGraphicFramePr>
            <a:graphicFrameLocks noGrp="1"/>
          </p:cNvGraphicFramePr>
          <p:nvPr/>
        </p:nvGraphicFramePr>
        <p:xfrm>
          <a:off x="2286000" y="3733800"/>
          <a:ext cx="6096000" cy="741680"/>
        </p:xfrm>
        <a:graphic>
          <a:graphicData uri="http://schemas.openxmlformats.org/drawingml/2006/table">
            <a:tbl>
              <a:tblPr rtl="1" firstRow="1" bandRow="1">
                <a:tableStyleId>{5C22544A-7EE6-4342-B048-85BDC9FD1C3A}</a:tableStyleId>
              </a:tblPr>
              <a:tblGrid>
                <a:gridCol w="903514"/>
                <a:gridCol w="867228"/>
                <a:gridCol w="43252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ح/الصندوق</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 الايرادات والامانات.......الخ</a:t>
                      </a:r>
                      <a:endParaRPr lang="en-US" dirty="0" smtClean="0"/>
                    </a:p>
                  </a:txBody>
                  <a:tcPr/>
                </a:tc>
              </a:tr>
            </a:tbl>
          </a:graphicData>
        </a:graphic>
      </p:graphicFrame>
      <p:graphicFrame>
        <p:nvGraphicFramePr>
          <p:cNvPr id="5" name="جدول 4"/>
          <p:cNvGraphicFramePr>
            <a:graphicFrameLocks noGrp="1"/>
          </p:cNvGraphicFramePr>
          <p:nvPr/>
        </p:nvGraphicFramePr>
        <p:xfrm>
          <a:off x="2286000" y="5334000"/>
          <a:ext cx="6096000" cy="741680"/>
        </p:xfrm>
        <a:graphic>
          <a:graphicData uri="http://schemas.openxmlformats.org/drawingml/2006/table">
            <a:tbl>
              <a:tblPr rtl="1" firstRow="1" bandRow="1">
                <a:tableStyleId>{5C22544A-7EE6-4342-B048-85BDC9FD1C3A}</a:tableStyleId>
              </a:tblPr>
              <a:tblGrid>
                <a:gridCol w="736600"/>
                <a:gridCol w="747486"/>
                <a:gridCol w="46119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 جاري وزارة المالية</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 الصندوق</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609600"/>
            <a:ext cx="7848600" cy="4893647"/>
          </a:xfrm>
          <a:prstGeom prst="rect">
            <a:avLst/>
          </a:prstGeom>
          <a:noFill/>
        </p:spPr>
        <p:txBody>
          <a:bodyPr wrap="square" rtlCol="1">
            <a:spAutoFit/>
          </a:bodyPr>
          <a:lstStyle/>
          <a:p>
            <a:r>
              <a:rPr lang="ar-SA" sz="3200" dirty="0">
                <a:solidFill>
                  <a:srgbClr val="00B050"/>
                </a:solidFill>
                <a:latin typeface="Times New Roman" pitchFamily="18" charset="0"/>
                <a:cs typeface="+mj-cs"/>
              </a:rPr>
              <a:t>ب / الأمانات – مرتجع رواتب :</a:t>
            </a:r>
            <a:endParaRPr lang="en-US" sz="3200" dirty="0">
              <a:solidFill>
                <a:srgbClr val="00B050"/>
              </a:solidFill>
              <a:latin typeface="Times New Roman" pitchFamily="18" charset="0"/>
              <a:cs typeface="+mj-cs"/>
            </a:endParaRPr>
          </a:p>
          <a:p>
            <a:endParaRPr lang="ar-SA" sz="2800" b="1" dirty="0" smtClean="0">
              <a:latin typeface="Times New Roman" pitchFamily="18" charset="0"/>
              <a:cs typeface="Times New Roman" pitchFamily="18" charset="0"/>
            </a:endParaRPr>
          </a:p>
          <a:p>
            <a:r>
              <a:rPr lang="ar-SA" sz="2800" b="1" dirty="0" smtClean="0">
                <a:latin typeface="Times New Roman" pitchFamily="18" charset="0"/>
                <a:cs typeface="Times New Roman" pitchFamily="18" charset="0"/>
              </a:rPr>
              <a:t>يعلى </a:t>
            </a:r>
            <a:r>
              <a:rPr lang="ar-SA" sz="2800" b="1" dirty="0">
                <a:latin typeface="Times New Roman" pitchFamily="18" charset="0"/>
                <a:cs typeface="Times New Roman" pitchFamily="18" charset="0"/>
              </a:rPr>
              <a:t>في حساب الأمانات ( مرتجع رواتب ) صافي الرواتب والأجور والمكافآت والبدلات الشهرية التي لا تصرف لأصحابها خلال خمسة عشر يوما من تاريخ استلام مندوب الصرف لقيمتها بسبب غياب أصحابها أو تعذر تسليمها لهم لأي سبب من الأسباب .</a:t>
            </a:r>
            <a:endParaRPr lang="en-US" sz="2800" b="1" dirty="0">
              <a:latin typeface="Times New Roman" pitchFamily="18" charset="0"/>
              <a:cs typeface="Times New Roman" pitchFamily="18" charset="0"/>
            </a:endParaRPr>
          </a:p>
          <a:p>
            <a:endParaRPr lang="ar-SA" sz="2800" b="1" dirty="0" smtClean="0">
              <a:latin typeface="Times New Roman" pitchFamily="18" charset="0"/>
              <a:cs typeface="Times New Roman" pitchFamily="18" charset="0"/>
            </a:endParaRPr>
          </a:p>
          <a:p>
            <a:r>
              <a:rPr lang="ar-SA" sz="2800" b="1" dirty="0" smtClean="0">
                <a:latin typeface="Times New Roman" pitchFamily="18" charset="0"/>
                <a:cs typeface="Times New Roman" pitchFamily="18" charset="0"/>
              </a:rPr>
              <a:t>ويتم </a:t>
            </a:r>
            <a:r>
              <a:rPr lang="ar-SA" sz="2800" b="1" dirty="0">
                <a:latin typeface="Times New Roman" pitchFamily="18" charset="0"/>
                <a:cs typeface="Times New Roman" pitchFamily="18" charset="0"/>
              </a:rPr>
              <a:t>توريد المبالغ التي لم تسلم لأصحابها إلى صندوق الجهة الحكومية بمعرفة مندوب الصرف ويرفق إيصال الاستلام الخاص بدافع النقود بمسيرات الرواتب على أن يحرر على المسير المذكور ملخص بقيمة المبالغ التي لم تصرف وتم توريدها للصندوق،</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609600"/>
            <a:ext cx="8534400" cy="4801314"/>
          </a:xfrm>
          <a:prstGeom prst="rect">
            <a:avLst/>
          </a:prstGeom>
          <a:noFill/>
        </p:spPr>
        <p:txBody>
          <a:bodyPr wrap="square" rtlCol="1">
            <a:spAutoFit/>
          </a:bodyPr>
          <a:lstStyle/>
          <a:p>
            <a:r>
              <a:rPr lang="ar-SA" dirty="0" smtClean="0"/>
              <a:t>*اما المبالغ المصروفه بموجب حوالات يتم قيدها بالقيد التالي :</a:t>
            </a:r>
            <a:endParaRPr lang="en-US" dirty="0" smtClean="0"/>
          </a:p>
          <a:p>
            <a:endParaRPr lang="ar-SA" dirty="0" smtClean="0"/>
          </a:p>
          <a:p>
            <a:endParaRPr lang="ar-SA" dirty="0" smtClean="0"/>
          </a:p>
          <a:p>
            <a:endParaRPr lang="ar-SA" dirty="0" smtClean="0"/>
          </a:p>
          <a:p>
            <a:endParaRPr lang="ar-SA" dirty="0" smtClean="0"/>
          </a:p>
          <a:p>
            <a:endParaRPr lang="ar-SA" dirty="0" smtClean="0"/>
          </a:p>
          <a:p>
            <a:r>
              <a:rPr lang="ar-SA" dirty="0" smtClean="0"/>
              <a:t>*اما المبالغ التي تسحب بموجب اوامر الدفع لتمويل الصندوق او المصلحه فانها تقيد بحساب الصندوق من واقع اوامر اعتماد الصرف التي حررت عنها اوامر الدفع المذكورة وذلك بالقيد التالي:</a:t>
            </a:r>
          </a:p>
          <a:p>
            <a:endParaRPr lang="ar-SA" dirty="0" smtClean="0"/>
          </a:p>
          <a:p>
            <a:endParaRPr lang="ar-SA" dirty="0" smtClean="0"/>
          </a:p>
          <a:p>
            <a:r>
              <a:rPr lang="ar-SA" dirty="0" smtClean="0"/>
              <a:t> </a:t>
            </a:r>
            <a:endParaRPr lang="en-US" dirty="0" smtClean="0"/>
          </a:p>
          <a:p>
            <a:endParaRPr lang="ar-SA" dirty="0" smtClean="0"/>
          </a:p>
          <a:p>
            <a:endParaRPr lang="ar-SA" dirty="0" smtClean="0"/>
          </a:p>
          <a:p>
            <a:r>
              <a:rPr lang="ar-SA" dirty="0" smtClean="0"/>
              <a:t>*وعند ورود اشعار من وزارة المالية بتحويل امر الدفع للصرف باصدار شيك مسحوب على مؤسسة النقد مناولة امين الصندوق يتم تحرير اذن تسوية يكون القيد من واقعه:</a:t>
            </a:r>
            <a:endParaRPr lang="en-US" dirty="0" smtClean="0"/>
          </a:p>
          <a:p>
            <a:endParaRPr lang="ar-SA" dirty="0"/>
          </a:p>
        </p:txBody>
      </p:sp>
      <p:graphicFrame>
        <p:nvGraphicFramePr>
          <p:cNvPr id="3" name="جدول 2"/>
          <p:cNvGraphicFramePr>
            <a:graphicFrameLocks noGrp="1"/>
          </p:cNvGraphicFramePr>
          <p:nvPr/>
        </p:nvGraphicFramePr>
        <p:xfrm>
          <a:off x="2057400" y="1371600"/>
          <a:ext cx="6096000" cy="741680"/>
        </p:xfrm>
        <a:graphic>
          <a:graphicData uri="http://schemas.openxmlformats.org/drawingml/2006/table">
            <a:tbl>
              <a:tblPr rtl="1" firstRow="1" bandRow="1">
                <a:tableStyleId>{5C22544A-7EE6-4342-B048-85BDC9FD1C3A}</a:tableStyleId>
              </a:tblPr>
              <a:tblGrid>
                <a:gridCol w="711200"/>
                <a:gridCol w="678542"/>
                <a:gridCol w="47062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ح/الحوالات</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ح/الصندوق</a:t>
                      </a:r>
                      <a:endParaRPr lang="en-US" dirty="0" smtClean="0"/>
                    </a:p>
                  </a:txBody>
                  <a:tcPr/>
                </a:tc>
              </a:tr>
            </a:tbl>
          </a:graphicData>
        </a:graphic>
      </p:graphicFrame>
      <p:graphicFrame>
        <p:nvGraphicFramePr>
          <p:cNvPr id="4" name="جدول 3"/>
          <p:cNvGraphicFramePr>
            <a:graphicFrameLocks noGrp="1"/>
          </p:cNvGraphicFramePr>
          <p:nvPr/>
        </p:nvGraphicFramePr>
        <p:xfrm>
          <a:off x="1981200" y="3429000"/>
          <a:ext cx="6096000" cy="741680"/>
        </p:xfrm>
        <a:graphic>
          <a:graphicData uri="http://schemas.openxmlformats.org/drawingml/2006/table">
            <a:tbl>
              <a:tblPr rtl="1" firstRow="1" bandRow="1">
                <a:tableStyleId>{5C22544A-7EE6-4342-B048-85BDC9FD1C3A}</a:tableStyleId>
              </a:tblPr>
              <a:tblGrid>
                <a:gridCol w="747486"/>
                <a:gridCol w="707572"/>
                <a:gridCol w="464094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ح/الصندوق</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ح/اوامر الدفع (مناولة امين الصندوق)</a:t>
                      </a:r>
                      <a:endParaRPr lang="en-US" dirty="0" smtClean="0"/>
                    </a:p>
                  </a:txBody>
                  <a:tcPr/>
                </a:tc>
              </a:tr>
            </a:tbl>
          </a:graphicData>
        </a:graphic>
      </p:graphicFrame>
      <p:graphicFrame>
        <p:nvGraphicFramePr>
          <p:cNvPr id="5" name="جدول 4"/>
          <p:cNvGraphicFramePr>
            <a:graphicFrameLocks noGrp="1"/>
          </p:cNvGraphicFramePr>
          <p:nvPr/>
        </p:nvGraphicFramePr>
        <p:xfrm>
          <a:off x="1981200" y="5410200"/>
          <a:ext cx="6096000" cy="741680"/>
        </p:xfrm>
        <a:graphic>
          <a:graphicData uri="http://schemas.openxmlformats.org/drawingml/2006/table">
            <a:tbl>
              <a:tblPr rtl="1" firstRow="1" bandRow="1">
                <a:tableStyleId>{5C22544A-7EE6-4342-B048-85BDC9FD1C3A}</a:tableStyleId>
              </a:tblPr>
              <a:tblGrid>
                <a:gridCol w="852714"/>
                <a:gridCol w="707572"/>
                <a:gridCol w="45357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ح/اوامر الدفع(مناولة امين الصندوق)</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rtl="1"/>
                      <a:r>
                        <a:rPr lang="ar-SA" dirty="0" smtClean="0"/>
                        <a:t>ح/جاري وزارة المالية</a:t>
                      </a:r>
                      <a:endParaRPr lang="ar-SA" dirty="0"/>
                    </a:p>
                  </a:txBody>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04800" y="381000"/>
            <a:ext cx="8610600" cy="4555093"/>
          </a:xfrm>
          <a:prstGeom prst="rect">
            <a:avLst/>
          </a:prstGeom>
          <a:noFill/>
        </p:spPr>
        <p:txBody>
          <a:bodyPr wrap="square" rtlCol="1">
            <a:spAutoFit/>
          </a:bodyPr>
          <a:lstStyle/>
          <a:p>
            <a:r>
              <a:rPr lang="ar-SA" sz="2000" b="1" dirty="0" smtClean="0">
                <a:solidFill>
                  <a:schemeClr val="accent6">
                    <a:lumMod val="75000"/>
                  </a:schemeClr>
                </a:solidFill>
              </a:rPr>
              <a:t>رابعا: الحسابات الوسيطه:</a:t>
            </a:r>
            <a:endParaRPr lang="en-US" sz="2000" b="1" dirty="0" smtClean="0">
              <a:solidFill>
                <a:schemeClr val="accent6">
                  <a:lumMod val="75000"/>
                </a:schemeClr>
              </a:solidFill>
            </a:endParaRPr>
          </a:p>
          <a:p>
            <a:r>
              <a:rPr lang="ar-SA" dirty="0" smtClean="0"/>
              <a:t>تمثل الحسابات التذكيريه المتعلقه بالعمليات التي لم تستكمل بعد ومتابعة تسويتها في الدفاتر مثل:حساب اوامر الدفع , حساب الحوالات .....الخ</a:t>
            </a:r>
            <a:endParaRPr lang="en-US" dirty="0" smtClean="0"/>
          </a:p>
          <a:p>
            <a:r>
              <a:rPr lang="ar-SA" dirty="0" smtClean="0"/>
              <a:t> </a:t>
            </a:r>
            <a:endParaRPr lang="en-US" b="1" dirty="0" smtClean="0">
              <a:solidFill>
                <a:schemeClr val="accent4">
                  <a:lumMod val="50000"/>
                </a:schemeClr>
              </a:solidFill>
            </a:endParaRPr>
          </a:p>
          <a:p>
            <a:r>
              <a:rPr lang="ar-SA" b="1" dirty="0" smtClean="0">
                <a:solidFill>
                  <a:schemeClr val="accent4">
                    <a:lumMod val="50000"/>
                  </a:schemeClr>
                </a:solidFill>
              </a:rPr>
              <a:t>*والحسابات الوسيطة تتضمن مايلي:</a:t>
            </a:r>
            <a:endParaRPr lang="en-US" b="1" dirty="0" smtClean="0">
              <a:solidFill>
                <a:schemeClr val="accent4">
                  <a:lumMod val="50000"/>
                </a:schemeClr>
              </a:solidFill>
            </a:endParaRPr>
          </a:p>
          <a:p>
            <a:r>
              <a:rPr lang="ar-SA" dirty="0" smtClean="0"/>
              <a:t>1</a:t>
            </a:r>
            <a:r>
              <a:rPr lang="ar-SA" b="1" dirty="0" smtClean="0">
                <a:solidFill>
                  <a:schemeClr val="accent4">
                    <a:lumMod val="75000"/>
                  </a:schemeClr>
                </a:solidFill>
              </a:rPr>
              <a:t>- حساب اومر الدفع:</a:t>
            </a:r>
            <a:endParaRPr lang="en-US" b="1" dirty="0" smtClean="0">
              <a:solidFill>
                <a:schemeClr val="accent4">
                  <a:lumMod val="75000"/>
                </a:schemeClr>
              </a:solidFill>
            </a:endParaRPr>
          </a:p>
          <a:p>
            <a:r>
              <a:rPr lang="ar-SA" dirty="0" smtClean="0"/>
              <a:t>يقيد في الجانب الدائن من هذا الحساب صافي قيمة امر اعتماد الصرف المسحوب به امر دفع وذلك وفقا للقيد التالي:</a:t>
            </a:r>
            <a:endParaRPr lang="en-US" dirty="0" smtClean="0"/>
          </a:p>
          <a:p>
            <a:r>
              <a:rPr lang="ar-SA" dirty="0" smtClean="0"/>
              <a:t> </a:t>
            </a:r>
            <a:endParaRPr lang="en-US" dirty="0" smtClean="0"/>
          </a:p>
          <a:p>
            <a:r>
              <a:rPr lang="ar-SA" dirty="0" smtClean="0"/>
              <a:t> </a:t>
            </a:r>
            <a:endParaRPr lang="en-US" dirty="0" smtClean="0"/>
          </a:p>
          <a:p>
            <a:r>
              <a:rPr lang="ar-SA" dirty="0" smtClean="0"/>
              <a:t> </a:t>
            </a:r>
            <a:endParaRPr lang="en-US" dirty="0" smtClean="0"/>
          </a:p>
          <a:p>
            <a:r>
              <a:rPr lang="ar-SA" dirty="0" smtClean="0"/>
              <a:t> </a:t>
            </a:r>
            <a:endParaRPr lang="en-US" dirty="0" smtClean="0"/>
          </a:p>
          <a:p>
            <a:r>
              <a:rPr lang="ar-SA" dirty="0" smtClean="0"/>
              <a:t>ويقيد في الجانب المدين من هذا الحساب اوامر الدفع التي يرد عنها تبليغ من وزارة المالية بتحويلها للصرف بموجب شيكات مسحوبة على مؤسسة النقد وذلك بموجب اذن تسوية تحرره الادارة المالية او قسم الحسابات يكون القيد من واقعه:</a:t>
            </a:r>
            <a:endParaRPr lang="en-US" dirty="0" smtClean="0"/>
          </a:p>
          <a:p>
            <a:endParaRPr lang="ar-SA" dirty="0"/>
          </a:p>
        </p:txBody>
      </p:sp>
      <p:graphicFrame>
        <p:nvGraphicFramePr>
          <p:cNvPr id="3" name="جدول 2"/>
          <p:cNvGraphicFramePr>
            <a:graphicFrameLocks noGrp="1"/>
          </p:cNvGraphicFramePr>
          <p:nvPr/>
        </p:nvGraphicFramePr>
        <p:xfrm>
          <a:off x="2133600" y="2819400"/>
          <a:ext cx="6096000" cy="741680"/>
        </p:xfrm>
        <a:graphic>
          <a:graphicData uri="http://schemas.openxmlformats.org/drawingml/2006/table">
            <a:tbl>
              <a:tblPr rtl="1" firstRow="1" bandRow="1">
                <a:tableStyleId>{5C22544A-7EE6-4342-B048-85BDC9FD1C3A}</a:tableStyleId>
              </a:tblPr>
              <a:tblGrid>
                <a:gridCol w="772886"/>
                <a:gridCol w="678542"/>
                <a:gridCol w="464457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ح/المصروفات(البنود المختصه)</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ح/اوامر الدفع</a:t>
                      </a:r>
                      <a:endParaRPr lang="en-US" dirty="0" smtClean="0"/>
                    </a:p>
                  </a:txBody>
                  <a:tcPr/>
                </a:tc>
              </a:tr>
            </a:tbl>
          </a:graphicData>
        </a:graphic>
      </p:graphicFrame>
      <p:graphicFrame>
        <p:nvGraphicFramePr>
          <p:cNvPr id="4" name="جدول 3"/>
          <p:cNvGraphicFramePr>
            <a:graphicFrameLocks noGrp="1"/>
          </p:cNvGraphicFramePr>
          <p:nvPr/>
        </p:nvGraphicFramePr>
        <p:xfrm>
          <a:off x="2209800" y="4876800"/>
          <a:ext cx="6096000" cy="741680"/>
        </p:xfrm>
        <a:graphic>
          <a:graphicData uri="http://schemas.openxmlformats.org/drawingml/2006/table">
            <a:tbl>
              <a:tblPr rtl="1" firstRow="1" bandRow="1">
                <a:tableStyleId>{5C22544A-7EE6-4342-B048-85BDC9FD1C3A}</a:tableStyleId>
              </a:tblPr>
              <a:tblGrid>
                <a:gridCol w="787400"/>
                <a:gridCol w="794658"/>
                <a:gridCol w="451394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ح/اوامر الدفع</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ح/جاري وزوارة المالية</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5800" y="457200"/>
            <a:ext cx="7924800" cy="4247317"/>
          </a:xfrm>
          <a:prstGeom prst="rect">
            <a:avLst/>
          </a:prstGeom>
          <a:noFill/>
        </p:spPr>
        <p:txBody>
          <a:bodyPr wrap="square" rtlCol="1">
            <a:spAutoFit/>
          </a:bodyPr>
          <a:lstStyle/>
          <a:p>
            <a:endParaRPr lang="ar-SA" b="1" dirty="0" smtClean="0">
              <a:solidFill>
                <a:schemeClr val="accent4">
                  <a:lumMod val="75000"/>
                </a:schemeClr>
              </a:solidFill>
            </a:endParaRPr>
          </a:p>
          <a:p>
            <a:endParaRPr lang="ar-SA" b="1" dirty="0" smtClean="0">
              <a:solidFill>
                <a:schemeClr val="accent4">
                  <a:lumMod val="75000"/>
                </a:schemeClr>
              </a:solidFill>
            </a:endParaRPr>
          </a:p>
          <a:p>
            <a:r>
              <a:rPr lang="ar-SA" b="1" dirty="0" smtClean="0">
                <a:solidFill>
                  <a:schemeClr val="accent4">
                    <a:lumMod val="75000"/>
                  </a:schemeClr>
                </a:solidFill>
              </a:rPr>
              <a:t>2- حساب الشيكات:</a:t>
            </a:r>
            <a:endParaRPr lang="en-US" b="1" dirty="0" smtClean="0">
              <a:solidFill>
                <a:schemeClr val="accent4">
                  <a:lumMod val="75000"/>
                </a:schemeClr>
              </a:solidFill>
            </a:endParaRPr>
          </a:p>
          <a:p>
            <a:r>
              <a:rPr lang="ar-SA" dirty="0" smtClean="0"/>
              <a:t>يقيد في  الجانب الدائن من هذا الحساب صافي قيمة امر اعتماد الصرف المسحوب به شيك على مؤسسة النقد او احد البنوك الوطنية وذلك وفقا للقيد التالي :</a:t>
            </a:r>
            <a:endParaRPr lang="en-US" dirty="0" smtClean="0"/>
          </a:p>
          <a:p>
            <a:endParaRPr lang="ar-SA" dirty="0" smtClean="0"/>
          </a:p>
          <a:p>
            <a:endParaRPr lang="ar-SA" dirty="0" smtClean="0"/>
          </a:p>
          <a:p>
            <a:endParaRPr lang="ar-SA" dirty="0" smtClean="0"/>
          </a:p>
          <a:p>
            <a:r>
              <a:rPr lang="ar-SA" dirty="0" smtClean="0"/>
              <a:t> </a:t>
            </a:r>
            <a:endParaRPr lang="en-US" dirty="0" smtClean="0"/>
          </a:p>
          <a:p>
            <a:endParaRPr lang="ar-SA" dirty="0" smtClean="0"/>
          </a:p>
          <a:p>
            <a:endParaRPr lang="ar-SA" dirty="0" smtClean="0"/>
          </a:p>
          <a:p>
            <a:r>
              <a:rPr lang="ar-SA" dirty="0" smtClean="0"/>
              <a:t>ويقيد في الجانب المدين من هذا الحساب الشيكات التي يرد عنها تبليغ بصرفها من مؤسسة النقد او احد البنوك الوطنية وذلك بموجب اذن تسوية تحرره الادارة المالية او قسم الحسابات ويكون القيد من واقعه:</a:t>
            </a:r>
            <a:endParaRPr lang="en-US" dirty="0" smtClean="0"/>
          </a:p>
          <a:p>
            <a:endParaRPr lang="ar-SA" dirty="0"/>
          </a:p>
        </p:txBody>
      </p:sp>
      <p:graphicFrame>
        <p:nvGraphicFramePr>
          <p:cNvPr id="3" name="جدول 2"/>
          <p:cNvGraphicFramePr>
            <a:graphicFrameLocks noGrp="1"/>
          </p:cNvGraphicFramePr>
          <p:nvPr/>
        </p:nvGraphicFramePr>
        <p:xfrm>
          <a:off x="2057400" y="2514600"/>
          <a:ext cx="6096000" cy="741680"/>
        </p:xfrm>
        <a:graphic>
          <a:graphicData uri="http://schemas.openxmlformats.org/drawingml/2006/table">
            <a:tbl>
              <a:tblPr rtl="1" firstRow="1" bandRow="1">
                <a:tableStyleId>{5C22544A-7EE6-4342-B048-85BDC9FD1C3A}</a:tableStyleId>
              </a:tblPr>
              <a:tblGrid>
                <a:gridCol w="834572"/>
                <a:gridCol w="747486"/>
                <a:gridCol w="4513942"/>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ح/المصروفات(البنود المختصه)</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ح/الشيكات</a:t>
                      </a:r>
                      <a:endParaRPr lang="en-US" dirty="0" smtClean="0"/>
                    </a:p>
                  </a:txBody>
                  <a:tcPr/>
                </a:tc>
              </a:tr>
            </a:tbl>
          </a:graphicData>
        </a:graphic>
      </p:graphicFrame>
      <p:graphicFrame>
        <p:nvGraphicFramePr>
          <p:cNvPr id="4" name="جدول 3"/>
          <p:cNvGraphicFramePr>
            <a:graphicFrameLocks noGrp="1"/>
          </p:cNvGraphicFramePr>
          <p:nvPr/>
        </p:nvGraphicFramePr>
        <p:xfrm>
          <a:off x="2286000" y="4648200"/>
          <a:ext cx="6096000" cy="741680"/>
        </p:xfrm>
        <a:graphic>
          <a:graphicData uri="http://schemas.openxmlformats.org/drawingml/2006/table">
            <a:tbl>
              <a:tblPr rtl="1" firstRow="1" bandRow="1">
                <a:tableStyleId>{5C22544A-7EE6-4342-B048-85BDC9FD1C3A}</a:tableStyleId>
              </a:tblPr>
              <a:tblGrid>
                <a:gridCol w="816428"/>
                <a:gridCol w="805544"/>
                <a:gridCol w="447402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rtl="1"/>
                      <a:r>
                        <a:rPr lang="ar-SA" b="1" dirty="0" smtClean="0"/>
                        <a:t>ح/الشيكات</a:t>
                      </a:r>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ح/جاري مؤسسة النقد او البنك</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762000"/>
            <a:ext cx="7924800" cy="3139321"/>
          </a:xfrm>
          <a:prstGeom prst="rect">
            <a:avLst/>
          </a:prstGeom>
          <a:noFill/>
        </p:spPr>
        <p:txBody>
          <a:bodyPr wrap="square" rtlCol="1">
            <a:spAutoFit/>
          </a:bodyPr>
          <a:lstStyle/>
          <a:p>
            <a:r>
              <a:rPr lang="ar-SA" dirty="0" smtClean="0"/>
              <a:t> 3-حساب الحوالات:</a:t>
            </a:r>
            <a:endParaRPr lang="en-US" dirty="0" smtClean="0"/>
          </a:p>
          <a:p>
            <a:r>
              <a:rPr lang="ar-SA" dirty="0" smtClean="0"/>
              <a:t>يقيد في الجانب الدائن من هذا الحساب صافي قيمة امر اعتماد الصرف المسحوب به الحوالة وذلك وفقا للقيد التالي:</a:t>
            </a:r>
            <a:endParaRPr lang="en-US" dirty="0" smtClean="0"/>
          </a:p>
          <a:p>
            <a:endParaRPr lang="ar-SA" dirty="0" smtClean="0"/>
          </a:p>
          <a:p>
            <a:endParaRPr lang="ar-SA" dirty="0" smtClean="0"/>
          </a:p>
          <a:p>
            <a:endParaRPr lang="ar-SA" dirty="0" smtClean="0"/>
          </a:p>
          <a:p>
            <a:endParaRPr lang="ar-SA" dirty="0" smtClean="0"/>
          </a:p>
          <a:p>
            <a:r>
              <a:rPr lang="ar-SA" dirty="0" smtClean="0"/>
              <a:t> </a:t>
            </a:r>
            <a:endParaRPr lang="en-US" dirty="0" smtClean="0"/>
          </a:p>
          <a:p>
            <a:r>
              <a:rPr lang="ar-SA" dirty="0" smtClean="0"/>
              <a:t>يقيد في الجانب المدين من هذا الحساب الحوالات التي ترد الى الادارة المالية او قسم الحسابات بعد صرفها من صندوق الوزارة او المصلحه وذلك بموجب اذن تسوية يكون القيد من واقعه:</a:t>
            </a:r>
            <a:endParaRPr lang="en-US" dirty="0" smtClean="0"/>
          </a:p>
        </p:txBody>
      </p:sp>
      <p:graphicFrame>
        <p:nvGraphicFramePr>
          <p:cNvPr id="3" name="جدول 2"/>
          <p:cNvGraphicFramePr>
            <a:graphicFrameLocks noGrp="1"/>
          </p:cNvGraphicFramePr>
          <p:nvPr/>
        </p:nvGraphicFramePr>
        <p:xfrm>
          <a:off x="2057400" y="1981200"/>
          <a:ext cx="6096000" cy="741680"/>
        </p:xfrm>
        <a:graphic>
          <a:graphicData uri="http://schemas.openxmlformats.org/drawingml/2006/table">
            <a:tbl>
              <a:tblPr rtl="1" firstRow="1" bandRow="1">
                <a:tableStyleId>{5C22544A-7EE6-4342-B048-85BDC9FD1C3A}</a:tableStyleId>
              </a:tblPr>
              <a:tblGrid>
                <a:gridCol w="856342"/>
                <a:gridCol w="678544"/>
                <a:gridCol w="4561114"/>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t>ح/المصروفات(البنود المختصه)</a:t>
                      </a:r>
                      <a:endParaRPr lang="en-US" dirty="0" smtClean="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ح/الحوالات</a:t>
                      </a:r>
                      <a:endParaRPr lang="en-US" dirty="0" smtClean="0"/>
                    </a:p>
                  </a:txBody>
                  <a:tcPr/>
                </a:tc>
              </a:tr>
            </a:tbl>
          </a:graphicData>
        </a:graphic>
      </p:graphicFrame>
      <p:graphicFrame>
        <p:nvGraphicFramePr>
          <p:cNvPr id="4" name="جدول 3"/>
          <p:cNvGraphicFramePr>
            <a:graphicFrameLocks noGrp="1"/>
          </p:cNvGraphicFramePr>
          <p:nvPr/>
        </p:nvGraphicFramePr>
        <p:xfrm>
          <a:off x="2133600" y="4267200"/>
          <a:ext cx="6096000" cy="741680"/>
        </p:xfrm>
        <a:graphic>
          <a:graphicData uri="http://schemas.openxmlformats.org/drawingml/2006/table">
            <a:tbl>
              <a:tblPr rtl="1" firstRow="1" bandRow="1">
                <a:tableStyleId>{5C22544A-7EE6-4342-B048-85BDC9FD1C3A}</a:tableStyleId>
              </a:tblPr>
              <a:tblGrid>
                <a:gridCol w="874486"/>
                <a:gridCol w="845456"/>
                <a:gridCol w="4376058"/>
              </a:tblGrid>
              <a:tr h="370840">
                <a:tc>
                  <a:txBody>
                    <a:bodyPr/>
                    <a:lstStyle/>
                    <a:p>
                      <a:pPr rtl="1"/>
                      <a:r>
                        <a:rPr lang="en-US" dirty="0" smtClean="0"/>
                        <a:t>XXX</a:t>
                      </a:r>
                      <a:endParaRPr lang="ar-SA" dirty="0"/>
                    </a:p>
                  </a:txBody>
                  <a:tcPr/>
                </a:tc>
                <a:tc>
                  <a:txBody>
                    <a:bodyPr/>
                    <a:lstStyle/>
                    <a:p>
                      <a:pPr rtl="1"/>
                      <a:endParaRPr lang="ar-SA" dirty="0"/>
                    </a:p>
                  </a:txBody>
                  <a:tcPr/>
                </a:tc>
                <a:tc>
                  <a:txBody>
                    <a:bodyPr/>
                    <a:lstStyle/>
                    <a:p>
                      <a:pPr rtl="1"/>
                      <a:r>
                        <a:rPr lang="ar-SA" b="1" dirty="0" smtClean="0"/>
                        <a:t>ح/الحوالات</a:t>
                      </a:r>
                      <a:endParaRPr lang="ar-SA" dirty="0"/>
                    </a:p>
                  </a:txBody>
                  <a:tcPr/>
                </a:tc>
              </a:tr>
              <a:tr h="370840">
                <a:tc>
                  <a:txBody>
                    <a:bodyPr/>
                    <a:lstStyle/>
                    <a:p>
                      <a:pPr rtl="1"/>
                      <a:endParaRPr lang="ar-SA" dirty="0"/>
                    </a:p>
                  </a:txBody>
                  <a:tcPr/>
                </a:tc>
                <a:tc>
                  <a:txBody>
                    <a:bodyPr/>
                    <a:lstStyle/>
                    <a:p>
                      <a:pPr rtl="1"/>
                      <a:r>
                        <a:rPr lang="en-US" dirty="0" smtClean="0"/>
                        <a:t>XXX</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ح/ الصندوق</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895600" y="533400"/>
            <a:ext cx="5791200" cy="646331"/>
          </a:xfrm>
          <a:prstGeom prst="rect">
            <a:avLst/>
          </a:prstGeom>
          <a:noFill/>
        </p:spPr>
        <p:txBody>
          <a:bodyPr wrap="square" rtlCol="1">
            <a:spAutoFit/>
          </a:bodyPr>
          <a:lstStyle/>
          <a:p>
            <a:r>
              <a:rPr lang="ar-SA" sz="3600" dirty="0" smtClean="0">
                <a:solidFill>
                  <a:schemeClr val="tx2">
                    <a:lumMod val="25000"/>
                    <a:lumOff val="75000"/>
                  </a:schemeClr>
                </a:solidFill>
              </a:rPr>
              <a:t>خامسا : أمثلة محلولة :</a:t>
            </a:r>
          </a:p>
        </p:txBody>
      </p:sp>
      <p:sp>
        <p:nvSpPr>
          <p:cNvPr id="3" name="Title 1"/>
          <p:cNvSpPr txBox="1">
            <a:spLocks/>
          </p:cNvSpPr>
          <p:nvPr/>
        </p:nvSpPr>
        <p:spPr>
          <a:xfrm>
            <a:off x="457200" y="1676400"/>
            <a:ext cx="8153400" cy="2133600"/>
          </a:xfrm>
          <a:prstGeom prst="rect">
            <a:avLst/>
          </a:prstGeom>
        </p:spPr>
        <p:txBody>
          <a:bodyPr>
            <a:no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t>مثال(1):</a:t>
            </a:r>
            <a:b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br>
            <a: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t>قامت إحدى الوزارات أو المصالح الحكومية بصرف </a:t>
            </a:r>
            <a:r>
              <a:rPr kumimoji="0" lang="ar-SA" sz="3600" b="1" i="0" u="none" strike="noStrike" kern="1200" cap="none" spc="0" normalizeH="0" baseline="0" noProof="0" dirty="0" err="1"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t>سلفة</a:t>
            </a:r>
            <a: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t> مستديمة لصرف رواتب موظفيها ومستخدميها لفرعها خارج المملكة وذلك بمبلغ 100,00ريال.</a:t>
            </a:r>
            <a:b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br>
            <a:r>
              <a:rPr kumimoji="0" lang="ar-SA"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khbar MT" pitchFamily="2" charset="-78"/>
              </a:rPr>
              <a:t>المطلوب :إجراء القيود المحاسبية اللازمة.</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685800" y="533400"/>
            <a:ext cx="8001000" cy="4648200"/>
          </a:xfrm>
          <a:prstGeom prst="rect">
            <a:avLst/>
          </a:prstGeom>
        </p:spPr>
        <p:txBody>
          <a:bodyPr>
            <a:normAutofit fontScale="25000" lnSpcReduction="20000"/>
          </a:bodyPr>
          <a:lstStyle/>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lang="ar-SA" sz="11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الحل:</a:t>
            </a: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تكون </a:t>
            </a:r>
            <a:r>
              <a:rPr kumimoji="0" lang="ar-SA" sz="960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السلفة</a:t>
            </a: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المستديمة المخصصة للفرع البعيدة التي لا تمسك حساباتها بنفسها والمخصصة لرواتب موظفي ومستخدمي الفرع في حدود ما يكفي شهرين , ويكون التعويض عن راتب كل شهر يتم رافع مستنداته , ووفقاً للإجراءات التي تتبع في كل حالات الصرف, يجب توافر المستند اللازم وهو في هذه الحالة قرار الوزير المختص, بناء عليه تحرر استمارة أمر اعتماد الصرف ويصدر أمر دفع, وبموجبه يصدر شيك من وزارة المالية مسحوباً على مؤسسة النقد, وينبغي الارتباط على كل بند من بنود المصروفات, </a:t>
            </a: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حتى </a:t>
            </a: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يمكن الخصم عليه عند ورود كشف المسيرات مرفقاً بكشف الاستعاضة.</a:t>
            </a: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فعند إصدار أمر الدفع يجرى قيد على استمارة أمر اعتماد الصرف على النحو الآتي:</a:t>
            </a: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ar-SA" sz="600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ar-SA" sz="600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ar-SA" sz="60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lang="ar-SA" sz="6000" dirty="0" smtClean="0">
              <a:latin typeface="Arial" pitchFamily="34" charset="0"/>
              <a:cs typeface="Arial" pitchFamily="34" charset="0"/>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tabLst/>
              <a:defRPr/>
            </a:pPr>
            <a:endParaRPr lang="ar-SA" sz="6000" dirty="0" smtClean="0">
              <a:latin typeface="Arial" pitchFamily="34" charset="0"/>
              <a:cs typeface="Arial" pitchFamily="34" charset="0"/>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ar-SA" sz="96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وعند ورود إشعار من وزارة المالية بإصدار الشيك اللازم يتم تحرير إذن تسوية بالقيد الآتي:</a:t>
            </a:r>
            <a:r>
              <a:rPr kumimoji="0" lang="ar-SA" sz="9600" i="0" u="none" strike="noStrike" kern="1200" cap="none" spc="0" normalizeH="0" baseline="0" noProof="0" dirty="0" smtClean="0">
                <a:ln>
                  <a:noFill/>
                </a:ln>
                <a:solidFill>
                  <a:schemeClr val="tx1"/>
                </a:solidFill>
                <a:effectLst/>
                <a:uLnTx/>
                <a:uFillTx/>
                <a:latin typeface="+mn-lt"/>
                <a:ea typeface="+mn-ea"/>
                <a:cs typeface="+mn-cs"/>
              </a:rPr>
              <a:t>  </a:t>
            </a:r>
            <a:endParaRPr kumimoji="0" lang="ar-SA" sz="960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 name="Table 3"/>
          <p:cNvGraphicFramePr>
            <a:graphicFrameLocks noGrp="1"/>
          </p:cNvGraphicFramePr>
          <p:nvPr/>
        </p:nvGraphicFramePr>
        <p:xfrm>
          <a:off x="1600200" y="4114800"/>
          <a:ext cx="6477000" cy="731520"/>
        </p:xfrm>
        <a:graphic>
          <a:graphicData uri="http://schemas.openxmlformats.org/drawingml/2006/table">
            <a:tbl>
              <a:tblPr rtl="1" firstRow="1" bandRow="1">
                <a:tableStyleId>{21E4AEA4-8DFA-4A89-87EB-49C32662AFE0}</a:tableStyleId>
              </a:tblPr>
              <a:tblGrid>
                <a:gridCol w="1361470"/>
                <a:gridCol w="1260226"/>
                <a:gridCol w="3855304"/>
              </a:tblGrid>
              <a:tr h="304800">
                <a:tc>
                  <a:txBody>
                    <a:bodyPr/>
                    <a:lstStyle/>
                    <a:p>
                      <a:pPr algn="r" rtl="1"/>
                      <a:r>
                        <a:rPr lang="ar-SA" sz="1800" dirty="0" smtClean="0"/>
                        <a:t>1,000,000</a:t>
                      </a:r>
                      <a:r>
                        <a:rPr lang="en-US" sz="1800" dirty="0" smtClean="0"/>
                        <a:t> </a:t>
                      </a:r>
                      <a:endParaRPr lang="ar-SA" sz="1800" dirty="0"/>
                    </a:p>
                  </a:txBody>
                  <a:tcPr/>
                </a:tc>
                <a:tc>
                  <a:txBody>
                    <a:bodyPr/>
                    <a:lstStyle/>
                    <a:p>
                      <a:pPr algn="r" rtl="1"/>
                      <a:endParaRPr lang="ar-SA" sz="1800" dirty="0"/>
                    </a:p>
                  </a:txBody>
                  <a:tcPr/>
                </a:tc>
                <a:tc>
                  <a:txBody>
                    <a:bodyPr/>
                    <a:lstStyle/>
                    <a:p>
                      <a:pPr algn="r" rtl="1"/>
                      <a:r>
                        <a:rPr lang="ar-SA" sz="1800" dirty="0" smtClean="0"/>
                        <a:t>ﺣ/العهد- سلف مستديمة- فرع.....</a:t>
                      </a:r>
                      <a:endParaRPr lang="ar-SA" sz="1800" dirty="0"/>
                    </a:p>
                  </a:txBody>
                  <a:tcPr/>
                </a:tc>
              </a:tr>
              <a:tr h="304800">
                <a:tc>
                  <a:txBody>
                    <a:bodyPr/>
                    <a:lstStyle/>
                    <a:p>
                      <a:pPr algn="r" rtl="1"/>
                      <a:endParaRPr lang="ar-SA" sz="18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1,000,000</a:t>
                      </a:r>
                      <a:r>
                        <a:rPr lang="en-US" sz="1800" dirty="0" smtClean="0"/>
                        <a:t> </a:t>
                      </a:r>
                      <a:endParaRPr lang="ar-SA" sz="1800" dirty="0" smtClean="0"/>
                    </a:p>
                  </a:txBody>
                  <a:tcPr/>
                </a:tc>
                <a:tc>
                  <a:txBody>
                    <a:bodyPr/>
                    <a:lstStyle/>
                    <a:p>
                      <a:pPr algn="r" rtl="1"/>
                      <a:r>
                        <a:rPr lang="ar-SA" sz="1800" dirty="0" smtClean="0"/>
                        <a:t>ﺣ/ أوامر الدفع</a:t>
                      </a:r>
                      <a:endParaRPr lang="ar-SA" sz="1800" dirty="0"/>
                    </a:p>
                  </a:txBody>
                  <a:tcPr/>
                </a:tc>
              </a:tr>
            </a:tbl>
          </a:graphicData>
        </a:graphic>
      </p:graphicFrame>
      <p:graphicFrame>
        <p:nvGraphicFramePr>
          <p:cNvPr id="4" name="Table 5"/>
          <p:cNvGraphicFramePr>
            <a:graphicFrameLocks noGrp="1"/>
          </p:cNvGraphicFramePr>
          <p:nvPr/>
        </p:nvGraphicFramePr>
        <p:xfrm>
          <a:off x="1447800" y="5638800"/>
          <a:ext cx="6705600" cy="731520"/>
        </p:xfrm>
        <a:graphic>
          <a:graphicData uri="http://schemas.openxmlformats.org/drawingml/2006/table">
            <a:tbl>
              <a:tblPr rtl="1" firstRow="1" bandRow="1">
                <a:tableStyleId>{21E4AEA4-8DFA-4A89-87EB-49C32662AFE0}</a:tableStyleId>
              </a:tblPr>
              <a:tblGrid>
                <a:gridCol w="1369046"/>
                <a:gridCol w="1314677"/>
                <a:gridCol w="4021877"/>
              </a:tblGrid>
              <a:tr h="328577">
                <a:tc>
                  <a:txBody>
                    <a:bodyPr/>
                    <a:lstStyle/>
                    <a:p>
                      <a:pPr algn="r" rtl="1"/>
                      <a:r>
                        <a:rPr lang="ar-SA" dirty="0" smtClean="0"/>
                        <a:t>1,000,000</a:t>
                      </a:r>
                      <a:r>
                        <a:rPr lang="en-US" dirty="0" smtClean="0"/>
                        <a:t> </a:t>
                      </a:r>
                      <a:endParaRPr lang="ar-SA" dirty="0"/>
                    </a:p>
                  </a:txBody>
                  <a:tcPr/>
                </a:tc>
                <a:tc>
                  <a:txBody>
                    <a:bodyPr/>
                    <a:lstStyle/>
                    <a:p>
                      <a:pPr algn="r" rtl="1"/>
                      <a:endParaRPr lang="ar-SA" dirty="0"/>
                    </a:p>
                  </a:txBody>
                  <a:tcPr/>
                </a:tc>
                <a:tc>
                  <a:txBody>
                    <a:bodyPr/>
                    <a:lstStyle/>
                    <a:p>
                      <a:pPr algn="r" rtl="1"/>
                      <a:r>
                        <a:rPr lang="ar-SA" dirty="0" smtClean="0"/>
                        <a:t>ﺣ/ أوامر الدفع</a:t>
                      </a:r>
                      <a:endParaRPr lang="ar-SA" dirty="0"/>
                    </a:p>
                  </a:txBody>
                  <a:tcPr/>
                </a:tc>
              </a:tr>
              <a:tr h="320040">
                <a:tc>
                  <a:txBody>
                    <a:bodyPr/>
                    <a:lstStyle/>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1,000,000</a:t>
                      </a:r>
                      <a:r>
                        <a:rPr lang="en-US" dirty="0" smtClean="0"/>
                        <a:t> </a:t>
                      </a:r>
                      <a:endParaRPr lang="ar-SA" dirty="0" smtClean="0"/>
                    </a:p>
                  </a:txBody>
                  <a:tcPr/>
                </a:tc>
                <a:tc>
                  <a:txBody>
                    <a:bodyPr/>
                    <a:lstStyle/>
                    <a:p>
                      <a:pPr algn="r" rtl="1"/>
                      <a:r>
                        <a:rPr lang="ar-SA" dirty="0" smtClean="0"/>
                        <a:t>ﺣ/جاري</a:t>
                      </a:r>
                      <a:r>
                        <a:rPr lang="ar-SA" baseline="0" dirty="0" smtClean="0"/>
                        <a:t> وزارة المالية</a:t>
                      </a:r>
                      <a:endParaRPr lang="ar-SA" dirty="0"/>
                    </a:p>
                  </a:txBody>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381000"/>
            <a:ext cx="8534400" cy="3581400"/>
          </a:xfrm>
          <a:prstGeom prst="rect">
            <a:avLst/>
          </a:prstGeom>
        </p:spPr>
        <p:txBody>
          <a:bodyPr vert="horz" lIns="91440" tIns="45720" rIns="91440" bIns="45720" rtlCol="0">
            <a:noAutofit/>
          </a:bodyPr>
          <a:lstStyle/>
          <a:p>
            <a:pPr marL="342900" marR="0" lvl="0" indent="-342900" algn="r" defTabSz="914400" rtl="0" eaLnBrk="1" fontAlgn="auto" latinLnBrk="0" hangingPunct="1">
              <a:lnSpc>
                <a:spcPct val="100000"/>
              </a:lnSpc>
              <a:spcBef>
                <a:spcPct val="20000"/>
              </a:spcBef>
              <a:spcAft>
                <a:spcPts val="0"/>
              </a:spcAft>
              <a:buClrTx/>
              <a:buSzTx/>
              <a:tabLst/>
              <a:defRPr/>
            </a:pPr>
            <a:r>
              <a:rPr lang="ar-SA" sz="2400" dirty="0" smtClean="0">
                <a:latin typeface="Arial" pitchFamily="34" charset="0"/>
                <a:cs typeface="Arial" pitchFamily="34" charset="0"/>
              </a:rPr>
              <a:t>هذا وقد ترغب بعض الجهات الحكومية فتح حساب للسلفة المستديمة في أحد البنوك بدلاً من الاحتفاظ بها في خزينة الفرع , وعندئذ يلزم إبلاغ وزارة المالية بذلك. </a:t>
            </a:r>
          </a:p>
          <a:p>
            <a:pPr marL="342900" marR="0" lvl="0" indent="-342900" algn="r" defTabSz="914400" rtl="0" eaLnBrk="1" fontAlgn="auto" latinLnBrk="0" hangingPunct="1">
              <a:lnSpc>
                <a:spcPct val="100000"/>
              </a:lnSpc>
              <a:spcBef>
                <a:spcPct val="20000"/>
              </a:spcBef>
              <a:spcAft>
                <a:spcPts val="0"/>
              </a:spcAft>
              <a:buClrTx/>
              <a:buSzTx/>
              <a:tabLst/>
              <a:defRPr/>
            </a:pPr>
            <a:r>
              <a:rPr lang="ar-SA" sz="2400" dirty="0" smtClean="0">
                <a:latin typeface="Arial" pitchFamily="34" charset="0"/>
                <a:cs typeface="Arial" pitchFamily="34" charset="0"/>
              </a:rPr>
              <a:t>ويلاحظ أن إجمالي مرتبات كل شهر هو مبلغ500,000 ريال منها 500,000 ريال يمثل مكافآت وبدل انتقال, فعند ورود كشف الاستعاضة ومراجعته وتوزيع مصروفاته وعمل الاستقطاعات الخاصة بمصلحة معاشات التقاعد وهي عبارة عن 9% من أصل الرواتب البالغة450,000 ريال, أي بمقدار 450,000×9%=40,500 ريال , وبافتراض أن هناك مبلغ 1,000 ريال يمثل جزاءات على الموظفين وان هناك مبلغ قدره 5,000 ريال يمثل صافي راتب أحد الموظفين الذي لم يتقدم لاستلام راتبه, فيسحب أمر دفع بالصافي وقدره 453,500 ريال حيث يتم تحرير استمارة أمر اعتماد صرف متضمنة القيد التالي:</a:t>
            </a: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endParaRPr lang="ar-SA"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r>
              <a:rPr lang="ar-SA" sz="2400" dirty="0" smtClean="0">
                <a:latin typeface="Arial" pitchFamily="34" charset="0"/>
                <a:cs typeface="Arial" pitchFamily="34" charset="0"/>
              </a:rPr>
              <a:t> </a:t>
            </a:r>
          </a:p>
        </p:txBody>
      </p:sp>
      <p:graphicFrame>
        <p:nvGraphicFramePr>
          <p:cNvPr id="3" name="Table 5"/>
          <p:cNvGraphicFramePr>
            <a:graphicFrameLocks noGrp="1"/>
          </p:cNvGraphicFramePr>
          <p:nvPr/>
        </p:nvGraphicFramePr>
        <p:xfrm>
          <a:off x="1219200" y="4191000"/>
          <a:ext cx="6553200" cy="2494280"/>
        </p:xfrm>
        <a:graphic>
          <a:graphicData uri="http://schemas.openxmlformats.org/drawingml/2006/table">
            <a:tbl>
              <a:tblPr rtl="1" firstRow="1" bandRow="1">
                <a:tableStyleId>{21E4AEA4-8DFA-4A89-87EB-49C32662AFE0}</a:tableStyleId>
              </a:tblPr>
              <a:tblGrid>
                <a:gridCol w="1031544"/>
                <a:gridCol w="1089546"/>
                <a:gridCol w="4432110"/>
              </a:tblGrid>
              <a:tr h="370840">
                <a:tc>
                  <a:txBody>
                    <a:bodyPr/>
                    <a:lstStyle/>
                    <a:p>
                      <a:pPr algn="r" rtl="0"/>
                      <a:r>
                        <a:rPr lang="ar-SA" dirty="0" smtClean="0"/>
                        <a:t>450,000</a:t>
                      </a:r>
                      <a:endParaRPr lang="ar-SA" dirty="0"/>
                    </a:p>
                  </a:txBody>
                  <a:tcPr/>
                </a:tc>
                <a:tc>
                  <a:txBody>
                    <a:bodyPr/>
                    <a:lstStyle/>
                    <a:p>
                      <a:pPr algn="r" rtl="0"/>
                      <a:endParaRPr lang="ar-SA"/>
                    </a:p>
                  </a:txBody>
                  <a:tcPr/>
                </a:tc>
                <a:tc>
                  <a:txBody>
                    <a:bodyPr/>
                    <a:lstStyle/>
                    <a:p>
                      <a:pPr algn="r" rtl="1"/>
                      <a:r>
                        <a:rPr lang="ar-SA" dirty="0" smtClean="0"/>
                        <a:t>ﺣ/ المصروفات</a:t>
                      </a:r>
                      <a:r>
                        <a:rPr lang="ar-SA" baseline="0" dirty="0" smtClean="0"/>
                        <a:t> – الباب الأول – بند 101  </a:t>
                      </a:r>
                      <a:endParaRPr lang="ar-SA" dirty="0"/>
                    </a:p>
                  </a:txBody>
                  <a:tcPr/>
                </a:tc>
              </a:tr>
              <a:tr h="370840">
                <a:tc>
                  <a:txBody>
                    <a:bodyPr/>
                    <a:lstStyle/>
                    <a:p>
                      <a:pPr algn="r" rtl="0"/>
                      <a:r>
                        <a:rPr lang="ar-SA" dirty="0" smtClean="0"/>
                        <a:t>50,000</a:t>
                      </a:r>
                      <a:endParaRPr lang="ar-SA" dirty="0"/>
                    </a:p>
                  </a:txBody>
                  <a:tcPr/>
                </a:tc>
                <a:tc>
                  <a:txBody>
                    <a:bodyPr/>
                    <a:lstStyle/>
                    <a:p>
                      <a:pPr algn="r" rtl="0"/>
                      <a:endParaRPr lang="ar-SA" dirty="0"/>
                    </a:p>
                  </a:txBody>
                  <a:tcPr/>
                </a:tc>
                <a:tc>
                  <a:txBody>
                    <a:bodyPr/>
                    <a:lstStyle/>
                    <a:p>
                      <a:pPr algn="r" rtl="1"/>
                      <a:r>
                        <a:rPr lang="ar-SA" dirty="0" smtClean="0"/>
                        <a:t>ﺣ/ المصروفات</a:t>
                      </a:r>
                      <a:r>
                        <a:rPr lang="ar-SA" baseline="0" dirty="0" smtClean="0"/>
                        <a:t> – الباب الأول – بند </a:t>
                      </a:r>
                      <a:r>
                        <a:rPr lang="ar-SA" sz="1800" b="0" baseline="0" dirty="0" smtClean="0"/>
                        <a:t>102</a:t>
                      </a:r>
                      <a:endParaRPr lang="ar-SA" b="0" dirty="0"/>
                    </a:p>
                  </a:txBody>
                  <a:tcPr/>
                </a:tc>
              </a:tr>
              <a:tr h="370840">
                <a:tc>
                  <a:txBody>
                    <a:bodyPr/>
                    <a:lstStyle/>
                    <a:p>
                      <a:pPr algn="r" rtl="0"/>
                      <a:endParaRPr lang="ar-SA" dirty="0"/>
                    </a:p>
                  </a:txBody>
                  <a:tcPr/>
                </a:tc>
                <a:tc>
                  <a:txBody>
                    <a:bodyPr/>
                    <a:lstStyle/>
                    <a:p>
                      <a:pPr algn="r" rtl="0"/>
                      <a:r>
                        <a:rPr lang="ar-SA" dirty="0" smtClean="0"/>
                        <a:t>40,500</a:t>
                      </a:r>
                      <a:endParaRPr lang="ar-SA" dirty="0"/>
                    </a:p>
                  </a:txBody>
                  <a:tcPr/>
                </a:tc>
                <a:tc>
                  <a:txBody>
                    <a:bodyPr/>
                    <a:lstStyle/>
                    <a:p>
                      <a:pPr algn="r" rtl="1"/>
                      <a:r>
                        <a:rPr lang="ar-SA" dirty="0" smtClean="0"/>
                        <a:t>ﺣ/ الأمانات</a:t>
                      </a:r>
                      <a:r>
                        <a:rPr lang="ar-SA" baseline="0" dirty="0" smtClean="0"/>
                        <a:t> – المتنوعة – معاشات التقاعد</a:t>
                      </a:r>
                      <a:endParaRPr lang="ar-SA" dirty="0"/>
                    </a:p>
                  </a:txBody>
                  <a:tcPr/>
                </a:tc>
              </a:tr>
              <a:tr h="370840">
                <a:tc>
                  <a:txBody>
                    <a:bodyPr/>
                    <a:lstStyle/>
                    <a:p>
                      <a:pPr algn="r" rtl="0"/>
                      <a:endParaRPr lang="ar-SA"/>
                    </a:p>
                  </a:txBody>
                  <a:tcPr/>
                </a:tc>
                <a:tc>
                  <a:txBody>
                    <a:bodyPr/>
                    <a:lstStyle/>
                    <a:p>
                      <a:pPr algn="r" rtl="0"/>
                      <a:r>
                        <a:rPr lang="ar-SA" dirty="0" smtClean="0"/>
                        <a:t>1,000</a:t>
                      </a:r>
                      <a:endParaRPr lang="ar-SA" dirty="0"/>
                    </a:p>
                  </a:txBody>
                  <a:tcPr/>
                </a:tc>
                <a:tc>
                  <a:txBody>
                    <a:bodyPr/>
                    <a:lstStyle/>
                    <a:p>
                      <a:pPr algn="r" rtl="1"/>
                      <a:r>
                        <a:rPr lang="ar-SA" dirty="0" smtClean="0"/>
                        <a:t>ﺣ/ الإيرادات</a:t>
                      </a:r>
                      <a:r>
                        <a:rPr lang="ar-SA" baseline="0" dirty="0" smtClean="0"/>
                        <a:t> - المتنوعة</a:t>
                      </a:r>
                      <a:endParaRPr lang="ar-SA" dirty="0"/>
                    </a:p>
                  </a:txBody>
                  <a:tcPr/>
                </a:tc>
              </a:tr>
              <a:tr h="370840">
                <a:tc>
                  <a:txBody>
                    <a:bodyPr/>
                    <a:lstStyle/>
                    <a:p>
                      <a:pPr algn="r" rtl="0"/>
                      <a:endParaRPr lang="ar-SA"/>
                    </a:p>
                  </a:txBody>
                  <a:tcPr/>
                </a:tc>
                <a:tc>
                  <a:txBody>
                    <a:bodyPr/>
                    <a:lstStyle/>
                    <a:p>
                      <a:pPr algn="r" rtl="0"/>
                      <a:r>
                        <a:rPr lang="ar-SA" dirty="0" smtClean="0"/>
                        <a:t>5,000</a:t>
                      </a:r>
                      <a:endParaRPr lang="ar-SA" dirty="0"/>
                    </a:p>
                  </a:txBody>
                  <a:tcPr/>
                </a:tc>
                <a:tc>
                  <a:txBody>
                    <a:bodyPr/>
                    <a:lstStyle/>
                    <a:p>
                      <a:pPr algn="r" rtl="1"/>
                      <a:r>
                        <a:rPr lang="ar-SA" dirty="0" smtClean="0"/>
                        <a:t>ﺣ/ الأمانات</a:t>
                      </a:r>
                      <a:r>
                        <a:rPr lang="ar-SA" baseline="0" dirty="0" smtClean="0"/>
                        <a:t> – مرتجع رواتب</a:t>
                      </a:r>
                      <a:endParaRPr lang="ar-SA" dirty="0"/>
                    </a:p>
                  </a:txBody>
                  <a:tcPr/>
                </a:tc>
              </a:tr>
              <a:tr h="370840">
                <a:tc>
                  <a:txBody>
                    <a:bodyPr/>
                    <a:lstStyle/>
                    <a:p>
                      <a:pPr algn="r" rtl="0"/>
                      <a:endParaRPr lang="ar-SA"/>
                    </a:p>
                  </a:txBody>
                  <a:tcPr/>
                </a:tc>
                <a:tc>
                  <a:txBody>
                    <a:bodyPr/>
                    <a:lstStyle/>
                    <a:p>
                      <a:pPr algn="r" rtl="0"/>
                      <a:r>
                        <a:rPr lang="ar-SA" dirty="0" smtClean="0"/>
                        <a:t>453,500</a:t>
                      </a:r>
                      <a:endParaRPr lang="ar-SA" dirty="0"/>
                    </a:p>
                  </a:txBody>
                  <a:tcPr/>
                </a:tc>
                <a:tc>
                  <a:txBody>
                    <a:bodyPr/>
                    <a:lstStyle/>
                    <a:p>
                      <a:pPr algn="r" rtl="1"/>
                      <a:r>
                        <a:rPr lang="ar-SA" dirty="0" smtClean="0"/>
                        <a:t>ﺣ/ أوامر الدفع</a:t>
                      </a:r>
                      <a:endParaRPr lang="ar-SA" dirty="0"/>
                    </a:p>
                  </a:txBody>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52400" y="457200"/>
            <a:ext cx="8763000" cy="4267200"/>
          </a:xfrm>
          <a:prstGeom prst="rect">
            <a:avLst/>
          </a:prstGeom>
        </p:spPr>
        <p:txBody>
          <a:bodyPr vert="horz" lIns="91440" tIns="45720" rIns="91440" bIns="45720" rtlCol="0">
            <a:normAutofit/>
          </a:bodyPr>
          <a:lstStyle/>
          <a:p>
            <a:pPr marL="342900" indent="-342900" algn="r">
              <a:spcBef>
                <a:spcPct val="20000"/>
              </a:spcBef>
            </a:pPr>
            <a:r>
              <a:rPr lang="ar-SA" sz="2400" dirty="0" smtClean="0">
                <a:latin typeface="Arial" pitchFamily="34" charset="0"/>
                <a:cs typeface="Arial" pitchFamily="34" charset="0"/>
              </a:rPr>
              <a:t>ويقصد بعملية الاستعاضة تعويض صندوق السلفة بما تم صرفه في شهر معين, بحيث تكون السلفة كاملة في بداية الشهر التالي, وحتماً يفترض أن تتم هذه العملية فيالأيام الخمسة الأخيرة من كل شهر لكي تدخل المبالغ المصروفة بحساب الشهر نفسه وذلك بأن يرسل الموظفي المعهود إليه بالسلفة للإدارة المالية كشفاً تفصلياً – كشف استعاضة المنصرف من السلفة المستديمة – (نموذج رقم 10) موضحاً به أصل المبلغ المصروف, وقيمة الحسميات المستقطعة منها, وصافي القيمة المصروفة, وذلك من واقع ماهو مثبت في دفتر السلفة.  </a:t>
            </a:r>
          </a:p>
          <a:p>
            <a:pPr marL="342900" marR="0" lvl="0" indent="-342900" algn="r" defTabSz="914400" rtl="0" eaLnBrk="1" fontAlgn="auto" latinLnBrk="0" hangingPunct="1">
              <a:lnSpc>
                <a:spcPct val="100000"/>
              </a:lnSpc>
              <a:spcBef>
                <a:spcPct val="20000"/>
              </a:spcBef>
              <a:spcAft>
                <a:spcPts val="0"/>
              </a:spcAft>
              <a:buClrTx/>
              <a:buSzTx/>
              <a:tabLst/>
              <a:defRPr/>
            </a:pPr>
            <a:r>
              <a:rPr lang="ar-SA" sz="2400" dirty="0" smtClean="0">
                <a:latin typeface="Arial" pitchFamily="34" charset="0"/>
                <a:cs typeface="Arial" pitchFamily="34" charset="0"/>
              </a:rPr>
              <a:t> وابتداء من كشف استعاضة الشهر الحادي عشر تبدأ عملية إقفال العهد (سلف مستديمة ),ففي القيد السابق, وبدلاً من تعويض السلفة بمقدار 453,500 ريال تقفل السلفة بهذا المبلغ أي أنه يتم تحرير إذن تسوية يكون القيد من واقعها على النحو التالي:</a:t>
            </a:r>
            <a:endParaRPr lang="en-US" sz="2400" dirty="0" smtClean="0">
              <a:latin typeface="Arial" pitchFamily="34" charset="0"/>
              <a:cs typeface="Arial" pitchFamily="34" charset="0"/>
            </a:endParaRPr>
          </a:p>
          <a:p>
            <a:pPr marL="342900" marR="0" lvl="0" indent="-342900" algn="r" defTabSz="914400" rtl="0" eaLnBrk="1" fontAlgn="auto" latinLnBrk="0" hangingPunct="1">
              <a:lnSpc>
                <a:spcPct val="100000"/>
              </a:lnSpc>
              <a:spcBef>
                <a:spcPct val="20000"/>
              </a:spcBef>
              <a:spcAft>
                <a:spcPts val="0"/>
              </a:spcAft>
              <a:buClrTx/>
              <a:buSzTx/>
              <a:tabLst/>
              <a:defRPr/>
            </a:pPr>
            <a:r>
              <a:rPr lang="ar-SA" sz="2400" dirty="0" smtClean="0">
                <a:latin typeface="Arial" pitchFamily="34" charset="0"/>
                <a:cs typeface="Arial" pitchFamily="34" charset="0"/>
              </a:rPr>
              <a:t> </a:t>
            </a:r>
          </a:p>
        </p:txBody>
      </p:sp>
      <p:graphicFrame>
        <p:nvGraphicFramePr>
          <p:cNvPr id="3" name="Table 5"/>
          <p:cNvGraphicFramePr>
            <a:graphicFrameLocks noGrp="1"/>
          </p:cNvGraphicFramePr>
          <p:nvPr/>
        </p:nvGraphicFramePr>
        <p:xfrm>
          <a:off x="1447800" y="4191000"/>
          <a:ext cx="6553200" cy="2494280"/>
        </p:xfrm>
        <a:graphic>
          <a:graphicData uri="http://schemas.openxmlformats.org/drawingml/2006/table">
            <a:tbl>
              <a:tblPr rtl="1" firstRow="1" bandRow="1">
                <a:tableStyleId>{21E4AEA4-8DFA-4A89-87EB-49C32662AFE0}</a:tableStyleId>
              </a:tblPr>
              <a:tblGrid>
                <a:gridCol w="1031544"/>
                <a:gridCol w="1089546"/>
                <a:gridCol w="4432110"/>
              </a:tblGrid>
              <a:tr h="370840">
                <a:tc>
                  <a:txBody>
                    <a:bodyPr/>
                    <a:lstStyle/>
                    <a:p>
                      <a:pPr algn="r" rtl="0"/>
                      <a:r>
                        <a:rPr lang="ar-SA" dirty="0" smtClean="0"/>
                        <a:t>450,000</a:t>
                      </a:r>
                      <a:endParaRPr lang="ar-SA" dirty="0"/>
                    </a:p>
                  </a:txBody>
                  <a:tcPr/>
                </a:tc>
                <a:tc>
                  <a:txBody>
                    <a:bodyPr/>
                    <a:lstStyle/>
                    <a:p>
                      <a:pPr algn="r" rtl="0"/>
                      <a:endParaRPr lang="ar-SA"/>
                    </a:p>
                  </a:txBody>
                  <a:tcPr/>
                </a:tc>
                <a:tc>
                  <a:txBody>
                    <a:bodyPr/>
                    <a:lstStyle/>
                    <a:p>
                      <a:pPr algn="r" rtl="1"/>
                      <a:r>
                        <a:rPr lang="ar-SA" dirty="0" smtClean="0"/>
                        <a:t>ﺣ/ المصروفات</a:t>
                      </a:r>
                      <a:r>
                        <a:rPr lang="ar-SA" baseline="0" dirty="0" smtClean="0"/>
                        <a:t> – الباب الأول – بند 101  </a:t>
                      </a:r>
                      <a:endParaRPr lang="ar-SA" dirty="0"/>
                    </a:p>
                  </a:txBody>
                  <a:tcPr/>
                </a:tc>
              </a:tr>
              <a:tr h="370840">
                <a:tc>
                  <a:txBody>
                    <a:bodyPr/>
                    <a:lstStyle/>
                    <a:p>
                      <a:pPr algn="r" rtl="0"/>
                      <a:r>
                        <a:rPr lang="ar-SA" dirty="0" smtClean="0"/>
                        <a:t>50,000</a:t>
                      </a:r>
                      <a:endParaRPr lang="ar-SA" dirty="0"/>
                    </a:p>
                  </a:txBody>
                  <a:tcPr/>
                </a:tc>
                <a:tc>
                  <a:txBody>
                    <a:bodyPr/>
                    <a:lstStyle/>
                    <a:p>
                      <a:pPr algn="r" rtl="0"/>
                      <a:endParaRPr lang="ar-SA" dirty="0"/>
                    </a:p>
                  </a:txBody>
                  <a:tcPr/>
                </a:tc>
                <a:tc>
                  <a:txBody>
                    <a:bodyPr/>
                    <a:lstStyle/>
                    <a:p>
                      <a:pPr algn="r" rtl="1"/>
                      <a:r>
                        <a:rPr lang="ar-SA" dirty="0" smtClean="0"/>
                        <a:t>ﺣ/ المصروفات</a:t>
                      </a:r>
                      <a:r>
                        <a:rPr lang="ar-SA" baseline="0" dirty="0" smtClean="0"/>
                        <a:t> – الباب الأول – بند </a:t>
                      </a:r>
                      <a:r>
                        <a:rPr lang="ar-SA" sz="1800" b="0" baseline="0" dirty="0" smtClean="0"/>
                        <a:t>102</a:t>
                      </a:r>
                      <a:endParaRPr lang="ar-SA" b="0" dirty="0"/>
                    </a:p>
                  </a:txBody>
                  <a:tcPr/>
                </a:tc>
              </a:tr>
              <a:tr h="370840">
                <a:tc>
                  <a:txBody>
                    <a:bodyPr/>
                    <a:lstStyle/>
                    <a:p>
                      <a:pPr algn="r" rtl="0"/>
                      <a:endParaRPr lang="ar-SA" dirty="0"/>
                    </a:p>
                  </a:txBody>
                  <a:tcPr/>
                </a:tc>
                <a:tc>
                  <a:txBody>
                    <a:bodyPr/>
                    <a:lstStyle/>
                    <a:p>
                      <a:pPr algn="r" rtl="0"/>
                      <a:r>
                        <a:rPr lang="ar-SA" dirty="0" smtClean="0"/>
                        <a:t>40,500</a:t>
                      </a:r>
                      <a:endParaRPr lang="ar-SA" dirty="0"/>
                    </a:p>
                  </a:txBody>
                  <a:tcPr/>
                </a:tc>
                <a:tc>
                  <a:txBody>
                    <a:bodyPr/>
                    <a:lstStyle/>
                    <a:p>
                      <a:pPr algn="r" rtl="1"/>
                      <a:r>
                        <a:rPr lang="ar-SA" dirty="0" smtClean="0"/>
                        <a:t>ﺣ/ الأمانات</a:t>
                      </a:r>
                      <a:r>
                        <a:rPr lang="ar-SA" baseline="0" dirty="0" smtClean="0"/>
                        <a:t> – المتنوعة – معاشات التقاعد</a:t>
                      </a:r>
                      <a:endParaRPr lang="ar-SA" dirty="0"/>
                    </a:p>
                  </a:txBody>
                  <a:tcPr/>
                </a:tc>
              </a:tr>
              <a:tr h="370840">
                <a:tc>
                  <a:txBody>
                    <a:bodyPr/>
                    <a:lstStyle/>
                    <a:p>
                      <a:pPr algn="r" rtl="0"/>
                      <a:endParaRPr lang="ar-SA"/>
                    </a:p>
                  </a:txBody>
                  <a:tcPr/>
                </a:tc>
                <a:tc>
                  <a:txBody>
                    <a:bodyPr/>
                    <a:lstStyle/>
                    <a:p>
                      <a:pPr algn="r" rtl="0"/>
                      <a:r>
                        <a:rPr lang="ar-SA" dirty="0" smtClean="0"/>
                        <a:t>1,000</a:t>
                      </a:r>
                      <a:endParaRPr lang="ar-SA" dirty="0"/>
                    </a:p>
                  </a:txBody>
                  <a:tcPr/>
                </a:tc>
                <a:tc>
                  <a:txBody>
                    <a:bodyPr/>
                    <a:lstStyle/>
                    <a:p>
                      <a:pPr algn="r" rtl="1"/>
                      <a:r>
                        <a:rPr lang="ar-SA" dirty="0" smtClean="0"/>
                        <a:t>ﺣ/ الإيرادات</a:t>
                      </a:r>
                      <a:r>
                        <a:rPr lang="ar-SA" baseline="0" dirty="0" smtClean="0"/>
                        <a:t> - المتنوعة</a:t>
                      </a:r>
                      <a:endParaRPr lang="ar-SA" dirty="0"/>
                    </a:p>
                  </a:txBody>
                  <a:tcPr/>
                </a:tc>
              </a:tr>
              <a:tr h="370840">
                <a:tc>
                  <a:txBody>
                    <a:bodyPr/>
                    <a:lstStyle/>
                    <a:p>
                      <a:pPr algn="r" rtl="0"/>
                      <a:endParaRPr lang="ar-SA"/>
                    </a:p>
                  </a:txBody>
                  <a:tcPr/>
                </a:tc>
                <a:tc>
                  <a:txBody>
                    <a:bodyPr/>
                    <a:lstStyle/>
                    <a:p>
                      <a:pPr algn="r" rtl="0"/>
                      <a:r>
                        <a:rPr lang="ar-SA" dirty="0" smtClean="0"/>
                        <a:t>5,000</a:t>
                      </a:r>
                      <a:endParaRPr lang="ar-SA" dirty="0"/>
                    </a:p>
                  </a:txBody>
                  <a:tcPr/>
                </a:tc>
                <a:tc>
                  <a:txBody>
                    <a:bodyPr/>
                    <a:lstStyle/>
                    <a:p>
                      <a:pPr algn="r" rtl="1"/>
                      <a:r>
                        <a:rPr lang="ar-SA" dirty="0" smtClean="0"/>
                        <a:t>ﺣ/ الأمانات</a:t>
                      </a:r>
                      <a:r>
                        <a:rPr lang="ar-SA" baseline="0" dirty="0" smtClean="0"/>
                        <a:t> – مرتجع رواتب</a:t>
                      </a:r>
                      <a:endParaRPr lang="ar-SA" dirty="0"/>
                    </a:p>
                  </a:txBody>
                  <a:tcPr/>
                </a:tc>
              </a:tr>
              <a:tr h="370840">
                <a:tc>
                  <a:txBody>
                    <a:bodyPr/>
                    <a:lstStyle/>
                    <a:p>
                      <a:pPr algn="r" rtl="0"/>
                      <a:endParaRPr lang="ar-SA"/>
                    </a:p>
                  </a:txBody>
                  <a:tcPr/>
                </a:tc>
                <a:tc>
                  <a:txBody>
                    <a:bodyPr/>
                    <a:lstStyle/>
                    <a:p>
                      <a:pPr algn="r" rtl="0"/>
                      <a:r>
                        <a:rPr lang="ar-SA" dirty="0" smtClean="0"/>
                        <a:t>453,500</a:t>
                      </a:r>
                      <a:endParaRPr lang="ar-SA" dirty="0"/>
                    </a:p>
                  </a:txBody>
                  <a:tcPr/>
                </a:tc>
                <a:tc>
                  <a:txBody>
                    <a:bodyPr/>
                    <a:lstStyle/>
                    <a:p>
                      <a:pPr algn="r" rtl="1"/>
                      <a:r>
                        <a:rPr lang="ar-SA" dirty="0" smtClean="0"/>
                        <a:t>ﺣ/ العهد</a:t>
                      </a:r>
                      <a:r>
                        <a:rPr lang="ar-SA" baseline="0" dirty="0" smtClean="0"/>
                        <a:t> سلف مستديمة </a:t>
                      </a:r>
                      <a:endParaRPr lang="ar-SA" dirty="0"/>
                    </a:p>
                  </a:txBody>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685800"/>
            <a:ext cx="7620000" cy="3970318"/>
          </a:xfrm>
          <a:prstGeom prst="rect">
            <a:avLst/>
          </a:prstGeom>
          <a:noFill/>
        </p:spPr>
        <p:txBody>
          <a:bodyPr wrap="square" rtlCol="1">
            <a:spAutoFit/>
          </a:bodyPr>
          <a:lstStyle/>
          <a:p>
            <a: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مثال(3):</a:t>
            </a:r>
            <a:b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br>
            <a: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في بداية السنة المالية صدر قرار الوزير المختص بإنشاء </a:t>
            </a:r>
            <a:r>
              <a:rPr lang="ar-SA" sz="3600" b="1" dirty="0" err="1"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سلفة</a:t>
            </a:r>
            <a: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 قدرت قيمتها بمبلغ  200.00ريال,وتم تحرير أمر اعتماد صرف وصدور أمر دفع , وتم ورود إشعار من وزارة المالية بما يفيد سحب شيك على مؤسسة النقد العربي السعودي , وتم صرف المبلغ للموظف المنوط </a:t>
            </a:r>
            <a:r>
              <a:rPr lang="ar-SA" sz="3600" b="1" dirty="0" err="1"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به</a:t>
            </a:r>
            <a: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 العهدة.</a:t>
            </a:r>
            <a:r>
              <a:rPr lang="en-US"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
            </a:r>
            <a:br>
              <a:rPr lang="en-US"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br>
            <a:r>
              <a:rPr lang="ar-SA"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المطلوب : إجراء المعالجة المحاسبية اللازمة</a:t>
            </a:r>
            <a:r>
              <a:rPr lang="ar-SA" sz="2400" b="1" dirty="0" smtClean="0">
                <a:solidFill>
                  <a:schemeClr val="accent1">
                    <a:tint val="88000"/>
                    <a:satMod val="150000"/>
                  </a:schemeClr>
                </a:solidFill>
                <a:effectLst>
                  <a:outerShdw blurRad="53975" dist="22860" dir="5400000" algn="tl" rotWithShape="0">
                    <a:srgbClr val="000000">
                      <a:alpha val="55000"/>
                    </a:srgbClr>
                  </a:outerShdw>
                </a:effectLst>
                <a:latin typeface="Arial" pitchFamily="34" charset="0"/>
                <a:ea typeface="+mj-ea"/>
                <a:cs typeface="Arial" pitchFamily="34" charset="0"/>
              </a:rPr>
              <a:t>.</a:t>
            </a:r>
            <a:endParaRPr lang="ar-SA"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381000"/>
            <a:ext cx="8153400" cy="2277547"/>
          </a:xfrm>
          <a:prstGeom prst="rect">
            <a:avLst/>
          </a:prstGeom>
          <a:noFill/>
        </p:spPr>
        <p:txBody>
          <a:bodyPr wrap="square" rtlCol="1">
            <a:spAutoFit/>
          </a:bodyPr>
          <a:lstStyle/>
          <a:p>
            <a:r>
              <a:rPr lang="ar-SA" sz="28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الحل:</a:t>
            </a:r>
          </a:p>
          <a:p>
            <a:r>
              <a:rPr lang="ar-SA" sz="2400" dirty="0" smtClean="0">
                <a:latin typeface="Arial" pitchFamily="34" charset="0"/>
                <a:cs typeface="Arial" pitchFamily="34" charset="0"/>
              </a:rPr>
              <a:t>ينبغي إرفاق قرار الوزير المختص في أمر اعتماد الصرف باعتباره المستند الأساسي لصرف هذه </a:t>
            </a:r>
            <a:r>
              <a:rPr lang="ar-SA" sz="2400" dirty="0" err="1" smtClean="0">
                <a:latin typeface="Arial" pitchFamily="34" charset="0"/>
                <a:cs typeface="Arial" pitchFamily="34" charset="0"/>
              </a:rPr>
              <a:t>السلفة</a:t>
            </a:r>
            <a:r>
              <a:rPr lang="ar-SA" sz="2400" dirty="0" smtClean="0">
                <a:latin typeface="Arial" pitchFamily="34" charset="0"/>
                <a:cs typeface="Arial" pitchFamily="34" charset="0"/>
              </a:rPr>
              <a:t> , كما ينبغي الارتباط بالنفقات المحتمل إنفاقها بمعرفة الفرع خلال السنة المالية وفقاً لنوع كل بند , حتى يمكن الخصم عليها عند ورود كشف الاستعاضة , وبناء على ذلك يحرر أمر اعتماد صرف يكون القيد من واقعه:</a:t>
            </a:r>
          </a:p>
          <a:p>
            <a:endParaRPr lang="ar-SA" dirty="0"/>
          </a:p>
        </p:txBody>
      </p:sp>
      <p:graphicFrame>
        <p:nvGraphicFramePr>
          <p:cNvPr id="3" name="Table 3"/>
          <p:cNvGraphicFramePr>
            <a:graphicFrameLocks noGrp="1"/>
          </p:cNvGraphicFramePr>
          <p:nvPr/>
        </p:nvGraphicFramePr>
        <p:xfrm>
          <a:off x="1600200" y="2362200"/>
          <a:ext cx="6781800" cy="731520"/>
        </p:xfrm>
        <a:graphic>
          <a:graphicData uri="http://schemas.openxmlformats.org/drawingml/2006/table">
            <a:tbl>
              <a:tblPr rtl="1" firstRow="1" bandRow="1">
                <a:tableStyleId>{21E4AEA4-8DFA-4A89-87EB-49C32662AFE0}</a:tableStyleId>
              </a:tblPr>
              <a:tblGrid>
                <a:gridCol w="1140260"/>
                <a:gridCol w="1142834"/>
                <a:gridCol w="4498706"/>
              </a:tblGrid>
              <a:tr h="328577">
                <a:tc>
                  <a:txBody>
                    <a:bodyPr/>
                    <a:lstStyle/>
                    <a:p>
                      <a:pPr algn="r" rtl="1"/>
                      <a:r>
                        <a:rPr lang="ar-SA" dirty="0" smtClean="0"/>
                        <a:t>200,000</a:t>
                      </a:r>
                      <a:r>
                        <a:rPr lang="en-US" dirty="0" smtClean="0"/>
                        <a:t> </a:t>
                      </a:r>
                      <a:endParaRPr lang="ar-SA" dirty="0"/>
                    </a:p>
                  </a:txBody>
                  <a:tcPr/>
                </a:tc>
                <a:tc>
                  <a:txBody>
                    <a:bodyPr/>
                    <a:lstStyle/>
                    <a:p>
                      <a:pPr algn="r" rtl="1"/>
                      <a:endParaRPr lang="ar-SA" dirty="0"/>
                    </a:p>
                  </a:txBody>
                  <a:tcPr/>
                </a:tc>
                <a:tc>
                  <a:txBody>
                    <a:bodyPr/>
                    <a:lstStyle/>
                    <a:p>
                      <a:pPr algn="r" rtl="1"/>
                      <a:r>
                        <a:rPr lang="ar-SA" dirty="0" smtClean="0"/>
                        <a:t>ﺣ/العهد- سلف مستديمة- طرف الفرع</a:t>
                      </a:r>
                      <a:endParaRPr lang="ar-SA" dirty="0"/>
                    </a:p>
                  </a:txBody>
                  <a:tcPr/>
                </a:tc>
              </a:tr>
              <a:tr h="320040">
                <a:tc>
                  <a:txBody>
                    <a:bodyPr/>
                    <a:lstStyle/>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200,000</a:t>
                      </a:r>
                      <a:r>
                        <a:rPr lang="en-US" dirty="0" smtClean="0"/>
                        <a:t> </a:t>
                      </a:r>
                      <a:endParaRPr lang="ar-SA" dirty="0"/>
                    </a:p>
                  </a:txBody>
                  <a:tcPr/>
                </a:tc>
                <a:tc>
                  <a:txBody>
                    <a:bodyPr/>
                    <a:lstStyle/>
                    <a:p>
                      <a:pPr algn="r" rtl="1"/>
                      <a:r>
                        <a:rPr lang="ar-SA" dirty="0" smtClean="0"/>
                        <a:t>ﺣ/ أوامر الدفع-</a:t>
                      </a:r>
                      <a:r>
                        <a:rPr lang="ar-SA" baseline="0" dirty="0" smtClean="0"/>
                        <a:t> مناولة الموظف....</a:t>
                      </a:r>
                      <a:endParaRPr lang="ar-SA" dirty="0"/>
                    </a:p>
                  </a:txBody>
                  <a:tcPr/>
                </a:tc>
              </a:tr>
            </a:tbl>
          </a:graphicData>
        </a:graphic>
      </p:graphicFrame>
      <p:sp>
        <p:nvSpPr>
          <p:cNvPr id="4" name="مربع نص 3"/>
          <p:cNvSpPr txBox="1"/>
          <p:nvPr/>
        </p:nvSpPr>
        <p:spPr>
          <a:xfrm>
            <a:off x="762000" y="3124200"/>
            <a:ext cx="7924800" cy="1107996"/>
          </a:xfrm>
          <a:prstGeom prst="rect">
            <a:avLst/>
          </a:prstGeom>
          <a:noFill/>
        </p:spPr>
        <p:txBody>
          <a:bodyPr wrap="square" rtlCol="1">
            <a:spAutoFit/>
          </a:bodyPr>
          <a:lstStyle/>
          <a:p>
            <a:r>
              <a:rPr lang="ar-SA" sz="2400" dirty="0" smtClean="0">
                <a:latin typeface="Arial" pitchFamily="34" charset="0"/>
                <a:cs typeface="Arial" pitchFamily="34" charset="0"/>
              </a:rPr>
              <a:t>وعند ورود إشعار من وزارة المالية بإصدار الشيك مناولة الموظف المنوط </a:t>
            </a:r>
            <a:r>
              <a:rPr lang="ar-SA" sz="2400" dirty="0" err="1" smtClean="0">
                <a:latin typeface="Arial" pitchFamily="34" charset="0"/>
                <a:cs typeface="Arial" pitchFamily="34" charset="0"/>
              </a:rPr>
              <a:t>به</a:t>
            </a:r>
            <a:r>
              <a:rPr lang="ar-SA" sz="2400" dirty="0" smtClean="0">
                <a:latin typeface="Arial" pitchFamily="34" charset="0"/>
                <a:cs typeface="Arial" pitchFamily="34" charset="0"/>
              </a:rPr>
              <a:t> العهدة , يحرر إذن التسوية يكون القيد من واقعه:</a:t>
            </a:r>
          </a:p>
          <a:p>
            <a:endParaRPr lang="ar-SA" dirty="0"/>
          </a:p>
        </p:txBody>
      </p:sp>
      <p:graphicFrame>
        <p:nvGraphicFramePr>
          <p:cNvPr id="5" name="Table 4"/>
          <p:cNvGraphicFramePr>
            <a:graphicFrameLocks noGrp="1"/>
          </p:cNvGraphicFramePr>
          <p:nvPr/>
        </p:nvGraphicFramePr>
        <p:xfrm>
          <a:off x="1676400" y="3992881"/>
          <a:ext cx="6781800" cy="731520"/>
        </p:xfrm>
        <a:graphic>
          <a:graphicData uri="http://schemas.openxmlformats.org/drawingml/2006/table">
            <a:tbl>
              <a:tblPr rtl="1" firstRow="1" bandRow="1">
                <a:tableStyleId>{21E4AEA4-8DFA-4A89-87EB-49C32662AFE0}</a:tableStyleId>
              </a:tblPr>
              <a:tblGrid>
                <a:gridCol w="1176956"/>
                <a:gridCol w="1151710"/>
                <a:gridCol w="4453134"/>
              </a:tblGrid>
              <a:tr h="3048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200,000</a:t>
                      </a:r>
                      <a:r>
                        <a:rPr lang="en-US" dirty="0" smtClean="0"/>
                        <a:t> </a:t>
                      </a:r>
                      <a:endParaRPr lang="ar-SA" dirty="0" smtClean="0"/>
                    </a:p>
                  </a:txBody>
                  <a:tcPr/>
                </a:tc>
                <a:tc>
                  <a:txBody>
                    <a:bodyPr/>
                    <a:lstStyle/>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ﺣ/أوامر</a:t>
                      </a:r>
                      <a:r>
                        <a:rPr lang="ar-SA" baseline="0" dirty="0" smtClean="0"/>
                        <a:t> الدفع</a:t>
                      </a:r>
                      <a:endParaRPr lang="ar-SA" dirty="0" smtClean="0"/>
                    </a:p>
                  </a:txBody>
                  <a:tcPr/>
                </a:tc>
              </a:tr>
              <a:tr h="243840">
                <a:tc>
                  <a:txBody>
                    <a:bodyPr/>
                    <a:lstStyle/>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200,000</a:t>
                      </a:r>
                      <a:r>
                        <a:rPr lang="en-US" dirty="0" smtClean="0"/>
                        <a:t> </a:t>
                      </a:r>
                      <a:endParaRPr lang="ar-SA"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ﺣ/</a:t>
                      </a:r>
                      <a:r>
                        <a:rPr lang="ar-SA" baseline="0" dirty="0" smtClean="0"/>
                        <a:t> جاري وزارة المالية</a:t>
                      </a:r>
                      <a:endParaRPr lang="ar-SA" dirty="0" smtClean="0"/>
                    </a:p>
                  </a:txBody>
                  <a:tcPr/>
                </a:tc>
              </a:tr>
            </a:tbl>
          </a:graphicData>
        </a:graphic>
      </p:graphicFrame>
      <p:sp>
        <p:nvSpPr>
          <p:cNvPr id="6" name="مربع نص 5"/>
          <p:cNvSpPr txBox="1"/>
          <p:nvPr/>
        </p:nvSpPr>
        <p:spPr>
          <a:xfrm>
            <a:off x="685800" y="4724400"/>
            <a:ext cx="7924800" cy="1200329"/>
          </a:xfrm>
          <a:prstGeom prst="rect">
            <a:avLst/>
          </a:prstGeom>
          <a:noFill/>
        </p:spPr>
        <p:txBody>
          <a:bodyPr wrap="square" rtlCol="1">
            <a:spAutoFit/>
          </a:bodyPr>
          <a:lstStyle/>
          <a:p>
            <a:r>
              <a:rPr lang="ar-SA" sz="2400" dirty="0" smtClean="0">
                <a:latin typeface="Arial" pitchFamily="34" charset="0"/>
                <a:cs typeface="Arial" pitchFamily="34" charset="0"/>
              </a:rPr>
              <a:t>هذا وقد تفضل الوزارة إيداع </a:t>
            </a:r>
            <a:r>
              <a:rPr lang="ar-SA" sz="2400" dirty="0" err="1" smtClean="0">
                <a:latin typeface="Arial" pitchFamily="34" charset="0"/>
                <a:cs typeface="Arial" pitchFamily="34" charset="0"/>
              </a:rPr>
              <a:t>السلفة</a:t>
            </a:r>
            <a:r>
              <a:rPr lang="ar-SA" sz="2400" dirty="0" smtClean="0">
                <a:latin typeface="Arial" pitchFamily="34" charset="0"/>
                <a:cs typeface="Arial" pitchFamily="34" charset="0"/>
              </a:rPr>
              <a:t> المستديمة في أحد البنوك بدلاً من الاحتفاظ </a:t>
            </a:r>
            <a:r>
              <a:rPr lang="ar-SA" sz="2400" dirty="0" err="1" smtClean="0">
                <a:latin typeface="Arial" pitchFamily="34" charset="0"/>
                <a:cs typeface="Arial" pitchFamily="34" charset="0"/>
              </a:rPr>
              <a:t>بها</a:t>
            </a:r>
            <a:r>
              <a:rPr lang="ar-SA" sz="2400" dirty="0" smtClean="0">
                <a:latin typeface="Arial" pitchFamily="34" charset="0"/>
                <a:cs typeface="Arial" pitchFamily="34" charset="0"/>
              </a:rPr>
              <a:t> في خزينة الفرع, وعندئذ يلزم إبلاغ وزارة المالية بذلك وفقاً للتعميم رقم 2/12/7169 وتاريخ 1385/11/6ﻫ , ويكون قيد الإيداع على النحو التالي:</a:t>
            </a:r>
          </a:p>
        </p:txBody>
      </p:sp>
      <p:graphicFrame>
        <p:nvGraphicFramePr>
          <p:cNvPr id="7" name="Table 5"/>
          <p:cNvGraphicFramePr>
            <a:graphicFrameLocks noGrp="1"/>
          </p:cNvGraphicFramePr>
          <p:nvPr/>
        </p:nvGraphicFramePr>
        <p:xfrm>
          <a:off x="1676399" y="5943600"/>
          <a:ext cx="6858001" cy="736600"/>
        </p:xfrm>
        <a:graphic>
          <a:graphicData uri="http://schemas.openxmlformats.org/drawingml/2006/table">
            <a:tbl>
              <a:tblPr rtl="1" firstRow="1" bandRow="1">
                <a:tableStyleId>{21E4AEA4-8DFA-4A89-87EB-49C32662AFE0}</a:tableStyleId>
              </a:tblPr>
              <a:tblGrid>
                <a:gridCol w="1223181"/>
                <a:gridCol w="1127219"/>
                <a:gridCol w="4507601"/>
              </a:tblGrid>
              <a:tr h="15240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200,000</a:t>
                      </a:r>
                      <a:r>
                        <a:rPr lang="en-US" dirty="0" smtClean="0"/>
                        <a:t> </a:t>
                      </a:r>
                      <a:endParaRPr lang="ar-SA" dirty="0" smtClean="0"/>
                    </a:p>
                  </a:txBody>
                  <a:tcPr/>
                </a:tc>
                <a:tc>
                  <a:txBody>
                    <a:bodyPr/>
                    <a:lstStyle/>
                    <a:p>
                      <a:pPr algn="r" rtl="1"/>
                      <a:endParaRPr lang="ar-SA"/>
                    </a:p>
                  </a:txBody>
                  <a:tcPr/>
                </a:tc>
                <a:tc>
                  <a:txBody>
                    <a:bodyPr/>
                    <a:lstStyle/>
                    <a:p>
                      <a:pPr algn="r" rtl="1"/>
                      <a:r>
                        <a:rPr lang="ar-SA" dirty="0" smtClean="0"/>
                        <a:t>ﺣ/جاري</a:t>
                      </a:r>
                      <a:r>
                        <a:rPr lang="ar-SA" baseline="0" dirty="0" smtClean="0"/>
                        <a:t> البنك</a:t>
                      </a:r>
                      <a:endParaRPr lang="ar-SA" dirty="0" smtClean="0">
                        <a:latin typeface="Simplified Arabic"/>
                        <a:cs typeface="Simplified Arabic"/>
                      </a:endParaRPr>
                    </a:p>
                  </a:txBody>
                  <a:tcPr/>
                </a:tc>
              </a:tr>
              <a:tr h="370840">
                <a:tc>
                  <a:txBody>
                    <a:bodyPr/>
                    <a:lstStyle/>
                    <a:p>
                      <a:pPr algn="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200,000</a:t>
                      </a:r>
                      <a:r>
                        <a:rPr lang="en-US" dirty="0" smtClean="0"/>
                        <a:t> </a:t>
                      </a:r>
                      <a:endParaRPr lang="ar-SA"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ﺣ/الصندوق</a:t>
                      </a: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533401"/>
            <a:ext cx="80010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1 - </a:t>
            </a:r>
            <a:r>
              <a:rPr lang="ar-SA" sz="2800" b="1" dirty="0">
                <a:latin typeface="Times New Roman" pitchFamily="18" charset="0"/>
                <a:cs typeface="Times New Roman" pitchFamily="18" charset="0"/>
              </a:rPr>
              <a:t>وبموجب صورة إيصال الاستلام المرسل للإدارة المالية مع كشف المتحصلات يتم تحرير إذن تسوية بتعلية المبلغ في حساب الأمانات </a:t>
            </a:r>
            <a:r>
              <a:rPr lang="ar-SA" sz="2800" b="1" dirty="0" smtClean="0">
                <a:latin typeface="Times New Roman" pitchFamily="18" charset="0"/>
                <a:cs typeface="Times New Roman" pitchFamily="18" charset="0"/>
              </a:rPr>
              <a:t>  ( </a:t>
            </a:r>
            <a:r>
              <a:rPr lang="ar-SA" sz="2800" b="1" dirty="0">
                <a:latin typeface="Times New Roman" pitchFamily="18" charset="0"/>
                <a:cs typeface="Times New Roman" pitchFamily="18" charset="0"/>
              </a:rPr>
              <a:t>مرتجع رواتب )، ويكون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762000" y="20574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مرتجع رواتب</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838200" y="3200400"/>
            <a:ext cx="7696200" cy="1661993"/>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2 – </a:t>
            </a:r>
            <a:r>
              <a:rPr lang="ar-SA" sz="2800" b="1" dirty="0">
                <a:latin typeface="Times New Roman" pitchFamily="18" charset="0"/>
                <a:cs typeface="Times New Roman" pitchFamily="18" charset="0"/>
              </a:rPr>
              <a:t>كما يتم إبطال الشيكات التي لم تسلم لأصحابها خلال خمسة عشر يوما من تاريخ إصدارها ويعد بيان يتضمن معلوماتها الإفرادية، ويحرر إذن تسوية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762000" y="4648200"/>
          <a:ext cx="7697470" cy="841248"/>
        </p:xfrm>
        <a:graphic>
          <a:graphicData uri="http://schemas.openxmlformats.org/drawingml/2006/table">
            <a:tbl>
              <a:tblPr rtl="1"/>
              <a:tblGrid>
                <a:gridCol w="1259126"/>
                <a:gridCol w="1219383"/>
                <a:gridCol w="5218961"/>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الأمانات – مرتجع رواتب</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2400" y="533400"/>
            <a:ext cx="8534400" cy="6494085"/>
          </a:xfrm>
          <a:prstGeom prst="rect">
            <a:avLst/>
          </a:prstGeom>
          <a:noFill/>
        </p:spPr>
        <p:txBody>
          <a:bodyPr wrap="square" rtlCol="1">
            <a:spAutoFit/>
          </a:bodyPr>
          <a:lstStyle/>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مثال 7 :</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المطلوب إجراء القيود المحاسبية اللازمة للعمليات التالية علما بأن السنة المالية تنتهي في 30 / 6 / 1423 هـ .</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1 – بتاريخ 1 / 1 / 1423 هـ تم فتح اعتماد مستندي بمبلغ 10,000,000 ريال لاستيراد بعض الأجهزة والمعدات .</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2 – بتاريخ 1 / 2 / 1423 هـ ورد إشعار من وزارة المالية بما يفيد فتح الاعتماد </a:t>
            </a:r>
            <a:r>
              <a:rPr lang="ar-SA" sz="3200" b="1" dirty="0" err="1"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المستندي</a:t>
            </a:r>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 </a:t>
            </a:r>
            <a:r>
              <a:rPr lang="ar-SA" sz="3200" dirty="0" smtClean="0"/>
              <a:t>.</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3 – بتاريخ 1 / 6 / 1423 هـ ورد جزء من الأجهزة والمعدات بما قيمته 7,000,000 ريال .</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4 - بتاريخ 1 / 8 / 1423 هـ  ورد جزء من الأجهزة والمعدات بما قيمته 2,000,000 ريال .</a:t>
            </a:r>
          </a:p>
          <a:p>
            <a:r>
              <a:rPr lang="ar-SA" sz="3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5 – بتاريخ 1 / 9 / 1423 هـ تم إلغاء باقي الاعتماد .</a:t>
            </a:r>
          </a:p>
          <a:p>
            <a:endParaRPr lang="ar-SA" sz="3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2400" y="381000"/>
            <a:ext cx="8610600" cy="5970865"/>
          </a:xfrm>
          <a:prstGeom prst="rect">
            <a:avLst/>
          </a:prstGeom>
          <a:noFill/>
        </p:spPr>
        <p:txBody>
          <a:bodyPr wrap="square" rtlCol="1">
            <a:spAutoFit/>
          </a:bodyPr>
          <a:lstStyle/>
          <a:p>
            <a:r>
              <a:rPr lang="ar-SA" sz="28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khbar MT" pitchFamily="2" charset="-78"/>
              </a:rPr>
              <a:t>الحل :</a:t>
            </a:r>
          </a:p>
          <a:p>
            <a:r>
              <a:rPr lang="ar-SA" sz="2400" dirty="0" smtClean="0">
                <a:latin typeface="Arial" pitchFamily="34" charset="0"/>
                <a:cs typeface="Arial" pitchFamily="34" charset="0"/>
              </a:rPr>
              <a:t>1 – في 1 / 1 عند طلب فتح الاعتماد </a:t>
            </a:r>
            <a:r>
              <a:rPr lang="ar-SA" sz="2400" dirty="0" err="1" smtClean="0">
                <a:latin typeface="Arial" pitchFamily="34" charset="0"/>
                <a:cs typeface="Arial" pitchFamily="34" charset="0"/>
              </a:rPr>
              <a:t>المستندي</a:t>
            </a:r>
            <a:r>
              <a:rPr lang="ar-SA" sz="2400" dirty="0" smtClean="0">
                <a:latin typeface="Arial" pitchFamily="34" charset="0"/>
                <a:cs typeface="Arial" pitchFamily="34" charset="0"/>
              </a:rPr>
              <a:t> يحرر أمر اعتماد صرف بالقيد التالي :</a:t>
            </a:r>
          </a:p>
          <a:p>
            <a:r>
              <a:rPr lang="ar-SA" sz="2400" dirty="0" smtClean="0">
                <a:latin typeface="Arial" pitchFamily="34" charset="0"/>
                <a:cs typeface="Arial" pitchFamily="34" charset="0"/>
              </a:rPr>
              <a:t>10,000,000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العهد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endParaRPr lang="ar-SA" sz="2400" dirty="0" smtClean="0">
              <a:latin typeface="Arial" pitchFamily="34" charset="0"/>
              <a:cs typeface="Arial" pitchFamily="34" charset="0"/>
            </a:endParaRPr>
          </a:p>
          <a:p>
            <a:r>
              <a:rPr lang="ar-SA" sz="2400" dirty="0" smtClean="0">
                <a:latin typeface="Arial" pitchFamily="34" charset="0"/>
                <a:cs typeface="Arial" pitchFamily="34" charset="0"/>
              </a:rPr>
              <a:t>	10,000,000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أوامر الدفع</a:t>
            </a:r>
          </a:p>
          <a:p>
            <a:r>
              <a:rPr lang="ar-SA" sz="2400" dirty="0" smtClean="0">
                <a:latin typeface="Arial" pitchFamily="34" charset="0"/>
                <a:cs typeface="Arial" pitchFamily="34" charset="0"/>
              </a:rPr>
              <a:t>2 – في 1 / 2 وعند ورود إشعار من وزارة المالية بما يفيد فتح الاعتماد يحرر إذن تسوية بالقيد التالي :</a:t>
            </a:r>
          </a:p>
          <a:p>
            <a:r>
              <a:rPr lang="ar-SA" sz="2400" dirty="0" smtClean="0">
                <a:latin typeface="Arial" pitchFamily="34" charset="0"/>
                <a:cs typeface="Arial" pitchFamily="34" charset="0"/>
              </a:rPr>
              <a:t>10,000,000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أوامر الدفع</a:t>
            </a:r>
          </a:p>
          <a:p>
            <a:r>
              <a:rPr lang="ar-SA" sz="2400" dirty="0" smtClean="0">
                <a:latin typeface="Arial" pitchFamily="34" charset="0"/>
                <a:cs typeface="Arial" pitchFamily="34" charset="0"/>
              </a:rPr>
              <a:t>	10,000,000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جاري وزارة المالية</a:t>
            </a:r>
          </a:p>
          <a:p>
            <a:r>
              <a:rPr lang="ar-SA" sz="2400" dirty="0" smtClean="0">
                <a:latin typeface="Arial" pitchFamily="34" charset="0"/>
                <a:cs typeface="Arial" pitchFamily="34" charset="0"/>
              </a:rPr>
              <a:t>3 – في 1 / 6 وعند ورود أجهزة ومعدات بما قيمته 7,000,000 ريال يتم تسوية حساب العهد (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 بالمبلغ بالقيد التالي :</a:t>
            </a:r>
          </a:p>
          <a:p>
            <a:r>
              <a:rPr lang="ar-SA" sz="2400" dirty="0" smtClean="0">
                <a:latin typeface="Arial" pitchFamily="34" charset="0"/>
                <a:cs typeface="Arial" pitchFamily="34" charset="0"/>
              </a:rPr>
              <a:t>7,000,000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المصروفات – البند المختص</a:t>
            </a:r>
          </a:p>
          <a:p>
            <a:r>
              <a:rPr lang="ar-SA" sz="2400" dirty="0" smtClean="0">
                <a:latin typeface="Arial" pitchFamily="34" charset="0"/>
                <a:cs typeface="Arial" pitchFamily="34" charset="0"/>
              </a:rPr>
              <a:t>	7,000,000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العهد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endParaRPr lang="ar-SA" sz="2400" dirty="0" smtClean="0">
              <a:latin typeface="Arial" pitchFamily="34" charset="0"/>
              <a:cs typeface="Arial" pitchFamily="34" charset="0"/>
            </a:endParaRPr>
          </a:p>
          <a:p>
            <a:r>
              <a:rPr lang="ar-SA" sz="2400" dirty="0" smtClean="0">
                <a:latin typeface="Arial" pitchFamily="34" charset="0"/>
                <a:cs typeface="Arial" pitchFamily="34" charset="0"/>
              </a:rPr>
              <a:t>4 – في 30 / 6 ولأن السنة المالية انتهت دون ورود باقي الأجهزة والمعدات وبما قيمته 3,000,000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المصروفات – البنود المختصة</a:t>
            </a:r>
          </a:p>
          <a:p>
            <a:r>
              <a:rPr lang="ar-SA" sz="2400" dirty="0" smtClean="0">
                <a:latin typeface="Arial" pitchFamily="34" charset="0"/>
                <a:cs typeface="Arial" pitchFamily="34" charset="0"/>
              </a:rPr>
              <a:t>	3,000,000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الأمانات – مقابل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قائمة</a:t>
            </a:r>
          </a:p>
          <a:p>
            <a:endParaRPr lang="ar-SA"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1000" y="533400"/>
            <a:ext cx="8305800" cy="5632311"/>
          </a:xfrm>
          <a:prstGeom prst="rect">
            <a:avLst/>
          </a:prstGeom>
          <a:noFill/>
        </p:spPr>
        <p:txBody>
          <a:bodyPr wrap="square" rtlCol="1">
            <a:spAutoFit/>
          </a:bodyPr>
          <a:lstStyle/>
          <a:p>
            <a:r>
              <a:rPr lang="ar-SA" sz="2400" dirty="0" smtClean="0">
                <a:latin typeface="Arial" pitchFamily="34" charset="0"/>
                <a:cs typeface="Arial" pitchFamily="34" charset="0"/>
              </a:rPr>
              <a:t>5 – في 1 / 8 وعند ورود بعض الأجهزة والمعدات في السنة المالية التالية للسنة التي فتح </a:t>
            </a:r>
            <a:r>
              <a:rPr lang="ar-SA" sz="2400" dirty="0" err="1" smtClean="0">
                <a:latin typeface="Arial" pitchFamily="34" charset="0"/>
                <a:cs typeface="Arial" pitchFamily="34" charset="0"/>
              </a:rPr>
              <a:t>بها</a:t>
            </a:r>
            <a:r>
              <a:rPr lang="ar-SA" sz="2400" dirty="0" smtClean="0">
                <a:latin typeface="Arial" pitchFamily="34" charset="0"/>
                <a:cs typeface="Arial" pitchFamily="34" charset="0"/>
              </a:rPr>
              <a:t> الاعتماد ، يتم تسوية العهد (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 مقابل الإزالة من حساب الأمانات ( مقابل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قائمة ) ، وذلك بالقيد التالي :</a:t>
            </a:r>
          </a:p>
          <a:p>
            <a:r>
              <a:rPr lang="ar-SA" sz="2400" dirty="0" smtClean="0">
                <a:latin typeface="Arial" pitchFamily="34" charset="0"/>
                <a:cs typeface="Arial" pitchFamily="34" charset="0"/>
              </a:rPr>
              <a:t>2,000,000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الأمانات المتنوعة – مقابل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قائمة</a:t>
            </a:r>
          </a:p>
          <a:p>
            <a:r>
              <a:rPr lang="ar-SA" sz="2400" dirty="0" smtClean="0">
                <a:latin typeface="Arial" pitchFamily="34" charset="0"/>
                <a:cs typeface="Arial" pitchFamily="34" charset="0"/>
              </a:rPr>
              <a:t>	2,000,000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العهد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endParaRPr lang="ar-SA" sz="2400" dirty="0" smtClean="0">
              <a:latin typeface="Arial" pitchFamily="34" charset="0"/>
              <a:cs typeface="Arial" pitchFamily="34" charset="0"/>
            </a:endParaRPr>
          </a:p>
          <a:p>
            <a:r>
              <a:rPr lang="ar-SA" sz="2400" dirty="0" smtClean="0">
                <a:latin typeface="Arial" pitchFamily="34" charset="0"/>
                <a:cs typeface="Arial" pitchFamily="34" charset="0"/>
              </a:rPr>
              <a:t>6 – في 15 / 9 وعند إلغاء باقي الاعتماد والبالغ 1,000,000 ريال يضاف المبلغ لكل من حساب جاري وزارة المالية وحساب الإيرادات المتنوعة وكذلك تسوية حساب العهد (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 مقابل الإزالة من حساب الأمانات (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قائمة ) :</a:t>
            </a:r>
          </a:p>
          <a:p>
            <a:r>
              <a:rPr lang="ar-SA" sz="2400" dirty="0" smtClean="0">
                <a:latin typeface="Arial" pitchFamily="34" charset="0"/>
                <a:cs typeface="Arial" pitchFamily="34" charset="0"/>
              </a:rPr>
              <a:t>	مذكورين</a:t>
            </a:r>
          </a:p>
          <a:p>
            <a:r>
              <a:rPr lang="ar-SA" sz="2400" dirty="0" smtClean="0">
                <a:latin typeface="Arial" pitchFamily="34" charset="0"/>
                <a:cs typeface="Arial" pitchFamily="34" charset="0"/>
              </a:rPr>
              <a:t>1,000,000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جاري وزارة المالية</a:t>
            </a:r>
          </a:p>
          <a:p>
            <a:r>
              <a:rPr lang="ar-SA" sz="2400" dirty="0" smtClean="0">
                <a:latin typeface="Arial" pitchFamily="34" charset="0"/>
                <a:cs typeface="Arial" pitchFamily="34" charset="0"/>
              </a:rPr>
              <a:t>1,000,000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الأمانات – مقابل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r>
              <a:rPr lang="ar-SA" sz="2400" dirty="0" smtClean="0">
                <a:latin typeface="Arial" pitchFamily="34" charset="0"/>
                <a:cs typeface="Arial" pitchFamily="34" charset="0"/>
              </a:rPr>
              <a:t> قائمة</a:t>
            </a:r>
          </a:p>
          <a:p>
            <a:r>
              <a:rPr lang="ar-SA" sz="2400" dirty="0" smtClean="0">
                <a:latin typeface="Arial" pitchFamily="34" charset="0"/>
                <a:cs typeface="Arial" pitchFamily="34" charset="0"/>
              </a:rPr>
              <a:t>		مذكورين</a:t>
            </a:r>
          </a:p>
          <a:p>
            <a:r>
              <a:rPr lang="ar-SA" sz="2400" dirty="0" smtClean="0">
                <a:latin typeface="Arial" pitchFamily="34" charset="0"/>
                <a:cs typeface="Arial" pitchFamily="34" charset="0"/>
              </a:rPr>
              <a:t>	1,000,000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الإيرادات المتنوعة</a:t>
            </a:r>
          </a:p>
          <a:p>
            <a:r>
              <a:rPr lang="ar-SA" sz="2400" dirty="0" smtClean="0">
                <a:latin typeface="Arial" pitchFamily="34" charset="0"/>
                <a:cs typeface="Arial" pitchFamily="34" charset="0"/>
              </a:rPr>
              <a:t>	1,000,000 </a:t>
            </a:r>
            <a:r>
              <a:rPr lang="ar-SA" sz="2400" dirty="0" err="1" smtClean="0">
                <a:latin typeface="Arial" pitchFamily="34" charset="0"/>
                <a:cs typeface="Arial" pitchFamily="34" charset="0"/>
              </a:rPr>
              <a:t>حـ</a:t>
            </a:r>
            <a:r>
              <a:rPr lang="ar-SA" sz="2400" dirty="0" smtClean="0">
                <a:latin typeface="Arial" pitchFamily="34" charset="0"/>
                <a:cs typeface="Arial" pitchFamily="34" charset="0"/>
              </a:rPr>
              <a:t> / العهد – </a:t>
            </a:r>
            <a:r>
              <a:rPr lang="ar-SA" sz="2400" dirty="0" err="1" smtClean="0">
                <a:latin typeface="Arial" pitchFamily="34" charset="0"/>
                <a:cs typeface="Arial" pitchFamily="34" charset="0"/>
              </a:rPr>
              <a:t>اعتمادات</a:t>
            </a:r>
            <a:r>
              <a:rPr lang="ar-SA" sz="2400" dirty="0" smtClean="0">
                <a:latin typeface="Arial" pitchFamily="34" charset="0"/>
                <a:cs typeface="Arial" pitchFamily="34" charset="0"/>
              </a:rPr>
              <a:t> </a:t>
            </a:r>
            <a:r>
              <a:rPr lang="ar-SA" sz="2400" dirty="0" err="1" smtClean="0">
                <a:latin typeface="Arial" pitchFamily="34" charset="0"/>
                <a:cs typeface="Arial" pitchFamily="34" charset="0"/>
              </a:rPr>
              <a:t>مستندية</a:t>
            </a:r>
            <a:endParaRPr lang="ar-SA"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3" descr="Funny11.jpg"/>
          <p:cNvPicPr>
            <a:picLocks noChangeAspect="1"/>
          </p:cNvPicPr>
          <p:nvPr/>
        </p:nvPicPr>
        <p:blipFill>
          <a:blip r:embed="rId2"/>
          <a:stretch>
            <a:fillRect/>
          </a:stretch>
        </p:blipFill>
        <p:spPr>
          <a:xfrm>
            <a:off x="10884" y="0"/>
            <a:ext cx="9133115" cy="6858000"/>
          </a:xfrm>
          <a:prstGeom prst="rect">
            <a:avLst/>
          </a:prstGeom>
        </p:spPr>
      </p:pic>
      <p:sp>
        <p:nvSpPr>
          <p:cNvPr id="3" name="مستطيل مستدير الزوايا 2"/>
          <p:cNvSpPr/>
          <p:nvPr/>
        </p:nvSpPr>
        <p:spPr>
          <a:xfrm rot="21163598">
            <a:off x="439115" y="788363"/>
            <a:ext cx="3929090" cy="5072098"/>
          </a:xfrm>
          <a:prstGeom prst="roundRect">
            <a:avLst>
              <a:gd name="adj" fmla="val 15559"/>
            </a:avLst>
          </a:prstGeom>
          <a:solidFill>
            <a:schemeClr val="lt1">
              <a:alpha val="38000"/>
            </a:schemeClr>
          </a:solidFill>
          <a:ln>
            <a:solidFill>
              <a:schemeClr val="accent1"/>
            </a:solidFill>
          </a:ln>
          <a:effectLst>
            <a:outerShdw dist="749300" dir="6300000" sx="1000" sy="1000" algn="ctr" rotWithShape="0">
              <a:srgbClr val="000000">
                <a:alpha val="43137"/>
              </a:srgbClr>
            </a:outerShdw>
            <a:reflection blurRad="6350" stA="50000" endA="300" endPos="55000" dir="5400000" sy="-100000" algn="bl" rotWithShape="0"/>
          </a:effectLst>
        </p:spPr>
        <p:style>
          <a:lnRef idx="2">
            <a:schemeClr val="accent2"/>
          </a:lnRef>
          <a:fillRef idx="1">
            <a:schemeClr val="lt1"/>
          </a:fillRef>
          <a:effectRef idx="0">
            <a:schemeClr val="accent2"/>
          </a:effectRef>
          <a:fontRef idx="minor">
            <a:schemeClr val="dk1"/>
          </a:fontRef>
        </p:style>
        <p:txBody>
          <a:bodyPr rtlCol="1" anchor="ctr"/>
          <a:lstStyle/>
          <a:p>
            <a:pPr algn="ctr"/>
            <a:endParaRPr lang="ar-SA" dirty="0">
              <a:solidFill>
                <a:srgbClr val="C00000"/>
              </a:solidFill>
            </a:endParaRPr>
          </a:p>
        </p:txBody>
      </p:sp>
      <p:sp>
        <p:nvSpPr>
          <p:cNvPr id="4" name="مربع نص 3"/>
          <p:cNvSpPr txBox="1"/>
          <p:nvPr/>
        </p:nvSpPr>
        <p:spPr>
          <a:xfrm rot="21088161">
            <a:off x="566206" y="1114378"/>
            <a:ext cx="3588689" cy="3970318"/>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SA" sz="36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إعداد :</a:t>
            </a:r>
          </a:p>
          <a:p>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إيلاف </a:t>
            </a:r>
            <a:r>
              <a:rPr lang="ar-SA" sz="36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المقوشي</a:t>
            </a:r>
            <a:endPar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endParaRPr>
          </a:p>
          <a:p>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سارة </a:t>
            </a:r>
            <a:r>
              <a:rPr lang="ar-SA" sz="36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الزيد</a:t>
            </a:r>
            <a:endPar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endParaRPr>
          </a:p>
          <a:p>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شذى </a:t>
            </a:r>
            <a:r>
              <a:rPr lang="ar-SA" sz="36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القحطاني</a:t>
            </a:r>
            <a:endPar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endParaRPr>
          </a:p>
          <a:p>
            <a:endPar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endParaRPr>
          </a:p>
          <a:p>
            <a:r>
              <a:rPr lang="ar-SA" sz="36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إشراف :</a:t>
            </a:r>
          </a:p>
          <a:p>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 أ . </a:t>
            </a:r>
            <a:r>
              <a:rPr lang="ar-SA" sz="3600"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لمياء</a:t>
            </a:r>
            <a:r>
              <a:rPr lang="ar-SA" sz="3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rPr>
              <a:t> البنيان</a:t>
            </a:r>
            <a:endParaRPr lang="ar-SA" sz="36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228600">
                  <a:schemeClr val="bg1">
                    <a:alpha val="40000"/>
                  </a:schemeClr>
                </a:glow>
                <a:reflection blurRad="12700" stA="50000" endPos="50000" dist="5000" dir="5400000" sy="-100000" rotWithShape="0"/>
              </a:effectLst>
            </a:endParaRPr>
          </a:p>
        </p:txBody>
      </p:sp>
      <p:sp>
        <p:nvSpPr>
          <p:cNvPr id="5" name="مربع نص 4"/>
          <p:cNvSpPr txBox="1"/>
          <p:nvPr/>
        </p:nvSpPr>
        <p:spPr>
          <a:xfrm>
            <a:off x="6248400" y="228600"/>
            <a:ext cx="2590800" cy="954107"/>
          </a:xfrm>
          <a:prstGeom prst="rect">
            <a:avLst/>
          </a:prstGeom>
          <a:noFill/>
        </p:spPr>
        <p:txBody>
          <a:bodyPr wrap="square" rtlCol="1">
            <a:spAutoFit/>
          </a:bodyPr>
          <a:lstStyle/>
          <a:p>
            <a:pPr algn="ctr"/>
            <a:r>
              <a:rPr lang="ar-SA"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0000">
                      <a:alpha val="60000"/>
                    </a:srgbClr>
                  </a:glow>
                  <a:innerShdw blurRad="63500" dist="50800" dir="16200000">
                    <a:prstClr val="black">
                      <a:alpha val="50000"/>
                    </a:prstClr>
                  </a:innerShdw>
                </a:effectLst>
              </a:rPr>
              <a:t>شكراً لحسن استماعكم</a:t>
            </a:r>
            <a:endParaRPr lang="ar-SA"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0000">
                    <a:alpha val="60000"/>
                  </a:srgbClr>
                </a:glow>
                <a:innerShdw blurRad="63500" dist="50800" dir="16200000">
                  <a:prstClr val="black">
                    <a:alpha val="50000"/>
                  </a:prstClr>
                </a:inn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9600" y="457200"/>
            <a:ext cx="8001000" cy="2092881"/>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3 – </a:t>
            </a:r>
            <a:r>
              <a:rPr lang="ar-SA" sz="2800" b="1" dirty="0">
                <a:latin typeface="Times New Roman" pitchFamily="18" charset="0"/>
                <a:cs typeface="Times New Roman" pitchFamily="18" charset="0"/>
              </a:rPr>
              <a:t>يتم إعادة صرف هذه المبالغ لأصحابها خلال السنة المالية بموجب طلبات تقدم من أصحاب الاستحقاق، وعند صرف تلك المبالغ تزال من حساب الأمانات ( مرتجع رواتب ) وذلك بموجب أمر اعتماد صرف يكون القيد من واقعه :</a:t>
            </a:r>
            <a:endParaRPr lang="en-US" sz="2800" b="1" dirty="0">
              <a:latin typeface="Times New Roman" pitchFamily="18" charset="0"/>
              <a:cs typeface="Times New Roman" pitchFamily="18" charset="0"/>
            </a:endParaRPr>
          </a:p>
          <a:p>
            <a:endParaRPr lang="ar-SA" dirty="0"/>
          </a:p>
        </p:txBody>
      </p:sp>
      <p:graphicFrame>
        <p:nvGraphicFramePr>
          <p:cNvPr id="3" name="جدول 2"/>
          <p:cNvGraphicFramePr>
            <a:graphicFrameLocks noGrp="1"/>
          </p:cNvGraphicFramePr>
          <p:nvPr/>
        </p:nvGraphicFramePr>
        <p:xfrm>
          <a:off x="762000" y="2209800"/>
          <a:ext cx="7773670" cy="841248"/>
        </p:xfrm>
        <a:graphic>
          <a:graphicData uri="http://schemas.openxmlformats.org/drawingml/2006/table">
            <a:tbl>
              <a:tblPr rtl="1"/>
              <a:tblGrid>
                <a:gridCol w="1271591"/>
                <a:gridCol w="1231454"/>
                <a:gridCol w="5270625"/>
              </a:tblGrid>
              <a:tr h="0">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الأمانات ( مرتجع رواتب )</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4" name="مربع نص 3"/>
          <p:cNvSpPr txBox="1"/>
          <p:nvPr/>
        </p:nvSpPr>
        <p:spPr>
          <a:xfrm>
            <a:off x="838200" y="3200400"/>
            <a:ext cx="7772400" cy="1231106"/>
          </a:xfrm>
          <a:prstGeom prst="rect">
            <a:avLst/>
          </a:prstGeom>
          <a:noFill/>
        </p:spPr>
        <p:txBody>
          <a:bodyPr wrap="square" rtlCol="1">
            <a:spAutoFit/>
          </a:bodyPr>
          <a:lstStyle/>
          <a:p>
            <a:r>
              <a:rPr lang="ar-SA" sz="2800" b="1" dirty="0">
                <a:solidFill>
                  <a:srgbClr val="00B050"/>
                </a:solidFill>
                <a:latin typeface="Times New Roman" pitchFamily="18" charset="0"/>
                <a:cs typeface="Times New Roman" pitchFamily="18" charset="0"/>
              </a:rPr>
              <a:t>4 – </a:t>
            </a:r>
            <a:r>
              <a:rPr lang="ar-SA" sz="2800" b="1" dirty="0">
                <a:latin typeface="Times New Roman" pitchFamily="18" charset="0"/>
                <a:cs typeface="Times New Roman" pitchFamily="18" charset="0"/>
              </a:rPr>
              <a:t>عند صرف الحوالة من صندوق الجهة الحكومية يحرر إذن تسوية يكون القيد من واقعه:</a:t>
            </a:r>
            <a:endParaRPr lang="en-US" sz="2800" b="1" dirty="0">
              <a:latin typeface="Times New Roman" pitchFamily="18" charset="0"/>
              <a:cs typeface="Times New Roman" pitchFamily="18" charset="0"/>
            </a:endParaRPr>
          </a:p>
          <a:p>
            <a:endParaRPr lang="ar-SA" dirty="0"/>
          </a:p>
        </p:txBody>
      </p:sp>
      <p:graphicFrame>
        <p:nvGraphicFramePr>
          <p:cNvPr id="5" name="جدول 4"/>
          <p:cNvGraphicFramePr>
            <a:graphicFrameLocks noGrp="1"/>
          </p:cNvGraphicFramePr>
          <p:nvPr/>
        </p:nvGraphicFramePr>
        <p:xfrm>
          <a:off x="914400" y="4191000"/>
          <a:ext cx="7697470" cy="841248"/>
        </p:xfrm>
        <a:graphic>
          <a:graphicData uri="http://schemas.openxmlformats.org/drawingml/2006/table">
            <a:tbl>
              <a:tblPr rtl="1"/>
              <a:tblGrid>
                <a:gridCol w="1259126"/>
                <a:gridCol w="1219383"/>
                <a:gridCol w="5218961"/>
              </a:tblGrid>
              <a:tr h="841248">
                <a:tc>
                  <a:txBody>
                    <a:bodyPr/>
                    <a:lstStyle/>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endParaRPr lang="ar-SA" sz="2400" b="1" dirty="0">
                        <a:latin typeface="Calibri"/>
                        <a:ea typeface="Calibri"/>
                        <a:cs typeface="Arial"/>
                      </a:endParaRPr>
                    </a:p>
                    <a:p>
                      <a:pPr marL="0" marR="0" algn="r" rtl="1">
                        <a:lnSpc>
                          <a:spcPct val="115000"/>
                        </a:lnSpc>
                        <a:spcBef>
                          <a:spcPts val="0"/>
                        </a:spcBef>
                        <a:spcAft>
                          <a:spcPts val="0"/>
                        </a:spcAft>
                      </a:pPr>
                      <a:r>
                        <a:rPr lang="en-US" sz="2400" b="1" dirty="0">
                          <a:latin typeface="Calibri"/>
                          <a:ea typeface="Calibri"/>
                          <a:cs typeface="Arial"/>
                        </a:rPr>
                        <a:t>XXX</a:t>
                      </a: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rtl="1">
                        <a:lnSpc>
                          <a:spcPct val="115000"/>
                        </a:lnSpc>
                        <a:spcBef>
                          <a:spcPts val="0"/>
                        </a:spcBef>
                        <a:spcAft>
                          <a:spcPts val="0"/>
                        </a:spcAft>
                      </a:pPr>
                      <a:r>
                        <a:rPr lang="ar-SA" sz="2400" b="1" dirty="0">
                          <a:latin typeface="Calibri"/>
                          <a:ea typeface="Calibri"/>
                          <a:cs typeface="Arial"/>
                        </a:rPr>
                        <a:t>حـ / الحوالات</a:t>
                      </a:r>
                      <a:endParaRPr lang="en-US" sz="2400" b="1" dirty="0">
                        <a:latin typeface="Calibri"/>
                        <a:ea typeface="Calibri"/>
                        <a:cs typeface="Arial"/>
                      </a:endParaRPr>
                    </a:p>
                    <a:p>
                      <a:pPr marL="0" marR="0" algn="r" rtl="1">
                        <a:lnSpc>
                          <a:spcPct val="115000"/>
                        </a:lnSpc>
                        <a:spcBef>
                          <a:spcPts val="0"/>
                        </a:spcBef>
                        <a:spcAft>
                          <a:spcPts val="0"/>
                        </a:spcAft>
                      </a:pPr>
                      <a:r>
                        <a:rPr lang="ar-SA" sz="2400" b="1" dirty="0">
                          <a:latin typeface="Calibri"/>
                          <a:ea typeface="Calibri"/>
                          <a:cs typeface="Arial"/>
                        </a:rPr>
                        <a:t>حـ / الصندوق</a:t>
                      </a:r>
                      <a:endParaRPr lang="en-US" sz="2400" b="1" dirty="0">
                        <a:latin typeface="Calibri"/>
                        <a:ea typeface="Calibri"/>
                        <a:cs typeface="Arial"/>
                      </a:endParaRPr>
                    </a:p>
                  </a:txBody>
                  <a:tcPr marL="68580" marR="68580"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7" name="مربع نص 6"/>
          <p:cNvSpPr txBox="1"/>
          <p:nvPr/>
        </p:nvSpPr>
        <p:spPr>
          <a:xfrm>
            <a:off x="990600" y="5029200"/>
            <a:ext cx="7620000" cy="1661993"/>
          </a:xfrm>
          <a:prstGeom prst="rect">
            <a:avLst/>
          </a:prstGeom>
          <a:noFill/>
        </p:spPr>
        <p:txBody>
          <a:bodyPr wrap="square" rtlCol="1">
            <a:spAutoFit/>
          </a:bodyPr>
          <a:lstStyle/>
          <a:p>
            <a:r>
              <a:rPr lang="ar-SA" sz="2800" b="1" dirty="0">
                <a:latin typeface="Times New Roman" pitchFamily="18" charset="0"/>
                <a:cs typeface="Times New Roman" pitchFamily="18" charset="0"/>
              </a:rPr>
              <a:t>وإذا تخلف بعض الموظفين عن استلام رواتبهم للشهر الأخير من السنة المالية ولم يتم صرفها تورد ضمن إيداعات السنة المالية الخاصة بها وتعلى في حساب الأمانات ( مرتجع رواتب )</a:t>
            </a:r>
            <a:endParaRPr lang="en-US" sz="28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9D96B7D3AA104F813A074DB2CAE9CA" ma:contentTypeVersion="1" ma:contentTypeDescription="Create a new document." ma:contentTypeScope="" ma:versionID="dd4224f469c21890b51a2bd4ef5045a1">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C5BB72D-B8A8-4DA0-A9A4-CBF527B33C53}"/>
</file>

<file path=customXml/itemProps2.xml><?xml version="1.0" encoding="utf-8"?>
<ds:datastoreItem xmlns:ds="http://schemas.openxmlformats.org/officeDocument/2006/customXml" ds:itemID="{6BA41537-D6C7-4CCF-A2A1-2A7128721362}"/>
</file>

<file path=customXml/itemProps3.xml><?xml version="1.0" encoding="utf-8"?>
<ds:datastoreItem xmlns:ds="http://schemas.openxmlformats.org/officeDocument/2006/customXml" ds:itemID="{06D04CC2-FDA7-4130-A623-AD38B87F7089}"/>
</file>

<file path=docProps/app.xml><?xml version="1.0" encoding="utf-8"?>
<Properties xmlns="http://schemas.openxmlformats.org/officeDocument/2006/extended-properties" xmlns:vt="http://schemas.openxmlformats.org/officeDocument/2006/docPropsVTypes">
  <Template>Aspect</Template>
  <TotalTime>675</TotalTime>
  <Words>6512</Words>
  <Application>Microsoft Office PowerPoint</Application>
  <PresentationFormat>عرض على الشاشة (3:4)‏</PresentationFormat>
  <Paragraphs>1123</Paragraphs>
  <Slides>83</Slides>
  <Notes>2</Notes>
  <HiddenSlides>0</HiddenSlides>
  <MMClips>0</MMClips>
  <ScaleCrop>false</ScaleCrop>
  <HeadingPairs>
    <vt:vector size="4" baseType="variant">
      <vt:variant>
        <vt:lpstr>سمة</vt:lpstr>
      </vt:variant>
      <vt:variant>
        <vt:i4>1</vt:i4>
      </vt:variant>
      <vt:variant>
        <vt:lpstr>عناوين الشرائح</vt:lpstr>
      </vt:variant>
      <vt:variant>
        <vt:i4>83</vt:i4>
      </vt:variant>
    </vt:vector>
  </HeadingPairs>
  <TitlesOfParts>
    <vt:vector size="84" baseType="lpstr">
      <vt:lpstr>واجهة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العهد تحت التحصيل : يتم استخدام حساب العهد تحت التحصيل للمتابعة والمراقبة على الديون المستحقة للجهة الحكومية , حيث يقيد في هذا الحساب المبالغ المصروفة على ذمة تحصيلها من الغير وكذلك المبالغ التي يتقرر تحصيلها من الغير, سواء كان من الأفراد أو الهيئات , حكومية أوغير حكومية , ومن أمثلة ذلك مايلي:</vt:lpstr>
      <vt:lpstr>الشريحة 35</vt:lpstr>
      <vt:lpstr>(2) المبالغ التي يتم صرفها دون وجه حق:   أ /  عند صرف المبالغ لأحد الموظفين دون وجه حق نتيجة خطأ في تدقيق أو احتساب بعض البدلات بأكثر من المستحق أو الاكتشاف أن بعض هذه البدلات سبق صرفها من قبل , فينبغي عند اكتشاف الخطأمطالبة الموظف بتوريد المبلغ فوراً , وفي حالة تعذر ذلك لسبب أو لآخر, يجب على الإدارة المالية في الجهة الحكومية تحرير إذن تسوية يكون القيد من واقعه: </vt:lpstr>
      <vt:lpstr>الشريحة 37</vt:lpstr>
      <vt:lpstr>  الحالة الثانية والثالثة:</vt:lpstr>
      <vt:lpstr>(3) عجز الصندوق : إذا ظهر عجز لدي أمين الصندوق أثناء جرد الصندوق  لدى الجهة الحكومية, فإن ذلك يتطلب إجراء التحقيق الإداري اللازم لمعرفة أسباب العجز, وتوقيع الجزاء عند ثبوت الاهمال من قبل أمين الصندوق. فعند قيام أمين الصندوق بسداد قيمة العجز فوراً أثناء الجرد, فيكتفى بإثبات ذلك في محضر الجرد بمعنى أن المبلغ لن يقيد بالدفاتر المحاسبية ولن يحرر عنه إذن تسوية بل يثبت فقط في محضر الجرد.   أ / وعندما يعتذر على أمين الصندوق سداد قيمة العجز فوراً فإن على الإدارة المالية أن تثبت المبلغ عهدة على أمين الصندوق ويحرر بذلك إذن تسوية يكون القيد من واقعه: </vt:lpstr>
      <vt:lpstr>الشريحة 40</vt:lpstr>
      <vt:lpstr>(4)التعويضات التي يطالب بها المتعهد أو المقاول :  يجوز للجهة الحكومية أن تطالب المتعهد أو المقاول لقاء الضرر الذي يلحق بها نتيجة لإخلال المتعهد او المقاول في تنفيذ التزاماته, ومن صور التعويضات: الفرق بين قيمة العقد المتفق عليه عليه وقيمة العقد الذي تم تنفيذه على حساب المتعاقد وتكاليف الإشراف على التنفيذ خلال مدة تأخير تنفيذ العقد.   (أ) فعندما يتأخر أحد المتعهدين أو المقاولين عن تنفيذ التزاماته التي تعاقد عليها أو قصر في تنفيذ المقاولة التي التزم بها وأضطرت الجهة الحكومية إلى التعاقد مع متعهد آخر, فعند صرف قيمة العقد إلى المتعهد أو المقاول الثاني, فإن على الإدارة المالية ان تحرر أمر اعتماد صرف يكون القيد من واقعه:</vt:lpstr>
      <vt:lpstr>(ب) وعند حسم المبلغ عن طريق الاستقطاع من استحقاقات المتعهد أو المقاول لدى الجهة الحكومية فإن على الإدارة المالية تحرير أمر اعتماد صرف يكون القيد من واقعه:</vt:lpstr>
      <vt:lpstr>الشريحة 43</vt:lpstr>
      <vt:lpstr>(7)المبيعات الحكومية على أقساط: إذا تم اتفاق أحد الموظفين في الجهة الحكومية على شراء سيارة أو أشياء أخرى على أن يتم خصم ثمنها من رواتبه على أقساط شهرية, فعند إتمام عملية البيع تقوم الإدارة المالية بتحرير إذن تسوية يكون القيد من واقعه:</vt:lpstr>
      <vt:lpstr>وإجراءات فتح الاعتمادات المستندية تتمثل في الآتي : (1) الإجراءات في الجهات الحكومية: عندما ترغب إحدى الجهات الحكومية فتح اعتماد مستندي نتيجة للتعاقد مع شركة أجنبية سواء لشراء معدات أو بناء إنشاءات, يجب عليها مراعاة إجراءات فتح الاعتمادات المستندية الآتية: -- عند تتوفر المبررات النظامية لفتح اعتماد مستندي خارجي لا يمكن تسديد قيمته مباشرة, تقوم الجهة المعنية بتعبئة طلب فتح اعتماد (نموذج رقم 11)وإتباع الإجراءات التالية: (أ) تقوم الجهة بتحرير أمر اعتماد صرف تخصم بموجبه قيمة الاعتماد المستندي على حساب العهد (اعتمادات مستندية), وذلك بعد  الارتباط على البند المختص بكامل قيمة الاعتماد ويحرر مقابله أمر دفع على وزارة المالبة وذلك وفق القيد التالي:    </vt:lpstr>
      <vt:lpstr>   (ب) يرسل أمر الدفع إلى وزارة المالية (الإدارة العامة للحسابات ) مرفقاً بنموذج طلب فتح الاعتماد(نموذج رقم11)بعد استكمال المعلومات الواردة به وتوقيعه من المختصين. ويتعين على الوزارات والمصالح صاحبة الشأن أن تقرر في جميع الطلبات المقدمة إلى وزارة المالبة بشأن الصرف أو فتح الاعتمادات المستندية في الخارج إن كان اعتماد البند المختص بالميزانية يسمح بذلك.   (ج) عندما يصل إشعار وزارة المالية إلى الجهة المعنية التي طلبت فتح الاعتماد المستندي بما يفيد فتح الاعتماد, إعداد إذن تسوية لإزالة المبلغ من حساب أوامر الدفع مقابل سداده لحساب جاري وزارة المالية وذلك وفق القيد التالي:</vt:lpstr>
      <vt:lpstr>      - وإذا رغبت  إحدى الجهات في إجراء تعديل في الاعتمادات المستندية التي سبق فتحها بناء على طلبها سواء كان ذلك بزيادة قيمة الاعتماد أو تخفيضه أو إلغائه أو مد صلاحية الصرف منهأو تعديل شروط, تقوم بالكتابة إلى وزارة المالية لإبلاغ مؤسسة النقد العربي السعودي بذلك على أن يراعى في حالة زيادة قيمة الاعتماد تحرير أمر دفع بقيمة الزيادة بموجب أمر اعتماد صرف يخصم بقيمته على حساب العهد اعتمادات مستندية وذلك وفق القيد التالي:      أما إذا تقرر تخفيض أو إلغاء الاعتماد فيراعى عند ورود إشعار وزارة المالية لتنفيذ ذلك إعداد إذن تسوية تخصم بموجبه القيمة المنخفضة أو الملغاة على حساب جاري وزارة المالية مقابل تسديد العهد إعتمادات مستندية وذلك وفق القيد التالي:         </vt:lpstr>
      <vt:lpstr>ثم يتم تسديدها خصماً على اعتمادات السنة المذالية التي ترد مستندات تسديد قيمة الاعتمادات أو جزء منها خلالها ويتم ذلك بإعداد إذن تسوية تخصم بموجبه قيمة الاعتمادات التي وردت مستنداتها من حساب الأمانات(مقابل اعتمادات مستندية قائمة) وتسديد العهد اعتمادات مستندية وذلك وفق القيد التالي:          </vt:lpstr>
      <vt:lpstr>    أما إذا  تقرر تخفيض أو إلغاء الاعتماد فيراعى عند ورود إشعار من وزارة المالية بتنفيذ ذلك إعداد إذن تسوية تخصم بموجبه القيمة المخفضة أو الملغاة على حساب جاري وزارة المالية وعلى حساب الأمانات – مقابل اعتمادات مستندية قائمة وذلك مقابل إضافتها إلى ﺤ/ الإيرادات المتنوعة,وإلى حساب العهد اعتمادات مستندية على التوالي , وذلك وفق القيد التالي:       (2) الإجراءات في وزارة المالية ومؤسسة النقد : الإجراءات التي تتخذ لفتح الاعتمادات المستندية في وزارة المالية ومؤسسة النقد العربي السعودي مايلي : - عند وصول مستندات طلب فتح الاعتماد إلى وزارة المالية(الإدارة العامة للحسابات) يقوم الموظف المختص بتدقيق طلب فتح الاعتماد وكذلك أمر الدفع للتحقق من استكمال المعلومات الواردة في نموذج طلب فتح الاعتماد ومن صحة العملة المحلية والأجنبية المثبتة بأمر الدفع والقيمة المعادلة لها ثم إبلاغ ذلك إلى المؤسسة النقد العربيالسعودي لاتخاذ اللازم وإخطار الجهة المعنية بصورة مما يحور للمؤسسة في هذا الشان. </vt:lpstr>
      <vt:lpstr>- لدى استلام مؤسسة النقد لهذا الخطاب مرفقاً به نموذج طلب فتح الاعتماد وكافة البيانات المطلوبة لهذا الغرض تقوم بتدقيقه ومراجعته وفق القواعد البنكية للاعتمادات المستندية ثم تعمد أحد مراسليها بفتح الاعتماد وبعد حجز قيمته في حساب التأمينات مقابل اعتمادات مستندية خصماً على حساب جاري الحكومة وذلك بالقيد التالي في دفاتر المؤسسة:      - عند ورود مايفيد فتح الاعتماد من قبل مؤسسة النقد تقوم الإدارة العامة للحسابات  بإبلاغ الجهة المعنية بذلك. - يخصص في الإدارة العامة للحسابات ملف مستقل لكل اعتماد يحفظ فيه نسخة من نموذج طلب فتح الاعتماد ونسخة من الخطاب الذي يرسل لمؤسسة النقد وكافة الأواق والمعلومات الأخرى المتعلقة بفتح الاعتماد وما يطرأعليه منتعديل . - تتبع كافة الإجراءات المشار إليها عند طلب الإافة لأي اعتماد مستندي قائم.    </vt:lpstr>
      <vt:lpstr>الشريحة 51</vt:lpstr>
      <vt:lpstr>الشريحة 52</vt:lpstr>
      <vt:lpstr>وتشعر الجهة المعنية التي طلبت فتح الاعتماد بإشعار هذا القيد لتتولى إجراء التسوية اللازمة والتي يكون القيد فيها على النحو التالي: </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KASA</dc:creator>
  <cp:lastModifiedBy>KASA</cp:lastModifiedBy>
  <cp:revision>68</cp:revision>
  <dcterms:created xsi:type="dcterms:W3CDTF">2012-03-30T13:39:56Z</dcterms:created>
  <dcterms:modified xsi:type="dcterms:W3CDTF">2012-04-14T15:06:34Z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0x0101006E9D96B7D3AA104F813A074DB2CAE9CA</vt:lpwstr>
  </property>
</Properties>
</file>