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0242C-16C5-43C6-BC7D-2AC37841F7F5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C6735-9201-488B-868E-01FCD3C8D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6735-9201-488B-868E-01FCD3C8D5B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6735-9201-488B-868E-01FCD3C8D5B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6735-9201-488B-868E-01FCD3C8D5B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6735-9201-488B-868E-01FCD3C8D5B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6735-9201-488B-868E-01FCD3C8D5B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6735-9201-488B-868E-01FCD3C8D5B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6735-9201-488B-868E-01FCD3C8D5B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6735-9201-488B-868E-01FCD3C8D5B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6735-9201-488B-868E-01FCD3C8D5B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6735-9201-488B-868E-01FCD3C8D5B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6735-9201-488B-868E-01FCD3C8D5B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6735-9201-488B-868E-01FCD3C8D5B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6735-9201-488B-868E-01FCD3C8D5B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6735-9201-488B-868E-01FCD3C8D5B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6735-9201-488B-868E-01FCD3C8D5B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6735-9201-488B-868E-01FCD3C8D5B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6735-9201-488B-868E-01FCD3C8D5B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6735-9201-488B-868E-01FCD3C8D5B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6735-9201-488B-868E-01FCD3C8D5B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C3F1-DACA-4CAF-985B-FE6535B536A4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61CB-541E-4463-8C56-ADFC45EFE8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C3F1-DACA-4CAF-985B-FE6535B536A4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61CB-541E-4463-8C56-ADFC45EFE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C3F1-DACA-4CAF-985B-FE6535B536A4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61CB-541E-4463-8C56-ADFC45EFE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C3F1-DACA-4CAF-985B-FE6535B536A4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61CB-541E-4463-8C56-ADFC45EFE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C3F1-DACA-4CAF-985B-FE6535B536A4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77961CB-541E-4463-8C56-ADFC45EFE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C3F1-DACA-4CAF-985B-FE6535B536A4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61CB-541E-4463-8C56-ADFC45EFE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C3F1-DACA-4CAF-985B-FE6535B536A4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61CB-541E-4463-8C56-ADFC45EFE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C3F1-DACA-4CAF-985B-FE6535B536A4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61CB-541E-4463-8C56-ADFC45EFE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C3F1-DACA-4CAF-985B-FE6535B536A4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61CB-541E-4463-8C56-ADFC45EFE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C3F1-DACA-4CAF-985B-FE6535B536A4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61CB-541E-4463-8C56-ADFC45EFE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C3F1-DACA-4CAF-985B-FE6535B536A4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61CB-541E-4463-8C56-ADFC45EFE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3CC3F1-DACA-4CAF-985B-FE6535B536A4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7961CB-541E-4463-8C56-ADFC45EFE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ndAc>
      <p:stSnd>
        <p:snd r:embed="rId13" name="click.wav"/>
      </p:stSnd>
    </p:sndAc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071546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ar-SA" sz="6600" dirty="0" smtClean="0"/>
              <a:t>المحاسبة الادارية </a:t>
            </a:r>
            <a:br>
              <a:rPr lang="ar-SA" sz="6600" dirty="0" smtClean="0"/>
            </a:br>
            <a:r>
              <a:rPr lang="ar-SA" sz="6600" dirty="0" smtClean="0"/>
              <a:t>فصل الموزنات التخطيطية 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8000" b="1" dirty="0" smtClean="0">
                <a:solidFill>
                  <a:srgbClr val="FF0000"/>
                </a:solidFill>
              </a:rPr>
              <a:t>د . خالد عويس 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>
                <a:solidFill>
                  <a:srgbClr val="00B0F0"/>
                </a:solidFill>
              </a:rPr>
              <a:t>1- مدى الفترة التي تغطيها الموازنة :</a:t>
            </a:r>
            <a:r>
              <a:rPr lang="en-US" dirty="0" smtClean="0">
                <a:solidFill>
                  <a:srgbClr val="00B0F0"/>
                </a:solidFill>
              </a:rPr>
              <a:t/>
            </a:r>
            <a:br>
              <a:rPr lang="en-US" dirty="0" smtClean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أ- موازنة قصيرة الأجل : تغطي عادة فترة محاسبية واحدة </a:t>
            </a:r>
            <a:endParaRPr lang="ar-EG" dirty="0" smtClean="0"/>
          </a:p>
          <a:p>
            <a:pPr algn="r" rtl="1">
              <a:buNone/>
            </a:pPr>
            <a:r>
              <a:rPr lang="ar-EG" dirty="0"/>
              <a:t> </a:t>
            </a:r>
            <a:r>
              <a:rPr lang="ar-EG" dirty="0" smtClean="0"/>
              <a:t>   </a:t>
            </a:r>
            <a:r>
              <a:rPr lang="ar-SA" dirty="0" smtClean="0"/>
              <a:t>( المبيعات ، الإنتاج .... )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 ب- موازنات متوسطة الأجل : تغطي فترة مالية من</a:t>
            </a:r>
            <a:endParaRPr lang="ar-EG" dirty="0" smtClean="0"/>
          </a:p>
          <a:p>
            <a:pPr algn="r" rtl="1">
              <a:buNone/>
            </a:pPr>
            <a:r>
              <a:rPr lang="ar-EG" dirty="0"/>
              <a:t> </a:t>
            </a:r>
            <a:r>
              <a:rPr lang="ar-EG" dirty="0" smtClean="0"/>
              <a:t>   </a:t>
            </a:r>
            <a:r>
              <a:rPr lang="ar-SA" dirty="0" smtClean="0"/>
              <a:t> (1 – 3 سنوات ) </a:t>
            </a:r>
            <a:endParaRPr lang="en-US" dirty="0" smtClean="0"/>
          </a:p>
          <a:p>
            <a:pPr algn="r" rtl="1">
              <a:buNone/>
            </a:pPr>
            <a:r>
              <a:rPr lang="ar-EG" dirty="0" smtClean="0"/>
              <a:t>جـ </a:t>
            </a:r>
            <a:r>
              <a:rPr lang="ar-SA" dirty="0" smtClean="0"/>
              <a:t>- موازنات طويلة الأجل : تغطي فترة زمنية تتراوح بين</a:t>
            </a:r>
            <a:endParaRPr lang="ar-EG" dirty="0" smtClean="0"/>
          </a:p>
          <a:p>
            <a:pPr algn="r" rtl="1">
              <a:buNone/>
            </a:pPr>
            <a:r>
              <a:rPr lang="ar-EG" dirty="0"/>
              <a:t> </a:t>
            </a:r>
            <a:r>
              <a:rPr lang="ar-EG" dirty="0" smtClean="0"/>
              <a:t>  </a:t>
            </a:r>
            <a:r>
              <a:rPr lang="ar-SA" dirty="0" smtClean="0"/>
              <a:t>( 5 و 10 سنوات)  ويمكن</a:t>
            </a:r>
            <a:r>
              <a:rPr lang="ar-EG" dirty="0" smtClean="0"/>
              <a:t> </a:t>
            </a:r>
            <a:r>
              <a:rPr lang="ar-SA" dirty="0" smtClean="0"/>
              <a:t>تقسيمها لتصبح موازنة قصيرة الأجل(موازنات استثمارية)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>
                <a:solidFill>
                  <a:srgbClr val="00B0F0"/>
                </a:solidFill>
              </a:rPr>
              <a:t>2- طبيعة النشاط الاقتصادي الذي تغطيه الموازنة :</a:t>
            </a:r>
            <a:r>
              <a:rPr lang="en-US" dirty="0" smtClean="0">
                <a:solidFill>
                  <a:srgbClr val="00B0F0"/>
                </a:solidFill>
              </a:rPr>
              <a:t/>
            </a:r>
            <a:br>
              <a:rPr lang="en-US" dirty="0" smtClean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أ-  موازنة العمليات الجارية :  ( تشغيلية ) المبيعات ، الإنتاج ......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 ب- موازنات رأسمالية   : موازنة الموارد والاستخدامات الرأسمالية ، موازنة النقدية الخاصة بتنفيذ برنامج الاستثمار 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>
                <a:solidFill>
                  <a:srgbClr val="00B0F0"/>
                </a:solidFill>
              </a:rPr>
              <a:t>3- طبيعة الموازنة </a:t>
            </a:r>
            <a:r>
              <a:rPr lang="en-US" dirty="0" smtClean="0">
                <a:solidFill>
                  <a:srgbClr val="00B0F0"/>
                </a:solidFill>
              </a:rPr>
              <a:t/>
            </a:r>
            <a:br>
              <a:rPr lang="en-US" dirty="0" smtClean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أ- موازنة عينية : تقوم على وحدات القياس العينية </a:t>
            </a:r>
            <a:endParaRPr lang="ar-EG" dirty="0" smtClean="0"/>
          </a:p>
          <a:p>
            <a:pPr algn="r" rtl="1">
              <a:buNone/>
            </a:pPr>
            <a:r>
              <a:rPr lang="ar-EG" dirty="0"/>
              <a:t> </a:t>
            </a:r>
            <a:r>
              <a:rPr lang="ar-EG" dirty="0" smtClean="0"/>
              <a:t>   </a:t>
            </a:r>
            <a:r>
              <a:rPr lang="ar-SA" dirty="0" smtClean="0"/>
              <a:t>( عدد وحدات الإنتاج ، ساعات العمل )</a:t>
            </a:r>
            <a:endParaRPr lang="ar-EG" dirty="0" smtClean="0"/>
          </a:p>
          <a:p>
            <a:pPr algn="r" rtl="1"/>
            <a:r>
              <a:rPr lang="ar-SA" dirty="0" smtClean="0"/>
              <a:t>  ب- موازنة مالية:ترجمة مالية للموازنة العينية،وبيان أثر تنفيذ الخطة على المركز المالي للمنشأة </a:t>
            </a:r>
            <a:endParaRPr lang="en-US" dirty="0" smtClean="0"/>
          </a:p>
          <a:p>
            <a:pPr algn="r" rtl="1"/>
            <a:r>
              <a:rPr lang="ar-SA" dirty="0" smtClean="0"/>
              <a:t>ج- موازنة نقدية : برنامج المتحصلات والمدفوعات النقدية خلال فترة زمنية 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>
                <a:solidFill>
                  <a:srgbClr val="00B0F0"/>
                </a:solidFill>
              </a:rPr>
              <a:t>4- مستوى النشاط الذي تعد الموازنة على أساسه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SA" sz="4000" dirty="0" smtClean="0"/>
              <a:t>أ- موازنة ثابتة : وتعد لمستوى واحد من مستويات التشغيل .</a:t>
            </a:r>
            <a:endParaRPr lang="en-US" sz="4000" dirty="0" smtClean="0"/>
          </a:p>
          <a:p>
            <a:pPr algn="r" rtl="1">
              <a:buNone/>
            </a:pPr>
            <a:r>
              <a:rPr lang="ar-SA" sz="4000" dirty="0" smtClean="0"/>
              <a:t> ب- موازنة مرنة : يتم إعدادها لعدة مستويات تشغيل</a:t>
            </a:r>
            <a:r>
              <a:rPr lang="ar-EG" sz="4000" dirty="0"/>
              <a:t> </a:t>
            </a:r>
            <a:r>
              <a:rPr lang="ar-SA" sz="4000" dirty="0" smtClean="0"/>
              <a:t>(توفر مرونة في تغييرها وفقا للنشاط)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>
                <a:solidFill>
                  <a:srgbClr val="00B0F0"/>
                </a:solidFill>
              </a:rPr>
              <a:t>5- من حيث الاستمرارية</a:t>
            </a:r>
            <a:r>
              <a:rPr lang="en-US" dirty="0" smtClean="0">
                <a:solidFill>
                  <a:srgbClr val="00B0F0"/>
                </a:solidFill>
              </a:rPr>
              <a:t/>
            </a:r>
            <a:br>
              <a:rPr lang="en-US" dirty="0" smtClean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4000" dirty="0" smtClean="0"/>
              <a:t>أ- موازنات مستمرة : تغطي سنة بصفة مستمرة </a:t>
            </a:r>
            <a:endParaRPr lang="en-US" sz="4000" dirty="0" smtClean="0"/>
          </a:p>
          <a:p>
            <a:pPr algn="r" rtl="1"/>
            <a:r>
              <a:rPr lang="ar-SA" sz="4000" dirty="0" smtClean="0"/>
              <a:t> ب- موازنة نهائية : تغطي فترة زمنية محددة تنقضي بانقضائها ويحل محلها موازنة لنفس الفترة 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ar-SA" sz="4400" b="1" dirty="0" smtClean="0">
                <a:solidFill>
                  <a:srgbClr val="FF0000"/>
                </a:solidFill>
              </a:rPr>
              <a:t>مبادئ إعداد الموازنة </a:t>
            </a:r>
            <a:r>
              <a:rPr lang="en-US" sz="4400" dirty="0" smtClean="0">
                <a:solidFill>
                  <a:srgbClr val="FF0000"/>
                </a:solidFill>
              </a:rPr>
              <a:t/>
            </a:r>
            <a:br>
              <a:rPr lang="en-US" sz="4400" dirty="0" smtClean="0">
                <a:solidFill>
                  <a:srgbClr val="FF0000"/>
                </a:solidFill>
              </a:rPr>
            </a:b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sz="5400" dirty="0" smtClean="0"/>
              <a:t>1- </a:t>
            </a:r>
            <a:r>
              <a:rPr lang="ar-SA" sz="5400" dirty="0"/>
              <a:t>مبدأ </a:t>
            </a:r>
            <a:r>
              <a:rPr lang="ar-SA" sz="5400" dirty="0" smtClean="0"/>
              <a:t>الشمول</a:t>
            </a:r>
            <a:endParaRPr lang="en-US" sz="5400" dirty="0"/>
          </a:p>
          <a:p>
            <a:pPr algn="r" rtl="1"/>
            <a:r>
              <a:rPr lang="ar-SA" sz="5400" dirty="0"/>
              <a:t>2- مبدأ </a:t>
            </a:r>
            <a:r>
              <a:rPr lang="ar-SA" sz="5400" dirty="0" smtClean="0"/>
              <a:t>الواقعية</a:t>
            </a:r>
            <a:endParaRPr lang="en-US" sz="5400" dirty="0"/>
          </a:p>
          <a:p>
            <a:pPr algn="r" rtl="1"/>
            <a:r>
              <a:rPr lang="ar-SA" sz="5400" dirty="0"/>
              <a:t>3- مبدأ </a:t>
            </a:r>
            <a:r>
              <a:rPr lang="ar-SA" sz="5400" dirty="0" smtClean="0"/>
              <a:t>المشاركة</a:t>
            </a:r>
            <a:endParaRPr lang="en-US" sz="5400" dirty="0"/>
          </a:p>
          <a:p>
            <a:pPr algn="r" rtl="1"/>
            <a:r>
              <a:rPr lang="ar-SA" sz="5400" dirty="0"/>
              <a:t>4- مبدأ </a:t>
            </a:r>
            <a:r>
              <a:rPr lang="ar-SA" sz="5400" dirty="0" smtClean="0"/>
              <a:t>المرونة</a:t>
            </a:r>
            <a:endParaRPr lang="ar-EG" sz="5400" dirty="0" smtClean="0"/>
          </a:p>
          <a:p>
            <a:pPr algn="r" rtl="1"/>
            <a:r>
              <a:rPr lang="ar-SA" sz="5400" dirty="0" smtClean="0"/>
              <a:t>5- </a:t>
            </a:r>
            <a:r>
              <a:rPr lang="ar-SA" sz="5400" dirty="0"/>
              <a:t>مبدأ التنسيق </a:t>
            </a:r>
            <a:r>
              <a:rPr lang="ar-SA" sz="5400" dirty="0" smtClean="0"/>
              <a:t>والتكامل</a:t>
            </a:r>
            <a:endParaRPr lang="en-US" sz="5400" dirty="0"/>
          </a:p>
          <a:p>
            <a:pPr algn="r" rtl="1">
              <a:buNone/>
            </a:pPr>
            <a:endParaRPr lang="en-US" sz="5400" dirty="0"/>
          </a:p>
          <a:p>
            <a:endParaRPr lang="en-US" dirty="0"/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b="1" dirty="0" smtClean="0">
                <a:solidFill>
                  <a:srgbClr val="FF0000"/>
                </a:solidFill>
              </a:rPr>
              <a:t>خطوات إعداد الموازنة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ar-SA" b="1" dirty="0" smtClean="0">
                <a:solidFill>
                  <a:srgbClr val="FFFF00"/>
                </a:solidFill>
              </a:rPr>
              <a:t>مرحلة </a:t>
            </a:r>
            <a:r>
              <a:rPr lang="ar-SA" b="1" dirty="0">
                <a:solidFill>
                  <a:srgbClr val="FFFF00"/>
                </a:solidFill>
              </a:rPr>
              <a:t>الدراسة والإعداد </a:t>
            </a:r>
            <a:r>
              <a:rPr lang="ar-SA" b="1" dirty="0" smtClean="0">
                <a:solidFill>
                  <a:srgbClr val="FFFF00"/>
                </a:solidFill>
              </a:rPr>
              <a:t>:</a:t>
            </a:r>
            <a:endParaRPr lang="ar-EG" b="1" dirty="0" smtClean="0">
              <a:solidFill>
                <a:srgbClr val="FFFF00"/>
              </a:solidFill>
            </a:endParaRPr>
          </a:p>
          <a:p>
            <a:pPr lvl="0" algn="r" rtl="1">
              <a:buNone/>
            </a:pPr>
            <a:r>
              <a:rPr lang="ar-SA" dirty="0" smtClean="0"/>
              <a:t>ويتم </a:t>
            </a:r>
            <a:r>
              <a:rPr lang="ar-SA" dirty="0"/>
              <a:t>فيها جمع البيانات وتحديد الأهداف وتعبئة النماذج وتبدأ من أسفل إلى أعلى </a:t>
            </a:r>
            <a:r>
              <a:rPr lang="ar-SA" dirty="0" smtClean="0"/>
              <a:t>ويرسل</a:t>
            </a:r>
            <a:r>
              <a:rPr lang="ar-EG" dirty="0" smtClean="0"/>
              <a:t> </a:t>
            </a:r>
            <a:r>
              <a:rPr lang="ar-SA" dirty="0" smtClean="0"/>
              <a:t>مشروع </a:t>
            </a:r>
            <a:r>
              <a:rPr lang="ar-SA" dirty="0"/>
              <a:t>الموازنة للإدارة العليا .</a:t>
            </a:r>
            <a:endParaRPr lang="en-US" dirty="0"/>
          </a:p>
          <a:p>
            <a:pPr lvl="0" algn="r" rtl="1"/>
            <a:r>
              <a:rPr lang="ar-SA" b="1" dirty="0">
                <a:solidFill>
                  <a:srgbClr val="FFFF00"/>
                </a:solidFill>
              </a:rPr>
              <a:t>مرحلة اعتماد مشروع الميزانية :</a:t>
            </a:r>
            <a:endParaRPr lang="en-US" b="1" dirty="0">
              <a:solidFill>
                <a:srgbClr val="FFFF00"/>
              </a:solidFill>
            </a:endParaRPr>
          </a:p>
          <a:p>
            <a:pPr algn="r" rtl="1">
              <a:buNone/>
            </a:pPr>
            <a:r>
              <a:rPr lang="ar-SA" dirty="0"/>
              <a:t>في هذه المرحلة تقوم الإدارة العليا بمناقشة ودراسة الموازنة وإجراء التعديلات ، ثم الموافقة عليها ، وعندها يصبح مشروع الموازنة واجب التنفيذ 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lvl="0" algn="r" rtl="1"/>
            <a:r>
              <a:rPr lang="ar-SA" b="1" dirty="0" smtClean="0">
                <a:solidFill>
                  <a:srgbClr val="FFFF00"/>
                </a:solidFill>
              </a:rPr>
              <a:t>مرحلة تبليغ الموازنة :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r" rtl="1">
              <a:buNone/>
            </a:pPr>
            <a:r>
              <a:rPr lang="ar-SA" dirty="0" smtClean="0"/>
              <a:t>يتم تبليغ القطاعات ( المستويات الإدارية ) المختلفة بالموازنة المعتمدة </a:t>
            </a:r>
            <a:endParaRPr lang="en-US" dirty="0" smtClean="0"/>
          </a:p>
          <a:p>
            <a:pPr lvl="0" algn="r" rtl="1"/>
            <a:r>
              <a:rPr lang="ar-SA" b="1" dirty="0" smtClean="0">
                <a:solidFill>
                  <a:srgbClr val="FFFF00"/>
                </a:solidFill>
              </a:rPr>
              <a:t>مرحلة تنفيذ الموازنة :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r" rtl="1">
              <a:buNone/>
            </a:pPr>
            <a:r>
              <a:rPr lang="ar-SA" dirty="0" smtClean="0"/>
              <a:t>يتم إنجاز الأهداف المحددة كل حسب مسؤولياته</a:t>
            </a:r>
            <a:r>
              <a:rPr lang="ar-EG" dirty="0" smtClean="0"/>
              <a:t> </a:t>
            </a:r>
            <a:r>
              <a:rPr lang="ar-SA" dirty="0" smtClean="0"/>
              <a:t>واختصاصاته وفي حدود الصلاحيات المحددة له . </a:t>
            </a:r>
            <a:endParaRPr lang="en-US" dirty="0" smtClean="0"/>
          </a:p>
          <a:p>
            <a:pPr lvl="0" algn="r" rtl="1"/>
            <a:r>
              <a:rPr lang="ar-SA" b="1" dirty="0" smtClean="0">
                <a:solidFill>
                  <a:srgbClr val="FFFF00"/>
                </a:solidFill>
              </a:rPr>
              <a:t>مرحلة المتابعة والرقابة : 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r" rtl="1">
              <a:buNone/>
            </a:pPr>
            <a:r>
              <a:rPr lang="ar-SA" dirty="0" smtClean="0"/>
              <a:t>يتم التعرف على ما تم إنجازه في ضوء الموازنات وتحديد نقاط القوة والضعف ويتم تعديل الموازنات بالتغذية العكسية 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أساليب التنبؤ بالمبيعات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>
              <a:buNone/>
            </a:pPr>
            <a:r>
              <a:rPr lang="ar-SA" sz="4000" b="1" dirty="0" smtClean="0">
                <a:solidFill>
                  <a:srgbClr val="FFC000"/>
                </a:solidFill>
              </a:rPr>
              <a:t>الطريقة التاريخية</a:t>
            </a:r>
            <a:endParaRPr lang="ar-EG" sz="4000" b="1" dirty="0" smtClean="0">
              <a:solidFill>
                <a:srgbClr val="FFC000"/>
              </a:solidFill>
            </a:endParaRPr>
          </a:p>
          <a:p>
            <a:pPr algn="r" rtl="1">
              <a:buNone/>
            </a:pPr>
            <a:r>
              <a:rPr lang="ar-SA" dirty="0"/>
              <a:t>المبيعات الفعلية لكل سنة تزيد عن السنة السابقة بنسبة 20 </a:t>
            </a:r>
            <a:r>
              <a:rPr lang="ar-SA" dirty="0" smtClean="0"/>
              <a:t>%</a:t>
            </a:r>
            <a:endParaRPr lang="ar-EG" dirty="0" smtClean="0"/>
          </a:p>
          <a:p>
            <a:pPr algn="r" rtl="1">
              <a:buNone/>
            </a:pPr>
            <a:r>
              <a:rPr lang="ar-SA" sz="4000" b="1" dirty="0" smtClean="0">
                <a:solidFill>
                  <a:srgbClr val="FFC000"/>
                </a:solidFill>
              </a:rPr>
              <a:t>استخدام </a:t>
            </a:r>
            <a:r>
              <a:rPr lang="ar-SA" sz="4000" b="1" dirty="0">
                <a:solidFill>
                  <a:srgbClr val="FFC000"/>
                </a:solidFill>
              </a:rPr>
              <a:t>استمارة </a:t>
            </a:r>
            <a:r>
              <a:rPr lang="ar-SA" sz="4000" b="1" dirty="0" smtClean="0">
                <a:solidFill>
                  <a:srgbClr val="FFC000"/>
                </a:solidFill>
              </a:rPr>
              <a:t>استقصاء</a:t>
            </a:r>
            <a:endParaRPr lang="ar-EG" sz="4000" b="1" dirty="0">
              <a:solidFill>
                <a:srgbClr val="FFC000"/>
              </a:solidFill>
            </a:endParaRPr>
          </a:p>
          <a:p>
            <a:pPr algn="r" rtl="1">
              <a:buNone/>
            </a:pPr>
            <a:r>
              <a:rPr lang="ar-SA" sz="4000" dirty="0" smtClean="0"/>
              <a:t>وترسل </a:t>
            </a:r>
            <a:r>
              <a:rPr lang="ar-SA" sz="4000" dirty="0"/>
              <a:t>الاستمارة إلى : </a:t>
            </a:r>
            <a:endParaRPr lang="en-US" sz="4000" dirty="0"/>
          </a:p>
          <a:p>
            <a:pPr algn="r" rtl="1">
              <a:buNone/>
            </a:pPr>
            <a:r>
              <a:rPr lang="ar-SA" sz="4000" dirty="0" smtClean="0"/>
              <a:t>أ </a:t>
            </a:r>
            <a:r>
              <a:rPr lang="ar-SA" sz="4000" dirty="0"/>
              <a:t>– رجال البيع : لتحديد تقديراتهم بناء على ما تم بيعه </a:t>
            </a:r>
            <a:endParaRPr lang="en-US" sz="4000" dirty="0"/>
          </a:p>
          <a:p>
            <a:pPr algn="r" rtl="1">
              <a:buNone/>
            </a:pPr>
            <a:r>
              <a:rPr lang="ar-SA" sz="4000" dirty="0" smtClean="0"/>
              <a:t>ب- </a:t>
            </a:r>
            <a:r>
              <a:rPr lang="ar-SA" sz="4000" dirty="0"/>
              <a:t>مستخدمي السلعة : لمعرفة مقدار الطلب على السلعة .</a:t>
            </a:r>
            <a:endParaRPr lang="en-US" sz="4000" b="1" dirty="0"/>
          </a:p>
          <a:p>
            <a:endParaRPr lang="en-US" dirty="0"/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r" rtl="1">
              <a:buNone/>
            </a:pPr>
            <a:r>
              <a:rPr lang="ar-SA" sz="4000" b="1" dirty="0" smtClean="0">
                <a:solidFill>
                  <a:srgbClr val="FFC000"/>
                </a:solidFill>
              </a:rPr>
              <a:t>طريقة المؤشرات</a:t>
            </a:r>
            <a:endParaRPr lang="ar-EG" sz="4000" b="1" dirty="0" smtClean="0">
              <a:solidFill>
                <a:srgbClr val="FFC000"/>
              </a:solidFill>
            </a:endParaRPr>
          </a:p>
          <a:p>
            <a:pPr algn="r" rtl="1">
              <a:buNone/>
            </a:pPr>
            <a:r>
              <a:rPr lang="ar-SA" sz="4000" dirty="0" smtClean="0"/>
              <a:t>مبيعات </a:t>
            </a:r>
            <a:r>
              <a:rPr lang="ar-SA" sz="4000" dirty="0"/>
              <a:t>طعام الأطفال ترتبط بعدد المواليد </a:t>
            </a:r>
            <a:r>
              <a:rPr lang="ar-SA" sz="4000" dirty="0" smtClean="0"/>
              <a:t>،</a:t>
            </a:r>
            <a:endParaRPr lang="ar-EG" sz="4000" dirty="0" smtClean="0"/>
          </a:p>
          <a:p>
            <a:pPr algn="r" rtl="1">
              <a:buNone/>
            </a:pPr>
            <a:r>
              <a:rPr lang="ar-SA" sz="4000" dirty="0" smtClean="0"/>
              <a:t>مبيعات </a:t>
            </a:r>
            <a:r>
              <a:rPr lang="ar-SA" sz="4000" dirty="0"/>
              <a:t>السيارات والأجهزة الأخرى ترتبط بالناتج القومي والدخل الشخصي ، عدد الطلبة في مرحلة الثانوية والطلب على السيارات الصغيرة </a:t>
            </a:r>
            <a:endParaRPr lang="en-US" sz="4000" b="1" dirty="0" smtClean="0"/>
          </a:p>
          <a:p>
            <a:pPr algn="r" rtl="1">
              <a:buNone/>
            </a:pPr>
            <a:r>
              <a:rPr lang="ar-SA" sz="4000" b="1" dirty="0" smtClean="0">
                <a:solidFill>
                  <a:srgbClr val="FFC000"/>
                </a:solidFill>
              </a:rPr>
              <a:t>استخدام الطرق الإحصائية والرياضية</a:t>
            </a:r>
            <a:endParaRPr lang="en-US" sz="4000" b="1" dirty="0" smtClean="0">
              <a:solidFill>
                <a:srgbClr val="FFC000"/>
              </a:solidFill>
            </a:endParaRPr>
          </a:p>
          <a:p>
            <a:pPr algn="r" rtl="1">
              <a:buNone/>
            </a:pPr>
            <a:r>
              <a:rPr lang="ar-SA" dirty="0"/>
              <a:t>المتوسطات البسيطة ، المتوسطات المرجحة ، تحليل السلاسل الزمنية </a:t>
            </a:r>
            <a:r>
              <a:rPr lang="ar-EG" dirty="0" smtClean="0"/>
              <a:t>, اسلوب الانحدار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sndAc>
      <p:stSnd>
        <p:snd r:embed="rId3" name="laser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b="1" dirty="0" smtClean="0">
                <a:solidFill>
                  <a:srgbClr val="FF0000"/>
                </a:solidFill>
              </a:rPr>
              <a:t>الموازنات التخطيطية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>
                <a:solidFill>
                  <a:srgbClr val="FF0000"/>
                </a:solidFill>
              </a:rPr>
              <a:t>أهداف الموازنة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ar-SA" dirty="0"/>
              <a:t>الموازنة أداة للتخطيط : </a:t>
            </a:r>
            <a:endParaRPr lang="en-US" dirty="0"/>
          </a:p>
          <a:p>
            <a:pPr algn="r" rtl="1">
              <a:buNone/>
            </a:pPr>
            <a:endParaRPr lang="en-US" dirty="0"/>
          </a:p>
          <a:p>
            <a:pPr lvl="0" algn="r" rtl="1"/>
            <a:r>
              <a:rPr lang="ar-SA" dirty="0"/>
              <a:t> الموازنة أداة لتقييم ورقابة الأداء :</a:t>
            </a:r>
            <a:endParaRPr lang="en-US" dirty="0"/>
          </a:p>
          <a:p>
            <a:pPr algn="r" rtl="1">
              <a:buNone/>
            </a:pPr>
            <a:endParaRPr lang="en-US" dirty="0"/>
          </a:p>
          <a:p>
            <a:pPr lvl="0" algn="r" rtl="1"/>
            <a:r>
              <a:rPr lang="ar-SA" dirty="0"/>
              <a:t>الموازنة أداة للتنسيق :</a:t>
            </a:r>
            <a:endParaRPr lang="en-US" dirty="0"/>
          </a:p>
          <a:p>
            <a:pPr algn="r" rtl="1">
              <a:buNone/>
            </a:pPr>
            <a:endParaRPr lang="en-US" dirty="0"/>
          </a:p>
          <a:p>
            <a:pPr lvl="0" algn="r" rtl="1"/>
            <a:r>
              <a:rPr lang="ar-SA" dirty="0"/>
              <a:t> الموازنة أداة للاتصال :</a:t>
            </a:r>
            <a:endParaRPr lang="en-US" dirty="0"/>
          </a:p>
          <a:p>
            <a:pPr algn="r" rtl="1"/>
            <a:endParaRPr lang="en-US" dirty="0"/>
          </a:p>
          <a:p>
            <a:pPr lvl="0" algn="r" rtl="1"/>
            <a:r>
              <a:rPr lang="ar-SA" dirty="0"/>
              <a:t>الموازنة أداة للتحفيز :</a:t>
            </a:r>
            <a:endParaRPr lang="en-US" dirty="0"/>
          </a:p>
          <a:p>
            <a:pPr algn="r" rtl="1"/>
            <a:endParaRPr lang="en-US" dirty="0"/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rtl="1"/>
            <a:r>
              <a:rPr lang="ar-SA" sz="4800" b="1" dirty="0" smtClean="0">
                <a:solidFill>
                  <a:srgbClr val="FFC000"/>
                </a:solidFill>
              </a:rPr>
              <a:t>الموازنة أداة للتخطيط  </a:t>
            </a:r>
            <a:r>
              <a:rPr lang="en-US" sz="4800" b="1" dirty="0" smtClean="0">
                <a:solidFill>
                  <a:srgbClr val="FFC000"/>
                </a:solidFill>
              </a:rPr>
              <a:t/>
            </a:r>
            <a:br>
              <a:rPr lang="en-US" sz="4800" b="1" dirty="0" smtClean="0">
                <a:solidFill>
                  <a:srgbClr val="FFC000"/>
                </a:solidFill>
              </a:rPr>
            </a:br>
            <a:endParaRPr lang="en-US" sz="48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SA" sz="4000" dirty="0" smtClean="0"/>
              <a:t>عند </a:t>
            </a:r>
            <a:r>
              <a:rPr lang="ar-SA" sz="4000" dirty="0"/>
              <a:t>معرفة العاملين بضرورة إعداد موازنة تخطيطية ، وأن الأهداف يجب أن تحدد كميا بشكل دوري فإن ذلك يضطر رجال الإدارة إلى التفكير في الأهداف المستقبلية ، وتحديد ما يمكن تحقيقه على المدى القصير  وما يمكن تحقيقه على المدى الطويل . 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b="1" dirty="0" smtClean="0">
                <a:solidFill>
                  <a:srgbClr val="FFC000"/>
                </a:solidFill>
              </a:rPr>
              <a:t>الموازنة أداة لتقييم ورقابة الأداء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r" rtl="1">
              <a:buNone/>
            </a:pPr>
            <a:endParaRPr lang="en-US" dirty="0"/>
          </a:p>
          <a:p>
            <a:pPr algn="r" rtl="1"/>
            <a:r>
              <a:rPr lang="ar-SA" sz="4000" dirty="0"/>
              <a:t>يتم مقارنة بيانات الأداء الفعلي  بيانات الأداء المستهدف وفقا للموازنات التخطيطية . وتحديد الانحرافات بينهما وتحليلها لمعرفة أسبابها والمراكز المسئولة عنها حتى تتمكن الإدارة من اتخاذ الإجراءات التصحيحية لمعالجة الانحرافات غير الجيدة وتشجيع الانحرافات الجيدة .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ar-SA" b="1" dirty="0" smtClean="0">
                <a:solidFill>
                  <a:srgbClr val="FFC000"/>
                </a:solidFill>
              </a:rPr>
              <a:t>الموازنة أداة للتنسيق</a:t>
            </a:r>
            <a:r>
              <a:rPr lang="en-US" b="1" dirty="0" smtClean="0">
                <a:solidFill>
                  <a:srgbClr val="FFC000"/>
                </a:solidFill>
              </a:rPr>
              <a:t/>
            </a:r>
            <a:br>
              <a:rPr lang="en-US" b="1" dirty="0" smtClean="0">
                <a:solidFill>
                  <a:srgbClr val="FFC000"/>
                </a:solidFill>
              </a:rPr>
            </a:b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4000" dirty="0" smtClean="0"/>
              <a:t>تتضمن </a:t>
            </a:r>
            <a:r>
              <a:rPr lang="ar-SA" sz="4000" dirty="0"/>
              <a:t>المنشأة العديد من الإدارات والأقسام ولكل منها أهداف مختلفة يرغب في تحقيقها ، ولكي تتحقق أهداف المنشأة لا بد من تنسيق جهود وأهداف الأنشطة الفرعية ، فالتنسيق يجعل تفكير الجميع منصب على المنشأة ككل وليس على قسم أو إدارة بعينها . وذلك من خلال إعداد الموازنة الرئيسية للمنشأة ككل.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C000"/>
                </a:solidFill>
              </a:rPr>
              <a:t>الموازنة أداة للاتصال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4000" dirty="0" smtClean="0"/>
              <a:t>حتى </a:t>
            </a:r>
            <a:r>
              <a:rPr lang="ar-SA" sz="4000" dirty="0"/>
              <a:t>تحقق الموازنة هدفها لا بد من توصيل المعلومات الخاصة بالخطط والسياسات التي تم الاتفاق عليها للفترة المقبلة إلى المستويات الإدارية المختلفة .</a:t>
            </a:r>
            <a:endParaRPr lang="en-US" sz="4000" dirty="0"/>
          </a:p>
          <a:p>
            <a:pPr algn="r" rtl="1">
              <a:buNone/>
            </a:pP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ar-SA" b="1" dirty="0" smtClean="0">
                <a:solidFill>
                  <a:srgbClr val="FFC000"/>
                </a:solidFill>
              </a:rPr>
              <a:t>الموازنة أداة للتحفيز</a:t>
            </a:r>
            <a:r>
              <a:rPr lang="en-US" b="1" dirty="0" smtClean="0">
                <a:solidFill>
                  <a:srgbClr val="FFC000"/>
                </a:solidFill>
              </a:rPr>
              <a:t/>
            </a:r>
            <a:br>
              <a:rPr lang="en-US" b="1" dirty="0" smtClean="0">
                <a:solidFill>
                  <a:srgbClr val="FFC000"/>
                </a:solidFill>
              </a:rPr>
            </a:b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4000" dirty="0" smtClean="0"/>
              <a:t>عندما يشارك الموظفين في مختلف المستويات في إعداد تقديرات الموازنة يكون له حافز إيجابي لإنجاز ما سبق وتم تحديده كمستوى أداء مخطط . 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ar-SA" sz="4400" b="1" dirty="0" smtClean="0">
                <a:solidFill>
                  <a:srgbClr val="FF0000"/>
                </a:solidFill>
              </a:rPr>
              <a:t>أنواع الموازنات </a:t>
            </a:r>
            <a:r>
              <a:rPr lang="en-US" sz="4400" dirty="0" smtClean="0">
                <a:solidFill>
                  <a:srgbClr val="FF0000"/>
                </a:solidFill>
              </a:rPr>
              <a:t/>
            </a:r>
            <a:br>
              <a:rPr lang="en-US" sz="4400" dirty="0" smtClean="0">
                <a:solidFill>
                  <a:srgbClr val="FF0000"/>
                </a:solidFill>
              </a:rPr>
            </a:b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EG" sz="3600" dirty="0" smtClean="0"/>
              <a:t>1- </a:t>
            </a:r>
            <a:r>
              <a:rPr lang="ar-SA" sz="3600" dirty="0" smtClean="0"/>
              <a:t>مدى </a:t>
            </a:r>
            <a:r>
              <a:rPr lang="ar-SA" sz="3600" dirty="0"/>
              <a:t>الفترة التي تغطيها الموازنة :</a:t>
            </a:r>
            <a:endParaRPr lang="en-US" sz="3600" dirty="0"/>
          </a:p>
          <a:p>
            <a:pPr algn="r" rtl="1">
              <a:buNone/>
            </a:pPr>
            <a:r>
              <a:rPr lang="ar-EG" sz="3600" dirty="0" smtClean="0"/>
              <a:t>2- </a:t>
            </a:r>
            <a:r>
              <a:rPr lang="ar-SA" sz="3600" dirty="0" smtClean="0"/>
              <a:t>طبيعة </a:t>
            </a:r>
            <a:r>
              <a:rPr lang="ar-SA" sz="3600" dirty="0"/>
              <a:t>النشاط الاقتصادي الذي تغطيه الموازنة :</a:t>
            </a:r>
            <a:endParaRPr lang="en-US" sz="3600" dirty="0"/>
          </a:p>
          <a:p>
            <a:pPr algn="r" rtl="1">
              <a:buNone/>
            </a:pPr>
            <a:r>
              <a:rPr lang="ar-EG" sz="3600" dirty="0" smtClean="0"/>
              <a:t>3- </a:t>
            </a:r>
            <a:r>
              <a:rPr lang="ar-SA" sz="3600" dirty="0" smtClean="0"/>
              <a:t>طبيعة </a:t>
            </a:r>
            <a:r>
              <a:rPr lang="ar-SA" sz="3600" dirty="0"/>
              <a:t>الموازنة :</a:t>
            </a:r>
            <a:endParaRPr lang="en-US" sz="3600" dirty="0"/>
          </a:p>
          <a:p>
            <a:pPr algn="r" rtl="1">
              <a:buNone/>
            </a:pPr>
            <a:r>
              <a:rPr lang="ar-EG" sz="3600" dirty="0" smtClean="0"/>
              <a:t>4- </a:t>
            </a:r>
            <a:r>
              <a:rPr lang="ar-SA" sz="3600" dirty="0" smtClean="0"/>
              <a:t>مستوى </a:t>
            </a:r>
            <a:r>
              <a:rPr lang="ar-SA" sz="3600" dirty="0"/>
              <a:t>النشاط الذي تعد الموازنة على أساسه :</a:t>
            </a:r>
            <a:endParaRPr lang="en-US" sz="3600" dirty="0"/>
          </a:p>
          <a:p>
            <a:pPr algn="r" rtl="1">
              <a:buNone/>
            </a:pPr>
            <a:r>
              <a:rPr lang="ar-SA" sz="3600" dirty="0" smtClean="0"/>
              <a:t> </a:t>
            </a:r>
            <a:r>
              <a:rPr lang="ar-EG" sz="3600" dirty="0" smtClean="0"/>
              <a:t>5- </a:t>
            </a:r>
            <a:r>
              <a:rPr lang="ar-SA" sz="3600" dirty="0" smtClean="0"/>
              <a:t>من </a:t>
            </a:r>
            <a:r>
              <a:rPr lang="ar-SA" sz="3600" dirty="0"/>
              <a:t>حيث الاستمرارية :</a:t>
            </a:r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</TotalTime>
  <Words>713</Words>
  <Application>Microsoft Office PowerPoint</Application>
  <PresentationFormat>On-screen Show (4:3)</PresentationFormat>
  <Paragraphs>99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Apex</vt:lpstr>
      <vt:lpstr>المحاسبة الادارية  فصل الموزنات التخطيطية </vt:lpstr>
      <vt:lpstr>الموازنات التخطيطية</vt:lpstr>
      <vt:lpstr>أهداف الموازنة</vt:lpstr>
      <vt:lpstr>الموازنة أداة للتخطيط   </vt:lpstr>
      <vt:lpstr>الموازنة أداة لتقييم ورقابة الأداء</vt:lpstr>
      <vt:lpstr>الموازنة أداة للتنسيق </vt:lpstr>
      <vt:lpstr>الموازنة أداة للاتصال</vt:lpstr>
      <vt:lpstr>الموازنة أداة للتحفيز </vt:lpstr>
      <vt:lpstr>أنواع الموازنات  </vt:lpstr>
      <vt:lpstr>1- مدى الفترة التي تغطيها الموازنة : </vt:lpstr>
      <vt:lpstr>2- طبيعة النشاط الاقتصادي الذي تغطيه الموازنة : </vt:lpstr>
      <vt:lpstr>3- طبيعة الموازنة  </vt:lpstr>
      <vt:lpstr>4- مستوى النشاط الذي تعد الموازنة على أساسه</vt:lpstr>
      <vt:lpstr>5- من حيث الاستمرارية </vt:lpstr>
      <vt:lpstr>مبادئ إعداد الموازنة  </vt:lpstr>
      <vt:lpstr>خطوات إعداد الموازنة  </vt:lpstr>
      <vt:lpstr>Slide 17</vt:lpstr>
      <vt:lpstr>أساليب التنبؤ بالمبيعات  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الموازنات التخطيطية</dc:title>
  <dc:creator>Dr.Nabil</dc:creator>
  <cp:lastModifiedBy>admin</cp:lastModifiedBy>
  <cp:revision>7</cp:revision>
  <dcterms:created xsi:type="dcterms:W3CDTF">2009-08-24T09:37:44Z</dcterms:created>
  <dcterms:modified xsi:type="dcterms:W3CDTF">2011-05-14T07:31:49Z</dcterms:modified>
</cp:coreProperties>
</file>