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A2B0DA2-62AE-4C60-A3BC-38306973FE18}" type="datetimeFigureOut">
              <a:rPr lang="ar-SA" smtClean="0"/>
              <a:t>02/05/32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290D739-46A6-44C1-B3D2-CCF42DCECCED}"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لتذييل 4"/>
          <p:cNvSpPr>
            <a:spLocks noGrp="1"/>
          </p:cNvSpPr>
          <p:nvPr>
            <p:ph type="ftr" sz="quarter" idx="11"/>
          </p:nvPr>
        </p:nvSpPr>
        <p:spPr/>
        <p:txBody>
          <a:bodyPr/>
          <a:lstStyle/>
          <a:p>
            <a:r>
              <a:rPr lang="ar-SA" smtClean="0"/>
              <a:t>أ. مها الحربي .</a:t>
            </a:r>
            <a:endParaRPr lang="ar-SA"/>
          </a:p>
        </p:txBody>
      </p:sp>
      <p:sp>
        <p:nvSpPr>
          <p:cNvPr id="6" name="عنصر نائب لرقم الشريحة 5"/>
          <p:cNvSpPr>
            <a:spLocks noGrp="1"/>
          </p:cNvSpPr>
          <p:nvPr>
            <p:ph type="sldNum" sz="quarter" idx="12"/>
          </p:nvPr>
        </p:nvSpPr>
        <p:spPr/>
        <p:txBody>
          <a:bodyPr/>
          <a:lstStyle/>
          <a:p>
            <a:fld id="{3CDE274E-F86B-492C-A5A8-579B997CBAEE}" type="slidenum">
              <a:rPr lang="ar-SA" smtClean="0"/>
              <a:pPr/>
              <a:t>‹#›</a:t>
            </a:fld>
            <a:endParaRPr lang="ar-SA"/>
          </a:p>
        </p:txBody>
      </p:sp>
    </p:spTree>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لتذييل 4"/>
          <p:cNvSpPr>
            <a:spLocks noGrp="1"/>
          </p:cNvSpPr>
          <p:nvPr>
            <p:ph type="ftr" sz="quarter" idx="11"/>
          </p:nvPr>
        </p:nvSpPr>
        <p:spPr/>
        <p:txBody>
          <a:bodyPr/>
          <a:lstStyle/>
          <a:p>
            <a:r>
              <a:rPr lang="ar-SA" smtClean="0"/>
              <a:t>أ. مها الحربي .</a:t>
            </a:r>
            <a:endParaRPr lang="ar-SA"/>
          </a:p>
        </p:txBody>
      </p:sp>
      <p:sp>
        <p:nvSpPr>
          <p:cNvPr id="6" name="عنصر نائب لرقم الشريحة 5"/>
          <p:cNvSpPr>
            <a:spLocks noGrp="1"/>
          </p:cNvSpPr>
          <p:nvPr>
            <p:ph type="sldNum" sz="quarter" idx="12"/>
          </p:nvPr>
        </p:nvSpPr>
        <p:spPr/>
        <p:txBody>
          <a:bodyPr/>
          <a:lstStyle/>
          <a:p>
            <a:fld id="{3CDE274E-F86B-492C-A5A8-579B997CBAEE}" type="slidenum">
              <a:rPr lang="ar-SA" smtClean="0"/>
              <a:pPr/>
              <a:t>‹#›</a:t>
            </a:fld>
            <a:endParaRPr lang="ar-SA"/>
          </a:p>
        </p:txBody>
      </p:sp>
    </p:spTree>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لتذييل 4"/>
          <p:cNvSpPr>
            <a:spLocks noGrp="1"/>
          </p:cNvSpPr>
          <p:nvPr>
            <p:ph type="ftr" sz="quarter" idx="11"/>
          </p:nvPr>
        </p:nvSpPr>
        <p:spPr/>
        <p:txBody>
          <a:bodyPr/>
          <a:lstStyle/>
          <a:p>
            <a:r>
              <a:rPr lang="ar-SA" smtClean="0"/>
              <a:t>أ. مها الحربي .</a:t>
            </a:r>
            <a:endParaRPr lang="ar-SA"/>
          </a:p>
        </p:txBody>
      </p:sp>
      <p:sp>
        <p:nvSpPr>
          <p:cNvPr id="6" name="عنصر نائب لرقم الشريحة 5"/>
          <p:cNvSpPr>
            <a:spLocks noGrp="1"/>
          </p:cNvSpPr>
          <p:nvPr>
            <p:ph type="sldNum" sz="quarter" idx="12"/>
          </p:nvPr>
        </p:nvSpPr>
        <p:spPr/>
        <p:txBody>
          <a:bodyPr/>
          <a:lstStyle/>
          <a:p>
            <a:fld id="{3CDE274E-F86B-492C-A5A8-579B997CBAEE}" type="slidenum">
              <a:rPr lang="ar-SA" smtClean="0"/>
              <a:pPr/>
              <a:t>‹#›</a:t>
            </a:fld>
            <a:endParaRPr lang="ar-SA"/>
          </a:p>
        </p:txBody>
      </p:sp>
    </p:spTree>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لتذييل 4"/>
          <p:cNvSpPr>
            <a:spLocks noGrp="1"/>
          </p:cNvSpPr>
          <p:nvPr>
            <p:ph type="ftr" sz="quarter" idx="11"/>
          </p:nvPr>
        </p:nvSpPr>
        <p:spPr/>
        <p:txBody>
          <a:bodyPr/>
          <a:lstStyle/>
          <a:p>
            <a:r>
              <a:rPr lang="ar-SA" smtClean="0"/>
              <a:t>أ. مها الحربي .</a:t>
            </a:r>
            <a:endParaRPr lang="ar-SA"/>
          </a:p>
        </p:txBody>
      </p:sp>
      <p:sp>
        <p:nvSpPr>
          <p:cNvPr id="6" name="عنصر نائب لرقم الشريحة 5"/>
          <p:cNvSpPr>
            <a:spLocks noGrp="1"/>
          </p:cNvSpPr>
          <p:nvPr>
            <p:ph type="sldNum" sz="quarter" idx="12"/>
          </p:nvPr>
        </p:nvSpPr>
        <p:spPr/>
        <p:txBody>
          <a:bodyPr/>
          <a:lstStyle/>
          <a:p>
            <a:fld id="{3CDE274E-F86B-492C-A5A8-579B997CBAEE}" type="slidenum">
              <a:rPr lang="ar-SA" smtClean="0"/>
              <a:pPr/>
              <a:t>‹#›</a:t>
            </a:fld>
            <a:endParaRPr lang="ar-SA"/>
          </a:p>
        </p:txBody>
      </p:sp>
    </p:spTree>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لتذييل 4"/>
          <p:cNvSpPr>
            <a:spLocks noGrp="1"/>
          </p:cNvSpPr>
          <p:nvPr>
            <p:ph type="ftr" sz="quarter" idx="11"/>
          </p:nvPr>
        </p:nvSpPr>
        <p:spPr/>
        <p:txBody>
          <a:bodyPr/>
          <a:lstStyle/>
          <a:p>
            <a:r>
              <a:rPr lang="ar-SA" smtClean="0"/>
              <a:t>أ. مها الحربي .</a:t>
            </a:r>
            <a:endParaRPr lang="ar-SA"/>
          </a:p>
        </p:txBody>
      </p:sp>
      <p:sp>
        <p:nvSpPr>
          <p:cNvPr id="6" name="عنصر نائب لرقم الشريحة 5"/>
          <p:cNvSpPr>
            <a:spLocks noGrp="1"/>
          </p:cNvSpPr>
          <p:nvPr>
            <p:ph type="sldNum" sz="quarter" idx="12"/>
          </p:nvPr>
        </p:nvSpPr>
        <p:spPr/>
        <p:txBody>
          <a:bodyPr/>
          <a:lstStyle/>
          <a:p>
            <a:fld id="{3CDE274E-F86B-492C-A5A8-579B997CBAEE}" type="slidenum">
              <a:rPr lang="ar-SA" smtClean="0"/>
              <a:pPr/>
              <a:t>‹#›</a:t>
            </a:fld>
            <a:endParaRPr lang="ar-SA"/>
          </a:p>
        </p:txBody>
      </p:sp>
    </p:spTree>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r>
              <a:rPr lang="ar-SA" smtClean="0"/>
              <a:t>02/05/32</a:t>
            </a:r>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
        <p:nvSpPr>
          <p:cNvPr id="7" name="عنصر نائب لرقم الشريحة 6"/>
          <p:cNvSpPr>
            <a:spLocks noGrp="1"/>
          </p:cNvSpPr>
          <p:nvPr>
            <p:ph type="sldNum" sz="quarter" idx="12"/>
          </p:nvPr>
        </p:nvSpPr>
        <p:spPr/>
        <p:txBody>
          <a:bodyPr/>
          <a:lstStyle/>
          <a:p>
            <a:fld id="{3CDE274E-F86B-492C-A5A8-579B997CBAEE}" type="slidenum">
              <a:rPr lang="ar-SA" smtClean="0"/>
              <a:pPr/>
              <a:t>‹#›</a:t>
            </a:fld>
            <a:endParaRPr lang="ar-SA"/>
          </a:p>
        </p:txBody>
      </p:sp>
    </p:spTree>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r>
              <a:rPr lang="ar-SA" smtClean="0"/>
              <a:t>02/05/32</a:t>
            </a:r>
            <a:endParaRPr lang="ar-SA"/>
          </a:p>
        </p:txBody>
      </p:sp>
      <p:sp>
        <p:nvSpPr>
          <p:cNvPr id="8" name="عنصر نائب للتذييل 7"/>
          <p:cNvSpPr>
            <a:spLocks noGrp="1"/>
          </p:cNvSpPr>
          <p:nvPr>
            <p:ph type="ftr" sz="quarter" idx="11"/>
          </p:nvPr>
        </p:nvSpPr>
        <p:spPr/>
        <p:txBody>
          <a:bodyPr/>
          <a:lstStyle/>
          <a:p>
            <a:r>
              <a:rPr lang="ar-SA" smtClean="0"/>
              <a:t>أ. مها الحربي .</a:t>
            </a:r>
            <a:endParaRPr lang="ar-SA"/>
          </a:p>
        </p:txBody>
      </p:sp>
      <p:sp>
        <p:nvSpPr>
          <p:cNvPr id="9" name="عنصر نائب لرقم الشريحة 8"/>
          <p:cNvSpPr>
            <a:spLocks noGrp="1"/>
          </p:cNvSpPr>
          <p:nvPr>
            <p:ph type="sldNum" sz="quarter" idx="12"/>
          </p:nvPr>
        </p:nvSpPr>
        <p:spPr/>
        <p:txBody>
          <a:bodyPr/>
          <a:lstStyle/>
          <a:p>
            <a:fld id="{3CDE274E-F86B-492C-A5A8-579B997CBAEE}" type="slidenum">
              <a:rPr lang="ar-SA" smtClean="0"/>
              <a:pPr/>
              <a:t>‹#›</a:t>
            </a:fld>
            <a:endParaRPr lang="ar-SA"/>
          </a:p>
        </p:txBody>
      </p:sp>
    </p:spTree>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r>
              <a:rPr lang="ar-SA" smtClean="0"/>
              <a:t>02/05/32</a:t>
            </a:r>
            <a:endParaRPr lang="ar-SA"/>
          </a:p>
        </p:txBody>
      </p:sp>
      <p:sp>
        <p:nvSpPr>
          <p:cNvPr id="4" name="عنصر نائب للتذييل 3"/>
          <p:cNvSpPr>
            <a:spLocks noGrp="1"/>
          </p:cNvSpPr>
          <p:nvPr>
            <p:ph type="ftr" sz="quarter" idx="11"/>
          </p:nvPr>
        </p:nvSpPr>
        <p:spPr/>
        <p:txBody>
          <a:bodyPr/>
          <a:lstStyle/>
          <a:p>
            <a:r>
              <a:rPr lang="ar-SA" smtClean="0"/>
              <a:t>أ. مها الحربي .</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a:t>
            </a:fld>
            <a:endParaRPr lang="ar-SA"/>
          </a:p>
        </p:txBody>
      </p:sp>
    </p:spTree>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ar-SA" smtClean="0"/>
              <a:t>02/05/32</a:t>
            </a:r>
            <a:endParaRPr lang="ar-SA"/>
          </a:p>
        </p:txBody>
      </p:sp>
      <p:sp>
        <p:nvSpPr>
          <p:cNvPr id="3" name="عنصر نائب للتذييل 2"/>
          <p:cNvSpPr>
            <a:spLocks noGrp="1"/>
          </p:cNvSpPr>
          <p:nvPr>
            <p:ph type="ftr" sz="quarter" idx="11"/>
          </p:nvPr>
        </p:nvSpPr>
        <p:spPr/>
        <p:txBody>
          <a:bodyPr/>
          <a:lstStyle/>
          <a:p>
            <a:r>
              <a:rPr lang="ar-SA" smtClean="0"/>
              <a:t>أ. مها الحربي .</a:t>
            </a:r>
            <a:endParaRPr lang="ar-SA"/>
          </a:p>
        </p:txBody>
      </p:sp>
      <p:sp>
        <p:nvSpPr>
          <p:cNvPr id="4" name="عنصر نائب لرقم الشريحة 3"/>
          <p:cNvSpPr>
            <a:spLocks noGrp="1"/>
          </p:cNvSpPr>
          <p:nvPr>
            <p:ph type="sldNum" sz="quarter" idx="12"/>
          </p:nvPr>
        </p:nvSpPr>
        <p:spPr/>
        <p:txBody>
          <a:bodyPr/>
          <a:lstStyle/>
          <a:p>
            <a:fld id="{3CDE274E-F86B-492C-A5A8-579B997CBAEE}" type="slidenum">
              <a:rPr lang="ar-SA" smtClean="0"/>
              <a:pPr/>
              <a:t>‹#›</a:t>
            </a:fld>
            <a:endParaRPr lang="ar-SA"/>
          </a:p>
        </p:txBody>
      </p:sp>
    </p:spTree>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r>
              <a:rPr lang="ar-SA" smtClean="0"/>
              <a:t>02/05/32</a:t>
            </a:r>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
        <p:nvSpPr>
          <p:cNvPr id="7" name="عنصر نائب لرقم الشريحة 6"/>
          <p:cNvSpPr>
            <a:spLocks noGrp="1"/>
          </p:cNvSpPr>
          <p:nvPr>
            <p:ph type="sldNum" sz="quarter" idx="12"/>
          </p:nvPr>
        </p:nvSpPr>
        <p:spPr/>
        <p:txBody>
          <a:bodyPr/>
          <a:lstStyle/>
          <a:p>
            <a:fld id="{3CDE274E-F86B-492C-A5A8-579B997CBAEE}" type="slidenum">
              <a:rPr lang="ar-SA" smtClean="0"/>
              <a:pPr/>
              <a:t>‹#›</a:t>
            </a:fld>
            <a:endParaRPr lang="ar-SA"/>
          </a:p>
        </p:txBody>
      </p:sp>
    </p:spTree>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r>
              <a:rPr lang="ar-SA" smtClean="0"/>
              <a:t>02/05/32</a:t>
            </a:r>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
        <p:nvSpPr>
          <p:cNvPr id="7" name="عنصر نائب لرقم الشريحة 6"/>
          <p:cNvSpPr>
            <a:spLocks noGrp="1"/>
          </p:cNvSpPr>
          <p:nvPr>
            <p:ph type="sldNum" sz="quarter" idx="12"/>
          </p:nvPr>
        </p:nvSpPr>
        <p:spPr/>
        <p:txBody>
          <a:bodyPr/>
          <a:lstStyle/>
          <a:p>
            <a:fld id="{3CDE274E-F86B-492C-A5A8-579B997CBAEE}" type="slidenum">
              <a:rPr lang="ar-SA" smtClean="0"/>
              <a:pPr/>
              <a:t>‹#›</a:t>
            </a:fld>
            <a:endParaRPr lang="ar-SA"/>
          </a:p>
        </p:txBody>
      </p:sp>
    </p:spTree>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2000"/>
            <a:lum/>
          </a:blip>
          <a:srcRect/>
          <a:stretch>
            <a:fillRect l="-6000" r="-6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ar-SA" smtClean="0"/>
              <a:t>02/05/32</a:t>
            </a:r>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أ. مها الحربي .</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DE274E-F86B-492C-A5A8-579B997CBAEE}"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052736"/>
            <a:ext cx="7772400" cy="1470025"/>
          </a:xfrm>
        </p:spPr>
        <p:txBody>
          <a:bodyPr/>
          <a:lstStyle/>
          <a:p>
            <a:r>
              <a:rPr lang="ar-SA" dirty="0" smtClean="0"/>
              <a:t>الفكر الاجتماعي في الهند</a:t>
            </a:r>
            <a:endParaRPr lang="ar-SA" dirty="0"/>
          </a:p>
        </p:txBody>
      </p:sp>
      <p:sp>
        <p:nvSpPr>
          <p:cNvPr id="3" name="عنوان فرعي 2"/>
          <p:cNvSpPr>
            <a:spLocks noGrp="1"/>
          </p:cNvSpPr>
          <p:nvPr>
            <p:ph type="subTitle" idx="1"/>
          </p:nvPr>
        </p:nvSpPr>
        <p:spPr>
          <a:xfrm>
            <a:off x="1331640" y="2204864"/>
            <a:ext cx="6400800" cy="1752600"/>
          </a:xfrm>
        </p:spPr>
        <p:txBody>
          <a:bodyPr>
            <a:normAutofit fontScale="70000" lnSpcReduction="20000"/>
          </a:bodyPr>
          <a:lstStyle/>
          <a:p>
            <a:r>
              <a:rPr lang="ar-SA" dirty="0" smtClean="0">
                <a:solidFill>
                  <a:srgbClr val="C00000"/>
                </a:solidFill>
              </a:rPr>
              <a:t>كتاب علم الاجتماع ومدارسه</a:t>
            </a:r>
          </a:p>
          <a:p>
            <a:r>
              <a:rPr lang="ar-SA" dirty="0" smtClean="0">
                <a:solidFill>
                  <a:srgbClr val="C00000"/>
                </a:solidFill>
              </a:rPr>
              <a:t>د.مصطفى </a:t>
            </a:r>
            <a:r>
              <a:rPr lang="ar-SA" dirty="0" smtClean="0">
                <a:solidFill>
                  <a:srgbClr val="C00000"/>
                </a:solidFill>
              </a:rPr>
              <a:t>الخشاب</a:t>
            </a:r>
          </a:p>
          <a:p>
            <a:endParaRPr lang="ar-SA" dirty="0" smtClean="0">
              <a:solidFill>
                <a:srgbClr val="C00000"/>
              </a:solidFill>
            </a:endParaRPr>
          </a:p>
          <a:p>
            <a:endParaRPr lang="ar-SA" dirty="0" smtClean="0">
              <a:solidFill>
                <a:srgbClr val="C00000"/>
              </a:solidFill>
            </a:endParaRPr>
          </a:p>
          <a:p>
            <a:r>
              <a:rPr lang="ar-SA" dirty="0" smtClean="0">
                <a:solidFill>
                  <a:srgbClr val="002060"/>
                </a:solidFill>
              </a:rPr>
              <a:t>أ. مها الحربي .</a:t>
            </a:r>
            <a:endParaRPr lang="ar-SA" dirty="0">
              <a:solidFill>
                <a:srgbClr val="002060"/>
              </a:solidFill>
            </a:endParaRPr>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1</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وتتكون من قبائل وطنية لم ترتد عن ديانتها الفطرية ولم تعترف بسمو البراهمة. .</a:t>
            </a:r>
          </a:p>
          <a:p>
            <a:r>
              <a:rPr lang="ar-SA" dirty="0" smtClean="0"/>
              <a:t>وتتكون </a:t>
            </a:r>
            <a:r>
              <a:rPr lang="ar-SA" dirty="0" err="1" smtClean="0"/>
              <a:t>ايضا</a:t>
            </a:r>
            <a:r>
              <a:rPr lang="ar-SA" dirty="0" smtClean="0"/>
              <a:t> هذه الطبقة من : أسرى الحروب, الافراد الذين أصبحوا عبيدا وأرقاء نتيجة توقيع جزاءات عليهم.</a:t>
            </a:r>
          </a:p>
          <a:p>
            <a:r>
              <a:rPr lang="ar-SA" dirty="0" smtClean="0"/>
              <a:t>وقد أخذت هذه الطبقة في النمو والزيادة حتى بلغت في العصر الحديث </a:t>
            </a:r>
            <a:r>
              <a:rPr lang="ar-SA" dirty="0" err="1" smtClean="0"/>
              <a:t>اربعين</a:t>
            </a:r>
            <a:r>
              <a:rPr lang="ar-SA" smtClean="0"/>
              <a:t> مليون.</a:t>
            </a:r>
            <a:endParaRPr lang="ar-SA"/>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10</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SA" dirty="0"/>
          </a:p>
        </p:txBody>
      </p:sp>
      <p:sp>
        <p:nvSpPr>
          <p:cNvPr id="3" name="عنصر نائب للمحتوى 2"/>
          <p:cNvSpPr>
            <a:spLocks noGrp="1"/>
          </p:cNvSpPr>
          <p:nvPr>
            <p:ph idx="1"/>
          </p:nvPr>
        </p:nvSpPr>
        <p:spPr>
          <a:xfrm>
            <a:off x="457200" y="836712"/>
            <a:ext cx="8229600" cy="5289451"/>
          </a:xfrm>
        </p:spPr>
        <p:txBody>
          <a:bodyPr>
            <a:normAutofit fontScale="92500" lnSpcReduction="10000"/>
          </a:bodyPr>
          <a:lstStyle/>
          <a:p>
            <a:r>
              <a:rPr lang="ar-SA" dirty="0" smtClean="0"/>
              <a:t>4- من خلال تتبع </a:t>
            </a:r>
            <a:r>
              <a:rPr lang="ar-SA" u="sng" dirty="0" smtClean="0">
                <a:solidFill>
                  <a:srgbClr val="FF0000"/>
                </a:solidFill>
              </a:rPr>
              <a:t>تاريخ الطبقات في الهند</a:t>
            </a:r>
            <a:r>
              <a:rPr lang="ar-SA" dirty="0" smtClean="0"/>
              <a:t> القديمة </a:t>
            </a:r>
            <a:r>
              <a:rPr lang="ar-SA" dirty="0" smtClean="0">
                <a:solidFill>
                  <a:srgbClr val="FF0000"/>
                </a:solidFill>
              </a:rPr>
              <a:t>نجد أن المنزلة الاجتماعية لكل منها قد تطورت تبعاً لظروف الحياة الاجتماعية وتبعاً لاختلاف الديانات والعقائد</a:t>
            </a:r>
            <a:r>
              <a:rPr lang="ar-SA" dirty="0" smtClean="0"/>
              <a:t>.</a:t>
            </a:r>
          </a:p>
          <a:p>
            <a:r>
              <a:rPr lang="ar-SA" dirty="0" smtClean="0"/>
              <a:t>ففي </a:t>
            </a:r>
            <a:r>
              <a:rPr lang="ar-SA" dirty="0" smtClean="0">
                <a:solidFill>
                  <a:srgbClr val="FF0000"/>
                </a:solidFill>
              </a:rPr>
              <a:t>أوقات الحروب الوطنية </a:t>
            </a:r>
            <a:r>
              <a:rPr lang="ar-SA" dirty="0" smtClean="0"/>
              <a:t>التي نشأت منذ أقدم العصور بين السكان الأصليين والنازحين من الشمال </a:t>
            </a:r>
            <a:r>
              <a:rPr lang="ar-SA" u="sng" dirty="0" smtClean="0"/>
              <a:t>كانت الطبقة التي تملك الزعامة وتحتل المرتبة الأعلى في المجتمع (طبقة المحاربين). </a:t>
            </a:r>
            <a:r>
              <a:rPr lang="ar-SA" dirty="0" smtClean="0"/>
              <a:t>(لأن حاجة المجتمع كانت تتمثل في وجود فئة محاربة تعمل على تحقيق الأمن في تلك الحقبة الزمنية والتي تميزت بالحروب والاضطرابات .</a:t>
            </a:r>
          </a:p>
          <a:p>
            <a:r>
              <a:rPr lang="ar-SA" dirty="0" smtClean="0"/>
              <a:t>ولما </a:t>
            </a:r>
            <a:r>
              <a:rPr lang="ar-SA" dirty="0" smtClean="0">
                <a:solidFill>
                  <a:srgbClr val="FF0000"/>
                </a:solidFill>
              </a:rPr>
              <a:t>استقرت الأمور في بلاد الهند </a:t>
            </a:r>
            <a:r>
              <a:rPr lang="ar-SA" dirty="0" smtClean="0"/>
              <a:t>وشغلهم التفكير الصوفي والديني وتعقدت الطقوس والإجراءات  الدينية </a:t>
            </a:r>
            <a:r>
              <a:rPr lang="ar-SA" u="sng" dirty="0" smtClean="0"/>
              <a:t>كانت الطبقة التي تملك الزعامة والمرتبة الأعلى هي طبقة البراهمة  </a:t>
            </a:r>
            <a:r>
              <a:rPr lang="ar-SA" dirty="0" smtClean="0"/>
              <a:t>(رجال الدين) </a:t>
            </a:r>
            <a:endParaRPr lang="ar-SA" dirty="0"/>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11</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smtClean="0"/>
              <a:t>5- بحث كثير من المفكرين عن </a:t>
            </a:r>
            <a:r>
              <a:rPr lang="ar-SA" u="sng" dirty="0" smtClean="0">
                <a:solidFill>
                  <a:srgbClr val="FF0000"/>
                </a:solidFill>
              </a:rPr>
              <a:t>أصل وسبب هذا التقسيم الطبقي الجامد في بلاد الهند منذ العصور القديمة </a:t>
            </a:r>
            <a:r>
              <a:rPr lang="ar-SA" dirty="0" smtClean="0"/>
              <a:t>وتوصلوا إلى عدد من الأفكار...وكان أهم هذه الأفكار التفسيرية لسبب وجود الطبقية في الهند ...</a:t>
            </a:r>
            <a:r>
              <a:rPr lang="ar-SA" u="sng" dirty="0" smtClean="0">
                <a:solidFill>
                  <a:srgbClr val="FF0000"/>
                </a:solidFill>
              </a:rPr>
              <a:t>كان سبب تاريخي اجتماعي يتمثل </a:t>
            </a:r>
            <a:r>
              <a:rPr lang="ar-SA" dirty="0" smtClean="0"/>
              <a:t>في : (</a:t>
            </a:r>
            <a:r>
              <a:rPr lang="ar-SA" dirty="0" smtClean="0">
                <a:solidFill>
                  <a:srgbClr val="7030A0"/>
                </a:solidFill>
              </a:rPr>
              <a:t>أن بلاد الهند منذ العصور القديمة كانت هدفاً لهجرات وغزوات متلاحقة من الجنس الآري الذي هبط عليها من الشمال ولما وجد الآريون أنهم أقلية وخافوا على خصائصهم المميزة لجأوا إلى تحريم الزواج خارج حدود جنسهم ..)</a:t>
            </a:r>
          </a:p>
          <a:p>
            <a:r>
              <a:rPr lang="ar-SA" dirty="0" smtClean="0"/>
              <a:t>كانت هذه الظاهرة هي أول نواة للتقسيم الطبقي الذي قام في بدايته على أساس اللون والحالة الاجتماعية.</a:t>
            </a:r>
            <a:endParaRPr lang="ar-SA" dirty="0"/>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12</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endParaRPr lang="ar-SA" dirty="0"/>
          </a:p>
        </p:txBody>
      </p:sp>
      <p:sp>
        <p:nvSpPr>
          <p:cNvPr id="3" name="عنصر نائب للمحتوى 2"/>
          <p:cNvSpPr>
            <a:spLocks noGrp="1"/>
          </p:cNvSpPr>
          <p:nvPr>
            <p:ph idx="1"/>
          </p:nvPr>
        </p:nvSpPr>
        <p:spPr>
          <a:xfrm>
            <a:off x="457200" y="620688"/>
            <a:ext cx="8229600" cy="5505475"/>
          </a:xfrm>
        </p:spPr>
        <p:txBody>
          <a:bodyPr/>
          <a:lstStyle/>
          <a:p>
            <a:endParaRPr lang="ar-SA" dirty="0" smtClean="0"/>
          </a:p>
          <a:p>
            <a:endParaRPr lang="ar-SA" dirty="0" smtClean="0"/>
          </a:p>
          <a:p>
            <a:endParaRPr lang="ar-SA" dirty="0" smtClean="0"/>
          </a:p>
          <a:p>
            <a:r>
              <a:rPr lang="ar-SA" dirty="0" smtClean="0"/>
              <a:t>6- ظهرت </a:t>
            </a:r>
            <a:r>
              <a:rPr lang="ar-SA" u="sng" dirty="0" smtClean="0">
                <a:solidFill>
                  <a:srgbClr val="FF0000"/>
                </a:solidFill>
              </a:rPr>
              <a:t>الديانة البوذية </a:t>
            </a:r>
            <a:r>
              <a:rPr lang="ar-SA" dirty="0" smtClean="0"/>
              <a:t>في بلاد الهند في حقبة زمنية متقدمة وهي ديانة ثورية تطورية وتفرعت عن البراهمة الجامدة. (وقد ولدت منها كما ولدت البروتستانتية في أحضان الكاثوليكية)</a:t>
            </a:r>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13</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7- نقاط </a:t>
            </a:r>
            <a:r>
              <a:rPr lang="ar-SA" dirty="0" err="1" smtClean="0"/>
              <a:t>الإختلاف</a:t>
            </a:r>
            <a:r>
              <a:rPr lang="ar-SA" dirty="0" smtClean="0"/>
              <a:t> بين الديانة  البوذية </a:t>
            </a:r>
            <a:r>
              <a:rPr lang="ar-SA" dirty="0" err="1" smtClean="0"/>
              <a:t>والبراهمية</a:t>
            </a:r>
            <a:r>
              <a:rPr lang="ar-SA" dirty="0" smtClean="0"/>
              <a:t> :</a:t>
            </a:r>
          </a:p>
          <a:p>
            <a:r>
              <a:rPr lang="ar-SA" dirty="0" smtClean="0"/>
              <a:t>1- تتميز البوذية عن البراهمة من الناحية الأخلاقية </a:t>
            </a:r>
            <a:r>
              <a:rPr lang="ar-SA" u="sng" dirty="0" err="1" smtClean="0">
                <a:solidFill>
                  <a:srgbClr val="FF0000"/>
                </a:solidFill>
              </a:rPr>
              <a:t>فالبراهمية</a:t>
            </a:r>
            <a:r>
              <a:rPr lang="ar-SA" dirty="0" smtClean="0">
                <a:solidFill>
                  <a:srgbClr val="FF0000"/>
                </a:solidFill>
              </a:rPr>
              <a:t> قامت على </a:t>
            </a:r>
            <a:r>
              <a:rPr lang="ar-SA" u="sng" dirty="0" smtClean="0">
                <a:solidFill>
                  <a:srgbClr val="FF0000"/>
                </a:solidFill>
              </a:rPr>
              <a:t>عدم المساواة </a:t>
            </a:r>
            <a:r>
              <a:rPr lang="ar-SA" dirty="0" smtClean="0">
                <a:solidFill>
                  <a:srgbClr val="FF0000"/>
                </a:solidFill>
              </a:rPr>
              <a:t>والجمود الطبقي بينما البوذية نادت </a:t>
            </a:r>
            <a:r>
              <a:rPr lang="ar-SA" u="sng" dirty="0" smtClean="0">
                <a:solidFill>
                  <a:srgbClr val="FF0000"/>
                </a:solidFill>
              </a:rPr>
              <a:t>بوجوب المساواة </a:t>
            </a:r>
            <a:r>
              <a:rPr lang="ar-SA" dirty="0" smtClean="0">
                <a:solidFill>
                  <a:srgbClr val="FF0000"/>
                </a:solidFill>
              </a:rPr>
              <a:t>بين المواطنين .</a:t>
            </a:r>
          </a:p>
          <a:p>
            <a:r>
              <a:rPr lang="ar-SA" dirty="0" smtClean="0"/>
              <a:t>2- دعت البوذية جميع الأفراد إلى الاشتراك في </a:t>
            </a:r>
            <a:r>
              <a:rPr lang="ar-SA" u="sng" dirty="0" smtClean="0">
                <a:solidFill>
                  <a:srgbClr val="FF0000"/>
                </a:solidFill>
              </a:rPr>
              <a:t>الطقوس والعبادات </a:t>
            </a:r>
            <a:r>
              <a:rPr lang="ar-SA" dirty="0" smtClean="0"/>
              <a:t>على عكس البراهمة فقد كانت تقصر الحياة الدينية على طبقة رجال الدين من البراهمة.</a:t>
            </a:r>
          </a:p>
          <a:p>
            <a:endParaRPr lang="ar-SA" dirty="0"/>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14</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dirty="0" smtClean="0"/>
              <a:t>8- </a:t>
            </a:r>
            <a:r>
              <a:rPr lang="ar-SA" u="sng" dirty="0" smtClean="0">
                <a:solidFill>
                  <a:srgbClr val="FF0000"/>
                </a:solidFill>
              </a:rPr>
              <a:t>لم يقصد هذا المذهب في بداية </a:t>
            </a:r>
            <a:r>
              <a:rPr lang="ar-SA" u="sng" dirty="0" err="1" smtClean="0">
                <a:solidFill>
                  <a:srgbClr val="FF0000"/>
                </a:solidFill>
              </a:rPr>
              <a:t>ظهورة</a:t>
            </a:r>
            <a:r>
              <a:rPr lang="ar-SA" u="sng" dirty="0" smtClean="0">
                <a:solidFill>
                  <a:srgbClr val="FF0000"/>
                </a:solidFill>
              </a:rPr>
              <a:t> إلى إلغاء الطبقات </a:t>
            </a:r>
            <a:r>
              <a:rPr lang="ar-SA" dirty="0" smtClean="0"/>
              <a:t>ولم يفكر في تغييره  ولم تهدف إلى مهاجمة النظام السياسي القائم </a:t>
            </a:r>
            <a:r>
              <a:rPr lang="ar-SA" u="sng" dirty="0" smtClean="0">
                <a:solidFill>
                  <a:srgbClr val="C00000"/>
                </a:solidFill>
              </a:rPr>
              <a:t>ولكن روح تعاليمه </a:t>
            </a:r>
            <a:r>
              <a:rPr lang="ar-SA" u="sng" dirty="0" err="1" smtClean="0">
                <a:solidFill>
                  <a:srgbClr val="C00000"/>
                </a:solidFill>
              </a:rPr>
              <a:t>أدات</a:t>
            </a:r>
            <a:r>
              <a:rPr lang="ar-SA" u="sng" dirty="0" smtClean="0">
                <a:solidFill>
                  <a:srgbClr val="C00000"/>
                </a:solidFill>
              </a:rPr>
              <a:t> بطبيعتها إلى زوال كثير من القيود الاجتماعية وخففت من </a:t>
            </a:r>
            <a:r>
              <a:rPr lang="ar-SA" u="sng" dirty="0" err="1" smtClean="0">
                <a:solidFill>
                  <a:srgbClr val="C00000"/>
                </a:solidFill>
              </a:rPr>
              <a:t>حدة</a:t>
            </a:r>
            <a:r>
              <a:rPr lang="ar-SA" u="sng" dirty="0" smtClean="0">
                <a:solidFill>
                  <a:srgbClr val="C00000"/>
                </a:solidFill>
              </a:rPr>
              <a:t> الفواصل التي كانت موجودة بين مختلف الطبقات الاجتماعية</a:t>
            </a:r>
            <a:r>
              <a:rPr lang="ar-SA" dirty="0" smtClean="0"/>
              <a:t>.</a:t>
            </a:r>
          </a:p>
          <a:p>
            <a:r>
              <a:rPr lang="ar-SA" dirty="0" smtClean="0"/>
              <a:t>فقد </a:t>
            </a:r>
            <a:r>
              <a:rPr lang="ar-SA" u="sng" dirty="0" smtClean="0">
                <a:solidFill>
                  <a:srgbClr val="FF0000"/>
                </a:solidFill>
              </a:rPr>
              <a:t>دعت إلى </a:t>
            </a:r>
            <a:r>
              <a:rPr lang="ar-SA" u="sng" dirty="0" err="1" smtClean="0">
                <a:solidFill>
                  <a:srgbClr val="FF0000"/>
                </a:solidFill>
              </a:rPr>
              <a:t>المساوة</a:t>
            </a:r>
            <a:r>
              <a:rPr lang="ar-SA" u="sng" dirty="0" smtClean="0">
                <a:solidFill>
                  <a:srgbClr val="FF0000"/>
                </a:solidFill>
              </a:rPr>
              <a:t> الدينية والاجتماعية </a:t>
            </a:r>
            <a:r>
              <a:rPr lang="ar-SA" dirty="0" smtClean="0"/>
              <a:t>وأن لا فرق بين الفقراء والأغنياء كلهم سواء , ورجال الزراعة والصناعة جميعهم مواطنون فضلاء لهم الحق في المشاركة في الحياة الدينية  .</a:t>
            </a:r>
            <a:endParaRPr lang="ar-SA" dirty="0"/>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15</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smtClean="0"/>
              <a:t>9- وقد </a:t>
            </a:r>
            <a:r>
              <a:rPr lang="ar-SA" u="sng" dirty="0" smtClean="0">
                <a:solidFill>
                  <a:srgbClr val="FF0000"/>
                </a:solidFill>
              </a:rPr>
              <a:t>أعلن زعماء البوذية فيما بعد حرباً على نظام الطبقات </a:t>
            </a:r>
            <a:r>
              <a:rPr lang="ar-SA" dirty="0" smtClean="0"/>
              <a:t>..ودعوا إلى إلغائه والقضاء على الامتيازات التي يتمتع </a:t>
            </a:r>
            <a:r>
              <a:rPr lang="ar-SA" dirty="0" err="1" smtClean="0"/>
              <a:t>بها</a:t>
            </a:r>
            <a:r>
              <a:rPr lang="ar-SA" dirty="0" smtClean="0"/>
              <a:t> فريق من الشعب دون غيره وشددوا الإنكار على طبقة البراهمة .</a:t>
            </a:r>
          </a:p>
          <a:p>
            <a:r>
              <a:rPr lang="ar-SA" dirty="0" smtClean="0"/>
              <a:t>10- </a:t>
            </a:r>
            <a:r>
              <a:rPr lang="ar-SA" u="sng" dirty="0" smtClean="0">
                <a:solidFill>
                  <a:srgbClr val="FF0000"/>
                </a:solidFill>
              </a:rPr>
              <a:t>الخلاصة:</a:t>
            </a:r>
          </a:p>
          <a:p>
            <a:r>
              <a:rPr lang="ar-SA" u="sng" dirty="0" smtClean="0"/>
              <a:t>أن الفلسفة الهندية بشكل عام لم تهتم بالحياة الدنيا بل وجهت أفكار الأفراد إلى العالم الآخر</a:t>
            </a:r>
            <a:r>
              <a:rPr lang="ar-SA" dirty="0" smtClean="0"/>
              <a:t>.وصورت لهم هذا العالم في صورة غير سامية واعتبرت الحياة شرا من الشرور يجب التخلص منه . وزينت لهم الحياة الآخرة واعتبرته الخير الأعظم والمطلب الأساسي . </a:t>
            </a:r>
            <a:r>
              <a:rPr lang="ar-SA" u="sng" dirty="0" smtClean="0">
                <a:solidFill>
                  <a:srgbClr val="FF0000"/>
                </a:solidFill>
              </a:rPr>
              <a:t>فكان توجهه ديني بحت بعيد إلى حد كبير عن التربية الاجتماعية .</a:t>
            </a:r>
            <a:endParaRPr lang="ar-SA" u="sng" dirty="0">
              <a:solidFill>
                <a:srgbClr val="FF0000"/>
              </a:solidFill>
            </a:endParaRPr>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16</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أهم المحاور في موضوع </a:t>
            </a:r>
            <a:br>
              <a:rPr lang="ar-SA" dirty="0" smtClean="0"/>
            </a:br>
            <a:r>
              <a:rPr lang="ar-SA" dirty="0" smtClean="0"/>
              <a:t>الفكر الاجتماعي في بلاد الهند:</a:t>
            </a:r>
            <a:endParaRPr lang="ar-SA" dirty="0"/>
          </a:p>
        </p:txBody>
      </p:sp>
      <p:sp>
        <p:nvSpPr>
          <p:cNvPr id="3" name="عنصر نائب للمحتوى 2"/>
          <p:cNvSpPr>
            <a:spLocks noGrp="1"/>
          </p:cNvSpPr>
          <p:nvPr>
            <p:ph idx="1"/>
          </p:nvPr>
        </p:nvSpPr>
        <p:spPr/>
        <p:txBody>
          <a:bodyPr/>
          <a:lstStyle/>
          <a:p>
            <a:r>
              <a:rPr lang="ar-SA" dirty="0" smtClean="0"/>
              <a:t>1- مقدمة</a:t>
            </a:r>
          </a:p>
          <a:p>
            <a:r>
              <a:rPr lang="ar-SA" dirty="0" smtClean="0"/>
              <a:t>2-الفكر الاجتماعي الهندي من خلال قوانين </a:t>
            </a:r>
            <a:r>
              <a:rPr lang="ar-SA" dirty="0" err="1" smtClean="0"/>
              <a:t>مانو</a:t>
            </a:r>
            <a:r>
              <a:rPr lang="ar-SA" dirty="0" smtClean="0"/>
              <a:t>.</a:t>
            </a:r>
            <a:endParaRPr lang="ar-SA" dirty="0"/>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2</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1- المقدمة:</a:t>
            </a:r>
            <a:endParaRPr lang="ar-SA" dirty="0"/>
          </a:p>
        </p:txBody>
      </p:sp>
      <p:sp>
        <p:nvSpPr>
          <p:cNvPr id="3" name="عنصر نائب للمحتوى 2"/>
          <p:cNvSpPr>
            <a:spLocks noGrp="1"/>
          </p:cNvSpPr>
          <p:nvPr>
            <p:ph idx="1"/>
          </p:nvPr>
        </p:nvSpPr>
        <p:spPr/>
        <p:txBody>
          <a:bodyPr/>
          <a:lstStyle/>
          <a:p>
            <a:r>
              <a:rPr lang="ar-SA" dirty="0" smtClean="0"/>
              <a:t>1- ظلت الهند إلى العصور الحديثة لغزا غامضا لا يعرف العلماء الغربيون من حضارتها وتاريخها شيء إلا ما كتبه </a:t>
            </a:r>
            <a:r>
              <a:rPr lang="ar-SA" dirty="0" err="1" smtClean="0"/>
              <a:t>المجسطي</a:t>
            </a:r>
            <a:r>
              <a:rPr lang="ar-SA" dirty="0" smtClean="0"/>
              <a:t> فقد وصف هذا المؤرخ بلاد الهند وصفا ممتعا </a:t>
            </a:r>
            <a:r>
              <a:rPr lang="ar-SA" dirty="0" err="1" smtClean="0"/>
              <a:t>و</a:t>
            </a:r>
            <a:r>
              <a:rPr lang="ar-SA" dirty="0" smtClean="0"/>
              <a:t> أعطى صورة واضحة لمظاهر الحضارة التي عاصرته في عهد الملك (نشاندر اجوتيا)الذي ناهض جيش الاسكندر بعد وفاته وأقام دعائم مملكته على انقاض السلطان المقدوني.</a:t>
            </a:r>
          </a:p>
          <a:p>
            <a:endParaRPr lang="ar-SA" dirty="0"/>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3</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dirty="0" smtClean="0"/>
              <a:t>2- في عام 1924م أعلن (مارشال) أن أعمال </a:t>
            </a:r>
            <a:r>
              <a:rPr lang="ar-SA" smtClean="0"/>
              <a:t>الحفر والتنقيب التي </a:t>
            </a:r>
            <a:r>
              <a:rPr lang="ar-SA" dirty="0" smtClean="0"/>
              <a:t>يقوم بها في منطقة (موهنجو دارو) التي تقع في الضفة الغربية من نهر السند أدت إلى اكتشاف بقايا وآثار دلت على وجود مدينة بالغة الرقي.</a:t>
            </a:r>
          </a:p>
          <a:p>
            <a:r>
              <a:rPr lang="ar-SA" dirty="0" smtClean="0"/>
              <a:t>وأثبت أنه كانت هناك صلات تجارية ودينية بين هذه المنطقة وبلاد سومر.</a:t>
            </a:r>
          </a:p>
          <a:p>
            <a:r>
              <a:rPr lang="ar-SA" dirty="0" smtClean="0"/>
              <a:t>وهذه البحوث </a:t>
            </a:r>
            <a:r>
              <a:rPr lang="ar-SA" dirty="0" err="1" smtClean="0"/>
              <a:t>والاكتشفات</a:t>
            </a:r>
            <a:r>
              <a:rPr lang="ar-SA" dirty="0" smtClean="0"/>
              <a:t> صححت كثير من المعلومات عن بلاد الهند </a:t>
            </a:r>
            <a:r>
              <a:rPr lang="ar-SA" dirty="0" err="1" smtClean="0"/>
              <a:t>و</a:t>
            </a:r>
            <a:r>
              <a:rPr lang="ar-SA" dirty="0" smtClean="0"/>
              <a:t> وفرت مادة غنية عن نظمها وتقاليدها ومعتقداتها  ومظاهر حضارتها. وابرز هذه المصادر التي أوضحت الناحية الاجتماعية بشكل واضح ومركز هي قوانين </a:t>
            </a:r>
            <a:r>
              <a:rPr lang="ar-SA" dirty="0" err="1" smtClean="0"/>
              <a:t>مانو</a:t>
            </a:r>
            <a:r>
              <a:rPr lang="ar-SA" dirty="0" smtClean="0"/>
              <a:t> . والتي سنعتمدها في الحديث عن الفكر الاجتماعي في الهند.</a:t>
            </a:r>
            <a:endParaRPr lang="ar-SA" dirty="0"/>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4</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2- قوانين </a:t>
            </a:r>
            <a:r>
              <a:rPr lang="ar-SA" dirty="0" err="1" smtClean="0"/>
              <a:t>مانو</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1- </a:t>
            </a:r>
            <a:r>
              <a:rPr lang="ar-SA" dirty="0" smtClean="0">
                <a:solidFill>
                  <a:srgbClr val="FF0000"/>
                </a:solidFill>
              </a:rPr>
              <a:t>تعتبر هذه القوانين أقدم التشريعات في الهند.</a:t>
            </a:r>
            <a:r>
              <a:rPr lang="ar-SA" dirty="0" smtClean="0"/>
              <a:t>وتتألف</a:t>
            </a:r>
            <a:r>
              <a:rPr lang="ar-SA" dirty="0" smtClean="0">
                <a:solidFill>
                  <a:srgbClr val="FF0000"/>
                </a:solidFill>
              </a:rPr>
              <a:t> </a:t>
            </a:r>
            <a:r>
              <a:rPr lang="ar-SA" dirty="0" smtClean="0"/>
              <a:t>من 2685 بيتا من الشعر وهي منسوبة إلى شخصية خرافية تصورها النصوص في صورة أنه صغير تلقى الوحي عن براهما نفسه. ويبدو أن هذه القوانين من وضع جماعة البراهمة تصدوا من تدوينها الحرص على تعليم الأجيال القادمة أوضاع الحياة الاجتماعية وقواعد للسلوك الاجتماعي والإبقاء على قواعد العرف والتقاليد ((ذراماشا سترا)) التي كانت تنظم العلاقات بين الطبقات وتحدد المعاملات بين الأفراد .للذلك هذه القوانين أقرب إلى التشريع الخلقي منها إلى التشريع القانوني . </a:t>
            </a:r>
            <a:endParaRPr lang="ar-SA" dirty="0"/>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5</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smtClean="0"/>
              <a:t>2- </a:t>
            </a:r>
            <a:r>
              <a:rPr lang="ar-SA" u="sng" dirty="0" smtClean="0">
                <a:solidFill>
                  <a:srgbClr val="FF0000"/>
                </a:solidFill>
              </a:rPr>
              <a:t>كانت سلطة حكام الهند من خلال هذه القوانين دكتاتورية لا تقبل إلا تدخل طبقة رجال الدين من البراهمة </a:t>
            </a:r>
            <a:r>
              <a:rPr lang="ar-SA" dirty="0" smtClean="0"/>
              <a:t>نظراً لما يتمتعون </a:t>
            </a:r>
            <a:r>
              <a:rPr lang="ar-SA" dirty="0" err="1" smtClean="0"/>
              <a:t>به</a:t>
            </a:r>
            <a:r>
              <a:rPr lang="ar-SA" dirty="0" smtClean="0"/>
              <a:t> من مركز خارق للعادة نصت عليه الشرائع المقدسة .</a:t>
            </a:r>
          </a:p>
          <a:p>
            <a:r>
              <a:rPr lang="ar-SA" dirty="0" smtClean="0"/>
              <a:t>وكان هذا النظام القائم على الضغط واستبعاد الأفراد مرتكز على فكرة الجزاء.فهو المبدأ الواقي لمثل هذا النوع من الحكم .وقد استغل الحكام خوف المواطنين في ظل الحكم الديكتاتوري فبالغوا في تقرير الجزاءات وتوقيع العقوبات واستندوا في هذا الجانب إلى ما جاء في قوانين مانو من نصوص تشيد بفضل (الجزاء)في حفظ الكيان الاجتماعي واستقرار النظام. وتخاطب هذه النصوص (الجزاء)على أنه ظل الإله.</a:t>
            </a:r>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6</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3- </a:t>
            </a:r>
            <a:r>
              <a:rPr lang="ar-SA" u="sng" dirty="0" smtClean="0">
                <a:solidFill>
                  <a:srgbClr val="FF0000"/>
                </a:solidFill>
              </a:rPr>
              <a:t>يمتاز النظام الاجتماعي في الهند القديمة بأنه طبقي حدد الدين  قواعده ورسم حدوده بدقة ونظم علاقات كل طبقة </a:t>
            </a:r>
            <a:r>
              <a:rPr lang="ar-SA" dirty="0" smtClean="0"/>
              <a:t>بما عداها من الطبقات الاجتماعية ولهذا التقسيم الطبقي نتيجتان:</a:t>
            </a:r>
          </a:p>
          <a:p>
            <a:r>
              <a:rPr lang="ar-SA" dirty="0" smtClean="0"/>
              <a:t>      1- وراثة وجمود الوضع الاجتماعي الذي لا يمكن أن يتغير من الأصول إلى الفروع.</a:t>
            </a:r>
          </a:p>
          <a:p>
            <a:r>
              <a:rPr lang="ar-SA" dirty="0" smtClean="0"/>
              <a:t>     2- الخضوع لما تفرضه التقاليد والعرف والدين على أفراده كل طبقة من التزامات </a:t>
            </a:r>
            <a:r>
              <a:rPr lang="ar-SA" dirty="0" err="1" smtClean="0"/>
              <a:t>و</a:t>
            </a:r>
            <a:r>
              <a:rPr lang="ar-SA" dirty="0" smtClean="0"/>
              <a:t> وظائف اجتماعية.</a:t>
            </a:r>
            <a:endParaRPr lang="ar-SA" dirty="0"/>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7</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endParaRPr lang="ar-SA" dirty="0"/>
          </a:p>
        </p:txBody>
      </p:sp>
      <p:sp>
        <p:nvSpPr>
          <p:cNvPr id="3" name="عنصر نائب للمحتوى 2"/>
          <p:cNvSpPr>
            <a:spLocks noGrp="1"/>
          </p:cNvSpPr>
          <p:nvPr>
            <p:ph idx="1"/>
          </p:nvPr>
        </p:nvSpPr>
        <p:spPr>
          <a:xfrm>
            <a:off x="457200" y="908720"/>
            <a:ext cx="8229600" cy="5217443"/>
          </a:xfrm>
        </p:spPr>
        <p:txBody>
          <a:bodyPr/>
          <a:lstStyle/>
          <a:p>
            <a:r>
              <a:rPr lang="ar-SA" dirty="0" smtClean="0"/>
              <a:t>3- صورت </a:t>
            </a:r>
            <a:r>
              <a:rPr lang="ar-SA" dirty="0" err="1" smtClean="0"/>
              <a:t>المانوية</a:t>
            </a:r>
            <a:r>
              <a:rPr lang="ar-SA" dirty="0" smtClean="0"/>
              <a:t> نظام الطبقات على أنه وحي الإله براهما نفسه وأن كل طبقة تمثل جزءا أجزائه الخالدة.</a:t>
            </a:r>
          </a:p>
          <a:p>
            <a:r>
              <a:rPr lang="ar-SA" dirty="0" smtClean="0">
                <a:solidFill>
                  <a:srgbClr val="FF0000"/>
                </a:solidFill>
              </a:rPr>
              <a:t>وتنقسم هذه الطبقات في المجتمع إلى 4 طبقات </a:t>
            </a:r>
            <a:r>
              <a:rPr lang="ar-SA" dirty="0" smtClean="0"/>
              <a:t>:</a:t>
            </a:r>
          </a:p>
          <a:p>
            <a:r>
              <a:rPr lang="ar-SA" dirty="0" smtClean="0"/>
              <a:t>1- طبقة البراهمة وهي طبقة رجال الدين وتمثل هذه الطبقة راس الإله.</a:t>
            </a:r>
          </a:p>
          <a:p>
            <a:r>
              <a:rPr lang="ar-SA" dirty="0" smtClean="0"/>
              <a:t>2- طبقة </a:t>
            </a:r>
            <a:r>
              <a:rPr lang="ar-SA" dirty="0" err="1" smtClean="0"/>
              <a:t>الكشاترية</a:t>
            </a:r>
            <a:r>
              <a:rPr lang="ar-SA" dirty="0" smtClean="0"/>
              <a:t> وهي طبقة المحاربين وتمثل ذراع الإله.</a:t>
            </a:r>
          </a:p>
          <a:p>
            <a:r>
              <a:rPr lang="ar-SA" dirty="0" smtClean="0"/>
              <a:t>3- طبقة </a:t>
            </a:r>
            <a:r>
              <a:rPr lang="ar-SA" dirty="0" err="1" smtClean="0"/>
              <a:t>الفياز</a:t>
            </a:r>
            <a:r>
              <a:rPr lang="ar-SA" dirty="0" smtClean="0"/>
              <a:t> وهي طبقة التجار والصناع وتمثل فخذ الإله .</a:t>
            </a:r>
          </a:p>
          <a:p>
            <a:r>
              <a:rPr lang="ar-SA" dirty="0" smtClean="0"/>
              <a:t>4- طبقة </a:t>
            </a:r>
            <a:r>
              <a:rPr lang="ar-SA" dirty="0" err="1" smtClean="0"/>
              <a:t>السودرا</a:t>
            </a:r>
            <a:r>
              <a:rPr lang="ar-SA" dirty="0" smtClean="0"/>
              <a:t> وهي طبقة العبيد والأرقاء وتمثل قدم الإله.</a:t>
            </a:r>
            <a:endParaRPr lang="ar-SA" dirty="0"/>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8</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dirty="0" smtClean="0"/>
              <a:t>وعلى أساس هذا التقسيم يتفاوت أفراد المجتمع في الثراء والمركز الاجتماعي والحرية الشخصية والسياسية.</a:t>
            </a:r>
          </a:p>
          <a:p>
            <a:r>
              <a:rPr lang="ar-SA" dirty="0" smtClean="0"/>
              <a:t>بمعنى أن الكهنة والبراهمة هم أكثر أفراد المجتمع </a:t>
            </a:r>
            <a:r>
              <a:rPr lang="ar-SA" dirty="0" err="1" smtClean="0"/>
              <a:t>انتيازا</a:t>
            </a:r>
            <a:r>
              <a:rPr lang="ar-SA" dirty="0" smtClean="0"/>
              <a:t> وهم الذين يستأثرون بالسلطة والنفوذ  معتمدين في ذلك على أفراد الطبقة الثانية الذين يدافعون عنهم ويشدون أزرهم ويحافظون على هيبتهم الاجتماعية .</a:t>
            </a:r>
          </a:p>
          <a:p>
            <a:r>
              <a:rPr lang="ar-SA" dirty="0" smtClean="0"/>
              <a:t>بالنسبة لأفراد الطبقة الثالثة وظيفتهم تتمثل في فلاحة الأرض وتربية الماشية ومزاولة التجارة والصناعة.</a:t>
            </a:r>
          </a:p>
          <a:p>
            <a:r>
              <a:rPr lang="ar-SA" dirty="0" smtClean="0"/>
              <a:t>أما الطبقة الرابعة فليس لها وظيفة إلا خدمة الطبقات السابقة خاصة الطبقة الأولى.</a:t>
            </a:r>
          </a:p>
          <a:p>
            <a:r>
              <a:rPr lang="ar-SA" dirty="0" smtClean="0"/>
              <a:t>وحرمت الطبقة الثالثة والرابعة من الحرية السياسية ومن حق أفرادها من الوصول لكرسي الحكم أو التمتع بأي سلطة اجتماعية .</a:t>
            </a:r>
          </a:p>
          <a:p>
            <a:r>
              <a:rPr lang="ar-SA" dirty="0" smtClean="0"/>
              <a:t>بالإضافة إلى الأربع الطبقات المذكورة </a:t>
            </a:r>
            <a:r>
              <a:rPr lang="ar-SA" dirty="0" err="1" smtClean="0"/>
              <a:t>المانوية</a:t>
            </a:r>
            <a:r>
              <a:rPr lang="ar-SA" dirty="0" smtClean="0"/>
              <a:t> توجد في بلاد الهند طبقة دنيا هي طبقة (الباريا) أو المنبوذين.</a:t>
            </a:r>
          </a:p>
        </p:txBody>
      </p:sp>
      <p:sp>
        <p:nvSpPr>
          <p:cNvPr id="4" name="عنصر نائب للتاريخ 3"/>
          <p:cNvSpPr>
            <a:spLocks noGrp="1"/>
          </p:cNvSpPr>
          <p:nvPr>
            <p:ph type="dt" sz="half" idx="10"/>
          </p:nvPr>
        </p:nvSpPr>
        <p:spPr/>
        <p:txBody>
          <a:bodyPr/>
          <a:lstStyle/>
          <a:p>
            <a:r>
              <a:rPr lang="ar-SA" smtClean="0"/>
              <a:t>02/05/32</a:t>
            </a:r>
            <a:endParaRPr lang="ar-SA"/>
          </a:p>
        </p:txBody>
      </p:sp>
      <p:sp>
        <p:nvSpPr>
          <p:cNvPr id="5" name="عنصر نائب لرقم الشريحة 4"/>
          <p:cNvSpPr>
            <a:spLocks noGrp="1"/>
          </p:cNvSpPr>
          <p:nvPr>
            <p:ph type="sldNum" sz="quarter" idx="12"/>
          </p:nvPr>
        </p:nvSpPr>
        <p:spPr/>
        <p:txBody>
          <a:bodyPr/>
          <a:lstStyle/>
          <a:p>
            <a:fld id="{3CDE274E-F86B-492C-A5A8-579B997CBAEE}" type="slidenum">
              <a:rPr lang="ar-SA" smtClean="0"/>
              <a:pPr/>
              <a:t>9</a:t>
            </a:fld>
            <a:endParaRPr lang="ar-SA"/>
          </a:p>
        </p:txBody>
      </p:sp>
      <p:sp>
        <p:nvSpPr>
          <p:cNvPr id="6" name="عنصر نائب للتذييل 5"/>
          <p:cNvSpPr>
            <a:spLocks noGrp="1"/>
          </p:cNvSpPr>
          <p:nvPr>
            <p:ph type="ftr" sz="quarter" idx="11"/>
          </p:nvPr>
        </p:nvSpPr>
        <p:spPr/>
        <p:txBody>
          <a:bodyPr/>
          <a:lstStyle/>
          <a:p>
            <a:r>
              <a:rPr lang="ar-SA" smtClean="0"/>
              <a:t>أ. مها الحربي .</a:t>
            </a:r>
            <a:endParaRPr lang="ar-SA"/>
          </a:p>
        </p:txBody>
      </p:sp>
    </p:spTree>
  </p:cSld>
  <p:clrMapOvr>
    <a:masterClrMapping/>
  </p:clrMapOvr>
  <p:transition spd="slow">
    <p:wheel spokes="1"/>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1236</Words>
  <Application>Microsoft Office PowerPoint</Application>
  <PresentationFormat>عرض على الشاشة (3:4)‏</PresentationFormat>
  <Paragraphs>101</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الفكر الاجتماعي في الهند</vt:lpstr>
      <vt:lpstr>أهم المحاور في موضوع  الفكر الاجتماعي في بلاد الهند:</vt:lpstr>
      <vt:lpstr>1- المقدمة:</vt:lpstr>
      <vt:lpstr>الشريحة 4</vt:lpstr>
      <vt:lpstr>2- قوانين مانو</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الفكر الاجتماعي في الهند</dc:title>
  <dc:creator>Windows User</dc:creator>
  <cp:lastModifiedBy>Windows User</cp:lastModifiedBy>
  <cp:revision>26</cp:revision>
  <dcterms:created xsi:type="dcterms:W3CDTF">2011-03-12T22:47:02Z</dcterms:created>
  <dcterms:modified xsi:type="dcterms:W3CDTF">2011-04-05T19:01:54Z</dcterms:modified>
</cp:coreProperties>
</file>