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AA8945F-6BC6-497E-BD77-0DC5773778F3}" type="datetimeFigureOut">
              <a:rPr lang="ar-SA" smtClean="0"/>
              <a:t>03/11/31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001E30B-A15D-41FA-85B7-DF804013259E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01E30B-A15D-41FA-85B7-DF804013259E}" type="slidenum">
              <a:rPr lang="ar-SA" smtClean="0"/>
              <a:t>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8EEED-475F-4A28-BD97-6E3DB8368F94}" type="datetime1">
              <a:rPr lang="ar-SA" smtClean="0"/>
              <a:t>03/11/31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7BE4BA-3F6E-42A7-9CBE-DF3A1E56FA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CDFD7-408C-45E7-BF38-9CAF171E6C53}" type="datetime1">
              <a:rPr lang="ar-SA" smtClean="0"/>
              <a:t>03/11/31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E4BA-3F6E-42A7-9CBE-DF3A1E56FA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17D5-D3B0-48A8-94C7-3A563ECBABD7}" type="datetime1">
              <a:rPr lang="ar-SA" smtClean="0"/>
              <a:t>03/11/31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E4BA-3F6E-42A7-9CBE-DF3A1E56FA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306F5-5A42-40F9-8F49-EC9E38BA83D8}" type="datetime1">
              <a:rPr lang="ar-SA" smtClean="0"/>
              <a:t>03/11/31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7BE4BA-3F6E-42A7-9CBE-DF3A1E56FA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8A75-6B37-403F-BB4C-658A9BBC089A}" type="datetime1">
              <a:rPr lang="ar-SA" smtClean="0"/>
              <a:t>03/11/31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E4BA-3F6E-42A7-9CBE-DF3A1E56FA45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C0DA-FA7F-42B6-8033-48C2B1C57A0E}" type="datetime1">
              <a:rPr lang="ar-SA" smtClean="0"/>
              <a:t>03/11/31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E4BA-3F6E-42A7-9CBE-DF3A1E56FA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7BABE-8AA8-4E78-985F-F1BA8FEE79F2}" type="datetime1">
              <a:rPr lang="ar-SA" smtClean="0"/>
              <a:t>03/11/31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27BE4BA-3F6E-42A7-9CBE-DF3A1E56FA45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74744-A512-4645-8389-2FC573D42A02}" type="datetime1">
              <a:rPr lang="ar-SA" smtClean="0"/>
              <a:t>03/11/31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E4BA-3F6E-42A7-9CBE-DF3A1E56FA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C912-CA4D-4495-A9D3-EEE50EED2295}" type="datetime1">
              <a:rPr lang="ar-SA" smtClean="0"/>
              <a:t>03/11/31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E4BA-3F6E-42A7-9CBE-DF3A1E56FA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4FDE-A1C1-4779-A3C6-A6C78BB7ECA1}" type="datetime1">
              <a:rPr lang="ar-SA" smtClean="0"/>
              <a:t>03/11/31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E4BA-3F6E-42A7-9CBE-DF3A1E56FA45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82B8D-5550-4E3B-A2C5-EE446B294F35}" type="datetime1">
              <a:rPr lang="ar-SA" smtClean="0"/>
              <a:t>03/11/31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E4BA-3F6E-42A7-9CBE-DF3A1E56FA45}" type="slidenum">
              <a:rPr lang="ar-SA" smtClean="0"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EFA1F7-F03B-421D-BE1D-7FFA3CEC563A}" type="datetime1">
              <a:rPr lang="ar-SA" smtClean="0"/>
              <a:t>03/11/31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7BE4BA-3F6E-42A7-9CBE-DF3A1E56FA45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572560" cy="1285884"/>
          </a:xfrm>
        </p:spPr>
        <p:txBody>
          <a:bodyPr>
            <a:normAutofit/>
          </a:bodyPr>
          <a:lstStyle/>
          <a:p>
            <a:pPr algn="ctr"/>
            <a:r>
              <a:rPr lang="ar-SA" sz="6000" b="1" dirty="0" smtClean="0">
                <a:latin typeface="Arial" pitchFamily="34" charset="0"/>
                <a:cs typeface="Arial" pitchFamily="34" charset="0"/>
              </a:rPr>
              <a:t>تنمية مهارات </a:t>
            </a:r>
            <a:r>
              <a:rPr lang="ar-SA" sz="6000" b="1" dirty="0" err="1" smtClean="0">
                <a:latin typeface="Arial" pitchFamily="34" charset="0"/>
                <a:cs typeface="Arial" pitchFamily="34" charset="0"/>
              </a:rPr>
              <a:t>الاشراف</a:t>
            </a:r>
            <a:r>
              <a:rPr lang="ar-SA" sz="6000" b="1" dirty="0" smtClean="0">
                <a:latin typeface="Arial" pitchFamily="34" charset="0"/>
                <a:cs typeface="Arial" pitchFamily="34" charset="0"/>
              </a:rPr>
              <a:t> الإداري</a:t>
            </a:r>
            <a:endParaRPr lang="ar-SA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E4BA-3F6E-42A7-9CBE-DF3A1E56FA45}" type="slidenum">
              <a:rPr lang="ar-SA" smtClean="0"/>
              <a:t>1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>
          <a:xfrm>
            <a:off x="2357422" y="521495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 smtClean="0"/>
              <a:t>D. </a:t>
            </a:r>
            <a:r>
              <a:rPr lang="en-US" dirty="0" err="1" smtClean="0"/>
              <a:t>Hamed</a:t>
            </a:r>
            <a:r>
              <a:rPr lang="en-US" dirty="0" smtClean="0"/>
              <a:t> </a:t>
            </a:r>
            <a:r>
              <a:rPr lang="en-US" dirty="0" err="1" smtClean="0"/>
              <a:t>hashim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b="1" dirty="0" smtClean="0">
                <a:latin typeface="Arial" pitchFamily="34" charset="0"/>
                <a:cs typeface="Arial" pitchFamily="34" charset="0"/>
              </a:rPr>
              <a:t>3- الواجبات المتعلقة بالمرؤوسين: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1Minus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تدريب المرؤوسين.</a:t>
            </a:r>
          </a:p>
          <a:p>
            <a:pPr marL="514350" indent="-514350">
              <a:buAutoNum type="arabic1Minus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تفويض تفويض المسئوليات الإدارية للمرؤوسين.</a:t>
            </a:r>
          </a:p>
          <a:p>
            <a:pPr marL="514350" indent="-514350">
              <a:buAutoNum type="arabic1Minus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حل المشكلات بين المرؤوسين.</a:t>
            </a:r>
          </a:p>
          <a:p>
            <a:pPr marL="514350" indent="-514350">
              <a:buAutoNum type="arabic1Minus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العناية بشؤون المرؤوسين من إجازات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ترقيات ..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ألخ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AutoNum type="arabic1Minus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حفظ النظام أثناء العمل وفق الضوابط السلوكية.</a:t>
            </a:r>
          </a:p>
          <a:p>
            <a:endParaRPr lang="ar-S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E4BA-3F6E-42A7-9CBE-DF3A1E56FA45}" type="slidenum">
              <a:rPr lang="ar-SA" smtClean="0"/>
              <a:t>10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b="1" dirty="0" smtClean="0">
                <a:latin typeface="Arial" pitchFamily="34" charset="0"/>
                <a:cs typeface="Arial" pitchFamily="34" charset="0"/>
              </a:rPr>
              <a:t>4- </a:t>
            </a:r>
            <a:r>
              <a:rPr lang="ar-SA" b="1" dirty="0" err="1" smtClean="0">
                <a:latin typeface="Arial" pitchFamily="34" charset="0"/>
                <a:cs typeface="Arial" pitchFamily="34" charset="0"/>
              </a:rPr>
              <a:t>الوابات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 المتعلقة بالرؤساء </a:t>
            </a:r>
            <a:r>
              <a:rPr lang="ar-SA" b="1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 الزملاء: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1Minus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تطبيق السياسة العامة للمنشأة</a:t>
            </a:r>
          </a:p>
          <a:p>
            <a:pPr marL="514350" indent="-514350">
              <a:buAutoNum type="arabic1Minus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تحمل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المسؤلية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بالنسبة للعمل في القسم الذي يشرف عليه.</a:t>
            </a:r>
          </a:p>
          <a:p>
            <a:pPr marL="514350" indent="-514350">
              <a:buAutoNum type="arabic1Minus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التعاون مع الزملاء في الأقسام الأخرى.</a:t>
            </a:r>
          </a:p>
          <a:p>
            <a:pPr marL="514350" indent="-514350">
              <a:buAutoNum type="arabic1Minus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المرونة في تقبل النقل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إحلال المرؤوسين.</a:t>
            </a:r>
            <a:endParaRPr lang="ar-S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E4BA-3F6E-42A7-9CBE-DF3A1E56FA45}" type="slidenum">
              <a:rPr lang="ar-SA" smtClean="0"/>
              <a:t>11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b="1" dirty="0" smtClean="0">
                <a:latin typeface="Arial" pitchFamily="34" charset="0"/>
                <a:cs typeface="Arial" pitchFamily="34" charset="0"/>
              </a:rPr>
              <a:t>مستويات الإشراف: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يقسم علماء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الإدراة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المستويات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الوظيقية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في المنشأة إلى ثلاث أقسام:</a:t>
            </a:r>
          </a:p>
          <a:p>
            <a:pPr marL="514350" indent="-514350">
              <a:buAutoNum type="arabic1Minus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المستوى الأعلى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تمثلة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الإدراة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العليا.</a:t>
            </a:r>
          </a:p>
          <a:p>
            <a:pPr marL="514350" indent="-514350">
              <a:buAutoNum type="arabic1Minus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المستوى الأوسط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تمثلة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الإدارة الوسطى.</a:t>
            </a:r>
          </a:p>
          <a:p>
            <a:pPr marL="514350" indent="-514350">
              <a:buAutoNum type="arabic1Minus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المستوى الأدنى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يمثلة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العاملون. 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        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                 </a:t>
            </a:r>
            <a:endParaRPr lang="ar-S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E4BA-3F6E-42A7-9CBE-DF3A1E56FA45}" type="slidenum">
              <a:rPr lang="ar-SA" smtClean="0"/>
              <a:t>12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b="1" dirty="0" smtClean="0">
                <a:latin typeface="Arial" pitchFamily="34" charset="0"/>
                <a:cs typeface="Arial" pitchFamily="34" charset="0"/>
              </a:rPr>
              <a:t>دورة الإشراف </a:t>
            </a:r>
            <a:r>
              <a:rPr lang="ar-SA" b="1" dirty="0" err="1" smtClean="0">
                <a:latin typeface="Arial" pitchFamily="34" charset="0"/>
                <a:cs typeface="Arial" pitchFamily="34" charset="0"/>
              </a:rPr>
              <a:t>الإدراي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: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و تتكون هذه الدورة من ثماني نقاط نقوم بسردها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شرحها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بأختصار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ألا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هي: 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1- قياس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تقييم الأداء الحالي: يتم قياس الأداء الحالي وفق معايير محددة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متفق عليها.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2- تحديد مستوى المطلوب للأداء: كل عمل يجب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أداؤة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على المستوى المطلوب من الكفاية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الكفاءة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الجودة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على ذلك السياق يمكن تحديد المستوى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المطلو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من كل وظيفة بالتحديد.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3- مقارنة الأداء الحالي بالمستوى المطلوب: الغرض من هذه المقارنة هو معرفة المفارقات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الأنحرافات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بين الأ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د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اء الفعلي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المستوى المطلوب.</a:t>
            </a:r>
            <a:endParaRPr lang="ar-S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E4BA-3F6E-42A7-9CBE-DF3A1E56FA45}" type="slidenum">
              <a:rPr lang="ar-SA" smtClean="0"/>
              <a:t>13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/>
          <a:lstStyle/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4- تحديد المفارقات بين الأداء الحالي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المستواى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المطلوب.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5- تحليل المفارقات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تحديد أسبابها.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6- وضع خطة لإزالة المفارقات.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7-تنفيذ الخطة.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8- تحسين الأداء.</a:t>
            </a:r>
            <a:endParaRPr lang="ar-S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E4BA-3F6E-42A7-9CBE-DF3A1E56FA45}" type="slidenum">
              <a:rPr lang="ar-SA" smtClean="0"/>
              <a:t>14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dirty="0" smtClean="0">
                <a:latin typeface="Arial" pitchFamily="34" charset="0"/>
                <a:cs typeface="Arial" pitchFamily="34" charset="0"/>
              </a:rPr>
              <a:t>الإشراف الإداري</a:t>
            </a:r>
            <a:endParaRPr lang="ar-S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هناك ثلاث عناصر رئيسية يجب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تتوفر بقرد متناسق في كل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مننشأة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و هي:-</a:t>
            </a:r>
          </a:p>
          <a:p>
            <a:r>
              <a:rPr lang="ar-S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النعصر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البشري.</a:t>
            </a:r>
          </a:p>
          <a:p>
            <a:r>
              <a:rPr lang="ar-SA" dirty="0" smtClean="0">
                <a:latin typeface="Arial" pitchFamily="34" charset="0"/>
                <a:cs typeface="Arial" pitchFamily="34" charset="0"/>
              </a:rPr>
              <a:t>العنصر الإداري.</a:t>
            </a:r>
          </a:p>
          <a:p>
            <a:r>
              <a:rPr lang="ar-SA" dirty="0" smtClean="0">
                <a:latin typeface="Arial" pitchFamily="34" charset="0"/>
                <a:cs typeface="Arial" pitchFamily="34" charset="0"/>
              </a:rPr>
              <a:t>العنصر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التكنلوجي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ar-S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E4BA-3F6E-42A7-9CBE-DF3A1E56FA45}" type="slidenum">
              <a:rPr lang="ar-SA" smtClean="0"/>
              <a:t>2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b="1" dirty="0" smtClean="0">
                <a:latin typeface="Arial" pitchFamily="34" charset="0"/>
                <a:cs typeface="Arial" pitchFamily="34" charset="0"/>
              </a:rPr>
              <a:t>أولاً: الموارد البشرية: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تمثل الموارد البشرية (الفرد/ المجموعة أهم عنصر بين عناصر الثلاثة السابقة. فبدون الأفراد (العاملين/الموظفين) لن تكون هنالك منشأة.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و كما هو معلوم تتكون الموارد البشرية من مجموعات من أفراد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لهذا الفرد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إحتياجات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يريد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يشبعها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رغبات يريد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يحققها, حتى يدج الدافع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الحافز للعمل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بالتالي يزيد في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أنتاجيته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مما يعود على المنشأة بتحقيق أهدافها.</a:t>
            </a:r>
            <a:endParaRPr lang="ar-S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E4BA-3F6E-42A7-9CBE-DF3A1E56FA45}" type="slidenum">
              <a:rPr lang="ar-SA" smtClean="0"/>
              <a:t>3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b="1" dirty="0" smtClean="0">
                <a:latin typeface="Arial" pitchFamily="34" charset="0"/>
                <a:cs typeface="Arial" pitchFamily="34" charset="0"/>
              </a:rPr>
              <a:t>ثانياً: العنصر </a:t>
            </a:r>
            <a:r>
              <a:rPr lang="ar-SA" b="1" dirty="0" err="1" smtClean="0">
                <a:latin typeface="Arial" pitchFamily="34" charset="0"/>
                <a:cs typeface="Arial" pitchFamily="34" charset="0"/>
              </a:rPr>
              <a:t>الاداري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 التنظيمي 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>
                <a:latin typeface="Arial" pitchFamily="34" charset="0"/>
                <a:cs typeface="Arial" pitchFamily="34" charset="0"/>
              </a:rPr>
              <a:t>لابد لنجاح المنشأة من وجود تنظيم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اداري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فعال يبين صلاحيات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مسؤوليات كل فرد في المنظمة.</a:t>
            </a:r>
          </a:p>
          <a:p>
            <a:pPr>
              <a:buNone/>
            </a:pP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ثالثاً: العنصر </a:t>
            </a:r>
            <a:r>
              <a:rPr lang="ar-SA" sz="3600" b="1" dirty="0" err="1" smtClean="0">
                <a:latin typeface="Arial" pitchFamily="34" charset="0"/>
                <a:cs typeface="Arial" pitchFamily="34" charset="0"/>
              </a:rPr>
              <a:t>التكنلوجي</a:t>
            </a: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/التقني 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يشمل هذا الجانب المادي أو الموارد المادية,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الصحيح إلى حد ما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التكنولوجيا تعني الآلات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المعدات المساعدة لأداء العمل مما يساعد المنشأة بالكفاءة العالية للإنتاج.</a:t>
            </a:r>
            <a:endParaRPr lang="ar-S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E4BA-3F6E-42A7-9CBE-DF3A1E56FA45}" type="slidenum">
              <a:rPr lang="ar-SA" smtClean="0"/>
              <a:t>4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0"/>
            <a:r>
              <a:rPr lang="ar-SA" b="1" dirty="0" smtClean="0">
                <a:latin typeface="Arial" pitchFamily="34" charset="0"/>
                <a:cs typeface="Arial" pitchFamily="34" charset="0"/>
              </a:rPr>
              <a:t>رابعاً: مفهوم الإشراف: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و هي 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عملية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التوجية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و الرقابة لكل ما يدور في مجال العمل من أنشطة إدارية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تنفيذية بغرض تحقيق أكبر غرض من الإنتاج.</a:t>
            </a:r>
          </a:p>
          <a:p>
            <a:pPr>
              <a:buNone/>
            </a:pPr>
            <a:r>
              <a:rPr lang="ar-SA" sz="3600" b="1" dirty="0" smtClean="0">
                <a:latin typeface="Arial" pitchFamily="34" charset="0"/>
                <a:cs typeface="Arial" pitchFamily="34" charset="0"/>
              </a:rPr>
              <a:t>خامساً: أهمية الإشراف الإداري.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عملية الأشراف ترتبط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إرتباطاً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وثيقاً بتحقيق الأهداف للمنشأة.</a:t>
            </a:r>
            <a:endParaRPr lang="ar-S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E4BA-3F6E-42A7-9CBE-DF3A1E56FA45}" type="slidenum">
              <a:rPr lang="ar-SA" smtClean="0">
                <a:latin typeface="Arial" pitchFamily="34" charset="0"/>
                <a:cs typeface="Arial" pitchFamily="34" charset="0"/>
              </a:rPr>
              <a:t>5</a:t>
            </a:fld>
            <a:endParaRPr lang="ar-SA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0"/>
            <a:r>
              <a:rPr lang="ar-SA" sz="4000" b="1" dirty="0" smtClean="0">
                <a:latin typeface="Arial" pitchFamily="34" charset="0"/>
                <a:cs typeface="Arial" pitchFamily="34" charset="0"/>
              </a:rPr>
              <a:t>عوامل </a:t>
            </a:r>
            <a:r>
              <a:rPr lang="ar-SA" sz="4000" b="1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sz="4000" b="1" dirty="0" smtClean="0">
                <a:latin typeface="Arial" pitchFamily="34" charset="0"/>
                <a:cs typeface="Arial" pitchFamily="34" charset="0"/>
              </a:rPr>
              <a:t> ظروف تؤثر في أداء الموظف:-</a:t>
            </a:r>
            <a:endParaRPr lang="ar-SA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>
                <a:latin typeface="Arial" pitchFamily="34" charset="0"/>
                <a:cs typeface="Arial" pitchFamily="34" charset="0"/>
              </a:rPr>
              <a:t>وضوح الأهداف العامة.</a:t>
            </a:r>
          </a:p>
          <a:p>
            <a:r>
              <a:rPr lang="ar-SA" dirty="0" smtClean="0">
                <a:latin typeface="Arial" pitchFamily="34" charset="0"/>
                <a:cs typeface="Arial" pitchFamily="34" charset="0"/>
              </a:rPr>
              <a:t>مهارات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قدرة الموظف للأداء العمل.</a:t>
            </a:r>
          </a:p>
          <a:p>
            <a:r>
              <a:rPr lang="ar-SA" dirty="0" smtClean="0">
                <a:latin typeface="Arial" pitchFamily="34" charset="0"/>
                <a:cs typeface="Arial" pitchFamily="34" charset="0"/>
              </a:rPr>
              <a:t>الظروف التي يعمل فيها الموظف.</a:t>
            </a:r>
          </a:p>
          <a:p>
            <a:r>
              <a:rPr lang="ar-SA" dirty="0" smtClean="0">
                <a:latin typeface="Arial" pitchFamily="34" charset="0"/>
                <a:cs typeface="Arial" pitchFamily="34" charset="0"/>
              </a:rPr>
              <a:t>المعدات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الآلات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الأدوات التي تساعد على أداء العمل.</a:t>
            </a:r>
          </a:p>
          <a:p>
            <a:r>
              <a:rPr lang="ar-SA" dirty="0" smtClean="0">
                <a:latin typeface="Arial" pitchFamily="34" charset="0"/>
                <a:cs typeface="Arial" pitchFamily="34" charset="0"/>
              </a:rPr>
              <a:t>المكان المناسب.</a:t>
            </a:r>
          </a:p>
          <a:p>
            <a:r>
              <a:rPr lang="ar-SA" dirty="0" smtClean="0">
                <a:latin typeface="Arial" pitchFamily="34" charset="0"/>
                <a:cs typeface="Arial" pitchFamily="34" charset="0"/>
              </a:rPr>
              <a:t>الزمن المناسب.</a:t>
            </a:r>
          </a:p>
          <a:p>
            <a:r>
              <a:rPr lang="ar-SA" dirty="0" smtClean="0">
                <a:latin typeface="Arial" pitchFamily="34" charset="0"/>
                <a:cs typeface="Arial" pitchFamily="34" charset="0"/>
              </a:rPr>
              <a:t>حجم العمل المناسب.</a:t>
            </a:r>
          </a:p>
          <a:p>
            <a:r>
              <a:rPr lang="ar-SA" dirty="0" smtClean="0">
                <a:latin typeface="Arial" pitchFamily="34" charset="0"/>
                <a:cs typeface="Arial" pitchFamily="34" charset="0"/>
              </a:rPr>
              <a:t>أسلوب الإشراف (تسلطي, ودي ....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ألخ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)</a:t>
            </a:r>
            <a:endParaRPr lang="ar-S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E4BA-3F6E-42A7-9CBE-DF3A1E56FA45}" type="slidenum">
              <a:rPr lang="ar-SA" smtClean="0"/>
              <a:t>6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b="1" dirty="0" smtClean="0">
                <a:latin typeface="Arial" pitchFamily="34" charset="0"/>
                <a:cs typeface="Arial" pitchFamily="34" charset="0"/>
              </a:rPr>
              <a:t>سادساً: أهداف الإشراف.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1- مساعدة الإدارة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العاليا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في التأكد من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الأداء في أعلى الكفاءات.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2- التأكد من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ان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الوسائل الإشراف موحدة في كل الوحدات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الأقسام.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3-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إكتشاف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الإنحرافات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و المفارقات أثناء العمل.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4- المساعدة في تحقيق التنسيق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التعاون بين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الإدرارت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و الأقسام.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5- تقليل التكلفة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المصروفات.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6- تطبيع سلوك الفرد على نمط معين في المنشأة.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7- تزويد المرؤوسين بالمعرفة العلمية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العملية ذات الصلة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بأداءهم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8- مساعدة الإدارة العليا في عملية التخطيط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إتخاذ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القرارات.</a:t>
            </a:r>
            <a:endParaRPr lang="ar-S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E4BA-3F6E-42A7-9CBE-DF3A1E56FA45}" type="slidenum">
              <a:rPr lang="ar-SA" smtClean="0"/>
              <a:t>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b="1" dirty="0" smtClean="0">
                <a:latin typeface="Arial" pitchFamily="34" charset="0"/>
                <a:cs typeface="Arial" pitchFamily="34" charset="0"/>
              </a:rPr>
              <a:t>سابعاً: مهام </a:t>
            </a:r>
            <a:r>
              <a:rPr lang="ar-SA" b="1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 واجبات المشرف.</a:t>
            </a:r>
            <a:endParaRPr lang="ar-SA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1- الوجبات العامة: </a:t>
            </a:r>
            <a:endParaRPr lang="ar-SA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1Minus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إعطاء التوجيهات اللازمة.</a:t>
            </a:r>
          </a:p>
          <a:p>
            <a:pPr marL="514350" indent="-514350">
              <a:buAutoNum type="arabic1Minus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المراقبة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الإشراف.</a:t>
            </a:r>
          </a:p>
          <a:p>
            <a:pPr marL="514350" indent="-514350">
              <a:buAutoNum type="arabic1Minus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تدريب المرؤوسين أثناء العمل.</a:t>
            </a:r>
          </a:p>
          <a:p>
            <a:pPr marL="514350" indent="-514350">
              <a:buAutoNum type="arabic1Minus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خلق علاقة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انسانية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مع المرؤوسين فيما بينهم.</a:t>
            </a:r>
          </a:p>
          <a:p>
            <a:pPr marL="514350" indent="-514350">
              <a:buAutoNum type="arabic1Minus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قيادة فريق العمل فالمشرف بمثابة القائد لفرقته.</a:t>
            </a:r>
          </a:p>
          <a:p>
            <a:pPr marL="514350" indent="-514350">
              <a:buNone/>
            </a:pPr>
            <a:endParaRPr lang="ar-S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E4BA-3F6E-42A7-9CBE-DF3A1E56FA45}" type="slidenum">
              <a:rPr lang="ar-SA" smtClean="0"/>
              <a:t>8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/>
          <a:lstStyle/>
          <a:p>
            <a:pPr>
              <a:buNone/>
            </a:pPr>
            <a:r>
              <a:rPr lang="ar-SA" sz="4000" b="1" dirty="0" smtClean="0">
                <a:latin typeface="Arial" pitchFamily="34" charset="0"/>
                <a:cs typeface="Arial" pitchFamily="34" charset="0"/>
              </a:rPr>
              <a:t>2- الواجبات المتعلقة بالعمل:</a:t>
            </a:r>
          </a:p>
          <a:p>
            <a:pPr marL="514350" indent="-514350">
              <a:buAutoNum type="arabic1Minus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تخطيط العمل للوحدات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و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الأفراد.</a:t>
            </a:r>
          </a:p>
          <a:p>
            <a:pPr marL="514350" indent="-514350">
              <a:buAutoNum type="arabic1Minus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توزيع العمل للمرؤوسين بطريقة عادلة.</a:t>
            </a:r>
          </a:p>
          <a:p>
            <a:pPr marL="514350" indent="-514350">
              <a:buAutoNum type="arabic1Minus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التنسيق مع الأقسام.</a:t>
            </a:r>
          </a:p>
          <a:p>
            <a:pPr marL="514350" indent="-514350">
              <a:buAutoNum type="arabic1Minus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التأكد من إنجاز العمل في الوقت المناسب.</a:t>
            </a:r>
          </a:p>
          <a:p>
            <a:pPr marL="514350" indent="-514350">
              <a:buAutoNum type="arabic1Minus"/>
            </a:pPr>
            <a:r>
              <a:rPr lang="ar-SA" dirty="0" smtClean="0">
                <a:latin typeface="Arial" pitchFamily="34" charset="0"/>
                <a:cs typeface="Arial" pitchFamily="34" charset="0"/>
              </a:rPr>
              <a:t>التأكد من جودة </a:t>
            </a:r>
            <a:r>
              <a:rPr lang="ar-SA" dirty="0" err="1" smtClean="0">
                <a:latin typeface="Arial" pitchFamily="34" charset="0"/>
                <a:cs typeface="Arial" pitchFamily="34" charset="0"/>
              </a:rPr>
              <a:t>الاداء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AutoNum type="arabic1Minus"/>
            </a:pPr>
            <a:r>
              <a:rPr lang="ar-SA" dirty="0" err="1" smtClean="0">
                <a:latin typeface="Arial" pitchFamily="34" charset="0"/>
                <a:cs typeface="Arial" pitchFamily="34" charset="0"/>
              </a:rPr>
              <a:t>إبتكارطرق</a:t>
            </a:r>
            <a:r>
              <a:rPr lang="ar-SA" dirty="0" smtClean="0">
                <a:latin typeface="Arial" pitchFamily="34" charset="0"/>
                <a:cs typeface="Arial" pitchFamily="34" charset="0"/>
              </a:rPr>
              <a:t> و أساليب جديدة لأداء العمل.</a:t>
            </a:r>
            <a:endParaRPr lang="ar-SA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E4BA-3F6E-42A7-9CBE-DF3A1E56FA45}" type="slidenum">
              <a:rPr lang="ar-SA" smtClean="0"/>
              <a:t>9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271</TotalTime>
  <Words>680</Words>
  <Application>Microsoft Office PowerPoint</Application>
  <PresentationFormat>عرض على الشاشة (3:4)‏</PresentationFormat>
  <Paragraphs>93</Paragraphs>
  <Slides>14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رحلة</vt:lpstr>
      <vt:lpstr>الشريحة 1</vt:lpstr>
      <vt:lpstr>الإشراف الإداري</vt:lpstr>
      <vt:lpstr>أولاً: الموارد البشرية:</vt:lpstr>
      <vt:lpstr>ثانياً: العنصر الاداري التنظيمي </vt:lpstr>
      <vt:lpstr>رابعاً: مفهوم الإشراف:</vt:lpstr>
      <vt:lpstr>عوامل و ظروف تؤثر في أداء الموظف:-</vt:lpstr>
      <vt:lpstr>سادساً: أهداف الإشراف.</vt:lpstr>
      <vt:lpstr>سابعاً: مهام و واجبات المشرف.</vt:lpstr>
      <vt:lpstr>الشريحة 9</vt:lpstr>
      <vt:lpstr>3- الواجبات المتعلقة بالمرؤوسين:</vt:lpstr>
      <vt:lpstr>4- الوابات المتعلقة بالرؤساء و الزملاء:</vt:lpstr>
      <vt:lpstr>مستويات الإشراف:</vt:lpstr>
      <vt:lpstr>دورة الإشراف الإدراي: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FRF0</dc:creator>
  <cp:lastModifiedBy>FRF0</cp:lastModifiedBy>
  <cp:revision>28</cp:revision>
  <dcterms:created xsi:type="dcterms:W3CDTF">2010-10-10T19:01:32Z</dcterms:created>
  <dcterms:modified xsi:type="dcterms:W3CDTF">2010-10-10T23:32:53Z</dcterms:modified>
</cp:coreProperties>
</file>