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4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50"/>
  </p:notesMasterIdLst>
  <p:handoutMasterIdLst>
    <p:handoutMasterId r:id="rId51"/>
  </p:handoutMasterIdLst>
  <p:sldIdLst>
    <p:sldId id="256" r:id="rId2"/>
    <p:sldId id="419" r:id="rId3"/>
    <p:sldId id="487" r:id="rId4"/>
    <p:sldId id="488" r:id="rId5"/>
    <p:sldId id="535" r:id="rId6"/>
    <p:sldId id="532"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33" r:id="rId34"/>
    <p:sldId id="534"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Lst>
  <p:sldSz cx="9144000" cy="6858000" type="screen4x3"/>
  <p:notesSz cx="6934200" cy="92837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5D642A"/>
    <a:srgbClr val="840C4F"/>
    <a:srgbClr val="634501"/>
    <a:srgbClr val="335D65"/>
    <a:srgbClr val="9A4D23"/>
    <a:srgbClr val="735001"/>
    <a:srgbClr val="83724F"/>
    <a:srgbClr val="367C2B"/>
    <a:srgbClr val="889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01"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34" y="84"/>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eaLnBrk="1" hangingPunct="1">
              <a:defRPr sz="1200" dirty="0">
                <a:latin typeface="Times New Roman" panose="02020603050405020304" pitchFamily="18" charset="0"/>
                <a:ea typeface="+mn-ea"/>
              </a:defRPr>
            </a:lvl1pPr>
          </a:lstStyle>
          <a:p>
            <a:pPr>
              <a:defRPr/>
            </a:pPr>
            <a:endParaRPr lang="en-US" altLang="en-US" dirty="0"/>
          </a:p>
        </p:txBody>
      </p:sp>
      <p:sp>
        <p:nvSpPr>
          <p:cNvPr id="27651" name="Rectangle 3"/>
          <p:cNvSpPr>
            <a:spLocks noGrp="1" noChangeArrowheads="1"/>
          </p:cNvSpPr>
          <p:nvPr>
            <p:ph type="dt" sz="quarter"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eaLnBrk="1" hangingPunct="1">
              <a:defRPr sz="1200" dirty="0">
                <a:latin typeface="Times New Roman" panose="02020603050405020304" pitchFamily="18" charset="0"/>
                <a:ea typeface="+mn-ea"/>
              </a:defRPr>
            </a:lvl1pPr>
          </a:lstStyle>
          <a:p>
            <a:pPr>
              <a:defRPr/>
            </a:pPr>
            <a:endParaRPr lang="en-US" altLang="en-US" dirty="0"/>
          </a:p>
        </p:txBody>
      </p:sp>
      <p:sp>
        <p:nvSpPr>
          <p:cNvPr id="27652" name="Rectangle 4"/>
          <p:cNvSpPr>
            <a:spLocks noGrp="1" noChangeArrowheads="1"/>
          </p:cNvSpPr>
          <p:nvPr>
            <p:ph type="ftr" sz="quarter" idx="2"/>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eaLnBrk="1" hangingPunct="1">
              <a:defRPr sz="1200" dirty="0">
                <a:latin typeface="Times New Roman" panose="02020603050405020304" pitchFamily="18" charset="0"/>
                <a:ea typeface="+mn-ea"/>
              </a:defRPr>
            </a:lvl1pPr>
          </a:lstStyle>
          <a:p>
            <a:pPr>
              <a:defRPr/>
            </a:pPr>
            <a:endParaRPr lang="en-US" altLang="en-US" dirty="0"/>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eaLnBrk="1" hangingPunct="1">
              <a:defRPr sz="1200" smtClean="0">
                <a:latin typeface="Times New Roman" panose="02020603050405020304" pitchFamily="18" charset="0"/>
              </a:defRPr>
            </a:lvl1pPr>
          </a:lstStyle>
          <a:p>
            <a:pPr>
              <a:defRPr/>
            </a:pPr>
            <a:fld id="{899A9852-0081-4000-ABE8-4B26D133B442}" type="slidenum">
              <a:rPr lang="en-US" altLang="en-US"/>
              <a:pPr>
                <a:defRPr/>
              </a:pPr>
              <a:t>‹#›</a:t>
            </a:fld>
            <a:endParaRPr lang="en-US" altLang="en-US" dirty="0"/>
          </a:p>
        </p:txBody>
      </p:sp>
    </p:spTree>
    <p:extLst>
      <p:ext uri="{BB962C8B-B14F-4D97-AF65-F5344CB8AC3E}">
        <p14:creationId xmlns:p14="http://schemas.microsoft.com/office/powerpoint/2010/main" val="1587366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eaLnBrk="1" hangingPunct="1">
              <a:defRPr sz="1200" dirty="0">
                <a:latin typeface="Times New Roman" panose="02020603050405020304" pitchFamily="18" charset="0"/>
                <a:ea typeface="+mn-ea"/>
              </a:defRPr>
            </a:lvl1pPr>
          </a:lstStyle>
          <a:p>
            <a:pPr>
              <a:defRPr/>
            </a:pPr>
            <a:endParaRPr lang="en-US" altLang="en-US" dirty="0"/>
          </a:p>
        </p:txBody>
      </p:sp>
      <p:sp>
        <p:nvSpPr>
          <p:cNvPr id="6147" name="Rectangle 3"/>
          <p:cNvSpPr>
            <a:spLocks noGrp="1" noChangeArrowheads="1"/>
          </p:cNvSpPr>
          <p:nvPr>
            <p:ph type="dt"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eaLnBrk="1" hangingPunct="1">
              <a:defRPr sz="1200" dirty="0">
                <a:latin typeface="Times New Roman" panose="02020603050405020304" pitchFamily="18" charset="0"/>
                <a:ea typeface="+mn-ea"/>
              </a:defRPr>
            </a:lvl1pPr>
          </a:lstStyle>
          <a:p>
            <a:pPr>
              <a:defRPr/>
            </a:pPr>
            <a:endParaRPr lang="en-US" altLang="en-US" dirty="0"/>
          </a:p>
        </p:txBody>
      </p:sp>
      <p:sp>
        <p:nvSpPr>
          <p:cNvPr id="9220" name="Rectangle 4"/>
          <p:cNvSpPr>
            <a:spLocks noGrp="1" noRot="1" noChangeAspect="1"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23925" y="4410075"/>
            <a:ext cx="508635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eaLnBrk="1" hangingPunct="1">
              <a:defRPr sz="1200" dirty="0">
                <a:latin typeface="Times New Roman" panose="02020603050405020304" pitchFamily="18" charset="0"/>
                <a:ea typeface="+mn-ea"/>
              </a:defRPr>
            </a:lvl1pPr>
          </a:lstStyle>
          <a:p>
            <a:pPr>
              <a:defRPr/>
            </a:pPr>
            <a:endParaRPr lang="en-US" altLang="en-US" dirty="0"/>
          </a:p>
        </p:txBody>
      </p:sp>
      <p:sp>
        <p:nvSpPr>
          <p:cNvPr id="6151" name="Rectangle 7"/>
          <p:cNvSpPr>
            <a:spLocks noGrp="1" noChangeArrowheads="1"/>
          </p:cNvSpPr>
          <p:nvPr>
            <p:ph type="sldNum" sz="quarter" idx="5"/>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eaLnBrk="1" hangingPunct="1">
              <a:defRPr sz="1200" smtClean="0">
                <a:latin typeface="Times New Roman" panose="02020603050405020304" pitchFamily="18" charset="0"/>
              </a:defRPr>
            </a:lvl1pPr>
          </a:lstStyle>
          <a:p>
            <a:pPr>
              <a:defRPr/>
            </a:pPr>
            <a:fld id="{6B483893-3D30-4E7B-8B76-2B90C15202A5}" type="slidenum">
              <a:rPr lang="en-US" altLang="en-US"/>
              <a:pPr>
                <a:defRPr/>
              </a:pPr>
              <a:t>‹#›</a:t>
            </a:fld>
            <a:endParaRPr lang="en-US" altLang="en-US" dirty="0"/>
          </a:p>
        </p:txBody>
      </p:sp>
    </p:spTree>
    <p:extLst>
      <p:ext uri="{BB962C8B-B14F-4D97-AF65-F5344CB8AC3E}">
        <p14:creationId xmlns:p14="http://schemas.microsoft.com/office/powerpoint/2010/main" val="3354007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27100">
              <a:defRPr sz="1000">
                <a:solidFill>
                  <a:schemeClr val="tx1"/>
                </a:solidFill>
                <a:latin typeface="Arial" panose="020B0604020202020204" pitchFamily="34" charset="0"/>
                <a:ea typeface="MS PGothic" panose="020B0600070205080204" pitchFamily="34" charset="-128"/>
              </a:defRPr>
            </a:lvl1pPr>
            <a:lvl2pPr marL="742950" indent="-285750" defTabSz="927100">
              <a:defRPr sz="1000">
                <a:solidFill>
                  <a:schemeClr val="tx1"/>
                </a:solidFill>
                <a:latin typeface="Arial" panose="020B0604020202020204" pitchFamily="34" charset="0"/>
                <a:ea typeface="MS PGothic" panose="020B0600070205080204" pitchFamily="34" charset="-128"/>
              </a:defRPr>
            </a:lvl2pPr>
            <a:lvl3pPr marL="1143000" indent="-228600" defTabSz="927100">
              <a:defRPr sz="1000">
                <a:solidFill>
                  <a:schemeClr val="tx1"/>
                </a:solidFill>
                <a:latin typeface="Arial" panose="020B0604020202020204" pitchFamily="34" charset="0"/>
                <a:ea typeface="MS PGothic" panose="020B0600070205080204" pitchFamily="34" charset="-128"/>
              </a:defRPr>
            </a:lvl3pPr>
            <a:lvl4pPr marL="1600200" indent="-228600" defTabSz="927100">
              <a:defRPr sz="1000">
                <a:solidFill>
                  <a:schemeClr val="tx1"/>
                </a:solidFill>
                <a:latin typeface="Arial" panose="020B0604020202020204" pitchFamily="34" charset="0"/>
                <a:ea typeface="MS PGothic" panose="020B0600070205080204" pitchFamily="34" charset="-128"/>
              </a:defRPr>
            </a:lvl4pPr>
            <a:lvl5pPr marL="2057400" indent="-228600" defTabSz="927100">
              <a:defRPr sz="1000">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fld id="{E606F353-E35D-4124-98E2-6FA91A6C1C72}" type="slidenum">
              <a:rPr lang="en-US" altLang="en-US" sz="1200">
                <a:latin typeface="Times New Roman" panose="02020603050405020304" pitchFamily="18" charset="0"/>
              </a:rPr>
              <a:pPr/>
              <a:t>1</a:t>
            </a:fld>
            <a:endParaRPr lang="en-US" altLang="en-US" sz="1200" dirty="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47105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7100">
              <a:defRPr sz="1000">
                <a:solidFill>
                  <a:schemeClr val="tx1"/>
                </a:solidFill>
                <a:latin typeface="Arial" panose="020B0604020202020204" pitchFamily="34" charset="0"/>
                <a:ea typeface="MS PGothic" panose="020B0600070205080204" pitchFamily="34" charset="-128"/>
              </a:defRPr>
            </a:lvl1pPr>
            <a:lvl2pPr marL="742950" indent="-285750" defTabSz="927100">
              <a:defRPr sz="1000">
                <a:solidFill>
                  <a:schemeClr val="tx1"/>
                </a:solidFill>
                <a:latin typeface="Arial" panose="020B0604020202020204" pitchFamily="34" charset="0"/>
                <a:ea typeface="MS PGothic" panose="020B0600070205080204" pitchFamily="34" charset="-128"/>
              </a:defRPr>
            </a:lvl2pPr>
            <a:lvl3pPr marL="1143000" indent="-228600" defTabSz="927100">
              <a:defRPr sz="1000">
                <a:solidFill>
                  <a:schemeClr val="tx1"/>
                </a:solidFill>
                <a:latin typeface="Arial" panose="020B0604020202020204" pitchFamily="34" charset="0"/>
                <a:ea typeface="MS PGothic" panose="020B0600070205080204" pitchFamily="34" charset="-128"/>
              </a:defRPr>
            </a:lvl3pPr>
            <a:lvl4pPr marL="1600200" indent="-228600" defTabSz="927100">
              <a:defRPr sz="1000">
                <a:solidFill>
                  <a:schemeClr val="tx1"/>
                </a:solidFill>
                <a:latin typeface="Arial" panose="020B0604020202020204" pitchFamily="34" charset="0"/>
                <a:ea typeface="MS PGothic" panose="020B0600070205080204" pitchFamily="34" charset="-128"/>
              </a:defRPr>
            </a:lvl4pPr>
            <a:lvl5pPr marL="2057400" indent="-228600" defTabSz="927100">
              <a:defRPr sz="1000">
                <a:solidFill>
                  <a:schemeClr val="tx1"/>
                </a:solidFill>
                <a:latin typeface="Arial" panose="020B0604020202020204" pitchFamily="34" charset="0"/>
                <a:ea typeface="MS PGothic" panose="020B0600070205080204" pitchFamily="34" charset="-128"/>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fld id="{954D5F77-BB8C-431F-958F-D45A52450ABE}" type="slidenum">
              <a:rPr lang="en-US" altLang="en-US" sz="1200">
                <a:latin typeface="Times New Roman" panose="02020603050405020304" pitchFamily="18" charset="0"/>
              </a:rPr>
              <a:pPr/>
              <a:t>2</a:t>
            </a:fld>
            <a:endParaRPr lang="en-US" altLang="en-US" sz="1200" dirty="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47763" y="696913"/>
            <a:ext cx="4641850" cy="3481387"/>
          </a:xfrm>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76446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Slide">
    <p:bg>
      <p:bgRef idx="1001">
        <a:schemeClr val="bg1"/>
      </p:bgRef>
    </p:bg>
    <p:spTree>
      <p:nvGrpSpPr>
        <p:cNvPr id="1" name=""/>
        <p:cNvGrpSpPr/>
        <p:nvPr/>
      </p:nvGrpSpPr>
      <p:grpSpPr>
        <a:xfrm>
          <a:off x="0" y="0"/>
          <a:ext cx="0" cy="0"/>
          <a:chOff x="0" y="0"/>
          <a:chExt cx="0" cy="0"/>
        </a:xfrm>
      </p:grpSpPr>
      <p:pic>
        <p:nvPicPr>
          <p:cNvPr id="1027"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 y="5852160"/>
            <a:ext cx="9144000"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3"/>
          <p:cNvSpPr txBox="1">
            <a:spLocks noChangeArrowheads="1"/>
          </p:cNvSpPr>
          <p:nvPr userDrawn="1"/>
        </p:nvSpPr>
        <p:spPr bwMode="auto">
          <a:xfrm>
            <a:off x="6035675" y="1782763"/>
            <a:ext cx="1187450" cy="244475"/>
          </a:xfrm>
          <a:prstGeom prst="rect">
            <a:avLst/>
          </a:prstGeom>
          <a:noFill/>
          <a:ln>
            <a:noFill/>
          </a:ln>
          <a:effectLst/>
          <a:extLst/>
        </p:spPr>
        <p:txBody>
          <a:bodyPr>
            <a:spAutoFit/>
          </a:bodyPr>
          <a:lstStyle>
            <a:lvl1pPr>
              <a:defRPr sz="1000">
                <a:solidFill>
                  <a:schemeClr val="tx1"/>
                </a:solidFill>
                <a:latin typeface="Arial" charset="0"/>
                <a:ea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defRPr/>
            </a:pPr>
            <a:endParaRPr lang="en-US" dirty="0" smtClean="0">
              <a:solidFill>
                <a:srgbClr val="000000"/>
              </a:solidFill>
            </a:endParaRPr>
          </a:p>
        </p:txBody>
      </p:sp>
      <p:pic>
        <p:nvPicPr>
          <p:cNvPr id="7" name="Picture 6"/>
          <p:cNvPicPr>
            <a:picLocks/>
          </p:cNvPicPr>
          <p:nvPr userDrawn="1"/>
        </p:nvPicPr>
        <p:blipFill rotWithShape="1">
          <a:blip r:embed="rId3" cstate="print">
            <a:extLst>
              <a:ext uri="{28A0092B-C50C-407E-A947-70E740481C1C}">
                <a14:useLocalDpi xmlns:a14="http://schemas.microsoft.com/office/drawing/2010/main" val="0"/>
              </a:ext>
            </a:extLst>
          </a:blip>
          <a:srcRect b="98423"/>
          <a:stretch/>
        </p:blipFill>
        <p:spPr>
          <a:xfrm>
            <a:off x="-1" y="0"/>
            <a:ext cx="9144000" cy="320040"/>
          </a:xfrm>
          <a:prstGeom prst="rect">
            <a:avLst/>
          </a:prstGeom>
        </p:spPr>
      </p:pic>
      <p:sp>
        <p:nvSpPr>
          <p:cNvPr id="8" name="Text Placeholder 7"/>
          <p:cNvSpPr>
            <a:spLocks noGrp="1"/>
          </p:cNvSpPr>
          <p:nvPr>
            <p:ph type="body" sz="quarter" idx="11" hasCustomPrompt="1"/>
          </p:nvPr>
        </p:nvSpPr>
        <p:spPr>
          <a:xfrm>
            <a:off x="4456894" y="1905929"/>
            <a:ext cx="4138422" cy="2304288"/>
          </a:xfrm>
        </p:spPr>
        <p:txBody>
          <a:bodyPr/>
          <a:lstStyle>
            <a:lvl1pPr marL="0" indent="0" algn="ctr" rtl="0" eaLnBrk="1" fontAlgn="base" hangingPunct="1">
              <a:spcBef>
                <a:spcPct val="0"/>
              </a:spcBef>
              <a:spcAft>
                <a:spcPct val="0"/>
              </a:spcAft>
              <a:buNone/>
              <a:defRPr lang="en-US" sz="3600" b="1" kern="1200" dirty="0">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cs typeface="+mn-cs"/>
              </a:defRPr>
            </a:lvl1pPr>
          </a:lstStyle>
          <a:p>
            <a:pPr lvl="0"/>
            <a:r>
              <a:rPr lang="en-US" dirty="0" smtClean="0"/>
              <a:t>Click to add chapter # and title</a:t>
            </a:r>
            <a:endParaRPr lang="en-US" dirty="0"/>
          </a:p>
        </p:txBody>
      </p:sp>
      <p:sp>
        <p:nvSpPr>
          <p:cNvPr id="2" name="Oval 1"/>
          <p:cNvSpPr/>
          <p:nvPr userDrawn="1"/>
        </p:nvSpPr>
        <p:spPr bwMode="auto">
          <a:xfrm>
            <a:off x="50" y="5939764"/>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9" name="Oval 18"/>
          <p:cNvSpPr/>
          <p:nvPr userDrawn="1"/>
        </p:nvSpPr>
        <p:spPr bwMode="auto">
          <a:xfrm>
            <a:off x="50" y="6115022"/>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0" name="Oval 19"/>
          <p:cNvSpPr/>
          <p:nvPr userDrawn="1"/>
        </p:nvSpPr>
        <p:spPr bwMode="auto">
          <a:xfrm>
            <a:off x="50" y="6290280"/>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3" name="Oval 22"/>
          <p:cNvSpPr/>
          <p:nvPr userDrawn="1"/>
        </p:nvSpPr>
        <p:spPr bwMode="auto">
          <a:xfrm>
            <a:off x="221362" y="5939764"/>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4" name="Oval 23"/>
          <p:cNvSpPr/>
          <p:nvPr userDrawn="1"/>
        </p:nvSpPr>
        <p:spPr bwMode="auto">
          <a:xfrm>
            <a:off x="221362" y="6115022"/>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5" name="Oval 24"/>
          <p:cNvSpPr/>
          <p:nvPr userDrawn="1"/>
        </p:nvSpPr>
        <p:spPr bwMode="auto">
          <a:xfrm>
            <a:off x="221362" y="6290280"/>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6" name="Oval 25"/>
          <p:cNvSpPr/>
          <p:nvPr userDrawn="1"/>
        </p:nvSpPr>
        <p:spPr bwMode="auto">
          <a:xfrm>
            <a:off x="442674" y="5939764"/>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7" name="Oval 26"/>
          <p:cNvSpPr/>
          <p:nvPr userDrawn="1"/>
        </p:nvSpPr>
        <p:spPr bwMode="auto">
          <a:xfrm>
            <a:off x="442674" y="6115022"/>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8" name="Oval 27"/>
          <p:cNvSpPr/>
          <p:nvPr userDrawn="1"/>
        </p:nvSpPr>
        <p:spPr bwMode="auto">
          <a:xfrm>
            <a:off x="442674" y="6290280"/>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9" name="Oval 28"/>
          <p:cNvSpPr/>
          <p:nvPr userDrawn="1"/>
        </p:nvSpPr>
        <p:spPr bwMode="auto">
          <a:xfrm>
            <a:off x="663986" y="5939764"/>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0" name="Oval 29"/>
          <p:cNvSpPr/>
          <p:nvPr userDrawn="1"/>
        </p:nvSpPr>
        <p:spPr bwMode="auto">
          <a:xfrm>
            <a:off x="663986" y="6115022"/>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1" name="Oval 30"/>
          <p:cNvSpPr/>
          <p:nvPr userDrawn="1"/>
        </p:nvSpPr>
        <p:spPr bwMode="auto">
          <a:xfrm>
            <a:off x="663986" y="6290280"/>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2" name="Oval 31"/>
          <p:cNvSpPr/>
          <p:nvPr userDrawn="1"/>
        </p:nvSpPr>
        <p:spPr bwMode="auto">
          <a:xfrm>
            <a:off x="885298" y="5939764"/>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3" name="Oval 32"/>
          <p:cNvSpPr/>
          <p:nvPr userDrawn="1"/>
        </p:nvSpPr>
        <p:spPr bwMode="auto">
          <a:xfrm>
            <a:off x="885298" y="6115022"/>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4" name="Oval 33"/>
          <p:cNvSpPr/>
          <p:nvPr userDrawn="1"/>
        </p:nvSpPr>
        <p:spPr bwMode="auto">
          <a:xfrm>
            <a:off x="885298" y="6290280"/>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5" name="Oval 34"/>
          <p:cNvSpPr/>
          <p:nvPr userDrawn="1"/>
        </p:nvSpPr>
        <p:spPr bwMode="auto">
          <a:xfrm>
            <a:off x="1106610" y="5939764"/>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6" name="Oval 35"/>
          <p:cNvSpPr/>
          <p:nvPr userDrawn="1"/>
        </p:nvSpPr>
        <p:spPr bwMode="auto">
          <a:xfrm>
            <a:off x="1106610" y="6115022"/>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7" name="Oval 36"/>
          <p:cNvSpPr/>
          <p:nvPr userDrawn="1"/>
        </p:nvSpPr>
        <p:spPr bwMode="auto">
          <a:xfrm>
            <a:off x="1106610" y="6290280"/>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8" name="Oval 37"/>
          <p:cNvSpPr/>
          <p:nvPr userDrawn="1"/>
        </p:nvSpPr>
        <p:spPr bwMode="auto">
          <a:xfrm>
            <a:off x="1327922" y="5939764"/>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39" name="Oval 38"/>
          <p:cNvSpPr/>
          <p:nvPr userDrawn="1"/>
        </p:nvSpPr>
        <p:spPr bwMode="auto">
          <a:xfrm>
            <a:off x="1327922" y="6115022"/>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40" name="Oval 39"/>
          <p:cNvSpPr/>
          <p:nvPr userDrawn="1"/>
        </p:nvSpPr>
        <p:spPr bwMode="auto">
          <a:xfrm>
            <a:off x="1327922" y="6290280"/>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2" name="Oval 61"/>
          <p:cNvSpPr/>
          <p:nvPr userDrawn="1"/>
        </p:nvSpPr>
        <p:spPr bwMode="auto">
          <a:xfrm>
            <a:off x="1549234" y="5939764"/>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3" name="Oval 62"/>
          <p:cNvSpPr/>
          <p:nvPr userDrawn="1"/>
        </p:nvSpPr>
        <p:spPr bwMode="auto">
          <a:xfrm>
            <a:off x="1549234" y="6115022"/>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4" name="Oval 63"/>
          <p:cNvSpPr/>
          <p:nvPr userDrawn="1"/>
        </p:nvSpPr>
        <p:spPr bwMode="auto">
          <a:xfrm>
            <a:off x="1549234" y="6290280"/>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5" name="Oval 64"/>
          <p:cNvSpPr/>
          <p:nvPr userDrawn="1"/>
        </p:nvSpPr>
        <p:spPr bwMode="auto">
          <a:xfrm>
            <a:off x="1770546" y="5939764"/>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6" name="Oval 65"/>
          <p:cNvSpPr/>
          <p:nvPr userDrawn="1"/>
        </p:nvSpPr>
        <p:spPr bwMode="auto">
          <a:xfrm>
            <a:off x="1770546" y="6115022"/>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7" name="Oval 66"/>
          <p:cNvSpPr/>
          <p:nvPr userDrawn="1"/>
        </p:nvSpPr>
        <p:spPr bwMode="auto">
          <a:xfrm>
            <a:off x="1770546" y="6290280"/>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8" name="Oval 67"/>
          <p:cNvSpPr/>
          <p:nvPr userDrawn="1"/>
        </p:nvSpPr>
        <p:spPr bwMode="auto">
          <a:xfrm>
            <a:off x="1991858" y="5939764"/>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69" name="Oval 68"/>
          <p:cNvSpPr/>
          <p:nvPr userDrawn="1"/>
        </p:nvSpPr>
        <p:spPr bwMode="auto">
          <a:xfrm>
            <a:off x="1991858" y="6115022"/>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0" name="Oval 69"/>
          <p:cNvSpPr/>
          <p:nvPr userDrawn="1"/>
        </p:nvSpPr>
        <p:spPr bwMode="auto">
          <a:xfrm>
            <a:off x="1991858" y="6290280"/>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1" name="Oval 70"/>
          <p:cNvSpPr/>
          <p:nvPr userDrawn="1"/>
        </p:nvSpPr>
        <p:spPr bwMode="auto">
          <a:xfrm>
            <a:off x="2213170" y="5939764"/>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2" name="Oval 71"/>
          <p:cNvSpPr/>
          <p:nvPr userDrawn="1"/>
        </p:nvSpPr>
        <p:spPr bwMode="auto">
          <a:xfrm>
            <a:off x="2213170" y="6115022"/>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3" name="Oval 72"/>
          <p:cNvSpPr/>
          <p:nvPr userDrawn="1"/>
        </p:nvSpPr>
        <p:spPr bwMode="auto">
          <a:xfrm>
            <a:off x="2213170" y="6290280"/>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4" name="Oval 73"/>
          <p:cNvSpPr/>
          <p:nvPr userDrawn="1"/>
        </p:nvSpPr>
        <p:spPr bwMode="auto">
          <a:xfrm>
            <a:off x="2434482" y="5939764"/>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5" name="Oval 74"/>
          <p:cNvSpPr/>
          <p:nvPr userDrawn="1"/>
        </p:nvSpPr>
        <p:spPr bwMode="auto">
          <a:xfrm>
            <a:off x="2434482" y="6115022"/>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6" name="Oval 75"/>
          <p:cNvSpPr/>
          <p:nvPr userDrawn="1"/>
        </p:nvSpPr>
        <p:spPr bwMode="auto">
          <a:xfrm>
            <a:off x="2434482" y="6290280"/>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7" name="Oval 76"/>
          <p:cNvSpPr/>
          <p:nvPr userDrawn="1"/>
        </p:nvSpPr>
        <p:spPr bwMode="auto">
          <a:xfrm>
            <a:off x="2655794" y="5939764"/>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8" name="Oval 77"/>
          <p:cNvSpPr/>
          <p:nvPr userDrawn="1"/>
        </p:nvSpPr>
        <p:spPr bwMode="auto">
          <a:xfrm>
            <a:off x="2655794" y="6115022"/>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79" name="Oval 78"/>
          <p:cNvSpPr/>
          <p:nvPr userDrawn="1"/>
        </p:nvSpPr>
        <p:spPr bwMode="auto">
          <a:xfrm>
            <a:off x="2655794" y="6290280"/>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0" name="Oval 79"/>
          <p:cNvSpPr/>
          <p:nvPr userDrawn="1"/>
        </p:nvSpPr>
        <p:spPr bwMode="auto">
          <a:xfrm>
            <a:off x="2877106" y="5939764"/>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1" name="Oval 80"/>
          <p:cNvSpPr/>
          <p:nvPr userDrawn="1"/>
        </p:nvSpPr>
        <p:spPr bwMode="auto">
          <a:xfrm>
            <a:off x="2877106" y="6115022"/>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2" name="Oval 81"/>
          <p:cNvSpPr/>
          <p:nvPr userDrawn="1"/>
        </p:nvSpPr>
        <p:spPr bwMode="auto">
          <a:xfrm>
            <a:off x="2877106" y="6290280"/>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3" name="Oval 82"/>
          <p:cNvSpPr/>
          <p:nvPr userDrawn="1"/>
        </p:nvSpPr>
        <p:spPr bwMode="auto">
          <a:xfrm>
            <a:off x="3098418" y="5939764"/>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4" name="Oval 83"/>
          <p:cNvSpPr/>
          <p:nvPr userDrawn="1"/>
        </p:nvSpPr>
        <p:spPr bwMode="auto">
          <a:xfrm>
            <a:off x="3098418" y="6115022"/>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5" name="Oval 84"/>
          <p:cNvSpPr/>
          <p:nvPr userDrawn="1"/>
        </p:nvSpPr>
        <p:spPr bwMode="auto">
          <a:xfrm>
            <a:off x="3098418" y="6290280"/>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6" name="Oval 85"/>
          <p:cNvSpPr/>
          <p:nvPr userDrawn="1"/>
        </p:nvSpPr>
        <p:spPr bwMode="auto">
          <a:xfrm>
            <a:off x="3319730" y="5939764"/>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7" name="Oval 86"/>
          <p:cNvSpPr/>
          <p:nvPr userDrawn="1"/>
        </p:nvSpPr>
        <p:spPr bwMode="auto">
          <a:xfrm>
            <a:off x="3319730" y="6115022"/>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8" name="Oval 87"/>
          <p:cNvSpPr/>
          <p:nvPr userDrawn="1"/>
        </p:nvSpPr>
        <p:spPr bwMode="auto">
          <a:xfrm>
            <a:off x="3319730" y="6290280"/>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89" name="Oval 88"/>
          <p:cNvSpPr/>
          <p:nvPr userDrawn="1"/>
        </p:nvSpPr>
        <p:spPr bwMode="auto">
          <a:xfrm>
            <a:off x="3541042" y="5939764"/>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0" name="Oval 89"/>
          <p:cNvSpPr/>
          <p:nvPr userDrawn="1"/>
        </p:nvSpPr>
        <p:spPr bwMode="auto">
          <a:xfrm>
            <a:off x="3541042" y="6115022"/>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1" name="Oval 90"/>
          <p:cNvSpPr/>
          <p:nvPr userDrawn="1"/>
        </p:nvSpPr>
        <p:spPr bwMode="auto">
          <a:xfrm>
            <a:off x="3541042" y="6290280"/>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2" name="Oval 91"/>
          <p:cNvSpPr/>
          <p:nvPr userDrawn="1"/>
        </p:nvSpPr>
        <p:spPr bwMode="auto">
          <a:xfrm>
            <a:off x="3762354" y="5939764"/>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3" name="Oval 92"/>
          <p:cNvSpPr/>
          <p:nvPr userDrawn="1"/>
        </p:nvSpPr>
        <p:spPr bwMode="auto">
          <a:xfrm>
            <a:off x="3762354" y="6115022"/>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4" name="Oval 93"/>
          <p:cNvSpPr/>
          <p:nvPr userDrawn="1"/>
        </p:nvSpPr>
        <p:spPr bwMode="auto">
          <a:xfrm>
            <a:off x="3762354" y="6290280"/>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5" name="Oval 94"/>
          <p:cNvSpPr/>
          <p:nvPr userDrawn="1"/>
        </p:nvSpPr>
        <p:spPr bwMode="auto">
          <a:xfrm>
            <a:off x="3983666" y="5939764"/>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6" name="Oval 95"/>
          <p:cNvSpPr/>
          <p:nvPr userDrawn="1"/>
        </p:nvSpPr>
        <p:spPr bwMode="auto">
          <a:xfrm>
            <a:off x="3983666" y="6115022"/>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7" name="Oval 96"/>
          <p:cNvSpPr/>
          <p:nvPr userDrawn="1"/>
        </p:nvSpPr>
        <p:spPr bwMode="auto">
          <a:xfrm>
            <a:off x="3983666" y="6290280"/>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8" name="Oval 97"/>
          <p:cNvSpPr/>
          <p:nvPr userDrawn="1"/>
        </p:nvSpPr>
        <p:spPr bwMode="auto">
          <a:xfrm>
            <a:off x="4204978" y="5939764"/>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99" name="Oval 98"/>
          <p:cNvSpPr/>
          <p:nvPr userDrawn="1"/>
        </p:nvSpPr>
        <p:spPr bwMode="auto">
          <a:xfrm>
            <a:off x="4204978" y="6115022"/>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0" name="Oval 99"/>
          <p:cNvSpPr/>
          <p:nvPr userDrawn="1"/>
        </p:nvSpPr>
        <p:spPr bwMode="auto">
          <a:xfrm>
            <a:off x="4204978" y="6290280"/>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1" name="Oval 100"/>
          <p:cNvSpPr/>
          <p:nvPr userDrawn="1"/>
        </p:nvSpPr>
        <p:spPr bwMode="auto">
          <a:xfrm>
            <a:off x="4426290" y="5939764"/>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2" name="Oval 101"/>
          <p:cNvSpPr/>
          <p:nvPr userDrawn="1"/>
        </p:nvSpPr>
        <p:spPr bwMode="auto">
          <a:xfrm>
            <a:off x="4426290" y="6115022"/>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3" name="Oval 102"/>
          <p:cNvSpPr/>
          <p:nvPr userDrawn="1"/>
        </p:nvSpPr>
        <p:spPr bwMode="auto">
          <a:xfrm>
            <a:off x="4426290" y="6290280"/>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4" name="Oval 103"/>
          <p:cNvSpPr/>
          <p:nvPr userDrawn="1"/>
        </p:nvSpPr>
        <p:spPr bwMode="auto">
          <a:xfrm>
            <a:off x="4647602" y="5939764"/>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5" name="Oval 104"/>
          <p:cNvSpPr/>
          <p:nvPr userDrawn="1"/>
        </p:nvSpPr>
        <p:spPr bwMode="auto">
          <a:xfrm>
            <a:off x="4647602" y="6115022"/>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6" name="Oval 105"/>
          <p:cNvSpPr/>
          <p:nvPr userDrawn="1"/>
        </p:nvSpPr>
        <p:spPr bwMode="auto">
          <a:xfrm>
            <a:off x="4647602" y="6290280"/>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7" name="Oval 106"/>
          <p:cNvSpPr/>
          <p:nvPr userDrawn="1"/>
        </p:nvSpPr>
        <p:spPr bwMode="auto">
          <a:xfrm>
            <a:off x="4868914" y="5939764"/>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8" name="Oval 107"/>
          <p:cNvSpPr/>
          <p:nvPr userDrawn="1"/>
        </p:nvSpPr>
        <p:spPr bwMode="auto">
          <a:xfrm>
            <a:off x="4868914" y="6115022"/>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09" name="Oval 108"/>
          <p:cNvSpPr/>
          <p:nvPr userDrawn="1"/>
        </p:nvSpPr>
        <p:spPr bwMode="auto">
          <a:xfrm>
            <a:off x="4868914" y="6290280"/>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0" name="Oval 109"/>
          <p:cNvSpPr/>
          <p:nvPr userDrawn="1"/>
        </p:nvSpPr>
        <p:spPr bwMode="auto">
          <a:xfrm>
            <a:off x="5090226" y="5939764"/>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1" name="Oval 110"/>
          <p:cNvSpPr/>
          <p:nvPr userDrawn="1"/>
        </p:nvSpPr>
        <p:spPr bwMode="auto">
          <a:xfrm>
            <a:off x="5090226" y="6115022"/>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2" name="Oval 111"/>
          <p:cNvSpPr/>
          <p:nvPr userDrawn="1"/>
        </p:nvSpPr>
        <p:spPr bwMode="auto">
          <a:xfrm>
            <a:off x="5090226" y="6290280"/>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3" name="Oval 112"/>
          <p:cNvSpPr/>
          <p:nvPr userDrawn="1"/>
        </p:nvSpPr>
        <p:spPr bwMode="auto">
          <a:xfrm>
            <a:off x="5311538" y="5939764"/>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4" name="Oval 113"/>
          <p:cNvSpPr/>
          <p:nvPr userDrawn="1"/>
        </p:nvSpPr>
        <p:spPr bwMode="auto">
          <a:xfrm>
            <a:off x="5311538" y="6115022"/>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5" name="Oval 114"/>
          <p:cNvSpPr/>
          <p:nvPr userDrawn="1"/>
        </p:nvSpPr>
        <p:spPr bwMode="auto">
          <a:xfrm>
            <a:off x="5311538" y="6290280"/>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6" name="Oval 115"/>
          <p:cNvSpPr/>
          <p:nvPr userDrawn="1"/>
        </p:nvSpPr>
        <p:spPr bwMode="auto">
          <a:xfrm>
            <a:off x="5532850" y="5939764"/>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7" name="Oval 116"/>
          <p:cNvSpPr/>
          <p:nvPr userDrawn="1"/>
        </p:nvSpPr>
        <p:spPr bwMode="auto">
          <a:xfrm>
            <a:off x="5532850" y="6115022"/>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8" name="Oval 117"/>
          <p:cNvSpPr/>
          <p:nvPr userDrawn="1"/>
        </p:nvSpPr>
        <p:spPr bwMode="auto">
          <a:xfrm>
            <a:off x="5532850" y="6290280"/>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19" name="Oval 118"/>
          <p:cNvSpPr/>
          <p:nvPr userDrawn="1"/>
        </p:nvSpPr>
        <p:spPr bwMode="auto">
          <a:xfrm>
            <a:off x="5754162" y="5939764"/>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0" name="Oval 119"/>
          <p:cNvSpPr/>
          <p:nvPr userDrawn="1"/>
        </p:nvSpPr>
        <p:spPr bwMode="auto">
          <a:xfrm>
            <a:off x="5754162" y="6115022"/>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1" name="Oval 120"/>
          <p:cNvSpPr/>
          <p:nvPr userDrawn="1"/>
        </p:nvSpPr>
        <p:spPr bwMode="auto">
          <a:xfrm>
            <a:off x="5754162" y="6290280"/>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2" name="Oval 121"/>
          <p:cNvSpPr/>
          <p:nvPr userDrawn="1"/>
        </p:nvSpPr>
        <p:spPr bwMode="auto">
          <a:xfrm>
            <a:off x="5975474" y="5939764"/>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3" name="Oval 122"/>
          <p:cNvSpPr/>
          <p:nvPr userDrawn="1"/>
        </p:nvSpPr>
        <p:spPr bwMode="auto">
          <a:xfrm>
            <a:off x="5975474" y="6115022"/>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4" name="Oval 123"/>
          <p:cNvSpPr/>
          <p:nvPr userDrawn="1"/>
        </p:nvSpPr>
        <p:spPr bwMode="auto">
          <a:xfrm>
            <a:off x="5975474" y="6290280"/>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5" name="Oval 124"/>
          <p:cNvSpPr/>
          <p:nvPr userDrawn="1"/>
        </p:nvSpPr>
        <p:spPr bwMode="auto">
          <a:xfrm>
            <a:off x="6196786" y="5939764"/>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6" name="Oval 125"/>
          <p:cNvSpPr/>
          <p:nvPr userDrawn="1"/>
        </p:nvSpPr>
        <p:spPr bwMode="auto">
          <a:xfrm>
            <a:off x="6196786" y="6115022"/>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7" name="Oval 126"/>
          <p:cNvSpPr/>
          <p:nvPr userDrawn="1"/>
        </p:nvSpPr>
        <p:spPr bwMode="auto">
          <a:xfrm>
            <a:off x="6196786" y="6290280"/>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8" name="Oval 127"/>
          <p:cNvSpPr/>
          <p:nvPr userDrawn="1"/>
        </p:nvSpPr>
        <p:spPr bwMode="auto">
          <a:xfrm>
            <a:off x="6418098" y="5939764"/>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29" name="Oval 128"/>
          <p:cNvSpPr/>
          <p:nvPr userDrawn="1"/>
        </p:nvSpPr>
        <p:spPr bwMode="auto">
          <a:xfrm>
            <a:off x="6418098" y="6115022"/>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0" name="Oval 129"/>
          <p:cNvSpPr/>
          <p:nvPr userDrawn="1"/>
        </p:nvSpPr>
        <p:spPr bwMode="auto">
          <a:xfrm>
            <a:off x="6418098" y="6290280"/>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1" name="Oval 130"/>
          <p:cNvSpPr/>
          <p:nvPr userDrawn="1"/>
        </p:nvSpPr>
        <p:spPr bwMode="auto">
          <a:xfrm>
            <a:off x="6639410" y="5939764"/>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2" name="Oval 131"/>
          <p:cNvSpPr/>
          <p:nvPr userDrawn="1"/>
        </p:nvSpPr>
        <p:spPr bwMode="auto">
          <a:xfrm>
            <a:off x="6639410" y="6115022"/>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3" name="Oval 132"/>
          <p:cNvSpPr/>
          <p:nvPr userDrawn="1"/>
        </p:nvSpPr>
        <p:spPr bwMode="auto">
          <a:xfrm>
            <a:off x="6639410" y="6290280"/>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4" name="Oval 133"/>
          <p:cNvSpPr/>
          <p:nvPr userDrawn="1"/>
        </p:nvSpPr>
        <p:spPr bwMode="auto">
          <a:xfrm>
            <a:off x="6860722" y="5939764"/>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5" name="Oval 134"/>
          <p:cNvSpPr/>
          <p:nvPr userDrawn="1"/>
        </p:nvSpPr>
        <p:spPr bwMode="auto">
          <a:xfrm>
            <a:off x="6860722" y="6115022"/>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6" name="Oval 135"/>
          <p:cNvSpPr/>
          <p:nvPr userDrawn="1"/>
        </p:nvSpPr>
        <p:spPr bwMode="auto">
          <a:xfrm>
            <a:off x="6860722" y="6290280"/>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7" name="Oval 136"/>
          <p:cNvSpPr/>
          <p:nvPr userDrawn="1"/>
        </p:nvSpPr>
        <p:spPr bwMode="auto">
          <a:xfrm>
            <a:off x="7082034" y="5939764"/>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8" name="Oval 137"/>
          <p:cNvSpPr/>
          <p:nvPr userDrawn="1"/>
        </p:nvSpPr>
        <p:spPr bwMode="auto">
          <a:xfrm>
            <a:off x="7082034" y="6115022"/>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39" name="Oval 138"/>
          <p:cNvSpPr/>
          <p:nvPr userDrawn="1"/>
        </p:nvSpPr>
        <p:spPr bwMode="auto">
          <a:xfrm>
            <a:off x="7082034" y="6290280"/>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0" name="Oval 139"/>
          <p:cNvSpPr/>
          <p:nvPr userDrawn="1"/>
        </p:nvSpPr>
        <p:spPr bwMode="auto">
          <a:xfrm>
            <a:off x="7303346" y="5939764"/>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1" name="Oval 140"/>
          <p:cNvSpPr/>
          <p:nvPr userDrawn="1"/>
        </p:nvSpPr>
        <p:spPr bwMode="auto">
          <a:xfrm>
            <a:off x="7303346" y="6115022"/>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2" name="Oval 141"/>
          <p:cNvSpPr/>
          <p:nvPr userDrawn="1"/>
        </p:nvSpPr>
        <p:spPr bwMode="auto">
          <a:xfrm>
            <a:off x="7303346" y="6290280"/>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3" name="Oval 142"/>
          <p:cNvSpPr/>
          <p:nvPr userDrawn="1"/>
        </p:nvSpPr>
        <p:spPr bwMode="auto">
          <a:xfrm>
            <a:off x="7524658" y="5939764"/>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4" name="Oval 143"/>
          <p:cNvSpPr/>
          <p:nvPr userDrawn="1"/>
        </p:nvSpPr>
        <p:spPr bwMode="auto">
          <a:xfrm>
            <a:off x="7524658" y="6115022"/>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5" name="Oval 144"/>
          <p:cNvSpPr/>
          <p:nvPr userDrawn="1"/>
        </p:nvSpPr>
        <p:spPr bwMode="auto">
          <a:xfrm>
            <a:off x="7524658" y="6290280"/>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6" name="Oval 145"/>
          <p:cNvSpPr/>
          <p:nvPr userDrawn="1"/>
        </p:nvSpPr>
        <p:spPr bwMode="auto">
          <a:xfrm>
            <a:off x="7745970" y="5939764"/>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7" name="Oval 146"/>
          <p:cNvSpPr/>
          <p:nvPr userDrawn="1"/>
        </p:nvSpPr>
        <p:spPr bwMode="auto">
          <a:xfrm>
            <a:off x="7745970" y="6115022"/>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8" name="Oval 147"/>
          <p:cNvSpPr/>
          <p:nvPr userDrawn="1"/>
        </p:nvSpPr>
        <p:spPr bwMode="auto">
          <a:xfrm>
            <a:off x="7745970" y="6290280"/>
            <a:ext cx="73152" cy="73152"/>
          </a:xfrm>
          <a:prstGeom prst="ellipse">
            <a:avLst/>
          </a:prstGeom>
          <a:solidFill>
            <a:srgbClr val="335D6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49" name="Oval 148"/>
          <p:cNvSpPr/>
          <p:nvPr userDrawn="1"/>
        </p:nvSpPr>
        <p:spPr bwMode="auto">
          <a:xfrm>
            <a:off x="7967282" y="5939764"/>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0" name="Oval 149"/>
          <p:cNvSpPr/>
          <p:nvPr userDrawn="1"/>
        </p:nvSpPr>
        <p:spPr bwMode="auto">
          <a:xfrm>
            <a:off x="7967282" y="6115022"/>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1" name="Oval 150"/>
          <p:cNvSpPr/>
          <p:nvPr userDrawn="1"/>
        </p:nvSpPr>
        <p:spPr bwMode="auto">
          <a:xfrm>
            <a:off x="7967282" y="6290280"/>
            <a:ext cx="73152" cy="73152"/>
          </a:xfrm>
          <a:prstGeom prst="ellipse">
            <a:avLst/>
          </a:prstGeom>
          <a:solidFill>
            <a:srgbClr val="C2B59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2" name="Oval 151"/>
          <p:cNvSpPr/>
          <p:nvPr userDrawn="1"/>
        </p:nvSpPr>
        <p:spPr bwMode="auto">
          <a:xfrm>
            <a:off x="8188594" y="5939764"/>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3" name="Oval 152"/>
          <p:cNvSpPr/>
          <p:nvPr userDrawn="1"/>
        </p:nvSpPr>
        <p:spPr bwMode="auto">
          <a:xfrm>
            <a:off x="8188594" y="6115022"/>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4" name="Oval 153"/>
          <p:cNvSpPr/>
          <p:nvPr userDrawn="1"/>
        </p:nvSpPr>
        <p:spPr bwMode="auto">
          <a:xfrm>
            <a:off x="8188594" y="6290280"/>
            <a:ext cx="73152" cy="73152"/>
          </a:xfrm>
          <a:prstGeom prst="ellipse">
            <a:avLst/>
          </a:prstGeom>
          <a:solidFill>
            <a:srgbClr val="367C2B"/>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5" name="Oval 154"/>
          <p:cNvSpPr/>
          <p:nvPr userDrawn="1"/>
        </p:nvSpPr>
        <p:spPr bwMode="auto">
          <a:xfrm>
            <a:off x="8409906" y="5939764"/>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6" name="Oval 155"/>
          <p:cNvSpPr/>
          <p:nvPr userDrawn="1"/>
        </p:nvSpPr>
        <p:spPr bwMode="auto">
          <a:xfrm>
            <a:off x="8409906" y="6115022"/>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7" name="Oval 156"/>
          <p:cNvSpPr/>
          <p:nvPr userDrawn="1"/>
        </p:nvSpPr>
        <p:spPr bwMode="auto">
          <a:xfrm>
            <a:off x="8409906" y="6290280"/>
            <a:ext cx="73152" cy="73152"/>
          </a:xfrm>
          <a:prstGeom prst="ellipse">
            <a:avLst/>
          </a:prstGeom>
          <a:solidFill>
            <a:srgbClr val="FBAB18"/>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8" name="Oval 157"/>
          <p:cNvSpPr/>
          <p:nvPr userDrawn="1"/>
        </p:nvSpPr>
        <p:spPr bwMode="auto">
          <a:xfrm>
            <a:off x="8631218" y="5939764"/>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59" name="Oval 158"/>
          <p:cNvSpPr/>
          <p:nvPr userDrawn="1"/>
        </p:nvSpPr>
        <p:spPr bwMode="auto">
          <a:xfrm>
            <a:off x="8631218" y="6115022"/>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0" name="Oval 159"/>
          <p:cNvSpPr/>
          <p:nvPr userDrawn="1"/>
        </p:nvSpPr>
        <p:spPr bwMode="auto">
          <a:xfrm>
            <a:off x="8631218" y="6290280"/>
            <a:ext cx="73152" cy="73152"/>
          </a:xfrm>
          <a:prstGeom prst="ellipse">
            <a:avLst/>
          </a:prstGeom>
          <a:solidFill>
            <a:srgbClr val="CB3435"/>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1" name="Oval 160"/>
          <p:cNvSpPr/>
          <p:nvPr userDrawn="1"/>
        </p:nvSpPr>
        <p:spPr bwMode="auto">
          <a:xfrm>
            <a:off x="8852530" y="5939764"/>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2" name="Oval 161"/>
          <p:cNvSpPr/>
          <p:nvPr userDrawn="1"/>
        </p:nvSpPr>
        <p:spPr bwMode="auto">
          <a:xfrm>
            <a:off x="8852530" y="6115022"/>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3" name="Oval 162"/>
          <p:cNvSpPr/>
          <p:nvPr userDrawn="1"/>
        </p:nvSpPr>
        <p:spPr bwMode="auto">
          <a:xfrm>
            <a:off x="8852530" y="6290280"/>
            <a:ext cx="73152" cy="73152"/>
          </a:xfrm>
          <a:prstGeom prst="ellipse">
            <a:avLst/>
          </a:prstGeom>
          <a:solidFill>
            <a:srgbClr val="840C4F"/>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4" name="Oval 163"/>
          <p:cNvSpPr/>
          <p:nvPr userDrawn="1"/>
        </p:nvSpPr>
        <p:spPr bwMode="auto">
          <a:xfrm>
            <a:off x="9073848" y="5939764"/>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5" name="Oval 164"/>
          <p:cNvSpPr/>
          <p:nvPr userDrawn="1"/>
        </p:nvSpPr>
        <p:spPr bwMode="auto">
          <a:xfrm>
            <a:off x="9073848" y="6115022"/>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166" name="Oval 165"/>
          <p:cNvSpPr/>
          <p:nvPr userDrawn="1"/>
        </p:nvSpPr>
        <p:spPr bwMode="auto">
          <a:xfrm>
            <a:off x="9073848" y="6290280"/>
            <a:ext cx="73152" cy="73152"/>
          </a:xfrm>
          <a:prstGeom prst="ellipse">
            <a:avLst/>
          </a:prstGeom>
          <a:solidFill>
            <a:srgbClr val="88923E"/>
          </a:solidFill>
          <a:ln>
            <a:noFill/>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anose="020B0604020202020204" pitchFamily="34" charset="0"/>
            </a:endParaRPr>
          </a:p>
        </p:txBody>
      </p:sp>
      <p:sp>
        <p:nvSpPr>
          <p:cNvPr id="21" name="TextBox 20"/>
          <p:cNvSpPr txBox="1"/>
          <p:nvPr userDrawn="1"/>
        </p:nvSpPr>
        <p:spPr>
          <a:xfrm>
            <a:off x="441152" y="6421723"/>
            <a:ext cx="826169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dirty="0" smtClean="0">
                <a:ln>
                  <a:noFill/>
                </a:ln>
                <a:solidFill>
                  <a:schemeClr val="bg1"/>
                </a:solidFill>
                <a:effectLst/>
                <a:uLnTx/>
                <a:uFillTx/>
                <a:latin typeface="Arial" panose="020B0604020202020204" pitchFamily="34" charset="0"/>
                <a:ea typeface="MS PGothic" panose="020B0600070205080204" pitchFamily="34" charset="-128"/>
                <a:cs typeface="+mn-cs"/>
              </a:rPr>
              <a:t>© 2016 Cengage Learning. All Rights Reserved. May not be scanned, copied or duplicated, in whole or in part, except for use as permitted in a license distributed with a certain product or service or otherwise on a password-protected website for classroom use. </a:t>
            </a:r>
          </a:p>
        </p:txBody>
      </p:sp>
      <p:pic>
        <p:nvPicPr>
          <p:cNvPr id="167" name="Picture 166"/>
          <p:cNvPicPr>
            <a:picLocks noChangeAspect="1"/>
          </p:cNvPicPr>
          <p:nvPr userDrawn="1"/>
        </p:nvPicPr>
        <p:blipFill>
          <a:blip r:embed="rId4"/>
          <a:stretch>
            <a:fillRect/>
          </a:stretch>
        </p:blipFill>
        <p:spPr>
          <a:xfrm>
            <a:off x="623062" y="874094"/>
            <a:ext cx="3400304" cy="4200808"/>
          </a:xfrm>
          <a:prstGeom prst="rect">
            <a:avLst/>
          </a:prstGeom>
        </p:spPr>
      </p:pic>
    </p:spTree>
    <p:extLst>
      <p:ext uri="{BB962C8B-B14F-4D97-AF65-F5344CB8AC3E}">
        <p14:creationId xmlns:p14="http://schemas.microsoft.com/office/powerpoint/2010/main" val="333641841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570643"/>
            <a:ext cx="8102600" cy="4510088"/>
          </a:xfrm>
        </p:spPr>
        <p:txBody>
          <a:bodyPr/>
          <a:lstStyle>
            <a:lvl1pPr marL="461963" indent="-461963">
              <a:buClr>
                <a:srgbClr val="008080"/>
              </a:buClr>
              <a:buFont typeface="+mj-lt"/>
              <a:buAutoNum type="arabicPeriod"/>
              <a:defRPr sz="2400">
                <a:solidFill>
                  <a:srgbClr val="008080"/>
                </a:solidFill>
              </a:defRPr>
            </a:lvl1pPr>
            <a:lvl2pPr>
              <a:buClr>
                <a:srgbClr val="008080"/>
              </a:buClr>
              <a:defRPr>
                <a:solidFill>
                  <a:srgbClr val="008080"/>
                </a:solidFill>
              </a:defRPr>
            </a:lvl2pPr>
            <a:lvl3pPr>
              <a:buClr>
                <a:srgbClr val="008080"/>
              </a:buClr>
              <a:defRPr>
                <a:solidFill>
                  <a:srgbClr val="008080"/>
                </a:solidFill>
              </a:defRPr>
            </a:lvl3pPr>
            <a:lvl4pPr>
              <a:buClr>
                <a:srgbClr val="008080"/>
              </a:buClr>
              <a:defRPr>
                <a:solidFill>
                  <a:srgbClr val="008080"/>
                </a:solidFill>
              </a:defRPr>
            </a:lvl4pPr>
            <a:lvl5pPr>
              <a:buClr>
                <a:srgbClr val="008080"/>
              </a:buClr>
              <a:defRPr>
                <a:solidFill>
                  <a:srgbClr val="00808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5" name="Slide Number Placeholder 4"/>
          <p:cNvSpPr>
            <a:spLocks noGrp="1"/>
          </p:cNvSpPr>
          <p:nvPr>
            <p:ph type="sldNum" sz="quarter" idx="11"/>
          </p:nvPr>
        </p:nvSpPr>
        <p:spPr/>
        <p:txBody>
          <a:bodyPr/>
          <a:lstStyle>
            <a:lvl1pPr>
              <a:defRPr/>
            </a:lvl1pPr>
          </a:lstStyle>
          <a:p>
            <a:pPr>
              <a:defRPr/>
            </a:pPr>
            <a:r>
              <a:rPr lang="en-US" altLang="en-US" dirty="0" smtClean="0"/>
              <a:t>15–</a:t>
            </a:r>
            <a:fld id="{33DEBC54-C9EE-4907-918D-6A6C224373A9}" type="slidenum">
              <a:rPr lang="en-US" altLang="en-US" smtClean="0"/>
              <a:pPr>
                <a:defRPr/>
              </a:pPr>
              <a:t>‹#›</a:t>
            </a:fld>
            <a:endParaRPr lang="en-US" altLang="en-US" dirty="0"/>
          </a:p>
        </p:txBody>
      </p:sp>
      <p:sp>
        <p:nvSpPr>
          <p:cNvPr id="7" name="Rectangle 7"/>
          <p:cNvSpPr>
            <a:spLocks noChangeArrowheads="1"/>
          </p:cNvSpPr>
          <p:nvPr userDrawn="1"/>
        </p:nvSpPr>
        <p:spPr bwMode="auto">
          <a:xfrm>
            <a:off x="544513" y="1051586"/>
            <a:ext cx="8324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2800" i="1" dirty="0"/>
              <a:t>After studying this chapter, you should</a:t>
            </a:r>
          </a:p>
        </p:txBody>
      </p:sp>
      <p:sp>
        <p:nvSpPr>
          <p:cNvPr id="8" name="Rectangle 9"/>
          <p:cNvSpPr>
            <a:spLocks noGrp="1" noChangeArrowheads="1"/>
          </p:cNvSpPr>
          <p:nvPr>
            <p:ph type="title"/>
          </p:nvPr>
        </p:nvSpPr>
        <p:spPr>
          <a:xfrm>
            <a:off x="523875" y="411163"/>
            <a:ext cx="8077200" cy="592137"/>
          </a:xfrm>
          <a:gradFill rotWithShape="1">
            <a:gsLst>
              <a:gs pos="0">
                <a:srgbClr val="B2B2B2">
                  <a:gamma/>
                  <a:shade val="46275"/>
                  <a:invGamma/>
                </a:srgbClr>
              </a:gs>
              <a:gs pos="50000">
                <a:srgbClr val="B2B2B2"/>
              </a:gs>
              <a:gs pos="100000">
                <a:srgbClr val="B2B2B2">
                  <a:gamma/>
                  <a:shade val="46275"/>
                  <a:invGamma/>
                </a:srgbClr>
              </a:gs>
            </a:gsLst>
            <a:lin ang="5400000" scaled="1"/>
          </a:gradFill>
          <a:ln w="12700">
            <a:solidFill>
              <a:srgbClr val="969696"/>
            </a:solidFill>
            <a:miter lim="800000"/>
            <a:headEnd/>
            <a:tailEnd/>
          </a:ln>
          <a:effectLst>
            <a:outerShdw dist="107763" dir="2700000" algn="ctr" rotWithShape="0">
              <a:srgbClr val="B2B2B2">
                <a:alpha val="50000"/>
              </a:srgbClr>
            </a:outerShdw>
          </a:effectLst>
        </p:spPr>
        <p:txBody>
          <a:bodyPr/>
          <a:lstStyle/>
          <a:p>
            <a:pPr eaLnBrk="1" hangingPunct="1">
              <a:defRPr/>
            </a:pPr>
            <a:r>
              <a:rPr lang="en-US" altLang="en-US" dirty="0" smtClean="0">
                <a:solidFill>
                  <a:schemeClr val="bg1"/>
                </a:solidFill>
                <a:effectLst>
                  <a:outerShdw blurRad="38100" dist="38100" dir="2700000" algn="tl">
                    <a:srgbClr val="000000"/>
                  </a:outerShdw>
                </a:effectLst>
                <a:latin typeface="Arial" panose="020B0604020202020204" pitchFamily="34" charset="0"/>
              </a:rPr>
              <a:t>LEARNING  OUTCOMES</a:t>
            </a:r>
          </a:p>
        </p:txBody>
      </p:sp>
    </p:spTree>
    <p:extLst>
      <p:ext uri="{BB962C8B-B14F-4D97-AF65-F5344CB8AC3E}">
        <p14:creationId xmlns:p14="http://schemas.microsoft.com/office/powerpoint/2010/main" val="189896073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5" name="Slide Number Placeholder 4"/>
          <p:cNvSpPr>
            <a:spLocks noGrp="1"/>
          </p:cNvSpPr>
          <p:nvPr>
            <p:ph type="sldNum" sz="quarter" idx="11"/>
          </p:nvPr>
        </p:nvSpPr>
        <p:spPr/>
        <p:txBody>
          <a:bodyPr/>
          <a:lstStyle>
            <a:lvl1pPr>
              <a:defRPr/>
            </a:lvl1pPr>
          </a:lstStyle>
          <a:p>
            <a:pPr>
              <a:defRPr/>
            </a:pPr>
            <a:r>
              <a:rPr lang="en-US" altLang="en-US" dirty="0" smtClean="0"/>
              <a:t>15–</a:t>
            </a:r>
            <a:fld id="{33DEBC54-C9EE-4907-918D-6A6C224373A9}" type="slidenum">
              <a:rPr lang="en-US" altLang="en-US" smtClean="0"/>
              <a:pPr>
                <a:defRPr/>
              </a:pPr>
              <a:t>‹#›</a:t>
            </a:fld>
            <a:endParaRPr lang="en-US" altLang="en-US" dirty="0"/>
          </a:p>
        </p:txBody>
      </p:sp>
      <p:sp>
        <p:nvSpPr>
          <p:cNvPr id="14" name="Rectangle 2"/>
          <p:cNvSpPr>
            <a:spLocks noGrp="1" noChangeArrowheads="1"/>
          </p:cNvSpPr>
          <p:nvPr>
            <p:ph type="title"/>
          </p:nvPr>
        </p:nvSpPr>
        <p:spPr>
          <a:xfrm>
            <a:off x="514350" y="512763"/>
            <a:ext cx="8102600" cy="336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lgn="ctr">
                <a:solidFill>
                  <a:srgbClr val="4D4D4D"/>
                </a:solidFill>
                <a:prstDash val="solid"/>
                <a:miter lim="800000"/>
                <a:headEnd type="none" w="med" len="med"/>
                <a:tailEnd type="none" w="med" len="med"/>
              </a14:hiddenLine>
            </a:ext>
          </a:extLst>
        </p:spPr>
        <p:txBody>
          <a:bodyPr/>
          <a:lstStyle/>
          <a:p>
            <a:pPr marL="1146175" indent="-1146175" eaLnBrk="1" hangingPunct="1">
              <a:defRPr/>
            </a:pPr>
            <a:r>
              <a:rPr lang="en-US" altLang="en-US" sz="1200" dirty="0" smtClean="0">
                <a:solidFill>
                  <a:srgbClr val="4D4D4D"/>
                </a:solidFill>
                <a:latin typeface="Arial" panose="020B0604020202020204" pitchFamily="34" charset="0"/>
              </a:rPr>
              <a:t>EXHIBIT 1.</a:t>
            </a:r>
            <a:r>
              <a:rPr lang="en-US" altLang="en-US" sz="1200" dirty="0" smtClean="0">
                <a:solidFill>
                  <a:srgbClr val="4D4D4D"/>
                </a:solidFill>
                <a:latin typeface="Arial" panose="020B0604020202020204" pitchFamily="34" charset="0"/>
                <a:cs typeface="Arial" panose="020B0604020202020204" pitchFamily="34" charset="0"/>
              </a:rPr>
              <a:t>1</a:t>
            </a:r>
            <a:r>
              <a:rPr lang="en-US" altLang="en-US" sz="1600" dirty="0" smtClean="0">
                <a:solidFill>
                  <a:srgbClr val="4D4D4D"/>
                </a:solidFill>
                <a:latin typeface="Arial" panose="020B0604020202020204" pitchFamily="34" charset="0"/>
              </a:rPr>
              <a:t>	</a:t>
            </a:r>
            <a:r>
              <a:rPr lang="en-US" altLang="en-US" sz="1600" dirty="0" smtClean="0">
                <a:solidFill>
                  <a:schemeClr val="tx1"/>
                </a:solidFill>
              </a:rPr>
              <a:t>A Summary of the Scientific Method</a:t>
            </a:r>
          </a:p>
        </p:txBody>
      </p:sp>
    </p:spTree>
    <p:extLst>
      <p:ext uri="{BB962C8B-B14F-4D97-AF65-F5344CB8AC3E}">
        <p14:creationId xmlns:p14="http://schemas.microsoft.com/office/powerpoint/2010/main" val="150372090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14350" y="1600220"/>
            <a:ext cx="8102600" cy="45719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5" name="Slide Number Placeholder 4"/>
          <p:cNvSpPr>
            <a:spLocks noGrp="1"/>
          </p:cNvSpPr>
          <p:nvPr>
            <p:ph type="sldNum" sz="quarter" idx="11"/>
          </p:nvPr>
        </p:nvSpPr>
        <p:spPr/>
        <p:txBody>
          <a:bodyPr/>
          <a:lstStyle>
            <a:lvl1pPr>
              <a:defRPr/>
            </a:lvl1pPr>
          </a:lstStyle>
          <a:p>
            <a:pPr>
              <a:defRPr/>
            </a:pPr>
            <a:r>
              <a:rPr lang="en-US" altLang="en-US" dirty="0" smtClean="0"/>
              <a:t>15–</a:t>
            </a:r>
            <a:fld id="{33DEBC54-C9EE-4907-918D-6A6C224373A9}" type="slidenum">
              <a:rPr lang="en-US" altLang="en-US" smtClean="0"/>
              <a:pPr>
                <a:defRPr/>
              </a:pPr>
              <a:t>‹#›</a:t>
            </a:fld>
            <a:endParaRPr lang="en-US" altLang="en-US" dirty="0"/>
          </a:p>
        </p:txBody>
      </p:sp>
    </p:spTree>
    <p:extLst>
      <p:ext uri="{BB962C8B-B14F-4D97-AF65-F5344CB8AC3E}">
        <p14:creationId xmlns:p14="http://schemas.microsoft.com/office/powerpoint/2010/main" val="227416916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5" name="Slide Number Placeholder 4"/>
          <p:cNvSpPr>
            <a:spLocks noGrp="1"/>
          </p:cNvSpPr>
          <p:nvPr>
            <p:ph type="sldNum" sz="quarter" idx="11"/>
          </p:nvPr>
        </p:nvSpPr>
        <p:spPr/>
        <p:txBody>
          <a:bodyPr/>
          <a:lstStyle>
            <a:lvl1pPr>
              <a:defRPr/>
            </a:lvl1pPr>
          </a:lstStyle>
          <a:p>
            <a:pPr>
              <a:defRPr/>
            </a:pPr>
            <a:r>
              <a:rPr lang="en-US" altLang="en-US" dirty="0" smtClean="0"/>
              <a:t>15–</a:t>
            </a:r>
            <a:fld id="{33DEBC54-C9EE-4907-918D-6A6C224373A9}" type="slidenum">
              <a:rPr lang="en-US" altLang="en-US" smtClean="0"/>
              <a:pPr>
                <a:defRPr/>
              </a:pPr>
              <a:t>‹#›</a:t>
            </a:fld>
            <a:endParaRPr lang="en-US" altLang="en-US" dirty="0"/>
          </a:p>
        </p:txBody>
      </p:sp>
    </p:spTree>
    <p:extLst>
      <p:ext uri="{BB962C8B-B14F-4D97-AF65-F5344CB8AC3E}">
        <p14:creationId xmlns:p14="http://schemas.microsoft.com/office/powerpoint/2010/main" val="165210081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235075"/>
            <a:ext cx="3975100" cy="493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235075"/>
            <a:ext cx="3975100" cy="493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lvl1pPr>
              <a:defRPr/>
            </a:lvl1pPr>
          </a:lstStyle>
          <a:p>
            <a:pPr>
              <a:defRPr/>
            </a:pPr>
            <a:r>
              <a:rPr lang="en-US" altLang="en-US" dirty="0" smtClean="0"/>
              <a:t>15–</a:t>
            </a:r>
            <a:fld id="{7BB9D097-4C5C-417C-B097-C6B81CA15357}" type="slidenum">
              <a:rPr lang="en-US" altLang="en-US" smtClean="0"/>
              <a:pPr>
                <a:defRPr/>
              </a:pPr>
              <a:t>‹#›</a:t>
            </a:fld>
            <a:endParaRPr lang="en-US" altLang="en-US" dirty="0"/>
          </a:p>
        </p:txBody>
      </p:sp>
    </p:spTree>
    <p:extLst>
      <p:ext uri="{BB962C8B-B14F-4D97-AF65-F5344CB8AC3E}">
        <p14:creationId xmlns:p14="http://schemas.microsoft.com/office/powerpoint/2010/main" val="200905188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4" name="Slide Number Placeholder 3"/>
          <p:cNvSpPr>
            <a:spLocks noGrp="1"/>
          </p:cNvSpPr>
          <p:nvPr>
            <p:ph type="sldNum" sz="quarter" idx="11"/>
          </p:nvPr>
        </p:nvSpPr>
        <p:spPr/>
        <p:txBody>
          <a:bodyPr/>
          <a:lstStyle>
            <a:lvl1pPr>
              <a:defRPr/>
            </a:lvl1pPr>
          </a:lstStyle>
          <a:p>
            <a:pPr>
              <a:defRPr/>
            </a:pPr>
            <a:r>
              <a:rPr lang="en-US" altLang="en-US" dirty="0" smtClean="0"/>
              <a:t>15–</a:t>
            </a:r>
            <a:fld id="{75537931-4260-4B6B-A3A7-1D7190C9A38E}" type="slidenum">
              <a:rPr lang="en-US" altLang="en-US" smtClean="0"/>
              <a:pPr>
                <a:defRPr/>
              </a:pPr>
              <a:t>‹#›</a:t>
            </a:fld>
            <a:endParaRPr lang="en-US" altLang="en-US" dirty="0"/>
          </a:p>
        </p:txBody>
      </p:sp>
    </p:spTree>
    <p:extLst>
      <p:ext uri="{BB962C8B-B14F-4D97-AF65-F5344CB8AC3E}">
        <p14:creationId xmlns:p14="http://schemas.microsoft.com/office/powerpoint/2010/main" val="103230704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3" name="Slide Number Placeholder 2"/>
          <p:cNvSpPr>
            <a:spLocks noGrp="1"/>
          </p:cNvSpPr>
          <p:nvPr>
            <p:ph type="sldNum" sz="quarter" idx="11"/>
          </p:nvPr>
        </p:nvSpPr>
        <p:spPr/>
        <p:txBody>
          <a:bodyPr/>
          <a:lstStyle>
            <a:lvl1pPr>
              <a:defRPr/>
            </a:lvl1pPr>
          </a:lstStyle>
          <a:p>
            <a:pPr>
              <a:defRPr/>
            </a:pPr>
            <a:r>
              <a:rPr lang="en-US" altLang="en-US" dirty="0" smtClean="0"/>
              <a:t>15–</a:t>
            </a:r>
            <a:fld id="{79FE24D5-8D74-4CD1-985E-26CC2917080D}" type="slidenum">
              <a:rPr lang="en-US" altLang="en-US" smtClean="0"/>
              <a:pPr>
                <a:defRPr/>
              </a:pPr>
              <a:t>‹#›</a:t>
            </a:fld>
            <a:endParaRPr lang="en-US" altLang="en-US" dirty="0"/>
          </a:p>
        </p:txBody>
      </p:sp>
    </p:spTree>
    <p:extLst>
      <p:ext uri="{BB962C8B-B14F-4D97-AF65-F5344CB8AC3E}">
        <p14:creationId xmlns:p14="http://schemas.microsoft.com/office/powerpoint/2010/main" val="133531809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blackWhite">
          <a:xfrm>
            <a:off x="523875" y="457200"/>
            <a:ext cx="8077200" cy="5794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485379" name="Rectangle 3"/>
          <p:cNvSpPr>
            <a:spLocks noGrp="1" noChangeArrowheads="1"/>
          </p:cNvSpPr>
          <p:nvPr>
            <p:ph type="body" idx="1"/>
          </p:nvPr>
        </p:nvSpPr>
        <p:spPr bwMode="auto">
          <a:xfrm>
            <a:off x="514350" y="1235075"/>
            <a:ext cx="8102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5380" name="Rectangle 4"/>
          <p:cNvSpPr>
            <a:spLocks noGrp="1" noChangeArrowheads="1"/>
          </p:cNvSpPr>
          <p:nvPr>
            <p:ph type="ftr" sz="quarter" idx="3"/>
          </p:nvPr>
        </p:nvSpPr>
        <p:spPr bwMode="auto">
          <a:xfrm>
            <a:off x="533400" y="6446838"/>
            <a:ext cx="7421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eaLnBrk="1" hangingPunct="1">
              <a:defRPr sz="900" b="1"/>
            </a:lvl1p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485381" name="Rectangle 5"/>
          <p:cNvSpPr>
            <a:spLocks noGrp="1" noChangeArrowheads="1"/>
          </p:cNvSpPr>
          <p:nvPr>
            <p:ph type="sldNum" sz="quarter" idx="4"/>
          </p:nvPr>
        </p:nvSpPr>
        <p:spPr bwMode="auto">
          <a:xfrm>
            <a:off x="6400800" y="6354763"/>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900" b="1">
                <a:cs typeface="Times New Roman" panose="02020603050405020304" pitchFamily="18" charset="0"/>
              </a:defRPr>
            </a:lvl1pPr>
          </a:lstStyle>
          <a:p>
            <a:pPr>
              <a:defRPr/>
            </a:pPr>
            <a:r>
              <a:rPr lang="en-US" altLang="en-US" dirty="0" smtClean="0"/>
              <a:t>15–</a:t>
            </a:r>
            <a:fld id="{D6C49FDD-8038-4201-872D-15D00067EA40}" type="slidenum">
              <a:rPr lang="en-US" altLang="en-US" smtClean="0">
                <a:cs typeface="+mn-cs"/>
              </a:rPr>
              <a:pPr>
                <a:defRPr/>
              </a:pPr>
              <a:t>‹#›</a:t>
            </a:fld>
            <a:endParaRPr lang="en-US" altLang="en-US" dirty="0">
              <a:cs typeface="+mn-cs"/>
            </a:endParaRPr>
          </a:p>
        </p:txBody>
      </p:sp>
    </p:spTree>
    <p:extLst>
      <p:ext uri="{BB962C8B-B14F-4D97-AF65-F5344CB8AC3E}">
        <p14:creationId xmlns:p14="http://schemas.microsoft.com/office/powerpoint/2010/main" val="1964863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3" r:id="rId5"/>
    <p:sldLayoutId id="2147483725" r:id="rId6"/>
    <p:sldLayoutId id="2147483727" r:id="rId7"/>
    <p:sldLayoutId id="2147483728" r:id="rId8"/>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fade">
                                      <p:cBhvr>
                                        <p:cTn id="7" dur="500"/>
                                        <p:tgtEl>
                                          <p:spTgt spid="485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fade">
                                      <p:cBhvr>
                                        <p:cTn id="12" dur="500"/>
                                        <p:tgtEl>
                                          <p:spTgt spid="485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fade">
                                      <p:cBhvr>
                                        <p:cTn id="17" dur="500"/>
                                        <p:tgtEl>
                                          <p:spTgt spid="48537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5379">
                                            <p:txEl>
                                              <p:pRg st="3" end="3"/>
                                            </p:txEl>
                                          </p:spTgt>
                                        </p:tgtEl>
                                        <p:attrNameLst>
                                          <p:attrName>style.visibility</p:attrName>
                                        </p:attrNameLst>
                                      </p:cBhvr>
                                      <p:to>
                                        <p:strVal val="visible"/>
                                      </p:to>
                                    </p:set>
                                    <p:animEffect transition="in" filter="fade">
                                      <p:cBhvr>
                                        <p:cTn id="20" dur="500"/>
                                        <p:tgtEl>
                                          <p:spTgt spid="48537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5379">
                                            <p:txEl>
                                              <p:pRg st="4" end="4"/>
                                            </p:txEl>
                                          </p:spTgt>
                                        </p:tgtEl>
                                        <p:attrNameLst>
                                          <p:attrName>style.visibility</p:attrName>
                                        </p:attrNameLst>
                                      </p:cBhvr>
                                      <p:to>
                                        <p:strVal val="visible"/>
                                      </p:to>
                                    </p:set>
                                    <p:animEffect transition="in" filter="fade">
                                      <p:cBhvr>
                                        <p:cTn id="23" dur="500"/>
                                        <p:tgtEl>
                                          <p:spTgt spid="485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tmplLst>
          <p:tmpl lvl="1">
            <p:tnLst>
              <p:par>
                <p:cTn presetID="10" presetClass="entr" presetSubtype="0" fill="hold" nodeType="clickEffect">
                  <p:stCondLst>
                    <p:cond delay="0"/>
                  </p:stCondLst>
                  <p:childTnLst>
                    <p:set>
                      <p:cBhvr>
                        <p:cTn dur="1" fill="hold">
                          <p:stCondLst>
                            <p:cond delay="0"/>
                          </p:stCondLst>
                        </p:cTn>
                        <p:tgtEl>
                          <p:spTgt spid="485379"/>
                        </p:tgtEl>
                        <p:attrNameLst>
                          <p:attrName>style.visibility</p:attrName>
                        </p:attrNameLst>
                      </p:cBhvr>
                      <p:to>
                        <p:strVal val="visible"/>
                      </p:to>
                    </p:set>
                    <p:animEffect transition="in" filter="fade">
                      <p:cBhvr>
                        <p:cTn dur="500"/>
                        <p:tgtEl>
                          <p:spTgt spid="485379"/>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85379"/>
                        </p:tgtEl>
                        <p:attrNameLst>
                          <p:attrName>style.visibility</p:attrName>
                        </p:attrNameLst>
                      </p:cBhvr>
                      <p:to>
                        <p:strVal val="visible"/>
                      </p:to>
                    </p:set>
                    <p:animEffect transition="in" filter="fade">
                      <p:cBhvr>
                        <p:cTn dur="500"/>
                        <p:tgtEl>
                          <p:spTgt spid="48537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85379"/>
                        </p:tgtEl>
                        <p:attrNameLst>
                          <p:attrName>style.visibility</p:attrName>
                        </p:attrNameLst>
                      </p:cBhvr>
                      <p:to>
                        <p:strVal val="visible"/>
                      </p:to>
                    </p:set>
                    <p:animEffect transition="in" filter="fade">
                      <p:cBhvr>
                        <p:cTn dur="500"/>
                        <p:tgtEl>
                          <p:spTgt spid="48537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85379"/>
                        </p:tgtEl>
                        <p:attrNameLst>
                          <p:attrName>style.visibility</p:attrName>
                        </p:attrNameLst>
                      </p:cBhvr>
                      <p:to>
                        <p:strVal val="visible"/>
                      </p:to>
                    </p:set>
                    <p:animEffect transition="in" filter="fade">
                      <p:cBhvr>
                        <p:cTn dur="500"/>
                        <p:tgtEl>
                          <p:spTgt spid="48537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85379"/>
                        </p:tgtEl>
                        <p:attrNameLst>
                          <p:attrName>style.visibility</p:attrName>
                        </p:attrNameLst>
                      </p:cBhvr>
                      <p:to>
                        <p:strVal val="visible"/>
                      </p:to>
                    </p:set>
                    <p:animEffect transition="in" filter="fade">
                      <p:cBhvr>
                        <p:cTn dur="500"/>
                        <p:tgtEl>
                          <p:spTgt spid="485379"/>
                        </p:tgtEl>
                      </p:cBhvr>
                    </p:animEffect>
                  </p:childTnLst>
                </p:cTn>
              </p:par>
            </p:tnLst>
          </p:tmpl>
        </p:tmplLst>
      </p:bldP>
    </p:bldLst>
  </p:timing>
  <p:hf hdr="0" dt="0"/>
  <p:txStyles>
    <p:titleStyle>
      <a:lvl1pPr algn="l" rtl="0" eaLnBrk="0" fontAlgn="base" hangingPunct="0">
        <a:spcBef>
          <a:spcPct val="0"/>
        </a:spcBef>
        <a:spcAft>
          <a:spcPct val="0"/>
        </a:spcAft>
        <a:defRPr sz="3200" kern="1200">
          <a:solidFill>
            <a:srgbClr val="3366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2pPr>
      <a:lvl3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3pPr>
      <a:lvl4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4pPr>
      <a:lvl5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5pPr>
      <a:lvl6pPr marL="457200" algn="l" rtl="0" fontAlgn="base">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6pPr>
      <a:lvl7pPr marL="914400" algn="l" rtl="0" fontAlgn="base">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7pPr>
      <a:lvl8pPr marL="1371600" algn="l" rtl="0" fontAlgn="base">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8pPr>
      <a:lvl9pPr marL="1828800" algn="l" rtl="0" fontAlgn="base">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9pPr>
    </p:titleStyle>
    <p:bodyStyle>
      <a:lvl1pPr marL="222250" indent="-222250" algn="l" rtl="0" eaLnBrk="0" fontAlgn="base" hangingPunct="0">
        <a:spcBef>
          <a:spcPct val="20000"/>
        </a:spcBef>
        <a:spcAft>
          <a:spcPct val="0"/>
        </a:spcAft>
        <a:buClr>
          <a:srgbClr val="993300"/>
        </a:buClr>
        <a:buChar char="•"/>
        <a:defRPr sz="2800" kern="1200">
          <a:solidFill>
            <a:srgbClr val="993300"/>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CC9900"/>
        </a:buClr>
        <a:buSzPct val="90000"/>
        <a:buFont typeface="Wingdings" panose="05000000000000000000" pitchFamily="2" charset="2"/>
        <a:buChar char="Ø"/>
        <a:defRPr sz="2400" kern="1200">
          <a:solidFill>
            <a:srgbClr val="996600"/>
          </a:solidFill>
          <a:effectLst>
            <a:outerShdw blurRad="38100" dist="38100" dir="2700000" algn="tl">
              <a:srgbClr val="C0C0C0"/>
            </a:outerShdw>
          </a:effectLst>
          <a:latin typeface="+mn-lt"/>
          <a:ea typeface="+mn-ea"/>
          <a:cs typeface="+mn-cs"/>
        </a:defRPr>
      </a:lvl2pPr>
      <a:lvl3pPr marL="974725" indent="-234950" algn="l" rtl="0" eaLnBrk="0" fontAlgn="base" hangingPunct="0">
        <a:spcBef>
          <a:spcPct val="20000"/>
        </a:spcBef>
        <a:spcAft>
          <a:spcPct val="0"/>
        </a:spcAft>
        <a:buClr>
          <a:srgbClr val="0099CC"/>
        </a:buClr>
        <a:buSzPct val="75000"/>
        <a:buFont typeface="Wingdings" panose="05000000000000000000" pitchFamily="2" charset="2"/>
        <a:buChar char="v"/>
        <a:defRPr sz="2000" kern="1200">
          <a:solidFill>
            <a:srgbClr val="008080"/>
          </a:solidFill>
          <a:effectLst>
            <a:outerShdw blurRad="38100" dist="38100" dir="2700000" algn="tl">
              <a:srgbClr val="C0C0C0"/>
            </a:outerShdw>
          </a:effectLst>
          <a:latin typeface="+mn-lt"/>
          <a:ea typeface="+mn-ea"/>
          <a:cs typeface="+mn-cs"/>
        </a:defRPr>
      </a:lvl3pPr>
      <a:lvl4pPr marL="1311275" indent="-222250" algn="l" rtl="0" eaLnBrk="0" fontAlgn="base" hangingPunct="0">
        <a:spcBef>
          <a:spcPct val="20000"/>
        </a:spcBef>
        <a:spcAft>
          <a:spcPct val="0"/>
        </a:spcAft>
        <a:buClr>
          <a:schemeClr val="bg2"/>
        </a:buClr>
        <a:buChar char="–"/>
        <a:defRPr kern="1200">
          <a:solidFill>
            <a:schemeClr val="tx1"/>
          </a:solidFill>
          <a:effectLst>
            <a:outerShdw blurRad="38100" dist="38100" dir="2700000" algn="tl">
              <a:srgbClr val="C0C0C0"/>
            </a:outerShdw>
          </a:effectLst>
          <a:latin typeface="+mn-lt"/>
          <a:ea typeface="+mn-ea"/>
          <a:cs typeface="+mn-cs"/>
        </a:defRPr>
      </a:lvl4pPr>
      <a:lvl5pPr marL="1657350" indent="-173038" algn="l" rtl="0" eaLnBrk="0" fontAlgn="base" hangingPunct="0">
        <a:spcBef>
          <a:spcPct val="20000"/>
        </a:spcBef>
        <a:spcAft>
          <a:spcPct val="0"/>
        </a:spcAft>
        <a:buClr>
          <a:schemeClr val="bg2"/>
        </a:buClr>
        <a:buChar char="•"/>
        <a:defRPr sz="1600" kern="1200">
          <a:solidFill>
            <a:srgbClr val="993300"/>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defRPr/>
            </a:pPr>
            <a:r>
              <a:rPr lang="en-US" altLang="en-US" dirty="0" smtClean="0"/>
              <a:t>Chapter 15</a:t>
            </a:r>
          </a:p>
          <a:p>
            <a:pPr>
              <a:defRPr/>
            </a:pPr>
            <a:r>
              <a:rPr lang="en-US" altLang="en-US" dirty="0"/>
              <a:t>Testing for Differences B</a:t>
            </a:r>
            <a:r>
              <a:rPr lang="en-US" altLang="en-US" dirty="0" smtClean="0"/>
              <a:t>etween </a:t>
            </a:r>
            <a:r>
              <a:rPr lang="en-US" altLang="en-US" dirty="0"/>
              <a:t>Groups and for Predictive Relationships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Independent </a:t>
            </a:r>
            <a:r>
              <a:rPr lang="en-US" altLang="en-US" dirty="0" smtClean="0"/>
              <a:t>samples </a:t>
            </a:r>
            <a:r>
              <a:rPr lang="en-US" altLang="en-US" i="1" dirty="0"/>
              <a:t>t</a:t>
            </a:r>
            <a:r>
              <a:rPr lang="en-US" altLang="en-US" dirty="0"/>
              <a:t>-test</a:t>
            </a:r>
          </a:p>
          <a:p>
            <a:pPr lvl="1"/>
            <a:r>
              <a:rPr lang="en-US" altLang="en-US" dirty="0"/>
              <a:t>A </a:t>
            </a:r>
            <a:r>
              <a:rPr lang="en-US" altLang="en-US" i="1" dirty="0"/>
              <a:t>t</a:t>
            </a:r>
            <a:r>
              <a:rPr lang="en-US" altLang="en-US" dirty="0"/>
              <a:t>-test is appropriate when a researcher needs to compare means for a variable grouped into two categories based on some less-than interval </a:t>
            </a:r>
            <a:r>
              <a:rPr lang="en-US" altLang="en-US" dirty="0" smtClean="0"/>
              <a:t>variable</a:t>
            </a:r>
            <a:endParaRPr lang="en-US" altLang="en-US" sz="2800" dirty="0"/>
          </a:p>
          <a:p>
            <a:pPr lvl="2"/>
            <a:r>
              <a:rPr lang="en-US" altLang="en-US" dirty="0"/>
              <a:t>One way to think about this is as testing the way a dichotomous (two levels) independent variable is associated with changes in a continuous dependent </a:t>
            </a:r>
            <a:r>
              <a:rPr lang="en-US" altLang="en-US" dirty="0" smtClean="0"/>
              <a:t>variable</a:t>
            </a:r>
            <a:endParaRPr lang="en-US" altLang="en-US" dirty="0"/>
          </a:p>
          <a:p>
            <a:pPr lvl="2"/>
            <a:r>
              <a:rPr lang="en-US" altLang="en-US" dirty="0"/>
              <a:t>Most typically, the researcher will apply the independent samples </a:t>
            </a:r>
            <a:r>
              <a:rPr lang="en-US" altLang="en-US" i="1" dirty="0"/>
              <a:t>t</a:t>
            </a:r>
            <a:r>
              <a:rPr lang="en-US" altLang="en-US" dirty="0"/>
              <a:t>-test which tests the differences between means taken from two independent samples or </a:t>
            </a:r>
            <a:r>
              <a:rPr lang="en-US" altLang="en-US" dirty="0" smtClean="0"/>
              <a:t>groups</a:t>
            </a:r>
            <a:endParaRPr lang="en-US" altLang="en-US" sz="2400" dirty="0"/>
          </a:p>
          <a:p>
            <a:pPr lvl="2"/>
            <a:r>
              <a:rPr lang="en-US" altLang="en-US" dirty="0"/>
              <a:t>This test assumes the two samples are drawn from normal distributions and that the variances of the two populations are approximately equal (homoscedasticity)</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The </a:t>
            </a:r>
            <a:r>
              <a:rPr lang="en-US" i="1" dirty="0" smtClean="0"/>
              <a:t>t</a:t>
            </a:r>
            <a:r>
              <a:rPr lang="en-US" dirty="0" smtClean="0"/>
              <a:t>-Test for Comparing Two Means</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10</a:t>
            </a:fld>
            <a:endParaRPr lang="en-US" altLang="en-US" dirty="0"/>
          </a:p>
        </p:txBody>
      </p:sp>
    </p:spTree>
    <p:extLst>
      <p:ext uri="{BB962C8B-B14F-4D97-AF65-F5344CB8AC3E}">
        <p14:creationId xmlns:p14="http://schemas.microsoft.com/office/powerpoint/2010/main" val="4085349780"/>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i="1" dirty="0"/>
                  <a:t>t</a:t>
                </a:r>
                <a:r>
                  <a:rPr lang="en-US" dirty="0"/>
                  <a:t>-test actually tests whether or not the differences between two means is </a:t>
                </a:r>
                <a:r>
                  <a:rPr lang="en-US" dirty="0" smtClean="0"/>
                  <a:t>zero</a:t>
                </a:r>
                <a:endParaRPr lang="en-US" dirty="0"/>
              </a:p>
              <a:p>
                <a:pPr lvl="1"/>
                <a:r>
                  <a:rPr lang="en-US" dirty="0" smtClean="0"/>
                  <a:t>The null hypothesis is normally stated as </a:t>
                </a:r>
                <a14:m>
                  <m:oMath xmlns:m="http://schemas.openxmlformats.org/officeDocument/2006/math">
                    <m:sSub>
                      <m:sSubPr>
                        <m:ctrlPr>
                          <a:rPr lang="en-US" i="1" smtClean="0">
                            <a:latin typeface="Cambria Math" panose="02040503050406030204" pitchFamily="18" charset="0"/>
                          </a:rPr>
                        </m:ctrlPr>
                      </m:sSubPr>
                      <m:e>
                        <m:r>
                          <a:rPr lang="el-GR" i="1" smtClean="0">
                            <a:latin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b="0" i="1" smtClean="0">
                            <a:latin typeface="Cambria Math" panose="02040503050406030204" pitchFamily="18" charset="0"/>
                          </a:rPr>
                          <m:t>2</m:t>
                        </m:r>
                      </m:sub>
                    </m:sSub>
                  </m:oMath>
                </a14:m>
                <a:r>
                  <a:rPr lang="en-US" dirty="0" smtClean="0"/>
                  <a:t> or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2</m:t>
                        </m:r>
                      </m:sub>
                    </m:sSub>
                    <m:r>
                      <a:rPr lang="en-US" b="0" i="1" smtClean="0">
                        <a:latin typeface="Cambria Math" panose="02040503050406030204" pitchFamily="18" charset="0"/>
                      </a:rPr>
                      <m:t>=0</m:t>
                    </m:r>
                  </m:oMath>
                </a14:m>
                <a:r>
                  <a:rPr lang="en-US" dirty="0" smtClean="0"/>
                  <a:t>	</a:t>
                </a:r>
              </a:p>
              <a:p>
                <a:pPr lvl="1"/>
                <a:r>
                  <a:rPr lang="en-US" dirty="0" smtClean="0"/>
                  <a:t>However, since this is inferential statistics, we test the idea by comparing two sample means (</a:t>
                </a:r>
                <a14:m>
                  <m:oMath xmlns:m="http://schemas.openxmlformats.org/officeDocument/2006/math">
                    <m:sSub>
                      <m:sSubPr>
                        <m:ctrlPr>
                          <a:rPr lang="en-US" i="1" smtClean="0">
                            <a:latin typeface="Cambria Math" panose="02040503050406030204" pitchFamily="18" charset="0"/>
                          </a:rPr>
                        </m:ctrlPr>
                      </m:sSubPr>
                      <m:e>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𝑋</m:t>
                            </m:r>
                          </m:e>
                        </m:ba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𝑋</m:t>
                            </m:r>
                          </m:e>
                        </m:bar>
                      </m:e>
                      <m:sub>
                        <m:r>
                          <a:rPr lang="en-US" b="0" i="1" smtClean="0">
                            <a:latin typeface="Cambria Math" panose="02040503050406030204" pitchFamily="18" charset="0"/>
                          </a:rPr>
                          <m:t>2</m:t>
                        </m:r>
                      </m:sub>
                    </m:sSub>
                  </m:oMath>
                </a14:m>
                <a:r>
                  <a:rPr lang="en-US" dirty="0" smtClean="0"/>
                  <a:t>)</a:t>
                </a:r>
              </a:p>
              <a:p>
                <a:pPr lvl="1"/>
                <a:r>
                  <a:rPr lang="en-US" dirty="0" smtClean="0"/>
                  <a:t>Thus, the </a:t>
                </a:r>
                <a:r>
                  <a:rPr lang="en-US" dirty="0"/>
                  <a:t>t-value is a ratio with information about the differences between means (provided by the sample) in the numerator and the standard error in the </a:t>
                </a:r>
                <a:r>
                  <a:rPr lang="en-US" dirty="0" smtClean="0"/>
                  <a:t>denominator</a:t>
                </a:r>
                <a:endParaRPr lang="en-US" dirty="0"/>
              </a:p>
              <a:p>
                <a:pPr lvl="2"/>
                <a:r>
                  <a:rPr lang="en-US" dirty="0" smtClean="0"/>
                  <a:t>The </a:t>
                </a:r>
                <a:r>
                  <a:rPr lang="en-US" dirty="0"/>
                  <a:t>question is whether the observed differences have occurred by chance </a:t>
                </a:r>
                <a:r>
                  <a:rPr lang="en-US" dirty="0" smtClean="0"/>
                  <a:t>alone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53" t="-1358" r="-1880"/>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Independent Samples </a:t>
            </a:r>
            <a:r>
              <a:rPr lang="en-US" i="1" dirty="0" smtClean="0"/>
              <a:t>t</a:t>
            </a:r>
            <a:r>
              <a:rPr lang="en-US" dirty="0" smtClean="0"/>
              <a:t>-Test Calculation</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11</a:t>
            </a:fld>
            <a:endParaRPr lang="en-US" altLang="en-US" dirty="0"/>
          </a:p>
        </p:txBody>
      </p:sp>
    </p:spTree>
    <p:extLst>
      <p:ext uri="{BB962C8B-B14F-4D97-AF65-F5344CB8AC3E}">
        <p14:creationId xmlns:p14="http://schemas.microsoft.com/office/powerpoint/2010/main" val="346811366"/>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1077218"/>
          </a:xfrm>
        </p:spPr>
        <p:txBody>
          <a:bodyPr/>
          <a:lstStyle/>
          <a:p>
            <a:r>
              <a:rPr lang="en-US" dirty="0" smtClean="0"/>
              <a:t>Independent Samples </a:t>
            </a:r>
            <a:r>
              <a:rPr lang="en-US" i="1" dirty="0" smtClean="0"/>
              <a:t>t</a:t>
            </a:r>
            <a:r>
              <a:rPr lang="en-US" dirty="0" smtClean="0"/>
              <a:t>-Test Calculation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a:t>
                </a:r>
                <a:r>
                  <a:rPr lang="en-US" dirty="0"/>
                  <a:t>pooled estimate of the standard error is a better estimate of the standard error than one based on the variance from either </a:t>
                </a:r>
                <a:r>
                  <a:rPr lang="en-US" dirty="0" smtClean="0"/>
                  <a:t>sample</a:t>
                </a:r>
                <a:endParaRPr lang="en-US" dirty="0"/>
              </a:p>
              <a:p>
                <a:pPr lvl="1"/>
                <a:r>
                  <a:rPr lang="en-US" dirty="0" smtClean="0"/>
                  <a:t>A </a:t>
                </a:r>
                <a:r>
                  <a:rPr lang="en-US" dirty="0"/>
                  <a:t>higher </a:t>
                </a:r>
                <a:r>
                  <a:rPr lang="en-US" i="1" dirty="0"/>
                  <a:t>t</a:t>
                </a:r>
                <a:r>
                  <a:rPr lang="en-US" dirty="0"/>
                  <a:t>-value is associated with a lower p-value, and as the </a:t>
                </a:r>
                <a:r>
                  <a:rPr lang="en-US" i="1" dirty="0"/>
                  <a:t>t </a:t>
                </a:r>
                <a:r>
                  <a:rPr lang="en-US" dirty="0"/>
                  <a:t>gets higher and the p-value gets lower, the researcher has more confidence that the means are truly </a:t>
                </a:r>
                <a:r>
                  <a:rPr lang="en-US" dirty="0" smtClean="0"/>
                  <a:t>different</a:t>
                </a:r>
                <a:endParaRPr lang="en-US" dirty="0"/>
              </a:p>
              <a:p>
                <a:r>
                  <a:rPr lang="en-US" dirty="0" smtClean="0"/>
                  <a:t>In </a:t>
                </a:r>
                <a:r>
                  <a:rPr lang="en-US" dirty="0"/>
                  <a:t>a test of two means, the degrees of freedom are calculated as follows:</a:t>
                </a:r>
              </a:p>
              <a:p>
                <a:pPr lvl="1"/>
                <a:r>
                  <a:rPr lang="en-US" i="1" dirty="0" smtClean="0"/>
                  <a:t>df</a:t>
                </a:r>
                <a:r>
                  <a:rPr lang="en-US" dirty="0" smtClean="0"/>
                  <a:t> </a:t>
                </a:r>
                <a:r>
                  <a:rPr lang="en-US" dirty="0"/>
                  <a:t>= </a:t>
                </a:r>
                <a:r>
                  <a:rPr lang="en-US" i="1" dirty="0"/>
                  <a:t>n </a:t>
                </a:r>
                <a:r>
                  <a:rPr lang="en-US" dirty="0"/>
                  <a:t>–</a:t>
                </a:r>
                <a:r>
                  <a:rPr lang="en-US" i="1" dirty="0"/>
                  <a:t> k </a:t>
                </a:r>
                <a:r>
                  <a:rPr lang="en-US" dirty="0"/>
                  <a:t>(where </a:t>
                </a:r>
                <a:r>
                  <a:rPr lang="en-US" i="1" dirty="0"/>
                  <a:t>n</a:t>
                </a:r>
                <a:r>
                  <a:rPr lang="en-US" dirty="0"/>
                  <a:t> = </a:t>
                </a:r>
                <a14:m>
                  <m:oMath xmlns:m="http://schemas.openxmlformats.org/officeDocument/2006/math">
                    <m:sSub>
                      <m:sSubPr>
                        <m:ctrlPr>
                          <a:rPr lang="en-US" i="1">
                            <a:latin typeface="Cambria Math" panose="02040503050406030204" pitchFamily="18" charset="0"/>
                          </a:rPr>
                        </m:ctrlPr>
                      </m:sSubPr>
                      <m:e>
                        <m:r>
                          <m:rPr>
                            <m:nor/>
                          </m:rPr>
                          <a:rPr lang="en-US" i="1" dirty="0"/>
                          <m:t>n</m:t>
                        </m:r>
                      </m:e>
                      <m:sub>
                        <m:r>
                          <a:rPr lang="en-US" i="1">
                            <a:latin typeface="Cambria Math" panose="02040503050406030204" pitchFamily="18" charset="0"/>
                          </a:rPr>
                          <m:t>1</m:t>
                        </m:r>
                      </m:sub>
                    </m:sSub>
                  </m:oMath>
                </a14:m>
                <a:r>
                  <a:rPr lang="en-US" dirty="0"/>
                  <a:t> + </a:t>
                </a:r>
                <a14:m>
                  <m:oMath xmlns:m="http://schemas.openxmlformats.org/officeDocument/2006/math">
                    <m:sSub>
                      <m:sSubPr>
                        <m:ctrlPr>
                          <a:rPr lang="en-US" i="1">
                            <a:latin typeface="Cambria Math" panose="02040503050406030204" pitchFamily="18" charset="0"/>
                          </a:rPr>
                        </m:ctrlPr>
                      </m:sSubPr>
                      <m:e>
                        <m:r>
                          <m:rPr>
                            <m:nor/>
                          </m:rPr>
                          <a:rPr lang="en-US" i="1" dirty="0"/>
                          <m:t>n</m:t>
                        </m:r>
                      </m:e>
                      <m:sub>
                        <m:r>
                          <a:rPr lang="en-US" b="0" i="1" smtClean="0">
                            <a:latin typeface="Cambria Math" panose="02040503050406030204" pitchFamily="18" charset="0"/>
                          </a:rPr>
                          <m:t>2</m:t>
                        </m:r>
                      </m:sub>
                    </m:sSub>
                  </m:oMath>
                </a14:m>
                <a:r>
                  <a:rPr lang="en-US" dirty="0"/>
                  <a:t> and </a:t>
                </a:r>
                <a:r>
                  <a:rPr lang="en-US" i="1" dirty="0"/>
                  <a:t>k</a:t>
                </a:r>
                <a:r>
                  <a:rPr lang="en-US" dirty="0"/>
                  <a:t> = number of groups)</a:t>
                </a:r>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29" t="-1600" b="-5600"/>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12</a:t>
            </a:fld>
            <a:endParaRPr lang="en-US" altLang="en-US" dirty="0"/>
          </a:p>
        </p:txBody>
      </p:sp>
    </p:spTree>
    <p:extLst>
      <p:ext uri="{BB962C8B-B14F-4D97-AF65-F5344CB8AC3E}">
        <p14:creationId xmlns:p14="http://schemas.microsoft.com/office/powerpoint/2010/main" val="1928018296"/>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practice, computer software is used</a:t>
            </a:r>
          </a:p>
          <a:p>
            <a:pPr lvl="1"/>
            <a:r>
              <a:rPr lang="en-US" altLang="en-US" dirty="0" smtClean="0"/>
              <a:t>Interpretation </a:t>
            </a:r>
            <a:r>
              <a:rPr lang="en-US" altLang="en-US" dirty="0"/>
              <a:t>of the </a:t>
            </a:r>
            <a:r>
              <a:rPr lang="en-US" altLang="en-US" i="1" dirty="0"/>
              <a:t>t</a:t>
            </a:r>
            <a:r>
              <a:rPr lang="en-US" altLang="en-US" dirty="0"/>
              <a:t>-test is made </a:t>
            </a:r>
            <a:r>
              <a:rPr lang="en-US" altLang="en-US" dirty="0" smtClean="0"/>
              <a:t>by </a:t>
            </a:r>
            <a:r>
              <a:rPr lang="en-US" altLang="en-US" dirty="0"/>
              <a:t>focusing on either the p-value or the confidence interval and the group </a:t>
            </a:r>
            <a:r>
              <a:rPr lang="en-US" altLang="en-US" dirty="0" smtClean="0"/>
              <a:t>means</a:t>
            </a:r>
            <a:endParaRPr lang="en-US" altLang="en-US" sz="2800" dirty="0"/>
          </a:p>
          <a:p>
            <a:pPr lvl="1"/>
            <a:r>
              <a:rPr lang="en-US" altLang="en-US" dirty="0"/>
              <a:t>Basic </a:t>
            </a:r>
            <a:r>
              <a:rPr lang="en-US" altLang="en-US" dirty="0" smtClean="0"/>
              <a:t>steps</a:t>
            </a:r>
            <a:endParaRPr lang="en-US" altLang="en-US" sz="2800" dirty="0"/>
          </a:p>
          <a:p>
            <a:pPr lvl="2"/>
            <a:r>
              <a:rPr lang="en-US" dirty="0"/>
              <a:t>Examine the difference in means to find the “direction” of any </a:t>
            </a:r>
            <a:r>
              <a:rPr lang="en-US" dirty="0" smtClean="0"/>
              <a:t>difference</a:t>
            </a:r>
            <a:endParaRPr lang="en-US" sz="2200" dirty="0"/>
          </a:p>
          <a:p>
            <a:pPr lvl="2"/>
            <a:r>
              <a:rPr lang="en-US" dirty="0"/>
              <a:t>Compute or locate the computed </a:t>
            </a:r>
            <a:r>
              <a:rPr lang="en-US" i="1" dirty="0"/>
              <a:t>t</a:t>
            </a:r>
            <a:r>
              <a:rPr lang="en-US" dirty="0"/>
              <a:t>-test </a:t>
            </a:r>
            <a:r>
              <a:rPr lang="en-US" dirty="0" smtClean="0"/>
              <a:t>value</a:t>
            </a:r>
            <a:endParaRPr lang="en-US" sz="2200" dirty="0"/>
          </a:p>
          <a:p>
            <a:pPr lvl="2"/>
            <a:r>
              <a:rPr lang="en-US" dirty="0"/>
              <a:t>Find the p-value associated with this </a:t>
            </a:r>
            <a:r>
              <a:rPr lang="en-US" i="1" dirty="0"/>
              <a:t>t</a:t>
            </a:r>
            <a:r>
              <a:rPr lang="en-US" dirty="0"/>
              <a:t> and the corresponding degrees of </a:t>
            </a:r>
            <a:r>
              <a:rPr lang="en-US" dirty="0" smtClean="0"/>
              <a:t>freedom</a:t>
            </a:r>
            <a:endParaRPr lang="en-US" sz="2200"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Practically Speaking</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13</a:t>
            </a:fld>
            <a:endParaRPr lang="en-US" altLang="en-US" dirty="0"/>
          </a:p>
        </p:txBody>
      </p:sp>
    </p:spTree>
    <p:extLst>
      <p:ext uri="{BB962C8B-B14F-4D97-AF65-F5344CB8AC3E}">
        <p14:creationId xmlns:p14="http://schemas.microsoft.com/office/powerpoint/2010/main" val="1815713498"/>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Note that the means may be the same </a:t>
            </a:r>
            <a:r>
              <a:rPr lang="en-US" dirty="0"/>
              <a:t>due to the </a:t>
            </a:r>
            <a:r>
              <a:rPr lang="en-US" dirty="0" smtClean="0"/>
              <a:t>variance</a:t>
            </a:r>
          </a:p>
          <a:p>
            <a:pPr lvl="1"/>
            <a:r>
              <a:rPr lang="en-US" dirty="0" smtClean="0"/>
              <a:t>The </a:t>
            </a:r>
            <a:r>
              <a:rPr lang="en-US" i="1" dirty="0" smtClean="0"/>
              <a:t>t</a:t>
            </a:r>
            <a:r>
              <a:rPr lang="en-US" dirty="0" smtClean="0"/>
              <a:t>-statistic </a:t>
            </a:r>
            <a:r>
              <a:rPr lang="en-US" dirty="0"/>
              <a:t>is a function of the standard error, which is a function of the standard </a:t>
            </a:r>
            <a:r>
              <a:rPr lang="en-US" dirty="0" smtClean="0"/>
              <a:t>deviation</a:t>
            </a:r>
            <a:endParaRPr lang="en-US" dirty="0"/>
          </a:p>
          <a:p>
            <a:pPr lvl="2"/>
            <a:r>
              <a:rPr lang="en-US" dirty="0" smtClean="0"/>
              <a:t>Check </a:t>
            </a:r>
            <a:r>
              <a:rPr lang="en-US" dirty="0"/>
              <a:t>for </a:t>
            </a:r>
            <a:r>
              <a:rPr lang="en-US" dirty="0" smtClean="0"/>
              <a:t>outliers</a:t>
            </a:r>
            <a:endParaRPr lang="en-US" dirty="0"/>
          </a:p>
          <a:p>
            <a:pPr lvl="2"/>
            <a:r>
              <a:rPr lang="en-US" dirty="0" smtClean="0"/>
              <a:t>Consider </a:t>
            </a:r>
            <a:r>
              <a:rPr lang="en-US" dirty="0"/>
              <a:t>increasing the sample size and test </a:t>
            </a:r>
            <a:r>
              <a:rPr lang="en-US" dirty="0" smtClean="0"/>
              <a:t>again</a:t>
            </a:r>
            <a:endParaRPr lang="en-US" dirty="0"/>
          </a:p>
          <a:p>
            <a:pPr lvl="1"/>
            <a:r>
              <a:rPr lang="en-US" dirty="0" smtClean="0"/>
              <a:t>As </a:t>
            </a:r>
            <a:r>
              <a:rPr lang="en-US" dirty="0"/>
              <a:t>samples get larger, the </a:t>
            </a:r>
            <a:r>
              <a:rPr lang="en-US" i="1" dirty="0"/>
              <a:t>t</a:t>
            </a:r>
            <a:r>
              <a:rPr lang="en-US" dirty="0"/>
              <a:t>-test and </a:t>
            </a:r>
            <a:r>
              <a:rPr lang="en-US" i="1" dirty="0"/>
              <a:t>Z</a:t>
            </a:r>
            <a:r>
              <a:rPr lang="en-US" dirty="0"/>
              <a:t>-test will tend to yield the same </a:t>
            </a:r>
            <a:r>
              <a:rPr lang="en-US" dirty="0" smtClean="0"/>
              <a:t>result</a:t>
            </a:r>
            <a:endParaRPr lang="en-US" dirty="0"/>
          </a:p>
          <a:p>
            <a:pPr lvl="2"/>
            <a:r>
              <a:rPr lang="en-US" dirty="0" smtClean="0"/>
              <a:t>A </a:t>
            </a:r>
            <a:r>
              <a:rPr lang="en-US" i="1" dirty="0"/>
              <a:t>t</a:t>
            </a:r>
            <a:r>
              <a:rPr lang="en-US" dirty="0"/>
              <a:t>-test can be used with large </a:t>
            </a:r>
            <a:r>
              <a:rPr lang="en-US" dirty="0" smtClean="0"/>
              <a:t>samples</a:t>
            </a:r>
            <a:endParaRPr lang="en-US" dirty="0"/>
          </a:p>
          <a:p>
            <a:pPr lvl="2"/>
            <a:r>
              <a:rPr lang="en-US" dirty="0" smtClean="0"/>
              <a:t>A </a:t>
            </a:r>
            <a:r>
              <a:rPr lang="en-US" i="1" dirty="0"/>
              <a:t>Z</a:t>
            </a:r>
            <a:r>
              <a:rPr lang="en-US" dirty="0"/>
              <a:t>-test should not be used with small </a:t>
            </a:r>
            <a:r>
              <a:rPr lang="en-US" dirty="0" smtClean="0"/>
              <a:t>samples</a:t>
            </a:r>
            <a:endParaRPr lang="en-US" dirty="0"/>
          </a:p>
          <a:p>
            <a:pPr lvl="2"/>
            <a:r>
              <a:rPr lang="en-US" dirty="0" smtClean="0"/>
              <a:t>A </a:t>
            </a:r>
            <a:r>
              <a:rPr lang="en-US" i="1" dirty="0"/>
              <a:t>Z</a:t>
            </a:r>
            <a:r>
              <a:rPr lang="en-US" dirty="0"/>
              <a:t>-test can </a:t>
            </a:r>
            <a:r>
              <a:rPr lang="en-US" dirty="0" smtClean="0"/>
              <a:t>be </a:t>
            </a:r>
            <a:r>
              <a:rPr lang="en-US" dirty="0"/>
              <a:t>used in instances where the population variance is known ahead of time</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Practically Speaking (cont’d.)</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14</a:t>
            </a:fld>
            <a:endParaRPr lang="en-US" altLang="en-US" dirty="0"/>
          </a:p>
        </p:txBody>
      </p:sp>
    </p:spTree>
    <p:extLst>
      <p:ext uri="{BB962C8B-B14F-4D97-AF65-F5344CB8AC3E}">
        <p14:creationId xmlns:p14="http://schemas.microsoft.com/office/powerpoint/2010/main" val="2258166035"/>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sz="1200" dirty="0" smtClean="0">
                <a:solidFill>
                  <a:srgbClr val="4D4D4D"/>
                </a:solidFill>
                <a:latin typeface="Arial" panose="020B0604020202020204" pitchFamily="34" charset="0"/>
              </a:rPr>
              <a:t>EXHIBIT 15.3	</a:t>
            </a:r>
            <a:r>
              <a:rPr lang="en-US" sz="1600" dirty="0">
                <a:solidFill>
                  <a:schemeClr val="tx1"/>
                </a:solidFill>
              </a:rPr>
              <a:t>Independent Samples </a:t>
            </a:r>
            <a:r>
              <a:rPr lang="en-US" sz="1600" i="1" dirty="0">
                <a:solidFill>
                  <a:schemeClr val="tx1"/>
                </a:solidFill>
              </a:rPr>
              <a:t>t</a:t>
            </a:r>
            <a:r>
              <a:rPr lang="en-US" sz="1600" dirty="0">
                <a:solidFill>
                  <a:schemeClr val="tx1"/>
                </a:solidFill>
              </a:rPr>
              <a:t>-Test Results</a:t>
            </a:r>
          </a:p>
        </p:txBody>
      </p:sp>
      <p:sp>
        <p:nvSpPr>
          <p:cNvPr id="3" name="Content Placeholder 2"/>
          <p:cNvSpPr>
            <a:spLocks noGrp="1"/>
          </p:cNvSpPr>
          <p:nvPr>
            <p:ph idx="1"/>
          </p:nvPr>
        </p:nvSpPr>
        <p:spPr/>
        <p:txBody>
          <a:bodyPr/>
          <a:lstStyle/>
          <a:p>
            <a:r>
              <a:rPr lang="en-US" dirty="0" smtClean="0"/>
              <a:t>Please insert image when available</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2900" y="960147"/>
            <a:ext cx="8458200" cy="528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15</a:t>
            </a:fld>
            <a:endParaRPr lang="en-US" altLang="en-US" dirty="0"/>
          </a:p>
        </p:txBody>
      </p:sp>
    </p:spTree>
    <p:extLst>
      <p:ext uri="{BB962C8B-B14F-4D97-AF65-F5344CB8AC3E}">
        <p14:creationId xmlns:p14="http://schemas.microsoft.com/office/powerpoint/2010/main" val="124017677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A paired samples </a:t>
            </a:r>
            <a:r>
              <a:rPr lang="en-US" altLang="en-US" i="1" dirty="0"/>
              <a:t>t</a:t>
            </a:r>
            <a:r>
              <a:rPr lang="en-US" altLang="en-US" dirty="0"/>
              <a:t>-test is appropriate when means that need to be compared are not from independent samples (i.e., the same respondent is measured twice</a:t>
            </a:r>
            <a:r>
              <a:rPr lang="en-US" altLang="en-US" dirty="0" smtClean="0"/>
              <a:t>)</a:t>
            </a:r>
            <a:endParaRPr lang="en-US" altLang="en-US" sz="3200" dirty="0"/>
          </a:p>
          <a:p>
            <a:r>
              <a:rPr lang="en-US" altLang="en-US" dirty="0"/>
              <a:t>When a paired samples </a:t>
            </a:r>
            <a:r>
              <a:rPr lang="en-US" altLang="en-US" i="1" dirty="0"/>
              <a:t>t</a:t>
            </a:r>
            <a:r>
              <a:rPr lang="en-US" altLang="en-US" dirty="0"/>
              <a:t>-test is appropriate, the two numbers being compared are usually scored as separate </a:t>
            </a:r>
            <a:r>
              <a:rPr lang="en-US" altLang="en-US" dirty="0" smtClean="0"/>
              <a:t>variables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Paired Samples </a:t>
            </a:r>
            <a:r>
              <a:rPr lang="en-US" i="1" dirty="0" smtClean="0"/>
              <a:t>t</a:t>
            </a:r>
            <a:r>
              <a:rPr lang="en-US" dirty="0" smtClean="0"/>
              <a:t>-Test</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16</a:t>
            </a:fld>
            <a:endParaRPr lang="en-US" altLang="en-US" dirty="0"/>
          </a:p>
        </p:txBody>
      </p:sp>
    </p:spTree>
    <p:extLst>
      <p:ext uri="{BB962C8B-B14F-4D97-AF65-F5344CB8AC3E}">
        <p14:creationId xmlns:p14="http://schemas.microsoft.com/office/powerpoint/2010/main" val="112566512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sz="1200" dirty="0" smtClean="0">
                <a:solidFill>
                  <a:srgbClr val="4D4D4D"/>
                </a:solidFill>
                <a:latin typeface="Arial" panose="020B0604020202020204" pitchFamily="34" charset="0"/>
              </a:rPr>
              <a:t>EXHIBIT 15.4	</a:t>
            </a:r>
            <a:r>
              <a:rPr lang="en-US" sz="1600" dirty="0">
                <a:solidFill>
                  <a:schemeClr val="tx1"/>
                </a:solidFill>
              </a:rPr>
              <a:t>Illustration of </a:t>
            </a:r>
            <a:r>
              <a:rPr lang="en-US" sz="1600" dirty="0" smtClean="0">
                <a:solidFill>
                  <a:schemeClr val="tx1"/>
                </a:solidFill>
              </a:rPr>
              <a:t>Paired-Samples </a:t>
            </a:r>
            <a:r>
              <a:rPr lang="en-US" sz="1600" i="1" dirty="0" smtClean="0">
                <a:solidFill>
                  <a:schemeClr val="tx1"/>
                </a:solidFill>
              </a:rPr>
              <a:t>t</a:t>
            </a:r>
            <a:r>
              <a:rPr lang="en-US" sz="1600" dirty="0" smtClean="0">
                <a:solidFill>
                  <a:schemeClr val="tx1"/>
                </a:solidFill>
              </a:rPr>
              <a:t>-Test </a:t>
            </a:r>
            <a:r>
              <a:rPr lang="en-US" sz="1600" dirty="0">
                <a:solidFill>
                  <a:schemeClr val="tx1"/>
                </a:solidFill>
              </a:rPr>
              <a:t>Results</a:t>
            </a:r>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33488" y="1123920"/>
            <a:ext cx="667702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17</a:t>
            </a:fld>
            <a:endParaRPr lang="en-US" altLang="en-US" dirty="0"/>
          </a:p>
        </p:txBody>
      </p:sp>
    </p:spTree>
    <p:extLst>
      <p:ext uri="{BB962C8B-B14F-4D97-AF65-F5344CB8AC3E}">
        <p14:creationId xmlns:p14="http://schemas.microsoft.com/office/powerpoint/2010/main" val="402134999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i="1" dirty="0"/>
                  <a:t>Z</a:t>
                </a:r>
                <a:r>
                  <a:rPr lang="en-US" dirty="0"/>
                  <a:t>-test for differences of proportions is used to test the hypothesis that the two proportions will be significantly different for two independent samples or </a:t>
                </a:r>
                <a:r>
                  <a:rPr lang="en-US" dirty="0" smtClean="0"/>
                  <a:t>groups</a:t>
                </a:r>
                <a:endParaRPr lang="en-US" dirty="0"/>
              </a:p>
              <a:p>
                <a:pPr lvl="1"/>
                <a:r>
                  <a:rPr lang="en-US" dirty="0" smtClean="0"/>
                  <a:t>Requires </a:t>
                </a:r>
                <a:r>
                  <a:rPr lang="en-US" dirty="0"/>
                  <a:t>a sample size greater than </a:t>
                </a:r>
                <a:r>
                  <a:rPr lang="en-US" dirty="0" smtClean="0"/>
                  <a:t>30</a:t>
                </a:r>
                <a:endParaRPr lang="en-US" dirty="0"/>
              </a:p>
              <a:p>
                <a:r>
                  <a:rPr lang="en-US" dirty="0" smtClean="0"/>
                  <a:t>Appropriate </a:t>
                </a:r>
                <a:r>
                  <a:rPr lang="en-US" dirty="0"/>
                  <a:t>for a hypothesis of this form</a:t>
                </a:r>
                <a:r>
                  <a:rPr lang="en-US" dirty="0" smtClean="0"/>
                  <a:t>:</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l-GR" i="1" smtClean="0">
                            <a:latin typeface="Cambria Math" panose="02040503050406030204" pitchFamily="18" charset="0"/>
                          </a:rPr>
                          <m:t>𝜋</m:t>
                        </m:r>
                      </m:e>
                      <m:sub>
                        <m:r>
                          <a:rPr lang="en-US" b="0" i="1" smtClean="0">
                            <a:latin typeface="Cambria Math" panose="02040503050406030204" pitchFamily="18" charset="0"/>
                          </a:rPr>
                          <m:t>1</m:t>
                        </m:r>
                      </m:sub>
                    </m:sSub>
                    <m:r>
                      <a:rPr lang="en-US"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b="0" i="1" smtClean="0">
                            <a:latin typeface="Cambria Math" panose="02040503050406030204" pitchFamily="18" charset="0"/>
                          </a:rPr>
                          <m:t>2</m:t>
                        </m:r>
                      </m:sub>
                    </m:sSub>
                  </m:oMath>
                </a14:m>
                <a:r>
                  <a:rPr lang="en-US" dirty="0" smtClean="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i="1">
                            <a:latin typeface="Cambria Math" panose="02040503050406030204" pitchFamily="18" charset="0"/>
                          </a:rPr>
                          <m:t>2</m:t>
                        </m:r>
                      </m:sub>
                    </m:sSub>
                    <m:r>
                      <a:rPr lang="en-US" b="0" i="1" smtClean="0">
                        <a:latin typeface="Cambria Math" panose="02040503050406030204" pitchFamily="18" charset="0"/>
                      </a:rPr>
                      <m:t>=0</m:t>
                    </m:r>
                  </m:oMath>
                </a14:m>
                <a:endParaRPr lang="en-US" dirty="0" smtClean="0"/>
              </a:p>
              <a:p>
                <a:pPr lvl="1"/>
                <a:r>
                  <a:rPr lang="en-US" altLang="en-US" dirty="0"/>
                  <a:t>The comparison of the observed sample proportions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1</m:t>
                        </m:r>
                      </m:sub>
                    </m:sSub>
                  </m:oMath>
                </a14:m>
                <a:r>
                  <a:rPr lang="en-US" altLang="en-US" dirty="0" smtClean="0"/>
                  <a:t>and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𝑝</m:t>
                        </m:r>
                      </m:e>
                      <m:sub>
                        <m:r>
                          <a:rPr lang="en-US" altLang="en-US" b="0" i="1" smtClean="0">
                            <a:latin typeface="Cambria Math" panose="02040503050406030204" pitchFamily="18" charset="0"/>
                          </a:rPr>
                          <m:t>2</m:t>
                        </m:r>
                      </m:sub>
                    </m:sSub>
                  </m:oMath>
                </a14:m>
                <a:r>
                  <a:rPr lang="en-US" altLang="en-US" dirty="0" smtClean="0"/>
                  <a:t> allows </a:t>
                </a:r>
                <a:r>
                  <a:rPr lang="en-US" altLang="en-US" dirty="0"/>
                  <a:t>the researcher to ask whether the differences from two </a:t>
                </a:r>
                <a:r>
                  <a:rPr lang="en-US" altLang="en-US" i="1" dirty="0"/>
                  <a:t>large</a:t>
                </a:r>
                <a:r>
                  <a:rPr lang="en-US" altLang="en-US" dirty="0"/>
                  <a:t> random samples occurred due to chance </a:t>
                </a:r>
                <a:r>
                  <a:rPr lang="en-US" altLang="en-US" dirty="0" smtClean="0"/>
                  <a:t>alone</a:t>
                </a:r>
                <a:endParaRPr lang="en-US" altLang="en-US" dirty="0"/>
              </a:p>
              <a:p>
                <a:pPr marL="390525"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53" t="-1358" r="-1203"/>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The </a:t>
            </a:r>
            <a:r>
              <a:rPr lang="en-US" i="1" dirty="0" smtClean="0"/>
              <a:t>Z</a:t>
            </a:r>
            <a:r>
              <a:rPr lang="en-US" dirty="0" smtClean="0"/>
              <a:t>-Test For Comparing Two Proportions</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18</a:t>
            </a:fld>
            <a:endParaRPr lang="en-US" altLang="en-US" dirty="0"/>
          </a:p>
        </p:txBody>
      </p:sp>
    </p:spTree>
    <p:extLst>
      <p:ext uri="{BB962C8B-B14F-4D97-AF65-F5344CB8AC3E}">
        <p14:creationId xmlns:p14="http://schemas.microsoft.com/office/powerpoint/2010/main" val="1832834871"/>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l-GR" i="1" smtClean="0">
                                <a:latin typeface="Cambria Math" panose="02040503050406030204" pitchFamily="18" charset="0"/>
                              </a:rPr>
                              <m:t>π</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rPr>
                              <m:t>π</m:t>
                            </m:r>
                          </m:e>
                          <m:sub>
                            <m:r>
                              <a:rPr lang="en-US" b="0" i="1" smtClean="0">
                                <a:latin typeface="Cambria Math" panose="02040503050406030204" pitchFamily="18" charset="0"/>
                              </a:rPr>
                              <m:t>2</m:t>
                            </m:r>
                          </m:sub>
                        </m:sSub>
                        <m:r>
                          <a:rPr lang="en-US" b="0" i="1" smtClean="0">
                            <a:latin typeface="Cambria Math" panose="02040503050406030204" pitchFamily="18" charset="0"/>
                          </a:rPr>
                          <m:t>)</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2</m:t>
                            </m:r>
                          </m:sub>
                        </m:sSub>
                      </m:den>
                    </m:f>
                  </m:oMath>
                </a14:m>
                <a:endParaRPr lang="en-US" b="0" dirty="0" smtClean="0"/>
              </a:p>
              <a:p>
                <a:pPr lvl="1"/>
                <a:r>
                  <a:rPr lang="en-US" dirty="0"/>
                  <a:t>w</a:t>
                </a:r>
                <a:r>
                  <a:rPr lang="en-US" dirty="0" smtClean="0"/>
                  <a:t>here</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oMath>
                </a14:m>
                <a:r>
                  <a:rPr lang="en-US" dirty="0" smtClean="0"/>
                  <a:t> = sample proportion of successes in group 1</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oMath>
                </a14:m>
                <a:r>
                  <a:rPr lang="en-US" dirty="0" smtClean="0"/>
                  <a:t> = </a:t>
                </a:r>
                <a:r>
                  <a:rPr lang="en-US" dirty="0"/>
                  <a:t>sample proportion of successes in group </a:t>
                </a:r>
                <a:r>
                  <a:rPr lang="en-US" dirty="0" smtClean="0"/>
                  <a:t>2</a:t>
                </a:r>
              </a:p>
              <a:p>
                <a:pPr lvl="2"/>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i="1">
                            <a:latin typeface="Cambria Math" panose="02040503050406030204" pitchFamily="18" charset="0"/>
                          </a:rPr>
                          <m:t>2</m:t>
                        </m:r>
                      </m:sub>
                    </m:sSub>
                  </m:oMath>
                </a14:m>
                <a:r>
                  <a:rPr lang="en-US" dirty="0" smtClean="0"/>
                  <a:t> </a:t>
                </a:r>
                <a:r>
                  <a:rPr lang="en-US" dirty="0"/>
                  <a:t>= hypothesized population proportion 1 minus hypothesized population proportion </a:t>
                </a:r>
                <a:r>
                  <a:rPr lang="en-US" dirty="0" smtClean="0"/>
                  <a:t>2</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𝑝</m:t>
                        </m:r>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2</m:t>
                        </m:r>
                      </m:sub>
                    </m:sSub>
                  </m:oMath>
                </a14:m>
                <a:r>
                  <a:rPr lang="en-US" dirty="0" smtClean="0"/>
                  <a:t> = pooled estimate of the standard error of differences in proportions </a:t>
                </a:r>
              </a:p>
              <a:p>
                <a:pPr lvl="1"/>
                <a:r>
                  <a:rPr lang="en-US" dirty="0" smtClean="0"/>
                  <a:t>The statistic works on the assumption that the value of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𝜋</m:t>
                        </m:r>
                      </m:e>
                      <m:sub>
                        <m:r>
                          <a:rPr lang="en-US" i="1">
                            <a:latin typeface="Cambria Math" panose="02040503050406030204" pitchFamily="18" charset="0"/>
                          </a:rPr>
                          <m:t>2</m:t>
                        </m:r>
                      </m:sub>
                    </m:sSub>
                  </m:oMath>
                </a14:m>
                <a:r>
                  <a:rPr lang="en-US" dirty="0"/>
                  <a:t> </a:t>
                </a:r>
                <a:r>
                  <a:rPr lang="en-US" dirty="0" smtClean="0"/>
                  <a:t>is zero</a:t>
                </a:r>
              </a:p>
              <a:p>
                <a:pPr lvl="2"/>
                <a:r>
                  <a:rPr lang="en-US" dirty="0" smtClean="0"/>
                  <a:t>Note the </a:t>
                </a:r>
                <a:r>
                  <a:rPr lang="en-US" altLang="en-US" dirty="0" smtClean="0"/>
                  <a:t>similarity </a:t>
                </a:r>
                <a:r>
                  <a:rPr lang="en-US" altLang="en-US" dirty="0"/>
                  <a:t>between this and the paired-samples </a:t>
                </a:r>
                <a:r>
                  <a:rPr lang="en-US" altLang="en-US" i="1" dirty="0"/>
                  <a:t>t</a:t>
                </a:r>
                <a:r>
                  <a:rPr lang="en-US" altLang="en-US" dirty="0"/>
                  <a:t>-test</a:t>
                </a:r>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226"/>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The </a:t>
            </a:r>
            <a:r>
              <a:rPr lang="en-US" i="1" dirty="0" smtClean="0"/>
              <a:t>Z</a:t>
            </a:r>
            <a:r>
              <a:rPr lang="en-US" dirty="0" smtClean="0"/>
              <a:t>-Test Formula</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19</a:t>
            </a:fld>
            <a:endParaRPr lang="en-US" altLang="en-US" dirty="0"/>
          </a:p>
        </p:txBody>
      </p:sp>
    </p:spTree>
    <p:extLst>
      <p:ext uri="{BB962C8B-B14F-4D97-AF65-F5344CB8AC3E}">
        <p14:creationId xmlns:p14="http://schemas.microsoft.com/office/powerpoint/2010/main" val="97296709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106" name="Rectangle 10"/>
          <p:cNvSpPr>
            <a:spLocks noGrp="1" noChangeArrowheads="1"/>
          </p:cNvSpPr>
          <p:nvPr>
            <p:ph idx="1"/>
          </p:nvPr>
        </p:nvSpPr>
        <p:spPr/>
        <p:txBody>
          <a:bodyPr/>
          <a:lstStyle/>
          <a:p>
            <a:r>
              <a:rPr lang="en-US" altLang="en-US" dirty="0"/>
              <a:t>Choose an appropriate statistic based on data characteristics</a:t>
            </a:r>
          </a:p>
          <a:p>
            <a:r>
              <a:rPr lang="en-US" altLang="en-US" dirty="0"/>
              <a:t>Compute a 𝜒2 statistic for cross-tab results</a:t>
            </a:r>
          </a:p>
          <a:p>
            <a:r>
              <a:rPr lang="en-US" altLang="en-US" dirty="0"/>
              <a:t>Use a </a:t>
            </a:r>
            <a:r>
              <a:rPr lang="en-US" altLang="en-US" i="1" dirty="0"/>
              <a:t>t</a:t>
            </a:r>
            <a:r>
              <a:rPr lang="en-US" altLang="en-US" dirty="0"/>
              <a:t>-test to compare a difference between two </a:t>
            </a:r>
            <a:r>
              <a:rPr lang="en-US" altLang="en-US" dirty="0" smtClean="0"/>
              <a:t>means</a:t>
            </a:r>
          </a:p>
          <a:p>
            <a:r>
              <a:rPr lang="en-US" altLang="en-US" dirty="0"/>
              <a:t>Conduct a one-way analysis of variance test (ANOVA)</a:t>
            </a:r>
          </a:p>
          <a:p>
            <a:r>
              <a:rPr lang="en-US" altLang="en-US" dirty="0"/>
              <a:t>Appreciate the practicality of modern statistical software packages</a:t>
            </a:r>
          </a:p>
          <a:p>
            <a:r>
              <a:rPr lang="en-US" altLang="en-US" dirty="0"/>
              <a:t>Understand how the General Linear Model (GLM) can predict a key dependent variable</a:t>
            </a:r>
          </a:p>
          <a:p>
            <a:endParaRPr lang="en-US" altLang="en-US" dirty="0"/>
          </a:p>
          <a:p>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60105" name="Rectangle 9"/>
          <p:cNvSpPr>
            <a:spLocks noGrp="1" noChangeArrowheads="1"/>
          </p:cNvSpPr>
          <p:nvPr>
            <p:ph type="title"/>
          </p:nvPr>
        </p:nvSpPr>
        <p:spPr/>
        <p:txBody>
          <a:bodyPr/>
          <a:lstStyle/>
          <a:p>
            <a:r>
              <a:rPr lang="en-US" altLang="en-US" dirty="0" smtClean="0">
                <a:solidFill>
                  <a:schemeClr val="bg1"/>
                </a:solidFill>
                <a:latin typeface="+mn-lt"/>
              </a:rPr>
              <a:t>LEARNING OUTCOMES</a:t>
            </a:r>
          </a:p>
        </p:txBody>
      </p:sp>
      <p:sp>
        <p:nvSpPr>
          <p:cNvPr id="13318" name="Rectangle 7"/>
          <p:cNvSpPr>
            <a:spLocks noChangeArrowheads="1"/>
          </p:cNvSpPr>
          <p:nvPr/>
        </p:nvSpPr>
        <p:spPr bwMode="auto">
          <a:xfrm>
            <a:off x="544513" y="1143000"/>
            <a:ext cx="8324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800" i="1" dirty="0"/>
          </a:p>
        </p:txBody>
      </p:sp>
      <p:sp>
        <p:nvSpPr>
          <p:cNvPr id="4" name="Slide Number Placeholder 3"/>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a:t>
            </a:fld>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6">
                                            <p:txEl>
                                              <p:pRg st="0" end="0"/>
                                            </p:txEl>
                                          </p:spTgt>
                                        </p:tgtEl>
                                        <p:attrNameLst>
                                          <p:attrName>style.visibility</p:attrName>
                                        </p:attrNameLst>
                                      </p:cBhvr>
                                      <p:to>
                                        <p:strVal val="visible"/>
                                      </p:to>
                                    </p:set>
                                    <p:animEffect transition="in" filter="wipe(left)">
                                      <p:cBhvr>
                                        <p:cTn id="7" dur="500"/>
                                        <p:tgtEl>
                                          <p:spTgt spid="260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6">
                                            <p:txEl>
                                              <p:pRg st="1" end="1"/>
                                            </p:txEl>
                                          </p:spTgt>
                                        </p:tgtEl>
                                        <p:attrNameLst>
                                          <p:attrName>style.visibility</p:attrName>
                                        </p:attrNameLst>
                                      </p:cBhvr>
                                      <p:to>
                                        <p:strVal val="visible"/>
                                      </p:to>
                                    </p:set>
                                    <p:animEffect transition="in" filter="wipe(left)">
                                      <p:cBhvr>
                                        <p:cTn id="12" dur="500"/>
                                        <p:tgtEl>
                                          <p:spTgt spid="260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106">
                                            <p:txEl>
                                              <p:pRg st="2" end="2"/>
                                            </p:txEl>
                                          </p:spTgt>
                                        </p:tgtEl>
                                        <p:attrNameLst>
                                          <p:attrName>style.visibility</p:attrName>
                                        </p:attrNameLst>
                                      </p:cBhvr>
                                      <p:to>
                                        <p:strVal val="visible"/>
                                      </p:to>
                                    </p:set>
                                    <p:animEffect transition="in" filter="wipe(left)">
                                      <p:cBhvr>
                                        <p:cTn id="17" dur="500"/>
                                        <p:tgtEl>
                                          <p:spTgt spid="260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0106">
                                            <p:txEl>
                                              <p:pRg st="3" end="3"/>
                                            </p:txEl>
                                          </p:spTgt>
                                        </p:tgtEl>
                                        <p:attrNameLst>
                                          <p:attrName>style.visibility</p:attrName>
                                        </p:attrNameLst>
                                      </p:cBhvr>
                                      <p:to>
                                        <p:strVal val="visible"/>
                                      </p:to>
                                    </p:set>
                                    <p:animEffect transition="in" filter="wipe(left)">
                                      <p:cBhvr>
                                        <p:cTn id="22" dur="500"/>
                                        <p:tgtEl>
                                          <p:spTgt spid="260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0106">
                                            <p:txEl>
                                              <p:pRg st="4" end="4"/>
                                            </p:txEl>
                                          </p:spTgt>
                                        </p:tgtEl>
                                        <p:attrNameLst>
                                          <p:attrName>style.visibility</p:attrName>
                                        </p:attrNameLst>
                                      </p:cBhvr>
                                      <p:to>
                                        <p:strVal val="visible"/>
                                      </p:to>
                                    </p:set>
                                    <p:animEffect transition="in" filter="wipe(left)">
                                      <p:cBhvr>
                                        <p:cTn id="27" dur="500"/>
                                        <p:tgtEl>
                                          <p:spTgt spid="2601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0106">
                                            <p:txEl>
                                              <p:pRg st="5" end="5"/>
                                            </p:txEl>
                                          </p:spTgt>
                                        </p:tgtEl>
                                        <p:attrNameLst>
                                          <p:attrName>style.visibility</p:attrName>
                                        </p:attrNameLst>
                                      </p:cBhvr>
                                      <p:to>
                                        <p:strVal val="visible"/>
                                      </p:to>
                                    </p:set>
                                    <p:animEffect transition="in" filter="wipe(left)">
                                      <p:cBhvr>
                                        <p:cTn id="32" dur="500"/>
                                        <p:tgtEl>
                                          <p:spTgt spid="260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6" grpId="0" uiExpand="1"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9346"/>
            <a:ext cx="8086725" cy="1077218"/>
          </a:xfrm>
        </p:spPr>
        <p:txBody>
          <a:bodyPr/>
          <a:lstStyle/>
          <a:p>
            <a:r>
              <a:rPr lang="en-US" dirty="0" smtClean="0"/>
              <a:t>Standard Error of Differences in Proportions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2</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bar>
                          <m:barPr>
                            <m:pos m:val="top"/>
                            <m:ctrlPr>
                              <a:rPr lang="en-US" b="0" i="1" smtClean="0">
                                <a:latin typeface="Cambria Math" panose="02040503050406030204" pitchFamily="18" charset="0"/>
                              </a:rPr>
                            </m:ctrlPr>
                          </m:barPr>
                          <m:e>
                            <m:r>
                              <a:rPr lang="en-US" b="0" i="1" smtClean="0">
                                <a:latin typeface="Cambria Math" panose="02040503050406030204" pitchFamily="18" charset="0"/>
                              </a:rPr>
                              <m:t>𝑝</m:t>
                            </m:r>
                          </m:e>
                        </m:bar>
                        <m:bar>
                          <m:barPr>
                            <m:pos m:val="top"/>
                            <m:ctrlPr>
                              <a:rPr lang="en-US" i="1">
                                <a:latin typeface="Cambria Math" panose="02040503050406030204" pitchFamily="18" charset="0"/>
                              </a:rPr>
                            </m:ctrlPr>
                          </m:barPr>
                          <m:e>
                            <m:r>
                              <a:rPr lang="en-US" b="0" i="1" smtClean="0">
                                <a:latin typeface="Cambria Math" panose="02040503050406030204" pitchFamily="18" charset="0"/>
                              </a:rPr>
                              <m:t>𝑞</m:t>
                            </m:r>
                          </m:e>
                        </m:ba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e>
                    </m:rad>
                  </m:oMath>
                </a14:m>
                <a:endParaRPr lang="en-US" dirty="0" smtClean="0"/>
              </a:p>
              <a:p>
                <a:pPr lvl="1"/>
                <a:r>
                  <a:rPr lang="en-US" dirty="0"/>
                  <a:t>w</a:t>
                </a:r>
                <a:r>
                  <a:rPr lang="en-US" dirty="0" smtClean="0"/>
                  <a:t>here</a:t>
                </a:r>
              </a:p>
              <a:p>
                <a:pPr lvl="2"/>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a14:m>
                <a:r>
                  <a:rPr lang="en-US" dirty="0" smtClean="0"/>
                  <a:t> = pooled estimate of proportion of successes in a sample</a:t>
                </a:r>
              </a:p>
              <a:p>
                <a:pPr lvl="2"/>
                <a14:m>
                  <m:oMath xmlns:m="http://schemas.openxmlformats.org/officeDocument/2006/math">
                    <m:bar>
                      <m:barPr>
                        <m:pos m:val="top"/>
                        <m:ctrlPr>
                          <a:rPr lang="en-US" i="1">
                            <a:latin typeface="Cambria Math" panose="02040503050406030204" pitchFamily="18" charset="0"/>
                          </a:rPr>
                        </m:ctrlPr>
                      </m:barPr>
                      <m:e>
                        <m:r>
                          <a:rPr lang="en-US" b="0" i="1" smtClean="0">
                            <a:latin typeface="Cambria Math" panose="02040503050406030204" pitchFamily="18" charset="0"/>
                          </a:rPr>
                          <m:t>𝑞</m:t>
                        </m:r>
                      </m:e>
                    </m:bar>
                  </m:oMath>
                </a14:m>
                <a:r>
                  <a:rPr lang="en-US" dirty="0" smtClean="0"/>
                  <a:t> = 1 </a:t>
                </a:r>
                <a14:m>
                  <m:oMath xmlns:m="http://schemas.openxmlformats.org/officeDocument/2006/math">
                    <m:r>
                      <a:rPr lang="en-US" b="0" i="1" smtClean="0">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a14:m>
                <a:r>
                  <a:rPr lang="en-US" dirty="0" smtClean="0"/>
                  <a:t>, or pooled estimate of proportion of failures in a sample</a:t>
                </a:r>
              </a:p>
              <a:p>
                <a:pPr lvl="2"/>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smtClean="0"/>
                  <a:t> = sample size for group 1</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oMath>
                </a14:m>
                <a:r>
                  <a:rPr lang="en-US" dirty="0"/>
                  <a:t> = sample size for group </a:t>
                </a:r>
                <a:r>
                  <a:rPr lang="en-US" dirty="0" smtClean="0"/>
                  <a:t>2</a:t>
                </a:r>
              </a:p>
              <a:p>
                <a:pPr lvl="1"/>
                <a:r>
                  <a:rPr lang="en-US" dirty="0" smtClean="0"/>
                  <a:t>To calculate the pooled estimator,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a14:m>
                <a:r>
                  <a:rPr lang="en-US" dirty="0" smtClean="0"/>
                  <a:t>:</a:t>
                </a:r>
              </a:p>
              <a:p>
                <a:pPr lvl="2"/>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48684" y="6629365"/>
            <a:ext cx="7349454" cy="92110"/>
          </a:xfrm>
        </p:spPr>
        <p:txBody>
          <a:bodyPr/>
          <a:lstStyle/>
          <a:p>
            <a:pPr algn="l">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20</a:t>
            </a:fld>
            <a:endParaRPr lang="en-US" altLang="en-US" dirty="0"/>
          </a:p>
        </p:txBody>
      </p:sp>
    </p:spTree>
    <p:extLst>
      <p:ext uri="{BB962C8B-B14F-4D97-AF65-F5344CB8AC3E}">
        <p14:creationId xmlns:p14="http://schemas.microsoft.com/office/powerpoint/2010/main" val="750560667"/>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When the means of more than two groups or populations are to be compared, one-way analysis of variance (ANOVA) is the appropriate statistical </a:t>
            </a:r>
            <a:r>
              <a:rPr lang="en-US" altLang="en-US" dirty="0" smtClean="0"/>
              <a:t>tool</a:t>
            </a:r>
            <a:endParaRPr lang="en-US" altLang="en-US" sz="3200" dirty="0"/>
          </a:p>
          <a:p>
            <a:pPr lvl="1"/>
            <a:r>
              <a:rPr lang="en-US" altLang="en-US" dirty="0"/>
              <a:t>ANOVA involving only one grouping variable is often referred to as </a:t>
            </a:r>
            <a:r>
              <a:rPr lang="en-US" altLang="en-US" i="1" dirty="0"/>
              <a:t>one-way</a:t>
            </a:r>
            <a:r>
              <a:rPr lang="en-US" altLang="en-US" dirty="0"/>
              <a:t> ANOVA because only one independent variable is </a:t>
            </a:r>
            <a:r>
              <a:rPr lang="en-US" altLang="en-US" dirty="0" smtClean="0"/>
              <a:t>involved</a:t>
            </a:r>
            <a:endParaRPr lang="en-US" altLang="en-US" sz="2800" dirty="0"/>
          </a:p>
          <a:p>
            <a:pPr lvl="1"/>
            <a:r>
              <a:rPr lang="en-US" altLang="en-US" dirty="0"/>
              <a:t>Another way to define </a:t>
            </a:r>
            <a:r>
              <a:rPr lang="en-US" altLang="en-US" dirty="0" smtClean="0"/>
              <a:t>ANOVA: the </a:t>
            </a:r>
            <a:r>
              <a:rPr lang="en-US" altLang="en-US" dirty="0"/>
              <a:t>appropriate statistical technique to examine the effect of a less than interval independent variable on </a:t>
            </a:r>
            <a:r>
              <a:rPr lang="en-US" altLang="en-US" dirty="0" smtClean="0"/>
              <a:t>an at </a:t>
            </a:r>
            <a:r>
              <a:rPr lang="en-US" altLang="en-US" dirty="0"/>
              <a:t>least interval dependent </a:t>
            </a:r>
            <a:r>
              <a:rPr lang="en-US" altLang="en-US" dirty="0" smtClean="0"/>
              <a:t>variable</a:t>
            </a:r>
            <a:endParaRPr lang="en-US" altLang="en-US" sz="2800"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One-Way Analysis of Variance (ANOVA)</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21</a:t>
            </a:fld>
            <a:endParaRPr lang="en-US" altLang="en-US" dirty="0"/>
          </a:p>
        </p:txBody>
      </p:sp>
    </p:spTree>
    <p:extLst>
      <p:ext uri="{BB962C8B-B14F-4D97-AF65-F5344CB8AC3E}">
        <p14:creationId xmlns:p14="http://schemas.microsoft.com/office/powerpoint/2010/main" val="3371525198"/>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Analysis of Variance (ANOVA) (cont’d.)</a:t>
            </a:r>
            <a:endParaRPr lang="en-US" dirty="0"/>
          </a:p>
        </p:txBody>
      </p:sp>
      <p:sp>
        <p:nvSpPr>
          <p:cNvPr id="3" name="Content Placeholder 2"/>
          <p:cNvSpPr>
            <a:spLocks noGrp="1"/>
          </p:cNvSpPr>
          <p:nvPr>
            <p:ph idx="1"/>
          </p:nvPr>
        </p:nvSpPr>
        <p:spPr/>
        <p:txBody>
          <a:bodyPr/>
          <a:lstStyle/>
          <a:p>
            <a:pPr lvl="1"/>
            <a:r>
              <a:rPr lang="en-US" dirty="0" smtClean="0"/>
              <a:t>An </a:t>
            </a:r>
            <a:r>
              <a:rPr lang="en-US" dirty="0"/>
              <a:t>independent samples </a:t>
            </a:r>
            <a:r>
              <a:rPr lang="en-US" i="1" dirty="0"/>
              <a:t>t</a:t>
            </a:r>
            <a:r>
              <a:rPr lang="en-US" dirty="0"/>
              <a:t>-test can be thought of as a special case of ANOVA in which the independent variable has only two </a:t>
            </a:r>
            <a:r>
              <a:rPr lang="en-US" dirty="0" smtClean="0"/>
              <a:t>levels</a:t>
            </a:r>
            <a:endParaRPr lang="en-US" dirty="0"/>
          </a:p>
          <a:p>
            <a:pPr lvl="2"/>
            <a:r>
              <a:rPr lang="en-US" dirty="0" smtClean="0"/>
              <a:t>When </a:t>
            </a:r>
            <a:r>
              <a:rPr lang="en-US" dirty="0"/>
              <a:t>more levels exist, the </a:t>
            </a:r>
            <a:r>
              <a:rPr lang="en-US" i="1" dirty="0"/>
              <a:t>t</a:t>
            </a:r>
            <a:r>
              <a:rPr lang="en-US" dirty="0"/>
              <a:t>-test alone cannot handle the </a:t>
            </a:r>
            <a:r>
              <a:rPr lang="en-US" dirty="0" smtClean="0"/>
              <a:t>problem</a:t>
            </a:r>
            <a:endParaRPr lang="en-US" dirty="0"/>
          </a:p>
          <a:p>
            <a:pPr lvl="1"/>
            <a:r>
              <a:rPr lang="en-US" dirty="0" smtClean="0"/>
              <a:t>The </a:t>
            </a:r>
            <a:r>
              <a:rPr lang="en-US" dirty="0"/>
              <a:t>null hypothesis in such a test is that all the means are </a:t>
            </a:r>
            <a:r>
              <a:rPr lang="en-US" dirty="0" smtClean="0"/>
              <a:t>equal</a:t>
            </a:r>
            <a:endParaRPr lang="en-US" dirty="0"/>
          </a:p>
          <a:p>
            <a:pPr lvl="1"/>
            <a:r>
              <a:rPr lang="en-US" dirty="0" smtClean="0"/>
              <a:t>The </a:t>
            </a:r>
            <a:r>
              <a:rPr lang="en-US" dirty="0"/>
              <a:t>substantive hypothesis tests in ANOVA is: </a:t>
            </a:r>
            <a:r>
              <a:rPr lang="en-US" dirty="0" smtClean="0"/>
              <a:t>at </a:t>
            </a:r>
            <a:r>
              <a:rPr lang="en-US" dirty="0"/>
              <a:t>least one group mean is not equal to another group </a:t>
            </a:r>
            <a:r>
              <a:rPr lang="en-US" dirty="0" smtClean="0"/>
              <a:t>mean</a:t>
            </a:r>
            <a:endParaRPr lang="en-US" dirty="0"/>
          </a:p>
          <a:p>
            <a:pPr lvl="2"/>
            <a:r>
              <a:rPr lang="en-US" dirty="0" smtClean="0"/>
              <a:t>As </a:t>
            </a:r>
            <a:r>
              <a:rPr lang="en-US" dirty="0"/>
              <a:t>the term analysis of variance suggests, the problem requires comparing variances to make inferences about the </a:t>
            </a:r>
            <a:r>
              <a:rPr lang="en-US" dirty="0" smtClean="0"/>
              <a:t>means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22</a:t>
            </a:fld>
            <a:endParaRPr lang="en-US" altLang="en-US" dirty="0"/>
          </a:p>
        </p:txBody>
      </p:sp>
    </p:spTree>
    <p:extLst>
      <p:ext uri="{BB962C8B-B14F-4D97-AF65-F5344CB8AC3E}">
        <p14:creationId xmlns:p14="http://schemas.microsoft.com/office/powerpoint/2010/main" val="344033507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Data are given describing how much coffee respondents report drinking each day based on which shift they work (i.e., day, night, graveyard</a:t>
            </a:r>
            <a:r>
              <a:rPr lang="en-US" altLang="en-US" dirty="0" smtClean="0"/>
              <a:t>)</a:t>
            </a:r>
            <a:endParaRPr lang="en-US" altLang="en-US" sz="3200" dirty="0"/>
          </a:p>
          <a:p>
            <a:r>
              <a:rPr lang="en-US" altLang="en-US" dirty="0"/>
              <a:t>A table displaying the means for each group and the overall mean is given, and Exhibit 15.5 plots each observation with a bar and lines corresponding to the </a:t>
            </a:r>
            <a:r>
              <a:rPr lang="en-US" altLang="en-US" dirty="0" smtClean="0"/>
              <a:t>variances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Simple Illustration of ANOVA</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23</a:t>
            </a:fld>
            <a:endParaRPr lang="en-US" altLang="en-US" dirty="0"/>
          </a:p>
        </p:txBody>
      </p:sp>
    </p:spTree>
    <p:extLst>
      <p:ext uri="{BB962C8B-B14F-4D97-AF65-F5344CB8AC3E}">
        <p14:creationId xmlns:p14="http://schemas.microsoft.com/office/powerpoint/2010/main" val="2380915667"/>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sz="1200" dirty="0" smtClean="0">
                <a:solidFill>
                  <a:srgbClr val="4D4D4D"/>
                </a:solidFill>
                <a:latin typeface="Arial" panose="020B0604020202020204" pitchFamily="34" charset="0"/>
              </a:rPr>
              <a:t>EXHIBIT 15.5	</a:t>
            </a:r>
            <a:r>
              <a:rPr lang="en-US" sz="1600" dirty="0">
                <a:solidFill>
                  <a:schemeClr val="tx1"/>
                </a:solidFill>
              </a:rPr>
              <a:t>Illustration of ANOVA Logic</a:t>
            </a:r>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65760" y="1691659"/>
            <a:ext cx="8412480" cy="340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24</a:t>
            </a:fld>
            <a:endParaRPr lang="en-US" altLang="en-US" dirty="0"/>
          </a:p>
        </p:txBody>
      </p:sp>
    </p:spTree>
    <p:extLst>
      <p:ext uri="{BB962C8B-B14F-4D97-AF65-F5344CB8AC3E}">
        <p14:creationId xmlns:p14="http://schemas.microsoft.com/office/powerpoint/2010/main" val="121389733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Total </a:t>
            </a:r>
            <a:r>
              <a:rPr lang="en-US" altLang="en-US" dirty="0" smtClean="0"/>
              <a:t>variability</a:t>
            </a:r>
            <a:endParaRPr lang="en-US" altLang="en-US" sz="3200" dirty="0"/>
          </a:p>
          <a:p>
            <a:pPr lvl="1"/>
            <a:r>
              <a:rPr lang="en-US" dirty="0"/>
              <a:t>An implicit question with the use of ANOVA is “How can the dependent variable best be predicted?”</a:t>
            </a:r>
            <a:endParaRPr lang="en-US" sz="2600" dirty="0"/>
          </a:p>
          <a:p>
            <a:pPr lvl="2"/>
            <a:r>
              <a:rPr lang="en-US" dirty="0"/>
              <a:t>Absent any additional information, the error in predicting an observation is minimized by choosing the central tendency, or mean, for an interval </a:t>
            </a:r>
            <a:r>
              <a:rPr lang="en-US" dirty="0" smtClean="0"/>
              <a:t>variable</a:t>
            </a:r>
            <a:endParaRPr lang="en-US" sz="2200" dirty="0"/>
          </a:p>
          <a:p>
            <a:pPr lvl="2"/>
            <a:r>
              <a:rPr lang="en-US" dirty="0"/>
              <a:t>The total error (or variability) that would result from using the grand mean, meaning the mean over all observations, can be thought of </a:t>
            </a:r>
            <a:r>
              <a:rPr lang="en-US" dirty="0" smtClean="0"/>
              <a:t>as:</a:t>
            </a:r>
            <a:endParaRPr lang="en-US" dirty="0"/>
          </a:p>
          <a:p>
            <a:pPr lvl="2"/>
            <a:r>
              <a:rPr lang="en-US" i="1" dirty="0" smtClean="0"/>
              <a:t>SST</a:t>
            </a:r>
            <a:r>
              <a:rPr lang="en-US" dirty="0" smtClean="0"/>
              <a:t> </a:t>
            </a:r>
            <a:r>
              <a:rPr lang="en-US" dirty="0"/>
              <a:t>= Total of </a:t>
            </a:r>
            <a:r>
              <a:rPr lang="en-US" dirty="0" smtClean="0"/>
              <a:t>(observed value – </a:t>
            </a:r>
            <a:r>
              <a:rPr lang="en-US" dirty="0"/>
              <a:t>grand </a:t>
            </a:r>
            <a:r>
              <a:rPr lang="en-US" dirty="0" smtClean="0"/>
              <a:t>mean)</a:t>
            </a:r>
            <a:r>
              <a:rPr lang="en-US" baseline="30000" dirty="0" smtClean="0"/>
              <a:t>2</a:t>
            </a:r>
          </a:p>
          <a:p>
            <a:pPr lvl="1"/>
            <a:r>
              <a:rPr lang="en-US" altLang="en-US" dirty="0" smtClean="0"/>
              <a:t>Although </a:t>
            </a:r>
            <a:r>
              <a:rPr lang="en-US" altLang="en-US" dirty="0"/>
              <a:t>the term error is used, this really represents how much total variation exists among the measures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Partitioning Variance in ANOVA</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25</a:t>
            </a:fld>
            <a:endParaRPr lang="en-US" altLang="en-US" dirty="0"/>
          </a:p>
        </p:txBody>
      </p:sp>
    </p:spTree>
    <p:extLst>
      <p:ext uri="{BB962C8B-B14F-4D97-AF65-F5344CB8AC3E}">
        <p14:creationId xmlns:p14="http://schemas.microsoft.com/office/powerpoint/2010/main" val="1242942036"/>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ANOVA tests whether “grouping” observations explains variance in the dependent </a:t>
            </a:r>
            <a:r>
              <a:rPr lang="en-US" dirty="0" smtClean="0"/>
              <a:t>variable</a:t>
            </a:r>
            <a:endParaRPr lang="en-US" sz="3000" dirty="0"/>
          </a:p>
          <a:p>
            <a:pPr lvl="1"/>
            <a:r>
              <a:rPr lang="en-US" dirty="0"/>
              <a:t>The between groups variance can be found by taking the total sum of the weighted difference between group means and the overall </a:t>
            </a:r>
            <a:r>
              <a:rPr lang="en-US" dirty="0" smtClean="0"/>
              <a:t>mean:</a:t>
            </a:r>
            <a:endParaRPr lang="en-US" dirty="0"/>
          </a:p>
          <a:p>
            <a:pPr lvl="2"/>
            <a:r>
              <a:rPr lang="en-US" i="1" dirty="0" smtClean="0"/>
              <a:t>SSB</a:t>
            </a:r>
            <a:r>
              <a:rPr lang="en-US" dirty="0" smtClean="0"/>
              <a:t> </a:t>
            </a:r>
            <a:r>
              <a:rPr lang="en-US" dirty="0"/>
              <a:t>= Total of </a:t>
            </a:r>
            <a:r>
              <a:rPr lang="en-US" i="1" dirty="0" smtClean="0"/>
              <a:t>n</a:t>
            </a:r>
            <a:r>
              <a:rPr lang="en-US" i="1" baseline="-25000" dirty="0" smtClean="0"/>
              <a:t>group</a:t>
            </a:r>
            <a:r>
              <a:rPr lang="en-US" dirty="0" smtClean="0"/>
              <a:t>(group mean </a:t>
            </a:r>
            <a:r>
              <a:rPr lang="en-US" dirty="0"/>
              <a:t>– </a:t>
            </a:r>
            <a:r>
              <a:rPr lang="en-US" dirty="0" smtClean="0"/>
              <a:t>grand </a:t>
            </a:r>
            <a:r>
              <a:rPr lang="en-US" dirty="0"/>
              <a:t>m</a:t>
            </a:r>
            <a:r>
              <a:rPr lang="en-US" dirty="0" smtClean="0"/>
              <a:t>ean)</a:t>
            </a:r>
            <a:r>
              <a:rPr lang="en-US" baseline="30000" dirty="0" smtClean="0"/>
              <a:t>2</a:t>
            </a:r>
            <a:endParaRPr lang="en-US" dirty="0"/>
          </a:p>
          <a:p>
            <a:pPr lvl="2"/>
            <a:r>
              <a:rPr lang="en-US" dirty="0" smtClean="0"/>
              <a:t>The </a:t>
            </a:r>
            <a:r>
              <a:rPr lang="en-US" dirty="0"/>
              <a:t>weighting factor (</a:t>
            </a:r>
            <a:r>
              <a:rPr lang="en-US" i="1" dirty="0"/>
              <a:t>n</a:t>
            </a:r>
            <a:r>
              <a:rPr lang="en-US" i="1" baseline="-25000" dirty="0"/>
              <a:t>group</a:t>
            </a:r>
            <a:r>
              <a:rPr lang="en-US" dirty="0"/>
              <a:t>) is the specific group sample </a:t>
            </a:r>
            <a:r>
              <a:rPr lang="en-US" dirty="0" smtClean="0"/>
              <a:t>size</a:t>
            </a:r>
            <a:endParaRPr lang="en-US" sz="1800" dirty="0"/>
          </a:p>
          <a:p>
            <a:pPr lvl="2"/>
            <a:r>
              <a:rPr lang="en-US" altLang="en-US" dirty="0"/>
              <a:t>The total SSB represents the variation explained by the experimental or independent </a:t>
            </a:r>
            <a:r>
              <a:rPr lang="en-US" altLang="en-US" dirty="0" smtClean="0"/>
              <a:t>variable</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Between-Groups Variance</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26</a:t>
            </a:fld>
            <a:endParaRPr lang="en-US" altLang="en-US" dirty="0"/>
          </a:p>
        </p:txBody>
      </p:sp>
    </p:spTree>
    <p:extLst>
      <p:ext uri="{BB962C8B-B14F-4D97-AF65-F5344CB8AC3E}">
        <p14:creationId xmlns:p14="http://schemas.microsoft.com/office/powerpoint/2010/main" val="1386326475"/>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While </a:t>
                </a:r>
                <a:r>
                  <a:rPr lang="en-US" dirty="0"/>
                  <a:t>the group means explain the variation between the total mean and the group mean, the distance from the group mean and each individual observation remains unexplained, and this distance is called within-group error or </a:t>
                </a:r>
                <a:r>
                  <a:rPr lang="en-US" dirty="0" smtClean="0"/>
                  <a:t>variance</a:t>
                </a:r>
                <a:endParaRPr lang="en-US" dirty="0"/>
              </a:p>
              <a:p>
                <a:pPr lvl="1"/>
                <a:r>
                  <a:rPr lang="en-US" dirty="0" smtClean="0"/>
                  <a:t>The </a:t>
                </a:r>
                <a:r>
                  <a:rPr lang="en-US" dirty="0"/>
                  <a:t>values for each observation can be found by</a:t>
                </a:r>
                <a:r>
                  <a:rPr lang="en-US" dirty="0" smtClean="0"/>
                  <a:t>:</a:t>
                </a:r>
              </a:p>
              <a:p>
                <a:pPr lvl="2"/>
                <a14:m>
                  <m:oMath xmlns:m="http://schemas.openxmlformats.org/officeDocument/2006/math">
                    <m:r>
                      <a:rPr lang="en-US" b="0" i="1" smtClean="0">
                        <a:latin typeface="Cambria Math" panose="02040503050406030204" pitchFamily="18" charset="0"/>
                      </a:rPr>
                      <m:t>𝑆𝑆𝐸</m:t>
                    </m:r>
                    <m:r>
                      <a:rPr lang="en-US" b="0" i="1" smtClean="0">
                        <a:latin typeface="Cambria Math" panose="02040503050406030204" pitchFamily="18" charset="0"/>
                      </a:rPr>
                      <m:t>=</m:t>
                    </m:r>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𝑂𝑏𝑠𝑒𝑟𝑣𝑒𝑑</m:t>
                        </m:r>
                        <m:r>
                          <a:rPr lang="en-US" b="0" i="1" smtClean="0">
                            <a:latin typeface="Cambria Math" panose="02040503050406030204" pitchFamily="18" charset="0"/>
                          </a:rPr>
                          <m:t> </m:t>
                        </m:r>
                        <m:r>
                          <a:rPr lang="en-US" b="0" i="1" smtClean="0">
                            <a:latin typeface="Cambria Math" panose="02040503050406030204" pitchFamily="18" charset="0"/>
                          </a:rPr>
                          <m:t>𝑀𝑒𝑎𝑛</m:t>
                        </m:r>
                        <m:r>
                          <a:rPr lang="en-US" b="0" i="1" smtClean="0">
                            <a:latin typeface="Cambria Math" panose="02040503050406030204" pitchFamily="18" charset="0"/>
                          </a:rPr>
                          <m:t> −</m:t>
                        </m:r>
                        <m:r>
                          <a:rPr lang="en-US" b="0" i="1" smtClean="0">
                            <a:latin typeface="Cambria Math" panose="02040503050406030204" pitchFamily="18" charset="0"/>
                          </a:rPr>
                          <m:t>𝐺𝑟𝑜𝑢𝑝</m:t>
                        </m:r>
                        <m:r>
                          <a:rPr lang="en-US" b="0" i="1" smtClean="0">
                            <a:latin typeface="Cambria Math" panose="02040503050406030204" pitchFamily="18" charset="0"/>
                          </a:rPr>
                          <m:t> </m:t>
                        </m:r>
                        <m:r>
                          <a:rPr lang="en-US" b="0" i="1" smtClean="0">
                            <a:latin typeface="Cambria Math" panose="02040503050406030204" pitchFamily="18" charset="0"/>
                          </a:rPr>
                          <m:t>𝑀𝑒𝑎𝑛</m:t>
                        </m:r>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b="0" dirty="0" smtClean="0"/>
              </a:p>
              <a:p>
                <a:pPr lvl="1"/>
                <a:r>
                  <a:rPr lang="en-US" altLang="en-US" dirty="0"/>
                  <a:t>The term total error variance is sometimes used to refer to SSE since it is variability not accounted for by the group means</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53" t="-1410" r="-2556" b="-385"/>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Within-Group Error</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27</a:t>
            </a:fld>
            <a:endParaRPr lang="en-US" altLang="en-US" dirty="0"/>
          </a:p>
        </p:txBody>
      </p:sp>
    </p:spTree>
    <p:extLst>
      <p:ext uri="{BB962C8B-B14F-4D97-AF65-F5344CB8AC3E}">
        <p14:creationId xmlns:p14="http://schemas.microsoft.com/office/powerpoint/2010/main" val="1626888860"/>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sz="1200" dirty="0" smtClean="0">
                <a:solidFill>
                  <a:srgbClr val="4D4D4D"/>
                </a:solidFill>
                <a:latin typeface="Arial" panose="020B0604020202020204" pitchFamily="34" charset="0"/>
              </a:rPr>
              <a:t>EXHIBIT 15.6	</a:t>
            </a:r>
            <a:r>
              <a:rPr lang="en-US" sz="1600" dirty="0" smtClean="0">
                <a:solidFill>
                  <a:schemeClr val="tx1"/>
                </a:solidFill>
              </a:rPr>
              <a:t>Interpreting </a:t>
            </a:r>
            <a:r>
              <a:rPr lang="en-US" sz="1600" dirty="0">
                <a:solidFill>
                  <a:schemeClr val="tx1"/>
                </a:solidFill>
              </a:rPr>
              <a:t>ANOVA</a:t>
            </a:r>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28763"/>
            <a:ext cx="8458200" cy="476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28</a:t>
            </a:fld>
            <a:endParaRPr lang="en-US" altLang="en-US" dirty="0"/>
          </a:p>
        </p:txBody>
      </p:sp>
    </p:spTree>
    <p:extLst>
      <p:ext uri="{BB962C8B-B14F-4D97-AF65-F5344CB8AC3E}">
        <p14:creationId xmlns:p14="http://schemas.microsoft.com/office/powerpoint/2010/main" val="411616168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i="1" dirty="0"/>
              <a:t>F</a:t>
            </a:r>
            <a:r>
              <a:rPr lang="en-US" dirty="0"/>
              <a:t>-Test is the key statistical test for an ANOVA </a:t>
            </a:r>
            <a:r>
              <a:rPr lang="en-US" dirty="0" smtClean="0"/>
              <a:t>model</a:t>
            </a:r>
            <a:endParaRPr lang="en-US" dirty="0"/>
          </a:p>
          <a:p>
            <a:pPr lvl="1"/>
            <a:r>
              <a:rPr lang="en-US" dirty="0" smtClean="0"/>
              <a:t>Determines </a:t>
            </a:r>
            <a:r>
              <a:rPr lang="en-US" dirty="0"/>
              <a:t>whether there is more variability in the scores of one sample than in </a:t>
            </a:r>
            <a:r>
              <a:rPr lang="en-US" dirty="0" smtClean="0"/>
              <a:t>another sample</a:t>
            </a:r>
            <a:endParaRPr lang="en-US" dirty="0"/>
          </a:p>
          <a:p>
            <a:pPr lvl="1"/>
            <a:r>
              <a:rPr lang="en-US" dirty="0" smtClean="0"/>
              <a:t>The </a:t>
            </a:r>
            <a:r>
              <a:rPr lang="en-US" dirty="0"/>
              <a:t>key question is whether the two sample variances are different from each other or whether they are from the same </a:t>
            </a:r>
            <a:r>
              <a:rPr lang="en-US" dirty="0" smtClean="0"/>
              <a:t>population</a:t>
            </a:r>
            <a:endParaRPr lang="en-US" dirty="0"/>
          </a:p>
          <a:p>
            <a:pPr lvl="1"/>
            <a:r>
              <a:rPr lang="en-US" dirty="0" smtClean="0"/>
              <a:t>The </a:t>
            </a:r>
            <a:r>
              <a:rPr lang="en-US" i="1" dirty="0"/>
              <a:t>F</a:t>
            </a:r>
            <a:r>
              <a:rPr lang="en-US" dirty="0"/>
              <a:t>-statistic (of </a:t>
            </a:r>
            <a:r>
              <a:rPr lang="en-US" i="1" dirty="0"/>
              <a:t>F</a:t>
            </a:r>
            <a:r>
              <a:rPr lang="en-US" dirty="0"/>
              <a:t>-ratio) can be obtained by taking the larger sample variance and dividing by the smaller sample </a:t>
            </a:r>
            <a:r>
              <a:rPr lang="en-US" dirty="0" smtClean="0"/>
              <a:t>variance</a:t>
            </a:r>
            <a:endParaRPr lang="en-US" dirty="0"/>
          </a:p>
          <a:p>
            <a:pPr lvl="1"/>
            <a:r>
              <a:rPr lang="en-US" dirty="0" smtClean="0"/>
              <a:t>Degrees </a:t>
            </a:r>
            <a:r>
              <a:rPr lang="en-US" dirty="0"/>
              <a:t>of freedom must be </a:t>
            </a:r>
            <a:r>
              <a:rPr lang="en-US" dirty="0" smtClean="0"/>
              <a:t>specified</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The </a:t>
            </a:r>
            <a:r>
              <a:rPr lang="en-US" i="1" dirty="0" smtClean="0"/>
              <a:t>F</a:t>
            </a:r>
            <a:r>
              <a:rPr lang="en-US" dirty="0" smtClean="0"/>
              <a:t>-Test</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29</a:t>
            </a:fld>
            <a:endParaRPr lang="en-US" altLang="en-US" dirty="0"/>
          </a:p>
        </p:txBody>
      </p:sp>
    </p:spTree>
    <p:extLst>
      <p:ext uri="{BB962C8B-B14F-4D97-AF65-F5344CB8AC3E}">
        <p14:creationId xmlns:p14="http://schemas.microsoft.com/office/powerpoint/2010/main" val="321107953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A surprising number of inferences involve two </a:t>
            </a:r>
            <a:r>
              <a:rPr lang="en-US" altLang="en-US" dirty="0" smtClean="0"/>
              <a:t>variables</a:t>
            </a:r>
            <a:endParaRPr lang="en-US" altLang="en-US" sz="3200" dirty="0"/>
          </a:p>
          <a:p>
            <a:r>
              <a:rPr lang="en-US" altLang="en-US" dirty="0"/>
              <a:t>The automated search for relationships between two variables provides the backbone for automated big data </a:t>
            </a:r>
            <a:r>
              <a:rPr lang="en-US" altLang="en-US" dirty="0" smtClean="0"/>
              <a:t>searchers </a:t>
            </a:r>
            <a:endParaRPr lang="en-US" altLang="en-US" sz="3200" dirty="0"/>
          </a:p>
          <a:p>
            <a:r>
              <a:rPr lang="en-US" altLang="en-US" dirty="0"/>
              <a:t>Sometimes, the marketing </a:t>
            </a:r>
            <a:r>
              <a:rPr lang="en-US" altLang="en-US" dirty="0" smtClean="0"/>
              <a:t>analyst reduces </a:t>
            </a:r>
            <a:r>
              <a:rPr lang="en-US" altLang="en-US" dirty="0"/>
              <a:t>a more complex analysis involving multiple variables to a series of two-variable comparison because presenting the results becomes very simple</a:t>
            </a:r>
            <a:endParaRPr lang="en-US" dirty="0"/>
          </a:p>
        </p:txBody>
      </p:sp>
      <p:sp>
        <p:nvSpPr>
          <p:cNvPr id="5" name="Footer Placeholder 4"/>
          <p:cNvSpPr>
            <a:spLocks noGrp="1"/>
          </p:cNvSpPr>
          <p:nvPr>
            <p:ph type="ftr" sz="quarter" idx="10"/>
          </p:nvPr>
        </p:nvSpPr>
        <p:spPr/>
        <p:txBody>
          <a:bodyPr/>
          <a:lstStyle/>
          <a:p>
            <a:pPr>
              <a:defRPr/>
            </a:pPr>
            <a:r>
              <a:rPr 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a:t>
            </a:fld>
            <a:endParaRPr lang="en-US" altLang="en-US" dirty="0"/>
          </a:p>
        </p:txBody>
      </p:sp>
    </p:spTree>
    <p:extLst>
      <p:ext uri="{BB962C8B-B14F-4D97-AF65-F5344CB8AC3E}">
        <p14:creationId xmlns:p14="http://schemas.microsoft.com/office/powerpoint/2010/main" val="2042763146"/>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1077218"/>
          </a:xfrm>
        </p:spPr>
        <p:txBody>
          <a:bodyPr/>
          <a:lstStyle/>
          <a:p>
            <a:r>
              <a:rPr lang="en-US" dirty="0" smtClean="0"/>
              <a:t>Using Variance Components to Compute </a:t>
            </a:r>
            <a:br>
              <a:rPr lang="en-US" dirty="0" smtClean="0"/>
            </a:br>
            <a:r>
              <a:rPr lang="en-US" i="1" dirty="0" smtClean="0"/>
              <a:t>F</a:t>
            </a:r>
            <a:r>
              <a:rPr lang="en-US" dirty="0" smtClean="0"/>
              <a:t>-Ratios</a:t>
            </a:r>
            <a:endParaRPr lang="en-US" dirty="0"/>
          </a:p>
        </p:txBody>
      </p:sp>
      <p:sp>
        <p:nvSpPr>
          <p:cNvPr id="3" name="Content Placeholder 2"/>
          <p:cNvSpPr>
            <a:spLocks noGrp="1"/>
          </p:cNvSpPr>
          <p:nvPr>
            <p:ph idx="1"/>
          </p:nvPr>
        </p:nvSpPr>
        <p:spPr/>
        <p:txBody>
          <a:bodyPr/>
          <a:lstStyle/>
          <a:p>
            <a:r>
              <a:rPr lang="en-US" dirty="0" smtClean="0"/>
              <a:t>Three </a:t>
            </a:r>
            <a:r>
              <a:rPr lang="en-US" dirty="0"/>
              <a:t>forms of </a:t>
            </a:r>
            <a:r>
              <a:rPr lang="en-US" dirty="0" smtClean="0"/>
              <a:t>variation</a:t>
            </a:r>
            <a:endParaRPr lang="en-US" dirty="0"/>
          </a:p>
          <a:p>
            <a:pPr lvl="1"/>
            <a:r>
              <a:rPr lang="en-US" dirty="0" smtClean="0"/>
              <a:t>SSE </a:t>
            </a:r>
            <a:r>
              <a:rPr lang="en-US" dirty="0"/>
              <a:t>– variation of scores due to random error or within-group variation due to individual differences from the group </a:t>
            </a:r>
            <a:r>
              <a:rPr lang="en-US" dirty="0" smtClean="0"/>
              <a:t>mean</a:t>
            </a:r>
            <a:endParaRPr lang="en-US" dirty="0"/>
          </a:p>
          <a:p>
            <a:pPr lvl="1"/>
            <a:r>
              <a:rPr lang="en-US" dirty="0" smtClean="0"/>
              <a:t>SSB </a:t>
            </a:r>
            <a:r>
              <a:rPr lang="en-US" dirty="0"/>
              <a:t>– systematic variation of scores between groups due to manipulation of an experimental variable or group classifications of a measured independent variable or between-group </a:t>
            </a:r>
            <a:r>
              <a:rPr lang="en-US" dirty="0" smtClean="0"/>
              <a:t>variance</a:t>
            </a:r>
            <a:endParaRPr lang="en-US" dirty="0"/>
          </a:p>
          <a:p>
            <a:pPr lvl="1"/>
            <a:r>
              <a:rPr lang="en-US" dirty="0" smtClean="0"/>
              <a:t>SST </a:t>
            </a:r>
            <a:r>
              <a:rPr lang="en-US" dirty="0"/>
              <a:t>– the total observed variation across all groups and individual </a:t>
            </a:r>
            <a:r>
              <a:rPr lang="en-US" dirty="0" smtClean="0"/>
              <a:t>observations</a:t>
            </a: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30</a:t>
            </a:fld>
            <a:endParaRPr lang="en-US" altLang="en-US" dirty="0"/>
          </a:p>
        </p:txBody>
      </p:sp>
    </p:spTree>
    <p:extLst>
      <p:ext uri="{BB962C8B-B14F-4D97-AF65-F5344CB8AC3E}">
        <p14:creationId xmlns:p14="http://schemas.microsoft.com/office/powerpoint/2010/main" val="2029665927"/>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1077218"/>
          </a:xfrm>
        </p:spPr>
        <p:txBody>
          <a:bodyPr/>
          <a:lstStyle/>
          <a:p>
            <a:r>
              <a:rPr lang="en-US" dirty="0" smtClean="0"/>
              <a:t>Using Variance Components to Compute </a:t>
            </a:r>
            <a:br>
              <a:rPr lang="en-US" dirty="0" smtClean="0"/>
            </a:br>
            <a:r>
              <a:rPr lang="en-US" i="1" dirty="0" smtClean="0"/>
              <a:t>F</a:t>
            </a:r>
            <a:r>
              <a:rPr lang="en-US" dirty="0" smtClean="0"/>
              <a:t>-Ratios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The </a:t>
                </a:r>
                <a:r>
                  <a:rPr lang="en-US" altLang="en-US" i="1" dirty="0"/>
                  <a:t>F</a:t>
                </a:r>
                <a:r>
                  <a:rPr lang="en-US" altLang="en-US" dirty="0"/>
                  <a:t>-distribution is a function of the ratio of these two sources of </a:t>
                </a:r>
                <a:r>
                  <a:rPr lang="en-US" altLang="en-US" dirty="0" smtClean="0"/>
                  <a:t>variance:</a:t>
                </a:r>
              </a:p>
              <a:p>
                <a:pPr lvl="1"/>
                <a14:m>
                  <m:oMath xmlns:m="http://schemas.openxmlformats.org/officeDocument/2006/math">
                    <m:r>
                      <a:rPr lang="en-US" altLang="en-US" b="0" i="1" smtClean="0">
                        <a:latin typeface="Cambria Math" panose="02040503050406030204" pitchFamily="18" charset="0"/>
                      </a:rPr>
                      <m:t>𝐹</m:t>
                    </m:r>
                    <m:r>
                      <a:rPr lang="en-US" altLang="en-US" b="0" i="1" smtClean="0">
                        <a:latin typeface="Cambria Math" panose="02040503050406030204" pitchFamily="18" charset="0"/>
                      </a:rPr>
                      <m:t>=</m:t>
                    </m:r>
                    <m:r>
                      <a:rPr lang="en-US" altLang="en-US" b="0" i="1" smtClean="0">
                        <a:latin typeface="Cambria Math" panose="02040503050406030204" pitchFamily="18" charset="0"/>
                      </a:rPr>
                      <m:t>𝑓</m:t>
                    </m:r>
                    <m:d>
                      <m:dPr>
                        <m:ctrlPr>
                          <a:rPr lang="en-US" altLang="en-US" b="0" i="1" smtClean="0">
                            <a:latin typeface="Cambria Math" panose="02040503050406030204" pitchFamily="18" charset="0"/>
                          </a:rPr>
                        </m:ctrlPr>
                      </m:dPr>
                      <m:e>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𝑆𝑆𝐵</m:t>
                            </m:r>
                          </m:num>
                          <m:den>
                            <m:r>
                              <a:rPr lang="en-US" altLang="en-US" b="0" i="1" smtClean="0">
                                <a:latin typeface="Cambria Math" panose="02040503050406030204" pitchFamily="18" charset="0"/>
                              </a:rPr>
                              <m:t>𝑆𝑆𝐸</m:t>
                            </m:r>
                          </m:den>
                        </m:f>
                      </m:e>
                    </m:d>
                  </m:oMath>
                </a14:m>
                <a:endParaRPr lang="en-US" altLang="en-US" dirty="0" smtClean="0"/>
              </a:p>
              <a:p>
                <a:pPr lvl="1"/>
                <a:r>
                  <a:rPr lang="en-US" dirty="0"/>
                  <a:t>A larger ratio of variance between groups to variance within groups implies a greater value of </a:t>
                </a:r>
                <a:r>
                  <a:rPr lang="en-US" i="1" dirty="0" smtClean="0"/>
                  <a:t>F</a:t>
                </a:r>
                <a:endParaRPr lang="en-US" sz="2600" dirty="0"/>
              </a:p>
              <a:p>
                <a:pPr lvl="1"/>
                <a:r>
                  <a:rPr lang="en-US" altLang="en-US" dirty="0"/>
                  <a:t>If the </a:t>
                </a:r>
                <a:r>
                  <a:rPr lang="en-US" altLang="en-US" i="1" dirty="0"/>
                  <a:t>F</a:t>
                </a:r>
                <a:r>
                  <a:rPr lang="en-US" altLang="en-US" dirty="0"/>
                  <a:t>-value is large, the results are likely to be statistically significant</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53" t="-1410" r="-301"/>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31</a:t>
            </a:fld>
            <a:endParaRPr lang="en-US" altLang="en-US" dirty="0"/>
          </a:p>
        </p:txBody>
      </p:sp>
    </p:spTree>
    <p:extLst>
      <p:ext uri="{BB962C8B-B14F-4D97-AF65-F5344CB8AC3E}">
        <p14:creationId xmlns:p14="http://schemas.microsoft.com/office/powerpoint/2010/main" val="3928167252"/>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i="1" dirty="0" smtClean="0"/>
                  <a:t>F</a:t>
                </a:r>
                <a:r>
                  <a:rPr lang="en-US" altLang="en-US" dirty="0"/>
                  <a:t> also can be thoughts of as a function of the between group variance and total </a:t>
                </a:r>
                <a:r>
                  <a:rPr lang="en-US" altLang="en-US" dirty="0" smtClean="0"/>
                  <a:t>variance</a:t>
                </a:r>
              </a:p>
              <a:p>
                <a:pPr lvl="1"/>
                <a14:m>
                  <m:oMath xmlns:m="http://schemas.openxmlformats.org/officeDocument/2006/math">
                    <m:r>
                      <a:rPr lang="en-US" altLang="en-US" i="1">
                        <a:latin typeface="Cambria Math" panose="02040503050406030204" pitchFamily="18" charset="0"/>
                      </a:rPr>
                      <m:t>𝐹</m:t>
                    </m:r>
                    <m:r>
                      <a:rPr lang="en-US" altLang="en-US" i="1">
                        <a:latin typeface="Cambria Math" panose="02040503050406030204" pitchFamily="18" charset="0"/>
                      </a:rPr>
                      <m:t>=</m:t>
                    </m:r>
                    <m:r>
                      <a:rPr lang="en-US" altLang="en-US" i="1">
                        <a:latin typeface="Cambria Math" panose="02040503050406030204" pitchFamily="18" charset="0"/>
                      </a:rPr>
                      <m:t>𝑓</m:t>
                    </m:r>
                    <m:d>
                      <m:dPr>
                        <m:ctrlPr>
                          <a:rPr lang="en-US" altLang="en-US" i="1">
                            <a:latin typeface="Cambria Math" panose="02040503050406030204" pitchFamily="18" charset="0"/>
                          </a:rPr>
                        </m:ctrlPr>
                      </m:dPr>
                      <m:e>
                        <m:f>
                          <m:fPr>
                            <m:ctrlPr>
                              <a:rPr lang="en-US" altLang="en-US" i="1">
                                <a:latin typeface="Cambria Math" panose="02040503050406030204" pitchFamily="18" charset="0"/>
                              </a:rPr>
                            </m:ctrlPr>
                          </m:fPr>
                          <m:num>
                            <m:r>
                              <a:rPr lang="en-US" altLang="en-US" i="1">
                                <a:latin typeface="Cambria Math" panose="02040503050406030204" pitchFamily="18" charset="0"/>
                              </a:rPr>
                              <m:t>𝑆𝑆𝐵</m:t>
                            </m:r>
                          </m:num>
                          <m:den>
                            <m:r>
                              <a:rPr lang="en-US" altLang="en-US" b="0" i="1" smtClean="0">
                                <a:latin typeface="Cambria Math" panose="02040503050406030204" pitchFamily="18" charset="0"/>
                              </a:rPr>
                              <m:t>𝑆𝑆𝑇</m:t>
                            </m:r>
                            <m:r>
                              <a:rPr lang="en-US" altLang="en-US" b="0" i="1" smtClean="0">
                                <a:latin typeface="Cambria Math" panose="02040503050406030204" pitchFamily="18" charset="0"/>
                              </a:rPr>
                              <m:t>−</m:t>
                            </m:r>
                            <m:r>
                              <a:rPr lang="en-US" altLang="en-US" b="0" i="1" smtClean="0">
                                <a:latin typeface="Cambria Math" panose="02040503050406030204" pitchFamily="18" charset="0"/>
                              </a:rPr>
                              <m:t>𝑆𝑆𝐵</m:t>
                            </m:r>
                          </m:den>
                        </m:f>
                      </m:e>
                    </m:d>
                  </m:oMath>
                </a14:m>
                <a:endParaRPr lang="en-US" altLang="en-US" dirty="0"/>
              </a:p>
              <a:p>
                <a:pPr marL="0" indent="0">
                  <a:buNone/>
                </a:pPr>
                <a:r>
                  <a:rPr lang="en-US" altLang="en-US" dirty="0" smtClean="0"/>
                  <a:t/>
                </a:r>
                <a:br>
                  <a:rPr lang="en-US" altLang="en-US" dirty="0" smtClean="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53" t="-1410"/>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A Different But Equivalent Representation</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32</a:t>
            </a:fld>
            <a:endParaRPr lang="en-US" altLang="en-US" dirty="0"/>
          </a:p>
        </p:txBody>
      </p:sp>
    </p:spTree>
    <p:extLst>
      <p:ext uri="{BB962C8B-B14F-4D97-AF65-F5344CB8AC3E}">
        <p14:creationId xmlns:p14="http://schemas.microsoft.com/office/powerpoint/2010/main" val="2775441069"/>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altLang="en-US" sz="1200" dirty="0" smtClean="0">
                <a:solidFill>
                  <a:srgbClr val="4D4D4D"/>
                </a:solidFill>
                <a:latin typeface="Arial" panose="020B0604020202020204" pitchFamily="34" charset="0"/>
              </a:rPr>
              <a:t>EXHIBIT </a:t>
            </a:r>
            <a:r>
              <a:rPr lang="en-US" sz="1200" dirty="0" smtClean="0">
                <a:solidFill>
                  <a:srgbClr val="4D4D4D"/>
                </a:solidFill>
                <a:latin typeface="Arial" panose="020B0604020202020204" pitchFamily="34" charset="0"/>
              </a:rPr>
              <a:t>15.7</a:t>
            </a:r>
            <a:r>
              <a:rPr lang="en-US" sz="1200" dirty="0">
                <a:solidFill>
                  <a:srgbClr val="4D4D4D"/>
                </a:solidFill>
                <a:latin typeface="Arial" panose="020B0604020202020204" pitchFamily="34" charset="0"/>
              </a:rPr>
              <a:t>	</a:t>
            </a:r>
            <a:r>
              <a:rPr lang="en-US" sz="1600" dirty="0">
                <a:solidFill>
                  <a:schemeClr val="tx1"/>
                </a:solidFill>
              </a:rPr>
              <a:t>How to </a:t>
            </a:r>
            <a:r>
              <a:rPr lang="en-US" sz="1600" dirty="0" smtClean="0">
                <a:solidFill>
                  <a:schemeClr val="tx1"/>
                </a:solidFill>
              </a:rPr>
              <a:t>Do </a:t>
            </a:r>
            <a:r>
              <a:rPr lang="en-US" sz="1600" dirty="0">
                <a:solidFill>
                  <a:schemeClr val="tx1"/>
                </a:solidFill>
              </a:rPr>
              <a:t>One-Way </a:t>
            </a:r>
            <a:r>
              <a:rPr lang="en-US" sz="1600" dirty="0" smtClean="0">
                <a:solidFill>
                  <a:schemeClr val="tx1"/>
                </a:solidFill>
              </a:rPr>
              <a:t>ANOVA using </a:t>
            </a:r>
            <a:r>
              <a:rPr lang="en-US" sz="1600" dirty="0">
                <a:solidFill>
                  <a:schemeClr val="tx1"/>
                </a:solidFill>
              </a:rPr>
              <a:t>SAS JMP, SPSS, </a:t>
            </a:r>
            <a:r>
              <a:rPr lang="en-US" sz="1600" dirty="0" smtClean="0">
                <a:solidFill>
                  <a:schemeClr val="tx1"/>
                </a:solidFill>
              </a:rPr>
              <a:t>and EXCEL</a:t>
            </a:r>
            <a:endParaRPr lang="en-US" sz="1600" dirty="0">
              <a:solidFill>
                <a:schemeClr val="tx1"/>
              </a:solidFill>
            </a:endParaRPr>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2900" y="797589"/>
            <a:ext cx="8458200" cy="553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33</a:t>
            </a:fld>
            <a:endParaRPr lang="en-US" altLang="en-US" dirty="0"/>
          </a:p>
        </p:txBody>
      </p:sp>
    </p:spTree>
    <p:extLst>
      <p:ext uri="{BB962C8B-B14F-4D97-AF65-F5344CB8AC3E}">
        <p14:creationId xmlns:p14="http://schemas.microsoft.com/office/powerpoint/2010/main" val="420046540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altLang="en-US" sz="1200" dirty="0" smtClean="0">
                <a:solidFill>
                  <a:srgbClr val="4D4D4D"/>
                </a:solidFill>
                <a:latin typeface="Arial" panose="020B0604020202020204" pitchFamily="34" charset="0"/>
              </a:rPr>
              <a:t>EXHIBIT </a:t>
            </a:r>
            <a:r>
              <a:rPr lang="en-US" sz="1200" dirty="0" smtClean="0">
                <a:solidFill>
                  <a:srgbClr val="4D4D4D"/>
                </a:solidFill>
                <a:latin typeface="Arial" panose="020B0604020202020204" pitchFamily="34" charset="0"/>
              </a:rPr>
              <a:t>15.7</a:t>
            </a:r>
            <a:r>
              <a:rPr lang="en-US" sz="1200" dirty="0">
                <a:solidFill>
                  <a:srgbClr val="4D4D4D"/>
                </a:solidFill>
                <a:latin typeface="Arial" panose="020B0604020202020204" pitchFamily="34" charset="0"/>
              </a:rPr>
              <a:t>	</a:t>
            </a:r>
            <a:r>
              <a:rPr lang="en-US" sz="1600" dirty="0">
                <a:solidFill>
                  <a:schemeClr val="tx1"/>
                </a:solidFill>
              </a:rPr>
              <a:t>How to </a:t>
            </a:r>
            <a:r>
              <a:rPr lang="en-US" sz="1600" dirty="0" smtClean="0">
                <a:solidFill>
                  <a:schemeClr val="tx1"/>
                </a:solidFill>
              </a:rPr>
              <a:t>Do </a:t>
            </a:r>
            <a:r>
              <a:rPr lang="en-US" sz="1600" dirty="0">
                <a:solidFill>
                  <a:schemeClr val="tx1"/>
                </a:solidFill>
              </a:rPr>
              <a:t>One-Way </a:t>
            </a:r>
            <a:r>
              <a:rPr lang="en-US" sz="1600" dirty="0" smtClean="0">
                <a:solidFill>
                  <a:schemeClr val="tx1"/>
                </a:solidFill>
              </a:rPr>
              <a:t>ANOVA using </a:t>
            </a:r>
            <a:r>
              <a:rPr lang="en-US" sz="1600" dirty="0">
                <a:solidFill>
                  <a:schemeClr val="tx1"/>
                </a:solidFill>
              </a:rPr>
              <a:t>SAS JMP, SPSS, </a:t>
            </a:r>
            <a:r>
              <a:rPr lang="en-US" sz="1600" dirty="0" smtClean="0">
                <a:solidFill>
                  <a:schemeClr val="tx1"/>
                </a:solidFill>
              </a:rPr>
              <a:t>and EXCEL (cont’d.)</a:t>
            </a:r>
            <a:endParaRPr lang="en-US" sz="1600" dirty="0">
              <a:solidFill>
                <a:schemeClr val="tx1"/>
              </a:solidFill>
            </a:endParaRPr>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2900" y="1965976"/>
            <a:ext cx="8458200" cy="307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34</a:t>
            </a:fld>
            <a:endParaRPr lang="en-US" altLang="en-US" dirty="0"/>
          </a:p>
        </p:txBody>
      </p:sp>
    </p:spTree>
    <p:extLst>
      <p:ext uri="{BB962C8B-B14F-4D97-AF65-F5344CB8AC3E}">
        <p14:creationId xmlns:p14="http://schemas.microsoft.com/office/powerpoint/2010/main" val="1957065293"/>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The first thing to check is whether or not the overall model </a:t>
            </a:r>
            <a:r>
              <a:rPr lang="en-US" altLang="en-US" i="1" dirty="0"/>
              <a:t>F</a:t>
            </a:r>
            <a:r>
              <a:rPr lang="en-US" altLang="en-US" dirty="0"/>
              <a:t> is </a:t>
            </a:r>
            <a:r>
              <a:rPr lang="en-US" altLang="en-US" dirty="0" smtClean="0"/>
              <a:t>significant</a:t>
            </a:r>
            <a:endParaRPr lang="en-US" altLang="en-US" sz="3200" dirty="0"/>
          </a:p>
          <a:p>
            <a:pPr lvl="1"/>
            <a:r>
              <a:rPr lang="en-US" altLang="en-US" dirty="0"/>
              <a:t>Second, the researcher must </a:t>
            </a:r>
            <a:r>
              <a:rPr lang="en-US" altLang="en-US" dirty="0" smtClean="0"/>
              <a:t>examine </a:t>
            </a:r>
            <a:r>
              <a:rPr lang="en-US" altLang="en-US" dirty="0"/>
              <a:t>the actual means from each group to properly interpret the result</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Practically Speaking</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35</a:t>
            </a:fld>
            <a:endParaRPr lang="en-US" altLang="en-US" dirty="0"/>
          </a:p>
        </p:txBody>
      </p:sp>
    </p:spTree>
    <p:extLst>
      <p:ext uri="{BB962C8B-B14F-4D97-AF65-F5344CB8AC3E}">
        <p14:creationId xmlns:p14="http://schemas.microsoft.com/office/powerpoint/2010/main" val="2086191247"/>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The marketing research analyst has access to statistical software that facilitates statistical analysis by quickly and easily providing results for </a:t>
            </a:r>
            <a:r>
              <a:rPr lang="en-US" altLang="en-US" i="1" dirty="0"/>
              <a:t>t</a:t>
            </a:r>
            <a:r>
              <a:rPr lang="en-US" altLang="en-US" dirty="0"/>
              <a:t>-tests, cross-tabulations, ANOVA, GLM, and </a:t>
            </a:r>
            <a:r>
              <a:rPr lang="en-US" altLang="en-US" dirty="0" smtClean="0"/>
              <a:t>more  </a:t>
            </a:r>
            <a:endParaRPr lang="en-US" altLang="en-US" sz="3200" dirty="0"/>
          </a:p>
          <a:p>
            <a:pPr lvl="1"/>
            <a:r>
              <a:rPr lang="en-US" altLang="en-US" dirty="0"/>
              <a:t>Some data mining routines even automate some of this </a:t>
            </a:r>
            <a:r>
              <a:rPr lang="en-US" altLang="en-US" dirty="0" smtClean="0"/>
              <a:t>analysis  </a:t>
            </a:r>
            <a:endParaRPr lang="en-US" altLang="en-US" sz="2800" dirty="0"/>
          </a:p>
          <a:p>
            <a:pPr lvl="1"/>
            <a:r>
              <a:rPr lang="en-US" altLang="en-US" dirty="0"/>
              <a:t>Some of the most common statistical software packages are SPSS, now owned by IBM, SAS, and its new user friendly product called </a:t>
            </a:r>
            <a:r>
              <a:rPr lang="en-US" altLang="en-US" dirty="0" smtClean="0"/>
              <a:t>JMP</a:t>
            </a:r>
            <a:endParaRPr lang="en-US" altLang="en-US" sz="2800"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Statistical Software</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36</a:t>
            </a:fld>
            <a:endParaRPr lang="en-US" altLang="en-US" dirty="0"/>
          </a:p>
        </p:txBody>
      </p:sp>
    </p:spTree>
    <p:extLst>
      <p:ext uri="{BB962C8B-B14F-4D97-AF65-F5344CB8AC3E}">
        <p14:creationId xmlns:p14="http://schemas.microsoft.com/office/powerpoint/2010/main" val="2280314528"/>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Excel </a:t>
            </a:r>
            <a:r>
              <a:rPr lang="en-US" altLang="en-US" dirty="0"/>
              <a:t>includes basic data analysis functions and an add-in data analysis function that contains procedures like </a:t>
            </a:r>
            <a:r>
              <a:rPr lang="en-US" altLang="en-US" dirty="0" smtClean="0"/>
              <a:t>ANOVA</a:t>
            </a:r>
            <a:endParaRPr lang="en-US" altLang="en-US" sz="3200" dirty="0"/>
          </a:p>
          <a:p>
            <a:r>
              <a:rPr lang="en-US" altLang="en-US" dirty="0"/>
              <a:t>However, for marketing researchers, packages like SPSS and JMP offer an easy to use interface and a standardized approach to statistics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Statistical Software (cont’d.)</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37</a:t>
            </a:fld>
            <a:endParaRPr lang="en-US" altLang="en-US" dirty="0"/>
          </a:p>
        </p:txBody>
      </p:sp>
    </p:spTree>
    <p:extLst>
      <p:ext uri="{BB962C8B-B14F-4D97-AF65-F5344CB8AC3E}">
        <p14:creationId xmlns:p14="http://schemas.microsoft.com/office/powerpoint/2010/main" val="2343236982"/>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Multivariate dependence techniques are variants of the general linear model (GLM</a:t>
            </a:r>
            <a:r>
              <a:rPr lang="en-US" altLang="en-US" dirty="0" smtClean="0"/>
              <a:t>)</a:t>
            </a:r>
            <a:endParaRPr lang="en-US" altLang="en-US" sz="3200" dirty="0"/>
          </a:p>
          <a:p>
            <a:pPr lvl="1"/>
            <a:r>
              <a:rPr lang="en-US" altLang="en-US" dirty="0" smtClean="0"/>
              <a:t>The </a:t>
            </a:r>
            <a:r>
              <a:rPr lang="en-US" altLang="en-US" dirty="0"/>
              <a:t>GLM is a way of modeling some process based on how different variables cause fluctuations from the average dependent </a:t>
            </a:r>
            <a:r>
              <a:rPr lang="en-US" altLang="en-US" dirty="0" smtClean="0"/>
              <a:t>variable</a:t>
            </a:r>
            <a:endParaRPr lang="en-US" altLang="en-US" sz="2800" dirty="0"/>
          </a:p>
          <a:p>
            <a:r>
              <a:rPr lang="en-US" altLang="en-US" dirty="0"/>
              <a:t>Fluctuations can come in the form of group means that differ from the overall mean as is in ANOVA or in the form of a significant slope coefficient as in </a:t>
            </a:r>
            <a:r>
              <a:rPr lang="en-US" altLang="en-US" dirty="0" smtClean="0"/>
              <a:t>regression</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General Linear Model</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38</a:t>
            </a:fld>
            <a:endParaRPr lang="en-US" altLang="en-US" dirty="0"/>
          </a:p>
        </p:txBody>
      </p:sp>
    </p:spTree>
    <p:extLst>
      <p:ext uri="{BB962C8B-B14F-4D97-AF65-F5344CB8AC3E}">
        <p14:creationId xmlns:p14="http://schemas.microsoft.com/office/powerpoint/2010/main" val="947227426"/>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a:effectLst/>
                            <a:latin typeface="Cambria Math" panose="02040503050406030204" pitchFamily="18" charset="0"/>
                          </a:rPr>
                        </m:ctrlPr>
                      </m:sSubPr>
                      <m:e>
                        <m:acc>
                          <m:accPr>
                            <m:chr m:val="̂"/>
                            <m:ctrlPr>
                              <a:rPr lang="en-US" i="1">
                                <a:effectLst/>
                                <a:latin typeface="Cambria Math" panose="02040503050406030204" pitchFamily="18" charset="0"/>
                              </a:rPr>
                            </m:ctrlPr>
                          </m:accPr>
                          <m:e>
                            <m:r>
                              <a:rPr lang="en-US" i="1">
                                <a:effectLst/>
                                <a:latin typeface="Cambria Math"/>
                                <a:ea typeface="Times New Roman"/>
                                <a:cs typeface="Times New Roman"/>
                              </a:rPr>
                              <m:t>𝑌</m:t>
                            </m:r>
                          </m:e>
                        </m:acc>
                      </m:e>
                      <m:sub>
                        <m:r>
                          <a:rPr lang="en-US" i="1">
                            <a:effectLst/>
                            <a:latin typeface="Cambria Math"/>
                            <a:ea typeface="Times New Roman"/>
                            <a:cs typeface="Times New Roman"/>
                          </a:rPr>
                          <m:t>𝑖</m:t>
                        </m:r>
                      </m:sub>
                    </m:sSub>
                    <m:r>
                      <a:rPr lang="en-US" i="1">
                        <a:effectLst/>
                        <a:latin typeface="Cambria Math"/>
                        <a:ea typeface="Times New Roman"/>
                        <a:cs typeface="Times New Roman"/>
                      </a:rPr>
                      <m:t> = </m:t>
                    </m:r>
                    <m:bar>
                      <m:barPr>
                        <m:pos m:val="top"/>
                        <m:ctrlPr>
                          <a:rPr lang="en-US" i="1">
                            <a:effectLst/>
                            <a:latin typeface="Cambria Math" panose="02040503050406030204" pitchFamily="18" charset="0"/>
                          </a:rPr>
                        </m:ctrlPr>
                      </m:barPr>
                      <m:e>
                        <m:r>
                          <a:rPr lang="en-US" i="1">
                            <a:effectLst/>
                            <a:latin typeface="Cambria Math"/>
                            <a:ea typeface="Times New Roman"/>
                            <a:cs typeface="Times New Roman"/>
                          </a:rPr>
                          <m:t>𝑌</m:t>
                        </m:r>
                      </m:e>
                    </m:bar>
                    <m:r>
                      <a:rPr lang="en-US" i="1">
                        <a:effectLst/>
                        <a:latin typeface="Cambria Math"/>
                        <a:ea typeface="Times New Roman"/>
                        <a:cs typeface="Times New Roman"/>
                      </a:rPr>
                      <m:t> + </m:t>
                    </m:r>
                    <m:r>
                      <a:rPr lang="en-US" i="1">
                        <a:effectLst/>
                        <a:latin typeface="Cambria Math"/>
                        <a:ea typeface="Times New Roman"/>
                        <a:cs typeface="Times New Roman"/>
                      </a:rPr>
                      <m:t>𝛥</m:t>
                    </m:r>
                    <m:r>
                      <a:rPr lang="en-US" i="1">
                        <a:effectLst/>
                        <a:latin typeface="Cambria Math"/>
                        <a:ea typeface="Times New Roman"/>
                        <a:cs typeface="Times New Roman"/>
                      </a:rPr>
                      <m:t>𝑋</m:t>
                    </m:r>
                    <m:r>
                      <a:rPr lang="en-US" i="1">
                        <a:effectLst/>
                        <a:latin typeface="Cambria Math"/>
                        <a:ea typeface="Times New Roman"/>
                        <a:cs typeface="Times New Roman"/>
                      </a:rPr>
                      <m:t> + </m:t>
                    </m:r>
                    <m:r>
                      <a:rPr lang="en-US" i="1">
                        <a:effectLst/>
                        <a:latin typeface="Cambria Math"/>
                        <a:ea typeface="Times New Roman"/>
                        <a:cs typeface="Times New Roman"/>
                      </a:rPr>
                      <m:t>𝛥</m:t>
                    </m:r>
                    <m:r>
                      <a:rPr lang="en-US" i="1">
                        <a:effectLst/>
                        <a:latin typeface="Cambria Math"/>
                        <a:ea typeface="Times New Roman"/>
                        <a:cs typeface="Times New Roman"/>
                      </a:rPr>
                      <m:t>𝐹</m:t>
                    </m:r>
                    <m:r>
                      <a:rPr lang="en-US" i="1">
                        <a:effectLst/>
                        <a:latin typeface="Cambria Math"/>
                        <a:ea typeface="Times New Roman"/>
                        <a:cs typeface="Times New Roman"/>
                      </a:rPr>
                      <m:t> + </m:t>
                    </m:r>
                    <m:r>
                      <a:rPr lang="en-US" i="1">
                        <a:effectLst/>
                        <a:latin typeface="Cambria Math"/>
                        <a:ea typeface="Times New Roman"/>
                        <a:cs typeface="Times New Roman"/>
                      </a:rPr>
                      <m:t>𝛥</m:t>
                    </m:r>
                    <m:r>
                      <a:rPr lang="en-US" i="1">
                        <a:effectLst/>
                        <a:latin typeface="Cambria Math"/>
                        <a:ea typeface="Times New Roman"/>
                        <a:cs typeface="Times New Roman"/>
                      </a:rPr>
                      <m:t>𝑋𝐹</m:t>
                    </m:r>
                  </m:oMath>
                </a14:m>
                <a:endParaRPr lang="en-US" altLang="en-US" dirty="0" smtClean="0"/>
              </a:p>
              <a:p>
                <a:pPr lvl="1"/>
                <a:r>
                  <a:rPr lang="en-US" dirty="0" smtClean="0"/>
                  <a:t>Here</a:t>
                </a:r>
                <a:r>
                  <a:rPr lang="en-US" dirty="0"/>
                  <a:t>, </a:t>
                </a:r>
                <a14:m>
                  <m:oMath xmlns:m="http://schemas.openxmlformats.org/officeDocument/2006/math">
                    <m:bar>
                      <m:barPr>
                        <m:pos m:val="top"/>
                        <m:ctrlPr>
                          <a:rPr lang="en-US" i="1">
                            <a:effectLst/>
                            <a:latin typeface="Cambria Math" panose="02040503050406030204" pitchFamily="18" charset="0"/>
                          </a:rPr>
                        </m:ctrlPr>
                      </m:barPr>
                      <m:e>
                        <m:r>
                          <a:rPr lang="en-US" i="1">
                            <a:effectLst/>
                            <a:latin typeface="Cambria Math"/>
                          </a:rPr>
                          <m:t>𝑌</m:t>
                        </m:r>
                      </m:e>
                    </m:bar>
                    <m:r>
                      <a:rPr lang="en-US" i="1">
                        <a:effectLst/>
                        <a:latin typeface="Cambria Math"/>
                      </a:rPr>
                      <m:t> </m:t>
                    </m:r>
                  </m:oMath>
                </a14:m>
                <a:r>
                  <a:rPr lang="en-US" dirty="0" smtClean="0"/>
                  <a:t>represents </a:t>
                </a:r>
                <a:r>
                  <a:rPr lang="en-US" dirty="0"/>
                  <a:t>a constant, which can be thought of as the overall mean of the dependent variable, </a:t>
                </a:r>
                <a:r>
                  <a:rPr lang="en-US" i="1" dirty="0"/>
                  <a:t>ΔX</a:t>
                </a:r>
                <a:r>
                  <a:rPr lang="en-US" dirty="0"/>
                  <a:t> and </a:t>
                </a:r>
                <a:r>
                  <a:rPr lang="en-US" i="1" dirty="0"/>
                  <a:t>ΔF</a:t>
                </a:r>
                <a:r>
                  <a:rPr lang="en-US" dirty="0"/>
                  <a:t> represent changes due to main effect independent variables (such as experimental variables) and blocking independent variables (such as covariates or grouping variables), respectively, and </a:t>
                </a:r>
                <a:r>
                  <a:rPr lang="en-US" i="1" dirty="0"/>
                  <a:t>ΔXF</a:t>
                </a:r>
                <a:r>
                  <a:rPr lang="en-US" dirty="0"/>
                  <a:t> represents the change due to the combination (interaction effect) of those </a:t>
                </a:r>
                <a:r>
                  <a:rPr lang="en-US" dirty="0" smtClean="0"/>
                  <a:t>variables</a:t>
                </a:r>
                <a:endParaRPr lang="en-US" sz="2600" dirty="0"/>
              </a:p>
              <a:p>
                <a:pPr lvl="2"/>
                <a:r>
                  <a:rPr lang="en-US" i="1" dirty="0" smtClean="0"/>
                  <a:t>Y</a:t>
                </a:r>
                <a:r>
                  <a:rPr lang="en-US" i="1" baseline="-25000" dirty="0" smtClean="0"/>
                  <a:t>i</a:t>
                </a:r>
                <a:r>
                  <a:rPr lang="en-US" dirty="0" smtClean="0"/>
                  <a:t> </a:t>
                </a:r>
                <a:r>
                  <a:rPr lang="en-US" dirty="0"/>
                  <a:t>in this case could represent multiple dependent variables, just as </a:t>
                </a:r>
                <a:r>
                  <a:rPr lang="en-US" i="1" dirty="0"/>
                  <a:t>X</a:t>
                </a:r>
                <a:r>
                  <a:rPr lang="en-US" dirty="0"/>
                  <a:t> and </a:t>
                </a:r>
                <a:r>
                  <a:rPr lang="en-US" i="1" dirty="0"/>
                  <a:t>F</a:t>
                </a:r>
                <a:r>
                  <a:rPr lang="en-US" dirty="0"/>
                  <a:t> could represent multiple independent </a:t>
                </a:r>
                <a:r>
                  <a:rPr lang="en-US" dirty="0" smtClean="0"/>
                  <a:t>variables</a:t>
                </a:r>
                <a:endParaRPr lang="en-US" sz="2200" dirty="0"/>
              </a:p>
              <a:p>
                <a:pPr lvl="2"/>
                <a:r>
                  <a:rPr lang="en-US" altLang="en-US" dirty="0"/>
                  <a:t>This form is an ANOVA </a:t>
                </a:r>
                <a:r>
                  <a:rPr lang="en-US" altLang="en-US" dirty="0" smtClean="0"/>
                  <a:t>representation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2256" b="-3086"/>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GLM Equation</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39</a:t>
            </a:fld>
            <a:endParaRPr lang="en-US" altLang="en-US" dirty="0"/>
          </a:p>
        </p:txBody>
      </p:sp>
    </p:spTree>
    <p:extLst>
      <p:ext uri="{BB962C8B-B14F-4D97-AF65-F5344CB8AC3E}">
        <p14:creationId xmlns:p14="http://schemas.microsoft.com/office/powerpoint/2010/main" val="2090993850"/>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Researchers commonly test hypotheses stating that two groups </a:t>
            </a:r>
            <a:r>
              <a:rPr lang="en-US" altLang="en-US" dirty="0" smtClean="0"/>
              <a:t>differ</a:t>
            </a:r>
            <a:endParaRPr lang="en-US" altLang="en-US" sz="3200" dirty="0"/>
          </a:p>
          <a:p>
            <a:pPr lvl="1"/>
            <a:r>
              <a:rPr lang="en-US" altLang="en-US" dirty="0"/>
              <a:t>Such tests are bivariate tests of differences when they involve only two </a:t>
            </a:r>
            <a:r>
              <a:rPr lang="en-US" altLang="en-US" dirty="0" smtClean="0"/>
              <a:t>variables</a:t>
            </a:r>
            <a:endParaRPr lang="en-US" altLang="en-US" sz="2800" dirty="0"/>
          </a:p>
          <a:p>
            <a:r>
              <a:rPr lang="en-US" altLang="en-US" dirty="0"/>
              <a:t>Both the type of measurement and the number of groups to be compared influence the type of bivariate statistical </a:t>
            </a:r>
            <a:r>
              <a:rPr lang="en-US" altLang="en-US" dirty="0" smtClean="0"/>
              <a:t>analysis</a:t>
            </a:r>
            <a:endParaRPr lang="en-US" altLang="en-US" sz="3200"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a:xfrm>
            <a:off x="514350" y="512763"/>
            <a:ext cx="8102600" cy="584775"/>
          </a:xfrm>
        </p:spPr>
        <p:txBody>
          <a:bodyPr/>
          <a:lstStyle/>
          <a:p>
            <a:r>
              <a:rPr lang="en-US" dirty="0" smtClean="0"/>
              <a:t>What Is the Appropriate Test Statistic?</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a:t>
            </a:fld>
            <a:endParaRPr lang="en-US" altLang="en-US" dirty="0"/>
          </a:p>
        </p:txBody>
      </p:sp>
    </p:spTree>
    <p:extLst>
      <p:ext uri="{BB962C8B-B14F-4D97-AF65-F5344CB8AC3E}">
        <p14:creationId xmlns:p14="http://schemas.microsoft.com/office/powerpoint/2010/main" val="903608175"/>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An ANCOVA representation would add a continuous covariate (Xc):</a:t>
                </a:r>
                <a:endParaRPr lang="en-US" altLang="en-US" sz="3200" dirty="0"/>
              </a:p>
              <a:p>
                <a:pPr lvl="1"/>
                <a14:m>
                  <m:oMath xmlns:m="http://schemas.openxmlformats.org/officeDocument/2006/math">
                    <m:sSub>
                      <m:sSubPr>
                        <m:ctrlPr>
                          <a:rPr lang="en-US" i="1">
                            <a:effectLst/>
                            <a:latin typeface="Cambria Math" panose="02040503050406030204" pitchFamily="18" charset="0"/>
                          </a:rPr>
                        </m:ctrlPr>
                      </m:sSubPr>
                      <m:e>
                        <m:acc>
                          <m:accPr>
                            <m:chr m:val="̂"/>
                            <m:ctrlPr>
                              <a:rPr lang="en-US" i="1">
                                <a:effectLst/>
                                <a:latin typeface="Cambria Math" panose="02040503050406030204" pitchFamily="18" charset="0"/>
                              </a:rPr>
                            </m:ctrlPr>
                          </m:accPr>
                          <m:e>
                            <m:r>
                              <a:rPr lang="en-US" i="1">
                                <a:effectLst/>
                                <a:latin typeface="Cambria Math"/>
                              </a:rPr>
                              <m:t>𝑌</m:t>
                            </m:r>
                          </m:e>
                        </m:acc>
                      </m:e>
                      <m:sub>
                        <m:r>
                          <a:rPr lang="en-US" i="1">
                            <a:effectLst/>
                            <a:latin typeface="Cambria Math"/>
                          </a:rPr>
                          <m:t>𝑖</m:t>
                        </m:r>
                      </m:sub>
                    </m:sSub>
                    <m:r>
                      <a:rPr lang="en-US" i="1">
                        <a:effectLst/>
                        <a:latin typeface="Cambria Math"/>
                      </a:rPr>
                      <m:t> = </m:t>
                    </m:r>
                    <m:bar>
                      <m:barPr>
                        <m:pos m:val="top"/>
                        <m:ctrlPr>
                          <a:rPr lang="en-US" i="1">
                            <a:effectLst/>
                            <a:latin typeface="Cambria Math" panose="02040503050406030204" pitchFamily="18" charset="0"/>
                          </a:rPr>
                        </m:ctrlPr>
                      </m:barPr>
                      <m:e>
                        <m:r>
                          <a:rPr lang="en-US" i="1">
                            <a:effectLst/>
                            <a:latin typeface="Cambria Math"/>
                          </a:rPr>
                          <m:t>𝑌</m:t>
                        </m:r>
                      </m:e>
                    </m:bar>
                    <m:r>
                      <a:rPr lang="en-US" i="1">
                        <a:effectLst/>
                        <a:latin typeface="Cambria Math"/>
                      </a:rPr>
                      <m:t> + </m:t>
                    </m:r>
                    <m:r>
                      <a:rPr lang="en-US" i="1">
                        <a:effectLst/>
                        <a:latin typeface="Cambria Math"/>
                      </a:rPr>
                      <m:t>𝛥</m:t>
                    </m:r>
                    <m:r>
                      <a:rPr lang="en-US" i="1">
                        <a:effectLst/>
                        <a:latin typeface="Cambria Math"/>
                      </a:rPr>
                      <m:t>𝑋</m:t>
                    </m:r>
                    <m:r>
                      <a:rPr lang="en-US" i="1">
                        <a:effectLst/>
                        <a:latin typeface="Cambria Math"/>
                      </a:rPr>
                      <m:t> + </m:t>
                    </m:r>
                    <m:r>
                      <a:rPr lang="en-US" i="1">
                        <a:effectLst/>
                        <a:latin typeface="Cambria Math"/>
                      </a:rPr>
                      <m:t>𝛥</m:t>
                    </m:r>
                    <m:r>
                      <a:rPr lang="en-US" i="1">
                        <a:effectLst/>
                        <a:latin typeface="Cambria Math"/>
                      </a:rPr>
                      <m:t>𝐹</m:t>
                    </m:r>
                    <m:r>
                      <a:rPr lang="en-US" i="1">
                        <a:effectLst/>
                        <a:latin typeface="Cambria Math"/>
                      </a:rPr>
                      <m:t> + </m:t>
                    </m:r>
                    <m:r>
                      <a:rPr lang="en-US" i="1">
                        <a:effectLst/>
                        <a:latin typeface="Cambria Math"/>
                      </a:rPr>
                      <m:t>𝛥</m:t>
                    </m:r>
                    <m:r>
                      <a:rPr lang="en-US" i="1">
                        <a:effectLst/>
                        <a:latin typeface="Cambria Math"/>
                      </a:rPr>
                      <m:t>𝑋𝐹</m:t>
                    </m:r>
                    <m:r>
                      <a:rPr lang="en-US" i="1">
                        <a:effectLst/>
                        <a:latin typeface="Cambria Math"/>
                      </a:rPr>
                      <m:t>+</m:t>
                    </m:r>
                    <m:r>
                      <a:rPr lang="en-US" i="1">
                        <a:effectLst/>
                        <a:latin typeface="Cambria Math"/>
                      </a:rPr>
                      <m:t>𝐵</m:t>
                    </m:r>
                    <m:sSub>
                      <m:sSubPr>
                        <m:ctrlPr>
                          <a:rPr lang="en-US" i="1">
                            <a:effectLst/>
                            <a:latin typeface="Cambria Math" panose="02040503050406030204" pitchFamily="18" charset="0"/>
                          </a:rPr>
                        </m:ctrlPr>
                      </m:sSubPr>
                      <m:e>
                        <m:r>
                          <a:rPr lang="en-US" i="1">
                            <a:effectLst/>
                            <a:latin typeface="Cambria Math"/>
                          </a:rPr>
                          <m:t>𝑋</m:t>
                        </m:r>
                      </m:e>
                      <m:sub>
                        <m:r>
                          <a:rPr lang="en-US" i="1">
                            <a:effectLst/>
                            <a:latin typeface="Cambria Math"/>
                          </a:rPr>
                          <m:t>𝐶</m:t>
                        </m:r>
                      </m:sub>
                    </m:sSub>
                  </m:oMath>
                </a14:m>
                <a:endParaRPr lang="en-US" dirty="0" smtClean="0"/>
              </a:p>
              <a:p>
                <a:pPr lvl="1"/>
                <a:r>
                  <a:rPr lang="en-US" i="1" dirty="0" smtClean="0"/>
                  <a:t>B</a:t>
                </a:r>
                <a:r>
                  <a:rPr lang="en-US" dirty="0" smtClean="0"/>
                  <a:t> </a:t>
                </a:r>
                <a:r>
                  <a:rPr lang="en-US" dirty="0"/>
                  <a:t>is a regression </a:t>
                </a:r>
                <a:r>
                  <a:rPr lang="en-US" dirty="0" smtClean="0"/>
                  <a:t>coefficient</a:t>
                </a:r>
                <a:endParaRPr lang="en-US" sz="26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53" t="-1358"/>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ANCOVA</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40</a:t>
            </a:fld>
            <a:endParaRPr lang="en-US" altLang="en-US" dirty="0"/>
          </a:p>
        </p:txBody>
      </p:sp>
    </p:spTree>
    <p:extLst>
      <p:ext uri="{BB962C8B-B14F-4D97-AF65-F5344CB8AC3E}">
        <p14:creationId xmlns:p14="http://schemas.microsoft.com/office/powerpoint/2010/main" val="414688233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Simple regression investigates a straight-line relationship of the type:</a:t>
            </a:r>
            <a:endParaRPr lang="en-US" altLang="en-US" sz="3200" dirty="0"/>
          </a:p>
          <a:p>
            <a:pPr lvl="1"/>
            <a:r>
              <a:rPr lang="en-US" i="1" dirty="0"/>
              <a:t>Y = α + βX</a:t>
            </a:r>
            <a:endParaRPr lang="en-US" sz="2600" i="1" dirty="0"/>
          </a:p>
          <a:p>
            <a:pPr lvl="2"/>
            <a:r>
              <a:rPr lang="en-US" dirty="0"/>
              <a:t>Where </a:t>
            </a:r>
            <a:r>
              <a:rPr lang="en-US" i="1" dirty="0"/>
              <a:t>Y</a:t>
            </a:r>
            <a:r>
              <a:rPr lang="en-US" dirty="0"/>
              <a:t> is a continuous dependent variable and </a:t>
            </a:r>
            <a:r>
              <a:rPr lang="en-US" i="1" dirty="0"/>
              <a:t>X</a:t>
            </a:r>
            <a:r>
              <a:rPr lang="en-US" dirty="0"/>
              <a:t> is an independent variable that is usually </a:t>
            </a:r>
            <a:r>
              <a:rPr lang="en-US" dirty="0" smtClean="0"/>
              <a:t>continuous (although </a:t>
            </a:r>
            <a:r>
              <a:rPr lang="en-US" dirty="0"/>
              <a:t>a dichotomous nominal or ordinal variables can be included in the form of a dummy </a:t>
            </a:r>
            <a:r>
              <a:rPr lang="en-US" dirty="0" smtClean="0"/>
              <a:t>variable) </a:t>
            </a:r>
            <a:endParaRPr lang="en-US" sz="2200" dirty="0"/>
          </a:p>
          <a:p>
            <a:pPr lvl="2"/>
            <a:r>
              <a:rPr lang="en-US" dirty="0"/>
              <a:t>Alpha (</a:t>
            </a:r>
            <a:r>
              <a:rPr lang="en-US" i="1" dirty="0"/>
              <a:t>α</a:t>
            </a:r>
            <a:r>
              <a:rPr lang="en-US" dirty="0"/>
              <a:t>) and beta (</a:t>
            </a:r>
            <a:r>
              <a:rPr lang="en-US" i="1" dirty="0"/>
              <a:t>β</a:t>
            </a:r>
            <a:r>
              <a:rPr lang="en-US" dirty="0"/>
              <a:t>) are two parameters that must be estimated so that the equation best represents a given set of </a:t>
            </a:r>
            <a:r>
              <a:rPr lang="en-US" dirty="0" smtClean="0"/>
              <a:t>data </a:t>
            </a:r>
            <a:endParaRPr lang="en-US" sz="2200" dirty="0"/>
          </a:p>
          <a:p>
            <a:pPr lvl="2"/>
            <a:r>
              <a:rPr lang="en-US" dirty="0"/>
              <a:t>These two parameters determine the height of the regression line and the angle of the line relative to </a:t>
            </a:r>
            <a:r>
              <a:rPr lang="en-US" dirty="0" smtClean="0"/>
              <a:t>horizontal</a:t>
            </a:r>
            <a:endParaRPr lang="en-US" sz="2200" dirty="0"/>
          </a:p>
          <a:p>
            <a:pPr lvl="2"/>
            <a:r>
              <a:rPr lang="en-US" altLang="en-US" dirty="0"/>
              <a:t>When these parameters change, the line changes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Regression Analysis</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41</a:t>
            </a:fld>
            <a:endParaRPr lang="en-US" altLang="en-US" dirty="0"/>
          </a:p>
        </p:txBody>
      </p:sp>
    </p:spTree>
    <p:extLst>
      <p:ext uri="{BB962C8B-B14F-4D97-AF65-F5344CB8AC3E}">
        <p14:creationId xmlns:p14="http://schemas.microsoft.com/office/powerpoint/2010/main" val="3571873866"/>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Multiple regression </a:t>
            </a:r>
            <a:r>
              <a:rPr lang="en-US" dirty="0" smtClean="0"/>
              <a:t>analysis </a:t>
            </a:r>
            <a:r>
              <a:rPr lang="en-US" dirty="0"/>
              <a:t>allows one dependent variable </a:t>
            </a:r>
            <a:r>
              <a:rPr lang="en-US" dirty="0" smtClean="0"/>
              <a:t>to be explained </a:t>
            </a:r>
            <a:r>
              <a:rPr lang="en-US" dirty="0"/>
              <a:t>by more than one independent variable</a:t>
            </a:r>
            <a:endParaRPr lang="en-US" sz="3000" dirty="0"/>
          </a:p>
          <a:p>
            <a:pPr lvl="1"/>
            <a:r>
              <a:rPr lang="en-US" dirty="0" smtClean="0"/>
              <a:t>When </a:t>
            </a:r>
            <a:r>
              <a:rPr lang="en-US" dirty="0"/>
              <a:t>trying to explain sales, plausible independent variables include prices, economic factors, advertising intensity, and consumers’ incomes in the </a:t>
            </a:r>
            <a:r>
              <a:rPr lang="en-US" dirty="0" smtClean="0"/>
              <a:t>area</a:t>
            </a:r>
            <a:endParaRPr lang="en-US" sz="2600" dirty="0"/>
          </a:p>
          <a:p>
            <a:pPr lvl="1"/>
            <a:r>
              <a:rPr lang="en-US" dirty="0"/>
              <a:t>A simple regression equation can be expanded to represent multiple regression analysis:</a:t>
            </a:r>
            <a:endParaRPr lang="en-US" sz="2600" dirty="0"/>
          </a:p>
          <a:p>
            <a:pPr lvl="1"/>
            <a:r>
              <a:rPr lang="en-US" altLang="en-US" i="1" dirty="0"/>
              <a:t>Y</a:t>
            </a:r>
            <a:r>
              <a:rPr lang="en-US" altLang="en-US" i="1" baseline="-25000" dirty="0"/>
              <a:t>i</a:t>
            </a:r>
            <a:r>
              <a:rPr lang="en-US" altLang="en-US" i="1" dirty="0"/>
              <a:t> = b</a:t>
            </a:r>
            <a:r>
              <a:rPr lang="en-US" altLang="en-US" i="1" baseline="-25000" dirty="0"/>
              <a:t>0</a:t>
            </a:r>
            <a:r>
              <a:rPr lang="en-US" altLang="en-US" i="1" dirty="0"/>
              <a:t> + b</a:t>
            </a:r>
            <a:r>
              <a:rPr lang="en-US" altLang="en-US" i="1" baseline="-25000" dirty="0"/>
              <a:t>1</a:t>
            </a:r>
            <a:r>
              <a:rPr lang="en-US" altLang="en-US" i="1" dirty="0"/>
              <a:t>X</a:t>
            </a:r>
            <a:r>
              <a:rPr lang="en-US" altLang="en-US" i="1" baseline="-25000" dirty="0"/>
              <a:t>1</a:t>
            </a:r>
            <a:r>
              <a:rPr lang="en-US" altLang="en-US" i="1" dirty="0"/>
              <a:t> + b</a:t>
            </a:r>
            <a:r>
              <a:rPr lang="en-US" altLang="en-US" i="1" baseline="-25000" dirty="0"/>
              <a:t>2</a:t>
            </a:r>
            <a:r>
              <a:rPr lang="en-US" altLang="en-US" i="1" dirty="0"/>
              <a:t>X</a:t>
            </a:r>
            <a:r>
              <a:rPr lang="en-US" altLang="en-US" i="1" baseline="-25000" dirty="0"/>
              <a:t>2</a:t>
            </a:r>
            <a:r>
              <a:rPr lang="en-US" altLang="en-US" i="1" dirty="0"/>
              <a:t> + b</a:t>
            </a:r>
            <a:r>
              <a:rPr lang="en-US" altLang="en-US" i="1" baseline="-25000" dirty="0"/>
              <a:t>3</a:t>
            </a:r>
            <a:r>
              <a:rPr lang="en-US" altLang="en-US" i="1" dirty="0"/>
              <a:t>X</a:t>
            </a:r>
            <a:r>
              <a:rPr lang="en-US" altLang="en-US" i="1" baseline="-25000" dirty="0"/>
              <a:t>3</a:t>
            </a:r>
            <a:r>
              <a:rPr lang="en-US" altLang="en-US" i="1" dirty="0"/>
              <a:t> + … + b</a:t>
            </a:r>
            <a:r>
              <a:rPr lang="en-US" altLang="en-US" i="1" baseline="-25000" dirty="0"/>
              <a:t>n</a:t>
            </a:r>
            <a:r>
              <a:rPr lang="en-US" altLang="en-US" i="1" dirty="0"/>
              <a:t>X</a:t>
            </a:r>
            <a:r>
              <a:rPr lang="en-US" altLang="en-US" i="1" baseline="-25000" dirty="0"/>
              <a:t>n</a:t>
            </a:r>
            <a:r>
              <a:rPr lang="en-US" altLang="en-US" i="1" dirty="0"/>
              <a:t> + e</a:t>
            </a:r>
            <a:r>
              <a:rPr lang="en-US" altLang="en-US" i="1" baseline="-25000" dirty="0"/>
              <a:t>i</a:t>
            </a:r>
            <a:endParaRPr lang="en-US" i="1"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Interpreting Multiple Regression Analysis</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42</a:t>
            </a:fld>
            <a:endParaRPr lang="en-US" altLang="en-US" dirty="0"/>
          </a:p>
        </p:txBody>
      </p:sp>
    </p:spTree>
    <p:extLst>
      <p:ext uri="{BB962C8B-B14F-4D97-AF65-F5344CB8AC3E}">
        <p14:creationId xmlns:p14="http://schemas.microsoft.com/office/powerpoint/2010/main" val="1585957623"/>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estimates for </a:t>
            </a:r>
            <a:r>
              <a:rPr lang="en-US" i="1" dirty="0"/>
              <a:t>α</a:t>
            </a:r>
            <a:r>
              <a:rPr lang="en-US" dirty="0"/>
              <a:t> and </a:t>
            </a:r>
            <a:r>
              <a:rPr lang="en-US" i="1" dirty="0"/>
              <a:t>β</a:t>
            </a:r>
            <a:r>
              <a:rPr lang="en-US" dirty="0"/>
              <a:t> are the key to regression </a:t>
            </a:r>
            <a:r>
              <a:rPr lang="en-US" dirty="0" smtClean="0"/>
              <a:t>analysis</a:t>
            </a:r>
            <a:endParaRPr lang="en-US" sz="3000" dirty="0"/>
          </a:p>
          <a:p>
            <a:pPr lvl="1"/>
            <a:r>
              <a:rPr lang="en-US" dirty="0"/>
              <a:t>In most business research, the estimate of </a:t>
            </a:r>
            <a:r>
              <a:rPr lang="en-US" i="1" dirty="0"/>
              <a:t>β</a:t>
            </a:r>
            <a:r>
              <a:rPr lang="en-US" dirty="0"/>
              <a:t> is most </a:t>
            </a:r>
            <a:r>
              <a:rPr lang="en-US" dirty="0" smtClean="0"/>
              <a:t>important</a:t>
            </a:r>
            <a:endParaRPr lang="en-US" sz="2600" dirty="0"/>
          </a:p>
          <a:p>
            <a:pPr lvl="2"/>
            <a:r>
              <a:rPr lang="en-US" dirty="0"/>
              <a:t>The explanatory power of regression rests with </a:t>
            </a:r>
            <a:r>
              <a:rPr lang="en-US" i="1" dirty="0"/>
              <a:t>β</a:t>
            </a:r>
            <a:r>
              <a:rPr lang="en-US" dirty="0"/>
              <a:t> because this is where the direction and strength of the relationship between the independent and dependent variable is </a:t>
            </a:r>
            <a:r>
              <a:rPr lang="en-US" dirty="0" smtClean="0"/>
              <a:t>explained</a:t>
            </a:r>
            <a:endParaRPr lang="en-US" sz="2200" dirty="0"/>
          </a:p>
          <a:p>
            <a:pPr lvl="2"/>
            <a:r>
              <a:rPr lang="en-US" dirty="0"/>
              <a:t>A </a:t>
            </a:r>
            <a:r>
              <a:rPr lang="en-US" i="1" dirty="0"/>
              <a:t>Y</a:t>
            </a:r>
            <a:r>
              <a:rPr lang="en-US" dirty="0"/>
              <a:t>-intercept term is sometimes referred to as a constant because α represents a fixed </a:t>
            </a:r>
            <a:r>
              <a:rPr lang="en-US" dirty="0" smtClean="0"/>
              <a:t>point</a:t>
            </a:r>
            <a:endParaRPr lang="en-US" sz="2200" dirty="0"/>
          </a:p>
          <a:p>
            <a:pPr lvl="2"/>
            <a:r>
              <a:rPr lang="en-US" dirty="0"/>
              <a:t>An estimated slope coefficient is sometimes referred to as a regression weight, regression coefficient, parameter estimate, or sometimes even as a path </a:t>
            </a:r>
            <a:r>
              <a:rPr lang="en-US" dirty="0" smtClean="0"/>
              <a:t>estimate</a:t>
            </a:r>
            <a:endParaRPr lang="en-US" sz="2200"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Parameter Estimate Choices</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43</a:t>
            </a:fld>
            <a:endParaRPr lang="en-US" altLang="en-US" dirty="0"/>
          </a:p>
        </p:txBody>
      </p:sp>
    </p:spTree>
    <p:extLst>
      <p:ext uri="{BB962C8B-B14F-4D97-AF65-F5344CB8AC3E}">
        <p14:creationId xmlns:p14="http://schemas.microsoft.com/office/powerpoint/2010/main" val="328517389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Researchers often explain regression results by referring to a standardized regression coefficient (</a:t>
            </a:r>
            <a:r>
              <a:rPr lang="en-US" i="1" dirty="0"/>
              <a:t>β</a:t>
            </a:r>
            <a:r>
              <a:rPr lang="en-US" dirty="0" smtClean="0"/>
              <a:t>)</a:t>
            </a:r>
            <a:endParaRPr lang="en-US" sz="3000" dirty="0"/>
          </a:p>
          <a:p>
            <a:pPr lvl="1"/>
            <a:r>
              <a:rPr lang="en-US" dirty="0"/>
              <a:t>A standardized regression coefficient, like a correlation coefficient, provides a common metric allowing regression results to be compared to one another no matter what the original scale range may have </a:t>
            </a:r>
            <a:r>
              <a:rPr lang="en-US" dirty="0" smtClean="0"/>
              <a:t>been</a:t>
            </a:r>
            <a:endParaRPr lang="en-US" sz="2600" dirty="0"/>
          </a:p>
          <a:p>
            <a:pPr lvl="2"/>
            <a:r>
              <a:rPr lang="en-US" dirty="0"/>
              <a:t>Due to the mathematics involved in standardization, the standardized </a:t>
            </a:r>
            <a:r>
              <a:rPr lang="en-US" i="1" dirty="0"/>
              <a:t>Y</a:t>
            </a:r>
            <a:r>
              <a:rPr lang="en-US" dirty="0"/>
              <a:t>-intercept term is always </a:t>
            </a:r>
            <a:r>
              <a:rPr lang="en-US" dirty="0" smtClean="0"/>
              <a:t>0</a:t>
            </a:r>
            <a:endParaRPr lang="en-US" sz="2200"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2" name="Title 1"/>
          <p:cNvSpPr>
            <a:spLocks noGrp="1"/>
          </p:cNvSpPr>
          <p:nvPr>
            <p:ph type="title"/>
          </p:nvPr>
        </p:nvSpPr>
        <p:spPr/>
        <p:txBody>
          <a:bodyPr/>
          <a:lstStyle/>
          <a:p>
            <a:r>
              <a:rPr lang="en-US" dirty="0" smtClean="0"/>
              <a:t>Parameter Estimate Choices (cont’d.)</a:t>
            </a:r>
            <a:endParaRPr 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44</a:t>
            </a:fld>
            <a:endParaRPr lang="en-US" altLang="en-US" dirty="0"/>
          </a:p>
        </p:txBody>
      </p:sp>
    </p:spTree>
    <p:extLst>
      <p:ext uri="{BB962C8B-B14F-4D97-AF65-F5344CB8AC3E}">
        <p14:creationId xmlns:p14="http://schemas.microsoft.com/office/powerpoint/2010/main" val="698095271"/>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Shorthand Regression Coefficients as Either “Raw” or “Standardized”</a:t>
            </a:r>
            <a:endParaRPr lang="en-US" dirty="0"/>
          </a:p>
        </p:txBody>
      </p:sp>
      <p:sp>
        <p:nvSpPr>
          <p:cNvPr id="3" name="Content Placeholder 2"/>
          <p:cNvSpPr>
            <a:spLocks noGrp="1"/>
          </p:cNvSpPr>
          <p:nvPr>
            <p:ph idx="1"/>
          </p:nvPr>
        </p:nvSpPr>
        <p:spPr/>
        <p:txBody>
          <a:bodyPr/>
          <a:lstStyle/>
          <a:p>
            <a:r>
              <a:rPr lang="en-US" dirty="0"/>
              <a:t>The most common shorthand is as follows: </a:t>
            </a:r>
            <a:endParaRPr lang="en-US" sz="3000" dirty="0"/>
          </a:p>
          <a:p>
            <a:pPr lvl="1"/>
            <a:r>
              <a:rPr lang="en-US" b="1" i="1" dirty="0"/>
              <a:t>B</a:t>
            </a:r>
            <a:r>
              <a:rPr lang="en-US" baseline="-25000" dirty="0"/>
              <a:t>0</a:t>
            </a:r>
            <a:r>
              <a:rPr lang="en-US" dirty="0"/>
              <a:t> or </a:t>
            </a:r>
            <a:r>
              <a:rPr lang="en-US" b="1" i="1" dirty="0"/>
              <a:t>b</a:t>
            </a:r>
            <a:r>
              <a:rPr lang="en-US" baseline="-25000" dirty="0"/>
              <a:t>0</a:t>
            </a:r>
            <a:r>
              <a:rPr lang="en-US" dirty="0"/>
              <a:t>—raw (unstandardized) </a:t>
            </a:r>
            <a:r>
              <a:rPr lang="en-US" i="1" dirty="0"/>
              <a:t>Y</a:t>
            </a:r>
            <a:r>
              <a:rPr lang="en-US" dirty="0"/>
              <a:t>-intercept term; an estimate of what was referred to as </a:t>
            </a:r>
            <a:r>
              <a:rPr lang="en-US" i="1" dirty="0"/>
              <a:t>α</a:t>
            </a:r>
            <a:r>
              <a:rPr lang="en-US" dirty="0"/>
              <a:t> </a:t>
            </a:r>
            <a:r>
              <a:rPr lang="en-US" dirty="0" smtClean="0"/>
              <a:t>in the previous slide</a:t>
            </a:r>
            <a:endParaRPr lang="en-US" sz="2600" dirty="0"/>
          </a:p>
          <a:p>
            <a:pPr lvl="1"/>
            <a:r>
              <a:rPr lang="en-US" b="1" i="1" dirty="0"/>
              <a:t>B</a:t>
            </a:r>
            <a:r>
              <a:rPr lang="en-US" baseline="-25000" dirty="0"/>
              <a:t>1</a:t>
            </a:r>
            <a:r>
              <a:rPr lang="en-US" dirty="0"/>
              <a:t> or </a:t>
            </a:r>
            <a:r>
              <a:rPr lang="en-US" b="1" i="1" dirty="0"/>
              <a:t>b</a:t>
            </a:r>
            <a:r>
              <a:rPr lang="en-US" baseline="-25000" dirty="0"/>
              <a:t>1</a:t>
            </a:r>
            <a:r>
              <a:rPr lang="en-US" dirty="0"/>
              <a:t>—raw regression coefficient or </a:t>
            </a:r>
            <a:r>
              <a:rPr lang="en-US" dirty="0" smtClean="0"/>
              <a:t>estimate</a:t>
            </a:r>
            <a:endParaRPr lang="en-US" sz="2600" dirty="0"/>
          </a:p>
          <a:p>
            <a:pPr lvl="1"/>
            <a:r>
              <a:rPr lang="en-US" b="1" i="1" dirty="0"/>
              <a:t>β</a:t>
            </a:r>
            <a:r>
              <a:rPr lang="en-US" baseline="-25000" dirty="0"/>
              <a:t>1</a:t>
            </a:r>
            <a:r>
              <a:rPr lang="en-US" dirty="0"/>
              <a:t>—standardized regression </a:t>
            </a:r>
            <a:r>
              <a:rPr lang="en-US" dirty="0" smtClean="0"/>
              <a:t>coefficients</a:t>
            </a:r>
          </a:p>
          <a:p>
            <a:pPr lvl="2"/>
            <a:r>
              <a:rPr lang="en-US" dirty="0"/>
              <a:t>The bottom line is that when the actual units of measurement are the focus of analysis, such as might be the case in trying to forecast sales during some period, raw (unstandardized) coefficients are most </a:t>
            </a:r>
            <a:r>
              <a:rPr lang="en-US" dirty="0" smtClean="0"/>
              <a:t>appropriate</a:t>
            </a:r>
          </a:p>
          <a:p>
            <a:pPr lvl="2"/>
            <a:r>
              <a:rPr lang="en-US" dirty="0" smtClean="0"/>
              <a:t>Use standardized regression when the size of the relationship for each IV can be compared directly</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45</a:t>
            </a:fld>
            <a:endParaRPr lang="en-US" altLang="en-US" dirty="0"/>
          </a:p>
        </p:txBody>
      </p:sp>
    </p:spTree>
    <p:extLst>
      <p:ext uri="{BB962C8B-B14F-4D97-AF65-F5344CB8AC3E}">
        <p14:creationId xmlns:p14="http://schemas.microsoft.com/office/powerpoint/2010/main" val="3060246174"/>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Interpreting A Multiple Regression Model</a:t>
            </a:r>
            <a:endParaRPr lang="en-US" dirty="0"/>
          </a:p>
        </p:txBody>
      </p:sp>
      <p:sp>
        <p:nvSpPr>
          <p:cNvPr id="3" name="Content Placeholder 2"/>
          <p:cNvSpPr>
            <a:spLocks noGrp="1"/>
          </p:cNvSpPr>
          <p:nvPr>
            <p:ph idx="1"/>
          </p:nvPr>
        </p:nvSpPr>
        <p:spPr/>
        <p:txBody>
          <a:bodyPr/>
          <a:lstStyle/>
          <a:p>
            <a:r>
              <a:rPr lang="en-US" dirty="0"/>
              <a:t>Examine the model </a:t>
            </a:r>
            <a:r>
              <a:rPr lang="en-US" i="1" dirty="0" smtClean="0"/>
              <a:t>F</a:t>
            </a:r>
            <a:r>
              <a:rPr lang="en-US" dirty="0" smtClean="0"/>
              <a:t>-test</a:t>
            </a:r>
          </a:p>
          <a:p>
            <a:pPr lvl="1"/>
            <a:r>
              <a:rPr lang="en-US" dirty="0" smtClean="0"/>
              <a:t>If </a:t>
            </a:r>
            <a:r>
              <a:rPr lang="en-US" dirty="0"/>
              <a:t>the </a:t>
            </a:r>
            <a:r>
              <a:rPr lang="en-US" dirty="0" smtClean="0"/>
              <a:t>result </a:t>
            </a:r>
            <a:r>
              <a:rPr lang="en-US" dirty="0"/>
              <a:t>is not significant, the model should be </a:t>
            </a:r>
            <a:r>
              <a:rPr lang="en-US" dirty="0" smtClean="0"/>
              <a:t>dismissed</a:t>
            </a:r>
            <a:endParaRPr lang="en-US" sz="2600" dirty="0"/>
          </a:p>
          <a:p>
            <a:r>
              <a:rPr lang="en-US" dirty="0"/>
              <a:t>Examine the individual statistical tests for each parameter </a:t>
            </a:r>
            <a:r>
              <a:rPr lang="en-US" dirty="0" smtClean="0"/>
              <a:t>estimate</a:t>
            </a:r>
          </a:p>
          <a:p>
            <a:pPr lvl="1"/>
            <a:r>
              <a:rPr lang="en-US" dirty="0" smtClean="0"/>
              <a:t>Independent </a:t>
            </a:r>
            <a:r>
              <a:rPr lang="en-US" dirty="0"/>
              <a:t>variables with significant results can be considered a significant explanatory </a:t>
            </a:r>
            <a:r>
              <a:rPr lang="en-US" dirty="0" smtClean="0"/>
              <a:t>variable</a:t>
            </a:r>
            <a:endParaRPr lang="en-US" sz="2600"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46</a:t>
            </a:fld>
            <a:endParaRPr lang="en-US" altLang="en-US" dirty="0"/>
          </a:p>
        </p:txBody>
      </p:sp>
    </p:spTree>
    <p:extLst>
      <p:ext uri="{BB962C8B-B14F-4D97-AF65-F5344CB8AC3E}">
        <p14:creationId xmlns:p14="http://schemas.microsoft.com/office/powerpoint/2010/main" val="2825560859"/>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Interpreting A Multiple Regression Model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Examine </a:t>
                </a:r>
                <a:r>
                  <a:rPr lang="en-US" dirty="0"/>
                  <a:t>the model </a:t>
                </a:r>
                <a14:m>
                  <m:oMath xmlns:m="http://schemas.openxmlformats.org/officeDocument/2006/math">
                    <m:sSup>
                      <m:sSupPr>
                        <m:ctrlPr>
                          <a:rPr lang="en-US" i="1">
                            <a:latin typeface="Cambria Math" panose="02040503050406030204" pitchFamily="18" charset="0"/>
                          </a:rPr>
                        </m:ctrlPr>
                      </m:sSupPr>
                      <m:e>
                        <m:r>
                          <a:rPr lang="en-US" i="1">
                            <a:latin typeface="Cambria Math"/>
                          </a:rPr>
                          <m:t>𝑅</m:t>
                        </m:r>
                      </m:e>
                      <m:sup>
                        <m:r>
                          <a:rPr lang="en-US" i="1">
                            <a:latin typeface="Cambria Math"/>
                          </a:rPr>
                          <m:t>2</m:t>
                        </m:r>
                      </m:sup>
                    </m:sSup>
                  </m:oMath>
                </a14:m>
                <a:endParaRPr lang="en-US" dirty="0" smtClean="0"/>
              </a:p>
              <a:p>
                <a:pPr lvl="1"/>
                <a:r>
                  <a:rPr lang="en-US" dirty="0" smtClean="0"/>
                  <a:t>No </a:t>
                </a:r>
                <a:r>
                  <a:rPr lang="en-US" dirty="0"/>
                  <a:t>cutoff values exist that can distinguish an acceptable amount of explained variation across all regression </a:t>
                </a:r>
                <a:r>
                  <a:rPr lang="en-US" dirty="0" smtClean="0"/>
                  <a:t>models</a:t>
                </a:r>
              </a:p>
              <a:p>
                <a:pPr lvl="1"/>
                <a:r>
                  <a:rPr lang="en-US" dirty="0" smtClean="0"/>
                  <a:t>However</a:t>
                </a:r>
                <a:r>
                  <a:rPr lang="en-US" dirty="0"/>
                  <a:t>, the absolute value of </a:t>
                </a:r>
                <a14:m>
                  <m:oMath xmlns:m="http://schemas.openxmlformats.org/officeDocument/2006/math">
                    <m:sSup>
                      <m:sSupPr>
                        <m:ctrlPr>
                          <a:rPr lang="en-US" i="1">
                            <a:latin typeface="Cambria Math" panose="02040503050406030204" pitchFamily="18" charset="0"/>
                          </a:rPr>
                        </m:ctrlPr>
                      </m:sSupPr>
                      <m:e>
                        <m:r>
                          <a:rPr lang="en-US" i="1">
                            <a:latin typeface="Cambria Math"/>
                          </a:rPr>
                          <m:t>𝑅</m:t>
                        </m:r>
                      </m:e>
                      <m:sup>
                        <m:r>
                          <a:rPr lang="en-US" i="1">
                            <a:latin typeface="Cambria Math"/>
                          </a:rPr>
                          <m:t>2</m:t>
                        </m:r>
                      </m:sup>
                    </m:sSup>
                  </m:oMath>
                </a14:m>
                <a:r>
                  <a:rPr lang="en-US" dirty="0"/>
                  <a:t> is more important when the researcher is more interested in prediction than </a:t>
                </a:r>
                <a:r>
                  <a:rPr lang="en-US" dirty="0" smtClean="0"/>
                  <a:t>explanation</a:t>
                </a:r>
                <a:endParaRPr lang="en-US" sz="2600" dirty="0"/>
              </a:p>
              <a:p>
                <a:r>
                  <a:rPr lang="en-US" altLang="en-US" dirty="0"/>
                  <a:t>A next step would be to </a:t>
                </a:r>
                <a:r>
                  <a:rPr lang="en-US" altLang="en-US" dirty="0" smtClean="0"/>
                  <a:t>diagnose multicollinearity</a:t>
                </a:r>
              </a:p>
              <a:p>
                <a:pPr lvl="1"/>
                <a:r>
                  <a:rPr lang="en-US" altLang="en-US" dirty="0" smtClean="0"/>
                  <a:t>This </a:t>
                </a:r>
                <a:r>
                  <a:rPr lang="en-US" altLang="en-US" dirty="0"/>
                  <a:t>is the extent to which the independent variables are </a:t>
                </a:r>
                <a:r>
                  <a:rPr lang="en-US" altLang="en-US" dirty="0" smtClean="0"/>
                  <a:t>redundant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53" t="-1467" b="-4533"/>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47</a:t>
            </a:fld>
            <a:endParaRPr lang="en-US" altLang="en-US" dirty="0"/>
          </a:p>
        </p:txBody>
      </p:sp>
    </p:spTree>
    <p:extLst>
      <p:ext uri="{BB962C8B-B14F-4D97-AF65-F5344CB8AC3E}">
        <p14:creationId xmlns:p14="http://schemas.microsoft.com/office/powerpoint/2010/main" val="1053948256"/>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7763" indent="-1147763"/>
            <a:r>
              <a:rPr lang="en-US" sz="1200" dirty="0" smtClean="0">
                <a:solidFill>
                  <a:srgbClr val="4D4D4D"/>
                </a:solidFill>
                <a:latin typeface="Arial" panose="020B0604020202020204" pitchFamily="34" charset="0"/>
              </a:rPr>
              <a:t>EXHIBIT 15.8	</a:t>
            </a:r>
            <a:r>
              <a:rPr lang="en-US" sz="1600" dirty="0">
                <a:solidFill>
                  <a:schemeClr val="tx1"/>
                </a:solidFill>
              </a:rPr>
              <a:t>Illustration of Steps for Interpreting a </a:t>
            </a:r>
            <a:r>
              <a:rPr lang="en-US" sz="1600" dirty="0" smtClean="0">
                <a:solidFill>
                  <a:schemeClr val="tx1"/>
                </a:solidFill>
              </a:rPr>
              <a:t>Multiple Regression </a:t>
            </a:r>
            <a:r>
              <a:rPr lang="en-US" sz="1600" dirty="0">
                <a:solidFill>
                  <a:schemeClr val="tx1"/>
                </a:solidFill>
              </a:rPr>
              <a:t>Model</a:t>
            </a:r>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54987" y="1051530"/>
            <a:ext cx="7434026"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48</a:t>
            </a:fld>
            <a:endParaRPr lang="en-US" altLang="en-US" dirty="0"/>
          </a:p>
        </p:txBody>
      </p:sp>
    </p:spTree>
    <p:extLst>
      <p:ext uri="{BB962C8B-B14F-4D97-AF65-F5344CB8AC3E}">
        <p14:creationId xmlns:p14="http://schemas.microsoft.com/office/powerpoint/2010/main" val="220623246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Appropriate Test Statistic? (cont’d.)</a:t>
            </a:r>
            <a:endParaRPr lang="en-US" dirty="0"/>
          </a:p>
        </p:txBody>
      </p:sp>
      <p:sp>
        <p:nvSpPr>
          <p:cNvPr id="3" name="Content Placeholder 2"/>
          <p:cNvSpPr>
            <a:spLocks noGrp="1"/>
          </p:cNvSpPr>
          <p:nvPr>
            <p:ph idx="1"/>
          </p:nvPr>
        </p:nvSpPr>
        <p:spPr/>
        <p:txBody>
          <a:bodyPr/>
          <a:lstStyle/>
          <a:p>
            <a:r>
              <a:rPr lang="en-US" altLang="en-US" dirty="0" smtClean="0"/>
              <a:t>Two </a:t>
            </a:r>
            <a:r>
              <a:rPr lang="en-US" altLang="en-US" dirty="0"/>
              <a:t>questions </a:t>
            </a:r>
            <a:r>
              <a:rPr lang="en-US" altLang="en-US" dirty="0" smtClean="0"/>
              <a:t>help determine the analytical approach </a:t>
            </a:r>
            <a:endParaRPr lang="en-US" altLang="en-US" sz="3200" dirty="0"/>
          </a:p>
          <a:p>
            <a:pPr lvl="1"/>
            <a:r>
              <a:rPr lang="en-US" altLang="en-US" dirty="0"/>
              <a:t>How many independent variables (IV) and dependent variables (DV) are involved in the analysis?</a:t>
            </a:r>
            <a:endParaRPr lang="en-US" altLang="en-US" sz="2800" dirty="0"/>
          </a:p>
          <a:p>
            <a:pPr lvl="1"/>
            <a:r>
              <a:rPr lang="en-US" altLang="en-US" dirty="0"/>
              <a:t>What is the scale level of the independent and dependent variables involved in the analysis?</a:t>
            </a:r>
            <a:endParaRPr lang="en-US" altLang="en-US" sz="2800"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5</a:t>
            </a:fld>
            <a:endParaRPr lang="en-US" altLang="en-US" dirty="0"/>
          </a:p>
        </p:txBody>
      </p:sp>
    </p:spTree>
    <p:extLst>
      <p:ext uri="{BB962C8B-B14F-4D97-AF65-F5344CB8AC3E}">
        <p14:creationId xmlns:p14="http://schemas.microsoft.com/office/powerpoint/2010/main" val="140636327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338554"/>
          </a:xfrm>
        </p:spPr>
        <p:txBody>
          <a:bodyPr/>
          <a:lstStyle/>
          <a:p>
            <a:pPr marL="1146175" lvl="0" indent="-1146175" eaLnBrk="1" hangingPunct="1">
              <a:defRPr/>
            </a:pPr>
            <a:r>
              <a:rPr lang="en-US" altLang="en-US" sz="1200" dirty="0" smtClean="0">
                <a:solidFill>
                  <a:srgbClr val="4D4D4D"/>
                </a:solidFill>
                <a:effectLst/>
                <a:latin typeface="Arial" panose="020B0604020202020204" pitchFamily="34" charset="0"/>
                <a:ea typeface="MS PGothic" panose="020B0600070205080204" pitchFamily="34" charset="-128"/>
                <a:cs typeface="+mn-cs"/>
              </a:rPr>
              <a:t>EXHIBIT 15.2</a:t>
            </a:r>
            <a:r>
              <a:rPr lang="en-US" altLang="en-US" sz="1600" dirty="0">
                <a:solidFill>
                  <a:srgbClr val="4D4D4D"/>
                </a:solidFill>
                <a:effectLst/>
                <a:latin typeface="Arial" panose="020B0604020202020204" pitchFamily="34" charset="0"/>
                <a:ea typeface="MS PGothic" panose="020B0600070205080204" pitchFamily="34" charset="-128"/>
                <a:cs typeface="+mn-cs"/>
              </a:rPr>
              <a:t>	</a:t>
            </a:r>
            <a:r>
              <a:rPr lang="en-US" altLang="en-US" sz="1600" dirty="0">
                <a:solidFill>
                  <a:srgbClr val="000000"/>
                </a:solidFill>
                <a:effectLst/>
                <a:latin typeface="Arial" panose="020B0604020202020204" pitchFamily="34" charset="0"/>
                <a:ea typeface="MS PGothic" panose="020B0600070205080204" pitchFamily="34" charset="-128"/>
                <a:cs typeface="+mn-cs"/>
              </a:rPr>
              <a:t>Choosing the Right Statistic</a:t>
            </a:r>
            <a:endParaRPr 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26114" y="929609"/>
            <a:ext cx="5691772"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75466" y="4800585"/>
            <a:ext cx="1619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6</a:t>
            </a:fld>
            <a:endParaRPr lang="en-US" altLang="en-US" dirty="0"/>
          </a:p>
        </p:txBody>
      </p:sp>
    </p:spTree>
    <p:extLst>
      <p:ext uri="{BB962C8B-B14F-4D97-AF65-F5344CB8AC3E}">
        <p14:creationId xmlns:p14="http://schemas.microsoft.com/office/powerpoint/2010/main" val="219008105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23875" y="457200"/>
                <a:ext cx="8077200" cy="1077218"/>
              </a:xfrm>
            </p:spPr>
            <p:txBody>
              <a:bodyPr/>
              <a:lstStyle/>
              <a:p>
                <a:r>
                  <a:rPr lang="en-US" dirty="0" smtClean="0"/>
                  <a:t>Cross-Tabulation Tables: The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rPr>
                          <m:t>χ</m:t>
                        </m:r>
                      </m:e>
                      <m:sup>
                        <m:r>
                          <a:rPr lang="en-US" b="0" i="1" smtClean="0">
                            <a:latin typeface="Cambria Math" panose="02040503050406030204" pitchFamily="18" charset="0"/>
                          </a:rPr>
                          <m:t>2</m:t>
                        </m:r>
                      </m:sup>
                    </m:sSup>
                  </m:oMath>
                </a14:m>
                <a:r>
                  <a:rPr lang="en-US" dirty="0" smtClean="0"/>
                  <a:t> Test for Goodness-of-Fit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23875" y="457200"/>
                <a:ext cx="8077200" cy="1077218"/>
              </a:xfrm>
              <a:blipFill rotWithShape="1">
                <a:blip r:embed="rId2"/>
                <a:stretch>
                  <a:fillRect l="-2038" t="-8475" b="-20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One of the most widely used and simplest techniques for describing sets of relationships is the cross-tabulation</a:t>
                </a:r>
                <a:endParaRPr lang="en-US" altLang="en-US" sz="3200" dirty="0"/>
              </a:p>
              <a:p>
                <a:pPr lvl="1"/>
                <a:r>
                  <a:rPr lang="en-US" altLang="en-US" dirty="0"/>
                  <a:t>A cross-tabulation, or contingency table, is a joint frequency distribution of observations on two or more nominal or ordinal </a:t>
                </a:r>
                <a:r>
                  <a:rPr lang="en-US" altLang="en-US" dirty="0" smtClean="0"/>
                  <a:t>variables</a:t>
                </a:r>
                <a:endParaRPr lang="en-US" altLang="en-US" sz="2800" dirty="0"/>
              </a:p>
              <a:p>
                <a:pPr lvl="1"/>
                <a:r>
                  <a:rPr lang="en-US" altLang="en-US" dirty="0"/>
                  <a:t>The </a:t>
                </a:r>
                <a:r>
                  <a:rPr lang="en-US" altLang="en-US" dirty="0">
                    <a:sym typeface="Symbol" panose="05050102010706020507" pitchFamily="18" charset="2"/>
                  </a:rPr>
                  <a:t></a:t>
                </a:r>
                <a:r>
                  <a:rPr lang="en-US" altLang="en-US" baseline="30000" dirty="0"/>
                  <a:t>2</a:t>
                </a:r>
                <a:r>
                  <a:rPr lang="en-US" altLang="en-US" dirty="0"/>
                  <a:t> distribution provides a means for testing the statistical significance of contingency </a:t>
                </a:r>
                <a:r>
                  <a:rPr lang="en-US" altLang="en-US" dirty="0" smtClean="0"/>
                  <a:t>tables</a:t>
                </a:r>
                <a:endParaRPr lang="en-US" altLang="en-US" sz="2800" dirty="0"/>
              </a:p>
              <a:p>
                <a:pPr lvl="1"/>
                <a:r>
                  <a:rPr lang="en-US" altLang="en-US" dirty="0"/>
                  <a:t>The test involves comparing the observed frequencies </a:t>
                </a:r>
                <a:r>
                  <a:rPr lang="en-US" altLang="en-US" dirty="0" smtClean="0"/>
                  <a:t>(</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𝑂</m:t>
                        </m:r>
                      </m:e>
                      <m:sub>
                        <m:r>
                          <a:rPr lang="en-US" altLang="en-US" b="0" i="1" smtClean="0">
                            <a:latin typeface="Cambria Math" panose="02040503050406030204" pitchFamily="18" charset="0"/>
                          </a:rPr>
                          <m:t>𝑖</m:t>
                        </m:r>
                      </m:sub>
                    </m:sSub>
                  </m:oMath>
                </a14:m>
                <a:r>
                  <a:rPr lang="en-US" altLang="en-US" dirty="0" smtClean="0"/>
                  <a:t>) with </a:t>
                </a:r>
                <a:r>
                  <a:rPr lang="en-US" altLang="en-US" dirty="0"/>
                  <a:t>the expected frequencies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𝐸</m:t>
                        </m:r>
                      </m:e>
                      <m:sub>
                        <m:r>
                          <a:rPr lang="en-US" altLang="en-US" i="1">
                            <a:latin typeface="Cambria Math" panose="02040503050406030204" pitchFamily="18" charset="0"/>
                          </a:rPr>
                          <m:t>𝑖</m:t>
                        </m:r>
                      </m:sub>
                    </m:sSub>
                  </m:oMath>
                </a14:m>
                <a:r>
                  <a:rPr lang="en-US" altLang="en-US" dirty="0"/>
                  <a:t>) in each cell of the </a:t>
                </a:r>
                <a:r>
                  <a:rPr lang="en-US" altLang="en-US" dirty="0" smtClean="0"/>
                  <a:t>table</a:t>
                </a:r>
                <a:endParaRPr lang="en-US" altLang="en-US" sz="2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353" t="-1467" r="-1504" b="-2667"/>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7</a:t>
            </a:fld>
            <a:endParaRPr lang="en-US" altLang="en-US" dirty="0"/>
          </a:p>
        </p:txBody>
      </p:sp>
    </p:spTree>
    <p:extLst>
      <p:ext uri="{BB962C8B-B14F-4D97-AF65-F5344CB8AC3E}">
        <p14:creationId xmlns:p14="http://schemas.microsoft.com/office/powerpoint/2010/main" val="243987267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Cross-Tabulation Tables: The </a:t>
                </a:r>
                <a14:m>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panose="02040503050406030204" pitchFamily="18" charset="0"/>
                          </a:rPr>
                          <m:t>χ</m:t>
                        </m:r>
                      </m:e>
                      <m:sup>
                        <m:r>
                          <a:rPr lang="en-US" b="0" i="1" smtClean="0">
                            <a:latin typeface="Cambria Math" panose="02040503050406030204" pitchFamily="18" charset="0"/>
                          </a:rPr>
                          <m:t>2</m:t>
                        </m:r>
                      </m:sup>
                    </m:sSup>
                  </m:oMath>
                </a14:m>
                <a:r>
                  <a:rPr lang="en-US" dirty="0" smtClean="0"/>
                  <a:t> Test For Goodness-Of-Fit (cont’d.)</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14350" y="129346"/>
                <a:ext cx="8086725" cy="1077218"/>
              </a:xfrm>
              <a:blipFill rotWithShape="0">
                <a:blip r:embed="rId2"/>
                <a:stretch>
                  <a:fillRect l="-1959" t="-7910" b="-21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The goodness- (or closeness-) of-fit of the observed distribution with the expected distribution is captured by this statistic</a:t>
                </a:r>
                <a:endParaRPr lang="en-US" altLang="en-US" sz="3200" dirty="0"/>
              </a:p>
              <a:p>
                <a:r>
                  <a:rPr lang="en-US" altLang="en-US" dirty="0"/>
                  <a:t>The test allows us to conduct tests for significance in the analysis of the </a:t>
                </a:r>
                <a:r>
                  <a:rPr lang="en-US" altLang="en-US" i="1" dirty="0"/>
                  <a:t>R </a:t>
                </a:r>
                <a:r>
                  <a:rPr lang="en-US" altLang="en-US" dirty="0"/>
                  <a:t>x</a:t>
                </a:r>
                <a:r>
                  <a:rPr lang="en-US" altLang="en-US" i="1" dirty="0"/>
                  <a:t> C</a:t>
                </a:r>
                <a:r>
                  <a:rPr lang="en-US" altLang="en-US" dirty="0"/>
                  <a:t> contingency table </a:t>
                </a:r>
                <a:r>
                  <a:rPr lang="en-US" altLang="en-US" dirty="0" smtClean="0"/>
                  <a:t>(</a:t>
                </a:r>
                <a:r>
                  <a:rPr lang="en-US" altLang="en-US" i="1" dirty="0" smtClean="0"/>
                  <a:t>R </a:t>
                </a:r>
                <a:r>
                  <a:rPr lang="en-US" altLang="en-US" dirty="0"/>
                  <a:t>= row and </a:t>
                </a:r>
                <a:r>
                  <a:rPr lang="en-US" altLang="en-US" i="1" dirty="0"/>
                  <a:t>C</a:t>
                </a:r>
                <a:r>
                  <a:rPr lang="en-US" altLang="en-US" dirty="0"/>
                  <a:t> = column</a:t>
                </a:r>
                <a:r>
                  <a:rPr lang="en-US" altLang="en-US" dirty="0" smtClean="0"/>
                  <a:t>)</a:t>
                </a:r>
                <a:endParaRPr lang="en-US" altLang="en-US" sz="3200" dirty="0"/>
              </a:p>
              <a:p>
                <a:pPr lvl="1"/>
                <a:r>
                  <a:rPr lang="en-US" dirty="0" smtClean="0"/>
                  <a:t>Formula: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𝑗</m:t>
                            </m:r>
                          </m:sub>
                        </m:sSub>
                      </m:num>
                      <m:den>
                        <m:r>
                          <a:rPr lang="en-US" b="0" i="1" smtClean="0">
                            <a:latin typeface="Cambria Math" panose="02040503050406030204" pitchFamily="18" charset="0"/>
                          </a:rPr>
                          <m:t>𝑛</m:t>
                        </m:r>
                      </m:den>
                    </m:f>
                  </m:oMath>
                </a14:m>
                <a:endParaRPr lang="en-US" dirty="0" smtClean="0"/>
              </a:p>
              <a:p>
                <a:pPr lvl="2"/>
                <a:r>
                  <a:rPr lang="en-US" altLang="en-US" dirty="0" smtClean="0"/>
                  <a:t>where</a:t>
                </a:r>
                <a:r>
                  <a:rPr lang="en-US" altLang="en-US" dirty="0"/>
                  <a:t/>
                </a:r>
                <a:br>
                  <a:rPr lang="en-US" altLang="en-US" dirty="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oMath>
                </a14:m>
                <a:r>
                  <a:rPr lang="en-US" altLang="en-US" dirty="0"/>
                  <a:t> = total observed frequency count in the ith row</a:t>
                </a:r>
                <a:br>
                  <a:rPr lang="en-US" altLang="en-US" dirty="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oMath>
                </a14:m>
                <a:r>
                  <a:rPr lang="en-US" altLang="en-US" dirty="0"/>
                  <a:t> = total observed frequency count in the jth column</a:t>
                </a:r>
                <a:br>
                  <a:rPr lang="en-US" altLang="en-US" dirty="0"/>
                </a:br>
                <a:r>
                  <a:rPr lang="en-US" altLang="en-US" i="1" dirty="0"/>
                  <a:t>n</a:t>
                </a:r>
                <a:r>
                  <a:rPr lang="en-US" altLang="en-US" dirty="0"/>
                  <a:t> = sample size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353" t="-1467" b="-5733"/>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8</a:t>
            </a:fld>
            <a:endParaRPr lang="en-US" altLang="en-US" dirty="0"/>
          </a:p>
        </p:txBody>
      </p:sp>
    </p:spTree>
    <p:extLst>
      <p:ext uri="{BB962C8B-B14F-4D97-AF65-F5344CB8AC3E}">
        <p14:creationId xmlns:p14="http://schemas.microsoft.com/office/powerpoint/2010/main" val="32055969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To compute a </a:t>
            </a:r>
            <a:r>
              <a:rPr lang="en-US" altLang="en-US" dirty="0" smtClean="0"/>
              <a:t>chi-square, the </a:t>
            </a:r>
            <a:r>
              <a:rPr lang="en-US" altLang="en-US" dirty="0"/>
              <a:t>same formula as before is used, except that we calculate degrees of freedom as the number of rows </a:t>
            </a:r>
            <a:r>
              <a:rPr lang="en-US" altLang="en-US" dirty="0" smtClean="0"/>
              <a:t>minus one, times </a:t>
            </a:r>
            <a:r>
              <a:rPr lang="en-US" altLang="en-US" dirty="0"/>
              <a:t>the number of columns minus </a:t>
            </a:r>
            <a:r>
              <a:rPr lang="en-US" altLang="en-US" dirty="0" smtClean="0"/>
              <a:t>one</a:t>
            </a:r>
            <a:endParaRPr lang="en-US" altLang="en-US" dirty="0"/>
          </a:p>
          <a:p>
            <a:r>
              <a:rPr lang="en-US" altLang="en-US" dirty="0"/>
              <a:t>Testing the hypothesis involves two key </a:t>
            </a:r>
            <a:r>
              <a:rPr lang="en-US" altLang="en-US" dirty="0" smtClean="0"/>
              <a:t>steps</a:t>
            </a:r>
            <a:endParaRPr lang="en-US" altLang="en-US" dirty="0"/>
          </a:p>
          <a:p>
            <a:pPr lvl="1"/>
            <a:r>
              <a:rPr lang="en-US" altLang="en-US" dirty="0"/>
              <a:t>Examine the statistical significance of the observed contingency </a:t>
            </a:r>
            <a:r>
              <a:rPr lang="en-US" altLang="en-US" dirty="0" smtClean="0"/>
              <a:t>table</a:t>
            </a:r>
            <a:endParaRPr lang="en-US" altLang="en-US" dirty="0"/>
          </a:p>
          <a:p>
            <a:pPr lvl="1"/>
            <a:r>
              <a:rPr lang="en-US" altLang="en-US" dirty="0"/>
              <a:t>Examine whether the differences between the observed and expected values are consistent with the hypothesized </a:t>
            </a:r>
            <a:r>
              <a:rPr lang="en-US" altLang="en-US" dirty="0" smtClean="0"/>
              <a:t>prediction</a:t>
            </a:r>
            <a:endParaRPr lang="en-US" altLang="en-US" dirty="0"/>
          </a:p>
          <a:p>
            <a:pPr lvl="2"/>
            <a:r>
              <a:rPr lang="en-US" altLang="en-US" dirty="0"/>
              <a:t>Proper use of the chi-square test requires that each expected cell frequency (</a:t>
            </a:r>
            <a:r>
              <a:rPr lang="en-US" altLang="en-US" i="1" dirty="0"/>
              <a:t>E</a:t>
            </a:r>
            <a:r>
              <a:rPr lang="en-US" altLang="en-US" dirty="0"/>
              <a:t>) have a value of at least </a:t>
            </a:r>
            <a:r>
              <a:rPr lang="en-US" altLang="en-US" dirty="0" smtClean="0"/>
              <a:t>5</a:t>
            </a:r>
            <a:endParaRPr lang="en-US" altLang="en-US" dirty="0"/>
          </a:p>
        </p:txBody>
      </p:sp>
      <p:sp>
        <p:nvSpPr>
          <p:cNvPr id="4" name="Footer Placeholder 3"/>
          <p:cNvSpPr>
            <a:spLocks noGrp="1"/>
          </p:cNvSpPr>
          <p:nvPr>
            <p:ph type="ftr" sz="quarter" idx="10"/>
          </p:nvPr>
        </p:nvSpPr>
        <p:spPr/>
        <p:txBody>
          <a:bodyPr/>
          <a:lstStyle/>
          <a:p>
            <a:pPr>
              <a:defRPr/>
            </a:pPr>
            <a:r>
              <a:rPr lang="en-US" altLang="en-US" dirty="0" smtClean="0"/>
              <a:t>© 2016 Cengage Learning. All Rights Reserved. May not be scanned, copied or duplicated, in whole or in part, except for use as permitted in a license distributed with a certain product or service or otherwise on a password-protected website for classroom use. </a:t>
            </a:r>
            <a:endParaRPr lang="en-US" altLang="en-US" dirty="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Computing </a:t>
                </a:r>
                <a14:m>
                  <m:oMath xmlns:m="http://schemas.openxmlformats.org/officeDocument/2006/math">
                    <m:sSup>
                      <m:sSupPr>
                        <m:ctrlPr>
                          <a:rPr lang="en-US" i="1">
                            <a:latin typeface="Cambria Math" panose="02040503050406030204" pitchFamily="18" charset="0"/>
                          </a:rPr>
                        </m:ctrlPr>
                      </m:sSupPr>
                      <m:e>
                        <m:r>
                          <m:rPr>
                            <m:sty m:val="p"/>
                          </m:rPr>
                          <a:rPr lang="el-GR" i="1">
                            <a:latin typeface="Cambria Math" panose="02040503050406030204" pitchFamily="18" charset="0"/>
                          </a:rPr>
                          <m:t>χ</m:t>
                        </m:r>
                      </m:e>
                      <m:sup>
                        <m:r>
                          <a:rPr lang="en-US" i="1">
                            <a:latin typeface="Cambria Math" panose="02040503050406030204" pitchFamily="18" charset="0"/>
                          </a:rPr>
                          <m:t>2</m:t>
                        </m:r>
                      </m:sup>
                    </m:sSup>
                  </m:oMath>
                </a14:m>
                <a:r>
                  <a:rPr lang="en-US" dirty="0" smtClean="0"/>
                  <a:t> and Hypothesis Testing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14350" y="375567"/>
                <a:ext cx="8086725" cy="584775"/>
              </a:xfrm>
              <a:blipFill rotWithShape="0">
                <a:blip r:embed="rId2"/>
                <a:stretch>
                  <a:fillRect l="-1959" t="-15625" b="-38542"/>
                </a:stretch>
              </a:blipFill>
            </p:spPr>
            <p:txBody>
              <a:bodyPr/>
              <a:lstStyle/>
              <a:p>
                <a:r>
                  <a:rPr lang="en-US">
                    <a:noFill/>
                  </a:rPr>
                  <a:t> </a:t>
                </a:r>
              </a:p>
            </p:txBody>
          </p:sp>
        </mc:Fallback>
      </mc:AlternateContent>
      <p:sp>
        <p:nvSpPr>
          <p:cNvPr id="6" name="Slide Number Placeholder 5"/>
          <p:cNvSpPr>
            <a:spLocks noGrp="1"/>
          </p:cNvSpPr>
          <p:nvPr>
            <p:ph type="sldNum" sz="quarter" idx="11"/>
          </p:nvPr>
        </p:nvSpPr>
        <p:spPr/>
        <p:txBody>
          <a:bodyPr/>
          <a:lstStyle/>
          <a:p>
            <a:pPr>
              <a:defRPr/>
            </a:pPr>
            <a:r>
              <a:rPr lang="en-US" altLang="en-US" dirty="0" smtClean="0"/>
              <a:t>15–</a:t>
            </a:r>
            <a:fld id="{33DEBC54-C9EE-4907-918D-6A6C224373A9}" type="slidenum">
              <a:rPr lang="en-US" altLang="en-US" smtClean="0"/>
              <a:pPr>
                <a:defRPr/>
              </a:pPr>
              <a:t>9</a:t>
            </a:fld>
            <a:endParaRPr lang="en-US" altLang="en-US" dirty="0"/>
          </a:p>
        </p:txBody>
      </p:sp>
    </p:spTree>
    <p:extLst>
      <p:ext uri="{BB962C8B-B14F-4D97-AF65-F5344CB8AC3E}">
        <p14:creationId xmlns:p14="http://schemas.microsoft.com/office/powerpoint/2010/main" val="4061608728"/>
      </p:ext>
    </p:extLst>
  </p:cSld>
  <p:clrMapOvr>
    <a:masterClrMapping/>
  </p:clrMapOvr>
  <p:transition>
    <p:random/>
  </p:transition>
</p:sld>
</file>

<file path=ppt/theme/theme1.xml><?xml version="1.0" encoding="utf-8"?>
<a:theme xmlns:a="http://schemas.openxmlformats.org/drawingml/2006/main" name="2_Exploring Marketing Research 9e.">
  <a:themeElements>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1_Exploring Marketing Research 9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Exploring Marketing Research 9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1_Exploring Marketing Research 9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Exploring Marketing Research 9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3147</TotalTime>
  <Words>4713</Words>
  <Application>Microsoft Office PowerPoint</Application>
  <PresentationFormat>On-screen Show (4:3)</PresentationFormat>
  <Paragraphs>318</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ＭＳ Ｐゴシック</vt:lpstr>
      <vt:lpstr>Arial</vt:lpstr>
      <vt:lpstr>Cambria Math</vt:lpstr>
      <vt:lpstr>Symbol</vt:lpstr>
      <vt:lpstr>Tahoma</vt:lpstr>
      <vt:lpstr>Times New Roman</vt:lpstr>
      <vt:lpstr>Wingdings</vt:lpstr>
      <vt:lpstr>2_Exploring Marketing Research 9e.</vt:lpstr>
      <vt:lpstr>PowerPoint Presentation</vt:lpstr>
      <vt:lpstr>LEARNING OUTCOMES</vt:lpstr>
      <vt:lpstr>Introduction</vt:lpstr>
      <vt:lpstr>What Is the Appropriate Test Statistic?</vt:lpstr>
      <vt:lpstr>What Is the Appropriate Test Statistic? (cont’d.)</vt:lpstr>
      <vt:lpstr>EXHIBIT 15.2 Choosing the Right Statistic</vt:lpstr>
      <vt:lpstr>Cross-Tabulation Tables: The χ^2 Test for Goodness-of-Fit</vt:lpstr>
      <vt:lpstr>Cross-Tabulation Tables: The χ^2 Test For Goodness-Of-Fit (cont’d.)</vt:lpstr>
      <vt:lpstr>Computing χ^2 and Hypothesis Testing </vt:lpstr>
      <vt:lpstr>The t-Test for Comparing Two Means</vt:lpstr>
      <vt:lpstr>Independent Samples t-Test Calculation</vt:lpstr>
      <vt:lpstr>Independent Samples t-Test Calculation (cont’d.)</vt:lpstr>
      <vt:lpstr>Practically Speaking</vt:lpstr>
      <vt:lpstr>Practically Speaking (cont’d.)</vt:lpstr>
      <vt:lpstr>EXHIBIT 15.3 Independent Samples t-Test Results</vt:lpstr>
      <vt:lpstr>Paired Samples t-Test</vt:lpstr>
      <vt:lpstr>EXHIBIT 15.4 Illustration of Paired-Samples t-Test Results</vt:lpstr>
      <vt:lpstr>The Z-Test For Comparing Two Proportions</vt:lpstr>
      <vt:lpstr>The Z-Test Formula</vt:lpstr>
      <vt:lpstr>Standard Error of Differences in Proportions Formula</vt:lpstr>
      <vt:lpstr>One-Way Analysis of Variance (ANOVA)</vt:lpstr>
      <vt:lpstr>One-Way Analysis of Variance (ANOVA) (cont’d.)</vt:lpstr>
      <vt:lpstr>Simple Illustration of ANOVA</vt:lpstr>
      <vt:lpstr>EXHIBIT 15.5 Illustration of ANOVA Logic</vt:lpstr>
      <vt:lpstr>Partitioning Variance in ANOVA</vt:lpstr>
      <vt:lpstr>Between-Groups Variance</vt:lpstr>
      <vt:lpstr>Within-Group Error</vt:lpstr>
      <vt:lpstr>EXHIBIT 15.6 Interpreting ANOVA</vt:lpstr>
      <vt:lpstr>The F-Test</vt:lpstr>
      <vt:lpstr>Using Variance Components to Compute  F-Ratios</vt:lpstr>
      <vt:lpstr>Using Variance Components to Compute  F-Ratios (cont’d.)</vt:lpstr>
      <vt:lpstr>A Different But Equivalent Representation</vt:lpstr>
      <vt:lpstr>EXHIBIT 15.7 How to Do One-Way ANOVA using SAS JMP, SPSS, and EXCEL</vt:lpstr>
      <vt:lpstr>EXHIBIT 15.7 How to Do One-Way ANOVA using SAS JMP, SPSS, and EXCEL (cont’d.)</vt:lpstr>
      <vt:lpstr>Practically Speaking</vt:lpstr>
      <vt:lpstr>Statistical Software</vt:lpstr>
      <vt:lpstr>Statistical Software (cont’d.)</vt:lpstr>
      <vt:lpstr>General Linear Model</vt:lpstr>
      <vt:lpstr>GLM Equation</vt:lpstr>
      <vt:lpstr>ANCOVA</vt:lpstr>
      <vt:lpstr>Regression Analysis</vt:lpstr>
      <vt:lpstr>Interpreting Multiple Regression Analysis</vt:lpstr>
      <vt:lpstr>Parameter Estimate Choices</vt:lpstr>
      <vt:lpstr>Parameter Estimate Choices (cont’d.)</vt:lpstr>
      <vt:lpstr>Using Shorthand Regression Coefficients as Either “Raw” or “Standardized”</vt:lpstr>
      <vt:lpstr>Steps in Interpreting A Multiple Regression Model</vt:lpstr>
      <vt:lpstr>Steps in Interpreting A Multiple Regression Model (cont’d.)</vt:lpstr>
      <vt:lpstr>EXHIBIT 15.8 Illustration of Steps for Interpreting a Multiple Regression Model</vt:lpstr>
    </vt:vector>
  </TitlesOfParts>
  <Company>University of Louisiana Monroe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Marketing Research 10e</dc:title>
  <dc:subject>Chapter 1</dc:subject>
  <dc:creator>Laurie A. Babin</dc:creator>
  <cp:lastModifiedBy>Roche, Michael</cp:lastModifiedBy>
  <cp:revision>224</cp:revision>
  <dcterms:created xsi:type="dcterms:W3CDTF">2003-02-17T02:06:55Z</dcterms:created>
  <dcterms:modified xsi:type="dcterms:W3CDTF">2015-06-24T16:23:35Z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115470862</vt:i4>
  </property>
  <property fmtid="{D5CDD505-2E9C-101B-9397-08002B2CF9AE}" pid="3" name="_NewReviewCycle">
    <vt:lpwstr/>
  </property>
  <property fmtid="{D5CDD505-2E9C-101B-9397-08002B2CF9AE}" pid="4" name="_EmailSubject">
    <vt:lpwstr>Zikmund Marketing Research 6th ed online resources</vt:lpwstr>
  </property>
  <property fmtid="{D5CDD505-2E9C-101B-9397-08002B2CF9AE}" pid="5" name="_AuthorEmail">
    <vt:lpwstr>Mike.Roche@cengage.com</vt:lpwstr>
  </property>
  <property fmtid="{D5CDD505-2E9C-101B-9397-08002B2CF9AE}" pid="6" name="_AuthorEmailDisplayName">
    <vt:lpwstr>Roche, Michael</vt:lpwstr>
  </property>
</Properties>
</file>