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68"/>
  </p:notesMasterIdLst>
  <p:handoutMasterIdLst>
    <p:handoutMasterId r:id="rId69"/>
  </p:handoutMasterIdLst>
  <p:sldIdLst>
    <p:sldId id="256" r:id="rId2"/>
    <p:sldId id="423" r:id="rId3"/>
    <p:sldId id="424" r:id="rId4"/>
    <p:sldId id="425" r:id="rId5"/>
    <p:sldId id="426" r:id="rId6"/>
    <p:sldId id="427" r:id="rId7"/>
    <p:sldId id="428" r:id="rId8"/>
    <p:sldId id="429" r:id="rId9"/>
    <p:sldId id="430" r:id="rId10"/>
    <p:sldId id="431" r:id="rId11"/>
    <p:sldId id="432" r:id="rId12"/>
    <p:sldId id="433" r:id="rId13"/>
    <p:sldId id="434" r:id="rId14"/>
    <p:sldId id="435" r:id="rId15"/>
    <p:sldId id="436" r:id="rId16"/>
    <p:sldId id="437" r:id="rId17"/>
    <p:sldId id="438" r:id="rId18"/>
    <p:sldId id="439" r:id="rId19"/>
    <p:sldId id="486" r:id="rId20"/>
    <p:sldId id="440" r:id="rId21"/>
    <p:sldId id="441" r:id="rId22"/>
    <p:sldId id="442" r:id="rId23"/>
    <p:sldId id="443" r:id="rId24"/>
    <p:sldId id="444" r:id="rId25"/>
    <p:sldId id="445" r:id="rId26"/>
    <p:sldId id="446" r:id="rId27"/>
    <p:sldId id="447" r:id="rId28"/>
    <p:sldId id="448" r:id="rId29"/>
    <p:sldId id="449" r:id="rId30"/>
    <p:sldId id="450" r:id="rId31"/>
    <p:sldId id="451" r:id="rId32"/>
    <p:sldId id="452" r:id="rId33"/>
    <p:sldId id="453" r:id="rId34"/>
    <p:sldId id="454" r:id="rId35"/>
    <p:sldId id="455" r:id="rId36"/>
    <p:sldId id="456" r:id="rId37"/>
    <p:sldId id="457" r:id="rId38"/>
    <p:sldId id="458" r:id="rId39"/>
    <p:sldId id="459" r:id="rId40"/>
    <p:sldId id="460" r:id="rId41"/>
    <p:sldId id="461" r:id="rId42"/>
    <p:sldId id="462" r:id="rId43"/>
    <p:sldId id="463" r:id="rId44"/>
    <p:sldId id="464" r:id="rId45"/>
    <p:sldId id="465" r:id="rId46"/>
    <p:sldId id="466" r:id="rId47"/>
    <p:sldId id="487" r:id="rId48"/>
    <p:sldId id="467" r:id="rId49"/>
    <p:sldId id="468" r:id="rId50"/>
    <p:sldId id="469" r:id="rId51"/>
    <p:sldId id="470" r:id="rId52"/>
    <p:sldId id="471" r:id="rId53"/>
    <p:sldId id="472" r:id="rId54"/>
    <p:sldId id="473" r:id="rId55"/>
    <p:sldId id="474" r:id="rId56"/>
    <p:sldId id="475" r:id="rId57"/>
    <p:sldId id="476" r:id="rId58"/>
    <p:sldId id="477" r:id="rId59"/>
    <p:sldId id="478" r:id="rId60"/>
    <p:sldId id="479" r:id="rId61"/>
    <p:sldId id="480" r:id="rId62"/>
    <p:sldId id="481" r:id="rId63"/>
    <p:sldId id="482" r:id="rId64"/>
    <p:sldId id="483" r:id="rId65"/>
    <p:sldId id="484" r:id="rId66"/>
    <p:sldId id="485" r:id="rId67"/>
  </p:sldIdLst>
  <p:sldSz cx="9144000" cy="6858000" type="screen4x3"/>
  <p:notesSz cx="69342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anette" initials="j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642A"/>
    <a:srgbClr val="840C4F"/>
    <a:srgbClr val="634501"/>
    <a:srgbClr val="335D65"/>
    <a:srgbClr val="9A4D23"/>
    <a:srgbClr val="735001"/>
    <a:srgbClr val="83724F"/>
    <a:srgbClr val="367C2B"/>
    <a:srgbClr val="88923E"/>
    <a:srgbClr val="CB343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916" autoAdjust="0"/>
    <p:restoredTop sz="88809" autoAdjust="0"/>
  </p:normalViewPr>
  <p:slideViewPr>
    <p:cSldViewPr>
      <p:cViewPr varScale="1">
        <p:scale>
          <a:sx n="59" d="100"/>
          <a:sy n="59" d="100"/>
        </p:scale>
        <p:origin x="-17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9A9852-0081-4000-ABE8-4B26D133B442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87366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B483893-3D30-4E7B-8B76-2B90C15202A5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54007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606F353-E35D-4124-98E2-6FA91A6C1C72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05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Sources: Morris, J. D. (1995),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“Observations: SAM: The Self-Assessment Manikin: An Efficient Cross-Cultural Measurement of Emotional Response,”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Journal of Advertising Research,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35, 63–68. Morris, J. D., C. Woo and A. J. Singh (2005), “Elaboration Likelihood Model: A Missing Intrinsic Emotional Implication,”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Journal of Targeting, Measurement and Analysis for Marketing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, 14 (October), 79–98.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83893-3D30-4E7B-8B76-2B90C15202A5}" type="slidenum">
              <a:rPr lang="en-US" altLang="en-US" smtClean="0"/>
              <a:pPr>
                <a:defRPr/>
              </a:pPr>
              <a:t>44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77421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" y="5852160"/>
            <a:ext cx="91440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 userDrawn="1"/>
        </p:nvSpPr>
        <p:spPr bwMode="auto">
          <a:xfrm>
            <a:off x="6035675" y="1782763"/>
            <a:ext cx="118745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8423"/>
          <a:stretch/>
        </p:blipFill>
        <p:spPr>
          <a:xfrm>
            <a:off x="-1" y="0"/>
            <a:ext cx="9144000" cy="32004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56894" y="1905929"/>
            <a:ext cx="4138422" cy="2304288"/>
          </a:xfrm>
        </p:spPr>
        <p:txBody>
          <a:bodyPr/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add chapter # and title</a:t>
            </a:r>
            <a:endParaRPr lang="en-US" dirty="0"/>
          </a:p>
        </p:txBody>
      </p:sp>
      <p:sp>
        <p:nvSpPr>
          <p:cNvPr id="2" name="Oval 1"/>
          <p:cNvSpPr/>
          <p:nvPr userDrawn="1"/>
        </p:nvSpPr>
        <p:spPr bwMode="auto">
          <a:xfrm>
            <a:off x="5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Oval 18"/>
          <p:cNvSpPr/>
          <p:nvPr userDrawn="1"/>
        </p:nvSpPr>
        <p:spPr bwMode="auto">
          <a:xfrm>
            <a:off x="5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Oval 19"/>
          <p:cNvSpPr/>
          <p:nvPr userDrawn="1"/>
        </p:nvSpPr>
        <p:spPr bwMode="auto">
          <a:xfrm>
            <a:off x="5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Oval 22"/>
          <p:cNvSpPr/>
          <p:nvPr userDrawn="1"/>
        </p:nvSpPr>
        <p:spPr bwMode="auto">
          <a:xfrm>
            <a:off x="22136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23"/>
          <p:cNvSpPr/>
          <p:nvPr userDrawn="1"/>
        </p:nvSpPr>
        <p:spPr bwMode="auto">
          <a:xfrm>
            <a:off x="22136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Oval 24"/>
          <p:cNvSpPr/>
          <p:nvPr userDrawn="1"/>
        </p:nvSpPr>
        <p:spPr bwMode="auto">
          <a:xfrm>
            <a:off x="22136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Oval 25"/>
          <p:cNvSpPr/>
          <p:nvPr userDrawn="1"/>
        </p:nvSpPr>
        <p:spPr bwMode="auto">
          <a:xfrm>
            <a:off x="44267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Oval 26"/>
          <p:cNvSpPr/>
          <p:nvPr userDrawn="1"/>
        </p:nvSpPr>
        <p:spPr bwMode="auto">
          <a:xfrm>
            <a:off x="44267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Oval 27"/>
          <p:cNvSpPr/>
          <p:nvPr userDrawn="1"/>
        </p:nvSpPr>
        <p:spPr bwMode="auto">
          <a:xfrm>
            <a:off x="44267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Oval 28"/>
          <p:cNvSpPr/>
          <p:nvPr userDrawn="1"/>
        </p:nvSpPr>
        <p:spPr bwMode="auto">
          <a:xfrm>
            <a:off x="66398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Oval 29"/>
          <p:cNvSpPr/>
          <p:nvPr userDrawn="1"/>
        </p:nvSpPr>
        <p:spPr bwMode="auto">
          <a:xfrm>
            <a:off x="66398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Oval 30"/>
          <p:cNvSpPr/>
          <p:nvPr userDrawn="1"/>
        </p:nvSpPr>
        <p:spPr bwMode="auto">
          <a:xfrm>
            <a:off x="66398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Oval 31"/>
          <p:cNvSpPr/>
          <p:nvPr userDrawn="1"/>
        </p:nvSpPr>
        <p:spPr bwMode="auto">
          <a:xfrm>
            <a:off x="88529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Oval 32"/>
          <p:cNvSpPr/>
          <p:nvPr userDrawn="1"/>
        </p:nvSpPr>
        <p:spPr bwMode="auto">
          <a:xfrm>
            <a:off x="88529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Oval 33"/>
          <p:cNvSpPr/>
          <p:nvPr userDrawn="1"/>
        </p:nvSpPr>
        <p:spPr bwMode="auto">
          <a:xfrm>
            <a:off x="88529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Oval 34"/>
          <p:cNvSpPr/>
          <p:nvPr userDrawn="1"/>
        </p:nvSpPr>
        <p:spPr bwMode="auto">
          <a:xfrm>
            <a:off x="110661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Oval 35"/>
          <p:cNvSpPr/>
          <p:nvPr userDrawn="1"/>
        </p:nvSpPr>
        <p:spPr bwMode="auto">
          <a:xfrm>
            <a:off x="110661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Oval 36"/>
          <p:cNvSpPr/>
          <p:nvPr userDrawn="1"/>
        </p:nvSpPr>
        <p:spPr bwMode="auto">
          <a:xfrm>
            <a:off x="110661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Oval 37"/>
          <p:cNvSpPr/>
          <p:nvPr userDrawn="1"/>
        </p:nvSpPr>
        <p:spPr bwMode="auto">
          <a:xfrm>
            <a:off x="1327922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Oval 38"/>
          <p:cNvSpPr/>
          <p:nvPr userDrawn="1"/>
        </p:nvSpPr>
        <p:spPr bwMode="auto">
          <a:xfrm>
            <a:off x="1327922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Oval 39"/>
          <p:cNvSpPr/>
          <p:nvPr userDrawn="1"/>
        </p:nvSpPr>
        <p:spPr bwMode="auto">
          <a:xfrm>
            <a:off x="1327922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Oval 61"/>
          <p:cNvSpPr/>
          <p:nvPr userDrawn="1"/>
        </p:nvSpPr>
        <p:spPr bwMode="auto">
          <a:xfrm>
            <a:off x="1549234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Oval 62"/>
          <p:cNvSpPr/>
          <p:nvPr userDrawn="1"/>
        </p:nvSpPr>
        <p:spPr bwMode="auto">
          <a:xfrm>
            <a:off x="1549234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Oval 63"/>
          <p:cNvSpPr/>
          <p:nvPr userDrawn="1"/>
        </p:nvSpPr>
        <p:spPr bwMode="auto">
          <a:xfrm>
            <a:off x="1549234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Oval 64"/>
          <p:cNvSpPr/>
          <p:nvPr userDrawn="1"/>
        </p:nvSpPr>
        <p:spPr bwMode="auto">
          <a:xfrm>
            <a:off x="1770546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Oval 65"/>
          <p:cNvSpPr/>
          <p:nvPr userDrawn="1"/>
        </p:nvSpPr>
        <p:spPr bwMode="auto">
          <a:xfrm>
            <a:off x="1770546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Oval 66"/>
          <p:cNvSpPr/>
          <p:nvPr userDrawn="1"/>
        </p:nvSpPr>
        <p:spPr bwMode="auto">
          <a:xfrm>
            <a:off x="1770546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Oval 67"/>
          <p:cNvSpPr/>
          <p:nvPr userDrawn="1"/>
        </p:nvSpPr>
        <p:spPr bwMode="auto">
          <a:xfrm>
            <a:off x="1991858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Oval 68"/>
          <p:cNvSpPr/>
          <p:nvPr userDrawn="1"/>
        </p:nvSpPr>
        <p:spPr bwMode="auto">
          <a:xfrm>
            <a:off x="1991858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Oval 69"/>
          <p:cNvSpPr/>
          <p:nvPr userDrawn="1"/>
        </p:nvSpPr>
        <p:spPr bwMode="auto">
          <a:xfrm>
            <a:off x="1991858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Oval 70"/>
          <p:cNvSpPr/>
          <p:nvPr userDrawn="1"/>
        </p:nvSpPr>
        <p:spPr bwMode="auto">
          <a:xfrm>
            <a:off x="2213170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Oval 71"/>
          <p:cNvSpPr/>
          <p:nvPr userDrawn="1"/>
        </p:nvSpPr>
        <p:spPr bwMode="auto">
          <a:xfrm>
            <a:off x="2213170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Oval 72"/>
          <p:cNvSpPr/>
          <p:nvPr userDrawn="1"/>
        </p:nvSpPr>
        <p:spPr bwMode="auto">
          <a:xfrm>
            <a:off x="2213170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Oval 73"/>
          <p:cNvSpPr/>
          <p:nvPr userDrawn="1"/>
        </p:nvSpPr>
        <p:spPr bwMode="auto">
          <a:xfrm>
            <a:off x="2434482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Oval 74"/>
          <p:cNvSpPr/>
          <p:nvPr userDrawn="1"/>
        </p:nvSpPr>
        <p:spPr bwMode="auto">
          <a:xfrm>
            <a:off x="2434482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Oval 75"/>
          <p:cNvSpPr/>
          <p:nvPr userDrawn="1"/>
        </p:nvSpPr>
        <p:spPr bwMode="auto">
          <a:xfrm>
            <a:off x="2434482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Oval 76"/>
          <p:cNvSpPr/>
          <p:nvPr userDrawn="1"/>
        </p:nvSpPr>
        <p:spPr bwMode="auto">
          <a:xfrm>
            <a:off x="2655794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Oval 77"/>
          <p:cNvSpPr/>
          <p:nvPr userDrawn="1"/>
        </p:nvSpPr>
        <p:spPr bwMode="auto">
          <a:xfrm>
            <a:off x="2655794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Oval 78"/>
          <p:cNvSpPr/>
          <p:nvPr userDrawn="1"/>
        </p:nvSpPr>
        <p:spPr bwMode="auto">
          <a:xfrm>
            <a:off x="2655794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Oval 79"/>
          <p:cNvSpPr/>
          <p:nvPr userDrawn="1"/>
        </p:nvSpPr>
        <p:spPr bwMode="auto">
          <a:xfrm>
            <a:off x="2877106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Oval 80"/>
          <p:cNvSpPr/>
          <p:nvPr userDrawn="1"/>
        </p:nvSpPr>
        <p:spPr bwMode="auto">
          <a:xfrm>
            <a:off x="2877106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Oval 81"/>
          <p:cNvSpPr/>
          <p:nvPr userDrawn="1"/>
        </p:nvSpPr>
        <p:spPr bwMode="auto">
          <a:xfrm>
            <a:off x="2877106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Oval 82"/>
          <p:cNvSpPr/>
          <p:nvPr userDrawn="1"/>
        </p:nvSpPr>
        <p:spPr bwMode="auto">
          <a:xfrm>
            <a:off x="3098418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Oval 83"/>
          <p:cNvSpPr/>
          <p:nvPr userDrawn="1"/>
        </p:nvSpPr>
        <p:spPr bwMode="auto">
          <a:xfrm>
            <a:off x="3098418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Oval 84"/>
          <p:cNvSpPr/>
          <p:nvPr userDrawn="1"/>
        </p:nvSpPr>
        <p:spPr bwMode="auto">
          <a:xfrm>
            <a:off x="3098418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Oval 85"/>
          <p:cNvSpPr/>
          <p:nvPr userDrawn="1"/>
        </p:nvSpPr>
        <p:spPr bwMode="auto">
          <a:xfrm>
            <a:off x="3319730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Oval 86"/>
          <p:cNvSpPr/>
          <p:nvPr userDrawn="1"/>
        </p:nvSpPr>
        <p:spPr bwMode="auto">
          <a:xfrm>
            <a:off x="3319730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Oval 87"/>
          <p:cNvSpPr/>
          <p:nvPr userDrawn="1"/>
        </p:nvSpPr>
        <p:spPr bwMode="auto">
          <a:xfrm>
            <a:off x="3319730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Oval 88"/>
          <p:cNvSpPr/>
          <p:nvPr userDrawn="1"/>
        </p:nvSpPr>
        <p:spPr bwMode="auto">
          <a:xfrm>
            <a:off x="3541042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Oval 89"/>
          <p:cNvSpPr/>
          <p:nvPr userDrawn="1"/>
        </p:nvSpPr>
        <p:spPr bwMode="auto">
          <a:xfrm>
            <a:off x="3541042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Oval 90"/>
          <p:cNvSpPr/>
          <p:nvPr userDrawn="1"/>
        </p:nvSpPr>
        <p:spPr bwMode="auto">
          <a:xfrm>
            <a:off x="3541042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Oval 91"/>
          <p:cNvSpPr/>
          <p:nvPr userDrawn="1"/>
        </p:nvSpPr>
        <p:spPr bwMode="auto">
          <a:xfrm>
            <a:off x="3762354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Oval 92"/>
          <p:cNvSpPr/>
          <p:nvPr userDrawn="1"/>
        </p:nvSpPr>
        <p:spPr bwMode="auto">
          <a:xfrm>
            <a:off x="3762354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Oval 93"/>
          <p:cNvSpPr/>
          <p:nvPr userDrawn="1"/>
        </p:nvSpPr>
        <p:spPr bwMode="auto">
          <a:xfrm>
            <a:off x="3762354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Oval 94"/>
          <p:cNvSpPr/>
          <p:nvPr userDrawn="1"/>
        </p:nvSpPr>
        <p:spPr bwMode="auto">
          <a:xfrm>
            <a:off x="3983666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Oval 95"/>
          <p:cNvSpPr/>
          <p:nvPr userDrawn="1"/>
        </p:nvSpPr>
        <p:spPr bwMode="auto">
          <a:xfrm>
            <a:off x="3983666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Oval 96"/>
          <p:cNvSpPr/>
          <p:nvPr userDrawn="1"/>
        </p:nvSpPr>
        <p:spPr bwMode="auto">
          <a:xfrm>
            <a:off x="3983666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Oval 97"/>
          <p:cNvSpPr/>
          <p:nvPr userDrawn="1"/>
        </p:nvSpPr>
        <p:spPr bwMode="auto">
          <a:xfrm>
            <a:off x="4204978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Oval 98"/>
          <p:cNvSpPr/>
          <p:nvPr userDrawn="1"/>
        </p:nvSpPr>
        <p:spPr bwMode="auto">
          <a:xfrm>
            <a:off x="4204978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Oval 99"/>
          <p:cNvSpPr/>
          <p:nvPr userDrawn="1"/>
        </p:nvSpPr>
        <p:spPr bwMode="auto">
          <a:xfrm>
            <a:off x="4204978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Oval 100"/>
          <p:cNvSpPr/>
          <p:nvPr userDrawn="1"/>
        </p:nvSpPr>
        <p:spPr bwMode="auto">
          <a:xfrm>
            <a:off x="4426290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Oval 101"/>
          <p:cNvSpPr/>
          <p:nvPr userDrawn="1"/>
        </p:nvSpPr>
        <p:spPr bwMode="auto">
          <a:xfrm>
            <a:off x="4426290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Oval 102"/>
          <p:cNvSpPr/>
          <p:nvPr userDrawn="1"/>
        </p:nvSpPr>
        <p:spPr bwMode="auto">
          <a:xfrm>
            <a:off x="4426290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Oval 103"/>
          <p:cNvSpPr/>
          <p:nvPr userDrawn="1"/>
        </p:nvSpPr>
        <p:spPr bwMode="auto">
          <a:xfrm>
            <a:off x="4647602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Oval 104"/>
          <p:cNvSpPr/>
          <p:nvPr userDrawn="1"/>
        </p:nvSpPr>
        <p:spPr bwMode="auto">
          <a:xfrm>
            <a:off x="4647602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Oval 105"/>
          <p:cNvSpPr/>
          <p:nvPr userDrawn="1"/>
        </p:nvSpPr>
        <p:spPr bwMode="auto">
          <a:xfrm>
            <a:off x="4647602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Oval 106"/>
          <p:cNvSpPr/>
          <p:nvPr userDrawn="1"/>
        </p:nvSpPr>
        <p:spPr bwMode="auto">
          <a:xfrm>
            <a:off x="4868914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Oval 107"/>
          <p:cNvSpPr/>
          <p:nvPr userDrawn="1"/>
        </p:nvSpPr>
        <p:spPr bwMode="auto">
          <a:xfrm>
            <a:off x="4868914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Oval 108"/>
          <p:cNvSpPr/>
          <p:nvPr userDrawn="1"/>
        </p:nvSpPr>
        <p:spPr bwMode="auto">
          <a:xfrm>
            <a:off x="4868914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Oval 109"/>
          <p:cNvSpPr/>
          <p:nvPr userDrawn="1"/>
        </p:nvSpPr>
        <p:spPr bwMode="auto">
          <a:xfrm>
            <a:off x="5090226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Oval 110"/>
          <p:cNvSpPr/>
          <p:nvPr userDrawn="1"/>
        </p:nvSpPr>
        <p:spPr bwMode="auto">
          <a:xfrm>
            <a:off x="5090226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Oval 111"/>
          <p:cNvSpPr/>
          <p:nvPr userDrawn="1"/>
        </p:nvSpPr>
        <p:spPr bwMode="auto">
          <a:xfrm>
            <a:off x="5090226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Oval 112"/>
          <p:cNvSpPr/>
          <p:nvPr userDrawn="1"/>
        </p:nvSpPr>
        <p:spPr bwMode="auto">
          <a:xfrm>
            <a:off x="5311538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Oval 113"/>
          <p:cNvSpPr/>
          <p:nvPr userDrawn="1"/>
        </p:nvSpPr>
        <p:spPr bwMode="auto">
          <a:xfrm>
            <a:off x="5311538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Oval 114"/>
          <p:cNvSpPr/>
          <p:nvPr userDrawn="1"/>
        </p:nvSpPr>
        <p:spPr bwMode="auto">
          <a:xfrm>
            <a:off x="5311538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Oval 115"/>
          <p:cNvSpPr/>
          <p:nvPr userDrawn="1"/>
        </p:nvSpPr>
        <p:spPr bwMode="auto">
          <a:xfrm>
            <a:off x="5532850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Oval 116"/>
          <p:cNvSpPr/>
          <p:nvPr userDrawn="1"/>
        </p:nvSpPr>
        <p:spPr bwMode="auto">
          <a:xfrm>
            <a:off x="5532850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Oval 117"/>
          <p:cNvSpPr/>
          <p:nvPr userDrawn="1"/>
        </p:nvSpPr>
        <p:spPr bwMode="auto">
          <a:xfrm>
            <a:off x="5532850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Oval 118"/>
          <p:cNvSpPr/>
          <p:nvPr userDrawn="1"/>
        </p:nvSpPr>
        <p:spPr bwMode="auto">
          <a:xfrm>
            <a:off x="5754162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Oval 119"/>
          <p:cNvSpPr/>
          <p:nvPr userDrawn="1"/>
        </p:nvSpPr>
        <p:spPr bwMode="auto">
          <a:xfrm>
            <a:off x="5754162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Oval 120"/>
          <p:cNvSpPr/>
          <p:nvPr userDrawn="1"/>
        </p:nvSpPr>
        <p:spPr bwMode="auto">
          <a:xfrm>
            <a:off x="5754162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Oval 121"/>
          <p:cNvSpPr/>
          <p:nvPr userDrawn="1"/>
        </p:nvSpPr>
        <p:spPr bwMode="auto">
          <a:xfrm>
            <a:off x="5975474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Oval 122"/>
          <p:cNvSpPr/>
          <p:nvPr userDrawn="1"/>
        </p:nvSpPr>
        <p:spPr bwMode="auto">
          <a:xfrm>
            <a:off x="5975474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Oval 123"/>
          <p:cNvSpPr/>
          <p:nvPr userDrawn="1"/>
        </p:nvSpPr>
        <p:spPr bwMode="auto">
          <a:xfrm>
            <a:off x="5975474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Oval 124"/>
          <p:cNvSpPr/>
          <p:nvPr userDrawn="1"/>
        </p:nvSpPr>
        <p:spPr bwMode="auto">
          <a:xfrm>
            <a:off x="6196786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Oval 125"/>
          <p:cNvSpPr/>
          <p:nvPr userDrawn="1"/>
        </p:nvSpPr>
        <p:spPr bwMode="auto">
          <a:xfrm>
            <a:off x="6196786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Oval 126"/>
          <p:cNvSpPr/>
          <p:nvPr userDrawn="1"/>
        </p:nvSpPr>
        <p:spPr bwMode="auto">
          <a:xfrm>
            <a:off x="6196786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Oval 127"/>
          <p:cNvSpPr/>
          <p:nvPr userDrawn="1"/>
        </p:nvSpPr>
        <p:spPr bwMode="auto">
          <a:xfrm>
            <a:off x="6418098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Oval 128"/>
          <p:cNvSpPr/>
          <p:nvPr userDrawn="1"/>
        </p:nvSpPr>
        <p:spPr bwMode="auto">
          <a:xfrm>
            <a:off x="6418098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Oval 129"/>
          <p:cNvSpPr/>
          <p:nvPr userDrawn="1"/>
        </p:nvSpPr>
        <p:spPr bwMode="auto">
          <a:xfrm>
            <a:off x="6418098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Oval 130"/>
          <p:cNvSpPr/>
          <p:nvPr userDrawn="1"/>
        </p:nvSpPr>
        <p:spPr bwMode="auto">
          <a:xfrm>
            <a:off x="6639410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Oval 131"/>
          <p:cNvSpPr/>
          <p:nvPr userDrawn="1"/>
        </p:nvSpPr>
        <p:spPr bwMode="auto">
          <a:xfrm>
            <a:off x="6639410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Oval 132"/>
          <p:cNvSpPr/>
          <p:nvPr userDrawn="1"/>
        </p:nvSpPr>
        <p:spPr bwMode="auto">
          <a:xfrm>
            <a:off x="6639410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Oval 133"/>
          <p:cNvSpPr/>
          <p:nvPr userDrawn="1"/>
        </p:nvSpPr>
        <p:spPr bwMode="auto">
          <a:xfrm>
            <a:off x="6860722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Oval 134"/>
          <p:cNvSpPr/>
          <p:nvPr userDrawn="1"/>
        </p:nvSpPr>
        <p:spPr bwMode="auto">
          <a:xfrm>
            <a:off x="6860722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Oval 135"/>
          <p:cNvSpPr/>
          <p:nvPr userDrawn="1"/>
        </p:nvSpPr>
        <p:spPr bwMode="auto">
          <a:xfrm>
            <a:off x="6860722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Oval 136"/>
          <p:cNvSpPr/>
          <p:nvPr userDrawn="1"/>
        </p:nvSpPr>
        <p:spPr bwMode="auto">
          <a:xfrm>
            <a:off x="7082034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Oval 137"/>
          <p:cNvSpPr/>
          <p:nvPr userDrawn="1"/>
        </p:nvSpPr>
        <p:spPr bwMode="auto">
          <a:xfrm>
            <a:off x="7082034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Oval 138"/>
          <p:cNvSpPr/>
          <p:nvPr userDrawn="1"/>
        </p:nvSpPr>
        <p:spPr bwMode="auto">
          <a:xfrm>
            <a:off x="7082034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Oval 139"/>
          <p:cNvSpPr/>
          <p:nvPr userDrawn="1"/>
        </p:nvSpPr>
        <p:spPr bwMode="auto">
          <a:xfrm>
            <a:off x="7303346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Oval 140"/>
          <p:cNvSpPr/>
          <p:nvPr userDrawn="1"/>
        </p:nvSpPr>
        <p:spPr bwMode="auto">
          <a:xfrm>
            <a:off x="7303346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Oval 141"/>
          <p:cNvSpPr/>
          <p:nvPr userDrawn="1"/>
        </p:nvSpPr>
        <p:spPr bwMode="auto">
          <a:xfrm>
            <a:off x="7303346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Oval 142"/>
          <p:cNvSpPr/>
          <p:nvPr userDrawn="1"/>
        </p:nvSpPr>
        <p:spPr bwMode="auto">
          <a:xfrm>
            <a:off x="752465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Oval 143"/>
          <p:cNvSpPr/>
          <p:nvPr userDrawn="1"/>
        </p:nvSpPr>
        <p:spPr bwMode="auto">
          <a:xfrm>
            <a:off x="752465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Oval 144"/>
          <p:cNvSpPr/>
          <p:nvPr userDrawn="1"/>
        </p:nvSpPr>
        <p:spPr bwMode="auto">
          <a:xfrm>
            <a:off x="752465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6" name="Oval 145"/>
          <p:cNvSpPr/>
          <p:nvPr userDrawn="1"/>
        </p:nvSpPr>
        <p:spPr bwMode="auto">
          <a:xfrm>
            <a:off x="774597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Oval 146"/>
          <p:cNvSpPr/>
          <p:nvPr userDrawn="1"/>
        </p:nvSpPr>
        <p:spPr bwMode="auto">
          <a:xfrm>
            <a:off x="774597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Oval 147"/>
          <p:cNvSpPr/>
          <p:nvPr userDrawn="1"/>
        </p:nvSpPr>
        <p:spPr bwMode="auto">
          <a:xfrm>
            <a:off x="774597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Oval 148"/>
          <p:cNvSpPr/>
          <p:nvPr userDrawn="1"/>
        </p:nvSpPr>
        <p:spPr bwMode="auto">
          <a:xfrm>
            <a:off x="796728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Oval 149"/>
          <p:cNvSpPr/>
          <p:nvPr userDrawn="1"/>
        </p:nvSpPr>
        <p:spPr bwMode="auto">
          <a:xfrm>
            <a:off x="796728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Oval 150"/>
          <p:cNvSpPr/>
          <p:nvPr userDrawn="1"/>
        </p:nvSpPr>
        <p:spPr bwMode="auto">
          <a:xfrm>
            <a:off x="796728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Oval 151"/>
          <p:cNvSpPr/>
          <p:nvPr userDrawn="1"/>
        </p:nvSpPr>
        <p:spPr bwMode="auto">
          <a:xfrm>
            <a:off x="818859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Oval 152"/>
          <p:cNvSpPr/>
          <p:nvPr userDrawn="1"/>
        </p:nvSpPr>
        <p:spPr bwMode="auto">
          <a:xfrm>
            <a:off x="818859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Oval 153"/>
          <p:cNvSpPr/>
          <p:nvPr userDrawn="1"/>
        </p:nvSpPr>
        <p:spPr bwMode="auto">
          <a:xfrm>
            <a:off x="818859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Oval 154"/>
          <p:cNvSpPr/>
          <p:nvPr userDrawn="1"/>
        </p:nvSpPr>
        <p:spPr bwMode="auto">
          <a:xfrm>
            <a:off x="840990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" name="Oval 155"/>
          <p:cNvSpPr/>
          <p:nvPr userDrawn="1"/>
        </p:nvSpPr>
        <p:spPr bwMode="auto">
          <a:xfrm>
            <a:off x="840990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7" name="Oval 156"/>
          <p:cNvSpPr/>
          <p:nvPr userDrawn="1"/>
        </p:nvSpPr>
        <p:spPr bwMode="auto">
          <a:xfrm>
            <a:off x="840990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8" name="Oval 157"/>
          <p:cNvSpPr/>
          <p:nvPr userDrawn="1"/>
        </p:nvSpPr>
        <p:spPr bwMode="auto">
          <a:xfrm>
            <a:off x="863121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Oval 158"/>
          <p:cNvSpPr/>
          <p:nvPr userDrawn="1"/>
        </p:nvSpPr>
        <p:spPr bwMode="auto">
          <a:xfrm>
            <a:off x="863121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Oval 159"/>
          <p:cNvSpPr/>
          <p:nvPr userDrawn="1"/>
        </p:nvSpPr>
        <p:spPr bwMode="auto">
          <a:xfrm>
            <a:off x="863121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1" name="Oval 160"/>
          <p:cNvSpPr/>
          <p:nvPr userDrawn="1"/>
        </p:nvSpPr>
        <p:spPr bwMode="auto">
          <a:xfrm>
            <a:off x="885253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Oval 161"/>
          <p:cNvSpPr/>
          <p:nvPr userDrawn="1"/>
        </p:nvSpPr>
        <p:spPr bwMode="auto">
          <a:xfrm>
            <a:off x="885253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3" name="Oval 162"/>
          <p:cNvSpPr/>
          <p:nvPr userDrawn="1"/>
        </p:nvSpPr>
        <p:spPr bwMode="auto">
          <a:xfrm>
            <a:off x="885253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" name="Oval 163"/>
          <p:cNvSpPr/>
          <p:nvPr userDrawn="1"/>
        </p:nvSpPr>
        <p:spPr bwMode="auto">
          <a:xfrm>
            <a:off x="907384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5" name="Oval 164"/>
          <p:cNvSpPr/>
          <p:nvPr userDrawn="1"/>
        </p:nvSpPr>
        <p:spPr bwMode="auto">
          <a:xfrm>
            <a:off x="907384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6" name="Oval 165"/>
          <p:cNvSpPr/>
          <p:nvPr userDrawn="1"/>
        </p:nvSpPr>
        <p:spPr bwMode="auto">
          <a:xfrm>
            <a:off x="907384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41152" y="6421723"/>
            <a:ext cx="826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</a:p>
        </p:txBody>
      </p:sp>
      <p:pic>
        <p:nvPicPr>
          <p:cNvPr id="167" name="Picture 16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062" y="874094"/>
            <a:ext cx="3400304" cy="42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7607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570643"/>
            <a:ext cx="8102600" cy="4510088"/>
          </a:xfrm>
        </p:spPr>
        <p:txBody>
          <a:bodyPr/>
          <a:lstStyle>
            <a:lvl1pPr marL="461963" indent="-461963">
              <a:buClr>
                <a:srgbClr val="008080"/>
              </a:buClr>
              <a:buFont typeface="+mj-lt"/>
              <a:buAutoNum type="arabicPeriod"/>
              <a:defRPr sz="2400">
                <a:solidFill>
                  <a:srgbClr val="008080"/>
                </a:solidFill>
              </a:defRPr>
            </a:lvl1pPr>
            <a:lvl2pPr>
              <a:buClr>
                <a:srgbClr val="008080"/>
              </a:buClr>
              <a:defRPr>
                <a:solidFill>
                  <a:srgbClr val="008080"/>
                </a:solidFill>
              </a:defRPr>
            </a:lvl2pPr>
            <a:lvl3pPr>
              <a:buClr>
                <a:srgbClr val="008080"/>
              </a:buClr>
              <a:defRPr>
                <a:solidFill>
                  <a:srgbClr val="008080"/>
                </a:solidFill>
              </a:defRPr>
            </a:lvl3pPr>
            <a:lvl4pPr>
              <a:buClr>
                <a:srgbClr val="008080"/>
              </a:buClr>
              <a:defRPr>
                <a:solidFill>
                  <a:srgbClr val="008080"/>
                </a:solidFill>
              </a:defRPr>
            </a:lvl4pPr>
            <a:lvl5pPr>
              <a:buClr>
                <a:srgbClr val="008080"/>
              </a:buClr>
              <a:defRPr>
                <a:solidFill>
                  <a:srgbClr val="00808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544513" y="1051586"/>
            <a:ext cx="8324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 dirty="0"/>
              <a:t>After studying this chapter, you should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>
          <a:xfrm>
            <a:off x="523875" y="411163"/>
            <a:ext cx="8077200" cy="592137"/>
          </a:xfrm>
          <a:gradFill rotWithShape="1">
            <a:gsLst>
              <a:gs pos="0">
                <a:srgbClr val="B2B2B2">
                  <a:gamma/>
                  <a:shade val="46275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LEARNING  OUTCOMES</a:t>
            </a:r>
          </a:p>
        </p:txBody>
      </p:sp>
    </p:spTree>
    <p:extLst>
      <p:ext uri="{BB962C8B-B14F-4D97-AF65-F5344CB8AC3E}">
        <p14:creationId xmlns:p14="http://schemas.microsoft.com/office/powerpoint/2010/main" xmlns="" val="206019460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512763"/>
            <a:ext cx="8102600" cy="3365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1.</a:t>
            </a: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A Summary of the Scientific Method</a:t>
            </a:r>
          </a:p>
        </p:txBody>
      </p:sp>
    </p:spTree>
    <p:extLst>
      <p:ext uri="{BB962C8B-B14F-4D97-AF65-F5344CB8AC3E}">
        <p14:creationId xmlns:p14="http://schemas.microsoft.com/office/powerpoint/2010/main" xmlns="" val="3905595770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20"/>
            <a:ext cx="8102600" cy="45719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7268020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33575423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BB9D097-4C5C-417C-B097-C6B81CA15357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98325318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5537931-4260-4B6B-A3A7-1D7190C9A38E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17577874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9FE24D5-8D74-4CD1-985E-26CC2917080D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61680664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523875" y="4572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66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235075"/>
            <a:ext cx="810260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853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446838"/>
            <a:ext cx="7421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b="1"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85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54763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D6C49FDD-8038-4201-872D-15D00067EA40}" type="slidenum">
              <a:rPr lang="en-US" altLang="en-US">
                <a:cs typeface="+mn-cs"/>
              </a:rPr>
              <a:pPr>
                <a:defRPr/>
              </a:pPr>
              <a:t>‹N°›</a:t>
            </a:fld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589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9pPr>
    </p:titleStyle>
    <p:bodyStyle>
      <a:lvl1pPr marL="222250" indent="-2222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Char char="•"/>
        <a:defRPr sz="28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25475" indent="-284163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SzPct val="90000"/>
        <a:buFont typeface="Wingdings" panose="05000000000000000000" pitchFamily="2" charset="2"/>
        <a:buChar char="Ø"/>
        <a:defRPr sz="2400" kern="1200">
          <a:solidFill>
            <a:srgbClr val="9966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974725" indent="-2349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75000"/>
        <a:buFont typeface="Wingdings" panose="05000000000000000000" pitchFamily="2" charset="2"/>
        <a:buChar char="v"/>
        <a:defRPr sz="2000" kern="12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31127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165735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Chapter 10</a:t>
            </a:r>
          </a:p>
          <a:p>
            <a:r>
              <a:rPr lang="en-US" altLang="en-US" dirty="0">
                <a:effectLst/>
              </a:rPr>
              <a:t>Measurement and Attitude Scaling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Scale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because it determines the mathematical comparisons that are allowed</a:t>
            </a:r>
          </a:p>
          <a:p>
            <a:r>
              <a:rPr lang="en-US" dirty="0" smtClean="0"/>
              <a:t>The four levels of scale measurement </a:t>
            </a:r>
          </a:p>
          <a:p>
            <a:pPr lvl="1"/>
            <a:r>
              <a:rPr lang="en-US" dirty="0" smtClean="0"/>
              <a:t>Nominal</a:t>
            </a:r>
          </a:p>
          <a:p>
            <a:pPr lvl="1"/>
            <a:r>
              <a:rPr lang="en-US" dirty="0" smtClean="0"/>
              <a:t>Ordinal</a:t>
            </a:r>
          </a:p>
          <a:p>
            <a:pPr lvl="1"/>
            <a:r>
              <a:rPr lang="en-US" dirty="0" smtClean="0"/>
              <a:t>Interval</a:t>
            </a:r>
          </a:p>
          <a:p>
            <a:pPr lvl="1"/>
            <a:r>
              <a:rPr lang="en-US" dirty="0" smtClean="0"/>
              <a:t>Ratio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61108523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Nominal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 the simplest type of scale and assign a value to an object for identification or classification purposes</a:t>
            </a:r>
          </a:p>
          <a:p>
            <a:pPr lvl="1"/>
            <a:r>
              <a:rPr lang="en-US" dirty="0" smtClean="0"/>
              <a:t>The value can be but does not have to be a number since no quantities are being represented</a:t>
            </a:r>
          </a:p>
          <a:p>
            <a:pPr lvl="1"/>
            <a:r>
              <a:rPr lang="en-US" dirty="0" smtClean="0"/>
              <a:t>A qualitative scale</a:t>
            </a:r>
          </a:p>
          <a:p>
            <a:pPr lvl="1"/>
            <a:r>
              <a:rPr lang="en-US" dirty="0" smtClean="0"/>
              <a:t>Useful even though they can be considered elementary</a:t>
            </a:r>
          </a:p>
          <a:p>
            <a:pPr lvl="1"/>
            <a:r>
              <a:rPr lang="en-US" dirty="0" smtClean="0"/>
              <a:t>Marketing researchers use nominal scales quite often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8127683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Nominal Scales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Arbitrary in the sense that each label can be assigned to any of the categories without introducing error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Uniform numbers</a:t>
            </a:r>
          </a:p>
          <a:p>
            <a:pPr lvl="1"/>
            <a:r>
              <a:rPr lang="en-US" dirty="0" smtClean="0"/>
              <a:t>Airport terminals</a:t>
            </a:r>
          </a:p>
          <a:p>
            <a:pPr lvl="1"/>
            <a:r>
              <a:rPr lang="en-US" dirty="0" smtClean="0"/>
              <a:t>School bus numbers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8985408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Ordinal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nominal properties</a:t>
            </a:r>
          </a:p>
          <a:p>
            <a:r>
              <a:rPr lang="en-US" dirty="0" smtClean="0"/>
              <a:t>Allow things to be arranged based on how much of some concept they possess</a:t>
            </a:r>
          </a:p>
          <a:p>
            <a:r>
              <a:rPr lang="en-US" dirty="0" smtClean="0"/>
              <a:t>Include ranking scales</a:t>
            </a:r>
          </a:p>
          <a:p>
            <a:r>
              <a:rPr lang="en-US" dirty="0" smtClean="0"/>
              <a:t>Are somewhat arbitrary</a:t>
            </a:r>
          </a:p>
          <a:p>
            <a:r>
              <a:rPr lang="en-US" dirty="0" smtClean="0"/>
              <a:t>Example: “win,” “place,” and “show” in a horse race tells which horse was first, second, and third, but does not tell by how much a horse won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79233352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14</a:t>
            </a:fld>
            <a:endParaRPr lang="en-US" altLang="en-US" dirty="0"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0290" y="960147"/>
            <a:ext cx="5743421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02952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10.2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Nominal, Ordinal, Interval, and Ratio Scales Provide Different Information </a:t>
            </a:r>
          </a:p>
        </p:txBody>
      </p:sp>
    </p:spTree>
    <p:extLst>
      <p:ext uri="{BB962C8B-B14F-4D97-AF65-F5344CB8AC3E}">
        <p14:creationId xmlns:p14="http://schemas.microsoft.com/office/powerpoint/2010/main" xmlns="" val="39605203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Interval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both nominal and ordinal properties</a:t>
            </a:r>
          </a:p>
          <a:p>
            <a:r>
              <a:rPr lang="en-US" dirty="0" smtClean="0"/>
              <a:t>Capture information about differences in quantities of a concept</a:t>
            </a:r>
          </a:p>
          <a:p>
            <a:pPr lvl="1"/>
            <a:r>
              <a:rPr lang="en-US" dirty="0" smtClean="0"/>
              <a:t>Classic example: Fahrenheit temperature scale:</a:t>
            </a:r>
          </a:p>
          <a:p>
            <a:pPr lvl="2"/>
            <a:r>
              <a:rPr lang="en-US" dirty="0" smtClean="0"/>
              <a:t>80 degrees is hotter than 40 degrees</a:t>
            </a:r>
          </a:p>
          <a:p>
            <a:pPr lvl="2"/>
            <a:r>
              <a:rPr lang="en-US" dirty="0" smtClean="0"/>
              <a:t>One cannot conclude that the 40° is twice as cold as 80° </a:t>
            </a:r>
          </a:p>
          <a:p>
            <a:pPr lvl="2"/>
            <a:r>
              <a:rPr lang="en-US" dirty="0" smtClean="0"/>
              <a:t>Illustration: convert the temperatures to the Celsius scale </a:t>
            </a:r>
            <a:br>
              <a:rPr lang="en-US" dirty="0" smtClean="0"/>
            </a:br>
            <a:r>
              <a:rPr lang="en-US" dirty="0" smtClean="0"/>
              <a:t>80° F = 26.7° C and 40° F = 4.4° C.</a:t>
            </a:r>
          </a:p>
          <a:p>
            <a:r>
              <a:rPr lang="en-US" dirty="0" smtClean="0"/>
              <a:t>Do not exactly represent some phenomenon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132980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Represents the highest form of measurement</a:t>
            </a:r>
          </a:p>
          <a:p>
            <a:pPr lvl="1"/>
            <a:r>
              <a:rPr lang="en-US" dirty="0" smtClean="0"/>
              <a:t>Have all the properties of interval scales with the additional attribute of representing absolute quantities</a:t>
            </a:r>
          </a:p>
          <a:p>
            <a:r>
              <a:rPr lang="en-US" dirty="0" smtClean="0"/>
              <a:t>Represent absolute meaning</a:t>
            </a:r>
          </a:p>
          <a:p>
            <a:r>
              <a:rPr lang="en-US" dirty="0" smtClean="0"/>
              <a:t>Provide iconic measurement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2908718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 Scales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Zero, therefore, has meaning in that it represents an absence of some concept</a:t>
            </a:r>
          </a:p>
          <a:p>
            <a:pPr lvl="1"/>
            <a:r>
              <a:rPr lang="en-US" dirty="0" smtClean="0"/>
              <a:t>An absolute zero is a defining characteristic in determining between ratio and interval scales</a:t>
            </a:r>
          </a:p>
          <a:p>
            <a:pPr lvl="1"/>
            <a:r>
              <a:rPr lang="en-US" dirty="0" smtClean="0"/>
              <a:t>For example, money is a way to measure economic value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667442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18</a:t>
            </a:fld>
            <a:endParaRPr lang="en-US" altLang="en-US" dirty="0"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5601"/>
          <a:stretch/>
        </p:blipFill>
        <p:spPr bwMode="auto">
          <a:xfrm>
            <a:off x="457200" y="1582046"/>
            <a:ext cx="8229600" cy="413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10.3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Facts About the Four Levels of Scales</a:t>
            </a:r>
          </a:p>
        </p:txBody>
      </p:sp>
    </p:spTree>
    <p:extLst>
      <p:ext uri="{BB962C8B-B14F-4D97-AF65-F5344CB8AC3E}">
        <p14:creationId xmlns:p14="http://schemas.microsoft.com/office/powerpoint/2010/main" xmlns="" val="48247683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19</a:t>
            </a:fld>
            <a:endParaRPr lang="en-US" altLang="en-US" dirty="0"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1570854"/>
            <a:ext cx="8229600" cy="4144121"/>
            <a:chOff x="731562" y="1744207"/>
            <a:chExt cx="8229600" cy="414412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4135"/>
            <a:stretch/>
          </p:blipFill>
          <p:spPr bwMode="auto">
            <a:xfrm>
              <a:off x="731562" y="2403809"/>
              <a:ext cx="8229600" cy="3484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1110"/>
            <a:stretch/>
          </p:blipFill>
          <p:spPr bwMode="auto">
            <a:xfrm>
              <a:off x="731562" y="1744207"/>
              <a:ext cx="8229600" cy="675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10.3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Facts About the Four Levels of Scales (cont’d.)</a:t>
            </a:r>
          </a:p>
        </p:txBody>
      </p:sp>
    </p:spTree>
    <p:extLst>
      <p:ext uri="{BB962C8B-B14F-4D97-AF65-F5344CB8AC3E}">
        <p14:creationId xmlns:p14="http://schemas.microsoft.com/office/powerpoint/2010/main" xmlns="" val="370273841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what things need to be measured to address a research question</a:t>
            </a:r>
          </a:p>
          <a:p>
            <a:r>
              <a:rPr lang="en-US" dirty="0" smtClean="0"/>
              <a:t>Distinguish levels of scale measurement</a:t>
            </a:r>
          </a:p>
          <a:p>
            <a:r>
              <a:rPr lang="en-US" dirty="0" smtClean="0"/>
              <a:t>Create an index or composite measure</a:t>
            </a:r>
          </a:p>
          <a:p>
            <a:r>
              <a:rPr lang="en-US" dirty="0" smtClean="0"/>
              <a:t>Assess scale reliability and validity</a:t>
            </a:r>
          </a:p>
          <a:p>
            <a:r>
              <a:rPr lang="en-US" dirty="0" smtClean="0"/>
              <a:t>Understand why the concept of attitude is so important in marketing research</a:t>
            </a:r>
          </a:p>
          <a:p>
            <a:r>
              <a:rPr lang="en-US" dirty="0" smtClean="0"/>
              <a:t>Design a scale that measures an attitudinal concept</a:t>
            </a:r>
          </a:p>
          <a:p>
            <a:r>
              <a:rPr lang="en-US" dirty="0" smtClean="0"/>
              <a:t>Implement a multi-attribute model</a:t>
            </a:r>
          </a:p>
          <a:p>
            <a:endParaRPr lang="en-US" dirty="0"/>
          </a:p>
        </p:txBody>
      </p:sp>
      <p:sp>
        <p:nvSpPr>
          <p:cNvPr id="1331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LEARNING OUTCOMES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and Statistical Analysis of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researcher must know the meaning behind the numbers before useful conclusions can be drawn </a:t>
            </a:r>
          </a:p>
          <a:p>
            <a:pPr lvl="1"/>
            <a:r>
              <a:rPr lang="en-US" dirty="0" smtClean="0"/>
              <a:t>Example: averaging the numbers used to identify school busses is meaningless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20</a:t>
            </a:fld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93255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on only one of a finite number of values</a:t>
            </a:r>
          </a:p>
          <a:p>
            <a:pPr lvl="1"/>
            <a:r>
              <a:rPr lang="en-US" dirty="0" smtClean="0"/>
              <a:t>Most often used to represent a classificatory variable</a:t>
            </a:r>
          </a:p>
          <a:p>
            <a:pPr lvl="1"/>
            <a:r>
              <a:rPr lang="en-US" dirty="0" smtClean="0"/>
              <a:t>Do not represent intensity of measures</a:t>
            </a:r>
          </a:p>
          <a:p>
            <a:pPr lvl="1"/>
            <a:r>
              <a:rPr lang="en-US" dirty="0" smtClean="0"/>
              <a:t>Common discrete scales include any yes-no response, matching, etc.</a:t>
            </a:r>
          </a:p>
          <a:p>
            <a:r>
              <a:rPr lang="en-US" dirty="0" smtClean="0"/>
              <a:t>Can possess ordinal properties and nominal properties</a:t>
            </a:r>
          </a:p>
          <a:p>
            <a:r>
              <a:rPr lang="en-US" dirty="0" smtClean="0"/>
              <a:t>The central tendency of a nominal or ordinal discrete measure is best captured by the mode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6533096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 values anywhere along some scale range in a place that corresponds to the intensity of some concept</a:t>
            </a:r>
          </a:p>
          <a:p>
            <a:r>
              <a:rPr lang="en-US" dirty="0" smtClean="0"/>
              <a:t>Ratio measures are continuous measures</a:t>
            </a:r>
          </a:p>
          <a:p>
            <a:r>
              <a:rPr lang="en-US" dirty="0" smtClean="0"/>
              <a:t>Marketing researchers generally treat interval scales with five or more categories as continuous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98282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Measures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Researchers should keep in mind the distinction between ratio and interval measures</a:t>
            </a:r>
          </a:p>
          <a:p>
            <a:pPr lvl="1"/>
            <a:r>
              <a:rPr lang="en-US" dirty="0" smtClean="0"/>
              <a:t>Errors in judgment can be made when interval measures are treated as ratio</a:t>
            </a:r>
          </a:p>
          <a:p>
            <a:pPr lvl="1"/>
            <a:r>
              <a:rPr lang="en-US" dirty="0" smtClean="0"/>
              <a:t>An attitude of 0 means nothing as attitude only has meaning in a relative sense</a:t>
            </a:r>
          </a:p>
          <a:p>
            <a:r>
              <a:rPr lang="en-US" dirty="0" smtClean="0"/>
              <a:t>The means and standard deviation may be calculated from continuous data</a:t>
            </a:r>
          </a:p>
          <a:p>
            <a:r>
              <a:rPr lang="en-US" dirty="0" smtClean="0"/>
              <a:t>Using the actual quantities from arithmetic operations is permissible with ratio scales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75091312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Reliable and Valid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attribute is a single characteristic or fundamental feature of an object, person, situation, or issue</a:t>
            </a:r>
          </a:p>
          <a:p>
            <a:r>
              <a:rPr lang="en-US" dirty="0" smtClean="0"/>
              <a:t>Attribute assessment is common in marketing research</a:t>
            </a:r>
          </a:p>
          <a:p>
            <a:r>
              <a:rPr lang="en-US" dirty="0" smtClean="0"/>
              <a:t>The measures of attributes are often combined to represent some less concrete concept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516903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Indexes and Composites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Multi-item instruments for measuring a construct are called index measures, or composite measures</a:t>
            </a:r>
          </a:p>
          <a:p>
            <a:pPr lvl="1"/>
            <a:r>
              <a:rPr lang="en-US" dirty="0" smtClean="0"/>
              <a:t>An index measure assigns a value based on how much of the concept being measured is associated with an observation</a:t>
            </a:r>
          </a:p>
          <a:p>
            <a:pPr lvl="1"/>
            <a:r>
              <a:rPr lang="en-US" dirty="0" smtClean="0"/>
              <a:t>An index is often formed by putting several variables together</a:t>
            </a:r>
          </a:p>
          <a:p>
            <a:pPr lvl="1"/>
            <a:r>
              <a:rPr lang="en-US" dirty="0" smtClean="0"/>
              <a:t>Composite scales also assign a value based on a mathematical derivation of multiple variables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7617931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Scale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summated scale is created by summing the response to each item making up the composite measure</a:t>
            </a:r>
          </a:p>
          <a:p>
            <a:r>
              <a:rPr lang="en-US" dirty="0" smtClean="0"/>
              <a:t>A researcher may sometimes choose to average the scores rather than summing them because the composite measure is expressed on the same scale as is the items that make it up</a:t>
            </a:r>
          </a:p>
          <a:p>
            <a:r>
              <a:rPr lang="en-US" dirty="0" smtClean="0"/>
              <a:t>Reverse coding means that the value assigned for a response is treated oppositely from the other items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562629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27</a:t>
            </a:fld>
            <a:endParaRPr lang="en-US" altLang="en-US" dirty="0"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2202"/>
            <a:ext cx="8229600" cy="418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10.4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Computing a Composite Scale</a:t>
            </a:r>
          </a:p>
        </p:txBody>
      </p:sp>
    </p:spTree>
    <p:extLst>
      <p:ext uri="{BB962C8B-B14F-4D97-AF65-F5344CB8AC3E}">
        <p14:creationId xmlns:p14="http://schemas.microsoft.com/office/powerpoint/2010/main" xmlns="" val="21180098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indicator of a measure’s internal consistency</a:t>
            </a:r>
          </a:p>
          <a:p>
            <a:r>
              <a:rPr lang="en-US" dirty="0" smtClean="0"/>
              <a:t>A measure is reliable when different attempts at measuring something converge on the same result</a:t>
            </a:r>
          </a:p>
          <a:p>
            <a:r>
              <a:rPr lang="en-US" dirty="0" smtClean="0"/>
              <a:t>When the measuring process provides reproducible results, the measuring instrument is reliable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568468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Consistency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Represents a measure’s homogeneity</a:t>
            </a:r>
          </a:p>
          <a:p>
            <a:r>
              <a:rPr lang="en-US" dirty="0" smtClean="0"/>
              <a:t>Internal consistency of a multiple-item measure can be measured by correlating scores on subsets of items making up a scale</a:t>
            </a:r>
          </a:p>
          <a:p>
            <a:r>
              <a:rPr lang="en-US" dirty="0" smtClean="0"/>
              <a:t>The split-half method of checking reliability</a:t>
            </a:r>
          </a:p>
          <a:p>
            <a:pPr lvl="1"/>
            <a:r>
              <a:rPr lang="en-US" dirty="0" smtClean="0"/>
              <a:t>Take half the items from the scale and checking them against the results from the other half</a:t>
            </a:r>
          </a:p>
          <a:p>
            <a:pPr lvl="1"/>
            <a:r>
              <a:rPr lang="en-US" dirty="0" smtClean="0"/>
              <a:t>The two scale halves should:</a:t>
            </a:r>
          </a:p>
          <a:p>
            <a:pPr lvl="2"/>
            <a:r>
              <a:rPr lang="en-US" dirty="0" smtClean="0"/>
              <a:t>Correlate highly</a:t>
            </a:r>
          </a:p>
          <a:p>
            <a:pPr lvl="2"/>
            <a:r>
              <a:rPr lang="en-US" dirty="0" smtClean="0"/>
              <a:t>Produce similar scores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040890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Anyone who has ever followed a recipe knows the importance of good measurement</a:t>
            </a:r>
          </a:p>
          <a:p>
            <a:pPr lvl="1"/>
            <a:r>
              <a:rPr lang="en-US" dirty="0" smtClean="0"/>
              <a:t>Just as in the culinary arts, researchers can measure business and marketing in more than one way</a:t>
            </a:r>
          </a:p>
          <a:p>
            <a:pPr lvl="1"/>
            <a:r>
              <a:rPr lang="en-US" dirty="0" smtClean="0"/>
              <a:t>Researchers often may have to use imperfect measurement devices</a:t>
            </a:r>
          </a:p>
          <a:p>
            <a:pPr lvl="1"/>
            <a:r>
              <a:rPr lang="en-US" dirty="0" smtClean="0"/>
              <a:t>Measure a concept poorly and the “recipe” is a likely disaster</a:t>
            </a:r>
          </a:p>
          <a:p>
            <a:pPr lvl="1"/>
            <a:r>
              <a:rPr lang="en-US" dirty="0" smtClean="0"/>
              <a:t>Only in this case, the “recipe” is usually an important business decision poorly made instead of a ruined dish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3</a:t>
            </a:fld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89420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Coefficient Alpha (</a:t>
            </a:r>
            <a:r>
              <a:rPr lang="el-GR" dirty="0" smtClean="0"/>
              <a:t>α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Represents internal consistency by computing the average of all possible split-half reliabilities for a multiple item scale</a:t>
            </a:r>
          </a:p>
          <a:p>
            <a:pPr lvl="1"/>
            <a:r>
              <a:rPr lang="en-US" dirty="0" smtClean="0"/>
              <a:t>The coefficient demonstrates whether or not the different items converge</a:t>
            </a:r>
          </a:p>
          <a:p>
            <a:pPr lvl="1"/>
            <a:r>
              <a:rPr lang="en-US" dirty="0" smtClean="0"/>
              <a:t>Ranges in value from 0 (no consistency) to 1 (complete consistency)</a:t>
            </a:r>
          </a:p>
          <a:p>
            <a:pPr lvl="2"/>
            <a:r>
              <a:rPr lang="en-US" dirty="0" smtClean="0"/>
              <a:t>0.80 - 0.96: very good reliability</a:t>
            </a:r>
          </a:p>
          <a:p>
            <a:pPr lvl="2"/>
            <a:r>
              <a:rPr lang="en-US" dirty="0" smtClean="0"/>
              <a:t>0.70 - 0.80: good reliability</a:t>
            </a:r>
          </a:p>
          <a:p>
            <a:pPr lvl="2"/>
            <a:r>
              <a:rPr lang="en-US" dirty="0" smtClean="0"/>
              <a:t>0.60 - 0.70: fair reliability</a:t>
            </a:r>
          </a:p>
          <a:p>
            <a:pPr lvl="2"/>
            <a:r>
              <a:rPr lang="en-US" dirty="0" smtClean="0"/>
              <a:t>Below 0.60: poor reliability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258515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Test-Retest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test-retest method of determining reliability involves administering the same scale or measure to the same respondents at two separate times to test for stability</a:t>
            </a:r>
          </a:p>
          <a:p>
            <a:pPr lvl="1"/>
            <a:r>
              <a:rPr lang="en-US" dirty="0" smtClean="0"/>
              <a:t>If the measure is stable over time, the test, administered under the same conditions each time, should obtain similar results</a:t>
            </a:r>
          </a:p>
          <a:p>
            <a:pPr lvl="1"/>
            <a:r>
              <a:rPr lang="en-US" dirty="0" smtClean="0"/>
              <a:t>Represents a measure’s repeatability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8046885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Test-Retest Reliability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Reliability is a necessary but insufficient condition for validity</a:t>
            </a:r>
          </a:p>
          <a:p>
            <a:pPr lvl="1"/>
            <a:r>
              <a:rPr lang="en-US" dirty="0" smtClean="0"/>
              <a:t>A reliable scale may not be valid</a:t>
            </a:r>
          </a:p>
          <a:p>
            <a:pPr lvl="1"/>
            <a:r>
              <a:rPr lang="en-US" dirty="0" smtClean="0"/>
              <a:t>A reliable but invalid instrument will yield consistently inaccurate results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652922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measures should be both precise (i.e., reliable) and accurate (i.e., valid).</a:t>
            </a:r>
          </a:p>
          <a:p>
            <a:r>
              <a:rPr lang="en-US" dirty="0" smtClean="0"/>
              <a:t>Validity is the accuracy of a measure or the extent to which a score truthfully represents a concept</a:t>
            </a:r>
          </a:p>
          <a:p>
            <a:pPr lvl="1"/>
            <a:r>
              <a:rPr lang="en-US" dirty="0" smtClean="0"/>
              <a:t>Achieving validity is not a simple matter</a:t>
            </a:r>
          </a:p>
          <a:p>
            <a:pPr lvl="1"/>
            <a:r>
              <a:rPr lang="en-US" dirty="0" smtClean="0"/>
              <a:t>Addresses the problem of whether a measure indeed measures what it is supposed to measure</a:t>
            </a:r>
          </a:p>
          <a:p>
            <a:pPr lvl="1"/>
            <a:r>
              <a:rPr lang="en-US" dirty="0" smtClean="0"/>
              <a:t>When a measure lacks validity, any conclusions based on that measure are also likely to be faulty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0777286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three approaches to establishing validity</a:t>
            </a:r>
          </a:p>
          <a:p>
            <a:pPr lvl="1"/>
            <a:r>
              <a:rPr lang="en-US" dirty="0" smtClean="0"/>
              <a:t>Face (content) validity refers to the subjective agreement among professionals that a scale logically reflects the concept being measured</a:t>
            </a:r>
          </a:p>
          <a:p>
            <a:pPr lvl="1"/>
            <a:r>
              <a:rPr lang="en-US" dirty="0" smtClean="0"/>
              <a:t>Criterion validity addresses the question: “Does my measure correlate with measures of similar concepts or known quantities?”</a:t>
            </a:r>
          </a:p>
          <a:p>
            <a:pPr lvl="2"/>
            <a:r>
              <a:rPr lang="en-US" dirty="0" smtClean="0"/>
              <a:t>May be classified as either concurrent validity or predictive validity</a:t>
            </a:r>
          </a:p>
          <a:p>
            <a:pPr lvl="1"/>
            <a:r>
              <a:rPr lang="en-US" dirty="0" smtClean="0"/>
              <a:t>Construct validity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56110868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 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Exists when a measure reliably measures and truthfully represents a unique concept and consists of several components:</a:t>
            </a:r>
          </a:p>
          <a:p>
            <a:pPr lvl="1"/>
            <a:r>
              <a:rPr lang="en-US" dirty="0" smtClean="0"/>
              <a:t>Face validity</a:t>
            </a:r>
          </a:p>
          <a:p>
            <a:pPr lvl="1"/>
            <a:r>
              <a:rPr lang="en-US" dirty="0" smtClean="0"/>
              <a:t>Criterion validity</a:t>
            </a:r>
          </a:p>
          <a:p>
            <a:pPr lvl="1"/>
            <a:r>
              <a:rPr lang="en-US" dirty="0" smtClean="0"/>
              <a:t>Convergent validity</a:t>
            </a:r>
          </a:p>
          <a:p>
            <a:pPr lvl="1"/>
            <a:r>
              <a:rPr lang="en-US" dirty="0" smtClean="0"/>
              <a:t>Discriminant validity</a:t>
            </a:r>
          </a:p>
          <a:p>
            <a:pPr lvl="1"/>
            <a:r>
              <a:rPr lang="en-US" dirty="0" smtClean="0"/>
              <a:t>Fit validity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8240502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versus 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differences between the two are illustrated with rifle targets (see Exhibit 10.5)</a:t>
            </a:r>
          </a:p>
          <a:p>
            <a:pPr lvl="1"/>
            <a:r>
              <a:rPr lang="en-US" dirty="0" smtClean="0"/>
              <a:t>A: The shots from the older gun are scattered </a:t>
            </a:r>
            <a:r>
              <a:rPr lang="en-US" dirty="0" smtClean="0">
                <a:sym typeface="Wingdings" panose="05000000000000000000" pitchFamily="2" charset="2"/>
              </a:rPr>
              <a:t>►</a:t>
            </a:r>
            <a:r>
              <a:rPr lang="en-US" dirty="0" smtClean="0"/>
              <a:t> low reliability</a:t>
            </a:r>
          </a:p>
          <a:p>
            <a:pPr lvl="1"/>
            <a:r>
              <a:rPr lang="en-US" dirty="0" smtClean="0"/>
              <a:t>B: The shots from the newer gun are closely clustered and on target </a:t>
            </a:r>
            <a:r>
              <a:rPr lang="en-US" dirty="0" smtClean="0">
                <a:sym typeface="Wingdings" panose="05000000000000000000" pitchFamily="2" charset="2"/>
              </a:rPr>
              <a:t>►</a:t>
            </a:r>
            <a:r>
              <a:rPr lang="en-US" dirty="0" smtClean="0"/>
              <a:t> high reliability and validity</a:t>
            </a:r>
          </a:p>
          <a:p>
            <a:pPr lvl="1"/>
            <a:r>
              <a:rPr lang="en-US" dirty="0" smtClean="0"/>
              <a:t>C: The shots from a newer gun are closely clustered but off target </a:t>
            </a:r>
            <a:r>
              <a:rPr lang="en-US" dirty="0" smtClean="0">
                <a:sym typeface="Wingdings" panose="05000000000000000000" pitchFamily="2" charset="2"/>
              </a:rPr>
              <a:t>►</a:t>
            </a:r>
            <a:r>
              <a:rPr lang="en-US" dirty="0" smtClean="0"/>
              <a:t> high reliability but low validity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436385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37</a:t>
            </a:fld>
            <a:endParaRPr lang="en-US" altLang="en-US" dirty="0"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38375"/>
            <a:ext cx="8229600" cy="306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10.5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Computing a Composite Scale</a:t>
            </a:r>
          </a:p>
        </p:txBody>
      </p:sp>
    </p:spTree>
    <p:extLst>
      <p:ext uri="{BB962C8B-B14F-4D97-AF65-F5344CB8AC3E}">
        <p14:creationId xmlns:p14="http://schemas.microsoft.com/office/powerpoint/2010/main" xmlns="" val="225363798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Attitude?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enduring disposition to respond consistently in a given manner to various aspects of the world, including persons, events, and objects</a:t>
            </a:r>
          </a:p>
          <a:p>
            <a:pPr lvl="1"/>
            <a:r>
              <a:rPr lang="en-US" dirty="0" smtClean="0"/>
              <a:t>There are three components of attitude:</a:t>
            </a:r>
          </a:p>
          <a:p>
            <a:pPr lvl="2"/>
            <a:r>
              <a:rPr lang="en-US" dirty="0" smtClean="0"/>
              <a:t>Affective component – expresses how much affinity someone has toward the relevant matter</a:t>
            </a:r>
          </a:p>
          <a:p>
            <a:pPr lvl="2"/>
            <a:r>
              <a:rPr lang="en-US" dirty="0" smtClean="0"/>
              <a:t>Cognitive component – represents an individual’s awareness of the relevant matter</a:t>
            </a:r>
          </a:p>
          <a:p>
            <a:pPr lvl="2"/>
            <a:r>
              <a:rPr lang="en-US" dirty="0" smtClean="0"/>
              <a:t>Behavioral component – represents the action that corresponds to a certain type of attitude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5113800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 Measures and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remarkable variety of techniques has been devised to measure attitudes, stemming in part from lack of consensus about the exact definition of the concept</a:t>
            </a:r>
          </a:p>
          <a:p>
            <a:r>
              <a:rPr lang="en-US" dirty="0" smtClean="0"/>
              <a:t>The affective, cognitive, and behavioral components of an attitude may be measured by different means, i.e., direct to indirect, physiological to verbal, etc.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0497510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Needs to Be Measured?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 and marketing concepts can often be measured in more than one way</a:t>
            </a:r>
          </a:p>
          <a:p>
            <a:pPr lvl="1"/>
            <a:r>
              <a:rPr lang="en-US" dirty="0" smtClean="0"/>
              <a:t>Before the measurement process can be defined, researchers have to decide exactly what it is that needs to be produced</a:t>
            </a:r>
          </a:p>
          <a:p>
            <a:r>
              <a:rPr lang="en-US" dirty="0" smtClean="0"/>
              <a:t>The decision statement, corresponding research questions, and research hypotheses can be used to decide what concepts need to be measured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870342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Physiological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may assess the affective (emotional) components of attitudes through physiological measures </a:t>
            </a:r>
          </a:p>
          <a:p>
            <a:pPr lvl="1"/>
            <a:r>
              <a:rPr lang="en-US" dirty="0" smtClean="0"/>
              <a:t>Examples: galvanic skin response (GSR), blood pressure, magnetic resonance imaging (MRI), and pupil dilation</a:t>
            </a:r>
          </a:p>
          <a:p>
            <a:r>
              <a:rPr lang="en-US" dirty="0" smtClean="0"/>
              <a:t>These measures provide:</a:t>
            </a:r>
          </a:p>
          <a:p>
            <a:pPr lvl="1"/>
            <a:r>
              <a:rPr lang="en-US" dirty="0" smtClean="0"/>
              <a:t>A means of assessing affect without verbally questioning the respondent</a:t>
            </a:r>
          </a:p>
          <a:p>
            <a:pPr lvl="1"/>
            <a:r>
              <a:rPr lang="en-US" dirty="0" smtClean="0"/>
              <a:t>A gross measure of likes or dislikes; they are not extremely sensitive to the different gradients of an attitude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40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830667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Self-Report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Involve gaining a respondent’s structured response to some specific query or stimulus </a:t>
            </a:r>
          </a:p>
          <a:p>
            <a:r>
              <a:rPr lang="en-US" dirty="0" smtClean="0"/>
              <a:t>Researchers can ask respondents to rank, rate, sort, or choose one of multiple responses</a:t>
            </a:r>
          </a:p>
          <a:p>
            <a:pPr lvl="1"/>
            <a:r>
              <a:rPr lang="en-US" dirty="0" smtClean="0"/>
              <a:t>A ranking task requires the respondent to rank order a small number of stores, brands, feelings, or objects based on overall preference or of some characteristic of the stimulus</a:t>
            </a:r>
          </a:p>
          <a:p>
            <a:pPr lvl="2"/>
            <a:r>
              <a:rPr lang="en-US" dirty="0" smtClean="0"/>
              <a:t>Rankings provide ordinal measurement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41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1418861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Self-Report Scales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Rating requires the respondent to estimate the magnitude or the extent to which some characteristic exists or some choice is preferred</a:t>
            </a:r>
          </a:p>
          <a:p>
            <a:r>
              <a:rPr lang="en-US" dirty="0" smtClean="0"/>
              <a:t>A sorting task presents the respondent with several product concepts to classify the concepts</a:t>
            </a:r>
          </a:p>
          <a:p>
            <a:r>
              <a:rPr lang="en-US" dirty="0" smtClean="0"/>
              <a:t>Another type of attitude measurement requires a choice between two or more alternatives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42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9336381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Affect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Exhibit 10.6 displays an approach to ask respondents to rate their affect toward an object  </a:t>
            </a:r>
          </a:p>
          <a:p>
            <a:pPr lvl="1"/>
            <a:r>
              <a:rPr lang="en-US" dirty="0" smtClean="0"/>
              <a:t>Respondents are asked to choose a “manikin”</a:t>
            </a:r>
            <a:br>
              <a:rPr lang="en-US" dirty="0" smtClean="0"/>
            </a:br>
            <a:r>
              <a:rPr lang="en-US" dirty="0" smtClean="0"/>
              <a:t>from each or three rows to show: 1) their general affective state (like or dislike); 2) the degree to which they get emotionally aroused; and 3) how much the thing being rated makes them feel small (unimportant) or important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43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916031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44</a:t>
            </a:fld>
            <a:endParaRPr lang="en-US" altLang="en-US" dirty="0"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8050" y="1302210"/>
            <a:ext cx="7315200" cy="476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10.6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Novel Approach to Rating Affect</a:t>
            </a:r>
          </a:p>
        </p:txBody>
      </p:sp>
    </p:spTree>
    <p:extLst>
      <p:ext uri="{BB962C8B-B14F-4D97-AF65-F5344CB8AC3E}">
        <p14:creationId xmlns:p14="http://schemas.microsoft.com/office/powerpoint/2010/main" xmlns="" val="35064758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Rating scales that consist of several response categories, often providing respondents with alternatives to indicate positions on a continuum</a:t>
            </a:r>
          </a:p>
          <a:p>
            <a:pPr lvl="1"/>
            <a:r>
              <a:rPr lang="en-US" dirty="0" smtClean="0"/>
              <a:t>Ordered categories based on a particular descriptive or evaluative dimension can provide further information</a:t>
            </a:r>
          </a:p>
          <a:p>
            <a:r>
              <a:rPr lang="en-US" dirty="0" smtClean="0"/>
              <a:t>Measure attitude with greater sensitivity than a two-point response scale</a:t>
            </a:r>
          </a:p>
          <a:p>
            <a:r>
              <a:rPr lang="en-US" dirty="0" smtClean="0"/>
              <a:t>Question wording is an extremely important factor in the usefulness of these scales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45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9636927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46</a:t>
            </a:fld>
            <a:endParaRPr lang="en-US" altLang="en-US" dirty="0"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045"/>
          <a:stretch/>
        </p:blipFill>
        <p:spPr bwMode="auto">
          <a:xfrm>
            <a:off x="228600" y="1510669"/>
            <a:ext cx="8686800" cy="365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10.7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Commonly Applied Category Scale Descriptions</a:t>
            </a:r>
          </a:p>
        </p:txBody>
      </p:sp>
    </p:spTree>
    <p:extLst>
      <p:ext uri="{BB962C8B-B14F-4D97-AF65-F5344CB8AC3E}">
        <p14:creationId xmlns:p14="http://schemas.microsoft.com/office/powerpoint/2010/main" xmlns="" val="2627590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47</a:t>
            </a:fld>
            <a:endParaRPr lang="en-US" altLang="en-US" dirty="0"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449"/>
          <a:stretch/>
        </p:blipFill>
        <p:spPr bwMode="auto">
          <a:xfrm>
            <a:off x="228600" y="1463741"/>
            <a:ext cx="8686800" cy="315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5875" y="3169907"/>
            <a:ext cx="1714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10.7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Commonly Applied Category Scale Descriptions (cont’d.)</a:t>
            </a:r>
          </a:p>
        </p:txBody>
      </p:sp>
    </p:spTree>
    <p:extLst>
      <p:ext uri="{BB962C8B-B14F-4D97-AF65-F5344CB8AC3E}">
        <p14:creationId xmlns:p14="http://schemas.microsoft.com/office/powerpoint/2010/main" xmlns="" val="243514368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Likert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Respondents indicate their attitudes by checking how strongly they agree or disagree with carefully constructed statements, ranging from very positive to very negative attitudes</a:t>
            </a:r>
          </a:p>
          <a:p>
            <a:pPr lvl="1"/>
            <a:r>
              <a:rPr lang="en-US" dirty="0" smtClean="0"/>
              <a:t>Individuals generally choose from approximately five, e.g., “strongly agree,” “agree,” “uncertain,” “disagree,” and “strongly disagree”</a:t>
            </a:r>
          </a:p>
          <a:p>
            <a:pPr lvl="1"/>
            <a:r>
              <a:rPr lang="en-US" dirty="0" smtClean="0"/>
              <a:t>Researchers assign scores to each possible response (e.g., 1, 2, 3, 4, and 5, respectively)</a:t>
            </a:r>
          </a:p>
          <a:p>
            <a:r>
              <a:rPr lang="en-US" dirty="0" smtClean="0"/>
              <a:t>Attitude scores are at best interval and not ratio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48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831087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Items for a Likert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researcher may use multiple items to represent a single attitudinal concept and generate a large number of statements before putting together the final questionnaire</a:t>
            </a:r>
          </a:p>
          <a:p>
            <a:r>
              <a:rPr lang="en-US" dirty="0" smtClean="0"/>
              <a:t>A pretest may be conducted using these items, allowing for an item analysis to be performed</a:t>
            </a:r>
          </a:p>
          <a:p>
            <a:pPr lvl="1"/>
            <a:r>
              <a:rPr lang="en-US" dirty="0" smtClean="0"/>
              <a:t>Allows for selecting items that evoke a wide response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49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720724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Needs to Be Measured?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Measurement is the process of describing some property of a phenomenon of interest usually by assigning numbers in a reliable and valid way</a:t>
            </a:r>
          </a:p>
          <a:p>
            <a:pPr lvl="1"/>
            <a:r>
              <a:rPr lang="en-US" dirty="0" smtClean="0"/>
              <a:t>When numbers are used, the researcher must have a rule for assigning a number to an observation in a way that provides an accurate description</a:t>
            </a:r>
          </a:p>
          <a:p>
            <a:pPr lvl="1"/>
            <a:r>
              <a:rPr lang="en-US" dirty="0" smtClean="0"/>
              <a:t>All measurement systems present the potential for error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5164940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Differential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scale type that has respondents describe their attitude using a series of bipolar rating scales</a:t>
            </a:r>
          </a:p>
          <a:p>
            <a:pPr lvl="1"/>
            <a:r>
              <a:rPr lang="en-US" dirty="0" smtClean="0"/>
              <a:t>Bipolar adjectives—such as “good” and “bad,” “modern” and “old-fashioned,” or “clean” and “dirty”—anchor both ends (or poles) of the scale</a:t>
            </a:r>
          </a:p>
          <a:p>
            <a:r>
              <a:rPr lang="en-US" dirty="0" smtClean="0"/>
              <a:t>Semantic differentials and meaning</a:t>
            </a:r>
          </a:p>
          <a:p>
            <a:pPr lvl="1"/>
            <a:r>
              <a:rPr lang="en-US" dirty="0" smtClean="0"/>
              <a:t>The  validity of the semantic differential depends on finding scale anchors that are semantic opposites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50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8779160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51</a:t>
            </a:fld>
            <a:endParaRPr lang="en-US" altLang="en-US" dirty="0"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617" y="2331732"/>
            <a:ext cx="7554065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10.8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An Example of a Semantic Differential Scale</a:t>
            </a:r>
          </a:p>
        </p:txBody>
      </p:sp>
    </p:spTree>
    <p:extLst>
      <p:ext uri="{BB962C8B-B14F-4D97-AF65-F5344CB8AC3E}">
        <p14:creationId xmlns:p14="http://schemas.microsoft.com/office/powerpoint/2010/main" xmlns="" val="7874364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Semantic Differentials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scoring purposes, a numerical score is assigned to each position on the rating scale (i.e., 1, 2, 3, 4, 5, 6, 7 or -3, -2, -1, 0, +1, +2, +3).</a:t>
            </a:r>
          </a:p>
          <a:p>
            <a:pPr lvl="1"/>
            <a:r>
              <a:rPr lang="en-US" dirty="0" smtClean="0"/>
              <a:t>Researchers generally assume that the semantic differential provides interval data</a:t>
            </a:r>
          </a:p>
          <a:p>
            <a:pPr lvl="1"/>
            <a:r>
              <a:rPr lang="en-US" dirty="0" smtClean="0"/>
              <a:t>Critics argue that the data have only ordinal properties because the numerical scores are arbitrary</a:t>
            </a:r>
          </a:p>
          <a:p>
            <a:r>
              <a:rPr lang="en-US" dirty="0" smtClean="0"/>
              <a:t>Practically, marketing researchers treat them as metric (at least interval) because the amount of error introduced by assuming the intervals between choices are equal is fairly small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52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101468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Constant-Sum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a constant-sum scale, respondents are asked to divide a fixed number of points among several attributes to indicate their relative importance</a:t>
            </a:r>
          </a:p>
          <a:p>
            <a:pPr lvl="1"/>
            <a:r>
              <a:rPr lang="en-US" dirty="0" smtClean="0"/>
              <a:t>If respondents follow the instructions correctly, the results will approximate interval measures</a:t>
            </a:r>
          </a:p>
          <a:p>
            <a:pPr lvl="1"/>
            <a:r>
              <a:rPr lang="en-US" dirty="0" smtClean="0"/>
              <a:t>The scale is flawed because the last response is completely determined by the way the respondent has scored the other choices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53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92759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 Rating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 respondents with a graphic continuum</a:t>
            </a:r>
          </a:p>
          <a:p>
            <a:pPr lvl="1"/>
            <a:r>
              <a:rPr lang="en-US" dirty="0" smtClean="0"/>
              <a:t>Respondents are allowed to choose any point on the continuum to indicate their attitude</a:t>
            </a:r>
          </a:p>
          <a:p>
            <a:r>
              <a:rPr lang="en-US" dirty="0" smtClean="0"/>
              <a:t>Ways to determine a respondent’s score</a:t>
            </a:r>
          </a:p>
          <a:p>
            <a:pPr lvl="1"/>
            <a:r>
              <a:rPr lang="en-US" dirty="0" smtClean="0"/>
              <a:t>Measure the length (in millimeters) from one end of the continuum to the point marked by the respondent</a:t>
            </a:r>
          </a:p>
          <a:p>
            <a:pPr lvl="1"/>
            <a:r>
              <a:rPr lang="en-US" dirty="0" smtClean="0"/>
              <a:t>Divide the line into predetermined scoring categories (lengths) and record respondents’ marks accordingly</a:t>
            </a:r>
          </a:p>
          <a:p>
            <a:r>
              <a:rPr lang="en-US" dirty="0" smtClean="0"/>
              <a:t>Advantage</a:t>
            </a:r>
          </a:p>
          <a:p>
            <a:pPr lvl="1"/>
            <a:r>
              <a:rPr lang="en-US" dirty="0" smtClean="0"/>
              <a:t>Allows the researcher to choose any interval desired for purposes of scoring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54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7260929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55</a:t>
            </a:fld>
            <a:endParaRPr lang="en-US" altLang="en-US" dirty="0"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5095" y="1229043"/>
            <a:ext cx="6140605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10.9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Graphic Rating Scale</a:t>
            </a:r>
          </a:p>
        </p:txBody>
      </p:sp>
    </p:spTree>
    <p:extLst>
      <p:ext uri="{BB962C8B-B14F-4D97-AF65-F5344CB8AC3E}">
        <p14:creationId xmlns:p14="http://schemas.microsoft.com/office/powerpoint/2010/main" xmlns="" val="268196546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56</a:t>
            </a:fld>
            <a:endParaRPr lang="en-US" altLang="en-US" dirty="0"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1838" y="1065200"/>
            <a:ext cx="7107623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10.</a:t>
            </a: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Using Face Scales to Assess Attitudes</a:t>
            </a:r>
          </a:p>
        </p:txBody>
      </p:sp>
    </p:spTree>
    <p:extLst>
      <p:ext uri="{BB962C8B-B14F-4D97-AF65-F5344CB8AC3E}">
        <p14:creationId xmlns:p14="http://schemas.microsoft.com/office/powerpoint/2010/main" xmlns="" val="10119672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Consumers often rank order their preferences</a:t>
            </a:r>
          </a:p>
          <a:p>
            <a:pPr lvl="1"/>
            <a:r>
              <a:rPr lang="en-US" dirty="0" smtClean="0"/>
              <a:t>An ordinal scale may be developed by asking respondents to rank order (from most preferred to least preferred) a set of objects or attributes</a:t>
            </a:r>
          </a:p>
          <a:p>
            <a:r>
              <a:rPr lang="en-US" dirty="0" smtClean="0"/>
              <a:t>The ranking scale suffers from inflexibility in that if we know how someone ranked five out of six alternatives, we know the answer to the sixth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57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7539371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Paired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paired comparisons, the respondents are presented with two objects at a time and asked to pick the one they prefer</a:t>
            </a:r>
          </a:p>
          <a:p>
            <a:pPr lvl="1"/>
            <a:r>
              <a:rPr lang="en-US" dirty="0" smtClean="0"/>
              <a:t>Ranking objects with respect to one attribute is not difficult if only a few products are compared, but as the number of items increases, the number of comparisons increases geometrically [(</a:t>
            </a:r>
            <a:r>
              <a:rPr lang="en-US" i="1" dirty="0" smtClean="0"/>
              <a:t>n</a:t>
            </a:r>
            <a:r>
              <a:rPr lang="en-US" dirty="0" smtClean="0"/>
              <a:t>)(</a:t>
            </a:r>
            <a:r>
              <a:rPr lang="en-US" i="1" dirty="0" smtClean="0"/>
              <a:t>n</a:t>
            </a:r>
            <a:r>
              <a:rPr lang="en-US" dirty="0" smtClean="0"/>
              <a:t> - 1)/2]</a:t>
            </a:r>
          </a:p>
          <a:p>
            <a:r>
              <a:rPr lang="en-US" dirty="0" smtClean="0"/>
              <a:t>If the number of comparisons is too large</a:t>
            </a:r>
          </a:p>
          <a:p>
            <a:pPr lvl="1"/>
            <a:r>
              <a:rPr lang="en-US" dirty="0" smtClean="0"/>
              <a:t>Respondents may fatigue and no longer carefully discriminate among them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58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699347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Assessment of Consumer Attitudes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Attitudes, as hypothetical constructs, cannot be observed directly</a:t>
            </a:r>
          </a:p>
          <a:p>
            <a:r>
              <a:rPr lang="en-US" dirty="0" smtClean="0"/>
              <a:t>One’s attitude can be inferred by the way he or she responds to multiple attitude indicators</a:t>
            </a:r>
          </a:p>
          <a:p>
            <a:r>
              <a:rPr lang="en-US" altLang="en-US" dirty="0" smtClean="0"/>
              <a:t>The decision whether to use ranking, sorting, rating, or a choice technique is determined by:</a:t>
            </a:r>
          </a:p>
          <a:p>
            <a:pPr lvl="1"/>
            <a:r>
              <a:rPr lang="en-US" altLang="en-US" dirty="0" smtClean="0"/>
              <a:t>The problem definition</a:t>
            </a:r>
          </a:p>
          <a:p>
            <a:pPr lvl="1"/>
            <a:r>
              <a:rPr lang="en-US" altLang="en-US" dirty="0" smtClean="0"/>
              <a:t>The type of statistical analysis desired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59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874960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Generalized ideas that represent something of meaning</a:t>
            </a:r>
          </a:p>
          <a:p>
            <a:pPr lvl="1"/>
            <a:r>
              <a:rPr lang="en-US" dirty="0" smtClean="0"/>
              <a:t>Concepts such as age, sex, and number of children are relatively concrete properties and present few problems in either definition or measurement</a:t>
            </a:r>
          </a:p>
          <a:p>
            <a:pPr lvl="1"/>
            <a:r>
              <a:rPr lang="en-US" dirty="0" smtClean="0"/>
              <a:t>Concepts such as brand loyalty, personality, and so on, are more abstract and are more difficult to both define and measure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63275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Scale Categories or Response Positions?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 matter of sensitivity</a:t>
            </a:r>
          </a:p>
          <a:p>
            <a:r>
              <a:rPr lang="en-US" dirty="0" smtClean="0"/>
              <a:t>More categories </a:t>
            </a:r>
            <a:r>
              <a:rPr lang="en-US" dirty="0"/>
              <a:t>are better than </a:t>
            </a:r>
            <a:r>
              <a:rPr lang="en-US" dirty="0" smtClean="0"/>
              <a:t>fewer</a:t>
            </a:r>
          </a:p>
          <a:p>
            <a:pPr lvl="1"/>
            <a:r>
              <a:rPr lang="en-US" dirty="0" smtClean="0"/>
              <a:t>Be careful that the number category responses does not become taxing to respondents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60</a:t>
            </a:fld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36260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or Unbalanced Rating Scale?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The fixed-alternative format may be balanced or unbalanced</a:t>
            </a:r>
          </a:p>
          <a:p>
            <a:pPr lvl="1"/>
            <a:r>
              <a:rPr lang="en-US" dirty="0" smtClean="0"/>
              <a:t>A balanced scale has an equal number of positive and negative categories and a neutral point</a:t>
            </a:r>
          </a:p>
          <a:p>
            <a:pPr lvl="1"/>
            <a:r>
              <a:rPr lang="en-US" dirty="0" smtClean="0"/>
              <a:t>Unbalanced rating scales have more response categories at one end than the other </a:t>
            </a:r>
          </a:p>
          <a:p>
            <a:pPr lvl="1"/>
            <a:r>
              <a:rPr lang="en-US" dirty="0" smtClean="0"/>
              <a:t>The choice generally depends on the concept or the researcher’s knowledge about attitudes toward the stimulus to be measured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61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6440563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Forced-Choice Scales?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many situations, a respondent has not formed an attitude towards a concept</a:t>
            </a:r>
          </a:p>
          <a:p>
            <a:pPr lvl="1"/>
            <a:r>
              <a:rPr lang="en-US" dirty="0" smtClean="0"/>
              <a:t>If a forced-choice rating scale compels the respondent to answer, the response is merely a function of the question</a:t>
            </a:r>
          </a:p>
          <a:p>
            <a:pPr lvl="1"/>
            <a:r>
              <a:rPr lang="en-US" dirty="0" smtClean="0"/>
              <a:t>If answers are not forced, the midpoint of the scale may be used by the respondent to indicate unawareness as well as indifference</a:t>
            </a:r>
          </a:p>
          <a:p>
            <a:pPr lvl="1"/>
            <a:r>
              <a:rPr lang="en-US" dirty="0" smtClean="0"/>
              <a:t>If many respondents are expected to be unaware of the attitudinal object, this problem may be eliminated by using a “no opinion” category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62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2447666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or Multiple Items?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Depends on:</a:t>
            </a:r>
          </a:p>
          <a:p>
            <a:pPr lvl="1"/>
            <a:r>
              <a:rPr lang="en-US" dirty="0" smtClean="0"/>
              <a:t>The complexity of the issue to be investigated</a:t>
            </a:r>
          </a:p>
          <a:p>
            <a:pPr lvl="1"/>
            <a:r>
              <a:rPr lang="en-US" dirty="0" smtClean="0"/>
              <a:t>The number of dimensions the issue contains</a:t>
            </a:r>
          </a:p>
          <a:p>
            <a:pPr lvl="1"/>
            <a:r>
              <a:rPr lang="en-US" dirty="0" smtClean="0"/>
              <a:t>The level of abstraction of the phenomenon</a:t>
            </a:r>
          </a:p>
          <a:p>
            <a:r>
              <a:rPr lang="en-US" dirty="0" smtClean="0"/>
              <a:t>The researcher’s conceptual definition will be helpful in making this choice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63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5997613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Attitudes and Intentions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Attitudes are considered a function of a person’s beliefs about some activity weighted by their evaluations of those characteristics</a:t>
            </a:r>
          </a:p>
          <a:p>
            <a:r>
              <a:rPr lang="en-US" dirty="0" smtClean="0"/>
              <a:t>Research in this area is sometimes referred to as a multi-attribute model or reasoned action approach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64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7049741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Multi-Attribute Attitude Score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Attitudes are modeled with a multi-attribute approach</a:t>
            </a:r>
          </a:p>
          <a:p>
            <a:pPr lvl="1"/>
            <a:r>
              <a:rPr lang="en-US" dirty="0" smtClean="0"/>
              <a:t>Take belief scores assessed with some type of rating scale</a:t>
            </a:r>
          </a:p>
          <a:p>
            <a:pPr lvl="1"/>
            <a:r>
              <a:rPr lang="en-US" dirty="0" smtClean="0"/>
              <a:t>Multiply each belief score by an evaluation also supplied using some type of rating scale</a:t>
            </a:r>
          </a:p>
          <a:p>
            <a:pPr lvl="1"/>
            <a:r>
              <a:rPr lang="en-US" dirty="0" smtClean="0"/>
              <a:t>Sum each resulting product</a:t>
            </a:r>
          </a:p>
          <a:p>
            <a:r>
              <a:rPr lang="en-US" dirty="0" smtClean="0"/>
              <a:t>Advantages </a:t>
            </a:r>
          </a:p>
          <a:p>
            <a:pPr lvl="1"/>
            <a:r>
              <a:rPr lang="en-US" dirty="0" smtClean="0"/>
              <a:t>Results can provide management with feedback on the relative attitude scores and identify characteristics that are most in need of being improved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65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148052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Intention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Intentions represent the behavioral expectations of an individual toward an </a:t>
            </a:r>
            <a:r>
              <a:rPr lang="en-US" altLang="en-US" dirty="0" smtClean="0"/>
              <a:t>attitudinal </a:t>
            </a:r>
            <a:r>
              <a:rPr lang="en-US" altLang="en-US" dirty="0"/>
              <a:t>object</a:t>
            </a:r>
          </a:p>
          <a:p>
            <a:r>
              <a:rPr lang="en-US" dirty="0" smtClean="0"/>
              <a:t>The component of interest to marketers is buying intention, a tendency to seek additional information, or plans to visit a showroom</a:t>
            </a:r>
          </a:p>
          <a:p>
            <a:pPr lvl="1"/>
            <a:r>
              <a:rPr lang="en-US" dirty="0"/>
              <a:t>Category scales for measuring the </a:t>
            </a:r>
            <a:r>
              <a:rPr lang="en-US" dirty="0" smtClean="0"/>
              <a:t>behavioral </a:t>
            </a:r>
            <a:r>
              <a:rPr lang="en-US" dirty="0"/>
              <a:t>component of an attitude ask about a respondent’s likelihood of purchase or intention </a:t>
            </a:r>
            <a:r>
              <a:rPr lang="en-US" dirty="0" smtClean="0"/>
              <a:t>to </a:t>
            </a:r>
            <a:r>
              <a:rPr lang="en-US" dirty="0"/>
              <a:t>perform some future </a:t>
            </a:r>
            <a:r>
              <a:rPr lang="en-US" dirty="0" smtClean="0"/>
              <a:t>action, e.g., “How likely is it that you will purchase…?”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66</a:t>
            </a:fld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503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Researchers measure concepts through a process known as operationalization </a:t>
            </a:r>
          </a:p>
          <a:p>
            <a:pPr lvl="1"/>
            <a:r>
              <a:rPr lang="en-US" dirty="0" smtClean="0"/>
              <a:t>A process that involves identifying scales that correspond to variance in the concept</a:t>
            </a:r>
          </a:p>
          <a:p>
            <a:r>
              <a:rPr lang="en-US" dirty="0" smtClean="0"/>
              <a:t>Scales provide:</a:t>
            </a:r>
          </a:p>
          <a:p>
            <a:pPr lvl="1"/>
            <a:r>
              <a:rPr lang="en-US" dirty="0" smtClean="0"/>
              <a:t>A range of values that correspond to different values in the concept being measured</a:t>
            </a:r>
          </a:p>
          <a:p>
            <a:pPr lvl="1"/>
            <a:r>
              <a:rPr lang="en-US" dirty="0" smtClean="0"/>
              <a:t>Correspondence rules that indicate that a certain value on a scale corresponds to some true value of a concept, hopefully in a truthful way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097671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Researchers use variance in concepts to make diagnoses</a:t>
            </a:r>
          </a:p>
          <a:p>
            <a:r>
              <a:rPr lang="en-US" dirty="0" smtClean="0"/>
              <a:t>Variables capture different concept values</a:t>
            </a:r>
          </a:p>
          <a:p>
            <a:r>
              <a:rPr lang="en-US" dirty="0" smtClean="0"/>
              <a:t>Scales capture variance in concepts and as such, the scales provide the researcher’s variables</a:t>
            </a:r>
          </a:p>
          <a:p>
            <a:r>
              <a:rPr lang="en-US" dirty="0" smtClean="0"/>
              <a:t>Once a research project is underway, there is little difference between a concept and a variable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2398827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term </a:t>
            </a:r>
            <a:r>
              <a:rPr lang="en-US" dirty="0"/>
              <a:t>used for concepts that are measured with multiple variables</a:t>
            </a:r>
          </a:p>
          <a:p>
            <a:pPr lvl="1"/>
            <a:r>
              <a:rPr lang="en-US" dirty="0" smtClean="0"/>
              <a:t>Sometimes a single variable cannot capture a concept alone</a:t>
            </a:r>
          </a:p>
          <a:p>
            <a:pPr lvl="1"/>
            <a:r>
              <a:rPr lang="en-US" dirty="0" smtClean="0"/>
              <a:t>Using multiple variables to measure one concept can provide a more complete account of some concept than could any single variable</a:t>
            </a:r>
          </a:p>
          <a:p>
            <a:r>
              <a:rPr lang="en-US" dirty="0" smtClean="0"/>
              <a:t>Operational definitions translate conceptual definitions into measurement scales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10–</a:t>
            </a:r>
            <a:fld id="{A2BDE49B-1BA1-42A5-AFA7-B5BE3368DFA9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50056686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Exploring Marketing Research 9e.">
  <a:themeElements>
    <a:clrScheme name="1_Exploring Marketing Research 9e.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1_Exploring Marketing Research 9e.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Exploring Marketing Research 9e.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xploring Marketing Research 9e.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4308</TotalTime>
  <Words>6459</Words>
  <Application>Microsoft Office PowerPoint</Application>
  <PresentationFormat>Affichage à l'écran (4:3)</PresentationFormat>
  <Paragraphs>427</Paragraphs>
  <Slides>66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66</vt:i4>
      </vt:variant>
    </vt:vector>
  </HeadingPairs>
  <TitlesOfParts>
    <vt:vector size="67" baseType="lpstr">
      <vt:lpstr>2_Exploring Marketing Research 9e.</vt:lpstr>
      <vt:lpstr>Diapositive 1</vt:lpstr>
      <vt:lpstr>LEARNING OUTCOMES</vt:lpstr>
      <vt:lpstr>Introduction</vt:lpstr>
      <vt:lpstr>What Needs to Be Measured?</vt:lpstr>
      <vt:lpstr>What Needs to Be Measured? (cont’d.)</vt:lpstr>
      <vt:lpstr>Concepts</vt:lpstr>
      <vt:lpstr>Operational Definitions</vt:lpstr>
      <vt:lpstr>Variables</vt:lpstr>
      <vt:lpstr>Constructs</vt:lpstr>
      <vt:lpstr>Levels of Scale Measurement</vt:lpstr>
      <vt:lpstr>Nominal Scales</vt:lpstr>
      <vt:lpstr>Nominal Scales (cont’d.)</vt:lpstr>
      <vt:lpstr>Ordinal Scales</vt:lpstr>
      <vt:lpstr>Diapositive 14</vt:lpstr>
      <vt:lpstr>Interval Scales</vt:lpstr>
      <vt:lpstr>Ratio Scales</vt:lpstr>
      <vt:lpstr>Ratio Scales (cont’d.)</vt:lpstr>
      <vt:lpstr>Diapositive 18</vt:lpstr>
      <vt:lpstr>Diapositive 19</vt:lpstr>
      <vt:lpstr>Mathematical and Statistical Analysis of Scales</vt:lpstr>
      <vt:lpstr>Discrete Measures</vt:lpstr>
      <vt:lpstr>Continuous Measures</vt:lpstr>
      <vt:lpstr>Continuous Measures (cont’d.)</vt:lpstr>
      <vt:lpstr>Reliable and Valid Measures</vt:lpstr>
      <vt:lpstr>Indexes and Composites</vt:lpstr>
      <vt:lpstr>Computing Scale Values</vt:lpstr>
      <vt:lpstr>Diapositive 27</vt:lpstr>
      <vt:lpstr>Reliability</vt:lpstr>
      <vt:lpstr>Internal Consistency </vt:lpstr>
      <vt:lpstr>Coefficient Alpha (α)</vt:lpstr>
      <vt:lpstr>Test-Retest Reliability</vt:lpstr>
      <vt:lpstr>Test-Retest Reliability (cont’d.)</vt:lpstr>
      <vt:lpstr>Validity</vt:lpstr>
      <vt:lpstr>Establishing Validity</vt:lpstr>
      <vt:lpstr>Construct Validity</vt:lpstr>
      <vt:lpstr>Reliability versus Validity</vt:lpstr>
      <vt:lpstr>Diapositive 37</vt:lpstr>
      <vt:lpstr>What Is an Attitude?</vt:lpstr>
      <vt:lpstr>Attitude Measures and Scaling</vt:lpstr>
      <vt:lpstr>Physiological Measures</vt:lpstr>
      <vt:lpstr>Self-Report Scales</vt:lpstr>
      <vt:lpstr>Self-Report Scales (cont’d.)</vt:lpstr>
      <vt:lpstr>Measuring the Affect Component</vt:lpstr>
      <vt:lpstr>Diapositive 44</vt:lpstr>
      <vt:lpstr>Category Scales</vt:lpstr>
      <vt:lpstr>Diapositive 46</vt:lpstr>
      <vt:lpstr>Diapositive 47</vt:lpstr>
      <vt:lpstr>The Likert Scale</vt:lpstr>
      <vt:lpstr>Selecting Items for a Likert Scale</vt:lpstr>
      <vt:lpstr>Semantic Differential </vt:lpstr>
      <vt:lpstr>Diapositive 51</vt:lpstr>
      <vt:lpstr>Scoring Semantic Differentials </vt:lpstr>
      <vt:lpstr>Constant-Sum Scale</vt:lpstr>
      <vt:lpstr>Graphic Rating Scales</vt:lpstr>
      <vt:lpstr>Diapositive 55</vt:lpstr>
      <vt:lpstr>Diapositive 56</vt:lpstr>
      <vt:lpstr>Ranking</vt:lpstr>
      <vt:lpstr>Paired Comparisons</vt:lpstr>
      <vt:lpstr>Direct Assessment of Consumer Attitudes</vt:lpstr>
      <vt:lpstr>How Many Scale Categories or Response Positions? </vt:lpstr>
      <vt:lpstr>Balanced or Unbalanced Rating Scale?</vt:lpstr>
      <vt:lpstr>Forced-Choice Scales?</vt:lpstr>
      <vt:lpstr>Single or Multiple Items?</vt:lpstr>
      <vt:lpstr>Attitudes and Intentions</vt:lpstr>
      <vt:lpstr>Multi-Attribute Attitude Score</vt:lpstr>
      <vt:lpstr>Behavioral Intention</vt:lpstr>
    </vt:vector>
  </TitlesOfParts>
  <Company>University of Louisiana Monroe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Marketing Research 10e</dc:title>
  <dc:subject>Chapter 1</dc:subject>
  <dc:creator>Laurie A. Babin</dc:creator>
  <cp:lastModifiedBy>Asus</cp:lastModifiedBy>
  <cp:revision>257</cp:revision>
  <dcterms:created xsi:type="dcterms:W3CDTF">2003-02-17T02:06:55Z</dcterms:created>
  <dcterms:modified xsi:type="dcterms:W3CDTF">2017-04-24T06:20:41Z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1454671422</vt:i4>
  </property>
  <property fmtid="{D5CDD505-2E9C-101B-9397-08002B2CF9AE}" pid="3" name="_NewReviewCycle">
    <vt:lpwstr/>
  </property>
  <property fmtid="{D5CDD505-2E9C-101B-9397-08002B2CF9AE}" pid="4" name="_EmailSubject">
    <vt:lpwstr>Zikmund Marketing Research 6th ed online resources</vt:lpwstr>
  </property>
  <property fmtid="{D5CDD505-2E9C-101B-9397-08002B2CF9AE}" pid="5" name="_AuthorEmail">
    <vt:lpwstr>Mike.Roche@cengage.com</vt:lpwstr>
  </property>
  <property fmtid="{D5CDD505-2E9C-101B-9397-08002B2CF9AE}" pid="6" name="_AuthorEmailDisplayName">
    <vt:lpwstr>Roche, Michael</vt:lpwstr>
  </property>
</Properties>
</file>