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2"/>
  </p:notesMasterIdLst>
  <p:handoutMasterIdLst>
    <p:handoutMasterId r:id="rId33"/>
  </p:handoutMasterIdLst>
  <p:sldIdLst>
    <p:sldId id="256" r:id="rId2"/>
    <p:sldId id="423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6" r:id="rId12"/>
    <p:sldId id="444" r:id="rId13"/>
    <p:sldId id="445" r:id="rId14"/>
    <p:sldId id="473" r:id="rId15"/>
    <p:sldId id="446" r:id="rId16"/>
    <p:sldId id="447" r:id="rId17"/>
    <p:sldId id="449" r:id="rId18"/>
    <p:sldId id="450" r:id="rId19"/>
    <p:sldId id="452" r:id="rId20"/>
    <p:sldId id="453" r:id="rId21"/>
    <p:sldId id="454" r:id="rId22"/>
    <p:sldId id="456" r:id="rId23"/>
    <p:sldId id="460" r:id="rId24"/>
    <p:sldId id="461" r:id="rId25"/>
    <p:sldId id="471" r:id="rId26"/>
    <p:sldId id="462" r:id="rId27"/>
    <p:sldId id="463" r:id="rId28"/>
    <p:sldId id="464" r:id="rId29"/>
    <p:sldId id="465" r:id="rId30"/>
    <p:sldId id="468" r:id="rId31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6" autoAdjust="0"/>
    <p:restoredTop sz="94712" autoAdjust="0"/>
  </p:normalViewPr>
  <p:slideViewPr>
    <p:cSldViewPr>
      <p:cViewPr varScale="1">
        <p:scale>
          <a:sx n="110" d="100"/>
          <a:sy n="110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514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CC1D97D-3D4F-41D4-BA80-CCF6ECD33B12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17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17AF896-F526-4747-803D-26DDB2ADDFAE}" type="slidenum">
              <a:rPr lang="en-US" altLang="en-US" sz="1200">
                <a:latin typeface="Times New Roman" pitchFamily="18" charset="0"/>
              </a:rPr>
              <a:pPr/>
              <a:t>17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2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656A09-FFFC-4F93-9311-1D80BCDBD73D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8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FA06F8-A543-4442-9B86-77DFD95D03FE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2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FE6381-6315-4239-B791-A41606D2883D}" type="slidenum">
              <a:rPr lang="en-US" altLang="en-US" sz="1200">
                <a:latin typeface="Times New Roman" pitchFamily="18" charset="0"/>
              </a:rPr>
              <a:pPr/>
              <a:t>22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01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94684BA-0D05-4A30-A7BE-3DE3BE4BE32A}" type="slidenum">
              <a:rPr lang="en-US" altLang="en-US" sz="1200">
                <a:latin typeface="Times New Roman" pitchFamily="18" charset="0"/>
              </a:rPr>
              <a:pPr/>
              <a:t>23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18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402C3C-C694-4A2C-8A6D-94317B1DEF59}" type="slidenum">
              <a:rPr lang="en-US" altLang="en-US" sz="1200">
                <a:latin typeface="Times New Roman" pitchFamily="18" charset="0"/>
              </a:rPr>
              <a:pPr/>
              <a:t>24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37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402C3C-C694-4A2C-8A6D-94317B1DEF59}" type="slidenum">
              <a:rPr lang="en-US" altLang="en-US" sz="1200">
                <a:latin typeface="Times New Roman" pitchFamily="18" charset="0"/>
              </a:rPr>
              <a:pPr/>
              <a:t>25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08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264102A-170B-44C4-A7CF-87401453AF60}" type="slidenum">
              <a:rPr lang="en-US" altLang="en-US" sz="1200">
                <a:latin typeface="Times New Roman" pitchFamily="18" charset="0"/>
              </a:rPr>
              <a:pPr/>
              <a:t>26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1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E89B984-D3FF-48D8-8192-A04FBF858778}" type="slidenum">
              <a:rPr lang="en-US" altLang="en-US" sz="1200">
                <a:latin typeface="Times New Roman" pitchFamily="18" charset="0"/>
              </a:rPr>
              <a:pPr/>
              <a:t>27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2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64835B1-168E-4A5A-B279-14BA21526E09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23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990AF33-9AC9-4A50-97EC-1377741E7F4C}" type="slidenum">
              <a:rPr lang="en-US" altLang="en-US" sz="1200">
                <a:latin typeface="Times New Roman" pitchFamily="18" charset="0"/>
              </a:rPr>
              <a:pPr/>
              <a:t>28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28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91E6A0E-2021-4DC3-A7BC-3BEA3FE4F3C3}" type="slidenum">
              <a:rPr lang="en-US" altLang="en-US" sz="1200">
                <a:latin typeface="Times New Roman" pitchFamily="18" charset="0"/>
              </a:rPr>
              <a:pPr/>
              <a:t>29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68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848CDC-6BDC-4804-BEC0-7766A176AD34}" type="slidenum">
              <a:rPr lang="en-US" altLang="en-US" sz="1200">
                <a:latin typeface="Times New Roman" pitchFamily="18" charset="0"/>
              </a:rPr>
              <a:pPr/>
              <a:t>30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2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56A813-AB18-446B-BA87-1249D2BAA3DC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5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5E7B97D-B55F-4575-8E59-CD416B7203DB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3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425497-0B89-416E-BD0E-AE2A3194FAE8}" type="slidenum">
              <a:rPr lang="en-US" altLang="en-US" sz="1200">
                <a:latin typeface="Times New Roman" pitchFamily="18" charset="0"/>
              </a:rPr>
              <a:pPr/>
              <a:t>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08D80B-28F4-43B0-9273-6400CC2C14C4}" type="slidenum">
              <a:rPr lang="en-US" altLang="en-US" sz="1200">
                <a:latin typeface="Times New Roman" pitchFamily="18" charset="0"/>
              </a:rPr>
              <a:pPr/>
              <a:t>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7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672B5B1-C122-4D50-B056-315B5EACC9B7}" type="slidenum">
              <a:rPr lang="en-US" altLang="en-US" sz="1200">
                <a:latin typeface="Times New Roman" pitchFamily="18" charset="0"/>
              </a:rPr>
              <a:pPr/>
              <a:t>11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7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79FCE04-6A83-4C40-9396-45EC34960F8E}" type="slidenum">
              <a:rPr lang="en-US" altLang="en-US" sz="1200">
                <a:latin typeface="Times New Roman" pitchFamily="18" charset="0"/>
              </a:rPr>
              <a:pPr/>
              <a:t>12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5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566FEF-D4F3-4652-ABE0-BAEC50B87AA0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6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56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246754288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36933606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579299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4805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210055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411404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28782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9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 smtClean="0"/>
              <a:t>Chapter 5</a:t>
            </a:r>
          </a:p>
          <a:p>
            <a:r>
              <a:rPr lang="en-US" altLang="en-US" dirty="0" smtClean="0"/>
              <a:t>Qualitative Research Tools</a:t>
            </a:r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interview technique that tries to draw deeper and more elaborate explanations from a respondent</a:t>
            </a:r>
          </a:p>
          <a:p>
            <a:r>
              <a:rPr lang="en-US" altLang="en-US" dirty="0" smtClean="0"/>
              <a:t>Useful for the following reasons:</a:t>
            </a:r>
          </a:p>
          <a:p>
            <a:pPr lvl="1"/>
            <a:r>
              <a:rPr lang="en-US" altLang="en-US" dirty="0" smtClean="0"/>
              <a:t>Clarification</a:t>
            </a:r>
          </a:p>
          <a:p>
            <a:pPr lvl="1"/>
            <a:r>
              <a:rPr lang="en-US" altLang="en-US" dirty="0" smtClean="0"/>
              <a:t>Free-form thinking</a:t>
            </a:r>
          </a:p>
          <a:p>
            <a:pPr lvl="1"/>
            <a:r>
              <a:rPr lang="en-US" altLang="en-US" dirty="0" smtClean="0"/>
              <a:t>Pause</a:t>
            </a:r>
          </a:p>
          <a:p>
            <a:pPr lvl="1"/>
            <a:r>
              <a:rPr lang="en-US" altLang="en-US" dirty="0" smtClean="0"/>
              <a:t>Contrast</a:t>
            </a:r>
          </a:p>
          <a:p>
            <a:pPr lvl="1"/>
            <a:r>
              <a:rPr lang="en-US" altLang="en-US" dirty="0" smtClean="0"/>
              <a:t>Meaning</a:t>
            </a:r>
          </a:p>
          <a:p>
            <a:pPr lvl="1"/>
            <a:r>
              <a:rPr lang="en-US" altLang="en-US" dirty="0" smtClean="0"/>
              <a:t>Change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Qualitative Research Orientations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Major categories of qualitative research</a:t>
            </a:r>
          </a:p>
          <a:p>
            <a:pPr lvl="1"/>
            <a:r>
              <a:rPr lang="en-US" altLang="en-US" dirty="0" smtClean="0"/>
              <a:t>Phenomenology—originating in philosophy and psychology</a:t>
            </a:r>
          </a:p>
          <a:p>
            <a:pPr lvl="1"/>
            <a:r>
              <a:rPr lang="en-US" altLang="en-US" dirty="0" smtClean="0"/>
              <a:t>Ethnography—originating in anthropology</a:t>
            </a:r>
          </a:p>
          <a:p>
            <a:pPr lvl="1"/>
            <a:r>
              <a:rPr lang="en-US" altLang="en-US" dirty="0" smtClean="0"/>
              <a:t>Grounded theory—originating in sociology</a:t>
            </a:r>
          </a:p>
          <a:p>
            <a:pPr lvl="1"/>
            <a:r>
              <a:rPr lang="en-US" altLang="en-US" dirty="0" smtClean="0"/>
              <a:t>Case studies—originating in psychology and in business research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Case Studies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are case studies?</a:t>
            </a:r>
          </a:p>
          <a:p>
            <a:pPr lvl="1"/>
            <a:r>
              <a:rPr lang="en-US" altLang="en-US" dirty="0" smtClean="0"/>
              <a:t>The documented history of a particular person, group, organization, or event</a:t>
            </a:r>
          </a:p>
          <a:p>
            <a:pPr lvl="1"/>
            <a:r>
              <a:rPr lang="en-US" altLang="en-US" dirty="0" smtClean="0"/>
              <a:t>Themes are identified by the frequency with which the same term (or a synonym) arises in the narrative description</a:t>
            </a:r>
          </a:p>
          <a:p>
            <a:r>
              <a:rPr lang="en-US" altLang="en-US" dirty="0" smtClean="0"/>
              <a:t>How are case studies used?</a:t>
            </a:r>
          </a:p>
          <a:p>
            <a:pPr lvl="1"/>
            <a:r>
              <a:rPr lang="en-US" altLang="en-US" dirty="0" smtClean="0"/>
              <a:t>Commonly applied to business</a:t>
            </a:r>
          </a:p>
          <a:p>
            <a:pPr lvl="1"/>
            <a:r>
              <a:rPr lang="en-US" altLang="en-US" dirty="0" smtClean="0"/>
              <a:t>Primary advantage is the ability to study an entire organization in depth with meticulous attention to detail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13</a:t>
            </a:fld>
            <a:endParaRPr lang="en-US" altLang="en-US" dirty="0"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56"/>
          <a:stretch/>
        </p:blipFill>
        <p:spPr bwMode="auto">
          <a:xfrm>
            <a:off x="571500" y="1264887"/>
            <a:ext cx="8001000" cy="51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5.4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Common Qualitative Research Tools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14</a:t>
            </a:fld>
            <a:endParaRPr lang="en-US" altLang="en-US" dirty="0"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500" y="1783098"/>
            <a:ext cx="8001000" cy="3582335"/>
            <a:chOff x="1005879" y="4008142"/>
            <a:chExt cx="8001000" cy="358233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697"/>
            <a:stretch/>
          </p:blipFill>
          <p:spPr bwMode="auto">
            <a:xfrm>
              <a:off x="1005879" y="4008142"/>
              <a:ext cx="80010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49"/>
            <a:stretch/>
          </p:blipFill>
          <p:spPr bwMode="auto">
            <a:xfrm>
              <a:off x="1005879" y="4526268"/>
              <a:ext cx="8001000" cy="306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Common Qualitative Research Methods (cont’d.)</a:t>
            </a:r>
          </a:p>
        </p:txBody>
      </p:sp>
    </p:spTree>
    <p:extLst>
      <p:ext uri="{BB962C8B-B14F-4D97-AF65-F5344CB8AC3E}">
        <p14:creationId xmlns:p14="http://schemas.microsoft.com/office/powerpoint/2010/main" val="17460142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Focus Group Interview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unstructured, free-flowing interview with a small group (6-10 people) led by a moderator who encourages dialogue among respondents</a:t>
            </a:r>
          </a:p>
          <a:p>
            <a:r>
              <a:rPr lang="en-US" altLang="en-US" dirty="0" smtClean="0"/>
              <a:t>Advantages</a:t>
            </a:r>
          </a:p>
          <a:p>
            <a:pPr lvl="1"/>
            <a:r>
              <a:rPr lang="en-US" altLang="en-US" dirty="0" smtClean="0"/>
              <a:t>Relatively fast</a:t>
            </a:r>
          </a:p>
          <a:p>
            <a:pPr lvl="1"/>
            <a:r>
              <a:rPr lang="en-US" altLang="en-US" dirty="0" smtClean="0"/>
              <a:t>Easy to execute</a:t>
            </a:r>
          </a:p>
          <a:p>
            <a:pPr lvl="1"/>
            <a:r>
              <a:rPr lang="en-US" altLang="en-US" dirty="0" smtClean="0"/>
              <a:t>Allow respondents to piggyback off each other’s ideas</a:t>
            </a:r>
          </a:p>
          <a:p>
            <a:pPr lvl="1"/>
            <a:r>
              <a:rPr lang="en-US" altLang="en-US" dirty="0" smtClean="0"/>
              <a:t>Provide multiple perspectives</a:t>
            </a:r>
          </a:p>
          <a:p>
            <a:pPr lvl="1"/>
            <a:r>
              <a:rPr lang="en-US" altLang="en-US" dirty="0" smtClean="0"/>
              <a:t>Flexibility to allow more detailed descriptions</a:t>
            </a:r>
          </a:p>
          <a:p>
            <a:pPr lvl="1"/>
            <a:r>
              <a:rPr lang="en-US" altLang="en-US" dirty="0" smtClean="0"/>
              <a:t>High degree of scrutiny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Focus Group Respondents</a:t>
            </a:r>
          </a:p>
        </p:txBody>
      </p:sp>
      <p:sp>
        <p:nvSpPr>
          <p:cNvPr id="49767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Group composition</a:t>
            </a:r>
          </a:p>
          <a:p>
            <a:pPr lvl="1"/>
            <a:r>
              <a:rPr lang="en-US" altLang="en-US" dirty="0" smtClean="0"/>
              <a:t>Six to ten people</a:t>
            </a:r>
          </a:p>
          <a:p>
            <a:pPr lvl="1"/>
            <a:r>
              <a:rPr lang="en-US" altLang="en-US" dirty="0" smtClean="0"/>
              <a:t>Relatively homogeneous</a:t>
            </a:r>
          </a:p>
          <a:p>
            <a:pPr lvl="1"/>
            <a:r>
              <a:rPr lang="en-US" altLang="en-US" dirty="0" smtClean="0"/>
              <a:t>Similar lifestyles and experiences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39940" name="Picture 9" descr="MCj023041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413125"/>
            <a:ext cx="3381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0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Focus Group Moderator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Moderator</a:t>
            </a:r>
          </a:p>
          <a:p>
            <a:pPr lvl="1"/>
            <a:r>
              <a:rPr lang="en-US" altLang="en-US" dirty="0" smtClean="0"/>
              <a:t>A person who leads a focus group interview and ensures that everyone gets a chance to speak and contribute to the discussion</a:t>
            </a:r>
          </a:p>
          <a:p>
            <a:r>
              <a:rPr lang="en-US" altLang="en-US" dirty="0" smtClean="0"/>
              <a:t>Qualities of a good moderator:</a:t>
            </a:r>
          </a:p>
          <a:p>
            <a:pPr lvl="1"/>
            <a:r>
              <a:rPr lang="en-US" altLang="en-US" dirty="0" smtClean="0"/>
              <a:t>Develops rapport with the group</a:t>
            </a:r>
          </a:p>
          <a:p>
            <a:pPr lvl="1"/>
            <a:r>
              <a:rPr lang="en-US" altLang="en-US" dirty="0" smtClean="0"/>
              <a:t>Good listener</a:t>
            </a:r>
          </a:p>
          <a:p>
            <a:pPr lvl="1"/>
            <a:r>
              <a:rPr lang="en-US" altLang="en-US" dirty="0" smtClean="0"/>
              <a:t>Tries not to interject his/her own opinions</a:t>
            </a:r>
          </a:p>
          <a:p>
            <a:pPr lvl="1"/>
            <a:r>
              <a:rPr lang="en-US" altLang="en-US" dirty="0" smtClean="0"/>
              <a:t>Controls the discussion without being overbearing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Focus Groups as Diagnostic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 supply diagnostic help to other research studies</a:t>
            </a:r>
          </a:p>
          <a:p>
            <a:r>
              <a:rPr lang="en-US" altLang="en-US" dirty="0" smtClean="0"/>
              <a:t>Excellent tools for spotting problems with ideas as an idea screening technique</a:t>
            </a:r>
          </a:p>
          <a:p>
            <a:r>
              <a:rPr lang="en-US" altLang="en-US" dirty="0" smtClean="0"/>
              <a:t>Mature products can also be “focused-grouped” for improvements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Depth Interviews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Depth interview</a:t>
            </a:r>
          </a:p>
          <a:p>
            <a:pPr lvl="1"/>
            <a:r>
              <a:rPr lang="en-US" altLang="en-US" dirty="0" smtClean="0"/>
              <a:t>A one-on-one interview between a professional researcher and a research respondent conducted about some relevant business or social topic</a:t>
            </a:r>
          </a:p>
          <a:p>
            <a:r>
              <a:rPr lang="en-US" altLang="en-US" dirty="0" smtClean="0"/>
              <a:t>Laddering</a:t>
            </a:r>
          </a:p>
          <a:p>
            <a:pPr lvl="1"/>
            <a:r>
              <a:rPr lang="en-US" altLang="en-US" dirty="0" smtClean="0"/>
              <a:t>A particular approach to probing that asks respondents to compare differences between brands at different levels</a:t>
            </a:r>
          </a:p>
          <a:p>
            <a:pPr lvl="1"/>
            <a:r>
              <a:rPr lang="en-US" altLang="en-US" dirty="0" smtClean="0"/>
              <a:t>Produces distinctions at the attribute level, benefit level, and the value or motivation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Contrast qualitative research with quantitative research</a:t>
            </a:r>
          </a:p>
          <a:p>
            <a:r>
              <a:rPr lang="en-US" altLang="en-US" dirty="0" smtClean="0"/>
              <a:t>Know the role of qualitative research in exploratory research designs</a:t>
            </a:r>
          </a:p>
          <a:p>
            <a:r>
              <a:rPr lang="en-US" altLang="en-US" dirty="0" smtClean="0"/>
              <a:t>Describe the basic orientations of qualitative research</a:t>
            </a:r>
          </a:p>
          <a:p>
            <a:r>
              <a:rPr lang="en-US" altLang="en-US" dirty="0" smtClean="0"/>
              <a:t>Recognize common qualitative research tools and know the advantages and limitations of their use</a:t>
            </a:r>
          </a:p>
          <a:p>
            <a:r>
              <a:rPr lang="en-US" altLang="en-US" dirty="0" smtClean="0"/>
              <a:t>Prepare a focus group interview outline</a:t>
            </a:r>
          </a:p>
          <a:p>
            <a:r>
              <a:rPr lang="en-US" altLang="en-US" dirty="0" smtClean="0"/>
              <a:t>Recognize ways social networking and the blogosphere provide opportunities for qualitative </a:t>
            </a:r>
            <a:r>
              <a:rPr lang="en-US" altLang="en-US" dirty="0" smtClean="0"/>
              <a:t>research</a:t>
            </a:r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Depth Interview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May last more than an hour</a:t>
            </a:r>
          </a:p>
          <a:p>
            <a:r>
              <a:rPr lang="en-US" altLang="en-US" dirty="0" smtClean="0"/>
              <a:t>Produces the same amount of text as a focus group</a:t>
            </a:r>
          </a:p>
          <a:p>
            <a:r>
              <a:rPr lang="en-US" altLang="en-US" dirty="0" smtClean="0"/>
              <a:t>Interviewer must be aware of what is happening</a:t>
            </a:r>
          </a:p>
          <a:p>
            <a:pPr lvl="1"/>
            <a:r>
              <a:rPr lang="en-US" altLang="en-US" dirty="0" smtClean="0"/>
              <a:t>Records both surface reactions and subconscious motivations of the respondent</a:t>
            </a:r>
          </a:p>
          <a:p>
            <a:r>
              <a:rPr lang="en-US" altLang="en-US" dirty="0" smtClean="0"/>
              <a:t>Analysis and interpretation is highly subjective</a:t>
            </a:r>
          </a:p>
          <a:p>
            <a:r>
              <a:rPr lang="en-US" altLang="en-US" dirty="0" smtClean="0"/>
              <a:t>Particularly advantageous when the focus is on some unique or unusual behavior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Conversations and Semi-Structured Interviews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Conversations</a:t>
            </a:r>
          </a:p>
          <a:p>
            <a:pPr lvl="1"/>
            <a:r>
              <a:rPr lang="en-US" altLang="en-US" dirty="0" smtClean="0"/>
              <a:t>An informal qualitative data-gathering approach in which the researcher engages a respondent in a discussion of the relevant subject matter</a:t>
            </a:r>
          </a:p>
          <a:p>
            <a:r>
              <a:rPr lang="en-US" altLang="en-US" dirty="0" smtClean="0"/>
              <a:t>Semi-structured interviews</a:t>
            </a:r>
          </a:p>
          <a:p>
            <a:pPr lvl="1"/>
            <a:r>
              <a:rPr lang="en-US" altLang="en-US" dirty="0" smtClean="0"/>
              <a:t>Written form that asks respondents for short essay responses to specific open-ended questions</a:t>
            </a:r>
          </a:p>
          <a:p>
            <a:pPr lvl="1"/>
            <a:r>
              <a:rPr lang="en-US" altLang="en-US" dirty="0" smtClean="0"/>
              <a:t>Advantages</a:t>
            </a:r>
          </a:p>
          <a:p>
            <a:pPr lvl="2"/>
            <a:r>
              <a:rPr lang="en-US" altLang="en-US" dirty="0" smtClean="0"/>
              <a:t>Can address more specific issues</a:t>
            </a:r>
          </a:p>
          <a:p>
            <a:pPr lvl="2"/>
            <a:r>
              <a:rPr lang="en-US" altLang="en-US" dirty="0" smtClean="0"/>
              <a:t>Responses are easier to interpret</a:t>
            </a:r>
          </a:p>
          <a:p>
            <a:pPr lvl="2"/>
            <a:r>
              <a:rPr lang="en-US" altLang="en-US" dirty="0" smtClean="0"/>
              <a:t>Can be relatively cost effective without the presence of an interviewer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Observation and Collages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Observation</a:t>
            </a:r>
          </a:p>
          <a:p>
            <a:pPr lvl="1"/>
            <a:r>
              <a:rPr lang="en-US" altLang="en-US" dirty="0" smtClean="0"/>
              <a:t>Field notes: the researcher’s descriptions of what actually happens in the field</a:t>
            </a:r>
          </a:p>
          <a:p>
            <a:pPr lvl="1"/>
            <a:r>
              <a:rPr lang="en-US" altLang="en-US" dirty="0" smtClean="0"/>
              <a:t>Become the text from which meaning is extracted</a:t>
            </a:r>
          </a:p>
          <a:p>
            <a:pPr lvl="1"/>
            <a:r>
              <a:rPr lang="en-US" altLang="en-US" dirty="0" smtClean="0"/>
              <a:t>Advantageous for gaining insight into things that respondents cannot or will not verbalize</a:t>
            </a:r>
          </a:p>
          <a:p>
            <a:r>
              <a:rPr lang="en-US" altLang="en-US" dirty="0" smtClean="0"/>
              <a:t>Collages</a:t>
            </a:r>
          </a:p>
          <a:p>
            <a:pPr lvl="1"/>
            <a:r>
              <a:rPr lang="en-US" altLang="en-US" dirty="0" smtClean="0"/>
              <a:t>Respondents prepare a collage to represent their experience with some good, service, or brand</a:t>
            </a:r>
          </a:p>
          <a:p>
            <a:pPr lvl="1"/>
            <a:r>
              <a:rPr lang="en-US" altLang="en-US" dirty="0" smtClean="0"/>
              <a:t>Analyzed for meaning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Preparing a Focus Group Outline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Discussion guide</a:t>
            </a:r>
          </a:p>
          <a:p>
            <a:pPr lvl="1"/>
            <a:r>
              <a:rPr lang="en-US" altLang="en-US" dirty="0" smtClean="0"/>
              <a:t>Includes written introductory comments informing the group about the focus group purpose and rules</a:t>
            </a:r>
          </a:p>
          <a:p>
            <a:pPr lvl="1"/>
            <a:r>
              <a:rPr lang="en-US" altLang="en-US" dirty="0" smtClean="0"/>
              <a:t>Outlines topics or questions to be addressed in the group session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an Effective Focus Group Discussion Guide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Conduct welcome and introductions first</a:t>
            </a:r>
          </a:p>
          <a:p>
            <a:r>
              <a:rPr lang="en-US" altLang="en-US" dirty="0" smtClean="0"/>
              <a:t>Begin the interview with a broad icebreaker that does not reveal too many specifics about the interview</a:t>
            </a:r>
          </a:p>
          <a:p>
            <a:r>
              <a:rPr lang="en-US" altLang="en-US" dirty="0" smtClean="0"/>
              <a:t>Make questions increasingly more specific as the interview proceeds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an Effective Focus Group Discussion Guide (cont’d.)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If there is a very specific objective to be accomplished, that question should probably be saved for last</a:t>
            </a:r>
          </a:p>
          <a:p>
            <a:r>
              <a:rPr lang="en-US" altLang="en-US" dirty="0" smtClean="0"/>
              <a:t>A debriefing statement should provide respondents with the actual focus group objectives and answering any questions they may have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94700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Disadvantages of Focus Groups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Focus groups:</a:t>
            </a:r>
          </a:p>
          <a:p>
            <a:pPr lvl="1"/>
            <a:r>
              <a:rPr lang="en-US" altLang="en-US" dirty="0" smtClean="0"/>
              <a:t>Require objective, sensitive, and effective moderators</a:t>
            </a:r>
          </a:p>
          <a:p>
            <a:pPr lvl="1"/>
            <a:r>
              <a:rPr lang="en-US" altLang="en-US" dirty="0" smtClean="0"/>
              <a:t>May have unique sampling problems</a:t>
            </a:r>
          </a:p>
          <a:p>
            <a:pPr lvl="1"/>
            <a:r>
              <a:rPr lang="en-US" altLang="en-US" dirty="0" smtClean="0"/>
              <a:t>May not be useful for discussing sensitive topics in face-to-face situations</a:t>
            </a:r>
          </a:p>
          <a:p>
            <a:pPr lvl="1"/>
            <a:r>
              <a:rPr lang="en-US" altLang="en-US" dirty="0" smtClean="0"/>
              <a:t>Cost a considerable amount of money</a:t>
            </a:r>
          </a:p>
          <a:p>
            <a:pPr lvl="2"/>
            <a:r>
              <a:rPr lang="en-US" altLang="en-US" dirty="0" smtClean="0"/>
              <a:t>Particularly when they are not conducted by someone employed by the company requesting the focus group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Modern Technology and Qualitative Research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Facilitating interviewing</a:t>
            </a:r>
          </a:p>
          <a:p>
            <a:pPr lvl="1"/>
            <a:r>
              <a:rPr lang="en-US" altLang="en-US" dirty="0" smtClean="0"/>
              <a:t>Videoconferencing technologies</a:t>
            </a:r>
          </a:p>
          <a:p>
            <a:pPr lvl="1"/>
            <a:r>
              <a:rPr lang="en-US" altLang="en-US" dirty="0" smtClean="0"/>
              <a:t>Interactive media and online focus groups</a:t>
            </a:r>
          </a:p>
          <a:p>
            <a:pPr lvl="1"/>
            <a:r>
              <a:rPr lang="en-US" altLang="en-US" dirty="0" smtClean="0"/>
              <a:t>Focus blogs</a:t>
            </a:r>
          </a:p>
          <a:p>
            <a:r>
              <a:rPr lang="en-US" altLang="en-US" dirty="0" smtClean="0"/>
              <a:t>Social networking</a:t>
            </a:r>
          </a:p>
          <a:p>
            <a:r>
              <a:rPr lang="en-US" altLang="en-US" dirty="0" smtClean="0"/>
              <a:t>Software development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42" name="Rectangle 10"/>
          <p:cNvSpPr>
            <a:spLocks noGrp="1" noChangeArrowheads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altLang="en-US" dirty="0" smtClean="0"/>
              <a:t>Online Versus Face-to-Face Focus Group Techniques</a:t>
            </a:r>
          </a:p>
        </p:txBody>
      </p:sp>
      <p:sp>
        <p:nvSpPr>
          <p:cNvPr id="504843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514350" y="1600801"/>
            <a:ext cx="3975100" cy="4937125"/>
          </a:xfrm>
        </p:spPr>
        <p:txBody>
          <a:bodyPr/>
          <a:lstStyle/>
          <a:p>
            <a:r>
              <a:rPr lang="en-US" altLang="en-US" dirty="0" smtClean="0"/>
              <a:t>Advantages</a:t>
            </a:r>
          </a:p>
          <a:p>
            <a:pPr lvl="1"/>
            <a:r>
              <a:rPr lang="en-US" altLang="en-US" dirty="0" smtClean="0"/>
              <a:t>Fast</a:t>
            </a:r>
          </a:p>
          <a:p>
            <a:pPr lvl="1"/>
            <a:r>
              <a:rPr lang="en-US" altLang="en-US" dirty="0" smtClean="0"/>
              <a:t>Inexpensive</a:t>
            </a:r>
          </a:p>
          <a:p>
            <a:pPr lvl="1"/>
            <a:r>
              <a:rPr lang="en-US" altLang="en-US" dirty="0" smtClean="0"/>
              <a:t>Bring together many participants from wide-spread geographical areas</a:t>
            </a:r>
          </a:p>
          <a:p>
            <a:pPr lvl="1"/>
            <a:r>
              <a:rPr lang="en-US" altLang="en-US" dirty="0" smtClean="0"/>
              <a:t>Respondent anonymity</a:t>
            </a:r>
          </a:p>
          <a:p>
            <a:pPr lvl="1"/>
            <a:r>
              <a:rPr lang="en-US" altLang="en-US" dirty="0" smtClean="0"/>
              <a:t>Transcript automatically recorded</a:t>
            </a:r>
          </a:p>
        </p:txBody>
      </p:sp>
      <p:sp>
        <p:nvSpPr>
          <p:cNvPr id="504844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489450" y="1600801"/>
            <a:ext cx="4127499" cy="4937125"/>
          </a:xfrm>
        </p:spPr>
        <p:txBody>
          <a:bodyPr/>
          <a:lstStyle/>
          <a:p>
            <a:r>
              <a:rPr lang="en-US" altLang="en-US" dirty="0" smtClean="0"/>
              <a:t>Disadvantages </a:t>
            </a:r>
          </a:p>
          <a:p>
            <a:pPr lvl="1"/>
            <a:r>
              <a:rPr lang="en-US" altLang="en-US" dirty="0" smtClean="0"/>
              <a:t>Less control over who participates</a:t>
            </a:r>
          </a:p>
          <a:p>
            <a:pPr lvl="1"/>
            <a:r>
              <a:rPr lang="en-US" altLang="en-US" dirty="0" smtClean="0"/>
              <a:t>Participants cannot touch or taste something</a:t>
            </a:r>
          </a:p>
          <a:p>
            <a:pPr lvl="1"/>
            <a:r>
              <a:rPr lang="en-US" altLang="en-US" dirty="0" smtClean="0"/>
              <a:t>Facial expression and body language cannot be seen</a:t>
            </a:r>
          </a:p>
          <a:p>
            <a:pPr lvl="1"/>
            <a:r>
              <a:rPr lang="en-US" altLang="en-US" dirty="0" smtClean="0"/>
              <a:t>Reduced ability of moderator to probe and ask questions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28</a:t>
            </a:fld>
            <a:endParaRPr lang="en-US" altLang="en-US" dirty="0"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Social Networking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One of the most impactful trends in recent times</a:t>
            </a:r>
          </a:p>
          <a:p>
            <a:pPr lvl="1"/>
            <a:r>
              <a:rPr lang="en-US" altLang="en-US" dirty="0" smtClean="0"/>
              <a:t>For many, social networking sites have become the primary tool for communicating with friends both far and near and known and unknown</a:t>
            </a:r>
          </a:p>
          <a:p>
            <a:pPr lvl="1"/>
            <a:r>
              <a:rPr lang="en-US" altLang="en-US" dirty="0" smtClean="0"/>
              <a:t>Well-known sites: Facebook, tmblr, and Twitter</a:t>
            </a:r>
          </a:p>
          <a:p>
            <a:r>
              <a:rPr lang="en-US" altLang="en-US" dirty="0" smtClean="0"/>
              <a:t>A large portion of social networking information discusses marketing and consumer-related information</a:t>
            </a:r>
          </a:p>
          <a:p>
            <a:pPr lvl="1"/>
            <a:r>
              <a:rPr lang="en-US" altLang="en-US" dirty="0" smtClean="0"/>
              <a:t>Companies monitor these sites for information related to their brands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Describing Qualitative Research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marketing research</a:t>
            </a:r>
          </a:p>
          <a:p>
            <a:pPr lvl="1"/>
            <a:r>
              <a:rPr lang="en-US" altLang="en-US" dirty="0" smtClean="0"/>
              <a:t>Addresses marketing objectives through techniques allowing the researcher to provide elaborate interpretations of market phenomena without depending on numerical measurement</a:t>
            </a:r>
          </a:p>
          <a:p>
            <a:pPr lvl="1"/>
            <a:r>
              <a:rPr lang="en-US" altLang="en-US" dirty="0" smtClean="0"/>
              <a:t>Focuses on discovering true inner meanings and new insights</a:t>
            </a:r>
          </a:p>
          <a:p>
            <a:r>
              <a:rPr lang="en-US" altLang="en-US" dirty="0" smtClean="0"/>
              <a:t>Researcher-dependent</a:t>
            </a:r>
          </a:p>
          <a:p>
            <a:pPr lvl="1"/>
            <a:r>
              <a:rPr lang="en-US" altLang="en-US" dirty="0" smtClean="0"/>
              <a:t>Researcher must extract meaning from unstructured responses, e.g., text from a recorded interview or a collage representing the meaning of some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 in Science and in Practice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Misuses of exploratory and qualitative research</a:t>
            </a:r>
          </a:p>
          <a:p>
            <a:pPr lvl="1"/>
            <a:r>
              <a:rPr lang="en-US" altLang="en-US" dirty="0" smtClean="0"/>
              <a:t>Interpretation</a:t>
            </a:r>
          </a:p>
          <a:p>
            <a:pPr lvl="2"/>
            <a:r>
              <a:rPr lang="en-US" altLang="en-US" dirty="0" smtClean="0"/>
              <a:t>Qualitative research cannot draw conclusive references</a:t>
            </a:r>
          </a:p>
          <a:p>
            <a:pPr lvl="1"/>
            <a:r>
              <a:rPr lang="en-US" altLang="en-US" dirty="0" smtClean="0"/>
              <a:t>Replicability</a:t>
            </a:r>
          </a:p>
          <a:p>
            <a:pPr lvl="2"/>
            <a:r>
              <a:rPr lang="en-US" altLang="en-US" dirty="0" smtClean="0"/>
              <a:t>When the same conclusion is reached based on another researcher’s interpretation</a:t>
            </a:r>
          </a:p>
          <a:p>
            <a:pPr lvl="1"/>
            <a:r>
              <a:rPr lang="en-US" altLang="en-US" dirty="0" smtClean="0"/>
              <a:t>Motivational research era</a:t>
            </a:r>
          </a:p>
          <a:p>
            <a:pPr lvl="2"/>
            <a:r>
              <a:rPr lang="en-US" altLang="en-US" dirty="0" smtClean="0"/>
              <a:t>Too few researchers engaged in too much interpretation of too few respondents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Uses of Qualitative Research</a:t>
            </a:r>
          </a:p>
        </p:txBody>
      </p:sp>
      <p:sp>
        <p:nvSpPr>
          <p:cNvPr id="5437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research is useful when:</a:t>
            </a:r>
          </a:p>
          <a:p>
            <a:pPr lvl="1"/>
            <a:r>
              <a:rPr lang="en-US" altLang="en-US" dirty="0" smtClean="0"/>
              <a:t>It is difficult to develop specific and actionable decision statements or research objectives</a:t>
            </a:r>
          </a:p>
          <a:p>
            <a:pPr lvl="1"/>
            <a:r>
              <a:rPr lang="en-US" altLang="en-US" dirty="0" smtClean="0"/>
              <a:t>The research objective is to develop a detailed and in-depth understanding of some phenomena</a:t>
            </a:r>
          </a:p>
          <a:p>
            <a:pPr lvl="1"/>
            <a:r>
              <a:rPr lang="en-US" altLang="en-US" dirty="0" smtClean="0"/>
              <a:t>The research objective is to learn how consumers use a product in its natural setting or to learn how to express some concept in colloquial terms</a:t>
            </a:r>
          </a:p>
          <a:p>
            <a:pPr lvl="1"/>
            <a:r>
              <a:rPr lang="en-US" altLang="en-US" dirty="0" smtClean="0"/>
              <a:t>The behavior the researcher is studying is particularly context-dependent</a:t>
            </a:r>
          </a:p>
          <a:p>
            <a:pPr lvl="1"/>
            <a:r>
              <a:rPr lang="en-US" altLang="en-US" dirty="0" smtClean="0"/>
              <a:t>A fresh approach to studying the problem is needed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Qualitative “Versus” Quantitative Research</a:t>
            </a:r>
          </a:p>
        </p:txBody>
      </p:sp>
      <p:sp>
        <p:nvSpPr>
          <p:cNvPr id="4720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research can accomplish research objectives that quantitative research cannot and vice versa</a:t>
            </a:r>
          </a:p>
          <a:p>
            <a:pPr lvl="1"/>
            <a:r>
              <a:rPr lang="en-US" altLang="en-US" dirty="0" smtClean="0"/>
              <a:t>The key to successfully using either is to match the right approach to the right research context</a:t>
            </a:r>
          </a:p>
          <a:p>
            <a:r>
              <a:rPr lang="en-US" altLang="en-US" dirty="0" smtClean="0"/>
              <a:t>Quantitative marketing research</a:t>
            </a:r>
          </a:p>
          <a:p>
            <a:pPr lvl="1"/>
            <a:r>
              <a:rPr lang="en-US" altLang="en-US" dirty="0" smtClean="0"/>
              <a:t>Addresses research objectives through empirical assessments that involve numerical measurement and statistical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6</a:t>
            </a:fld>
            <a:endParaRPr lang="en-US" altLang="en-US" dirty="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6" y="1453985"/>
            <a:ext cx="7854269" cy="48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5.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Comparing Qualitative and Quantitative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Contrasting Qualitative with Quantitative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research results are researcher-dependent, or subjective</a:t>
            </a:r>
          </a:p>
          <a:p>
            <a:pPr lvl="1"/>
            <a:r>
              <a:rPr lang="en-US" altLang="en-US" dirty="0" smtClean="0"/>
              <a:t>Different researchers may reach different conclusions based on the same data</a:t>
            </a:r>
          </a:p>
          <a:p>
            <a:r>
              <a:rPr lang="en-US" altLang="en-US" dirty="0" smtClean="0"/>
              <a:t>Qualitative research usually involves smaller samples than the typical quantitative study</a:t>
            </a:r>
          </a:p>
          <a:p>
            <a:pPr lvl="1"/>
            <a:r>
              <a:rPr lang="en-US" altLang="en-US" dirty="0" smtClean="0"/>
              <a:t>Acceptable in discovery-oriented research</a:t>
            </a:r>
          </a:p>
          <a:p>
            <a:pPr lvl="1"/>
            <a:r>
              <a:rPr lang="en-US" altLang="en-US" dirty="0" smtClean="0"/>
              <a:t>Smaller sample sizes do not necessarily equate to cost savings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Qualitative Research and Exploratory Research Designs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data</a:t>
            </a:r>
          </a:p>
          <a:p>
            <a:pPr lvl="1"/>
            <a:r>
              <a:rPr lang="en-US" altLang="en-US" dirty="0" smtClean="0"/>
              <a:t>Data that are not characterized by numbers but rather, are textual, visual, or oral</a:t>
            </a:r>
          </a:p>
          <a:p>
            <a:pPr lvl="1"/>
            <a:r>
              <a:rPr lang="en-US" altLang="en-US" dirty="0" smtClean="0"/>
              <a:t>Focus on stories, visual portrayals, meaningful characterizations, interpretations, and other expressive descriptions</a:t>
            </a:r>
          </a:p>
          <a:p>
            <a:r>
              <a:rPr lang="en-US" altLang="en-US" dirty="0" smtClean="0"/>
              <a:t>Quantitative data</a:t>
            </a:r>
          </a:p>
          <a:p>
            <a:pPr lvl="1"/>
            <a:r>
              <a:rPr lang="en-US" altLang="en-US" dirty="0" smtClean="0"/>
              <a:t>Represent phenomena by assigning numbers in an ordered and meaningful way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Idea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research can generate ideas for new products, advertising copy, promotional ideas, and product improvements in numerous ways </a:t>
            </a:r>
          </a:p>
          <a:p>
            <a:r>
              <a:rPr lang="en-US" altLang="en-US" dirty="0" smtClean="0"/>
              <a:t>Checklist for a creative mindset</a:t>
            </a:r>
          </a:p>
          <a:p>
            <a:pPr lvl="1"/>
            <a:r>
              <a:rPr lang="en-US" altLang="en-US" dirty="0" smtClean="0"/>
              <a:t>Quantity leads to quality</a:t>
            </a:r>
          </a:p>
          <a:p>
            <a:pPr lvl="1"/>
            <a:r>
              <a:rPr lang="en-US" altLang="en-US" dirty="0" smtClean="0"/>
              <a:t>Wilder is better</a:t>
            </a:r>
          </a:p>
          <a:p>
            <a:pPr lvl="1"/>
            <a:r>
              <a:rPr lang="en-US" altLang="en-US" dirty="0" smtClean="0"/>
              <a:t>Do not judge</a:t>
            </a:r>
          </a:p>
          <a:p>
            <a:pPr lvl="1"/>
            <a:r>
              <a:rPr lang="en-US" altLang="en-US" dirty="0" smtClean="0"/>
              <a:t>Question assumptions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4702</TotalTime>
  <Words>2745</Words>
  <Application>Microsoft Office PowerPoint</Application>
  <PresentationFormat>On-screen Show (4:3)</PresentationFormat>
  <Paragraphs>258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MS PGothic</vt:lpstr>
      <vt:lpstr>MS PGothic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Describing Qualitative Research</vt:lpstr>
      <vt:lpstr>Uses of Qualitative Research</vt:lpstr>
      <vt:lpstr>Qualitative “Versus” Quantitative Research</vt:lpstr>
      <vt:lpstr>PowerPoint Presentation</vt:lpstr>
      <vt:lpstr>Contrasting Qualitative with Quantitative Methods</vt:lpstr>
      <vt:lpstr>Qualitative Research and Exploratory Research Designs</vt:lpstr>
      <vt:lpstr>Idea Generation</vt:lpstr>
      <vt:lpstr>Probing</vt:lpstr>
      <vt:lpstr>Qualitative Research Orientations</vt:lpstr>
      <vt:lpstr>Case Studies</vt:lpstr>
      <vt:lpstr>PowerPoint Presentation</vt:lpstr>
      <vt:lpstr>PowerPoint Presentation</vt:lpstr>
      <vt:lpstr>Focus Group Interview</vt:lpstr>
      <vt:lpstr>Focus Group Respondents</vt:lpstr>
      <vt:lpstr>The Focus Group Moderator</vt:lpstr>
      <vt:lpstr>Focus Groups as Diagnostic Tools</vt:lpstr>
      <vt:lpstr>Depth Interviews</vt:lpstr>
      <vt:lpstr>Depth Interview Procedure</vt:lpstr>
      <vt:lpstr>Conversations and Semi-Structured Interviews</vt:lpstr>
      <vt:lpstr>Observation and Collages</vt:lpstr>
      <vt:lpstr>Preparing a Focus Group Outline</vt:lpstr>
      <vt:lpstr>Steps for an Effective Focus Group Discussion Guide</vt:lpstr>
      <vt:lpstr>Steps for an Effective Focus Group Discussion Guide (cont’d.)</vt:lpstr>
      <vt:lpstr>Disadvantages of Focus Groups</vt:lpstr>
      <vt:lpstr>Modern Technology and Qualitative Research</vt:lpstr>
      <vt:lpstr>Online Versus Face-to-Face Focus Group Techniques</vt:lpstr>
      <vt:lpstr>Social Networking</vt:lpstr>
      <vt:lpstr>Exploratory Research in Science and in Practice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257</cp:revision>
  <dcterms:created xsi:type="dcterms:W3CDTF">2003-02-17T02:06:55Z</dcterms:created>
  <dcterms:modified xsi:type="dcterms:W3CDTF">2016-10-07T07:35:34Z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