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981200" y="1987550"/>
            <a:ext cx="74422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5400" b="1" dirty="0" smtClean="0"/>
              <a:t>Introduction to XHTML </a:t>
            </a:r>
            <a:endParaRPr lang="en-US" sz="5400" b="1" dirty="0" smtClean="0"/>
          </a:p>
          <a:p>
            <a:pPr algn="ctr">
              <a:buFontTx/>
              <a:buNone/>
            </a:pPr>
            <a:r>
              <a:rPr lang="en-US" sz="5400" b="1" dirty="0" err="1" smtClean="0"/>
              <a:t>Cont</a:t>
            </a:r>
            <a:r>
              <a:rPr lang="en-US" sz="5400" b="1" dirty="0" smtClean="0"/>
              <a:t>: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737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26865"/>
              </p:ext>
            </p:extLst>
          </p:nvPr>
        </p:nvGraphicFramePr>
        <p:xfrm>
          <a:off x="0" y="6350"/>
          <a:ext cx="9312846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3" imgW="7263774" imgH="2591362" progId="Word.Document.8">
                  <p:embed/>
                </p:oleObj>
              </mc:Choice>
              <mc:Fallback>
                <p:oleObj name="Document" r:id="rId3" imgW="7263774" imgH="2591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350"/>
                        <a:ext cx="9312846" cy="332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contac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3192098"/>
            <a:ext cx="5973763" cy="353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791200" y="0"/>
            <a:ext cx="1828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Makes the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superscript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5041900" y="622300"/>
            <a:ext cx="986123" cy="558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124200" y="0"/>
            <a:ext cx="15240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Makes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1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 subscript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2197100" y="609600"/>
            <a:ext cx="1308100" cy="1143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81000" y="0"/>
            <a:ext cx="25146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a strikethrough effect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066800" y="609600"/>
            <a:ext cx="495300" cy="5715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1562100" y="2724150"/>
            <a:ext cx="1524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Emphasizes text 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 flipV="1">
            <a:off x="1760820" y="2209798"/>
            <a:ext cx="436280" cy="51435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886200" y="2492375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Inserts the special symbols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&lt;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¼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 flipV="1">
            <a:off x="3619499" y="2209799"/>
            <a:ext cx="617823" cy="2825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+mn-lt"/>
                <a:ea typeface="+mn-ea"/>
                <a:cs typeface="+mn-cs"/>
              </a:rPr>
              <a:t>Lists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Unordered list element </a:t>
            </a:r>
            <a:r>
              <a:rPr lang="en-US" sz="2400" b="1" dirty="0" err="1"/>
              <a:t>ul</a:t>
            </a:r>
            <a:r>
              <a:rPr lang="en-US" sz="2400" b="1" dirty="0"/>
              <a:t> </a:t>
            </a:r>
          </a:p>
          <a:p>
            <a:pPr lvl="1"/>
            <a:r>
              <a:rPr lang="en-US" sz="2400" b="1" dirty="0"/>
              <a:t>creates a list in which each item in the list begins with a bullet symbol (called a disc)</a:t>
            </a:r>
          </a:p>
          <a:p>
            <a:pPr lvl="1"/>
            <a:r>
              <a:rPr lang="en-US" sz="2400" b="1" dirty="0"/>
              <a:t>Each entry is an li (list item) element. Most web browsers render these elements with a line break and a bullet symbol at the beginning of the line</a:t>
            </a:r>
          </a:p>
        </p:txBody>
      </p:sp>
    </p:spTree>
    <p:extLst>
      <p:ext uri="{BB962C8B-B14F-4D97-AF65-F5344CB8AC3E}">
        <p14:creationId xmlns:p14="http://schemas.microsoft.com/office/powerpoint/2010/main" val="3938623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4825"/>
              </p:ext>
            </p:extLst>
          </p:nvPr>
        </p:nvGraphicFramePr>
        <p:xfrm>
          <a:off x="0" y="9525"/>
          <a:ext cx="8636000" cy="679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ocument" r:id="rId3" imgW="7187294" imgH="5650610" progId="Word.Document.8">
                  <p:embed/>
                </p:oleObj>
              </mc:Choice>
              <mc:Fallback>
                <p:oleObj name="Document" r:id="rId3" imgW="7187294" imgH="56506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525"/>
                        <a:ext cx="8636000" cy="679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956299" y="1676569"/>
            <a:ext cx="3548661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an unordered list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 flipH="1">
            <a:off x="1447800" y="2015122"/>
            <a:ext cx="4570431" cy="223937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570504" y="3389779"/>
            <a:ext cx="2661496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Makes hyperlinked elements into individual list items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4559300" y="3756482"/>
            <a:ext cx="3011204" cy="100601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ink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4" y="1066800"/>
            <a:ext cx="6226175" cy="350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1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+mn-lt"/>
                <a:ea typeface="+mn-ea"/>
                <a:cs typeface="+mn-cs"/>
              </a:rPr>
              <a:t>Lists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34972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The ordered list element </a:t>
            </a:r>
            <a:r>
              <a:rPr lang="en-US" sz="2400" b="1" dirty="0" err="1"/>
              <a:t>ol</a:t>
            </a:r>
            <a:r>
              <a:rPr lang="en-US" sz="2400" b="1" dirty="0"/>
              <a:t> creates a list in which each item begins with a number</a:t>
            </a:r>
          </a:p>
          <a:p>
            <a:r>
              <a:rPr lang="en-US" sz="2400" b="1" dirty="0"/>
              <a:t>Lists may be nested to represent hierarchical data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8753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3302"/>
              </p:ext>
            </p:extLst>
          </p:nvPr>
        </p:nvGraphicFramePr>
        <p:xfrm>
          <a:off x="0" y="31750"/>
          <a:ext cx="7810500" cy="675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Document" r:id="rId3" imgW="7292274" imgH="6307808" progId="Word.Document.8">
                  <p:embed/>
                </p:oleObj>
              </mc:Choice>
              <mc:Fallback>
                <p:oleObj name="Document" r:id="rId3" imgW="7292274" imgH="63078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0"/>
                        <a:ext cx="7810500" cy="6754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05600" y="4965699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 single list element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3594100" y="5324474"/>
            <a:ext cx="3111500" cy="8096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41857"/>
              </p:ext>
            </p:extLst>
          </p:nvPr>
        </p:nvGraphicFramePr>
        <p:xfrm>
          <a:off x="0" y="17463"/>
          <a:ext cx="7302500" cy="6779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3" imgW="7263774" imgH="6745820" progId="Word.Document.8">
                  <p:embed/>
                </p:oleObj>
              </mc:Choice>
              <mc:Fallback>
                <p:oleObj name="Document" r:id="rId3" imgW="7263774" imgH="67458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463"/>
                        <a:ext cx="7302500" cy="6779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023100" y="165100"/>
            <a:ext cx="2598436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an ordered list within a list element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327900" y="1917700"/>
            <a:ext cx="2598436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Another single unordered list element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7023100" y="2603500"/>
            <a:ext cx="2598436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an ordered list within this list element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7632700" y="1460500"/>
            <a:ext cx="2329632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Ends the list element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7642224" y="927100"/>
            <a:ext cx="1971227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Ends nested list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298700" y="342900"/>
            <a:ext cx="4724400" cy="12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2298700" y="1041687"/>
            <a:ext cx="5343524" cy="546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 flipV="1">
            <a:off x="2032000" y="1306442"/>
            <a:ext cx="5600700" cy="323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 flipH="1">
            <a:off x="3022600" y="2210088"/>
            <a:ext cx="430530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2298700" y="2895888"/>
            <a:ext cx="4724400" cy="46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04800"/>
            <a:ext cx="6356350" cy="622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5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+mn-lt"/>
                <a:ea typeface="+mn-ea"/>
                <a:cs typeface="+mn-cs"/>
              </a:rPr>
              <a:t>Tables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table element </a:t>
            </a:r>
          </a:p>
          <a:p>
            <a:pPr lvl="1"/>
            <a:r>
              <a:rPr lang="en-US" sz="2400" b="1" dirty="0"/>
              <a:t>defines an XHTML table</a:t>
            </a:r>
          </a:p>
          <a:p>
            <a:pPr lvl="1"/>
            <a:r>
              <a:rPr lang="en-US" sz="2400" b="1" dirty="0"/>
              <a:t>Attribute summary summarizes the table’s contents and is used by speech devices to make the table more accessible to users with visual impairments</a:t>
            </a:r>
          </a:p>
          <a:p>
            <a:pPr lvl="1"/>
            <a:r>
              <a:rPr lang="en-US" sz="2400" b="1" dirty="0"/>
              <a:t>Element caption describes the table’s content</a:t>
            </a:r>
          </a:p>
          <a:p>
            <a:pPr lvl="2"/>
            <a:r>
              <a:rPr lang="en-US" sz="2400" b="1" dirty="0"/>
              <a:t>The text inside the &lt;caption&gt; tag is rendered above the table in most browsers</a:t>
            </a:r>
          </a:p>
        </p:txBody>
      </p:sp>
    </p:spTree>
    <p:extLst>
      <p:ext uri="{BB962C8B-B14F-4D97-AF65-F5344CB8AC3E}">
        <p14:creationId xmlns:p14="http://schemas.microsoft.com/office/powerpoint/2010/main" val="20865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922338"/>
            <a:ext cx="8445500" cy="54276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 table can be split into three distinct sections: </a:t>
            </a:r>
          </a:p>
          <a:p>
            <a:pPr lvl="1"/>
            <a:r>
              <a:rPr lang="en-US" sz="2400" b="1" dirty="0"/>
              <a:t>Head (</a:t>
            </a:r>
            <a:r>
              <a:rPr lang="en-US" sz="2400" b="1" dirty="0" err="1"/>
              <a:t>thead</a:t>
            </a:r>
            <a:r>
              <a:rPr lang="en-US" sz="2400" b="1" dirty="0"/>
              <a:t> element)</a:t>
            </a:r>
          </a:p>
          <a:p>
            <a:pPr lvl="2"/>
            <a:r>
              <a:rPr lang="en-US" sz="2400" b="1" dirty="0"/>
              <a:t>Table titles</a:t>
            </a:r>
          </a:p>
          <a:p>
            <a:pPr lvl="2"/>
            <a:r>
              <a:rPr lang="en-US" sz="2400" b="1" dirty="0"/>
              <a:t>Column headers</a:t>
            </a:r>
          </a:p>
          <a:p>
            <a:pPr lvl="1"/>
            <a:r>
              <a:rPr lang="en-US" sz="2400" b="1" dirty="0"/>
              <a:t>Body (</a:t>
            </a:r>
            <a:r>
              <a:rPr lang="en-US" sz="2400" b="1" dirty="0" err="1"/>
              <a:t>tbody</a:t>
            </a:r>
            <a:r>
              <a:rPr lang="en-US" sz="2400" b="1" dirty="0"/>
              <a:t> element)</a:t>
            </a:r>
          </a:p>
          <a:p>
            <a:pPr lvl="2"/>
            <a:r>
              <a:rPr lang="en-US" sz="2400" b="1" dirty="0"/>
              <a:t>Primary table data</a:t>
            </a:r>
          </a:p>
          <a:p>
            <a:pPr lvl="1"/>
            <a:r>
              <a:rPr lang="en-US" sz="2400" b="1" dirty="0"/>
              <a:t>Foot (</a:t>
            </a:r>
            <a:r>
              <a:rPr lang="en-US" sz="2400" b="1" dirty="0" err="1"/>
              <a:t>tfoot</a:t>
            </a:r>
            <a:r>
              <a:rPr lang="en-US" sz="2400" b="1" dirty="0"/>
              <a:t> element)</a:t>
            </a:r>
          </a:p>
          <a:p>
            <a:pPr lvl="2"/>
            <a:r>
              <a:rPr lang="en-US" sz="2400" b="1" dirty="0"/>
              <a:t>Calculation results</a:t>
            </a:r>
          </a:p>
          <a:p>
            <a:pPr lvl="2"/>
            <a:r>
              <a:rPr lang="en-US" sz="2400" b="1" dirty="0"/>
              <a:t>Footnotes</a:t>
            </a:r>
          </a:p>
          <a:p>
            <a:pPr lvl="2"/>
            <a:r>
              <a:rPr lang="en-US" sz="2400" b="1" dirty="0"/>
              <a:t>Above body section in the code, but displays at the bottom in the page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46138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atin typeface="+mn-lt"/>
                <a:ea typeface="+mn-ea"/>
                <a:cs typeface="+mn-cs"/>
              </a:rPr>
              <a:t>Tables Cont.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90600" y="127000"/>
            <a:ext cx="6705600" cy="609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+mn-lt"/>
                <a:ea typeface="+mn-ea"/>
                <a:cs typeface="+mn-cs"/>
              </a:rPr>
              <a:t>Images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990600" y="960437"/>
            <a:ext cx="9182100" cy="53387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The </a:t>
            </a:r>
            <a:r>
              <a:rPr lang="en-US" sz="2400" b="1" dirty="0" err="1"/>
              <a:t>img</a:t>
            </a:r>
            <a:r>
              <a:rPr lang="en-US" sz="2400" b="1" dirty="0"/>
              <a:t> element’s </a:t>
            </a:r>
            <a:r>
              <a:rPr lang="en-US" sz="2400" b="1" dirty="0" err="1"/>
              <a:t>src</a:t>
            </a:r>
            <a:r>
              <a:rPr lang="en-US" sz="2400" b="1" dirty="0"/>
              <a:t> attribute specifies an image’s location</a:t>
            </a:r>
          </a:p>
          <a:p>
            <a:r>
              <a:rPr lang="en-US" sz="2400" b="1" dirty="0"/>
              <a:t>Every </a:t>
            </a:r>
            <a:r>
              <a:rPr lang="en-US" sz="2400" b="1" dirty="0" err="1"/>
              <a:t>img</a:t>
            </a:r>
            <a:r>
              <a:rPr lang="en-US" sz="2400" b="1" dirty="0"/>
              <a:t> element must have an alt attribute, which contains text that is displayed if the client cannot render the image</a:t>
            </a:r>
          </a:p>
          <a:p>
            <a:pPr lvl="1"/>
            <a:r>
              <a:rPr lang="en-US" sz="2400" b="1" dirty="0"/>
              <a:t>The alt attribute makes web pages more accessible to users with disabilities, especially vision impairments</a:t>
            </a:r>
          </a:p>
          <a:p>
            <a:pPr lvl="1"/>
            <a:r>
              <a:rPr lang="en-US" sz="2400" b="1" dirty="0"/>
              <a:t>Width and height are optional attributes but recommended</a:t>
            </a:r>
          </a:p>
          <a:p>
            <a:pPr lvl="2"/>
            <a:r>
              <a:rPr lang="en-US" sz="2400" b="1" dirty="0"/>
              <a:t>If omitted, the browser uses the image’s actual width and height</a:t>
            </a:r>
          </a:p>
          <a:p>
            <a:pPr lvl="2"/>
            <a:r>
              <a:rPr lang="en-US" sz="2400" b="1" dirty="0"/>
              <a:t>Images are measured in pixels</a:t>
            </a:r>
          </a:p>
        </p:txBody>
      </p:sp>
    </p:spTree>
    <p:extLst>
      <p:ext uri="{BB962C8B-B14F-4D97-AF65-F5344CB8AC3E}">
        <p14:creationId xmlns:p14="http://schemas.microsoft.com/office/powerpoint/2010/main" val="28912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46138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atin typeface="+mn-lt"/>
                <a:ea typeface="+mn-ea"/>
                <a:cs typeface="+mn-cs"/>
              </a:rPr>
              <a:t>Tables Cont.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Element </a:t>
            </a:r>
            <a:r>
              <a:rPr lang="en-US" sz="2400" b="1" dirty="0" err="1"/>
              <a:t>tr</a:t>
            </a:r>
            <a:endParaRPr lang="en-US" sz="2400" b="1" dirty="0"/>
          </a:p>
          <a:p>
            <a:pPr lvl="1"/>
            <a:r>
              <a:rPr lang="en-US" sz="2400" b="1" dirty="0"/>
              <a:t>Defines individual table rows</a:t>
            </a:r>
          </a:p>
          <a:p>
            <a:pPr lvl="1"/>
            <a:r>
              <a:rPr lang="en-US" sz="2400" b="1" dirty="0"/>
              <a:t>Element </a:t>
            </a:r>
            <a:r>
              <a:rPr lang="en-US" sz="2400" b="1" dirty="0" err="1"/>
              <a:t>th</a:t>
            </a:r>
            <a:endParaRPr lang="en-US" sz="2400" b="1" dirty="0"/>
          </a:p>
          <a:p>
            <a:pPr lvl="2"/>
            <a:r>
              <a:rPr lang="en-US" sz="2400" b="1" dirty="0"/>
              <a:t>Defines a header cell</a:t>
            </a:r>
          </a:p>
          <a:p>
            <a:pPr lvl="1"/>
            <a:r>
              <a:rPr lang="en-US" sz="2400" b="1" dirty="0"/>
              <a:t>Element td</a:t>
            </a:r>
          </a:p>
          <a:p>
            <a:pPr lvl="2"/>
            <a:r>
              <a:rPr lang="en-US" sz="2400" b="1" dirty="0"/>
              <a:t>Contains table data elements</a:t>
            </a:r>
          </a:p>
          <a:p>
            <a:pPr lvl="2"/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50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886286"/>
              </p:ext>
            </p:extLst>
          </p:nvPr>
        </p:nvGraphicFramePr>
        <p:xfrm>
          <a:off x="0" y="11113"/>
          <a:ext cx="6972300" cy="677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cument" r:id="rId3" imgW="7168174" imgH="6965006" progId="Word.Document.8">
                  <p:embed/>
                </p:oleObj>
              </mc:Choice>
              <mc:Fallback>
                <p:oleObj name="Document" r:id="rId3" imgW="7168174" imgH="69650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113"/>
                        <a:ext cx="6972300" cy="677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823200" y="808038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Begins a new XHTML table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432800" y="1493838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Sets the table’s border to be one pixel wide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890000" y="2332038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Sets the table’s width to 40% of the screen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042400" y="3170238"/>
            <a:ext cx="22098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Describes the table’s contents in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summary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attribute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890000" y="4084638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Sets the text above the table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9042400" y="5608638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head element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8128000" y="6065838"/>
            <a:ext cx="25146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table heading cell in the new table row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27000" y="6511925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Makes a new table row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327400" y="6511925"/>
            <a:ext cx="3048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the next cell in the row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3" idx="1"/>
          </p:cNvCxnSpPr>
          <p:nvPr/>
        </p:nvCxnSpPr>
        <p:spPr>
          <a:xfrm flipH="1">
            <a:off x="1066800" y="1103313"/>
            <a:ext cx="6756400" cy="1919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 flipH="1">
            <a:off x="1778000" y="1789113"/>
            <a:ext cx="6654800" cy="1246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594100" y="2627313"/>
            <a:ext cx="5295900" cy="407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</p:cNvCxnSpPr>
          <p:nvPr/>
        </p:nvCxnSpPr>
        <p:spPr>
          <a:xfrm flipH="1" flipV="1">
            <a:off x="5016500" y="3378200"/>
            <a:ext cx="4025900" cy="2095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1"/>
          </p:cNvCxnSpPr>
          <p:nvPr/>
        </p:nvCxnSpPr>
        <p:spPr>
          <a:xfrm flipH="1">
            <a:off x="5257800" y="4379913"/>
            <a:ext cx="3632200" cy="1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</p:cNvCxnSpPr>
          <p:nvPr/>
        </p:nvCxnSpPr>
        <p:spPr>
          <a:xfrm flipH="1" flipV="1">
            <a:off x="1778000" y="5207000"/>
            <a:ext cx="7264400" cy="5746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1"/>
          </p:cNvCxnSpPr>
          <p:nvPr/>
        </p:nvCxnSpPr>
        <p:spPr>
          <a:xfrm flipH="1" flipV="1">
            <a:off x="2743200" y="5608638"/>
            <a:ext cx="5384800" cy="752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336800" y="5954713"/>
            <a:ext cx="1257300" cy="557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8300" y="5486400"/>
            <a:ext cx="965200" cy="10255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814736"/>
              </p:ext>
            </p:extLst>
          </p:nvPr>
        </p:nvGraphicFramePr>
        <p:xfrm>
          <a:off x="0" y="14288"/>
          <a:ext cx="6680200" cy="6897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Document" r:id="rId3" imgW="7374526" imgH="7613567" progId="Word.Document.8">
                  <p:embed/>
                </p:oleObj>
              </mc:Choice>
              <mc:Fallback>
                <p:oleObj name="Document" r:id="rId3" imgW="7374526" imgH="7613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88"/>
                        <a:ext cx="6680200" cy="6897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239000" y="571500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foot section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43800" y="1104900"/>
            <a:ext cx="22098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table header cells at the bottom of the table 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696200" y="2095500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body section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382000" y="2628900"/>
            <a:ext cx="2209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Inserts a cell in the body of the table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781800" y="5676900"/>
            <a:ext cx="1524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Ends the table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>
            <a:stCxn id="3" idx="1"/>
          </p:cNvCxnSpPr>
          <p:nvPr/>
        </p:nvCxnSpPr>
        <p:spPr>
          <a:xfrm flipH="1" flipV="1">
            <a:off x="1625600" y="571500"/>
            <a:ext cx="5613400" cy="173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514600" y="917575"/>
            <a:ext cx="5029200" cy="4159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1"/>
          </p:cNvCxnSpPr>
          <p:nvPr/>
        </p:nvCxnSpPr>
        <p:spPr>
          <a:xfrm flipH="1">
            <a:off x="1625600" y="2268538"/>
            <a:ext cx="6070600" cy="682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1"/>
          </p:cNvCxnSpPr>
          <p:nvPr/>
        </p:nvCxnSpPr>
        <p:spPr>
          <a:xfrm flipH="1" flipV="1">
            <a:off x="4686300" y="2765425"/>
            <a:ext cx="3695700" cy="1587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1498600" y="5849938"/>
            <a:ext cx="5283200" cy="1571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803275"/>
            <a:ext cx="8761078" cy="402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5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46138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atin typeface="+mn-lt"/>
                <a:ea typeface="+mn-ea"/>
                <a:cs typeface="+mn-cs"/>
              </a:rPr>
              <a:t>Tables Cont.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You can merge data cells with the </a:t>
            </a:r>
            <a:r>
              <a:rPr lang="en-US" sz="2400" b="1" dirty="0" err="1"/>
              <a:t>rowspan</a:t>
            </a:r>
            <a:r>
              <a:rPr lang="en-US" sz="2400" b="1" dirty="0"/>
              <a:t> and </a:t>
            </a:r>
            <a:r>
              <a:rPr lang="en-US" sz="2400" b="1" dirty="0" err="1"/>
              <a:t>colspan</a:t>
            </a:r>
            <a:r>
              <a:rPr lang="en-US" sz="2400" b="1" dirty="0"/>
              <a:t> attributes</a:t>
            </a:r>
          </a:p>
          <a:p>
            <a:pPr marL="285750" lvl="1"/>
            <a:r>
              <a:rPr lang="en-US" sz="2400" b="1" dirty="0"/>
              <a:t>The values of these attributes specify the number of rows or columns occupied by the cell</a:t>
            </a:r>
          </a:p>
          <a:p>
            <a:pPr marL="285750" lvl="1"/>
            <a:r>
              <a:rPr lang="en-US" sz="2400" b="1" dirty="0"/>
              <a:t>Can be placed inside any data cell or table header cell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8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45018"/>
              </p:ext>
            </p:extLst>
          </p:nvPr>
        </p:nvGraphicFramePr>
        <p:xfrm>
          <a:off x="0" y="0"/>
          <a:ext cx="7912100" cy="672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3" imgW="7158434" imgH="6088262" progId="Word.Document.8">
                  <p:embed/>
                </p:oleObj>
              </mc:Choice>
              <mc:Fallback>
                <p:oleObj name="Document" r:id="rId3" imgW="7158434" imgH="60882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912100" cy="6729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912100" y="3644900"/>
            <a:ext cx="2918294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Makes the header cell span 2 rows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3505200" y="3937288"/>
            <a:ext cx="4406900" cy="14475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9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004859"/>
              </p:ext>
            </p:extLst>
          </p:nvPr>
        </p:nvGraphicFramePr>
        <p:xfrm>
          <a:off x="0" y="12699"/>
          <a:ext cx="6858000" cy="686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Document" r:id="rId3" imgW="7223731" imgH="7224502" progId="Word.Document.8">
                  <p:embed/>
                </p:oleObj>
              </mc:Choice>
              <mc:Fallback>
                <p:oleObj name="Document" r:id="rId3" imgW="7223731" imgH="7224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99"/>
                        <a:ext cx="6858000" cy="6860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58000" y="177800"/>
            <a:ext cx="2851355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Makes the header cell span 4 columns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2971800" y="330200"/>
            <a:ext cx="3886200" cy="139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2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l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685800"/>
            <a:ext cx="6692900" cy="564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8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+mn-lt"/>
                <a:ea typeface="+mn-ea"/>
                <a:cs typeface="+mn-cs"/>
              </a:rPr>
              <a:t>Images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9154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Some XHTML elements are empty elements that contain only attributes and do not mark up text</a:t>
            </a:r>
          </a:p>
          <a:p>
            <a:r>
              <a:rPr lang="en-US" sz="2400" b="1" dirty="0"/>
              <a:t>Empty elements (e.g., </a:t>
            </a:r>
            <a:r>
              <a:rPr lang="en-US" sz="2400" b="1" dirty="0" err="1"/>
              <a:t>img</a:t>
            </a:r>
            <a:r>
              <a:rPr lang="en-US" sz="2400" b="1" dirty="0"/>
              <a:t>) must be terminated, either by using the forward slash character (/) inside the closing right angle bracket or by explicitly writing an end tag</a:t>
            </a:r>
          </a:p>
        </p:txBody>
      </p:sp>
    </p:spTree>
    <p:extLst>
      <p:ext uri="{BB962C8B-B14F-4D97-AF65-F5344CB8AC3E}">
        <p14:creationId xmlns:p14="http://schemas.microsoft.com/office/powerpoint/2010/main" val="30205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97301"/>
              </p:ext>
            </p:extLst>
          </p:nvPr>
        </p:nvGraphicFramePr>
        <p:xfrm>
          <a:off x="0" y="63500"/>
          <a:ext cx="8092645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ocument" r:id="rId3" imgW="7578712" imgH="4686407" progId="Word.Document.8">
                  <p:embed/>
                </p:oleObj>
              </mc:Choice>
              <mc:Fallback>
                <p:oleObj name="Document" r:id="rId3" imgW="7578712" imgH="46864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3500"/>
                        <a:ext cx="8092645" cy="500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1" descr="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4210049"/>
            <a:ext cx="5689600" cy="266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823200" y="450850"/>
            <a:ext cx="22860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Specifies the image file’s location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908925" y="1098550"/>
            <a:ext cx="2667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Specifies the image’s width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042400" y="1517650"/>
            <a:ext cx="2667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Specifies the image’s height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9220200" y="2741612"/>
            <a:ext cx="24384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Specifies text to display if the image is unavailable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2387600" y="746125"/>
            <a:ext cx="5435600" cy="24542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35400" y="1398587"/>
            <a:ext cx="4073525" cy="1801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>
            <a:off x="5232400" y="1690688"/>
            <a:ext cx="3810000" cy="15097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</p:cNvCxnSpPr>
          <p:nvPr/>
        </p:nvCxnSpPr>
        <p:spPr>
          <a:xfrm flipH="1">
            <a:off x="5105400" y="3036887"/>
            <a:ext cx="4114800" cy="4706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8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73049"/>
              </p:ext>
            </p:extLst>
          </p:nvPr>
        </p:nvGraphicFramePr>
        <p:xfrm>
          <a:off x="0" y="22224"/>
          <a:ext cx="8039100" cy="684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3" imgW="7427431" imgH="6327419" progId="Word.Document.8">
                  <p:embed/>
                </p:oleObj>
              </mc:Choice>
              <mc:Fallback>
                <p:oleObj name="Document" r:id="rId3" imgW="7427431" imgH="63274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224"/>
                        <a:ext cx="8039100" cy="6848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07463" y="1735723"/>
            <a:ext cx="2945624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hyperlinked image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 flipH="1">
            <a:off x="3428999" y="2074276"/>
            <a:ext cx="1179675" cy="12531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661196"/>
              </p:ext>
            </p:extLst>
          </p:nvPr>
        </p:nvGraphicFramePr>
        <p:xfrm>
          <a:off x="0" y="0"/>
          <a:ext cx="9091016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r:id="rId3" imgW="7444873" imgH="2808749" progId="Word.Document.8">
                  <p:embed/>
                </p:oleObj>
              </mc:Choice>
              <mc:Fallback>
                <p:oleObj name="Document" r:id="rId3" imgW="7444873" imgH="2808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091016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2" descr="na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556646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link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3429000"/>
            <a:ext cx="5070475" cy="33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0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73200" y="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latin typeface="+mn-lt"/>
                <a:ea typeface="+mn-ea"/>
                <a:cs typeface="+mn-cs"/>
              </a:rPr>
              <a:t>Special Characters and Horizontal Rules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496300" cy="5414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/>
              <a:t>XHTML provides special characters or entity references (in the form &amp;code;) for representing characters that cannot be rendered otherwise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 code can be: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Word abbreviations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Numbers </a:t>
            </a:r>
          </a:p>
          <a:p>
            <a:pPr lvl="2">
              <a:lnSpc>
                <a:spcPct val="90000"/>
              </a:lnSpc>
            </a:pPr>
            <a:r>
              <a:rPr lang="en-US" sz="2400" b="1" dirty="0"/>
              <a:t>Decimal</a:t>
            </a:r>
          </a:p>
          <a:p>
            <a:pPr lvl="2">
              <a:lnSpc>
                <a:spcPct val="90000"/>
              </a:lnSpc>
            </a:pPr>
            <a:r>
              <a:rPr lang="en-US" sz="2400" b="1" dirty="0"/>
              <a:t>Hexadecimal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Example: &amp; character represented by: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&amp;amp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&amp;#38 (decimal)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&amp;#x26 (hexadecimal)</a:t>
            </a:r>
          </a:p>
        </p:txBody>
      </p:sp>
    </p:spTree>
    <p:extLst>
      <p:ext uri="{BB962C8B-B14F-4D97-AF65-F5344CB8AC3E}">
        <p14:creationId xmlns:p14="http://schemas.microsoft.com/office/powerpoint/2010/main" val="37179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697038"/>
            <a:ext cx="8001000" cy="30527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Most browsers render a horizontal rule, indicated by the &lt;</a:t>
            </a:r>
            <a:r>
              <a:rPr lang="en-US" sz="2400" b="1" dirty="0" err="1"/>
              <a:t>hr</a:t>
            </a:r>
            <a:r>
              <a:rPr lang="en-US" sz="2400" b="1" dirty="0"/>
              <a:t> /&gt; tag, as a horizontal line</a:t>
            </a:r>
          </a:p>
          <a:p>
            <a:r>
              <a:rPr lang="en-US" sz="2400" b="1" dirty="0"/>
              <a:t>The </a:t>
            </a:r>
            <a:r>
              <a:rPr lang="en-US" sz="2400" b="1" dirty="0" err="1"/>
              <a:t>hr</a:t>
            </a:r>
            <a:r>
              <a:rPr lang="en-US" sz="2400" b="1" dirty="0"/>
              <a:t> element also inserts a line break above and below the horizontal line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73200" y="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latin typeface="+mn-lt"/>
                <a:ea typeface="+mn-ea"/>
                <a:cs typeface="+mn-cs"/>
              </a:rPr>
              <a:t>Special Characters and Horizontal </a:t>
            </a:r>
            <a:r>
              <a:rPr lang="en-US" b="1" dirty="0" smtClean="0">
                <a:latin typeface="+mn-lt"/>
                <a:ea typeface="+mn-ea"/>
                <a:cs typeface="+mn-cs"/>
              </a:rPr>
              <a:t>Rules Cont.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1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895067"/>
              </p:ext>
            </p:extLst>
          </p:nvPr>
        </p:nvGraphicFramePr>
        <p:xfrm>
          <a:off x="526812" y="12700"/>
          <a:ext cx="8382000" cy="6747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3" imgW="7292274" imgH="5869796" progId="Word.Document.8">
                  <p:embed/>
                </p:oleObj>
              </mc:Choice>
              <mc:Fallback>
                <p:oleObj name="Document" r:id="rId3" imgW="7292274" imgH="58697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12" y="12700"/>
                        <a:ext cx="8382000" cy="6747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743224" y="3050916"/>
            <a:ext cx="2900363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Inserts a horizontal rule, with a line break before and after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797300" y="3454904"/>
            <a:ext cx="2939792" cy="128115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339561" y="4151280"/>
            <a:ext cx="2900363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Inserts the special characters © and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&amp;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5791199" y="4720934"/>
            <a:ext cx="536097" cy="105756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695</Words>
  <Application>Microsoft Office PowerPoint</Application>
  <PresentationFormat>Widescreen</PresentationFormat>
  <Paragraphs>97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Century Gothic</vt:lpstr>
      <vt:lpstr>Courier New</vt:lpstr>
      <vt:lpstr>Times New Roman</vt:lpstr>
      <vt:lpstr>Wingdings 3</vt:lpstr>
      <vt:lpstr>Slice</vt:lpstr>
      <vt:lpstr>Microsoft Office Word 97 - 2003 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18</cp:revision>
  <dcterms:created xsi:type="dcterms:W3CDTF">2017-10-01T06:15:42Z</dcterms:created>
  <dcterms:modified xsi:type="dcterms:W3CDTF">2017-10-08T08:27:20Z</dcterms:modified>
</cp:coreProperties>
</file>