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8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9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981200" y="1987550"/>
            <a:ext cx="7442200" cy="1828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5400" b="1" dirty="0" smtClean="0"/>
              <a:t>Introduction to XHTML </a:t>
            </a:r>
            <a:endParaRPr lang="en-US" sz="5400" b="1" dirty="0" smtClean="0"/>
          </a:p>
          <a:p>
            <a:pPr algn="ctr">
              <a:buFontTx/>
              <a:buNone/>
            </a:pPr>
            <a:r>
              <a:rPr lang="en-US" sz="5400" b="1" dirty="0" err="1" smtClean="0"/>
              <a:t>Cont</a:t>
            </a:r>
            <a:r>
              <a:rPr lang="en-US" sz="5400" b="1" dirty="0" smtClean="0"/>
              <a:t>:</a:t>
            </a:r>
            <a:endParaRPr lang="en-US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7374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26865"/>
              </p:ext>
            </p:extLst>
          </p:nvPr>
        </p:nvGraphicFramePr>
        <p:xfrm>
          <a:off x="0" y="6350"/>
          <a:ext cx="9312846" cy="332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Document" r:id="rId3" imgW="7263774" imgH="2591362" progId="Word.Document.8">
                  <p:embed/>
                </p:oleObj>
              </mc:Choice>
              <mc:Fallback>
                <p:oleObj name="Document" r:id="rId3" imgW="7263774" imgH="25913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350"/>
                        <a:ext cx="9312846" cy="332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7" descr="contact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0" y="3192098"/>
            <a:ext cx="5973763" cy="3535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5791200" y="0"/>
            <a:ext cx="1828800" cy="590550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Makes the 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</a:rPr>
              <a:t>2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 superscript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 flipH="1">
            <a:off x="5041900" y="622300"/>
            <a:ext cx="986123" cy="558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124200" y="0"/>
            <a:ext cx="1524000" cy="590550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Makes the </a:t>
            </a:r>
            <a:r>
              <a:rPr lang="en-US">
                <a:solidFill>
                  <a:schemeClr val="bg1"/>
                </a:solidFill>
                <a:latin typeface="Courier New" panose="02070309020205020404" pitchFamily="49" charset="0"/>
              </a:rPr>
              <a:t>1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  subscript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 flipH="1">
            <a:off x="2197100" y="609600"/>
            <a:ext cx="1308100" cy="1143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81000" y="0"/>
            <a:ext cx="2514600" cy="590550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Creates a strikethrough effect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1066800" y="609600"/>
            <a:ext cx="495300" cy="5715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1562100" y="2724150"/>
            <a:ext cx="1524000" cy="3460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Emphasizes text 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 flipH="1" flipV="1">
            <a:off x="1760820" y="2209798"/>
            <a:ext cx="436280" cy="51435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3886200" y="2492375"/>
            <a:ext cx="2209800" cy="590550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Inserts the special symbols </a:t>
            </a:r>
            <a:r>
              <a:rPr lang="en-US">
                <a:solidFill>
                  <a:schemeClr val="bg1"/>
                </a:solidFill>
                <a:latin typeface="Courier New" panose="02070309020205020404" pitchFamily="49" charset="0"/>
              </a:rPr>
              <a:t>&lt;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 and </a:t>
            </a:r>
            <a:r>
              <a:rPr lang="en-US">
                <a:solidFill>
                  <a:schemeClr val="bg1"/>
                </a:solidFill>
                <a:latin typeface="Courier New" panose="02070309020205020404" pitchFamily="49" charset="0"/>
              </a:rPr>
              <a:t>¼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  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13" name="Line 23"/>
          <p:cNvSpPr>
            <a:spLocks noChangeShapeType="1"/>
          </p:cNvSpPr>
          <p:nvPr/>
        </p:nvSpPr>
        <p:spPr bwMode="auto">
          <a:xfrm flipH="1" flipV="1">
            <a:off x="3619499" y="2209799"/>
            <a:ext cx="617823" cy="28257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3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  <a:noFill/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latin typeface="+mn-lt"/>
                <a:ea typeface="+mn-ea"/>
                <a:cs typeface="+mn-cs"/>
              </a:rPr>
              <a:t>Lists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341438"/>
            <a:ext cx="8001000" cy="4906962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Unordered list element </a:t>
            </a:r>
            <a:r>
              <a:rPr lang="en-US" sz="2400" b="1" dirty="0" err="1"/>
              <a:t>ul</a:t>
            </a:r>
            <a:r>
              <a:rPr lang="en-US" sz="2400" b="1" dirty="0"/>
              <a:t> </a:t>
            </a:r>
          </a:p>
          <a:p>
            <a:pPr lvl="1"/>
            <a:r>
              <a:rPr lang="en-US" sz="2400" b="1" dirty="0"/>
              <a:t>creates a list in which each item in the list begins with a bullet symbol (called a disc)</a:t>
            </a:r>
          </a:p>
          <a:p>
            <a:pPr lvl="1"/>
            <a:r>
              <a:rPr lang="en-US" sz="2400" b="1" dirty="0"/>
              <a:t>Each entry is an li (list item) element. Most web browsers render these elements with a line break and a bullet symbol at the beginning of the line</a:t>
            </a:r>
          </a:p>
        </p:txBody>
      </p:sp>
    </p:spTree>
    <p:extLst>
      <p:ext uri="{BB962C8B-B14F-4D97-AF65-F5344CB8AC3E}">
        <p14:creationId xmlns:p14="http://schemas.microsoft.com/office/powerpoint/2010/main" val="3938623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14825"/>
              </p:ext>
            </p:extLst>
          </p:nvPr>
        </p:nvGraphicFramePr>
        <p:xfrm>
          <a:off x="0" y="9525"/>
          <a:ext cx="8636000" cy="679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Document" r:id="rId3" imgW="7187294" imgH="5650610" progId="Word.Document.8">
                  <p:embed/>
                </p:oleObj>
              </mc:Choice>
              <mc:Fallback>
                <p:oleObj name="Document" r:id="rId3" imgW="7187294" imgH="565061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525"/>
                        <a:ext cx="8636000" cy="679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5956299" y="1676569"/>
            <a:ext cx="3548661" cy="338554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Creates an unordered list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 flipH="1">
            <a:off x="1447800" y="2015122"/>
            <a:ext cx="4570431" cy="223937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7570504" y="3389779"/>
            <a:ext cx="2661496" cy="5847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Makes hyperlinked elements into individual list items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H="1">
            <a:off x="4559300" y="3756482"/>
            <a:ext cx="3011204" cy="100601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80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inks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724" y="1066800"/>
            <a:ext cx="6226175" cy="3508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18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  <a:noFill/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latin typeface="+mn-lt"/>
                <a:ea typeface="+mn-ea"/>
                <a:cs typeface="+mn-cs"/>
              </a:rPr>
              <a:t>Lists (Cont.)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341438"/>
            <a:ext cx="8001000" cy="3497262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The ordered list element </a:t>
            </a:r>
            <a:r>
              <a:rPr lang="en-US" sz="2400" b="1" dirty="0" err="1"/>
              <a:t>ol</a:t>
            </a:r>
            <a:r>
              <a:rPr lang="en-US" sz="2400" b="1" dirty="0"/>
              <a:t> creates a list in which each item begins with a number</a:t>
            </a:r>
          </a:p>
          <a:p>
            <a:r>
              <a:rPr lang="en-US" sz="2400" b="1" dirty="0"/>
              <a:t>Lists may be nested to represent hierarchical data relationships</a:t>
            </a:r>
          </a:p>
        </p:txBody>
      </p:sp>
    </p:spTree>
    <p:extLst>
      <p:ext uri="{BB962C8B-B14F-4D97-AF65-F5344CB8AC3E}">
        <p14:creationId xmlns:p14="http://schemas.microsoft.com/office/powerpoint/2010/main" val="387539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43302"/>
              </p:ext>
            </p:extLst>
          </p:nvPr>
        </p:nvGraphicFramePr>
        <p:xfrm>
          <a:off x="0" y="31750"/>
          <a:ext cx="7810500" cy="6754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Document" r:id="rId3" imgW="7292274" imgH="6307808" progId="Word.Document.8">
                  <p:embed/>
                </p:oleObj>
              </mc:Choice>
              <mc:Fallback>
                <p:oleObj name="Document" r:id="rId3" imgW="7292274" imgH="630780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750"/>
                        <a:ext cx="7810500" cy="6754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705600" y="4965699"/>
            <a:ext cx="2209800" cy="3460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A single list element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H="1">
            <a:off x="3594100" y="5324474"/>
            <a:ext cx="3111500" cy="80962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32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841857"/>
              </p:ext>
            </p:extLst>
          </p:nvPr>
        </p:nvGraphicFramePr>
        <p:xfrm>
          <a:off x="0" y="17463"/>
          <a:ext cx="7302500" cy="6779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Document" r:id="rId3" imgW="7263774" imgH="6745820" progId="Word.Document.8">
                  <p:embed/>
                </p:oleObj>
              </mc:Choice>
              <mc:Fallback>
                <p:oleObj name="Document" r:id="rId3" imgW="7263774" imgH="67458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463"/>
                        <a:ext cx="7302500" cy="67798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7023100" y="165100"/>
            <a:ext cx="2598436" cy="5847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Creates an ordered list within a list element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7327900" y="1917700"/>
            <a:ext cx="2598436" cy="5847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Another single unordered list element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7023100" y="2603500"/>
            <a:ext cx="2598436" cy="5847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Creates an ordered list within this list element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7632700" y="1460500"/>
            <a:ext cx="2329632" cy="338554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Ends the list element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7642224" y="927100"/>
            <a:ext cx="1971227" cy="338554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Ends nested list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298700" y="342900"/>
            <a:ext cx="4724400" cy="127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 flipV="1">
            <a:off x="2298700" y="1041687"/>
            <a:ext cx="5343524" cy="546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1"/>
          </p:cNvCxnSpPr>
          <p:nvPr/>
        </p:nvCxnSpPr>
        <p:spPr>
          <a:xfrm flipH="1" flipV="1">
            <a:off x="2032000" y="1306442"/>
            <a:ext cx="5600700" cy="3233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1"/>
          </p:cNvCxnSpPr>
          <p:nvPr/>
        </p:nvCxnSpPr>
        <p:spPr>
          <a:xfrm flipH="1">
            <a:off x="3022600" y="2210088"/>
            <a:ext cx="4305300" cy="152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2298700" y="2895888"/>
            <a:ext cx="4724400" cy="469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47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304800"/>
            <a:ext cx="6356350" cy="6221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551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  <a:noFill/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latin typeface="+mn-lt"/>
                <a:ea typeface="+mn-ea"/>
                <a:cs typeface="+mn-cs"/>
              </a:rPr>
              <a:t>Tables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341438"/>
            <a:ext cx="8001000" cy="4906962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table element </a:t>
            </a:r>
          </a:p>
          <a:p>
            <a:pPr lvl="1"/>
            <a:r>
              <a:rPr lang="en-US" sz="2400" b="1" dirty="0"/>
              <a:t>defines an XHTML table</a:t>
            </a:r>
          </a:p>
          <a:p>
            <a:pPr lvl="1"/>
            <a:r>
              <a:rPr lang="en-US" sz="2400" b="1" dirty="0"/>
              <a:t>Attribute summary summarizes the table’s contents and is used by speech devices to make the table more accessible to users with visual impairments</a:t>
            </a:r>
          </a:p>
          <a:p>
            <a:pPr lvl="1"/>
            <a:r>
              <a:rPr lang="en-US" sz="2400" b="1" dirty="0"/>
              <a:t>Element caption describes the table’s content</a:t>
            </a:r>
          </a:p>
          <a:p>
            <a:pPr lvl="2"/>
            <a:r>
              <a:rPr lang="en-US" sz="2400" b="1" dirty="0"/>
              <a:t>The text inside the &lt;caption&gt; tag is rendered above the table in most browsers</a:t>
            </a:r>
          </a:p>
        </p:txBody>
      </p:sp>
    </p:spTree>
    <p:extLst>
      <p:ext uri="{BB962C8B-B14F-4D97-AF65-F5344CB8AC3E}">
        <p14:creationId xmlns:p14="http://schemas.microsoft.com/office/powerpoint/2010/main" val="20865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922338"/>
            <a:ext cx="8445500" cy="5427662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A table can be split into three distinct sections: </a:t>
            </a:r>
          </a:p>
          <a:p>
            <a:pPr lvl="1"/>
            <a:r>
              <a:rPr lang="en-US" sz="2400" b="1" dirty="0"/>
              <a:t>Head (</a:t>
            </a:r>
            <a:r>
              <a:rPr lang="en-US" sz="2400" b="1" dirty="0" err="1"/>
              <a:t>thead</a:t>
            </a:r>
            <a:r>
              <a:rPr lang="en-US" sz="2400" b="1" dirty="0"/>
              <a:t> element)</a:t>
            </a:r>
          </a:p>
          <a:p>
            <a:pPr lvl="2"/>
            <a:r>
              <a:rPr lang="en-US" sz="2400" b="1" dirty="0"/>
              <a:t>Table titles</a:t>
            </a:r>
          </a:p>
          <a:p>
            <a:pPr lvl="2"/>
            <a:r>
              <a:rPr lang="en-US" sz="2400" b="1" dirty="0"/>
              <a:t>Column headers</a:t>
            </a:r>
          </a:p>
          <a:p>
            <a:pPr lvl="1"/>
            <a:r>
              <a:rPr lang="en-US" sz="2400" b="1" dirty="0"/>
              <a:t>Body (</a:t>
            </a:r>
            <a:r>
              <a:rPr lang="en-US" sz="2400" b="1" dirty="0" err="1"/>
              <a:t>tbody</a:t>
            </a:r>
            <a:r>
              <a:rPr lang="en-US" sz="2400" b="1" dirty="0"/>
              <a:t> element)</a:t>
            </a:r>
          </a:p>
          <a:p>
            <a:pPr lvl="2"/>
            <a:r>
              <a:rPr lang="en-US" sz="2400" b="1" dirty="0"/>
              <a:t>Primary table data</a:t>
            </a:r>
          </a:p>
          <a:p>
            <a:pPr lvl="1"/>
            <a:r>
              <a:rPr lang="en-US" sz="2400" b="1" dirty="0"/>
              <a:t>Foot (</a:t>
            </a:r>
            <a:r>
              <a:rPr lang="en-US" sz="2400" b="1" dirty="0" err="1"/>
              <a:t>tfoot</a:t>
            </a:r>
            <a:r>
              <a:rPr lang="en-US" sz="2400" b="1" dirty="0"/>
              <a:t> element)</a:t>
            </a:r>
          </a:p>
          <a:p>
            <a:pPr lvl="2"/>
            <a:r>
              <a:rPr lang="en-US" sz="2400" b="1" dirty="0"/>
              <a:t>Calculation results</a:t>
            </a:r>
          </a:p>
          <a:p>
            <a:pPr lvl="2"/>
            <a:r>
              <a:rPr lang="en-US" sz="2400" b="1" dirty="0"/>
              <a:t>Footnotes</a:t>
            </a:r>
          </a:p>
          <a:p>
            <a:pPr lvl="2"/>
            <a:r>
              <a:rPr lang="en-US" sz="2400" b="1" dirty="0"/>
              <a:t>Above body section in the code, but displays at the bottom in the page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76200"/>
            <a:ext cx="8229600" cy="846138"/>
          </a:xfrm>
          <a:prstGeom prst="rect">
            <a:avLst/>
          </a:prstGeom>
          <a:noFill/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latin typeface="+mn-lt"/>
                <a:ea typeface="+mn-ea"/>
                <a:cs typeface="+mn-cs"/>
              </a:rPr>
              <a:t>Tables Cont.</a:t>
            </a:r>
            <a:endParaRPr lang="en-US" b="1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1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90600" y="127000"/>
            <a:ext cx="6705600" cy="6096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latin typeface="+mn-lt"/>
                <a:ea typeface="+mn-ea"/>
                <a:cs typeface="+mn-cs"/>
              </a:rPr>
              <a:t>Images</a:t>
            </a:r>
            <a:endParaRPr lang="en-US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990600" y="960437"/>
            <a:ext cx="9182100" cy="5338763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The </a:t>
            </a:r>
            <a:r>
              <a:rPr lang="en-US" sz="2400" b="1" dirty="0" err="1"/>
              <a:t>img</a:t>
            </a:r>
            <a:r>
              <a:rPr lang="en-US" sz="2400" b="1" dirty="0"/>
              <a:t> element’s </a:t>
            </a:r>
            <a:r>
              <a:rPr lang="en-US" sz="2400" b="1" dirty="0" err="1"/>
              <a:t>src</a:t>
            </a:r>
            <a:r>
              <a:rPr lang="en-US" sz="2400" b="1" dirty="0"/>
              <a:t> attribute specifies an image’s location</a:t>
            </a:r>
          </a:p>
          <a:p>
            <a:r>
              <a:rPr lang="en-US" sz="2400" b="1" dirty="0"/>
              <a:t>Every </a:t>
            </a:r>
            <a:r>
              <a:rPr lang="en-US" sz="2400" b="1" dirty="0" err="1"/>
              <a:t>img</a:t>
            </a:r>
            <a:r>
              <a:rPr lang="en-US" sz="2400" b="1" dirty="0"/>
              <a:t> element must have an alt attribute, which contains text that is displayed if the client cannot render the image</a:t>
            </a:r>
          </a:p>
          <a:p>
            <a:pPr lvl="1"/>
            <a:r>
              <a:rPr lang="en-US" sz="2400" b="1" dirty="0"/>
              <a:t>The alt attribute makes web pages more accessible to users with disabilities, especially vision impairments</a:t>
            </a:r>
          </a:p>
          <a:p>
            <a:pPr lvl="1"/>
            <a:r>
              <a:rPr lang="en-US" sz="2400" b="1" dirty="0"/>
              <a:t>Width and height are optional attributes but recommended</a:t>
            </a:r>
          </a:p>
          <a:p>
            <a:pPr lvl="2"/>
            <a:r>
              <a:rPr lang="en-US" sz="2400" b="1" dirty="0"/>
              <a:t>If omitted, the browser uses the image’s actual width and height</a:t>
            </a:r>
          </a:p>
          <a:p>
            <a:pPr lvl="2"/>
            <a:r>
              <a:rPr lang="en-US" sz="2400" b="1" dirty="0"/>
              <a:t>Images are measured in pixels</a:t>
            </a:r>
          </a:p>
        </p:txBody>
      </p:sp>
    </p:spTree>
    <p:extLst>
      <p:ext uri="{BB962C8B-B14F-4D97-AF65-F5344CB8AC3E}">
        <p14:creationId xmlns:p14="http://schemas.microsoft.com/office/powerpoint/2010/main" val="289121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6200"/>
            <a:ext cx="8229600" cy="846138"/>
          </a:xfrm>
          <a:prstGeom prst="rect">
            <a:avLst/>
          </a:prstGeom>
          <a:noFill/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latin typeface="+mn-lt"/>
                <a:ea typeface="+mn-ea"/>
                <a:cs typeface="+mn-cs"/>
              </a:rPr>
              <a:t>Tables Cont.</a:t>
            </a:r>
            <a:endParaRPr lang="en-US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341438"/>
            <a:ext cx="8001000" cy="4906962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Element </a:t>
            </a:r>
            <a:r>
              <a:rPr lang="en-US" sz="2400" b="1" dirty="0" err="1"/>
              <a:t>tr</a:t>
            </a:r>
            <a:endParaRPr lang="en-US" sz="2400" b="1" dirty="0"/>
          </a:p>
          <a:p>
            <a:pPr lvl="1"/>
            <a:r>
              <a:rPr lang="en-US" sz="2400" b="1" dirty="0"/>
              <a:t>Defines individual table rows</a:t>
            </a:r>
          </a:p>
          <a:p>
            <a:pPr lvl="1"/>
            <a:r>
              <a:rPr lang="en-US" sz="2400" b="1" dirty="0"/>
              <a:t>Element </a:t>
            </a:r>
            <a:r>
              <a:rPr lang="en-US" sz="2400" b="1" dirty="0" err="1"/>
              <a:t>th</a:t>
            </a:r>
            <a:endParaRPr lang="en-US" sz="2400" b="1" dirty="0"/>
          </a:p>
          <a:p>
            <a:pPr lvl="2"/>
            <a:r>
              <a:rPr lang="en-US" sz="2400" b="1" dirty="0"/>
              <a:t>Defines a header cell</a:t>
            </a:r>
          </a:p>
          <a:p>
            <a:pPr lvl="1"/>
            <a:r>
              <a:rPr lang="en-US" sz="2400" b="1" dirty="0"/>
              <a:t>Element td</a:t>
            </a:r>
          </a:p>
          <a:p>
            <a:pPr lvl="2"/>
            <a:r>
              <a:rPr lang="en-US" sz="2400" b="1" dirty="0"/>
              <a:t>Contains table data elements</a:t>
            </a:r>
          </a:p>
          <a:p>
            <a:pPr lvl="2"/>
            <a:endParaRPr lang="en-US" sz="2400" b="1" dirty="0"/>
          </a:p>
          <a:p>
            <a:pPr lvl="1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7501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886286"/>
              </p:ext>
            </p:extLst>
          </p:nvPr>
        </p:nvGraphicFramePr>
        <p:xfrm>
          <a:off x="0" y="11113"/>
          <a:ext cx="6972300" cy="677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Document" r:id="rId3" imgW="7168174" imgH="6965006" progId="Word.Document.8">
                  <p:embed/>
                </p:oleObj>
              </mc:Choice>
              <mc:Fallback>
                <p:oleObj name="Document" r:id="rId3" imgW="7168174" imgH="69650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113"/>
                        <a:ext cx="6972300" cy="6773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823200" y="808038"/>
            <a:ext cx="2209800" cy="590550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Begins a new XHTML table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8432800" y="1493838"/>
            <a:ext cx="2209800" cy="590550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Sets the table’s border to be one pixel wide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890000" y="2332038"/>
            <a:ext cx="2209800" cy="590550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Sets the table’s width to 40% of the screen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9042400" y="3170238"/>
            <a:ext cx="2209800" cy="83502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Describes the table’s contents in the </a:t>
            </a:r>
            <a:r>
              <a:rPr lang="en-US">
                <a:solidFill>
                  <a:schemeClr val="bg1"/>
                </a:solidFill>
                <a:latin typeface="Courier New" panose="02070309020205020404" pitchFamily="49" charset="0"/>
              </a:rPr>
              <a:t>summary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 attribute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8890000" y="4084638"/>
            <a:ext cx="2209800" cy="590550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Sets the text above the table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9042400" y="5608638"/>
            <a:ext cx="2209800" cy="3460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Creates a head element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8128000" y="6065838"/>
            <a:ext cx="2514600" cy="590550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Creates a table heading cell in the new table row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127000" y="6511925"/>
            <a:ext cx="2209800" cy="3460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Makes a new table row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3327400" y="6511925"/>
            <a:ext cx="3048000" cy="3460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Creates the next cell in the row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>
            <a:stCxn id="3" idx="1"/>
          </p:cNvCxnSpPr>
          <p:nvPr/>
        </p:nvCxnSpPr>
        <p:spPr>
          <a:xfrm flipH="1">
            <a:off x="1066800" y="1103313"/>
            <a:ext cx="6756400" cy="19192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1"/>
          </p:cNvCxnSpPr>
          <p:nvPr/>
        </p:nvCxnSpPr>
        <p:spPr>
          <a:xfrm flipH="1">
            <a:off x="1778000" y="1789113"/>
            <a:ext cx="6654800" cy="12461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594100" y="2627313"/>
            <a:ext cx="5295900" cy="4079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1"/>
          </p:cNvCxnSpPr>
          <p:nvPr/>
        </p:nvCxnSpPr>
        <p:spPr>
          <a:xfrm flipH="1" flipV="1">
            <a:off x="5016500" y="3378200"/>
            <a:ext cx="4025900" cy="2095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1"/>
          </p:cNvCxnSpPr>
          <p:nvPr/>
        </p:nvCxnSpPr>
        <p:spPr>
          <a:xfrm flipH="1">
            <a:off x="5257800" y="4379913"/>
            <a:ext cx="3632200" cy="15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1"/>
          </p:cNvCxnSpPr>
          <p:nvPr/>
        </p:nvCxnSpPr>
        <p:spPr>
          <a:xfrm flipH="1" flipV="1">
            <a:off x="1778000" y="5207000"/>
            <a:ext cx="7264400" cy="5746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1"/>
          </p:cNvCxnSpPr>
          <p:nvPr/>
        </p:nvCxnSpPr>
        <p:spPr>
          <a:xfrm flipH="1" flipV="1">
            <a:off x="2743200" y="5608638"/>
            <a:ext cx="5384800" cy="7524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2336800" y="5954713"/>
            <a:ext cx="1257300" cy="5572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68300" y="5486400"/>
            <a:ext cx="965200" cy="10255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0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814736"/>
              </p:ext>
            </p:extLst>
          </p:nvPr>
        </p:nvGraphicFramePr>
        <p:xfrm>
          <a:off x="0" y="14288"/>
          <a:ext cx="6680200" cy="6897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Document" r:id="rId3" imgW="7374526" imgH="7613567" progId="Word.Document.8">
                  <p:embed/>
                </p:oleObj>
              </mc:Choice>
              <mc:Fallback>
                <p:oleObj name="Document" r:id="rId3" imgW="7374526" imgH="7613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288"/>
                        <a:ext cx="6680200" cy="68971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239000" y="571500"/>
            <a:ext cx="2209800" cy="3460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Creates a foot section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43800" y="1104900"/>
            <a:ext cx="2209800" cy="83502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Creates table header cells at the bottom of the table 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7696200" y="2095500"/>
            <a:ext cx="2209800" cy="3460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Creates a body section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8382000" y="2628900"/>
            <a:ext cx="2209800" cy="590550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Inserts a cell in the body of the table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6781800" y="5676900"/>
            <a:ext cx="1524000" cy="3460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Ends the table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9" name="Straight Arrow Connector 8"/>
          <p:cNvCxnSpPr>
            <a:stCxn id="3" idx="1"/>
          </p:cNvCxnSpPr>
          <p:nvPr/>
        </p:nvCxnSpPr>
        <p:spPr>
          <a:xfrm flipH="1" flipV="1">
            <a:off x="1625600" y="571500"/>
            <a:ext cx="5613400" cy="1730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2514600" y="917575"/>
            <a:ext cx="5029200" cy="4159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1"/>
          </p:cNvCxnSpPr>
          <p:nvPr/>
        </p:nvCxnSpPr>
        <p:spPr>
          <a:xfrm flipH="1">
            <a:off x="1625600" y="2268538"/>
            <a:ext cx="6070600" cy="682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1"/>
          </p:cNvCxnSpPr>
          <p:nvPr/>
        </p:nvCxnSpPr>
        <p:spPr>
          <a:xfrm flipH="1" flipV="1">
            <a:off x="4686300" y="2765425"/>
            <a:ext cx="3695700" cy="1587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1"/>
          </p:cNvCxnSpPr>
          <p:nvPr/>
        </p:nvCxnSpPr>
        <p:spPr>
          <a:xfrm flipH="1">
            <a:off x="1498600" y="5849938"/>
            <a:ext cx="5283200" cy="1571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91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l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438" y="803275"/>
            <a:ext cx="8761078" cy="4022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52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6200"/>
            <a:ext cx="8229600" cy="846138"/>
          </a:xfrm>
          <a:prstGeom prst="rect">
            <a:avLst/>
          </a:prstGeom>
          <a:noFill/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latin typeface="+mn-lt"/>
                <a:ea typeface="+mn-ea"/>
                <a:cs typeface="+mn-cs"/>
              </a:rPr>
              <a:t>Tables Cont.</a:t>
            </a:r>
            <a:endParaRPr lang="en-US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341438"/>
            <a:ext cx="8001000" cy="4906962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You can merge data cells with the </a:t>
            </a:r>
            <a:r>
              <a:rPr lang="en-US" sz="2400" b="1" dirty="0" err="1"/>
              <a:t>rowspan</a:t>
            </a:r>
            <a:r>
              <a:rPr lang="en-US" sz="2400" b="1" dirty="0"/>
              <a:t> and </a:t>
            </a:r>
            <a:r>
              <a:rPr lang="en-US" sz="2400" b="1" dirty="0" err="1"/>
              <a:t>colspan</a:t>
            </a:r>
            <a:r>
              <a:rPr lang="en-US" sz="2400" b="1" dirty="0"/>
              <a:t> attributes</a:t>
            </a:r>
          </a:p>
          <a:p>
            <a:pPr marL="285750" lvl="1"/>
            <a:r>
              <a:rPr lang="en-US" sz="2400" b="1" dirty="0"/>
              <a:t>The values of these attributes specify the number of rows or columns occupied by the cell</a:t>
            </a:r>
          </a:p>
          <a:p>
            <a:pPr marL="285750" lvl="1"/>
            <a:r>
              <a:rPr lang="en-US" sz="2400" b="1" dirty="0"/>
              <a:t>Can be placed inside any data cell or table header cell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587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945018"/>
              </p:ext>
            </p:extLst>
          </p:nvPr>
        </p:nvGraphicFramePr>
        <p:xfrm>
          <a:off x="0" y="0"/>
          <a:ext cx="7912100" cy="672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Document" r:id="rId3" imgW="7158434" imgH="6088262" progId="Word.Document.8">
                  <p:embed/>
                </p:oleObj>
              </mc:Choice>
              <mc:Fallback>
                <p:oleObj name="Document" r:id="rId3" imgW="7158434" imgH="60882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7912100" cy="6729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7912100" y="3644900"/>
            <a:ext cx="2918294" cy="5847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Makes the header cell span 2 rows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5" name="Straight Arrow Connector 4"/>
          <p:cNvCxnSpPr>
            <a:stCxn id="3" idx="1"/>
          </p:cNvCxnSpPr>
          <p:nvPr/>
        </p:nvCxnSpPr>
        <p:spPr>
          <a:xfrm flipH="1">
            <a:off x="3505200" y="3937288"/>
            <a:ext cx="4406900" cy="14475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94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9004859"/>
              </p:ext>
            </p:extLst>
          </p:nvPr>
        </p:nvGraphicFramePr>
        <p:xfrm>
          <a:off x="0" y="12699"/>
          <a:ext cx="6858000" cy="6860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Document" r:id="rId3" imgW="7223731" imgH="7224502" progId="Word.Document.8">
                  <p:embed/>
                </p:oleObj>
              </mc:Choice>
              <mc:Fallback>
                <p:oleObj name="Document" r:id="rId3" imgW="7223731" imgH="72245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699"/>
                        <a:ext cx="6858000" cy="68600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858000" y="177800"/>
            <a:ext cx="2851355" cy="5847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Makes the header cell span 4 columns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5" name="Straight Arrow Connector 4"/>
          <p:cNvCxnSpPr>
            <a:stCxn id="3" idx="1"/>
          </p:cNvCxnSpPr>
          <p:nvPr/>
        </p:nvCxnSpPr>
        <p:spPr>
          <a:xfrm flipH="1" flipV="1">
            <a:off x="2971800" y="330200"/>
            <a:ext cx="3886200" cy="1399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23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l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685800"/>
            <a:ext cx="6692900" cy="5649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589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  <a:noFill/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latin typeface="+mn-lt"/>
                <a:ea typeface="+mn-ea"/>
                <a:cs typeface="+mn-cs"/>
              </a:rPr>
              <a:t>Images (Cont.)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341438"/>
            <a:ext cx="8915400" cy="4906962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Some XHTML elements are empty elements that contain only attributes and do not mark up text</a:t>
            </a:r>
          </a:p>
          <a:p>
            <a:r>
              <a:rPr lang="en-US" sz="2400" b="1" dirty="0"/>
              <a:t>Empty elements (e.g., </a:t>
            </a:r>
            <a:r>
              <a:rPr lang="en-US" sz="2400" b="1" dirty="0" err="1"/>
              <a:t>img</a:t>
            </a:r>
            <a:r>
              <a:rPr lang="en-US" sz="2400" b="1" dirty="0"/>
              <a:t>) must be terminated, either by using the forward slash character (/) inside the closing right angle bracket or by explicitly writing an end tag</a:t>
            </a:r>
          </a:p>
        </p:txBody>
      </p:sp>
    </p:spTree>
    <p:extLst>
      <p:ext uri="{BB962C8B-B14F-4D97-AF65-F5344CB8AC3E}">
        <p14:creationId xmlns:p14="http://schemas.microsoft.com/office/powerpoint/2010/main" val="30205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097301"/>
              </p:ext>
            </p:extLst>
          </p:nvPr>
        </p:nvGraphicFramePr>
        <p:xfrm>
          <a:off x="0" y="63500"/>
          <a:ext cx="8092645" cy="500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Document" r:id="rId3" imgW="7578712" imgH="4686407" progId="Word.Document.8">
                  <p:embed/>
                </p:oleObj>
              </mc:Choice>
              <mc:Fallback>
                <p:oleObj name="Document" r:id="rId3" imgW="7578712" imgH="46864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3500"/>
                        <a:ext cx="8092645" cy="500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11" descr="pict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800" y="4210049"/>
            <a:ext cx="5689600" cy="2666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7823200" y="450850"/>
            <a:ext cx="2286000" cy="590550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Specifies the image file’s location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7908925" y="1098550"/>
            <a:ext cx="2667000" cy="3460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Specifies the image’s width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9042400" y="1517650"/>
            <a:ext cx="2667000" cy="3460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Specifies the image’s height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9220200" y="2741612"/>
            <a:ext cx="2438400" cy="590550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Specifies text to display if the image is unavailable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9" name="Straight Arrow Connector 8"/>
          <p:cNvCxnSpPr>
            <a:stCxn id="4" idx="1"/>
          </p:cNvCxnSpPr>
          <p:nvPr/>
        </p:nvCxnSpPr>
        <p:spPr>
          <a:xfrm flipH="1">
            <a:off x="2387600" y="746125"/>
            <a:ext cx="5435600" cy="24542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835400" y="1398587"/>
            <a:ext cx="4073525" cy="18018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1"/>
          </p:cNvCxnSpPr>
          <p:nvPr/>
        </p:nvCxnSpPr>
        <p:spPr>
          <a:xfrm flipH="1">
            <a:off x="5232400" y="1690688"/>
            <a:ext cx="3810000" cy="15097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1"/>
          </p:cNvCxnSpPr>
          <p:nvPr/>
        </p:nvCxnSpPr>
        <p:spPr>
          <a:xfrm flipH="1">
            <a:off x="5105400" y="3036887"/>
            <a:ext cx="4114800" cy="4706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80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73049"/>
              </p:ext>
            </p:extLst>
          </p:nvPr>
        </p:nvGraphicFramePr>
        <p:xfrm>
          <a:off x="0" y="22224"/>
          <a:ext cx="8039100" cy="6848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Document" r:id="rId3" imgW="7427431" imgH="6327419" progId="Word.Document.8">
                  <p:embed/>
                </p:oleObj>
              </mc:Choice>
              <mc:Fallback>
                <p:oleObj name="Document" r:id="rId3" imgW="7427431" imgH="632741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224"/>
                        <a:ext cx="8039100" cy="68485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507463" y="1735723"/>
            <a:ext cx="2945624" cy="338554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Creates a hyperlinked image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 flipH="1">
            <a:off x="3428999" y="2074276"/>
            <a:ext cx="1179675" cy="1253124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65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661196"/>
              </p:ext>
            </p:extLst>
          </p:nvPr>
        </p:nvGraphicFramePr>
        <p:xfrm>
          <a:off x="0" y="0"/>
          <a:ext cx="9091016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Document" r:id="rId3" imgW="7444873" imgH="2808749" progId="Word.Document.8">
                  <p:embed/>
                </p:oleObj>
              </mc:Choice>
              <mc:Fallback>
                <p:oleObj name="Document" r:id="rId3" imgW="7444873" imgH="280874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091016" cy="342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12" descr="nav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67200"/>
            <a:ext cx="556646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3" descr="link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525" y="3429000"/>
            <a:ext cx="5070475" cy="337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207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73200" y="0"/>
            <a:ext cx="8229600" cy="1143000"/>
          </a:xfrm>
          <a:prstGeom prst="rect">
            <a:avLst/>
          </a:prstGeom>
          <a:noFill/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>
                <a:latin typeface="+mn-lt"/>
                <a:ea typeface="+mn-ea"/>
                <a:cs typeface="+mn-cs"/>
              </a:rPr>
              <a:t>Special Characters and Horizontal Rules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341438"/>
            <a:ext cx="8496300" cy="5414962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b="1" dirty="0"/>
              <a:t>XHTML provides special characters or entity references (in the form &amp;code;) for representing characters that cannot be rendered otherwise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The code can be: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Word abbreviations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Numbers </a:t>
            </a:r>
          </a:p>
          <a:p>
            <a:pPr lvl="2">
              <a:lnSpc>
                <a:spcPct val="90000"/>
              </a:lnSpc>
            </a:pPr>
            <a:r>
              <a:rPr lang="en-US" sz="2400" b="1" dirty="0"/>
              <a:t>Decimal</a:t>
            </a:r>
          </a:p>
          <a:p>
            <a:pPr lvl="2">
              <a:lnSpc>
                <a:spcPct val="90000"/>
              </a:lnSpc>
            </a:pPr>
            <a:r>
              <a:rPr lang="en-US" sz="2400" b="1" dirty="0"/>
              <a:t>Hexadecimal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Example: &amp; character represented by: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&amp;amp 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&amp;#38 (decimal)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&amp;#x26 (hexadecimal)</a:t>
            </a:r>
          </a:p>
        </p:txBody>
      </p:sp>
    </p:spTree>
    <p:extLst>
      <p:ext uri="{BB962C8B-B14F-4D97-AF65-F5344CB8AC3E}">
        <p14:creationId xmlns:p14="http://schemas.microsoft.com/office/powerpoint/2010/main" val="37179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697038"/>
            <a:ext cx="8001000" cy="3052762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Most browsers render a horizontal rule, indicated by the &lt;</a:t>
            </a:r>
            <a:r>
              <a:rPr lang="en-US" sz="2400" b="1" dirty="0" err="1"/>
              <a:t>hr</a:t>
            </a:r>
            <a:r>
              <a:rPr lang="en-US" sz="2400" b="1" dirty="0"/>
              <a:t> /&gt; tag, as a horizontal line</a:t>
            </a:r>
          </a:p>
          <a:p>
            <a:r>
              <a:rPr lang="en-US" sz="2400" b="1" dirty="0"/>
              <a:t>The </a:t>
            </a:r>
            <a:r>
              <a:rPr lang="en-US" sz="2400" b="1" dirty="0" err="1"/>
              <a:t>hr</a:t>
            </a:r>
            <a:r>
              <a:rPr lang="en-US" sz="2400" b="1" dirty="0"/>
              <a:t> element also inserts a line break above and below the horizontal line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73200" y="0"/>
            <a:ext cx="8229600" cy="1143000"/>
          </a:xfrm>
          <a:prstGeom prst="rect">
            <a:avLst/>
          </a:prstGeom>
          <a:noFill/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>
                <a:latin typeface="+mn-lt"/>
                <a:ea typeface="+mn-ea"/>
                <a:cs typeface="+mn-cs"/>
              </a:rPr>
              <a:t>Special Characters and Horizontal </a:t>
            </a:r>
            <a:r>
              <a:rPr lang="en-US" b="1" dirty="0" smtClean="0">
                <a:latin typeface="+mn-lt"/>
                <a:ea typeface="+mn-ea"/>
                <a:cs typeface="+mn-cs"/>
              </a:rPr>
              <a:t>Rules Cont.</a:t>
            </a:r>
            <a:endParaRPr lang="en-US" b="1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217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895067"/>
              </p:ext>
            </p:extLst>
          </p:nvPr>
        </p:nvGraphicFramePr>
        <p:xfrm>
          <a:off x="526812" y="12700"/>
          <a:ext cx="8382000" cy="6747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Document" r:id="rId3" imgW="7292274" imgH="5869796" progId="Word.Document.8">
                  <p:embed/>
                </p:oleObj>
              </mc:Choice>
              <mc:Fallback>
                <p:oleObj name="Document" r:id="rId3" imgW="7292274" imgH="58697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812" y="12700"/>
                        <a:ext cx="8382000" cy="6747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6743224" y="3050916"/>
            <a:ext cx="2900363" cy="5847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Inserts a horizontal rule, with a line break before and after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 flipH="1">
            <a:off x="3797300" y="3454904"/>
            <a:ext cx="2939792" cy="128115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6339561" y="4151280"/>
            <a:ext cx="2900363" cy="584775"/>
          </a:xfrm>
          <a:prstGeom prst="rect">
            <a:avLst/>
          </a:prstGeom>
          <a:solidFill>
            <a:srgbClr val="F0F7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</a:rPr>
              <a:t>Inserts the special characters © and </a:t>
            </a:r>
            <a:r>
              <a:rPr lang="en-US">
                <a:solidFill>
                  <a:schemeClr val="bg1"/>
                </a:solidFill>
                <a:latin typeface="Courier New" panose="02070309020205020404" pitchFamily="49" charset="0"/>
              </a:rPr>
              <a:t>&amp;</a:t>
            </a:r>
            <a:endParaRPr lang="en-US" b="1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 flipH="1">
            <a:off x="5791199" y="4720934"/>
            <a:ext cx="536097" cy="105756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0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Slice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695</Words>
  <Application>Microsoft Office PowerPoint</Application>
  <PresentationFormat>Widescreen</PresentationFormat>
  <Paragraphs>97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Century Gothic</vt:lpstr>
      <vt:lpstr>Courier New</vt:lpstr>
      <vt:lpstr>Times New Roman</vt:lpstr>
      <vt:lpstr>Wingdings 3</vt:lpstr>
      <vt:lpstr>Slice</vt:lpstr>
      <vt:lpstr>Microsoft Office Word 97 - 2003 Document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18</cp:revision>
  <dcterms:created xsi:type="dcterms:W3CDTF">2017-10-01T06:15:42Z</dcterms:created>
  <dcterms:modified xsi:type="dcterms:W3CDTF">2017-10-08T08:27:20Z</dcterms:modified>
</cp:coreProperties>
</file>