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mailto:deitel@deitel.com" TargetMode="Externa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981200" y="1987550"/>
            <a:ext cx="74422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5400" b="1" dirty="0" smtClean="0"/>
              <a:t>Introduction to XHTML </a:t>
            </a:r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7374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4500" y="114300"/>
            <a:ext cx="8229600" cy="711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First XHTML Example (Cont.)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011238"/>
            <a:ext cx="9131300" cy="10080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All text placed between the </a:t>
            </a:r>
            <a:r>
              <a:rPr lang="en-US" sz="2400" b="1" dirty="0" smtClean="0">
                <a:latin typeface="Lucida Console" panose="020B0609040504020204" pitchFamily="49" charset="0"/>
              </a:rPr>
              <a:t>&lt;p&gt;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latin typeface="Lucida Console" panose="020B0609040504020204" pitchFamily="49" charset="0"/>
              </a:rPr>
              <a:t>&lt;/p&gt;</a:t>
            </a:r>
            <a:r>
              <a:rPr lang="en-US" sz="2400" b="1" dirty="0" smtClean="0"/>
              <a:t> tags forms one paragraph</a:t>
            </a:r>
          </a:p>
          <a:p>
            <a:pPr lvl="1"/>
            <a:endParaRPr lang="en-US" sz="1600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019300"/>
            <a:ext cx="9956800" cy="358140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XHTML documents delimit an element with start and end tags</a:t>
            </a:r>
          </a:p>
          <a:p>
            <a:pPr lvl="1"/>
            <a:r>
              <a:rPr lang="en-US" sz="2000" b="1" dirty="0" smtClean="0"/>
              <a:t>A start tag consists of the element name in angle brackets (e.g., </a:t>
            </a:r>
            <a:r>
              <a:rPr lang="en-US" sz="2000" b="1" dirty="0" smtClean="0">
                <a:latin typeface="Lucida Console" panose="020B0609040504020204" pitchFamily="49" charset="0"/>
              </a:rPr>
              <a:t>&lt;html&gt;</a:t>
            </a:r>
            <a:r>
              <a:rPr lang="en-US" sz="2000" b="1" dirty="0" smtClean="0"/>
              <a:t>)</a:t>
            </a:r>
            <a:endParaRPr lang="en-US" sz="2000" b="1" dirty="0" smtClean="0">
              <a:latin typeface="Lucida Console" panose="020B0609040504020204" pitchFamily="49" charset="0"/>
            </a:endParaRPr>
          </a:p>
          <a:p>
            <a:pPr lvl="1"/>
            <a:r>
              <a:rPr lang="en-US" sz="2000" b="1" dirty="0" smtClean="0"/>
              <a:t>An end tag consists of the element name preceded by a forward slash (</a:t>
            </a:r>
            <a:r>
              <a:rPr lang="en-US" sz="2000" b="1" dirty="0" smtClean="0">
                <a:latin typeface="Lucida Console" panose="020B0609040504020204" pitchFamily="49" charset="0"/>
              </a:rPr>
              <a:t>/</a:t>
            </a:r>
            <a:r>
              <a:rPr lang="en-US" sz="2000" b="1" dirty="0" smtClean="0"/>
              <a:t>) in angle brackets (e.g., </a:t>
            </a:r>
            <a:r>
              <a:rPr lang="en-US" sz="2000" b="1" dirty="0" smtClean="0">
                <a:latin typeface="Lucida Console" panose="020B0609040504020204" pitchFamily="49" charset="0"/>
              </a:rPr>
              <a:t>&lt;/html&gt;</a:t>
            </a:r>
            <a:r>
              <a:rPr lang="en-US" sz="2000" b="1" dirty="0" smtClean="0"/>
              <a:t>)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Many start tags have attributes that provide additional information about an element</a:t>
            </a:r>
          </a:p>
          <a:p>
            <a:pPr lvl="1"/>
            <a:r>
              <a:rPr lang="en-US" sz="2000" b="1" dirty="0" smtClean="0"/>
              <a:t>Each attribute has a name and a value separated by an equals sign (</a:t>
            </a:r>
            <a:r>
              <a:rPr lang="en-US" sz="2000" b="1" dirty="0" smtClean="0">
                <a:latin typeface="Lucida Console" panose="020B0609040504020204" pitchFamily="49" charset="0"/>
              </a:rPr>
              <a:t>=</a:t>
            </a:r>
            <a:r>
              <a:rPr lang="en-US" sz="2000" b="1" dirty="0" smtClean="0"/>
              <a:t>)</a:t>
            </a:r>
          </a:p>
          <a:p>
            <a:pPr lvl="1"/>
            <a:endParaRPr lang="en-US" sz="2000" b="1" dirty="0" smtClean="0"/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3620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142945"/>
              </p:ext>
            </p:extLst>
          </p:nvPr>
        </p:nvGraphicFramePr>
        <p:xfrm>
          <a:off x="0" y="0"/>
          <a:ext cx="799389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7181883" imgH="3560604" progId="Word.Document.8">
                  <p:embed/>
                </p:oleObj>
              </mc:Choice>
              <mc:Fallback>
                <p:oleObj name="Document" r:id="rId3" imgW="7181883" imgH="35606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993898" cy="474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2" descr="ma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9800"/>
            <a:ext cx="7937772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0"/>
          <p:cNvSpPr txBox="1">
            <a:spLocks noChangeArrowheads="1"/>
          </p:cNvSpPr>
          <p:nvPr/>
        </p:nvSpPr>
        <p:spPr bwMode="auto">
          <a:xfrm>
            <a:off x="8061325" y="1966912"/>
            <a:ext cx="3216275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a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head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element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 Box 102"/>
          <p:cNvSpPr txBox="1">
            <a:spLocks noChangeArrowheads="1"/>
          </p:cNvSpPr>
          <p:nvPr/>
        </p:nvSpPr>
        <p:spPr bwMode="auto">
          <a:xfrm>
            <a:off x="8061325" y="2487610"/>
            <a:ext cx="3216275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a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title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element, which contains the text 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</a:rPr>
              <a:t>Welcome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104"/>
          <p:cNvSpPr txBox="1">
            <a:spLocks noChangeArrowheads="1"/>
          </p:cNvSpPr>
          <p:nvPr/>
        </p:nvSpPr>
        <p:spPr bwMode="auto">
          <a:xfrm>
            <a:off x="8061325" y="3497262"/>
            <a:ext cx="3216275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p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element within the body, which displays welcome text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Text Box 106"/>
          <p:cNvSpPr txBox="1">
            <a:spLocks noChangeArrowheads="1"/>
          </p:cNvSpPr>
          <p:nvPr/>
        </p:nvSpPr>
        <p:spPr bwMode="auto">
          <a:xfrm>
            <a:off x="8061325" y="1144485"/>
            <a:ext cx="24384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XHTML comments, not interpreted by the browser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 flipV="1">
            <a:off x="3175001" y="1380626"/>
            <a:ext cx="4886324" cy="591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</p:cNvCxnSpPr>
          <p:nvPr/>
        </p:nvCxnSpPr>
        <p:spPr>
          <a:xfrm flipH="1">
            <a:off x="1320800" y="2139950"/>
            <a:ext cx="6740525" cy="86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175001" y="2559844"/>
            <a:ext cx="4886324" cy="942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1"/>
          </p:cNvCxnSpPr>
          <p:nvPr/>
        </p:nvCxnSpPr>
        <p:spPr>
          <a:xfrm flipH="1">
            <a:off x="3259137" y="3792537"/>
            <a:ext cx="4802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45"/>
          <p:cNvSpPr txBox="1">
            <a:spLocks noChangeArrowheads="1"/>
          </p:cNvSpPr>
          <p:nvPr/>
        </p:nvSpPr>
        <p:spPr>
          <a:xfrm>
            <a:off x="8061325" y="-128788"/>
            <a:ext cx="3441700" cy="115352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First XHTML example.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9363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304800"/>
            <a:ext cx="9359900" cy="8763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Common Programming Error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355724"/>
            <a:ext cx="8890000" cy="44735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/>
              <a:t>XHTML does not permit tags to overlap—a nested element’s end tag must appear in the document before the enclosing element’s end tag. </a:t>
            </a:r>
          </a:p>
          <a:p>
            <a:pPr marL="0" indent="0">
              <a:buFontTx/>
              <a:buNone/>
            </a:pPr>
            <a:r>
              <a:rPr lang="en-US" b="1" dirty="0" smtClean="0"/>
              <a:t>For example, the nested XHTML tags </a:t>
            </a:r>
          </a:p>
          <a:p>
            <a:pPr marL="0" indent="0">
              <a:buFontTx/>
              <a:buNone/>
            </a:pPr>
            <a:r>
              <a:rPr lang="en-US" sz="2400" b="1" dirty="0" smtClean="0">
                <a:latin typeface="Lucida Console" panose="020B0609040504020204" pitchFamily="49" charset="0"/>
              </a:rPr>
              <a:t>&lt;head&gt;&lt;title&gt;hello&lt;/head&gt;&lt;/title&gt;</a:t>
            </a:r>
            <a:r>
              <a:rPr lang="en-US" b="1" dirty="0" smtClean="0"/>
              <a:t> </a:t>
            </a:r>
          </a:p>
          <a:p>
            <a:pPr marL="0" indent="0">
              <a:buFontTx/>
              <a:buNone/>
            </a:pPr>
            <a:r>
              <a:rPr lang="en-US" b="1" dirty="0" smtClean="0"/>
              <a:t>cause a syntax error, because the enclosing </a:t>
            </a:r>
            <a:r>
              <a:rPr lang="en-US" sz="2400" b="1" dirty="0" smtClean="0">
                <a:latin typeface="Lucida Console" panose="020B0609040504020204" pitchFamily="49" charset="0"/>
              </a:rPr>
              <a:t>head</a:t>
            </a:r>
            <a:r>
              <a:rPr lang="en-US" b="1" dirty="0" smtClean="0"/>
              <a:t> element’s ending </a:t>
            </a:r>
            <a:r>
              <a:rPr lang="en-US" sz="2400" b="1" dirty="0" smtClean="0">
                <a:latin typeface="Lucida Console" panose="020B0609040504020204" pitchFamily="49" charset="0"/>
              </a:rPr>
              <a:t>&lt;/head&gt;</a:t>
            </a:r>
            <a:r>
              <a:rPr lang="en-US" b="1" dirty="0" smtClean="0"/>
              <a:t> tag appears before the nested title element’s ending </a:t>
            </a:r>
            <a:r>
              <a:rPr lang="en-US" sz="2400" b="1" dirty="0" smtClean="0">
                <a:latin typeface="Lucida Console" panose="020B0609040504020204" pitchFamily="49" charset="0"/>
              </a:rPr>
              <a:t>&lt;/title&gt;</a:t>
            </a:r>
            <a:r>
              <a:rPr lang="en-US" b="1" dirty="0" smtClean="0"/>
              <a:t> tag.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13962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W3C XHTML Validation Service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90678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XHTML documents that are syntactically correct are guaranteed to render properly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XHTML documents that contain syntax errors may not display properly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Validation services (e.g., </a:t>
            </a:r>
            <a:r>
              <a:rPr lang="en-US" sz="2400" b="1" dirty="0" smtClean="0">
                <a:latin typeface="Lucida Console" panose="020B0609040504020204" pitchFamily="49" charset="0"/>
              </a:rPr>
              <a:t>validator.w3.org</a:t>
            </a:r>
            <a:r>
              <a:rPr lang="en-US" sz="2400" b="1" dirty="0" smtClean="0"/>
              <a:t>) ensure that an XHTML document is syntactically correct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19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Headings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89916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XHTML provides six headings (h1 through h6) for specifying the relative importance of information</a:t>
            </a:r>
          </a:p>
          <a:p>
            <a:endParaRPr lang="en-US" sz="2800" b="1" dirty="0" smtClean="0"/>
          </a:p>
          <a:p>
            <a:pPr lvl="1"/>
            <a:r>
              <a:rPr lang="en-US" sz="2400" b="1" dirty="0" smtClean="0"/>
              <a:t>Heading element h1 is considered the most significant heading and is rendered in the largest font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Each successive heading element (i.e., h2, h3, etc.) is rendered in a progressively smaller font</a:t>
            </a:r>
          </a:p>
          <a:p>
            <a:endParaRPr lang="en-US" sz="2800" b="1" dirty="0" smtClean="0"/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64901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92364"/>
              </p:ext>
            </p:extLst>
          </p:nvPr>
        </p:nvGraphicFramePr>
        <p:xfrm>
          <a:off x="-152401" y="-201614"/>
          <a:ext cx="8803433" cy="619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3" imgW="7836290" imgH="5515283" progId="Word.Document.8">
                  <p:embed/>
                </p:oleObj>
              </mc:Choice>
              <mc:Fallback>
                <p:oleObj name="Document" r:id="rId3" imgW="7836290" imgH="55152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1" y="-201614"/>
                        <a:ext cx="8803433" cy="6196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11" descr="head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3209925"/>
            <a:ext cx="56578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115300" y="1536700"/>
            <a:ext cx="3216275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Creates six headings, each with  decreasing significance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270250" y="1831975"/>
            <a:ext cx="4845050" cy="365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115300" y="168849"/>
            <a:ext cx="2501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Heading elements </a:t>
            </a:r>
            <a:r>
              <a:rPr lang="en-US" sz="1600" b="1" dirty="0">
                <a:solidFill>
                  <a:schemeClr val="bg1"/>
                </a:solidFill>
                <a:latin typeface="Lucida Console" panose="020B0609040504020204" pitchFamily="49" charset="0"/>
              </a:rPr>
              <a:t>h1</a:t>
            </a:r>
            <a:r>
              <a:rPr lang="en-US" sz="2000" b="1" dirty="0">
                <a:solidFill>
                  <a:schemeClr val="bg1"/>
                </a:solidFill>
              </a:rPr>
              <a:t> through </a:t>
            </a:r>
            <a:r>
              <a:rPr lang="en-US" sz="1600" b="1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h6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22479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Linking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94615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A hyperlink references or links to other resources, such as XHTML documents and images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Web browsers typically underline text hyperlinks and color them blue by default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23372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Linking (Cont.)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10439400" cy="4906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Users can insert links with the </a:t>
            </a:r>
            <a:r>
              <a:rPr lang="en-US" sz="2800" b="1" dirty="0" smtClean="0">
                <a:latin typeface="Lucida Console" panose="020B0609040504020204" pitchFamily="49" charset="0"/>
              </a:rPr>
              <a:t>a</a:t>
            </a:r>
            <a:r>
              <a:rPr lang="en-US" sz="2800" b="1" dirty="0" smtClean="0"/>
              <a:t> (anchor) element. </a:t>
            </a:r>
          </a:p>
          <a:p>
            <a:pPr lvl="1"/>
            <a:r>
              <a:rPr lang="en-US" sz="2400" b="1" dirty="0" smtClean="0"/>
              <a:t>The </a:t>
            </a:r>
            <a:r>
              <a:rPr lang="en-US" sz="2400" b="1" dirty="0" err="1" smtClean="0">
                <a:latin typeface="Lucida Console" panose="020B0609040504020204" pitchFamily="49" charset="0"/>
              </a:rPr>
              <a:t>href</a:t>
            </a:r>
            <a:r>
              <a:rPr lang="en-US" sz="2400" b="1" dirty="0" smtClean="0"/>
              <a:t> attribute specifies the resource (e.g., page, file, e-mail address) being linked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Anchors can link to an e-mail address using a </a:t>
            </a:r>
            <a:r>
              <a:rPr lang="en-US" sz="2400" b="1" dirty="0" smtClean="0">
                <a:latin typeface="Lucida Console" panose="020B0609040504020204" pitchFamily="49" charset="0"/>
              </a:rPr>
              <a:t>mailto:</a:t>
            </a:r>
            <a:r>
              <a:rPr lang="en-US" sz="2400" b="1" dirty="0" smtClean="0"/>
              <a:t> URL </a:t>
            </a:r>
          </a:p>
          <a:p>
            <a:pPr lvl="2"/>
            <a:r>
              <a:rPr lang="en-US" sz="2000" b="1" dirty="0" smtClean="0"/>
              <a:t>When a user clicks this type of anchored link, most browsers launch the default e-mail program (e.g., Outlook Express) to initiate an e-mail message addressed to the linked address.</a:t>
            </a:r>
          </a:p>
          <a:p>
            <a:pPr lvl="1"/>
            <a:r>
              <a:rPr lang="en-US" sz="2400" b="1" dirty="0"/>
              <a:t>The strong element typically causes the browser to render text in a bold font</a:t>
            </a:r>
          </a:p>
          <a:p>
            <a:pPr lvl="2"/>
            <a:endParaRPr lang="en-US" sz="2000" b="1" dirty="0" smtClean="0"/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05456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814354"/>
              </p:ext>
            </p:extLst>
          </p:nvPr>
        </p:nvGraphicFramePr>
        <p:xfrm>
          <a:off x="-209550" y="92075"/>
          <a:ext cx="6646329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7626332" imgH="5007808" progId="Word.Document.8">
                  <p:embed/>
                </p:oleObj>
              </mc:Choice>
              <mc:Fallback>
                <p:oleObj name="Document" r:id="rId3" imgW="7626332" imgH="50078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9550" y="92075"/>
                        <a:ext cx="6646329" cy="436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 descr="lin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7" y="3640138"/>
            <a:ext cx="4838933" cy="32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819900" y="2274887"/>
            <a:ext cx="3216275" cy="835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Creates anchor elements that link to the URL specified in the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</a:rPr>
              <a:t>href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attribute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2692400"/>
            <a:ext cx="224790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23074" y="92075"/>
            <a:ext cx="3730626" cy="165258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Linking to other web pages.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9192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497462"/>
              </p:ext>
            </p:extLst>
          </p:nvPr>
        </p:nvGraphicFramePr>
        <p:xfrm>
          <a:off x="-142875" y="87312"/>
          <a:ext cx="7465406" cy="499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3" imgW="7473733" imgH="4998090" progId="Word.Document.8">
                  <p:embed/>
                </p:oleObj>
              </mc:Choice>
              <mc:Fallback>
                <p:oleObj name="Document" r:id="rId3" imgW="7473733" imgH="49980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75" y="87312"/>
                        <a:ext cx="7465406" cy="499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7556500" y="2387600"/>
            <a:ext cx="3216275" cy="10795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Hyperlink that creates a message to the address </a:t>
            </a:r>
            <a:r>
              <a:rPr lang="en-US">
                <a:solidFill>
                  <a:schemeClr val="bg1"/>
                </a:solidFill>
                <a:latin typeface="Courier New" panose="02070309020205020404" pitchFamily="49" charset="0"/>
                <a:hlinkClick r:id="rId5"/>
              </a:rPr>
              <a:t>deitel@deitel.com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</a:rPr>
              <a:t> with the computer’s default e-mail program</a:t>
            </a:r>
            <a:endParaRPr lang="en-US" b="1">
              <a:solidFill>
                <a:schemeClr val="bg1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4394200" y="2927350"/>
            <a:ext cx="3162300" cy="298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322531" y="152400"/>
            <a:ext cx="3840769" cy="1447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Linking to an e-mail address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3316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74700" y="457200"/>
            <a:ext cx="6705600" cy="609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/>
              <a:t>OBJECTIVES</a:t>
            </a:r>
            <a:endParaRPr lang="en-US" sz="3200" b="1" dirty="0" smtClean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990600" y="1066800"/>
            <a:ext cx="9182100" cy="55038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In this chapter you will learn: 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understand important components of XHTML documents.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use XHTML to create web pages.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add images to web pages.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create and use hyperlinks to navigate web pages.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mark up lists of information.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create tables with rows and columns of data and control table formatting.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create and use forms to get user input.</a:t>
            </a:r>
          </a:p>
          <a:p>
            <a:pPr>
              <a:lnSpc>
                <a:spcPct val="85000"/>
              </a:lnSpc>
            </a:pP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To make web pages accessible to search engines using </a:t>
            </a:r>
            <a:r>
              <a:rPr lang="en-US" sz="2800" b="1" dirty="0" smtClean="0">
                <a:latin typeface="Lucida Console" panose="020B0609040504020204" pitchFamily="49" charset="0"/>
                <a:ea typeface="Times New Roman" panose="02020603050405020304" pitchFamily="18" charset="0"/>
                <a:cs typeface="Goudy Sans Book" pitchFamily="34" charset="0"/>
              </a:rPr>
              <a:t>&lt;meta&gt;</a:t>
            </a:r>
            <a:r>
              <a:rPr lang="en-US" sz="2400" b="1" dirty="0" smtClean="0">
                <a:ea typeface="Times New Roman" panose="02020603050405020304" pitchFamily="18" charset="0"/>
                <a:cs typeface="Goudy Sans Book" pitchFamily="34" charset="0"/>
              </a:rPr>
              <a:t> tags.</a:t>
            </a:r>
            <a:endParaRPr lang="en-US" sz="2400" b="1" dirty="0" smtClean="0">
              <a:ea typeface="Times New Roman" panose="02020603050405020304" pitchFamily="18" charset="0"/>
              <a:cs typeface="Goudy Sans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_a"/>
          <p:cNvPicPr>
            <a:picLocks noChangeAspect="1" noChangeArrowheads="1"/>
          </p:cNvPicPr>
          <p:nvPr/>
        </p:nvPicPr>
        <p:blipFill>
          <a:blip r:embed="rId2">
            <a:lum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84587"/>
            <a:ext cx="6079488" cy="202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ontact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8213"/>
            <a:ext cx="8082448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80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4084" y="374134"/>
            <a:ext cx="49728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Georgia" panose="02040502050405020303" pitchFamily="18" charset="0"/>
              </a:rPr>
              <a:t>HTML </a:t>
            </a:r>
            <a:r>
              <a:rPr lang="en-US" sz="40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vs </a:t>
            </a:r>
            <a:r>
              <a:rPr lang="en-US" sz="4000" b="1" dirty="0">
                <a:solidFill>
                  <a:srgbClr val="000000"/>
                </a:solidFill>
                <a:latin typeface="Georgia" panose="02040502050405020303" pitchFamily="18" charset="0"/>
              </a:rPr>
              <a:t>XHTML</a:t>
            </a:r>
            <a:endParaRPr lang="en-US" sz="4000" b="1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4900" y="1392535"/>
            <a:ext cx="952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</a:rPr>
              <a:t>HTML or </a:t>
            </a:r>
            <a:r>
              <a:rPr lang="en-US" sz="2400" b="1" dirty="0" err="1">
                <a:latin typeface="Arial" panose="020B0604020202020204" pitchFamily="34" charset="0"/>
              </a:rPr>
              <a:t>HyperText</a:t>
            </a:r>
            <a:r>
              <a:rPr lang="en-US" sz="2400" b="1" dirty="0">
                <a:latin typeface="Arial" panose="020B0604020202020204" pitchFamily="34" charset="0"/>
              </a:rPr>
              <a:t> Markup Language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is the main markup language for creating web pages and other information that can be displayed in a web browser.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04900" y="3159036"/>
            <a:ext cx="952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</a:rPr>
              <a:t>XHTML (Extensible </a:t>
            </a:r>
            <a:r>
              <a:rPr lang="en-US" sz="2400" b="1" dirty="0" err="1">
                <a:latin typeface="Arial" panose="020B0604020202020204" pitchFamily="34" charset="0"/>
              </a:rPr>
              <a:t>HyperText</a:t>
            </a:r>
            <a:r>
              <a:rPr lang="en-US" sz="2400" b="1" dirty="0">
                <a:latin typeface="Arial" panose="020B0604020202020204" pitchFamily="34" charset="0"/>
              </a:rPr>
              <a:t> Markup Language)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is a family of XML markup languages that mirror or extend versions of the widely used Hypertext Markup Language (HTML), the language in which web pages are written.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18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76499"/>
              </p:ext>
            </p:extLst>
          </p:nvPr>
        </p:nvGraphicFramePr>
        <p:xfrm>
          <a:off x="2836861" y="395446"/>
          <a:ext cx="7145338" cy="588645"/>
        </p:xfrm>
        <a:graphic>
          <a:graphicData uri="http://schemas.openxmlformats.org/drawingml/2006/table">
            <a:tbl>
              <a:tblPr/>
              <a:tblGrid>
                <a:gridCol w="3572669"/>
                <a:gridCol w="3572669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sng" dirty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HTML</a:t>
                      </a:r>
                    </a:p>
                  </a:txBody>
                  <a:tcPr marL="76200" marR="76200" marT="95250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sng" dirty="0"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XHTML</a:t>
                      </a:r>
                    </a:p>
                  </a:txBody>
                  <a:tcPr marL="76200" marR="76200" marT="95250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72130"/>
              </p:ext>
            </p:extLst>
          </p:nvPr>
        </p:nvGraphicFramePr>
        <p:xfrm>
          <a:off x="482600" y="1195170"/>
          <a:ext cx="9944100" cy="5379896"/>
        </p:xfrm>
        <a:graphic>
          <a:graphicData uri="http://schemas.openxmlformats.org/drawingml/2006/table">
            <a:tbl>
              <a:tblPr/>
              <a:tblGrid>
                <a:gridCol w="2582537"/>
                <a:gridCol w="3234828"/>
                <a:gridCol w="4126735"/>
              </a:tblGrid>
              <a:tr h="311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Filename extension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.html, .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htm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.xhtml, .xht, .xml, .html, .htm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Internet media type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text/html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application/xhtml+xml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Developed by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W3C &amp; WHATWG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World Wide Web Consortium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Type of format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Document file format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Markup language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0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Extended from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SGML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XML, HTML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Stands for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HyperText Markup Language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Extensible HyperText Markup Language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Application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Application of Standard Generalized Markup Language (SGML).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Application of XML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Web pages are written in HTML.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Extended version of HTML that is stricter and XML-based.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Nature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Flexible framework requiring lenient HTML specific parser.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Restrictive subset of XML and needs to be parsed with standard XML parsers.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Origin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Proposed by Tim Berners-Lee in 1987.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World Wide Web Consortium Recommendation in 2000.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4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Versions</a:t>
                      </a:r>
                    </a:p>
                  </a:txBody>
                  <a:tcPr marL="29141" marR="15178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HTML 2, HTML 3.2, HTML 4.0, HTML 5.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XHTML 1, XHTML 1.1, XHTML 2, XHTML 5.</a:t>
                      </a:r>
                    </a:p>
                  </a:txBody>
                  <a:tcPr marL="30356" marR="30356" marT="21249" marB="21249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1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52500" y="1511300"/>
            <a:ext cx="10261600" cy="476250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smtClean="0"/>
              <a:t>XHTML (Extensible </a:t>
            </a:r>
            <a:r>
              <a:rPr lang="en-US" b="1" dirty="0" err="1" smtClean="0"/>
              <a:t>HyperText</a:t>
            </a:r>
            <a:r>
              <a:rPr lang="en-US" b="1" dirty="0" smtClean="0"/>
              <a:t> Markup Language) 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markup language for creating web pages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Based on HTML (</a:t>
            </a:r>
            <a:r>
              <a:rPr lang="en-US" b="1" dirty="0" err="1" smtClean="0"/>
              <a:t>HyperText</a:t>
            </a:r>
            <a:r>
              <a:rPr lang="en-US" b="1" dirty="0" smtClean="0"/>
              <a:t> Markup Language)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legacy technology of the World Wide Web Consortium (W3C)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XHTML 1.0 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Allows only a document’s content and structure to appear in a valid XHTML document, and not its formatting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Formatting is specified with Cascading Style Sheets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952500" y="551934"/>
            <a:ext cx="316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4639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08000"/>
            <a:ext cx="8229600" cy="7112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Editing XHTML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0400" y="1646238"/>
            <a:ext cx="96012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A machine that runs a specialized piece of software called a web server stores XHTML documents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7997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First XHTML Example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106299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In XHTML, text is marked up with elements delimited by tags that are names contained in pairs of angle brackets</a:t>
            </a:r>
          </a:p>
          <a:p>
            <a:pPr lvl="1"/>
            <a:r>
              <a:rPr lang="en-US" sz="2000" b="1" dirty="0" smtClean="0"/>
              <a:t>Every XHTML document contains a start </a:t>
            </a:r>
            <a:r>
              <a:rPr lang="en-US" sz="2000" b="1" dirty="0" smtClean="0">
                <a:latin typeface="Lucida Console" panose="020B0609040504020204" pitchFamily="49" charset="0"/>
              </a:rPr>
              <a:t>&lt;html&gt; </a:t>
            </a:r>
            <a:r>
              <a:rPr lang="en-US" sz="2000" b="1" dirty="0" smtClean="0"/>
              <a:t>tag and an end </a:t>
            </a:r>
            <a:r>
              <a:rPr lang="en-US" sz="2000" b="1" dirty="0" smtClean="0">
                <a:latin typeface="Lucida Console" panose="020B0609040504020204" pitchFamily="49" charset="0"/>
              </a:rPr>
              <a:t>&lt;/html&gt;</a:t>
            </a:r>
            <a:r>
              <a:rPr lang="en-US" sz="2000" b="1" dirty="0" smtClean="0"/>
              <a:t> tag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Some elements may contain attributes that provide additional information about the element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Comments in XHTML always begin with </a:t>
            </a:r>
            <a:r>
              <a:rPr lang="en-US" sz="2400" b="1" dirty="0" smtClean="0">
                <a:latin typeface="Lucida Console" panose="020B0609040504020204" pitchFamily="49" charset="0"/>
              </a:rPr>
              <a:t>&lt;!--</a:t>
            </a:r>
            <a:r>
              <a:rPr lang="en-US" sz="2400" b="1" dirty="0" smtClean="0"/>
              <a:t> and end with </a:t>
            </a:r>
            <a:r>
              <a:rPr lang="en-US" sz="2400" b="1" dirty="0" smtClean="0">
                <a:latin typeface="Lucida Console" panose="020B0609040504020204" pitchFamily="49" charset="0"/>
              </a:rPr>
              <a:t>--&gt;</a:t>
            </a:r>
            <a:r>
              <a:rPr lang="en-US" sz="2400" b="1" dirty="0" smtClean="0"/>
              <a:t>. The browser ignores all text inside a comment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6619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First XHTML Example (Cont.)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101727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Every XHTML document contains a </a:t>
            </a:r>
            <a:r>
              <a:rPr lang="en-US" sz="2800" b="1" dirty="0" smtClean="0">
                <a:latin typeface="Lucida Console" panose="020B0609040504020204" pitchFamily="49" charset="0"/>
              </a:rPr>
              <a:t>head</a:t>
            </a:r>
            <a:r>
              <a:rPr lang="en-US" sz="2800" b="1" dirty="0" smtClean="0"/>
              <a:t> element which generally contains:</a:t>
            </a:r>
          </a:p>
          <a:p>
            <a:pPr lvl="1"/>
            <a:r>
              <a:rPr lang="en-US" sz="2400" b="1" dirty="0" smtClean="0"/>
              <a:t>A </a:t>
            </a:r>
            <a:r>
              <a:rPr lang="en-US" sz="2400" b="1" dirty="0" smtClean="0">
                <a:latin typeface="Lucida Console" panose="020B0609040504020204" pitchFamily="49" charset="0"/>
              </a:rPr>
              <a:t>title</a:t>
            </a:r>
          </a:p>
          <a:p>
            <a:pPr lvl="1"/>
            <a:r>
              <a:rPr lang="en-US" sz="2400" b="1" dirty="0" smtClean="0"/>
              <a:t>A </a:t>
            </a:r>
            <a:r>
              <a:rPr lang="en-US" sz="2400" b="1" dirty="0" smtClean="0">
                <a:latin typeface="Lucida Console" panose="020B0609040504020204" pitchFamily="49" charset="0"/>
              </a:rPr>
              <a:t>body</a:t>
            </a:r>
            <a:r>
              <a:rPr lang="en-US" sz="2400" b="1" dirty="0" smtClean="0"/>
              <a:t> element</a:t>
            </a:r>
          </a:p>
          <a:p>
            <a:pPr lvl="1"/>
            <a:endParaRPr lang="en-US" sz="2400" b="1" dirty="0" smtClean="0"/>
          </a:p>
          <a:p>
            <a:r>
              <a:rPr lang="en-US" sz="2800" b="1" dirty="0" smtClean="0">
                <a:latin typeface="Lucida Console" panose="020B0609040504020204" pitchFamily="49" charset="0"/>
              </a:rPr>
              <a:t>head</a:t>
            </a:r>
            <a:r>
              <a:rPr lang="en-US" sz="2800" b="1" dirty="0" smtClean="0"/>
              <a:t> element </a:t>
            </a:r>
          </a:p>
          <a:p>
            <a:pPr lvl="1"/>
            <a:r>
              <a:rPr lang="en-US" sz="2400" b="1" dirty="0" smtClean="0"/>
              <a:t>generally is not rendered in the display window</a:t>
            </a:r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838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First XHTML Example (Cont.)</a:t>
            </a:r>
            <a:endParaRPr lang="en-US" b="1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341438"/>
            <a:ext cx="9334500" cy="45259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The </a:t>
            </a:r>
            <a:r>
              <a:rPr lang="en-US" sz="2400" b="1" dirty="0" smtClean="0">
                <a:latin typeface="Lucida Console" panose="020B0609040504020204" pitchFamily="49" charset="0"/>
              </a:rPr>
              <a:t>title</a:t>
            </a:r>
            <a:r>
              <a:rPr lang="en-US" sz="2400" b="1" dirty="0" smtClean="0"/>
              <a:t> element:</a:t>
            </a:r>
          </a:p>
          <a:p>
            <a:pPr lvl="1"/>
            <a:r>
              <a:rPr lang="en-US" sz="2000" b="1" dirty="0" smtClean="0"/>
              <a:t>Names a web page</a:t>
            </a:r>
          </a:p>
          <a:p>
            <a:pPr lvl="1"/>
            <a:r>
              <a:rPr lang="en-US" sz="2000" b="1" dirty="0" smtClean="0"/>
              <a:t>Usually appears in the colored bar (called the title bar) at the top of the browser window</a:t>
            </a:r>
          </a:p>
          <a:p>
            <a:pPr lvl="1"/>
            <a:r>
              <a:rPr lang="en-US" sz="2000" b="1" dirty="0" smtClean="0"/>
              <a:t>Is the text identifying a page when users add your page to their list of </a:t>
            </a:r>
            <a:r>
              <a:rPr lang="en-US" sz="2000" b="1" dirty="0" smtClean="0">
                <a:latin typeface="Helvetica" panose="020B0604020202020204" pitchFamily="34" charset="0"/>
              </a:rPr>
              <a:t>Favorites</a:t>
            </a:r>
            <a:r>
              <a:rPr lang="en-US" sz="2000" b="1" dirty="0" smtClean="0"/>
              <a:t> or </a:t>
            </a:r>
            <a:r>
              <a:rPr lang="en-US" sz="2000" b="1" dirty="0" smtClean="0">
                <a:latin typeface="Helvetica" panose="020B0604020202020204" pitchFamily="34" charset="0"/>
              </a:rPr>
              <a:t>Bookmarks </a:t>
            </a:r>
          </a:p>
          <a:p>
            <a:pPr lvl="1"/>
            <a:endParaRPr lang="en-US" sz="2000" b="1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en-US" sz="2400" b="1" dirty="0" smtClean="0"/>
              <a:t>The </a:t>
            </a:r>
            <a:r>
              <a:rPr lang="en-US" sz="2400" b="1" dirty="0" smtClean="0">
                <a:latin typeface="Lucida Console" panose="020B0609040504020204" pitchFamily="49" charset="0"/>
              </a:rPr>
              <a:t>body</a:t>
            </a:r>
            <a:r>
              <a:rPr lang="en-US" sz="2400" b="1" dirty="0" smtClean="0"/>
              <a:t> element:</a:t>
            </a:r>
          </a:p>
          <a:p>
            <a:pPr lvl="1"/>
            <a:r>
              <a:rPr lang="en-US" sz="2000" b="1" dirty="0" smtClean="0"/>
              <a:t>Contains the document’s content, which may include text and tags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55928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1032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Century Gothic</vt:lpstr>
      <vt:lpstr>Courier New</vt:lpstr>
      <vt:lpstr>Georgia</vt:lpstr>
      <vt:lpstr>Goudy Sans Book</vt:lpstr>
      <vt:lpstr>Helvetica</vt:lpstr>
      <vt:lpstr>Lucida Console</vt:lpstr>
      <vt:lpstr>Times New Roman</vt:lpstr>
      <vt:lpstr>Wingdings</vt:lpstr>
      <vt:lpstr>Wingdings 3</vt:lpstr>
      <vt:lpstr>Slice</vt:lpstr>
      <vt:lpstr>Microsoft Word Document</vt:lpstr>
      <vt:lpstr>Microsoft Office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</cp:revision>
  <dcterms:created xsi:type="dcterms:W3CDTF">2017-10-01T06:15:42Z</dcterms:created>
  <dcterms:modified xsi:type="dcterms:W3CDTF">2017-10-01T07:10:01Z</dcterms:modified>
</cp:coreProperties>
</file>