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76" r:id="rId11"/>
    <p:sldId id="265" r:id="rId12"/>
    <p:sldId id="277" r:id="rId13"/>
    <p:sldId id="278" r:id="rId14"/>
    <p:sldId id="279" r:id="rId15"/>
    <p:sldId id="281" r:id="rId16"/>
    <p:sldId id="282" r:id="rId17"/>
    <p:sldId id="283" r:id="rId18"/>
    <p:sldId id="284"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9" autoAdjust="0"/>
    <p:restoredTop sz="94660"/>
  </p:normalViewPr>
  <p:slideViewPr>
    <p:cSldViewPr>
      <p:cViewPr varScale="1">
        <p:scale>
          <a:sx n="80" d="100"/>
          <a:sy n="80" d="100"/>
        </p:scale>
        <p:origin x="-11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121A1F7-B32D-482F-B7A8-CA7A9A58C7C3}" type="datetimeFigureOut">
              <a:rPr lang="ar-SA" smtClean="0"/>
              <a:pPr/>
              <a:t>6/17/1436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CF93A2F-AE94-46EC-B2DC-73A421048CF8}"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1CF93A2F-AE94-46EC-B2DC-73A421048CF8}" type="slidenum">
              <a:rPr lang="ar-SA" smtClean="0"/>
              <a:pPr/>
              <a:t>8</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66304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34848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61063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39561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4114601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D8BD707-D9CF-40AE-B4C6-C98DA3205C09}"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425461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D8BD707-D9CF-40AE-B4C6-C98DA3205C09}" type="datetimeFigureOut">
              <a:rPr lang="en-US" smtClean="0"/>
              <a:pPr/>
              <a:t>4/6/2015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68926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D8BD707-D9CF-40AE-B4C6-C98DA3205C09}" type="datetimeFigureOut">
              <a:rPr lang="en-US" smtClean="0"/>
              <a:pPr/>
              <a:t>4/6/2015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9767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241017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125421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82061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4/6/2015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9870451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وزارة الثقافة والإعلام</a:t>
            </a:r>
            <a:endParaRPr lang="en-US" dirty="0"/>
          </a:p>
        </p:txBody>
      </p:sp>
      <p:sp>
        <p:nvSpPr>
          <p:cNvPr id="3" name="Subtitle 2"/>
          <p:cNvSpPr>
            <a:spLocks noGrp="1"/>
          </p:cNvSpPr>
          <p:nvPr>
            <p:ph type="subTitle" idx="1"/>
          </p:nvPr>
        </p:nvSpPr>
        <p:spPr/>
        <p:txBody>
          <a:bodyPr/>
          <a:lstStyle/>
          <a:p>
            <a:r>
              <a:rPr lang="ar-SA" dirty="0" smtClean="0"/>
              <a:t>ا.نايف بن محمد الوعيل</a:t>
            </a:r>
            <a:endParaRPr lang="en-US" dirty="0"/>
          </a:p>
        </p:txBody>
      </p:sp>
    </p:spTree>
    <p:extLst>
      <p:ext uri="{BB962C8B-B14F-4D97-AF65-F5344CB8AC3E}">
        <p14:creationId xmlns="" xmlns:p14="http://schemas.microsoft.com/office/powerpoint/2010/main" val="3275467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ينقسم الإعلام الداخلي تنظيمياً </a:t>
            </a:r>
            <a:r>
              <a:rPr lang="ar-SA" dirty="0" err="1" smtClean="0"/>
              <a:t>إلى :</a:t>
            </a:r>
            <a:r>
              <a:rPr lang="ar-SA" dirty="0" smtClean="0"/>
              <a:t> </a:t>
            </a:r>
            <a:endParaRPr lang="ar-SA" dirty="0"/>
          </a:p>
        </p:txBody>
      </p:sp>
      <p:sp>
        <p:nvSpPr>
          <p:cNvPr id="3" name="عنصر نائب للمحتوى 2"/>
          <p:cNvSpPr>
            <a:spLocks noGrp="1"/>
          </p:cNvSpPr>
          <p:nvPr>
            <p:ph idx="1"/>
          </p:nvPr>
        </p:nvSpPr>
        <p:spPr>
          <a:xfrm>
            <a:off x="457200" y="1600200"/>
            <a:ext cx="8229600" cy="4724400"/>
          </a:xfrm>
        </p:spPr>
        <p:txBody>
          <a:bodyPr>
            <a:normAutofit fontScale="40000" lnSpcReduction="20000"/>
          </a:bodyPr>
          <a:lstStyle/>
          <a:p>
            <a:endParaRPr lang="ar-SA" dirty="0" smtClean="0"/>
          </a:p>
          <a:p>
            <a:r>
              <a:rPr lang="ar-SA" sz="4200" dirty="0" err="1" smtClean="0"/>
              <a:t>1 </a:t>
            </a:r>
            <a:r>
              <a:rPr lang="ar-SA" sz="4200" dirty="0" smtClean="0"/>
              <a:t>- المديرية العامـه </a:t>
            </a:r>
            <a:r>
              <a:rPr lang="ar-SA" sz="4200" dirty="0" err="1" smtClean="0"/>
              <a:t>للمطبوعات :</a:t>
            </a:r>
            <a:r>
              <a:rPr lang="ar-SA" sz="4200" dirty="0" smtClean="0"/>
              <a:t>  </a:t>
            </a:r>
          </a:p>
          <a:p>
            <a:endParaRPr lang="ar-SA" sz="4200" dirty="0" smtClean="0"/>
          </a:p>
          <a:p>
            <a:r>
              <a:rPr lang="ar-SA" sz="4200" dirty="0" smtClean="0"/>
              <a:t>         تتولى مهمة رقابة مضامين كافة أوعية المعلومات الإعلامية وتطبيق نظام المطبوعات والنشر ولائحته التنفيذية وما يتبعه من تعليمات وتوجيهات وتطبيق نظام المؤسسات الصحفية ولائحته التنفيذية، وإصدار التراخيص الإعلامية لممارسة الانشطة الإعلامية المتخلفة، كما تقوم المديرية وفروعها البالغ </a:t>
            </a:r>
            <a:r>
              <a:rPr lang="ar-SA" sz="4200" dirty="0" err="1" smtClean="0"/>
              <a:t>عددها </a:t>
            </a:r>
            <a:r>
              <a:rPr lang="ar-SA" sz="4200" dirty="0" smtClean="0"/>
              <a:t>(28) فرعاً بحملات تفتيش ميدانية على المحلات الإعلامية المرخصة في </a:t>
            </a:r>
            <a:r>
              <a:rPr lang="ar-SA" sz="4200" dirty="0" err="1" smtClean="0"/>
              <a:t>المملكة .</a:t>
            </a:r>
            <a:r>
              <a:rPr lang="ar-SA" sz="4200" dirty="0" smtClean="0"/>
              <a:t> </a:t>
            </a:r>
          </a:p>
          <a:p>
            <a:endParaRPr lang="ar-SA" sz="4200" dirty="0" smtClean="0"/>
          </a:p>
          <a:p>
            <a:r>
              <a:rPr lang="ar-SA" sz="4200" dirty="0" err="1" smtClean="0"/>
              <a:t>2 </a:t>
            </a:r>
            <a:r>
              <a:rPr lang="ar-SA" sz="4200" dirty="0" smtClean="0"/>
              <a:t>- الادارة العامه لحقوق </a:t>
            </a:r>
            <a:r>
              <a:rPr lang="ar-SA" sz="4200" dirty="0" err="1" smtClean="0"/>
              <a:t>المؤلف :</a:t>
            </a:r>
            <a:r>
              <a:rPr lang="ar-SA" sz="4200" dirty="0" smtClean="0"/>
              <a:t> </a:t>
            </a:r>
          </a:p>
          <a:p>
            <a:endParaRPr lang="ar-SA" sz="4200" dirty="0" smtClean="0"/>
          </a:p>
          <a:p>
            <a:r>
              <a:rPr lang="ar-SA" sz="4200" dirty="0" smtClean="0"/>
              <a:t>صدر مرسوم ملكي في 19/5/</a:t>
            </a:r>
            <a:r>
              <a:rPr lang="ar-SA" sz="4200" dirty="0" err="1" smtClean="0"/>
              <a:t>1410هـ</a:t>
            </a:r>
            <a:r>
              <a:rPr lang="ar-SA" sz="4200" dirty="0" smtClean="0"/>
              <a:t> بالموافقة على </a:t>
            </a:r>
            <a:r>
              <a:rPr lang="ar-SA" sz="4200" dirty="0" err="1" smtClean="0"/>
              <a:t>صدور </a:t>
            </a:r>
            <a:r>
              <a:rPr lang="ar-SA" sz="4200" dirty="0" smtClean="0"/>
              <a:t>(نظام حماية حقوق المؤلف) وهو بداية التنظيم الفعلي لحماية حقوق التأليف في </a:t>
            </a:r>
            <a:r>
              <a:rPr lang="ar-SA" sz="4200" dirty="0" err="1" smtClean="0"/>
              <a:t>المملكة </a:t>
            </a:r>
            <a:r>
              <a:rPr lang="ar-SA" sz="4200" dirty="0" smtClean="0"/>
              <a:t>.وفي عام 1415 هـ انضمت المملكة الى </a:t>
            </a:r>
            <a:r>
              <a:rPr lang="ar-SA" sz="4200" dirty="0" err="1" smtClean="0"/>
              <a:t>الاتفافية</a:t>
            </a:r>
            <a:r>
              <a:rPr lang="ar-SA" sz="4200" dirty="0" smtClean="0"/>
              <a:t> العالمية لحقوق المؤلف.،  كما عملت الوزارة على الاهتمام بحماية حقوق التأليف ورفع مستوى الادارة الى إدارة عامه ودعمت بكوادر ووظائف لتمارس مهامها بكفاءة واقتدار والتجاوب مع شكاوى الافراد والشركات والدول التي تنتهك حقوق مؤلفيها، وقد انضمت المملكة الى </a:t>
            </a:r>
            <a:r>
              <a:rPr lang="ar-SA" sz="4200" dirty="0" err="1" smtClean="0"/>
              <a:t>اتفاقية </a:t>
            </a:r>
            <a:r>
              <a:rPr lang="ar-SA" sz="4200" dirty="0" smtClean="0"/>
              <a:t>(برن) لحماية المصنفات الأدبية والفنية بموجب المرسوم الملكي في 12/7/1424 هـ مما ضاعف من مسؤوليات ومهمات هذه الإدارة في مكافحة أعمال القرصنة على المصنفات </a:t>
            </a:r>
            <a:r>
              <a:rPr lang="ar-SA" sz="4200" dirty="0" err="1" smtClean="0"/>
              <a:t>الفكريه</a:t>
            </a:r>
            <a:r>
              <a:rPr lang="ar-SA" sz="4200" dirty="0" smtClean="0"/>
              <a:t> إلى جانب رفع مستوى التوعية لدى </a:t>
            </a:r>
            <a:r>
              <a:rPr lang="ar-SA" sz="4200" dirty="0" err="1" smtClean="0"/>
              <a:t>الموطفين</a:t>
            </a:r>
            <a:r>
              <a:rPr lang="ar-SA" sz="4200" dirty="0" smtClean="0"/>
              <a:t> بمفهوم حماية حقوق </a:t>
            </a:r>
            <a:r>
              <a:rPr lang="ar-SA" sz="4200" dirty="0" err="1" smtClean="0"/>
              <a:t>المؤلفين.</a:t>
            </a:r>
            <a:r>
              <a:rPr lang="ar-SA" sz="4200" dirty="0" smtClean="0"/>
              <a:t> </a:t>
            </a:r>
          </a:p>
          <a:p>
            <a:r>
              <a:rPr lang="ar-SA" sz="4200" dirty="0" smtClean="0"/>
              <a:t>كما أصبحت الإدارة معنية بإنفاذ </a:t>
            </a:r>
            <a:r>
              <a:rPr lang="ar-SA" sz="4200" dirty="0" err="1" smtClean="0"/>
              <a:t>اتفاقية </a:t>
            </a:r>
            <a:r>
              <a:rPr lang="ar-SA" sz="4200" dirty="0" smtClean="0"/>
              <a:t>– الجوانب التجارية المتصلة بالملكية </a:t>
            </a:r>
            <a:r>
              <a:rPr lang="ar-SA" sz="4200" dirty="0" err="1" smtClean="0"/>
              <a:t>الفكرية </a:t>
            </a:r>
            <a:r>
              <a:rPr lang="ar-SA" sz="4200" dirty="0" smtClean="0"/>
              <a:t>(</a:t>
            </a:r>
            <a:r>
              <a:rPr lang="ar-SA" sz="4200" dirty="0" err="1" smtClean="0"/>
              <a:t>تريبس</a:t>
            </a:r>
            <a:r>
              <a:rPr lang="ar-SA" sz="4200" dirty="0" smtClean="0"/>
              <a:t>)- وهي إحدى اتفاقيات منظمة التجارة العالمية بعد انضمام المملكة للمنظمة في نهاية </a:t>
            </a:r>
            <a:r>
              <a:rPr lang="ar-SA" sz="4200" dirty="0" err="1" smtClean="0"/>
              <a:t>1426هـ</a:t>
            </a:r>
            <a:r>
              <a:rPr lang="ar-SA" sz="4200" dirty="0" smtClean="0"/>
              <a:t> </a:t>
            </a:r>
            <a:r>
              <a:rPr lang="ar-SA" sz="4200" dirty="0" err="1" smtClean="0"/>
              <a:t>.</a:t>
            </a:r>
            <a:r>
              <a:rPr lang="ar-SA" sz="42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err="1" smtClean="0"/>
              <a:t>2 </a:t>
            </a:r>
            <a:r>
              <a:rPr lang="ar-SA" b="1" dirty="0" smtClean="0"/>
              <a:t>- قطاع التخطيط و تقنية المعلومات</a:t>
            </a:r>
            <a:endParaRPr lang="en-US" b="1" dirty="0"/>
          </a:p>
        </p:txBody>
      </p:sp>
      <p:sp>
        <p:nvSpPr>
          <p:cNvPr id="3" name="Content Placeholder 2"/>
          <p:cNvSpPr>
            <a:spLocks noGrp="1"/>
          </p:cNvSpPr>
          <p:nvPr>
            <p:ph idx="1"/>
          </p:nvPr>
        </p:nvSpPr>
        <p:spPr/>
        <p:txBody>
          <a:bodyPr/>
          <a:lstStyle/>
          <a:p>
            <a:r>
              <a:rPr lang="ar-SA" dirty="0" smtClean="0"/>
              <a:t>يعتبر قطاع تقنية المعلومات في الوزارة قطاعاً حديثاً، بدأ مهامه كقطاع مستقل في 1/8/</a:t>
            </a:r>
            <a:r>
              <a:rPr lang="ar-SA" dirty="0" err="1" smtClean="0"/>
              <a:t>1426هـ</a:t>
            </a:r>
            <a:r>
              <a:rPr lang="ar-SA" dirty="0" smtClean="0"/>
              <a:t> ، وكانت بداية التعامل فيه مع الحاسب الآلي في </a:t>
            </a:r>
            <a:r>
              <a:rPr lang="ar-SA" dirty="0" err="1" smtClean="0"/>
              <a:t>الوزارة .</a:t>
            </a:r>
            <a:r>
              <a:rPr lang="ar-SA" dirty="0" smtClean="0"/>
              <a:t> وكان عدد أجهزته محدوداً جداً بالنسبة </a:t>
            </a:r>
            <a:r>
              <a:rPr lang="ar-SA" dirty="0" err="1" smtClean="0"/>
              <a:t>للاجهزة</a:t>
            </a:r>
            <a:r>
              <a:rPr lang="ar-SA" dirty="0" smtClean="0"/>
              <a:t> المرتبطة بشبكة بسيطة وخادم </a:t>
            </a:r>
            <a:r>
              <a:rPr lang="ar-SA" dirty="0" err="1" smtClean="0"/>
              <a:t>معلومات.</a:t>
            </a:r>
            <a:r>
              <a:rPr lang="ar-SA" dirty="0" smtClean="0"/>
              <a:t> وحالياً يشهد قطاع تقنية المعلومات قفزات </a:t>
            </a:r>
            <a:r>
              <a:rPr lang="ar-SA" dirty="0" err="1" smtClean="0"/>
              <a:t>سريعه</a:t>
            </a:r>
            <a:r>
              <a:rPr lang="ar-SA" dirty="0" smtClean="0"/>
              <a:t> وكبيرة، حيث بلغ عدد </a:t>
            </a:r>
            <a:r>
              <a:rPr lang="ar-SA" dirty="0" err="1" smtClean="0"/>
              <a:t>الخوادم</a:t>
            </a:r>
            <a:r>
              <a:rPr lang="ar-SA" dirty="0" smtClean="0"/>
              <a:t> في الوزارة اكثر من 40 خادماً و 4000 نقطة شبكية فعالة، كنا تم توزيع اكثر من 1300 جهاز حاسب آلي و 600 طابعة على موظفي الوزارة </a:t>
            </a:r>
            <a:endParaRPr lang="en-US" dirty="0"/>
          </a:p>
        </p:txBody>
      </p:sp>
    </p:spTree>
    <p:extLst>
      <p:ext uri="{BB962C8B-B14F-4D97-AF65-F5344CB8AC3E}">
        <p14:creationId xmlns="" xmlns:p14="http://schemas.microsoft.com/office/powerpoint/2010/main" val="270396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t> </a:t>
            </a:r>
            <a:r>
              <a:rPr lang="ar-SA" b="1" dirty="0" err="1" smtClean="0"/>
              <a:t>3 </a:t>
            </a:r>
            <a:r>
              <a:rPr lang="ar-SA" b="1" dirty="0" smtClean="0"/>
              <a:t>- قطاع الشؤون الثقافية</a:t>
            </a:r>
          </a:p>
        </p:txBody>
      </p:sp>
      <p:sp>
        <p:nvSpPr>
          <p:cNvPr id="3" name="عنصر نائب للمحتوى 2"/>
          <p:cNvSpPr>
            <a:spLocks noGrp="1"/>
          </p:cNvSpPr>
          <p:nvPr>
            <p:ph idx="1"/>
          </p:nvPr>
        </p:nvSpPr>
        <p:spPr/>
        <p:txBody>
          <a:bodyPr>
            <a:normAutofit lnSpcReduction="10000"/>
          </a:bodyPr>
          <a:lstStyle/>
          <a:p>
            <a:r>
              <a:rPr lang="ar-SA" dirty="0" smtClean="0"/>
              <a:t>تعمل وكالة الوزارة للشؤون الثقافية على تحقيق غايات سامية بعيدة في سبيل إظهار مكونات البيئة الثقافية </a:t>
            </a:r>
            <a:r>
              <a:rPr lang="ar-SA" dirty="0" err="1" smtClean="0"/>
              <a:t>وتفعيلها</a:t>
            </a:r>
            <a:r>
              <a:rPr lang="ar-SA" dirty="0" smtClean="0"/>
              <a:t>، وإبراز الإبداع السعودي الفكري والأدبي </a:t>
            </a:r>
            <a:r>
              <a:rPr lang="ar-SA" dirty="0" err="1" smtClean="0"/>
              <a:t>والفني .</a:t>
            </a:r>
            <a:r>
              <a:rPr lang="ar-SA" dirty="0" smtClean="0"/>
              <a:t> </a:t>
            </a:r>
          </a:p>
          <a:p>
            <a:r>
              <a:rPr lang="ar-SA" dirty="0" smtClean="0"/>
              <a:t>وتتعاضد جميع إدارات الوكالة لتحقيق هذه الأهداف البعيدة، وتقديم الوجه </a:t>
            </a:r>
            <a:r>
              <a:rPr lang="ar-SA" dirty="0" err="1" smtClean="0"/>
              <a:t>الحقيقي</a:t>
            </a:r>
            <a:r>
              <a:rPr lang="ar-SA" dirty="0" smtClean="0"/>
              <a:t> للثقافة في المملكة من خلال أنشطة متعددة وخطة دقيقة بدأت ثمارها في المهرجانات وعروض الفن والتشكيلي والإصدارات المتوالية من الأندية الأدبية </a:t>
            </a:r>
            <a:r>
              <a:rPr lang="ar-SA" dirty="0" err="1" smtClean="0"/>
              <a:t>وغيرها.</a:t>
            </a:r>
            <a:r>
              <a:rPr lang="ar-SA" dirty="0" smtClean="0"/>
              <a:t> وتعمل وكالة الوزارة على أن يقوم المثقفون بافتتاح المناسبات الثقافية المختلفة من باب تكريم المثقف </a:t>
            </a:r>
            <a:r>
              <a:rPr lang="ar-SA" dirty="0" err="1" smtClean="0"/>
              <a:t>السعودي .</a:t>
            </a:r>
            <a:r>
              <a:rPr lang="ar-SA" dirty="0" smtClean="0"/>
              <a:t> </a:t>
            </a:r>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وفي وسع المتابع الإلمام ببعض نشاطات الوكالة من خلال عرض يسير لوقائع العمل الثقافي في كل إدارة من إدارات الوكالة </a:t>
            </a:r>
            <a:r>
              <a:rPr lang="ar-SA" dirty="0" err="1" smtClean="0"/>
              <a:t>وهي :</a:t>
            </a:r>
            <a:endParaRPr lang="ar-SA" dirty="0" smtClean="0"/>
          </a:p>
          <a:p>
            <a:r>
              <a:rPr lang="ar-SA" dirty="0" err="1" smtClean="0"/>
              <a:t>1 </a:t>
            </a:r>
            <a:r>
              <a:rPr lang="ar-SA" dirty="0" smtClean="0"/>
              <a:t>- الإدارة العامة للنشاطات </a:t>
            </a:r>
            <a:r>
              <a:rPr lang="ar-SA" dirty="0" err="1" smtClean="0"/>
              <a:t>الثقافية .</a:t>
            </a:r>
            <a:endParaRPr lang="ar-SA" dirty="0" smtClean="0"/>
          </a:p>
          <a:p>
            <a:r>
              <a:rPr lang="ar-SA" dirty="0" smtClean="0"/>
              <a:t>2- الإدارة العامة </a:t>
            </a:r>
            <a:r>
              <a:rPr lang="ar-SA" dirty="0" err="1" smtClean="0"/>
              <a:t>للمكتبات .</a:t>
            </a:r>
            <a:endParaRPr lang="ar-SA" dirty="0" smtClean="0"/>
          </a:p>
          <a:p>
            <a:r>
              <a:rPr lang="ar-SA" dirty="0" smtClean="0"/>
              <a:t>3- الإدارة العامة للتراث والفنون </a:t>
            </a:r>
            <a:r>
              <a:rPr lang="ar-SA" dirty="0" err="1" smtClean="0"/>
              <a:t>الشعبية .</a:t>
            </a:r>
            <a:endParaRPr lang="ar-SA" dirty="0" smtClean="0"/>
          </a:p>
          <a:p>
            <a:r>
              <a:rPr lang="ar-SA" dirty="0" smtClean="0"/>
              <a:t>4- الإدارة العامة للإعلام </a:t>
            </a:r>
            <a:r>
              <a:rPr lang="ar-SA" dirty="0" err="1" smtClean="0"/>
              <a:t>والنشر .</a:t>
            </a:r>
            <a:endParaRPr lang="ar-SA" dirty="0" smtClean="0"/>
          </a:p>
          <a:p>
            <a:r>
              <a:rPr lang="ar-SA" dirty="0" smtClean="0"/>
              <a:t>5- الإدارة العامة للأندية </a:t>
            </a:r>
            <a:r>
              <a:rPr lang="ar-SA" dirty="0" err="1" smtClean="0"/>
              <a:t>الأدبية .</a:t>
            </a:r>
            <a:r>
              <a:rPr lang="ar-SA" dirty="0" smtClean="0"/>
              <a:t> </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err="1" smtClean="0"/>
              <a:t>4 </a:t>
            </a:r>
            <a:r>
              <a:rPr lang="ar-SA" b="1" dirty="0" smtClean="0"/>
              <a:t>-  قطاع العلاقات الثقافية الدولية</a:t>
            </a:r>
          </a:p>
        </p:txBody>
      </p:sp>
      <p:sp>
        <p:nvSpPr>
          <p:cNvPr id="3" name="عنصر نائب للمحتوى 2"/>
          <p:cNvSpPr>
            <a:spLocks noGrp="1"/>
          </p:cNvSpPr>
          <p:nvPr>
            <p:ph idx="1"/>
          </p:nvPr>
        </p:nvSpPr>
        <p:spPr/>
        <p:txBody>
          <a:bodyPr>
            <a:normAutofit lnSpcReduction="10000"/>
          </a:bodyPr>
          <a:lstStyle/>
          <a:p>
            <a:pPr>
              <a:buNone/>
            </a:pPr>
            <a:r>
              <a:rPr lang="ar-SA" dirty="0" smtClean="0"/>
              <a:t>تختص وكالـة الوزارة للعلاقات الثقافية الدولية بالتنسيق حيال الاتفاقيات الثقافية والبرامـج </a:t>
            </a:r>
            <a:r>
              <a:rPr lang="ar-SA" dirty="0" err="1" smtClean="0"/>
              <a:t>والانشطة</a:t>
            </a:r>
            <a:r>
              <a:rPr lang="ar-SA" dirty="0" smtClean="0"/>
              <a:t> الثقافية بين المملكة والدول الأخرى، وبالمشاركة في المؤتمرات الداخلية والخارجية وفي إقامة الأيام السعودية في بعض الدول وفي جميع الأنشطة الثقافية </a:t>
            </a:r>
            <a:r>
              <a:rPr lang="ar-SA" dirty="0" err="1" smtClean="0"/>
              <a:t>الخارجية </a:t>
            </a:r>
            <a:r>
              <a:rPr lang="ar-SA" dirty="0" smtClean="0"/>
              <a:t>،وقد شاركت  الشؤون الثقافية الدولية في عدة مؤتمرات داخلية وخارجية وفي دول مجلـس التعاون الخليجي، إضافة الي حضور العديد من الاجتماعات التي تعقد في الوكالة مع </a:t>
            </a:r>
            <a:r>
              <a:rPr lang="ar-SA" dirty="0" err="1" smtClean="0"/>
              <a:t>المسؤولين</a:t>
            </a:r>
            <a:r>
              <a:rPr lang="ar-SA" dirty="0" smtClean="0"/>
              <a:t> من السفارات العربية والأجنبية لتنسيق الاتفاقيات الثقافية والبرامج والأنشطة الثقافية بين </a:t>
            </a:r>
            <a:r>
              <a:rPr lang="ar-SA" dirty="0" err="1" smtClean="0"/>
              <a:t>البلدين.</a:t>
            </a:r>
            <a:r>
              <a:rPr lang="ar-SA" dirty="0" smtClean="0"/>
              <a:t> </a:t>
            </a:r>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err="1" smtClean="0"/>
              <a:t>5 </a:t>
            </a:r>
            <a:r>
              <a:rPr lang="ar-SA" b="1" dirty="0" smtClean="0"/>
              <a:t>- قطاع الشؤون الهندسية</a:t>
            </a:r>
          </a:p>
        </p:txBody>
      </p:sp>
      <p:sp>
        <p:nvSpPr>
          <p:cNvPr id="3" name="عنصر نائب للمحتوى 2"/>
          <p:cNvSpPr>
            <a:spLocks noGrp="1"/>
          </p:cNvSpPr>
          <p:nvPr>
            <p:ph idx="1"/>
          </p:nvPr>
        </p:nvSpPr>
        <p:spPr/>
        <p:txBody>
          <a:bodyPr/>
          <a:lstStyle/>
          <a:p>
            <a:r>
              <a:rPr lang="ar-SA" dirty="0" smtClean="0"/>
              <a:t>الوكالة المساعدة للشؤون </a:t>
            </a:r>
            <a:r>
              <a:rPr lang="ar-SA" dirty="0" err="1" smtClean="0"/>
              <a:t>الهندسية </a:t>
            </a:r>
            <a:r>
              <a:rPr lang="ar-SA" dirty="0" smtClean="0"/>
              <a:t>، هي احد قطاعات وزارة الثقافة والإعلام المرتبطة مباشرة بمعالي الوزير، وتعتبر من اكبر قطاعات </a:t>
            </a:r>
            <a:r>
              <a:rPr lang="ar-SA" dirty="0" err="1" smtClean="0"/>
              <a:t>الوزارة </a:t>
            </a:r>
            <a:r>
              <a:rPr lang="ar-SA" dirty="0" smtClean="0"/>
              <a:t>، من حيث عدد </a:t>
            </a:r>
            <a:r>
              <a:rPr lang="ar-SA" dirty="0" err="1" smtClean="0"/>
              <a:t>منسوبيها </a:t>
            </a:r>
            <a:r>
              <a:rPr lang="ar-SA" dirty="0" smtClean="0"/>
              <a:t>، والجهات المرتبطة </a:t>
            </a:r>
            <a:r>
              <a:rPr lang="ar-SA" dirty="0" err="1" smtClean="0"/>
              <a:t>بها</a:t>
            </a:r>
            <a:r>
              <a:rPr lang="ar-SA" dirty="0" smtClean="0"/>
              <a:t> ، حيث يصل عدد منسوبيها بجميع فئاتهم الهندسية والفنية والإدارية إلى ما يقرب </a:t>
            </a:r>
            <a:r>
              <a:rPr lang="ar-SA" dirty="0" err="1" smtClean="0"/>
              <a:t>من </a:t>
            </a:r>
            <a:r>
              <a:rPr lang="ar-SA" dirty="0" smtClean="0"/>
              <a:t>( 1500) ألف وخمسمائة موظف، موزعين على ما يقارب </a:t>
            </a:r>
            <a:r>
              <a:rPr lang="ar-SA" dirty="0" err="1" smtClean="0"/>
              <a:t>من (50 </a:t>
            </a:r>
            <a:r>
              <a:rPr lang="ar-SA" dirty="0" smtClean="0"/>
              <a:t>) خمسين </a:t>
            </a:r>
            <a:r>
              <a:rPr lang="ar-SA" dirty="0" err="1" smtClean="0"/>
              <a:t>جهة </a:t>
            </a:r>
            <a:r>
              <a:rPr lang="ar-SA" dirty="0" smtClean="0"/>
              <a:t>( إدارة </a:t>
            </a:r>
            <a:r>
              <a:rPr lang="ar-SA" dirty="0" err="1" smtClean="0"/>
              <a:t>عامة </a:t>
            </a:r>
            <a:r>
              <a:rPr lang="ar-SA" dirty="0" smtClean="0"/>
              <a:t>، </a:t>
            </a:r>
            <a:r>
              <a:rPr lang="ar-SA" dirty="0" err="1" smtClean="0"/>
              <a:t>إدارة </a:t>
            </a:r>
            <a:r>
              <a:rPr lang="ar-SA" dirty="0" smtClean="0"/>
              <a:t>، </a:t>
            </a:r>
            <a:r>
              <a:rPr lang="ar-SA" dirty="0" err="1" smtClean="0"/>
              <a:t>شعبة </a:t>
            </a:r>
            <a:r>
              <a:rPr lang="ar-SA" dirty="0" smtClean="0"/>
              <a:t>، محطة </a:t>
            </a:r>
            <a:r>
              <a:rPr lang="ar-SA" dirty="0" err="1" smtClean="0"/>
              <a:t>إرسال )</a:t>
            </a:r>
            <a:endParaRPr lang="ar-SA" dirty="0" smtClean="0"/>
          </a:p>
          <a:p>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dirty="0" smtClean="0"/>
              <a:t>وتعتبر الشؤون الهندسية من القطاعات المساندة الأساسية لبقية قطاعات </a:t>
            </a:r>
            <a:r>
              <a:rPr lang="ar-SA" dirty="0" err="1" smtClean="0"/>
              <a:t>الوزارة </a:t>
            </a:r>
            <a:r>
              <a:rPr lang="ar-SA" dirty="0" smtClean="0"/>
              <a:t>، لتوليها المباشر لجميع المهام الهندسية </a:t>
            </a:r>
            <a:r>
              <a:rPr lang="ar-SA" dirty="0" err="1" smtClean="0"/>
              <a:t>والفنية </a:t>
            </a:r>
            <a:r>
              <a:rPr lang="ar-SA" dirty="0" smtClean="0"/>
              <a:t>، من الإعداد أو المشاركة المباشرة في التخطيط والدراسات لمشاريع الوزارة </a:t>
            </a:r>
            <a:r>
              <a:rPr lang="ar-SA" dirty="0" err="1" smtClean="0"/>
              <a:t>كافة </a:t>
            </a:r>
            <a:r>
              <a:rPr lang="ar-SA" dirty="0" smtClean="0"/>
              <a:t>، والمتمثل في أعمال </a:t>
            </a:r>
            <a:r>
              <a:rPr lang="ar-SA" dirty="0" err="1" smtClean="0"/>
              <a:t>الدراسات </a:t>
            </a:r>
            <a:r>
              <a:rPr lang="ar-SA" dirty="0" smtClean="0"/>
              <a:t>،  إعداد المواصفات والمخططات، تحليل </a:t>
            </a:r>
            <a:r>
              <a:rPr lang="ar-SA" dirty="0" err="1" smtClean="0"/>
              <a:t>العروض </a:t>
            </a:r>
            <a:r>
              <a:rPr lang="ar-SA" dirty="0" smtClean="0"/>
              <a:t>، الأعمال الإشرافية على التنفيذ، الاستلام الابتدائي والنهائي لتلك </a:t>
            </a:r>
            <a:r>
              <a:rPr lang="ar-SA" dirty="0" err="1" smtClean="0"/>
              <a:t>المشاريع </a:t>
            </a:r>
            <a:r>
              <a:rPr lang="ar-SA" dirty="0" smtClean="0"/>
              <a:t>، ومن ثم تولي أعمال التشغيل و الصيانة بالنسبة لمحطات الإرسال الإذاعي والإشراف على صيانة ونظافة الفروع الإدارية </a:t>
            </a:r>
            <a:r>
              <a:rPr lang="ar-SA" dirty="0" err="1" smtClean="0"/>
              <a:t>للوزارة </a:t>
            </a:r>
            <a:r>
              <a:rPr lang="ar-SA" dirty="0" smtClean="0"/>
              <a:t>، والمكتبات </a:t>
            </a:r>
            <a:r>
              <a:rPr lang="ar-SA" dirty="0" err="1" smtClean="0"/>
              <a:t>العامة </a:t>
            </a:r>
            <a:r>
              <a:rPr lang="ar-SA" dirty="0" smtClean="0"/>
              <a:t>(وعددها 80 ثمانون) منتشرة بمختلف مناطق المملكة.</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err="1" smtClean="0"/>
              <a:t>6 </a:t>
            </a:r>
            <a:r>
              <a:rPr lang="ar-SA" b="1" dirty="0" smtClean="0"/>
              <a:t>- قطاع الإعلام الخارجي</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أدرك الملك </a:t>
            </a:r>
            <a:r>
              <a:rPr lang="ar-SA" dirty="0" err="1" smtClean="0"/>
              <a:t>عبدالعزيز</a:t>
            </a:r>
            <a:r>
              <a:rPr lang="ar-SA" dirty="0" smtClean="0"/>
              <a:t> – رحمه </a:t>
            </a:r>
            <a:r>
              <a:rPr lang="ar-SA" dirty="0" err="1" smtClean="0"/>
              <a:t>الله </a:t>
            </a:r>
            <a:r>
              <a:rPr lang="ar-SA" dirty="0" smtClean="0"/>
              <a:t>– أهمية وجود قنوات اتصال إعلامية بالعالم الخارجي لربط المملكة </a:t>
            </a:r>
            <a:r>
              <a:rPr lang="ar-SA" dirty="0" err="1" smtClean="0"/>
              <a:t>به</a:t>
            </a:r>
            <a:r>
              <a:rPr lang="ar-SA" dirty="0" smtClean="0"/>
              <a:t> وإزالة ما ألصق </a:t>
            </a:r>
            <a:r>
              <a:rPr lang="ar-SA" dirty="0" err="1" smtClean="0"/>
              <a:t>به</a:t>
            </a:r>
            <a:r>
              <a:rPr lang="ar-SA" dirty="0" smtClean="0"/>
              <a:t> في مراحل التأسيس الأولى من حملات وإشاعات مغرضة، فصدر أمره في 28/1/1345 هـ بتشكيل إدارة للمطبوعات </a:t>
            </a:r>
            <a:r>
              <a:rPr lang="ar-SA" dirty="0" err="1" smtClean="0"/>
              <a:t>والمخابرات .</a:t>
            </a:r>
            <a:endParaRPr lang="ar-SA" dirty="0" smtClean="0"/>
          </a:p>
          <a:p>
            <a:r>
              <a:rPr lang="ar-SA" dirty="0" smtClean="0"/>
              <a:t>وفي عام 1349 هـ حينما تحولت مديرية الشؤون الخارجية الى وزارة للخارجية، بقيت إدارة المطبوعات والمخابرات تابعة لها وتغير اسمها الى إدارة المطبوعات </a:t>
            </a:r>
            <a:r>
              <a:rPr lang="ar-SA" dirty="0" err="1" smtClean="0"/>
              <a:t>والصحافة.</a:t>
            </a:r>
            <a:r>
              <a:rPr lang="ar-SA" dirty="0" smtClean="0"/>
              <a:t> ثم صدر الأمر الملكي في 26/10/1374 هـ، بإنشاء مديرية جديدة سميت المديرية العامة للصحافة والإذاعة والنشر ارتبطت </a:t>
            </a:r>
            <a:r>
              <a:rPr lang="ar-SA" dirty="0" err="1" smtClean="0"/>
              <a:t>بها</a:t>
            </a:r>
            <a:r>
              <a:rPr lang="ar-SA" dirty="0" smtClean="0"/>
              <a:t> إدارة المطبوعات والصحافة فصلاً من وزارة الخارجية كما ارتبطت </a:t>
            </a:r>
            <a:r>
              <a:rPr lang="ar-SA" dirty="0" err="1" smtClean="0"/>
              <a:t>بها</a:t>
            </a:r>
            <a:r>
              <a:rPr lang="ar-SA" dirty="0" smtClean="0"/>
              <a:t> الإذاعة فصلاً من وزارة </a:t>
            </a:r>
            <a:r>
              <a:rPr lang="ar-SA" dirty="0" err="1" smtClean="0"/>
              <a:t>المالية .</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وبعد صدور المرسوم الملكي بتاريخ 9/10/1382 هـ بتحويل المديرية العامة للإذاعة والصحافة والنشر الى وزارة للإعلام تتولى الإشراف على كل النشاطات الإعلامية، ظل الإعلام الخارجي مرتبطاً بالمديرية العامة للصحافة والنشر الى أن فصل عنها وأصبحت له مديرية مستقلـة مسماها مديرية الإعلام الخارجي وذلك عام 1396 هـ، واستحدثت وكالة وزارة مساعدة للإعلام </a:t>
            </a:r>
            <a:r>
              <a:rPr lang="ar-SA" dirty="0" err="1" smtClean="0"/>
              <a:t>الخارجي </a:t>
            </a:r>
            <a:r>
              <a:rPr lang="ar-SA" dirty="0" smtClean="0"/>
              <a:t>، وفي عام </a:t>
            </a:r>
            <a:r>
              <a:rPr lang="ar-SA" dirty="0" err="1" smtClean="0"/>
              <a:t>1416هـ</a:t>
            </a:r>
            <a:r>
              <a:rPr lang="ar-SA" dirty="0" smtClean="0"/>
              <a:t> (</a:t>
            </a:r>
            <a:r>
              <a:rPr lang="ar-SA" dirty="0" err="1" smtClean="0"/>
              <a:t>1996م</a:t>
            </a:r>
            <a:r>
              <a:rPr lang="ar-SA" dirty="0" smtClean="0"/>
              <a:t>) اصبح الإعلام الخارجي وكالة مستقلة يترأسها وكيل الوزارة.</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مهام القطاع </a:t>
            </a:r>
            <a:endParaRPr lang="ar-SA" dirty="0"/>
          </a:p>
        </p:txBody>
      </p:sp>
      <p:sp>
        <p:nvSpPr>
          <p:cNvPr id="3" name="عنصر نائب للمحتوى 2"/>
          <p:cNvSpPr>
            <a:spLocks noGrp="1"/>
          </p:cNvSpPr>
          <p:nvPr>
            <p:ph idx="1"/>
          </p:nvPr>
        </p:nvSpPr>
        <p:spPr>
          <a:xfrm>
            <a:off x="457200" y="1600200"/>
            <a:ext cx="8229600" cy="5410200"/>
          </a:xfrm>
        </p:spPr>
        <p:txBody>
          <a:bodyPr>
            <a:normAutofit fontScale="62500" lnSpcReduction="20000"/>
          </a:bodyPr>
          <a:lstStyle/>
          <a:p>
            <a:r>
              <a:rPr lang="ar-SA" dirty="0" smtClean="0"/>
              <a:t>يقع على قطاع الإعلام الخارجي مهمة المتابعة الإعلامية ورصد ما ينشر في وسائل الإعلام الدولية من صحافة مكتوبة وشبكات </a:t>
            </a:r>
            <a:r>
              <a:rPr lang="ar-SA" dirty="0" err="1" smtClean="0"/>
              <a:t>تلفزة</a:t>
            </a:r>
            <a:r>
              <a:rPr lang="ar-SA" dirty="0" smtClean="0"/>
              <a:t> وإذاعات ومواقع إلكترونيـة على شبكة </a:t>
            </a:r>
            <a:r>
              <a:rPr lang="ar-SA" dirty="0" err="1" smtClean="0"/>
              <a:t>الانترنت.</a:t>
            </a:r>
            <a:r>
              <a:rPr lang="ar-SA" dirty="0" smtClean="0"/>
              <a:t> ويقوم هذا القطاع بإعداد وتوزيع الكتب والمواد الإعلامية من ملفات متكاملة </a:t>
            </a:r>
            <a:r>
              <a:rPr lang="ar-SA" dirty="0" err="1" smtClean="0"/>
              <a:t>ومطويات</a:t>
            </a:r>
            <a:r>
              <a:rPr lang="ar-SA" dirty="0" smtClean="0"/>
              <a:t> وأشرطة نصية وسمعية وبصرية على سفارات المملكة </a:t>
            </a:r>
            <a:r>
              <a:rPr lang="ar-SA" dirty="0" err="1" smtClean="0"/>
              <a:t>وممثلياتها</a:t>
            </a:r>
            <a:r>
              <a:rPr lang="ar-SA" dirty="0" smtClean="0"/>
              <a:t> وعلى وسائل الإعلام والمؤسسات الإعلامية والثقافية والتربوية في </a:t>
            </a:r>
            <a:r>
              <a:rPr lang="ar-SA" dirty="0" err="1" smtClean="0"/>
              <a:t>الخارج.</a:t>
            </a:r>
            <a:r>
              <a:rPr lang="ar-SA" dirty="0" smtClean="0"/>
              <a:t> وكذلك تنظيم التغطية الإعلامية الأجنبية للمناسبات والفعاليات التي تشهدها المملكة </a:t>
            </a:r>
            <a:r>
              <a:rPr lang="ar-SA" dirty="0" err="1" smtClean="0"/>
              <a:t>وتسضيفها.</a:t>
            </a:r>
            <a:r>
              <a:rPr lang="ar-SA" dirty="0" smtClean="0"/>
              <a:t> </a:t>
            </a:r>
            <a:br>
              <a:rPr lang="ar-SA" dirty="0" smtClean="0"/>
            </a:br>
            <a:r>
              <a:rPr lang="ar-SA" dirty="0" smtClean="0"/>
              <a:t>ومن أهداف الإعلام الخارجي إبراز صورة ذهنية إيجابية عن المملكة وسياساتها الداخلية والخارجية وإسهاماتها الانسانية، وتاريخها وتراثها ومظاهر النشاط المختلفة فيها للرأي العام والعربي والإسلامي والدولي والتعريف بالجهود التي تبذلها المملكة في خدمة الإسلام والمسلمين، مع التركيز على رعاية الحرمين الشريفين وتوسعتهما وعمارتها والتطوير المستمر لمرافق المشاعر المقدسة وخدمة الحجاج والمعتمرين.</a:t>
            </a:r>
          </a:p>
          <a:p>
            <a:r>
              <a:rPr lang="ar-SA" dirty="0" smtClean="0"/>
              <a:t>كما يهدف الإعلام الخارجي الى إبراز الدور الرائد للمملكة في خدمة القضايا العربية والإسلامية، وتوثيق الصلات مع الإعلاميين الذين يزورون المملكة من مختلف دول العالم وتقديم ما يحتاجونه من خدمات مساندة ومتابعة ما تنشره وتبثه وسائل الإعلام في بلدانهم بعد مغادرتهم </a:t>
            </a:r>
            <a:r>
              <a:rPr lang="ar-SA" dirty="0" err="1" smtClean="0"/>
              <a:t>المملكة.</a:t>
            </a:r>
            <a:r>
              <a:rPr lang="ar-SA" dirty="0" smtClean="0"/>
              <a:t> إضافة الى رصد الحملات الإعلامية المغرضة ومواجهتها بالمعلومات والحقائق وتوعية مختلف المؤسسات ذات العلاقة </a:t>
            </a:r>
            <a:r>
              <a:rPr lang="ar-SA" dirty="0" err="1" smtClean="0"/>
              <a:t>بها</a:t>
            </a:r>
            <a:r>
              <a:rPr lang="ar-SA" dirty="0" smtClean="0"/>
              <a:t> في المملكة بتفاصيل وأبعاد هذه </a:t>
            </a:r>
            <a:r>
              <a:rPr lang="ar-SA" dirty="0" err="1" smtClean="0"/>
              <a:t>الحملات .</a:t>
            </a:r>
            <a:endParaRPr lang="ar-SA" dirty="0" smtClean="0"/>
          </a:p>
          <a:p>
            <a:r>
              <a:rPr lang="ar-SA" dirty="0" smtClean="0"/>
              <a:t>كما يعمل الإعلام الخارجي على إقامة الصلات الجيدة والوثيقة مع مؤسسات ووسائل الإعلام العالمية وذلك من خلال تنظيم زيارات الوفود الإعلاميه للمملكة على مدار العام وفي مواسم الحج والمناسبات ذات الصبغة الدولية التي تقام في المملكة وكذلك إرسال الوفود الإعلامية الى دول العالم للتواصل مع وسائل الإعلام والمؤسسات السياسية والثقافية وعامة شعوب تلك </a:t>
            </a:r>
            <a:r>
              <a:rPr lang="ar-SA" dirty="0" err="1" smtClean="0"/>
              <a:t>الدول.</a:t>
            </a:r>
            <a:r>
              <a:rPr lang="ar-SA" dirty="0" smtClean="0"/>
              <a:t> </a:t>
            </a:r>
            <a:br>
              <a:rPr lang="ar-SA" dirty="0" smtClean="0"/>
            </a:br>
            <a:endParaRPr lang="ar-S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SA" dirty="0"/>
              <a:t> البدايات الاولى للاعلام السعودي تشير الى أن النشأة الأولى لهذا الإعلام كانت عبارة عن خطوات متسلسلة تمت على </a:t>
            </a:r>
            <a:r>
              <a:rPr lang="ar-SA" dirty="0" smtClean="0"/>
              <a:t>أسس ، </a:t>
            </a:r>
            <a:r>
              <a:rPr lang="ar-SA" dirty="0"/>
              <a:t>كانت البداية عندما تم إنشاء صحيفة أم القرى </a:t>
            </a:r>
            <a:r>
              <a:rPr lang="ar-SA" dirty="0" smtClean="0"/>
              <a:t>في </a:t>
            </a:r>
            <a:r>
              <a:rPr lang="ar-SA" dirty="0"/>
              <a:t>عهد </a:t>
            </a:r>
            <a:r>
              <a:rPr lang="ar-SA" dirty="0" smtClean="0"/>
              <a:t>الملك </a:t>
            </a:r>
            <a:r>
              <a:rPr lang="ar-SA" dirty="0"/>
              <a:t>عبد </a:t>
            </a:r>
            <a:r>
              <a:rPr lang="ar-SA" dirty="0" smtClean="0"/>
              <a:t>العزيـز </a:t>
            </a:r>
            <a:r>
              <a:rPr lang="ar-SA" dirty="0"/>
              <a:t> لتكون النواة الاولى في منظوم الإعلام </a:t>
            </a:r>
            <a:r>
              <a:rPr lang="ar-SA" dirty="0" smtClean="0"/>
              <a:t>السعودي .</a:t>
            </a:r>
          </a:p>
          <a:p>
            <a:pPr algn="r" rtl="1"/>
            <a:endParaRPr lang="ar-SA" dirty="0"/>
          </a:p>
          <a:p>
            <a:pPr algn="r" rtl="1"/>
            <a:r>
              <a:rPr lang="ar-SA" dirty="0"/>
              <a:t> واستمراراً لاهتمام الملك عبد العزيز – يرحمه الله – وحرصه على إطلاع العالم الخارجي وخاصة الإسلامي على حقيقة الاوضاع المملكة، أمر بإنشاء مجلس للدعاية والحج يتبع وزارة المالية للقيام بمواجهة الحملات المغرضة ضد المملكة، وكان ذلك في عام 1355 هـ.  </a:t>
            </a:r>
            <a:br>
              <a:rPr lang="ar-SA" dirty="0"/>
            </a:br>
            <a:endParaRPr lang="en-US" dirty="0"/>
          </a:p>
        </p:txBody>
      </p:sp>
    </p:spTree>
    <p:extLst>
      <p:ext uri="{BB962C8B-B14F-4D97-AF65-F5344CB8AC3E}">
        <p14:creationId xmlns="" xmlns:p14="http://schemas.microsoft.com/office/powerpoint/2010/main" val="3094627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r" rtl="1"/>
            <a:r>
              <a:rPr lang="ar-SA" dirty="0"/>
              <a:t>كانت النواة الرسمية لما أصبح فيما بعد وزارة الإعلام هي المديرية العامة للإذاعة والصحافة والنشر التي أنشئت بالمرسوم الملكي الصادر في عام 1374هـ الموافق 1955م كأول جهاز حكومي للإشراف على وسائل الاتصال والقيام بمهمات التنظيم والتنسيق والإشراف على وسائل النشر والإذاعة في المملكة. </a:t>
            </a:r>
            <a:endParaRPr lang="ar-SA" dirty="0" smtClean="0"/>
          </a:p>
          <a:p>
            <a:pPr algn="r" rtl="1"/>
            <a:endParaRPr lang="ar-SA" dirty="0"/>
          </a:p>
          <a:p>
            <a:pPr algn="r" rtl="1"/>
            <a:r>
              <a:rPr lang="ar-SA" dirty="0" smtClean="0"/>
              <a:t>وكانت </a:t>
            </a:r>
            <a:r>
              <a:rPr lang="ar-SA" dirty="0"/>
              <a:t>تضم عند إنشائها ثلاثة أقسام هي: قسم البث الإذاعي , قسم الصحافة  , وقسم النشر. وقد أنشئت هذه المديرية بعد حوالي ثلاثين عاماً من معرفة المملكة بالصحافة المطبوعة. </a:t>
            </a:r>
            <a:endParaRPr lang="en-US" dirty="0"/>
          </a:p>
          <a:p>
            <a:pPr algn="r" rtl="1"/>
            <a:endParaRPr lang="ar-SA" dirty="0" smtClean="0"/>
          </a:p>
        </p:txBody>
      </p:sp>
    </p:spTree>
    <p:extLst>
      <p:ext uri="{BB962C8B-B14F-4D97-AF65-F5344CB8AC3E}">
        <p14:creationId xmlns="" xmlns:p14="http://schemas.microsoft.com/office/powerpoint/2010/main" val="3157658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495800"/>
          </a:xfrm>
        </p:spPr>
        <p:txBody>
          <a:bodyPr>
            <a:normAutofit/>
          </a:bodyPr>
          <a:lstStyle/>
          <a:p>
            <a:pPr algn="r" rtl="1"/>
            <a:r>
              <a:rPr lang="ar-SA" dirty="0"/>
              <a:t>وقد باشرت المديرية العامة للإذاعة والصحافة والنشر أداء مهماتها كوكالة إعلامية مركزية حكومية مسؤولة عن  تنسيق وتوجيه الإذاعة والصحافة والمطبوعات وكل ما يتصل بوسائل الاتصال الجماهيري، إلى جانب إصدار الكتب والمطبوعات الإعلامية وإنشاء فروع إعلامية سعودية في العواصم الرئيسة في العالم الإسلامي .</a:t>
            </a:r>
            <a:endParaRPr lang="en-US" dirty="0"/>
          </a:p>
          <a:p>
            <a:pPr algn="r" rtl="1"/>
            <a:endParaRPr lang="ar-SA" dirty="0" smtClean="0"/>
          </a:p>
          <a:p>
            <a:pPr algn="r" rtl="1"/>
            <a:endParaRPr lang="en-US" dirty="0"/>
          </a:p>
        </p:txBody>
      </p:sp>
    </p:spTree>
    <p:extLst>
      <p:ext uri="{BB962C8B-B14F-4D97-AF65-F5344CB8AC3E}">
        <p14:creationId xmlns="" xmlns:p14="http://schemas.microsoft.com/office/powerpoint/2010/main" val="3301771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ومع النمو الذي شهدته المملكة في مختلف أوجه الحياة، توسعت الخدمات الإعلامية , وازداد اهتمام الحكومة بالوسائل الإعلامية إدراكاً منها لأهمية هذه الوسائل سياسياً وتنموياً واجتماعياً , ولذلك تم تحويل المديرية العامة للإذاعة والصحافة والنشر إلى وزارة الإعلام عام 1382هـ الموافق 1963م , وفي عام  1424 هـ 2003م تم تعديل مسماها إلى وزارة الثقافة والإعلام بعد أن تم نقل قطاعات جديدة إليها هي الأندية الأدبية وجمعيات الثقافة والفنون اللتان كانتا تتبعان الرئاسة العامة لرعاية الشباب، والمكتبات العامة التي كانت تتبع وزارة التربية والتعليم.</a:t>
            </a:r>
            <a:endParaRPr lang="en-US" dirty="0"/>
          </a:p>
          <a:p>
            <a:pPr algn="r" rtl="1"/>
            <a:endParaRPr lang="en-US" dirty="0"/>
          </a:p>
        </p:txBody>
      </p:sp>
    </p:spTree>
    <p:extLst>
      <p:ext uri="{BB962C8B-B14F-4D97-AF65-F5344CB8AC3E}">
        <p14:creationId xmlns="" xmlns:p14="http://schemas.microsoft.com/office/powerpoint/2010/main" val="3604351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مسئولية ومهام وزارة الثقافة والإعلام</a:t>
            </a: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dirty="0"/>
              <a:t>التخطيط والإدارة والإشراف والتنفيذ والمتابعة لكل من الإذاعة والتلفزيون ووكالة الأنباء السعودية في النواحي التخطيطية والإدارية والمالية والهندسية والبث والإرسال. </a:t>
            </a:r>
            <a:endParaRPr lang="en-US" dirty="0"/>
          </a:p>
          <a:p>
            <a:pPr algn="r" rtl="1"/>
            <a:endParaRPr lang="ar-SA" dirty="0" smtClean="0"/>
          </a:p>
          <a:p>
            <a:pPr algn="r" rtl="1"/>
            <a:r>
              <a:rPr lang="ar-SA" dirty="0" smtClean="0"/>
              <a:t>الإشراف </a:t>
            </a:r>
            <a:r>
              <a:rPr lang="ar-SA" dirty="0"/>
              <a:t>على المشروعات الإعلامية الخاصة بالإذاعة والتلفزيون </a:t>
            </a:r>
            <a:r>
              <a:rPr lang="ar-SA" dirty="0" smtClean="0"/>
              <a:t>وتمويلها </a:t>
            </a:r>
          </a:p>
          <a:p>
            <a:pPr algn="r" rtl="1"/>
            <a:endParaRPr lang="ar-SA" dirty="0"/>
          </a:p>
          <a:p>
            <a:pPr algn="r" rtl="1"/>
            <a:r>
              <a:rPr lang="ar-SA" dirty="0"/>
              <a:t>تكليف الشركات والمؤسسات الإعلامية الوطنية بإعداد التسجيلات والأفلام الوثائقية والإرشاد والتعريف بالإنجازات التي حققتها المملكة خلال خطط التنمية </a:t>
            </a:r>
            <a:r>
              <a:rPr lang="ar-SA" dirty="0" smtClean="0"/>
              <a:t>المتوالية .</a:t>
            </a:r>
            <a:endParaRPr lang="en-US" dirty="0"/>
          </a:p>
        </p:txBody>
      </p:sp>
    </p:spTree>
    <p:extLst>
      <p:ext uri="{BB962C8B-B14F-4D97-AF65-F5344CB8AC3E}">
        <p14:creationId xmlns="" xmlns:p14="http://schemas.microsoft.com/office/powerpoint/2010/main" val="93003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lgn="r" rtl="1"/>
            <a:r>
              <a:rPr lang="ar-SA" dirty="0"/>
              <a:t>الترخيص للصحافة والنشر للمواد المطبوعة والمسموعة والمرئية ومتابعة أدائها</a:t>
            </a:r>
            <a:r>
              <a:rPr lang="ar-SA" dirty="0" smtClean="0"/>
              <a:t>.</a:t>
            </a:r>
          </a:p>
          <a:p>
            <a:pPr lvl="0" algn="r" rtl="1"/>
            <a:endParaRPr lang="en-US" dirty="0"/>
          </a:p>
          <a:p>
            <a:pPr lvl="0" algn="r" rtl="1"/>
            <a:r>
              <a:rPr lang="ar-SA" dirty="0"/>
              <a:t>الاضطلاع بالمسئولية تجاه علاقات المملكة بالإعلام الأجنبي </a:t>
            </a:r>
            <a:r>
              <a:rPr lang="ar-SA" dirty="0" smtClean="0"/>
              <a:t>.</a:t>
            </a:r>
          </a:p>
          <a:p>
            <a:pPr lvl="0" algn="r" rtl="1"/>
            <a:endParaRPr lang="en-US" dirty="0"/>
          </a:p>
          <a:p>
            <a:pPr lvl="0" algn="r" rtl="1"/>
            <a:r>
              <a:rPr lang="ar-SA" dirty="0"/>
              <a:t>الاهتمام بالنشاط الأدبي والثقافي السعودي ودعمه محليا وخارجيا. </a:t>
            </a:r>
            <a:endParaRPr lang="en-US" dirty="0"/>
          </a:p>
          <a:p>
            <a:pPr algn="r" rtl="1"/>
            <a:endParaRPr lang="ar-SA" dirty="0"/>
          </a:p>
          <a:p>
            <a:pPr algn="r" rtl="1"/>
            <a:r>
              <a:rPr lang="ar-SA" dirty="0"/>
              <a:t>ومن المهمات الرئيسة التي تضطلع بها وزارة الثقافة والإعلام إدارة الإعلام الخارجي </a:t>
            </a:r>
            <a:r>
              <a:rPr lang="ar-SA" dirty="0" smtClean="0"/>
              <a:t>.</a:t>
            </a:r>
          </a:p>
          <a:p>
            <a:pPr algn="r" rtl="1"/>
            <a:endParaRPr lang="ar-SA" dirty="0"/>
          </a:p>
          <a:p>
            <a:pPr algn="r" rtl="1"/>
            <a:r>
              <a:rPr lang="ar-SA" dirty="0" smtClean="0"/>
              <a:t>الإشراف على النوادي الأدبية </a:t>
            </a:r>
            <a:endParaRPr lang="en-US" dirty="0"/>
          </a:p>
        </p:txBody>
      </p:sp>
    </p:spTree>
    <p:extLst>
      <p:ext uri="{BB962C8B-B14F-4D97-AF65-F5344CB8AC3E}">
        <p14:creationId xmlns="" xmlns:p14="http://schemas.microsoft.com/office/powerpoint/2010/main" val="3114374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60672" cy="1039427"/>
          </a:xfrm>
        </p:spPr>
        <p:txBody>
          <a:bodyPr/>
          <a:lstStyle/>
          <a:p>
            <a:r>
              <a:rPr lang="ar-SA" dirty="0" smtClean="0"/>
              <a:t>قطاعات وزارة الثقافة والإعلام</a:t>
            </a:r>
            <a:endParaRPr lang="en-US" dirty="0"/>
          </a:p>
        </p:txBody>
      </p:sp>
      <p:sp>
        <p:nvSpPr>
          <p:cNvPr id="3" name="Content Placeholder 2"/>
          <p:cNvSpPr>
            <a:spLocks noGrp="1"/>
          </p:cNvSpPr>
          <p:nvPr>
            <p:ph idx="1"/>
          </p:nvPr>
        </p:nvSpPr>
        <p:spPr/>
        <p:txBody>
          <a:bodyPr>
            <a:normAutofit/>
          </a:bodyPr>
          <a:lstStyle/>
          <a:p>
            <a:pPr algn="r" rtl="1"/>
            <a:r>
              <a:rPr lang="ar-SA" dirty="0"/>
              <a:t>1 - قطاع الإعلام الداخلي</a:t>
            </a:r>
          </a:p>
          <a:p>
            <a:r>
              <a:rPr lang="ar-SA" dirty="0"/>
              <a:t>2 - </a:t>
            </a:r>
            <a:r>
              <a:rPr lang="ar-SA" dirty="0" smtClean="0"/>
              <a:t>قطاع التخطيط و تقنية المعلومات</a:t>
            </a:r>
            <a:endParaRPr lang="ar-SA" dirty="0"/>
          </a:p>
          <a:p>
            <a:r>
              <a:rPr lang="ar-SA" dirty="0"/>
              <a:t>3 - </a:t>
            </a:r>
            <a:r>
              <a:rPr lang="ar-SA" dirty="0" smtClean="0"/>
              <a:t>قطاع الشؤون الثقافية</a:t>
            </a:r>
            <a:endParaRPr lang="ar-SA" dirty="0"/>
          </a:p>
          <a:p>
            <a:r>
              <a:rPr lang="ar-SA" dirty="0"/>
              <a:t>4 -  </a:t>
            </a:r>
            <a:r>
              <a:rPr lang="ar-SA" dirty="0" smtClean="0"/>
              <a:t>قطاع العلاقات الثقافية الدولية</a:t>
            </a:r>
          </a:p>
          <a:p>
            <a:r>
              <a:rPr lang="ar-SA" dirty="0"/>
              <a:t>5 - </a:t>
            </a:r>
            <a:r>
              <a:rPr lang="ar-SA" dirty="0" smtClean="0"/>
              <a:t>قطاع الشؤون الهندسية</a:t>
            </a:r>
          </a:p>
          <a:p>
            <a:r>
              <a:rPr lang="ar-SA" dirty="0"/>
              <a:t>6 - </a:t>
            </a:r>
            <a:r>
              <a:rPr lang="ar-SA" dirty="0" smtClean="0"/>
              <a:t>قطاع الإعلام الخارجي</a:t>
            </a:r>
            <a:endParaRPr lang="ar-SA" dirty="0"/>
          </a:p>
          <a:p>
            <a:pPr algn="r" rtl="1"/>
            <a:endParaRPr lang="en-US" dirty="0"/>
          </a:p>
        </p:txBody>
      </p:sp>
    </p:spTree>
    <p:extLst>
      <p:ext uri="{BB962C8B-B14F-4D97-AF65-F5344CB8AC3E}">
        <p14:creationId xmlns="" xmlns:p14="http://schemas.microsoft.com/office/powerpoint/2010/main" val="1790572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err="1" smtClean="0"/>
              <a:t>1 </a:t>
            </a:r>
            <a:r>
              <a:rPr lang="ar-SA" b="1" dirty="0" smtClean="0"/>
              <a:t>- قطاع </a:t>
            </a:r>
            <a:r>
              <a:rPr lang="ar-SA" b="1" dirty="0"/>
              <a:t>الإعلام الداخلي</a:t>
            </a:r>
            <a:endParaRPr lang="en-US" dirty="0"/>
          </a:p>
        </p:txBody>
      </p:sp>
      <p:sp>
        <p:nvSpPr>
          <p:cNvPr id="3" name="Content Placeholder 2"/>
          <p:cNvSpPr>
            <a:spLocks noGrp="1"/>
          </p:cNvSpPr>
          <p:nvPr>
            <p:ph idx="1"/>
          </p:nvPr>
        </p:nvSpPr>
        <p:spPr/>
        <p:txBody>
          <a:bodyPr>
            <a:normAutofit fontScale="62500" lnSpcReduction="20000"/>
          </a:bodyPr>
          <a:lstStyle/>
          <a:p>
            <a:r>
              <a:rPr lang="ar-SA" dirty="0" smtClean="0"/>
              <a:t>كانت وكالة الوزارة المساعدة للإعلام الداخلي </a:t>
            </a:r>
            <a:r>
              <a:rPr lang="ar-SA" dirty="0" err="1" smtClean="0"/>
              <a:t>تسمى </a:t>
            </a:r>
            <a:r>
              <a:rPr lang="ar-SA" dirty="0" smtClean="0"/>
              <a:t>(رقابة المطبوعات) تزاول العمل في مكة المكرمه وجدة والرياض ومطار الظهران إلى أن صدر أول نظام للمطبوعات بالمرسوم الملكي في 18 شعبان </a:t>
            </a:r>
            <a:r>
              <a:rPr lang="ar-SA" dirty="0" err="1" smtClean="0"/>
              <a:t>1378هـ</a:t>
            </a:r>
            <a:r>
              <a:rPr lang="ar-SA" dirty="0" smtClean="0"/>
              <a:t> وتحول الاسم الى المديرية العامة للمطبوعات التي ارتبطت بالمديرية العامه للصحافة والنشر الصادر </a:t>
            </a:r>
            <a:r>
              <a:rPr lang="ar-SA" dirty="0" err="1" smtClean="0"/>
              <a:t>بها</a:t>
            </a:r>
            <a:r>
              <a:rPr lang="ar-SA" dirty="0" smtClean="0"/>
              <a:t> المرسوم الملكي في 26 شوال </a:t>
            </a:r>
            <a:r>
              <a:rPr lang="ar-SA" dirty="0" err="1" smtClean="0"/>
              <a:t>1374هـ</a:t>
            </a:r>
            <a:r>
              <a:rPr lang="ar-SA" dirty="0" smtClean="0"/>
              <a:t>، ثم أحدثت وظيفة وكيل وزارة مساعد للإعلام </a:t>
            </a:r>
            <a:r>
              <a:rPr lang="ar-SA" dirty="0" err="1" smtClean="0"/>
              <a:t>الداخلي.</a:t>
            </a:r>
            <a:r>
              <a:rPr lang="ar-SA" dirty="0" smtClean="0"/>
              <a:t> </a:t>
            </a:r>
          </a:p>
          <a:p>
            <a:endParaRPr lang="ar-SA" dirty="0" smtClean="0"/>
          </a:p>
          <a:p>
            <a:r>
              <a:rPr lang="ar-SA" dirty="0" smtClean="0"/>
              <a:t>وتتولى وكالة الوزارة المساعدة للإعلام الداخلي النشاط الإعلامي الموجه للداخل الذي يعني بشؤون الصحافة المحلية ومتابعة وتوجيه المطبوعات وتنظيم ممارسة الانشطة الإعلامية وجريد ام </a:t>
            </a:r>
            <a:r>
              <a:rPr lang="ar-SA" dirty="0" err="1" smtClean="0"/>
              <a:t>القرى .</a:t>
            </a:r>
            <a:endParaRPr lang="ar-SA" dirty="0" smtClean="0"/>
          </a:p>
          <a:p>
            <a:r>
              <a:rPr lang="ar-SA" dirty="0" smtClean="0"/>
              <a:t> </a:t>
            </a:r>
          </a:p>
          <a:p>
            <a:r>
              <a:rPr lang="ar-SA" dirty="0" smtClean="0"/>
              <a:t>يهتم الإعلام الداخلي بإبداء الرأي في القضايا الإعلامية ذات الصلة بالصحافة المحلية والرقابة الإعلامية وحماية حقوق التأليف والنشر والتوزيع، وتمثيل الوزارة في عضوية اللجان الحكومية ذات الصلة بأنشطة ومهام الإعلام الداخلي ومفاوضات المملكة مع منظمة التجارة العالمية في </a:t>
            </a:r>
            <a:r>
              <a:rPr lang="ar-SA" dirty="0" err="1" smtClean="0"/>
              <a:t>موضوعي </a:t>
            </a:r>
            <a:r>
              <a:rPr lang="ar-SA" dirty="0" smtClean="0"/>
              <a:t>(حقوق التأليف وتجارة الخدمات) ومتابعة النشر الرسمي في جريدة ام القرى، والإشراف على لجنة النظر في مخالفات نظام المطبوعات والنشر ولجنة النظر في مخالفات نظام حقوق </a:t>
            </a:r>
            <a:r>
              <a:rPr lang="ar-SA" dirty="0" err="1" smtClean="0"/>
              <a:t>المؤلف .</a:t>
            </a:r>
            <a:r>
              <a:rPr lang="ar-SA" dirty="0" smtClean="0"/>
              <a:t> </a:t>
            </a:r>
            <a:endParaRPr lang="ar-SA" dirty="0"/>
          </a:p>
        </p:txBody>
      </p:sp>
    </p:spTree>
    <p:extLst>
      <p:ext uri="{BB962C8B-B14F-4D97-AF65-F5344CB8AC3E}">
        <p14:creationId xmlns="" xmlns:p14="http://schemas.microsoft.com/office/powerpoint/2010/main" val="3780976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1419</Words>
  <Application>Microsoft Office PowerPoint</Application>
  <PresentationFormat>عرض على الشاشة (3:4)‏</PresentationFormat>
  <Paragraphs>73</Paragraphs>
  <Slides>19</Slides>
  <Notes>1</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Office Theme</vt:lpstr>
      <vt:lpstr>وزارة الثقافة والإعلام</vt:lpstr>
      <vt:lpstr>الشريحة 2</vt:lpstr>
      <vt:lpstr>الشريحة 3</vt:lpstr>
      <vt:lpstr>الشريحة 4</vt:lpstr>
      <vt:lpstr>الشريحة 5</vt:lpstr>
      <vt:lpstr>مسئولية ومهام وزارة الثقافة والإعلام</vt:lpstr>
      <vt:lpstr>الشريحة 7</vt:lpstr>
      <vt:lpstr>قطاعات وزارة الثقافة والإعلام</vt:lpstr>
      <vt:lpstr>1 - قطاع الإعلام الداخلي</vt:lpstr>
      <vt:lpstr>ينقسم الإعلام الداخلي تنظيمياً إلى : </vt:lpstr>
      <vt:lpstr>2 - قطاع التخطيط و تقنية المعلومات</vt:lpstr>
      <vt:lpstr> 3 - قطاع الشؤون الثقافية</vt:lpstr>
      <vt:lpstr>الشريحة 13</vt:lpstr>
      <vt:lpstr>4 -  قطاع العلاقات الثقافية الدولية</vt:lpstr>
      <vt:lpstr>5 - قطاع الشؤون الهندسية</vt:lpstr>
      <vt:lpstr>الشريحة 16</vt:lpstr>
      <vt:lpstr>6 - قطاع الإعلام الخارجي</vt:lpstr>
      <vt:lpstr>الشريحة 18</vt:lpstr>
      <vt:lpstr>مهام القطاع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الثقافة والإعلام</dc:title>
  <dc:creator>naif alwaeil</dc:creator>
  <cp:lastModifiedBy>user</cp:lastModifiedBy>
  <cp:revision>5</cp:revision>
  <dcterms:created xsi:type="dcterms:W3CDTF">2006-08-16T00:00:00Z</dcterms:created>
  <dcterms:modified xsi:type="dcterms:W3CDTF">2015-04-06T12:07:48Z</dcterms:modified>
</cp:coreProperties>
</file>