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0" r:id="rId1"/>
    <p:sldMasterId id="2147484178" r:id="rId2"/>
  </p:sldMasterIdLst>
  <p:notesMasterIdLst>
    <p:notesMasterId r:id="rId42"/>
  </p:notesMasterIdLst>
  <p:sldIdLst>
    <p:sldId id="256" r:id="rId3"/>
    <p:sldId id="269" r:id="rId4"/>
    <p:sldId id="259" r:id="rId5"/>
    <p:sldId id="257" r:id="rId6"/>
    <p:sldId id="265" r:id="rId7"/>
    <p:sldId id="264" r:id="rId8"/>
    <p:sldId id="266" r:id="rId9"/>
    <p:sldId id="258" r:id="rId10"/>
    <p:sldId id="260" r:id="rId11"/>
    <p:sldId id="261" r:id="rId12"/>
    <p:sldId id="311" r:id="rId13"/>
    <p:sldId id="294" r:id="rId14"/>
    <p:sldId id="296" r:id="rId15"/>
    <p:sldId id="295" r:id="rId16"/>
    <p:sldId id="291" r:id="rId17"/>
    <p:sldId id="293" r:id="rId18"/>
    <p:sldId id="292" r:id="rId19"/>
    <p:sldId id="297" r:id="rId20"/>
    <p:sldId id="299" r:id="rId21"/>
    <p:sldId id="301" r:id="rId22"/>
    <p:sldId id="310" r:id="rId23"/>
    <p:sldId id="312" r:id="rId24"/>
    <p:sldId id="308" r:id="rId25"/>
    <p:sldId id="304" r:id="rId26"/>
    <p:sldId id="284" r:id="rId27"/>
    <p:sldId id="306" r:id="rId28"/>
    <p:sldId id="307" r:id="rId29"/>
    <p:sldId id="305" r:id="rId30"/>
    <p:sldId id="267" r:id="rId31"/>
    <p:sldId id="268" r:id="rId32"/>
    <p:sldId id="271" r:id="rId33"/>
    <p:sldId id="272" r:id="rId34"/>
    <p:sldId id="316" r:id="rId35"/>
    <p:sldId id="318" r:id="rId36"/>
    <p:sldId id="320" r:id="rId37"/>
    <p:sldId id="273" r:id="rId38"/>
    <p:sldId id="314" r:id="rId39"/>
    <p:sldId id="313" r:id="rId40"/>
    <p:sldId id="321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Default Section" id="{D936B82E-C79B-417D-8182-20BCE5E6401A}">
          <p14:sldIdLst>
            <p14:sldId id="256"/>
            <p14:sldId id="269"/>
            <p14:sldId id="259"/>
            <p14:sldId id="257"/>
            <p14:sldId id="265"/>
            <p14:sldId id="264"/>
            <p14:sldId id="266"/>
            <p14:sldId id="258"/>
            <p14:sldId id="260"/>
            <p14:sldId id="261"/>
            <p14:sldId id="311"/>
            <p14:sldId id="294"/>
            <p14:sldId id="296"/>
            <p14:sldId id="295"/>
            <p14:sldId id="291"/>
            <p14:sldId id="293"/>
            <p14:sldId id="292"/>
            <p14:sldId id="297"/>
            <p14:sldId id="299"/>
            <p14:sldId id="301"/>
            <p14:sldId id="310"/>
            <p14:sldId id="312"/>
          </p14:sldIdLst>
        </p14:section>
        <p14:section name="Untitled Section" id="{3C4F9D94-0816-4469-9015-BCFBE3C04798}">
          <p14:sldIdLst>
            <p14:sldId id="308"/>
            <p14:sldId id="304"/>
            <p14:sldId id="284"/>
            <p14:sldId id="306"/>
            <p14:sldId id="307"/>
            <p14:sldId id="305"/>
            <p14:sldId id="267"/>
            <p14:sldId id="268"/>
            <p14:sldId id="271"/>
            <p14:sldId id="272"/>
            <p14:sldId id="316"/>
            <p14:sldId id="318"/>
            <p14:sldId id="320"/>
            <p14:sldId id="273"/>
            <p14:sldId id="314"/>
            <p14:sldId id="313"/>
            <p14:sldId id="321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60"/>
  </p:normalViewPr>
  <p:slideViewPr>
    <p:cSldViewPr>
      <p:cViewPr varScale="1">
        <p:scale>
          <a:sx n="66" d="100"/>
          <a:sy n="66" d="100"/>
        </p:scale>
        <p:origin x="-151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42"/>
    </p:cViewPr>
  </p:sorterViewPr>
  <p:notesViewPr>
    <p:cSldViewPr>
      <p:cViewPr varScale="1">
        <p:scale>
          <a:sx n="59" d="100"/>
          <a:sy n="59" d="100"/>
        </p:scale>
        <p:origin x="-2508" y="-9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DA51B3-E1C4-430D-A401-88CE3B86DF60}" type="datetimeFigureOut">
              <a:rPr lang="en-US" smtClean="0"/>
              <a:pPr/>
              <a:t>5/2/2017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B26FCB-C751-4E28-B02B-A99CC31F20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71912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E642AD-4AE3-493F-B79D-E1D873675411}" type="slidenum">
              <a:rPr lang="en-US"/>
              <a:pPr/>
              <a:t>29</a:t>
            </a:fld>
            <a:endParaRPr lang="en-US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06569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Rectangle 3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6388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595612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2C7BE85-EE22-4C81-9395-77E7E08DB8B9}" type="datetimeFigureOut">
              <a:rPr lang="en-US" smtClean="0"/>
              <a:pPr/>
              <a:t>5/2/2017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D382936-AA0C-49E0-86CB-9EF6A8CB1DD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7BE85-EE22-4C81-9395-77E7E08DB8B9}" type="datetimeFigureOut">
              <a:rPr lang="en-US" smtClean="0"/>
              <a:pPr/>
              <a:t>5/2/2017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82936-AA0C-49E0-86CB-9EF6A8CB1DD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7BE85-EE22-4C81-9395-77E7E08DB8B9}" type="datetimeFigureOut">
              <a:rPr lang="en-US" smtClean="0"/>
              <a:pPr/>
              <a:t>5/2/2017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82936-AA0C-49E0-86CB-9EF6A8CB1DD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913D32-0E65-4AF8-88FA-BC8B0FBCDA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86354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E65B82-CB93-47EC-BB2F-4CEBD84B19C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75400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115BA6-C4D9-4FA5-9BE7-912D367ABB5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64601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946D64-3B28-4A65-BEE4-3B78872B868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59176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9BC58-05EA-4FBA-88A0-0340B9A5B4D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20137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F55D75-CD69-4A93-ACA2-DEB470E264A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02310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FB9791-5358-48A1-A6A6-56DDD4E5ED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98715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05A240-23D6-423C-A571-131458BCBF2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2076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7BE85-EE22-4C81-9395-77E7E08DB8B9}" type="datetimeFigureOut">
              <a:rPr lang="en-US" smtClean="0"/>
              <a:pPr/>
              <a:t>5/2/2017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82936-AA0C-49E0-86CB-9EF6A8CB1DD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E509D3-C2EA-46F5-BC40-9E590016BC8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00856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79843B-D704-4DE7-8AE0-1F24094826F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64100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7796FD-CE7B-4B1D-ACED-19755CD7002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51022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74AAB8-E07E-458F-B1E8-64DBFC6133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24838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19E634-6F09-4196-92E7-954B44CE9A7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89482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E75308-84BE-4200-ACC4-171DA7EAE4D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050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7BE85-EE22-4C81-9395-77E7E08DB8B9}" type="datetimeFigureOut">
              <a:rPr lang="en-US" smtClean="0"/>
              <a:pPr/>
              <a:t>5/2/2017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82936-AA0C-49E0-86CB-9EF6A8CB1D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7BE85-EE22-4C81-9395-77E7E08DB8B9}" type="datetimeFigureOut">
              <a:rPr lang="en-US" smtClean="0"/>
              <a:pPr/>
              <a:t>5/2/2017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82936-AA0C-49E0-86CB-9EF6A8CB1DD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7BE85-EE22-4C81-9395-77E7E08DB8B9}" type="datetimeFigureOut">
              <a:rPr lang="en-US" smtClean="0"/>
              <a:pPr/>
              <a:t>5/2/2017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82936-AA0C-49E0-86CB-9EF6A8CB1DD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7BE85-EE22-4C81-9395-77E7E08DB8B9}" type="datetimeFigureOut">
              <a:rPr lang="en-US" smtClean="0"/>
              <a:pPr/>
              <a:t>5/2/2017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82936-AA0C-49E0-86CB-9EF6A8CB1DD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7BE85-EE22-4C81-9395-77E7E08DB8B9}" type="datetimeFigureOut">
              <a:rPr lang="en-US" smtClean="0"/>
              <a:pPr/>
              <a:t>5/2/2017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82936-AA0C-49E0-86CB-9EF6A8CB1D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7BE85-EE22-4C81-9395-77E7E08DB8B9}" type="datetimeFigureOut">
              <a:rPr lang="en-US" smtClean="0"/>
              <a:pPr/>
              <a:t>5/2/2017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82936-AA0C-49E0-86CB-9EF6A8CB1D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7BE85-EE22-4C81-9395-77E7E08DB8B9}" type="datetimeFigureOut">
              <a:rPr lang="en-US" smtClean="0"/>
              <a:pPr/>
              <a:t>5/2/2017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82936-AA0C-49E0-86CB-9EF6A8CB1D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E2C7BE85-EE22-4C81-9395-77E7E08DB8B9}" type="datetimeFigureOut">
              <a:rPr lang="en-US" smtClean="0"/>
              <a:pPr/>
              <a:t>5/2/2017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DD382936-AA0C-49E0-86CB-9EF6A8CB1DD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65760" indent="-365760" algn="r" defTabSz="914400" rtl="1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r" defTabSz="914400" rtl="1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r" defTabSz="914400" rtl="1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r" defTabSz="914400" rtl="1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r" defTabSz="914400" rtl="1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r" defTabSz="914400" rtl="1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r" defTabSz="914400" rtl="1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r" defTabSz="914400" rtl="1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r" defTabSz="914400" rtl="1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C4625C2-9ABC-4E88-B1C1-CA86058503B6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0627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9" r:id="rId1"/>
    <p:sldLayoutId id="2147484180" r:id="rId2"/>
    <p:sldLayoutId id="2147484181" r:id="rId3"/>
    <p:sldLayoutId id="2147484182" r:id="rId4"/>
    <p:sldLayoutId id="2147484183" r:id="rId5"/>
    <p:sldLayoutId id="2147484184" r:id="rId6"/>
    <p:sldLayoutId id="2147484185" r:id="rId7"/>
    <p:sldLayoutId id="2147484186" r:id="rId8"/>
    <p:sldLayoutId id="2147484187" r:id="rId9"/>
    <p:sldLayoutId id="2147484188" r:id="rId10"/>
    <p:sldLayoutId id="2147484189" r:id="rId11"/>
    <p:sldLayoutId id="2147484190" r:id="rId12"/>
    <p:sldLayoutId id="2147484191" r:id="rId13"/>
    <p:sldLayoutId id="214748419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Optical_microscope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hare.net/guestcd4662/electron-microscope-shanthakumarjpg" TargetMode="External"/><Relationship Id="rId7" Type="http://schemas.openxmlformats.org/officeDocument/2006/relationships/hyperlink" Target="http://en.wikipedia.org/wiki/Fluorescence_microscope" TargetMode="External"/><Relationship Id="rId2" Type="http://schemas.openxmlformats.org/officeDocument/2006/relationships/hyperlink" Target="http://www.slideshare.net/UTTAMKUMARDAS/different-types-of-microscope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lideshare.net/sarathy4/microscope-10905635?related=3" TargetMode="External"/><Relationship Id="rId5" Type="http://schemas.openxmlformats.org/officeDocument/2006/relationships/hyperlink" Target="http://www.slideshare.net/suniu/electron-microscopy" TargetMode="External"/><Relationship Id="rId4" Type="http://schemas.openxmlformats.org/officeDocument/2006/relationships/hyperlink" Target="http://www.slideshare.net/MsAllenBio/microscope-types-and-use?related=1" TargetMode="Externa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lideshare.net/sasiprasad/bacterial-stainin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12420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Microscopes &amp; Stains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1600201"/>
            <a:ext cx="6400800" cy="609599"/>
          </a:xfrm>
        </p:spPr>
        <p:txBody>
          <a:bodyPr>
            <a:noAutofit/>
          </a:bodyPr>
          <a:lstStyle/>
          <a:p>
            <a:r>
              <a:rPr lang="ar-SA" sz="36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تقنية الأجهزة </a:t>
            </a:r>
            <a:r>
              <a:rPr lang="ar-SA" sz="36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الكيموحيوية</a:t>
            </a:r>
            <a:endParaRPr lang="ar-SA" sz="36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endParaRPr lang="en-US" sz="36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4800600" y="3505200"/>
            <a:ext cx="3657600" cy="1981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1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2400" kern="1200"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sz="20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438400" y="3962400"/>
            <a:ext cx="4267200" cy="12953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1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2400" kern="1200"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219200" y="-457200"/>
            <a:ext cx="6400800" cy="1143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1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2400" kern="1200"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AGA Arabesque"/>
              </a:rPr>
              <a:t></a:t>
            </a:r>
            <a:endParaRPr lang="en-US" sz="16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http://saudied.com/wp-content/uploads/2013/05/ksulogo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97588" y="427037"/>
            <a:ext cx="1127125" cy="112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7779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0193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cas.miamioh.edu/mbiws/microscopes/images/Magnifica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8020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l" rtl="0"/>
            <a:r>
              <a:rPr lang="en-US" dirty="0"/>
              <a:t>Simplest optical microscopy illumination </a:t>
            </a:r>
            <a:r>
              <a:rPr lang="en-US" dirty="0" smtClean="0"/>
              <a:t>technique</a:t>
            </a:r>
          </a:p>
          <a:p>
            <a:pPr algn="l" rtl="0"/>
            <a:r>
              <a:rPr lang="en-US" dirty="0" smtClean="0"/>
              <a:t>Uses </a:t>
            </a:r>
            <a:r>
              <a:rPr lang="en-US" dirty="0"/>
              <a:t>visible light as source of </a:t>
            </a:r>
            <a:r>
              <a:rPr lang="en-US" dirty="0" smtClean="0"/>
              <a:t>illumination.</a:t>
            </a:r>
          </a:p>
          <a:p>
            <a:pPr algn="l" rtl="0"/>
            <a:r>
              <a:rPr lang="en-US" dirty="0"/>
              <a:t>The field of view is brightly lit so that organism  and other structures are visible against it because of their different densities.</a:t>
            </a:r>
          </a:p>
          <a:p>
            <a:pPr algn="l" rtl="0"/>
            <a:r>
              <a:rPr lang="en-US" dirty="0"/>
              <a:t>Single stain or differential  staining may be used depending on the properties of different structure and organism</a:t>
            </a:r>
            <a:r>
              <a:rPr lang="en-US" dirty="0" smtClean="0"/>
              <a:t>.</a:t>
            </a:r>
            <a:endParaRPr lang="en-US" dirty="0"/>
          </a:p>
          <a:p>
            <a:pPr algn="l" rtl="0"/>
            <a:r>
              <a:rPr lang="en-US" dirty="0" smtClean="0"/>
              <a:t>Contrast </a:t>
            </a:r>
            <a:r>
              <a:rPr lang="en-US" dirty="0"/>
              <a:t>comes from absorbance of light in the sample, or from staining.</a:t>
            </a:r>
          </a:p>
          <a:p>
            <a:pPr algn="l" rtl="0"/>
            <a:r>
              <a:rPr lang="en-US" dirty="0"/>
              <a:t>When the diaphragm is wide open the image is brighter and contrast is low</a:t>
            </a:r>
            <a:r>
              <a:rPr lang="en-US" dirty="0" smtClean="0"/>
              <a:t>.</a:t>
            </a:r>
          </a:p>
          <a:p>
            <a:pPr algn="l" rtl="0"/>
            <a:r>
              <a:rPr lang="en-US" dirty="0"/>
              <a:t>Total Magnification: </a:t>
            </a:r>
            <a:r>
              <a:rPr lang="en-US" b="1" i="1" dirty="0"/>
              <a:t>(if 10x ocular </a:t>
            </a:r>
            <a:r>
              <a:rPr lang="en-US" b="1" i="1" dirty="0" smtClean="0"/>
              <a:t>magnification </a:t>
            </a:r>
            <a:r>
              <a:rPr lang="en-US" b="1" i="1" dirty="0"/>
              <a:t>is used) 			     Range: </a:t>
            </a:r>
            <a:r>
              <a:rPr lang="en-US" b="1" i="1" dirty="0" smtClean="0"/>
              <a:t>10x-1000x</a:t>
            </a:r>
            <a:endParaRPr lang="en-US" b="1" dirty="0" smtClean="0"/>
          </a:p>
          <a:p>
            <a:pPr algn="l" rtl="0"/>
            <a:r>
              <a:rPr lang="en-US" dirty="0" smtClean="0"/>
              <a:t>Widely </a:t>
            </a:r>
            <a:r>
              <a:rPr lang="en-US" dirty="0"/>
              <a:t>used in </a:t>
            </a:r>
            <a:r>
              <a:rPr lang="en-US" dirty="0" smtClean="0"/>
              <a:t>histology </a:t>
            </a:r>
            <a:r>
              <a:rPr lang="en-US" dirty="0"/>
              <a:t>, pathology , botany</a:t>
            </a:r>
          </a:p>
          <a:p>
            <a:pPr algn="l" rtl="0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Bright-Field Microscopy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9511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onique mendoza\Desktop\brightfield microscope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501650"/>
            <a:ext cx="5540341" cy="536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monique mendoza\Desktop\brightfield microscop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68941" y="494723"/>
            <a:ext cx="3025785" cy="5243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465180" y="6139190"/>
            <a:ext cx="43434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/>
              <a:t>Source: http://www.austincc.edu/biocr/1406/labm/ex3/prelab_3_8.htm</a:t>
            </a:r>
            <a:endParaRPr lang="en-US" sz="1100" i="1" dirty="0"/>
          </a:p>
        </p:txBody>
      </p:sp>
    </p:spTree>
    <p:extLst>
      <p:ext uri="{BB962C8B-B14F-4D97-AF65-F5344CB8AC3E}">
        <p14:creationId xmlns:p14="http://schemas.microsoft.com/office/powerpoint/2010/main" xmlns="" val="4039099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27709"/>
            <a:ext cx="7924800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3805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US" dirty="0"/>
              <a:t>Best for observing pale objects </a:t>
            </a:r>
          </a:p>
          <a:p>
            <a:pPr algn="l" rtl="0"/>
            <a:r>
              <a:rPr lang="en-US" dirty="0"/>
              <a:t>Specimen appears light against dark background</a:t>
            </a:r>
          </a:p>
          <a:p>
            <a:pPr algn="l" rtl="0"/>
            <a:r>
              <a:rPr lang="en-US" dirty="0"/>
              <a:t>Increases contrast and enables observation of more details </a:t>
            </a:r>
          </a:p>
          <a:p>
            <a:pPr algn="l" rtl="0"/>
            <a:r>
              <a:rPr lang="en-US" dirty="0"/>
              <a:t>Good for watching bacterial motion.</a:t>
            </a:r>
          </a:p>
          <a:p>
            <a:pPr algn="l" rtl="0"/>
            <a:r>
              <a:rPr lang="en-US" dirty="0" smtClean="0"/>
              <a:t>A </a:t>
            </a:r>
            <a:r>
              <a:rPr lang="en-US" dirty="0"/>
              <a:t>special condenser is used which cause light to reflect from the specimen at an angle</a:t>
            </a:r>
            <a:r>
              <a:rPr lang="en-US" dirty="0" smtClean="0"/>
              <a:t>.</a:t>
            </a:r>
          </a:p>
          <a:p>
            <a:pPr algn="l" rtl="0"/>
            <a:r>
              <a:rPr lang="en-US" dirty="0"/>
              <a:t>Total Magnification: Can range from those of compound microscopes </a:t>
            </a:r>
            <a:r>
              <a:rPr lang="en-US" b="1" dirty="0"/>
              <a:t>(10x to 1000x</a:t>
            </a:r>
            <a:r>
              <a:rPr lang="en-US" b="1" dirty="0" smtClean="0"/>
              <a:t>)</a:t>
            </a:r>
            <a:endParaRPr lang="en-US" b="1" dirty="0"/>
          </a:p>
          <a:p>
            <a:pPr algn="l" rtl="0"/>
            <a:r>
              <a:rPr lang="en-US" dirty="0"/>
              <a:t>Used to observe living ,unstained preparations.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Dark-Field Microscopy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2650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81000"/>
            <a:ext cx="66294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733800"/>
            <a:ext cx="66294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4987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cb6_50"/>
          <p:cNvPicPr preferRelativeResize="0"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67" t="60001" r="5333" b="2000"/>
          <a:stretch>
            <a:fillRect/>
          </a:stretch>
        </p:blipFill>
        <p:spPr bwMode="auto">
          <a:xfrm>
            <a:off x="849313" y="1466850"/>
            <a:ext cx="7248525" cy="399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4481513" y="217488"/>
            <a:ext cx="184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endParaRPr lang="en-US" b="1">
              <a:latin typeface="Times New Roman" pitchFamily="18" charset="0"/>
            </a:endParaRPr>
          </a:p>
        </p:txBody>
      </p:sp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4886325" y="798513"/>
            <a:ext cx="3267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/>
              <a:t>Darkfield Microscopy</a:t>
            </a:r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933450" y="798513"/>
            <a:ext cx="3484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/>
              <a:t>Brightfield Microscopy</a:t>
            </a:r>
          </a:p>
        </p:txBody>
      </p:sp>
      <p:sp>
        <p:nvSpPr>
          <p:cNvPr id="68614" name="Text Box 6"/>
          <p:cNvSpPr txBox="1">
            <a:spLocks noChangeArrowheads="1"/>
          </p:cNvSpPr>
          <p:nvPr/>
        </p:nvSpPr>
        <p:spPr bwMode="auto">
          <a:xfrm>
            <a:off x="1905000" y="152400"/>
            <a:ext cx="5259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Comparison of bright and darkfield</a:t>
            </a:r>
          </a:p>
        </p:txBody>
      </p:sp>
      <p:sp>
        <p:nvSpPr>
          <p:cNvPr id="68615" name="Text Box 7"/>
          <p:cNvSpPr txBox="1">
            <a:spLocks noChangeArrowheads="1"/>
          </p:cNvSpPr>
          <p:nvPr/>
        </p:nvSpPr>
        <p:spPr bwMode="auto">
          <a:xfrm>
            <a:off x="1965325" y="5791200"/>
            <a:ext cx="5959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0099"/>
                </a:solidFill>
              </a:rPr>
              <a:t>Contrast is reversed in these modalities</a:t>
            </a:r>
          </a:p>
        </p:txBody>
      </p:sp>
    </p:spTree>
    <p:extLst>
      <p:ext uri="{BB962C8B-B14F-4D97-AF65-F5344CB8AC3E}">
        <p14:creationId xmlns:p14="http://schemas.microsoft.com/office/powerpoint/2010/main" xmlns="" val="292386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l" rtl="0"/>
            <a:r>
              <a:rPr lang="en-US" dirty="0"/>
              <a:t>Type of light microscope</a:t>
            </a:r>
          </a:p>
          <a:p>
            <a:pPr algn="l" rtl="0"/>
            <a:r>
              <a:rPr lang="en-US" dirty="0"/>
              <a:t>Enhances contrast in micrographs by converting phase shifts of light waves into brightness</a:t>
            </a:r>
          </a:p>
          <a:p>
            <a:pPr algn="l" rtl="0"/>
            <a:r>
              <a:rPr lang="en-US" dirty="0"/>
              <a:t>Offers more contrast than </a:t>
            </a:r>
            <a:r>
              <a:rPr lang="en-US" dirty="0" err="1"/>
              <a:t>brightfield</a:t>
            </a:r>
            <a:r>
              <a:rPr lang="en-US" dirty="0"/>
              <a:t> microscopy</a:t>
            </a:r>
          </a:p>
          <a:p>
            <a:pPr algn="l" rtl="0"/>
            <a:r>
              <a:rPr lang="en-US" dirty="0"/>
              <a:t>Does not require the use of staining procedures which usually kill </a:t>
            </a:r>
            <a:r>
              <a:rPr lang="en-US" dirty="0" smtClean="0"/>
              <a:t>cells.</a:t>
            </a:r>
          </a:p>
          <a:p>
            <a:pPr lvl="0" algn="l" rtl="0"/>
            <a:r>
              <a:rPr lang="en-PH" dirty="0" smtClean="0"/>
              <a:t>Total </a:t>
            </a:r>
            <a:r>
              <a:rPr lang="en-PH" dirty="0"/>
              <a:t>magnification for phase contrast microscopes range from </a:t>
            </a:r>
            <a:r>
              <a:rPr lang="en-PH" b="1" dirty="0"/>
              <a:t>40x to </a:t>
            </a:r>
            <a:r>
              <a:rPr lang="en-PH" b="1" dirty="0" smtClean="0"/>
              <a:t>400x</a:t>
            </a:r>
            <a:endParaRPr lang="en-PH" b="1" dirty="0" smtClean="0">
              <a:solidFill>
                <a:schemeClr val="tx1"/>
              </a:solidFill>
            </a:endParaRPr>
          </a:p>
          <a:p>
            <a:pPr lvl="0" algn="l" rtl="0"/>
            <a:endParaRPr lang="en-US" dirty="0"/>
          </a:p>
          <a:p>
            <a:pPr algn="l" rtl="0"/>
            <a:r>
              <a:rPr lang="en-US" dirty="0"/>
              <a:t>Especially useful for examining living, </a:t>
            </a:r>
            <a:r>
              <a:rPr lang="en-US" dirty="0" err="1"/>
              <a:t>unpigmented</a:t>
            </a:r>
            <a:r>
              <a:rPr lang="en-US" dirty="0"/>
              <a:t> cells</a:t>
            </a:r>
          </a:p>
          <a:p>
            <a:pPr algn="l" rtl="0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182444"/>
          </a:xfrm>
        </p:spPr>
        <p:txBody>
          <a:bodyPr/>
          <a:lstStyle/>
          <a:p>
            <a:r>
              <a:rPr lang="en-US" sz="4800" dirty="0" smtClean="0"/>
              <a:t>Phase-Contrast Microscopy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xmlns="" val="39778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PH" dirty="0" smtClean="0"/>
              <a:t>Phase-contrast microscope</a:t>
            </a:r>
            <a:endParaRPr lang="en-P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endParaRPr lang="en-PH" dirty="0"/>
          </a:p>
        </p:txBody>
      </p:sp>
      <p:pic>
        <p:nvPicPr>
          <p:cNvPr id="1026" name="Picture 2" descr="http://www.microscopyu.com/articles/phasecontrast/images/phasemicroscopyfigur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2286000"/>
            <a:ext cx="4800600" cy="3864483"/>
          </a:xfrm>
          <a:prstGeom prst="rect">
            <a:avLst/>
          </a:prstGeom>
          <a:noFill/>
        </p:spPr>
      </p:pic>
      <p:pic>
        <p:nvPicPr>
          <p:cNvPr id="1028" name="Picture 4" descr="http://upload.wikimedia.org/wikipedia/commons/2/2e/Phase_contrast_microscope_labelled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669" y="2133600"/>
            <a:ext cx="3474530" cy="4419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43062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 rtl="0"/>
            <a:endParaRPr lang="en-US" sz="4000" dirty="0">
              <a:solidFill>
                <a:schemeClr val="tx1"/>
              </a:solidFill>
              <a:latin typeface="Bookman Old Style" pitchFamily="18" charset="0"/>
            </a:endParaRPr>
          </a:p>
          <a:p>
            <a:pPr marL="0" indent="0" algn="ctr" rtl="0">
              <a:buNone/>
            </a:pPr>
            <a:r>
              <a:rPr lang="en-US" sz="4000" dirty="0">
                <a:solidFill>
                  <a:schemeClr val="tx1"/>
                </a:solidFill>
                <a:latin typeface="Bookman Old Style" pitchFamily="18" charset="0"/>
              </a:rPr>
              <a:t>The microscope magnifies </a:t>
            </a:r>
            <a:r>
              <a:rPr lang="en-US" sz="4000" dirty="0" smtClean="0">
                <a:solidFill>
                  <a:schemeClr val="tx1"/>
                </a:solidFill>
                <a:latin typeface="Bookman Old Style" pitchFamily="18" charset="0"/>
              </a:rPr>
              <a:t>the  </a:t>
            </a:r>
            <a:r>
              <a:rPr lang="en-US" sz="4000" dirty="0">
                <a:solidFill>
                  <a:schemeClr val="tx1"/>
                </a:solidFill>
                <a:latin typeface="Bookman Old Style" pitchFamily="18" charset="0"/>
              </a:rPr>
              <a:t>images of objects that are invisible to the unaided human eye.</a:t>
            </a:r>
            <a:endParaRPr lang="en-MY" sz="4000" dirty="0">
              <a:solidFill>
                <a:schemeClr val="tx1"/>
              </a:solidFill>
              <a:latin typeface="Bookman Old Style" pitchFamily="18" charset="0"/>
            </a:endParaRPr>
          </a:p>
          <a:p>
            <a:pPr algn="ctr" rtl="0"/>
            <a:endParaRPr lang="en-US" sz="4000" dirty="0">
              <a:solidFill>
                <a:schemeClr val="tx1"/>
              </a:solidFill>
            </a:endParaRPr>
          </a:p>
          <a:p>
            <a:pPr marL="0" indent="0" algn="ctr" rtl="0">
              <a:buNone/>
            </a:pPr>
            <a:endParaRPr lang="ar-SA" sz="4000" dirty="0">
              <a:solidFill>
                <a:schemeClr val="tx1"/>
              </a:solidFill>
            </a:endParaRPr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sz="4800" dirty="0"/>
              <a:t>What is the Microscope ?</a:t>
            </a:r>
            <a:endParaRPr lang="ar-SA" sz="4800" dirty="0"/>
          </a:p>
        </p:txBody>
      </p:sp>
    </p:spTree>
    <p:extLst>
      <p:ext uri="{BB962C8B-B14F-4D97-AF65-F5344CB8AC3E}">
        <p14:creationId xmlns:p14="http://schemas.microsoft.com/office/powerpoint/2010/main" xmlns="" val="38550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 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7161" y="573531"/>
            <a:ext cx="4131153" cy="2868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http://www.microscopyu.com/galleries/phasecontrast/images/bluemoldpositiv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74459" y="841473"/>
            <a:ext cx="2935803" cy="2113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www.microscopyu.com/galleries/phasecontrast/images/saccharomycespositive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79375" y="3768615"/>
            <a:ext cx="3715168" cy="2674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810895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2200" dirty="0"/>
              <a:t>A fluorescence microscope is an </a:t>
            </a:r>
            <a:r>
              <a:rPr lang="en-US" sz="2200" dirty="0">
                <a:hlinkClick r:id="rId2" tooltip="Optical microscope"/>
              </a:rPr>
              <a:t>optical </a:t>
            </a:r>
            <a:r>
              <a:rPr lang="en-US" sz="2200" dirty="0" smtClean="0">
                <a:hlinkClick r:id="rId2" tooltip="Optical microscope"/>
              </a:rPr>
              <a:t>microscope</a:t>
            </a:r>
            <a:r>
              <a:rPr lang="en-US" sz="2200" dirty="0" smtClean="0"/>
              <a:t>.</a:t>
            </a:r>
          </a:p>
          <a:p>
            <a:pPr marL="0" indent="0" algn="l" rtl="0">
              <a:buNone/>
            </a:pPr>
            <a:endParaRPr lang="en-US" sz="2200" dirty="0" smtClean="0"/>
          </a:p>
          <a:p>
            <a:pPr algn="l" rtl="0"/>
            <a:r>
              <a:rPr lang="en-US" sz="2200" dirty="0"/>
              <a:t> </a:t>
            </a:r>
            <a:r>
              <a:rPr lang="en-US" sz="2200" dirty="0" smtClean="0"/>
              <a:t>Uses</a:t>
            </a:r>
            <a:r>
              <a:rPr lang="en-US" sz="2200" dirty="0"/>
              <a:t> fluorescence and phosphorescence instead of, or in addition to, </a:t>
            </a:r>
            <a:r>
              <a:rPr lang="en-US" sz="2200" dirty="0" err="1"/>
              <a:t>reflectionand</a:t>
            </a:r>
            <a:r>
              <a:rPr lang="en-US" sz="2200" dirty="0"/>
              <a:t> absorption to study properties of organic or inorganic substances. </a:t>
            </a:r>
            <a:endParaRPr lang="en-US" sz="2200" dirty="0" smtClean="0"/>
          </a:p>
          <a:p>
            <a:pPr marL="0" indent="0" algn="l" rtl="0">
              <a:buNone/>
            </a:pPr>
            <a:endParaRPr lang="en-US" sz="2200" dirty="0" smtClean="0"/>
          </a:p>
          <a:p>
            <a:pPr algn="l" rtl="0"/>
            <a:r>
              <a:rPr lang="en-US" sz="2200" dirty="0"/>
              <a:t>Fluorescent-designed to detect fluorescent light, specimen must be dyed, ultraviolet light used</a:t>
            </a:r>
          </a:p>
          <a:p>
            <a:pPr algn="l" rtl="0"/>
            <a:endParaRPr lang="en-US" sz="2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182444"/>
          </a:xfrm>
        </p:spPr>
        <p:txBody>
          <a:bodyPr/>
          <a:lstStyle/>
          <a:p>
            <a:r>
              <a:rPr lang="en-US" sz="4800" dirty="0"/>
              <a:t>Fluorescence microscopy</a:t>
            </a:r>
          </a:p>
        </p:txBody>
      </p:sp>
    </p:spTree>
    <p:extLst>
      <p:ext uri="{BB962C8B-B14F-4D97-AF65-F5344CB8AC3E}">
        <p14:creationId xmlns:p14="http://schemas.microsoft.com/office/powerpoint/2010/main" xmlns="" val="196249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5801" y="1"/>
            <a:ext cx="4648200" cy="6834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4634" y="0"/>
            <a:ext cx="4530434" cy="683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3641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/>
              <a:t>Invented by Ernst </a:t>
            </a:r>
            <a:r>
              <a:rPr lang="en-US" dirty="0" smtClean="0"/>
              <a:t>Ruska in year 1933 .</a:t>
            </a:r>
          </a:p>
          <a:p>
            <a:pPr algn="l" rtl="0"/>
            <a:r>
              <a:rPr lang="en-US" dirty="0" smtClean="0"/>
              <a:t>An</a:t>
            </a:r>
            <a:r>
              <a:rPr lang="en-US" dirty="0"/>
              <a:t> electron microscope (EM) is a type of microscope that uses an electron beam to illuminate a specimen and produce a magnified image.</a:t>
            </a:r>
          </a:p>
          <a:p>
            <a:pPr algn="l" rtl="0"/>
            <a:r>
              <a:rPr lang="en-US" dirty="0"/>
              <a:t>An electron microscope has greater resolving power than a light microscope </a:t>
            </a:r>
            <a:r>
              <a:rPr lang="en-US" dirty="0" smtClean="0"/>
              <a:t>.</a:t>
            </a:r>
          </a:p>
          <a:p>
            <a:pPr algn="l" rtl="0"/>
            <a:r>
              <a:rPr lang="en-US" dirty="0" smtClean="0"/>
              <a:t>The have two types of EM : ( SEM ) … (TEM)</a:t>
            </a:r>
          </a:p>
          <a:p>
            <a:pPr algn="l" rtl="0"/>
            <a:r>
              <a:rPr lang="en-US" dirty="0"/>
              <a:t>Magnification can be done </a:t>
            </a:r>
            <a:r>
              <a:rPr lang="en-US" dirty="0" err="1"/>
              <a:t>upto</a:t>
            </a:r>
            <a:r>
              <a:rPr lang="en-US" dirty="0"/>
              <a:t> </a:t>
            </a:r>
            <a:r>
              <a:rPr lang="en-US" b="1" dirty="0"/>
              <a:t>2 million </a:t>
            </a:r>
            <a:r>
              <a:rPr lang="en-US" dirty="0"/>
              <a:t>times</a:t>
            </a:r>
          </a:p>
          <a:p>
            <a:pPr algn="l" rtl="0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 Microscope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326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7600976" cy="771508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Copperplate Gothic Bold" pitchFamily="34" charset="0"/>
              </a:rPr>
              <a:t>First Electron Microscope</a:t>
            </a:r>
            <a:endParaRPr lang="en-IN" sz="4000" dirty="0">
              <a:solidFill>
                <a:schemeClr val="bg2">
                  <a:lumMod val="50000"/>
                </a:schemeClr>
              </a:solidFill>
              <a:latin typeface="Copperplate Gothic Bold" pitchFamily="34" charset="0"/>
            </a:endParaRPr>
          </a:p>
        </p:txBody>
      </p:sp>
      <p:pic>
        <p:nvPicPr>
          <p:cNvPr id="6" name="Content Placeholder 5" descr="1 Ernst_Ruska_Electron_Microscope [first EM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91200" y="1674892"/>
            <a:ext cx="3048000" cy="45761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685800" y="1524000"/>
            <a:ext cx="4100514" cy="5143536"/>
          </a:xfrm>
          <a:blipFill dpi="0" rotWithShape="1">
            <a:blip r:embed="rId3" cstate="print">
              <a:alphaModFix amt="61000"/>
            </a:blip>
            <a:srcRect/>
            <a:stretch>
              <a:fillRect/>
            </a:stretch>
          </a:blipFill>
        </p:spPr>
        <p:txBody>
          <a:bodyPr>
            <a:normAutofit fontScale="92500" lnSpcReduction="10000"/>
          </a:bodyPr>
          <a:lstStyle/>
          <a:p>
            <a:pPr algn="l" rtl="0"/>
            <a:endParaRPr lang="en-US" dirty="0" smtClean="0"/>
          </a:p>
          <a:p>
            <a:pPr algn="l" rtl="0">
              <a:buFont typeface="Wingdings" pitchFamily="2" charset="2"/>
              <a:buChar char="ü"/>
            </a:pPr>
            <a:endParaRPr lang="en-US" sz="2000" dirty="0" smtClean="0"/>
          </a:p>
          <a:p>
            <a:pPr algn="l" rtl="0"/>
            <a:endParaRPr lang="en-US" sz="2000" dirty="0" smtClean="0"/>
          </a:p>
          <a:p>
            <a:pPr algn="l" rtl="0"/>
            <a:endParaRPr lang="en-US" sz="2000" dirty="0" smtClean="0"/>
          </a:p>
          <a:p>
            <a:pPr algn="l" rtl="0"/>
            <a:endParaRPr lang="en-US" sz="2000" dirty="0" smtClean="0"/>
          </a:p>
          <a:p>
            <a:pPr algn="l" rtl="0">
              <a:buFont typeface="Wingdings" pitchFamily="2" charset="2"/>
              <a:buChar char="ü"/>
            </a:pPr>
            <a:endParaRPr lang="en-US" sz="2000" dirty="0" smtClean="0"/>
          </a:p>
          <a:p>
            <a:pPr algn="l" rtl="0">
              <a:buFont typeface="Wingdings" pitchFamily="2" charset="2"/>
              <a:buChar char="ü"/>
            </a:pPr>
            <a:endParaRPr lang="en-US" sz="2000" dirty="0" smtClean="0"/>
          </a:p>
          <a:p>
            <a:pPr algn="l" rtl="0">
              <a:buFont typeface="Wingdings" pitchFamily="2" charset="2"/>
              <a:buChar char="ü"/>
            </a:pPr>
            <a:endParaRPr lang="en-US" sz="2000" dirty="0" smtClean="0"/>
          </a:p>
          <a:p>
            <a:pPr algn="l" rtl="0">
              <a:buFont typeface="Wingdings" pitchFamily="2" charset="2"/>
              <a:buChar char="ü"/>
            </a:pPr>
            <a:endParaRPr lang="en-US" sz="2000" b="1" i="1" dirty="0" smtClean="0"/>
          </a:p>
          <a:p>
            <a:pPr algn="l" rtl="0">
              <a:buFont typeface="Wingdings" pitchFamily="2" charset="2"/>
              <a:buChar char="ü"/>
            </a:pPr>
            <a:r>
              <a:rPr lang="en-US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Invented by Ernst Ruska</a:t>
            </a:r>
          </a:p>
          <a:p>
            <a:pPr algn="l" rtl="0"/>
            <a:endParaRPr lang="en-US" sz="2000" b="1" i="1" dirty="0" smtClean="0">
              <a:solidFill>
                <a:schemeClr val="tx1">
                  <a:lumMod val="95000"/>
                  <a:lumOff val="5000"/>
                </a:schemeClr>
              </a:solidFill>
              <a:latin typeface="Arial Black" pitchFamily="34" charset="0"/>
            </a:endParaRPr>
          </a:p>
          <a:p>
            <a:pPr algn="l" rtl="0">
              <a:buFont typeface="Wingdings" pitchFamily="2" charset="2"/>
              <a:buChar char="ü"/>
            </a:pPr>
            <a:r>
              <a:rPr lang="en-US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 Year-1933</a:t>
            </a:r>
          </a:p>
          <a:p>
            <a:pPr algn="l" rtl="0"/>
            <a:endParaRPr lang="en-US" sz="2000" b="1" i="1" dirty="0" smtClean="0">
              <a:solidFill>
                <a:schemeClr val="tx1">
                  <a:lumMod val="95000"/>
                  <a:lumOff val="5000"/>
                </a:schemeClr>
              </a:solidFill>
              <a:latin typeface="Arial Black" pitchFamily="34" charset="0"/>
            </a:endParaRPr>
          </a:p>
          <a:p>
            <a:pPr algn="l" rtl="0">
              <a:buFont typeface="Wingdings" pitchFamily="2" charset="2"/>
              <a:buChar char="ü"/>
            </a:pPr>
            <a:r>
              <a:rPr lang="en-US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 He was awarded the Nobel Prize for physics for his invention in 1986</a:t>
            </a:r>
          </a:p>
        </p:txBody>
      </p:sp>
    </p:spTree>
    <p:extLst>
      <p:ext uri="{BB962C8B-B14F-4D97-AF65-F5344CB8AC3E}">
        <p14:creationId xmlns:p14="http://schemas.microsoft.com/office/powerpoint/2010/main" xmlns="" val="3040349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20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30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699247" y="2209800"/>
            <a:ext cx="7745505" cy="3916362"/>
          </a:xfrm>
        </p:spPr>
        <p:txBody>
          <a:bodyPr>
            <a:normAutofit/>
          </a:bodyPr>
          <a:lstStyle/>
          <a:p>
            <a:pPr marL="457200" indent="-457200" algn="l" rtl="0">
              <a:buFont typeface="+mj-lt"/>
              <a:buAutoNum type="arabicPeriod"/>
            </a:pPr>
            <a:endParaRPr lang="en-US" sz="3200" dirty="0" smtClean="0"/>
          </a:p>
          <a:p>
            <a:pPr marL="457200" indent="-457200" algn="l" rtl="0">
              <a:buFont typeface="+mj-lt"/>
              <a:buAutoNum type="arabicPeriod"/>
            </a:pPr>
            <a:r>
              <a:rPr lang="en-US" sz="3200" dirty="0" smtClean="0"/>
              <a:t>Scanning </a:t>
            </a:r>
            <a:r>
              <a:rPr lang="en-US" sz="3200" dirty="0"/>
              <a:t>electron </a:t>
            </a:r>
            <a:r>
              <a:rPr lang="en-US" sz="3200" dirty="0" smtClean="0"/>
              <a:t>microscope . ( SEM )</a:t>
            </a:r>
          </a:p>
          <a:p>
            <a:pPr marL="457200" indent="-457200" algn="l" rtl="0">
              <a:buFont typeface="+mj-lt"/>
              <a:buAutoNum type="arabicPeriod"/>
            </a:pPr>
            <a:endParaRPr lang="en-US" sz="3200" dirty="0" smtClean="0"/>
          </a:p>
          <a:p>
            <a:pPr marL="457200" indent="-457200" algn="l" rtl="0">
              <a:buFont typeface="+mj-lt"/>
              <a:buAutoNum type="arabicPeriod"/>
            </a:pPr>
            <a:r>
              <a:rPr lang="en-US" sz="3200" dirty="0" smtClean="0"/>
              <a:t>Transmission </a:t>
            </a:r>
            <a:r>
              <a:rPr lang="en-US" sz="3200" dirty="0"/>
              <a:t>electron </a:t>
            </a:r>
            <a:r>
              <a:rPr lang="en-US" sz="3200" dirty="0" smtClean="0"/>
              <a:t>microscope. (TEM )</a:t>
            </a:r>
            <a:endParaRPr lang="ar-SA" sz="3200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Types of Electron Microscope</a:t>
            </a:r>
            <a:endParaRPr lang="ar-SA" sz="4400" dirty="0"/>
          </a:p>
        </p:txBody>
      </p:sp>
    </p:spTree>
    <p:extLst>
      <p:ext uri="{BB962C8B-B14F-4D97-AF65-F5344CB8AC3E}">
        <p14:creationId xmlns:p14="http://schemas.microsoft.com/office/powerpoint/2010/main" xmlns="" val="2716895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dirty="0" smtClean="0"/>
              <a:t>SEM AND TEM PHOTOS</a:t>
            </a:r>
            <a:endParaRPr lang="en-IN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SEM</a:t>
            </a:r>
            <a:endParaRPr lang="en-IN" dirty="0"/>
          </a:p>
        </p:txBody>
      </p:sp>
      <p:pic>
        <p:nvPicPr>
          <p:cNvPr id="7" name="Content Placeholder 6" descr="sem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1526339" y="2952537"/>
            <a:ext cx="2492888" cy="317182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/>
              <a:t>TEM</a:t>
            </a:r>
            <a:endParaRPr lang="en-IN" dirty="0"/>
          </a:p>
        </p:txBody>
      </p:sp>
      <p:pic>
        <p:nvPicPr>
          <p:cNvPr id="8" name="Content Placeholder 7" descr="tem 3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5425415" y="2947988"/>
            <a:ext cx="2601070" cy="317182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155920538"/>
      </p:ext>
    </p:extLst>
  </p:cSld>
  <p:clrMapOvr>
    <a:masterClrMapping/>
  </p:clrMapOvr>
  <p:transition spd="med" advTm="15000">
    <p:newsflash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E.coli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2514600"/>
            <a:ext cx="78486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3619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HIV Virus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981200"/>
            <a:ext cx="6381750" cy="432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5119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2286000"/>
            <a:ext cx="8153400" cy="4419600"/>
          </a:xfrm>
        </p:spPr>
        <p:txBody>
          <a:bodyPr>
            <a:normAutofit/>
          </a:bodyPr>
          <a:lstStyle/>
          <a:p>
            <a:pPr algn="l" rtl="0"/>
            <a:r>
              <a:rPr lang="en-US" sz="3600" dirty="0" smtClean="0">
                <a:solidFill>
                  <a:schemeClr val="hlink"/>
                </a:solidFill>
              </a:rPr>
              <a:t> Magnification</a:t>
            </a:r>
            <a:r>
              <a:rPr lang="en-US" sz="3600" dirty="0" smtClean="0"/>
              <a:t>: increase of an object’s apparent size </a:t>
            </a:r>
          </a:p>
          <a:p>
            <a:pPr algn="l" rtl="0"/>
            <a:r>
              <a:rPr lang="en-US" sz="3600" dirty="0" smtClean="0">
                <a:solidFill>
                  <a:schemeClr val="hlink"/>
                </a:solidFill>
              </a:rPr>
              <a:t> Resolution</a:t>
            </a:r>
            <a:r>
              <a:rPr lang="en-US" sz="3600" dirty="0" smtClean="0"/>
              <a:t>: power to show details clearly</a:t>
            </a:r>
          </a:p>
          <a:p>
            <a:pPr lvl="1" algn="l" rtl="0">
              <a:buFontTx/>
              <a:buNone/>
            </a:pPr>
            <a:endParaRPr lang="en-US" sz="3600" dirty="0" smtClean="0"/>
          </a:p>
          <a:p>
            <a:pPr algn="l" rtl="0">
              <a:buFontTx/>
              <a:buNone/>
            </a:pPr>
            <a:endParaRPr lang="en-US" sz="2800" dirty="0"/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33400"/>
            <a:ext cx="7772400" cy="762000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>Microscope Vocabulary</a:t>
            </a:r>
          </a:p>
        </p:txBody>
      </p:sp>
      <p:sp>
        <p:nvSpPr>
          <p:cNvPr id="2" name="مستطيل مستدير الزوايا 1"/>
          <p:cNvSpPr/>
          <p:nvPr/>
        </p:nvSpPr>
        <p:spPr>
          <a:xfrm rot="21013413">
            <a:off x="947049" y="4937875"/>
            <a:ext cx="7086599" cy="9906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800" dirty="0"/>
              <a:t>Both are needed to see a clear </a:t>
            </a:r>
            <a:r>
              <a:rPr lang="en-US" sz="2800" dirty="0" smtClean="0"/>
              <a:t>image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711710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7" grpId="0" build="p"/>
      <p:bldP spid="88066" grpId="0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895600"/>
            <a:ext cx="8001000" cy="838200"/>
          </a:xfrm>
        </p:spPr>
        <p:txBody>
          <a:bodyPr>
            <a:noAutofit/>
          </a:bodyPr>
          <a:lstStyle/>
          <a:p>
            <a:r>
              <a:rPr lang="en-US" dirty="0"/>
              <a:t>History of microscope</a:t>
            </a:r>
          </a:p>
        </p:txBody>
      </p:sp>
    </p:spTree>
    <p:extLst>
      <p:ext uri="{BB962C8B-B14F-4D97-AF65-F5344CB8AC3E}">
        <p14:creationId xmlns:p14="http://schemas.microsoft.com/office/powerpoint/2010/main" xmlns="" val="1844149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457200" y="2286000"/>
            <a:ext cx="8292353" cy="4191000"/>
          </a:xfrm>
        </p:spPr>
        <p:txBody>
          <a:bodyPr>
            <a:noAutofit/>
          </a:bodyPr>
          <a:lstStyle/>
          <a:p>
            <a:pPr indent="-256032" algn="l" rtl="0">
              <a:buClr>
                <a:schemeClr val="accent3"/>
              </a:buClr>
              <a:buNone/>
              <a:defRPr/>
            </a:pPr>
            <a:r>
              <a:rPr lang="en-US" dirty="0" smtClean="0"/>
              <a:t> </a:t>
            </a:r>
            <a:endParaRPr lang="en-US" dirty="0"/>
          </a:p>
          <a:p>
            <a:pPr marL="624078" indent="-514350" algn="l" rtl="0">
              <a:buClr>
                <a:schemeClr val="accent3"/>
              </a:buClr>
              <a:buAutoNum type="arabicPeriod"/>
              <a:defRPr/>
            </a:pPr>
            <a:r>
              <a:rPr lang="en-US" b="1" dirty="0" smtClean="0"/>
              <a:t>Simple </a:t>
            </a:r>
            <a:r>
              <a:rPr lang="en-US" b="1" dirty="0"/>
              <a:t>staining </a:t>
            </a:r>
            <a:r>
              <a:rPr lang="en-US" dirty="0"/>
              <a:t>– only one dye </a:t>
            </a:r>
            <a:r>
              <a:rPr lang="en-US" dirty="0" smtClean="0"/>
              <a:t>- </a:t>
            </a:r>
            <a:r>
              <a:rPr lang="en-US" dirty="0" err="1"/>
              <a:t>Eg</a:t>
            </a:r>
            <a:r>
              <a:rPr lang="en-US" dirty="0"/>
              <a:t>. Methylene blue </a:t>
            </a:r>
            <a:r>
              <a:rPr lang="en-US" dirty="0" smtClean="0"/>
              <a:t>, crystal violet.</a:t>
            </a:r>
            <a:endParaRPr lang="en-US" dirty="0"/>
          </a:p>
          <a:p>
            <a:pPr indent="-256032" algn="l" rtl="0">
              <a:buClr>
                <a:schemeClr val="accent3"/>
              </a:buClr>
              <a:buNone/>
              <a:defRPr/>
            </a:pPr>
            <a:r>
              <a:rPr lang="en-US" b="1" dirty="0" smtClean="0"/>
              <a:t>2</a:t>
            </a:r>
            <a:r>
              <a:rPr lang="en-US" b="1" dirty="0"/>
              <a:t>. Differential staining- </a:t>
            </a:r>
            <a:r>
              <a:rPr lang="en-US" dirty="0"/>
              <a:t>more than one dye is used- </a:t>
            </a:r>
            <a:r>
              <a:rPr lang="en-US" dirty="0" err="1" smtClean="0"/>
              <a:t>Eg</a:t>
            </a:r>
            <a:r>
              <a:rPr lang="en-US" dirty="0"/>
              <a:t>. </a:t>
            </a:r>
            <a:r>
              <a:rPr lang="en-US" dirty="0" smtClean="0"/>
              <a:t>Gram’s </a:t>
            </a:r>
            <a:r>
              <a:rPr lang="en-US" dirty="0"/>
              <a:t>staining, Acid-fast staining. </a:t>
            </a:r>
            <a:endParaRPr lang="en-US" dirty="0" smtClean="0"/>
          </a:p>
          <a:p>
            <a:pPr indent="-256032" algn="l" rtl="0">
              <a:buClr>
                <a:schemeClr val="accent3"/>
              </a:buClr>
              <a:buNone/>
              <a:defRPr/>
            </a:pPr>
            <a:endParaRPr lang="en-US" dirty="0"/>
          </a:p>
          <a:p>
            <a:pPr indent="-256032" algn="l" rtl="0">
              <a:buClr>
                <a:schemeClr val="accent3"/>
              </a:buClr>
              <a:buNone/>
              <a:defRPr/>
            </a:pPr>
            <a:r>
              <a:rPr lang="en-US" b="1" dirty="0"/>
              <a:t>3. Special staining </a:t>
            </a:r>
            <a:r>
              <a:rPr lang="en-US" dirty="0"/>
              <a:t>– more than one dye used -Special structures are seen.</a:t>
            </a:r>
          </a:p>
          <a:p>
            <a:pPr indent="-256032" algn="l" rtl="0">
              <a:buClr>
                <a:schemeClr val="accent3"/>
              </a:buClr>
              <a:buNone/>
              <a:defRPr/>
            </a:pPr>
            <a:r>
              <a:rPr lang="en-US" dirty="0"/>
              <a:t>  </a:t>
            </a:r>
            <a:r>
              <a:rPr lang="en-US" dirty="0" err="1"/>
              <a:t>Eg</a:t>
            </a:r>
            <a:r>
              <a:rPr lang="en-US" dirty="0"/>
              <a:t>. Capsule staining, Spore staining. </a:t>
            </a:r>
            <a:endParaRPr lang="en-US" dirty="0" smtClean="0"/>
          </a:p>
          <a:p>
            <a:pPr indent="-256032" algn="l" rtl="0">
              <a:buClr>
                <a:schemeClr val="accent3"/>
              </a:buClr>
              <a:buNone/>
              <a:defRPr/>
            </a:pPr>
            <a:endParaRPr lang="en-US" dirty="0" smtClean="0"/>
          </a:p>
          <a:p>
            <a:pPr indent="-256032" algn="l" rtl="0">
              <a:buClr>
                <a:schemeClr val="accent3"/>
              </a:buClr>
              <a:buFont typeface="Georgia"/>
              <a:buChar char="•"/>
              <a:defRPr/>
            </a:pPr>
            <a:endParaRPr lang="en-US" dirty="0"/>
          </a:p>
          <a:p>
            <a:pPr marL="0" indent="0" algn="l" rtl="0">
              <a:buNone/>
            </a:pPr>
            <a:endParaRPr lang="en-US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/>
              <a:t>Types of </a:t>
            </a:r>
            <a:r>
              <a:rPr lang="en-US" sz="4400" b="1" dirty="0" smtClean="0"/>
              <a:t>stain</a:t>
            </a:r>
            <a:endParaRPr lang="ar-SA" sz="4400" dirty="0"/>
          </a:p>
        </p:txBody>
      </p:sp>
    </p:spTree>
    <p:extLst>
      <p:ext uri="{BB962C8B-B14F-4D97-AF65-F5344CB8AC3E}">
        <p14:creationId xmlns:p14="http://schemas.microsoft.com/office/powerpoint/2010/main" xmlns="" val="1907077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l" rtl="0">
              <a:buFont typeface="Wingdings" pitchFamily="2" charset="2"/>
              <a:buChar char="v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Methylene blue - stains animal cells to make nuclei more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visible.</a:t>
            </a:r>
            <a:r>
              <a:rPr lang="ar-S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rtl="0">
              <a:buFont typeface="Wingdings" pitchFamily="2" charset="2"/>
              <a:buChar char="v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Crystal violet - stains cell walls purple when combined with a mordant. This stain is used in Gram staining</a:t>
            </a:r>
            <a:endParaRPr lang="ar-S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rtl="0">
              <a:buFont typeface="Wingdings" pitchFamily="2" charset="2"/>
              <a:buChar char="v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Malachite green - a blue-green counterstain to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safranin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Gimenez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staining for bacteria. This stain can also be used to stain spores.</a:t>
            </a:r>
          </a:p>
          <a:p>
            <a:pPr algn="l" rtl="0">
              <a:buFont typeface="Wingdings" pitchFamily="2" charset="2"/>
              <a:buChar char="v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Iodine - used as a starch indicator. When in solution, starch and iodine turn a dark blue color.</a:t>
            </a:r>
          </a:p>
          <a:p>
            <a:pPr algn="l" rtl="0">
              <a:buFont typeface="Wingdings" pitchFamily="2" charset="2"/>
              <a:buChar char="v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Bismarck Brown - colors acid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mucins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 type of protein, yellow and may be used to stain live cells</a:t>
            </a:r>
          </a:p>
          <a:p>
            <a:pPr algn="l" rtl="0">
              <a:buFont typeface="Wingdings" pitchFamily="2" charset="2"/>
              <a:buChar char="v"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Fuchsin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this stain is used to stain collagen, smooth muscle, or mitochondria</a:t>
            </a:r>
          </a:p>
          <a:p>
            <a:pPr algn="l" rtl="0">
              <a:buFont typeface="Wingdings" pitchFamily="2" charset="2"/>
              <a:buChar char="v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Safranin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a nuclear stain used as a counterstain or to color collagen yellow.</a:t>
            </a:r>
          </a:p>
          <a:p>
            <a:pPr algn="l" rtl="0">
              <a:buFont typeface="Wingdings" pitchFamily="2" charset="2"/>
              <a:buChar char="v"/>
            </a:pPr>
            <a:endParaRPr lang="ar-S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Simple Stain</a:t>
            </a:r>
            <a:endParaRPr lang="ar-SA" sz="4800" dirty="0"/>
          </a:p>
        </p:txBody>
      </p:sp>
    </p:spTree>
    <p:extLst>
      <p:ext uri="{BB962C8B-B14F-4D97-AF65-F5344CB8AC3E}">
        <p14:creationId xmlns:p14="http://schemas.microsoft.com/office/powerpoint/2010/main" xmlns="" val="1484224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699247" y="2248347"/>
            <a:ext cx="8292353" cy="3877815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DANISH </a:t>
            </a:r>
            <a:r>
              <a:rPr lang="en-US" dirty="0"/>
              <a:t>BACTERIOLOGIST HANS CHRISTIAN GRAM (1880</a:t>
            </a:r>
            <a:r>
              <a:rPr lang="en-US" dirty="0" smtClean="0"/>
              <a:t>)</a:t>
            </a:r>
            <a:endParaRPr lang="ar-SA" dirty="0" smtClean="0"/>
          </a:p>
          <a:p>
            <a:pPr algn="just" rtl="0"/>
            <a:r>
              <a:rPr lang="en-US" dirty="0" smtClean="0"/>
              <a:t>Gram </a:t>
            </a:r>
            <a:r>
              <a:rPr lang="en-US" dirty="0"/>
              <a:t>Stain- 1884 crystal violet (+) </a:t>
            </a:r>
            <a:r>
              <a:rPr lang="en-US" dirty="0" smtClean="0"/>
              <a:t>and iodine and </a:t>
            </a:r>
            <a:r>
              <a:rPr lang="en-US" dirty="0"/>
              <a:t>ethanol </a:t>
            </a:r>
            <a:r>
              <a:rPr lang="en-US" dirty="0" err="1"/>
              <a:t>decolorizer</a:t>
            </a:r>
            <a:r>
              <a:rPr lang="en-US" dirty="0"/>
              <a:t>, and counterstained with </a:t>
            </a:r>
            <a:r>
              <a:rPr lang="en-US" dirty="0" err="1"/>
              <a:t>safranin</a:t>
            </a:r>
            <a:r>
              <a:rPr lang="en-US" dirty="0"/>
              <a:t> (-)</a:t>
            </a:r>
          </a:p>
          <a:p>
            <a:pPr algn="just" rtl="0"/>
            <a:r>
              <a:rPr lang="en-US" dirty="0"/>
              <a:t>Gram +=purple</a:t>
            </a:r>
          </a:p>
          <a:p>
            <a:pPr algn="just" rtl="0"/>
            <a:r>
              <a:rPr lang="en-US" dirty="0"/>
              <a:t>Gram - = red</a:t>
            </a:r>
          </a:p>
          <a:p>
            <a:pPr algn="just" rtl="0"/>
            <a:r>
              <a:rPr lang="en-US" dirty="0"/>
              <a:t>Gram non reactive= no stain</a:t>
            </a:r>
          </a:p>
          <a:p>
            <a:pPr algn="just" rtl="0"/>
            <a:r>
              <a:rPr lang="en-US" dirty="0"/>
              <a:t>Gram Variable= stain unevenly</a:t>
            </a:r>
          </a:p>
          <a:p>
            <a:pPr algn="just" rtl="0"/>
            <a:endParaRPr lang="ar-SA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sz="4400" dirty="0" smtClean="0"/>
              <a:t>Gram Stain</a:t>
            </a:r>
            <a:endParaRPr lang="ar-SA" sz="4400" dirty="0"/>
          </a:p>
        </p:txBody>
      </p:sp>
    </p:spTree>
    <p:extLst>
      <p:ext uri="{BB962C8B-B14F-4D97-AF65-F5344CB8AC3E}">
        <p14:creationId xmlns:p14="http://schemas.microsoft.com/office/powerpoint/2010/main" xmlns="" val="466796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gramstain_steps_results"/>
          <p:cNvPicPr>
            <a:picLocks noGrp="1" noChangeAspect="1" noChangeArrowheads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28600" y="609600"/>
            <a:ext cx="8610600" cy="5791200"/>
          </a:xfrm>
          <a:noFill/>
        </p:spPr>
      </p:pic>
      <p:sp>
        <p:nvSpPr>
          <p:cNvPr id="16387" name="Text Box 6"/>
          <p:cNvSpPr txBox="1">
            <a:spLocks noChangeArrowheads="1"/>
          </p:cNvSpPr>
          <p:nvPr/>
        </p:nvSpPr>
        <p:spPr bwMode="auto">
          <a:xfrm>
            <a:off x="5105400" y="3962400"/>
            <a:ext cx="2301875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Time Frame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    1) 1 minute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    2) 1 minute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    3) 15 seconds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    4) 1 minute</a:t>
            </a:r>
          </a:p>
        </p:txBody>
      </p:sp>
      <p:sp>
        <p:nvSpPr>
          <p:cNvPr id="16388" name="Text Box 7"/>
          <p:cNvSpPr txBox="1">
            <a:spLocks noChangeArrowheads="1"/>
          </p:cNvSpPr>
          <p:nvPr/>
        </p:nvSpPr>
        <p:spPr bwMode="auto">
          <a:xfrm>
            <a:off x="4495800" y="5715000"/>
            <a:ext cx="3841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Rinse with water between each step</a:t>
            </a:r>
          </a:p>
        </p:txBody>
      </p:sp>
    </p:spTree>
    <p:extLst>
      <p:ext uri="{BB962C8B-B14F-4D97-AF65-F5344CB8AC3E}">
        <p14:creationId xmlns:p14="http://schemas.microsoft.com/office/powerpoint/2010/main" xmlns="" val="293677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678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314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/>
          </p:cNvSpPr>
          <p:nvPr>
            <p:ph type="title"/>
          </p:nvPr>
        </p:nvSpPr>
        <p:spPr bwMode="auto">
          <a:xfrm>
            <a:off x="457200" y="457200"/>
            <a:ext cx="8229600" cy="11430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dirty="0"/>
              <a:t>Acid-Fast Stain</a:t>
            </a:r>
            <a:br>
              <a:rPr lang="en-US" dirty="0"/>
            </a:br>
            <a:endParaRPr lang="en-US" cap="none" dirty="0" smtClean="0"/>
          </a:p>
        </p:txBody>
      </p:sp>
      <p:sp>
        <p:nvSpPr>
          <p:cNvPr id="66563" name="Rectangle 3"/>
          <p:cNvSpPr>
            <a:spLocks noGrp="1"/>
          </p:cNvSpPr>
          <p:nvPr>
            <p:ph type="body" sz="half" idx="1"/>
          </p:nvPr>
        </p:nvSpPr>
        <p:spPr>
          <a:xfrm>
            <a:off x="381000" y="1371600"/>
            <a:ext cx="4427538" cy="4724400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en-US" dirty="0" smtClean="0"/>
              <a:t>Type of differential stain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Used to detect organisms with a waxy substance in the cell wall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Useful for detecting Mycobacterium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Mycobacterium tuberculosis.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Mycobacterium </a:t>
            </a:r>
            <a:r>
              <a:rPr lang="en-US" dirty="0" err="1" smtClean="0"/>
              <a:t>leprae</a:t>
            </a:r>
            <a:r>
              <a:rPr lang="en-US" dirty="0" smtClean="0"/>
              <a:t>.</a:t>
            </a:r>
          </a:p>
        </p:txBody>
      </p:sp>
      <p:pic>
        <p:nvPicPr>
          <p:cNvPr id="66564" name="Picture 4" descr="acid fast stain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181600" y="1676400"/>
            <a:ext cx="3513138" cy="4114800"/>
          </a:xfrm>
          <a:noFill/>
          <a:ln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52550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699247" y="1981200"/>
            <a:ext cx="4787153" cy="4724399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endParaRPr lang="en-US" sz="4000" dirty="0" smtClean="0"/>
          </a:p>
          <a:p>
            <a:pPr marL="0" indent="0" algn="l" rtl="0">
              <a:buNone/>
            </a:pPr>
            <a:r>
              <a:rPr lang="en-US" sz="4000" dirty="0" smtClean="0"/>
              <a:t>1-Negative </a:t>
            </a:r>
            <a:r>
              <a:rPr lang="en-US" sz="4000" dirty="0"/>
              <a:t>(capsule) </a:t>
            </a:r>
            <a:r>
              <a:rPr lang="en-US" sz="4000" dirty="0" smtClean="0"/>
              <a:t>stain: </a:t>
            </a:r>
          </a:p>
          <a:p>
            <a:pPr marL="0" indent="0" algn="l" rtl="0">
              <a:buNone/>
            </a:pPr>
            <a:r>
              <a:rPr lang="en-US" sz="4000" dirty="0" smtClean="0"/>
              <a:t>( </a:t>
            </a:r>
            <a:r>
              <a:rPr lang="en-US" sz="4000" dirty="0" err="1" smtClean="0"/>
              <a:t>Nigrosin</a:t>
            </a:r>
            <a:r>
              <a:rPr lang="en-US" sz="4000" dirty="0" smtClean="0"/>
              <a:t> </a:t>
            </a:r>
            <a:r>
              <a:rPr lang="en-US" sz="4000" dirty="0"/>
              <a:t>ink+ </a:t>
            </a:r>
            <a:r>
              <a:rPr lang="en-US" sz="4000" dirty="0" err="1"/>
              <a:t>indian</a:t>
            </a:r>
            <a:r>
              <a:rPr lang="en-US" sz="4000" dirty="0"/>
              <a:t> </a:t>
            </a:r>
            <a:r>
              <a:rPr lang="en-US" sz="4000" dirty="0" smtClean="0"/>
              <a:t>ink)</a:t>
            </a:r>
            <a:endParaRPr lang="en-US" sz="4000" dirty="0"/>
          </a:p>
          <a:p>
            <a:pPr marL="0" indent="0" algn="l" rtl="0">
              <a:buNone/>
            </a:pPr>
            <a:endParaRPr lang="ar-SA" sz="4000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Special Stains</a:t>
            </a:r>
            <a:endParaRPr lang="ar-SA" sz="4000" dirty="0"/>
          </a:p>
        </p:txBody>
      </p:sp>
      <p:pic>
        <p:nvPicPr>
          <p:cNvPr id="4098" name="Picture 2" descr="http://cdn.wwnorton.com/college/biology/microbiology3/micrograph/fig/C23/FIG23.28.D_MICROB3_CH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953491"/>
            <a:ext cx="3581400" cy="4752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97745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rtl="0"/>
            <a:r>
              <a:rPr lang="en-US" dirty="0"/>
              <a:t>This stain increases the thickness of flagella – thus easy to see under light microscope.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56263" cy="1487244"/>
          </a:xfrm>
        </p:spPr>
        <p:txBody>
          <a:bodyPr/>
          <a:lstStyle/>
          <a:p>
            <a:r>
              <a:rPr lang="en-US" sz="4400" dirty="0"/>
              <a:t>FLAGELLAR STAIN – SILVER STAIN:</a:t>
            </a:r>
          </a:p>
        </p:txBody>
      </p:sp>
      <p:pic>
        <p:nvPicPr>
          <p:cNvPr id="4" name="Content Placeholder 5" descr="FLAGELLAR STRAIN OF VC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200400"/>
            <a:ext cx="62484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6087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l" rtl="0"/>
            <a:r>
              <a:rPr lang="en-US" sz="1600" dirty="0"/>
              <a:t>Different types of microscopes. (</a:t>
            </a:r>
            <a:r>
              <a:rPr lang="en-US" sz="1600" dirty="0" err="1"/>
              <a:t>n.d.</a:t>
            </a:r>
            <a:r>
              <a:rPr lang="en-US" sz="1600" dirty="0"/>
              <a:t>). Retrieved April 4, 2015, from </a:t>
            </a:r>
            <a:r>
              <a:rPr lang="en-US" sz="1600" dirty="0">
                <a:hlinkClick r:id="rId2"/>
              </a:rPr>
              <a:t>http://</a:t>
            </a:r>
            <a:r>
              <a:rPr lang="en-US" sz="1600" dirty="0" smtClean="0">
                <a:hlinkClick r:id="rId2"/>
              </a:rPr>
              <a:t>www.slideshare.net/UTTAMKUMARDAS/different-types-of-microscopes</a:t>
            </a:r>
            <a:r>
              <a:rPr lang="en-US" sz="1600" dirty="0" smtClean="0"/>
              <a:t>.</a:t>
            </a:r>
          </a:p>
          <a:p>
            <a:pPr algn="l" rtl="0"/>
            <a:r>
              <a:rPr lang="en-US" sz="1600" dirty="0"/>
              <a:t>Electron Microscope </a:t>
            </a:r>
            <a:r>
              <a:rPr lang="en-US" sz="1600" dirty="0" err="1"/>
              <a:t>Shanthakumar</a:t>
            </a:r>
            <a:r>
              <a:rPr lang="en-US" sz="1600" dirty="0"/>
              <a:t>. (</a:t>
            </a:r>
            <a:r>
              <a:rPr lang="en-US" sz="1600" dirty="0" err="1"/>
              <a:t>n.d.</a:t>
            </a:r>
            <a:r>
              <a:rPr lang="en-US" sz="1600" dirty="0"/>
              <a:t>). Retrieved April 4, 2015, from </a:t>
            </a:r>
            <a:r>
              <a:rPr lang="en-US" sz="1600" dirty="0">
                <a:hlinkClick r:id="rId3"/>
              </a:rPr>
              <a:t>http://</a:t>
            </a:r>
            <a:r>
              <a:rPr lang="en-US" sz="1600" dirty="0" smtClean="0">
                <a:hlinkClick r:id="rId3"/>
              </a:rPr>
              <a:t>www.slideshare.net/guestcd4662/electron-microscope-shanthakumarjpg</a:t>
            </a:r>
            <a:r>
              <a:rPr lang="en-US" sz="1600" dirty="0" smtClean="0"/>
              <a:t>.</a:t>
            </a:r>
          </a:p>
          <a:p>
            <a:pPr algn="l" rtl="0"/>
            <a:r>
              <a:rPr lang="en-US" sz="1600" dirty="0"/>
              <a:t>Microscope types and use. (</a:t>
            </a:r>
            <a:r>
              <a:rPr lang="en-US" sz="1600" dirty="0" err="1"/>
              <a:t>n.d.</a:t>
            </a:r>
            <a:r>
              <a:rPr lang="en-US" sz="1600" dirty="0"/>
              <a:t>). Retrieved April 4, 2015, from </a:t>
            </a:r>
            <a:r>
              <a:rPr lang="en-US" sz="1600" dirty="0">
                <a:hlinkClick r:id="rId4"/>
              </a:rPr>
              <a:t>http://</a:t>
            </a:r>
            <a:r>
              <a:rPr lang="en-US" sz="1600" dirty="0" smtClean="0">
                <a:hlinkClick r:id="rId4"/>
              </a:rPr>
              <a:t>www.slideshare.net/MsAllenBio/microscope-types-and-use?related=1</a:t>
            </a:r>
            <a:endParaRPr lang="en-US" sz="1600" dirty="0" smtClean="0"/>
          </a:p>
          <a:p>
            <a:pPr algn="l" rtl="0"/>
            <a:r>
              <a:rPr lang="en-US" sz="1600" dirty="0"/>
              <a:t>Electron microscopy. (</a:t>
            </a:r>
            <a:r>
              <a:rPr lang="en-US" sz="1600" dirty="0" err="1"/>
              <a:t>n.d.</a:t>
            </a:r>
            <a:r>
              <a:rPr lang="en-US" sz="1600" dirty="0"/>
              <a:t>). Retrieved April 4, 2015, from </a:t>
            </a:r>
            <a:r>
              <a:rPr lang="en-US" sz="1600" dirty="0">
                <a:hlinkClick r:id="rId5"/>
              </a:rPr>
              <a:t>http://</a:t>
            </a:r>
            <a:r>
              <a:rPr lang="en-US" sz="1600" dirty="0" smtClean="0">
                <a:hlinkClick r:id="rId5"/>
              </a:rPr>
              <a:t>www.slideshare.net/suniu/electron-microscopy</a:t>
            </a:r>
            <a:endParaRPr lang="en-US" sz="1600" dirty="0" smtClean="0"/>
          </a:p>
          <a:p>
            <a:pPr algn="l" rtl="0"/>
            <a:r>
              <a:rPr lang="en-US" sz="1600" dirty="0"/>
              <a:t>Microscope. (</a:t>
            </a:r>
            <a:r>
              <a:rPr lang="en-US" sz="1600" dirty="0" err="1"/>
              <a:t>n.d.</a:t>
            </a:r>
            <a:r>
              <a:rPr lang="en-US" sz="1600" dirty="0"/>
              <a:t>). Retrieved April 4, 2015, from </a:t>
            </a:r>
            <a:r>
              <a:rPr lang="en-US" sz="1600" dirty="0">
                <a:hlinkClick r:id="rId6"/>
              </a:rPr>
              <a:t>http://</a:t>
            </a:r>
            <a:r>
              <a:rPr lang="en-US" sz="1600" dirty="0" smtClean="0">
                <a:hlinkClick r:id="rId6"/>
              </a:rPr>
              <a:t>www.slideshare.net/sarathy4/microscope-10905635?related=3</a:t>
            </a:r>
            <a:endParaRPr lang="en-US" sz="1600" dirty="0" smtClean="0"/>
          </a:p>
          <a:p>
            <a:pPr algn="l" rtl="0"/>
            <a:r>
              <a:rPr lang="en-US" sz="1600" dirty="0"/>
              <a:t>Fluorescence microscope. (</a:t>
            </a:r>
            <a:r>
              <a:rPr lang="en-US" sz="1600" dirty="0" err="1"/>
              <a:t>n.d.</a:t>
            </a:r>
            <a:r>
              <a:rPr lang="en-US" sz="1600" dirty="0"/>
              <a:t>). Retrieved April 4, 2015, from </a:t>
            </a:r>
            <a:r>
              <a:rPr lang="en-US" sz="1600" dirty="0">
                <a:hlinkClick r:id="rId7"/>
              </a:rPr>
              <a:t>http://</a:t>
            </a:r>
            <a:r>
              <a:rPr lang="en-US" sz="1600" dirty="0" smtClean="0">
                <a:hlinkClick r:id="rId7"/>
              </a:rPr>
              <a:t>en.wikipedia.org/wiki/Fluorescence_microscope</a:t>
            </a:r>
            <a:endParaRPr lang="en-US" sz="1600" dirty="0" smtClean="0"/>
          </a:p>
          <a:p>
            <a:pPr marL="0" indent="0" algn="l" rtl="0">
              <a:buNone/>
            </a:pPr>
            <a:endParaRPr 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</a:t>
            </a:r>
            <a:r>
              <a:rPr lang="en-US" dirty="0" smtClean="0"/>
              <a:t>eferences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1181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Bacterial staining. (</a:t>
            </a:r>
            <a:r>
              <a:rPr lang="en-US" dirty="0" err="1"/>
              <a:t>n.d.</a:t>
            </a:r>
            <a:r>
              <a:rPr lang="en-US" dirty="0"/>
              <a:t>). Retrieved April 4, 2015, from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www.slideshare.net/sasiprasad/bacterial-staining</a:t>
            </a:r>
            <a:endParaRPr lang="en-US" dirty="0" smtClean="0"/>
          </a:p>
          <a:p>
            <a:pPr algn="l" rtl="0"/>
            <a:r>
              <a:rPr lang="en-US" dirty="0"/>
              <a:t>Fluorescent Microscopy. (</a:t>
            </a:r>
            <a:r>
              <a:rPr lang="en-US" dirty="0" err="1"/>
              <a:t>n.d.</a:t>
            </a:r>
            <a:r>
              <a:rPr lang="en-US" dirty="0"/>
              <a:t>). Retrieved April 4, 2015, from http://serc.carleton.edu/microbelife/research_methods/microscopy/fluromic.html</a:t>
            </a:r>
          </a:p>
          <a:p>
            <a:pPr algn="l" rtl="0"/>
            <a:endParaRPr lang="en-US" dirty="0" smtClean="0"/>
          </a:p>
          <a:p>
            <a:pPr algn="l" rtl="0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7514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leeuwenhoek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257800" y="3114011"/>
            <a:ext cx="2495550" cy="16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Simple Glass Magnifiers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52400" y="2501137"/>
            <a:ext cx="4648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More than 500 years ago.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In 1600s, this “simple microscope” allowed scientists to see cells and bacteria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Problem: not enough                                        magnification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2173826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Light microscopy</a:t>
            </a:r>
          </a:p>
          <a:p>
            <a:pPr algn="l" rtl="0"/>
            <a:r>
              <a:rPr lang="en-US" dirty="0" smtClean="0"/>
              <a:t>Bright field microscopy</a:t>
            </a:r>
          </a:p>
          <a:p>
            <a:pPr algn="l" rtl="0"/>
            <a:r>
              <a:rPr lang="en-US" dirty="0" smtClean="0"/>
              <a:t>Dark field microscopy</a:t>
            </a:r>
          </a:p>
          <a:p>
            <a:pPr algn="l" rtl="0"/>
            <a:r>
              <a:rPr lang="en-US" dirty="0" smtClean="0"/>
              <a:t>Phase-contrast microscopy</a:t>
            </a:r>
          </a:p>
          <a:p>
            <a:pPr algn="l" rtl="0"/>
            <a:r>
              <a:rPr lang="en-US" dirty="0" smtClean="0"/>
              <a:t>Fluorescence microscopy</a:t>
            </a:r>
          </a:p>
          <a:p>
            <a:pPr algn="l" rtl="0"/>
            <a:r>
              <a:rPr lang="en-US" dirty="0" smtClean="0"/>
              <a:t>Electron microscopy</a:t>
            </a:r>
          </a:p>
          <a:p>
            <a:pPr algn="l" rtl="0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Microscope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15675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PH" dirty="0" smtClean="0"/>
              <a:t>Simple – uses a single lens</a:t>
            </a:r>
          </a:p>
          <a:p>
            <a:pPr algn="l" rtl="0"/>
            <a:r>
              <a:rPr lang="en-PH" dirty="0" smtClean="0"/>
              <a:t>Compound – uses a set of lenses or lens systems</a:t>
            </a:r>
            <a:endParaRPr lang="en-PH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 smtClean="0"/>
              <a:t>Light Microscope</a:t>
            </a: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xmlns="" val="1881638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sz="4800" dirty="0" smtClean="0"/>
              <a:t>Simple Light Microscope</a:t>
            </a:r>
            <a:endParaRPr lang="en-PH" sz="4800" dirty="0"/>
          </a:p>
        </p:txBody>
      </p:sp>
      <p:pic>
        <p:nvPicPr>
          <p:cNvPr id="14338" name="Picture 2" descr="http://investigatorcourse.com/wp-content/uploads/2009/09/967211_magnifying_gla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2362200"/>
            <a:ext cx="3657600" cy="3657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04522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janssen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714999" y="3119121"/>
            <a:ext cx="3147099" cy="2443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First Compound Microscope</a:t>
            </a:r>
            <a:endParaRPr lang="en-US" sz="4400" dirty="0"/>
          </a:p>
        </p:txBody>
      </p:sp>
      <p:sp>
        <p:nvSpPr>
          <p:cNvPr id="5" name="Rectangle 4"/>
          <p:cNvSpPr/>
          <p:nvPr/>
        </p:nvSpPr>
        <p:spPr>
          <a:xfrm>
            <a:off x="401782" y="2209800"/>
            <a:ext cx="4572000" cy="363791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itchFamily="2" charset="2"/>
              <a:buChar char="n"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aramond"/>
                <a:ea typeface="+mn-ea"/>
                <a:cs typeface="+mn-cs"/>
              </a:rPr>
              <a:t>Developed at the beginning of the 1600's, by the Janssen brothers and Galileo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itchFamily="2" charset="2"/>
              <a:buChar char="n"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aramond"/>
                <a:ea typeface="+mn-ea"/>
                <a:cs typeface="+mn-cs"/>
              </a:rPr>
              <a:t>Problem: images                                             were blurred and                                                                      had colored halos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aramon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3240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 algn="l" rtl="0" fontAlgn="base">
              <a:spcAft>
                <a:spcPct val="0"/>
              </a:spcAft>
              <a:buClr>
                <a:srgbClr val="FFCC00"/>
              </a:buClr>
              <a:buSzPct val="70000"/>
              <a:buFont typeface="Wingdings" pitchFamily="2" charset="2"/>
              <a:buChar char="n"/>
            </a:pPr>
            <a:r>
              <a:rPr lang="en-US" sz="28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1900s, started using </a:t>
            </a:r>
            <a:r>
              <a:rPr lang="en-US" sz="28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iron instead </a:t>
            </a:r>
            <a:r>
              <a:rPr lang="en-US" sz="28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of brass (cheaper</a:t>
            </a:r>
            <a:r>
              <a:rPr lang="en-US" sz="28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)</a:t>
            </a:r>
          </a:p>
          <a:p>
            <a:pPr lvl="0" algn="l" rtl="0" fontAlgn="base">
              <a:spcAft>
                <a:spcPct val="0"/>
              </a:spcAft>
              <a:buClr>
                <a:srgbClr val="FFCC00"/>
              </a:buClr>
              <a:buSzPct val="70000"/>
              <a:buFont typeface="Wingdings" pitchFamily="2" charset="2"/>
              <a:buChar char="n"/>
            </a:pPr>
            <a:r>
              <a:rPr lang="en-US" sz="28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1st type of microscope, most widely used</a:t>
            </a:r>
          </a:p>
          <a:p>
            <a:pPr lvl="0" algn="l" rtl="0" fontAlgn="base">
              <a:spcAft>
                <a:spcPct val="0"/>
              </a:spcAft>
              <a:buClr>
                <a:srgbClr val="FFCC00"/>
              </a:buClr>
              <a:buSzPct val="70000"/>
              <a:buFont typeface="Wingdings" pitchFamily="2" charset="2"/>
              <a:buChar char="n"/>
            </a:pPr>
            <a:r>
              <a:rPr lang="en-US" sz="28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light passes through 2 lenses</a:t>
            </a:r>
          </a:p>
          <a:p>
            <a:pPr lvl="0" algn="l" rtl="0" fontAlgn="base">
              <a:spcAft>
                <a:spcPct val="0"/>
              </a:spcAft>
              <a:buClr>
                <a:srgbClr val="FFCC00"/>
              </a:buClr>
              <a:buSzPct val="70000"/>
              <a:buFont typeface="Wingdings" pitchFamily="2" charset="2"/>
              <a:buChar char="n"/>
            </a:pPr>
            <a:r>
              <a:rPr lang="en-US" sz="28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a compound light microscope may have a single eye piece (monocular) or two eye pieces (binocular).</a:t>
            </a:r>
          </a:p>
          <a:p>
            <a:pPr lvl="0" algn="l" rtl="0" fontAlgn="base">
              <a:spcAft>
                <a:spcPct val="0"/>
              </a:spcAft>
              <a:buClr>
                <a:srgbClr val="FFCC00"/>
              </a:buClr>
              <a:buSzPct val="70000"/>
              <a:buFont typeface="Wingdings" pitchFamily="2" charset="2"/>
              <a:buChar char="n"/>
            </a:pPr>
            <a:r>
              <a:rPr lang="en-US" sz="28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Only </a:t>
            </a:r>
            <a:r>
              <a:rPr lang="en-US" sz="28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one </a:t>
            </a:r>
            <a:r>
              <a:rPr lang="en-US" sz="28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eyepiece </a:t>
            </a:r>
            <a:r>
              <a:rPr lang="en-US" sz="28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(monocular</a:t>
            </a:r>
            <a:r>
              <a:rPr lang="en-US" sz="28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)</a:t>
            </a:r>
          </a:p>
          <a:p>
            <a:pPr lvl="0" algn="l" rtl="0" fontAlgn="base">
              <a:spcAft>
                <a:spcPct val="0"/>
              </a:spcAft>
              <a:buClr>
                <a:srgbClr val="FFCC00"/>
              </a:buClr>
              <a:buSzPct val="70000"/>
              <a:buFont typeface="Wingdings" pitchFamily="2" charset="2"/>
              <a:buChar char="n"/>
            </a:pPr>
            <a:r>
              <a:rPr lang="en-US" sz="28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Oil immersion lens increases resolution because light does not </a:t>
            </a:r>
            <a:r>
              <a:rPr lang="en-US" sz="28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refract</a:t>
            </a:r>
          </a:p>
          <a:p>
            <a:pPr lvl="0" algn="l" rtl="0" fontAlgn="base">
              <a:spcAft>
                <a:spcPct val="0"/>
              </a:spcAft>
              <a:buClr>
                <a:srgbClr val="FFCC00"/>
              </a:buClr>
              <a:buSzPct val="70000"/>
              <a:buFont typeface="Wingdings" pitchFamily="2" charset="2"/>
              <a:buChar char="n"/>
            </a:pPr>
            <a:r>
              <a:rPr lang="en-US" sz="28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1 ocular/eyepiece ( 10x magnification ).</a:t>
            </a:r>
          </a:p>
          <a:p>
            <a:pPr lvl="0" algn="l" rtl="0" fontAlgn="base">
              <a:spcAft>
                <a:spcPct val="0"/>
              </a:spcAft>
              <a:buClr>
                <a:srgbClr val="FFCC00"/>
              </a:buClr>
              <a:buSzPct val="70000"/>
              <a:buFont typeface="Wingdings" pitchFamily="2" charset="2"/>
              <a:buChar char="n"/>
            </a:pPr>
            <a:r>
              <a:rPr lang="en-US" sz="28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3 objectives(4x,10x and 40x magnification )</a:t>
            </a:r>
          </a:p>
          <a:p>
            <a:pPr lvl="0" algn="l" rtl="0" fontAlgn="base">
              <a:spcAft>
                <a:spcPct val="0"/>
              </a:spcAft>
              <a:buClr>
                <a:srgbClr val="FFCC00"/>
              </a:buClr>
              <a:buSzPct val="70000"/>
              <a:buFont typeface="Wingdings" pitchFamily="2" charset="2"/>
              <a:buChar char="n"/>
            </a:pPr>
            <a:r>
              <a:rPr lang="en-US" sz="28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Total magnification = magnification of objective lens X magnification of ocular </a:t>
            </a:r>
            <a:r>
              <a:rPr lang="en-US" sz="28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lens</a:t>
            </a:r>
          </a:p>
          <a:p>
            <a:pPr algn="l" rtl="0" fontAlgn="base">
              <a:spcAft>
                <a:spcPct val="0"/>
              </a:spcAft>
              <a:buClr>
                <a:srgbClr val="FFCC00"/>
              </a:buClr>
              <a:buSzPct val="70000"/>
              <a:buFont typeface="Wingdings" pitchFamily="2" charset="2"/>
              <a:buChar char="n"/>
            </a:pPr>
            <a:r>
              <a:rPr lang="en-US" sz="28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 Still </a:t>
            </a:r>
            <a:r>
              <a:rPr lang="en-US" sz="28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used today</a:t>
            </a:r>
          </a:p>
          <a:p>
            <a:pPr algn="l" rtl="0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Light Compound Microscope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xmlns="" val="3984903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غلاف فني">
  <a:themeElements>
    <a:clrScheme name="غلاف فني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غلاف فني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غلاف فني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6840</TotalTime>
  <Words>1016</Words>
  <Application>Microsoft Office PowerPoint</Application>
  <PresentationFormat>On-screen Show (4:3)</PresentationFormat>
  <Paragraphs>160</Paragraphs>
  <Slides>39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1" baseType="lpstr">
      <vt:lpstr>غلاف فني</vt:lpstr>
      <vt:lpstr>Default Design</vt:lpstr>
      <vt:lpstr>Microscopes &amp; Stains</vt:lpstr>
      <vt:lpstr>What is the Microscope ?</vt:lpstr>
      <vt:lpstr>History of microscope</vt:lpstr>
      <vt:lpstr>Simple Glass Magnifiers</vt:lpstr>
      <vt:lpstr>Types of Microscope</vt:lpstr>
      <vt:lpstr>Light Microscope</vt:lpstr>
      <vt:lpstr>Simple Light Microscope</vt:lpstr>
      <vt:lpstr>First Compound Microscope</vt:lpstr>
      <vt:lpstr>Light Compound Microscope</vt:lpstr>
      <vt:lpstr>Slide 10</vt:lpstr>
      <vt:lpstr>Slide 11</vt:lpstr>
      <vt:lpstr>Bright-Field Microscopy</vt:lpstr>
      <vt:lpstr>Slide 13</vt:lpstr>
      <vt:lpstr>Slide 14</vt:lpstr>
      <vt:lpstr>Dark-Field Microscopy</vt:lpstr>
      <vt:lpstr>Slide 16</vt:lpstr>
      <vt:lpstr>Slide 17</vt:lpstr>
      <vt:lpstr>Phase-Contrast Microscopy</vt:lpstr>
      <vt:lpstr>Phase-contrast microscope</vt:lpstr>
      <vt:lpstr>Slide 20</vt:lpstr>
      <vt:lpstr>Fluorescence microscopy</vt:lpstr>
      <vt:lpstr>Slide 22</vt:lpstr>
      <vt:lpstr>Electron Microscope</vt:lpstr>
      <vt:lpstr>First Electron Microscope</vt:lpstr>
      <vt:lpstr>Types of Electron Microscope</vt:lpstr>
      <vt:lpstr>SEM AND TEM PHOTOS</vt:lpstr>
      <vt:lpstr>E.coli</vt:lpstr>
      <vt:lpstr>HIV Virus</vt:lpstr>
      <vt:lpstr>Microscope Vocabulary</vt:lpstr>
      <vt:lpstr>Types of stain</vt:lpstr>
      <vt:lpstr>Simple Stain</vt:lpstr>
      <vt:lpstr>Gram Stain</vt:lpstr>
      <vt:lpstr>Slide 33</vt:lpstr>
      <vt:lpstr>Slide 34</vt:lpstr>
      <vt:lpstr>Acid-Fast Stain </vt:lpstr>
      <vt:lpstr>Special Stains</vt:lpstr>
      <vt:lpstr>FLAGELLAR STAIN – SILVER STAIN:</vt:lpstr>
      <vt:lpstr>References</vt:lpstr>
      <vt:lpstr>References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History of Microscope</dc:title>
  <dc:creator>Nis A12</dc:creator>
  <cp:lastModifiedBy>ihab moussa</cp:lastModifiedBy>
  <cp:revision>62</cp:revision>
  <dcterms:created xsi:type="dcterms:W3CDTF">2015-03-13T09:45:33Z</dcterms:created>
  <dcterms:modified xsi:type="dcterms:W3CDTF">2017-05-02T06:59:04Z</dcterms:modified>
</cp:coreProperties>
</file>