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2" r:id="rId5"/>
    <p:sldId id="275" r:id="rId6"/>
    <p:sldId id="276" r:id="rId7"/>
    <p:sldId id="270" r:id="rId8"/>
    <p:sldId id="271" r:id="rId9"/>
    <p:sldId id="272" r:id="rId10"/>
    <p:sldId id="269" r:id="rId11"/>
    <p:sldId id="260" r:id="rId12"/>
    <p:sldId id="273" r:id="rId13"/>
    <p:sldId id="274" r:id="rId14"/>
    <p:sldId id="261" r:id="rId15"/>
    <p:sldId id="26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4" autoAdjust="0"/>
    <p:restoredTop sz="94660"/>
  </p:normalViewPr>
  <p:slideViewPr>
    <p:cSldViewPr>
      <p:cViewPr varScale="1">
        <p:scale>
          <a:sx n="69" d="100"/>
          <a:sy n="69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17882D-D39E-4695-A417-A34F1783BBD5}" type="datetimeFigureOut">
              <a:rPr lang="en-GB" smtClean="0"/>
              <a:pPr/>
              <a:t>24/01/2016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1A9536-4FBF-488A-8C5D-90988CD7314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893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CE6489-09D7-46F3-A372-C0DF59D3CC2E}" type="datetimeFigureOut">
              <a:rPr lang="en-GB" smtClean="0"/>
              <a:pPr/>
              <a:t>24/01/2016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C1DE1D-F06E-47E9-9842-5FE8A091E6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66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7959-D34E-4C82-AB92-72DB863261A3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0F9E7-857C-40AF-B08E-771B676346BD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25D2-DBDD-47A3-9451-428D62BCB9E3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FC3D-2215-4244-B06E-4733F0E8DA85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3B91-0817-4AF4-B2D6-E04C5844E89B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DD4E-0CB7-4AEB-B1B6-9782D83437C6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ED071-1C47-423D-91E9-8310E0462FC4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AC4-C0D5-4935-AD4B-8052D4171A72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3D43-140D-4217-85B3-C83D801D46D7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E72A-8C75-4BD3-AA81-EED3C50E26F8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530-FA28-4FB5-A889-8BAE41F967DB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124B1-A77C-4050-BECF-7637BC2883A7}" type="datetime1">
              <a:rPr lang="en-GB" smtClean="0"/>
              <a:pPr/>
              <a:t>24/01/2016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11BD8-DB51-4593-AD8D-F2EBA690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728191"/>
          </a:xfrm>
        </p:spPr>
        <p:txBody>
          <a:bodyPr/>
          <a:lstStyle/>
          <a:p>
            <a:r>
              <a:rPr lang="en-GB" u="sng" dirty="0" smtClean="0"/>
              <a:t>Sight Translation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785864"/>
          </a:xfrm>
        </p:spPr>
        <p:txBody>
          <a:bodyPr>
            <a:normAutofit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Lecturer:</a:t>
            </a:r>
          </a:p>
          <a:p>
            <a:r>
              <a:rPr lang="en-GB" dirty="0" err="1" smtClean="0">
                <a:solidFill>
                  <a:schemeClr val="tx1"/>
                </a:solidFill>
              </a:rPr>
              <a:t>N</a:t>
            </a:r>
            <a:r>
              <a:rPr lang="en-GB" dirty="0" err="1" smtClean="0">
                <a:solidFill>
                  <a:schemeClr val="tx1"/>
                </a:solidFill>
                <a:sym typeface="Wingdings"/>
              </a:rPr>
              <a:t>rah</a:t>
            </a:r>
            <a:r>
              <a:rPr lang="en-GB" dirty="0" smtClean="0">
                <a:solidFill>
                  <a:schemeClr val="tx1"/>
                </a:solidFill>
                <a:sym typeface="Wingdings"/>
              </a:rPr>
              <a:t> I. </a:t>
            </a:r>
            <a:r>
              <a:rPr lang="en-GB" dirty="0" err="1" smtClean="0">
                <a:solidFill>
                  <a:schemeClr val="tx1"/>
                </a:solidFill>
                <a:sym typeface="Wingdings"/>
              </a:rPr>
              <a:t>Almohizea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Stage 2</a:t>
            </a:r>
          </a:p>
          <a:p>
            <a:pPr>
              <a:buNone/>
            </a:pPr>
            <a:r>
              <a:rPr lang="en-US" dirty="0" smtClean="0"/>
              <a:t>Mark off the units of meaning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107 </a:t>
            </a:r>
            <a:r>
              <a:rPr lang="en-US" b="1" dirty="0"/>
              <a:t>die in crane crash at </a:t>
            </a:r>
            <a:r>
              <a:rPr lang="en-US" b="1" dirty="0" err="1"/>
              <a:t>Makkah</a:t>
            </a:r>
            <a:r>
              <a:rPr lang="en-US" b="1" dirty="0"/>
              <a:t> Haram</a:t>
            </a:r>
            <a:endParaRPr lang="en-US" dirty="0"/>
          </a:p>
          <a:p>
            <a:r>
              <a:rPr lang="en-US" dirty="0"/>
              <a:t>MAKKAH — An enormous construction crane crashed in the Grand Mosque in stormy weather on Friday evening, killing at least 107 people and injuring 238, Saudi authorities said.</a:t>
            </a:r>
          </a:p>
          <a:p>
            <a:pPr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/>
              <a:t>Stage 3</a:t>
            </a:r>
          </a:p>
          <a:p>
            <a:pPr marL="514350" indent="-514350">
              <a:buNone/>
            </a:pPr>
            <a:r>
              <a:rPr lang="en-US" b="1" dirty="0" smtClean="0"/>
              <a:t>Initial translation</a:t>
            </a:r>
          </a:p>
          <a:p>
            <a:pPr marL="514350" indent="-514350">
              <a:buNone/>
            </a:pPr>
            <a:r>
              <a:rPr lang="en-US" dirty="0" smtClean="0"/>
              <a:t> Translate sentence by sentence, focusing on </a:t>
            </a:r>
            <a:r>
              <a:rPr lang="en-US" b="1" dirty="0" smtClean="0">
                <a:solidFill>
                  <a:srgbClr val="FF0000"/>
                </a:solidFill>
              </a:rPr>
              <a:t>one</a:t>
            </a:r>
            <a:r>
              <a:rPr lang="en-US" dirty="0" smtClean="0"/>
              <a:t> unit of meaning </a:t>
            </a:r>
            <a:r>
              <a:rPr lang="en-US" b="1" dirty="0" smtClean="0">
                <a:solidFill>
                  <a:srgbClr val="FF0000"/>
                </a:solidFill>
              </a:rPr>
              <a:t>at a time </a:t>
            </a:r>
            <a:r>
              <a:rPr lang="en-US" dirty="0" smtClean="0"/>
              <a:t>while</a:t>
            </a:r>
            <a:r>
              <a:rPr lang="en-US" b="1" dirty="0" smtClean="0"/>
              <a:t> </a:t>
            </a:r>
            <a:r>
              <a:rPr lang="en-US" dirty="0" smtClean="0"/>
              <a:t>looking at your ST, and make a note of any problems you had.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Stage 4</a:t>
            </a:r>
          </a:p>
          <a:p>
            <a:pPr>
              <a:buNone/>
            </a:pPr>
            <a:r>
              <a:rPr lang="en-GB" dirty="0" smtClean="0"/>
              <a:t>Revise any problem that you had in stage 3.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Stage 5</a:t>
            </a:r>
          </a:p>
          <a:p>
            <a:pPr>
              <a:buNone/>
            </a:pPr>
            <a:r>
              <a:rPr lang="en-GB" b="1" dirty="0" smtClean="0"/>
              <a:t>Delivery (recording)</a:t>
            </a:r>
          </a:p>
          <a:p>
            <a:pPr>
              <a:buNone/>
            </a:pPr>
            <a:r>
              <a:rPr lang="en-US" dirty="0" smtClean="0"/>
              <a:t>Translate sentence by sentence, focusing on </a:t>
            </a:r>
            <a:r>
              <a:rPr lang="en-US" b="1" dirty="0" smtClean="0"/>
              <a:t>one</a:t>
            </a:r>
            <a:r>
              <a:rPr lang="en-US" dirty="0" smtClean="0"/>
              <a:t> unit of meaning </a:t>
            </a:r>
            <a:r>
              <a:rPr lang="en-US" b="1" dirty="0" smtClean="0"/>
              <a:t>at a time</a:t>
            </a:r>
            <a:r>
              <a:rPr lang="en-US" dirty="0" smtClean="0"/>
              <a:t>.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Notes to be considered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To deliver good translation, you need to pay attention to:</a:t>
            </a:r>
          </a:p>
          <a:p>
            <a:r>
              <a:rPr lang="en-GB" dirty="0" smtClean="0"/>
              <a:t>your </a:t>
            </a:r>
            <a:r>
              <a:rPr lang="en-GB" dirty="0" smtClean="0">
                <a:solidFill>
                  <a:srgbClr val="FF0000"/>
                </a:solidFill>
              </a:rPr>
              <a:t>reading comprehension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 the register and style of the text: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level of formality, direct quotes,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 technical terms (commonly used) </a:t>
            </a:r>
          </a:p>
          <a:p>
            <a:pPr>
              <a:buNone/>
            </a:pPr>
            <a:r>
              <a:rPr lang="en-GB" dirty="0" smtClean="0"/>
              <a:t>Before delivery you need to pay attention to:</a:t>
            </a:r>
          </a:p>
          <a:p>
            <a:r>
              <a:rPr lang="en-GB" dirty="0" smtClean="0"/>
              <a:t>Accuracy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Grammar;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pronunciation, tone and clarity of your voice.</a:t>
            </a:r>
          </a:p>
          <a:p>
            <a:r>
              <a:rPr lang="en-US" sz="3300" dirty="0" smtClean="0"/>
              <a:t>Pacing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How to practice?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Look up any difficult terms and compile an alphabetically arranged  glossary.</a:t>
            </a:r>
          </a:p>
          <a:p>
            <a:r>
              <a:rPr lang="en-US" dirty="0" smtClean="0"/>
              <a:t>Practice out loud always, in presence of audience or without an audience. </a:t>
            </a:r>
            <a:r>
              <a:rPr lang="en-US" i="1" dirty="0" smtClean="0">
                <a:solidFill>
                  <a:srgbClr val="FF0000"/>
                </a:solidFill>
              </a:rPr>
              <a:t>Practice makes ----------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Record yourself on an MP3 device (or videotape) using your phone to so see how you sound (and also look) to your audience.</a:t>
            </a:r>
          </a:p>
          <a:p>
            <a:r>
              <a:rPr lang="en-US" dirty="0" smtClean="0"/>
              <a:t>Practice with a variety of text types such as, newspaper's articles, legal documents, patient information forms and reports, consent forms, letters, court transcripts, etc.</a:t>
            </a:r>
          </a:p>
          <a:p>
            <a:r>
              <a:rPr lang="en-US" dirty="0" smtClean="0"/>
              <a:t>Keep a record of your speed for your time management</a:t>
            </a:r>
          </a:p>
          <a:p>
            <a:r>
              <a:rPr lang="en-US" dirty="0" smtClean="0"/>
              <a:t>other strategies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Outline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u="sng" dirty="0" smtClean="0"/>
              <a:t>Introduction to sight translation:</a:t>
            </a:r>
          </a:p>
          <a:p>
            <a:r>
              <a:rPr lang="en-GB" dirty="0" smtClean="0"/>
              <a:t>Definition of sight translation</a:t>
            </a:r>
          </a:p>
          <a:p>
            <a:r>
              <a:rPr lang="en-GB" dirty="0" smtClean="0"/>
              <a:t>Process of sight translation</a:t>
            </a:r>
          </a:p>
          <a:p>
            <a:r>
              <a:rPr lang="en-GB" dirty="0" smtClean="0"/>
              <a:t>Example</a:t>
            </a:r>
          </a:p>
          <a:p>
            <a:r>
              <a:rPr lang="en-GB" dirty="0" smtClean="0"/>
              <a:t>Notes to be considered</a:t>
            </a:r>
          </a:p>
          <a:p>
            <a:r>
              <a:rPr lang="en-GB" dirty="0" smtClean="0"/>
              <a:t>How to practice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Definition 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GB" dirty="0" smtClean="0"/>
              <a:t>What is sight translation?</a:t>
            </a:r>
          </a:p>
          <a:p>
            <a:r>
              <a:rPr lang="en-GB" dirty="0" smtClean="0"/>
              <a:t>Sight translation transforms a -------- text into a --------- text. It involves reading a text (silently) in the ---------------- (SL), and then speaking it in ---------------------- (TL).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Process of sight translation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b="1" dirty="0" smtClean="0"/>
              <a:t>Stage 1 </a:t>
            </a:r>
            <a:r>
              <a:rPr lang="en-US" dirty="0" smtClean="0"/>
              <a:t>(reading comprehension)</a:t>
            </a:r>
          </a:p>
          <a:p>
            <a:pPr marL="514350" indent="-514350">
              <a:buNone/>
            </a:pPr>
            <a:r>
              <a:rPr lang="en-US" u="sng" dirty="0"/>
              <a:t>Take a maximum of three minutes to read the text. You will not have the time to translate the whole text at this point. What you should do at this stage is:</a:t>
            </a:r>
          </a:p>
          <a:p>
            <a:pPr marL="514350" indent="-51435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مستطيل 4"/>
          <p:cNvSpPr/>
          <p:nvPr/>
        </p:nvSpPr>
        <p:spPr>
          <a:xfrm>
            <a:off x="107504" y="116633"/>
            <a:ext cx="89289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000" dirty="0"/>
              <a:t>get a general idea of the type and content of the text,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000" dirty="0"/>
              <a:t>identify the main points,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000" dirty="0"/>
              <a:t>pinpoint potential problems,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000" dirty="0"/>
              <a:t>write down any equivalents that come to mind for key </a:t>
            </a:r>
            <a:r>
              <a:rPr lang="en-US" sz="3000" dirty="0" smtClean="0"/>
              <a:t>words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000" dirty="0" smtClean="0"/>
              <a:t>try </a:t>
            </a:r>
            <a:r>
              <a:rPr lang="en-US" sz="3000" dirty="0"/>
              <a:t>to segment the text into chunks that are large enough for analysis and comprehension, but short enough for oral translation. 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48279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مستطيل 3"/>
          <p:cNvSpPr/>
          <p:nvPr/>
        </p:nvSpPr>
        <p:spPr>
          <a:xfrm>
            <a:off x="323528" y="404664"/>
            <a:ext cx="84249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/>
              <a:t>The segments can be</a:t>
            </a:r>
          </a:p>
          <a:p>
            <a:r>
              <a:rPr lang="en-US" sz="3000" dirty="0"/>
              <a:t>sentences - if they are short and simple,</a:t>
            </a:r>
          </a:p>
          <a:p>
            <a:r>
              <a:rPr lang="en-US" sz="3000" dirty="0"/>
              <a:t>clauses - if the sentence contains more than one clause, or</a:t>
            </a:r>
          </a:p>
          <a:p>
            <a:r>
              <a:rPr lang="en-US" sz="3000" dirty="0"/>
              <a:t>phrases - if the sentence contains a number of specific details.</a:t>
            </a:r>
          </a:p>
          <a:p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674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a general idea of the type and content of the text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---------------------------------------------------.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Identify the main points</a:t>
            </a:r>
          </a:p>
          <a:p>
            <a:pPr>
              <a:buNone/>
            </a:pPr>
            <a:r>
              <a:rPr lang="en-GB" dirty="0" smtClean="0"/>
              <a:t>-------------------------------------------.</a:t>
            </a:r>
          </a:p>
          <a:p>
            <a:pPr>
              <a:buNone/>
            </a:pPr>
            <a:r>
              <a:rPr lang="en-GB" dirty="0" smtClean="0"/>
              <a:t>-------------------------------------------.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Identify potential problems (i.e. </a:t>
            </a:r>
            <a:r>
              <a:rPr lang="en-US" dirty="0" smtClean="0"/>
              <a:t>problems related to the source language (difficult terms,  or complex structures). 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1BD8-DB51-4593-AD8D-F2EBA6909F70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</TotalTime>
  <Words>552</Words>
  <Application>Microsoft Office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Sight Translation</vt:lpstr>
      <vt:lpstr>Outline</vt:lpstr>
      <vt:lpstr>Definition </vt:lpstr>
      <vt:lpstr>Process of sight translation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Notes to be considered</vt:lpstr>
      <vt:lpstr>How to practice?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Translation</dc:title>
  <dc:creator>Moni</dc:creator>
  <cp:lastModifiedBy>Norah I Almohizea</cp:lastModifiedBy>
  <cp:revision>22</cp:revision>
  <cp:lastPrinted>2014-02-03T06:37:24Z</cp:lastPrinted>
  <dcterms:created xsi:type="dcterms:W3CDTF">2013-06-26T20:07:52Z</dcterms:created>
  <dcterms:modified xsi:type="dcterms:W3CDTF">2016-01-24T04:53:18Z</dcterms:modified>
</cp:coreProperties>
</file>