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9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86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>
        <p:scale>
          <a:sx n="79" d="100"/>
          <a:sy n="79" d="100"/>
        </p:scale>
        <p:origin x="-125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5D39A-5347-437E-9D04-376C09C7DFCA}" type="datetimeFigureOut">
              <a:rPr lang="en-US" smtClean="0"/>
              <a:pPr/>
              <a:t>17/2/2015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A1BA7-7BE7-4FF2-8B30-BD034B0CF0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2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248F-65D8-407A-9056-42A277C5D76E}" type="datetime1">
              <a:rPr lang="en-US" smtClean="0"/>
              <a:t>17/2/2015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715-93E2-47F2-B1E0-E2092E6AFDBE}" type="datetime1">
              <a:rPr lang="en-US" smtClean="0"/>
              <a:t>17/2/2015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97F9-CFF2-44E8-90EF-CC40254BCA70}" type="datetime1">
              <a:rPr lang="en-US" smtClean="0"/>
              <a:t>17/2/2015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8B8B-1C7C-4D75-8EE7-ACA02D7A4C71}" type="datetime1">
              <a:rPr lang="en-US" smtClean="0"/>
              <a:t>17/2/2015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A0C9-A254-485B-A40E-F58F95C5FF13}" type="datetime1">
              <a:rPr lang="en-US" smtClean="0"/>
              <a:t>17/2/2015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1F35-A15E-4853-9714-F249DD9A3A59}" type="datetime1">
              <a:rPr lang="en-US" smtClean="0"/>
              <a:t>17/2/2015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3041-DBBE-4A64-9295-73364FFB5412}" type="datetime1">
              <a:rPr lang="en-US" smtClean="0"/>
              <a:t>17/2/2015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BE81-94A9-4EBA-8156-FA3FFE86C683}" type="datetime1">
              <a:rPr lang="en-US" smtClean="0"/>
              <a:t>17/2/2015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10A6-6A55-4997-9A77-72200DFC3099}" type="datetime1">
              <a:rPr lang="en-US" smtClean="0"/>
              <a:t>17/2/2015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4CDA-7B1D-48F6-830E-13A3F9D82E58}" type="datetime1">
              <a:rPr lang="en-US" smtClean="0"/>
              <a:t>17/2/2015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3389-A4EA-4CD3-A955-DEA3D7553064}" type="datetime1">
              <a:rPr lang="en-US" smtClean="0"/>
              <a:t>17/2/2015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5ACDD90-B98D-4BD4-B120-1C69B4C27BF2}" type="datetime1">
              <a:rPr lang="en-US" smtClean="0"/>
              <a:t>17/2/2015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7422" y="533400"/>
            <a:ext cx="6114846" cy="2868168"/>
          </a:xfrm>
        </p:spPr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64088" y="3140968"/>
            <a:ext cx="3657600" cy="384048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Soha</a:t>
            </a:r>
            <a:r>
              <a:rPr lang="en-US" dirty="0" smtClean="0"/>
              <a:t> S. </a:t>
            </a:r>
            <a:r>
              <a:rPr lang="en-US" dirty="0" err="1" smtClean="0"/>
              <a:t>Zaghloul</a:t>
            </a:r>
            <a:r>
              <a:rPr lang="en-US" dirty="0" smtClean="0"/>
              <a:t>	</a:t>
            </a:r>
          </a:p>
          <a:p>
            <a:r>
              <a:rPr lang="en-US" dirty="0" smtClean="0"/>
              <a:t>updated by </a:t>
            </a:r>
            <a:r>
              <a:rPr lang="en-US" dirty="0" err="1" smtClean="0"/>
              <a:t>Rasha</a:t>
            </a:r>
            <a:r>
              <a:rPr lang="en-US" dirty="0" smtClean="0"/>
              <a:t>  </a:t>
            </a:r>
            <a:r>
              <a:rPr lang="en-US" dirty="0" err="1" smtClean="0"/>
              <a:t>ALEidan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r>
              <a:rPr lang="en-US" b="1" i="1" dirty="0" smtClean="0"/>
              <a:t>	updated by </a:t>
            </a:r>
            <a:r>
              <a:rPr lang="en-US" b="1" i="1" dirty="0" err="1" smtClean="0"/>
              <a:t>Rasha</a:t>
            </a:r>
            <a:r>
              <a:rPr lang="en-US" b="1" i="1" dirty="0" smtClean="0"/>
              <a:t>  </a:t>
            </a:r>
            <a:r>
              <a:rPr lang="en-US" b="1" i="1" dirty="0" err="1" smtClean="0"/>
              <a:t>ALEidan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02443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6.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Strings with </a:t>
            </a:r>
            <a:r>
              <a:rPr lang="en-US" sz="2800" b="1" cap="none" dirty="0" err="1" smtClean="0">
                <a:solidFill>
                  <a:srgbClr val="3380E6"/>
                </a:solidFill>
                <a:latin typeface="Arial"/>
              </a:rPr>
              <a:t>scanf</a:t>
            </a:r>
            <a:endParaRPr lang="en-US" sz="2800" b="1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7920880" cy="576064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Use </a:t>
            </a:r>
            <a:r>
              <a:rPr lang="en-US" dirty="0" smtClean="0">
                <a:solidFill>
                  <a:srgbClr val="0000FF"/>
                </a:solidFill>
              </a:rPr>
              <a:t>%s</a:t>
            </a:r>
            <a:r>
              <a:rPr lang="en-US" dirty="0" smtClean="0"/>
              <a:t> to handle string variables in </a:t>
            </a:r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Do </a:t>
            </a:r>
            <a:r>
              <a:rPr lang="en-US" dirty="0" smtClean="0">
                <a:solidFill>
                  <a:srgbClr val="0000FF"/>
                </a:solidFill>
              </a:rPr>
              <a:t>not</a:t>
            </a:r>
            <a:r>
              <a:rPr lang="en-US" dirty="0" smtClean="0"/>
              <a:t> put the </a:t>
            </a:r>
            <a:r>
              <a:rPr lang="en-US" dirty="0" smtClean="0">
                <a:solidFill>
                  <a:srgbClr val="0000FF"/>
                </a:solidFill>
              </a:rPr>
              <a:t>&amp;</a:t>
            </a:r>
            <a:r>
              <a:rPr lang="en-US" dirty="0" smtClean="0"/>
              <a:t> for strings in </a:t>
            </a:r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/>
              <a:t>. </a:t>
            </a:r>
            <a:r>
              <a:rPr lang="en-US" i="1" dirty="0" smtClean="0"/>
              <a:t>(This will be justified later when you study arrays).</a:t>
            </a:r>
          </a:p>
          <a:p>
            <a:pPr algn="just"/>
            <a:r>
              <a:rPr lang="en-US" dirty="0" err="1" smtClean="0"/>
              <a:t>Scanf</a:t>
            </a:r>
            <a:r>
              <a:rPr lang="en-US" dirty="0" smtClean="0"/>
              <a:t>() : Reads characters until the first whitespace character is encountered. It does not care how large the array is.( </a:t>
            </a:r>
            <a:r>
              <a:rPr lang="en-US" dirty="0" err="1" smtClean="0"/>
              <a:t>scanf</a:t>
            </a:r>
            <a:r>
              <a:rPr lang="en-US" dirty="0" smtClean="0"/>
              <a:t>() can write beyond the end of the array).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2263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219256" cy="5886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  <a:latin typeface="Arial"/>
              </a:rPr>
              <a:t>7</a:t>
            </a:r>
            <a:r>
              <a:rPr lang="en-US" sz="2800" b="1" dirty="0" smtClean="0">
                <a:solidFill>
                  <a:schemeClr val="tx1"/>
                </a:solidFill>
                <a:latin typeface="Arial"/>
              </a:rPr>
              <a:t>.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Arial"/>
              </a:rPr>
              <a:t>Strings with </a:t>
            </a:r>
            <a:r>
              <a:rPr lang="en-US" sz="2800" b="1" cap="none" dirty="0" err="1" smtClean="0">
                <a:solidFill>
                  <a:schemeClr val="tx1"/>
                </a:solidFill>
                <a:latin typeface="Arial"/>
              </a:rPr>
              <a:t>printf</a:t>
            </a:r>
            <a:r>
              <a:rPr lang="en-US" sz="2800" b="1" cap="none" dirty="0" smtClean="0">
                <a:solidFill>
                  <a:schemeClr val="tx1"/>
                </a:solidFill>
                <a:latin typeface="Arial"/>
              </a:rPr>
              <a:t> and </a:t>
            </a:r>
            <a:r>
              <a:rPr lang="en-US" sz="2800" b="1" cap="none" dirty="0" err="1" smtClean="0">
                <a:solidFill>
                  <a:schemeClr val="tx1"/>
                </a:solidFill>
                <a:latin typeface="Arial"/>
              </a:rPr>
              <a:t>scanf</a:t>
            </a:r>
            <a:r>
              <a:rPr lang="en-US" sz="2800" b="1" cap="none" dirty="0" smtClean="0">
                <a:solidFill>
                  <a:schemeClr val="tx1"/>
                </a:solidFill>
                <a:latin typeface="Arial"/>
              </a:rPr>
              <a:t> - Example</a:t>
            </a:r>
            <a:endParaRPr lang="en-US" sz="28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496944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#include &lt;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stdio.h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#define STRING_LEN 10</a:t>
            </a:r>
          </a:p>
          <a:p>
            <a:pPr marL="0" indent="0">
              <a:buNone/>
            </a:pPr>
            <a:endParaRPr lang="en-US" sz="1600" dirty="0">
              <a:solidFill>
                <a:srgbClr val="0000FF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i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nt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main (void)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char  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dept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[STRING_LEN];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course_num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char  days[STRING_LEN];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 time;</a:t>
            </a:r>
          </a:p>
          <a:p>
            <a:pPr marL="0" indent="0">
              <a:buNone/>
            </a:pPr>
            <a:endParaRPr lang="en-US" sz="1600" dirty="0">
              <a:solidFill>
                <a:srgbClr val="0000FF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(“Enter department code, course number, “);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(“days and time \n”);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(“</a:t>
            </a:r>
            <a:r>
              <a:rPr lang="en-US" sz="1600" dirty="0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</a:t>
            </a:r>
            <a:r>
              <a:rPr lang="en-US" sz="1600" dirty="0" err="1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%d</a:t>
            </a:r>
            <a:r>
              <a:rPr lang="en-US" sz="1600" dirty="0" err="1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%s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%d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”, </a:t>
            </a:r>
            <a:r>
              <a:rPr lang="en-US" sz="1600" dirty="0" err="1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dept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&amp;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course_num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</a:t>
            </a:r>
            <a:r>
              <a:rPr lang="en-US" sz="1600" dirty="0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days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&amp;time);</a:t>
            </a:r>
          </a:p>
          <a:p>
            <a:pPr marL="0" indent="0">
              <a:buNone/>
            </a:pPr>
            <a:endParaRPr lang="en-US" sz="1600" dirty="0">
              <a:solidFill>
                <a:srgbClr val="0000FF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(“</a:t>
            </a:r>
            <a:r>
              <a:rPr lang="en-US" sz="1600" dirty="0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%s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%d meets </a:t>
            </a:r>
            <a:r>
              <a:rPr lang="en-US" sz="1600" dirty="0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%s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at %d\n”, </a:t>
            </a:r>
            <a:r>
              <a:rPr lang="en-US" sz="1600" dirty="0" err="1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dept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course_num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</a:t>
            </a:r>
            <a:r>
              <a:rPr lang="en-US" sz="1600" dirty="0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days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time);</a:t>
            </a:r>
          </a:p>
          <a:p>
            <a:pPr marL="0" indent="0">
              <a:buNone/>
            </a:pPr>
            <a:endParaRPr lang="en-US" sz="1600" dirty="0">
              <a:solidFill>
                <a:srgbClr val="0000FF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 return (0);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} // end of main function</a:t>
            </a:r>
          </a:p>
          <a:p>
            <a:pPr algn="just"/>
            <a:endParaRPr lang="en-US" sz="1600" dirty="0" smtClean="0"/>
          </a:p>
          <a:p>
            <a:pPr algn="just"/>
            <a:endParaRPr lang="en-US" sz="1600" dirty="0" smtClean="0"/>
          </a:p>
          <a:p>
            <a:pPr algn="just"/>
            <a:endParaRPr lang="en-US" sz="1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6959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 txBox="1">
            <a:spLocks/>
          </p:cNvSpPr>
          <p:nvPr/>
        </p:nvSpPr>
        <p:spPr bwMode="auto">
          <a:xfrm>
            <a:off x="179512" y="658477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6" name="Rectangle 5"/>
          <p:cNvSpPr/>
          <p:nvPr/>
        </p:nvSpPr>
        <p:spPr>
          <a:xfrm>
            <a:off x="251520" y="1268760"/>
            <a:ext cx="396044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rgbClr val="0000FF"/>
                </a:solidFill>
              </a:rPr>
              <a:t>Enter department code, course number,  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95936" y="1268760"/>
            <a:ext cx="187220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en-US" sz="1600" dirty="0" smtClean="0">
                <a:solidFill>
                  <a:srgbClr val="0000FF"/>
                </a:solidFill>
              </a:rPr>
              <a:t> days and time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8.</a:t>
            </a:r>
            <a:r>
              <a:rPr lang="en-US" dirty="0" smtClean="0"/>
              <a:t> </a:t>
            </a:r>
            <a:r>
              <a:rPr lang="en-US" sz="2800" cap="none" dirty="0" smtClean="0">
                <a:solidFill>
                  <a:srgbClr val="3380E6"/>
                </a:solidFill>
                <a:latin typeface="Arial"/>
              </a:rPr>
              <a:t>Example Output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528" y="2276872"/>
            <a:ext cx="8568952" cy="21602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err="1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(“Enter department code, course number, “);</a:t>
            </a:r>
          </a:p>
          <a:p>
            <a:endParaRPr lang="en-US" sz="1600" dirty="0" smtClean="0">
              <a:solidFill>
                <a:srgbClr val="0000FF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  <a:p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(“days and time \n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”);</a:t>
            </a:r>
          </a:p>
          <a:p>
            <a:endParaRPr lang="en-US" sz="1600" dirty="0">
              <a:solidFill>
                <a:srgbClr val="0000FF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  <a:p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(“</a:t>
            </a:r>
            <a:r>
              <a:rPr lang="en-US" sz="1600" dirty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</a:t>
            </a:r>
            <a:r>
              <a:rPr lang="en-US" sz="1600" dirty="0" err="1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</a:t>
            </a:r>
            <a:r>
              <a:rPr lang="en-US" sz="1600" dirty="0" err="1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%d</a:t>
            </a:r>
            <a:r>
              <a:rPr lang="en-US" sz="1600" dirty="0" err="1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%s</a:t>
            </a:r>
            <a:r>
              <a:rPr lang="en-US" sz="1600" dirty="0" err="1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%d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”, </a:t>
            </a:r>
            <a:r>
              <a:rPr lang="en-US" sz="1600" dirty="0" err="1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dept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&amp;</a:t>
            </a:r>
            <a:r>
              <a:rPr lang="en-US" sz="1600" dirty="0" err="1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course_num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</a:t>
            </a:r>
            <a:r>
              <a:rPr lang="en-US" sz="1600" dirty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days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&amp;time);</a:t>
            </a:r>
          </a:p>
          <a:p>
            <a:endParaRPr lang="en-US" sz="1600" dirty="0">
              <a:solidFill>
                <a:srgbClr val="0000FF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  <a:p>
            <a:r>
              <a:rPr lang="en-US" sz="16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(“</a:t>
            </a:r>
            <a:r>
              <a:rPr lang="en-US" sz="1600" dirty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%s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%d meets </a:t>
            </a:r>
            <a:r>
              <a:rPr lang="en-US" sz="1600" dirty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%s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at %d\n”, </a:t>
            </a:r>
            <a:r>
              <a:rPr lang="en-US" sz="1600" dirty="0" err="1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dept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course_num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</a:t>
            </a:r>
            <a:r>
              <a:rPr lang="en-US" sz="1600" dirty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days</a:t>
            </a:r>
            <a:r>
              <a:rPr lang="en-US" sz="16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time);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1628800"/>
            <a:ext cx="36004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_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520" y="1628800"/>
            <a:ext cx="396044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rgbClr val="00B0F0"/>
                </a:solidFill>
              </a:rPr>
              <a:t>CSC 201 135 11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1916832"/>
            <a:ext cx="396044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rgbClr val="0000FF"/>
                </a:solidFill>
              </a:rPr>
              <a:t>CSC 201 meets 135 at 11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3528" y="4653136"/>
            <a:ext cx="7704856" cy="194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When entering strings data using </a:t>
            </a:r>
            <a:r>
              <a:rPr lang="en-US" sz="2000" dirty="0" err="1" smtClean="0">
                <a:solidFill>
                  <a:schemeClr val="tx1"/>
                </a:solidFill>
              </a:rPr>
              <a:t>scanf</a:t>
            </a:r>
            <a:r>
              <a:rPr lang="en-US" sz="2000" dirty="0" smtClean="0">
                <a:solidFill>
                  <a:schemeClr val="tx1"/>
                </a:solidFill>
              </a:rPr>
              <a:t>, a white space specifies the location of the null character. </a:t>
            </a:r>
          </a:p>
          <a:p>
            <a:pPr>
              <a:buClr>
                <a:srgbClr val="FF0000"/>
              </a:buClr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In other words, internal spaces are not allowed within strings entered through the </a:t>
            </a:r>
            <a:r>
              <a:rPr lang="en-US" sz="2000" dirty="0" err="1" smtClean="0">
                <a:solidFill>
                  <a:schemeClr val="tx1"/>
                </a:solidFill>
              </a:rPr>
              <a:t>scanf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30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9.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 library functions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08720"/>
            <a:ext cx="7715200" cy="55470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Apart from the string initialization, the assignment operator DOES not work with a string.</a:t>
            </a:r>
          </a:p>
          <a:p>
            <a:r>
              <a:rPr lang="en-US" sz="2400" dirty="0" smtClean="0"/>
              <a:t>Example: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char string1[20] = “test string”; //this is correct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char string1[20];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string1 = “test string”; //this is wrong</a:t>
            </a:r>
          </a:p>
          <a:p>
            <a:endParaRPr lang="en-US" sz="2400" dirty="0" smtClean="0"/>
          </a:p>
          <a:p>
            <a:r>
              <a:rPr lang="en-US" sz="2400" dirty="0" smtClean="0"/>
              <a:t>C provides the string assignment operation through library functions. This is called 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string.h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Therefore, if your program uses C string library functions you should include </a:t>
            </a:r>
            <a:r>
              <a:rPr lang="en-US" sz="2400" dirty="0" err="1" smtClean="0"/>
              <a:t>string.h</a:t>
            </a:r>
            <a:r>
              <a:rPr lang="en-US" sz="2400" dirty="0" smtClean="0"/>
              <a:t> at the start: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#include &lt;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string.h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&gt;</a:t>
            </a:r>
            <a:endParaRPr lang="en-US" sz="2000" dirty="0">
              <a:solidFill>
                <a:srgbClr val="0000FF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4788024" y="3212976"/>
            <a:ext cx="864096" cy="86409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41799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10.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 assignment: </a:t>
            </a:r>
            <a:r>
              <a:rPr lang="en-US" sz="2800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strcpy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08720"/>
            <a:ext cx="7715200" cy="5547016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strcpy</a:t>
            </a:r>
            <a:r>
              <a:rPr lang="en-US" sz="2400" dirty="0" smtClean="0"/>
              <a:t> copies the second argument into its first one.</a:t>
            </a:r>
          </a:p>
          <a:p>
            <a:r>
              <a:rPr lang="en-US" sz="2400" dirty="0" smtClean="0"/>
              <a:t>The faulty line in the previous slide should be written as: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char string1[20];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strcpy</a:t>
            </a:r>
            <a:r>
              <a:rPr lang="en-US" sz="2000" dirty="0" smtClean="0">
                <a:solidFill>
                  <a:srgbClr val="0000FF"/>
                </a:solidFill>
              </a:rPr>
              <a:t> (string1, “test string”); //this is correct</a:t>
            </a:r>
          </a:p>
          <a:p>
            <a:r>
              <a:rPr lang="en-US" sz="2400" dirty="0" smtClean="0"/>
              <a:t>Consider this example: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char string1[20];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strcpy</a:t>
            </a:r>
            <a:r>
              <a:rPr lang="en-US" sz="2000" dirty="0">
                <a:solidFill>
                  <a:srgbClr val="0000FF"/>
                </a:solidFill>
              </a:rPr>
              <a:t> (string1, </a:t>
            </a:r>
            <a:r>
              <a:rPr lang="en-US" sz="2000" dirty="0" smtClean="0">
                <a:solidFill>
                  <a:srgbClr val="0000FF"/>
                </a:solidFill>
              </a:rPr>
              <a:t>“a very long test </a:t>
            </a:r>
            <a:r>
              <a:rPr lang="en-US" sz="2000" dirty="0">
                <a:solidFill>
                  <a:srgbClr val="0000FF"/>
                </a:solidFill>
              </a:rPr>
              <a:t>string”); </a:t>
            </a:r>
            <a:r>
              <a:rPr lang="en-US" sz="2000" dirty="0" smtClean="0">
                <a:solidFill>
                  <a:srgbClr val="0000FF"/>
                </a:solidFill>
              </a:rPr>
              <a:t>//overflow</a:t>
            </a:r>
          </a:p>
          <a:p>
            <a:r>
              <a:rPr lang="en-US" sz="2400" dirty="0"/>
              <a:t>The result of the above example is unpredictable: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It may overwrite other variables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system may generate a run-time error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8391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10.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 assignment: </a:t>
            </a:r>
            <a:r>
              <a:rPr lang="en-US" sz="2800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str</a:t>
            </a:r>
            <a:r>
              <a:rPr lang="en-US" sz="2800" u="sng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n</a:t>
            </a:r>
            <a:r>
              <a:rPr lang="en-US" sz="2800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cpy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908720"/>
            <a:ext cx="7920880" cy="5832648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str</a:t>
            </a:r>
            <a:r>
              <a:rPr lang="en-US" sz="2400" u="sng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err="1" smtClean="0">
                <a:solidFill>
                  <a:srgbClr val="0000FF"/>
                </a:solidFill>
              </a:rPr>
              <a:t>cpy</a:t>
            </a:r>
            <a:r>
              <a:rPr lang="en-US" sz="2400" dirty="0" smtClean="0"/>
              <a:t> takes an extra argument to avoid the unpredictable error that may be caused by </a:t>
            </a:r>
            <a:r>
              <a:rPr lang="en-US" sz="2400" dirty="0" err="1">
                <a:solidFill>
                  <a:srgbClr val="0000FF"/>
                </a:solidFill>
              </a:rPr>
              <a:t>strcpy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The extra argument is </a:t>
            </a:r>
            <a:r>
              <a:rPr lang="en-US" sz="2400" i="1" dirty="0" smtClean="0"/>
              <a:t>n: </a:t>
            </a:r>
            <a:r>
              <a:rPr lang="en-US" sz="2400" dirty="0" smtClean="0"/>
              <a:t>the number of characters to copy.</a:t>
            </a:r>
          </a:p>
          <a:p>
            <a:r>
              <a:rPr lang="en-US" sz="2400" dirty="0" smtClean="0"/>
              <a:t>If the source string is longer than </a:t>
            </a:r>
            <a:r>
              <a:rPr lang="en-US" sz="2400" i="1" dirty="0" smtClean="0"/>
              <a:t>n </a:t>
            </a:r>
            <a:r>
              <a:rPr lang="en-US" sz="2400" dirty="0" smtClean="0"/>
              <a:t>characters, only the first </a:t>
            </a:r>
            <a:r>
              <a:rPr lang="en-US" sz="2400" i="1" dirty="0" smtClean="0"/>
              <a:t>n</a:t>
            </a:r>
            <a:r>
              <a:rPr lang="en-US" sz="2400" dirty="0" smtClean="0"/>
              <a:t> characters are copies.</a:t>
            </a:r>
          </a:p>
          <a:p>
            <a:r>
              <a:rPr lang="en-US" sz="2400" dirty="0" smtClean="0"/>
              <a:t>Example: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This will copy only the first 20 characters of the string constant. Therefore, string1 will be as follows in the memory: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27584" y="3790781"/>
            <a:ext cx="57606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char string1[20];</a:t>
            </a:r>
          </a:p>
          <a:p>
            <a:r>
              <a:rPr lang="en-US" sz="2000" dirty="0" err="1" smtClean="0">
                <a:solidFill>
                  <a:srgbClr val="0000FF"/>
                </a:solidFill>
              </a:rPr>
              <a:t>strncpy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(string1, “a very long test string</a:t>
            </a:r>
            <a:r>
              <a:rPr lang="en-US" sz="2000" dirty="0" smtClean="0">
                <a:solidFill>
                  <a:srgbClr val="0000FF"/>
                </a:solidFill>
              </a:rPr>
              <a:t>”, 20); 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269142"/>
              </p:ext>
            </p:extLst>
          </p:nvPr>
        </p:nvGraphicFramePr>
        <p:xfrm>
          <a:off x="492224" y="5877272"/>
          <a:ext cx="76801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79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10.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 assignment: </a:t>
            </a:r>
            <a:r>
              <a:rPr lang="en-US" sz="2800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str</a:t>
            </a:r>
            <a:r>
              <a:rPr lang="en-US" sz="2800" u="sng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n</a:t>
            </a:r>
            <a:r>
              <a:rPr lang="en-US" sz="2800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cpy</a:t>
            </a:r>
            <a:r>
              <a:rPr lang="en-US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 </a:t>
            </a:r>
            <a:r>
              <a:rPr lang="en-US" sz="28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</a:rPr>
              <a:t>(cont’d)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908720"/>
            <a:ext cx="7920880" cy="5832648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Note that the stored string is invalid because it does not contain the null character /0.</a:t>
            </a:r>
          </a:p>
          <a:p>
            <a:r>
              <a:rPr lang="en-US" sz="2400" dirty="0" smtClean="0"/>
              <a:t>In order to avoid this, </a:t>
            </a:r>
            <a:r>
              <a:rPr lang="en-US" sz="2400" i="1" dirty="0" smtClean="0"/>
              <a:t>n</a:t>
            </a:r>
            <a:r>
              <a:rPr lang="en-US" sz="2400" dirty="0" smtClean="0"/>
              <a:t> should be equal to </a:t>
            </a:r>
            <a:r>
              <a:rPr lang="en-US" sz="2400" i="1" dirty="0" smtClean="0"/>
              <a:t>(destination length – 1)</a:t>
            </a:r>
            <a:r>
              <a:rPr lang="en-US" sz="2400" dirty="0" smtClean="0"/>
              <a:t>, which is 19 in this example.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Note that </a:t>
            </a:r>
            <a:r>
              <a:rPr lang="en-US" sz="2000" dirty="0">
                <a:solidFill>
                  <a:srgbClr val="0000FF"/>
                </a:solidFill>
              </a:rPr>
              <a:t>string1[</a:t>
            </a:r>
            <a:r>
              <a:rPr lang="en-US" sz="2000" dirty="0">
                <a:solidFill>
                  <a:srgbClr val="FF0000"/>
                </a:solidFill>
              </a:rPr>
              <a:t>19</a:t>
            </a:r>
            <a:r>
              <a:rPr lang="en-US" sz="2000" dirty="0">
                <a:solidFill>
                  <a:srgbClr val="0000FF"/>
                </a:solidFill>
              </a:rPr>
              <a:t>] = ‘\0’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27584" y="3429000"/>
            <a:ext cx="57606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char string1[20];</a:t>
            </a:r>
          </a:p>
          <a:p>
            <a:r>
              <a:rPr lang="en-US" sz="2000" dirty="0" err="1" smtClean="0">
                <a:solidFill>
                  <a:srgbClr val="0000FF"/>
                </a:solidFill>
              </a:rPr>
              <a:t>strncpy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(string1, “a very long test string</a:t>
            </a:r>
            <a:r>
              <a:rPr lang="en-US" sz="2000" dirty="0" smtClean="0">
                <a:solidFill>
                  <a:srgbClr val="0000FF"/>
                </a:solidFill>
              </a:rPr>
              <a:t>”, </a:t>
            </a:r>
            <a:r>
              <a:rPr lang="en-US" sz="2000" dirty="0" smtClean="0">
                <a:solidFill>
                  <a:srgbClr val="FF0000"/>
                </a:solidFill>
              </a:rPr>
              <a:t>19</a:t>
            </a:r>
            <a:r>
              <a:rPr lang="en-US" sz="2000" dirty="0" smtClean="0">
                <a:solidFill>
                  <a:srgbClr val="0000FF"/>
                </a:solidFill>
              </a:rPr>
              <a:t>); 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083045"/>
              </p:ext>
            </p:extLst>
          </p:nvPr>
        </p:nvGraphicFramePr>
        <p:xfrm>
          <a:off x="251520" y="980728"/>
          <a:ext cx="76801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997956"/>
              </p:ext>
            </p:extLst>
          </p:nvPr>
        </p:nvGraphicFramePr>
        <p:xfrm>
          <a:off x="251520" y="4343504"/>
          <a:ext cx="76801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\0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6089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166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10.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Substring: </a:t>
            </a:r>
            <a:r>
              <a:rPr lang="en-US" sz="2800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strncpy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692696"/>
            <a:ext cx="7920880" cy="60486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Consider the following code segment:</a:t>
            </a:r>
            <a:endParaRPr lang="en-US" sz="2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51520" y="1124744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char </a:t>
            </a:r>
            <a:r>
              <a:rPr lang="en-US" sz="2000" dirty="0" smtClean="0">
                <a:solidFill>
                  <a:srgbClr val="0000FF"/>
                </a:solidFill>
              </a:rPr>
              <a:t>result1[10], s1[15] = “Sep. 18, 2014”;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err="1" smtClean="0">
                <a:solidFill>
                  <a:srgbClr val="0000FF"/>
                </a:solidFill>
              </a:rPr>
              <a:t>strncpy</a:t>
            </a:r>
            <a:r>
              <a:rPr lang="en-US" sz="2000" dirty="0" smtClean="0">
                <a:solidFill>
                  <a:srgbClr val="0000FF"/>
                </a:solidFill>
              </a:rPr>
              <a:t> (result1, s1, 9); 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14470"/>
              </p:ext>
            </p:extLst>
          </p:nvPr>
        </p:nvGraphicFramePr>
        <p:xfrm>
          <a:off x="395536" y="2204864"/>
          <a:ext cx="576013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\0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gridSpan="15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432092"/>
              </p:ext>
            </p:extLst>
          </p:nvPr>
        </p:nvGraphicFramePr>
        <p:xfrm>
          <a:off x="395536" y="3501008"/>
          <a:ext cx="384009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\0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result1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51520" y="4737338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char </a:t>
            </a:r>
            <a:r>
              <a:rPr lang="en-US" sz="2000" dirty="0" smtClean="0">
                <a:solidFill>
                  <a:srgbClr val="0000FF"/>
                </a:solidFill>
              </a:rPr>
              <a:t>result2[10], s1[15] = “Sep. 18, 2014”;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err="1" smtClean="0">
                <a:solidFill>
                  <a:srgbClr val="0000FF"/>
                </a:solidFill>
              </a:rPr>
              <a:t>strncpy</a:t>
            </a:r>
            <a:r>
              <a:rPr lang="en-US" sz="2000" dirty="0" smtClean="0">
                <a:solidFill>
                  <a:srgbClr val="0000FF"/>
                </a:solidFill>
              </a:rPr>
              <a:t> (result2, </a:t>
            </a:r>
            <a:r>
              <a:rPr lang="en-US" sz="2000" dirty="0" smtClean="0">
                <a:solidFill>
                  <a:srgbClr val="FF0000"/>
                </a:solidFill>
              </a:rPr>
              <a:t>&amp;</a:t>
            </a:r>
            <a:r>
              <a:rPr lang="en-US" sz="2000" dirty="0" smtClean="0">
                <a:solidFill>
                  <a:srgbClr val="0000FF"/>
                </a:solidFill>
              </a:rPr>
              <a:t>s1[5], 2)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5364088" y="1124744"/>
            <a:ext cx="36004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Copies 9 characters from s1 to result1 starting from s1[0]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64088" y="4797152"/>
            <a:ext cx="36004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Copies 2 characters from s1 to result2 starting from s1[5]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002703"/>
              </p:ext>
            </p:extLst>
          </p:nvPr>
        </p:nvGraphicFramePr>
        <p:xfrm>
          <a:off x="395536" y="5589240"/>
          <a:ext cx="384009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  <a:gridCol w="3840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\0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result2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51520" y="1832630"/>
            <a:ext cx="4968552" cy="30022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strncpy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(result1, </a:t>
            </a:r>
            <a:r>
              <a:rPr lang="en-US" dirty="0" smtClean="0">
                <a:solidFill>
                  <a:srgbClr val="00B050"/>
                </a:solidFill>
              </a:rPr>
              <a:t>&amp;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s1[0], 9);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>
                <a:solidFill>
                  <a:srgbClr val="24B5A1"/>
                </a:solidFill>
                <a:latin typeface="Arial"/>
              </a:rPr>
              <a:t>1.</a:t>
            </a:r>
            <a:r>
              <a:rPr lang="en-US" dirty="0" smtClean="0"/>
              <a:t> </a:t>
            </a:r>
            <a:r>
              <a:rPr lang="en-US" sz="2800" dirty="0">
                <a:solidFill>
                  <a:srgbClr val="3380E6"/>
                </a:solidFill>
                <a:latin typeface="Arial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643192" cy="5547016"/>
          </a:xfrm>
        </p:spPr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i="1" dirty="0" smtClean="0"/>
              <a:t>string </a:t>
            </a:r>
            <a:r>
              <a:rPr lang="en-US" dirty="0" smtClean="0"/>
              <a:t>is a grouping of characters; i.e. words or phrases.</a:t>
            </a:r>
          </a:p>
          <a:p>
            <a:pPr algn="just"/>
            <a:r>
              <a:rPr lang="en-US" dirty="0" smtClean="0"/>
              <a:t>We have already used </a:t>
            </a:r>
            <a:r>
              <a:rPr lang="en-US" i="1" dirty="0" smtClean="0"/>
              <a:t>strings constants </a:t>
            </a:r>
            <a:r>
              <a:rPr lang="en-US" dirty="0" smtClean="0"/>
              <a:t>extensively in </a:t>
            </a:r>
            <a:r>
              <a:rPr lang="en-US" sz="2400" dirty="0" err="1" smtClean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dirty="0" smtClean="0"/>
              <a:t> and </a:t>
            </a:r>
            <a:r>
              <a:rPr lang="en-US" sz="2400" dirty="0" err="1" smtClean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scanf</a:t>
            </a:r>
            <a:r>
              <a:rPr lang="en-US" dirty="0" smtClean="0"/>
              <a:t> statements.</a:t>
            </a:r>
          </a:p>
          <a:p>
            <a:pPr algn="just"/>
            <a:r>
              <a:rPr lang="en-US" dirty="0" smtClean="0"/>
              <a:t>For example: </a:t>
            </a:r>
          </a:p>
          <a:p>
            <a:pPr marL="0" indent="0" algn="ctr">
              <a:buNone/>
            </a:pPr>
            <a:r>
              <a:rPr lang="en-US" sz="24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sz="24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(“Average = %f”, </a:t>
            </a:r>
            <a:r>
              <a:rPr lang="en-US" sz="24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avg</a:t>
            </a:r>
            <a:r>
              <a:rPr lang="en-US" sz="24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);</a:t>
            </a:r>
          </a:p>
          <a:p>
            <a:pPr algn="just"/>
            <a:r>
              <a:rPr lang="en-US" dirty="0" smtClean="0"/>
              <a:t>The first argument </a:t>
            </a:r>
            <a:r>
              <a:rPr lang="en-US" dirty="0" smtClean="0">
                <a:solidFill>
                  <a:srgbClr val="0000FF"/>
                </a:solidFill>
              </a:rPr>
              <a:t>“Average = %f”</a:t>
            </a:r>
            <a:r>
              <a:rPr lang="en-US" dirty="0" smtClean="0"/>
              <a:t> is a string constant. It consists of 12 characters.</a:t>
            </a:r>
          </a:p>
          <a:p>
            <a:pPr algn="just"/>
            <a:r>
              <a:rPr lang="en-US" dirty="0" smtClean="0"/>
              <a:t>Note that the blanks are considered in the string length.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2452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2.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 constants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643192" cy="5547016"/>
          </a:xfrm>
        </p:spPr>
        <p:txBody>
          <a:bodyPr/>
          <a:lstStyle/>
          <a:p>
            <a:pPr algn="just"/>
            <a:r>
              <a:rPr lang="en-US" dirty="0" smtClean="0"/>
              <a:t>A string constant can be associated with #define.</a:t>
            </a:r>
          </a:p>
          <a:p>
            <a:pPr algn="just"/>
            <a:r>
              <a:rPr lang="en-US" dirty="0" smtClean="0"/>
              <a:t>Example: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#define INV_INPUT    “Invalid Input Data”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#define INSUFF_DATA   “Insufficient Data”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9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>
                <a:solidFill>
                  <a:srgbClr val="24B5A1"/>
                </a:solidFill>
                <a:latin typeface="Arial"/>
              </a:rPr>
              <a:t>3</a:t>
            </a: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Strings declaration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643192" cy="5547016"/>
          </a:xfrm>
        </p:spPr>
        <p:txBody>
          <a:bodyPr/>
          <a:lstStyle/>
          <a:p>
            <a:pPr algn="just"/>
            <a:r>
              <a:rPr lang="en-US" dirty="0" smtClean="0"/>
              <a:t>Consider the following statement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char   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string_var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[30];</a:t>
            </a:r>
          </a:p>
          <a:p>
            <a:pPr algn="just"/>
            <a:r>
              <a:rPr lang="en-US" dirty="0" smtClean="0"/>
              <a:t>The previous statement declares a variable named 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string_var</a:t>
            </a:r>
            <a:r>
              <a:rPr lang="en-US" dirty="0" smtClean="0"/>
              <a:t>. Its type is </a:t>
            </a:r>
            <a:r>
              <a:rPr lang="en-US" i="1" dirty="0" smtClean="0"/>
              <a:t>char with length 30</a:t>
            </a:r>
            <a:r>
              <a:rPr lang="en-US" dirty="0" smtClean="0"/>
              <a:t>: i.e. </a:t>
            </a:r>
            <a:r>
              <a:rPr lang="en-US" u="sng" dirty="0" smtClean="0"/>
              <a:t>a string consisting of 30 characters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44393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4.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Strings initialization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643192" cy="568863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Consider the following statement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char   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[20] = “Initial Value”;</a:t>
            </a:r>
          </a:p>
          <a:p>
            <a:pPr algn="just"/>
            <a:r>
              <a:rPr lang="en-US" dirty="0" smtClean="0"/>
              <a:t>The previous statement initializes a string variable named 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</a:t>
            </a:r>
            <a:r>
              <a:rPr lang="en-US" dirty="0" smtClean="0"/>
              <a:t>. The value given is “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Initial Value</a:t>
            </a:r>
            <a:r>
              <a:rPr lang="en-US" dirty="0" smtClean="0"/>
              <a:t>”.</a:t>
            </a:r>
          </a:p>
          <a:p>
            <a:pPr algn="just"/>
            <a:r>
              <a:rPr lang="en-US" dirty="0" smtClean="0"/>
              <a:t>Let us look to 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</a:t>
            </a:r>
            <a:r>
              <a:rPr lang="en-US" dirty="0" smtClean="0"/>
              <a:t> in memory after this declaration and initialization: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Note that the first letter is positioned at 0 and the last one at position 19.</a:t>
            </a:r>
          </a:p>
          <a:p>
            <a:pPr algn="just"/>
            <a:r>
              <a:rPr lang="en-US" dirty="0" smtClean="0"/>
              <a:t>Position 13, 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\0</a:t>
            </a:r>
            <a:r>
              <a:rPr lang="en-US" dirty="0" smtClean="0"/>
              <a:t>, read as </a:t>
            </a:r>
            <a:r>
              <a:rPr lang="en-US" u="sng" dirty="0" smtClean="0"/>
              <a:t>the null character</a:t>
            </a:r>
            <a:r>
              <a:rPr lang="en-US" dirty="0" smtClean="0"/>
              <a:t> marks the end of the string.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344591"/>
              </p:ext>
            </p:extLst>
          </p:nvPr>
        </p:nvGraphicFramePr>
        <p:xfrm>
          <a:off x="323528" y="3933056"/>
          <a:ext cx="84249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479127"/>
                <a:gridCol w="490445"/>
                <a:gridCol w="432048"/>
                <a:gridCol w="432048"/>
                <a:gridCol w="576064"/>
                <a:gridCol w="504056"/>
                <a:gridCol w="432048"/>
                <a:gridCol w="504056"/>
                <a:gridCol w="504056"/>
                <a:gridCol w="4320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4293096"/>
            <a:ext cx="360040" cy="36004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64088" y="3942814"/>
            <a:ext cx="432048" cy="350282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21062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4.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Strings initialization </a:t>
            </a:r>
            <a:r>
              <a:rPr lang="en-US" sz="28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</a:rPr>
              <a:t>(cont’d)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643192" cy="5547016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null character is counted within the string length. It gives to a string the flexibility to have a variable length.</a:t>
            </a:r>
          </a:p>
          <a:p>
            <a:pPr algn="just"/>
            <a:r>
              <a:rPr lang="en-US" dirty="0" smtClean="0"/>
              <a:t>Therefore, the minimum size of 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</a:t>
            </a:r>
            <a:r>
              <a:rPr lang="en-US" dirty="0" smtClean="0"/>
              <a:t> is </a:t>
            </a:r>
            <a:r>
              <a:rPr lang="en-US" dirty="0" smtClean="0"/>
              <a:t>1</a:t>
            </a:r>
            <a:r>
              <a:rPr lang="en-US" dirty="0"/>
              <a:t> </a:t>
            </a:r>
            <a:r>
              <a:rPr lang="en-US" dirty="0" smtClean="0"/>
              <a:t>(subscript </a:t>
            </a:r>
            <a:r>
              <a:rPr lang="en-US" dirty="0"/>
              <a:t>0). The maximum length is </a:t>
            </a:r>
            <a:r>
              <a:rPr lang="en-US" dirty="0" smtClean="0"/>
              <a:t>20 </a:t>
            </a:r>
            <a:r>
              <a:rPr lang="en-US" dirty="0"/>
              <a:t>(subscript </a:t>
            </a:r>
            <a:r>
              <a:rPr lang="en-US" dirty="0" smtClean="0"/>
              <a:t>19).</a:t>
            </a:r>
            <a:endParaRPr lang="en-US" dirty="0" smtClean="0"/>
          </a:p>
          <a:p>
            <a:pPr algn="just"/>
            <a:r>
              <a:rPr lang="en-US" dirty="0" smtClean="0"/>
              <a:t>All C’s string-handling functions simply ignore whatever is stored in the cells following the null character </a:t>
            </a:r>
            <a:r>
              <a:rPr lang="en-US" dirty="0" smtClean="0">
                <a:solidFill>
                  <a:srgbClr val="0000FF"/>
                </a:solidFill>
              </a:rPr>
              <a:t>\0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018477"/>
              </p:ext>
            </p:extLst>
          </p:nvPr>
        </p:nvGraphicFramePr>
        <p:xfrm>
          <a:off x="323528" y="980728"/>
          <a:ext cx="84249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479127"/>
                <a:gridCol w="490445"/>
                <a:gridCol w="432048"/>
                <a:gridCol w="432048"/>
                <a:gridCol w="576064"/>
                <a:gridCol w="504056"/>
                <a:gridCol w="432048"/>
                <a:gridCol w="504056"/>
                <a:gridCol w="504056"/>
                <a:gridCol w="4320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1340768"/>
            <a:ext cx="360040" cy="36004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64088" y="990486"/>
            <a:ext cx="432048" cy="350282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0418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4.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Strings initialization </a:t>
            </a:r>
            <a:r>
              <a:rPr lang="en-US" sz="28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/>
              </a:rPr>
              <a:t>(cont’d)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643192" cy="5547016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null character is counted within the string length. It gives to a string the flexibility to have a variable length.</a:t>
            </a:r>
          </a:p>
          <a:p>
            <a:pPr algn="just"/>
            <a:r>
              <a:rPr lang="en-US" dirty="0" smtClean="0"/>
              <a:t>Therefore, the minimum size of 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</a:t>
            </a:r>
            <a:r>
              <a:rPr lang="en-US" dirty="0" smtClean="0"/>
              <a:t> is 0. The maximum length is 20.</a:t>
            </a:r>
          </a:p>
          <a:p>
            <a:pPr algn="just"/>
            <a:r>
              <a:rPr lang="en-US" dirty="0" smtClean="0"/>
              <a:t>All C’s string-handling functions simply ignore whatever is stored in the cells following the null character </a:t>
            </a:r>
            <a:r>
              <a:rPr lang="en-US" dirty="0" smtClean="0">
                <a:solidFill>
                  <a:srgbClr val="0000FF"/>
                </a:solidFill>
              </a:rPr>
              <a:t>\0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368703"/>
              </p:ext>
            </p:extLst>
          </p:nvPr>
        </p:nvGraphicFramePr>
        <p:xfrm>
          <a:off x="323528" y="980728"/>
          <a:ext cx="84249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363894"/>
                <a:gridCol w="479127"/>
                <a:gridCol w="490445"/>
                <a:gridCol w="432048"/>
                <a:gridCol w="432048"/>
                <a:gridCol w="576064"/>
                <a:gridCol w="504056"/>
                <a:gridCol w="432048"/>
                <a:gridCol w="504056"/>
                <a:gridCol w="504056"/>
                <a:gridCol w="4320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1340768"/>
            <a:ext cx="360040" cy="36004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16416" y="990486"/>
            <a:ext cx="432048" cy="350282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1233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>
                <a:solidFill>
                  <a:srgbClr val="24B5A1"/>
                </a:solidFill>
                <a:latin typeface="Arial"/>
              </a:rPr>
              <a:t>5</a:t>
            </a: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Strings with </a:t>
            </a:r>
            <a:r>
              <a:rPr lang="en-US" sz="2800" b="1" cap="none" dirty="0" err="1" smtClean="0">
                <a:solidFill>
                  <a:srgbClr val="3380E6"/>
                </a:solidFill>
                <a:latin typeface="Arial"/>
              </a:rPr>
              <a:t>printf</a:t>
            </a:r>
            <a:endParaRPr lang="en-US" sz="2800" b="1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643192" cy="5760640"/>
          </a:xfrm>
        </p:spPr>
        <p:txBody>
          <a:bodyPr/>
          <a:lstStyle/>
          <a:p>
            <a:pPr algn="just"/>
            <a:r>
              <a:rPr lang="en-US" dirty="0" smtClean="0"/>
              <a:t>Use the conversion </a:t>
            </a:r>
            <a:r>
              <a:rPr lang="en-US" dirty="0" err="1" smtClean="0"/>
              <a:t>specifier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%s</a:t>
            </a:r>
            <a:r>
              <a:rPr lang="en-US" dirty="0" smtClean="0"/>
              <a:t> to handle string variables in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Example:</a:t>
            </a:r>
          </a:p>
          <a:p>
            <a:pPr marL="0" indent="0" algn="ctr"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(“Topics: %s \n”, 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str_var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);</a:t>
            </a:r>
          </a:p>
          <a:p>
            <a:pPr algn="just"/>
            <a:r>
              <a:rPr lang="en-US" dirty="0" smtClean="0"/>
              <a:t>The characters of the string are printed until a </a:t>
            </a:r>
            <a:r>
              <a:rPr lang="en-US" b="1" dirty="0" smtClean="0"/>
              <a:t>terminating null character </a:t>
            </a:r>
            <a:r>
              <a:rPr lang="en-US" dirty="0" smtClean="0"/>
              <a:t>is encountered.</a:t>
            </a:r>
          </a:p>
          <a:p>
            <a:pPr algn="just"/>
            <a:r>
              <a:rPr lang="en-US" dirty="0" smtClean="0"/>
              <a:t>Example:</a:t>
            </a:r>
          </a:p>
          <a:p>
            <a:pPr marL="292608" lvl="1" indent="0" algn="just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endParaRPr lang="en-US" sz="2000" dirty="0">
              <a:solidFill>
                <a:srgbClr val="FF0000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180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>
                <a:solidFill>
                  <a:srgbClr val="24B5A1"/>
                </a:solidFill>
                <a:latin typeface="Arial"/>
              </a:rPr>
              <a:t>5</a:t>
            </a: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Strings with </a:t>
            </a:r>
            <a:r>
              <a:rPr lang="en-US" sz="2800" b="1" cap="none" dirty="0" err="1" smtClean="0">
                <a:solidFill>
                  <a:srgbClr val="3380E6"/>
                </a:solidFill>
                <a:latin typeface="Arial"/>
              </a:rPr>
              <a:t>printf</a:t>
            </a:r>
            <a:endParaRPr lang="en-US" sz="2800" b="1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364" y="1268760"/>
            <a:ext cx="7643192" cy="576064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default of the output is </a:t>
            </a:r>
            <a:r>
              <a:rPr lang="en-US" b="1" dirty="0" smtClean="0"/>
              <a:t>“right-justified”. </a:t>
            </a:r>
            <a:r>
              <a:rPr lang="en-US" dirty="0" smtClean="0"/>
              <a:t>Placing a </a:t>
            </a:r>
            <a:r>
              <a:rPr lang="en-US" b="1" dirty="0" smtClean="0"/>
              <a:t>minus</a:t>
            </a:r>
            <a:r>
              <a:rPr lang="en-US" dirty="0" smtClean="0"/>
              <a:t> sign causes the output to be </a:t>
            </a:r>
            <a:r>
              <a:rPr lang="en-US" b="1" dirty="0" smtClean="0"/>
              <a:t>“left-justified”. </a:t>
            </a:r>
            <a:r>
              <a:rPr lang="en-US" dirty="0" smtClean="0"/>
              <a:t>A number before s specifies the number of columns in which the string is to be displayed.</a:t>
            </a:r>
          </a:p>
          <a:p>
            <a:pPr algn="just"/>
            <a:r>
              <a:rPr lang="en-US" dirty="0" smtClean="0"/>
              <a:t>Example:</a:t>
            </a:r>
          </a:p>
          <a:p>
            <a:pPr marL="292608" lvl="1" indent="0" algn="just">
              <a:buNone/>
            </a:pP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char writer[20] = “Ahmad 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Ragab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”; </a:t>
            </a:r>
            <a:r>
              <a:rPr lang="en-US" sz="14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//11 chars</a:t>
            </a:r>
          </a:p>
          <a:p>
            <a:pPr marL="292608" lvl="1" indent="0" algn="just"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(“Mr. %-20s \n”, writer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);</a:t>
            </a:r>
          </a:p>
          <a:p>
            <a:pPr marL="292608" lvl="1" indent="0" algn="just">
              <a:buNone/>
            </a:pPr>
            <a:r>
              <a:rPr lang="en-US" sz="2000" dirty="0" smtClean="0">
                <a:solidFill>
                  <a:schemeClr val="tx1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Outputs:</a:t>
            </a:r>
          </a:p>
          <a:p>
            <a:pPr marL="292608" lvl="1" indent="0" algn="just"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Mr</a:t>
            </a:r>
            <a:r>
              <a:rPr lang="en-US" sz="2000" dirty="0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.~</a:t>
            </a:r>
            <a:r>
              <a:rPr lang="en-US" sz="2000" dirty="0" err="1" smtClean="0">
                <a:solidFill>
                  <a:srgbClr val="0000FF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Ahmad~Ragab</a:t>
            </a:r>
            <a:r>
              <a:rPr lang="en-US" sz="2000" dirty="0" smtClean="0">
                <a:solidFill>
                  <a:srgbClr val="FF0000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~~~~~~~~~</a:t>
            </a:r>
            <a:endParaRPr lang="en-US" sz="2000" dirty="0">
              <a:solidFill>
                <a:srgbClr val="FF0000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Soha S. Zaghloul	updated by Rasha  ALEidan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93A3-F34A-40BA-ABCB-D1C8F63698D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574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687</TotalTime>
  <Words>1722</Words>
  <Application>Microsoft Office PowerPoint</Application>
  <PresentationFormat>On-screen Show (4:3)</PresentationFormat>
  <Paragraphs>504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NewsPrint</vt:lpstr>
      <vt:lpstr>Strings</vt:lpstr>
      <vt:lpstr>1. introduction</vt:lpstr>
      <vt:lpstr>2. String constants</vt:lpstr>
      <vt:lpstr>3. Strings declaration</vt:lpstr>
      <vt:lpstr>4. Strings initialization</vt:lpstr>
      <vt:lpstr>4. Strings initialization (cont’d)</vt:lpstr>
      <vt:lpstr>4. Strings initialization (cont’d)</vt:lpstr>
      <vt:lpstr>5. Strings with printf</vt:lpstr>
      <vt:lpstr>5. Strings with printf</vt:lpstr>
      <vt:lpstr>6. Strings with scanf</vt:lpstr>
      <vt:lpstr>7. Strings with printf and scanf - Example</vt:lpstr>
      <vt:lpstr>8. Example Output</vt:lpstr>
      <vt:lpstr>9. String library functions</vt:lpstr>
      <vt:lpstr>10. String assignment: strcpy</vt:lpstr>
      <vt:lpstr>10. String assignment: strncpy</vt:lpstr>
      <vt:lpstr>10. String assignment: strncpy (cont’d)</vt:lpstr>
      <vt:lpstr>10. Substring: strncpy</vt:lpstr>
    </vt:vector>
  </TitlesOfParts>
  <Company>ksu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selection statements</dc:title>
  <dc:creator>lab</dc:creator>
  <cp:lastModifiedBy>User</cp:lastModifiedBy>
  <cp:revision>42</cp:revision>
  <dcterms:created xsi:type="dcterms:W3CDTF">2014-09-15T06:51:16Z</dcterms:created>
  <dcterms:modified xsi:type="dcterms:W3CDTF">2015-02-17T06:08:29Z</dcterms:modified>
</cp:coreProperties>
</file>