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68" r:id="rId4"/>
    <p:sldId id="300" r:id="rId5"/>
    <p:sldId id="301" r:id="rId6"/>
    <p:sldId id="302" r:id="rId7"/>
    <p:sldId id="303" r:id="rId8"/>
    <p:sldId id="304" r:id="rId9"/>
    <p:sldId id="310" r:id="rId10"/>
    <p:sldId id="306" r:id="rId11"/>
    <p:sldId id="307" r:id="rId12"/>
    <p:sldId id="308" r:id="rId13"/>
    <p:sldId id="309" r:id="rId14"/>
    <p:sldId id="269" r:id="rId15"/>
    <p:sldId id="270" r:id="rId16"/>
    <p:sldId id="271" r:id="rId17"/>
    <p:sldId id="272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4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0AAA-BECB-4E47-A135-E0E42C87CA9C}" type="datetime1">
              <a:rPr lang="en-US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0F5E-8481-4429-9973-1A0D42B1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723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976664" cy="2868168"/>
          </a:xfrm>
        </p:spPr>
        <p:txBody>
          <a:bodyPr/>
          <a:lstStyle/>
          <a:p>
            <a:r>
              <a:rPr lang="en-US" dirty="0" smtClean="0"/>
              <a:t>Input/ output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Scanf</a:t>
            </a:r>
            <a:r>
              <a:rPr lang="en-US" dirty="0" smtClean="0"/>
              <a:t> &amp;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43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7239000" cy="4846320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</a:t>
            </a:r>
            <a:r>
              <a:rPr lang="en-US" sz="2000" b="1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sz="2000" b="1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in Program Output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</a:rPr>
              <a:t>field width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is the number of columns to use for the display of the value.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Add a number between % and d in the </a:t>
            </a:r>
            <a:r>
              <a:rPr lang="en-US" sz="2300" dirty="0" err="1" smtClean="0">
                <a:solidFill>
                  <a:srgbClr val="000000"/>
                </a:solidFill>
                <a:latin typeface="Times New Roman" pitchFamily="18" charset="0"/>
              </a:rPr>
              <a:t>printf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format string to specify the field width.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 minus sign before the field width justifies the output to the left.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>
                <a:solidFill>
                  <a:srgbClr val="0000CC"/>
                </a:solidFill>
                <a:latin typeface="Lucida Console" pitchFamily="49" charset="0"/>
              </a:rPr>
              <a:t>printf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(“Results: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3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meters =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4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ft.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2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in. \n”, meters, feet, inches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Outputs: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 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Results:~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~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21~meters~=~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~~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68~ft.~11~in.</a:t>
            </a:r>
            <a:endParaRPr lang="en-US" sz="1800" dirty="0">
              <a:solidFill>
                <a:srgbClr val="0000CC"/>
              </a:solidFill>
              <a:latin typeface="Lucida Console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~ denotes a space. The spaces specified by the field width are in red (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</a:rPr>
              <a:t>~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). Blue spaces are caused by the format string of </a:t>
            </a:r>
            <a:r>
              <a:rPr lang="en-US" sz="2300" dirty="0" err="1" smtClean="0">
                <a:solidFill>
                  <a:srgbClr val="000000"/>
                </a:solidFill>
                <a:latin typeface="Times New Roman" pitchFamily="18" charset="0"/>
              </a:rPr>
              <a:t>printf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negative numbers, the minus sign is included in the count of the digits displayed.</a:t>
            </a: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797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>
              <a:lnSpc>
                <a:spcPct val="80000"/>
              </a:lnSpc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b="1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following table displays numbers with different placeholders: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7907919"/>
              </p:ext>
            </p:extLst>
          </p:nvPr>
        </p:nvGraphicFramePr>
        <p:xfrm>
          <a:off x="1115616" y="270892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%4d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%4d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%-5d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%-5d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-234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9498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dirty="0" smtClean="0">
                <a:solidFill>
                  <a:srgbClr val="000000"/>
                </a:solidFill>
                <a:latin typeface="Lucida Fax" panose="02060602050505020204" pitchFamily="18" charset="0"/>
              </a:rPr>
              <a:t>double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double numbers, we need to specify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field width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number of decimal places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desired.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field width should be large enough to accommodate all digits before and after the decimal point.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So, the form of the format placeholder is </a:t>
            </a:r>
            <a:r>
              <a:rPr lang="en-US" sz="2000" dirty="0" smtClean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rPr>
              <a:t>%</a:t>
            </a:r>
            <a:r>
              <a:rPr lang="en-US" sz="2000" dirty="0" err="1" smtClean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rPr>
              <a:t>n.mf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where n is a number representing the total field width, and m is the desired number of decimal places.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example, if x is a variable of type double, whose value is between -99.99 and 999.99; then, we could use the placeholder %6.2f to display an accuracy of x of two decimal places.</a:t>
            </a: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1681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dirty="0" smtClean="0">
                <a:solidFill>
                  <a:srgbClr val="000000"/>
                </a:solidFill>
                <a:latin typeface="Lucida Fax" panose="02060602050505020204" pitchFamily="18" charset="0"/>
              </a:rPr>
              <a:t>double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following table displays x using format string placeholder %6.2f for different values of x:</a:t>
            </a:r>
          </a:p>
          <a:p>
            <a:pPr marL="109537" indent="0">
              <a:lnSpc>
                <a:spcPct val="80000"/>
              </a:lnSpc>
              <a:buNone/>
              <a:defRPr/>
            </a:pPr>
            <a:endParaRPr lang="en-US" sz="2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226415"/>
              </p:ext>
            </p:extLst>
          </p:nvPr>
        </p:nvGraphicFramePr>
        <p:xfrm>
          <a:off x="1115616" y="27089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Displayed 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-99.42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-99.42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-9.536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-9.54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-25.554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99.999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999.4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1685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small" dirty="0" err="1" smtClean="0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is used to read values from user.</a:t>
            </a:r>
          </a:p>
          <a:p>
            <a:pPr marL="109537" indent="0"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scanf</a:t>
            </a:r>
            <a:r>
              <a:rPr lang="en-US" sz="2400" dirty="0" smtClean="0"/>
              <a:t>()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 is used to read character, string, numeric data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keyboard.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SYNTAX</a:t>
            </a:r>
            <a:endParaRPr lang="en-US" sz="25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"%format </a:t>
            </a:r>
            <a:r>
              <a:rPr lang="en-US" sz="1900" b="1" dirty="0" err="1" smtClean="0">
                <a:solidFill>
                  <a:srgbClr val="128AFF"/>
                </a:solidFill>
                <a:latin typeface="Lucida Console" pitchFamily="49" charset="0"/>
              </a:rPr>
              <a:t>specifier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&amp;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variable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); </a:t>
            </a:r>
            <a:endParaRPr lang="en-US" sz="2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defRPr/>
            </a:pPr>
            <a:endParaRPr lang="en-US" sz="2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Each data type have different format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to be used in reading it.</a:t>
            </a:r>
            <a:endParaRPr lang="en-US" sz="1900" dirty="0" smtClean="0">
              <a:solidFill>
                <a:srgbClr val="000000"/>
              </a:solidFill>
              <a:latin typeface="Lucida Console" pitchFamily="49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050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FUNCTION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EX: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"%d"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&amp;integer1 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); </a:t>
            </a:r>
            <a:endParaRPr lang="en-US" sz="25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has two arguments, </a:t>
            </a:r>
            <a:r>
              <a:rPr lang="en-US" altLang="en-US" sz="2500" dirty="0" smtClean="0">
                <a:solidFill>
                  <a:srgbClr val="FF0000"/>
                </a:solidFill>
                <a:latin typeface="Lucida Console" pitchFamily="49" charset="0"/>
              </a:rPr>
              <a:t>"%d"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dirty="0" smtClean="0">
                <a:solidFill>
                  <a:srgbClr val="FF0000"/>
                </a:solidFill>
                <a:latin typeface="Lucida Console" pitchFamily="49" charset="0"/>
              </a:rPr>
              <a:t>&amp;integer1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first,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format control string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indicates the type of data that should be input by the user.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%d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conversion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</a:rPr>
              <a:t>specifier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indicates that the data should be an integer (the letter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d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stands for “decimal integer”).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this context is treated by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(and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as we’ll see) as a special character that begins a conversion </a:t>
            </a: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second argument of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begins with an ampersand (&amp;)—called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address operator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C—followed by the variable name.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320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&amp;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when combined with the variable name, tells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location (or address) in memory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at which the variable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is stored.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computer then stores the value that the user enters for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at that location.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Therefore,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remember to precede each variable in every call to </a:t>
            </a:r>
            <a:r>
              <a:rPr lang="en-US" altLang="en-US" sz="2400" i="1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with an ampersand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20145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When the computer executes the preceding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, it waits for the user to enter a value for variable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The user responds by typing an integer, then pressing the </a:t>
            </a:r>
            <a:r>
              <a:rPr lang="en-US" altLang="en-US" sz="2500" i="1" smtClean="0">
                <a:solidFill>
                  <a:srgbClr val="0000FF"/>
                </a:solidFill>
                <a:latin typeface="Times New Roman" pitchFamily="18" charset="0"/>
              </a:rPr>
              <a:t>Enter</a:t>
            </a:r>
            <a:r>
              <a:rPr lang="en-US" altLang="en-US" sz="2500" smtClean="0">
                <a:solidFill>
                  <a:srgbClr val="0000FF"/>
                </a:solidFill>
                <a:latin typeface="Times New Roman" pitchFamily="18" charset="0"/>
              </a:rPr>
              <a:t> key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to send the number to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The computer then assigns this number, or value, to the variable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Any subsequent references to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in this program will use this same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Functions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facilitate interaction between the user and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Because this interaction resembles a dialogue, it’s often called</a:t>
            </a:r>
            <a:r>
              <a:rPr lang="en-US" altLang="en-US" sz="2500" smtClean="0">
                <a:solidFill>
                  <a:srgbClr val="0000FF"/>
                </a:solidFill>
                <a:latin typeface="Times New Roman" pitchFamily="18" charset="0"/>
              </a:rPr>
              <a:t> interactive computing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41614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" descr="chtp7_02_Page_2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836327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smtClean="0">
                <a:solidFill>
                  <a:srgbClr val="3380E6"/>
                </a:solidFill>
                <a:latin typeface="Arial"/>
              </a:rPr>
              <a:t>scanf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3799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Display information</a:t>
            </a:r>
            <a:endParaRPr lang="en-US" dirty="0"/>
          </a:p>
        </p:txBody>
      </p:sp>
      <p:grpSp>
        <p:nvGrpSpPr>
          <p:cNvPr id="4" name="Group 4"/>
          <p:cNvGrpSpPr>
            <a:grpSpLocks noGrp="1"/>
          </p:cNvGrpSpPr>
          <p:nvPr>
            <p:ph type="body" idx="1"/>
          </p:nvPr>
        </p:nvGrpSpPr>
        <p:grpSpPr bwMode="auto">
          <a:xfrm>
            <a:off x="457200" y="1609725"/>
            <a:ext cx="7239000" cy="2676531"/>
            <a:chOff x="244" y="1718"/>
            <a:chExt cx="5288" cy="144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7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71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Keyboard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mouse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84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dirty="0" smtClean="0">
                  <a:latin typeface="Arial" charset="0"/>
                </a:rPr>
                <a:t>Screen</a:t>
              </a:r>
            </a:p>
            <a:p>
              <a:r>
                <a:rPr lang="en-US" altLang="en-US" sz="2400" b="1" dirty="0" smtClean="0">
                  <a:latin typeface="Arial" charset="0"/>
                </a:rPr>
                <a:t>printer</a:t>
              </a:r>
              <a:endParaRPr lang="en-US" altLang="en-US" sz="2400" b="1" dirty="0">
                <a:latin typeface="Arial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Processing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i="1" dirty="0">
                  <a:latin typeface="Arial" charset="0"/>
                </a:rPr>
                <a:t>input data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output data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14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6" name="Text Placeholder 2"/>
          <p:cNvSpPr txBox="1">
            <a:spLocks/>
          </p:cNvSpPr>
          <p:nvPr/>
        </p:nvSpPr>
        <p:spPr>
          <a:xfrm>
            <a:off x="457200" y="4500570"/>
            <a:ext cx="7239000" cy="195516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We  use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is an inbuilt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library functions in 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available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 library by default.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function is declared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have to include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file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use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library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57884" y="1571612"/>
            <a:ext cx="2000264" cy="271464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Display information</a:t>
            </a:r>
            <a:endParaRPr lang="en-US" sz="27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Note: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 language is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case sensitive. For example,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() is different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().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All characters in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be in lower case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() is used in two cases:</a:t>
            </a:r>
          </a:p>
          <a:p>
            <a:pPr lvl="1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Prompting Messages</a:t>
            </a:r>
          </a:p>
          <a:p>
            <a:pPr lvl="1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Formatted output</a:t>
            </a:r>
          </a:p>
          <a:p>
            <a:endParaRPr lang="en-US" sz="2400" b="1" dirty="0" smtClean="0"/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US" sz="25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5129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2.3.1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pROMPT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MESSAGES</a:t>
            </a:r>
            <a:endParaRPr lang="en-US" sz="27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fontScale="92500"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Prompting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Messages</a:t>
            </a:r>
          </a:p>
          <a:p>
            <a:pPr marL="109537" indent="0"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They are messages that tells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the user to take a specific action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09537" indent="0">
              <a:buFont typeface="Courier New" pitchFamily="49" charset="0"/>
              <a:buChar char="o"/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Write any message you want to display on the screen between the parentheses in </a:t>
            </a:r>
            <a:r>
              <a:rPr lang="en-US" sz="28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“”</a:t>
            </a:r>
          </a:p>
          <a:p>
            <a:pPr marL="109537" indent="0">
              <a:buNone/>
              <a:defRPr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EX:</a:t>
            </a:r>
            <a:endParaRPr lang="en-US" sz="25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"Enter first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integer"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); </a:t>
            </a:r>
            <a:endParaRPr lang="en-US" sz="1900" b="1" dirty="0" smtClean="0">
              <a:solidFill>
                <a:srgbClr val="00BF00"/>
              </a:solidFill>
              <a:latin typeface="Lucida Console" pitchFamily="49" charset="0"/>
            </a:endParaRPr>
          </a:p>
          <a:p>
            <a:pPr marL="365125" lvl="1" indent="0">
              <a:buNone/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characters normally print exactly as they appear between the double quotes in the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statement.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example displays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literal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“Enter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first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integer”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and positions the cursor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at the end of the statement.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5129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2.3.1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prompt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MESSAGES</a:t>
            </a:r>
            <a:endParaRPr lang="en-US" sz="27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7543824" cy="5312752"/>
          </a:xfrm>
        </p:spPr>
        <p:txBody>
          <a:bodyPr>
            <a:normAutofit fontScale="92500"/>
          </a:bodyPr>
          <a:lstStyle/>
          <a:p>
            <a:pPr marL="109537" indent="0"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Escape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Sequences</a:t>
            </a:r>
            <a:endParaRPr lang="en-US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  <a:defRPr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EX:</a:t>
            </a:r>
            <a:endParaRPr lang="en-US" sz="25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"Enter first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integer\n"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); </a:t>
            </a:r>
            <a:endParaRPr lang="en-US" sz="1900" b="1" dirty="0" smtClean="0">
              <a:solidFill>
                <a:srgbClr val="00BF00"/>
              </a:solidFill>
              <a:latin typeface="Lucida Console" pitchFamily="49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Notice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that the characters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were not printed on the screen.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backslash (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 is called an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escape character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indicates that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supposed to do something out of the ordinary.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When encountering a backslash in a string, the compiler looks ahead at the next character and combines it with the backslash to form an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escape sequence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escape sequence </a:t>
            </a:r>
            <a:r>
              <a:rPr lang="en-US" altLang="en-US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US" altLang="en-US" sz="2400" dirty="0" smtClean="0">
                <a:solidFill>
                  <a:srgbClr val="0000FF"/>
                </a:solidFill>
                <a:latin typeface="LucidaSansTypewriter" pitchFamily="49" charset="0"/>
              </a:rPr>
              <a:t>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means 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newline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When a newline appears in the string output by a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the newline causes the cursor to position to the beginning of the next line on the screen.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5129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928670"/>
            <a:ext cx="77867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520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2.3.1  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prompt MESSAGES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Because the backslash has special meaning in a string, i.e., the compiler recognizes it as an escape character, we use a double backslash 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(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\\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)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place a single backslash in a string.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Printing a double quote also presents a problem because double quotes mark the boundaries of a string—such quotes are not printed.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By using the escape sequence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\"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in a string to be output by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we indicate that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should display a double quote.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612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Printing with a Format Control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String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500" b="1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We use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() function with </a:t>
            </a:r>
            <a:r>
              <a:rPr lang="en-US" sz="2800" dirty="0" smtClean="0"/>
              <a:t>%</a:t>
            </a:r>
            <a:r>
              <a:rPr lang="en-US" sz="2800" dirty="0" smtClean="0"/>
              <a:t> format </a:t>
            </a:r>
            <a:r>
              <a:rPr lang="en-US" sz="2800" dirty="0" err="1" smtClean="0"/>
              <a:t>specifier</a:t>
            </a:r>
            <a:r>
              <a:rPr lang="en-US" sz="2800" dirty="0" smtClean="0"/>
              <a:t> to display the value of </a:t>
            </a:r>
            <a:r>
              <a:rPr lang="en-US" sz="2800" dirty="0" smtClean="0"/>
              <a:t>variable.</a:t>
            </a:r>
          </a:p>
          <a:p>
            <a:r>
              <a:rPr lang="en-US" sz="2400" dirty="0" smtClean="0"/>
              <a:t>%d got replaced by value of an integer variable  (no),</a:t>
            </a:r>
          </a:p>
          <a:p>
            <a:r>
              <a:rPr lang="en-US" sz="2400" dirty="0" smtClean="0"/>
              <a:t>%c got replaced by value of a character variable  (</a:t>
            </a:r>
            <a:r>
              <a:rPr lang="en-US" sz="2400" dirty="0" err="1" smtClean="0"/>
              <a:t>ch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%f got replaced by value of a float variable  (</a:t>
            </a:r>
            <a:r>
              <a:rPr lang="en-US" sz="2400" dirty="0" err="1" smtClean="0"/>
              <a:t>flt</a:t>
            </a:r>
            <a:r>
              <a:rPr lang="en-US" sz="2400" dirty="0" smtClean="0"/>
              <a:t>),</a:t>
            </a: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None/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6105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(cont)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EX</a:t>
            </a:r>
            <a:endParaRPr lang="en-US" sz="25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"Sum is %d\n"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sum 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);</a:t>
            </a:r>
            <a:endParaRPr lang="en-US" sz="1900" b="1" dirty="0" smtClean="0">
              <a:solidFill>
                <a:srgbClr val="00BF00"/>
              </a:solidFill>
              <a:latin typeface="Lucida Console" pitchFamily="49" charset="0"/>
            </a:endParaRP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calls function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print the literal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followed by the numerical value of variable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on the screen.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has two arguments,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"Sum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is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%d\n"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sum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 argument is the 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format control string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contains some 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literal characters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to be displayed, and it contains the 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conversion </a:t>
            </a:r>
            <a:r>
              <a:rPr lang="en-US" sz="2500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specifier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</a:rPr>
              <a:t>%d</a:t>
            </a:r>
            <a:r>
              <a:rPr lang="en-US" sz="25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indicating that an integer will be printed.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second argument specifies the value to be printed.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Notice that the conversion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for an integer is the same in both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We will discuss </a:t>
            </a:r>
            <a:r>
              <a:rPr lang="en-US" sz="25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scanf</a:t>
            </a:r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later</a:t>
            </a:r>
            <a:endParaRPr lang="en-US" sz="25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6105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436</TotalTime>
  <Words>1439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Input/ output</vt:lpstr>
      <vt:lpstr>2.3  Display information</vt:lpstr>
      <vt:lpstr>2.3  Display information</vt:lpstr>
      <vt:lpstr>2.3.1  pROMPT MESSAGES</vt:lpstr>
      <vt:lpstr>2.3.1  prompt MESSAGES</vt:lpstr>
      <vt:lpstr>Slide 6</vt:lpstr>
      <vt:lpstr>2.3.1  prompt MESSAGES (Cont.)</vt:lpstr>
      <vt:lpstr>2.7  The printf STATEMENT</vt:lpstr>
      <vt:lpstr>2.7  The printf STATEMENT (cont)</vt:lpstr>
      <vt:lpstr>2.7  The printf STATEMENT (cont’d)</vt:lpstr>
      <vt:lpstr>2.7  The printf STATEMENT (cont’d)</vt:lpstr>
      <vt:lpstr>2.7  The printf STATEMENT (cont’d)</vt:lpstr>
      <vt:lpstr>2.7  The printf STATEMENT (cont’d)</vt:lpstr>
      <vt:lpstr>2.4  the scanf FUNCTION</vt:lpstr>
      <vt:lpstr>2.4   the scanf FUNCTION (cont’d)</vt:lpstr>
      <vt:lpstr>2.4   the scanf FUNCTION (cont’d)</vt:lpstr>
      <vt:lpstr>2.4   the scanf FUNCTION (cont’d)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&amp; constants</dc:title>
  <dc:creator>Soha S.Zaghloul</dc:creator>
  <cp:lastModifiedBy>Ghadah</cp:lastModifiedBy>
  <cp:revision>24</cp:revision>
  <dcterms:created xsi:type="dcterms:W3CDTF">2014-09-08T16:19:33Z</dcterms:created>
  <dcterms:modified xsi:type="dcterms:W3CDTF">2015-02-01T19:27:18Z</dcterms:modified>
</cp:coreProperties>
</file>