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6" r:id="rId15"/>
    <p:sldId id="273" r:id="rId16"/>
    <p:sldId id="274" r:id="rId17"/>
    <p:sldId id="275" r:id="rId18"/>
    <p:sldId id="278" r:id="rId19"/>
    <p:sldId id="279" r:id="rId20"/>
    <p:sldId id="281" r:id="rId21"/>
    <p:sldId id="282" r:id="rId22"/>
    <p:sldId id="288" r:id="rId23"/>
    <p:sldId id="290" r:id="rId24"/>
    <p:sldId id="289" r:id="rId25"/>
    <p:sldId id="296" r:id="rId26"/>
    <p:sldId id="298" r:id="rId27"/>
    <p:sldId id="299" r:id="rId28"/>
    <p:sldId id="304" r:id="rId29"/>
    <p:sldId id="301" r:id="rId30"/>
    <p:sldId id="303" r:id="rId31"/>
    <p:sldId id="305" r:id="rId32"/>
    <p:sldId id="30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F69C5C-5AE7-4D74-A87D-4D6805DEF002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E6DCA1-4E62-405B-845E-A8D887EFE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69C5C-5AE7-4D74-A87D-4D6805DEF002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6DCA1-4E62-405B-845E-A8D887EFE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8F69C5C-5AE7-4D74-A87D-4D6805DEF002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E6DCA1-4E62-405B-845E-A8D887EFE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A40D7-50B8-4D79-B67A-69D174C01F59}" type="datetime1">
              <a:rPr lang="en-US"/>
              <a:pPr>
                <a:defRPr/>
              </a:pPr>
              <a:t>2/1/2015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65126-AA0E-4BE6-9865-21ADE91C8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972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69C5C-5AE7-4D74-A87D-4D6805DEF002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6DCA1-4E62-405B-845E-A8D887EFE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F69C5C-5AE7-4D74-A87D-4D6805DEF002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FE6DCA1-4E62-405B-845E-A8D887EFE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69C5C-5AE7-4D74-A87D-4D6805DEF002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6DCA1-4E62-405B-845E-A8D887EFE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69C5C-5AE7-4D74-A87D-4D6805DEF002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6DCA1-4E62-405B-845E-A8D887EFE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69C5C-5AE7-4D74-A87D-4D6805DEF002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6DCA1-4E62-405B-845E-A8D887EFE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F69C5C-5AE7-4D74-A87D-4D6805DEF002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6DCA1-4E62-405B-845E-A8D887EFE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69C5C-5AE7-4D74-A87D-4D6805DEF002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6DCA1-4E62-405B-845E-A8D887EFE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69C5C-5AE7-4D74-A87D-4D6805DEF002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6DCA1-4E62-405B-845E-A8D887EFE5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8F69C5C-5AE7-4D74-A87D-4D6805DEF002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FE6DCA1-4E62-405B-845E-A8D887EFE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ARITHMETIC IN 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228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1.3  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Arithmetic in C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8499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rules of operator precedence specify the order C uses to evaluate expressions. When we say evaluation proceeds from left to right, we’re referring to the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associativity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of the operators.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Figure 2.10 summarizes these rules of operator precedence for the operators we’ve seen so far.</a:t>
            </a:r>
          </a:p>
        </p:txBody>
      </p:sp>
      <p:sp>
        <p:nvSpPr>
          <p:cNvPr id="9523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131767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642918"/>
            <a:ext cx="6242050" cy="542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Connector 8"/>
          <p:cNvCxnSpPr/>
          <p:nvPr/>
        </p:nvCxnSpPr>
        <p:spPr>
          <a:xfrm>
            <a:off x="1071538" y="3143248"/>
            <a:ext cx="61436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71538" y="4143380"/>
            <a:ext cx="61955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71538" y="4929198"/>
            <a:ext cx="60722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15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1.3  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Arithmetic in C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8704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EX:</a:t>
            </a:r>
          </a:p>
          <a:p>
            <a:pPr eaLnBrk="1" hangingPunct="1"/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What is the result of the following expression?</a:t>
            </a:r>
          </a:p>
          <a:p>
            <a:pPr eaLnBrk="1" hangingPunct="1"/>
            <a:endParaRPr lang="en-US" altLang="en-US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 eaLnBrk="1" hangingPunct="1"/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In c , the expression is:</a:t>
            </a:r>
          </a:p>
          <a:p>
            <a:pPr eaLnBrk="1" hangingPunct="1"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                     2 * 5 * 5 + 3 * 5 + 7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Figure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 2.11 illustrates the order in which the operators are applied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728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2786058"/>
            <a:ext cx="3029957" cy="428628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89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1" descr="chtp7_02_Page_32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3" name="Rectangle 2"/>
          <p:cNvSpPr/>
          <p:nvPr/>
        </p:nvSpPr>
        <p:spPr>
          <a:xfrm>
            <a:off x="2339752" y="1052736"/>
            <a:ext cx="504056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39752" y="1916832"/>
            <a:ext cx="252028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39752" y="1916832"/>
            <a:ext cx="576064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39752" y="2708920"/>
            <a:ext cx="252028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99792" y="2708920"/>
            <a:ext cx="576064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35796" y="3501008"/>
            <a:ext cx="252028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39752" y="3501008"/>
            <a:ext cx="648072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03748" y="4293096"/>
            <a:ext cx="252028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39752" y="4293096"/>
            <a:ext cx="648072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339752" y="5085184"/>
            <a:ext cx="252028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231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624205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6143636" y="2928934"/>
            <a:ext cx="26933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LOWER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15074" y="4000504"/>
            <a:ext cx="26052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HIGHER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00034" y="3929066"/>
            <a:ext cx="83819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2.  </a:t>
            </a:r>
            <a:r>
              <a:rPr kumimoji="0" lang="en-US" sz="38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Relational and equality operators</a:t>
            </a:r>
            <a:endParaRPr kumimoji="0" lang="en-US" sz="38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3380E6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225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Relational and equality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operators (cont.)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921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</a:rPr>
              <a:t>relational operators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used in the C language are shown in Fig. 2.12.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relational operators </a:t>
            </a:r>
            <a:r>
              <a:rPr lang="en-US" altLang="en-US" u="sng" dirty="0" smtClean="0">
                <a:solidFill>
                  <a:srgbClr val="000000"/>
                </a:solidFill>
                <a:latin typeface="Times New Roman" pitchFamily="18" charset="0"/>
              </a:rPr>
              <a:t>all have the same level of precedence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and they associate </a:t>
            </a:r>
            <a:r>
              <a:rPr lang="en-US" altLang="en-US" u="sng" dirty="0" smtClean="0">
                <a:solidFill>
                  <a:srgbClr val="000000"/>
                </a:solidFill>
                <a:latin typeface="Times New Roman" pitchFamily="18" charset="0"/>
              </a:rPr>
              <a:t>left to right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</a:rPr>
              <a:t>equality operators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have a </a:t>
            </a:r>
            <a:r>
              <a:rPr lang="en-US" altLang="en-US" u="sng" dirty="0" smtClean="0">
                <a:solidFill>
                  <a:srgbClr val="000000"/>
                </a:solidFill>
                <a:latin typeface="Times New Roman" pitchFamily="18" charset="0"/>
              </a:rPr>
              <a:t>lower level of precedence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than the relational operators and they also associate </a:t>
            </a:r>
            <a:r>
              <a:rPr lang="en-US" altLang="en-US" u="sng" dirty="0" smtClean="0">
                <a:solidFill>
                  <a:srgbClr val="000000"/>
                </a:solidFill>
                <a:latin typeface="Times New Roman" pitchFamily="18" charset="0"/>
              </a:rPr>
              <a:t>left to right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In C, a condition may actually be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 pitchFamily="18" charset="0"/>
              </a:rPr>
              <a:t>any expression that generates a </a:t>
            </a:r>
            <a:r>
              <a:rPr lang="en-US" altLang="en-US" i="1" u="sng" dirty="0" smtClean="0">
                <a:solidFill>
                  <a:srgbClr val="000000"/>
                </a:solidFill>
                <a:latin typeface="Times New Roman" pitchFamily="18" charset="0"/>
              </a:rPr>
              <a:t>zero (false)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 pitchFamily="18" charset="0"/>
              </a:rPr>
              <a:t> or </a:t>
            </a:r>
            <a:r>
              <a:rPr lang="en-US" altLang="en-US" i="1" u="sng" dirty="0" smtClean="0">
                <a:solidFill>
                  <a:srgbClr val="000000"/>
                </a:solidFill>
                <a:latin typeface="Times New Roman" pitchFamily="18" charset="0"/>
              </a:rPr>
              <a:t>nonzero (true)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 pitchFamily="18" charset="0"/>
              </a:rPr>
              <a:t> value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0342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350736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1" descr="chtp7_02_Page_33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30830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1" descr="chtp7_02_Page_34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235880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1" descr="chtp7_02_Page_36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smtClean="0">
                <a:solidFill>
                  <a:srgbClr val="24B5A1"/>
                </a:solidFill>
                <a:latin typeface="Arial"/>
              </a:rPr>
              <a:t>3. </a:t>
            </a:r>
            <a:r>
              <a:rPr lang="en-US" smtClean="0">
                <a:solidFill>
                  <a:srgbClr val="3380E6"/>
                </a:solidFill>
                <a:latin typeface="Arial"/>
              </a:rPr>
              <a:t>A SAMPLE PROGRAM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94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1" descr="chtp7_02_Page_37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16632"/>
            <a:ext cx="72390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3.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SAMPLE PROGRAM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870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Next step to focus on is the process (operations)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57158" y="2000240"/>
            <a:ext cx="7553325" cy="2065337"/>
            <a:chOff x="244" y="1718"/>
            <a:chExt cx="5288" cy="144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2260" y="1732"/>
              <a:ext cx="1192" cy="1432"/>
            </a:xfrm>
            <a:prstGeom prst="ellipse">
              <a:avLst/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44" y="2116"/>
              <a:ext cx="1192" cy="47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26" y="2246"/>
              <a:ext cx="1112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r>
                <a:rPr lang="en-US" altLang="en-US" sz="2400" b="1" dirty="0">
                  <a:latin typeface="Arial" charset="0"/>
                </a:rPr>
                <a:t>Keyboard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324" y="2068"/>
              <a:ext cx="1096" cy="904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454" y="2246"/>
              <a:ext cx="839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r>
                <a:rPr lang="en-US" altLang="en-US" sz="2400" b="1">
                  <a:latin typeface="Arial" charset="0"/>
                </a:rPr>
                <a:t>Screen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196" y="2210"/>
              <a:ext cx="1277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400" b="1" i="1">
                  <a:latin typeface="Arial" charset="0"/>
                </a:rPr>
                <a:t>Processing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26" y="1766"/>
              <a:ext cx="1145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r>
                <a:rPr lang="en-US" altLang="en-US" sz="2400" b="1" i="1" dirty="0">
                  <a:latin typeface="Arial" charset="0"/>
                </a:rPr>
                <a:t>input data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245" y="1718"/>
              <a:ext cx="1287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400" b="1" i="1">
                  <a:latin typeface="Arial" charset="0"/>
                </a:rPr>
                <a:t>output data</a:t>
              </a:r>
            </a:p>
          </p:txBody>
        </p:sp>
        <p:grpSp>
          <p:nvGrpSpPr>
            <p:cNvPr id="13" name="Group 13"/>
            <p:cNvGrpSpPr>
              <a:grpSpLocks/>
            </p:cNvGrpSpPr>
            <p:nvPr/>
          </p:nvGrpSpPr>
          <p:grpSpPr bwMode="auto">
            <a:xfrm>
              <a:off x="1569" y="2171"/>
              <a:ext cx="2604" cy="408"/>
              <a:chOff x="1569" y="2171"/>
              <a:chExt cx="2604" cy="408"/>
            </a:xfrm>
          </p:grpSpPr>
          <p:sp>
            <p:nvSpPr>
              <p:cNvPr id="14" name="AutoShape 14"/>
              <p:cNvSpPr>
                <a:spLocks noChangeArrowheads="1"/>
              </p:cNvSpPr>
              <p:nvPr/>
            </p:nvSpPr>
            <p:spPr bwMode="auto">
              <a:xfrm>
                <a:off x="3585" y="2171"/>
                <a:ext cx="588" cy="408"/>
              </a:xfrm>
              <a:prstGeom prst="rightArrow">
                <a:avLst>
                  <a:gd name="adj1" fmla="val 50000"/>
                  <a:gd name="adj2" fmla="val 72079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" name="AutoShape 15"/>
              <p:cNvSpPr>
                <a:spLocks noChangeArrowheads="1"/>
              </p:cNvSpPr>
              <p:nvPr/>
            </p:nvSpPr>
            <p:spPr bwMode="auto">
              <a:xfrm>
                <a:off x="1569" y="2171"/>
                <a:ext cx="588" cy="408"/>
              </a:xfrm>
              <a:prstGeom prst="rightArrow">
                <a:avLst>
                  <a:gd name="adj1" fmla="val 50000"/>
                  <a:gd name="adj2" fmla="val 72079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16" name="Rounded Rectangle 15"/>
          <p:cNvSpPr/>
          <p:nvPr/>
        </p:nvSpPr>
        <p:spPr>
          <a:xfrm>
            <a:off x="3143240" y="1714488"/>
            <a:ext cx="1857388" cy="2571768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program uses </a:t>
            </a:r>
            <a:r>
              <a:rPr lang="en-US" altLang="en-US" dirty="0" err="1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(line 15) to input two numbers.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Each conversion </a:t>
            </a:r>
            <a:r>
              <a:rPr lang="en-US" altLang="en-US" dirty="0" err="1" smtClean="0">
                <a:solidFill>
                  <a:srgbClr val="000000"/>
                </a:solidFill>
                <a:latin typeface="Times New Roman" pitchFamily="18" charset="0"/>
              </a:rPr>
              <a:t>specifier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has a corresponding argument in which a value will be stored.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first 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%d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converts a value to be stored in the variable 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num1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, and the second 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%d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converts a value to be stored in variable 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num2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1469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85800"/>
            <a:ext cx="72390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3.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SAMPLE PROGRAM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824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1" descr="chtp7_02_Page_39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42958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4.  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rules of precedence - </a:t>
            </a:r>
            <a:r>
              <a:rPr lang="en-US" sz="2800" cap="small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revisited</a:t>
            </a:r>
            <a:endParaRPr lang="en-US" sz="2800" cap="small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1075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Figure 2.14 lists from highest to lowest the precedence of the operators introduced in this chapter.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Operators are shown top to bottom in decreasing order of precedence.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equals sign is also an operator.</a:t>
            </a:r>
          </a:p>
        </p:txBody>
      </p:sp>
      <p:sp>
        <p:nvSpPr>
          <p:cNvPr id="12186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376259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1" descr="chtp7_02_Page_44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348688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6" name="Picture 1" descr="chtp7_02_Page_43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31072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79512" y="320040"/>
            <a:ext cx="8712968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the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assignment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Operator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" y="1285860"/>
            <a:ext cx="7239000" cy="5169876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Assignment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assign the values for the variables in 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programs.</a:t>
            </a:r>
          </a:p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400" dirty="0" smtClean="0">
                <a:latin typeface="Times New Roman" pitchFamily="18" charset="0"/>
                <a:ea typeface="ＭＳ Ｐゴシック" charset="0"/>
                <a:cs typeface="Times New Roman" pitchFamily="18" charset="0"/>
              </a:rPr>
              <a:t>Assignment </a:t>
            </a:r>
            <a:r>
              <a:rPr lang="en-US" sz="2400" dirty="0" smtClean="0">
                <a:latin typeface="Times New Roman" pitchFamily="18" charset="0"/>
                <a:ea typeface="ＭＳ Ｐゴシック" charset="0"/>
                <a:cs typeface="Times New Roman" pitchFamily="18" charset="0"/>
              </a:rPr>
              <a:t>operator stores a value in memory.</a:t>
            </a:r>
            <a:endParaRPr lang="en-US" altLang="ja-JP" sz="2400" dirty="0" smtClean="0">
              <a:latin typeface="Times New Roman" pitchFamily="18" charset="0"/>
              <a:ea typeface="MS PGothic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ja-JP" sz="2400" dirty="0" smtClean="0">
                <a:latin typeface="Times New Roman" pitchFamily="18" charset="0"/>
                <a:ea typeface="MS PGothic" charset="0"/>
                <a:cs typeface="Times New Roman" pitchFamily="18" charset="0"/>
              </a:rPr>
              <a:t>The syntax is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7F7F7F"/>
                </a:solidFill>
                <a:ea typeface="ＭＳ Ｐゴシック" charset="0"/>
              </a:rPr>
              <a:t>		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7F7F7F"/>
                </a:solidFill>
                <a:ea typeface="ＭＳ Ｐゴシック" charset="0"/>
              </a:rPr>
              <a:t>                 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leftSide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 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ea typeface="MS PGothic" charset="0"/>
                <a:cs typeface="MS PGothic" charset="0"/>
              </a:rPr>
              <a:t>=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rightSide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 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;</a:t>
            </a:r>
          </a:p>
          <a:p>
            <a:pPr>
              <a:lnSpc>
                <a:spcPct val="90000"/>
              </a:lnSpc>
              <a:defRPr/>
            </a:pPr>
            <a:endParaRPr lang="en-US" sz="2000" dirty="0" smtClean="0">
              <a:latin typeface="Courier New" charset="0"/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000" dirty="0" smtClean="0">
              <a:latin typeface="Courier New" charset="0"/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000" dirty="0" smtClean="0">
              <a:latin typeface="Courier New" charset="0"/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000" dirty="0" smtClean="0">
              <a:latin typeface="Courier New" charset="0"/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000" dirty="0" smtClean="0">
              <a:latin typeface="Courier New" charset="0"/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ja-JP" sz="2400" dirty="0" smtClean="0">
                <a:ea typeface="MS PGothic" charset="0"/>
                <a:cs typeface="MS PGothic" charset="0"/>
              </a:rPr>
              <a:t>Examples: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smtClean="0">
                <a:latin typeface="Courier New" charset="0"/>
                <a:ea typeface="ＭＳ Ｐゴシック" charset="0"/>
              </a:rPr>
              <a:t>		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i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 = 1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;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smtClean="0">
                <a:latin typeface="Courier New" charset="0"/>
                <a:ea typeface="ＭＳ Ｐゴシック" charset="0"/>
              </a:rPr>
              <a:t> 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           first =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i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;</a:t>
            </a:r>
            <a:endParaRPr lang="en-US" sz="2000" dirty="0" smtClean="0">
              <a:latin typeface="Courier New" charset="0"/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000" dirty="0" smtClean="0">
                <a:latin typeface="Courier New" charset="0"/>
                <a:ea typeface="ＭＳ Ｐゴシック" charset="0"/>
              </a:rPr>
              <a:t>		sum =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firstNumber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 +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secondNumber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;</a:t>
            </a:r>
            <a:br>
              <a:rPr lang="en-US" sz="2000" dirty="0" smtClean="0">
                <a:latin typeface="Courier New" charset="0"/>
                <a:ea typeface="ＭＳ Ｐゴシック" charset="0"/>
              </a:rPr>
            </a:br>
            <a:endParaRPr lang="en-US" sz="2000" dirty="0" smtClean="0">
              <a:latin typeface="Courier New" charset="0"/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000" dirty="0" smtClean="0">
              <a:latin typeface="Courier New" charset="0"/>
              <a:ea typeface="ＭＳ Ｐゴシック" charset="0"/>
            </a:endParaRPr>
          </a:p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928794" y="4214818"/>
            <a:ext cx="1927225" cy="71437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CCECFF"/>
            </a:solidFill>
            <a:miter lim="800000"/>
            <a:headEnd/>
            <a:tailEnd/>
          </a:ln>
          <a:effectLst>
            <a:outerShdw blurRad="63500" dist="89803" dir="2700000" algn="ctr" rotWithShape="0">
              <a:schemeClr val="tx1">
                <a:alpha val="74998"/>
              </a:scheme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altLang="ja-JP" sz="1400" dirty="0" err="1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rPr>
              <a:t>Allways</a:t>
            </a:r>
            <a:r>
              <a:rPr lang="en-US" altLang="ja-JP" sz="1400" dirty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rPr>
              <a:t> it is a </a:t>
            </a:r>
            <a:r>
              <a:rPr lang="en-US" altLang="ja-JP" sz="1400" i="1" dirty="0">
                <a:solidFill>
                  <a:srgbClr val="C1051B"/>
                </a:solidFill>
                <a:latin typeface="Tahoma" charset="0"/>
                <a:ea typeface="MS PGothic" charset="0"/>
                <a:cs typeface="MS PGothic" charset="0"/>
              </a:rPr>
              <a:t>variable identifier.</a:t>
            </a:r>
            <a:endParaRPr lang="en-US" altLang="ja-JP" sz="1400" dirty="0">
              <a:solidFill>
                <a:srgbClr val="000000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71934" y="3714752"/>
            <a:ext cx="1927225" cy="1143008"/>
            <a:chOff x="3734" y="2640"/>
            <a:chExt cx="1214" cy="813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3734" y="3003"/>
              <a:ext cx="1214" cy="45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blurRad="63500" dist="89803" dir="2700000" algn="ctr" rotWithShape="0">
                <a:schemeClr val="tx1">
                  <a:alpha val="74998"/>
                </a:schemeClr>
              </a:outerShdw>
            </a:effectLst>
          </p:spPr>
          <p:txBody>
            <a:bodyPr anchor="ctr"/>
            <a:lstStyle/>
            <a:p>
              <a:pPr>
                <a:defRPr/>
              </a:pPr>
              <a:r>
                <a:rPr lang="en-US" altLang="ja-JP" sz="1400" dirty="0">
                  <a:solidFill>
                    <a:srgbClr val="000000"/>
                  </a:solidFill>
                  <a:latin typeface="Arial" charset="0"/>
                  <a:ea typeface="MS PGothic" charset="0"/>
                  <a:cs typeface="MS PGothic" charset="0"/>
                </a:rPr>
                <a:t>It is either a </a:t>
              </a:r>
              <a:r>
                <a:rPr lang="en-US" altLang="ja-JP" sz="1400" i="1" dirty="0">
                  <a:solidFill>
                    <a:srgbClr val="C1051B"/>
                  </a:solidFill>
                  <a:latin typeface="Tahoma" charset="0"/>
                  <a:ea typeface="MS PGothic" charset="0"/>
                  <a:cs typeface="MS PGothic" charset="0"/>
                </a:rPr>
                <a:t>literal </a:t>
              </a:r>
              <a:r>
                <a:rPr lang="en-US" altLang="ja-JP" sz="1400" dirty="0">
                  <a:solidFill>
                    <a:srgbClr val="000000"/>
                  </a:solidFill>
                  <a:latin typeface="Arial" charset="0"/>
                  <a:ea typeface="MS PGothic" charset="0"/>
                  <a:cs typeface="MS PGothic" charset="0"/>
                </a:rPr>
                <a:t>|</a:t>
              </a:r>
              <a:r>
                <a:rPr lang="en-US" altLang="ja-JP" sz="1400" i="1" dirty="0">
                  <a:solidFill>
                    <a:srgbClr val="C1051B"/>
                  </a:solidFill>
                  <a:latin typeface="Tahoma" charset="0"/>
                  <a:ea typeface="MS PGothic" charset="0"/>
                  <a:cs typeface="MS PGothic" charset="0"/>
                </a:rPr>
                <a:t> </a:t>
              </a:r>
              <a:r>
                <a:rPr lang="en-US" altLang="ja-JP" sz="1400" dirty="0">
                  <a:solidFill>
                    <a:srgbClr val="000000"/>
                  </a:solidFill>
                  <a:latin typeface="Arial" charset="0"/>
                  <a:ea typeface="MS PGothic" charset="0"/>
                  <a:cs typeface="MS PGothic" charset="0"/>
                </a:rPr>
                <a:t>a</a:t>
              </a:r>
              <a:r>
                <a:rPr lang="en-US" altLang="ja-JP" sz="1400" i="1" dirty="0">
                  <a:solidFill>
                    <a:srgbClr val="C1051B"/>
                  </a:solidFill>
                  <a:latin typeface="Tahoma" charset="0"/>
                  <a:ea typeface="MS PGothic" charset="0"/>
                  <a:cs typeface="MS PGothic" charset="0"/>
                </a:rPr>
                <a:t> variable identifier </a:t>
              </a:r>
              <a:r>
                <a:rPr lang="en-US" altLang="ja-JP" sz="1400" dirty="0">
                  <a:solidFill>
                    <a:srgbClr val="000000"/>
                  </a:solidFill>
                  <a:latin typeface="Arial" charset="0"/>
                  <a:ea typeface="MS PGothic" charset="0"/>
                  <a:cs typeface="MS PGothic" charset="0"/>
                </a:rPr>
                <a:t>|</a:t>
              </a:r>
              <a:r>
                <a:rPr lang="en-US" altLang="ja-JP" sz="1400" i="1" dirty="0">
                  <a:solidFill>
                    <a:srgbClr val="C1051B"/>
                  </a:solidFill>
                  <a:latin typeface="Tahoma" charset="0"/>
                  <a:ea typeface="MS PGothic" charset="0"/>
                  <a:cs typeface="MS PGothic" charset="0"/>
                </a:rPr>
                <a:t> </a:t>
              </a:r>
              <a:r>
                <a:rPr lang="en-US" altLang="ja-JP" sz="1400" dirty="0">
                  <a:solidFill>
                    <a:srgbClr val="000000"/>
                  </a:solidFill>
                  <a:latin typeface="Arial" charset="0"/>
                  <a:ea typeface="MS PGothic" charset="0"/>
                  <a:cs typeface="MS PGothic" charset="0"/>
                </a:rPr>
                <a:t>an</a:t>
              </a:r>
              <a:r>
                <a:rPr lang="en-US" altLang="ja-JP" sz="1400" dirty="0">
                  <a:solidFill>
                    <a:srgbClr val="C1051B"/>
                  </a:solidFill>
                  <a:latin typeface="Tahoma" charset="0"/>
                  <a:ea typeface="MS PGothic" charset="0"/>
                  <a:cs typeface="MS PGothic" charset="0"/>
                </a:rPr>
                <a:t> </a:t>
              </a:r>
              <a:r>
                <a:rPr lang="en-US" altLang="ja-JP" sz="1400" i="1" dirty="0">
                  <a:solidFill>
                    <a:srgbClr val="C1051B"/>
                  </a:solidFill>
                  <a:latin typeface="Tahoma" charset="0"/>
                  <a:ea typeface="MS PGothic" charset="0"/>
                  <a:cs typeface="MS PGothic" charset="0"/>
                </a:rPr>
                <a:t>expression.</a:t>
              </a:r>
              <a:endParaRPr lang="en-US" altLang="ja-JP" sz="1400" dirty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4319" y="2640"/>
              <a:ext cx="0" cy="3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cxnSp>
        <p:nvCxnSpPr>
          <p:cNvPr id="11" name="Straight Arrow Connector 10"/>
          <p:cNvCxnSpPr>
            <a:stCxn id="6" idx="0"/>
          </p:cNvCxnSpPr>
          <p:nvPr/>
        </p:nvCxnSpPr>
        <p:spPr>
          <a:xfrm rot="16200000" flipV="1">
            <a:off x="2624916" y="3947327"/>
            <a:ext cx="500066" cy="349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1" descr="chtp7_02_Page_23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787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320040"/>
            <a:ext cx="8712968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2.6  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the assignment statement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971600" y="3429000"/>
            <a:ext cx="7128792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Integer1 + integer2 = sum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Multiply 5"/>
          <p:cNvSpPr/>
          <p:nvPr/>
        </p:nvSpPr>
        <p:spPr>
          <a:xfrm>
            <a:off x="5652120" y="3284984"/>
            <a:ext cx="1872208" cy="165618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284026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2.8  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Memory Concepts</a:t>
            </a:r>
          </a:p>
        </p:txBody>
      </p:sp>
      <p:sp>
        <p:nvSpPr>
          <p:cNvPr id="68611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Remember in previous example: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i</a:t>
            </a:r>
            <a:r>
              <a:rPr lang="en-US" altLang="en-US" sz="25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nt</a:t>
            </a:r>
            <a:r>
              <a:rPr lang="en-US" altLang="en-US" sz="25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 integer1 , integer 2 , sum;</a:t>
            </a:r>
            <a:endParaRPr lang="en-US" altLang="en-US" sz="25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Variable 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names such as </a:t>
            </a:r>
            <a:r>
              <a:rPr lang="en-US" altLang="en-US" sz="2500" dirty="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altLang="en-US" sz="2500" dirty="0" smtClean="0">
                <a:solidFill>
                  <a:srgbClr val="000000"/>
                </a:solidFill>
                <a:latin typeface="Lucida Console" pitchFamily="49" charset="0"/>
              </a:rPr>
              <a:t>integer2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altLang="en-US" sz="2500" dirty="0" smtClean="0">
                <a:solidFill>
                  <a:srgbClr val="000000"/>
                </a:solidFill>
                <a:latin typeface="Lucida Console" pitchFamily="49" charset="0"/>
              </a:rPr>
              <a:t>sum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actually correspond to </a:t>
            </a:r>
            <a:r>
              <a:rPr lang="en-US" altLang="en-US" sz="2500" u="sng" dirty="0" smtClean="0">
                <a:solidFill>
                  <a:srgbClr val="000000"/>
                </a:solidFill>
                <a:latin typeface="Times New Roman" pitchFamily="18" charset="0"/>
              </a:rPr>
              <a:t>locations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in the computer’s memory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en-US" alt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EX:</a:t>
            </a:r>
          </a:p>
          <a:p>
            <a:pPr>
              <a:lnSpc>
                <a:spcPct val="80000"/>
              </a:lnSpc>
            </a:pPr>
            <a:r>
              <a:rPr lang="en-US" altLang="en-US" sz="25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integer1  = 45 ;</a:t>
            </a:r>
          </a:p>
          <a:p>
            <a:pPr>
              <a:lnSpc>
                <a:spcPct val="80000"/>
              </a:lnSpc>
            </a:pPr>
            <a:r>
              <a:rPr lang="en-US" altLang="en-US" sz="25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integer 2 = 72;</a:t>
            </a:r>
          </a:p>
          <a:p>
            <a:pPr>
              <a:lnSpc>
                <a:spcPct val="80000"/>
              </a:lnSpc>
            </a:pPr>
            <a:r>
              <a:rPr lang="en-US" altLang="en-US" sz="25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s</a:t>
            </a:r>
            <a:r>
              <a:rPr lang="en-US" altLang="en-US" sz="25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um = 0;</a:t>
            </a:r>
            <a:endParaRPr lang="en-US" altLang="en-US" sz="25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is 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executed, the value 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is 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placed into a memory location to which the name </a:t>
            </a:r>
            <a:r>
              <a:rPr lang="en-US" altLang="en-US" sz="2500" dirty="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, </a:t>
            </a:r>
            <a:r>
              <a:rPr lang="en-US" altLang="en-US" sz="2500" dirty="0" smtClean="0">
                <a:solidFill>
                  <a:srgbClr val="000000"/>
                </a:solidFill>
                <a:latin typeface="Lucida Console" pitchFamily="49" charset="0"/>
              </a:rPr>
              <a:t>integer2 , sum 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has 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been assigned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alt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85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185114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1" descr="chtp7_02_Page_27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  <p:sp>
        <p:nvSpPr>
          <p:cNvPr id="5" name="Rectangle 4"/>
          <p:cNvSpPr/>
          <p:nvPr/>
        </p:nvSpPr>
        <p:spPr>
          <a:xfrm>
            <a:off x="3286116" y="3500438"/>
            <a:ext cx="1643074" cy="50006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71736" y="3571876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1653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2.8  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Memory Concepts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</a:t>
            </a:r>
          </a:p>
        </p:txBody>
      </p:sp>
      <p:sp>
        <p:nvSpPr>
          <p:cNvPr id="7065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Whenever a value is placed in a memory location, </a:t>
            </a:r>
            <a:r>
              <a:rPr lang="en-US" altLang="en-US" sz="2500" u="sng" dirty="0" smtClean="0">
                <a:solidFill>
                  <a:srgbClr val="000000"/>
                </a:solidFill>
                <a:latin typeface="Times New Roman" pitchFamily="18" charset="0"/>
              </a:rPr>
              <a:t>the value replaces the previous value in that location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; thus, this process is said to be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destructive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These 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locations are not necessarily adjacent in memory. </a:t>
            </a:r>
            <a:endParaRPr lang="en-US" alt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5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EX:</a:t>
            </a:r>
          </a:p>
          <a:p>
            <a:pPr lvl="2"/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latin typeface="Lucida Console" pitchFamily="49" charset="0"/>
              </a:rPr>
              <a:t>sum = integer1 + integer2; </a:t>
            </a:r>
            <a:r>
              <a:rPr lang="en-US" altLang="en-US" dirty="0" smtClean="0">
                <a:solidFill>
                  <a:srgbClr val="00BF00"/>
                </a:solidFill>
                <a:latin typeface="Lucida Console" pitchFamily="49" charset="0"/>
              </a:rPr>
              <a:t>/* assign total to sum */</a:t>
            </a:r>
          </a:p>
          <a:p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that performs the addition also replaces whatever value was stored in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sum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endParaRPr lang="en-US" alt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90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141919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764386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14282" y="428604"/>
            <a:ext cx="7239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1  </a:t>
            </a:r>
            <a:r>
              <a:rPr kumimoji="0" lang="en-US" sz="38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Arithmetic in C</a:t>
            </a:r>
            <a:endParaRPr kumimoji="0" lang="en-US" sz="38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3380E6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091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2.8  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Memory Concepts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 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7270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This occurs when the calculated total of </a:t>
            </a:r>
            <a:r>
              <a:rPr lang="en-US" altLang="en-US" sz="240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altLang="en-US" sz="24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and </a:t>
            </a:r>
            <a:r>
              <a:rPr lang="en-US" altLang="en-US" sz="2400" smtClean="0">
                <a:solidFill>
                  <a:srgbClr val="000000"/>
                </a:solidFill>
                <a:latin typeface="Lucida Console" pitchFamily="49" charset="0"/>
              </a:rPr>
              <a:t>integer2</a:t>
            </a:r>
            <a:r>
              <a:rPr lang="en-US" altLang="en-US" sz="24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is placed into location </a:t>
            </a:r>
            <a:r>
              <a:rPr lang="en-US" altLang="en-US" sz="2400" smtClean="0">
                <a:solidFill>
                  <a:srgbClr val="000000"/>
                </a:solidFill>
                <a:latin typeface="Lucida Console" pitchFamily="49" charset="0"/>
              </a:rPr>
              <a:t>sum</a:t>
            </a:r>
            <a:r>
              <a:rPr lang="en-US" altLang="en-US" sz="24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(destroying the value already in </a:t>
            </a:r>
            <a:r>
              <a:rPr lang="en-US" altLang="en-US" sz="2400" smtClean="0">
                <a:solidFill>
                  <a:srgbClr val="000000"/>
                </a:solidFill>
                <a:latin typeface="Lucida Console" pitchFamily="49" charset="0"/>
              </a:rPr>
              <a:t>sum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). </a:t>
            </a: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After </a:t>
            </a:r>
            <a:r>
              <a:rPr lang="en-US" altLang="en-US" smtClean="0">
                <a:solidFill>
                  <a:srgbClr val="000000"/>
                </a:solidFill>
                <a:latin typeface="Lucida Console" pitchFamily="49" charset="0"/>
              </a:rPr>
              <a:t>sum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 is calculated, memory appears as in Fig. 2.8.</a:t>
            </a: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The values of </a:t>
            </a:r>
            <a:r>
              <a:rPr lang="en-US" altLang="en-US" sz="240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altLang="en-US" sz="24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and </a:t>
            </a:r>
            <a:r>
              <a:rPr lang="en-US" altLang="en-US" sz="2400" smtClean="0">
                <a:solidFill>
                  <a:srgbClr val="000000"/>
                </a:solidFill>
                <a:latin typeface="Lucida Console" pitchFamily="49" charset="0"/>
              </a:rPr>
              <a:t>integer2</a:t>
            </a:r>
            <a:r>
              <a:rPr lang="en-US" altLang="en-US" sz="24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appear exactly as they did before they were used in the calculation.</a:t>
            </a:r>
          </a:p>
        </p:txBody>
      </p:sp>
      <p:sp>
        <p:nvSpPr>
          <p:cNvPr id="8294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149470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1" descr="chtp7_02_Page_28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  <p:sp>
        <p:nvSpPr>
          <p:cNvPr id="5" name="Line Callout 1 4"/>
          <p:cNvSpPr/>
          <p:nvPr/>
        </p:nvSpPr>
        <p:spPr>
          <a:xfrm>
            <a:off x="5715008" y="2071678"/>
            <a:ext cx="3071834" cy="714380"/>
          </a:xfrm>
          <a:prstGeom prst="borderCallout1">
            <a:avLst>
              <a:gd name="adj1" fmla="val 18750"/>
              <a:gd name="adj2" fmla="val -8333"/>
              <a:gd name="adj3" fmla="val 18634"/>
              <a:gd name="adj4" fmla="val -3833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Value of sum has changed after assignment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7920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2.8  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Memory Concepts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 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7577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They were used, but not destroyed, as the computer performed the calculation.</a:t>
            </a: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Thus, when a value is read from a memory location, the process is said to be </a:t>
            </a:r>
            <a:r>
              <a:rPr lang="en-US" altLang="en-US" smtClean="0">
                <a:solidFill>
                  <a:srgbClr val="0000FF"/>
                </a:solidFill>
                <a:latin typeface="Times New Roman" pitchFamily="18" charset="0"/>
              </a:rPr>
              <a:t>nondestructive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</p:txBody>
      </p:sp>
      <p:sp>
        <p:nvSpPr>
          <p:cNvPr id="8602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113218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Arithmetic in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C </a:t>
            </a:r>
            <a:r>
              <a:rPr lang="en-US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Most C programs perform calculations using the C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 arithmetic operators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(Fig. 2.9).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Note the use of various special symbols not used in algebra.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asterisk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(</a:t>
            </a:r>
            <a:r>
              <a:rPr lang="en-US" sz="2500" dirty="0" smtClean="0">
                <a:solidFill>
                  <a:srgbClr val="0000FF"/>
                </a:solidFill>
                <a:latin typeface="LucidaSansTypewriter" pitchFamily="49" charset="0"/>
              </a:rPr>
              <a:t>*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)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indicates multiplication and the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percent sign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2500" dirty="0" smtClean="0">
                <a:solidFill>
                  <a:srgbClr val="0000FF"/>
                </a:solidFill>
                <a:latin typeface="LucidaSansTypewriter" pitchFamily="49" charset="0"/>
              </a:rPr>
              <a:t>%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) denotes the remainder operator, which is introduced below.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In algebra, to multiply </a:t>
            </a:r>
            <a:r>
              <a:rPr lang="en-US" sz="2500" i="1" dirty="0" smtClean="0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times</a:t>
            </a:r>
            <a:r>
              <a:rPr lang="en-US" sz="2500" i="1" dirty="0" smtClean="0">
                <a:solidFill>
                  <a:srgbClr val="000000"/>
                </a:solidFill>
                <a:latin typeface="Times New Roman" pitchFamily="18" charset="0"/>
              </a:rPr>
              <a:t> b,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we simply place these single-letter variable names side by side as in </a:t>
            </a:r>
            <a:r>
              <a:rPr lang="en-US" sz="2500" i="1" dirty="0" smtClean="0">
                <a:solidFill>
                  <a:srgbClr val="000000"/>
                </a:solidFill>
                <a:latin typeface="Times New Roman" pitchFamily="18" charset="0"/>
              </a:rPr>
              <a:t>ab.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In C, however, if we were to do this, </a:t>
            </a:r>
            <a:r>
              <a:rPr lang="en-US" sz="2500" dirty="0" err="1" smtClean="0">
                <a:solidFill>
                  <a:srgbClr val="000000"/>
                </a:solidFill>
                <a:latin typeface="Lucida Console" pitchFamily="49" charset="0"/>
              </a:rPr>
              <a:t>ab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would be interpreted as a single, two-letter name (or identifier).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Therefore, C requires that multiplication be explicitly denoted by using the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*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operator as in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a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*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b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arithmetic operators are all binary operators.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For example, the expression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3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+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7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contains the binary operator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+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and the operands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3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7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704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376745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1.1  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Arithmetic in C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300" b="1" i="1" dirty="0" smtClean="0">
                <a:latin typeface="Times New Roman" pitchFamily="18" charset="0"/>
              </a:rPr>
              <a:t>Integer Division and the Remainder Operator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</a:rPr>
              <a:t>Integer division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yields an integer result.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For example, the expression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7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/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4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evaluates to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1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and the expression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17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/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5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evaluates to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3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C provides the 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</a:rPr>
              <a:t>remainder operator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300" dirty="0" smtClean="0">
                <a:solidFill>
                  <a:srgbClr val="0000FF"/>
                </a:solidFill>
                <a:latin typeface="LucidaSansTypewriter" pitchFamily="49" charset="0"/>
              </a:rPr>
              <a:t>%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, which yields the remainder after integer division.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The remainder operator is an integer operator that can be used only with integer operands.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The expression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x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%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y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yields the remainder after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x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is divided by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y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Thus,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7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%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4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yields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3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17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%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5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yields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2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909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5316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7570809" cy="2740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1080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Arithmetic in C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921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</a:rPr>
              <a:t>Parentheses for Grouping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</a:rPr>
              <a:t>Subexpressions</a:t>
            </a:r>
            <a:endParaRPr lang="en-US" b="1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Parentheses are used in C expressions in the same manner as in algebraic expressions.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For example, to multiply </a:t>
            </a: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times the quantity </a:t>
            </a: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c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we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write</a:t>
            </a:r>
          </a:p>
          <a:p>
            <a:pPr eaLnBrk="1" hangingPunct="1"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                          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Lucida Console" pitchFamily="49" charset="0"/>
              </a:rPr>
              <a:t>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 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Lucida Console" pitchFamily="49" charset="0"/>
              </a:rPr>
              <a:t>*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 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Lucida Console" pitchFamily="49" charset="0"/>
              </a:rPr>
              <a:t>(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 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Lucida Console" pitchFamily="49" charset="0"/>
              </a:rPr>
              <a:t>b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 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Lucida Console" pitchFamily="49" charset="0"/>
              </a:rPr>
              <a:t>+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 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Lucida Console" pitchFamily="49" charset="0"/>
              </a:rPr>
              <a:t>c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 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Lucida Console" pitchFamily="49" charset="0"/>
              </a:rPr>
              <a:t>)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9216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153380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1.3  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Arithmetic in C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537" indent="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</a:rPr>
              <a:t>Rules of Operator Precedence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C applies the operators in arithmetic expressions in a precise sequence determined by the following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rules of operator precedence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, which are generally the same as those in algebra: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Operators in expressions contained within pairs of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parentheses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are evaluated first. Parentheses are said to be at the “highest level of precedence.” In cases of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nested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, or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embedded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,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parentheses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, such as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    ( ( a + b ) + c )</a:t>
            </a:r>
          </a:p>
          <a:p>
            <a:pPr marL="630238" lvl="2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the operators in the </a:t>
            </a:r>
            <a:r>
              <a:rPr lang="en-US" sz="2300" u="sng" dirty="0" smtClean="0">
                <a:solidFill>
                  <a:srgbClr val="000000"/>
                </a:solidFill>
                <a:latin typeface="Times New Roman" pitchFamily="18" charset="0"/>
              </a:rPr>
              <a:t>innermost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pair of parentheses are applied first. </a:t>
            </a:r>
          </a:p>
        </p:txBody>
      </p:sp>
      <p:sp>
        <p:nvSpPr>
          <p:cNvPr id="9318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274957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1.3  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Arithmetic in C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8397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</a:rPr>
              <a:t>Multiplication, division and remainder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operations are applied next. If an expression contains several multiplication, division and remainder operations, evaluation proceeds </a:t>
            </a:r>
            <a:r>
              <a:rPr lang="en-US" altLang="en-US" u="sng" dirty="0" smtClean="0">
                <a:solidFill>
                  <a:srgbClr val="000000"/>
                </a:solidFill>
                <a:latin typeface="Times New Roman" pitchFamily="18" charset="0"/>
              </a:rPr>
              <a:t>from left to right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 Multiplication, division and remainder are said to be on the same level of precedence.</a:t>
            </a:r>
          </a:p>
          <a:p>
            <a:pPr lvl="1" eaLnBrk="1" hangingPunct="1"/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</a:rPr>
              <a:t>Addition and subtraction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operations are evaluated next. If an expression contains several addition and subtraction operations, evaluation proceeds </a:t>
            </a:r>
            <a:r>
              <a:rPr lang="en-US" altLang="en-US" u="sng" dirty="0" smtClean="0">
                <a:solidFill>
                  <a:srgbClr val="000000"/>
                </a:solidFill>
                <a:latin typeface="Times New Roman" pitchFamily="18" charset="0"/>
              </a:rPr>
              <a:t>from left to right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 Addition and subtraction also have the same level of precedence, which is lower than the precedence of the multiplication, division and remainder operations.</a:t>
            </a:r>
          </a:p>
          <a:p>
            <a:pPr lvl="1"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</a:rPr>
              <a:t>assignment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operator (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=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) is evaluated last.</a:t>
            </a:r>
          </a:p>
        </p:txBody>
      </p:sp>
      <p:sp>
        <p:nvSpPr>
          <p:cNvPr id="942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397350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208</TotalTime>
  <Words>1241</Words>
  <Application>Microsoft Office PowerPoint</Application>
  <PresentationFormat>On-screen Show (4:3)</PresentationFormat>
  <Paragraphs>160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Opulent</vt:lpstr>
      <vt:lpstr>ARITHMETIC IN C</vt:lpstr>
      <vt:lpstr>Program </vt:lpstr>
      <vt:lpstr>Slide 3</vt:lpstr>
      <vt:lpstr>1  Arithmetic in C (Cont.)</vt:lpstr>
      <vt:lpstr>1.1  Arithmetic in C (Cont.)</vt:lpstr>
      <vt:lpstr>Slide 6</vt:lpstr>
      <vt:lpstr>1.2  Arithmetic in C (Cont.)</vt:lpstr>
      <vt:lpstr>1.3  Arithmetic in C (Cont.)</vt:lpstr>
      <vt:lpstr>1.3  Arithmetic in C (Cont.)</vt:lpstr>
      <vt:lpstr>1.3  Arithmetic in C (Cont.)</vt:lpstr>
      <vt:lpstr>Slide 11</vt:lpstr>
      <vt:lpstr>1.3  Arithmetic in C (Cont.)</vt:lpstr>
      <vt:lpstr>Slide 13</vt:lpstr>
      <vt:lpstr>Slide 14</vt:lpstr>
      <vt:lpstr>2.  Relational and equality operators (cont.)</vt:lpstr>
      <vt:lpstr>Slide 16</vt:lpstr>
      <vt:lpstr>Slide 17</vt:lpstr>
      <vt:lpstr>Slide 18</vt:lpstr>
      <vt:lpstr>Slide 19</vt:lpstr>
      <vt:lpstr>Slide 20</vt:lpstr>
      <vt:lpstr>Slide 21</vt:lpstr>
      <vt:lpstr>4.  rules of precedence - revisited</vt:lpstr>
      <vt:lpstr>Slide 23</vt:lpstr>
      <vt:lpstr>Slide 24</vt:lpstr>
      <vt:lpstr>Slide 25</vt:lpstr>
      <vt:lpstr>Slide 26</vt:lpstr>
      <vt:lpstr>2.8  Memory Concepts</vt:lpstr>
      <vt:lpstr>Slide 28</vt:lpstr>
      <vt:lpstr>2.8  Memory Concepts (Cont.) </vt:lpstr>
      <vt:lpstr>2.8  Memory Concepts (Cont.) </vt:lpstr>
      <vt:lpstr>Slide 31</vt:lpstr>
      <vt:lpstr>2.8  Memory Concepts (Cont.)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ARITHMETIC IN C</dc:title>
  <dc:creator>Soha S.Zaghloul</dc:creator>
  <cp:lastModifiedBy>Ghadah</cp:lastModifiedBy>
  <cp:revision>9</cp:revision>
  <dcterms:created xsi:type="dcterms:W3CDTF">2014-09-09T19:04:05Z</dcterms:created>
  <dcterms:modified xsi:type="dcterms:W3CDTF">2015-02-01T18:52:19Z</dcterms:modified>
</cp:coreProperties>
</file>