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2964-1CC4-4D43-89D6-89F019D4EC8E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86EA0E2-D5D5-412C-B4C6-401A1757D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2964-1CC4-4D43-89D6-89F019D4EC8E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A0E2-D5D5-412C-B4C6-401A1757D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2964-1CC4-4D43-89D6-89F019D4EC8E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A0E2-D5D5-412C-B4C6-401A1757D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2964-1CC4-4D43-89D6-89F019D4EC8E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A0E2-D5D5-412C-B4C6-401A1757D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2964-1CC4-4D43-89D6-89F019D4EC8E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6EA0E2-D5D5-412C-B4C6-401A1757D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2964-1CC4-4D43-89D6-89F019D4EC8E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A0E2-D5D5-412C-B4C6-401A1757D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2964-1CC4-4D43-89D6-89F019D4EC8E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A0E2-D5D5-412C-B4C6-401A1757D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2964-1CC4-4D43-89D6-89F019D4EC8E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A0E2-D5D5-412C-B4C6-401A1757D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2964-1CC4-4D43-89D6-89F019D4EC8E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A0E2-D5D5-412C-B4C6-401A1757D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2964-1CC4-4D43-89D6-89F019D4EC8E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A0E2-D5D5-412C-B4C6-401A1757D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2964-1CC4-4D43-89D6-89F019D4EC8E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6EA0E2-D5D5-412C-B4C6-401A1757D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A522964-1CC4-4D43-89D6-89F019D4EC8E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86EA0E2-D5D5-412C-B4C6-401A1757D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xAmLPtrQD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229600" cy="1470025"/>
          </a:xfrm>
        </p:spPr>
        <p:txBody>
          <a:bodyPr/>
          <a:lstStyle/>
          <a:p>
            <a:r>
              <a:rPr lang="en-US" dirty="0" smtClean="0"/>
              <a:t>Acids and bases </a:t>
            </a:r>
            <a:endParaRPr lang="ar-SA" dirty="0"/>
          </a:p>
        </p:txBody>
      </p:sp>
      <p:pic>
        <p:nvPicPr>
          <p:cNvPr id="4" name="Picture 3" descr="big_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1828800"/>
            <a:ext cx="4378379" cy="327891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Buffers</a:t>
            </a:r>
          </a:p>
          <a:p>
            <a:pPr algn="l" eaLnBrk="1" hangingPunct="1">
              <a:buFontTx/>
              <a:buNone/>
            </a:pPr>
            <a:endParaRPr lang="en-GB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buFontTx/>
              <a:buNone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Buffer:</a:t>
            </a:r>
          </a:p>
          <a:p>
            <a:pPr algn="l" eaLnBrk="1" hangingPunct="1">
              <a:buFontTx/>
              <a:buNone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is a chemical system that tends to resist large changes in PH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upon the addition of small amounts of 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or OH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ions.</a:t>
            </a:r>
          </a:p>
          <a:p>
            <a:pPr algn="l"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-Common buffer mixtures contain two substances, a conjugate 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acid and a conjugate base. </a:t>
            </a:r>
            <a:endParaRPr lang="en-GB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722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of buffer</a:t>
            </a:r>
          </a:p>
          <a:p>
            <a:pPr algn="ctr"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    a) acidic buffer:                                                  b) a basic buffer: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contains a weak acid and a salt                                - contains a weak base and a salt </a:t>
            </a:r>
          </a:p>
          <a:p>
            <a:pPr eaLnBrk="1" hangingPunct="1">
              <a:buFontTx/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  of the weak acid (conjugate base).                            of the weak base (conjugate acid). </a:t>
            </a:r>
          </a:p>
          <a:p>
            <a:pPr eaLnBrk="1" hangingPunct="1">
              <a:buFontTx/>
              <a:buNone/>
            </a:pP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-Together the two species (conjugate acid plus conjugate base) 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resist large changes in PH by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partially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absorbing additions of [H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] or [OH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] ions to the system.</a:t>
            </a: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4572000" y="549275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1763713" y="908050"/>
            <a:ext cx="2808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4572000" y="908050"/>
            <a:ext cx="280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1763713" y="90805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7380288" y="90805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288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</a:rPr>
              <a:t>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If  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ions are added to the buffered solution, they react partially with the conjugate base present to form the conjugate acid.         Thus some 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ions are taken out of circulation .</a:t>
            </a:r>
          </a:p>
          <a:p>
            <a:pPr algn="l"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●If OH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ions are added to the buffered solution, they react partially with the conjugate acid present to form water and the conjugate base.          Thus, some OH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are taken out of circulation.</a:t>
            </a:r>
          </a:p>
          <a:p>
            <a:pPr algn="l"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buFontTx/>
              <a:buNone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example of acidic buffer: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●(CH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COOH/CH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COO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●(H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/ HCO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2362200" y="1371600"/>
            <a:ext cx="576262" cy="215900"/>
          </a:xfrm>
          <a:prstGeom prst="right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2895600" y="3657600"/>
            <a:ext cx="576263" cy="215900"/>
          </a:xfrm>
          <a:prstGeom prst="right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766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228600"/>
            <a:ext cx="8964613" cy="6629400"/>
          </a:xfrm>
        </p:spPr>
        <p:txBody>
          <a:bodyPr/>
          <a:lstStyle/>
          <a:p>
            <a:pPr algn="l" eaLnBrk="1" hangingPunct="1">
              <a:buFontTx/>
              <a:buNone/>
            </a:pP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 algn="l" rtl="0" eaLnBrk="1" hangingPunct="1">
              <a:buFont typeface="Wingdings" pitchFamily="2" charset="2"/>
              <a:buChar char="v"/>
            </a:pP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How can this acidic buffer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(H</a:t>
            </a:r>
            <a:r>
              <a:rPr lang="en-GB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GB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/ HCO</a:t>
            </a:r>
            <a:r>
              <a:rPr lang="en-GB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b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resist change in PH.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                            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●        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en-GB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b="1" baseline="30000" dirty="0" smtClean="0">
                <a:latin typeface="Times New Roman" pitchFamily="18" charset="0"/>
                <a:cs typeface="Times New Roman" pitchFamily="18" charset="0"/>
              </a:rPr>
              <a:t>-                                               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GB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l" eaLnBrk="1" hangingPunct="1">
              <a:buFontTx/>
              <a:buNone/>
            </a:pPr>
            <a:endParaRPr lang="en-GB" sz="28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buFontTx/>
              <a:buNone/>
            </a:pPr>
            <a:endParaRPr lang="en-GB" sz="28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buFontTx/>
              <a:buNone/>
            </a:pPr>
            <a:endParaRPr lang="en-GB" sz="28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buFontTx/>
              <a:buNone/>
            </a:pPr>
            <a:endParaRPr lang="en-GB" sz="28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buFontTx/>
              <a:buNone/>
            </a:pPr>
            <a:r>
              <a:rPr lang="en-GB" sz="2800" b="1" baseline="-25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●        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GB" sz="2800" b="1" baseline="-25000" dirty="0" smtClean="0">
                <a:latin typeface="Times New Roman" pitchFamily="18" charset="0"/>
                <a:cs typeface="Times New Roman" pitchFamily="18" charset="0"/>
              </a:rPr>
              <a:t>3                                                 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en-GB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b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8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411413" y="2276475"/>
            <a:ext cx="20891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411413" y="4652963"/>
            <a:ext cx="20891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5158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0" y="381000"/>
            <a:ext cx="9144000" cy="6477000"/>
          </a:xfrm>
        </p:spPr>
        <p:txBody>
          <a:bodyPr/>
          <a:lstStyle/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-The buffer working range is determined by the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PKa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of the conjugate acid.</a:t>
            </a:r>
          </a:p>
          <a:p>
            <a:pPr algn="l"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-The best buffering region is one PH unit on either side of the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PKa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value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             PH =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PKa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±1</a:t>
            </a:r>
          </a:p>
          <a:p>
            <a:pPr eaLnBrk="1" hangingPunct="1">
              <a:buFontTx/>
              <a:buNone/>
            </a:pPr>
            <a:r>
              <a:rPr lang="en-GB" dirty="0" smtClean="0"/>
              <a:t>       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412289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381000"/>
            <a:ext cx="9144000" cy="6477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Titration curve:</a:t>
            </a:r>
            <a:endParaRPr lang="ar-SA" sz="28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en-GB" sz="28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It is a plot of PH against the amount of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added.</a:t>
            </a:r>
          </a:p>
          <a:p>
            <a:pPr algn="l"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A measured volume of the acid is titrated with a base solution, usually sodium hydroxide (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 of known concentration.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The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is added in small increments until the acid is consumed (neutralized). 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91677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52400"/>
            <a:ext cx="9144000" cy="6705600"/>
          </a:xfrm>
        </p:spPr>
        <p:txBody>
          <a:bodyPr/>
          <a:lstStyle/>
          <a:p>
            <a:pPr algn="l" eaLnBrk="1" hangingPunct="1">
              <a:buFontTx/>
              <a:buNone/>
            </a:pPr>
            <a:r>
              <a:rPr lang="en-GB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Example</a:t>
            </a:r>
            <a:r>
              <a:rPr lang="en-GB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eaLnBrk="1" hangingPunct="1">
              <a:buFontTx/>
              <a:buNone/>
            </a:pPr>
            <a:r>
              <a:rPr lang="en-GB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Titration </a:t>
            </a:r>
            <a:r>
              <a:rPr lang="en-GB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curve of acetic acid</a:t>
            </a:r>
          </a:p>
          <a:p>
            <a:pPr eaLnBrk="1" hangingPunct="1">
              <a:buFontTx/>
              <a:buNone/>
            </a:pP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6928" b="35062"/>
          <a:stretch>
            <a:fillRect/>
          </a:stretch>
        </p:blipFill>
        <p:spPr bwMode="auto">
          <a:xfrm>
            <a:off x="468313" y="1916113"/>
            <a:ext cx="8135937" cy="494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052513"/>
            <a:ext cx="4319588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7564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534400" cy="6553200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Acids and bases</a:t>
            </a:r>
          </a:p>
          <a:p>
            <a:pPr algn="l" rtl="0"/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GB" sz="2800" b="1" u="sng" dirty="0">
                <a:latin typeface="Times New Roman" pitchFamily="18" charset="0"/>
                <a:cs typeface="Times New Roman" pitchFamily="18" charset="0"/>
              </a:rPr>
              <a:t>Acid:</a:t>
            </a:r>
          </a:p>
          <a:p>
            <a:pPr marL="0" indent="0" algn="l" rtl="0"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It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is defined as a substance that donate a proton  (it is a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l" rtl="0"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proton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donor).</a:t>
            </a:r>
          </a:p>
          <a:p>
            <a:pPr marL="0" indent="0" algn="l" rtl="0">
              <a:buNone/>
            </a:pPr>
            <a:r>
              <a:rPr lang="en-GB" sz="2800" b="1" u="sng" dirty="0">
                <a:latin typeface="Times New Roman" pitchFamily="18" charset="0"/>
                <a:cs typeface="Times New Roman" pitchFamily="18" charset="0"/>
              </a:rPr>
              <a:t>Base:</a:t>
            </a:r>
          </a:p>
          <a:p>
            <a:pPr marL="0" indent="0" algn="l" rtl="0"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it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is a substance that accept a proton (it is proton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l" rtl="0"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acceptor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 rtl="0"/>
            <a:endParaRPr lang="en-GB" sz="2800" u="sng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GB" sz="2800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:             a) strong acid</a:t>
            </a:r>
          </a:p>
          <a:p>
            <a:pPr algn="l" rtl="0"/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) weak acid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0822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>
              <a:buFontTx/>
              <a:buNone/>
            </a:pPr>
            <a:r>
              <a:rPr lang="en-GB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Strong acid: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It is completely ionized in the solution.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example: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, H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l" eaLnBrk="1" hangingPunct="1">
              <a:buFontTx/>
              <a:buNone/>
            </a:pPr>
            <a:endParaRPr lang="en-GB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buFontTx/>
              <a:buNone/>
            </a:pPr>
            <a:r>
              <a:rPr lang="en-GB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Strong base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It is completely ionized in the solution.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example: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KOH</a:t>
            </a:r>
          </a:p>
          <a:p>
            <a:pPr algn="l"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Char char="q"/>
            </a:pPr>
            <a:r>
              <a:rPr lang="en-GB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Weak acids and weak bases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are not completely ionized when dissolved in water.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Example of weak acid: acetic acid (CH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COOH)</a:t>
            </a:r>
          </a:p>
          <a:p>
            <a:pPr algn="l"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Example of weak base: ammonia (NH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863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457200"/>
            <a:ext cx="9144000" cy="64008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-Weak acids and bases are common in biological systems and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play important roles in metabolism and its regulation. 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GB" sz="2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Conjugate acid – base pair: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It is consist of a proton donor and its corresponding proton acceptor.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Example:  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        (CH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COOH/CH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COO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GB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90000"/>
              </a:lnSpc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CH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COOH                     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+  CH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COO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endParaRPr lang="en-GB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     ●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Acetic acid (CH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COOH) is a proton donor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     ●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Acetate anion (CH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COO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 is the corresponding proton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acceptor.</a:t>
            </a:r>
            <a:endParaRPr lang="en-GB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Line 4"/>
          <p:cNvSpPr>
            <a:spLocks noChangeShapeType="1"/>
          </p:cNvSpPr>
          <p:nvPr/>
        </p:nvSpPr>
        <p:spPr bwMode="auto">
          <a:xfrm>
            <a:off x="2555875" y="4365625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Line 5"/>
          <p:cNvSpPr>
            <a:spLocks noChangeShapeType="1"/>
          </p:cNvSpPr>
          <p:nvPr/>
        </p:nvSpPr>
        <p:spPr bwMode="auto">
          <a:xfrm flipH="1">
            <a:off x="2555875" y="4508500"/>
            <a:ext cx="1366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056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228600"/>
            <a:ext cx="8964613" cy="6440488"/>
          </a:xfrm>
        </p:spPr>
        <p:txBody>
          <a:bodyPr/>
          <a:lstStyle/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-Each acid has a characteristic tendency to lose its proton in an aqueous solution.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-The stronger the acid, the greater the tendency to lose its proton.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-The tendency of any acid HA to lose a proton and form the conjugate base A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is defined by the </a:t>
            </a:r>
            <a:r>
              <a:rPr lang="en-GB" sz="2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equilibrium constant K′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for the reversible reaction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                   HA                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  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+  A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Which is</a:t>
            </a:r>
          </a:p>
          <a:p>
            <a:pPr algn="l" eaLnBrk="1" hangingPunct="1">
              <a:buFontTx/>
              <a:buNone/>
            </a:pP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[H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] [A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en-GB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buFontTx/>
              <a:buNone/>
            </a:pP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K′ = </a:t>
            </a:r>
            <a:endParaRPr lang="en-GB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buFontTx/>
              <a:buNone/>
            </a:pP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[HA]</a:t>
            </a:r>
            <a:endParaRPr lang="en-GB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www.youtube.com/watch?v=vxAmLPtrQDI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Line 4"/>
          <p:cNvSpPr>
            <a:spLocks noChangeShapeType="1"/>
          </p:cNvSpPr>
          <p:nvPr/>
        </p:nvSpPr>
        <p:spPr bwMode="auto">
          <a:xfrm>
            <a:off x="3203575" y="3500438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 flipH="1">
            <a:off x="3203575" y="35734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>
            <a:off x="3200400" y="5029200"/>
            <a:ext cx="2087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303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-Equilibrium constants for ionization reactions are more usually called ionization or dissociation constants.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The dissociation constants for acid often designated </a:t>
            </a:r>
            <a:r>
              <a:rPr lang="en-GB" sz="2800" b="1" u="sng" dirty="0" err="1" smtClean="0">
                <a:latin typeface="Times New Roman" pitchFamily="18" charset="0"/>
                <a:cs typeface="Times New Roman" pitchFamily="18" charset="0"/>
              </a:rPr>
              <a:t>K′</a:t>
            </a:r>
            <a:r>
              <a:rPr lang="en-GB" sz="2800" b="1" u="sng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buFontTx/>
              <a:buNone/>
            </a:pPr>
            <a:r>
              <a:rPr lang="en-GB" sz="2800" b="1" u="sng" dirty="0" smtClean="0">
                <a:latin typeface="Times New Roman" pitchFamily="18" charset="0"/>
                <a:cs typeface="Times New Roman" pitchFamily="18" charset="0"/>
              </a:rPr>
              <a:t>PK′ :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                           1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         PK′ = log            = - log K′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                           K′</a:t>
            </a:r>
          </a:p>
          <a:p>
            <a:pPr algn="l"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- The symbol P denotes “negative logarithm of”  in both PH and PK′.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(The more strongly dissociated the acid, the lower its PK′. </a:t>
            </a:r>
          </a:p>
        </p:txBody>
      </p:sp>
      <p:sp>
        <p:nvSpPr>
          <p:cNvPr id="6147" name="Line 5"/>
          <p:cNvSpPr>
            <a:spLocks noChangeShapeType="1"/>
          </p:cNvSpPr>
          <p:nvPr/>
        </p:nvSpPr>
        <p:spPr bwMode="auto">
          <a:xfrm>
            <a:off x="3059113" y="328453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811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228600"/>
            <a:ext cx="8915400" cy="6629400"/>
          </a:xfrm>
        </p:spPr>
        <p:txBody>
          <a:bodyPr/>
          <a:lstStyle/>
          <a:p>
            <a:pPr algn="l" eaLnBrk="1" hangingPunct="1">
              <a:buFontTx/>
              <a:buNone/>
            </a:pPr>
            <a:r>
              <a:rPr lang="en-GB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PH: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The 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concentration of a solution is usually indicated in PH  units on a PH scale that runs from 0 to 14.</a:t>
            </a:r>
          </a:p>
          <a:p>
            <a:pPr algn="l" eaLnBrk="1" hangingPunct="1">
              <a:buFontTx/>
              <a:buNone/>
            </a:pPr>
            <a:endParaRPr lang="en-GB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buFontTx/>
              <a:buNone/>
            </a:pPr>
            <a:r>
              <a:rPr lang="en-GB" sz="2800" b="1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PH: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It is the negative logarithm of the hydrogen ion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 concentration of an aqueous solution.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 PH = -log [H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] 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1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- This can also expressed as     PH = log </a:t>
            </a:r>
          </a:p>
          <a:p>
            <a:pPr algn="l" eaLnBrk="1" hangingPunct="1">
              <a:buFontTx/>
              <a:buNone/>
            </a:pP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[H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algn="l"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where [H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] is molar 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concentration.</a:t>
            </a:r>
          </a:p>
        </p:txBody>
      </p:sp>
      <p:sp>
        <p:nvSpPr>
          <p:cNvPr id="7171" name="Line 4"/>
          <p:cNvSpPr>
            <a:spLocks noChangeShapeType="1"/>
          </p:cNvSpPr>
          <p:nvPr/>
        </p:nvSpPr>
        <p:spPr bwMode="auto">
          <a:xfrm>
            <a:off x="6084888" y="422116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497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>
              <a:buFontTx/>
              <a:buNone/>
            </a:pPr>
            <a:r>
              <a:rPr lang="en-GB" dirty="0" smtClean="0"/>
              <a:t>-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Pure water has a</a:t>
            </a:r>
            <a:r>
              <a:rPr lang="en-GB" dirty="0" smtClean="0"/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concentration of 10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-7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molar and thus has a PH of 7            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neutral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eaLnBrk="1" hangingPunct="1">
              <a:buFontTx/>
              <a:buChar char="-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 solution with a higher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concentration has a lower PH value, and one with a lower 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concentration has a higher PH value.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GB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 algn="l" eaLnBrk="1" hangingPunct="1">
              <a:buFontTx/>
              <a:buNone/>
            </a:pP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 strong acid with a high</a:t>
            </a: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concentration of 10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molar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has a PH of 2, whereas a solution with only 10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-10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molar 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has a PH of 10.</a:t>
            </a:r>
          </a:p>
          <a:p>
            <a:pPr algn="l"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Acidic solutions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have a PH of less than 7</a:t>
            </a:r>
          </a:p>
          <a:p>
            <a:pPr algn="l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Basic (alkaline) solutions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have a PH more than 7   </a:t>
            </a:r>
          </a:p>
        </p:txBody>
      </p:sp>
      <p:sp>
        <p:nvSpPr>
          <p:cNvPr id="8195" name="AutoShape 4"/>
          <p:cNvSpPr>
            <a:spLocks noChangeArrowheads="1"/>
          </p:cNvSpPr>
          <p:nvPr/>
        </p:nvSpPr>
        <p:spPr bwMode="auto">
          <a:xfrm>
            <a:off x="1600200" y="533400"/>
            <a:ext cx="863600" cy="288925"/>
          </a:xfrm>
          <a:prstGeom prst="rightArrow">
            <a:avLst>
              <a:gd name="adj1" fmla="val 50000"/>
              <a:gd name="adj2" fmla="val 74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55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1507" name="Picture 3" descr="PH-Sca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7993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119</TotalTime>
  <Words>910</Words>
  <Application>Microsoft Office PowerPoint</Application>
  <PresentationFormat>On-screen Show (4:3)</PresentationFormat>
  <Paragraphs>129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Acids and bases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AAN</dc:creator>
  <cp:lastModifiedBy>aalbity</cp:lastModifiedBy>
  <cp:revision>5</cp:revision>
  <dcterms:created xsi:type="dcterms:W3CDTF">2017-03-14T12:36:08Z</dcterms:created>
  <dcterms:modified xsi:type="dcterms:W3CDTF">2018-02-20T06:30:45Z</dcterms:modified>
</cp:coreProperties>
</file>