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C5308-725F-48D6-8DBA-4B7BE4298B44}" type="datetimeFigureOut">
              <a:rPr lang="en-US" smtClean="0"/>
              <a:pPr/>
              <a:t>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03CF3-3F6A-41AD-9C93-4D1391D4709C}" type="slidenum">
              <a:rPr lang="en-US" smtClean="0"/>
              <a:pPr/>
              <a:t>‹#›</a:t>
            </a:fld>
            <a:endParaRPr lang="en-US"/>
          </a:p>
        </p:txBody>
      </p:sp>
    </p:spTree>
    <p:extLst>
      <p:ext uri="{BB962C8B-B14F-4D97-AF65-F5344CB8AC3E}">
        <p14:creationId xmlns:p14="http://schemas.microsoft.com/office/powerpoint/2010/main" xmlns="" val="18062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06303CF3-3F6A-41AD-9C93-4D1391D4709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1380787-4773-4FC3-9CED-2F9B10EEF544}" type="slidenum">
              <a:rPr lang="en-GB"/>
              <a:pPr/>
              <a:t>15</a:t>
            </a:fld>
            <a:endParaRPr lang="en-GB"/>
          </a:p>
        </p:txBody>
      </p:sp>
      <p:sp>
        <p:nvSpPr>
          <p:cNvPr id="204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r" rtl="1"/>
            <a:endParaRPr lang="en-US">
              <a:latin typeface="Calibri" pitchFamily="34" charset="0"/>
            </a:endParaRPr>
          </a:p>
        </p:txBody>
      </p:sp>
      <p:sp>
        <p:nvSpPr>
          <p:cNvPr id="204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b"/>
          <a:lstStyle/>
          <a:p>
            <a:pPr algn="r" rtl="1"/>
            <a:r>
              <a:rPr lang="en-US" sz="1200">
                <a:latin typeface="Calibri" pitchFamily="34" charset="0"/>
              </a:rPr>
              <a:t>1</a:t>
            </a:r>
          </a:p>
        </p:txBody>
      </p:sp>
      <p:sp>
        <p:nvSpPr>
          <p:cNvPr id="204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r" rtl="1"/>
            <a:endParaRPr lang="en-US">
              <a:latin typeface="Calibri" pitchFamily="34" charset="0"/>
            </a:endParaRPr>
          </a:p>
        </p:txBody>
      </p:sp>
      <p:sp>
        <p:nvSpPr>
          <p:cNvPr id="204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r" rtl="1"/>
            <a:endParaRPr lang="en-US">
              <a:latin typeface="Calibri" pitchFamily="34" charset="0"/>
            </a:endParaRPr>
          </a:p>
        </p:txBody>
      </p:sp>
      <p:sp>
        <p:nvSpPr>
          <p:cNvPr id="20486" name="Rectangle 6"/>
          <p:cNvSpPr>
            <a:spLocks noGrp="1" noRot="1" noChangeAspect="1" noChangeArrowheads="1" noTextEdit="1"/>
          </p:cNvSpPr>
          <p:nvPr>
            <p:ph type="sldImg"/>
          </p:nvPr>
        </p:nvSpPr>
        <p:spPr>
          <a:xfrm>
            <a:off x="1150938" y="692150"/>
            <a:ext cx="4556125" cy="3416300"/>
          </a:xfrm>
          <a:ln cap="flat"/>
          <a:extLst>
            <a:ext uri="{909E8E84-426E-40DD-AFC4-6F175D3DCCD1}">
              <a14:hiddenFill xmlns:a14="http://schemas.microsoft.com/office/drawing/2010/main" xmlns="">
                <a:noFill/>
              </a14:hiddenFill>
            </a:ext>
          </a:extLst>
        </p:spPr>
      </p:sp>
      <p:sp>
        <p:nvSpPr>
          <p:cNvPr id="20487" name="Rectangle 7"/>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4F4B656-0F28-4C02-9B62-79BAD5121AE8}" type="datetimeFigureOut">
              <a:rPr lang="en-US" smtClean="0"/>
              <a:pPr/>
              <a:t>2/18/2018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4516E86-5BAE-48BF-AC76-D22881946DF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4B656-0F28-4C02-9B62-79BAD5121AE8}"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6E86-5BAE-48BF-AC76-D22881946D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4B656-0F28-4C02-9B62-79BAD5121AE8}"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6E86-5BAE-48BF-AC76-D22881946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4F4B656-0F28-4C02-9B62-79BAD5121AE8}" type="datetimeFigureOut">
              <a:rPr lang="en-US" smtClean="0"/>
              <a:pPr/>
              <a:t>2/18/2018</a:t>
            </a:fld>
            <a:endParaRPr lang="en-US"/>
          </a:p>
        </p:txBody>
      </p:sp>
      <p:sp>
        <p:nvSpPr>
          <p:cNvPr id="9" name="Slide Number Placeholder 8"/>
          <p:cNvSpPr>
            <a:spLocks noGrp="1"/>
          </p:cNvSpPr>
          <p:nvPr>
            <p:ph type="sldNum" sz="quarter" idx="15"/>
          </p:nvPr>
        </p:nvSpPr>
        <p:spPr/>
        <p:txBody>
          <a:bodyPr rtlCol="0"/>
          <a:lstStyle/>
          <a:p>
            <a:fld id="{24516E86-5BAE-48BF-AC76-D22881946DF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4F4B656-0F28-4C02-9B62-79BAD5121AE8}" type="datetimeFigureOut">
              <a:rPr lang="en-US" smtClean="0"/>
              <a:pPr/>
              <a:t>2/18/2018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4516E86-5BAE-48BF-AC76-D22881946D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F4B656-0F28-4C02-9B62-79BAD5121AE8}"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16E86-5BAE-48BF-AC76-D22881946DF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4F4B656-0F28-4C02-9B62-79BAD5121AE8}" type="datetimeFigureOut">
              <a:rPr lang="en-US" smtClean="0"/>
              <a:pPr/>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16E86-5BAE-48BF-AC76-D22881946DF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4F4B656-0F28-4C02-9B62-79BAD5121AE8}" type="datetimeFigureOut">
              <a:rPr lang="en-US" smtClean="0"/>
              <a:pPr/>
              <a:t>2/18/2018</a:t>
            </a:fld>
            <a:endParaRPr lang="en-US"/>
          </a:p>
        </p:txBody>
      </p:sp>
      <p:sp>
        <p:nvSpPr>
          <p:cNvPr id="7" name="Slide Number Placeholder 6"/>
          <p:cNvSpPr>
            <a:spLocks noGrp="1"/>
          </p:cNvSpPr>
          <p:nvPr>
            <p:ph type="sldNum" sz="quarter" idx="11"/>
          </p:nvPr>
        </p:nvSpPr>
        <p:spPr/>
        <p:txBody>
          <a:bodyPr rtlCol="0"/>
          <a:lstStyle/>
          <a:p>
            <a:fld id="{24516E86-5BAE-48BF-AC76-D22881946DF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4B656-0F28-4C02-9B62-79BAD5121AE8}" type="datetimeFigureOut">
              <a:rPr lang="en-US" smtClean="0"/>
              <a:pPr/>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16E86-5BAE-48BF-AC76-D22881946D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4F4B656-0F28-4C02-9B62-79BAD5121AE8}" type="datetimeFigureOut">
              <a:rPr lang="en-US" smtClean="0"/>
              <a:pPr/>
              <a:t>2/18/2018</a:t>
            </a:fld>
            <a:endParaRPr lang="en-US"/>
          </a:p>
        </p:txBody>
      </p:sp>
      <p:sp>
        <p:nvSpPr>
          <p:cNvPr id="22" name="Slide Number Placeholder 21"/>
          <p:cNvSpPr>
            <a:spLocks noGrp="1"/>
          </p:cNvSpPr>
          <p:nvPr>
            <p:ph type="sldNum" sz="quarter" idx="15"/>
          </p:nvPr>
        </p:nvSpPr>
        <p:spPr/>
        <p:txBody>
          <a:bodyPr rtlCol="0"/>
          <a:lstStyle/>
          <a:p>
            <a:fld id="{24516E86-5BAE-48BF-AC76-D22881946DF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4F4B656-0F28-4C02-9B62-79BAD5121AE8}" type="datetimeFigureOut">
              <a:rPr lang="en-US" smtClean="0"/>
              <a:pPr/>
              <a:t>2/18/2018</a:t>
            </a:fld>
            <a:endParaRPr lang="en-US"/>
          </a:p>
        </p:txBody>
      </p:sp>
      <p:sp>
        <p:nvSpPr>
          <p:cNvPr id="18" name="Slide Number Placeholder 17"/>
          <p:cNvSpPr>
            <a:spLocks noGrp="1"/>
          </p:cNvSpPr>
          <p:nvPr>
            <p:ph type="sldNum" sz="quarter" idx="11"/>
          </p:nvPr>
        </p:nvSpPr>
        <p:spPr/>
        <p:txBody>
          <a:bodyPr rtlCol="0"/>
          <a:lstStyle/>
          <a:p>
            <a:fld id="{24516E86-5BAE-48BF-AC76-D22881946DF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4F4B656-0F28-4C02-9B62-79BAD5121AE8}" type="datetimeFigureOut">
              <a:rPr lang="en-US" smtClean="0"/>
              <a:pPr/>
              <a:t>2/18/2018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516E86-5BAE-48BF-AC76-D22881946D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610600" cy="6553200"/>
          </a:xfrm>
        </p:spPr>
        <p:txBody>
          <a:bodyPr>
            <a:normAutofit lnSpcReduction="10000"/>
          </a:bodyPr>
          <a:lstStyle/>
          <a:p>
            <a:pPr marL="0" indent="0" algn="ctr">
              <a:lnSpc>
                <a:spcPct val="90000"/>
              </a:lnSpc>
              <a:buNone/>
            </a:pPr>
            <a:r>
              <a:rPr lang="en-GB" sz="4800" b="1" dirty="0" smtClean="0">
                <a:solidFill>
                  <a:srgbClr val="C00000"/>
                </a:solidFill>
                <a:latin typeface="Times New Roman" pitchFamily="18" charset="0"/>
                <a:cs typeface="Times New Roman" pitchFamily="18" charset="0"/>
              </a:rPr>
              <a:t>Water</a:t>
            </a:r>
            <a:endParaRPr lang="en-GB" sz="4800" b="1" dirty="0">
              <a:solidFill>
                <a:srgbClr val="C00000"/>
              </a:solidFill>
              <a:latin typeface="Times New Roman" pitchFamily="18" charset="0"/>
              <a:cs typeface="Times New Roman" pitchFamily="18" charset="0"/>
            </a:endParaRPr>
          </a:p>
          <a:p>
            <a:pPr>
              <a:lnSpc>
                <a:spcPct val="90000"/>
              </a:lnSpc>
            </a:pPr>
            <a:endParaRPr lang="en-GB" sz="2800" b="1" dirty="0">
              <a:latin typeface="Times New Roman" pitchFamily="18" charset="0"/>
              <a:cs typeface="Times New Roman" pitchFamily="18" charset="0"/>
            </a:endParaRPr>
          </a:p>
          <a:p>
            <a:pPr marL="0" indent="0">
              <a:lnSpc>
                <a:spcPct val="90000"/>
              </a:lnSpc>
              <a:buNone/>
            </a:pPr>
            <a:r>
              <a:rPr lang="en-GB" sz="2800" dirty="0">
                <a:latin typeface="Times New Roman" pitchFamily="18" charset="0"/>
                <a:cs typeface="Times New Roman" pitchFamily="18" charset="0"/>
              </a:rPr>
              <a:t>-Water accounts for about 70% of a cell′s weight, and most</a:t>
            </a:r>
          </a:p>
          <a:p>
            <a:pPr marL="0" indent="0">
              <a:lnSpc>
                <a:spcPct val="90000"/>
              </a:lnSpc>
              <a:buNone/>
            </a:pPr>
            <a:r>
              <a:rPr lang="en-GB" sz="2800" dirty="0">
                <a:latin typeface="Times New Roman" pitchFamily="18" charset="0"/>
                <a:cs typeface="Times New Roman" pitchFamily="18" charset="0"/>
              </a:rPr>
              <a:t>  intracellular reactions occur in an aqueous environment.</a:t>
            </a:r>
          </a:p>
          <a:p>
            <a:pPr>
              <a:lnSpc>
                <a:spcPct val="90000"/>
              </a:lnSpc>
              <a:buFontTx/>
              <a:buChar char="-"/>
            </a:pPr>
            <a:r>
              <a:rPr lang="en-GB" sz="2800" dirty="0">
                <a:latin typeface="Times New Roman" pitchFamily="18" charset="0"/>
                <a:cs typeface="Times New Roman" pitchFamily="18" charset="0"/>
              </a:rPr>
              <a:t>Water (H</a:t>
            </a:r>
            <a:r>
              <a:rPr lang="en-GB" sz="2800" baseline="-25000" dirty="0">
                <a:latin typeface="Times New Roman" pitchFamily="18" charset="0"/>
                <a:cs typeface="Times New Roman" pitchFamily="18" charset="0"/>
              </a:rPr>
              <a:t>2</a:t>
            </a:r>
            <a:r>
              <a:rPr lang="en-GB" sz="2800" dirty="0">
                <a:latin typeface="Times New Roman" pitchFamily="18" charset="0"/>
                <a:cs typeface="Times New Roman" pitchFamily="18" charset="0"/>
              </a:rPr>
              <a:t>O) is a chemical compound consisting of two</a:t>
            </a:r>
          </a:p>
          <a:p>
            <a:pPr marL="0" indent="0">
              <a:lnSpc>
                <a:spcPct val="90000"/>
              </a:lnSpc>
              <a:buNone/>
            </a:pPr>
            <a:r>
              <a:rPr lang="en-GB" sz="2800" dirty="0">
                <a:latin typeface="Times New Roman" pitchFamily="18" charset="0"/>
                <a:cs typeface="Times New Roman" pitchFamily="18" charset="0"/>
              </a:rPr>
              <a:t>   hydrogen atoms and one oxygen. </a:t>
            </a:r>
          </a:p>
          <a:p>
            <a:pPr>
              <a:lnSpc>
                <a:spcPct val="90000"/>
              </a:lnSpc>
            </a:pPr>
            <a:endParaRPr lang="en-GB" dirty="0">
              <a:latin typeface="Times New Roman" pitchFamily="18" charset="0"/>
              <a:cs typeface="Times New Roman" pitchFamily="18" charset="0"/>
            </a:endParaRPr>
          </a:p>
          <a:p>
            <a:pPr>
              <a:lnSpc>
                <a:spcPct val="90000"/>
              </a:lnSpc>
            </a:pPr>
            <a:endParaRPr lang="en-GB" dirty="0">
              <a:latin typeface="Times New Roman" pitchFamily="18" charset="0"/>
              <a:cs typeface="Times New Roman" pitchFamily="18" charset="0"/>
            </a:endParaRPr>
          </a:p>
          <a:p>
            <a:pPr>
              <a:lnSpc>
                <a:spcPct val="90000"/>
              </a:lnSpc>
            </a:pPr>
            <a:endParaRPr lang="en-GB" dirty="0">
              <a:latin typeface="Times New Roman" pitchFamily="18" charset="0"/>
              <a:cs typeface="Times New Roman" pitchFamily="18" charset="0"/>
            </a:endParaRPr>
          </a:p>
          <a:p>
            <a:pPr>
              <a:lnSpc>
                <a:spcPct val="90000"/>
              </a:lnSpc>
            </a:pPr>
            <a:endParaRPr lang="en-GB" dirty="0">
              <a:latin typeface="Times New Roman" pitchFamily="18" charset="0"/>
              <a:cs typeface="Times New Roman" pitchFamily="18" charset="0"/>
            </a:endParaRPr>
          </a:p>
          <a:p>
            <a:pPr>
              <a:lnSpc>
                <a:spcPct val="90000"/>
              </a:lnSpc>
            </a:pPr>
            <a:endParaRPr lang="en-GB" dirty="0">
              <a:latin typeface="Times New Roman" pitchFamily="18" charset="0"/>
              <a:cs typeface="Times New Roman" pitchFamily="18" charset="0"/>
            </a:endParaRPr>
          </a:p>
          <a:p>
            <a:pPr>
              <a:lnSpc>
                <a:spcPct val="90000"/>
              </a:lnSpc>
            </a:pPr>
            <a:endParaRPr lang="en-GB" dirty="0">
              <a:latin typeface="Times New Roman" pitchFamily="18" charset="0"/>
              <a:cs typeface="Times New Roman" pitchFamily="18" charset="0"/>
            </a:endParaRPr>
          </a:p>
          <a:p>
            <a:pPr marL="0" indent="0">
              <a:lnSpc>
                <a:spcPct val="90000"/>
              </a:lnSpc>
              <a:buNone/>
            </a:pPr>
            <a:endParaRPr lang="en-GB" dirty="0" smtClean="0">
              <a:latin typeface="Times New Roman" pitchFamily="18" charset="0"/>
              <a:cs typeface="Times New Roman" pitchFamily="18" charset="0"/>
            </a:endParaRPr>
          </a:p>
          <a:p>
            <a:pPr marL="0" indent="0">
              <a:lnSpc>
                <a:spcPct val="90000"/>
              </a:lnSpc>
              <a:buNone/>
            </a:pPr>
            <a:endParaRPr lang="en-GB" dirty="0">
              <a:latin typeface="Times New Roman" pitchFamily="18" charset="0"/>
              <a:cs typeface="Times New Roman" pitchFamily="18" charset="0"/>
            </a:endParaRPr>
          </a:p>
          <a:p>
            <a:pPr marL="0" indent="0">
              <a:buNone/>
            </a:pPr>
            <a:r>
              <a:rPr lang="en-US" dirty="0" smtClean="0"/>
              <a:t>                                             </a:t>
            </a:r>
            <a:r>
              <a:rPr lang="en-US" dirty="0" smtClean="0"/>
              <a:t>  </a:t>
            </a:r>
            <a:r>
              <a:rPr lang="en-GB" dirty="0">
                <a:latin typeface="Times New Roman" pitchFamily="18" charset="0"/>
                <a:cs typeface="Times New Roman" pitchFamily="18" charset="0"/>
              </a:rPr>
              <a:t>H</a:t>
            </a:r>
            <a:r>
              <a:rPr lang="en-GB" baseline="-25000" dirty="0">
                <a:latin typeface="Times New Roman" pitchFamily="18" charset="0"/>
                <a:cs typeface="Times New Roman" pitchFamily="18" charset="0"/>
              </a:rPr>
              <a:t>2</a:t>
            </a:r>
            <a:r>
              <a:rPr lang="en-GB" dirty="0">
                <a:latin typeface="Times New Roman" pitchFamily="18" charset="0"/>
                <a:cs typeface="Times New Roman" pitchFamily="18" charset="0"/>
              </a:rPr>
              <a:t>O</a:t>
            </a:r>
          </a:p>
          <a:p>
            <a:endParaRPr lang="en-US" dirty="0"/>
          </a:p>
        </p:txBody>
      </p:sp>
      <p:pic>
        <p:nvPicPr>
          <p:cNvPr id="5" name="Picture 7" descr="Water-Molecule-Flipped-Small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276600"/>
            <a:ext cx="3816350" cy="3024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5636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0"/>
            <a:ext cx="9144000" cy="6858000"/>
          </a:xfrm>
        </p:spPr>
        <p:txBody>
          <a:bodyPr/>
          <a:lstStyle/>
          <a:p>
            <a:pPr>
              <a:buFontTx/>
              <a:buNone/>
            </a:pPr>
            <a:r>
              <a:rPr lang="en-GB" sz="2800" b="1" u="sng" dirty="0" smtClean="0">
                <a:latin typeface="Times New Roman" pitchFamily="18" charset="0"/>
                <a:cs typeface="Times New Roman" pitchFamily="18" charset="0"/>
              </a:rPr>
              <a:t>3. Adhesion</a:t>
            </a:r>
            <a:r>
              <a:rPr lang="en-GB" sz="2800" b="1" u="sng" dirty="0">
                <a:latin typeface="Times New Roman" pitchFamily="18" charset="0"/>
                <a:cs typeface="Times New Roman" pitchFamily="18" charset="0"/>
              </a:rPr>
              <a:t>:</a:t>
            </a:r>
            <a:endParaRPr lang="en-GB" b="1" u="sng" dirty="0"/>
          </a:p>
          <a:p>
            <a:pPr>
              <a:buFontTx/>
              <a:buNone/>
            </a:pPr>
            <a:r>
              <a:rPr lang="en-GB" sz="2800" dirty="0" smtClean="0">
                <a:latin typeface="Times New Roman" pitchFamily="18" charset="0"/>
                <a:cs typeface="Times New Roman" pitchFamily="18" charset="0"/>
              </a:rPr>
              <a:t>is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attraction between molecules of </a:t>
            </a:r>
            <a:r>
              <a:rPr lang="en-US" sz="2800" dirty="0" smtClean="0">
                <a:latin typeface="Times New Roman" pitchFamily="18" charset="0"/>
                <a:cs typeface="Times New Roman" pitchFamily="18" charset="0"/>
              </a:rPr>
              <a:t>different </a:t>
            </a:r>
            <a:r>
              <a:rPr lang="en-US" sz="2800" dirty="0">
                <a:latin typeface="Times New Roman" pitchFamily="18" charset="0"/>
                <a:cs typeface="Times New Roman" pitchFamily="18" charset="0"/>
              </a:rPr>
              <a:t>substances.</a:t>
            </a:r>
          </a:p>
          <a:p>
            <a:pPr>
              <a:buFontTx/>
              <a:buNone/>
            </a:pPr>
            <a:endParaRPr lang="en-US" sz="2800" dirty="0">
              <a:latin typeface="Times New Roman" pitchFamily="18" charset="0"/>
              <a:cs typeface="Times New Roman" pitchFamily="18" charset="0"/>
            </a:endParaRPr>
          </a:p>
          <a:p>
            <a:pPr>
              <a:buFontTx/>
              <a:buNone/>
            </a:pPr>
            <a:r>
              <a:rPr lang="en-GB" dirty="0"/>
              <a:t>- </a:t>
            </a:r>
            <a:r>
              <a:rPr lang="en-GB" sz="2800" dirty="0">
                <a:latin typeface="Times New Roman" pitchFamily="18" charset="0"/>
                <a:cs typeface="Times New Roman" pitchFamily="18" charset="0"/>
              </a:rPr>
              <a:t>The meniscus shown below forms when water adheres to the sides of the glass container.</a:t>
            </a:r>
            <a:endParaRPr lang="en-US" sz="2800" dirty="0">
              <a:latin typeface="Times New Roman" pitchFamily="18" charset="0"/>
              <a:cs typeface="Times New Roman" pitchFamily="18" charset="0"/>
            </a:endParaRPr>
          </a:p>
          <a:p>
            <a:pPr>
              <a:buFontTx/>
              <a:buNone/>
            </a:pPr>
            <a:endParaRPr lang="en-GB" dirty="0"/>
          </a:p>
        </p:txBody>
      </p:sp>
      <p:pic>
        <p:nvPicPr>
          <p:cNvPr id="13317" name="Picture 5" descr="menisc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2133600"/>
            <a:ext cx="2495107" cy="2332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tension.jpg"/>
          <p:cNvPicPr>
            <a:picLocks noChangeAspect="1"/>
          </p:cNvPicPr>
          <p:nvPr/>
        </p:nvPicPr>
        <p:blipFill>
          <a:blip r:embed="rId3" cstate="print"/>
          <a:srcRect t="57778" r="5991" b="7988"/>
          <a:stretch>
            <a:fillRect/>
          </a:stretch>
        </p:blipFill>
        <p:spPr>
          <a:xfrm>
            <a:off x="304800" y="4343400"/>
            <a:ext cx="8369968" cy="2286000"/>
          </a:xfrm>
          <a:prstGeom prst="rect">
            <a:avLst/>
          </a:prstGeom>
        </p:spPr>
      </p:pic>
    </p:spTree>
    <p:extLst>
      <p:ext uri="{BB962C8B-B14F-4D97-AF65-F5344CB8AC3E}">
        <p14:creationId xmlns:p14="http://schemas.microsoft.com/office/powerpoint/2010/main" xmlns="" val="1724354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0"/>
            <a:ext cx="9144000" cy="6858000"/>
          </a:xfrm>
        </p:spPr>
        <p:txBody>
          <a:bodyPr/>
          <a:lstStyle/>
          <a:p>
            <a:pPr>
              <a:buFontTx/>
              <a:buNone/>
            </a:pPr>
            <a:r>
              <a:rPr lang="en-US" sz="2800">
                <a:effectLst>
                  <a:outerShdw blurRad="38100" dist="38100" dir="2700000" algn="tl">
                    <a:srgbClr val="C0C0C0"/>
                  </a:outerShdw>
                </a:effectLst>
                <a:latin typeface="Times New Roman" pitchFamily="18" charset="0"/>
                <a:cs typeface="Times New Roman" pitchFamily="18" charset="0"/>
              </a:rPr>
              <a:t>-Adhesion Causes Capillary Action, </a:t>
            </a:r>
            <a:r>
              <a:rPr lang="en-US" sz="2800">
                <a:latin typeface="Times New Roman" pitchFamily="18" charset="0"/>
                <a:cs typeface="Times New Roman" pitchFamily="18" charset="0"/>
              </a:rPr>
              <a:t>Which gives water the ability to “climb” structures.</a:t>
            </a:r>
            <a:endParaRPr lang="en-GB" sz="2800">
              <a:latin typeface="Times New Roman" pitchFamily="18" charset="0"/>
              <a:cs typeface="Times New Roman" pitchFamily="18" charset="0"/>
            </a:endParaRPr>
          </a:p>
        </p:txBody>
      </p:sp>
      <p:pic>
        <p:nvPicPr>
          <p:cNvPr id="15364" name="Picture 2" descr="http://www.ccs.k12.in.us/chsBS/kons/kons/images/capilary.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6238" y="2060575"/>
            <a:ext cx="2482850" cy="425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627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0"/>
            <a:ext cx="9144000" cy="6858000"/>
          </a:xfrm>
        </p:spPr>
        <p:txBody>
          <a:bodyPr/>
          <a:lstStyle/>
          <a:p>
            <a:pPr marL="609600" indent="-609600">
              <a:buFontTx/>
              <a:buNone/>
            </a:pPr>
            <a:r>
              <a:rPr lang="en-GB" sz="2800" u="sng" dirty="0" smtClean="0">
                <a:latin typeface="Times New Roman" pitchFamily="18" charset="0"/>
              </a:rPr>
              <a:t>4. </a:t>
            </a:r>
            <a:r>
              <a:rPr lang="en-GB" sz="2800" b="1" u="sng" dirty="0" smtClean="0">
                <a:latin typeface="Times New Roman" pitchFamily="18" charset="0"/>
                <a:cs typeface="Times New Roman" pitchFamily="18" charset="0"/>
              </a:rPr>
              <a:t>Density </a:t>
            </a:r>
            <a:r>
              <a:rPr lang="en-GB" sz="2800" b="1" u="sng" dirty="0">
                <a:latin typeface="Times New Roman" pitchFamily="18" charset="0"/>
                <a:cs typeface="Times New Roman" pitchFamily="18" charset="0"/>
              </a:rPr>
              <a:t>of water:</a:t>
            </a:r>
          </a:p>
          <a:p>
            <a:pPr marL="609600" indent="-609600">
              <a:buFontTx/>
              <a:buNone/>
            </a:pPr>
            <a:r>
              <a:rPr lang="en-US" sz="2800" dirty="0">
                <a:latin typeface="Times New Roman" pitchFamily="18" charset="0"/>
                <a:cs typeface="Times New Roman" pitchFamily="18" charset="0"/>
              </a:rPr>
              <a:t>- Most dense at 4</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C</a:t>
            </a:r>
          </a:p>
          <a:p>
            <a:pPr marL="609600" indent="-609600">
              <a:buFontTx/>
              <a:buNone/>
            </a:pPr>
            <a:r>
              <a:rPr lang="en-US" sz="2800" dirty="0">
                <a:latin typeface="Times New Roman" pitchFamily="18" charset="0"/>
                <a:cs typeface="Times New Roman" pitchFamily="18" charset="0"/>
              </a:rPr>
              <a:t>- Expands from 4</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C to 0</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C</a:t>
            </a:r>
          </a:p>
          <a:p>
            <a:pPr marL="609600" indent="-609600">
              <a:lnSpc>
                <a:spcPct val="110000"/>
              </a:lnSpc>
              <a:buFontTx/>
              <a:buNone/>
            </a:pPr>
            <a:r>
              <a:rPr lang="en-US" sz="2800" dirty="0">
                <a:effectLst>
                  <a:outerShdw blurRad="38100" dist="38100" dir="2700000" algn="tl">
                    <a:srgbClr val="C0C0C0"/>
                  </a:outerShdw>
                </a:effectLst>
                <a:latin typeface="Times New Roman" pitchFamily="18" charset="0"/>
                <a:cs typeface="Times New Roman" pitchFamily="18" charset="0"/>
              </a:rPr>
              <a:t>- water is less dense </a:t>
            </a:r>
            <a:r>
              <a:rPr lang="en-US" sz="2800" dirty="0">
                <a:latin typeface="Times New Roman" pitchFamily="18" charset="0"/>
                <a:cs typeface="Times New Roman" pitchFamily="18" charset="0"/>
              </a:rPr>
              <a:t>as a solid (ice) than as a liquid         ice floats.</a:t>
            </a:r>
          </a:p>
          <a:p>
            <a:pPr marL="609600" indent="-609600">
              <a:lnSpc>
                <a:spcPct val="110000"/>
              </a:lnSpc>
              <a:buFontTx/>
              <a:buNone/>
            </a:pPr>
            <a:endParaRPr lang="en-US" sz="2800" dirty="0">
              <a:latin typeface="Times New Roman" pitchFamily="18" charset="0"/>
              <a:cs typeface="Times New Roman" pitchFamily="18" charset="0"/>
            </a:endParaRPr>
          </a:p>
          <a:p>
            <a:pPr marL="609600" indent="-609600">
              <a:lnSpc>
                <a:spcPct val="110000"/>
              </a:lnSpc>
              <a:buFontTx/>
              <a:buNone/>
            </a:pPr>
            <a:r>
              <a:rPr lang="en-US" sz="2800" dirty="0">
                <a:latin typeface="Times New Roman" pitchFamily="18" charset="0"/>
                <a:cs typeface="Times New Roman" pitchFamily="18" charset="0"/>
              </a:rPr>
              <a:t>-In liquid water at room temperature, water molecules are disorganized and in continuous motion, so that each molecule forms hydrogen bonds with an average of only 3.4 other molecules (since water molecules are in continuous motion in the liquid, so these hydrogen bonds are constantly and rapidly being broken and reformed).</a:t>
            </a:r>
          </a:p>
          <a:p>
            <a:pPr marL="609600" indent="-609600">
              <a:buFontTx/>
              <a:buNone/>
            </a:pPr>
            <a:endParaRPr lang="en-US" sz="2800" dirty="0">
              <a:latin typeface="Times New Roman" pitchFamily="18" charset="0"/>
              <a:cs typeface="Times New Roman" pitchFamily="18" charset="0"/>
            </a:endParaRPr>
          </a:p>
          <a:p>
            <a:pPr marL="609600" indent="-609600">
              <a:buFontTx/>
              <a:buNone/>
            </a:pPr>
            <a:endParaRPr lang="en-GB" sz="2800" i="1" dirty="0">
              <a:latin typeface="Times New Roman" pitchFamily="18" charset="0"/>
              <a:cs typeface="Times New Roman" pitchFamily="18" charset="0"/>
            </a:endParaRPr>
          </a:p>
          <a:p>
            <a:pPr marL="609600" indent="-609600">
              <a:buFontTx/>
              <a:buNone/>
            </a:pPr>
            <a:endParaRPr lang="en-GB" sz="2800" dirty="0">
              <a:latin typeface="Times New Roman" pitchFamily="18" charset="0"/>
              <a:cs typeface="Times New Roman" pitchFamily="18" charset="0"/>
            </a:endParaRPr>
          </a:p>
        </p:txBody>
      </p:sp>
      <p:sp>
        <p:nvSpPr>
          <p:cNvPr id="16390" name="AutoShape 6"/>
          <p:cNvSpPr>
            <a:spLocks noChangeArrowheads="1"/>
          </p:cNvSpPr>
          <p:nvPr/>
        </p:nvSpPr>
        <p:spPr bwMode="auto">
          <a:xfrm>
            <a:off x="7391400" y="1689100"/>
            <a:ext cx="503238" cy="215900"/>
          </a:xfrm>
          <a:prstGeom prst="rightArrow">
            <a:avLst>
              <a:gd name="adj1" fmla="val 50000"/>
              <a:gd name="adj2" fmla="val 582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546693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0"/>
            <a:ext cx="9144000" cy="6858000"/>
          </a:xfrm>
        </p:spPr>
        <p:txBody>
          <a:bodyPr/>
          <a:lstStyle/>
          <a:p>
            <a:pPr>
              <a:buFontTx/>
              <a:buNone/>
            </a:pPr>
            <a:endParaRPr lang="en-GB" sz="2800" dirty="0">
              <a:latin typeface="Times New Roman" pitchFamily="18" charset="0"/>
              <a:cs typeface="Times New Roman" pitchFamily="18" charset="0"/>
            </a:endParaRPr>
          </a:p>
          <a:p>
            <a:pPr>
              <a:lnSpc>
                <a:spcPct val="110000"/>
              </a:lnSpc>
              <a:buFontTx/>
              <a:buNone/>
            </a:pP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In ice</a:t>
            </a:r>
            <a:r>
              <a:rPr lang="en-US" sz="2800" dirty="0">
                <a:latin typeface="Times New Roman" pitchFamily="18" charset="0"/>
                <a:cs typeface="Times New Roman" pitchFamily="18" charset="0"/>
              </a:rPr>
              <a:t>, on the other hand, each water molecule is fixed  in space, and forms hydrogen bonds with a full complement of four other water molecules to yield a regular lattice structure.</a:t>
            </a:r>
          </a:p>
          <a:p>
            <a:pPr>
              <a:lnSpc>
                <a:spcPct val="110000"/>
              </a:lnSpc>
              <a:buFontTx/>
              <a:buNone/>
            </a:pPr>
            <a:r>
              <a:rPr lang="en-US" sz="2800" dirty="0">
                <a:latin typeface="Times New Roman" pitchFamily="18" charset="0"/>
                <a:cs typeface="Times New Roman" pitchFamily="18" charset="0"/>
              </a:rPr>
              <a:t>           this crystal lattice structure makes ice less dense than liquid water and thus ice floats on liquid water.</a:t>
            </a:r>
          </a:p>
          <a:p>
            <a:pPr>
              <a:buFontTx/>
              <a:buNone/>
            </a:pPr>
            <a:endParaRPr lang="en-US" sz="2800" dirty="0">
              <a:latin typeface="Times New Roman" pitchFamily="18" charset="0"/>
              <a:cs typeface="Times New Roman" pitchFamily="18" charset="0"/>
            </a:endParaRPr>
          </a:p>
          <a:p>
            <a:pPr>
              <a:spcBef>
                <a:spcPct val="50000"/>
              </a:spcBef>
              <a:buFontTx/>
              <a:buNone/>
            </a:pPr>
            <a:r>
              <a:rPr lang="en-US" sz="2800" dirty="0">
                <a:latin typeface="Times New Roman" pitchFamily="18" charset="0"/>
                <a:cs typeface="Times New Roman" pitchFamily="18" charset="0"/>
              </a:rPr>
              <a:t>- Ice forms on the surface first—the freezing of the water releases heat to the water below creating insulation.</a:t>
            </a:r>
          </a:p>
          <a:p>
            <a:pPr>
              <a:buFontTx/>
              <a:buNone/>
            </a:pPr>
            <a:endParaRPr lang="en-GB" sz="2800" dirty="0">
              <a:latin typeface="Times New Roman" pitchFamily="18" charset="0"/>
              <a:cs typeface="Times New Roman" pitchFamily="18" charset="0"/>
            </a:endParaRPr>
          </a:p>
        </p:txBody>
      </p:sp>
      <p:sp>
        <p:nvSpPr>
          <p:cNvPr id="23556" name="AutoShape 4"/>
          <p:cNvSpPr>
            <a:spLocks noChangeArrowheads="1"/>
          </p:cNvSpPr>
          <p:nvPr/>
        </p:nvSpPr>
        <p:spPr bwMode="auto">
          <a:xfrm>
            <a:off x="250825" y="2636838"/>
            <a:ext cx="720725" cy="360362"/>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 name="Picture 3" descr="lattice.jpg"/>
          <p:cNvPicPr>
            <a:picLocks noChangeAspect="1"/>
          </p:cNvPicPr>
          <p:nvPr/>
        </p:nvPicPr>
        <p:blipFill>
          <a:blip r:embed="rId2" cstate="print"/>
          <a:stretch>
            <a:fillRect/>
          </a:stretch>
        </p:blipFill>
        <p:spPr>
          <a:xfrm>
            <a:off x="3429000" y="5089652"/>
            <a:ext cx="2247900" cy="1768348"/>
          </a:xfrm>
          <a:prstGeom prst="rect">
            <a:avLst/>
          </a:prstGeom>
        </p:spPr>
      </p:pic>
    </p:spTree>
    <p:extLst>
      <p:ext uri="{BB962C8B-B14F-4D97-AF65-F5344CB8AC3E}">
        <p14:creationId xmlns:p14="http://schemas.microsoft.com/office/powerpoint/2010/main" xmlns="" val="390319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2"/>
          <a:stretch>
            <a:fillRect/>
          </a:stretch>
        </p:blipFill>
        <p:spPr bwMode="auto">
          <a:xfrm>
            <a:off x="1403350" y="1844675"/>
            <a:ext cx="6048375" cy="367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268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ChangeArrowheads="1"/>
          </p:cNvSpPr>
          <p:nvPr/>
        </p:nvSpPr>
        <p:spPr bwMode="auto">
          <a:xfrm>
            <a:off x="3132138" y="64008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rtl="1"/>
            <a:endParaRPr lang="en-US" sz="1600">
              <a:latin typeface="Calibri" pitchFamily="34" charset="0"/>
            </a:endParaRPr>
          </a:p>
        </p:txBody>
      </p:sp>
      <p:sp>
        <p:nvSpPr>
          <p:cNvPr id="79876" name="Text Box 1028"/>
          <p:cNvSpPr txBox="1">
            <a:spLocks noChangeArrowheads="1"/>
          </p:cNvSpPr>
          <p:nvPr/>
        </p:nvSpPr>
        <p:spPr bwMode="auto">
          <a:xfrm>
            <a:off x="0" y="228600"/>
            <a:ext cx="9067800" cy="4672013"/>
          </a:xfrm>
          <a:prstGeom prst="rect">
            <a:avLst/>
          </a:prstGeom>
          <a:noFill/>
          <a:ln w="12700">
            <a:noFill/>
            <a:miter lim="800000"/>
            <a:headEnd/>
            <a:tailEnd/>
          </a:ln>
          <a:effectLst/>
        </p:spPr>
        <p:txBody>
          <a:bodyPr>
            <a:spAutoFit/>
          </a:bodyPr>
          <a:lstStyle/>
          <a:p>
            <a:pPr algn="ctr" rtl="1">
              <a:defRPr/>
            </a:pPr>
            <a:r>
              <a:rPr lang="en-US" sz="4800" b="1">
                <a:solidFill>
                  <a:schemeClr val="tx2"/>
                </a:solidFill>
                <a:effectLst>
                  <a:outerShdw blurRad="38100" dist="38100" dir="2700000" algn="tl">
                    <a:srgbClr val="C0C0C0"/>
                  </a:outerShdw>
                </a:effectLst>
              </a:rPr>
              <a:t>Water is Less Dense as a Solid</a:t>
            </a:r>
          </a:p>
          <a:p>
            <a:pPr algn="r" rtl="1">
              <a:defRPr/>
            </a:pPr>
            <a:endParaRPr lang="en-US" sz="4800" b="1">
              <a:solidFill>
                <a:schemeClr val="tx2"/>
              </a:solidFill>
              <a:effectLst>
                <a:outerShdw blurRad="38100" dist="38100" dir="2700000" algn="tl">
                  <a:srgbClr val="C0C0C0"/>
                </a:outerShdw>
              </a:effectLst>
            </a:endParaRPr>
          </a:p>
          <a:p>
            <a:pPr algn="r" rtl="1">
              <a:lnSpc>
                <a:spcPct val="120000"/>
              </a:lnSpc>
              <a:buFontTx/>
              <a:buChar char="•"/>
              <a:defRPr/>
            </a:pPr>
            <a:endParaRPr lang="en-US" sz="3200" b="1">
              <a:solidFill>
                <a:schemeClr val="tx2"/>
              </a:solidFill>
            </a:endParaRPr>
          </a:p>
          <a:p>
            <a:pPr algn="r" rtl="1">
              <a:lnSpc>
                <a:spcPct val="120000"/>
              </a:lnSpc>
              <a:buFontTx/>
              <a:buChar char="•"/>
              <a:defRPr/>
            </a:pPr>
            <a:endParaRPr lang="en-US" sz="3200" b="1">
              <a:solidFill>
                <a:schemeClr val="tx2"/>
              </a:solidFill>
            </a:endParaRPr>
          </a:p>
          <a:p>
            <a:pPr algn="r" rtl="1">
              <a:lnSpc>
                <a:spcPct val="120000"/>
              </a:lnSpc>
              <a:buFontTx/>
              <a:buChar char="•"/>
              <a:defRPr/>
            </a:pPr>
            <a:endParaRPr lang="en-US" sz="3200" b="1">
              <a:solidFill>
                <a:schemeClr val="tx2"/>
              </a:solidFill>
            </a:endParaRPr>
          </a:p>
          <a:p>
            <a:pPr algn="r" rtl="1">
              <a:lnSpc>
                <a:spcPct val="120000"/>
              </a:lnSpc>
              <a:buFontTx/>
              <a:buChar char="•"/>
              <a:defRPr/>
            </a:pPr>
            <a:endParaRPr lang="en-US" b="1">
              <a:solidFill>
                <a:schemeClr val="tx2"/>
              </a:solidFill>
            </a:endParaRPr>
          </a:p>
          <a:p>
            <a:pPr algn="r" rtl="1">
              <a:lnSpc>
                <a:spcPct val="110000"/>
              </a:lnSpc>
              <a:defRPr/>
            </a:pPr>
            <a:endParaRPr lang="en-US" b="1">
              <a:solidFill>
                <a:schemeClr val="tx2"/>
              </a:solidFill>
            </a:endParaRPr>
          </a:p>
        </p:txBody>
      </p:sp>
      <p:pic>
        <p:nvPicPr>
          <p:cNvPr id="18436" name="Picture 10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9638" y="2514600"/>
            <a:ext cx="3738562"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0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263" y="2565400"/>
            <a:ext cx="3592512"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9" name="Text Box 1031"/>
          <p:cNvSpPr txBox="1">
            <a:spLocks noChangeArrowheads="1"/>
          </p:cNvSpPr>
          <p:nvPr/>
        </p:nvSpPr>
        <p:spPr bwMode="auto">
          <a:xfrm>
            <a:off x="2170113" y="1652588"/>
            <a:ext cx="1454150" cy="641350"/>
          </a:xfrm>
          <a:prstGeom prst="rect">
            <a:avLst/>
          </a:prstGeom>
          <a:noFill/>
          <a:ln w="12700">
            <a:noFill/>
            <a:miter lim="800000"/>
            <a:headEnd/>
            <a:tailEnd/>
          </a:ln>
          <a:effectLst/>
        </p:spPr>
        <p:txBody>
          <a:bodyPr wrap="none">
            <a:spAutoFit/>
          </a:bodyPr>
          <a:lstStyle/>
          <a:p>
            <a:pPr algn="r" rtl="1">
              <a:defRPr/>
            </a:pPr>
            <a:r>
              <a:rPr lang="en-US" sz="3600" b="1">
                <a:solidFill>
                  <a:srgbClr val="FF0000"/>
                </a:solidFill>
                <a:effectLst>
                  <a:outerShdw blurRad="38100" dist="38100" dir="2700000" algn="tl">
                    <a:srgbClr val="C0C0C0"/>
                  </a:outerShdw>
                </a:effectLst>
              </a:rPr>
              <a:t>Water</a:t>
            </a:r>
          </a:p>
        </p:txBody>
      </p:sp>
      <p:sp>
        <p:nvSpPr>
          <p:cNvPr id="79880" name="Text Box 1032"/>
          <p:cNvSpPr txBox="1">
            <a:spLocks noChangeArrowheads="1"/>
          </p:cNvSpPr>
          <p:nvPr/>
        </p:nvSpPr>
        <p:spPr bwMode="auto">
          <a:xfrm>
            <a:off x="6477000" y="1652588"/>
            <a:ext cx="819150" cy="641350"/>
          </a:xfrm>
          <a:prstGeom prst="rect">
            <a:avLst/>
          </a:prstGeom>
          <a:noFill/>
          <a:ln w="12700">
            <a:noFill/>
            <a:miter lim="800000"/>
            <a:headEnd/>
            <a:tailEnd/>
          </a:ln>
          <a:effectLst/>
        </p:spPr>
        <p:txBody>
          <a:bodyPr wrap="none">
            <a:spAutoFit/>
          </a:bodyPr>
          <a:lstStyle/>
          <a:p>
            <a:pPr algn="r" rtl="1">
              <a:defRPr/>
            </a:pPr>
            <a:r>
              <a:rPr lang="en-US" sz="3600" b="1">
                <a:solidFill>
                  <a:srgbClr val="FF0000"/>
                </a:solidFill>
                <a:effectLst>
                  <a:outerShdw blurRad="38100" dist="38100" dir="2700000" algn="tl">
                    <a:srgbClr val="C0C0C0"/>
                  </a:outerShdw>
                </a:effectLst>
              </a:rPr>
              <a:t>Ice</a:t>
            </a:r>
          </a:p>
        </p:txBody>
      </p:sp>
    </p:spTree>
    <p:extLst>
      <p:ext uri="{BB962C8B-B14F-4D97-AF65-F5344CB8AC3E}">
        <p14:creationId xmlns:p14="http://schemas.microsoft.com/office/powerpoint/2010/main" xmlns="" val="9880587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0"/>
            <a:ext cx="9144000" cy="6858000"/>
          </a:xfrm>
        </p:spPr>
        <p:txBody>
          <a:bodyPr/>
          <a:lstStyle/>
          <a:p>
            <a:pPr>
              <a:buFontTx/>
              <a:buNone/>
            </a:pPr>
            <a:r>
              <a:rPr lang="en-GB" sz="2800" b="1" i="1" u="sng" dirty="0" smtClean="0">
                <a:solidFill>
                  <a:srgbClr val="C00000"/>
                </a:solidFill>
                <a:latin typeface="Times New Roman"/>
                <a:cs typeface="Times New Roman"/>
              </a:rPr>
              <a:t>5.</a:t>
            </a:r>
            <a:r>
              <a:rPr lang="en-GB" sz="2800" b="1" i="1" u="sng" dirty="0" smtClean="0">
                <a:solidFill>
                  <a:srgbClr val="C00000"/>
                </a:solidFill>
                <a:latin typeface="Times New Roman" pitchFamily="18" charset="0"/>
                <a:cs typeface="Times New Roman" pitchFamily="18" charset="0"/>
              </a:rPr>
              <a:t> </a:t>
            </a:r>
            <a:r>
              <a:rPr lang="en-GB" sz="2800" b="1" u="sng" dirty="0" smtClean="0">
                <a:solidFill>
                  <a:srgbClr val="C00000"/>
                </a:solidFill>
                <a:latin typeface="Times New Roman" pitchFamily="18" charset="0"/>
                <a:cs typeface="Times New Roman" pitchFamily="18" charset="0"/>
              </a:rPr>
              <a:t>Water </a:t>
            </a:r>
            <a:r>
              <a:rPr lang="en-GB" sz="2800" b="1" u="sng" dirty="0">
                <a:solidFill>
                  <a:srgbClr val="C00000"/>
                </a:solidFill>
                <a:latin typeface="Times New Roman" pitchFamily="18" charset="0"/>
                <a:cs typeface="Times New Roman" pitchFamily="18" charset="0"/>
              </a:rPr>
              <a:t>has unusual solvent properties:</a:t>
            </a:r>
          </a:p>
          <a:p>
            <a:pPr>
              <a:buFontTx/>
              <a:buNone/>
            </a:pPr>
            <a:r>
              <a:rPr lang="en-GB" sz="2800" dirty="0">
                <a:latin typeface="Times New Roman" pitchFamily="18" charset="0"/>
                <a:cs typeface="Times New Roman" pitchFamily="18" charset="0"/>
              </a:rPr>
              <a:t>- </a:t>
            </a:r>
            <a:r>
              <a:rPr lang="en-GB" sz="2800" dirty="0" smtClean="0">
                <a:latin typeface="Times New Roman" pitchFamily="18" charset="0"/>
                <a:cs typeface="Times New Roman" pitchFamily="18" charset="0"/>
              </a:rPr>
              <a:t>Water </a:t>
            </a:r>
            <a:r>
              <a:rPr lang="en-GB" sz="2800" dirty="0">
                <a:latin typeface="Times New Roman" pitchFamily="18" charset="0"/>
                <a:cs typeface="Times New Roman" pitchFamily="18" charset="0"/>
              </a:rPr>
              <a:t>is a much better solvent than most common liquids.</a:t>
            </a:r>
          </a:p>
          <a:p>
            <a:pPr>
              <a:buFontTx/>
              <a:buNone/>
            </a:pPr>
            <a:r>
              <a:rPr lang="en-GB" sz="2800" dirty="0" smtClean="0">
                <a:latin typeface="Times New Roman" pitchFamily="18" charset="0"/>
                <a:cs typeface="Times New Roman" pitchFamily="18" charset="0"/>
              </a:rPr>
              <a:t> </a:t>
            </a:r>
            <a:r>
              <a:rPr lang="en-GB" sz="2800" dirty="0" smtClean="0">
                <a:latin typeface="Times New Roman"/>
                <a:cs typeface="Times New Roman"/>
              </a:rPr>
              <a:t>• </a:t>
            </a:r>
            <a:r>
              <a:rPr lang="en-GB" sz="2800" dirty="0" smtClean="0">
                <a:latin typeface="Times New Roman" pitchFamily="18" charset="0"/>
                <a:cs typeface="Times New Roman" pitchFamily="18" charset="0"/>
              </a:rPr>
              <a:t>Most </a:t>
            </a:r>
            <a:r>
              <a:rPr lang="en-GB" sz="2800" dirty="0">
                <a:latin typeface="Times New Roman" pitchFamily="18" charset="0"/>
                <a:cs typeface="Times New Roman" pitchFamily="18" charset="0"/>
              </a:rPr>
              <a:t>crystalline salt e.g., sodium chloride (</a:t>
            </a:r>
            <a:r>
              <a:rPr lang="en-GB" sz="2800" dirty="0" err="1">
                <a:latin typeface="Times New Roman" pitchFamily="18" charset="0"/>
                <a:cs typeface="Times New Roman" pitchFamily="18" charset="0"/>
              </a:rPr>
              <a:t>NaCl</a:t>
            </a:r>
            <a:r>
              <a:rPr lang="en-GB" sz="2800" dirty="0">
                <a:latin typeface="Times New Roman" pitchFamily="18" charset="0"/>
                <a:cs typeface="Times New Roman" pitchFamily="18" charset="0"/>
              </a:rPr>
              <a:t>) readily dissolve in water but are insoluble in non-polar liquids like chloroform or </a:t>
            </a:r>
            <a:r>
              <a:rPr lang="en-GB" sz="2800" dirty="0" smtClean="0">
                <a:latin typeface="Times New Roman" pitchFamily="18" charset="0"/>
                <a:cs typeface="Times New Roman" pitchFamily="18" charset="0"/>
              </a:rPr>
              <a:t>benzene.</a:t>
            </a:r>
            <a:endParaRPr lang="en-GB" sz="2800" dirty="0">
              <a:latin typeface="Times New Roman" pitchFamily="18" charset="0"/>
              <a:cs typeface="Times New Roman" pitchFamily="18" charset="0"/>
            </a:endParaRPr>
          </a:p>
          <a:p>
            <a:pPr>
              <a:buFontTx/>
              <a:buNone/>
            </a:pPr>
            <a:r>
              <a:rPr lang="en-GB" sz="2800" i="1" dirty="0">
                <a:latin typeface="Times New Roman" pitchFamily="18" charset="0"/>
                <a:cs typeface="Times New Roman" pitchFamily="18" charset="0"/>
              </a:rPr>
              <a:t>- </a:t>
            </a:r>
            <a:r>
              <a:rPr lang="en-GB" sz="2800" dirty="0">
                <a:latin typeface="Times New Roman" pitchFamily="18" charset="0"/>
                <a:cs typeface="Times New Roman" pitchFamily="18" charset="0"/>
              </a:rPr>
              <a:t>This property is a reflection of the </a:t>
            </a:r>
            <a:r>
              <a:rPr lang="en-GB" sz="2800" u="sng" dirty="0">
                <a:latin typeface="Times New Roman" pitchFamily="18" charset="0"/>
                <a:cs typeface="Times New Roman" pitchFamily="18" charset="0"/>
              </a:rPr>
              <a:t>dipolar character of the water molecule</a:t>
            </a:r>
            <a:r>
              <a:rPr lang="en-GB" sz="2800" dirty="0">
                <a:latin typeface="Times New Roman" pitchFamily="18" charset="0"/>
                <a:cs typeface="Times New Roman" pitchFamily="18" charset="0"/>
              </a:rPr>
              <a:t>. </a:t>
            </a:r>
          </a:p>
          <a:p>
            <a:pPr>
              <a:buFontTx/>
              <a:buNone/>
            </a:pPr>
            <a:r>
              <a:rPr lang="en-GB" sz="2800" dirty="0">
                <a:latin typeface="Times New Roman" pitchFamily="18" charset="0"/>
                <a:cs typeface="Times New Roman" pitchFamily="18" charset="0"/>
              </a:rPr>
              <a:t>- The crystal lattice of a salt is held together by very strong electrostatic attraction between alternating positive and negative ions.</a:t>
            </a:r>
          </a:p>
          <a:p>
            <a:pPr>
              <a:buFontTx/>
              <a:buChar char="-"/>
            </a:pPr>
            <a:r>
              <a:rPr lang="en-GB" sz="2800" dirty="0">
                <a:latin typeface="Times New Roman" pitchFamily="18" charset="0"/>
                <a:cs typeface="Times New Roman" pitchFamily="18" charset="0"/>
              </a:rPr>
              <a:t>When crystalline </a:t>
            </a:r>
            <a:r>
              <a:rPr lang="en-GB" sz="2800" dirty="0" err="1">
                <a:latin typeface="Times New Roman" pitchFamily="18" charset="0"/>
                <a:cs typeface="Times New Roman" pitchFamily="18" charset="0"/>
              </a:rPr>
              <a:t>NaCl</a:t>
            </a:r>
            <a:r>
              <a:rPr lang="en-GB" sz="2800" dirty="0">
                <a:latin typeface="Times New Roman" pitchFamily="18" charset="0"/>
                <a:cs typeface="Times New Roman" pitchFamily="18" charset="0"/>
              </a:rPr>
              <a:t> is exposed to water, the dipolar water molecules are very strongly attracted to Na</a:t>
            </a:r>
            <a:r>
              <a:rPr lang="en-GB"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and </a:t>
            </a:r>
            <a:r>
              <a:rPr lang="en-GB" sz="2800" dirty="0" err="1">
                <a:latin typeface="Times New Roman" pitchFamily="18" charset="0"/>
                <a:cs typeface="Times New Roman" pitchFamily="18" charset="0"/>
              </a:rPr>
              <a:t>Cl</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a:t>
            </a:r>
            <a:r>
              <a:rPr lang="en-GB" sz="2800" i="1" dirty="0">
                <a:latin typeface="Times New Roman" pitchFamily="18" charset="0"/>
                <a:cs typeface="Times New Roman" pitchFamily="18" charset="0"/>
              </a:rPr>
              <a:t> </a:t>
            </a:r>
            <a:r>
              <a:rPr lang="en-GB" sz="2800" dirty="0">
                <a:latin typeface="Times New Roman" pitchFamily="18" charset="0"/>
                <a:cs typeface="Times New Roman" pitchFamily="18" charset="0"/>
              </a:rPr>
              <a:t>ions and pull them away from the lattice to form the hydrated Na</a:t>
            </a:r>
            <a:r>
              <a:rPr lang="en-GB"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and </a:t>
            </a:r>
            <a:r>
              <a:rPr lang="en-GB" sz="2800" dirty="0" err="1">
                <a:latin typeface="Times New Roman" pitchFamily="18" charset="0"/>
                <a:cs typeface="Times New Roman" pitchFamily="18" charset="0"/>
              </a:rPr>
              <a:t>Cl</a:t>
            </a:r>
            <a:r>
              <a:rPr lang="en-GB"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ions in solution. </a:t>
            </a:r>
          </a:p>
          <a:p>
            <a:pPr>
              <a:buFontTx/>
              <a:buNone/>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32718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0"/>
            <a:ext cx="9144000" cy="6858000"/>
          </a:xfrm>
        </p:spPr>
        <p:txBody>
          <a:bodyPr/>
          <a:lstStyle/>
          <a:p>
            <a:pPr>
              <a:buFontTx/>
              <a:buNone/>
            </a:pPr>
            <a:r>
              <a:rPr lang="en-GB" dirty="0"/>
              <a:t>-</a:t>
            </a:r>
            <a:r>
              <a:rPr lang="en-GB" sz="2800" dirty="0">
                <a:latin typeface="Times New Roman" pitchFamily="18" charset="0"/>
                <a:cs typeface="Times New Roman" pitchFamily="18" charset="0"/>
              </a:rPr>
              <a:t>Water also dissolves many simple organic compounds having carboxyl or amino groups, which tend to ionize by interaction with water.</a:t>
            </a:r>
          </a:p>
          <a:p>
            <a:pPr>
              <a:buFontTx/>
              <a:buNone/>
            </a:pPr>
            <a:endParaRPr lang="en-GB" sz="2800" dirty="0">
              <a:latin typeface="Times New Roman" pitchFamily="18" charset="0"/>
              <a:cs typeface="Times New Roman" pitchFamily="18" charset="0"/>
            </a:endParaRPr>
          </a:p>
          <a:p>
            <a:pPr>
              <a:buFontTx/>
              <a:buNone/>
            </a:pPr>
            <a:r>
              <a:rPr lang="en-GB" sz="2800" dirty="0">
                <a:latin typeface="Times New Roman" pitchFamily="18" charset="0"/>
                <a:cs typeface="Times New Roman" pitchFamily="18" charset="0"/>
              </a:rPr>
              <a:t> </a:t>
            </a:r>
            <a:r>
              <a:rPr lang="en-GB" sz="2800" dirty="0" smtClean="0">
                <a:latin typeface="Times New Roman"/>
                <a:cs typeface="Times New Roman"/>
              </a:rPr>
              <a:t>•</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A second class of substances readily dissolved by water includes many neutral organic compounds with polar functional groups, such as sugars, alcohols:</a:t>
            </a:r>
          </a:p>
          <a:p>
            <a:pPr>
              <a:buFontTx/>
              <a:buNone/>
            </a:pPr>
            <a:r>
              <a:rPr lang="en-GB" sz="2800" i="1" dirty="0">
                <a:latin typeface="Times New Roman" pitchFamily="18" charset="0"/>
                <a:cs typeface="Times New Roman" pitchFamily="18" charset="0"/>
              </a:rPr>
              <a:t> </a:t>
            </a:r>
            <a:r>
              <a:rPr lang="en-GB" sz="2800" dirty="0">
                <a:latin typeface="Times New Roman" pitchFamily="18" charset="0"/>
                <a:cs typeface="Times New Roman" pitchFamily="18" charset="0"/>
              </a:rPr>
              <a:t>- Their solubility is due to the propensity of water molecules to form hydrogen bonds with the hydroxyl groups of sugars and alcohols or the carbonyl groups of aldehydes and ketones.</a:t>
            </a:r>
            <a:r>
              <a:rPr lang="en-GB" sz="2800" i="1" dirty="0">
                <a:latin typeface="Times New Roman" pitchFamily="18" charset="0"/>
                <a:cs typeface="Times New Roman" pitchFamily="18" charset="0"/>
              </a:rPr>
              <a:t>   </a:t>
            </a:r>
            <a:endParaRPr lang="en-GB" dirty="0"/>
          </a:p>
        </p:txBody>
      </p:sp>
      <p:pic>
        <p:nvPicPr>
          <p:cNvPr id="3" name="Picture 2" descr="water3.gif"/>
          <p:cNvPicPr>
            <a:picLocks noChangeAspect="1"/>
          </p:cNvPicPr>
          <p:nvPr/>
        </p:nvPicPr>
        <p:blipFill>
          <a:blip r:embed="rId2" cstate="print"/>
          <a:stretch>
            <a:fillRect/>
          </a:stretch>
        </p:blipFill>
        <p:spPr>
          <a:xfrm>
            <a:off x="2590800" y="4648200"/>
            <a:ext cx="3629025" cy="1990725"/>
          </a:xfrm>
          <a:prstGeom prst="rect">
            <a:avLst/>
          </a:prstGeom>
        </p:spPr>
      </p:pic>
    </p:spTree>
    <p:extLst>
      <p:ext uri="{BB962C8B-B14F-4D97-AF65-F5344CB8AC3E}">
        <p14:creationId xmlns:p14="http://schemas.microsoft.com/office/powerpoint/2010/main" xmlns="" val="54471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ci dissolving in water.png"/>
          <p:cNvPicPr>
            <a:picLocks noGrp="1" noChangeAspect="1"/>
          </p:cNvPicPr>
          <p:nvPr>
            <p:ph sz="quarter" idx="1"/>
          </p:nvPr>
        </p:nvPicPr>
        <p:blipFill>
          <a:blip r:embed="rId2" cstate="print"/>
          <a:srcRect t="2958"/>
          <a:stretch>
            <a:fillRect/>
          </a:stretch>
        </p:blipFill>
        <p:spPr>
          <a:xfrm>
            <a:off x="685800" y="1143000"/>
            <a:ext cx="7705891" cy="499935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endParaRPr lang="en-US"/>
          </a:p>
        </p:txBody>
      </p:sp>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93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260443"/>
            <a:ext cx="5472000" cy="6597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tx73p8.GIF"/>
          <p:cNvPicPr>
            <a:picLocks noChangeAspect="1"/>
          </p:cNvPicPr>
          <p:nvPr/>
        </p:nvPicPr>
        <p:blipFill>
          <a:blip r:embed="rId3" cstate="print"/>
          <a:stretch>
            <a:fillRect/>
          </a:stretch>
        </p:blipFill>
        <p:spPr>
          <a:xfrm>
            <a:off x="152400" y="2743200"/>
            <a:ext cx="3905250" cy="1571625"/>
          </a:xfrm>
          <a:prstGeom prst="rect">
            <a:avLst/>
          </a:prstGeom>
        </p:spPr>
      </p:pic>
    </p:spTree>
    <p:extLst>
      <p:ext uri="{BB962C8B-B14F-4D97-AF65-F5344CB8AC3E}">
        <p14:creationId xmlns:p14="http://schemas.microsoft.com/office/powerpoint/2010/main" xmlns="" val="75663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0"/>
            <a:ext cx="9144000" cy="6858000"/>
          </a:xfrm>
        </p:spPr>
        <p:txBody>
          <a:bodyPr/>
          <a:lstStyle/>
          <a:p>
            <a:pPr algn="ctr">
              <a:buFontTx/>
              <a:buNone/>
            </a:pPr>
            <a:r>
              <a:rPr lang="en-GB" sz="2800" b="1" dirty="0">
                <a:solidFill>
                  <a:srgbClr val="C00000"/>
                </a:solidFill>
                <a:latin typeface="Times New Roman" pitchFamily="18" charset="0"/>
                <a:cs typeface="Times New Roman" pitchFamily="18" charset="0"/>
              </a:rPr>
              <a:t>Ionization of water:</a:t>
            </a:r>
            <a:endParaRPr lang="en-GB" sz="2800" dirty="0">
              <a:solidFill>
                <a:srgbClr val="C00000"/>
              </a:solidFill>
              <a:latin typeface="Times New Roman" pitchFamily="18" charset="0"/>
              <a:cs typeface="Times New Roman" pitchFamily="18" charset="0"/>
            </a:endParaRPr>
          </a:p>
          <a:p>
            <a:pPr>
              <a:buFontTx/>
              <a:buNone/>
            </a:pPr>
            <a:r>
              <a:rPr lang="en-GB" sz="2800" dirty="0">
                <a:latin typeface="Times New Roman" pitchFamily="18" charset="0"/>
                <a:cs typeface="Times New Roman" pitchFamily="18" charset="0"/>
              </a:rPr>
              <a:t>- Many reactions that occur in nature are reversible and do not proceed to completion. Instead, they come to equilibrium. </a:t>
            </a:r>
          </a:p>
          <a:p>
            <a:pPr>
              <a:buFontTx/>
              <a:buNone/>
            </a:pPr>
            <a:r>
              <a:rPr lang="en-GB" sz="2800" dirty="0">
                <a:latin typeface="Times New Roman" pitchFamily="18" charset="0"/>
                <a:cs typeface="Times New Roman" pitchFamily="18" charset="0"/>
              </a:rPr>
              <a:t>- The position of equilibrium is described by equilibrium constant, </a:t>
            </a:r>
            <a:r>
              <a:rPr lang="en-GB" sz="2800" dirty="0" err="1">
                <a:latin typeface="Times New Roman" pitchFamily="18" charset="0"/>
                <a:cs typeface="Times New Roman" pitchFamily="18" charset="0"/>
              </a:rPr>
              <a:t>K</a:t>
            </a:r>
            <a:r>
              <a:rPr lang="en-GB" sz="2800" baseline="-25000" dirty="0" err="1">
                <a:latin typeface="Times New Roman" pitchFamily="18" charset="0"/>
                <a:cs typeface="Times New Roman" pitchFamily="18" charset="0"/>
              </a:rPr>
              <a:t>eq</a:t>
            </a:r>
            <a:r>
              <a:rPr lang="en-GB" sz="2800" i="1" dirty="0">
                <a:latin typeface="Times New Roman" pitchFamily="18" charset="0"/>
                <a:cs typeface="Times New Roman" pitchFamily="18" charset="0"/>
              </a:rPr>
              <a:t> .</a:t>
            </a:r>
          </a:p>
          <a:p>
            <a:pPr>
              <a:buFontTx/>
              <a:buNone/>
            </a:pPr>
            <a:r>
              <a:rPr lang="en-GB"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Ionization of water is expressed by an equilibrium constant</a:t>
            </a:r>
            <a:endParaRPr lang="en-GB" sz="2800" i="1" dirty="0">
              <a:latin typeface="Times New Roman" pitchFamily="18" charset="0"/>
              <a:cs typeface="Times New Roman" pitchFamily="18" charset="0"/>
            </a:endParaRPr>
          </a:p>
          <a:p>
            <a:pPr>
              <a:buFont typeface="Wingdings" pitchFamily="2" charset="2"/>
              <a:buChar char="ü"/>
            </a:pPr>
            <a:r>
              <a:rPr lang="en-GB" sz="2800" u="sng" dirty="0">
                <a:latin typeface="Times New Roman" pitchFamily="18" charset="0"/>
                <a:cs typeface="Times New Roman" pitchFamily="18" charset="0"/>
              </a:rPr>
              <a:t>Equilibrium constant (</a:t>
            </a:r>
            <a:r>
              <a:rPr lang="en-GB" sz="2800" u="sng" dirty="0" err="1">
                <a:latin typeface="Times New Roman" pitchFamily="18" charset="0"/>
                <a:cs typeface="Times New Roman" pitchFamily="18" charset="0"/>
              </a:rPr>
              <a:t>K</a:t>
            </a:r>
            <a:r>
              <a:rPr lang="en-GB" sz="2000" u="sng" dirty="0" err="1">
                <a:latin typeface="Times New Roman" pitchFamily="18" charset="0"/>
                <a:cs typeface="Times New Roman" pitchFamily="18" charset="0"/>
              </a:rPr>
              <a:t>eq</a:t>
            </a:r>
            <a:r>
              <a:rPr lang="en-GB" sz="2800" u="sng" dirty="0">
                <a:latin typeface="Times New Roman" pitchFamily="18" charset="0"/>
                <a:cs typeface="Times New Roman" pitchFamily="18" charset="0"/>
              </a:rPr>
              <a:t>):</a:t>
            </a:r>
          </a:p>
          <a:p>
            <a:pPr>
              <a:buFontTx/>
              <a:buNone/>
            </a:pPr>
            <a:r>
              <a:rPr lang="en-GB" sz="2800" i="1" dirty="0">
                <a:latin typeface="Times New Roman" pitchFamily="18" charset="0"/>
                <a:cs typeface="Times New Roman" pitchFamily="18" charset="0"/>
              </a:rPr>
              <a:t>  </a:t>
            </a:r>
            <a:r>
              <a:rPr lang="en-GB" sz="2400" dirty="0">
                <a:latin typeface="Times New Roman" pitchFamily="18" charset="0"/>
                <a:cs typeface="Times New Roman" pitchFamily="18" charset="0"/>
              </a:rPr>
              <a:t>it is a constant characteristic for each chemical reaction, that relates the specific concentrations of all reactants and products at equilibrium at </a:t>
            </a:r>
          </a:p>
          <a:p>
            <a:pPr>
              <a:buFontTx/>
              <a:buNone/>
            </a:pPr>
            <a:r>
              <a:rPr lang="en-GB" sz="2400" dirty="0">
                <a:latin typeface="Times New Roman" pitchFamily="18" charset="0"/>
                <a:cs typeface="Times New Roman" pitchFamily="18" charset="0"/>
              </a:rPr>
              <a:t>    a given temperature and pressure.</a:t>
            </a:r>
          </a:p>
          <a:p>
            <a:pPr>
              <a:buFontTx/>
              <a:buNone/>
            </a:pPr>
            <a:r>
              <a:rPr lang="en-GB" sz="2400" dirty="0">
                <a:latin typeface="Times New Roman" pitchFamily="18" charset="0"/>
                <a:cs typeface="Times New Roman" pitchFamily="18" charset="0"/>
              </a:rPr>
              <a:t>                                     A + B                C + D</a:t>
            </a:r>
          </a:p>
          <a:p>
            <a:pPr>
              <a:buFontTx/>
              <a:buNone/>
            </a:pPr>
            <a:r>
              <a:rPr lang="en-GB" sz="2400" dirty="0">
                <a:latin typeface="Times New Roman" pitchFamily="18" charset="0"/>
                <a:cs typeface="Times New Roman" pitchFamily="18" charset="0"/>
              </a:rPr>
              <a:t>                                                  </a:t>
            </a:r>
            <a:r>
              <a:rPr lang="en-GB" sz="2800" dirty="0">
                <a:latin typeface="Times New Roman" pitchFamily="18" charset="0"/>
                <a:cs typeface="Times New Roman" pitchFamily="18" charset="0"/>
              </a:rPr>
              <a:t>[C] [D]</a:t>
            </a:r>
          </a:p>
          <a:p>
            <a:pPr>
              <a:buFontTx/>
              <a:buNone/>
            </a:pPr>
            <a:r>
              <a:rPr lang="en-GB" sz="2400" dirty="0">
                <a:latin typeface="Times New Roman" pitchFamily="18" charset="0"/>
                <a:cs typeface="Times New Roman" pitchFamily="18" charset="0"/>
              </a:rPr>
              <a:t>                                   </a:t>
            </a:r>
            <a:r>
              <a:rPr lang="en-GB" sz="2800" dirty="0" err="1">
                <a:latin typeface="Times New Roman" pitchFamily="18" charset="0"/>
                <a:cs typeface="Times New Roman" pitchFamily="18" charset="0"/>
              </a:rPr>
              <a:t>K</a:t>
            </a:r>
            <a:r>
              <a:rPr lang="en-GB" sz="2800" baseline="-25000" dirty="0" err="1">
                <a:latin typeface="Times New Roman" pitchFamily="18" charset="0"/>
                <a:cs typeface="Times New Roman" pitchFamily="18" charset="0"/>
              </a:rPr>
              <a:t>eq</a:t>
            </a:r>
            <a:r>
              <a:rPr lang="en-GB" sz="2800" baseline="-25000" dirty="0">
                <a:latin typeface="Times New Roman" pitchFamily="18" charset="0"/>
                <a:cs typeface="Times New Roman" pitchFamily="18" charset="0"/>
              </a:rPr>
              <a:t> </a:t>
            </a:r>
            <a:r>
              <a:rPr lang="en-GB" sz="2800" dirty="0">
                <a:latin typeface="Times New Roman" pitchFamily="18" charset="0"/>
                <a:cs typeface="Times New Roman" pitchFamily="18" charset="0"/>
              </a:rPr>
              <a:t>= </a:t>
            </a:r>
          </a:p>
          <a:p>
            <a:pPr>
              <a:buFontTx/>
              <a:buNone/>
            </a:pPr>
            <a:r>
              <a:rPr lang="en-GB" sz="2800" dirty="0">
                <a:latin typeface="Times New Roman" pitchFamily="18" charset="0"/>
                <a:cs typeface="Times New Roman" pitchFamily="18" charset="0"/>
              </a:rPr>
              <a:t>                                           [A] [B]</a:t>
            </a:r>
            <a:endParaRPr lang="en-GB" sz="2800" baseline="-25000" dirty="0">
              <a:latin typeface="Times New Roman" pitchFamily="18" charset="0"/>
              <a:cs typeface="Times New Roman" pitchFamily="18" charset="0"/>
            </a:endParaRPr>
          </a:p>
        </p:txBody>
      </p:sp>
      <p:sp>
        <p:nvSpPr>
          <p:cNvPr id="29700" name="Line 4"/>
          <p:cNvSpPr>
            <a:spLocks noChangeShapeType="1"/>
          </p:cNvSpPr>
          <p:nvPr/>
        </p:nvSpPr>
        <p:spPr bwMode="auto">
          <a:xfrm>
            <a:off x="3922713" y="48688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9701" name="Line 5"/>
          <p:cNvSpPr>
            <a:spLocks noChangeShapeType="1"/>
          </p:cNvSpPr>
          <p:nvPr/>
        </p:nvSpPr>
        <p:spPr bwMode="auto">
          <a:xfrm flipH="1">
            <a:off x="3922713" y="5013325"/>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9703" name="Line 7"/>
          <p:cNvSpPr>
            <a:spLocks noChangeShapeType="1"/>
          </p:cNvSpPr>
          <p:nvPr/>
        </p:nvSpPr>
        <p:spPr bwMode="auto">
          <a:xfrm>
            <a:off x="3708400" y="5876925"/>
            <a:ext cx="15113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547840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0"/>
            <a:ext cx="9144000" cy="6858000"/>
          </a:xfrm>
        </p:spPr>
        <p:txBody>
          <a:bodyPr/>
          <a:lstStyle/>
          <a:p>
            <a:pPr>
              <a:buFontTx/>
              <a:buNone/>
            </a:pPr>
            <a:r>
              <a:rPr lang="en-GB" sz="2800" dirty="0">
                <a:latin typeface="Times New Roman" pitchFamily="18" charset="0"/>
                <a:cs typeface="Times New Roman" pitchFamily="18" charset="0"/>
              </a:rPr>
              <a:t>- 	The degree of ionization of water at equilibrium is small.</a:t>
            </a:r>
          </a:p>
          <a:p>
            <a:pPr>
              <a:buFontTx/>
              <a:buNone/>
            </a:pPr>
            <a:r>
              <a:rPr lang="en-GB" sz="2800" dirty="0">
                <a:latin typeface="Times New Roman" pitchFamily="18" charset="0"/>
                <a:cs typeface="Times New Roman" pitchFamily="18" charset="0"/>
              </a:rPr>
              <a:t>                               H</a:t>
            </a:r>
            <a:r>
              <a:rPr lang="en-GB" sz="2800" baseline="-25000" dirty="0">
                <a:latin typeface="Times New Roman" pitchFamily="18" charset="0"/>
                <a:cs typeface="Times New Roman" pitchFamily="18" charset="0"/>
              </a:rPr>
              <a:t>2</a:t>
            </a:r>
            <a:r>
              <a:rPr lang="en-GB" sz="2800" dirty="0">
                <a:latin typeface="Times New Roman" pitchFamily="18" charset="0"/>
                <a:cs typeface="Times New Roman" pitchFamily="18" charset="0"/>
              </a:rPr>
              <a:t>O              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 OH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pPr>
              <a:buFontTx/>
              <a:buNone/>
            </a:pPr>
            <a:endParaRPr lang="en-GB" sz="2800" dirty="0">
              <a:latin typeface="Times New Roman" pitchFamily="18" charset="0"/>
              <a:cs typeface="Times New Roman" pitchFamily="18" charset="0"/>
            </a:endParaRPr>
          </a:p>
          <a:p>
            <a:pPr>
              <a:buFontTx/>
              <a:buNone/>
            </a:pPr>
            <a:r>
              <a:rPr lang="en-GB" sz="2800" dirty="0">
                <a:latin typeface="Times New Roman" pitchFamily="18" charset="0"/>
                <a:cs typeface="Times New Roman" pitchFamily="18" charset="0"/>
              </a:rPr>
              <a:t>-  The reversible reaction of water is important in its properties and in its effects on cell function.</a:t>
            </a:r>
          </a:p>
          <a:p>
            <a:pPr>
              <a:buFontTx/>
              <a:buNone/>
            </a:pPr>
            <a:r>
              <a:rPr lang="en-GB" sz="2800" dirty="0">
                <a:latin typeface="Times New Roman" pitchFamily="18" charset="0"/>
                <a:cs typeface="Times New Roman" pitchFamily="18" charset="0"/>
              </a:rPr>
              <a:t>    </a:t>
            </a:r>
          </a:p>
          <a:p>
            <a:pPr>
              <a:buFontTx/>
              <a:buChar char="-"/>
            </a:pPr>
            <a:r>
              <a:rPr lang="en-GB" sz="2800" dirty="0">
                <a:latin typeface="Times New Roman" pitchFamily="18" charset="0"/>
                <a:cs typeface="Times New Roman" pitchFamily="18" charset="0"/>
              </a:rPr>
              <a:t>Pure water ionizes slightly forming equal numbers of hydrogen ions (</a:t>
            </a:r>
            <a:r>
              <a:rPr lang="en-GB" sz="2800" dirty="0" err="1">
                <a:latin typeface="Times New Roman" pitchFamily="18" charset="0"/>
                <a:cs typeface="Times New Roman" pitchFamily="18" charset="0"/>
              </a:rPr>
              <a:t>hydronium</a:t>
            </a:r>
            <a:r>
              <a:rPr lang="en-GB" sz="2800" dirty="0">
                <a:latin typeface="Times New Roman" pitchFamily="18" charset="0"/>
                <a:cs typeface="Times New Roman" pitchFamily="18" charset="0"/>
              </a:rPr>
              <a:t> ions, H</a:t>
            </a:r>
            <a:r>
              <a:rPr lang="en-GB" sz="2800" baseline="-25000" dirty="0">
                <a:latin typeface="Times New Roman" pitchFamily="18" charset="0"/>
                <a:cs typeface="Times New Roman" pitchFamily="18" charset="0"/>
              </a:rPr>
              <a:t>3</a:t>
            </a:r>
            <a:r>
              <a:rPr lang="en-GB" sz="2800" dirty="0">
                <a:latin typeface="Times New Roman" pitchFamily="18" charset="0"/>
                <a:cs typeface="Times New Roman" pitchFamily="18" charset="0"/>
              </a:rPr>
              <a:t>O</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and hydroxyl ions.</a:t>
            </a:r>
          </a:p>
          <a:p>
            <a:pPr>
              <a:buFontTx/>
              <a:buChar char="-"/>
            </a:pPr>
            <a:r>
              <a:rPr lang="en-GB" sz="2800" dirty="0">
                <a:latin typeface="Times New Roman" pitchFamily="18" charset="0"/>
                <a:cs typeface="Times New Roman" pitchFamily="18" charset="0"/>
              </a:rPr>
              <a:t>The extent of ionization is described by an equilibrium constant, </a:t>
            </a:r>
            <a:r>
              <a:rPr lang="en-GB" sz="2800" dirty="0" err="1">
                <a:latin typeface="Times New Roman" pitchFamily="18" charset="0"/>
                <a:cs typeface="Times New Roman" pitchFamily="18" charset="0"/>
              </a:rPr>
              <a:t>K</a:t>
            </a:r>
            <a:r>
              <a:rPr lang="en-GB" sz="2800" baseline="-25000" dirty="0" err="1">
                <a:latin typeface="Times New Roman" pitchFamily="18" charset="0"/>
                <a:cs typeface="Times New Roman" pitchFamily="18" charset="0"/>
              </a:rPr>
              <a:t>eq</a:t>
            </a:r>
            <a:r>
              <a:rPr lang="en-GB" sz="2800" i="1" dirty="0">
                <a:latin typeface="Times New Roman" pitchFamily="18" charset="0"/>
                <a:cs typeface="Times New Roman" pitchFamily="18" charset="0"/>
              </a:rPr>
              <a:t> .</a:t>
            </a:r>
          </a:p>
          <a:p>
            <a:pPr>
              <a:buFontTx/>
              <a:buNone/>
            </a:pPr>
            <a:r>
              <a:rPr lang="en-GB" sz="2800" i="1" dirty="0">
                <a:latin typeface="Times New Roman" pitchFamily="18" charset="0"/>
                <a:cs typeface="Times New Roman" pitchFamily="18" charset="0"/>
              </a:rPr>
              <a:t>                                            </a:t>
            </a:r>
            <a:r>
              <a:rPr lang="en-GB" sz="2800" dirty="0">
                <a:latin typeface="Times New Roman" pitchFamily="18" charset="0"/>
                <a:cs typeface="Times New Roman" pitchFamily="18" charset="0"/>
              </a:rPr>
              <a:t>[H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[OH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a:t>
            </a:r>
            <a:endParaRPr lang="en-GB" sz="2800" i="1" dirty="0">
              <a:latin typeface="Times New Roman" pitchFamily="18" charset="0"/>
              <a:cs typeface="Times New Roman" pitchFamily="18" charset="0"/>
            </a:endParaRPr>
          </a:p>
          <a:p>
            <a:pPr>
              <a:buFontTx/>
              <a:buNone/>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K</a:t>
            </a:r>
            <a:r>
              <a:rPr lang="en-GB" sz="2800" baseline="-25000" dirty="0" err="1">
                <a:latin typeface="Times New Roman" pitchFamily="18" charset="0"/>
                <a:cs typeface="Times New Roman" pitchFamily="18" charset="0"/>
              </a:rPr>
              <a:t>eq</a:t>
            </a:r>
            <a:r>
              <a:rPr lang="en-GB" sz="2800" baseline="-25000" dirty="0">
                <a:latin typeface="Times New Roman" pitchFamily="18" charset="0"/>
                <a:cs typeface="Times New Roman" pitchFamily="18" charset="0"/>
              </a:rPr>
              <a:t> </a:t>
            </a:r>
            <a:r>
              <a:rPr lang="en-GB" sz="2800" dirty="0">
                <a:latin typeface="Times New Roman" pitchFamily="18" charset="0"/>
                <a:cs typeface="Times New Roman" pitchFamily="18" charset="0"/>
              </a:rPr>
              <a:t>= </a:t>
            </a:r>
            <a:endParaRPr lang="en-GB" sz="2800" i="1" dirty="0">
              <a:latin typeface="Times New Roman" pitchFamily="18" charset="0"/>
              <a:cs typeface="Times New Roman" pitchFamily="18" charset="0"/>
            </a:endParaRPr>
          </a:p>
          <a:p>
            <a:pPr>
              <a:buFontTx/>
              <a:buNone/>
            </a:pPr>
            <a:r>
              <a:rPr lang="en-GB" sz="2800" i="1" dirty="0">
                <a:latin typeface="Times New Roman" pitchFamily="18" charset="0"/>
                <a:cs typeface="Times New Roman" pitchFamily="18" charset="0"/>
              </a:rPr>
              <a:t>                                                 </a:t>
            </a:r>
            <a:r>
              <a:rPr lang="en-GB" sz="2800" dirty="0">
                <a:latin typeface="Times New Roman" pitchFamily="18" charset="0"/>
                <a:cs typeface="Times New Roman" pitchFamily="18" charset="0"/>
              </a:rPr>
              <a:t>[H</a:t>
            </a:r>
            <a:r>
              <a:rPr lang="en-GB" sz="2800" baseline="-25000" dirty="0">
                <a:latin typeface="Times New Roman" pitchFamily="18" charset="0"/>
                <a:cs typeface="Times New Roman" pitchFamily="18" charset="0"/>
              </a:rPr>
              <a:t>2</a:t>
            </a:r>
            <a:r>
              <a:rPr lang="en-GB" sz="2800" dirty="0">
                <a:latin typeface="Times New Roman" pitchFamily="18" charset="0"/>
                <a:cs typeface="Times New Roman" pitchFamily="18" charset="0"/>
              </a:rPr>
              <a:t>O] </a:t>
            </a:r>
            <a:r>
              <a:rPr lang="en-GB" sz="2800" i="1" dirty="0">
                <a:latin typeface="Times New Roman" pitchFamily="18" charset="0"/>
                <a:cs typeface="Times New Roman" pitchFamily="18" charset="0"/>
              </a:rPr>
              <a:t>                                 </a:t>
            </a:r>
          </a:p>
          <a:p>
            <a:pPr>
              <a:buFontTx/>
              <a:buNone/>
            </a:pPr>
            <a:endParaRPr lang="en-GB" sz="2800" dirty="0">
              <a:latin typeface="Times New Roman" pitchFamily="18" charset="0"/>
              <a:cs typeface="Times New Roman" pitchFamily="18" charset="0"/>
            </a:endParaRPr>
          </a:p>
          <a:p>
            <a:pPr>
              <a:buFontTx/>
              <a:buNone/>
            </a:pPr>
            <a:endParaRPr lang="en-GB" sz="2800" dirty="0">
              <a:latin typeface="Times New Roman" pitchFamily="18" charset="0"/>
              <a:cs typeface="Times New Roman" pitchFamily="18" charset="0"/>
            </a:endParaRPr>
          </a:p>
        </p:txBody>
      </p:sp>
      <p:sp>
        <p:nvSpPr>
          <p:cNvPr id="30724" name="Line 4"/>
          <p:cNvSpPr>
            <a:spLocks noChangeShapeType="1"/>
          </p:cNvSpPr>
          <p:nvPr/>
        </p:nvSpPr>
        <p:spPr bwMode="auto">
          <a:xfrm>
            <a:off x="3635375" y="692150"/>
            <a:ext cx="865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25" name="Line 5"/>
          <p:cNvSpPr>
            <a:spLocks noChangeShapeType="1"/>
          </p:cNvSpPr>
          <p:nvPr/>
        </p:nvSpPr>
        <p:spPr bwMode="auto">
          <a:xfrm flipH="1">
            <a:off x="3635375" y="83661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26" name="Line 6"/>
          <p:cNvSpPr>
            <a:spLocks noChangeShapeType="1"/>
          </p:cNvSpPr>
          <p:nvPr/>
        </p:nvSpPr>
        <p:spPr bwMode="auto">
          <a:xfrm>
            <a:off x="3708400" y="5661025"/>
            <a:ext cx="25923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1915055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0"/>
            <a:ext cx="9144000" cy="6858000"/>
          </a:xfrm>
        </p:spPr>
        <p:txBody>
          <a:bodyPr/>
          <a:lstStyle/>
          <a:p>
            <a:pPr>
              <a:lnSpc>
                <a:spcPct val="90000"/>
              </a:lnSpc>
              <a:buFontTx/>
              <a:buNone/>
            </a:pPr>
            <a:r>
              <a:rPr lang="en-GB" sz="2800" dirty="0">
                <a:latin typeface="Times New Roman" pitchFamily="18" charset="0"/>
                <a:cs typeface="Times New Roman" pitchFamily="18" charset="0"/>
              </a:rPr>
              <a:t>                     </a:t>
            </a:r>
          </a:p>
          <a:p>
            <a:pPr>
              <a:lnSpc>
                <a:spcPct val="90000"/>
              </a:lnSpc>
              <a:buFontTx/>
              <a:buNone/>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Keq</a:t>
            </a:r>
            <a:r>
              <a:rPr lang="en-GB" sz="2800" dirty="0">
                <a:latin typeface="Times New Roman" pitchFamily="18" charset="0"/>
                <a:cs typeface="Times New Roman" pitchFamily="18" charset="0"/>
              </a:rPr>
              <a:t> [H2O] = [H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[OH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a:t>
            </a:r>
          </a:p>
          <a:p>
            <a:pPr>
              <a:lnSpc>
                <a:spcPct val="90000"/>
              </a:lnSpc>
              <a:buFontTx/>
              <a:buNone/>
            </a:pPr>
            <a:r>
              <a:rPr lang="en-GB" sz="2800" dirty="0">
                <a:latin typeface="Times New Roman" pitchFamily="18" charset="0"/>
                <a:cs typeface="Times New Roman" pitchFamily="18" charset="0"/>
              </a:rPr>
              <a:t>     [H</a:t>
            </a:r>
            <a:r>
              <a:rPr lang="en-GB" sz="2800" baseline="-25000" dirty="0">
                <a:latin typeface="Times New Roman" pitchFamily="18" charset="0"/>
                <a:cs typeface="Times New Roman" pitchFamily="18" charset="0"/>
              </a:rPr>
              <a:t>2</a:t>
            </a:r>
            <a:r>
              <a:rPr lang="en-GB" sz="2800" dirty="0">
                <a:latin typeface="Times New Roman" pitchFamily="18" charset="0"/>
                <a:cs typeface="Times New Roman" pitchFamily="18" charset="0"/>
              </a:rPr>
              <a:t>O] = constant</a:t>
            </a:r>
          </a:p>
          <a:p>
            <a:pPr>
              <a:lnSpc>
                <a:spcPct val="90000"/>
              </a:lnSpc>
              <a:buFontTx/>
              <a:buNone/>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Keq</a:t>
            </a:r>
            <a:r>
              <a:rPr lang="en-GB" sz="2800" dirty="0">
                <a:latin typeface="Times New Roman" pitchFamily="18" charset="0"/>
                <a:cs typeface="Times New Roman" pitchFamily="18" charset="0"/>
              </a:rPr>
              <a:t> [H2O] = k</a:t>
            </a:r>
            <a:r>
              <a:rPr lang="en-GB" sz="2800" baseline="-25000" dirty="0">
                <a:latin typeface="Times New Roman" pitchFamily="18" charset="0"/>
                <a:cs typeface="Times New Roman" pitchFamily="18" charset="0"/>
              </a:rPr>
              <a:t>w</a:t>
            </a:r>
          </a:p>
          <a:p>
            <a:pPr>
              <a:lnSpc>
                <a:spcPct val="90000"/>
              </a:lnSpc>
              <a:buFontTx/>
              <a:buNone/>
            </a:pPr>
            <a:r>
              <a:rPr lang="en-GB" dirty="0">
                <a:latin typeface="Times New Roman" pitchFamily="18" charset="0"/>
                <a:cs typeface="Times New Roman" pitchFamily="18" charset="0"/>
              </a:rPr>
              <a:t>                                   k</a:t>
            </a:r>
            <a:r>
              <a:rPr lang="en-GB" baseline="-25000" dirty="0">
                <a:latin typeface="Times New Roman" pitchFamily="18" charset="0"/>
                <a:cs typeface="Times New Roman" pitchFamily="18" charset="0"/>
              </a:rPr>
              <a:t>w </a:t>
            </a:r>
            <a:r>
              <a:rPr lang="en-GB" dirty="0">
                <a:latin typeface="Times New Roman" pitchFamily="18" charset="0"/>
                <a:cs typeface="Times New Roman" pitchFamily="18" charset="0"/>
              </a:rPr>
              <a:t>= [H</a:t>
            </a:r>
            <a:r>
              <a:rPr lang="en-GB" baseline="30000" dirty="0">
                <a:latin typeface="Times New Roman" pitchFamily="18" charset="0"/>
                <a:cs typeface="Times New Roman" pitchFamily="18" charset="0"/>
              </a:rPr>
              <a:t>+</a:t>
            </a:r>
            <a:r>
              <a:rPr lang="en-GB" dirty="0">
                <a:latin typeface="Times New Roman" pitchFamily="18" charset="0"/>
                <a:cs typeface="Times New Roman" pitchFamily="18" charset="0"/>
              </a:rPr>
              <a:t>] [OH</a:t>
            </a:r>
            <a:r>
              <a:rPr lang="en-GB" baseline="30000" dirty="0">
                <a:latin typeface="Times New Roman" pitchFamily="18" charset="0"/>
                <a:cs typeface="Times New Roman" pitchFamily="18" charset="0"/>
              </a:rPr>
              <a:t>-</a:t>
            </a:r>
            <a:r>
              <a:rPr lang="en-GB" dirty="0">
                <a:latin typeface="Times New Roman" pitchFamily="18" charset="0"/>
                <a:cs typeface="Times New Roman" pitchFamily="18" charset="0"/>
              </a:rPr>
              <a:t>]</a:t>
            </a:r>
          </a:p>
          <a:p>
            <a:pPr>
              <a:lnSpc>
                <a:spcPct val="90000"/>
              </a:lnSpc>
              <a:buFontTx/>
              <a:buNone/>
            </a:pPr>
            <a:r>
              <a:rPr lang="en-GB" baseline="30000" dirty="0">
                <a:latin typeface="Times New Roman" pitchFamily="18" charset="0"/>
                <a:cs typeface="Times New Roman" pitchFamily="18" charset="0"/>
              </a:rPr>
              <a:t> </a:t>
            </a:r>
            <a:r>
              <a:rPr lang="en-GB" dirty="0">
                <a:latin typeface="Times New Roman" pitchFamily="18" charset="0"/>
                <a:cs typeface="Times New Roman" pitchFamily="18" charset="0"/>
              </a:rPr>
              <a:t>k</a:t>
            </a:r>
            <a:r>
              <a:rPr lang="en-GB" baseline="-25000" dirty="0">
                <a:latin typeface="Times New Roman" pitchFamily="18" charset="0"/>
                <a:cs typeface="Times New Roman" pitchFamily="18" charset="0"/>
              </a:rPr>
              <a:t>w </a:t>
            </a:r>
            <a:r>
              <a:rPr lang="en-GB" dirty="0">
                <a:latin typeface="Times New Roman" pitchFamily="18" charset="0"/>
                <a:cs typeface="Times New Roman" pitchFamily="18" charset="0"/>
              </a:rPr>
              <a:t>= dissociation or ionization constant for water</a:t>
            </a:r>
          </a:p>
          <a:p>
            <a:pPr>
              <a:lnSpc>
                <a:spcPct val="90000"/>
              </a:lnSpc>
              <a:buFontTx/>
              <a:buNone/>
            </a:pPr>
            <a:endParaRPr lang="en-GB" dirty="0">
              <a:latin typeface="Times New Roman" pitchFamily="18" charset="0"/>
              <a:cs typeface="Times New Roman" pitchFamily="18" charset="0"/>
            </a:endParaRPr>
          </a:p>
          <a:p>
            <a:pPr>
              <a:lnSpc>
                <a:spcPct val="90000"/>
              </a:lnSpc>
              <a:buFontTx/>
              <a:buNone/>
            </a:pPr>
            <a:r>
              <a:rPr lang="en-GB" sz="2800" dirty="0">
                <a:latin typeface="Times New Roman" pitchFamily="18" charset="0"/>
                <a:cs typeface="Times New Roman" pitchFamily="18" charset="0"/>
              </a:rPr>
              <a:t>● In pure water  [H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 [OH</a:t>
            </a:r>
            <a:r>
              <a:rPr lang="en-GB" sz="2800" baseline="30000" dirty="0">
                <a:latin typeface="Times New Roman" pitchFamily="18" charset="0"/>
                <a:cs typeface="Times New Roman" pitchFamily="18" charset="0"/>
              </a:rPr>
              <a:t>-</a:t>
            </a:r>
            <a:r>
              <a:rPr lang="en-GB" sz="2800" dirty="0">
                <a:latin typeface="Times New Roman" pitchFamily="18" charset="0"/>
                <a:cs typeface="Times New Roman" pitchFamily="18" charset="0"/>
              </a:rPr>
              <a:t>] = 10</a:t>
            </a:r>
            <a:r>
              <a:rPr lang="en-GB" sz="2800" baseline="30000" dirty="0">
                <a:latin typeface="Times New Roman" pitchFamily="18" charset="0"/>
                <a:cs typeface="Times New Roman" pitchFamily="18" charset="0"/>
              </a:rPr>
              <a:t>-7</a:t>
            </a:r>
          </a:p>
          <a:p>
            <a:pPr>
              <a:lnSpc>
                <a:spcPct val="90000"/>
              </a:lnSpc>
              <a:buFontTx/>
              <a:buNone/>
            </a:pPr>
            <a:endParaRPr lang="en-GB" sz="2800" baseline="30000" dirty="0">
              <a:latin typeface="Times New Roman" pitchFamily="18" charset="0"/>
              <a:cs typeface="Times New Roman" pitchFamily="18" charset="0"/>
            </a:endParaRPr>
          </a:p>
          <a:p>
            <a:pPr>
              <a:lnSpc>
                <a:spcPct val="90000"/>
              </a:lnSpc>
              <a:buFontTx/>
              <a:buNone/>
            </a:pPr>
            <a:r>
              <a:rPr lang="en-GB"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k</a:t>
            </a:r>
            <a:r>
              <a:rPr lang="en-GB" sz="2800" baseline="-25000" dirty="0">
                <a:latin typeface="Times New Roman" pitchFamily="18" charset="0"/>
                <a:cs typeface="Times New Roman" pitchFamily="18" charset="0"/>
              </a:rPr>
              <a:t>w </a:t>
            </a:r>
            <a:r>
              <a:rPr lang="en-GB" sz="2800" dirty="0">
                <a:latin typeface="Times New Roman" pitchFamily="18" charset="0"/>
                <a:cs typeface="Times New Roman" pitchFamily="18" charset="0"/>
              </a:rPr>
              <a:t>= 10</a:t>
            </a:r>
            <a:r>
              <a:rPr lang="en-GB" sz="2800" baseline="30000" dirty="0">
                <a:latin typeface="Times New Roman" pitchFamily="18" charset="0"/>
                <a:cs typeface="Times New Roman" pitchFamily="18" charset="0"/>
              </a:rPr>
              <a:t>-7 </a:t>
            </a:r>
            <a:r>
              <a:rPr lang="en-US"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10</a:t>
            </a:r>
            <a:r>
              <a:rPr lang="en-GB" sz="2800" baseline="30000" dirty="0">
                <a:latin typeface="Times New Roman" pitchFamily="18" charset="0"/>
                <a:cs typeface="Times New Roman" pitchFamily="18" charset="0"/>
              </a:rPr>
              <a:t>-7</a:t>
            </a:r>
          </a:p>
          <a:p>
            <a:pPr>
              <a:lnSpc>
                <a:spcPct val="90000"/>
              </a:lnSpc>
              <a:buFontTx/>
              <a:buNone/>
            </a:pPr>
            <a:endParaRPr lang="en-GB" sz="2800" baseline="30000" dirty="0">
              <a:latin typeface="Times New Roman" pitchFamily="18" charset="0"/>
              <a:cs typeface="Times New Roman" pitchFamily="18" charset="0"/>
            </a:endParaRPr>
          </a:p>
          <a:p>
            <a:pPr>
              <a:lnSpc>
                <a:spcPct val="90000"/>
              </a:lnSpc>
              <a:buFontTx/>
              <a:buNone/>
            </a:pPr>
            <a:r>
              <a:rPr lang="en-GB" sz="2800" baseline="30000" dirty="0">
                <a:latin typeface="Times New Roman" pitchFamily="18" charset="0"/>
                <a:cs typeface="Times New Roman" pitchFamily="18" charset="0"/>
              </a:rPr>
              <a:t>         </a:t>
            </a:r>
            <a:r>
              <a:rPr lang="en-GB" sz="2800" dirty="0">
                <a:latin typeface="Times New Roman" pitchFamily="18" charset="0"/>
                <a:cs typeface="Times New Roman" pitchFamily="18" charset="0"/>
              </a:rPr>
              <a:t>k</a:t>
            </a:r>
            <a:r>
              <a:rPr lang="en-GB" sz="2800" baseline="-25000" dirty="0">
                <a:latin typeface="Times New Roman" pitchFamily="18" charset="0"/>
                <a:cs typeface="Times New Roman" pitchFamily="18" charset="0"/>
              </a:rPr>
              <a:t>w  </a:t>
            </a:r>
            <a:r>
              <a:rPr lang="en-GB" sz="2800" dirty="0">
                <a:latin typeface="Times New Roman" pitchFamily="18" charset="0"/>
                <a:cs typeface="Times New Roman" pitchFamily="18" charset="0"/>
              </a:rPr>
              <a:t>= 10</a:t>
            </a:r>
            <a:r>
              <a:rPr lang="en-GB" sz="2800" baseline="30000" dirty="0">
                <a:latin typeface="Times New Roman" pitchFamily="18" charset="0"/>
                <a:cs typeface="Times New Roman" pitchFamily="18" charset="0"/>
              </a:rPr>
              <a:t>-14</a:t>
            </a:r>
          </a:p>
          <a:p>
            <a:pPr>
              <a:lnSpc>
                <a:spcPct val="90000"/>
              </a:lnSpc>
              <a:buFontTx/>
              <a:buNone/>
            </a:pPr>
            <a:endParaRPr lang="en-GB" sz="2800" baseline="30000" dirty="0">
              <a:latin typeface="Times New Roman" pitchFamily="18" charset="0"/>
              <a:cs typeface="Times New Roman" pitchFamily="18" charset="0"/>
            </a:endParaRPr>
          </a:p>
          <a:p>
            <a:pPr>
              <a:lnSpc>
                <a:spcPct val="90000"/>
              </a:lnSpc>
              <a:buFontTx/>
              <a:buNone/>
            </a:pPr>
            <a:r>
              <a:rPr lang="en-GB" sz="2800" baseline="30000" dirty="0">
                <a:latin typeface="Times New Roman" pitchFamily="18" charset="0"/>
                <a:cs typeface="Times New Roman" pitchFamily="18" charset="0"/>
              </a:rPr>
              <a:t>                                                    </a:t>
            </a:r>
            <a:r>
              <a:rPr lang="en-GB" sz="2800" b="1" dirty="0">
                <a:latin typeface="Times New Roman" pitchFamily="18" charset="0"/>
                <a:cs typeface="Times New Roman" pitchFamily="18" charset="0"/>
              </a:rPr>
              <a:t>[H</a:t>
            </a:r>
            <a:r>
              <a:rPr lang="en-GB" sz="2800" b="1" baseline="30000" dirty="0">
                <a:latin typeface="Times New Roman" pitchFamily="18" charset="0"/>
                <a:cs typeface="Times New Roman" pitchFamily="18" charset="0"/>
              </a:rPr>
              <a:t>+</a:t>
            </a:r>
            <a:r>
              <a:rPr lang="en-GB" sz="2800" b="1"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GB" sz="2800" b="1" dirty="0">
                <a:latin typeface="Times New Roman" pitchFamily="18" charset="0"/>
                <a:cs typeface="Times New Roman" pitchFamily="18" charset="0"/>
              </a:rPr>
              <a:t>[OH</a:t>
            </a:r>
            <a:r>
              <a:rPr lang="en-GB" sz="2800" b="1" baseline="30000" dirty="0">
                <a:latin typeface="Times New Roman" pitchFamily="18" charset="0"/>
                <a:cs typeface="Times New Roman" pitchFamily="18" charset="0"/>
              </a:rPr>
              <a:t>-</a:t>
            </a:r>
            <a:r>
              <a:rPr lang="en-GB" sz="2800" b="1" dirty="0">
                <a:latin typeface="Times New Roman" pitchFamily="18" charset="0"/>
                <a:cs typeface="Times New Roman" pitchFamily="18" charset="0"/>
              </a:rPr>
              <a:t>] =10</a:t>
            </a:r>
            <a:r>
              <a:rPr lang="en-GB" sz="2800" b="1" baseline="30000" dirty="0">
                <a:latin typeface="Times New Roman" pitchFamily="18" charset="0"/>
                <a:cs typeface="Times New Roman" pitchFamily="18" charset="0"/>
              </a:rPr>
              <a:t>-14</a:t>
            </a:r>
          </a:p>
          <a:p>
            <a:pPr>
              <a:lnSpc>
                <a:spcPct val="90000"/>
              </a:lnSpc>
              <a:buFontTx/>
              <a:buNone/>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0275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p:spPr>
        <p:txBody>
          <a:bodyPr/>
          <a:lstStyle/>
          <a:p>
            <a:pPr algn="ctr">
              <a:buFontTx/>
              <a:buNone/>
            </a:pPr>
            <a:r>
              <a:rPr lang="en-GB" sz="2800" b="1" u="sng" dirty="0">
                <a:latin typeface="Times New Roman" pitchFamily="18" charset="0"/>
                <a:cs typeface="Times New Roman" pitchFamily="18" charset="0"/>
              </a:rPr>
              <a:t> </a:t>
            </a:r>
            <a:r>
              <a:rPr lang="en-GB" sz="4800" b="1" u="sng" dirty="0">
                <a:solidFill>
                  <a:srgbClr val="C00000"/>
                </a:solidFill>
                <a:latin typeface="Times New Roman" pitchFamily="18" charset="0"/>
                <a:cs typeface="Times New Roman" pitchFamily="18" charset="0"/>
              </a:rPr>
              <a:t>properties of water</a:t>
            </a:r>
            <a:r>
              <a:rPr lang="en-GB" sz="4800" b="1" u="sng" dirty="0" smtClean="0">
                <a:solidFill>
                  <a:srgbClr val="C00000"/>
                </a:solidFill>
                <a:latin typeface="Times New Roman" pitchFamily="18" charset="0"/>
                <a:cs typeface="Times New Roman" pitchFamily="18" charset="0"/>
              </a:rPr>
              <a:t>:</a:t>
            </a:r>
          </a:p>
          <a:p>
            <a:pPr algn="ctr">
              <a:buFontTx/>
              <a:buNone/>
            </a:pPr>
            <a:endParaRPr lang="en-GB" sz="4800" b="1" u="sng" dirty="0">
              <a:solidFill>
                <a:srgbClr val="C00000"/>
              </a:solidFill>
              <a:latin typeface="Times New Roman" pitchFamily="18" charset="0"/>
              <a:cs typeface="Times New Roman" pitchFamily="18" charset="0"/>
            </a:endParaRPr>
          </a:p>
          <a:p>
            <a:pPr marL="0" indent="0">
              <a:buFont typeface="Wingdings" pitchFamily="2" charset="2"/>
              <a:buChar char="§"/>
            </a:pPr>
            <a:r>
              <a:rPr lang="en-US" sz="2800" dirty="0" smtClean="0">
                <a:latin typeface="Times New Roman" pitchFamily="18" charset="0"/>
                <a:cs typeface="Times New Roman" pitchFamily="18" charset="0"/>
              </a:rPr>
              <a:t> Polar </a:t>
            </a:r>
            <a:r>
              <a:rPr lang="en-US" sz="2800" dirty="0">
                <a:latin typeface="Times New Roman" pitchFamily="18" charset="0"/>
                <a:cs typeface="Times New Roman" pitchFamily="18" charset="0"/>
              </a:rPr>
              <a:t>molecule</a:t>
            </a:r>
          </a:p>
          <a:p>
            <a:pPr marL="0" indent="0">
              <a:buFont typeface="Wingdings" pitchFamily="2" charset="2"/>
              <a:buChar char="§"/>
            </a:pPr>
            <a:r>
              <a:rPr lang="en-US" sz="2800" dirty="0" smtClean="0">
                <a:latin typeface="Times New Roman" pitchFamily="18" charset="0"/>
                <a:cs typeface="Times New Roman" pitchFamily="18" charset="0"/>
              </a:rPr>
              <a:t> Cohesion </a:t>
            </a:r>
            <a:endParaRPr lang="en-US" sz="2800" dirty="0">
              <a:latin typeface="Times New Roman" pitchFamily="18" charset="0"/>
              <a:cs typeface="Times New Roman" pitchFamily="18" charset="0"/>
            </a:endParaRPr>
          </a:p>
          <a:p>
            <a:pPr marL="0" indent="0">
              <a:buFont typeface="Wingdings" pitchFamily="2" charset="2"/>
              <a:buChar char="§"/>
            </a:pPr>
            <a:r>
              <a:rPr lang="en-US" sz="2800" dirty="0">
                <a:latin typeface="Times New Roman" pitchFamily="18" charset="0"/>
                <a:cs typeface="Times New Roman" pitchFamily="18" charset="0"/>
              </a:rPr>
              <a:t> adhesion</a:t>
            </a:r>
          </a:p>
          <a:p>
            <a:pPr marL="0" indent="0">
              <a:buFont typeface="Wingdings" pitchFamily="2" charset="2"/>
              <a:buChar char="§"/>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Density: </a:t>
            </a:r>
          </a:p>
          <a:p>
            <a:pPr marL="0" indent="0">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greatest </a:t>
            </a:r>
            <a:r>
              <a:rPr lang="en-US" sz="2800" dirty="0">
                <a:latin typeface="Times New Roman" pitchFamily="18" charset="0"/>
                <a:cs typeface="Times New Roman" pitchFamily="18" charset="0"/>
              </a:rPr>
              <a:t>at 4</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C (Expand when freeze) </a:t>
            </a:r>
          </a:p>
          <a:p>
            <a:pPr marL="0" indent="0">
              <a:buFont typeface="Wingdings" pitchFamily="2" charset="2"/>
              <a:buChar char="§"/>
            </a:pPr>
            <a:r>
              <a:rPr lang="en-US" sz="2800" dirty="0" smtClean="0">
                <a:latin typeface="Times New Roman" pitchFamily="18" charset="0"/>
                <a:cs typeface="Times New Roman" pitchFamily="18" charset="0"/>
              </a:rPr>
              <a:t> Universal </a:t>
            </a:r>
            <a:r>
              <a:rPr lang="en-US" sz="2800" dirty="0">
                <a:latin typeface="Times New Roman" pitchFamily="18" charset="0"/>
                <a:cs typeface="Times New Roman" pitchFamily="18" charset="0"/>
              </a:rPr>
              <a:t>solvent of life</a:t>
            </a:r>
          </a:p>
          <a:p>
            <a:pPr>
              <a:buFontTx/>
              <a:buNone/>
            </a:pPr>
            <a:endParaRPr lang="en-GB" sz="2800" dirty="0">
              <a:latin typeface="Times New Roman" pitchFamily="18" charset="0"/>
              <a:cs typeface="Times New Roman" pitchFamily="18" charset="0"/>
            </a:endParaRPr>
          </a:p>
        </p:txBody>
      </p:sp>
      <p:pic>
        <p:nvPicPr>
          <p:cNvPr id="3" name="Picture 2" descr="cohesion adhesin.jpg"/>
          <p:cNvPicPr>
            <a:picLocks noChangeAspect="1"/>
          </p:cNvPicPr>
          <p:nvPr/>
        </p:nvPicPr>
        <p:blipFill>
          <a:blip r:embed="rId3" cstate="print"/>
          <a:stretch>
            <a:fillRect/>
          </a:stretch>
        </p:blipFill>
        <p:spPr>
          <a:xfrm>
            <a:off x="5943601" y="1066800"/>
            <a:ext cx="3200400" cy="4752975"/>
          </a:xfrm>
          <a:prstGeom prst="rect">
            <a:avLst/>
          </a:prstGeom>
        </p:spPr>
      </p:pic>
    </p:spTree>
    <p:extLst>
      <p:ext uri="{BB962C8B-B14F-4D97-AF65-F5344CB8AC3E}">
        <p14:creationId xmlns:p14="http://schemas.microsoft.com/office/powerpoint/2010/main" xmlns="" val="24789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0"/>
            <a:ext cx="9144000" cy="6858000"/>
          </a:xfrm>
        </p:spPr>
        <p:txBody>
          <a:bodyPr>
            <a:normAutofit fontScale="92500"/>
          </a:bodyPr>
          <a:lstStyle/>
          <a:p>
            <a:pPr>
              <a:buFontTx/>
              <a:buNone/>
            </a:pPr>
            <a:r>
              <a:rPr lang="en-GB" sz="2800" u="sng" dirty="0" smtClean="0">
                <a:latin typeface="Times New Roman" pitchFamily="18" charset="0"/>
                <a:cs typeface="Times New Roman" pitchFamily="18" charset="0"/>
              </a:rPr>
              <a:t>-</a:t>
            </a:r>
            <a:r>
              <a:rPr lang="en-GB" sz="2800" b="1" u="sng" dirty="0" smtClean="0">
                <a:latin typeface="Times New Roman" pitchFamily="18" charset="0"/>
                <a:cs typeface="Times New Roman" pitchFamily="18" charset="0"/>
              </a:rPr>
              <a:t>1) Polar molecule:</a:t>
            </a:r>
          </a:p>
          <a:p>
            <a:pPr>
              <a:buFontTx/>
              <a:buNone/>
            </a:pPr>
            <a:r>
              <a:rPr lang="en-GB" sz="2800" b="1" u="sng" dirty="0" smtClean="0">
                <a:solidFill>
                  <a:srgbClr val="C00000"/>
                </a:solidFill>
                <a:latin typeface="Times New Roman" pitchFamily="18" charset="0"/>
                <a:cs typeface="Times New Roman" pitchFamily="18" charset="0"/>
              </a:rPr>
              <a:t>The </a:t>
            </a:r>
            <a:r>
              <a:rPr lang="en-GB" sz="2800" b="1" u="sng" dirty="0">
                <a:solidFill>
                  <a:srgbClr val="C00000"/>
                </a:solidFill>
                <a:latin typeface="Times New Roman" pitchFamily="18" charset="0"/>
                <a:cs typeface="Times New Roman" pitchFamily="18" charset="0"/>
              </a:rPr>
              <a:t>unusual physical properties of water are due to</a:t>
            </a:r>
            <a:r>
              <a:rPr lang="en-GB" sz="2800" b="1" dirty="0">
                <a:solidFill>
                  <a:srgbClr val="C00000"/>
                </a:solidFill>
                <a:latin typeface="Times New Roman" pitchFamily="18" charset="0"/>
                <a:cs typeface="Times New Roman" pitchFamily="18" charset="0"/>
              </a:rPr>
              <a:t> </a:t>
            </a:r>
            <a:r>
              <a:rPr lang="en-GB" sz="2800" b="1" u="sng" dirty="0">
                <a:solidFill>
                  <a:srgbClr val="C00000"/>
                </a:solidFill>
                <a:latin typeface="Times New Roman" pitchFamily="18" charset="0"/>
                <a:cs typeface="Times New Roman" pitchFamily="18" charset="0"/>
              </a:rPr>
              <a:t>hydrogen bonding</a:t>
            </a:r>
            <a:r>
              <a:rPr lang="en-GB" sz="2800" dirty="0">
                <a:solidFill>
                  <a:srgbClr val="C00000"/>
                </a:solidFill>
                <a:latin typeface="Times New Roman" pitchFamily="18" charset="0"/>
                <a:cs typeface="Times New Roman" pitchFamily="18" charset="0"/>
              </a:rPr>
              <a:t> </a:t>
            </a:r>
            <a:r>
              <a:rPr lang="en-GB" sz="2800" dirty="0">
                <a:latin typeface="Times New Roman" pitchFamily="18" charset="0"/>
                <a:cs typeface="Times New Roman" pitchFamily="18" charset="0"/>
              </a:rPr>
              <a:t>( water has a higher melting point , boiling point (100</a:t>
            </a:r>
            <a:r>
              <a:rPr lang="en-US" sz="2800" dirty="0">
                <a:latin typeface="Times New Roman" pitchFamily="18" charset="0"/>
                <a:cs typeface="Times New Roman" pitchFamily="18" charset="0"/>
              </a:rPr>
              <a:t>°C) </a:t>
            </a:r>
            <a:r>
              <a:rPr lang="en-GB" sz="2800" dirty="0">
                <a:latin typeface="Times New Roman" pitchFamily="18" charset="0"/>
                <a:cs typeface="Times New Roman" pitchFamily="18" charset="0"/>
              </a:rPr>
              <a:t>, and heat of vaporization than most other liquids</a:t>
            </a:r>
            <a:r>
              <a:rPr lang="en-GB" sz="2800" dirty="0" smtClean="0">
                <a:latin typeface="Times New Roman" pitchFamily="18" charset="0"/>
                <a:cs typeface="Times New Roman" pitchFamily="18" charset="0"/>
              </a:rPr>
              <a:t>).</a:t>
            </a:r>
          </a:p>
          <a:p>
            <a:pPr>
              <a:buFontTx/>
              <a:buNone/>
            </a:pPr>
            <a:endParaRPr lang="en-GB" sz="2800" dirty="0">
              <a:latin typeface="Times New Roman" pitchFamily="18" charset="0"/>
              <a:cs typeface="Times New Roman" pitchFamily="18" charset="0"/>
            </a:endParaRPr>
          </a:p>
          <a:p>
            <a:pPr>
              <a:buFontTx/>
              <a:buNone/>
            </a:pPr>
            <a:r>
              <a:rPr lang="en-GB" sz="2800" u="sng" dirty="0">
                <a:latin typeface="Times New Roman" pitchFamily="18" charset="0"/>
                <a:cs typeface="Times New Roman" pitchFamily="18" charset="0"/>
              </a:rPr>
              <a:t>Water is held together by hydrogen bonds</a:t>
            </a:r>
            <a:r>
              <a:rPr lang="en-GB" sz="2800" dirty="0">
                <a:latin typeface="Times New Roman" pitchFamily="18" charset="0"/>
                <a:cs typeface="Times New Roman" pitchFamily="18" charset="0"/>
              </a:rPr>
              <a:t>:</a:t>
            </a:r>
          </a:p>
          <a:p>
            <a:pPr>
              <a:buFontTx/>
              <a:buNone/>
            </a:pPr>
            <a:r>
              <a:rPr lang="en-GB" sz="2800" dirty="0">
                <a:latin typeface="Times New Roman" pitchFamily="18" charset="0"/>
                <a:cs typeface="Times New Roman" pitchFamily="18" charset="0"/>
              </a:rPr>
              <a:t>-In each molecule of water (H</a:t>
            </a:r>
            <a:r>
              <a:rPr lang="en-GB" sz="2800" baseline="-25000" dirty="0">
                <a:latin typeface="Times New Roman" pitchFamily="18" charset="0"/>
                <a:cs typeface="Times New Roman" pitchFamily="18" charset="0"/>
              </a:rPr>
              <a:t>2</a:t>
            </a:r>
            <a:r>
              <a:rPr lang="en-GB" sz="2800" dirty="0">
                <a:latin typeface="Times New Roman" pitchFamily="18" charset="0"/>
                <a:cs typeface="Times New Roman" pitchFamily="18" charset="0"/>
              </a:rPr>
              <a:t>O</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the two H atoms are linked to the oxygen atom by covalent bonds.</a:t>
            </a:r>
          </a:p>
          <a:p>
            <a:pPr>
              <a:buFontTx/>
              <a:buNone/>
            </a:pPr>
            <a:r>
              <a:rPr lang="en-GB" sz="2800" dirty="0">
                <a:latin typeface="Times New Roman" pitchFamily="18" charset="0"/>
                <a:cs typeface="Times New Roman" pitchFamily="18" charset="0"/>
              </a:rPr>
              <a:t>-The two bonds are highly polar because the oxygen is strongly attractive for electrons, whereas the H is only weakly attractive.  </a:t>
            </a:r>
            <a:r>
              <a:rPr lang="en-GB" sz="2800" dirty="0" smtClean="0">
                <a:latin typeface="Times New Roman" pitchFamily="18" charset="0"/>
                <a:cs typeface="Times New Roman" pitchFamily="18" charset="0"/>
              </a:rPr>
              <a:t>(</a:t>
            </a:r>
            <a:r>
              <a:rPr lang="en-GB" sz="2800" dirty="0" err="1" smtClean="0">
                <a:latin typeface="Times New Roman" pitchFamily="18" charset="0"/>
                <a:cs typeface="Times New Roman" pitchFamily="18" charset="0"/>
              </a:rPr>
              <a:t>Electronegativity</a:t>
            </a:r>
            <a:r>
              <a:rPr lang="en-GB"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a:p>
            <a:pPr>
              <a:buFontTx/>
              <a:buNone/>
            </a:pPr>
            <a:r>
              <a:rPr lang="en-GB" sz="2800" dirty="0">
                <a:latin typeface="Times New Roman" pitchFamily="18" charset="0"/>
                <a:cs typeface="Times New Roman" pitchFamily="18" charset="0"/>
              </a:rPr>
              <a:t>                Consequently, there is unequal distribution of electrons in a water molecule               so partial positive charge on the two H atoms and partial negative charge on the O              </a:t>
            </a:r>
            <a:r>
              <a:rPr lang="en-GB" sz="2800" b="1" dirty="0">
                <a:latin typeface="Times New Roman" pitchFamily="18" charset="0"/>
                <a:cs typeface="Times New Roman" pitchFamily="18" charset="0"/>
              </a:rPr>
              <a:t>Water is therefore called </a:t>
            </a:r>
            <a:r>
              <a:rPr lang="en-GB" sz="2800" b="1" u="sng" dirty="0">
                <a:latin typeface="Times New Roman" pitchFamily="18" charset="0"/>
                <a:cs typeface="Times New Roman" pitchFamily="18" charset="0"/>
              </a:rPr>
              <a:t>a polar </a:t>
            </a:r>
            <a:r>
              <a:rPr lang="en-GB" sz="2800" b="1" u="sng" dirty="0" smtClean="0">
                <a:latin typeface="Times New Roman" pitchFamily="18" charset="0"/>
                <a:cs typeface="Times New Roman" pitchFamily="18" charset="0"/>
              </a:rPr>
              <a:t>molecule </a:t>
            </a:r>
            <a:r>
              <a:rPr lang="en-GB" sz="2800" b="1" dirty="0" smtClean="0">
                <a:latin typeface="Times New Roman" pitchFamily="18" charset="0"/>
                <a:cs typeface="Times New Roman" pitchFamily="18" charset="0"/>
              </a:rPr>
              <a:t>(dipole molecule).</a:t>
            </a:r>
          </a:p>
          <a:p>
            <a:pPr>
              <a:buFontTx/>
              <a:buNone/>
            </a:pPr>
            <a:endParaRPr lang="en-GB" sz="2800" b="1" i="1" dirty="0">
              <a:latin typeface="Times New Roman" pitchFamily="18" charset="0"/>
              <a:cs typeface="Times New Roman" pitchFamily="18" charset="0"/>
            </a:endParaRPr>
          </a:p>
        </p:txBody>
      </p:sp>
      <p:sp>
        <p:nvSpPr>
          <p:cNvPr id="5124" name="AutoShape 4"/>
          <p:cNvSpPr>
            <a:spLocks noChangeArrowheads="1"/>
          </p:cNvSpPr>
          <p:nvPr/>
        </p:nvSpPr>
        <p:spPr bwMode="auto">
          <a:xfrm>
            <a:off x="381000" y="4953000"/>
            <a:ext cx="935037" cy="360363"/>
          </a:xfrm>
          <a:prstGeom prst="rightArrow">
            <a:avLst>
              <a:gd name="adj1" fmla="val 50000"/>
              <a:gd name="adj2" fmla="val 64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5" name="AutoShape 5"/>
          <p:cNvSpPr>
            <a:spLocks noChangeArrowheads="1"/>
          </p:cNvSpPr>
          <p:nvPr/>
        </p:nvSpPr>
        <p:spPr bwMode="auto">
          <a:xfrm>
            <a:off x="2819400" y="5334000"/>
            <a:ext cx="935037" cy="360362"/>
          </a:xfrm>
          <a:prstGeom prst="rightArrow">
            <a:avLst>
              <a:gd name="adj1" fmla="val 50000"/>
              <a:gd name="adj2" fmla="val 64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6" name="AutoShape 6"/>
          <p:cNvSpPr>
            <a:spLocks noChangeArrowheads="1"/>
          </p:cNvSpPr>
          <p:nvPr/>
        </p:nvSpPr>
        <p:spPr bwMode="auto">
          <a:xfrm>
            <a:off x="6096000" y="5715000"/>
            <a:ext cx="935037" cy="360362"/>
          </a:xfrm>
          <a:prstGeom prst="rightArrow">
            <a:avLst>
              <a:gd name="adj1" fmla="val 50000"/>
              <a:gd name="adj2" fmla="val 648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458205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44450"/>
            <a:ext cx="9144000" cy="6858000"/>
          </a:xfrm>
        </p:spPr>
        <p:txBody>
          <a:bodyPr/>
          <a:lstStyle/>
          <a:p>
            <a:pPr>
              <a:lnSpc>
                <a:spcPct val="80000"/>
              </a:lnSpc>
              <a:buFontTx/>
              <a:buChar char="-"/>
            </a:pPr>
            <a:endParaRPr lang="en-GB" sz="2800">
              <a:latin typeface="Times New Roman" pitchFamily="18" charset="0"/>
              <a:cs typeface="Times New Roman" pitchFamily="18" charset="0"/>
            </a:endParaRPr>
          </a:p>
          <a:p>
            <a:pPr>
              <a:lnSpc>
                <a:spcPct val="80000"/>
              </a:lnSpc>
              <a:buClr>
                <a:srgbClr val="339933"/>
              </a:buClr>
              <a:buFontTx/>
              <a:buNone/>
            </a:pPr>
            <a:r>
              <a:rPr lang="en-US" sz="2800">
                <a:solidFill>
                  <a:srgbClr val="000000"/>
                </a:solidFill>
                <a:latin typeface="Times New Roman" pitchFamily="18" charset="0"/>
                <a:cs typeface="Times New Roman" pitchFamily="18" charset="0"/>
              </a:rPr>
              <a:t>- A water molecule is a polar molecule with opposite ends of the molecule with opposite charges</a:t>
            </a:r>
            <a:r>
              <a:rPr lang="en-US" sz="2800">
                <a:solidFill>
                  <a:srgbClr val="000000"/>
                </a:solidFill>
              </a:rPr>
              <a:t>.</a:t>
            </a:r>
            <a:endParaRPr lang="en-GB" sz="2800">
              <a:latin typeface="Times New Roman" pitchFamily="18" charset="0"/>
              <a:cs typeface="Times New Roman" pitchFamily="18" charset="0"/>
            </a:endParaRPr>
          </a:p>
          <a:p>
            <a:pPr>
              <a:lnSpc>
                <a:spcPct val="80000"/>
              </a:lnSpc>
              <a:buFontTx/>
              <a:buNone/>
            </a:pPr>
            <a:endParaRPr lang="en-GB" sz="2800">
              <a:latin typeface="Times New Roman" pitchFamily="18" charset="0"/>
              <a:cs typeface="Times New Roman" pitchFamily="18" charset="0"/>
            </a:endParaRPr>
          </a:p>
          <a:p>
            <a:pPr>
              <a:lnSpc>
                <a:spcPct val="80000"/>
              </a:lnSpc>
              <a:buFontTx/>
              <a:buNone/>
            </a:pPr>
            <a:endParaRPr lang="en-GB" sz="2800">
              <a:latin typeface="Times New Roman" pitchFamily="18" charset="0"/>
              <a:cs typeface="Times New Roman" pitchFamily="18" charset="0"/>
            </a:endParaRPr>
          </a:p>
          <a:p>
            <a:pPr>
              <a:lnSpc>
                <a:spcPct val="80000"/>
              </a:lnSpc>
              <a:buFontTx/>
              <a:buNone/>
            </a:pPr>
            <a:endParaRPr lang="en-GB" sz="2800"/>
          </a:p>
          <a:p>
            <a:pPr>
              <a:lnSpc>
                <a:spcPct val="80000"/>
              </a:lnSpc>
              <a:buFontTx/>
              <a:buNone/>
            </a:pPr>
            <a:endParaRPr lang="en-GB" sz="2800"/>
          </a:p>
          <a:p>
            <a:pPr>
              <a:lnSpc>
                <a:spcPct val="80000"/>
              </a:lnSpc>
              <a:buFontTx/>
              <a:buNone/>
            </a:pPr>
            <a:endParaRPr lang="en-GB" sz="2800"/>
          </a:p>
          <a:p>
            <a:pPr>
              <a:lnSpc>
                <a:spcPct val="80000"/>
              </a:lnSpc>
              <a:buFontTx/>
              <a:buNone/>
            </a:pPr>
            <a:r>
              <a:rPr lang="en-GB" sz="2400">
                <a:latin typeface="Times New Roman" pitchFamily="18" charset="0"/>
                <a:cs typeface="Times New Roman" pitchFamily="18" charset="0"/>
              </a:rPr>
              <a:t>                   </a:t>
            </a:r>
          </a:p>
        </p:txBody>
      </p:sp>
      <p:pic>
        <p:nvPicPr>
          <p:cNvPr id="6158" name="Picture 14" descr="i49_water_molecules_con_c_la_78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8963" y="1916113"/>
            <a:ext cx="5305425" cy="3638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4118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0"/>
            <a:ext cx="9144000" cy="6858000"/>
          </a:xfrm>
        </p:spPr>
        <p:txBody>
          <a:bodyPr/>
          <a:lstStyle/>
          <a:p>
            <a:pPr>
              <a:buFontTx/>
              <a:buNone/>
            </a:pPr>
            <a:r>
              <a:rPr lang="en-GB" sz="2800" dirty="0">
                <a:latin typeface="Times New Roman" pitchFamily="18" charset="0"/>
                <a:cs typeface="Times New Roman" pitchFamily="18" charset="0"/>
              </a:rPr>
              <a:t>- When a positively charged region of one water molecule (that is, one of its hydrogen atoms) comes close to </a:t>
            </a:r>
          </a:p>
          <a:p>
            <a:pPr>
              <a:buFontTx/>
              <a:buNone/>
            </a:pPr>
            <a:r>
              <a:rPr lang="en-GB" sz="2800" dirty="0">
                <a:latin typeface="Times New Roman" pitchFamily="18" charset="0"/>
                <a:cs typeface="Times New Roman" pitchFamily="18" charset="0"/>
              </a:rPr>
              <a:t>    a negatively charged region (that is, the O) of a second water molecule, the </a:t>
            </a:r>
            <a:r>
              <a:rPr lang="en-GB" sz="2800" dirty="0">
                <a:solidFill>
                  <a:srgbClr val="C00000"/>
                </a:solidFill>
                <a:latin typeface="Times New Roman" pitchFamily="18" charset="0"/>
                <a:cs typeface="Times New Roman" pitchFamily="18" charset="0"/>
              </a:rPr>
              <a:t>electrical attraction </a:t>
            </a:r>
            <a:r>
              <a:rPr lang="en-GB" sz="2800" dirty="0">
                <a:latin typeface="Times New Roman" pitchFamily="18" charset="0"/>
                <a:cs typeface="Times New Roman" pitchFamily="18" charset="0"/>
              </a:rPr>
              <a:t>between them can establish a weak bond called </a:t>
            </a:r>
            <a:r>
              <a:rPr lang="en-GB" sz="2800" b="1" dirty="0">
                <a:latin typeface="Times New Roman" pitchFamily="18" charset="0"/>
                <a:cs typeface="Times New Roman" pitchFamily="18" charset="0"/>
              </a:rPr>
              <a:t>a hydrogen bond.</a:t>
            </a:r>
            <a:r>
              <a:rPr lang="en-GB" sz="2800" dirty="0">
                <a:latin typeface="Times New Roman" pitchFamily="18" charset="0"/>
                <a:cs typeface="Times New Roman" pitchFamily="18" charset="0"/>
              </a:rPr>
              <a:t>   </a:t>
            </a:r>
          </a:p>
          <a:p>
            <a:pPr>
              <a:buFontTx/>
              <a:buNone/>
            </a:pPr>
            <a:endParaRPr lang="en-GB" sz="2800" dirty="0">
              <a:latin typeface="Times New Roman" pitchFamily="18" charset="0"/>
              <a:cs typeface="Times New Roman" pitchFamily="18" charset="0"/>
            </a:endParaRPr>
          </a:p>
          <a:p>
            <a:pPr>
              <a:buFontTx/>
              <a:buChar char="-"/>
            </a:pPr>
            <a:r>
              <a:rPr lang="en-GB" sz="2800" dirty="0">
                <a:latin typeface="Times New Roman" pitchFamily="18" charset="0"/>
                <a:cs typeface="Times New Roman" pitchFamily="18" charset="0"/>
              </a:rPr>
              <a:t>Hydrogen bonds are much weaker than covalent bonds and are easily broken by heat.</a:t>
            </a:r>
          </a:p>
          <a:p>
            <a:pPr>
              <a:buFontTx/>
              <a:buChar char="-"/>
            </a:pPr>
            <a:r>
              <a:rPr lang="en-GB" sz="2800" dirty="0">
                <a:latin typeface="Times New Roman" pitchFamily="18" charset="0"/>
                <a:cs typeface="Times New Roman" pitchFamily="18" charset="0"/>
              </a:rPr>
              <a:t>Each water molecule can form hydrogen bonds through its two hydrogen atoms to two other water molecules, producing a network in which hydrogen bonds are being continually broken and formed.</a:t>
            </a:r>
          </a:p>
          <a:p>
            <a:pPr>
              <a:buFontTx/>
              <a:buNone/>
            </a:pPr>
            <a:r>
              <a:rPr lang="en-US" sz="2800" dirty="0">
                <a:solidFill>
                  <a:srgbClr val="000000"/>
                </a:solidFill>
                <a:latin typeface="Times New Roman" pitchFamily="18" charset="0"/>
                <a:cs typeface="Times New Roman" pitchFamily="18" charset="0"/>
              </a:rPr>
              <a:t>-Each water molecule can form hydrogen bonds with up to four other water molecules.</a:t>
            </a:r>
            <a:endParaRPr lang="en-GB" sz="2800" dirty="0">
              <a:latin typeface="Times New Roman" pitchFamily="18" charset="0"/>
              <a:cs typeface="Times New Roman" pitchFamily="18" charset="0"/>
            </a:endParaRPr>
          </a:p>
          <a:p>
            <a:pPr>
              <a:buFontTx/>
              <a:buNone/>
            </a:pPr>
            <a:endParaRPr lang="en-GB" sz="2800" dirty="0">
              <a:latin typeface="Times New Roman" pitchFamily="18" charset="0"/>
              <a:cs typeface="Times New Roman" pitchFamily="18" charset="0"/>
            </a:endParaRPr>
          </a:p>
          <a:p>
            <a:pPr>
              <a:buFontTx/>
              <a:buNone/>
            </a:pPr>
            <a:endParaRPr lang="en-GB" dirty="0"/>
          </a:p>
          <a:p>
            <a:pPr>
              <a:buFontTx/>
              <a:buNone/>
            </a:pPr>
            <a:endParaRPr lang="en-GB" sz="2800" dirty="0">
              <a:latin typeface="Times New Roman" pitchFamily="18" charset="0"/>
              <a:cs typeface="Times New Roman" pitchFamily="18" charset="0"/>
            </a:endParaRPr>
          </a:p>
          <a:p>
            <a:pPr>
              <a:buFontTx/>
              <a:buNone/>
            </a:pPr>
            <a:endParaRPr lang="en-GB" sz="2800" dirty="0"/>
          </a:p>
        </p:txBody>
      </p:sp>
    </p:spTree>
    <p:extLst>
      <p:ext uri="{BB962C8B-B14F-4D97-AF65-F5344CB8AC3E}">
        <p14:creationId xmlns:p14="http://schemas.microsoft.com/office/powerpoint/2010/main" xmlns="" val="2560141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0"/>
            <a:ext cx="9144000" cy="6858000"/>
          </a:xfrm>
        </p:spPr>
        <p:txBody>
          <a:bodyPr/>
          <a:lstStyle/>
          <a:p>
            <a:pPr>
              <a:buFontTx/>
              <a:buNone/>
            </a:pPr>
            <a:endParaRPr lang="en-GB" dirty="0"/>
          </a:p>
          <a:p>
            <a:pPr>
              <a:buFontTx/>
              <a:buNone/>
            </a:pPr>
            <a:endParaRPr lang="en-GB" dirty="0"/>
          </a:p>
          <a:p>
            <a:pPr>
              <a:buFontTx/>
              <a:buNone/>
            </a:pPr>
            <a:endParaRPr lang="en-GB" dirty="0"/>
          </a:p>
          <a:p>
            <a:pPr>
              <a:buFontTx/>
              <a:buNone/>
            </a:pPr>
            <a:endParaRPr lang="en-GB" dirty="0"/>
          </a:p>
          <a:p>
            <a:pPr>
              <a:buFontTx/>
              <a:buNone/>
            </a:pPr>
            <a:endParaRPr lang="en-GB" dirty="0"/>
          </a:p>
          <a:p>
            <a:pPr>
              <a:buFontTx/>
              <a:buNone/>
            </a:pPr>
            <a:endParaRPr lang="en-US" dirty="0">
              <a:solidFill>
                <a:srgbClr val="000000"/>
              </a:solidFill>
            </a:endParaRPr>
          </a:p>
          <a:p>
            <a:pPr>
              <a:buFontTx/>
              <a:buNone/>
            </a:pPr>
            <a:endParaRPr lang="en-GB" dirty="0"/>
          </a:p>
          <a:p>
            <a:pPr>
              <a:buFontTx/>
              <a:buNone/>
            </a:pPr>
            <a:r>
              <a:rPr lang="en-GB" dirty="0"/>
              <a:t>              </a:t>
            </a:r>
            <a:r>
              <a:rPr lang="en-GB" sz="2800" dirty="0">
                <a:latin typeface="Times New Roman" pitchFamily="18" charset="0"/>
                <a:cs typeface="Times New Roman" pitchFamily="18" charset="0"/>
              </a:rPr>
              <a:t>It is because of these interlocking hydrogen bonds</a:t>
            </a:r>
          </a:p>
          <a:p>
            <a:pPr>
              <a:buFontTx/>
              <a:buNone/>
            </a:pPr>
            <a:r>
              <a:rPr lang="en-GB" sz="2800" dirty="0">
                <a:latin typeface="Times New Roman" pitchFamily="18" charset="0"/>
                <a:cs typeface="Times New Roman" pitchFamily="18" charset="0"/>
              </a:rPr>
              <a:t>that water at room temperature is a liquid (with a high boiling</a:t>
            </a:r>
          </a:p>
          <a:p>
            <a:pPr>
              <a:buFontTx/>
              <a:buNone/>
            </a:pPr>
            <a:r>
              <a:rPr lang="en-GB" sz="2800" dirty="0">
                <a:latin typeface="Times New Roman" pitchFamily="18" charset="0"/>
                <a:cs typeface="Times New Roman" pitchFamily="18" charset="0"/>
              </a:rPr>
              <a:t>point and high surface tension).</a:t>
            </a:r>
          </a:p>
        </p:txBody>
      </p:sp>
      <p:sp>
        <p:nvSpPr>
          <p:cNvPr id="7174" name="AutoShape 6"/>
          <p:cNvSpPr>
            <a:spLocks noChangeArrowheads="1"/>
          </p:cNvSpPr>
          <p:nvPr/>
        </p:nvSpPr>
        <p:spPr bwMode="auto">
          <a:xfrm>
            <a:off x="180975" y="3200400"/>
            <a:ext cx="885825" cy="288131"/>
          </a:xfrm>
          <a:prstGeom prst="rightArrow">
            <a:avLst>
              <a:gd name="adj1" fmla="val 50000"/>
              <a:gd name="adj2" fmla="val 592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17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b="4466"/>
          <a:stretch>
            <a:fillRect/>
          </a:stretch>
        </p:blipFill>
        <p:spPr bwMode="auto">
          <a:xfrm>
            <a:off x="2549525" y="188913"/>
            <a:ext cx="4038600" cy="306228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tensiobn.jpg"/>
          <p:cNvPicPr>
            <a:picLocks noChangeAspect="1"/>
          </p:cNvPicPr>
          <p:nvPr/>
        </p:nvPicPr>
        <p:blipFill>
          <a:blip r:embed="rId3" cstate="print"/>
          <a:stretch>
            <a:fillRect/>
          </a:stretch>
        </p:blipFill>
        <p:spPr>
          <a:xfrm>
            <a:off x="4572000" y="4191000"/>
            <a:ext cx="4140000" cy="2584981"/>
          </a:xfrm>
          <a:prstGeom prst="rect">
            <a:avLst/>
          </a:prstGeom>
        </p:spPr>
      </p:pic>
    </p:spTree>
    <p:extLst>
      <p:ext uri="{BB962C8B-B14F-4D97-AF65-F5344CB8AC3E}">
        <p14:creationId xmlns:p14="http://schemas.microsoft.com/office/powerpoint/2010/main" xmlns="" val="982281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0"/>
            <a:ext cx="9144000" cy="6858000"/>
          </a:xfrm>
        </p:spPr>
        <p:txBody>
          <a:bodyPr/>
          <a:lstStyle/>
          <a:p>
            <a:pPr>
              <a:lnSpc>
                <a:spcPct val="90000"/>
              </a:lnSpc>
              <a:buFontTx/>
              <a:buNone/>
            </a:pPr>
            <a:r>
              <a:rPr lang="en-GB" sz="2800" b="1" u="sng" dirty="0" smtClean="0">
                <a:latin typeface="Times New Roman" pitchFamily="18" charset="0"/>
              </a:rPr>
              <a:t>2.</a:t>
            </a:r>
            <a:r>
              <a:rPr lang="en-GB" sz="2800" b="1" u="sng" dirty="0" smtClean="0">
                <a:latin typeface="Times New Roman" pitchFamily="18" charset="0"/>
                <a:cs typeface="Times New Roman" pitchFamily="18" charset="0"/>
              </a:rPr>
              <a:t> </a:t>
            </a:r>
            <a:r>
              <a:rPr lang="en-GB" sz="2800" b="1" u="sng" dirty="0">
                <a:latin typeface="Times New Roman" pitchFamily="18" charset="0"/>
                <a:cs typeface="Times New Roman" pitchFamily="18" charset="0"/>
              </a:rPr>
              <a:t>Cohesion :</a:t>
            </a:r>
          </a:p>
          <a:p>
            <a:pPr>
              <a:lnSpc>
                <a:spcPct val="90000"/>
              </a:lnSpc>
              <a:buFontTx/>
              <a:buNone/>
            </a:pPr>
            <a:r>
              <a:rPr lang="en-US" sz="2800" dirty="0" smtClean="0">
                <a:latin typeface="Times New Roman" pitchFamily="18" charset="0"/>
                <a:cs typeface="Times New Roman" pitchFamily="18" charset="0"/>
              </a:rPr>
              <a:t>          is </a:t>
            </a:r>
            <a:r>
              <a:rPr lang="en-US" sz="2800" dirty="0">
                <a:latin typeface="Times New Roman" pitchFamily="18" charset="0"/>
                <a:cs typeface="Times New Roman" pitchFamily="18" charset="0"/>
              </a:rPr>
              <a:t>attraction between molecules of the </a:t>
            </a:r>
            <a:r>
              <a:rPr lang="en-US" sz="2800" dirty="0" smtClean="0">
                <a:latin typeface="Times New Roman" pitchFamily="18" charset="0"/>
                <a:cs typeface="Times New Roman" pitchFamily="18" charset="0"/>
              </a:rPr>
              <a:t>same substance.</a:t>
            </a:r>
          </a:p>
          <a:p>
            <a:pPr>
              <a:lnSpc>
                <a:spcPct val="90000"/>
              </a:lnSpc>
              <a:buFont typeface="Wingdings" pitchFamily="2" charset="2"/>
              <a:buChar char="v"/>
            </a:pPr>
            <a:endParaRPr lang="en-US" sz="2800" dirty="0">
              <a:latin typeface="Times New Roman" pitchFamily="18" charset="0"/>
              <a:cs typeface="Times New Roman" pitchFamily="18" charset="0"/>
            </a:endParaRPr>
          </a:p>
          <a:p>
            <a:pPr>
              <a:lnSpc>
                <a:spcPct val="90000"/>
              </a:lnSpc>
              <a:buFont typeface="Wingdings" pitchFamily="2" charset="2"/>
              <a:buChar char="v"/>
            </a:pP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Water has a high Cohesion because of Hydrogen bonding. </a:t>
            </a:r>
          </a:p>
          <a:p>
            <a:pPr>
              <a:lnSpc>
                <a:spcPct val="90000"/>
              </a:lnSpc>
              <a:buFont typeface="Wingdings" pitchFamily="2" charset="2"/>
              <a:buChar char="v"/>
            </a:pPr>
            <a:r>
              <a:rPr lang="en-US" sz="2800" b="1" dirty="0">
                <a:latin typeface="Times New Roman" pitchFamily="18" charset="0"/>
                <a:cs typeface="Times New Roman" pitchFamily="18" charset="0"/>
              </a:rPr>
              <a:t>-</a:t>
            </a:r>
            <a:r>
              <a:rPr lang="en-US" sz="2800" dirty="0">
                <a:effectLst>
                  <a:outerShdw blurRad="38100" dist="38100" dir="2700000" algn="tl">
                    <a:srgbClr val="C0C0C0"/>
                  </a:outerShdw>
                </a:effectLst>
                <a:latin typeface="Times New Roman" pitchFamily="18" charset="0"/>
                <a:cs typeface="Times New Roman" pitchFamily="18" charset="0"/>
              </a:rPr>
              <a:t>Attraction between particles of the same substance results in </a:t>
            </a:r>
            <a:r>
              <a:rPr lang="en-US" sz="2800" b="1" dirty="0">
                <a:effectLst>
                  <a:outerShdw blurRad="38100" dist="38100" dir="2700000" algn="tl">
                    <a:srgbClr val="C0C0C0"/>
                  </a:outerShdw>
                </a:effectLst>
                <a:latin typeface="Times New Roman" pitchFamily="18" charset="0"/>
                <a:cs typeface="Times New Roman" pitchFamily="18" charset="0"/>
              </a:rPr>
              <a:t>Surface tension</a:t>
            </a:r>
            <a:r>
              <a:rPr lang="en-US" sz="2800" dirty="0">
                <a:effectLst>
                  <a:outerShdw blurRad="38100" dist="38100" dir="2700000" algn="tl">
                    <a:srgbClr val="C0C0C0"/>
                  </a:outerShdw>
                </a:effectLst>
                <a:latin typeface="Times New Roman" pitchFamily="18" charset="0"/>
                <a:cs typeface="Times New Roman" pitchFamily="18" charset="0"/>
              </a:rPr>
              <a:t> (a measure of the strength of water’s surface)</a:t>
            </a:r>
          </a:p>
          <a:p>
            <a:pPr>
              <a:lnSpc>
                <a:spcPct val="90000"/>
              </a:lnSpc>
              <a:buClr>
                <a:srgbClr val="339933"/>
              </a:buClr>
              <a:buFont typeface="Wingdings" pitchFamily="2" charset="2"/>
              <a:buChar char="v"/>
            </a:pPr>
            <a:r>
              <a:rPr lang="en-US" sz="2800" b="1" i="1" dirty="0">
                <a:solidFill>
                  <a:srgbClr val="000000"/>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(Surface tension,</a:t>
            </a:r>
            <a:r>
              <a:rPr lang="en-US" sz="2800" dirty="0">
                <a:solidFill>
                  <a:srgbClr val="000000"/>
                </a:solidFill>
                <a:latin typeface="Times New Roman" pitchFamily="18" charset="0"/>
                <a:cs typeface="Times New Roman" pitchFamily="18" charset="0"/>
              </a:rPr>
              <a:t> a measure of the force necessary to stretch or break the surface of a liquid, is related to cohesion</a:t>
            </a:r>
            <a:r>
              <a:rPr lang="en-US" sz="2800" b="1"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a:t>
            </a:r>
          </a:p>
          <a:p>
            <a:pPr>
              <a:lnSpc>
                <a:spcPct val="90000"/>
              </a:lnSpc>
              <a:buFont typeface="Wingdings" pitchFamily="2" charset="2"/>
              <a:buChar char="v"/>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Strong intermolecular forces</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a:latin typeface="Times New Roman" pitchFamily="18" charset="0"/>
                <a:cs typeface="Times New Roman" pitchFamily="18" charset="0"/>
              </a:rPr>
              <a:t>High surface tension</a:t>
            </a:r>
          </a:p>
          <a:p>
            <a:pPr>
              <a:lnSpc>
                <a:spcPct val="90000"/>
              </a:lnSpc>
              <a:buFontTx/>
              <a:buNone/>
            </a:pPr>
            <a:endParaRPr lang="en-GB" sz="2800" u="sng" dirty="0">
              <a:latin typeface="Times New Roman" pitchFamily="18" charset="0"/>
              <a:cs typeface="Times New Roman" pitchFamily="18" charset="0"/>
            </a:endParaRPr>
          </a:p>
        </p:txBody>
      </p:sp>
      <p:sp>
        <p:nvSpPr>
          <p:cNvPr id="8199" name="AutoShape 7"/>
          <p:cNvSpPr>
            <a:spLocks noChangeArrowheads="1"/>
          </p:cNvSpPr>
          <p:nvPr/>
        </p:nvSpPr>
        <p:spPr bwMode="auto">
          <a:xfrm>
            <a:off x="4724400" y="4419600"/>
            <a:ext cx="576262" cy="287338"/>
          </a:xfrm>
          <a:prstGeom prst="rightArrow">
            <a:avLst>
              <a:gd name="adj1" fmla="val 50000"/>
              <a:gd name="adj2" fmla="val 50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 name="Picture 3" descr="tensiobn.jpg"/>
          <p:cNvPicPr>
            <a:picLocks noChangeAspect="1"/>
          </p:cNvPicPr>
          <p:nvPr/>
        </p:nvPicPr>
        <p:blipFill>
          <a:blip r:embed="rId2" cstate="print"/>
          <a:stretch>
            <a:fillRect/>
          </a:stretch>
        </p:blipFill>
        <p:spPr>
          <a:xfrm>
            <a:off x="4876800" y="4724400"/>
            <a:ext cx="3073200" cy="1918880"/>
          </a:xfrm>
          <a:prstGeom prst="rect">
            <a:avLst/>
          </a:prstGeom>
        </p:spPr>
      </p:pic>
    </p:spTree>
    <p:extLst>
      <p:ext uri="{BB962C8B-B14F-4D97-AF65-F5344CB8AC3E}">
        <p14:creationId xmlns:p14="http://schemas.microsoft.com/office/powerpoint/2010/main" xmlns="" val="32411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6858000"/>
          </a:xfrm>
        </p:spPr>
        <p:txBody>
          <a:bodyPr/>
          <a:lstStyle/>
          <a:p>
            <a:pPr>
              <a:buFontTx/>
              <a:buChar char="-"/>
            </a:pPr>
            <a:r>
              <a:rPr lang="en-US" sz="2800" dirty="0">
                <a:solidFill>
                  <a:srgbClr val="000000"/>
                </a:solidFill>
                <a:latin typeface="Times New Roman" pitchFamily="18" charset="0"/>
                <a:cs typeface="Times New Roman" pitchFamily="18" charset="0"/>
              </a:rPr>
              <a:t>Water has a greater surface tension than most other liquids because hydrogen bonds among surface water molecules resist stretching or breaking the surface.</a:t>
            </a:r>
          </a:p>
          <a:p>
            <a:pPr lvl="1">
              <a:buClr>
                <a:srgbClr val="339933"/>
              </a:buClr>
              <a:buFontTx/>
              <a:buNone/>
            </a:pPr>
            <a:r>
              <a:rPr lang="en-US" dirty="0">
                <a:solidFill>
                  <a:srgbClr val="000000"/>
                </a:solidFill>
              </a:rPr>
              <a:t>      </a:t>
            </a:r>
            <a:r>
              <a:rPr lang="en-US" sz="2400" dirty="0">
                <a:solidFill>
                  <a:srgbClr val="000000"/>
                </a:solidFill>
                <a:latin typeface="Times New Roman" pitchFamily="18" charset="0"/>
                <a:cs typeface="Times New Roman" pitchFamily="18" charset="0"/>
              </a:rPr>
              <a:t>Water behaves as if covered by an invisible film.</a:t>
            </a:r>
          </a:p>
          <a:p>
            <a:pPr lvl="1">
              <a:buClr>
                <a:srgbClr val="339933"/>
              </a:buClr>
              <a:buFontTx/>
              <a:buNone/>
            </a:pPr>
            <a:endParaRPr lang="en-US" sz="2400" dirty="0">
              <a:solidFill>
                <a:srgbClr val="000000"/>
              </a:solidFill>
              <a:latin typeface="Times New Roman" pitchFamily="18" charset="0"/>
              <a:cs typeface="Times New Roman" pitchFamily="18" charset="0"/>
            </a:endParaRPr>
          </a:p>
          <a:p>
            <a:pPr>
              <a:lnSpc>
                <a:spcPct val="90000"/>
              </a:lnSpc>
              <a:buFontTx/>
              <a:buNone/>
            </a:pPr>
            <a:r>
              <a:rPr lang="en-US" sz="2800" dirty="0">
                <a:effectLst>
                  <a:outerShdw blurRad="38100" dist="38100" dir="2700000" algn="tl">
                    <a:srgbClr val="C0C0C0"/>
                  </a:outerShdw>
                </a:effectLst>
                <a:latin typeface="Times New Roman" pitchFamily="18" charset="0"/>
                <a:cs typeface="Times New Roman" pitchFamily="18" charset="0"/>
              </a:rPr>
              <a:t> </a:t>
            </a:r>
            <a:r>
              <a:rPr lang="en-US" sz="2400" dirty="0">
                <a:effectLst>
                  <a:outerShdw blurRad="38100" dist="38100" dir="2700000" algn="tl">
                    <a:srgbClr val="C0C0C0"/>
                  </a:outerShdw>
                </a:effectLst>
                <a:latin typeface="Times New Roman" pitchFamily="18" charset="0"/>
                <a:cs typeface="Times New Roman" pitchFamily="18" charset="0"/>
              </a:rPr>
              <a:t>- This surface film on water allows insects to walk on the surface of water. </a:t>
            </a:r>
          </a:p>
          <a:p>
            <a:pPr>
              <a:buFontTx/>
              <a:buChar char="-"/>
            </a:pPr>
            <a:endParaRPr lang="en-US" sz="2400" dirty="0">
              <a:solidFill>
                <a:srgbClr val="000000"/>
              </a:solidFill>
              <a:latin typeface="Times New Roman" pitchFamily="18" charset="0"/>
              <a:cs typeface="Times New Roman" pitchFamily="18" charset="0"/>
            </a:endParaRPr>
          </a:p>
          <a:p>
            <a:pPr>
              <a:buFontTx/>
              <a:buNone/>
            </a:pPr>
            <a:endParaRPr lang="en-GB" sz="2800" dirty="0">
              <a:latin typeface="Times New Roman" pitchFamily="18" charset="0"/>
              <a:cs typeface="Times New Roman" pitchFamily="18" charset="0"/>
            </a:endParaRPr>
          </a:p>
        </p:txBody>
      </p:sp>
      <p:sp>
        <p:nvSpPr>
          <p:cNvPr id="14340" name="AutoShape 4"/>
          <p:cNvSpPr>
            <a:spLocks noChangeArrowheads="1"/>
          </p:cNvSpPr>
          <p:nvPr/>
        </p:nvSpPr>
        <p:spPr bwMode="auto">
          <a:xfrm>
            <a:off x="250825" y="1484313"/>
            <a:ext cx="587375" cy="268287"/>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434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975" y="3500438"/>
            <a:ext cx="4481513" cy="288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5250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199</TotalTime>
  <Words>1132</Words>
  <Application>Microsoft Office PowerPoint</Application>
  <PresentationFormat>On-screen Show (4:3)</PresentationFormat>
  <Paragraphs>139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AAN</dc:creator>
  <cp:lastModifiedBy>aalbity</cp:lastModifiedBy>
  <cp:revision>17</cp:revision>
  <dcterms:created xsi:type="dcterms:W3CDTF">2017-02-22T09:51:24Z</dcterms:created>
  <dcterms:modified xsi:type="dcterms:W3CDTF">2018-02-18T06:43:34Z</dcterms:modified>
</cp:coreProperties>
</file>