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75" r:id="rId5"/>
    <p:sldId id="260" r:id="rId6"/>
    <p:sldId id="261" r:id="rId7"/>
    <p:sldId id="262" r:id="rId8"/>
    <p:sldId id="263" r:id="rId9"/>
    <p:sldId id="276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DD3CE86-D08D-4552-9357-C740CEA157C8}" type="datetimeFigureOut">
              <a:rPr lang="ar-SA" smtClean="0"/>
              <a:t>29/05/1439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F7FC301-B508-4182-8A2D-F7DF9788ABE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8367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E43C9631-BD8B-45DF-BBA1-0C969F23EBBA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3388247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94C1EDEB-3835-4A3F-9061-879231878333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2881240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B5CBB2-FC55-4D08-A514-ACFB85E8E87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7ED8E3-A241-4AEE-A336-37556A5BB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5CBB2-FC55-4D08-A514-ACFB85E8E87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ED8E3-A241-4AEE-A336-37556A5BB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5CBB2-FC55-4D08-A514-ACFB85E8E87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ED8E3-A241-4AEE-A336-37556A5BB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5CBB2-FC55-4D08-A514-ACFB85E8E87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ED8E3-A241-4AEE-A336-37556A5BB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5CBB2-FC55-4D08-A514-ACFB85E8E87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ED8E3-A241-4AEE-A336-37556A5BB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5CBB2-FC55-4D08-A514-ACFB85E8E87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ED8E3-A241-4AEE-A336-37556A5BB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5CBB2-FC55-4D08-A514-ACFB85E8E87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ED8E3-A241-4AEE-A336-37556A5BB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5CBB2-FC55-4D08-A514-ACFB85E8E87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ED8E3-A241-4AEE-A336-37556A5BB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B5CBB2-FC55-4D08-A514-ACFB85E8E87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ED8E3-A241-4AEE-A336-37556A5BB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9B5CBB2-FC55-4D08-A514-ACFB85E8E87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7ED8E3-A241-4AEE-A336-37556A5BB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B5CBB2-FC55-4D08-A514-ACFB85E8E87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7ED8E3-A241-4AEE-A336-37556A5BB06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B5CBB2-FC55-4D08-A514-ACFB85E8E87A}" type="datetimeFigureOut">
              <a:rPr lang="en-US" smtClean="0"/>
              <a:pPr/>
              <a:t>2/14/2018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7ED8E3-A241-4AEE-A336-37556A5BB0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/>
          </p:cNvSpPr>
          <p:nvPr>
            <p:ph type="ctrTitle"/>
          </p:nvPr>
        </p:nvSpPr>
        <p:spPr>
          <a:xfrm>
            <a:off x="1019543" y="2348880"/>
            <a:ext cx="7872937" cy="1800200"/>
          </a:xfrm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anchor="b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/>
            </a:r>
            <a:br>
              <a:rPr lang="en-US" sz="5400" dirty="0">
                <a:solidFill>
                  <a:srgbClr val="C00000"/>
                </a:solidFill>
              </a:rPr>
            </a:br>
            <a:r>
              <a:rPr lang="en-US" sz="5400" dirty="0">
                <a:solidFill>
                  <a:srgbClr val="C00000"/>
                </a:solidFill>
              </a:rPr>
              <a:t/>
            </a:r>
            <a:br>
              <a:rPr lang="en-US" sz="5400" dirty="0">
                <a:solidFill>
                  <a:srgbClr val="C00000"/>
                </a:solidFill>
              </a:rPr>
            </a:br>
            <a:r>
              <a:rPr lang="en-US" sz="5400" smtClean="0">
                <a:solidFill>
                  <a:srgbClr val="C00000"/>
                </a:solidFill>
              </a:rPr>
              <a:t>INPUT STATEMENTS</a:t>
            </a:r>
            <a:endParaRPr lang="en-US" sz="5400" dirty="0">
              <a:solidFill>
                <a:srgbClr val="C00000"/>
              </a:solidFill>
            </a:endParaRPr>
          </a:p>
        </p:txBody>
      </p:sp>
      <p:sp>
        <p:nvSpPr>
          <p:cNvPr id="5" name="PPTShape_0"/>
          <p:cNvSpPr txBox="1">
            <a:spLocks/>
          </p:cNvSpPr>
          <p:nvPr/>
        </p:nvSpPr>
        <p:spPr>
          <a:xfrm>
            <a:off x="72008" y="5949280"/>
            <a:ext cx="1669047" cy="64633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defPPr>
              <a:defRPr lang="en-US"/>
            </a:defPPr>
            <a:lvl1pPr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  <a:latin typeface="Tahoma" charset="0"/>
                <a:ea typeface="ＭＳ Ｐゴシック" charset="0"/>
                <a:cs typeface="Arial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latin typeface="Tahoma" charset="0"/>
                <a:ea typeface="ＭＳ Ｐゴシック" charset="0"/>
                <a:cs typeface="Arial" charset="0"/>
              </a:defRPr>
            </a:lvl5pPr>
            <a:lvl6pPr defTabSz="457200">
              <a:defRPr>
                <a:latin typeface="Tahoma" charset="0"/>
                <a:ea typeface="ＭＳ Ｐゴシック" charset="0"/>
                <a:cs typeface="Arial" charset="0"/>
              </a:defRPr>
            </a:lvl6pPr>
            <a:lvl7pPr defTabSz="457200">
              <a:defRPr>
                <a:latin typeface="Tahoma" charset="0"/>
                <a:ea typeface="ＭＳ Ｐゴシック" charset="0"/>
                <a:cs typeface="Arial" charset="0"/>
              </a:defRPr>
            </a:lvl7pPr>
            <a:lvl8pPr defTabSz="457200">
              <a:defRPr>
                <a:latin typeface="Tahoma" charset="0"/>
                <a:ea typeface="ＭＳ Ｐゴシック" charset="0"/>
                <a:cs typeface="Arial" charset="0"/>
              </a:defRPr>
            </a:lvl8pPr>
            <a:lvl9pPr defTabSz="457200">
              <a:defRPr>
                <a:latin typeface="Tahoma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GC 201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57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2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READING FROM KEYBOARD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 2 – ACCEPTING DOUBLE NUMBERS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79512" y="1412776"/>
            <a:ext cx="8784976" cy="5078314"/>
            <a:chOff x="323528" y="1236822"/>
            <a:chExt cx="7848872" cy="4775259"/>
          </a:xfrm>
        </p:grpSpPr>
        <p:sp>
          <p:nvSpPr>
            <p:cNvPr id="21" name="TextBox 20"/>
            <p:cNvSpPr txBox="1"/>
            <p:nvPr/>
          </p:nvSpPr>
          <p:spPr>
            <a:xfrm>
              <a:off x="971600" y="1236822"/>
              <a:ext cx="7200800" cy="4775259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// import necessary libraries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import</a:t>
              </a:r>
              <a:r>
                <a:rPr lang="en-US" dirty="0" smtClean="0">
                  <a:solidFill>
                    <a:srgbClr val="0000FF"/>
                  </a:solidFill>
                </a:rPr>
                <a:t> </a:t>
              </a:r>
              <a:r>
                <a:rPr lang="en-US" dirty="0" err="1" smtClean="0">
                  <a:solidFill>
                    <a:srgbClr val="0000FF"/>
                  </a:solidFill>
                </a:rPr>
                <a:t>java.util</a:t>
              </a:r>
              <a:r>
                <a:rPr lang="en-US" dirty="0" smtClean="0">
                  <a:solidFill>
                    <a:srgbClr val="0000FF"/>
                  </a:solidFill>
                </a:rPr>
                <a:t>.*;		</a:t>
              </a:r>
              <a:r>
                <a:rPr lang="en-US" dirty="0" smtClean="0">
                  <a:solidFill>
                    <a:srgbClr val="00B050"/>
                  </a:solidFill>
                </a:rPr>
                <a:t>//contains the class Scanner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public class</a:t>
              </a:r>
              <a:r>
                <a:rPr lang="en-US" dirty="0" smtClean="0">
                  <a:solidFill>
                    <a:srgbClr val="0000FF"/>
                  </a:solidFill>
                </a:rPr>
                <a:t> UserInput2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dirty="0" smtClean="0">
                  <a:solidFill>
                    <a:srgbClr val="00B050"/>
                  </a:solidFill>
                </a:rPr>
                <a:t>   // instantiate the object input from the class Scanner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   static </a:t>
              </a:r>
              <a:r>
                <a:rPr lang="en-US" dirty="0" smtClean="0">
                  <a:solidFill>
                    <a:srgbClr val="0000FF"/>
                  </a:solidFill>
                </a:rPr>
                <a:t>Scanner input = </a:t>
              </a:r>
              <a:r>
                <a:rPr lang="en-US" dirty="0" smtClean="0">
                  <a:solidFill>
                    <a:srgbClr val="00B0F0"/>
                  </a:solidFill>
                </a:rPr>
                <a:t>new</a:t>
              </a:r>
              <a:r>
                <a:rPr lang="en-US" dirty="0" smtClean="0">
                  <a:solidFill>
                    <a:srgbClr val="0000FF"/>
                  </a:solidFill>
                </a:rPr>
                <a:t> Scanner (System.in);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   public static void</a:t>
              </a:r>
              <a:r>
                <a:rPr lang="en-US" dirty="0" smtClean="0">
                  <a:solidFill>
                    <a:srgbClr val="0000FF"/>
                  </a:solidFill>
                </a:rPr>
                <a:t> main (String[] </a:t>
              </a:r>
              <a:r>
                <a:rPr lang="en-US" dirty="0" err="1" smtClean="0">
                  <a:solidFill>
                    <a:srgbClr val="0000FF"/>
                  </a:solidFill>
                </a:rPr>
                <a:t>args</a:t>
              </a:r>
              <a:r>
                <a:rPr lang="en-US" dirty="0" smtClean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{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   </a:t>
              </a:r>
              <a:r>
                <a:rPr lang="en-US" dirty="0" smtClean="0"/>
                <a:t>// Declaration section: to declare needed variables</a:t>
              </a:r>
            </a:p>
            <a:p>
              <a:r>
                <a:rPr lang="en-US" dirty="0"/>
                <a:t>	</a:t>
              </a:r>
              <a:r>
                <a:rPr lang="en-US" dirty="0" smtClean="0">
                  <a:solidFill>
                    <a:srgbClr val="00B0F0"/>
                  </a:solidFill>
                </a:rPr>
                <a:t>double</a:t>
              </a:r>
              <a:r>
                <a:rPr lang="en-US" dirty="0" smtClean="0">
                  <a:solidFill>
                    <a:srgbClr val="0000FF"/>
                  </a:solidFill>
                </a:rPr>
                <a:t> weight;</a:t>
              </a:r>
            </a:p>
            <a:p>
              <a:r>
                <a:rPr lang="en-US" dirty="0" smtClean="0"/>
                <a:t>         // Input section: to enter values of used variables</a:t>
              </a:r>
            </a:p>
            <a:p>
              <a:r>
                <a:rPr lang="en-US" dirty="0"/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(“Enter weight&gt;”);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smtClean="0">
                  <a:solidFill>
                    <a:srgbClr val="0000FF"/>
                  </a:solidFill>
                </a:rPr>
                <a:t>weight = </a:t>
              </a:r>
              <a:r>
                <a:rPr lang="en-US" dirty="0" err="1" smtClean="0">
                  <a:solidFill>
                    <a:srgbClr val="0000FF"/>
                  </a:solidFill>
                </a:rPr>
                <a:t>input.nextDouble</a:t>
              </a:r>
              <a:r>
                <a:rPr lang="en-US" dirty="0" smtClean="0">
                  <a:solidFill>
                    <a:srgbClr val="0000FF"/>
                  </a:solidFill>
                </a:rPr>
                <a:t>();</a:t>
              </a:r>
            </a:p>
            <a:p>
              <a:r>
                <a:rPr lang="en-US" dirty="0" smtClean="0"/>
                <a:t>         // Processing section: processing statements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    // Output section: display program output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(“Weight = “ + weight);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      } </a:t>
              </a:r>
              <a:r>
                <a:rPr lang="en-US" dirty="0" smtClean="0"/>
                <a:t>// end main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} </a:t>
              </a:r>
              <a:r>
                <a:rPr lang="en-US" dirty="0" smtClean="0"/>
                <a:t>// end class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3528" y="1236822"/>
              <a:ext cx="576064" cy="4775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12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17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18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2771800" y="2852936"/>
            <a:ext cx="648072" cy="216024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915816" y="4797152"/>
            <a:ext cx="648072" cy="216024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904877" y="1772816"/>
            <a:ext cx="8064896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99592" y="2852936"/>
            <a:ext cx="8064896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99592" y="4797152"/>
            <a:ext cx="8064896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3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2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READING FROM KEYBOARD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2 – ACCEPTING DOUBLE NUMBERS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-133077" y="1414865"/>
            <a:ext cx="8784976" cy="369334"/>
            <a:chOff x="323528" y="1236821"/>
            <a:chExt cx="7848872" cy="347293"/>
          </a:xfrm>
        </p:grpSpPr>
        <p:sp>
          <p:nvSpPr>
            <p:cNvPr id="29" name="TextBox 28"/>
            <p:cNvSpPr txBox="1"/>
            <p:nvPr/>
          </p:nvSpPr>
          <p:spPr>
            <a:xfrm>
              <a:off x="971600" y="1236822"/>
              <a:ext cx="7200800" cy="34729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mtClean="0">
                  <a:solidFill>
                    <a:srgbClr val="00B0F0"/>
                  </a:solidFill>
                </a:rPr>
                <a:t>   </a:t>
              </a:r>
              <a:r>
                <a:rPr lang="en-US" smtClean="0">
                  <a:solidFill>
                    <a:srgbClr val="0000FF"/>
                  </a:solidFill>
                </a:rPr>
                <a:t>weight = input.nextDouble();</a:t>
              </a:r>
              <a:endParaRPr lang="en-US" dirty="0" smtClean="0">
                <a:solidFill>
                  <a:srgbClr val="0000FF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23528" y="1236821"/>
              <a:ext cx="576064" cy="347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mtClean="0">
                  <a:solidFill>
                    <a:srgbClr val="FF0000"/>
                  </a:solidFill>
                </a:rPr>
                <a:t>13</a:t>
              </a:r>
              <a:endParaRPr lang="en-US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89192" y="1865989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nextDouble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()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 method associated with the class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Scanner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It accepts values that can be interpreted as a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1613" y="2678113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Integers may be interpreted as a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type.</a:t>
            </a:r>
          </a:p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.0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added to the integer.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1613" y="3413221"/>
            <a:ext cx="864096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next input </a:t>
            </a:r>
            <a:r>
              <a:rPr lang="en-US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cannot be interpreted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a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then the program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terminates with a run-time error message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indicating an input mismatch.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01613" y="4210484"/>
            <a:ext cx="864096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 of invalid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include 24w5 or 2e10.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74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1" grpId="0"/>
      <p:bldP spid="32" grpId="0"/>
      <p:bldP spid="33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2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READING FROM KEYBOARD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2 – ACCEPTING DOUBLE NUMBERS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23528" y="126876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output of Program 2 is as follows: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67544" y="1772816"/>
            <a:ext cx="7488832" cy="738664"/>
            <a:chOff x="683568" y="1236822"/>
            <a:chExt cx="7488832" cy="738664"/>
          </a:xfrm>
        </p:grpSpPr>
        <p:sp>
          <p:nvSpPr>
            <p:cNvPr id="25" name="TextBox 24"/>
            <p:cNvSpPr txBox="1"/>
            <p:nvPr/>
          </p:nvSpPr>
          <p:spPr>
            <a:xfrm>
              <a:off x="971600" y="1236822"/>
              <a:ext cx="7200800" cy="738664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Enter weight &gt;</a:t>
              </a:r>
            </a:p>
            <a:p>
              <a:r>
                <a:rPr lang="en-US" sz="1400" dirty="0" smtClean="0">
                  <a:solidFill>
                    <a:srgbClr val="FFC000"/>
                  </a:solidFill>
                </a:rPr>
                <a:t>113.6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Weight = 113.6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3568" y="1236822"/>
              <a:ext cx="21602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23528" y="299695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 2 of the above figure represents the user input.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263691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 1 prompts the user with the program requirement.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348242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another sample run of Program 2: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67544" y="3986480"/>
            <a:ext cx="7488832" cy="738664"/>
            <a:chOff x="683568" y="1236822"/>
            <a:chExt cx="7488832" cy="738664"/>
          </a:xfrm>
        </p:grpSpPr>
        <p:sp>
          <p:nvSpPr>
            <p:cNvPr id="18" name="TextBox 17"/>
            <p:cNvSpPr txBox="1"/>
            <p:nvPr/>
          </p:nvSpPr>
          <p:spPr>
            <a:xfrm>
              <a:off x="971600" y="1236822"/>
              <a:ext cx="7200800" cy="738664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Enter weight &gt;</a:t>
              </a:r>
            </a:p>
            <a:p>
              <a:r>
                <a:rPr lang="en-US" sz="1400" dirty="0" smtClean="0">
                  <a:solidFill>
                    <a:srgbClr val="FFC000"/>
                  </a:solidFill>
                </a:rPr>
                <a:t>113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Weight = 113.0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3568" y="1236822"/>
              <a:ext cx="21602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23528" y="482909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 that the user entered an integer number (without decimal point).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3528" y="518913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However, </a:t>
            </a:r>
            <a:r>
              <a:rPr lang="en-US" sz="2000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nextDouble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()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interpreted it as a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number. 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3528" y="554917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Therefore, a </a:t>
            </a:r>
            <a:r>
              <a:rPr lang="en-US" sz="2000" dirty="0" smtClean="0">
                <a:solidFill>
                  <a:srgbClr val="FF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.0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added to the number.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5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3" grpId="0"/>
      <p:bldP spid="35" grpId="0"/>
      <p:bldP spid="12" grpId="0"/>
      <p:bldP spid="13" grpId="0"/>
      <p:bldP spid="20" grpId="0"/>
      <p:bldP spid="21" grpId="0"/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79512" y="1412776"/>
            <a:ext cx="8784976" cy="5355312"/>
            <a:chOff x="323528" y="1236822"/>
            <a:chExt cx="7848872" cy="5035727"/>
          </a:xfrm>
        </p:grpSpPr>
        <p:sp>
          <p:nvSpPr>
            <p:cNvPr id="21" name="TextBox 20"/>
            <p:cNvSpPr txBox="1"/>
            <p:nvPr/>
          </p:nvSpPr>
          <p:spPr>
            <a:xfrm>
              <a:off x="971600" y="1236822"/>
              <a:ext cx="7200800" cy="5035727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// import necessary libraries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import</a:t>
              </a:r>
              <a:r>
                <a:rPr lang="en-US" dirty="0" smtClean="0">
                  <a:solidFill>
                    <a:srgbClr val="0000FF"/>
                  </a:solidFill>
                </a:rPr>
                <a:t> </a:t>
              </a:r>
              <a:r>
                <a:rPr lang="en-US" dirty="0" err="1" smtClean="0">
                  <a:solidFill>
                    <a:srgbClr val="0000FF"/>
                  </a:solidFill>
                </a:rPr>
                <a:t>java.util</a:t>
              </a:r>
              <a:r>
                <a:rPr lang="en-US" dirty="0" smtClean="0">
                  <a:solidFill>
                    <a:srgbClr val="0000FF"/>
                  </a:solidFill>
                </a:rPr>
                <a:t>.*;		</a:t>
              </a:r>
              <a:r>
                <a:rPr lang="en-US" dirty="0" smtClean="0">
                  <a:solidFill>
                    <a:srgbClr val="00B050"/>
                  </a:solidFill>
                </a:rPr>
                <a:t>//contains the class Scanner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public class</a:t>
              </a:r>
              <a:r>
                <a:rPr lang="en-US" dirty="0" smtClean="0">
                  <a:solidFill>
                    <a:srgbClr val="0000FF"/>
                  </a:solidFill>
                </a:rPr>
                <a:t> UserInput3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dirty="0" smtClean="0">
                  <a:solidFill>
                    <a:srgbClr val="00B050"/>
                  </a:solidFill>
                </a:rPr>
                <a:t>   // instantiate the object read from the class Scanner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   static </a:t>
              </a:r>
              <a:r>
                <a:rPr lang="en-US" dirty="0" smtClean="0">
                  <a:solidFill>
                    <a:srgbClr val="0000FF"/>
                  </a:solidFill>
                </a:rPr>
                <a:t>Scanner read  = </a:t>
              </a:r>
              <a:r>
                <a:rPr lang="en-US" dirty="0" smtClean="0">
                  <a:solidFill>
                    <a:srgbClr val="00B0F0"/>
                  </a:solidFill>
                </a:rPr>
                <a:t>new</a:t>
              </a:r>
              <a:r>
                <a:rPr lang="en-US" dirty="0" smtClean="0">
                  <a:solidFill>
                    <a:srgbClr val="0000FF"/>
                  </a:solidFill>
                </a:rPr>
                <a:t> Scanner (System.in);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   public static void</a:t>
              </a:r>
              <a:r>
                <a:rPr lang="en-US" dirty="0" smtClean="0">
                  <a:solidFill>
                    <a:srgbClr val="0000FF"/>
                  </a:solidFill>
                </a:rPr>
                <a:t> main (String[] </a:t>
              </a:r>
              <a:r>
                <a:rPr lang="en-US" dirty="0" err="1" smtClean="0">
                  <a:solidFill>
                    <a:srgbClr val="0000FF"/>
                  </a:solidFill>
                </a:rPr>
                <a:t>args</a:t>
              </a:r>
              <a:r>
                <a:rPr lang="en-US" dirty="0" smtClean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{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   </a:t>
              </a:r>
              <a:r>
                <a:rPr lang="en-US" dirty="0" smtClean="0"/>
                <a:t>// Declaration section: to declare needed variables</a:t>
              </a:r>
            </a:p>
            <a:p>
              <a:r>
                <a:rPr lang="en-US" dirty="0"/>
                <a:t>	</a:t>
              </a:r>
              <a:r>
                <a:rPr lang="en-US" dirty="0" smtClean="0">
                  <a:solidFill>
                    <a:srgbClr val="00B0F0"/>
                  </a:solidFill>
                </a:rPr>
                <a:t>String </a:t>
              </a:r>
              <a:r>
                <a:rPr lang="en-US" dirty="0" err="1" smtClean="0">
                  <a:solidFill>
                    <a:srgbClr val="0000FF"/>
                  </a:solidFill>
                </a:rPr>
                <a:t>firstName</a:t>
              </a:r>
              <a:r>
                <a:rPr lang="en-US" dirty="0" smtClean="0">
                  <a:solidFill>
                    <a:srgbClr val="0000FF"/>
                  </a:solidFill>
                </a:rPr>
                <a:t>, </a:t>
              </a:r>
              <a:r>
                <a:rPr lang="en-US" dirty="0" err="1" smtClean="0">
                  <a:solidFill>
                    <a:srgbClr val="0000FF"/>
                  </a:solidFill>
                </a:rPr>
                <a:t>lastName</a:t>
              </a:r>
              <a:r>
                <a:rPr lang="en-US" dirty="0" smtClean="0">
                  <a:solidFill>
                    <a:srgbClr val="0000FF"/>
                  </a:solidFill>
                </a:rPr>
                <a:t>;</a:t>
              </a:r>
            </a:p>
            <a:p>
              <a:r>
                <a:rPr lang="en-US" dirty="0" smtClean="0"/>
                <a:t>         // Input section: to enter values of used variables</a:t>
              </a:r>
            </a:p>
            <a:p>
              <a:r>
                <a:rPr lang="en-US" dirty="0"/>
                <a:t>	</a:t>
              </a:r>
              <a:r>
                <a:rPr lang="en-US" sz="16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600" dirty="0" smtClean="0">
                  <a:solidFill>
                    <a:srgbClr val="0000FF"/>
                  </a:solidFill>
                </a:rPr>
                <a:t> (“Enter first &amp; last names separated by spaces”);</a:t>
              </a:r>
              <a:endParaRPr lang="en-US" dirty="0" smtClean="0">
                <a:solidFill>
                  <a:srgbClr val="0000FF"/>
                </a:solidFill>
              </a:endParaRP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firstName</a:t>
              </a:r>
              <a:r>
                <a:rPr lang="en-US" dirty="0" smtClean="0">
                  <a:solidFill>
                    <a:srgbClr val="0000FF"/>
                  </a:solidFill>
                </a:rPr>
                <a:t> =  </a:t>
              </a:r>
              <a:r>
                <a:rPr lang="en-US" dirty="0" err="1" smtClean="0">
                  <a:solidFill>
                    <a:srgbClr val="0000FF"/>
                  </a:solidFill>
                </a:rPr>
                <a:t>read.next</a:t>
              </a:r>
              <a:r>
                <a:rPr lang="en-US" dirty="0" smtClean="0">
                  <a:solidFill>
                    <a:srgbClr val="0000FF"/>
                  </a:solidFill>
                </a:rPr>
                <a:t>();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lastName</a:t>
              </a:r>
              <a:r>
                <a:rPr lang="en-US" dirty="0" smtClean="0">
                  <a:solidFill>
                    <a:srgbClr val="0000FF"/>
                  </a:solidFill>
                </a:rPr>
                <a:t> =  </a:t>
              </a:r>
              <a:r>
                <a:rPr lang="en-US" dirty="0" err="1" smtClean="0">
                  <a:solidFill>
                    <a:srgbClr val="0000FF"/>
                  </a:solidFill>
                </a:rPr>
                <a:t>read.next</a:t>
              </a:r>
              <a:r>
                <a:rPr lang="en-US" dirty="0" smtClean="0">
                  <a:solidFill>
                    <a:srgbClr val="0000FF"/>
                  </a:solidFill>
                </a:rPr>
                <a:t>();</a:t>
              </a:r>
            </a:p>
            <a:p>
              <a:r>
                <a:rPr lang="en-US" dirty="0" smtClean="0"/>
                <a:t>         // Processing section: processing statements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    // Output section: display program output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(“Name = “ + </a:t>
              </a:r>
              <a:r>
                <a:rPr lang="en-US" dirty="0" err="1" smtClean="0">
                  <a:solidFill>
                    <a:srgbClr val="0000FF"/>
                  </a:solidFill>
                </a:rPr>
                <a:t>firstName</a:t>
              </a:r>
              <a:r>
                <a:rPr lang="en-US" dirty="0" smtClean="0">
                  <a:solidFill>
                    <a:srgbClr val="0000FF"/>
                  </a:solidFill>
                </a:rPr>
                <a:t> + “ “ + </a:t>
              </a:r>
              <a:r>
                <a:rPr lang="en-US" dirty="0" err="1" smtClean="0">
                  <a:solidFill>
                    <a:srgbClr val="0000FF"/>
                  </a:solidFill>
                </a:rPr>
                <a:t>lastName</a:t>
              </a:r>
              <a:r>
                <a:rPr lang="en-US" dirty="0" smtClean="0">
                  <a:solidFill>
                    <a:srgbClr val="0000FF"/>
                  </a:solidFill>
                </a:rPr>
                <a:t>);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      } </a:t>
              </a:r>
              <a:r>
                <a:rPr lang="en-US" dirty="0" smtClean="0"/>
                <a:t>// end main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} </a:t>
              </a:r>
              <a:r>
                <a:rPr lang="en-US" dirty="0" smtClean="0"/>
                <a:t>// end class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3528" y="1236822"/>
              <a:ext cx="576064" cy="5035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12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17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18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19</a:t>
              </a: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2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READING FROM KEYBOARD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 3 – ACCEPTING STRINGS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71800" y="2852936"/>
            <a:ext cx="648072" cy="216024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75856" y="4797152"/>
            <a:ext cx="648072" cy="216024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904877" y="1772816"/>
            <a:ext cx="8064896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99592" y="2852936"/>
            <a:ext cx="8064896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99592" y="4797152"/>
            <a:ext cx="8064896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275856" y="5085184"/>
            <a:ext cx="648072" cy="216024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99592" y="5085184"/>
            <a:ext cx="8064896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50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  <p:bldP spid="23" grpId="0" animBg="1"/>
      <p:bldP spid="24" grpId="0" animBg="1"/>
      <p:bldP spid="25" grpId="0" animBg="1"/>
      <p:bldP spid="26" grpId="0" animBg="1"/>
      <p:bldP spid="18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2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READING FROM KEYBOARD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3 – ACCEPTING STRINGS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107504" y="2029585"/>
            <a:ext cx="8784976" cy="952945"/>
            <a:chOff x="323528" y="1236822"/>
            <a:chExt cx="7848872" cy="814615"/>
          </a:xfrm>
        </p:grpSpPr>
        <p:sp>
          <p:nvSpPr>
            <p:cNvPr id="29" name="TextBox 28"/>
            <p:cNvSpPr txBox="1"/>
            <p:nvPr/>
          </p:nvSpPr>
          <p:spPr>
            <a:xfrm>
              <a:off x="971600" y="1498928"/>
              <a:ext cx="7200800" cy="552509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   </a:t>
              </a:r>
              <a:r>
                <a:rPr lang="en-US" dirty="0" err="1" smtClean="0">
                  <a:solidFill>
                    <a:srgbClr val="0000FF"/>
                  </a:solidFill>
                </a:rPr>
                <a:t>firstName</a:t>
              </a:r>
              <a:r>
                <a:rPr lang="en-US" dirty="0" smtClean="0">
                  <a:solidFill>
                    <a:srgbClr val="0000FF"/>
                  </a:solidFill>
                </a:rPr>
                <a:t> = </a:t>
              </a:r>
              <a:r>
                <a:rPr lang="en-US" dirty="0" err="1" smtClean="0">
                  <a:solidFill>
                    <a:srgbClr val="0000FF"/>
                  </a:solidFill>
                </a:rPr>
                <a:t>read.next</a:t>
              </a:r>
              <a:r>
                <a:rPr lang="en-US" dirty="0" smtClean="0">
                  <a:solidFill>
                    <a:srgbClr val="0000FF"/>
                  </a:solidFill>
                </a:rPr>
                <a:t>();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</a:t>
              </a:r>
              <a:r>
                <a:rPr lang="en-US" dirty="0" err="1" smtClean="0">
                  <a:solidFill>
                    <a:srgbClr val="0000FF"/>
                  </a:solidFill>
                </a:rPr>
                <a:t>lastName</a:t>
              </a:r>
              <a:r>
                <a:rPr lang="en-US" dirty="0" smtClean="0">
                  <a:solidFill>
                    <a:srgbClr val="0000FF"/>
                  </a:solidFill>
                </a:rPr>
                <a:t> = </a:t>
              </a:r>
              <a:r>
                <a:rPr lang="en-US" dirty="0" err="1" smtClean="0">
                  <a:solidFill>
                    <a:srgbClr val="0000FF"/>
                  </a:solidFill>
                </a:rPr>
                <a:t>read.next</a:t>
              </a:r>
              <a:r>
                <a:rPr lang="en-US" dirty="0" smtClean="0">
                  <a:solidFill>
                    <a:srgbClr val="0000FF"/>
                  </a:solidFill>
                </a:rPr>
                <a:t>();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23528" y="1236822"/>
              <a:ext cx="576064" cy="7892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dirty="0">
                <a:solidFill>
                  <a:srgbClr val="FF0000"/>
                </a:solidFill>
              </a:endParaRP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14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323528" y="3177889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next()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 method associated with the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Scanner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class. It accepts values that can be interpreted as a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String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2858" y="3921921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Numbers are accepted but interpreted as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String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type.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66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1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2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READING FROM KEYBOARD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3 – ACCEPTING STRINGS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23528" y="126876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output of Program 3 is as follows: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67544" y="1772816"/>
            <a:ext cx="7488832" cy="738664"/>
            <a:chOff x="683568" y="1236822"/>
            <a:chExt cx="7488832" cy="738664"/>
          </a:xfrm>
        </p:grpSpPr>
        <p:sp>
          <p:nvSpPr>
            <p:cNvPr id="25" name="TextBox 24"/>
            <p:cNvSpPr txBox="1"/>
            <p:nvPr/>
          </p:nvSpPr>
          <p:spPr>
            <a:xfrm>
              <a:off x="971600" y="1236822"/>
              <a:ext cx="7200800" cy="738664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Enter first &amp; last names separated by spaces</a:t>
              </a:r>
            </a:p>
            <a:p>
              <a:r>
                <a:rPr lang="en-US" sz="1400" dirty="0" smtClean="0">
                  <a:solidFill>
                    <a:srgbClr val="FFC000"/>
                  </a:solidFill>
                </a:rPr>
                <a:t>Mariam      A/Azim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Name = Mariam A/Azim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3568" y="1236822"/>
              <a:ext cx="21602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3</a:t>
              </a:r>
              <a:endParaRPr lang="en-US" sz="1400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23528" y="299695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 2 of the above figure represents the user input.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263691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 1 prompts the user with the program requirement.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3528" y="3717032"/>
            <a:ext cx="8640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 that the first and last names are separated by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spaces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user input. </a:t>
            </a:r>
          </a:p>
          <a:p>
            <a:pPr marL="342900" indent="-342900" algn="just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However, they are separated by a single space in the output. This is because </a:t>
            </a:r>
            <a:r>
              <a:rPr lang="en-US" sz="2000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read.next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()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ignores spaces entered by the user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However, line 3 of the output obeys the format of the output statement in line 17 of the program.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528" y="335699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value of the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String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ends whenever </a:t>
            </a:r>
            <a:r>
              <a:rPr lang="en-US" sz="2000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read.next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()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encounters a space.</a:t>
            </a:r>
            <a:endParaRPr lang="en-US" sz="2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53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3" grpId="0"/>
      <p:bldP spid="35" grpId="0"/>
      <p:bldP spid="12" grpId="0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2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READING FROM KEYBOARD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 4 – ACCEPTING LINES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79512" y="1412776"/>
            <a:ext cx="8784976" cy="5109090"/>
            <a:chOff x="323528" y="1236822"/>
            <a:chExt cx="7848872" cy="4804199"/>
          </a:xfrm>
        </p:grpSpPr>
        <p:sp>
          <p:nvSpPr>
            <p:cNvPr id="21" name="TextBox 20"/>
            <p:cNvSpPr txBox="1"/>
            <p:nvPr/>
          </p:nvSpPr>
          <p:spPr>
            <a:xfrm>
              <a:off x="971600" y="1236822"/>
              <a:ext cx="7200800" cy="4804199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// import necessary libraries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import</a:t>
              </a:r>
              <a:r>
                <a:rPr lang="en-US" dirty="0" smtClean="0">
                  <a:solidFill>
                    <a:srgbClr val="0000FF"/>
                  </a:solidFill>
                </a:rPr>
                <a:t> </a:t>
              </a:r>
              <a:r>
                <a:rPr lang="en-US" dirty="0" err="1" smtClean="0">
                  <a:solidFill>
                    <a:srgbClr val="0000FF"/>
                  </a:solidFill>
                </a:rPr>
                <a:t>java.util</a:t>
              </a:r>
              <a:r>
                <a:rPr lang="en-US" dirty="0" smtClean="0">
                  <a:solidFill>
                    <a:srgbClr val="0000FF"/>
                  </a:solidFill>
                </a:rPr>
                <a:t>.*;		</a:t>
              </a:r>
              <a:r>
                <a:rPr lang="en-US" dirty="0" smtClean="0">
                  <a:solidFill>
                    <a:srgbClr val="00B050"/>
                  </a:solidFill>
                </a:rPr>
                <a:t>//contains the class Scanner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public class</a:t>
              </a:r>
              <a:r>
                <a:rPr lang="en-US" dirty="0" smtClean="0">
                  <a:solidFill>
                    <a:srgbClr val="0000FF"/>
                  </a:solidFill>
                </a:rPr>
                <a:t> UserInput4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dirty="0" smtClean="0">
                  <a:solidFill>
                    <a:srgbClr val="00B050"/>
                  </a:solidFill>
                </a:rPr>
                <a:t>   // instantiate the object line from the class Scanner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   static </a:t>
              </a:r>
              <a:r>
                <a:rPr lang="en-US" dirty="0" smtClean="0">
                  <a:solidFill>
                    <a:srgbClr val="0000FF"/>
                  </a:solidFill>
                </a:rPr>
                <a:t>Scanner  line  = </a:t>
              </a:r>
              <a:r>
                <a:rPr lang="en-US" dirty="0" smtClean="0">
                  <a:solidFill>
                    <a:srgbClr val="00B0F0"/>
                  </a:solidFill>
                </a:rPr>
                <a:t>new</a:t>
              </a:r>
              <a:r>
                <a:rPr lang="en-US" dirty="0" smtClean="0">
                  <a:solidFill>
                    <a:srgbClr val="0000FF"/>
                  </a:solidFill>
                </a:rPr>
                <a:t> Scanner (System.in);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   public static void</a:t>
              </a:r>
              <a:r>
                <a:rPr lang="en-US" dirty="0" smtClean="0">
                  <a:solidFill>
                    <a:srgbClr val="0000FF"/>
                  </a:solidFill>
                </a:rPr>
                <a:t> main (String[] </a:t>
              </a:r>
              <a:r>
                <a:rPr lang="en-US" dirty="0" err="1" smtClean="0">
                  <a:solidFill>
                    <a:srgbClr val="0000FF"/>
                  </a:solidFill>
                </a:rPr>
                <a:t>args</a:t>
              </a:r>
              <a:r>
                <a:rPr lang="en-US" dirty="0" smtClean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{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       </a:t>
              </a:r>
              <a:r>
                <a:rPr lang="en-US" dirty="0" smtClean="0"/>
                <a:t>// Declaration section: to declare needed variables</a:t>
              </a:r>
            </a:p>
            <a:p>
              <a:r>
                <a:rPr lang="en-US" dirty="0"/>
                <a:t>	</a:t>
              </a:r>
              <a:r>
                <a:rPr lang="en-US" dirty="0" smtClean="0">
                  <a:solidFill>
                    <a:srgbClr val="00B0F0"/>
                  </a:solidFill>
                </a:rPr>
                <a:t>String </a:t>
              </a:r>
              <a:r>
                <a:rPr lang="en-US" dirty="0" smtClean="0">
                  <a:solidFill>
                    <a:srgbClr val="0000FF"/>
                  </a:solidFill>
                </a:rPr>
                <a:t>message;</a:t>
              </a:r>
            </a:p>
            <a:p>
              <a:r>
                <a:rPr lang="en-US" dirty="0" smtClean="0"/>
                <a:t>         // Input section: to enter values of used variables</a:t>
              </a:r>
            </a:p>
            <a:p>
              <a:r>
                <a:rPr lang="en-US" sz="2000" dirty="0"/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(“Enter a message”);</a:t>
              </a:r>
              <a:endParaRPr lang="en-US" sz="2000" dirty="0" smtClean="0">
                <a:solidFill>
                  <a:srgbClr val="0000FF"/>
                </a:solidFill>
              </a:endParaRP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smtClean="0">
                  <a:solidFill>
                    <a:srgbClr val="0000FF"/>
                  </a:solidFill>
                </a:rPr>
                <a:t>message = </a:t>
              </a:r>
              <a:r>
                <a:rPr lang="en-US" dirty="0">
                  <a:solidFill>
                    <a:srgbClr val="0000FF"/>
                  </a:solidFill>
                </a:rPr>
                <a:t> </a:t>
              </a:r>
              <a:r>
                <a:rPr lang="en-US" dirty="0" smtClean="0">
                  <a:solidFill>
                    <a:srgbClr val="0000FF"/>
                  </a:solidFill>
                </a:rPr>
                <a:t> </a:t>
              </a:r>
              <a:r>
                <a:rPr lang="en-US" dirty="0" err="1" smtClean="0">
                  <a:solidFill>
                    <a:srgbClr val="0000FF"/>
                  </a:solidFill>
                </a:rPr>
                <a:t>line.nextLine</a:t>
              </a:r>
              <a:r>
                <a:rPr lang="en-US" dirty="0" smtClean="0">
                  <a:solidFill>
                    <a:srgbClr val="0000FF"/>
                  </a:solidFill>
                </a:rPr>
                <a:t>();</a:t>
              </a:r>
            </a:p>
            <a:p>
              <a:r>
                <a:rPr lang="en-US" dirty="0" smtClean="0"/>
                <a:t>         // Processing section: processing statements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    // Output section: display program output</a:t>
              </a:r>
            </a:p>
            <a:p>
              <a:r>
                <a:rPr lang="en-US" dirty="0">
                  <a:solidFill>
                    <a:srgbClr val="0000FF"/>
                  </a:solidFill>
                </a:rPr>
                <a:t>	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(“Message = “ + message);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      } </a:t>
              </a:r>
              <a:r>
                <a:rPr lang="en-US" dirty="0" smtClean="0"/>
                <a:t>// end main</a:t>
              </a:r>
            </a:p>
            <a:p>
              <a:r>
                <a:rPr lang="en-US" dirty="0" smtClean="0">
                  <a:solidFill>
                    <a:srgbClr val="0000FF"/>
                  </a:solidFill>
                </a:rPr>
                <a:t>} </a:t>
              </a:r>
              <a:r>
                <a:rPr lang="en-US" dirty="0" smtClean="0"/>
                <a:t>// end class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3528" y="1236822"/>
              <a:ext cx="576064" cy="4775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12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17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18</a:t>
              </a:r>
            </a:p>
          </p:txBody>
        </p:sp>
      </p:grpSp>
      <p:sp>
        <p:nvSpPr>
          <p:cNvPr id="6" name="Rectangle 5"/>
          <p:cNvSpPr/>
          <p:nvPr/>
        </p:nvSpPr>
        <p:spPr>
          <a:xfrm>
            <a:off x="2771800" y="2852936"/>
            <a:ext cx="648072" cy="216024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131840" y="4797152"/>
            <a:ext cx="648072" cy="216024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904877" y="1772816"/>
            <a:ext cx="8064896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99592" y="2852936"/>
            <a:ext cx="8064896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899592" y="4797152"/>
            <a:ext cx="8064896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27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6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2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READING FROM KEYBOARD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4 – ACCEPTING LINES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4627" y="1191416"/>
            <a:ext cx="8784976" cy="675947"/>
            <a:chOff x="323528" y="1236822"/>
            <a:chExt cx="7848872" cy="577826"/>
          </a:xfrm>
        </p:grpSpPr>
        <p:sp>
          <p:nvSpPr>
            <p:cNvPr id="29" name="TextBox 28"/>
            <p:cNvSpPr txBox="1"/>
            <p:nvPr/>
          </p:nvSpPr>
          <p:spPr>
            <a:xfrm>
              <a:off x="971600" y="1498928"/>
              <a:ext cx="7200800" cy="315720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   </a:t>
              </a:r>
              <a:r>
                <a:rPr lang="en-US" dirty="0" smtClean="0">
                  <a:solidFill>
                    <a:srgbClr val="0000FF"/>
                  </a:solidFill>
                </a:rPr>
                <a:t>message = </a:t>
              </a:r>
              <a:r>
                <a:rPr lang="en-US" dirty="0" err="1" smtClean="0">
                  <a:solidFill>
                    <a:srgbClr val="0000FF"/>
                  </a:solidFill>
                </a:rPr>
                <a:t>line.nextLine</a:t>
              </a:r>
              <a:r>
                <a:rPr lang="en-US" dirty="0" smtClean="0">
                  <a:solidFill>
                    <a:srgbClr val="0000FF"/>
                  </a:solidFill>
                </a:rPr>
                <a:t>();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23528" y="1236822"/>
              <a:ext cx="576064" cy="5525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dirty="0">
                <a:solidFill>
                  <a:srgbClr val="FF0000"/>
                </a:solidFill>
              </a:endParaRP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13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39317" y="2104174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nextLine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()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 method associated with the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Scanner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class. It receives the next input as a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String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until the end of the line.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2241" y="2873485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nextLine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()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reads the newline character (Enter), but does not store it as part of the string.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3040" y="3577461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nextLine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()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used when the input data includes spaces. In contrast, 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next()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ignores space characters.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58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1" grpId="0"/>
      <p:bldP spid="24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2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READING FROM KEYBOARD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4 – ACCEPTING LINES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23528" y="126876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output of Program 4 is as follows: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67544" y="1772816"/>
            <a:ext cx="7488832" cy="738664"/>
            <a:chOff x="683568" y="1236822"/>
            <a:chExt cx="7488832" cy="738664"/>
          </a:xfrm>
        </p:grpSpPr>
        <p:sp>
          <p:nvSpPr>
            <p:cNvPr id="25" name="TextBox 24"/>
            <p:cNvSpPr txBox="1"/>
            <p:nvPr/>
          </p:nvSpPr>
          <p:spPr>
            <a:xfrm>
              <a:off x="971600" y="1236822"/>
              <a:ext cx="7200800" cy="738664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Enter a message</a:t>
              </a:r>
            </a:p>
            <a:p>
              <a:r>
                <a:rPr lang="en-US" sz="1400" dirty="0" smtClean="0">
                  <a:solidFill>
                    <a:srgbClr val="FFC000"/>
                  </a:solidFill>
                </a:rPr>
                <a:t>Please follow the instructions written below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Message = Please follow the instructions written below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83568" y="1236822"/>
              <a:ext cx="21602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1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2</a:t>
              </a:r>
            </a:p>
            <a:p>
              <a:r>
                <a:rPr lang="en-US" sz="1400" dirty="0">
                  <a:solidFill>
                    <a:srgbClr val="FF0000"/>
                  </a:solidFill>
                </a:rPr>
                <a:t>3</a:t>
              </a:r>
              <a:endParaRPr lang="en-US" sz="1400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323528" y="2866002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 2 of the above figure represents the user input.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249289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 1 prompts the user with the program requirement.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528" y="3239108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line.nextLine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()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stores all line 2 shown in the above figure in the variable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message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3528" y="3861048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Remember that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message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of type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String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6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3" grpId="0"/>
      <p:bldP spid="35" grpId="0"/>
      <p:bldP spid="12" grpId="0"/>
      <p:bldP spid="14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 </a:t>
            </a:r>
            <a:fld id="{D8D24581-BA14-4640-B752-9AB0FD1B9A37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558"/>
            <a:ext cx="8229600" cy="792162"/>
          </a:xfr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Self-Check Exercises (1)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3528391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program that gets an integer value and prints its double.</a:t>
            </a:r>
          </a:p>
          <a:p>
            <a:pPr algn="just"/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program that gets a string and prints it concatenated with itself.</a:t>
            </a:r>
          </a:p>
          <a:p>
            <a:pPr algn="just"/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a program that gets a character value and prints it concatenated with itself.</a:t>
            </a:r>
          </a:p>
          <a:p>
            <a:pPr lvl="1" algn="just"/>
            <a:endParaRPr lang="en-US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406" y="6496070"/>
            <a:ext cx="4000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W3.2 Input Statements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6663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12648" y="1110952"/>
            <a:ext cx="8153400" cy="5486400"/>
          </a:xfrm>
          <a:prstGeom prst="foldedCorner">
            <a:avLst>
              <a:gd name="adj" fmla="val 3630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mtClean="0">
                <a:latin typeface="Tahoma" charset="0"/>
                <a:cs typeface="Arial" charset="0"/>
              </a:rPr>
              <a:t>1. </a:t>
            </a:r>
            <a:r>
              <a:rPr lang="en-US" dirty="0" smtClean="0">
                <a:latin typeface="Tahoma" charset="0"/>
                <a:cs typeface="Arial" charset="0"/>
              </a:rPr>
              <a:t>Giving values to variables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2. Reading from the keyboard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 smtClean="0">
                <a:latin typeface="Tahoma" charset="0"/>
                <a:cs typeface="Arial" charset="0"/>
              </a:rPr>
              <a:t>3. Summary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>
                <a:latin typeface="Tahoma" charset="0"/>
                <a:cs typeface="Arial" charset="0"/>
              </a:rPr>
              <a:t>	</a:t>
            </a:r>
            <a:endParaRPr lang="en-US" dirty="0" smtClean="0">
              <a:latin typeface="Tahoma" charset="0"/>
              <a:cs typeface="Arial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Outline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6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971600" y="908720"/>
            <a:ext cx="0" cy="5040560"/>
          </a:xfrm>
          <a:prstGeom prst="line">
            <a:avLst/>
          </a:prstGeom>
          <a:ln w="762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52400"/>
            <a:ext cx="8928992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1. GIVING VALUES TO VARIABLES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71600" y="1412776"/>
            <a:ext cx="2880320" cy="720080"/>
            <a:chOff x="971600" y="1628800"/>
            <a:chExt cx="2880320" cy="72008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971600" y="1988840"/>
              <a:ext cx="72008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ounded Rectangle 9"/>
            <p:cNvSpPr/>
            <p:nvPr/>
          </p:nvSpPr>
          <p:spPr>
            <a:xfrm>
              <a:off x="1691680" y="1628800"/>
              <a:ext cx="2160240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Initialization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851920" y="1052736"/>
            <a:ext cx="4320480" cy="1440160"/>
            <a:chOff x="971600" y="1538790"/>
            <a:chExt cx="2880320" cy="9001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971600" y="1988840"/>
              <a:ext cx="720080" cy="0"/>
            </a:xfrm>
            <a:prstGeom prst="line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ounded Rectangle 13"/>
            <p:cNvSpPr/>
            <p:nvPr/>
          </p:nvSpPr>
          <p:spPr>
            <a:xfrm>
              <a:off x="1691680" y="1538790"/>
              <a:ext cx="2160240" cy="9001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err="1" smtClean="0">
                  <a:solidFill>
                    <a:srgbClr val="00B0F0"/>
                  </a:solidFill>
                </a:rPr>
                <a:t>int</a:t>
              </a:r>
              <a:r>
                <a:rPr lang="en-US" dirty="0" smtClean="0">
                  <a:solidFill>
                    <a:schemeClr val="tx1"/>
                  </a:solidFill>
                </a:rPr>
                <a:t> x = 10;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float</a:t>
              </a:r>
              <a:r>
                <a:rPr lang="en-US" dirty="0" smtClean="0">
                  <a:solidFill>
                    <a:schemeClr val="tx1"/>
                  </a:solidFill>
                </a:rPr>
                <a:t> y = 12.5</a:t>
              </a:r>
              <a:r>
                <a:rPr lang="en-US" b="1" dirty="0" smtClean="0">
                  <a:solidFill>
                    <a:srgbClr val="FF0000"/>
                  </a:solidFill>
                </a:rPr>
                <a:t>f</a:t>
              </a:r>
              <a:r>
                <a:rPr lang="en-US" dirty="0" smtClean="0">
                  <a:solidFill>
                    <a:schemeClr val="tx1"/>
                  </a:solidFill>
                </a:rPr>
                <a:t>;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double</a:t>
              </a:r>
              <a:r>
                <a:rPr lang="en-US" dirty="0" smtClean="0">
                  <a:solidFill>
                    <a:schemeClr val="tx1"/>
                  </a:solidFill>
                </a:rPr>
                <a:t> z = 12.5;</a:t>
              </a:r>
            </a:p>
            <a:p>
              <a:r>
                <a:rPr lang="en-US" dirty="0" err="1" smtClean="0">
                  <a:solidFill>
                    <a:srgbClr val="00B0F0"/>
                  </a:solidFill>
                </a:rPr>
                <a:t>boolean</a:t>
              </a:r>
              <a:r>
                <a:rPr lang="en-US" dirty="0" smtClean="0">
                  <a:solidFill>
                    <a:srgbClr val="00B0F0"/>
                  </a:solidFill>
                </a:rPr>
                <a:t> </a:t>
              </a:r>
              <a:r>
                <a:rPr lang="en-US" dirty="0" smtClean="0">
                  <a:solidFill>
                    <a:schemeClr val="tx1"/>
                  </a:solidFill>
                </a:rPr>
                <a:t>fail = </a:t>
              </a:r>
              <a:r>
                <a:rPr lang="en-US" dirty="0" smtClean="0">
                  <a:solidFill>
                    <a:srgbClr val="00B0F0"/>
                  </a:solidFill>
                </a:rPr>
                <a:t>false</a:t>
              </a:r>
              <a:r>
                <a:rPr lang="en-US" dirty="0" smtClean="0">
                  <a:solidFill>
                    <a:schemeClr val="tx1"/>
                  </a:solidFill>
                </a:rPr>
                <a:t>;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char</a:t>
              </a:r>
              <a:r>
                <a:rPr lang="en-US" dirty="0" smtClean="0">
                  <a:solidFill>
                    <a:schemeClr val="tx1"/>
                  </a:solidFill>
                </a:rPr>
                <a:t> </a:t>
              </a:r>
              <a:r>
                <a:rPr lang="en-US" dirty="0" err="1" smtClean="0">
                  <a:solidFill>
                    <a:schemeClr val="tx1"/>
                  </a:solidFill>
                </a:rPr>
                <a:t>ch</a:t>
              </a:r>
              <a:r>
                <a:rPr lang="en-US" dirty="0" smtClean="0">
                  <a:solidFill>
                    <a:schemeClr val="tx1"/>
                  </a:solidFill>
                </a:rPr>
                <a:t> = ‘x’;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71600" y="3212976"/>
            <a:ext cx="2880320" cy="720080"/>
            <a:chOff x="971600" y="1628800"/>
            <a:chExt cx="2880320" cy="720080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971600" y="1988840"/>
              <a:ext cx="72008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ounded Rectangle 16"/>
            <p:cNvSpPr/>
            <p:nvPr/>
          </p:nvSpPr>
          <p:spPr>
            <a:xfrm>
              <a:off x="1691680" y="1628800"/>
              <a:ext cx="2160240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Calculation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851920" y="2780928"/>
            <a:ext cx="4320480" cy="1584176"/>
            <a:chOff x="971600" y="1412776"/>
            <a:chExt cx="2880320" cy="1224136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71600" y="2024844"/>
              <a:ext cx="720080" cy="0"/>
            </a:xfrm>
            <a:prstGeom prst="line">
              <a:avLst/>
            </a:prstGeom>
            <a:ln w="38100">
              <a:solidFill>
                <a:srgbClr val="C00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ounded Rectangle 19"/>
            <p:cNvSpPr/>
            <p:nvPr/>
          </p:nvSpPr>
          <p:spPr>
            <a:xfrm>
              <a:off x="1691680" y="1412776"/>
              <a:ext cx="2160240" cy="122413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counter++;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product *= x;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a = b % c;</a:t>
              </a:r>
            </a:p>
            <a:p>
              <a:r>
                <a:rPr lang="en-US" dirty="0" err="1" smtClean="0">
                  <a:solidFill>
                    <a:schemeClr val="tx1"/>
                  </a:solidFill>
                </a:rPr>
                <a:t>netSalary</a:t>
              </a:r>
              <a:r>
                <a:rPr lang="en-US" dirty="0" smtClean="0">
                  <a:solidFill>
                    <a:schemeClr val="tx1"/>
                  </a:solidFill>
                </a:rPr>
                <a:t> = salary – tax;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fail = (grade &lt; 60);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71600" y="5013176"/>
            <a:ext cx="2880320" cy="720080"/>
            <a:chOff x="971600" y="1628800"/>
            <a:chExt cx="2880320" cy="720080"/>
          </a:xfrm>
        </p:grpSpPr>
        <p:cxnSp>
          <p:nvCxnSpPr>
            <p:cNvPr id="22" name="Straight Connector 21"/>
            <p:cNvCxnSpPr/>
            <p:nvPr/>
          </p:nvCxnSpPr>
          <p:spPr>
            <a:xfrm>
              <a:off x="971600" y="1988840"/>
              <a:ext cx="72008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ounded Rectangle 22"/>
            <p:cNvSpPr/>
            <p:nvPr/>
          </p:nvSpPr>
          <p:spPr>
            <a:xfrm>
              <a:off x="1691680" y="1628800"/>
              <a:ext cx="2160240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Read from keyboard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5060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6870700" cy="762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  <a:ea typeface="MS PGothic" pitchFamily="34" charset="-128"/>
              </a:rPr>
              <a:t>Standard Input</a:t>
            </a:r>
          </a:p>
        </p:txBody>
      </p:sp>
      <p:sp>
        <p:nvSpPr>
          <p:cNvPr id="1536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sz="quarter" idx="1"/>
          </p:nvPr>
        </p:nvSpPr>
        <p:spPr>
          <a:xfrm>
            <a:off x="1048369" y="764704"/>
            <a:ext cx="8077200" cy="60198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To input primitive data values, we use the Scanner class.</a:t>
            </a:r>
          </a:p>
          <a:p>
            <a:pPr eaLnBrk="1" hangingPunct="1"/>
            <a:r>
              <a:rPr lang="en-US" altLang="en-US" sz="2800" dirty="0" smtClean="0"/>
              <a:t>4 steps are needed to be able to use input primitive: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333399"/>
                </a:solidFill>
              </a:rPr>
              <a:t>Step 1:</a:t>
            </a:r>
            <a:r>
              <a:rPr lang="en-US" altLang="en-US" sz="2400" dirty="0" smtClean="0"/>
              <a:t>  import the Scanner class:</a:t>
            </a:r>
          </a:p>
          <a:p>
            <a:pPr lvl="2" eaLnBrk="1" hangingPunct="1"/>
            <a:r>
              <a:rPr lang="en-US" altLang="en-US" sz="1600" dirty="0" smtClean="0">
                <a:latin typeface="Courier New" pitchFamily="49" charset="0"/>
                <a:ea typeface="MS PGothic" pitchFamily="34" charset="-128"/>
              </a:rPr>
              <a:t>import </a:t>
            </a:r>
            <a:r>
              <a:rPr lang="en-US" altLang="en-US" sz="1600" dirty="0" err="1" smtClean="0">
                <a:latin typeface="Courier New" pitchFamily="49" charset="0"/>
                <a:ea typeface="MS PGothic" pitchFamily="34" charset="-128"/>
              </a:rPr>
              <a:t>Java.util.Scanner</a:t>
            </a:r>
            <a:r>
              <a:rPr lang="en-US" altLang="en-US" sz="1600" dirty="0" smtClean="0">
                <a:latin typeface="Courier New" pitchFamily="49" charset="0"/>
                <a:ea typeface="MS PGothic" pitchFamily="34" charset="-128"/>
              </a:rPr>
              <a:t>;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333399"/>
                </a:solidFill>
                <a:ea typeface="MS PGothic" pitchFamily="34" charset="-128"/>
              </a:rPr>
              <a:t>Step 2 :</a:t>
            </a:r>
            <a:r>
              <a:rPr lang="en-US" altLang="en-US" sz="2400" dirty="0" smtClean="0">
                <a:ea typeface="MS PGothic" pitchFamily="34" charset="-128"/>
              </a:rPr>
              <a:t> declaring a reference variable of a</a:t>
            </a:r>
            <a:r>
              <a:rPr lang="en-US" altLang="en-US" dirty="0" smtClean="0">
                <a:ea typeface="MS PGothic" pitchFamily="34" charset="-128"/>
              </a:rPr>
              <a:t> </a:t>
            </a:r>
            <a:r>
              <a:rPr lang="en-US" altLang="en-US" sz="2400" dirty="0" smtClean="0">
                <a:ea typeface="MS PGothic" pitchFamily="34" charset="-128"/>
              </a:rPr>
              <a:t>Scanner</a:t>
            </a:r>
          </a:p>
          <a:p>
            <a:pPr lvl="2" eaLnBrk="1" hangingPunct="1"/>
            <a:r>
              <a:rPr lang="en-US" altLang="en-US" sz="1600" dirty="0" smtClean="0">
                <a:latin typeface="Courier New" pitchFamily="49" charset="0"/>
                <a:ea typeface="MS PGothic" pitchFamily="34" charset="-128"/>
              </a:rPr>
              <a:t>Scanner read ;   </a:t>
            </a:r>
            <a:r>
              <a:rPr lang="en-US" altLang="en-US" sz="1600" dirty="0" smtClean="0">
                <a:solidFill>
                  <a:srgbClr val="00B050"/>
                </a:solidFill>
                <a:latin typeface="Courier New" pitchFamily="49" charset="0"/>
                <a:ea typeface="MS PGothic" pitchFamily="34" charset="-128"/>
              </a:rPr>
              <a:t>//we named the object read</a:t>
            </a:r>
          </a:p>
          <a:p>
            <a:pPr lvl="2" eaLnBrk="1" hangingPunct="1"/>
            <a:r>
              <a:rPr lang="en-US" altLang="en-US" sz="1600" b="1" dirty="0" smtClean="0">
                <a:solidFill>
                  <a:srgbClr val="C00000"/>
                </a:solidFill>
                <a:latin typeface="Courier New" pitchFamily="49" charset="0"/>
                <a:ea typeface="MS PGothic" pitchFamily="34" charset="-128"/>
              </a:rPr>
              <a:t>Note : use any name that follow the identifiers rules</a:t>
            </a:r>
          </a:p>
          <a:p>
            <a:pPr lvl="1" eaLnBrk="1" hangingPunct="1"/>
            <a:r>
              <a:rPr lang="en-US" altLang="en-US" sz="2400" dirty="0" smtClean="0">
                <a:solidFill>
                  <a:srgbClr val="333399"/>
                </a:solidFill>
              </a:rPr>
              <a:t>Step 3:</a:t>
            </a:r>
            <a:r>
              <a:rPr lang="en-US" altLang="en-US" sz="2400" dirty="0" smtClean="0"/>
              <a:t> creating an instance of the Scanner</a:t>
            </a:r>
          </a:p>
          <a:p>
            <a:pPr lvl="2" eaLnBrk="1" hangingPunct="1"/>
            <a:r>
              <a:rPr lang="en-US" altLang="en-US" sz="1600" dirty="0" smtClean="0">
                <a:latin typeface="Courier New" pitchFamily="49" charset="0"/>
                <a:ea typeface="MS PGothic" pitchFamily="34" charset="-128"/>
              </a:rPr>
              <a:t>read = new Scanner (System.in);</a:t>
            </a:r>
          </a:p>
          <a:p>
            <a:pPr lvl="2"/>
            <a:r>
              <a:rPr lang="en-US" altLang="en-US" sz="1600" b="1" dirty="0">
                <a:solidFill>
                  <a:srgbClr val="C00000"/>
                </a:solidFill>
                <a:latin typeface="Courier New" pitchFamily="49" charset="0"/>
                <a:ea typeface="MS PGothic" pitchFamily="34" charset="-128"/>
              </a:rPr>
              <a:t>Note : </a:t>
            </a:r>
            <a:r>
              <a:rPr lang="en-US" altLang="en-US" sz="1600" b="1" dirty="0" smtClean="0">
                <a:solidFill>
                  <a:srgbClr val="C00000"/>
                </a:solidFill>
                <a:latin typeface="Courier New" pitchFamily="49" charset="0"/>
                <a:ea typeface="MS PGothic" pitchFamily="34" charset="-128"/>
              </a:rPr>
              <a:t>step 2 and 3 can be combined</a:t>
            </a:r>
            <a:endParaRPr lang="en-US" altLang="en-US" sz="1600" dirty="0" smtClean="0">
              <a:latin typeface="Courier New" pitchFamily="49" charset="0"/>
              <a:ea typeface="MS PGothic" pitchFamily="34" charset="-128"/>
            </a:endParaRPr>
          </a:p>
          <a:p>
            <a:pPr lvl="1" eaLnBrk="1" hangingPunct="1"/>
            <a:r>
              <a:rPr lang="en-US" altLang="en-US" sz="2400" dirty="0" smtClean="0">
                <a:solidFill>
                  <a:srgbClr val="333399"/>
                </a:solidFill>
              </a:rPr>
              <a:t>Step 4:</a:t>
            </a:r>
            <a:r>
              <a:rPr lang="en-US" altLang="en-US" sz="2400" dirty="0" smtClean="0"/>
              <a:t> use specific methods to enter data</a:t>
            </a:r>
          </a:p>
          <a:p>
            <a:pPr lvl="2" eaLnBrk="1" hangingPunct="1"/>
            <a:r>
              <a:rPr lang="en-US" altLang="en-US" sz="1600" dirty="0" err="1" smtClean="0">
                <a:latin typeface="Courier New" pitchFamily="49" charset="0"/>
                <a:ea typeface="MS PGothic" pitchFamily="34" charset="-128"/>
              </a:rPr>
              <a:t>int</a:t>
            </a:r>
            <a:r>
              <a:rPr lang="en-US" altLang="en-US" sz="1600" dirty="0" smtClean="0">
                <a:latin typeface="Courier New" pitchFamily="49" charset="0"/>
                <a:ea typeface="MS PGothic" pitchFamily="34" charset="-128"/>
              </a:rPr>
              <a:t> x = </a:t>
            </a:r>
            <a:r>
              <a:rPr lang="en-US" altLang="en-US" sz="1600" dirty="0" err="1" smtClean="0">
                <a:latin typeface="Courier New" pitchFamily="49" charset="0"/>
                <a:ea typeface="MS PGothic" pitchFamily="34" charset="-128"/>
              </a:rPr>
              <a:t>read.nextInt</a:t>
            </a:r>
            <a:r>
              <a:rPr lang="en-US" altLang="en-US" sz="1600" dirty="0" smtClean="0">
                <a:latin typeface="Courier New" pitchFamily="49" charset="0"/>
                <a:ea typeface="MS PGothic" pitchFamily="34" charset="-128"/>
              </a:rPr>
              <a:t>();</a:t>
            </a:r>
          </a:p>
          <a:p>
            <a:pPr lvl="2" eaLnBrk="1" hangingPunct="1"/>
            <a:endParaRPr lang="en-US" altLang="en-US" sz="1600" dirty="0" smtClean="0">
              <a:latin typeface="Courier New" pitchFamily="49" charset="0"/>
              <a:ea typeface="MS PGothic" pitchFamily="34" charset="-128"/>
            </a:endParaRPr>
          </a:p>
          <a:p>
            <a:pPr eaLnBrk="1" hangingPunct="1"/>
            <a:endParaRPr lang="en-US" altLang="en-US" sz="2000" dirty="0" smtClean="0">
              <a:latin typeface="Courier New" pitchFamily="49" charset="0"/>
              <a:ea typeface="MS PGothic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641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1 – ACCEPTING INTEGERS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179512" y="836712"/>
            <a:ext cx="8784976" cy="5909310"/>
            <a:chOff x="323528" y="1236822"/>
            <a:chExt cx="7848872" cy="5556665"/>
          </a:xfrm>
        </p:grpSpPr>
        <p:sp>
          <p:nvSpPr>
            <p:cNvPr id="21" name="TextBox 20"/>
            <p:cNvSpPr txBox="1"/>
            <p:nvPr/>
          </p:nvSpPr>
          <p:spPr>
            <a:xfrm>
              <a:off x="971600" y="1236822"/>
              <a:ext cx="7200800" cy="518043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// import necessary libraries</a:t>
              </a:r>
            </a:p>
            <a:p>
              <a:r>
                <a:rPr lang="en-US" sz="1600" dirty="0" smtClean="0">
                  <a:solidFill>
                    <a:srgbClr val="00B0F0"/>
                  </a:solidFill>
                </a:rPr>
                <a:t>import</a:t>
              </a:r>
              <a:r>
                <a:rPr lang="en-US" sz="1600" dirty="0" smtClean="0">
                  <a:solidFill>
                    <a:srgbClr val="0000FF"/>
                  </a:solidFill>
                </a:rPr>
                <a:t> </a:t>
              </a:r>
              <a:r>
                <a:rPr lang="en-US" sz="1600" dirty="0" err="1" smtClean="0">
                  <a:solidFill>
                    <a:srgbClr val="0000FF"/>
                  </a:solidFill>
                </a:rPr>
                <a:t>java.util</a:t>
              </a:r>
              <a:r>
                <a:rPr lang="en-US" sz="1600" dirty="0" smtClean="0">
                  <a:solidFill>
                    <a:srgbClr val="0000FF"/>
                  </a:solidFill>
                </a:rPr>
                <a:t>.*;		</a:t>
              </a:r>
              <a:r>
                <a:rPr lang="en-US" sz="1600" dirty="0" smtClean="0">
                  <a:solidFill>
                    <a:srgbClr val="00B050"/>
                  </a:solidFill>
                </a:rPr>
                <a:t>//</a:t>
              </a:r>
              <a:r>
                <a:rPr lang="en-US" altLang="en-US" sz="1600" dirty="0">
                  <a:solidFill>
                    <a:srgbClr val="00B050"/>
                  </a:solidFill>
                </a:rPr>
                <a:t> </a:t>
              </a:r>
              <a:r>
                <a:rPr lang="en-US" altLang="en-US" sz="1600" dirty="0" smtClean="0">
                  <a:solidFill>
                    <a:srgbClr val="00B050"/>
                  </a:solidFill>
                </a:rPr>
                <a:t>1:import </a:t>
              </a:r>
              <a:r>
                <a:rPr lang="en-US" altLang="en-US" sz="1600" dirty="0">
                  <a:solidFill>
                    <a:srgbClr val="00B050"/>
                  </a:solidFill>
                </a:rPr>
                <a:t>the Scanner class</a:t>
              </a:r>
              <a:endParaRPr lang="en-US" sz="1600" dirty="0" smtClean="0">
                <a:solidFill>
                  <a:srgbClr val="00B050"/>
                </a:solidFill>
              </a:endParaRPr>
            </a:p>
            <a:p>
              <a:r>
                <a:rPr lang="en-US" sz="1600" dirty="0" smtClean="0">
                  <a:solidFill>
                    <a:srgbClr val="00B0F0"/>
                  </a:solidFill>
                </a:rPr>
                <a:t>public class</a:t>
              </a:r>
              <a:r>
                <a:rPr lang="en-US" sz="1600" dirty="0" smtClean="0">
                  <a:solidFill>
                    <a:srgbClr val="0000FF"/>
                  </a:solidFill>
                </a:rPr>
                <a:t> UserInput1</a:t>
              </a:r>
            </a:p>
            <a:p>
              <a:r>
                <a:rPr lang="en-US" sz="1600" dirty="0" smtClean="0">
                  <a:solidFill>
                    <a:srgbClr val="0000FF"/>
                  </a:solidFill>
                </a:rPr>
                <a:t>{</a:t>
              </a:r>
            </a:p>
            <a:p>
              <a:r>
                <a:rPr lang="en-US" sz="1600" dirty="0" smtClean="0">
                  <a:solidFill>
                    <a:srgbClr val="00B050"/>
                  </a:solidFill>
                </a:rPr>
                <a:t>//2: </a:t>
              </a:r>
              <a:r>
                <a:rPr lang="en-US" altLang="en-US" sz="1600" dirty="0" smtClean="0">
                  <a:solidFill>
                    <a:srgbClr val="00B050"/>
                  </a:solidFill>
                  <a:ea typeface="MS PGothic" pitchFamily="34" charset="-128"/>
                </a:rPr>
                <a:t>declaring a reference variable of a Scanner</a:t>
              </a:r>
            </a:p>
            <a:p>
              <a:pPr lvl="1"/>
              <a:r>
                <a:rPr lang="en-US" altLang="en-US" sz="1600" dirty="0">
                  <a:solidFill>
                    <a:srgbClr val="00B050"/>
                  </a:solidFill>
                </a:rPr>
                <a:t> </a:t>
              </a:r>
              <a:r>
                <a:rPr lang="en-US" altLang="en-US" sz="1600" dirty="0" smtClean="0">
                  <a:solidFill>
                    <a:srgbClr val="00B050"/>
                  </a:solidFill>
                </a:rPr>
                <a:t>                     //3: creating </a:t>
              </a:r>
              <a:r>
                <a:rPr lang="en-US" altLang="en-US" sz="1600" dirty="0">
                  <a:solidFill>
                    <a:srgbClr val="00B050"/>
                  </a:solidFill>
                </a:rPr>
                <a:t>an instance of the Scanner</a:t>
              </a:r>
            </a:p>
            <a:p>
              <a:r>
                <a:rPr lang="en-US" sz="1600" dirty="0" smtClean="0">
                  <a:solidFill>
                    <a:srgbClr val="00B0F0"/>
                  </a:solidFill>
                </a:rPr>
                <a:t>   static </a:t>
              </a:r>
              <a:r>
                <a:rPr lang="en-US" sz="1600" dirty="0" smtClean="0">
                  <a:solidFill>
                    <a:srgbClr val="0000FF"/>
                  </a:solidFill>
                </a:rPr>
                <a:t>Scanner console = </a:t>
              </a:r>
              <a:r>
                <a:rPr lang="en-US" sz="1600" dirty="0" smtClean="0">
                  <a:solidFill>
                    <a:srgbClr val="00B0F0"/>
                  </a:solidFill>
                </a:rPr>
                <a:t>new</a:t>
              </a:r>
              <a:r>
                <a:rPr lang="en-US" sz="1600" dirty="0" smtClean="0">
                  <a:solidFill>
                    <a:srgbClr val="0000FF"/>
                  </a:solidFill>
                </a:rPr>
                <a:t> Scanner (System.in);</a:t>
              </a:r>
            </a:p>
            <a:p>
              <a:r>
                <a:rPr lang="en-US" sz="1600" dirty="0" smtClean="0">
                  <a:solidFill>
                    <a:srgbClr val="00B0F0"/>
                  </a:solidFill>
                </a:rPr>
                <a:t>   public static void</a:t>
              </a:r>
              <a:r>
                <a:rPr lang="en-US" sz="1600" dirty="0" smtClean="0">
                  <a:solidFill>
                    <a:srgbClr val="0000FF"/>
                  </a:solidFill>
                </a:rPr>
                <a:t> main (String[] </a:t>
              </a:r>
              <a:r>
                <a:rPr lang="en-US" sz="1600" dirty="0" err="1" smtClean="0">
                  <a:solidFill>
                    <a:srgbClr val="0000FF"/>
                  </a:solidFill>
                </a:rPr>
                <a:t>args</a:t>
              </a:r>
              <a:r>
                <a:rPr lang="en-US" sz="1600" dirty="0" smtClean="0">
                  <a:solidFill>
                    <a:srgbClr val="0000FF"/>
                  </a:solidFill>
                </a:rPr>
                <a:t>)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</a:t>
              </a:r>
              <a:r>
                <a:rPr lang="en-US" sz="1600" dirty="0" smtClean="0">
                  <a:solidFill>
                    <a:srgbClr val="0000FF"/>
                  </a:solidFill>
                </a:rPr>
                <a:t>     {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 </a:t>
              </a:r>
              <a:r>
                <a:rPr lang="en-US" sz="1600" dirty="0" smtClean="0">
                  <a:solidFill>
                    <a:srgbClr val="0000FF"/>
                  </a:solidFill>
                </a:rPr>
                <a:t>        </a:t>
              </a:r>
              <a:r>
                <a:rPr lang="en-US" sz="1600" dirty="0" smtClean="0"/>
                <a:t>// Declaration section: to declare needed variables</a:t>
              </a:r>
            </a:p>
            <a:p>
              <a:r>
                <a:rPr lang="en-US" sz="1600" dirty="0"/>
                <a:t>	</a:t>
              </a:r>
              <a:r>
                <a:rPr lang="en-US" sz="1600" dirty="0" err="1" smtClean="0">
                  <a:solidFill>
                    <a:srgbClr val="00B0F0"/>
                  </a:solidFill>
                </a:rPr>
                <a:t>int</a:t>
              </a:r>
              <a:r>
                <a:rPr lang="en-US" sz="1600" dirty="0" smtClean="0">
                  <a:solidFill>
                    <a:srgbClr val="0000FF"/>
                  </a:solidFill>
                </a:rPr>
                <a:t> feet;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	</a:t>
              </a:r>
              <a:r>
                <a:rPr lang="en-US" sz="1600" dirty="0" err="1" smtClean="0">
                  <a:solidFill>
                    <a:srgbClr val="00B0F0"/>
                  </a:solidFill>
                </a:rPr>
                <a:t>int</a:t>
              </a:r>
              <a:r>
                <a:rPr lang="en-US" sz="1600" dirty="0" smtClean="0">
                  <a:solidFill>
                    <a:srgbClr val="0000FF"/>
                  </a:solidFill>
                </a:rPr>
                <a:t> inches;</a:t>
              </a:r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      // Input section: to enter values of used variables</a:t>
              </a:r>
            </a:p>
            <a:p>
              <a:r>
                <a:rPr lang="en-US" sz="1600" dirty="0"/>
                <a:t>	</a:t>
              </a:r>
              <a:r>
                <a:rPr lang="en-US" sz="16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600" dirty="0" smtClean="0">
                  <a:solidFill>
                    <a:srgbClr val="0000FF"/>
                  </a:solidFill>
                </a:rPr>
                <a:t> (“Enter two integers separated by spaces”);</a:t>
              </a:r>
            </a:p>
            <a:p>
              <a:pPr marL="0" lvl="1"/>
              <a:r>
                <a:rPr lang="en-US" sz="1600" dirty="0">
                  <a:solidFill>
                    <a:srgbClr val="0000FF"/>
                  </a:solidFill>
                </a:rPr>
                <a:t>	</a:t>
              </a:r>
              <a:r>
                <a:rPr lang="en-US" sz="1600" dirty="0" smtClean="0">
                  <a:solidFill>
                    <a:srgbClr val="0000FF"/>
                  </a:solidFill>
                </a:rPr>
                <a:t>feet = </a:t>
              </a:r>
              <a:r>
                <a:rPr lang="en-US" sz="1600" dirty="0" err="1" smtClean="0">
                  <a:solidFill>
                    <a:srgbClr val="0000FF"/>
                  </a:solidFill>
                </a:rPr>
                <a:t>console.nextInt</a:t>
              </a:r>
              <a:r>
                <a:rPr lang="en-US" sz="1600" dirty="0" smtClean="0">
                  <a:solidFill>
                    <a:srgbClr val="0000FF"/>
                  </a:solidFill>
                </a:rPr>
                <a:t>(); </a:t>
              </a:r>
              <a:r>
                <a:rPr lang="en-US" sz="1400" dirty="0" smtClean="0">
                  <a:solidFill>
                    <a:srgbClr val="00B050"/>
                  </a:solidFill>
                </a:rPr>
                <a:t>//4: </a:t>
              </a:r>
              <a:r>
                <a:rPr lang="en-US" altLang="en-US" sz="1400" dirty="0" smtClean="0">
                  <a:solidFill>
                    <a:srgbClr val="00B050"/>
                  </a:solidFill>
                </a:rPr>
                <a:t>use </a:t>
              </a:r>
              <a:r>
                <a:rPr lang="en-US" altLang="en-US" sz="1400" dirty="0">
                  <a:solidFill>
                    <a:srgbClr val="00B050"/>
                  </a:solidFill>
                </a:rPr>
                <a:t>specific methods to enter </a:t>
              </a:r>
              <a:r>
                <a:rPr lang="en-US" altLang="en-US" sz="1400" dirty="0" smtClean="0">
                  <a:solidFill>
                    <a:srgbClr val="00B050"/>
                  </a:solidFill>
                </a:rPr>
                <a:t>data</a:t>
              </a:r>
              <a:endParaRPr lang="en-US" sz="1600" dirty="0" smtClean="0">
                <a:solidFill>
                  <a:srgbClr val="0000FF"/>
                </a:solidFill>
              </a:endParaRPr>
            </a:p>
            <a:p>
              <a:pPr marL="0" lvl="1"/>
              <a:r>
                <a:rPr lang="en-US" sz="1600" dirty="0">
                  <a:solidFill>
                    <a:srgbClr val="0000FF"/>
                  </a:solidFill>
                </a:rPr>
                <a:t>	</a:t>
              </a:r>
              <a:r>
                <a:rPr lang="en-US" sz="1600" dirty="0" smtClean="0">
                  <a:solidFill>
                    <a:srgbClr val="0000FF"/>
                  </a:solidFill>
                </a:rPr>
                <a:t>inches = </a:t>
              </a:r>
              <a:r>
                <a:rPr lang="en-US" sz="1600" dirty="0" err="1" smtClean="0">
                  <a:solidFill>
                    <a:srgbClr val="0000FF"/>
                  </a:solidFill>
                </a:rPr>
                <a:t>console.nextInt</a:t>
              </a:r>
              <a:r>
                <a:rPr lang="en-US" sz="1600" dirty="0" smtClean="0">
                  <a:solidFill>
                    <a:srgbClr val="0000FF"/>
                  </a:solidFill>
                </a:rPr>
                <a:t>();</a:t>
              </a:r>
              <a:r>
                <a:rPr lang="en-US" sz="1400" dirty="0">
                  <a:solidFill>
                    <a:srgbClr val="00B050"/>
                  </a:solidFill>
                </a:rPr>
                <a:t> </a:t>
              </a:r>
              <a:r>
                <a:rPr lang="en-US" sz="1400" dirty="0" smtClean="0">
                  <a:solidFill>
                    <a:srgbClr val="00B050"/>
                  </a:solidFill>
                </a:rPr>
                <a:t>//will read data from </a:t>
              </a:r>
              <a:r>
                <a:rPr lang="en-US" sz="1400" dirty="0" err="1" smtClean="0">
                  <a:solidFill>
                    <a:srgbClr val="00B050"/>
                  </a:solidFill>
                </a:rPr>
                <a:t>keyboared</a:t>
              </a:r>
              <a:endParaRPr lang="en-US" sz="1600" dirty="0" smtClean="0">
                <a:solidFill>
                  <a:srgbClr val="0000FF"/>
                </a:solidFill>
              </a:endParaRPr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      // Processing section: processing statements</a:t>
              </a:r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      // Output section: display program output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	</a:t>
              </a:r>
              <a:r>
                <a:rPr lang="en-US" sz="16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600" dirty="0" smtClean="0">
                  <a:solidFill>
                    <a:srgbClr val="0000FF"/>
                  </a:solidFill>
                </a:rPr>
                <a:t> (“feet = “ + feet);</a:t>
              </a:r>
            </a:p>
            <a:p>
              <a:r>
                <a:rPr lang="en-US" sz="1600" dirty="0">
                  <a:solidFill>
                    <a:srgbClr val="0000FF"/>
                  </a:solidFill>
                </a:rPr>
                <a:t>	</a:t>
              </a:r>
              <a:r>
                <a:rPr lang="en-US" sz="1600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sz="1600" dirty="0" smtClean="0">
                  <a:solidFill>
                    <a:srgbClr val="0000FF"/>
                  </a:solidFill>
                </a:rPr>
                <a:t> (“inches = “ + inches);</a:t>
              </a:r>
            </a:p>
            <a:p>
              <a:r>
                <a:rPr lang="en-US" sz="1600" dirty="0" smtClean="0">
                  <a:solidFill>
                    <a:srgbClr val="0000FF"/>
                  </a:solidFill>
                </a:rPr>
                <a:t>      } </a:t>
              </a:r>
              <a:r>
                <a:rPr lang="en-US" sz="1600" dirty="0" smtClean="0"/>
                <a:t>// end main</a:t>
              </a:r>
            </a:p>
            <a:p>
              <a:r>
                <a:rPr lang="en-US" sz="1600" dirty="0" smtClean="0">
                  <a:solidFill>
                    <a:srgbClr val="0000FF"/>
                  </a:solidFill>
                </a:rPr>
                <a:t>} </a:t>
              </a:r>
              <a:r>
                <a:rPr lang="en-US" sz="1600" dirty="0" smtClean="0"/>
                <a:t>// end class</a:t>
              </a:r>
              <a:endParaRPr lang="en-US" sz="16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3528" y="1236822"/>
              <a:ext cx="576064" cy="5556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6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7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8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9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10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11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12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13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14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15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16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17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18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19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20</a:t>
              </a: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21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2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READING FROM KEYBOARD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574154" y="2348880"/>
            <a:ext cx="936104" cy="216024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771800" y="4511295"/>
            <a:ext cx="936104" cy="216024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91312" y="4277728"/>
            <a:ext cx="936104" cy="216024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03793" y="1196752"/>
            <a:ext cx="8064896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99592" y="2312876"/>
            <a:ext cx="8064896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99592" y="4295271"/>
            <a:ext cx="8064896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99592" y="4511295"/>
            <a:ext cx="8064896" cy="216024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605857" y="2010284"/>
            <a:ext cx="864096" cy="348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3588589" y="2357593"/>
            <a:ext cx="2895303" cy="216024"/>
          </a:xfrm>
          <a:prstGeom prst="rect">
            <a:avLst/>
          </a:prstGeom>
          <a:noFill/>
          <a:ln w="28575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3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 animBg="1"/>
      <p:bldP spid="11" grpId="0" animBg="1"/>
      <p:bldP spid="12" grpId="0" animBg="1"/>
      <p:bldP spid="3" grpId="0" animBg="1"/>
      <p:bldP spid="14" grpId="0" animBg="1"/>
      <p:bldP spid="18" grpId="0" animBg="1"/>
      <p:bldP spid="19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2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READING FROM KEYBOARD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1 – ACCEPTING INTEGERS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79512" y="3387768"/>
            <a:ext cx="8784976" cy="646332"/>
            <a:chOff x="323528" y="1536604"/>
            <a:chExt cx="7848872" cy="607761"/>
          </a:xfrm>
        </p:grpSpPr>
        <p:sp>
          <p:nvSpPr>
            <p:cNvPr id="7" name="TextBox 6"/>
            <p:cNvSpPr txBox="1"/>
            <p:nvPr/>
          </p:nvSpPr>
          <p:spPr>
            <a:xfrm>
              <a:off x="971600" y="1536604"/>
              <a:ext cx="7200800" cy="607760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 </a:t>
              </a:r>
              <a:r>
                <a:rPr lang="en-US" dirty="0" smtClean="0">
                  <a:solidFill>
                    <a:srgbClr val="00B050"/>
                  </a:solidFill>
                </a:rPr>
                <a:t>// instantiate the object console from the class Scanner</a:t>
              </a:r>
            </a:p>
            <a:p>
              <a:r>
                <a:rPr lang="en-US" dirty="0" smtClean="0">
                  <a:solidFill>
                    <a:srgbClr val="00B0F0"/>
                  </a:solidFill>
                </a:rPr>
                <a:t> static </a:t>
              </a:r>
              <a:r>
                <a:rPr lang="en-US" dirty="0" smtClean="0">
                  <a:solidFill>
                    <a:srgbClr val="0000FF"/>
                  </a:solidFill>
                </a:rPr>
                <a:t>Scanner console = </a:t>
              </a:r>
              <a:r>
                <a:rPr lang="en-US" dirty="0" smtClean="0">
                  <a:solidFill>
                    <a:srgbClr val="00B0F0"/>
                  </a:solidFill>
                </a:rPr>
                <a:t>new</a:t>
              </a:r>
              <a:r>
                <a:rPr lang="en-US" dirty="0" smtClean="0">
                  <a:solidFill>
                    <a:srgbClr val="0000FF"/>
                  </a:solidFill>
                </a:rPr>
                <a:t> Scanner (System.in);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3528" y="1536605"/>
              <a:ext cx="576064" cy="607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6</a:t>
              </a:r>
              <a:endParaRPr lang="en-US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23528" y="4005064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Scanner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a Java class defined in the previously imported package </a:t>
            </a:r>
            <a:r>
              <a:rPr lang="en-US" sz="2000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java.util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.*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5013758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onsole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associated with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(of type)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Scanner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5746614"/>
            <a:ext cx="864096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this statement, any variable entered through the input device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(System.in)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uses the object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console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79512" y="980728"/>
            <a:ext cx="8784976" cy="648073"/>
            <a:chOff x="323528" y="1236822"/>
            <a:chExt cx="7848872" cy="609398"/>
          </a:xfrm>
        </p:grpSpPr>
        <p:sp>
          <p:nvSpPr>
            <p:cNvPr id="21" name="TextBox 20"/>
            <p:cNvSpPr txBox="1"/>
            <p:nvPr/>
          </p:nvSpPr>
          <p:spPr>
            <a:xfrm>
              <a:off x="971600" y="1498928"/>
              <a:ext cx="7200800" cy="34729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   </a:t>
              </a:r>
              <a:r>
                <a:rPr lang="en-US" dirty="0" smtClean="0">
                  <a:solidFill>
                    <a:srgbClr val="0000FF"/>
                  </a:solidFill>
                </a:rPr>
                <a:t>import </a:t>
              </a:r>
              <a:r>
                <a:rPr lang="en-US" dirty="0" err="1" smtClean="0">
                  <a:solidFill>
                    <a:srgbClr val="0000FF"/>
                  </a:solidFill>
                </a:rPr>
                <a:t>java.util</a:t>
              </a:r>
              <a:r>
                <a:rPr lang="en-US" dirty="0" smtClean="0">
                  <a:solidFill>
                    <a:srgbClr val="0000FF"/>
                  </a:solidFill>
                </a:rPr>
                <a:t>.*;		</a:t>
              </a:r>
              <a:r>
                <a:rPr lang="en-US" dirty="0" smtClean="0">
                  <a:solidFill>
                    <a:srgbClr val="00B050"/>
                  </a:solidFill>
                </a:rPr>
                <a:t> //contains the class Scanner</a:t>
              </a:r>
              <a:endParaRPr lang="en-US" dirty="0" smtClean="0">
                <a:solidFill>
                  <a:srgbClr val="0000FF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3528" y="1236822"/>
              <a:ext cx="576064" cy="607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dirty="0">
                <a:solidFill>
                  <a:srgbClr val="FF0000"/>
                </a:solidFill>
              </a:endParaRPr>
            </a:p>
            <a:p>
              <a:pPr algn="r"/>
              <a:r>
                <a:rPr lang="en-US" dirty="0">
                  <a:solidFill>
                    <a:srgbClr val="FF0000"/>
                  </a:solidFill>
                </a:rPr>
                <a:t>2</a:t>
              </a:r>
              <a:endParaRPr lang="en-US" dirty="0" smtClean="0">
                <a:solidFill>
                  <a:srgbClr val="FF0000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23528" y="162880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java.util.*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name of the package (or library) that contains the class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Scanner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(used in line 5).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3528" y="2649106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package should be “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imported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in order to use the pre-defined class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Scanner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528" y="2292841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package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a collection of related classes stored in a file.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3528" y="464733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 non-primitive data type (</a:t>
            </a:r>
            <a:r>
              <a:rPr lang="en-US" sz="2000" dirty="0" err="1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0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double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etc… are primitive).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3528" y="5380186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say that the object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console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an </a:t>
            </a:r>
            <a:r>
              <a:rPr lang="en-US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instantiation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class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Scanner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080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0" grpId="0"/>
      <p:bldP spid="11" grpId="0"/>
      <p:bldP spid="12" grpId="0" animBg="1"/>
      <p:bldP spid="23" grpId="0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2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READING FROM KEYBOARD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1 – ACCEPTING INTEGERS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79512" y="2821152"/>
            <a:ext cx="8784976" cy="369335"/>
            <a:chOff x="323528" y="1536603"/>
            <a:chExt cx="7848872" cy="347294"/>
          </a:xfrm>
        </p:grpSpPr>
        <p:sp>
          <p:nvSpPr>
            <p:cNvPr id="7" name="TextBox 6"/>
            <p:cNvSpPr txBox="1"/>
            <p:nvPr/>
          </p:nvSpPr>
          <p:spPr>
            <a:xfrm>
              <a:off x="971600" y="1536603"/>
              <a:ext cx="7200800" cy="34729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feet = </a:t>
              </a:r>
              <a:r>
                <a:rPr lang="en-US" dirty="0" err="1" smtClean="0">
                  <a:solidFill>
                    <a:srgbClr val="0000FF"/>
                  </a:solidFill>
                </a:rPr>
                <a:t>console.nextInt</a:t>
              </a:r>
              <a:r>
                <a:rPr lang="en-US" dirty="0" smtClean="0">
                  <a:solidFill>
                    <a:srgbClr val="0000FF"/>
                  </a:solidFill>
                </a:rPr>
                <a:t>();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3528" y="1536606"/>
              <a:ext cx="576064" cy="347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14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23528" y="3190486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statement causes the computer to get the input (the value entered by the user) from the keyboard; and stores it in the variable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feet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79512" y="980728"/>
            <a:ext cx="8784976" cy="648073"/>
            <a:chOff x="323528" y="1236822"/>
            <a:chExt cx="7848872" cy="609398"/>
          </a:xfrm>
        </p:grpSpPr>
        <p:sp>
          <p:nvSpPr>
            <p:cNvPr id="21" name="TextBox 20"/>
            <p:cNvSpPr txBox="1"/>
            <p:nvPr/>
          </p:nvSpPr>
          <p:spPr>
            <a:xfrm>
              <a:off x="971600" y="1498928"/>
              <a:ext cx="7200800" cy="34729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B0F0"/>
                  </a:solidFill>
                </a:rPr>
                <a:t>   </a:t>
              </a:r>
              <a:r>
                <a:rPr lang="en-US" dirty="0" err="1" smtClean="0">
                  <a:solidFill>
                    <a:srgbClr val="0000FF"/>
                  </a:solidFill>
                </a:rPr>
                <a:t>System.out.println</a:t>
              </a:r>
              <a:r>
                <a:rPr lang="en-US" dirty="0" smtClean="0">
                  <a:solidFill>
                    <a:srgbClr val="0000FF"/>
                  </a:solidFill>
                </a:rPr>
                <a:t> (“Enter two integers separated by spaces”);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3528" y="1236822"/>
              <a:ext cx="576064" cy="6077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dirty="0">
                <a:solidFill>
                  <a:srgbClr val="FF0000"/>
                </a:solidFill>
              </a:endParaRPr>
            </a:p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13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323528" y="162880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“Enter two integers separated by spaces”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displayed to the user.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3528" y="4365104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next input </a:t>
            </a:r>
            <a:r>
              <a:rPr lang="en-US" sz="20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cannot be interpreted as an integer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then the program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terminates with a run-time error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message indicating an input mismatch.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3528" y="1968805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previous string instructs the user with the program requirement.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3528" y="498076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Examples of invalid integers include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24w5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12.50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79512" y="5507939"/>
            <a:ext cx="8784976" cy="369333"/>
            <a:chOff x="323528" y="1236822"/>
            <a:chExt cx="7848872" cy="347292"/>
          </a:xfrm>
        </p:grpSpPr>
        <p:sp>
          <p:nvSpPr>
            <p:cNvPr id="31" name="TextBox 30"/>
            <p:cNvSpPr txBox="1"/>
            <p:nvPr/>
          </p:nvSpPr>
          <p:spPr>
            <a:xfrm>
              <a:off x="971600" y="1236822"/>
              <a:ext cx="7200800" cy="347292"/>
            </a:xfrm>
            <a:prstGeom prst="rect">
              <a:avLst/>
            </a:prstGeom>
            <a:solidFill>
              <a:schemeClr val="bg2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inches = </a:t>
              </a:r>
              <a:r>
                <a:rPr lang="en-US" dirty="0" err="1" smtClean="0">
                  <a:solidFill>
                    <a:srgbClr val="0000FF"/>
                  </a:solidFill>
                </a:rPr>
                <a:t>console.nextInt</a:t>
              </a:r>
              <a:r>
                <a:rPr lang="en-US" dirty="0" smtClean="0">
                  <a:solidFill>
                    <a:srgbClr val="0000FF"/>
                  </a:solidFill>
                </a:rPr>
                <a:t>();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23528" y="1236822"/>
              <a:ext cx="576064" cy="347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 smtClean="0">
                  <a:solidFill>
                    <a:srgbClr val="FF0000"/>
                  </a:solidFill>
                </a:rPr>
                <a:t>15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323528" y="5889466"/>
            <a:ext cx="864096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Same as the statement in line 14. However, the variable used is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inches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instead of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feet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3528" y="378904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err="1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console.nextInt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()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a method associated with the </a:t>
            </a:r>
            <a:r>
              <a:rPr lang="en-US" sz="2000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Scanner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class. It accepts </a:t>
            </a:r>
            <a:r>
              <a:rPr lang="en-US" sz="2000" dirty="0" err="1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values.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3528" y="230881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is known as a </a:t>
            </a: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prompt</a:t>
            </a: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78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0" grpId="0"/>
      <p:bldP spid="23" grpId="0"/>
      <p:bldP spid="26" grpId="0"/>
      <p:bldP spid="28" grpId="0"/>
      <p:bldP spid="29" grpId="0"/>
      <p:bldP spid="33" grpId="0" animBg="1"/>
      <p:bldP spid="34" grpId="0"/>
      <p:bldP spid="3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63880" cy="598488"/>
          </a:xfrm>
        </p:spPr>
        <p:txBody>
          <a:bodyPr>
            <a:noAutofit/>
          </a:bodyPr>
          <a:lstStyle/>
          <a:p>
            <a:pPr eaLnBrk="1" hangingPunct="1"/>
            <a:r>
              <a:rPr lang="en-US" sz="4000" dirty="0">
                <a:solidFill>
                  <a:schemeClr val="accent2"/>
                </a:solidFill>
                <a:latin typeface="Tahoma" charset="0"/>
                <a:cs typeface="Arial" charset="0"/>
              </a:rPr>
              <a:t>2</a:t>
            </a:r>
            <a:r>
              <a:rPr lang="en-US" sz="4000" dirty="0" smtClean="0">
                <a:solidFill>
                  <a:schemeClr val="accent2"/>
                </a:solidFill>
                <a:latin typeface="Tahoma" charset="0"/>
                <a:cs typeface="Arial" charset="0"/>
              </a:rPr>
              <a:t>. READING FROM KEYBOARD</a:t>
            </a:r>
            <a:endParaRPr lang="en-US" sz="4000" dirty="0">
              <a:solidFill>
                <a:schemeClr val="accent2"/>
              </a:solidFill>
              <a:latin typeface="Tahoma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836712"/>
            <a:ext cx="9144000" cy="36004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PROGRAM 1 – ACCEPTING INTEGERS</a:t>
            </a:r>
            <a:endParaRPr lang="en-US" b="1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34484-767D-4C48-AF0E-A1438A969E5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23528" y="1268760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output of Program 1 is shown below. 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187624" y="5299069"/>
            <a:ext cx="7200800" cy="1291437"/>
            <a:chOff x="971600" y="899492"/>
            <a:chExt cx="7200800" cy="1291437"/>
          </a:xfrm>
        </p:grpSpPr>
        <p:sp>
          <p:nvSpPr>
            <p:cNvPr id="25" name="TextBox 24"/>
            <p:cNvSpPr txBox="1"/>
            <p:nvPr/>
          </p:nvSpPr>
          <p:spPr>
            <a:xfrm>
              <a:off x="971600" y="1236822"/>
              <a:ext cx="7200800" cy="954107"/>
            </a:xfrm>
            <a:prstGeom prst="rect">
              <a:avLst/>
            </a:prstGeom>
            <a:solidFill>
              <a:srgbClr val="0000FF"/>
            </a:solidFill>
            <a:ln w="28575" cap="rnd" cmpd="thickThin">
              <a:solidFill>
                <a:srgbClr val="00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Enter two integers separated by spaces</a:t>
              </a:r>
            </a:p>
            <a:p>
              <a:r>
                <a:rPr lang="en-US" sz="1400" dirty="0" smtClean="0">
                  <a:solidFill>
                    <a:srgbClr val="FFC000"/>
                  </a:solidFill>
                </a:rPr>
                <a:t>23   7</a:t>
              </a:r>
            </a:p>
            <a:p>
              <a:r>
                <a:rPr lang="en-US" sz="1400" dirty="0" smtClean="0">
                  <a:solidFill>
                    <a:schemeClr val="bg1"/>
                  </a:solidFill>
                </a:rPr>
                <a:t>feet = 23</a:t>
              </a:r>
            </a:p>
            <a:p>
              <a:r>
                <a:rPr lang="en-US" sz="1400" dirty="0">
                  <a:solidFill>
                    <a:schemeClr val="bg1"/>
                  </a:solidFill>
                </a:rPr>
                <a:t>i</a:t>
              </a:r>
              <a:r>
                <a:rPr lang="en-US" sz="1400" dirty="0" smtClean="0">
                  <a:solidFill>
                    <a:schemeClr val="bg1"/>
                  </a:solidFill>
                </a:rPr>
                <a:t>nches = 7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259632" y="899492"/>
              <a:ext cx="10801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output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23528" y="1588730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numbers in yellow are entered by the user while running the program.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268165"/>
              </p:ext>
            </p:extLst>
          </p:nvPr>
        </p:nvGraphicFramePr>
        <p:xfrm>
          <a:off x="125798" y="2534552"/>
          <a:ext cx="8905528" cy="2606040"/>
        </p:xfrm>
        <a:graphic>
          <a:graphicData uri="http://schemas.openxmlformats.org/drawingml/2006/table">
            <a:tbl>
              <a:tblPr rtl="1" firstRow="1" bandRow="1">
                <a:tableStyleId>{BC89EF96-8CEA-46FF-86C4-4CE0E7609802}</a:tableStyleId>
              </a:tblPr>
              <a:tblGrid>
                <a:gridCol w="3567548"/>
                <a:gridCol w="5337980"/>
              </a:tblGrid>
              <a:tr h="2438899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00B0F0"/>
                          </a:solidFill>
                        </a:rPr>
                        <a:t>import</a:t>
                      </a:r>
                      <a:r>
                        <a:rPr lang="en-US" sz="110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1100" dirty="0" err="1" smtClean="0">
                          <a:solidFill>
                            <a:srgbClr val="0000FF"/>
                          </a:solidFill>
                        </a:rPr>
                        <a:t>java.util</a:t>
                      </a:r>
                      <a:r>
                        <a:rPr lang="en-US" sz="1100" dirty="0" smtClean="0">
                          <a:solidFill>
                            <a:srgbClr val="0000FF"/>
                          </a:solidFill>
                        </a:rPr>
                        <a:t>.*;</a:t>
                      </a:r>
                      <a:endParaRPr lang="en-US" sz="1100" b="0" dirty="0" smtClean="0">
                        <a:solidFill>
                          <a:srgbClr val="00B0F0"/>
                        </a:solidFill>
                      </a:endParaRPr>
                    </a:p>
                    <a:p>
                      <a:r>
                        <a:rPr lang="en-US" sz="1100" b="0" dirty="0" smtClean="0">
                          <a:solidFill>
                            <a:srgbClr val="00B0F0"/>
                          </a:solidFill>
                        </a:rPr>
                        <a:t>public class</a:t>
                      </a:r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 UserInput1</a:t>
                      </a:r>
                    </a:p>
                    <a:p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{</a:t>
                      </a:r>
                    </a:p>
                    <a:p>
                      <a:r>
                        <a:rPr lang="en-US" sz="1100" b="0" dirty="0" smtClean="0">
                          <a:solidFill>
                            <a:srgbClr val="00B0F0"/>
                          </a:solidFill>
                        </a:rPr>
                        <a:t>static </a:t>
                      </a:r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Scanner console = </a:t>
                      </a:r>
                      <a:r>
                        <a:rPr lang="en-US" sz="1100" b="0" dirty="0" smtClean="0">
                          <a:solidFill>
                            <a:srgbClr val="00B0F0"/>
                          </a:solidFill>
                        </a:rPr>
                        <a:t>new</a:t>
                      </a:r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 Scanner (System.in);</a:t>
                      </a:r>
                    </a:p>
                    <a:p>
                      <a:r>
                        <a:rPr lang="en-US" sz="1100" b="0" dirty="0" smtClean="0">
                          <a:solidFill>
                            <a:srgbClr val="00B0F0"/>
                          </a:solidFill>
                        </a:rPr>
                        <a:t>   public static void</a:t>
                      </a:r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 main (String[] </a:t>
                      </a:r>
                      <a:r>
                        <a:rPr lang="en-US" sz="1100" b="0" dirty="0" err="1" smtClean="0">
                          <a:solidFill>
                            <a:srgbClr val="0000FF"/>
                          </a:solidFill>
                        </a:rPr>
                        <a:t>args</a:t>
                      </a:r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)</a:t>
                      </a:r>
                    </a:p>
                    <a:p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      {</a:t>
                      </a:r>
                    </a:p>
                    <a:p>
                      <a:r>
                        <a:rPr lang="en-US" sz="1100" b="0" dirty="0" smtClean="0"/>
                        <a:t>	</a:t>
                      </a:r>
                      <a:r>
                        <a:rPr lang="en-US" sz="1100" b="0" dirty="0" err="1" smtClean="0">
                          <a:solidFill>
                            <a:srgbClr val="00B0F0"/>
                          </a:solidFill>
                        </a:rPr>
                        <a:t>int</a:t>
                      </a:r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 feet;</a:t>
                      </a:r>
                    </a:p>
                    <a:p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	</a:t>
                      </a:r>
                      <a:r>
                        <a:rPr lang="en-US" sz="1100" b="0" dirty="0" err="1" smtClean="0">
                          <a:solidFill>
                            <a:srgbClr val="00B0F0"/>
                          </a:solidFill>
                        </a:rPr>
                        <a:t>int</a:t>
                      </a:r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 inches;</a:t>
                      </a:r>
                    </a:p>
                    <a:p>
                      <a:r>
                        <a:rPr lang="en-US" sz="1100" b="0" dirty="0" err="1" smtClean="0">
                          <a:solidFill>
                            <a:srgbClr val="0000FF"/>
                          </a:solidFill>
                        </a:rPr>
                        <a:t>System.out.println</a:t>
                      </a:r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 (“Enter two integers separated by spaces”);</a:t>
                      </a:r>
                    </a:p>
                    <a:p>
                      <a:pPr marL="0" lvl="1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	feet = </a:t>
                      </a:r>
                      <a:r>
                        <a:rPr lang="en-US" sz="1100" b="0" dirty="0" err="1" smtClean="0">
                          <a:solidFill>
                            <a:srgbClr val="0000FF"/>
                          </a:solidFill>
                        </a:rPr>
                        <a:t>console.nextInt</a:t>
                      </a:r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(); </a:t>
                      </a:r>
                    </a:p>
                    <a:p>
                      <a:pPr marL="0" lvl="1"/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	inches = </a:t>
                      </a:r>
                      <a:r>
                        <a:rPr lang="en-US" sz="1100" b="0" dirty="0" err="1" smtClean="0">
                          <a:solidFill>
                            <a:srgbClr val="0000FF"/>
                          </a:solidFill>
                        </a:rPr>
                        <a:t>console.nextInt</a:t>
                      </a:r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();</a:t>
                      </a:r>
                      <a:r>
                        <a:rPr lang="en-US" sz="1050" b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US" sz="1100" b="0" dirty="0" smtClean="0"/>
                    </a:p>
                    <a:p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	</a:t>
                      </a:r>
                      <a:r>
                        <a:rPr lang="en-US" sz="1100" b="0" dirty="0" err="1" smtClean="0">
                          <a:solidFill>
                            <a:srgbClr val="0000FF"/>
                          </a:solidFill>
                        </a:rPr>
                        <a:t>System.out.println</a:t>
                      </a:r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 (“feet = “ + feet);</a:t>
                      </a:r>
                    </a:p>
                    <a:p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	</a:t>
                      </a:r>
                      <a:r>
                        <a:rPr lang="en-US" sz="1100" b="0" dirty="0" err="1" smtClean="0">
                          <a:solidFill>
                            <a:srgbClr val="0000FF"/>
                          </a:solidFill>
                        </a:rPr>
                        <a:t>System.out.println</a:t>
                      </a:r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 (“inches = “ + inches);</a:t>
                      </a:r>
                    </a:p>
                    <a:p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      } </a:t>
                      </a:r>
                      <a:r>
                        <a:rPr lang="en-US" sz="1100" b="0" dirty="0" smtClean="0"/>
                        <a:t>// end main</a:t>
                      </a:r>
                    </a:p>
                    <a:p>
                      <a:r>
                        <a:rPr lang="en-US" sz="1100" b="0" dirty="0" smtClean="0">
                          <a:solidFill>
                            <a:srgbClr val="0000FF"/>
                          </a:solidFill>
                        </a:rPr>
                        <a:t>} </a:t>
                      </a:r>
                      <a:r>
                        <a:rPr lang="en-US" sz="1100" b="0" dirty="0" smtClean="0"/>
                        <a:t>// end class</a:t>
                      </a:r>
                      <a:endParaRPr lang="en-US" sz="11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814438" y="2874666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???</a:t>
            </a:r>
            <a:endParaRPr lang="ar-SA" dirty="0"/>
          </a:p>
        </p:txBody>
      </p:sp>
      <p:sp>
        <p:nvSpPr>
          <p:cNvPr id="6" name="TextBox 5"/>
          <p:cNvSpPr txBox="1"/>
          <p:nvPr/>
        </p:nvSpPr>
        <p:spPr>
          <a:xfrm>
            <a:off x="6012160" y="2540369"/>
            <a:ext cx="61266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feet</a:t>
            </a:r>
            <a:endParaRPr lang="ar-SA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763688" y="3075346"/>
            <a:ext cx="3960440" cy="554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164288" y="2891043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???</a:t>
            </a:r>
            <a:endParaRPr lang="ar-SA" dirty="0"/>
          </a:p>
        </p:txBody>
      </p:sp>
      <p:sp>
        <p:nvSpPr>
          <p:cNvPr id="21" name="TextBox 20"/>
          <p:cNvSpPr txBox="1"/>
          <p:nvPr/>
        </p:nvSpPr>
        <p:spPr>
          <a:xfrm>
            <a:off x="7289747" y="2547313"/>
            <a:ext cx="90120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inches</a:t>
            </a:r>
            <a:endParaRPr lang="ar-SA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1916088" y="3251083"/>
            <a:ext cx="5248200" cy="530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619672" y="226104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code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49687" y="2206249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Memory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4031107"/>
            <a:ext cx="0" cy="174909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28600" y="5733256"/>
            <a:ext cx="88701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1583668" y="4221088"/>
            <a:ext cx="3348372" cy="1793815"/>
            <a:chOff x="1583668" y="4221088"/>
            <a:chExt cx="3348372" cy="1793815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583668" y="6014903"/>
              <a:ext cx="3348372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4932040" y="4221088"/>
              <a:ext cx="0" cy="1774274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2915816" y="4221088"/>
              <a:ext cx="201622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>
            <a:off x="5940152" y="2909701"/>
            <a:ext cx="864096" cy="3250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23</a:t>
            </a:r>
            <a:endParaRPr lang="ar-SA" dirty="0"/>
          </a:p>
        </p:txBody>
      </p:sp>
      <p:grpSp>
        <p:nvGrpSpPr>
          <p:cNvPr id="40" name="Group 39"/>
          <p:cNvGrpSpPr/>
          <p:nvPr/>
        </p:nvGrpSpPr>
        <p:grpSpPr>
          <a:xfrm>
            <a:off x="1583668" y="4366644"/>
            <a:ext cx="3834426" cy="1648259"/>
            <a:chOff x="1583668" y="4221088"/>
            <a:chExt cx="3348372" cy="1793815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1583668" y="6014903"/>
              <a:ext cx="3348372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932040" y="4221088"/>
              <a:ext cx="0" cy="1774274"/>
            </a:xfrm>
            <a:prstGeom prst="line">
              <a:avLst/>
            </a:prstGeom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>
              <a:off x="2915816" y="4221088"/>
              <a:ext cx="2016224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44" name="Rectangle 43"/>
          <p:cNvSpPr/>
          <p:nvPr/>
        </p:nvSpPr>
        <p:spPr>
          <a:xfrm>
            <a:off x="7346124" y="2926078"/>
            <a:ext cx="864096" cy="3250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7</a:t>
            </a:r>
            <a:endParaRPr lang="ar-SA" dirty="0"/>
          </a:p>
        </p:txBody>
      </p:sp>
      <p:sp>
        <p:nvSpPr>
          <p:cNvPr id="45" name="Rectangle 44"/>
          <p:cNvSpPr/>
          <p:nvPr/>
        </p:nvSpPr>
        <p:spPr>
          <a:xfrm>
            <a:off x="1187624" y="5636398"/>
            <a:ext cx="3600400" cy="240873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6" name="Rectangle 45"/>
          <p:cNvSpPr/>
          <p:nvPr/>
        </p:nvSpPr>
        <p:spPr>
          <a:xfrm>
            <a:off x="1187624" y="5838955"/>
            <a:ext cx="3600400" cy="255722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7" name="Rectangle 46"/>
          <p:cNvSpPr/>
          <p:nvPr/>
        </p:nvSpPr>
        <p:spPr>
          <a:xfrm>
            <a:off x="1187624" y="6046983"/>
            <a:ext cx="3600400" cy="255722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8" name="Rectangle 47"/>
          <p:cNvSpPr/>
          <p:nvPr/>
        </p:nvSpPr>
        <p:spPr>
          <a:xfrm>
            <a:off x="1194156" y="6318744"/>
            <a:ext cx="3600400" cy="255722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213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3" grpId="0"/>
      <p:bldP spid="14" grpId="0"/>
      <p:bldP spid="3" grpId="0" animBg="1"/>
      <p:bldP spid="6" grpId="0"/>
      <p:bldP spid="20" grpId="0" animBg="1"/>
      <p:bldP spid="21" grpId="0"/>
      <p:bldP spid="38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467600" cy="609600"/>
          </a:xfrm>
          <a:noFill/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>
                <a:ea typeface="MS PGothic" pitchFamily="34" charset="-128"/>
              </a:rPr>
              <a:t>Common Scanner Methods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334911"/>
              </p:ext>
            </p:extLst>
          </p:nvPr>
        </p:nvGraphicFramePr>
        <p:xfrm>
          <a:off x="457200" y="1412777"/>
          <a:ext cx="8147248" cy="459451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036812"/>
                <a:gridCol w="6110436"/>
              </a:tblGrid>
              <a:tr h="65635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TYPE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METHOD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NAME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56359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Scanner </a:t>
                      </a:r>
                      <a:r>
                        <a:rPr lang="en-US" dirty="0" smtClean="0">
                          <a:solidFill>
                            <a:srgbClr val="FF00FF"/>
                          </a:solidFill>
                        </a:rPr>
                        <a:t>input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= </a:t>
                      </a:r>
                      <a:r>
                        <a:rPr lang="en-US" dirty="0" smtClean="0">
                          <a:solidFill>
                            <a:srgbClr val="00B0F0"/>
                          </a:solidFill>
                        </a:rPr>
                        <a:t>new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Scanner (System.in);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6563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byte b;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= </a:t>
                      </a:r>
                      <a:r>
                        <a:rPr lang="en-US" sz="2400" dirty="0" err="1" smtClean="0">
                          <a:solidFill>
                            <a:srgbClr val="FF00FF"/>
                          </a:solidFill>
                        </a:rPr>
                        <a:t>input</a:t>
                      </a:r>
                      <a:r>
                        <a:rPr lang="en-US" sz="2400" dirty="0" err="1" smtClean="0"/>
                        <a:t>.nextByte</a:t>
                      </a:r>
                      <a:r>
                        <a:rPr lang="en-US" sz="2400" dirty="0" smtClean="0"/>
                        <a:t>();</a:t>
                      </a:r>
                      <a:endParaRPr lang="en-US" sz="2400" dirty="0"/>
                    </a:p>
                  </a:txBody>
                  <a:tcPr/>
                </a:tc>
              </a:tr>
              <a:tr h="6563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short </a:t>
                      </a:r>
                      <a:r>
                        <a:rPr lang="en-US" sz="2400" dirty="0" err="1" smtClean="0"/>
                        <a:t>sh</a:t>
                      </a:r>
                      <a:r>
                        <a:rPr lang="en-US" sz="2400" dirty="0" smtClean="0"/>
                        <a:t>;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sh</a:t>
                      </a:r>
                      <a:r>
                        <a:rPr lang="en-US" sz="2400" dirty="0" smtClean="0"/>
                        <a:t> = </a:t>
                      </a:r>
                      <a:r>
                        <a:rPr lang="en-US" sz="2400" dirty="0" err="1" smtClean="0">
                          <a:solidFill>
                            <a:srgbClr val="FF00FF"/>
                          </a:solidFill>
                        </a:rPr>
                        <a:t>input</a:t>
                      </a:r>
                      <a:r>
                        <a:rPr lang="en-US" sz="2400" dirty="0" err="1" smtClean="0"/>
                        <a:t>.nextShort</a:t>
                      </a:r>
                      <a:r>
                        <a:rPr lang="en-US" sz="2400" dirty="0" smtClean="0"/>
                        <a:t>();</a:t>
                      </a:r>
                      <a:endParaRPr lang="en-US" sz="2400" dirty="0"/>
                    </a:p>
                  </a:txBody>
                  <a:tcPr/>
                </a:tc>
              </a:tr>
              <a:tr h="6563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long </a:t>
                      </a:r>
                      <a:r>
                        <a:rPr lang="en-US" sz="2400" dirty="0" err="1" smtClean="0"/>
                        <a:t>lg</a:t>
                      </a:r>
                      <a:r>
                        <a:rPr lang="en-US" sz="2400" dirty="0" smtClean="0"/>
                        <a:t>;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lg</a:t>
                      </a:r>
                      <a:r>
                        <a:rPr lang="en-US" sz="2400" dirty="0" smtClean="0"/>
                        <a:t> = </a:t>
                      </a:r>
                      <a:r>
                        <a:rPr lang="en-US" sz="2400" dirty="0" err="1" smtClean="0">
                          <a:solidFill>
                            <a:srgbClr val="FF00FF"/>
                          </a:solidFill>
                        </a:rPr>
                        <a:t>input</a:t>
                      </a:r>
                      <a:r>
                        <a:rPr lang="en-US" sz="2400" dirty="0" err="1" smtClean="0"/>
                        <a:t>.nextLong</a:t>
                      </a:r>
                      <a:r>
                        <a:rPr lang="en-US" sz="2400" dirty="0" smtClean="0"/>
                        <a:t>();</a:t>
                      </a:r>
                      <a:endParaRPr lang="en-US" sz="2400" dirty="0"/>
                    </a:p>
                  </a:txBody>
                  <a:tcPr/>
                </a:tc>
              </a:tr>
              <a:tr h="6563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float </a:t>
                      </a:r>
                      <a:r>
                        <a:rPr lang="en-US" sz="2400" dirty="0" err="1" smtClean="0"/>
                        <a:t>flt</a:t>
                      </a:r>
                      <a:r>
                        <a:rPr lang="en-US" sz="2400" dirty="0" smtClean="0"/>
                        <a:t>;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flt</a:t>
                      </a:r>
                      <a:r>
                        <a:rPr lang="en-US" sz="2400" dirty="0" smtClean="0"/>
                        <a:t> = </a:t>
                      </a:r>
                      <a:r>
                        <a:rPr lang="en-US" sz="2400" dirty="0" err="1" smtClean="0">
                          <a:solidFill>
                            <a:srgbClr val="FF00FF"/>
                          </a:solidFill>
                        </a:rPr>
                        <a:t>input</a:t>
                      </a:r>
                      <a:r>
                        <a:rPr lang="en-US" sz="2400" dirty="0" err="1" smtClean="0"/>
                        <a:t>.nextFloat</a:t>
                      </a:r>
                      <a:r>
                        <a:rPr lang="en-US" sz="2400" dirty="0" smtClean="0"/>
                        <a:t>();</a:t>
                      </a:r>
                      <a:endParaRPr lang="en-US" sz="2400" dirty="0"/>
                    </a:p>
                  </a:txBody>
                  <a:tcPr/>
                </a:tc>
              </a:tr>
              <a:tr h="6563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char </a:t>
                      </a:r>
                      <a:r>
                        <a:rPr lang="en-US" sz="2400" dirty="0" err="1" smtClean="0"/>
                        <a:t>ch</a:t>
                      </a:r>
                      <a:r>
                        <a:rPr lang="en-US" sz="2400" dirty="0" smtClean="0"/>
                        <a:t>;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ch</a:t>
                      </a:r>
                      <a:r>
                        <a:rPr lang="en-US" sz="2400" dirty="0" smtClean="0"/>
                        <a:t> = </a:t>
                      </a:r>
                      <a:r>
                        <a:rPr lang="en-US" sz="2400" dirty="0" err="1" smtClean="0">
                          <a:solidFill>
                            <a:srgbClr val="FF00FF"/>
                          </a:solidFill>
                        </a:rPr>
                        <a:t>input</a:t>
                      </a:r>
                      <a:r>
                        <a:rPr lang="en-US" sz="2400" dirty="0" err="1" smtClean="0"/>
                        <a:t>.next</a:t>
                      </a:r>
                      <a:r>
                        <a:rPr lang="en-US" sz="2400" dirty="0" smtClean="0"/>
                        <a:t>()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.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</a:rPr>
                        <a:t>charAt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</a:rPr>
                        <a:t>(0)</a:t>
                      </a:r>
                      <a:r>
                        <a:rPr lang="en-US" sz="2400" dirty="0" smtClean="0"/>
                        <a:t>;</a:t>
                      </a:r>
                      <a:endParaRPr lang="en-US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8701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72.816"/>
  <p:tag name="TIMELINE" val="7.5/21.3/44.6/53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1868</TotalTime>
  <Words>1409</Words>
  <Application>Microsoft Office PowerPoint</Application>
  <PresentationFormat>On-screen Show (4:3)</PresentationFormat>
  <Paragraphs>371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  INPUT STATEMENTS</vt:lpstr>
      <vt:lpstr>Outline</vt:lpstr>
      <vt:lpstr>1. GIVING VALUES TO VARIABLES</vt:lpstr>
      <vt:lpstr>Standard Input</vt:lpstr>
      <vt:lpstr>2. READING FROM KEYBOARD</vt:lpstr>
      <vt:lpstr>2. READING FROM KEYBOARD</vt:lpstr>
      <vt:lpstr>2. READING FROM KEYBOARD</vt:lpstr>
      <vt:lpstr>2. READING FROM KEYBOARD</vt:lpstr>
      <vt:lpstr>Common Scanner Methods</vt:lpstr>
      <vt:lpstr>2. READING FROM KEYBOARD</vt:lpstr>
      <vt:lpstr>2. READING FROM KEYBOARD</vt:lpstr>
      <vt:lpstr>2. READING FROM KEYBOARD</vt:lpstr>
      <vt:lpstr>2. READING FROM KEYBOARD</vt:lpstr>
      <vt:lpstr>2. READING FROM KEYBOARD</vt:lpstr>
      <vt:lpstr>2. READING FROM KEYBOARD</vt:lpstr>
      <vt:lpstr>2. READING FROM KEYBOARD</vt:lpstr>
      <vt:lpstr>2. READING FROM KEYBOARD</vt:lpstr>
      <vt:lpstr>2. READING FROM KEYBOARD</vt:lpstr>
      <vt:lpstr>Self-Check Exercises (1)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INPUT/OUTPUT OPERATIONS</dc:title>
  <dc:creator>Soha S.Zaghloul</dc:creator>
  <cp:lastModifiedBy>maram</cp:lastModifiedBy>
  <cp:revision>75</cp:revision>
  <dcterms:created xsi:type="dcterms:W3CDTF">2015-02-03T19:26:57Z</dcterms:created>
  <dcterms:modified xsi:type="dcterms:W3CDTF">2018-02-13T21:42:24Z</dcterms:modified>
</cp:coreProperties>
</file>