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6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84" r:id="rId6"/>
    <p:sldId id="285" r:id="rId7"/>
    <p:sldId id="264" r:id="rId8"/>
    <p:sldId id="288" r:id="rId9"/>
    <p:sldId id="289" r:id="rId10"/>
    <p:sldId id="290" r:id="rId11"/>
    <p:sldId id="272" r:id="rId12"/>
    <p:sldId id="292" r:id="rId13"/>
    <p:sldId id="293" r:id="rId14"/>
    <p:sldId id="273" r:id="rId15"/>
    <p:sldId id="274" r:id="rId16"/>
    <p:sldId id="275" r:id="rId17"/>
    <p:sldId id="276" r:id="rId18"/>
    <p:sldId id="283" r:id="rId19"/>
    <p:sldId id="295" r:id="rId20"/>
    <p:sldId id="296" r:id="rId21"/>
    <p:sldId id="287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339933"/>
    <a:srgbClr val="FF000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3EEC1-E1D9-4842-B0EE-17C7647A44CC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F92B8-0E8D-C040-A060-26DC4018D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31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FBB024-3325-1041-BEE2-947A14FF6244}" type="datetimeFigureOut">
              <a:rPr lang="en-US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A03BC7-43F1-864C-8738-304B4C35C8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25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FCD7D7-9F7B-F842-B688-B5F33D45610E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0E518F-5B50-0541-BD6D-8250A5A73E0C}" type="slidenum">
              <a:rPr lang="en-US"/>
              <a:pPr eaLnBrk="1" hangingPunct="1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164C0CA-7EB3-5E4B-ABE7-410979697FED}" type="slidenum">
              <a:rPr lang="en-US"/>
              <a:pPr eaLnBrk="1" hangingPunct="1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9C0B4E-B408-CC4E-B955-761F66C8758E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96A35E-AC6E-0A4B-902F-B68A569C1FD0}" type="slidenum">
              <a:rPr lang="en-US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8C8CD5-80B8-E94D-AB17-BFBF1C2C74AE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F26057-F836-DA41-A99D-48B8D5ADABD3}" type="slidenum">
              <a:rPr lang="en-US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ADA234-6403-4645-B27D-0689F97C4EF4}" type="slidenum">
              <a:rPr lang="en-US"/>
              <a:pPr eaLnBrk="1" hangingPunct="1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82A745B-54DB-3648-BCE1-941448BF167D}" type="slidenum">
              <a:rPr lang="ar-SA"/>
              <a:pPr eaLnBrk="1" hangingPunct="1"/>
              <a:t>21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4C49E8-D2E9-DC4B-B2A4-7EEF5368FCA2}" type="slidenum">
              <a:rPr lang="en-US"/>
              <a:pPr eaLnBrk="1" hangingPunct="1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F04DF9-66D8-BB47-9205-7DEDF2C8B24D}" type="slidenum">
              <a:rPr lang="en-US"/>
              <a:pPr eaLnBrk="1" hangingPunct="1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B1CE9E-14A5-EF44-BB5B-041378CB05A0}" type="slidenum">
              <a:rPr lang="en-US"/>
              <a:pPr eaLnBrk="1" hangingPunct="1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743E59-998E-624A-BFD3-84327E73D60E}" type="slidenum">
              <a:rPr lang="en-US"/>
              <a:pPr eaLnBrk="1" hangingPunct="1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F78542-8F38-4248-8E6D-748587904D59}" type="slidenum">
              <a:rPr lang="ar-SA"/>
              <a:pPr eaLnBrk="1" hangingPunct="1"/>
              <a:t>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F5F3AC-CDD6-374A-9F5F-CFBB0F752EE8}" type="slidenum">
              <a:rPr lang="ar-SA"/>
              <a:pPr eaLnBrk="1" hangingPunct="1"/>
              <a:t>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067820-B468-3346-A7C3-B261F0F73F28}" type="slidenum">
              <a:rPr lang="en-US"/>
              <a:pPr eaLnBrk="1" hangingPunct="1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05DA2C5-76E2-794E-839F-72974864958B}" type="slidenum">
              <a:rPr lang="en-US"/>
              <a:pPr eaLnBrk="1" hangingPunct="1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2EEF88-825B-A042-A7DC-D5AA2761E5CF}" type="slidenum">
              <a:rPr lang="en-US"/>
              <a:pPr eaLnBrk="1" hangingPunct="1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036619-DC14-B142-BBFC-5D506E9FB5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40005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5800" y="6477000"/>
            <a:ext cx="73152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29600" y="6248400"/>
            <a:ext cx="762000" cy="381000"/>
          </a:xfrm>
        </p:spPr>
        <p:txBody>
          <a:bodyPr/>
          <a:lstStyle>
            <a:lvl1pPr>
              <a:defRPr/>
            </a:lvl1pPr>
          </a:lstStyle>
          <a:p>
            <a:fld id="{232B18D1-D437-6544-A384-A8C369125E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2D8FB4-A1A9-9C41-AB0D-0C94C4E5DC7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 </a:t>
            </a:r>
            <a:fld id="{C7412C4C-2568-224C-B096-8F8DE06245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 </a:t>
            </a:r>
            <a:fld id="{5D0D2004-B77A-F847-985F-94C9A127A6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 </a:t>
            </a:r>
            <a:fld id="{4A9A5D22-E72F-FA44-B8B5-DC1FBBAD17E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DC2657-9563-2F43-A46C-2C2EA12FC8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645FA3-A579-4E4B-9C69-027460A73E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097F53-1851-B14C-8A5B-89670C2B2C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645FA3-A579-4E4B-9C69-027460A73E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657600"/>
            <a:ext cx="6781800" cy="1136650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r" eaLnBrk="1" hangingPunct="1"/>
            <a:r>
              <a:rPr lang="en-US" sz="5400" b="1" dirty="0">
                <a:solidFill>
                  <a:srgbClr val="C00000"/>
                </a:solidFill>
              </a:rPr>
              <a:t>Introduction</a:t>
            </a:r>
            <a:r>
              <a:rPr lang="en-US" sz="5400" dirty="0" smtClean="0">
                <a:solidFill>
                  <a:srgbClr val="C00000"/>
                </a:solidFill>
                <a:latin typeface="Tahoma" charset="0"/>
                <a:cs typeface="Arial" charset="0"/>
              </a:rPr>
              <a:t> </a:t>
            </a:r>
            <a:endParaRPr lang="en-US" sz="5400" dirty="0">
              <a:solidFill>
                <a:srgbClr val="C00000"/>
              </a:solidFill>
              <a:latin typeface="Tahoma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252" y="6059269"/>
            <a:ext cx="2039341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CSC 111 </a:t>
            </a:r>
            <a:endParaRPr lang="en-US" sz="360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537448" cy="32004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Input</a:t>
            </a: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Five numbers =  </a:t>
            </a:r>
            <a:r>
              <a:rPr lang="en-US" sz="2000" dirty="0">
                <a:latin typeface="Tahoma" charset="0"/>
                <a:cs typeface="Arial" charset="0"/>
              </a:rPr>
              <a:t>x1, x2, x3, x4, x5</a:t>
            </a: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Output</a:t>
            </a:r>
          </a:p>
          <a:p>
            <a:pPr marL="365760" lvl="1" indent="0" algn="l" rtl="0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Sum = ?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Average = ?</a:t>
            </a:r>
            <a:endParaRPr lang="en-US" sz="2000" dirty="0">
              <a:latin typeface="Tahoma" charset="0"/>
              <a:cs typeface="Arial" charset="0"/>
            </a:endParaRP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Processing </a:t>
            </a: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(Input </a:t>
            </a: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>
                <a:latin typeface="Tahoma" charset="0"/>
                <a:cs typeface="Arial" charset="0"/>
              </a:rPr>
              <a:t>Sum = </a:t>
            </a:r>
            <a:r>
              <a:rPr lang="en-US" sz="2000" dirty="0" smtClean="0">
                <a:latin typeface="Tahoma" charset="0"/>
                <a:cs typeface="Arial" charset="0"/>
              </a:rPr>
              <a:t>x1+x2+x3+x4+x5 =10+20+30+40+50= 150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>
                <a:latin typeface="Tahoma" charset="0"/>
                <a:cs typeface="Arial" charset="0"/>
              </a:rPr>
              <a:t>Average = </a:t>
            </a:r>
            <a:r>
              <a:rPr lang="en-US" sz="2000" dirty="0" smtClean="0">
                <a:latin typeface="Tahoma" charset="0"/>
                <a:cs typeface="Arial" charset="0"/>
              </a:rPr>
              <a:t>Sum/5 = 150/5 = 30</a:t>
            </a: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915400" cy="609600"/>
          </a:xfrm>
          <a:noFill/>
        </p:spPr>
        <p:txBody>
          <a:bodyPr vert="horz" anchor="ctr">
            <a:normAutofit/>
          </a:bodyPr>
          <a:lstStyle/>
          <a:p>
            <a:r>
              <a:rPr lang="en-US" sz="3000" dirty="0">
                <a:solidFill>
                  <a:schemeClr val="accent3"/>
                </a:solidFill>
                <a:latin typeface="Tahoma" charset="0"/>
                <a:cs typeface="Arial" charset="0"/>
              </a:rPr>
              <a:t>Example 3 </a:t>
            </a:r>
            <a:r>
              <a:rPr lang="en-US" sz="3000" dirty="0" smtClean="0">
                <a:solidFill>
                  <a:schemeClr val="accent3"/>
                </a:solidFill>
                <a:latin typeface="Tahoma" charset="0"/>
                <a:cs typeface="Arial" charset="0"/>
              </a:rPr>
              <a:t>- Sum </a:t>
            </a:r>
            <a:r>
              <a:rPr lang="en-US" sz="3000" dirty="0">
                <a:solidFill>
                  <a:schemeClr val="accent3"/>
                </a:solidFill>
                <a:latin typeface="Tahoma" charset="0"/>
                <a:cs typeface="Arial" charset="0"/>
              </a:rPr>
              <a:t>and Average of 5 </a:t>
            </a:r>
            <a:r>
              <a:rPr lang="en-US" sz="3000" dirty="0" smtClean="0">
                <a:solidFill>
                  <a:schemeClr val="accent3"/>
                </a:solidFill>
                <a:latin typeface="Tahoma" charset="0"/>
                <a:cs typeface="Arial" charset="0"/>
              </a:rPr>
              <a:t>Numbers</a:t>
            </a:r>
            <a:endParaRPr lang="en-US" sz="3000" dirty="0">
              <a:solidFill>
                <a:schemeClr val="accent3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257800"/>
            <a:ext cx="868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the values of the input data are not given in the problem statement, they may be read from the user through the keyboard.</a:t>
            </a:r>
            <a:endParaRPr lang="en-US" dirty="0"/>
          </a:p>
        </p:txBody>
      </p:sp>
      <p:sp>
        <p:nvSpPr>
          <p:cNvPr id="1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52400" y="914400"/>
            <a:ext cx="8613648" cy="457200"/>
          </a:xfrm>
          <a:prstGeom prst="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lnSpc>
                <a:spcPct val="90000"/>
              </a:lnSpc>
              <a:buFont typeface="Wingdings 3"/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Calculate the sum and the average of the numbers 10, 20, 30, 40 and 50.</a:t>
            </a:r>
            <a:endParaRPr lang="en-US" sz="2000" dirty="0">
              <a:solidFill>
                <a:srgbClr val="0000FF"/>
              </a:solidFill>
              <a:latin typeface="Tahoma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86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3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2133600"/>
          </a:xfrm>
        </p:spPr>
        <p:txBody>
          <a:bodyPr>
            <a:normAutofit/>
          </a:bodyPr>
          <a:lstStyle/>
          <a:p>
            <a:pPr algn="just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Computers do not understand programs written in </a:t>
            </a:r>
            <a:r>
              <a:rPr lang="en-US" sz="2000" dirty="0" smtClean="0">
                <a:latin typeface="Tahoma" charset="0"/>
                <a:cs typeface="Arial" charset="0"/>
              </a:rPr>
              <a:t>high programming </a:t>
            </a:r>
            <a:r>
              <a:rPr lang="en-US" sz="2000" dirty="0">
                <a:latin typeface="Tahoma" charset="0"/>
                <a:cs typeface="Arial" charset="0"/>
              </a:rPr>
              <a:t>languages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(source code) </a:t>
            </a:r>
            <a:r>
              <a:rPr lang="en-US" sz="2000" dirty="0" smtClean="0">
                <a:latin typeface="Tahoma" charset="0"/>
                <a:cs typeface="Arial" charset="0"/>
              </a:rPr>
              <a:t>such </a:t>
            </a:r>
            <a:r>
              <a:rPr lang="en-US" sz="2000" dirty="0">
                <a:latin typeface="Tahoma" charset="0"/>
                <a:cs typeface="Arial" charset="0"/>
              </a:rPr>
              <a:t>as C++ and Java</a:t>
            </a:r>
          </a:p>
          <a:p>
            <a:pPr algn="just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Therefore, programs </a:t>
            </a:r>
            <a:r>
              <a:rPr lang="en-US" sz="2000" dirty="0">
                <a:latin typeface="Tahoma" charset="0"/>
                <a:cs typeface="Arial" charset="0"/>
              </a:rPr>
              <a:t>must </a:t>
            </a:r>
            <a:r>
              <a:rPr lang="en-US" sz="2000" dirty="0" smtClean="0">
                <a:latin typeface="Tahoma" charset="0"/>
                <a:cs typeface="Arial" charset="0"/>
              </a:rPr>
              <a:t>be </a:t>
            </a:r>
            <a:r>
              <a:rPr lang="en-US" sz="2000" dirty="0">
                <a:latin typeface="Tahoma" charset="0"/>
                <a:cs typeface="Arial" charset="0"/>
              </a:rPr>
              <a:t>converted into </a:t>
            </a: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machine code </a:t>
            </a:r>
            <a:r>
              <a:rPr lang="en-US" sz="2000" dirty="0">
                <a:latin typeface="Tahoma" charset="0"/>
                <a:cs typeface="Arial" charset="0"/>
              </a:rPr>
              <a:t>that the computer can </a:t>
            </a:r>
            <a:r>
              <a:rPr lang="en-US" sz="2000" dirty="0" smtClean="0">
                <a:latin typeface="Tahoma" charset="0"/>
                <a:cs typeface="Arial" charset="0"/>
              </a:rPr>
              <a:t>understand and execute</a:t>
            </a:r>
            <a:endParaRPr lang="en-US" sz="2000" dirty="0">
              <a:latin typeface="Tahoma" charset="0"/>
              <a:cs typeface="Arial" charset="0"/>
            </a:endParaRPr>
          </a:p>
          <a:p>
            <a:pPr algn="just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A </a:t>
            </a:r>
            <a:r>
              <a:rPr lang="en-US" sz="2000" dirty="0" smtClean="0">
                <a:latin typeface="Tahoma" charset="0"/>
                <a:cs typeface="Arial" charset="0"/>
              </a:rPr>
              <a:t>software </a:t>
            </a:r>
            <a:r>
              <a:rPr lang="en-US" sz="2000" dirty="0">
                <a:latin typeface="Tahoma" charset="0"/>
                <a:cs typeface="Arial" charset="0"/>
              </a:rPr>
              <a:t>that translates a </a:t>
            </a:r>
            <a:r>
              <a:rPr lang="en-US" sz="2000" dirty="0" smtClean="0">
                <a:latin typeface="Tahoma" charset="0"/>
                <a:cs typeface="Arial" charset="0"/>
              </a:rPr>
              <a:t>source code from a high-level programming </a:t>
            </a:r>
            <a:r>
              <a:rPr lang="en-US" sz="2000" dirty="0">
                <a:latin typeface="Tahoma" charset="0"/>
                <a:cs typeface="Arial" charset="0"/>
              </a:rPr>
              <a:t>language </a:t>
            </a:r>
            <a:r>
              <a:rPr lang="en-US" sz="2000" dirty="0" smtClean="0">
                <a:latin typeface="Tahoma" charset="0"/>
                <a:cs typeface="Arial" charset="0"/>
              </a:rPr>
              <a:t>into </a:t>
            </a:r>
            <a:r>
              <a:rPr lang="en-US" sz="2000" dirty="0">
                <a:latin typeface="Tahoma" charset="0"/>
                <a:cs typeface="Arial" charset="0"/>
              </a:rPr>
              <a:t>machine code is called a </a:t>
            </a: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compiler</a:t>
            </a:r>
          </a:p>
          <a:p>
            <a:pPr marL="0" indent="0" algn="just" rtl="0" eaLnBrk="1" hangingPunct="1">
              <a:lnSpc>
                <a:spcPct val="90000"/>
              </a:lnSpc>
              <a:buNone/>
            </a:pP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Program Compilation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333500" y="4495800"/>
            <a:ext cx="6477000" cy="1828800"/>
            <a:chOff x="990600" y="4495800"/>
            <a:chExt cx="6477000" cy="1828800"/>
          </a:xfrm>
        </p:grpSpPr>
        <p:sp>
          <p:nvSpPr>
            <p:cNvPr id="19" name="Rectangle 18"/>
            <p:cNvSpPr/>
            <p:nvPr/>
          </p:nvSpPr>
          <p:spPr>
            <a:xfrm>
              <a:off x="990600" y="5067300"/>
              <a:ext cx="1447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Source Code</a:t>
              </a: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19800" y="5067300"/>
              <a:ext cx="1447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Machine Code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24200" y="4495800"/>
              <a:ext cx="2209800" cy="1828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Compiler</a:t>
              </a:r>
              <a:endParaRPr lang="en-US" dirty="0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2362200" y="5181600"/>
              <a:ext cx="838200" cy="4572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5257800" y="5181600"/>
              <a:ext cx="838200" cy="4572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1329"/>
            <a:ext cx="8219256" cy="4323936"/>
          </a:xfrm>
        </p:spPr>
        <p:txBody>
          <a:bodyPr>
            <a:normAutofit fontScale="92500" lnSpcReduction="20000"/>
          </a:bodyPr>
          <a:lstStyle/>
          <a:p>
            <a:pPr algn="l" rtl="0">
              <a:buFont typeface="Arial" pitchFamily="34" charset="0"/>
              <a:buChar char="•"/>
              <a:defRPr/>
            </a:pPr>
            <a:r>
              <a:rPr lang="en-US" sz="2800" dirty="0"/>
              <a:t>Java is a programming language and computing platform first released by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 Microsystems </a:t>
            </a:r>
            <a:r>
              <a:rPr lang="en-US" sz="2800" dirty="0"/>
              <a:t>in 1995. </a:t>
            </a:r>
          </a:p>
          <a:p>
            <a:pPr algn="l" rtl="0">
              <a:buFont typeface="Arial" pitchFamily="34" charset="0"/>
              <a:buChar char="•"/>
              <a:defRPr/>
            </a:pPr>
            <a:endParaRPr lang="en-US" sz="2800" dirty="0"/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34" charset="-128"/>
              </a:rPr>
              <a:t>The language derives much of its syntax from C and C++ but has a simpler object model and fewer low-level facilities.</a:t>
            </a:r>
          </a:p>
          <a:p>
            <a:pPr algn="l" rtl="0">
              <a:buFont typeface="Arial" pitchFamily="34" charset="0"/>
              <a:buChar char="•"/>
              <a:defRPr/>
            </a:pPr>
            <a:endParaRPr lang="en-US" sz="2800" dirty="0"/>
          </a:p>
          <a:p>
            <a:pPr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34" charset="-128"/>
              </a:rPr>
              <a:t>The Java language is accompanied by a </a:t>
            </a:r>
            <a:r>
              <a:rPr lang="en-US" sz="2400" b="1" u="sng" dirty="0">
                <a:solidFill>
                  <a:srgbClr val="FF0000"/>
                </a:solidFill>
                <a:ea typeface="ＭＳ Ｐゴシック" pitchFamily="34" charset="-128"/>
              </a:rPr>
              <a:t>library</a:t>
            </a:r>
            <a:r>
              <a:rPr lang="en-US" sz="2400" b="1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of extra software that we can use when developing programs.</a:t>
            </a:r>
          </a:p>
          <a:p>
            <a:pPr lvl="1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34" charset="-128"/>
              </a:rPr>
              <a:t>The library provides the ability to create graphics, communicate over networks, and interact with databases.</a:t>
            </a:r>
          </a:p>
          <a:p>
            <a:pPr lvl="1" algn="l" rtl="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ea typeface="ＭＳ Ｐゴシック" pitchFamily="34" charset="-128"/>
              </a:rPr>
              <a:t>The set of supporting libraries is </a:t>
            </a:r>
            <a:r>
              <a:rPr lang="en-US" sz="2400" b="1" dirty="0">
                <a:solidFill>
                  <a:srgbClr val="FF0000"/>
                </a:solidFill>
                <a:ea typeface="ＭＳ Ｐゴシック" pitchFamily="34" charset="-128"/>
              </a:rPr>
              <a:t>huge</a:t>
            </a:r>
            <a:r>
              <a:rPr lang="en-US" sz="2000" dirty="0">
                <a:ea typeface="ＭＳ Ｐゴシック" pitchFamily="34" charset="-128"/>
              </a:rPr>
              <a:t>.</a:t>
            </a:r>
            <a:endParaRPr lang="en-US" sz="2400" dirty="0">
              <a:ea typeface="ＭＳ Ｐゴシック" pitchFamily="34" charset="-128"/>
            </a:endParaRPr>
          </a:p>
          <a:p>
            <a:pPr algn="l" rtl="0">
              <a:buFont typeface="Arial" pitchFamily="34" charset="0"/>
              <a:buChar char="•"/>
              <a:defRPr/>
            </a:pPr>
            <a:endParaRPr lang="en-US" sz="2800" dirty="0"/>
          </a:p>
          <a:p>
            <a:pPr algn="l" rtl="0"/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rtl="0"/>
            <a:r>
              <a:rPr lang="en-US" sz="4000" dirty="0" smtClean="0">
                <a:solidFill>
                  <a:srgbClr val="FF0000"/>
                </a:solidFill>
              </a:rPr>
              <a:t>4.1 </a:t>
            </a:r>
            <a:r>
              <a:rPr lang="en-US" altLang="en-US" sz="4000" dirty="0" smtClean="0">
                <a:solidFill>
                  <a:srgbClr val="FF0000"/>
                </a:solidFill>
              </a:rPr>
              <a:t>What </a:t>
            </a:r>
            <a:r>
              <a:rPr lang="en-US" altLang="en-US" sz="4000" dirty="0">
                <a:solidFill>
                  <a:srgbClr val="FF0000"/>
                </a:solidFill>
              </a:rPr>
              <a:t>is Java</a:t>
            </a:r>
            <a:r>
              <a:rPr lang="ar-SA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>
                <a:solidFill>
                  <a:srgbClr val="FF0000"/>
                </a:solidFill>
              </a:rPr>
              <a:t>?</a:t>
            </a:r>
            <a:endParaRPr lang="ar-SA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ts val="0"/>
              </a:spcBef>
              <a:defRPr/>
            </a:pPr>
            <a:r>
              <a:rPr lang="en-GB" sz="2400" i="1" dirty="0">
                <a:solidFill>
                  <a:srgbClr val="FF0000"/>
                </a:solidFill>
              </a:rPr>
              <a:t>Applications</a:t>
            </a:r>
            <a:r>
              <a:rPr lang="en-GB" sz="2400" dirty="0"/>
              <a:t> – standalone Java programs</a:t>
            </a:r>
          </a:p>
          <a:p>
            <a:pPr algn="l" rtl="0">
              <a:spcBef>
                <a:spcPts val="0"/>
              </a:spcBef>
              <a:defRPr/>
            </a:pPr>
            <a:endParaRPr lang="en-GB" sz="2400" dirty="0"/>
          </a:p>
          <a:p>
            <a:pPr algn="l" rtl="0">
              <a:spcBef>
                <a:spcPts val="0"/>
              </a:spcBef>
              <a:defRPr/>
            </a:pPr>
            <a:r>
              <a:rPr lang="en-GB" sz="2400" i="1" dirty="0">
                <a:solidFill>
                  <a:srgbClr val="FF0000"/>
                </a:solidFill>
              </a:rPr>
              <a:t>Applets</a:t>
            </a:r>
            <a:r>
              <a:rPr lang="en-GB" sz="2400" i="1" dirty="0"/>
              <a:t> </a:t>
            </a:r>
            <a:r>
              <a:rPr lang="en-GB" sz="2400" dirty="0"/>
              <a:t>– Java programs that run inside web browsers</a:t>
            </a:r>
            <a:endParaRPr lang="en-US" sz="2400" i="1" dirty="0"/>
          </a:p>
          <a:p>
            <a:pPr algn="ctr" rtl="0">
              <a:spcBef>
                <a:spcPts val="0"/>
              </a:spcBef>
              <a:defRPr/>
            </a:pPr>
            <a:endParaRPr lang="ar-SA" sz="2400" dirty="0"/>
          </a:p>
          <a:p>
            <a:pPr algn="l" rtl="0">
              <a:spcBef>
                <a:spcPts val="0"/>
              </a:spcBef>
              <a:defRPr/>
            </a:pPr>
            <a:r>
              <a:rPr lang="en-US" sz="2800" dirty="0">
                <a:ea typeface="ＭＳ Ｐゴシック" pitchFamily="34" charset="-128"/>
              </a:rPr>
              <a:t>Java is the first programming language to </a:t>
            </a:r>
            <a:r>
              <a:rPr lang="en-US" sz="2800" u="sng" dirty="0">
                <a:ea typeface="ＭＳ Ｐゴシック" pitchFamily="34" charset="-128"/>
              </a:rPr>
              <a:t>deliberately embrace</a:t>
            </a:r>
          </a:p>
          <a:p>
            <a:pPr algn="l" rtl="0">
              <a:spcBef>
                <a:spcPts val="0"/>
              </a:spcBef>
              <a:defRPr/>
            </a:pPr>
            <a:r>
              <a:rPr lang="en-US" sz="2800" dirty="0">
                <a:ea typeface="ＭＳ Ｐゴシック" pitchFamily="34" charset="-128"/>
              </a:rPr>
              <a:t> the concept of writing programs that</a:t>
            </a:r>
          </a:p>
          <a:p>
            <a:pPr algn="l" rtl="0">
              <a:spcBef>
                <a:spcPts val="0"/>
              </a:spcBef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can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be executed on the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Web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.</a:t>
            </a:r>
          </a:p>
          <a:p>
            <a:pPr algn="l" rtl="0"/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4.2 Java </a:t>
            </a:r>
            <a:r>
              <a:rPr lang="en-GB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 and applets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3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>
            <a:normAutofit/>
          </a:bodyPr>
          <a:lstStyle/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The compiler </a:t>
            </a:r>
            <a:r>
              <a:rPr lang="en-US" sz="2000" dirty="0">
                <a:latin typeface="Tahoma" charset="0"/>
                <a:cs typeface="Arial" charset="0"/>
              </a:rPr>
              <a:t>is a software </a:t>
            </a:r>
            <a:r>
              <a:rPr lang="en-US" sz="2000" dirty="0" smtClean="0">
                <a:latin typeface="Tahoma" charset="0"/>
                <a:cs typeface="Arial" charset="0"/>
              </a:rPr>
              <a:t>that checks </a:t>
            </a:r>
            <a:r>
              <a:rPr lang="en-US" sz="2000" dirty="0">
                <a:latin typeface="Tahoma" charset="0"/>
                <a:cs typeface="Arial" charset="0"/>
              </a:rPr>
              <a:t>the correctness of the source code according to the language </a:t>
            </a:r>
            <a:r>
              <a:rPr lang="en-US" sz="2000" dirty="0" smtClean="0">
                <a:latin typeface="Tahoma" charset="0"/>
                <a:cs typeface="Arial" charset="0"/>
              </a:rPr>
              <a:t>rules.</a:t>
            </a:r>
          </a:p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If the compiler produces an error, this is called a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syntax error</a:t>
            </a:r>
            <a:r>
              <a:rPr lang="en-US" sz="2000" dirty="0" smtClean="0">
                <a:solidFill>
                  <a:schemeClr val="tx2"/>
                </a:solidFill>
                <a:latin typeface="Tahoma" charset="0"/>
                <a:cs typeface="Arial" charset="0"/>
              </a:rPr>
              <a:t>. </a:t>
            </a:r>
          </a:p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Translates </a:t>
            </a:r>
            <a:r>
              <a:rPr lang="en-US" sz="2000" dirty="0">
                <a:latin typeface="Tahoma" charset="0"/>
                <a:cs typeface="Arial" charset="0"/>
              </a:rPr>
              <a:t>the source code into a machine code if no errors were found</a:t>
            </a:r>
            <a:r>
              <a:rPr lang="en-US" sz="2000" dirty="0" smtClean="0">
                <a:latin typeface="Tahoma" charset="0"/>
                <a:cs typeface="Arial" charset="0"/>
              </a:rPr>
              <a:t>.</a:t>
            </a:r>
          </a:p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Machine code depends on the computer hardware: we say that the compiled version is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platform-dependent</a:t>
            </a:r>
            <a:r>
              <a:rPr lang="en-US" sz="2000" dirty="0" smtClean="0">
                <a:solidFill>
                  <a:schemeClr val="tx2"/>
                </a:solidFill>
                <a:latin typeface="Tahoma" charset="0"/>
                <a:cs typeface="Arial" charset="0"/>
              </a:rPr>
              <a:t>.</a:t>
            </a:r>
          </a:p>
          <a:p>
            <a:pPr lvl="1" algn="l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For example, a program compiled on a machine that works under the Windows operating system, cannot run on another machine that works under the MAC operating system.</a:t>
            </a:r>
            <a:r>
              <a:rPr lang="en-US" sz="14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 </a:t>
            </a:r>
          </a:p>
          <a:p>
            <a:pPr lvl="1" algn="l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In this case, the program should be re-compiled under the MAC operating system.</a:t>
            </a:r>
            <a:r>
              <a:rPr lang="en-US" sz="2000" dirty="0" smtClean="0">
                <a:solidFill>
                  <a:schemeClr val="tx2"/>
                </a:solidFill>
                <a:latin typeface="Tahoma" charset="0"/>
                <a:cs typeface="Arial" charset="0"/>
              </a:rPr>
              <a:t> </a:t>
            </a:r>
            <a:endParaRPr lang="en-US" sz="2000" dirty="0">
              <a:solidFill>
                <a:schemeClr val="tx2"/>
              </a:solidFill>
              <a:latin typeface="Tahoma" charset="0"/>
              <a:cs typeface="Arial" charset="0"/>
            </a:endParaRPr>
          </a:p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However,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Java is characterized by being platform-independent</a:t>
            </a:r>
            <a:r>
              <a:rPr lang="en-US" sz="2000" dirty="0" smtClean="0">
                <a:latin typeface="Tahoma" charset="0"/>
                <a:cs typeface="Arial" charset="0"/>
              </a:rPr>
              <a:t>. In other words, a Java program that is compiled under the Windows OS can run under the MAC OS without being re-compiled.</a:t>
            </a: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14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 Program Compilation (</a:t>
            </a:r>
            <a:r>
              <a:rPr lang="en-US" sz="4000" dirty="0" err="1" smtClean="0">
                <a:solidFill>
                  <a:schemeClr val="accent2"/>
                </a:solidFill>
                <a:latin typeface="Tahoma" charset="0"/>
                <a:cs typeface="Arial" charset="0"/>
              </a:rPr>
              <a:t>cnt’d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6400800"/>
            <a:ext cx="441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 to figure in Slide 13 -16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</p:spPr>
        <p:txBody>
          <a:bodyPr vert="horz" anchor="ctr"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Program Compilation (</a:t>
            </a:r>
            <a:r>
              <a:rPr lang="en-US" sz="4000" dirty="0" err="1" smtClean="0">
                <a:solidFill>
                  <a:schemeClr val="accent2"/>
                </a:solidFill>
                <a:latin typeface="Tahoma" charset="0"/>
                <a:cs typeface="Arial" charset="0"/>
              </a:rPr>
              <a:t>cnt’d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257800" cy="256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4495800"/>
            <a:ext cx="426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Platform-Dependent Compilation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1524000"/>
          </a:xfrm>
        </p:spPr>
        <p:txBody>
          <a:bodyPr>
            <a:normAutofit/>
          </a:bodyPr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charset="0"/>
                <a:cs typeface="Arial" charset="0"/>
              </a:rPr>
              <a:t>The Java compiler </a:t>
            </a:r>
            <a:r>
              <a:rPr lang="en-US" sz="2000" dirty="0" smtClean="0">
                <a:latin typeface="Tahoma" charset="0"/>
                <a:cs typeface="Arial" charset="0"/>
              </a:rPr>
              <a:t>translates the source code (with extension “.java”) into a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bytecode </a:t>
            </a:r>
            <a:r>
              <a:rPr lang="en-US" sz="2000" dirty="0" smtClean="0">
                <a:latin typeface="Tahoma" charset="0"/>
                <a:cs typeface="Arial" charset="0"/>
              </a:rPr>
              <a:t>(with extension “.class”) rather than machine code.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charset="0"/>
                <a:cs typeface="Arial" charset="0"/>
              </a:rPr>
              <a:t>Then, a bytecode </a:t>
            </a:r>
            <a:r>
              <a:rPr lang="en-US" sz="2000" dirty="0">
                <a:latin typeface="Tahoma" charset="0"/>
                <a:cs typeface="Arial" charset="0"/>
              </a:rPr>
              <a:t>is converted into machine code using a </a:t>
            </a: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Java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Interpreter</a:t>
            </a:r>
            <a:r>
              <a:rPr lang="en-US" sz="2000" dirty="0" smtClean="0">
                <a:latin typeface="Tahoma" charset="0"/>
                <a:cs typeface="Arial" charset="0"/>
              </a:rPr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 vert="horz" anchor="ctr">
            <a:noAutofit/>
          </a:bodyPr>
          <a:lstStyle/>
          <a:p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4.1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Java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Programs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Compilation (</a:t>
            </a:r>
            <a:r>
              <a:rPr lang="en-US" sz="4000" b="0" dirty="0" err="1" smtClean="0">
                <a:solidFill>
                  <a:schemeClr val="accent2"/>
                </a:solidFill>
                <a:latin typeface="Tahoma" charset="0"/>
                <a:cs typeface="Arial" charset="0"/>
              </a:rPr>
              <a:t>cnt’d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3048000"/>
            <a:ext cx="8458200" cy="2057400"/>
            <a:chOff x="457200" y="4495800"/>
            <a:chExt cx="8458200" cy="2057400"/>
          </a:xfrm>
        </p:grpSpPr>
        <p:pic>
          <p:nvPicPr>
            <p:cNvPr id="23559" name="Picture 9" descr="Figure showing MyProgram.java, compiler, MyProgram.class, Java VM, and My Program running on a computer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868863"/>
              <a:ext cx="8458200" cy="145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0" name="Text Box 10"/>
            <p:cNvSpPr txBox="1">
              <a:spLocks noChangeArrowheads="1"/>
            </p:cNvSpPr>
            <p:nvPr/>
          </p:nvSpPr>
          <p:spPr bwMode="auto">
            <a:xfrm>
              <a:off x="609600" y="4510088"/>
              <a:ext cx="1612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chemeClr val="tx2"/>
                  </a:solidFill>
                </a:rPr>
                <a:t>Source Code</a:t>
              </a:r>
            </a:p>
          </p:txBody>
        </p:sp>
        <p:sp>
          <p:nvSpPr>
            <p:cNvPr id="23561" name="Text Box 11"/>
            <p:cNvSpPr txBox="1">
              <a:spLocks noChangeArrowheads="1"/>
            </p:cNvSpPr>
            <p:nvPr/>
          </p:nvSpPr>
          <p:spPr bwMode="auto">
            <a:xfrm>
              <a:off x="4467225" y="4495800"/>
              <a:ext cx="12477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tx2"/>
                  </a:solidFill>
                </a:rPr>
                <a:t>Bytecode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286000" y="6183868"/>
              <a:ext cx="45339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Java VM or JVM = Java Virtual Machine</a:t>
              </a:r>
              <a:endParaRPr lang="en-US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10600" cy="76200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The same bytecode is run on any </a:t>
            </a:r>
            <a:r>
              <a:rPr lang="en-US" sz="2000" dirty="0">
                <a:latin typeface="Tahoma" charset="0"/>
                <a:cs typeface="Arial" charset="0"/>
              </a:rPr>
              <a:t>computer </a:t>
            </a:r>
            <a:r>
              <a:rPr lang="en-US" sz="2000" dirty="0" smtClean="0">
                <a:latin typeface="Tahoma" charset="0"/>
                <a:cs typeface="Arial" charset="0"/>
              </a:rPr>
              <a:t>installed with </a:t>
            </a:r>
            <a:r>
              <a:rPr lang="en-US" sz="2000" dirty="0">
                <a:latin typeface="Tahoma" charset="0"/>
                <a:cs typeface="Arial" charset="0"/>
              </a:rPr>
              <a:t>a Java </a:t>
            </a:r>
            <a:r>
              <a:rPr lang="en-US" sz="2000" dirty="0" smtClean="0">
                <a:latin typeface="Tahoma" charset="0"/>
                <a:cs typeface="Arial" charset="0"/>
              </a:rPr>
              <a:t>Interpreter.</a:t>
            </a:r>
            <a:endParaRPr lang="en-US" sz="2000" dirty="0">
              <a:latin typeface="Tahoma" charset="0"/>
              <a:cs typeface="Arial" charset="0"/>
            </a:endParaRPr>
          </a:p>
          <a:p>
            <a:pPr marL="0" indent="0" algn="just" eaLnBrk="1" hangingPunct="1">
              <a:buNone/>
            </a:pP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914400"/>
          </a:xfrm>
        </p:spPr>
        <p:txBody>
          <a:bodyPr vert="horz" anchor="ctr">
            <a:no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4.1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Java </a:t>
            </a:r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Programs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Compilation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24583" name="Group 4"/>
          <p:cNvGrpSpPr>
            <a:grpSpLocks/>
          </p:cNvGrpSpPr>
          <p:nvPr/>
        </p:nvGrpSpPr>
        <p:grpSpPr bwMode="auto">
          <a:xfrm>
            <a:off x="723900" y="2576513"/>
            <a:ext cx="7696200" cy="3367087"/>
            <a:chOff x="528" y="1392"/>
            <a:chExt cx="4848" cy="2121"/>
          </a:xfrm>
        </p:grpSpPr>
        <p:pic>
          <p:nvPicPr>
            <p:cNvPr id="24584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4848" cy="21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85" name="Text Box 6"/>
            <p:cNvSpPr txBox="1">
              <a:spLocks noChangeArrowheads="1"/>
            </p:cNvSpPr>
            <p:nvPr/>
          </p:nvSpPr>
          <p:spPr bwMode="auto">
            <a:xfrm>
              <a:off x="576" y="2889"/>
              <a:ext cx="886" cy="23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ja-JP" altLang="en-US">
                  <a:latin typeface="Comic Sans MS" charset="0"/>
                </a:rPr>
                <a:t>“</a:t>
              </a:r>
              <a:r>
                <a:rPr lang="en-US">
                  <a:latin typeface="Comic Sans MS" charset="0"/>
                </a:rPr>
                <a:t>Hello.java</a:t>
              </a:r>
              <a:r>
                <a:rPr lang="ja-JP" altLang="en-US">
                  <a:latin typeface="Comic Sans MS" charset="0"/>
                </a:rPr>
                <a:t>”</a:t>
              </a:r>
              <a:endParaRPr lang="en-US">
                <a:latin typeface="Comic Sans MS" charset="0"/>
              </a:endParaRPr>
            </a:p>
          </p:txBody>
        </p:sp>
        <p:sp>
          <p:nvSpPr>
            <p:cNvPr id="24586" name="Text Box 7"/>
            <p:cNvSpPr txBox="1">
              <a:spLocks noChangeArrowheads="1"/>
            </p:cNvSpPr>
            <p:nvPr/>
          </p:nvSpPr>
          <p:spPr bwMode="auto">
            <a:xfrm>
              <a:off x="2304" y="2889"/>
              <a:ext cx="937" cy="231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ja-JP" altLang="en-US">
                  <a:latin typeface="Comic Sans MS" charset="0"/>
                </a:rPr>
                <a:t>“</a:t>
              </a:r>
              <a:r>
                <a:rPr lang="en-US">
                  <a:latin typeface="Comic Sans MS" charset="0"/>
                </a:rPr>
                <a:t>Hello.class</a:t>
              </a:r>
              <a:r>
                <a:rPr lang="ja-JP" altLang="en-US">
                  <a:latin typeface="Comic Sans MS" charset="0"/>
                </a:rPr>
                <a:t>”</a:t>
              </a:r>
              <a:endParaRPr lang="en-US">
                <a:latin typeface="Comic Sans MS" charset="0"/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4" descr="Figure showing source code, compiler, and Java VM's for Win32, Solaris OS/Linux, and Mac 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68450"/>
            <a:ext cx="48768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4038600"/>
            <a:ext cx="2667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JVM = Java Virtual Machine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 vert="horz" anchor="ctr">
            <a:noAutofit/>
          </a:bodyPr>
          <a:lstStyle/>
          <a:p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4.1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Java 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Programs </a:t>
            </a:r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Compilation (</a:t>
            </a:r>
            <a:r>
              <a:rPr lang="en-US" sz="4000" b="0" dirty="0" err="1" smtClean="0">
                <a:solidFill>
                  <a:schemeClr val="accent2"/>
                </a:solidFill>
                <a:latin typeface="Tahoma" charset="0"/>
                <a:cs typeface="Arial" charset="0"/>
              </a:rPr>
              <a:t>cnt’d</a:t>
            </a:r>
            <a:r>
              <a:rPr lang="en-US" sz="4000" b="0" dirty="0">
                <a:solidFill>
                  <a:schemeClr val="accent2"/>
                </a:solidFill>
                <a:latin typeface="Tahoma" charset="0"/>
                <a:cs typeface="Arial" charset="0"/>
              </a:rPr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5410200" cy="641350"/>
          </a:xfrm>
        </p:spPr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ar-SA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Hello world JAVA program</a:t>
            </a:r>
            <a:endParaRPr lang="en-US" sz="3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Text Placeholder 5"/>
          <p:cNvSpPr>
            <a:spLocks noGrp="1"/>
          </p:cNvSpPr>
          <p:nvPr>
            <p:ph type="body" idx="2"/>
          </p:nvPr>
        </p:nvSpPr>
        <p:spPr>
          <a:xfrm>
            <a:off x="381000" y="1752600"/>
            <a:ext cx="7391400" cy="4144963"/>
          </a:xfrm>
        </p:spPr>
        <p:txBody>
          <a:bodyPr>
            <a:normAutofit lnSpcReduction="10000"/>
          </a:bodyPr>
          <a:lstStyle/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kumimoji="1" lang="en-US" alt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import section</a:t>
            </a: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kumimoji="1" lang="en-US" alt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MyFirstprogram </a:t>
            </a: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kumimoji="1" lang="en-US" alt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  </a:t>
            </a:r>
            <a:endParaRPr kumimoji="1" lang="en-US" alt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main method</a:t>
            </a:r>
            <a:endParaRPr kumimoji="1" lang="en-US" alt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public static void</a:t>
            </a:r>
            <a:r>
              <a:rPr kumimoji="1" lang="en-US" alt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main( String</a:t>
            </a:r>
            <a:r>
              <a:rPr kumimoji="1" lang="en-US" alt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args</a:t>
            </a: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[] ){</a:t>
            </a: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		</a:t>
            </a: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				</a:t>
            </a: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System.out.println(“Hello World”);</a:t>
            </a: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kumimoji="1" lang="en-US" alt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alt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end main</a:t>
            </a:r>
            <a:endParaRPr kumimoji="1" lang="en-US" alt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5F5F5F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kumimoji="1" lang="en-US" altLang="en-US" sz="20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indent="-457200" algn="l" defTabSz="863600" rtl="0" eaLnBrk="1" hangingPunct="1">
              <a:tabLst>
                <a:tab pos="342900" algn="l"/>
                <a:tab pos="685800" algn="l"/>
                <a:tab pos="1143000" algn="l"/>
              </a:tabLst>
            </a:pPr>
            <a:r>
              <a:rPr kumimoji="1" lang="en-US" altLang="en-US" sz="2000" b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1" lang="en-US" altLang="en-US" sz="20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en-US" sz="2000" b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end class</a:t>
            </a:r>
            <a:endParaRPr lang="en-US" altLang="en-US" sz="200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049B7-A28A-4A46-8973-FBEA9F5827EB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990600"/>
            <a:ext cx="8153400" cy="5486400"/>
          </a:xfrm>
          <a:prstGeom prst="foldedCorner">
            <a:avLst>
              <a:gd name="adj" fmla="val 2755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Tahoma" charset="0"/>
                <a:cs typeface="Arial" charset="0"/>
              </a:rPr>
              <a:t>1. Computer Organization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Program Solving Cycle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Tahoma" charset="0"/>
                <a:cs typeface="Arial" charset="0"/>
              </a:rPr>
              <a:t>3. Program Components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dirty="0">
                <a:latin typeface="Tahoma" charset="0"/>
                <a:cs typeface="Arial" charset="0"/>
              </a:rPr>
              <a:t>	</a:t>
            </a:r>
            <a:r>
              <a:rPr lang="en-US" dirty="0" smtClean="0">
                <a:latin typeface="Tahoma" charset="0"/>
                <a:cs typeface="Arial" charset="0"/>
              </a:rPr>
              <a:t>- </a:t>
            </a:r>
            <a:r>
              <a:rPr lang="en-US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Examples</a:t>
            </a: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Tahoma" charset="0"/>
                <a:cs typeface="Arial" charset="0"/>
              </a:rPr>
              <a:t>4. Program Compilation</a:t>
            </a:r>
          </a:p>
          <a:p>
            <a:pPr marL="320040" lvl="1" indent="0" algn="l" rtl="0">
              <a:lnSpc>
                <a:spcPct val="90000"/>
              </a:lnSpc>
              <a:buNone/>
            </a:pPr>
            <a:r>
              <a:rPr lang="en-US" sz="3200" dirty="0" smtClean="0">
                <a:latin typeface="Tahoma" charset="0"/>
                <a:cs typeface="Arial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4.1 Java Program Compilation</a:t>
            </a:r>
          </a:p>
          <a:p>
            <a:pPr marL="320040" lvl="1" indent="0" algn="l" rtl="0">
              <a:lnSpc>
                <a:spcPct val="90000"/>
              </a:lnSpc>
              <a:buNone/>
            </a:pPr>
            <a:r>
              <a:rPr lang="en-US" sz="3200" dirty="0">
                <a:solidFill>
                  <a:srgbClr val="0070C0"/>
                </a:solidFill>
                <a:latin typeface="Tahoma" charset="0"/>
                <a:cs typeface="Arial" charset="0"/>
              </a:rPr>
              <a:t>	</a:t>
            </a:r>
            <a:r>
              <a:rPr lang="en-US" sz="32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4.2 Java Virtual Machine (JVM)</a:t>
            </a:r>
            <a:endParaRPr lang="en-US" sz="3200" dirty="0">
              <a:solidFill>
                <a:srgbClr val="0070C0"/>
              </a:solidFill>
              <a:latin typeface="Tahoma" charset="0"/>
              <a:cs typeface="Arial" charset="0"/>
            </a:endParaRPr>
          </a:p>
          <a:p>
            <a:pPr marL="0" indent="0" algn="l" rtl="0" eaLnBrk="1" hangingPunct="1">
              <a:lnSpc>
                <a:spcPct val="90000"/>
              </a:lnSpc>
              <a:buNone/>
            </a:pPr>
            <a:r>
              <a:rPr lang="en-US" dirty="0" smtClean="0">
                <a:latin typeface="Tahoma" charset="0"/>
                <a:cs typeface="Arial" charset="0"/>
              </a:rPr>
              <a:t>5. Program Testing &amp; Debugging</a:t>
            </a:r>
            <a:endParaRPr lang="en-US" dirty="0">
              <a:latin typeface="Tahoma" charset="0"/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dirty="0">
              <a:latin typeface="Tahoma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FA3-A579-4E4B-9C69-027460A73EB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9592" y="280446"/>
            <a:ext cx="7776864" cy="610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8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Saving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 Java program : </a:t>
            </a:r>
            <a:endParaRPr lang="en-US" sz="2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8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A file having a name same as the class name should be used to save the program. The extension of this file is ”</a:t>
            </a:r>
            <a:r>
              <a:rPr lang="en-US" sz="2400" dirty="0">
                <a:solidFill>
                  <a:schemeClr val="tx2"/>
                </a:solidFill>
              </a:rPr>
              <a:t>.java</a:t>
            </a:r>
            <a:r>
              <a:rPr lang="en-US" sz="2400" dirty="0"/>
              <a:t>”.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kumimoji="1"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“MyFirstprogram.java</a:t>
            </a:r>
            <a:r>
              <a:rPr lang="en-US" sz="2400" dirty="0" smtClean="0"/>
              <a:t>”.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 Java program : </a:t>
            </a:r>
            <a:r>
              <a:rPr lang="en-US" sz="2400" dirty="0"/>
              <a:t>Call the Java compiler </a:t>
            </a:r>
            <a:r>
              <a:rPr lang="en-US" sz="2400" dirty="0" err="1" smtClean="0">
                <a:solidFill>
                  <a:srgbClr val="FF9933"/>
                </a:solidFill>
              </a:rPr>
              <a:t>javac</a:t>
            </a:r>
            <a:r>
              <a:rPr lang="en-US" sz="2400" dirty="0" smtClean="0">
                <a:solidFill>
                  <a:srgbClr val="FF9933"/>
                </a:solidFill>
              </a:rPr>
              <a:t> 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4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The Java compiler generates a file called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2"/>
                </a:solidFill>
              </a:rPr>
              <a:t>	 ” </a:t>
            </a:r>
            <a:r>
              <a:rPr kumimoji="1" lang="en-US" sz="2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MyFirstprogram.class</a:t>
            </a:r>
            <a:r>
              <a:rPr kumimoji="1"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”  </a:t>
            </a:r>
            <a:r>
              <a:rPr lang="en-US" sz="2400" dirty="0"/>
              <a:t>(the bytecode).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Running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/>
              <a:t>a Java program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/>
              <a:t>Call the Java Virtual Machine </a:t>
            </a:r>
            <a:r>
              <a:rPr lang="en-US" sz="2400" dirty="0">
                <a:solidFill>
                  <a:srgbClr val="FF9933"/>
                </a:solidFill>
              </a:rPr>
              <a:t>java</a:t>
            </a:r>
            <a:r>
              <a:rPr lang="en-US" sz="2400" dirty="0"/>
              <a:t>:</a:t>
            </a: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solidFill>
                  <a:srgbClr val="FF9933"/>
                </a:solidFill>
              </a:rPr>
              <a:t>java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kumimoji="1"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MyFirstprogram.class</a:t>
            </a:r>
            <a:endParaRPr kumimoji="1" lang="en-US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kumimoji="1" lang="en-US" sz="2000" b="1" i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kumimoji="1" lang="en-US" sz="2000" b="1" i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3" fontAlgn="auto">
              <a:lnSpc>
                <a:spcPct val="80000"/>
              </a:lnSpc>
              <a:spcAft>
                <a:spcPts val="0"/>
              </a:spcAft>
              <a:buFont typeface="Arial" charset="0"/>
              <a:buChar char="•"/>
              <a:defRPr/>
            </a:pPr>
            <a:endParaRPr lang="en-US" sz="2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2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537448" cy="4495800"/>
          </a:xfrm>
        </p:spPr>
        <p:txBody>
          <a:bodyPr>
            <a:normAutofit/>
          </a:bodyPr>
          <a:lstStyle/>
          <a:p>
            <a:pPr algn="just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Java Virtual Machine (JVM):</a:t>
            </a:r>
            <a:r>
              <a:rPr lang="en-US" sz="2000" dirty="0">
                <a:latin typeface="Tahoma" charset="0"/>
                <a:cs typeface="Arial" charset="0"/>
              </a:rPr>
              <a:t> A hypothetical computer developed to make Java programs machine independent</a:t>
            </a:r>
            <a:r>
              <a:rPr lang="ar-SA" sz="2000" dirty="0">
                <a:latin typeface="Tahoma" charset="0"/>
                <a:cs typeface="Times New Roman" charset="0"/>
              </a:rPr>
              <a:t> </a:t>
            </a:r>
            <a:r>
              <a:rPr lang="en-US" sz="2000" dirty="0" smtClean="0">
                <a:latin typeface="Tahoma" charset="0"/>
                <a:cs typeface="Times New Roman" charset="0"/>
              </a:rPr>
              <a:t>(i.e. </a:t>
            </a:r>
            <a:r>
              <a:rPr lang="en-US" sz="2000" dirty="0">
                <a:latin typeface="Tahoma" charset="0"/>
                <a:cs typeface="Times New Roman" charset="0"/>
              </a:rPr>
              <a:t>run on  many different types of computer </a:t>
            </a:r>
            <a:r>
              <a:rPr lang="en-US" sz="2000" dirty="0" smtClean="0">
                <a:latin typeface="Tahoma" charset="0"/>
                <a:cs typeface="Times New Roman" charset="0"/>
              </a:rPr>
              <a:t>platforms).</a:t>
            </a:r>
          </a:p>
          <a:p>
            <a:pPr algn="just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Times New Roman" charset="0"/>
              </a:rPr>
              <a:t>A JVM consists of the following components:</a:t>
            </a:r>
          </a:p>
          <a:p>
            <a:pPr lvl="1" algn="just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Times New Roman" charset="0"/>
              </a:rPr>
              <a:t>The class loader: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Times New Roman" charset="0"/>
              </a:rPr>
              <a:t>stores the bytecodes into the computer memory</a:t>
            </a:r>
            <a:endParaRPr lang="en-US" sz="2000" dirty="0" smtClean="0">
              <a:solidFill>
                <a:srgbClr val="0000FF"/>
              </a:solidFill>
              <a:latin typeface="Tahoma" charset="0"/>
              <a:cs typeface="Times New Roman" charset="0"/>
            </a:endParaRPr>
          </a:p>
          <a:p>
            <a:pPr lvl="1" algn="just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Times New Roman" charset="0"/>
              </a:rPr>
              <a:t>Bytecode verifier: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Times New Roman" charset="0"/>
              </a:rPr>
              <a:t>ensures that the bytecodes do not violate security requirements</a:t>
            </a:r>
            <a:endParaRPr lang="en-US" sz="2000" dirty="0" smtClean="0">
              <a:solidFill>
                <a:srgbClr val="0000FF"/>
              </a:solidFill>
              <a:latin typeface="Tahoma" charset="0"/>
              <a:cs typeface="Times New Roman" charset="0"/>
            </a:endParaRPr>
          </a:p>
          <a:p>
            <a:pPr lvl="1" algn="just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Times New Roman" charset="0"/>
              </a:rPr>
              <a:t>Bytecode interpreter: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Times New Roman" charset="0"/>
              </a:rPr>
              <a:t>translates the bytecode into machine language</a:t>
            </a:r>
            <a:endParaRPr lang="en-US" sz="2000" dirty="0">
              <a:solidFill>
                <a:srgbClr val="0000FF"/>
              </a:solidFill>
              <a:latin typeface="Tahoma" charset="0"/>
              <a:cs typeface="Times New Roman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153400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4.2 Java Virtual Machine (JVM)</a:t>
            </a:r>
            <a:endParaRPr lang="en-US" sz="4000" b="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6324600"/>
            <a:ext cx="381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 to figure in Slide 18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3657600"/>
          </a:xfrm>
          <a:noFill/>
        </p:spPr>
        <p:txBody>
          <a:bodyPr>
            <a:normAutofit lnSpcReduction="10000"/>
          </a:bodyPr>
          <a:lstStyle/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Testing</a:t>
            </a:r>
          </a:p>
          <a:p>
            <a:pPr lvl="1" algn="l" rtl="0" eaLnBrk="1" hangingPunct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charset="0"/>
                <a:cs typeface="Arial" charset="0"/>
              </a:rPr>
              <a:t>After program compilation, the programmer needs to make sure that the </a:t>
            </a:r>
            <a:r>
              <a:rPr lang="en-US" sz="2000" dirty="0">
                <a:latin typeface="Tahoma" charset="0"/>
                <a:cs typeface="Arial" charset="0"/>
              </a:rPr>
              <a:t>output of the program </a:t>
            </a:r>
            <a:r>
              <a:rPr lang="en-US" sz="2000" dirty="0" smtClean="0">
                <a:latin typeface="Tahoma" charset="0"/>
                <a:cs typeface="Arial" charset="0"/>
              </a:rPr>
              <a:t>matches the expected results.</a:t>
            </a:r>
            <a:endParaRPr lang="en-US" sz="2000" dirty="0">
              <a:latin typeface="Tahoma" charset="0"/>
              <a:cs typeface="Arial" charset="0"/>
            </a:endParaRPr>
          </a:p>
          <a:p>
            <a:pPr lvl="1" algn="l" rtl="0" eaLnBrk="1" hangingPunct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5050"/>
                </a:solidFill>
                <a:latin typeface="Tahoma" charset="0"/>
                <a:cs typeface="Arial" charset="0"/>
              </a:rPr>
              <a:t>Two </a:t>
            </a:r>
            <a:r>
              <a:rPr lang="en-US" sz="2000" dirty="0">
                <a:solidFill>
                  <a:srgbClr val="FF5050"/>
                </a:solidFill>
                <a:latin typeface="Tahoma" charset="0"/>
                <a:cs typeface="Arial" charset="0"/>
              </a:rPr>
              <a:t>types of </a:t>
            </a:r>
            <a:r>
              <a:rPr lang="en-US" sz="2000" dirty="0" smtClean="0">
                <a:solidFill>
                  <a:srgbClr val="FF5050"/>
                </a:solidFill>
                <a:latin typeface="Tahoma" charset="0"/>
                <a:cs typeface="Arial" charset="0"/>
              </a:rPr>
              <a:t>errors may be encountered</a:t>
            </a:r>
            <a:endParaRPr lang="en-US" sz="2000" dirty="0">
              <a:solidFill>
                <a:srgbClr val="FF5050"/>
              </a:solidFill>
              <a:latin typeface="Tahoma" charset="0"/>
              <a:cs typeface="Arial" charset="0"/>
            </a:endParaRPr>
          </a:p>
          <a:p>
            <a:pPr lvl="2" algn="l" rtl="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Logical Errors: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 The program </a:t>
            </a:r>
            <a:r>
              <a:rPr lang="en-US" sz="2000" u="sng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runs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but provides wrong output.</a:t>
            </a:r>
          </a:p>
          <a:p>
            <a:pPr lvl="2" algn="l" rtl="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Runtime errors: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 The program </a:t>
            </a:r>
            <a:r>
              <a:rPr lang="en-US" sz="2000" u="sng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stops </a:t>
            </a:r>
            <a:r>
              <a:rPr lang="en-US" sz="2000" u="sng" dirty="0">
                <a:solidFill>
                  <a:srgbClr val="0070C0"/>
                </a:solidFill>
                <a:latin typeface="Tahoma" charset="0"/>
                <a:cs typeface="Arial" charset="0"/>
              </a:rPr>
              <a:t>running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suddenly. This happens  when the program asks the OS to execute a non-accepted statement (such as division 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by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zero). </a:t>
            </a:r>
            <a:endParaRPr lang="en-US" sz="2000" dirty="0">
              <a:solidFill>
                <a:srgbClr val="0070C0"/>
              </a:solidFill>
              <a:latin typeface="Tahoma" charset="0"/>
              <a:cs typeface="Arial" charset="0"/>
            </a:endParaRPr>
          </a:p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Debugging</a:t>
            </a:r>
          </a:p>
          <a:p>
            <a:pPr lvl="1" algn="l" rtl="0" eaLnBrk="1" hangingPunct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Tahoma" charset="0"/>
                <a:cs typeface="Arial" charset="0"/>
              </a:rPr>
              <a:t>When an error is encountered, it should be found, understood, and corrected.</a:t>
            </a: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914400"/>
          </a:xfrm>
        </p:spPr>
        <p:txBody>
          <a:bodyPr vert="horz" anchor="ctr">
            <a:normAutofit fontScale="90000"/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5. </a:t>
            </a:r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Program Testing and Debugging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5334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Computer Organization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51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905000"/>
          </a:xfrm>
        </p:spPr>
        <p:txBody>
          <a:bodyPr>
            <a:normAutofit/>
          </a:bodyPr>
          <a:lstStyle/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A computer consists of:</a:t>
            </a:r>
            <a:endParaRPr lang="en-US" sz="2000" dirty="0">
              <a:solidFill>
                <a:srgbClr val="FF0000"/>
              </a:solidFill>
              <a:latin typeface="Tahoma" charset="0"/>
              <a:cs typeface="Arial" charset="0"/>
            </a:endParaRPr>
          </a:p>
          <a:p>
            <a:pPr lvl="1" algn="l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Hardware:</a:t>
            </a:r>
            <a:r>
              <a:rPr lang="en-US" sz="2000" dirty="0" smtClean="0">
                <a:solidFill>
                  <a:schemeClr val="tx2"/>
                </a:solidFill>
                <a:latin typeface="Tahoma" charset="0"/>
                <a:cs typeface="Arial" charset="0"/>
              </a:rPr>
              <a:t> </a:t>
            </a:r>
            <a:r>
              <a:rPr lang="en-US" sz="2000" dirty="0" smtClean="0">
                <a:latin typeface="Tahoma" charset="0"/>
                <a:cs typeface="Arial" charset="0"/>
              </a:rPr>
              <a:t>Physical </a:t>
            </a:r>
            <a:r>
              <a:rPr lang="en-US" sz="2000" dirty="0">
                <a:latin typeface="Tahoma" charset="0"/>
                <a:cs typeface="Arial" charset="0"/>
              </a:rPr>
              <a:t>devices of computer system</a:t>
            </a:r>
          </a:p>
          <a:p>
            <a:pPr lvl="1" algn="l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Software:</a:t>
            </a:r>
            <a:r>
              <a:rPr lang="en-US" sz="2000" dirty="0">
                <a:solidFill>
                  <a:schemeClr val="tx2"/>
                </a:solidFill>
                <a:latin typeface="Tahoma" charset="0"/>
                <a:cs typeface="Arial" charset="0"/>
              </a:rPr>
              <a:t> </a:t>
            </a:r>
            <a:r>
              <a:rPr lang="en-US" sz="2000" dirty="0">
                <a:latin typeface="Tahoma" charset="0"/>
                <a:cs typeface="Arial" charset="0"/>
              </a:rPr>
              <a:t>Programs that run on </a:t>
            </a:r>
            <a:r>
              <a:rPr lang="en-US" sz="2000" dirty="0" smtClean="0">
                <a:latin typeface="Tahoma" charset="0"/>
                <a:cs typeface="Arial" charset="0"/>
              </a:rPr>
              <a:t>computers</a:t>
            </a:r>
          </a:p>
          <a:p>
            <a:pPr lvl="2" algn="l" rtl="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7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A program is a set of instructions written in a high programming language (such as C/C++ or Java) to do a specific task.</a:t>
            </a:r>
            <a:endParaRPr lang="en-US" sz="1700" dirty="0">
              <a:solidFill>
                <a:srgbClr val="0070C0"/>
              </a:solidFill>
              <a:latin typeface="Tahoma" charset="0"/>
              <a:cs typeface="Arial" charset="0"/>
            </a:endParaRPr>
          </a:p>
        </p:txBody>
      </p:sp>
      <p:graphicFrame>
        <p:nvGraphicFramePr>
          <p:cNvPr id="512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82512538"/>
              </p:ext>
            </p:extLst>
          </p:nvPr>
        </p:nvGraphicFramePr>
        <p:xfrm>
          <a:off x="1295400" y="3429000"/>
          <a:ext cx="6515100" cy="295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r:id="rId4" imgW="5037247" imgH="2281123" progId="">
                  <p:embed/>
                </p:oleObj>
              </mc:Choice>
              <mc:Fallback>
                <p:oleObj r:id="rId4" imgW="5037247" imgH="2281123" progId="">
                  <p:embed/>
                  <p:pic>
                    <p:nvPicPr>
                      <p:cNvPr id="0" name="Picture 6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429000"/>
                        <a:ext cx="6515100" cy="295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B18D1-D437-6544-A384-A8C369125EB4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15400" cy="3886200"/>
          </a:xfrm>
        </p:spPr>
        <p:txBody>
          <a:bodyPr>
            <a:normAutofit/>
          </a:bodyPr>
          <a:lstStyle/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The main components of a computer system are:</a:t>
            </a:r>
            <a:endParaRPr lang="en-US" sz="2000" dirty="0">
              <a:solidFill>
                <a:srgbClr val="FF0000"/>
              </a:solidFill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1.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Input</a:t>
            </a:r>
            <a:r>
              <a:rPr lang="en-US" sz="2000" dirty="0" smtClean="0">
                <a:solidFill>
                  <a:schemeClr val="tx2"/>
                </a:solidFill>
                <a:latin typeface="Tahoma" charset="0"/>
                <a:cs typeface="Arial" charset="0"/>
              </a:rPr>
              <a:t> </a:t>
            </a:r>
            <a:r>
              <a:rPr lang="en-US" sz="2000" dirty="0">
                <a:latin typeface="Tahoma" charset="0"/>
                <a:cs typeface="Arial" charset="0"/>
              </a:rPr>
              <a:t>unit </a:t>
            </a:r>
            <a:r>
              <a:rPr lang="en-US" sz="2000" dirty="0" smtClean="0">
                <a:latin typeface="Tahoma" charset="0"/>
                <a:cs typeface="Arial" charset="0"/>
              </a:rPr>
              <a:t>(mouse</a:t>
            </a:r>
            <a:r>
              <a:rPr lang="en-US" sz="2000" dirty="0">
                <a:latin typeface="Tahoma" charset="0"/>
                <a:cs typeface="Arial" charset="0"/>
              </a:rPr>
              <a:t>, keyboard)</a:t>
            </a:r>
          </a:p>
          <a:p>
            <a:pPr marL="365760" lvl="1" indent="0" algn="l" rtl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2.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Output </a:t>
            </a:r>
            <a:r>
              <a:rPr lang="en-US" sz="2000" dirty="0">
                <a:latin typeface="Tahoma" charset="0"/>
                <a:cs typeface="Arial" charset="0"/>
              </a:rPr>
              <a:t>unit </a:t>
            </a:r>
            <a:r>
              <a:rPr lang="en-US" sz="2000" dirty="0" smtClean="0">
                <a:latin typeface="Tahoma" charset="0"/>
                <a:cs typeface="Arial" charset="0"/>
              </a:rPr>
              <a:t>(printer</a:t>
            </a:r>
            <a:r>
              <a:rPr lang="en-US" sz="2000" dirty="0">
                <a:latin typeface="Tahoma" charset="0"/>
                <a:cs typeface="Arial" charset="0"/>
              </a:rPr>
              <a:t>, monitor, audio speakers)</a:t>
            </a:r>
          </a:p>
          <a:p>
            <a:pPr marL="365760" lvl="1" indent="0" algn="l" rtl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3.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Memory </a:t>
            </a:r>
            <a:r>
              <a:rPr lang="en-US" sz="2000" dirty="0">
                <a:latin typeface="Tahoma" charset="0"/>
                <a:cs typeface="Arial" charset="0"/>
              </a:rPr>
              <a:t>unit </a:t>
            </a:r>
            <a:r>
              <a:rPr lang="en-US" sz="2000" dirty="0" smtClean="0">
                <a:latin typeface="Tahoma" charset="0"/>
                <a:cs typeface="Arial" charset="0"/>
              </a:rPr>
              <a:t>(retains input data, calculated data </a:t>
            </a:r>
            <a:r>
              <a:rPr lang="en-US" sz="2000" dirty="0">
                <a:latin typeface="Tahoma" charset="0"/>
                <a:cs typeface="Arial" charset="0"/>
              </a:rPr>
              <a:t>and </a:t>
            </a:r>
            <a:r>
              <a:rPr lang="en-US" sz="2000" dirty="0" smtClean="0">
                <a:latin typeface="Tahoma" charset="0"/>
                <a:cs typeface="Arial" charset="0"/>
              </a:rPr>
              <a:t>instructions)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4.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Central </a:t>
            </a: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processing unit (CPU) </a:t>
            </a:r>
            <a:r>
              <a:rPr lang="en-US" sz="2000" dirty="0">
                <a:latin typeface="Tahoma" charset="0"/>
                <a:cs typeface="Arial" charset="0"/>
              </a:rPr>
              <a:t>which consists of:</a:t>
            </a:r>
          </a:p>
          <a:p>
            <a:pPr marL="685800" lvl="2" indent="0" algn="l" rtl="0" eaLnBrk="1" hangingPunct="1">
              <a:buNone/>
            </a:pPr>
            <a:r>
              <a:rPr lang="en-US" sz="2000" dirty="0" smtClean="0">
                <a:solidFill>
                  <a:srgbClr val="FF5050"/>
                </a:solidFill>
                <a:latin typeface="Tahoma" charset="0"/>
                <a:cs typeface="Arial" charset="0"/>
              </a:rPr>
              <a:t>4.1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Control 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unit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(supervises the operation 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of other devices)</a:t>
            </a:r>
          </a:p>
          <a:p>
            <a:pPr marL="685800" lvl="2" indent="0" algn="l" rtl="0" eaLnBrk="1" hangingPunct="1">
              <a:buNone/>
            </a:pPr>
            <a:r>
              <a:rPr lang="en-US" sz="2000" dirty="0" smtClean="0">
                <a:solidFill>
                  <a:srgbClr val="FF5050"/>
                </a:solidFill>
                <a:latin typeface="Tahoma" charset="0"/>
                <a:cs typeface="Arial" charset="0"/>
              </a:rPr>
              <a:t>4.2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Arithmetic 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and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Logic 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unit (ALU) 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(performs 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calculations)</a:t>
            </a:r>
          </a:p>
          <a:p>
            <a:pPr marL="365760" lvl="1" indent="0" algn="l" rtl="0" eaLnBrk="1" hangingPunct="1"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5.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Secondary </a:t>
            </a: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storage </a:t>
            </a:r>
            <a:r>
              <a:rPr lang="en-US" sz="2000" dirty="0" smtClean="0">
                <a:latin typeface="Tahoma" charset="0"/>
                <a:cs typeface="Arial" charset="0"/>
              </a:rPr>
              <a:t>(hard </a:t>
            </a:r>
            <a:r>
              <a:rPr lang="en-US" sz="2000" dirty="0">
                <a:latin typeface="Tahoma" charset="0"/>
                <a:cs typeface="Arial" charset="0"/>
              </a:rPr>
              <a:t>drives, floppy drives)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Computer Organization (</a:t>
            </a:r>
            <a:r>
              <a:rPr lang="en-US" sz="4000" dirty="0" err="1" smtClean="0">
                <a:solidFill>
                  <a:schemeClr val="accent2"/>
                </a:solidFill>
                <a:latin typeface="Tahoma" charset="0"/>
                <a:cs typeface="Arial" charset="0"/>
              </a:rPr>
              <a:t>cnt’d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86800" cy="4648200"/>
          </a:xfrm>
        </p:spPr>
        <p:txBody>
          <a:bodyPr>
            <a:noAutofit/>
          </a:bodyPr>
          <a:lstStyle/>
          <a:p>
            <a:pPr algn="just" rtl="0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5050"/>
                </a:solidFill>
                <a:latin typeface="Tahoma" charset="0"/>
                <a:cs typeface="Arial" charset="0"/>
              </a:rPr>
              <a:t>Solving a program goes through the following main steps:</a:t>
            </a: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1.</a:t>
            </a:r>
            <a:r>
              <a:rPr lang="en-US" sz="2000" dirty="0" smtClean="0">
                <a:latin typeface="Tahoma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Analysis</a:t>
            </a:r>
            <a:r>
              <a:rPr lang="en-US" sz="2000" dirty="0" smtClean="0">
                <a:latin typeface="Tahoma" charset="0"/>
                <a:cs typeface="Arial" charset="0"/>
              </a:rPr>
              <a:t>: </a:t>
            </a:r>
            <a:r>
              <a:rPr lang="en-US" sz="2000" dirty="0">
                <a:latin typeface="Tahoma" charset="0"/>
                <a:cs typeface="Arial" charset="0"/>
              </a:rPr>
              <a:t>Outline </a:t>
            </a:r>
            <a:r>
              <a:rPr lang="en-US" sz="2000" dirty="0" smtClean="0">
                <a:latin typeface="Tahoma" charset="0"/>
                <a:cs typeface="Arial" charset="0"/>
              </a:rPr>
              <a:t>the solution </a:t>
            </a:r>
            <a:r>
              <a:rPr lang="en-US" sz="2000" dirty="0">
                <a:latin typeface="Tahoma" charset="0"/>
                <a:cs typeface="Arial" charset="0"/>
              </a:rPr>
              <a:t>requirements </a:t>
            </a:r>
            <a:endParaRPr lang="en-US" sz="2000" dirty="0" smtClean="0">
              <a:latin typeface="Tahoma" charset="0"/>
              <a:cs typeface="Arial" charset="0"/>
            </a:endParaRP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2.</a:t>
            </a:r>
            <a:r>
              <a:rPr lang="en-US" sz="2000" dirty="0" smtClean="0">
                <a:latin typeface="Tahoma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Design</a:t>
            </a:r>
            <a:r>
              <a:rPr lang="en-US" sz="2000" dirty="0" smtClean="0">
                <a:latin typeface="Tahoma" charset="0"/>
                <a:cs typeface="Arial" charset="0"/>
              </a:rPr>
              <a:t> an appropriate algorithm or a flowchart.</a:t>
            </a: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3. Code</a:t>
            </a:r>
            <a:r>
              <a:rPr lang="en-US" sz="2000" dirty="0" smtClean="0">
                <a:latin typeface="Tahoma" charset="0"/>
                <a:cs typeface="Arial" charset="0"/>
              </a:rPr>
              <a:t> </a:t>
            </a:r>
            <a:r>
              <a:rPr lang="en-US" sz="2000" dirty="0">
                <a:latin typeface="Tahoma" charset="0"/>
                <a:cs typeface="Arial" charset="0"/>
              </a:rPr>
              <a:t>the </a:t>
            </a:r>
            <a:r>
              <a:rPr lang="en-US" sz="2000" dirty="0" smtClean="0">
                <a:latin typeface="Tahoma" charset="0"/>
                <a:cs typeface="Arial" charset="0"/>
              </a:rPr>
              <a:t>solution </a:t>
            </a:r>
            <a:r>
              <a:rPr lang="en-US" sz="2000" dirty="0">
                <a:latin typeface="Tahoma" charset="0"/>
                <a:cs typeface="Arial" charset="0"/>
              </a:rPr>
              <a:t>in a </a:t>
            </a:r>
            <a:r>
              <a:rPr lang="en-US" sz="2000" dirty="0" smtClean="0">
                <a:latin typeface="Tahoma" charset="0"/>
                <a:cs typeface="Arial" charset="0"/>
              </a:rPr>
              <a:t>high programming </a:t>
            </a:r>
            <a:r>
              <a:rPr lang="en-US" sz="2000" dirty="0">
                <a:latin typeface="Tahoma" charset="0"/>
                <a:cs typeface="Arial" charset="0"/>
              </a:rPr>
              <a:t>language </a:t>
            </a:r>
            <a:r>
              <a:rPr lang="en-US" sz="2000" dirty="0" smtClean="0">
                <a:latin typeface="Tahoma" charset="0"/>
                <a:cs typeface="Arial" charset="0"/>
              </a:rPr>
              <a:t>(such as Java</a:t>
            </a:r>
            <a:r>
              <a:rPr lang="en-US" sz="2000" dirty="0">
                <a:latin typeface="Tahoma" charset="0"/>
                <a:cs typeface="Arial" charset="0"/>
              </a:rPr>
              <a:t>) </a:t>
            </a:r>
            <a:endParaRPr lang="en-US" sz="2000" dirty="0" smtClean="0">
              <a:latin typeface="Tahoma" charset="0"/>
              <a:cs typeface="Arial" charset="0"/>
            </a:endParaRP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4. Compile </a:t>
            </a:r>
            <a:r>
              <a:rPr lang="en-US" sz="2000" dirty="0" smtClean="0">
                <a:latin typeface="Tahoma" charset="0"/>
                <a:cs typeface="Arial" charset="0"/>
              </a:rPr>
              <a:t>the code into machine language. Verify </a:t>
            </a:r>
            <a:r>
              <a:rPr lang="en-US" sz="2000" dirty="0">
                <a:latin typeface="Tahoma" charset="0"/>
                <a:cs typeface="Arial" charset="0"/>
              </a:rPr>
              <a:t>that the </a:t>
            </a:r>
            <a:r>
              <a:rPr lang="en-US" sz="2000" dirty="0" smtClean="0">
                <a:latin typeface="Tahoma" charset="0"/>
                <a:cs typeface="Arial" charset="0"/>
              </a:rPr>
              <a:t>program works:</a:t>
            </a: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>
                <a:latin typeface="Tahoma" charset="0"/>
                <a:cs typeface="Arial" charset="0"/>
              </a:rPr>
              <a:t>	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4.1 If there is an error, correct it by going to step 3.</a:t>
            </a: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	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4.2 If there is no error, proceed to step 5.</a:t>
            </a:r>
            <a:endParaRPr lang="en-US" sz="2000" dirty="0">
              <a:solidFill>
                <a:srgbClr val="0070C0"/>
              </a:solidFill>
              <a:latin typeface="Tahoma" charset="0"/>
              <a:cs typeface="Arial" charset="0"/>
            </a:endParaRP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5. Run </a:t>
            </a:r>
            <a:r>
              <a:rPr lang="en-US" sz="2000" dirty="0" smtClean="0">
                <a:latin typeface="Tahoma" charset="0"/>
                <a:cs typeface="Arial" charset="0"/>
              </a:rPr>
              <a:t>the program. Verify the results:</a:t>
            </a: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>
                <a:latin typeface="Tahoma" charset="0"/>
                <a:cs typeface="Arial" charset="0"/>
              </a:rPr>
              <a:t>	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5.1 If the output does not give the required results, go to step 1.</a:t>
            </a:r>
          </a:p>
          <a:p>
            <a:pPr marL="0" indent="0" algn="just" rtl="0" eaLnBrk="1" hangingPunct="1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	5.2 If the output matches the required result, you are done. </a:t>
            </a:r>
          </a:p>
          <a:p>
            <a:pPr marL="0" indent="0" algn="just" rtl="0" eaLnBrk="1" hangingPunct="1">
              <a:spcBef>
                <a:spcPts val="600"/>
              </a:spcBef>
              <a:buNone/>
            </a:pP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68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Program</a:t>
            </a:r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 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Solving Cycle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0" y="6311774"/>
            <a:ext cx="381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 to figure in Slide 6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Fig01-0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136024" y="1792899"/>
            <a:ext cx="4871951" cy="3902439"/>
          </a:xfrm>
          <a:ln w="38100">
            <a:solidFill>
              <a:schemeClr val="accent5">
                <a:lumMod val="75000"/>
              </a:schemeClr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2. Program Solving Cycle (</a:t>
            </a:r>
            <a:r>
              <a:rPr lang="en-US" sz="4000" dirty="0" err="1" smtClean="0">
                <a:solidFill>
                  <a:schemeClr val="accent2"/>
                </a:solidFill>
                <a:latin typeface="Tahoma" charset="0"/>
                <a:cs typeface="Arial" charset="0"/>
              </a:rPr>
              <a:t>cnt’d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562600" y="3962400"/>
            <a:ext cx="2438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Syntax Error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867400" y="4800600"/>
            <a:ext cx="3048000" cy="914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Logical or Run-time Error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686800" cy="2667000"/>
          </a:xfrm>
          <a:noFill/>
        </p:spPr>
        <p:txBody>
          <a:bodyPr>
            <a:normAutofit/>
          </a:bodyPr>
          <a:lstStyle/>
          <a:p>
            <a:pPr algn="l" rtl="0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A program consists of the following:</a:t>
            </a:r>
            <a:endParaRPr lang="en-US" sz="2000" dirty="0">
              <a:solidFill>
                <a:srgbClr val="FF0000"/>
              </a:solidFill>
              <a:latin typeface="Tahoma" charset="0"/>
              <a:cs typeface="Arial" charset="0"/>
            </a:endParaRPr>
          </a:p>
          <a:p>
            <a:pPr lvl="1" algn="l" rtl="0" eaLnBrk="1" hangingPunct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Input:</a:t>
            </a:r>
            <a:r>
              <a:rPr lang="en-US" sz="2000" dirty="0" smtClean="0">
                <a:solidFill>
                  <a:srgbClr val="0070C0"/>
                </a:solidFill>
                <a:latin typeface="Tahoma" charset="0"/>
                <a:cs typeface="Arial" charset="0"/>
              </a:rPr>
              <a:t> </a:t>
            </a:r>
            <a:r>
              <a:rPr lang="en-US" sz="2000" dirty="0">
                <a:latin typeface="Tahoma" charset="0"/>
                <a:cs typeface="Arial" charset="0"/>
              </a:rPr>
              <a:t>Data </a:t>
            </a:r>
            <a:r>
              <a:rPr lang="en-US" sz="2000" dirty="0" smtClean="0">
                <a:latin typeface="Tahoma" charset="0"/>
                <a:cs typeface="Arial" charset="0"/>
              </a:rPr>
              <a:t>to begin with to solve the program. </a:t>
            </a:r>
            <a:endParaRPr lang="en-US" sz="2000" dirty="0">
              <a:latin typeface="Tahoma" charset="0"/>
              <a:cs typeface="Arial" charset="0"/>
            </a:endParaRPr>
          </a:p>
          <a:p>
            <a:pPr lvl="1" algn="l" rtl="0" eaLnBrk="1" hangingPunct="1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FF"/>
                </a:solidFill>
                <a:latin typeface="Tahoma" charset="0"/>
                <a:cs typeface="Arial" charset="0"/>
              </a:rPr>
              <a:t>Output:</a:t>
            </a:r>
            <a:r>
              <a:rPr lang="en-US" sz="2000" dirty="0">
                <a:solidFill>
                  <a:srgbClr val="0070C0"/>
                </a:solidFill>
                <a:latin typeface="Tahoma" charset="0"/>
                <a:cs typeface="Arial" charset="0"/>
              </a:rPr>
              <a:t> </a:t>
            </a:r>
            <a:r>
              <a:rPr lang="en-US" sz="2000" dirty="0">
                <a:latin typeface="Tahoma" charset="0"/>
                <a:cs typeface="Arial" charset="0"/>
              </a:rPr>
              <a:t>The </a:t>
            </a:r>
            <a:r>
              <a:rPr lang="en-US" sz="2000" dirty="0" smtClean="0">
                <a:latin typeface="Tahoma" charset="0"/>
                <a:cs typeface="Arial" charset="0"/>
              </a:rPr>
              <a:t>target of the problem. This is the expected </a:t>
            </a:r>
            <a:r>
              <a:rPr lang="en-US" sz="2000" dirty="0">
                <a:latin typeface="Tahoma" charset="0"/>
                <a:cs typeface="Arial" charset="0"/>
              </a:rPr>
              <a:t>result.</a:t>
            </a:r>
          </a:p>
          <a:p>
            <a:pPr lvl="2" algn="l" rtl="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  <a:cs typeface="Arial" charset="0"/>
              </a:rPr>
              <a:t>Nouns </a:t>
            </a:r>
            <a:r>
              <a:rPr 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  <a:cs typeface="Arial" charset="0"/>
              </a:rPr>
              <a:t>in the problem statement 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  <a:cs typeface="Arial" charset="0"/>
              </a:rPr>
              <a:t>suggest input and output data.</a:t>
            </a:r>
            <a:endParaRPr lang="en-US" sz="2000" i="1" dirty="0">
              <a:solidFill>
                <a:schemeClr val="tx2">
                  <a:lumMod val="60000"/>
                  <a:lumOff val="40000"/>
                </a:schemeClr>
              </a:solidFill>
              <a:latin typeface="Tahoma" charset="0"/>
              <a:cs typeface="Arial" charset="0"/>
            </a:endParaRPr>
          </a:p>
          <a:p>
            <a:pPr lvl="1" algn="l" rtl="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Processing: </a:t>
            </a:r>
            <a:r>
              <a:rPr lang="en-US" sz="2000" dirty="0" smtClean="0">
                <a:latin typeface="Tahoma" charset="0"/>
                <a:cs typeface="Arial" charset="0"/>
              </a:rPr>
              <a:t>This is the set of instructions that drive from the input to the output. </a:t>
            </a:r>
            <a:endParaRPr lang="en-US" sz="2000" dirty="0">
              <a:latin typeface="Tahoma" charset="0"/>
              <a:cs typeface="Arial" charset="0"/>
            </a:endParaRPr>
          </a:p>
          <a:p>
            <a:pPr lvl="2" algn="l" rtl="0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  <a:cs typeface="Arial" charset="0"/>
              </a:rPr>
              <a:t>Verbs in the problem suggest the processing </a:t>
            </a:r>
            <a:r>
              <a:rPr lang="en-US" sz="20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  <a:cs typeface="Arial" charset="0"/>
              </a:rPr>
              <a:t>steps.</a:t>
            </a:r>
          </a:p>
          <a:p>
            <a:pPr algn="l" rtl="0" eaLnBrk="1" hangingPunct="1"/>
            <a:endParaRPr lang="en-US" sz="2000" dirty="0">
              <a:solidFill>
                <a:srgbClr val="0070C0"/>
              </a:solidFill>
              <a:latin typeface="Tahoma" charset="0"/>
              <a:cs typeface="Arial" charset="0"/>
            </a:endParaRPr>
          </a:p>
          <a:p>
            <a:pPr algn="l" rtl="0" eaLnBrk="1" hangingPunct="1"/>
            <a:endParaRPr lang="en-US" sz="2000" dirty="0">
              <a:solidFill>
                <a:srgbClr val="0070C0"/>
              </a:solidFill>
              <a:latin typeface="Tahoma" charset="0"/>
              <a:cs typeface="Arial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8547100" cy="762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3. Program Components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33500" y="4495800"/>
            <a:ext cx="6477000" cy="1828800"/>
            <a:chOff x="990600" y="4495800"/>
            <a:chExt cx="6477000" cy="1828800"/>
          </a:xfrm>
        </p:grpSpPr>
        <p:sp>
          <p:nvSpPr>
            <p:cNvPr id="3" name="Rectangle 2"/>
            <p:cNvSpPr/>
            <p:nvPr/>
          </p:nvSpPr>
          <p:spPr>
            <a:xfrm>
              <a:off x="990600" y="5067300"/>
              <a:ext cx="1447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 Data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19800" y="5067300"/>
              <a:ext cx="14478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 Data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124200" y="4495800"/>
              <a:ext cx="2209800" cy="1828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Processing</a:t>
              </a:r>
              <a:endParaRPr lang="en-US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362200" y="5181600"/>
              <a:ext cx="838200" cy="4572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5257800" y="5181600"/>
              <a:ext cx="838200" cy="457200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35052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Input</a:t>
            </a:r>
            <a:r>
              <a:rPr lang="en-US" sz="2000" dirty="0" smtClean="0">
                <a:latin typeface="Tahoma" charset="0"/>
                <a:cs typeface="Arial" charset="0"/>
              </a:rPr>
              <a:t> 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Width = 5 cm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Length = 3 cm</a:t>
            </a:r>
            <a:endParaRPr lang="en-US" sz="2000" dirty="0">
              <a:latin typeface="Tahoma" charset="0"/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Output</a:t>
            </a:r>
          </a:p>
          <a:p>
            <a:pPr marL="365760" lvl="1" indent="0" algn="l" rtl="0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Area = ?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Perimeter = ?</a:t>
            </a:r>
            <a:endParaRPr lang="en-US" sz="2000" dirty="0">
              <a:latin typeface="Tahoma" charset="0"/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Processing (Input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>
                <a:latin typeface="Tahoma" charset="0"/>
                <a:cs typeface="Arial" charset="0"/>
              </a:rPr>
              <a:t>Area = length*width </a:t>
            </a:r>
            <a:r>
              <a:rPr lang="en-US" sz="2000" dirty="0" smtClean="0">
                <a:latin typeface="Tahoma" charset="0"/>
                <a:cs typeface="Arial" charset="0"/>
              </a:rPr>
              <a:t>= 5 * 3 = 15 cm</a:t>
            </a:r>
            <a:r>
              <a:rPr lang="en-US" sz="2000" baseline="30000" dirty="0" smtClean="0">
                <a:latin typeface="Tahoma" charset="0"/>
                <a:cs typeface="Arial" charset="0"/>
              </a:rPr>
              <a:t>2</a:t>
            </a:r>
            <a:r>
              <a:rPr lang="en-US" sz="2000" dirty="0" smtClean="0">
                <a:latin typeface="Tahoma" charset="0"/>
                <a:cs typeface="Arial" charset="0"/>
              </a:rPr>
              <a:t> 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>
                <a:latin typeface="Tahoma" charset="0"/>
                <a:cs typeface="Arial" charset="0"/>
              </a:rPr>
              <a:t>Perimeter = 2*( length + width</a:t>
            </a:r>
            <a:r>
              <a:rPr lang="en-US" sz="2000" dirty="0" smtClean="0">
                <a:latin typeface="Tahoma" charset="0"/>
                <a:cs typeface="Arial" charset="0"/>
              </a:rPr>
              <a:t>) = 2*(3 + 5) = 16 cm</a:t>
            </a: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762000"/>
          </a:xfrm>
          <a:noFill/>
        </p:spPr>
        <p:txBody>
          <a:bodyPr vert="horz" anchor="ctr">
            <a:normAutofit fontScale="90000"/>
          </a:bodyPr>
          <a:lstStyle/>
          <a:p>
            <a:r>
              <a:rPr lang="en-US" sz="3000" dirty="0">
                <a:solidFill>
                  <a:schemeClr val="accent3"/>
                </a:solidFill>
                <a:latin typeface="Tahoma" charset="0"/>
                <a:cs typeface="Arial" charset="0"/>
              </a:rPr>
              <a:t>Example 1 </a:t>
            </a:r>
            <a:r>
              <a:rPr lang="en-US" sz="3000" dirty="0" smtClean="0">
                <a:solidFill>
                  <a:schemeClr val="accent3"/>
                </a:solidFill>
                <a:latin typeface="Tahoma" charset="0"/>
                <a:cs typeface="Arial" charset="0"/>
              </a:rPr>
              <a:t>- Area </a:t>
            </a:r>
            <a:r>
              <a:rPr lang="en-US" sz="3000" dirty="0">
                <a:solidFill>
                  <a:schemeClr val="accent3"/>
                </a:solidFill>
                <a:latin typeface="Tahoma" charset="0"/>
                <a:cs typeface="Arial" charset="0"/>
              </a:rPr>
              <a:t>and Perimeter of a </a:t>
            </a:r>
            <a:r>
              <a:rPr lang="en-US" sz="3000" dirty="0" smtClean="0">
                <a:solidFill>
                  <a:schemeClr val="accent3"/>
                </a:solidFill>
                <a:latin typeface="Tahoma" charset="0"/>
                <a:cs typeface="Arial" charset="0"/>
              </a:rPr>
              <a:t>Rectangle</a:t>
            </a:r>
            <a:endParaRPr lang="en-US" sz="3000" dirty="0">
              <a:solidFill>
                <a:schemeClr val="accent3"/>
              </a:solidFill>
              <a:latin typeface="Tahoma" charset="0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257800"/>
            <a:ext cx="868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the values of the input data are not given in the problem statement, they may be read from the user through the keyboard.</a:t>
            </a:r>
            <a:endParaRPr lang="en-US" dirty="0"/>
          </a:p>
        </p:txBody>
      </p:sp>
      <p:sp>
        <p:nvSpPr>
          <p:cNvPr id="12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52400" y="914400"/>
            <a:ext cx="8686800" cy="685800"/>
          </a:xfrm>
          <a:prstGeom prst="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lnSpc>
                <a:spcPct val="90000"/>
              </a:lnSpc>
              <a:buFont typeface="Wingdings 3"/>
              <a:buNone/>
            </a:pPr>
            <a:r>
              <a:rPr lang="en-US" sz="2000" dirty="0" smtClean="0">
                <a:solidFill>
                  <a:srgbClr val="0000FF"/>
                </a:solidFill>
                <a:latin typeface="Tahoma" charset="0"/>
                <a:cs typeface="Arial" charset="0"/>
              </a:rPr>
              <a:t>Write a program that calculates the area and the perimeter of a rectangle of width and length 5 cm and 3 cm respectively.</a:t>
            </a:r>
            <a:endParaRPr lang="en-US" sz="2000" dirty="0">
              <a:solidFill>
                <a:srgbClr val="0000FF"/>
              </a:solidFill>
              <a:latin typeface="Tahoma" charset="0"/>
              <a:cs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8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86800" cy="33528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FF0000"/>
                </a:solidFill>
                <a:latin typeface="Tahoma" charset="0"/>
                <a:cs typeface="Arial" charset="0"/>
              </a:rPr>
              <a:t>Input</a:t>
            </a: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Radius = 2.5 cm</a:t>
            </a: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PI = 3.14</a:t>
            </a:r>
            <a:endParaRPr lang="en-US" sz="2000" dirty="0">
              <a:latin typeface="Tahoma" charset="0"/>
              <a:cs typeface="Arial" charset="0"/>
            </a:endParaRPr>
          </a:p>
          <a:p>
            <a:pPr algn="l" rtl="0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Output</a:t>
            </a:r>
            <a:endParaRPr lang="en-US" sz="2000" dirty="0">
              <a:solidFill>
                <a:srgbClr val="FF0000"/>
              </a:solidFill>
              <a:latin typeface="Tahoma" charset="0"/>
              <a:cs typeface="Arial" charset="0"/>
            </a:endParaRPr>
          </a:p>
          <a:p>
            <a:pPr marL="365760" lvl="1" indent="0" algn="l" rtl="0">
              <a:lnSpc>
                <a:spcPct val="90000"/>
              </a:lnSpc>
              <a:buNone/>
            </a:pPr>
            <a:r>
              <a:rPr lang="en-US" sz="2000" dirty="0">
                <a:latin typeface="Tahoma" charset="0"/>
                <a:cs typeface="Arial" charset="0"/>
              </a:rPr>
              <a:t>Area </a:t>
            </a:r>
            <a:r>
              <a:rPr lang="en-US" sz="2000" dirty="0" smtClean="0">
                <a:latin typeface="Tahoma" charset="0"/>
                <a:cs typeface="Arial" charset="0"/>
              </a:rPr>
              <a:t>= ?</a:t>
            </a:r>
            <a:endParaRPr lang="en-US" sz="2000" dirty="0">
              <a:latin typeface="Tahoma" charset="0"/>
              <a:cs typeface="Arial" charset="0"/>
            </a:endParaRPr>
          </a:p>
          <a:p>
            <a:pPr marL="365760" lvl="1" indent="0" algn="l" rtl="0">
              <a:lnSpc>
                <a:spcPct val="90000"/>
              </a:lnSpc>
              <a:buNone/>
            </a:pPr>
            <a:r>
              <a:rPr lang="en-US" sz="2000" dirty="0" smtClean="0">
                <a:latin typeface="Tahoma" charset="0"/>
                <a:cs typeface="Arial" charset="0"/>
              </a:rPr>
              <a:t>Perimeter = ?</a:t>
            </a:r>
            <a:endParaRPr lang="en-US" sz="2000" dirty="0">
              <a:latin typeface="Tahoma" charset="0"/>
              <a:cs typeface="Arial" charset="0"/>
            </a:endParaRPr>
          </a:p>
          <a:p>
            <a:pPr algn="l" rtl="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</a:rPr>
              <a:t>Processing (Input </a:t>
            </a:r>
            <a:r>
              <a:rPr lang="en-US" sz="2000" dirty="0" smtClean="0">
                <a:solidFill>
                  <a:srgbClr val="FF0000"/>
                </a:solidFill>
                <a:latin typeface="Tahoma" charset="0"/>
                <a:cs typeface="Arial" charset="0"/>
                <a:sym typeface="Wingdings" panose="05000000000000000000" pitchFamily="2" charset="2"/>
              </a:rPr>
              <a:t> Output)</a:t>
            </a:r>
            <a:endParaRPr lang="en-US" sz="2000" dirty="0">
              <a:solidFill>
                <a:srgbClr val="FF0000"/>
              </a:solidFill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>
                <a:latin typeface="Tahoma" charset="0"/>
                <a:cs typeface="Arial" charset="0"/>
              </a:rPr>
              <a:t>Area = </a:t>
            </a:r>
            <a:r>
              <a:rPr lang="en-US" sz="2000" dirty="0" smtClean="0">
                <a:latin typeface="Tahoma" charset="0"/>
                <a:cs typeface="Arial" charset="0"/>
              </a:rPr>
              <a:t>PI </a:t>
            </a:r>
            <a:r>
              <a:rPr lang="en-US" sz="2000" dirty="0">
                <a:latin typeface="Tahoma" charset="0"/>
                <a:cs typeface="Arial" charset="0"/>
              </a:rPr>
              <a:t>* Radius * </a:t>
            </a:r>
            <a:r>
              <a:rPr lang="en-US" sz="2000" dirty="0" smtClean="0">
                <a:latin typeface="Tahoma" charset="0"/>
                <a:cs typeface="Arial" charset="0"/>
              </a:rPr>
              <a:t>Radius = 3.14*6.25 = 19.625 cm</a:t>
            </a:r>
            <a:r>
              <a:rPr lang="en-US" sz="2000" baseline="30000" dirty="0" smtClean="0">
                <a:latin typeface="Tahoma" charset="0"/>
                <a:cs typeface="Arial" charset="0"/>
              </a:rPr>
              <a:t>2</a:t>
            </a:r>
            <a:endParaRPr lang="en-US" sz="2000" baseline="30000" dirty="0">
              <a:latin typeface="Tahoma" charset="0"/>
              <a:cs typeface="Arial" charset="0"/>
            </a:endParaRPr>
          </a:p>
          <a:p>
            <a:pPr marL="365760" lvl="1" indent="0" algn="l" rtl="0" eaLnBrk="1" hangingPunct="1">
              <a:lnSpc>
                <a:spcPct val="90000"/>
              </a:lnSpc>
              <a:buNone/>
            </a:pPr>
            <a:r>
              <a:rPr lang="en-US" sz="2000" dirty="0">
                <a:latin typeface="Tahoma" charset="0"/>
                <a:cs typeface="Arial" charset="0"/>
              </a:rPr>
              <a:t>Perimeter = 2 * PI * </a:t>
            </a:r>
            <a:r>
              <a:rPr lang="en-US" sz="2000" dirty="0" smtClean="0">
                <a:latin typeface="Tahoma" charset="0"/>
                <a:cs typeface="Arial" charset="0"/>
              </a:rPr>
              <a:t>Radius = 2*3.14*2.5 = 15.7 cm</a:t>
            </a:r>
            <a:endParaRPr lang="en-US" sz="2000" dirty="0">
              <a:latin typeface="Tahoma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noFill/>
        </p:spPr>
        <p:txBody>
          <a:bodyPr vert="horz" anchor="ctr">
            <a:noAutofit/>
          </a:bodyPr>
          <a:lstStyle/>
          <a:p>
            <a:r>
              <a:rPr lang="en-US" sz="3000" dirty="0">
                <a:solidFill>
                  <a:schemeClr val="accent3"/>
                </a:solidFill>
                <a:latin typeface="Tahoma" charset="0"/>
                <a:cs typeface="Arial" charset="0"/>
              </a:rPr>
              <a:t>Example 2 </a:t>
            </a:r>
            <a:r>
              <a:rPr lang="en-US" sz="3000" dirty="0" smtClean="0">
                <a:solidFill>
                  <a:schemeClr val="accent3"/>
                </a:solidFill>
                <a:latin typeface="Tahoma" charset="0"/>
                <a:cs typeface="Arial" charset="0"/>
              </a:rPr>
              <a:t>- Area </a:t>
            </a:r>
            <a:r>
              <a:rPr lang="en-US" sz="3000" dirty="0">
                <a:solidFill>
                  <a:schemeClr val="accent3"/>
                </a:solidFill>
                <a:latin typeface="Tahoma" charset="0"/>
                <a:cs typeface="Arial" charset="0"/>
              </a:rPr>
              <a:t>and Perimeter of a </a:t>
            </a:r>
            <a:r>
              <a:rPr lang="en-US" sz="3000" dirty="0" smtClean="0">
                <a:solidFill>
                  <a:schemeClr val="accent3"/>
                </a:solidFill>
                <a:latin typeface="Tahoma" charset="0"/>
                <a:cs typeface="Arial" charset="0"/>
              </a:rPr>
              <a:t>Circle </a:t>
            </a:r>
            <a:endParaRPr lang="en-US" sz="3000" dirty="0">
              <a:solidFill>
                <a:schemeClr val="accent3"/>
              </a:solidFill>
              <a:latin typeface="Tahoma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5257800"/>
            <a:ext cx="868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the values of the input data are not given in the problem statement, they may be read from the user through the keyboard.</a:t>
            </a:r>
            <a:endParaRPr lang="en-US" dirty="0"/>
          </a:p>
        </p:txBody>
      </p:sp>
      <p:sp>
        <p:nvSpPr>
          <p:cNvPr id="13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304800" y="914400"/>
            <a:ext cx="8305800" cy="457200"/>
          </a:xfrm>
          <a:prstGeom prst="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lnSpc>
                <a:spcPct val="90000"/>
              </a:lnSpc>
              <a:buFont typeface="Wingdings 3"/>
              <a:buNone/>
            </a:pPr>
            <a:r>
              <a:rPr lang="en-US" sz="2000" smtClean="0">
                <a:solidFill>
                  <a:srgbClr val="0000FF"/>
                </a:solidFill>
                <a:latin typeface="Tahoma" charset="0"/>
                <a:cs typeface="Arial" charset="0"/>
              </a:rPr>
              <a:t>Calculate the area and the perimeter of a circle of radius = 2.5 cm.</a:t>
            </a:r>
            <a:endParaRPr lang="en-US" sz="2000" dirty="0">
              <a:solidFill>
                <a:srgbClr val="0000FF"/>
              </a:solidFill>
              <a:latin typeface="Tahoma" charset="0"/>
              <a:cs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61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5348</TotalTime>
  <Words>1324</Words>
  <Application>Microsoft Office PowerPoint</Application>
  <PresentationFormat>On-screen Show (4:3)</PresentationFormat>
  <Paragraphs>213</Paragraphs>
  <Slides>22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Introduction </vt:lpstr>
      <vt:lpstr>Outline</vt:lpstr>
      <vt:lpstr>1. Computer Organization</vt:lpstr>
      <vt:lpstr>1. Computer Organization (cnt’d)</vt:lpstr>
      <vt:lpstr>2. Program Solving Cycle</vt:lpstr>
      <vt:lpstr>2. Program Solving Cycle (cnt’d)</vt:lpstr>
      <vt:lpstr>3. Program Components</vt:lpstr>
      <vt:lpstr>Example 1 - Area and Perimeter of a Rectangle</vt:lpstr>
      <vt:lpstr>Example 2 - Area and Perimeter of a Circle </vt:lpstr>
      <vt:lpstr>Example 3 - Sum and Average of 5 Numbers</vt:lpstr>
      <vt:lpstr>4. Program Compilation</vt:lpstr>
      <vt:lpstr>4.1 What is Java ?</vt:lpstr>
      <vt:lpstr>4.2 Java applications and applets</vt:lpstr>
      <vt:lpstr>4. Program Compilation (cnt’d)</vt:lpstr>
      <vt:lpstr>4. Program Compilation (cnt’d)</vt:lpstr>
      <vt:lpstr>4.1 Java Programs Compilation (cnt’d)</vt:lpstr>
      <vt:lpstr>4.1 Java Programs Compilation</vt:lpstr>
      <vt:lpstr>4.1 Java Programs Compilation (cnt’d)</vt:lpstr>
      <vt:lpstr> Hello world JAVA program</vt:lpstr>
      <vt:lpstr>PowerPoint Presentation</vt:lpstr>
      <vt:lpstr>4.2 Java Virtual Machine (JVM)</vt:lpstr>
      <vt:lpstr>5. Program Testing and Debugging</vt:lpstr>
    </vt:vector>
  </TitlesOfParts>
  <Company>CCIS-KSU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Programming-1 CSC 112</dc:title>
  <dc:creator>Staff Member</dc:creator>
  <cp:lastModifiedBy>maram</cp:lastModifiedBy>
  <cp:revision>96</cp:revision>
  <cp:lastPrinted>1601-01-01T00:00:00Z</cp:lastPrinted>
  <dcterms:created xsi:type="dcterms:W3CDTF">2007-03-04T08:08:00Z</dcterms:created>
  <dcterms:modified xsi:type="dcterms:W3CDTF">2018-01-29T18:05:54Z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TC010689871033</vt:lpwstr>
  </property>
</Properties>
</file>