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90" r:id="rId27"/>
    <p:sldId id="284" r:id="rId28"/>
    <p:sldId id="285" r:id="rId29"/>
    <p:sldId id="286" r:id="rId30"/>
    <p:sldId id="287" r:id="rId31"/>
    <p:sldId id="291" r:id="rId32"/>
    <p:sldId id="289" r:id="rId33"/>
    <p:sldId id="278" r:id="rId34"/>
    <p:sldId id="293" r:id="rId35"/>
    <p:sldId id="292" r:id="rId36"/>
    <p:sldId id="279" r:id="rId37"/>
    <p:sldId id="283" r:id="rId38"/>
    <p:sldId id="294" r:id="rId39"/>
    <p:sldId id="297" r:id="rId40"/>
    <p:sldId id="296" r:id="rId41"/>
    <p:sldId id="29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9" d="100"/>
          <a:sy n="79" d="100"/>
        </p:scale>
        <p:origin x="2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518A-B181-4EA9-99F0-5209A3BAB7F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6806EF9B-DDBA-46B5-8024-B33D155F1750}">
      <dgm:prSet phldrT="[Text]"/>
      <dgm:spPr/>
      <dgm:t>
        <a:bodyPr/>
        <a:lstStyle/>
        <a:p>
          <a:r>
            <a:rPr lang="en-US" dirty="0" smtClean="0"/>
            <a:t>Nurse</a:t>
          </a:r>
          <a:endParaRPr lang="en-US" dirty="0"/>
        </a:p>
      </dgm:t>
    </dgm:pt>
    <dgm:pt modelId="{4D53DCB8-62BF-49B1-B1B1-FBFA25C7933F}" type="parTrans" cxnId="{D0F0EE30-F151-4E52-BCBC-0EA5543C750C}">
      <dgm:prSet/>
      <dgm:spPr/>
      <dgm:t>
        <a:bodyPr/>
        <a:lstStyle/>
        <a:p>
          <a:endParaRPr lang="en-US"/>
        </a:p>
      </dgm:t>
    </dgm:pt>
    <dgm:pt modelId="{AF3F7DB5-C433-45AD-B712-93A75BB3A270}" type="sibTrans" cxnId="{D0F0EE30-F151-4E52-BCBC-0EA5543C750C}">
      <dgm:prSet/>
      <dgm:spPr/>
      <dgm:t>
        <a:bodyPr/>
        <a:lstStyle/>
        <a:p>
          <a:endParaRPr lang="en-US"/>
        </a:p>
      </dgm:t>
    </dgm:pt>
    <dgm:pt modelId="{C540788A-5399-40B5-BFB1-0DF2B42788CA}">
      <dgm:prSet phldrT="[Text]"/>
      <dgm:spPr/>
      <dgm:t>
        <a:bodyPr/>
        <a:lstStyle/>
        <a:p>
          <a:r>
            <a:rPr lang="en-US" b="1" dirty="0" smtClean="0"/>
            <a:t>Advocating</a:t>
          </a:r>
          <a:endParaRPr lang="en-US" b="1" dirty="0"/>
        </a:p>
      </dgm:t>
    </dgm:pt>
    <dgm:pt modelId="{AFAD104F-161C-4B2C-B5B6-F27FB1E4F5CC}" type="parTrans" cxnId="{BFFCBB97-0761-4945-B41E-1697A2E70943}">
      <dgm:prSet/>
      <dgm:spPr/>
      <dgm:t>
        <a:bodyPr/>
        <a:lstStyle/>
        <a:p>
          <a:endParaRPr lang="en-US"/>
        </a:p>
      </dgm:t>
    </dgm:pt>
    <dgm:pt modelId="{42DC60D9-E338-4524-928E-46F6CD03A37B}" type="sibTrans" cxnId="{BFFCBB97-0761-4945-B41E-1697A2E70943}">
      <dgm:prSet/>
      <dgm:spPr/>
      <dgm:t>
        <a:bodyPr/>
        <a:lstStyle/>
        <a:p>
          <a:endParaRPr lang="en-US"/>
        </a:p>
      </dgm:t>
    </dgm:pt>
    <dgm:pt modelId="{9A579234-3872-4064-AB11-3E6E60E6D7B2}">
      <dgm:prSet phldrT="[Text]"/>
      <dgm:spPr/>
      <dgm:t>
        <a:bodyPr/>
        <a:lstStyle/>
        <a:p>
          <a:r>
            <a:rPr lang="en-US" b="1" dirty="0" smtClean="0"/>
            <a:t>Counseling </a:t>
          </a:r>
          <a:endParaRPr lang="en-US" b="1" dirty="0"/>
        </a:p>
      </dgm:t>
    </dgm:pt>
    <dgm:pt modelId="{41F310E1-F3A0-404B-B245-DA4CB09D419E}" type="parTrans" cxnId="{90C0F0E2-312A-4FB5-89C4-6CFBE3074820}">
      <dgm:prSet/>
      <dgm:spPr/>
      <dgm:t>
        <a:bodyPr/>
        <a:lstStyle/>
        <a:p>
          <a:endParaRPr lang="en-US"/>
        </a:p>
      </dgm:t>
    </dgm:pt>
    <dgm:pt modelId="{D3B062D5-E46B-4A33-9B08-79CF6080E882}" type="sibTrans" cxnId="{90C0F0E2-312A-4FB5-89C4-6CFBE3074820}">
      <dgm:prSet/>
      <dgm:spPr/>
      <dgm:t>
        <a:bodyPr/>
        <a:lstStyle/>
        <a:p>
          <a:endParaRPr lang="en-US"/>
        </a:p>
      </dgm:t>
    </dgm:pt>
    <dgm:pt modelId="{486E6E49-2A67-45C4-8A6C-3F882A5B4663}">
      <dgm:prSet phldrT="[Text]"/>
      <dgm:spPr/>
      <dgm:t>
        <a:bodyPr/>
        <a:lstStyle/>
        <a:p>
          <a:r>
            <a:rPr lang="en-US" b="1" dirty="0" smtClean="0"/>
            <a:t>Supporting </a:t>
          </a:r>
          <a:endParaRPr lang="en-US" b="1" dirty="0"/>
        </a:p>
      </dgm:t>
    </dgm:pt>
    <dgm:pt modelId="{5EB4E833-60F7-4F9C-96F4-0E6CDB308C6C}" type="parTrans" cxnId="{9F046BE3-0012-42C1-977C-4B6BDE1F411F}">
      <dgm:prSet/>
      <dgm:spPr/>
      <dgm:t>
        <a:bodyPr/>
        <a:lstStyle/>
        <a:p>
          <a:endParaRPr lang="en-US"/>
        </a:p>
      </dgm:t>
    </dgm:pt>
    <dgm:pt modelId="{25DE722A-FED7-4DAC-91B4-7F7CB3A1EBF8}" type="sibTrans" cxnId="{9F046BE3-0012-42C1-977C-4B6BDE1F411F}">
      <dgm:prSet/>
      <dgm:spPr/>
      <dgm:t>
        <a:bodyPr/>
        <a:lstStyle/>
        <a:p>
          <a:endParaRPr lang="en-US"/>
        </a:p>
      </dgm:t>
    </dgm:pt>
    <dgm:pt modelId="{31FA466B-6BB1-4C8A-9B97-7F172A09003E}">
      <dgm:prSet phldrT="[Text]"/>
      <dgm:spPr/>
      <dgm:t>
        <a:bodyPr/>
        <a:lstStyle/>
        <a:p>
          <a:r>
            <a:rPr lang="en-US" b="1" dirty="0" smtClean="0"/>
            <a:t>Educating </a:t>
          </a:r>
          <a:endParaRPr lang="en-US" b="1" dirty="0"/>
        </a:p>
      </dgm:t>
    </dgm:pt>
    <dgm:pt modelId="{E532F0E5-86B0-4EC0-861D-616CFC61343F}" type="parTrans" cxnId="{4C0FB218-A9DC-4AF6-AABF-0EE8099514FF}">
      <dgm:prSet/>
      <dgm:spPr/>
      <dgm:t>
        <a:bodyPr/>
        <a:lstStyle/>
        <a:p>
          <a:endParaRPr lang="en-US"/>
        </a:p>
      </dgm:t>
    </dgm:pt>
    <dgm:pt modelId="{A002257A-B339-480B-BEB8-39A0A83B152B}" type="sibTrans" cxnId="{4C0FB218-A9DC-4AF6-AABF-0EE8099514FF}">
      <dgm:prSet/>
      <dgm:spPr/>
      <dgm:t>
        <a:bodyPr/>
        <a:lstStyle/>
        <a:p>
          <a:endParaRPr lang="en-US"/>
        </a:p>
      </dgm:t>
    </dgm:pt>
    <dgm:pt modelId="{60EB1938-7A71-4340-A79F-755E66C19845}" type="pres">
      <dgm:prSet presAssocID="{C6DB518A-B181-4EA9-99F0-5209A3BAB7F8}" presName="Name0" presStyleCnt="0">
        <dgm:presLayoutVars>
          <dgm:chMax val="1"/>
          <dgm:dir/>
          <dgm:animLvl val="ctr"/>
          <dgm:resizeHandles val="exact"/>
        </dgm:presLayoutVars>
      </dgm:prSet>
      <dgm:spPr/>
      <dgm:t>
        <a:bodyPr/>
        <a:lstStyle/>
        <a:p>
          <a:endParaRPr lang="en-US"/>
        </a:p>
      </dgm:t>
    </dgm:pt>
    <dgm:pt modelId="{2C0B8FE6-1602-4B61-85C8-743AEF377A98}" type="pres">
      <dgm:prSet presAssocID="{6806EF9B-DDBA-46B5-8024-B33D155F1750}" presName="centerShape" presStyleLbl="node0" presStyleIdx="0" presStyleCnt="1"/>
      <dgm:spPr/>
      <dgm:t>
        <a:bodyPr/>
        <a:lstStyle/>
        <a:p>
          <a:endParaRPr lang="en-US"/>
        </a:p>
      </dgm:t>
    </dgm:pt>
    <dgm:pt modelId="{413D4348-F63A-4996-95AA-13D2B0E386F0}" type="pres">
      <dgm:prSet presAssocID="{AFAD104F-161C-4B2C-B5B6-F27FB1E4F5CC}" presName="parTrans" presStyleLbl="sibTrans2D1" presStyleIdx="0" presStyleCnt="4"/>
      <dgm:spPr/>
      <dgm:t>
        <a:bodyPr/>
        <a:lstStyle/>
        <a:p>
          <a:endParaRPr lang="en-US"/>
        </a:p>
      </dgm:t>
    </dgm:pt>
    <dgm:pt modelId="{1ABDFFB2-3CAF-4DD3-8440-92421FAF6FC3}" type="pres">
      <dgm:prSet presAssocID="{AFAD104F-161C-4B2C-B5B6-F27FB1E4F5CC}" presName="connectorText" presStyleLbl="sibTrans2D1" presStyleIdx="0" presStyleCnt="4"/>
      <dgm:spPr/>
      <dgm:t>
        <a:bodyPr/>
        <a:lstStyle/>
        <a:p>
          <a:endParaRPr lang="en-US"/>
        </a:p>
      </dgm:t>
    </dgm:pt>
    <dgm:pt modelId="{942D6A1F-04CE-4624-BF75-06021D2D46EF}" type="pres">
      <dgm:prSet presAssocID="{C540788A-5399-40B5-BFB1-0DF2B42788CA}" presName="node" presStyleLbl="node1" presStyleIdx="0" presStyleCnt="4">
        <dgm:presLayoutVars>
          <dgm:bulletEnabled val="1"/>
        </dgm:presLayoutVars>
      </dgm:prSet>
      <dgm:spPr/>
      <dgm:t>
        <a:bodyPr/>
        <a:lstStyle/>
        <a:p>
          <a:endParaRPr lang="en-US"/>
        </a:p>
      </dgm:t>
    </dgm:pt>
    <dgm:pt modelId="{F4A6CABF-26B3-4460-AFF4-338ADFB901A3}" type="pres">
      <dgm:prSet presAssocID="{41F310E1-F3A0-404B-B245-DA4CB09D419E}" presName="parTrans" presStyleLbl="sibTrans2D1" presStyleIdx="1" presStyleCnt="4"/>
      <dgm:spPr/>
      <dgm:t>
        <a:bodyPr/>
        <a:lstStyle/>
        <a:p>
          <a:endParaRPr lang="en-US"/>
        </a:p>
      </dgm:t>
    </dgm:pt>
    <dgm:pt modelId="{84543444-F377-4112-841C-1E7F76D4E7FA}" type="pres">
      <dgm:prSet presAssocID="{41F310E1-F3A0-404B-B245-DA4CB09D419E}" presName="connectorText" presStyleLbl="sibTrans2D1" presStyleIdx="1" presStyleCnt="4"/>
      <dgm:spPr/>
      <dgm:t>
        <a:bodyPr/>
        <a:lstStyle/>
        <a:p>
          <a:endParaRPr lang="en-US"/>
        </a:p>
      </dgm:t>
    </dgm:pt>
    <dgm:pt modelId="{80277C4C-AC4E-4CD3-A5D9-BBCDA95887DE}" type="pres">
      <dgm:prSet presAssocID="{9A579234-3872-4064-AB11-3E6E60E6D7B2}" presName="node" presStyleLbl="node1" presStyleIdx="1" presStyleCnt="4">
        <dgm:presLayoutVars>
          <dgm:bulletEnabled val="1"/>
        </dgm:presLayoutVars>
      </dgm:prSet>
      <dgm:spPr/>
      <dgm:t>
        <a:bodyPr/>
        <a:lstStyle/>
        <a:p>
          <a:endParaRPr lang="en-US"/>
        </a:p>
      </dgm:t>
    </dgm:pt>
    <dgm:pt modelId="{669C2472-4684-4E1D-B191-B91E8C2DAE56}" type="pres">
      <dgm:prSet presAssocID="{5EB4E833-60F7-4F9C-96F4-0E6CDB308C6C}" presName="parTrans" presStyleLbl="sibTrans2D1" presStyleIdx="2" presStyleCnt="4"/>
      <dgm:spPr/>
      <dgm:t>
        <a:bodyPr/>
        <a:lstStyle/>
        <a:p>
          <a:endParaRPr lang="en-US"/>
        </a:p>
      </dgm:t>
    </dgm:pt>
    <dgm:pt modelId="{23ED3921-E53A-4437-A8D5-721A12DBBC4B}" type="pres">
      <dgm:prSet presAssocID="{5EB4E833-60F7-4F9C-96F4-0E6CDB308C6C}" presName="connectorText" presStyleLbl="sibTrans2D1" presStyleIdx="2" presStyleCnt="4"/>
      <dgm:spPr/>
      <dgm:t>
        <a:bodyPr/>
        <a:lstStyle/>
        <a:p>
          <a:endParaRPr lang="en-US"/>
        </a:p>
      </dgm:t>
    </dgm:pt>
    <dgm:pt modelId="{281DB864-891F-4061-AF28-5B850A3F55BE}" type="pres">
      <dgm:prSet presAssocID="{486E6E49-2A67-45C4-8A6C-3F882A5B4663}" presName="node" presStyleLbl="node1" presStyleIdx="2" presStyleCnt="4">
        <dgm:presLayoutVars>
          <dgm:bulletEnabled val="1"/>
        </dgm:presLayoutVars>
      </dgm:prSet>
      <dgm:spPr/>
      <dgm:t>
        <a:bodyPr/>
        <a:lstStyle/>
        <a:p>
          <a:endParaRPr lang="en-US"/>
        </a:p>
      </dgm:t>
    </dgm:pt>
    <dgm:pt modelId="{B0CE2FC3-1710-4AAD-B779-699A3AD78FE1}" type="pres">
      <dgm:prSet presAssocID="{E532F0E5-86B0-4EC0-861D-616CFC61343F}" presName="parTrans" presStyleLbl="sibTrans2D1" presStyleIdx="3" presStyleCnt="4"/>
      <dgm:spPr/>
      <dgm:t>
        <a:bodyPr/>
        <a:lstStyle/>
        <a:p>
          <a:endParaRPr lang="en-US"/>
        </a:p>
      </dgm:t>
    </dgm:pt>
    <dgm:pt modelId="{663533C0-66B9-4727-861C-7AD576E4CF43}" type="pres">
      <dgm:prSet presAssocID="{E532F0E5-86B0-4EC0-861D-616CFC61343F}" presName="connectorText" presStyleLbl="sibTrans2D1" presStyleIdx="3" presStyleCnt="4"/>
      <dgm:spPr/>
      <dgm:t>
        <a:bodyPr/>
        <a:lstStyle/>
        <a:p>
          <a:endParaRPr lang="en-US"/>
        </a:p>
      </dgm:t>
    </dgm:pt>
    <dgm:pt modelId="{48D8BB2B-E052-426A-92E5-78D370F80532}" type="pres">
      <dgm:prSet presAssocID="{31FA466B-6BB1-4C8A-9B97-7F172A09003E}" presName="node" presStyleLbl="node1" presStyleIdx="3" presStyleCnt="4">
        <dgm:presLayoutVars>
          <dgm:bulletEnabled val="1"/>
        </dgm:presLayoutVars>
      </dgm:prSet>
      <dgm:spPr/>
      <dgm:t>
        <a:bodyPr/>
        <a:lstStyle/>
        <a:p>
          <a:endParaRPr lang="en-US"/>
        </a:p>
      </dgm:t>
    </dgm:pt>
  </dgm:ptLst>
  <dgm:cxnLst>
    <dgm:cxn modelId="{9F046BE3-0012-42C1-977C-4B6BDE1F411F}" srcId="{6806EF9B-DDBA-46B5-8024-B33D155F1750}" destId="{486E6E49-2A67-45C4-8A6C-3F882A5B4663}" srcOrd="2" destOrd="0" parTransId="{5EB4E833-60F7-4F9C-96F4-0E6CDB308C6C}" sibTransId="{25DE722A-FED7-4DAC-91B4-7F7CB3A1EBF8}"/>
    <dgm:cxn modelId="{90C0F0E2-312A-4FB5-89C4-6CFBE3074820}" srcId="{6806EF9B-DDBA-46B5-8024-B33D155F1750}" destId="{9A579234-3872-4064-AB11-3E6E60E6D7B2}" srcOrd="1" destOrd="0" parTransId="{41F310E1-F3A0-404B-B245-DA4CB09D419E}" sibTransId="{D3B062D5-E46B-4A33-9B08-79CF6080E882}"/>
    <dgm:cxn modelId="{CF0DAC40-9D8E-4339-8254-BC6F09389A55}" type="presOf" srcId="{C540788A-5399-40B5-BFB1-0DF2B42788CA}" destId="{942D6A1F-04CE-4624-BF75-06021D2D46EF}" srcOrd="0" destOrd="0" presId="urn:microsoft.com/office/officeart/2005/8/layout/radial5"/>
    <dgm:cxn modelId="{C291C179-0CF6-4CEA-B271-622FF0F71497}" type="presOf" srcId="{5EB4E833-60F7-4F9C-96F4-0E6CDB308C6C}" destId="{23ED3921-E53A-4437-A8D5-721A12DBBC4B}" srcOrd="1" destOrd="0" presId="urn:microsoft.com/office/officeart/2005/8/layout/radial5"/>
    <dgm:cxn modelId="{A796BBB0-D544-4FB5-897C-4962C12595D6}" type="presOf" srcId="{AFAD104F-161C-4B2C-B5B6-F27FB1E4F5CC}" destId="{413D4348-F63A-4996-95AA-13D2B0E386F0}" srcOrd="0" destOrd="0" presId="urn:microsoft.com/office/officeart/2005/8/layout/radial5"/>
    <dgm:cxn modelId="{DCE1C13B-42E2-43C9-BBF6-CBB67C2AD90A}" type="presOf" srcId="{AFAD104F-161C-4B2C-B5B6-F27FB1E4F5CC}" destId="{1ABDFFB2-3CAF-4DD3-8440-92421FAF6FC3}" srcOrd="1" destOrd="0" presId="urn:microsoft.com/office/officeart/2005/8/layout/radial5"/>
    <dgm:cxn modelId="{41C2EF9E-AAE0-41A6-8771-B24A336BC8A2}" type="presOf" srcId="{31FA466B-6BB1-4C8A-9B97-7F172A09003E}" destId="{48D8BB2B-E052-426A-92E5-78D370F80532}" srcOrd="0" destOrd="0" presId="urn:microsoft.com/office/officeart/2005/8/layout/radial5"/>
    <dgm:cxn modelId="{E4C71FA7-12D5-4E6C-A378-35DFC604101C}" type="presOf" srcId="{486E6E49-2A67-45C4-8A6C-3F882A5B4663}" destId="{281DB864-891F-4061-AF28-5B850A3F55BE}" srcOrd="0" destOrd="0" presId="urn:microsoft.com/office/officeart/2005/8/layout/radial5"/>
    <dgm:cxn modelId="{4C0FB218-A9DC-4AF6-AABF-0EE8099514FF}" srcId="{6806EF9B-DDBA-46B5-8024-B33D155F1750}" destId="{31FA466B-6BB1-4C8A-9B97-7F172A09003E}" srcOrd="3" destOrd="0" parTransId="{E532F0E5-86B0-4EC0-861D-616CFC61343F}" sibTransId="{A002257A-B339-480B-BEB8-39A0A83B152B}"/>
    <dgm:cxn modelId="{FF754946-B48B-4949-B22D-5898D8B9F211}" type="presOf" srcId="{41F310E1-F3A0-404B-B245-DA4CB09D419E}" destId="{F4A6CABF-26B3-4460-AFF4-338ADFB901A3}" srcOrd="0" destOrd="0" presId="urn:microsoft.com/office/officeart/2005/8/layout/radial5"/>
    <dgm:cxn modelId="{D0F0EE30-F151-4E52-BCBC-0EA5543C750C}" srcId="{C6DB518A-B181-4EA9-99F0-5209A3BAB7F8}" destId="{6806EF9B-DDBA-46B5-8024-B33D155F1750}" srcOrd="0" destOrd="0" parTransId="{4D53DCB8-62BF-49B1-B1B1-FBFA25C7933F}" sibTransId="{AF3F7DB5-C433-45AD-B712-93A75BB3A270}"/>
    <dgm:cxn modelId="{9E68CB25-F979-4971-980C-4E9AF65500A7}" type="presOf" srcId="{6806EF9B-DDBA-46B5-8024-B33D155F1750}" destId="{2C0B8FE6-1602-4B61-85C8-743AEF377A98}" srcOrd="0" destOrd="0" presId="urn:microsoft.com/office/officeart/2005/8/layout/radial5"/>
    <dgm:cxn modelId="{DF0AF140-9FC1-4984-B932-97111A3309F7}" type="presOf" srcId="{5EB4E833-60F7-4F9C-96F4-0E6CDB308C6C}" destId="{669C2472-4684-4E1D-B191-B91E8C2DAE56}" srcOrd="0" destOrd="0" presId="urn:microsoft.com/office/officeart/2005/8/layout/radial5"/>
    <dgm:cxn modelId="{BFFCBB97-0761-4945-B41E-1697A2E70943}" srcId="{6806EF9B-DDBA-46B5-8024-B33D155F1750}" destId="{C540788A-5399-40B5-BFB1-0DF2B42788CA}" srcOrd="0" destOrd="0" parTransId="{AFAD104F-161C-4B2C-B5B6-F27FB1E4F5CC}" sibTransId="{42DC60D9-E338-4524-928E-46F6CD03A37B}"/>
    <dgm:cxn modelId="{EE6C254B-50E0-4C47-AF8A-BE8EDFBC9143}" type="presOf" srcId="{9A579234-3872-4064-AB11-3E6E60E6D7B2}" destId="{80277C4C-AC4E-4CD3-A5D9-BBCDA95887DE}" srcOrd="0" destOrd="0" presId="urn:microsoft.com/office/officeart/2005/8/layout/radial5"/>
    <dgm:cxn modelId="{7A3ABDD2-E2D9-4C12-B196-66929D85ACAB}" type="presOf" srcId="{E532F0E5-86B0-4EC0-861D-616CFC61343F}" destId="{663533C0-66B9-4727-861C-7AD576E4CF43}" srcOrd="1" destOrd="0" presId="urn:microsoft.com/office/officeart/2005/8/layout/radial5"/>
    <dgm:cxn modelId="{A9A6587C-4BEB-454D-83D0-6C2393DE380D}" type="presOf" srcId="{41F310E1-F3A0-404B-B245-DA4CB09D419E}" destId="{84543444-F377-4112-841C-1E7F76D4E7FA}" srcOrd="1" destOrd="0" presId="urn:microsoft.com/office/officeart/2005/8/layout/radial5"/>
    <dgm:cxn modelId="{35AA4A90-47AB-4CB8-9628-A3FA7E2D527D}" type="presOf" srcId="{E532F0E5-86B0-4EC0-861D-616CFC61343F}" destId="{B0CE2FC3-1710-4AAD-B779-699A3AD78FE1}" srcOrd="0" destOrd="0" presId="urn:microsoft.com/office/officeart/2005/8/layout/radial5"/>
    <dgm:cxn modelId="{B89770E5-8552-4CFA-870B-201CD760AC63}" type="presOf" srcId="{C6DB518A-B181-4EA9-99F0-5209A3BAB7F8}" destId="{60EB1938-7A71-4340-A79F-755E66C19845}" srcOrd="0" destOrd="0" presId="urn:microsoft.com/office/officeart/2005/8/layout/radial5"/>
    <dgm:cxn modelId="{DFBD68F1-9F75-476E-BE26-0CF5B0126824}" type="presParOf" srcId="{60EB1938-7A71-4340-A79F-755E66C19845}" destId="{2C0B8FE6-1602-4B61-85C8-743AEF377A98}" srcOrd="0" destOrd="0" presId="urn:microsoft.com/office/officeart/2005/8/layout/radial5"/>
    <dgm:cxn modelId="{CA3A2085-A579-48EC-A964-EB538835A30A}" type="presParOf" srcId="{60EB1938-7A71-4340-A79F-755E66C19845}" destId="{413D4348-F63A-4996-95AA-13D2B0E386F0}" srcOrd="1" destOrd="0" presId="urn:microsoft.com/office/officeart/2005/8/layout/radial5"/>
    <dgm:cxn modelId="{387D1F4E-D754-46F1-96EF-6CDFF7FEEFB9}" type="presParOf" srcId="{413D4348-F63A-4996-95AA-13D2B0E386F0}" destId="{1ABDFFB2-3CAF-4DD3-8440-92421FAF6FC3}" srcOrd="0" destOrd="0" presId="urn:microsoft.com/office/officeart/2005/8/layout/radial5"/>
    <dgm:cxn modelId="{18F08548-86EA-447B-849A-66708B257E6C}" type="presParOf" srcId="{60EB1938-7A71-4340-A79F-755E66C19845}" destId="{942D6A1F-04CE-4624-BF75-06021D2D46EF}" srcOrd="2" destOrd="0" presId="urn:microsoft.com/office/officeart/2005/8/layout/radial5"/>
    <dgm:cxn modelId="{A7E8B1B5-F9B1-400F-BE79-AD89A99D5508}" type="presParOf" srcId="{60EB1938-7A71-4340-A79F-755E66C19845}" destId="{F4A6CABF-26B3-4460-AFF4-338ADFB901A3}" srcOrd="3" destOrd="0" presId="urn:microsoft.com/office/officeart/2005/8/layout/radial5"/>
    <dgm:cxn modelId="{E60397A4-6CCA-4384-905D-B79FCA2D8A81}" type="presParOf" srcId="{F4A6CABF-26B3-4460-AFF4-338ADFB901A3}" destId="{84543444-F377-4112-841C-1E7F76D4E7FA}" srcOrd="0" destOrd="0" presId="urn:microsoft.com/office/officeart/2005/8/layout/radial5"/>
    <dgm:cxn modelId="{1AE860C0-89D1-497B-A76E-FE6B4BB07475}" type="presParOf" srcId="{60EB1938-7A71-4340-A79F-755E66C19845}" destId="{80277C4C-AC4E-4CD3-A5D9-BBCDA95887DE}" srcOrd="4" destOrd="0" presId="urn:microsoft.com/office/officeart/2005/8/layout/radial5"/>
    <dgm:cxn modelId="{2F29956B-354C-4EFB-970C-E61ADC7D20A0}" type="presParOf" srcId="{60EB1938-7A71-4340-A79F-755E66C19845}" destId="{669C2472-4684-4E1D-B191-B91E8C2DAE56}" srcOrd="5" destOrd="0" presId="urn:microsoft.com/office/officeart/2005/8/layout/radial5"/>
    <dgm:cxn modelId="{CD411483-BE93-441D-903C-9D26B603E728}" type="presParOf" srcId="{669C2472-4684-4E1D-B191-B91E8C2DAE56}" destId="{23ED3921-E53A-4437-A8D5-721A12DBBC4B}" srcOrd="0" destOrd="0" presId="urn:microsoft.com/office/officeart/2005/8/layout/radial5"/>
    <dgm:cxn modelId="{4E615DA5-E095-49AA-ABFD-3B1443002079}" type="presParOf" srcId="{60EB1938-7A71-4340-A79F-755E66C19845}" destId="{281DB864-891F-4061-AF28-5B850A3F55BE}" srcOrd="6" destOrd="0" presId="urn:microsoft.com/office/officeart/2005/8/layout/radial5"/>
    <dgm:cxn modelId="{5A4A307F-536A-471A-AE3E-B285CA6C8063}" type="presParOf" srcId="{60EB1938-7A71-4340-A79F-755E66C19845}" destId="{B0CE2FC3-1710-4AAD-B779-699A3AD78FE1}" srcOrd="7" destOrd="0" presId="urn:microsoft.com/office/officeart/2005/8/layout/radial5"/>
    <dgm:cxn modelId="{E43DFC62-2739-4597-B276-B490539742DF}" type="presParOf" srcId="{B0CE2FC3-1710-4AAD-B779-699A3AD78FE1}" destId="{663533C0-66B9-4727-861C-7AD576E4CF43}" srcOrd="0" destOrd="0" presId="urn:microsoft.com/office/officeart/2005/8/layout/radial5"/>
    <dgm:cxn modelId="{87F11D85-FEA0-43B0-8B29-49BED7A01514}" type="presParOf" srcId="{60EB1938-7A71-4340-A79F-755E66C19845}" destId="{48D8BB2B-E052-426A-92E5-78D370F8053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B8FE6-1602-4B61-85C8-743AEF377A98}">
      <dsp:nvSpPr>
        <dsp:cNvPr id="0" name=""/>
        <dsp:cNvSpPr/>
      </dsp:nvSpPr>
      <dsp:spPr>
        <a:xfrm>
          <a:off x="3510855" y="2158305"/>
          <a:ext cx="1538089" cy="15380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Nurse</a:t>
          </a:r>
          <a:endParaRPr lang="en-US" sz="2800" kern="1200" dirty="0"/>
        </a:p>
      </dsp:txBody>
      <dsp:txXfrm>
        <a:off x="3736103" y="2383553"/>
        <a:ext cx="1087593" cy="1087593"/>
      </dsp:txXfrm>
    </dsp:sp>
    <dsp:sp modelId="{413D4348-F63A-4996-95AA-13D2B0E386F0}">
      <dsp:nvSpPr>
        <dsp:cNvPr id="0" name=""/>
        <dsp:cNvSpPr/>
      </dsp:nvSpPr>
      <dsp:spPr>
        <a:xfrm rot="16200000">
          <a:off x="4116572" y="1597910"/>
          <a:ext cx="326654" cy="522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165570" y="1751498"/>
        <a:ext cx="228658" cy="313770"/>
      </dsp:txXfrm>
    </dsp:sp>
    <dsp:sp modelId="{942D6A1F-04CE-4624-BF75-06021D2D46EF}">
      <dsp:nvSpPr>
        <dsp:cNvPr id="0" name=""/>
        <dsp:cNvSpPr/>
      </dsp:nvSpPr>
      <dsp:spPr>
        <a:xfrm>
          <a:off x="3510855" y="3886"/>
          <a:ext cx="1538089" cy="15380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Advocating</a:t>
          </a:r>
          <a:endParaRPr lang="en-US" sz="1400" b="1" kern="1200" dirty="0"/>
        </a:p>
      </dsp:txBody>
      <dsp:txXfrm>
        <a:off x="3736103" y="229134"/>
        <a:ext cx="1087593" cy="1087593"/>
      </dsp:txXfrm>
    </dsp:sp>
    <dsp:sp modelId="{F4A6CABF-26B3-4460-AFF4-338ADFB901A3}">
      <dsp:nvSpPr>
        <dsp:cNvPr id="0" name=""/>
        <dsp:cNvSpPr/>
      </dsp:nvSpPr>
      <dsp:spPr>
        <a:xfrm>
          <a:off x="5184537" y="2665874"/>
          <a:ext cx="326654" cy="522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184537" y="2770464"/>
        <a:ext cx="228658" cy="313770"/>
      </dsp:txXfrm>
    </dsp:sp>
    <dsp:sp modelId="{80277C4C-AC4E-4CD3-A5D9-BBCDA95887DE}">
      <dsp:nvSpPr>
        <dsp:cNvPr id="0" name=""/>
        <dsp:cNvSpPr/>
      </dsp:nvSpPr>
      <dsp:spPr>
        <a:xfrm>
          <a:off x="5665274" y="2158305"/>
          <a:ext cx="1538089" cy="15380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Counseling </a:t>
          </a:r>
          <a:endParaRPr lang="en-US" sz="1400" b="1" kern="1200" dirty="0"/>
        </a:p>
      </dsp:txBody>
      <dsp:txXfrm>
        <a:off x="5890522" y="2383553"/>
        <a:ext cx="1087593" cy="1087593"/>
      </dsp:txXfrm>
    </dsp:sp>
    <dsp:sp modelId="{669C2472-4684-4E1D-B191-B91E8C2DAE56}">
      <dsp:nvSpPr>
        <dsp:cNvPr id="0" name=""/>
        <dsp:cNvSpPr/>
      </dsp:nvSpPr>
      <dsp:spPr>
        <a:xfrm rot="5400000">
          <a:off x="4116572" y="3733839"/>
          <a:ext cx="326654" cy="522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165570" y="3789431"/>
        <a:ext cx="228658" cy="313770"/>
      </dsp:txXfrm>
    </dsp:sp>
    <dsp:sp modelId="{281DB864-891F-4061-AF28-5B850A3F55BE}">
      <dsp:nvSpPr>
        <dsp:cNvPr id="0" name=""/>
        <dsp:cNvSpPr/>
      </dsp:nvSpPr>
      <dsp:spPr>
        <a:xfrm>
          <a:off x="3510855" y="4312724"/>
          <a:ext cx="1538089" cy="15380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Supporting </a:t>
          </a:r>
          <a:endParaRPr lang="en-US" sz="1400" b="1" kern="1200" dirty="0"/>
        </a:p>
      </dsp:txBody>
      <dsp:txXfrm>
        <a:off x="3736103" y="4537972"/>
        <a:ext cx="1087593" cy="1087593"/>
      </dsp:txXfrm>
    </dsp:sp>
    <dsp:sp modelId="{B0CE2FC3-1710-4AAD-B779-699A3AD78FE1}">
      <dsp:nvSpPr>
        <dsp:cNvPr id="0" name=""/>
        <dsp:cNvSpPr/>
      </dsp:nvSpPr>
      <dsp:spPr>
        <a:xfrm rot="10800000">
          <a:off x="3048608" y="2665874"/>
          <a:ext cx="326654" cy="522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146604" y="2770464"/>
        <a:ext cx="228658" cy="313770"/>
      </dsp:txXfrm>
    </dsp:sp>
    <dsp:sp modelId="{48D8BB2B-E052-426A-92E5-78D370F80532}">
      <dsp:nvSpPr>
        <dsp:cNvPr id="0" name=""/>
        <dsp:cNvSpPr/>
      </dsp:nvSpPr>
      <dsp:spPr>
        <a:xfrm>
          <a:off x="1356436" y="2158305"/>
          <a:ext cx="1538089" cy="15380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Educating </a:t>
          </a:r>
          <a:endParaRPr lang="en-US" sz="1400" b="1" kern="1200" dirty="0"/>
        </a:p>
      </dsp:txBody>
      <dsp:txXfrm>
        <a:off x="1581684" y="2383553"/>
        <a:ext cx="1087593" cy="108759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8A87A34-81AB-432B-8DAE-1953F412C126}" type="datetimeFigureOut">
              <a:rPr lang="en-US" smtClean="0"/>
              <a:pPr/>
              <a:t>11/18/2016</a:t>
            </a:fld>
            <a:endParaRPr lang="en-US" dirty="0"/>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8A87A34-81AB-432B-8DAE-1953F412C126}" type="datetimeFigureOut">
              <a:rPr lang="en-US" smtClean="0"/>
              <a:pPr/>
              <a:t>11/18/2016</a:t>
            </a:fld>
            <a:endParaRPr lang="en-US" dirty="0"/>
          </a:p>
        </p:txBody>
      </p:sp>
      <p:sp>
        <p:nvSpPr>
          <p:cNvPr id="9" name="Slide Number Placeholder 8"/>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8A87A34-81AB-432B-8DAE-1953F412C126}" type="datetimeFigureOut">
              <a:rPr lang="en-US" smtClean="0"/>
              <a:pPr/>
              <a:t>11/18/2016</a:t>
            </a:fld>
            <a:endParaRPr lang="en-US" dirty="0"/>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6D22F896-40B5-4ADD-8801-0D06FADFA0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11/18/2016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8A87A34-81AB-432B-8DAE-1953F412C126}" type="datetimeFigureOut">
              <a:rPr lang="en-US" smtClean="0"/>
              <a:pPr/>
              <a:t>11/18/2016</a:t>
            </a:fld>
            <a:endParaRPr lang="en-US" dirty="0"/>
          </a:p>
        </p:txBody>
      </p:sp>
      <p:sp>
        <p:nvSpPr>
          <p:cNvPr id="7" name="Slide Number Placeholder 6"/>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8A87A34-81AB-432B-8DAE-1953F412C126}" type="datetimeFigureOut">
              <a:rPr lang="en-US" smtClean="0"/>
              <a:pPr/>
              <a:t>11/18/2016</a:t>
            </a:fld>
            <a:endParaRPr lang="en-US" dirty="0"/>
          </a:p>
        </p:txBody>
      </p:sp>
      <p:sp>
        <p:nvSpPr>
          <p:cNvPr id="22" name="Slide Number Placeholder 21"/>
          <p:cNvSpPr>
            <a:spLocks noGrp="1"/>
          </p:cNvSpPr>
          <p:nvPr>
            <p:ph type="sldNum" sz="quarter" idx="15"/>
          </p:nvPr>
        </p:nvSpPr>
        <p:spPr/>
        <p:txBody>
          <a:bodyPr rtlCol="0"/>
          <a:lstStyle/>
          <a:p>
            <a:fld id="{6D22F896-40B5-4ADD-8801-0D06FADFA09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8A87A34-81AB-432B-8DAE-1953F412C126}" type="datetimeFigureOut">
              <a:rPr lang="en-US" smtClean="0"/>
              <a:pPr/>
              <a:t>11/18/2016</a:t>
            </a:fld>
            <a:endParaRPr lang="en-US" dirty="0"/>
          </a:p>
        </p:txBody>
      </p:sp>
      <p:sp>
        <p:nvSpPr>
          <p:cNvPr id="18" name="Slide Number Placeholder 17"/>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8A87A34-81AB-432B-8DAE-1953F412C126}" type="datetimeFigureOut">
              <a:rPr lang="en-US" smtClean="0"/>
              <a:pPr/>
              <a:t>11/18/2016</a:t>
            </a:fld>
            <a:endParaRPr lang="en-US" dirty="0"/>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67100" y="1270000"/>
            <a:ext cx="5702298" cy="4051300"/>
          </a:xfrm>
          <a:prstGeom prst="rect">
            <a:avLst/>
          </a:prstGeom>
        </p:spPr>
      </p:pic>
      <p:sp>
        <p:nvSpPr>
          <p:cNvPr id="2" name="Title 1"/>
          <p:cNvSpPr>
            <a:spLocks noGrp="1"/>
          </p:cNvSpPr>
          <p:nvPr>
            <p:ph type="ctrTitle"/>
          </p:nvPr>
        </p:nvSpPr>
        <p:spPr>
          <a:xfrm>
            <a:off x="2219324" y="152400"/>
            <a:ext cx="8791575" cy="419100"/>
          </a:xfrm>
        </p:spPr>
        <p:txBody>
          <a:bodyPr>
            <a:normAutofit fontScale="90000"/>
          </a:bodyPr>
          <a:lstStyle/>
          <a:p>
            <a:endParaRPr lang="en-US" dirty="0"/>
          </a:p>
        </p:txBody>
      </p:sp>
      <p:sp>
        <p:nvSpPr>
          <p:cNvPr id="3" name="Subtitle 2"/>
          <p:cNvSpPr>
            <a:spLocks noGrp="1"/>
          </p:cNvSpPr>
          <p:nvPr>
            <p:ph type="subTitle" idx="1"/>
          </p:nvPr>
        </p:nvSpPr>
        <p:spPr>
          <a:xfrm>
            <a:off x="3708400" y="5930900"/>
            <a:ext cx="6959599" cy="558800"/>
          </a:xfrm>
        </p:spPr>
        <p:txBody>
          <a:bodyPr/>
          <a:lstStyle/>
          <a:p>
            <a:endParaRPr lang="en-US" dirty="0"/>
          </a:p>
        </p:txBody>
      </p:sp>
    </p:spTree>
    <p:extLst>
      <p:ext uri="{BB962C8B-B14F-4D97-AF65-F5344CB8AC3E}">
        <p14:creationId xmlns:p14="http://schemas.microsoft.com/office/powerpoint/2010/main" val="1601185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b="1" dirty="0" smtClean="0"/>
              <a:t>Pre-symptomatic Testing</a:t>
            </a:r>
          </a:p>
          <a:p>
            <a:pPr marL="400050" lvl="1" indent="0">
              <a:buNone/>
            </a:pPr>
            <a:r>
              <a:rPr lang="en-US" dirty="0" smtClean="0"/>
              <a:t>- can determine whether a person will develop a genetic disorder, before any signs or symptoms appear. </a:t>
            </a:r>
          </a:p>
          <a:p>
            <a:pPr marL="0" indent="0">
              <a:buNone/>
            </a:pPr>
            <a:endParaRPr lang="en-US" dirty="0" smtClean="0"/>
          </a:p>
          <a:p>
            <a:pPr marL="0" indent="0">
              <a:buNone/>
            </a:pPr>
            <a:r>
              <a:rPr lang="en-US" dirty="0" smtClean="0"/>
              <a:t>Examples:</a:t>
            </a:r>
          </a:p>
          <a:p>
            <a:pPr lvl="1"/>
            <a:r>
              <a:rPr lang="en-US" dirty="0" smtClean="0"/>
              <a:t>Huntington disease </a:t>
            </a:r>
          </a:p>
          <a:p>
            <a:pPr lvl="1"/>
            <a:r>
              <a:rPr lang="en-US" dirty="0" err="1" smtClean="0"/>
              <a:t>myotonic</a:t>
            </a:r>
            <a:r>
              <a:rPr lang="en-US" dirty="0" smtClean="0"/>
              <a:t> dystrophy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err="1" smtClean="0"/>
              <a:t>Predispositional</a:t>
            </a:r>
            <a:r>
              <a:rPr lang="en-US" b="1" dirty="0" smtClean="0"/>
              <a:t> testing </a:t>
            </a:r>
          </a:p>
          <a:p>
            <a:pPr lvl="1"/>
            <a:r>
              <a:rPr lang="en-US" dirty="0" smtClean="0"/>
              <a:t>High risk to develop a disease</a:t>
            </a:r>
          </a:p>
          <a:p>
            <a:pPr lvl="1"/>
            <a:endParaRPr lang="en-US" b="1" dirty="0" smtClean="0"/>
          </a:p>
          <a:p>
            <a:endParaRPr lang="en-US" dirty="0"/>
          </a:p>
        </p:txBody>
      </p:sp>
      <p:pic>
        <p:nvPicPr>
          <p:cNvPr id="4" name="Picture 3" descr="http://www.gtldna.com.au/images/predisposition_mainpicture.jpg"/>
          <p:cNvPicPr/>
          <p:nvPr/>
        </p:nvPicPr>
        <p:blipFill>
          <a:blip r:embed="rId2"/>
          <a:srcRect/>
          <a:stretch>
            <a:fillRect/>
          </a:stretch>
        </p:blipFill>
        <p:spPr bwMode="auto">
          <a:xfrm>
            <a:off x="5524500" y="774700"/>
            <a:ext cx="5486400" cy="5118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ncbi.nlm.nih.gov/books/NBK5191/bin/predictiveTestingLearnMore.jpg"/>
          <p:cNvPicPr>
            <a:picLocks noGrp="1"/>
          </p:cNvPicPr>
          <p:nvPr>
            <p:ph sz="quarter" idx="1"/>
          </p:nvPr>
        </p:nvPicPr>
        <p:blipFill>
          <a:blip r:embed="rId2"/>
          <a:srcRect/>
          <a:stretch>
            <a:fillRect/>
          </a:stretch>
        </p:blipFill>
        <p:spPr bwMode="auto">
          <a:xfrm>
            <a:off x="609600" y="952500"/>
            <a:ext cx="9956800" cy="502537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Diagnostic testing</a:t>
            </a:r>
            <a:endParaRPr lang="en-US" b="1" dirty="0">
              <a:solidFill>
                <a:srgbClr val="00B0F0"/>
              </a:solidFill>
            </a:endParaRPr>
          </a:p>
        </p:txBody>
      </p:sp>
      <p:sp>
        <p:nvSpPr>
          <p:cNvPr id="3" name="Content Placeholder 2"/>
          <p:cNvSpPr>
            <a:spLocks noGrp="1"/>
          </p:cNvSpPr>
          <p:nvPr>
            <p:ph sz="quarter" idx="1"/>
          </p:nvPr>
        </p:nvSpPr>
        <p:spPr>
          <a:xfrm>
            <a:off x="609600" y="1727200"/>
            <a:ext cx="6743700" cy="4746752"/>
          </a:xfrm>
        </p:spPr>
        <p:txBody>
          <a:bodyPr>
            <a:normAutofit/>
          </a:bodyPr>
          <a:lstStyle/>
          <a:p>
            <a:pPr algn="just"/>
            <a:r>
              <a:rPr lang="en-US" dirty="0" smtClean="0"/>
              <a:t>is used to identify or </a:t>
            </a:r>
            <a:r>
              <a:rPr lang="en-US" dirty="0" smtClean="0">
                <a:solidFill>
                  <a:srgbClr val="00B0F0"/>
                </a:solidFill>
              </a:rPr>
              <a:t>rule out </a:t>
            </a:r>
            <a:r>
              <a:rPr lang="en-US" dirty="0" smtClean="0"/>
              <a:t>a specific genetic or chromosomal condition. </a:t>
            </a:r>
          </a:p>
          <a:p>
            <a:pPr algn="just"/>
            <a:r>
              <a:rPr lang="en-US" dirty="0" smtClean="0"/>
              <a:t>In many cases, genetic testing is used to </a:t>
            </a:r>
            <a:r>
              <a:rPr lang="en-US" dirty="0" smtClean="0">
                <a:solidFill>
                  <a:srgbClr val="00B0F0"/>
                </a:solidFill>
              </a:rPr>
              <a:t>confirm a diagnosis</a:t>
            </a:r>
            <a:r>
              <a:rPr lang="en-US" dirty="0" smtClean="0"/>
              <a:t> when a particular condition is suspected based on </a:t>
            </a:r>
            <a:r>
              <a:rPr lang="en-US" dirty="0" smtClean="0">
                <a:solidFill>
                  <a:srgbClr val="00B0F0"/>
                </a:solidFill>
              </a:rPr>
              <a:t>physical signs and symptoms. </a:t>
            </a:r>
          </a:p>
          <a:p>
            <a:pPr algn="just"/>
            <a:r>
              <a:rPr lang="en-US" dirty="0" smtClean="0"/>
              <a:t>can be performed before birth or at any time during a person’s life, but is not available for all genes or all genetic conditions. </a:t>
            </a:r>
          </a:p>
          <a:p>
            <a:pPr algn="just"/>
            <a:r>
              <a:rPr lang="en-US" dirty="0" smtClean="0"/>
              <a:t>The results can influence a person’s choices about health care and the management of the disorder.</a:t>
            </a:r>
          </a:p>
          <a:p>
            <a:endParaRPr lang="en-US" dirty="0"/>
          </a:p>
        </p:txBody>
      </p:sp>
      <p:pic>
        <p:nvPicPr>
          <p:cNvPr id="4" name="Picture 3" descr="http://www.drandrewkong.com/wpimages/wp264a1c01_05_06.jpg"/>
          <p:cNvPicPr/>
          <p:nvPr/>
        </p:nvPicPr>
        <p:blipFill>
          <a:blip r:embed="rId2"/>
          <a:srcRect/>
          <a:stretch>
            <a:fillRect/>
          </a:stretch>
        </p:blipFill>
        <p:spPr bwMode="auto">
          <a:xfrm>
            <a:off x="7636510" y="2100897"/>
            <a:ext cx="3776980" cy="255460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754062"/>
          </a:xfrm>
        </p:spPr>
        <p:txBody>
          <a:bodyPr/>
          <a:lstStyle/>
          <a:p>
            <a:r>
              <a:rPr lang="en-US" b="1" dirty="0" err="1" smtClean="0">
                <a:solidFill>
                  <a:schemeClr val="accent4">
                    <a:lumMod val="60000"/>
                    <a:lumOff val="40000"/>
                  </a:schemeClr>
                </a:solidFill>
              </a:rPr>
              <a:t>Preimplantation</a:t>
            </a:r>
            <a:r>
              <a:rPr lang="en-US" b="1" dirty="0" smtClean="0">
                <a:solidFill>
                  <a:schemeClr val="accent4">
                    <a:lumMod val="60000"/>
                    <a:lumOff val="40000"/>
                  </a:schemeClr>
                </a:solidFill>
              </a:rPr>
              <a:t> testing</a:t>
            </a:r>
            <a:endParaRPr lang="en-US" b="1" dirty="0">
              <a:solidFill>
                <a:schemeClr val="accent4">
                  <a:lumMod val="60000"/>
                  <a:lumOff val="40000"/>
                </a:schemeClr>
              </a:solidFill>
            </a:endParaRPr>
          </a:p>
        </p:txBody>
      </p:sp>
      <p:pic>
        <p:nvPicPr>
          <p:cNvPr id="4" name="Picture 3" descr="http://newsimg.bbc.co.uk/media/images/41785000/gif/_41785340_embrio_implant416x226.gif"/>
          <p:cNvPicPr/>
          <p:nvPr/>
        </p:nvPicPr>
        <p:blipFill>
          <a:blip r:embed="rId2"/>
          <a:srcRect/>
          <a:stretch>
            <a:fillRect/>
          </a:stretch>
        </p:blipFill>
        <p:spPr bwMode="auto">
          <a:xfrm>
            <a:off x="7315200" y="2147252"/>
            <a:ext cx="4332287" cy="2932748"/>
          </a:xfrm>
          <a:prstGeom prst="rect">
            <a:avLst/>
          </a:prstGeom>
          <a:noFill/>
          <a:ln w="9525">
            <a:noFill/>
            <a:miter lim="800000"/>
            <a:headEnd/>
            <a:tailEnd/>
          </a:ln>
        </p:spPr>
      </p:pic>
      <p:sp>
        <p:nvSpPr>
          <p:cNvPr id="3" name="Content Placeholder 2"/>
          <p:cNvSpPr>
            <a:spLocks noGrp="1"/>
          </p:cNvSpPr>
          <p:nvPr>
            <p:ph sz="quarter" idx="1"/>
          </p:nvPr>
        </p:nvSpPr>
        <p:spPr>
          <a:xfrm>
            <a:off x="609600" y="1600200"/>
            <a:ext cx="6667500" cy="4873752"/>
          </a:xfrm>
        </p:spPr>
        <p:txBody>
          <a:bodyPr>
            <a:normAutofit fontScale="55000" lnSpcReduction="20000"/>
          </a:bodyPr>
          <a:lstStyle/>
          <a:p>
            <a:pPr algn="just"/>
            <a:r>
              <a:rPr lang="en-US" sz="2900" dirty="0" smtClean="0"/>
              <a:t>also called </a:t>
            </a:r>
            <a:r>
              <a:rPr lang="en-US" sz="2900" b="1" dirty="0" err="1" smtClean="0">
                <a:solidFill>
                  <a:schemeClr val="accent4">
                    <a:lumMod val="60000"/>
                    <a:lumOff val="40000"/>
                  </a:schemeClr>
                </a:solidFill>
              </a:rPr>
              <a:t>preimplantation</a:t>
            </a:r>
            <a:r>
              <a:rPr lang="en-US" sz="2900" b="1" dirty="0" smtClean="0">
                <a:solidFill>
                  <a:schemeClr val="accent4">
                    <a:lumMod val="60000"/>
                    <a:lumOff val="40000"/>
                  </a:schemeClr>
                </a:solidFill>
              </a:rPr>
              <a:t> genetic diagnosis </a:t>
            </a:r>
            <a:r>
              <a:rPr lang="en-US" sz="2900" dirty="0" smtClean="0"/>
              <a:t>(PGD)</a:t>
            </a:r>
          </a:p>
          <a:p>
            <a:pPr algn="just"/>
            <a:endParaRPr lang="en-US" sz="2900" dirty="0" smtClean="0"/>
          </a:p>
          <a:p>
            <a:pPr algn="just"/>
            <a:r>
              <a:rPr lang="en-US" sz="2900" dirty="0" smtClean="0"/>
              <a:t>is a specialized technique that </a:t>
            </a:r>
            <a:r>
              <a:rPr lang="en-US" sz="2900" b="1" dirty="0" smtClean="0">
                <a:solidFill>
                  <a:schemeClr val="accent4">
                    <a:lumMod val="60000"/>
                    <a:lumOff val="40000"/>
                  </a:schemeClr>
                </a:solidFill>
              </a:rPr>
              <a:t>can reduce the risk of having a child</a:t>
            </a:r>
            <a:r>
              <a:rPr lang="en-US" sz="2900" b="1" dirty="0" smtClean="0"/>
              <a:t> </a:t>
            </a:r>
            <a:r>
              <a:rPr lang="en-US" sz="2900" dirty="0" smtClean="0"/>
              <a:t>with a particular genetic or chromosomal disorder. </a:t>
            </a:r>
          </a:p>
          <a:p>
            <a:pPr algn="just"/>
            <a:endParaRPr lang="en-US" sz="2900" dirty="0" smtClean="0"/>
          </a:p>
          <a:p>
            <a:pPr algn="just"/>
            <a:r>
              <a:rPr lang="en-US" sz="2900" dirty="0" smtClean="0"/>
              <a:t>It is used to detect genetic changes in embryos that were created using assisted reproductive techniques such as in-vitro fertilization.</a:t>
            </a:r>
          </a:p>
          <a:p>
            <a:pPr algn="just"/>
            <a:endParaRPr lang="en-US" sz="2900" dirty="0" smtClean="0"/>
          </a:p>
          <a:p>
            <a:pPr algn="just"/>
            <a:r>
              <a:rPr lang="en-US" sz="2900" dirty="0" smtClean="0"/>
              <a:t>In-vitro fertilization involves removing egg cells from a woman’s ovaries and fertilizing them with sperm cells outside the body. </a:t>
            </a:r>
          </a:p>
          <a:p>
            <a:pPr algn="just"/>
            <a:endParaRPr lang="en-US" sz="2900" dirty="0" smtClean="0"/>
          </a:p>
          <a:p>
            <a:pPr algn="just"/>
            <a:r>
              <a:rPr lang="en-US" sz="2900" dirty="0" smtClean="0"/>
              <a:t>To perform </a:t>
            </a:r>
            <a:r>
              <a:rPr lang="en-US" sz="2900" dirty="0" err="1" smtClean="0"/>
              <a:t>preimplantation</a:t>
            </a:r>
            <a:r>
              <a:rPr lang="en-US" sz="2900" dirty="0" smtClean="0"/>
              <a:t> testing, a small number of cells are taken from these embryos and tested for certain genetic changes.</a:t>
            </a:r>
          </a:p>
          <a:p>
            <a:pPr algn="just"/>
            <a:endParaRPr lang="en-US" sz="2900" dirty="0" smtClean="0"/>
          </a:p>
          <a:p>
            <a:pPr algn="just"/>
            <a:r>
              <a:rPr lang="en-US" sz="2900" dirty="0" smtClean="0"/>
              <a:t> Only embryos without these changes are implanted in the uterus to initiate a pregnancy.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Forensic testing (legal purpose)</a:t>
            </a:r>
            <a:endParaRPr lang="en-US" b="1" dirty="0">
              <a:solidFill>
                <a:srgbClr val="7030A0"/>
              </a:solidFill>
            </a:endParaRPr>
          </a:p>
        </p:txBody>
      </p:sp>
      <p:sp>
        <p:nvSpPr>
          <p:cNvPr id="3" name="Content Placeholder 2"/>
          <p:cNvSpPr>
            <a:spLocks noGrp="1"/>
          </p:cNvSpPr>
          <p:nvPr>
            <p:ph sz="quarter" idx="1"/>
          </p:nvPr>
        </p:nvSpPr>
        <p:spPr>
          <a:xfrm>
            <a:off x="609600" y="1600200"/>
            <a:ext cx="5575300" cy="4873752"/>
          </a:xfrm>
        </p:spPr>
        <p:txBody>
          <a:bodyPr>
            <a:normAutofit lnSpcReduction="10000"/>
          </a:bodyPr>
          <a:lstStyle/>
          <a:p>
            <a:pPr algn="just"/>
            <a:r>
              <a:rPr lang="en-US" dirty="0" smtClean="0"/>
              <a:t>uses DNA sequences to identify an individual for legal purposes. </a:t>
            </a:r>
          </a:p>
          <a:p>
            <a:pPr algn="just"/>
            <a:endParaRPr lang="en-US" dirty="0" smtClean="0"/>
          </a:p>
          <a:p>
            <a:pPr algn="just"/>
            <a:r>
              <a:rPr lang="en-US" dirty="0" smtClean="0"/>
              <a:t>forensic testing is not used to detect gene mutations associated with disease.</a:t>
            </a:r>
          </a:p>
          <a:p>
            <a:pPr algn="just"/>
            <a:endParaRPr lang="en-US" dirty="0" smtClean="0"/>
          </a:p>
          <a:p>
            <a:pPr algn="just"/>
            <a:r>
              <a:rPr lang="en-US" dirty="0" smtClean="0"/>
              <a:t> This type of testing can identify crime or catastrophe victims, rule out or implicate a crime suspect, or establish biological relationships between people (for example, paternity).</a:t>
            </a:r>
          </a:p>
          <a:p>
            <a:endParaRPr lang="en-US" dirty="0"/>
          </a:p>
        </p:txBody>
      </p:sp>
      <p:pic>
        <p:nvPicPr>
          <p:cNvPr id="4" name="Picture 3" descr="http://fastestlabs.com/php-oak/themes/global/documents/images/dna-tests.jpg"/>
          <p:cNvPicPr/>
          <p:nvPr/>
        </p:nvPicPr>
        <p:blipFill>
          <a:blip r:embed="rId2"/>
          <a:srcRect/>
          <a:stretch>
            <a:fillRect/>
          </a:stretch>
        </p:blipFill>
        <p:spPr bwMode="auto">
          <a:xfrm>
            <a:off x="8382000" y="188913"/>
            <a:ext cx="3251200" cy="2617787"/>
          </a:xfrm>
          <a:prstGeom prst="rect">
            <a:avLst/>
          </a:prstGeom>
          <a:noFill/>
          <a:ln w="9525">
            <a:noFill/>
            <a:miter lim="800000"/>
            <a:headEnd/>
            <a:tailEnd/>
          </a:ln>
        </p:spPr>
      </p:pic>
      <p:pic>
        <p:nvPicPr>
          <p:cNvPr id="5" name="Picture 4" descr="http://forensicevidence.net/evidence.jpg"/>
          <p:cNvPicPr/>
          <p:nvPr/>
        </p:nvPicPr>
        <p:blipFill>
          <a:blip r:embed="rId3"/>
          <a:srcRect/>
          <a:stretch>
            <a:fillRect/>
          </a:stretch>
        </p:blipFill>
        <p:spPr bwMode="auto">
          <a:xfrm>
            <a:off x="6597967" y="2414587"/>
            <a:ext cx="3568065" cy="42640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C000"/>
                </a:solidFill>
              </a:rPr>
              <a:t>Key considerations for GT</a:t>
            </a:r>
            <a:endParaRPr lang="en-US" sz="4400" b="1" dirty="0">
              <a:solidFill>
                <a:srgbClr val="FFC000"/>
              </a:solidFill>
            </a:endParaRPr>
          </a:p>
        </p:txBody>
      </p:sp>
      <p:pic>
        <p:nvPicPr>
          <p:cNvPr id="4" name="Content Placeholder 3" descr="https://geneticsinprimarycare.aap.org/YourPractice/Genetic-Testing/PublishingImages/ReasonForTesting.jpg"/>
          <p:cNvPicPr>
            <a:picLocks noGrp="1"/>
          </p:cNvPicPr>
          <p:nvPr>
            <p:ph sz="quarter" idx="1"/>
          </p:nvPr>
        </p:nvPicPr>
        <p:blipFill>
          <a:blip r:embed="rId2"/>
          <a:srcRect/>
          <a:stretch>
            <a:fillRect/>
          </a:stretch>
        </p:blipFill>
        <p:spPr bwMode="auto">
          <a:xfrm>
            <a:off x="1193800" y="1638300"/>
            <a:ext cx="8775700" cy="4673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677862"/>
          </a:xfrm>
        </p:spPr>
        <p:txBody>
          <a:bodyPr/>
          <a:lstStyle/>
          <a:p>
            <a:r>
              <a:rPr lang="en-US" dirty="0" smtClean="0"/>
              <a:t>Overview on the process of genetic testing</a:t>
            </a:r>
            <a:endParaRPr lang="en-US" dirty="0"/>
          </a:p>
        </p:txBody>
      </p:sp>
      <p:pic>
        <p:nvPicPr>
          <p:cNvPr id="4" name="Content Placeholder 3" descr="http://www.asperbio.com/wp-content/uploads/Protsessijoonis_03.04.2013.jpg"/>
          <p:cNvPicPr>
            <a:picLocks noGrp="1"/>
          </p:cNvPicPr>
          <p:nvPr>
            <p:ph sz="quarter" idx="1"/>
          </p:nvPr>
        </p:nvPicPr>
        <p:blipFill>
          <a:blip r:embed="rId2"/>
          <a:srcRect/>
          <a:stretch>
            <a:fillRect/>
          </a:stretch>
        </p:blipFill>
        <p:spPr bwMode="auto">
          <a:xfrm>
            <a:off x="787400" y="1168400"/>
            <a:ext cx="8902700" cy="54990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ophthalmologymanagement.com/content/archive/2010/September/images/OMD0910_A09_Fig01.jpg"/>
          <p:cNvPicPr/>
          <p:nvPr/>
        </p:nvPicPr>
        <p:blipFill>
          <a:blip r:embed="rId2"/>
          <a:srcRect/>
          <a:stretch>
            <a:fillRect/>
          </a:stretch>
        </p:blipFill>
        <p:spPr bwMode="auto">
          <a:xfrm>
            <a:off x="5842952" y="184150"/>
            <a:ext cx="5128895" cy="64706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0000"/>
                </a:solidFill>
              </a:rPr>
              <a:t>Informed consent</a:t>
            </a:r>
            <a:endParaRPr lang="en-US" dirty="0">
              <a:solidFill>
                <a:srgbClr val="FF0000"/>
              </a:solidFill>
            </a:endParaRPr>
          </a:p>
        </p:txBody>
      </p:sp>
      <p:sp>
        <p:nvSpPr>
          <p:cNvPr id="3" name="Content Placeholder 2"/>
          <p:cNvSpPr>
            <a:spLocks noGrp="1"/>
          </p:cNvSpPr>
          <p:nvPr>
            <p:ph sz="quarter" idx="1"/>
          </p:nvPr>
        </p:nvSpPr>
        <p:spPr>
          <a:xfrm>
            <a:off x="609600" y="1600200"/>
            <a:ext cx="5080000" cy="4873752"/>
          </a:xfrm>
        </p:spPr>
        <p:txBody>
          <a:bodyPr>
            <a:normAutofit fontScale="92500"/>
          </a:bodyPr>
          <a:lstStyle/>
          <a:p>
            <a:pPr algn="just"/>
            <a:r>
              <a:rPr lang="en-US" dirty="0" smtClean="0"/>
              <a:t>The process of educating a person about the test and obtaining permission to carry out testing is called informed consent. </a:t>
            </a:r>
          </a:p>
          <a:p>
            <a:pPr algn="just"/>
            <a:endParaRPr lang="en-US" dirty="0" smtClean="0"/>
          </a:p>
          <a:p>
            <a:pPr algn="just"/>
            <a:r>
              <a:rPr lang="en-US" dirty="0" smtClean="0"/>
              <a:t>“Informed” means that the person has enough information to make an educated decision about testing; </a:t>
            </a:r>
          </a:p>
          <a:p>
            <a:pPr algn="just"/>
            <a:endParaRPr lang="en-US" dirty="0" smtClean="0"/>
          </a:p>
          <a:p>
            <a:pPr algn="just"/>
            <a:r>
              <a:rPr lang="en-US" dirty="0" smtClean="0"/>
              <a:t>“consent” refers to a person’s voluntary agreement to have the test done.</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General rule</a:t>
            </a:r>
            <a:endParaRPr lang="en-US" b="1" dirty="0">
              <a:solidFill>
                <a:srgbClr val="FFC000"/>
              </a:solidFill>
            </a:endParaRPr>
          </a:p>
        </p:txBody>
      </p:sp>
      <p:sp>
        <p:nvSpPr>
          <p:cNvPr id="3" name="Content Placeholder 2"/>
          <p:cNvSpPr>
            <a:spLocks noGrp="1"/>
          </p:cNvSpPr>
          <p:nvPr>
            <p:ph sz="quarter" idx="1"/>
          </p:nvPr>
        </p:nvSpPr>
        <p:spPr>
          <a:xfrm>
            <a:off x="609600" y="2159000"/>
            <a:ext cx="9956800" cy="4314952"/>
          </a:xfrm>
        </p:spPr>
        <p:txBody>
          <a:bodyPr/>
          <a:lstStyle/>
          <a:p>
            <a:pPr algn="just"/>
            <a:r>
              <a:rPr lang="en-US" dirty="0" smtClean="0"/>
              <a:t>informed consent can only be given by adults who are competent to make medical decisions for themselves. </a:t>
            </a:r>
          </a:p>
          <a:p>
            <a:pPr algn="just"/>
            <a:endParaRPr lang="en-US" dirty="0" smtClean="0"/>
          </a:p>
          <a:p>
            <a:pPr algn="just"/>
            <a:r>
              <a:rPr lang="en-US" dirty="0" smtClean="0"/>
              <a:t>For children and others who are unable to make their own medical decisions (such as people with impaired mental status), </a:t>
            </a:r>
          </a:p>
          <a:p>
            <a:pPr algn="just"/>
            <a:endParaRPr lang="en-US" dirty="0" smtClean="0"/>
          </a:p>
          <a:p>
            <a:pPr lvl="1" algn="just"/>
            <a:r>
              <a:rPr lang="en-US" sz="2400" dirty="0" smtClean="0"/>
              <a:t>informed consent can be given by a </a:t>
            </a:r>
            <a:r>
              <a:rPr lang="en-US" sz="2400" u="sng" dirty="0" smtClean="0"/>
              <a:t>parent</a:t>
            </a:r>
            <a:r>
              <a:rPr lang="en-US" sz="2400" dirty="0" smtClean="0"/>
              <a:t>, </a:t>
            </a:r>
            <a:r>
              <a:rPr lang="en-US" sz="2400" u="sng" dirty="0" smtClean="0"/>
              <a:t>guardian</a:t>
            </a:r>
            <a:r>
              <a:rPr lang="en-US" sz="2400" dirty="0" smtClean="0"/>
              <a:t>, or other person </a:t>
            </a:r>
            <a:r>
              <a:rPr lang="en-US" sz="2400" u="sng" dirty="0" smtClean="0"/>
              <a:t>legally responsible </a:t>
            </a:r>
            <a:r>
              <a:rPr lang="en-US" sz="2400" dirty="0" smtClean="0"/>
              <a:t>for making decisions on that person’s behalf.</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sz="quarter" idx="1"/>
          </p:nvPr>
        </p:nvSpPr>
        <p:spPr>
          <a:xfrm>
            <a:off x="609600" y="2418080"/>
            <a:ext cx="9001760" cy="4055872"/>
          </a:xfrm>
        </p:spPr>
        <p:txBody>
          <a:bodyPr/>
          <a:lstStyle/>
          <a:p>
            <a:r>
              <a:rPr lang="en-US" dirty="0" smtClean="0"/>
              <a:t>Genetic Testing</a:t>
            </a:r>
          </a:p>
          <a:p>
            <a:pPr>
              <a:buNone/>
            </a:pPr>
            <a:endParaRPr lang="en-US" dirty="0" smtClean="0"/>
          </a:p>
          <a:p>
            <a:pPr lvl="1"/>
            <a:r>
              <a:rPr lang="en-US" dirty="0" smtClean="0"/>
              <a:t>is a type of medical test that identifies changes in chromosomes, genes, or proteins. </a:t>
            </a:r>
          </a:p>
          <a:p>
            <a:pPr lvl="1"/>
            <a:endParaRPr lang="en-US" dirty="0" smtClean="0"/>
          </a:p>
          <a:p>
            <a:pPr lvl="1"/>
            <a:r>
              <a:rPr lang="en-US" dirty="0" smtClean="0"/>
              <a:t>The results of a genetic test can confirm or rule out a suspected genetic condition or help determine a person’s chance of developing or passing on a genetic disorder. </a:t>
            </a:r>
          </a:p>
          <a:p>
            <a:pPr lvl="1"/>
            <a:endParaRPr lang="en-US" dirty="0"/>
          </a:p>
        </p:txBody>
      </p:sp>
      <p:pic>
        <p:nvPicPr>
          <p:cNvPr id="4" name="Picture 3" descr="http://www.geneticsandsociety.org/img/original/dna-testing1.jpg"/>
          <p:cNvPicPr/>
          <p:nvPr/>
        </p:nvPicPr>
        <p:blipFill>
          <a:blip r:embed="rId2"/>
          <a:srcRect/>
          <a:stretch>
            <a:fillRect/>
          </a:stretch>
        </p:blipFill>
        <p:spPr bwMode="auto">
          <a:xfrm>
            <a:off x="7748587" y="351790"/>
            <a:ext cx="3806825" cy="2862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When to obtain an informed consent?</a:t>
            </a:r>
            <a:endParaRPr lang="en-US" dirty="0">
              <a:solidFill>
                <a:srgbClr val="FF0000"/>
              </a:solidFill>
            </a:endParaRPr>
          </a:p>
        </p:txBody>
      </p:sp>
      <p:sp>
        <p:nvSpPr>
          <p:cNvPr id="3" name="Content Placeholder 2"/>
          <p:cNvSpPr>
            <a:spLocks noGrp="1"/>
          </p:cNvSpPr>
          <p:nvPr>
            <p:ph sz="quarter" idx="1"/>
          </p:nvPr>
        </p:nvSpPr>
        <p:spPr>
          <a:xfrm>
            <a:off x="609600" y="1866900"/>
            <a:ext cx="9956800" cy="4607052"/>
          </a:xfrm>
        </p:spPr>
        <p:txBody>
          <a:bodyPr/>
          <a:lstStyle/>
          <a:p>
            <a:pPr algn="just"/>
            <a:r>
              <a:rPr lang="en-US" dirty="0" smtClean="0"/>
              <a:t>obtained by a doctor or genetic counselor during an office visit. </a:t>
            </a:r>
          </a:p>
          <a:p>
            <a:pPr algn="just"/>
            <a:endParaRPr lang="en-US" dirty="0" smtClean="0"/>
          </a:p>
          <a:p>
            <a:pPr algn="just"/>
            <a:r>
              <a:rPr lang="en-US" dirty="0" smtClean="0"/>
              <a:t>The healthcare provider will discuss the test and answer any questions. </a:t>
            </a:r>
          </a:p>
          <a:p>
            <a:pPr algn="just"/>
            <a:endParaRPr lang="en-US" dirty="0" smtClean="0"/>
          </a:p>
          <a:p>
            <a:pPr algn="just"/>
            <a:r>
              <a:rPr lang="en-US" dirty="0" smtClean="0"/>
              <a:t>If the person wishes to have the test, he or she will then usually read and sign a consent form.</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factors commonly included on an informed consent form:</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A general description of the test, including the purpose of the test and the condition for which the testing is being performed.</a:t>
            </a:r>
          </a:p>
          <a:p>
            <a:pPr marL="0" indent="0">
              <a:buNone/>
            </a:pPr>
            <a:endParaRPr lang="en-US" dirty="0" smtClean="0"/>
          </a:p>
          <a:p>
            <a:r>
              <a:rPr lang="en-US" dirty="0" smtClean="0"/>
              <a:t>How the test will be carried out (for example, a blood sample).</a:t>
            </a:r>
          </a:p>
          <a:p>
            <a:pPr marL="0" indent="0">
              <a:buNone/>
            </a:pPr>
            <a:endParaRPr lang="en-US" dirty="0" smtClean="0"/>
          </a:p>
          <a:p>
            <a:r>
              <a:rPr lang="en-US" dirty="0" smtClean="0"/>
              <a:t>What the test results mean, including positive and negative results, and the potential for uninformative results or incorrect results such as false positives or false negatives.</a:t>
            </a:r>
          </a:p>
          <a:p>
            <a:pPr marL="0" indent="0">
              <a:buNone/>
            </a:pPr>
            <a:endParaRPr lang="en-US" dirty="0" smtClean="0"/>
          </a:p>
          <a:p>
            <a:r>
              <a:rPr lang="en-US" dirty="0" smtClean="0"/>
              <a:t>Any physical or emotional risks associated with the test.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factors commonly included on an informed consent form:</a:t>
            </a:r>
            <a:endParaRPr lang="en-US" dirty="0"/>
          </a:p>
        </p:txBody>
      </p:sp>
      <p:sp>
        <p:nvSpPr>
          <p:cNvPr id="3" name="Content Placeholder 2"/>
          <p:cNvSpPr>
            <a:spLocks noGrp="1"/>
          </p:cNvSpPr>
          <p:nvPr>
            <p:ph sz="quarter" idx="1"/>
          </p:nvPr>
        </p:nvSpPr>
        <p:spPr/>
        <p:txBody>
          <a:bodyPr/>
          <a:lstStyle/>
          <a:p>
            <a:pPr algn="just"/>
            <a:r>
              <a:rPr lang="en-US" dirty="0" smtClean="0"/>
              <a:t>Whether the results can be used for research purposes.</a:t>
            </a:r>
          </a:p>
          <a:p>
            <a:pPr algn="just"/>
            <a:endParaRPr lang="en-US" dirty="0" smtClean="0"/>
          </a:p>
          <a:p>
            <a:pPr algn="just"/>
            <a:r>
              <a:rPr lang="en-US" dirty="0" smtClean="0"/>
              <a:t>Whether the results might provide information about other family members’ health, including the risk of developing a particular condition or the possibility of having affected children.</a:t>
            </a:r>
          </a:p>
          <a:p>
            <a:pPr algn="just"/>
            <a:endParaRPr lang="en-US" dirty="0" smtClean="0"/>
          </a:p>
          <a:p>
            <a:pPr algn="just"/>
            <a:r>
              <a:rPr lang="en-US" dirty="0" smtClean="0"/>
              <a:t>How and to whom test results will be reported and under what circumstances results can be disclosed (for example, to health insurance providers).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Risks, limitations and benefits of genetic testing?</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sz="quarter" idx="1"/>
          </p:nvPr>
        </p:nvSpPr>
        <p:spPr/>
        <p:txBody>
          <a:bodyPr/>
          <a:lstStyle/>
          <a:p>
            <a:r>
              <a:rPr lang="en-US" dirty="0" smtClean="0"/>
              <a:t>emotional, social, or financial consequences of the test results. </a:t>
            </a:r>
          </a:p>
          <a:p>
            <a:endParaRPr lang="en-US" dirty="0" smtClean="0"/>
          </a:p>
          <a:p>
            <a:r>
              <a:rPr lang="en-US" dirty="0" smtClean="0"/>
              <a:t>may feel angry, depressed, anxious, or guilty about their results. </a:t>
            </a:r>
          </a:p>
          <a:p>
            <a:endParaRPr lang="en-US" dirty="0" smtClean="0"/>
          </a:p>
          <a:p>
            <a:r>
              <a:rPr lang="en-US" dirty="0" smtClean="0"/>
              <a:t>creates tension within a family because the results can reveal information about other family members in addition to the person who is tested. </a:t>
            </a:r>
          </a:p>
          <a:p>
            <a:endParaRPr lang="en-US" dirty="0" smtClean="0"/>
          </a:p>
          <a:p>
            <a:r>
              <a:rPr lang="en-US" dirty="0" smtClean="0"/>
              <a:t>The possibility of genetic discrimination in employment or insurance is also a concern.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sz="quarter" idx="1"/>
          </p:nvPr>
        </p:nvSpPr>
        <p:spPr/>
        <p:txBody>
          <a:bodyPr/>
          <a:lstStyle/>
          <a:p>
            <a:r>
              <a:rPr lang="en-US" dirty="0" smtClean="0"/>
              <a:t>Genetic testing can provide only limited information about an inherited condition. </a:t>
            </a:r>
          </a:p>
          <a:p>
            <a:endParaRPr lang="en-US" dirty="0" smtClean="0"/>
          </a:p>
          <a:p>
            <a:r>
              <a:rPr lang="en-US" dirty="0" smtClean="0"/>
              <a:t>The test often can’t determine if a person will show symptoms of a disorder, how severe the symptoms will be, or whether the disorder will progress over time. </a:t>
            </a:r>
          </a:p>
          <a:p>
            <a:endParaRPr lang="en-US" dirty="0" smtClean="0"/>
          </a:p>
          <a:p>
            <a:r>
              <a:rPr lang="en-US" dirty="0" smtClean="0"/>
              <a:t>Another major limitation is the lack of treatment strategies for many genetic disorders once they are diagnosed.</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genetic testing</a:t>
            </a:r>
            <a:endParaRPr lang="en-US" dirty="0"/>
          </a:p>
        </p:txBody>
      </p:sp>
      <p:sp>
        <p:nvSpPr>
          <p:cNvPr id="3" name="Content Placeholder 2"/>
          <p:cNvSpPr>
            <a:spLocks noGrp="1"/>
          </p:cNvSpPr>
          <p:nvPr>
            <p:ph sz="quarter" idx="1"/>
          </p:nvPr>
        </p:nvSpPr>
        <p:spPr/>
        <p:txBody>
          <a:bodyPr/>
          <a:lstStyle/>
          <a:p>
            <a:r>
              <a:rPr lang="en-US" dirty="0" smtClean="0"/>
              <a:t>Test results can provide a sense of relief from uncertainty and help people make informed decisions about managing their health care. </a:t>
            </a:r>
          </a:p>
          <a:p>
            <a:pPr lvl="1"/>
            <a:r>
              <a:rPr lang="en-US" dirty="0" smtClean="0"/>
              <a:t>For example, a negative result can eliminate the need for unnecessary checkups and screening tests in some cases. </a:t>
            </a:r>
          </a:p>
          <a:p>
            <a:pPr lvl="1"/>
            <a:endParaRPr lang="en-US" dirty="0" smtClean="0"/>
          </a:p>
          <a:p>
            <a:r>
              <a:rPr lang="en-US" dirty="0" smtClean="0"/>
              <a:t>A positive result can direct a person toward available prevention, monitoring, and treatment options. </a:t>
            </a:r>
          </a:p>
          <a:p>
            <a:r>
              <a:rPr lang="en-US" dirty="0" smtClean="0"/>
              <a:t>Some test results can also help people make decisions about having children. </a:t>
            </a:r>
          </a:p>
          <a:p>
            <a:r>
              <a:rPr lang="en-US" dirty="0" smtClean="0"/>
              <a:t>Newborn screening can identify genetic disorders early in life so treatment can be started as early as possible.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Genetic counseling and role of the nurse in genetic reporting</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Counseling </a:t>
            </a:r>
            <a:endParaRPr lang="en-US" dirty="0"/>
          </a:p>
        </p:txBody>
      </p:sp>
      <p:sp>
        <p:nvSpPr>
          <p:cNvPr id="3" name="Content Placeholder 2"/>
          <p:cNvSpPr>
            <a:spLocks noGrp="1"/>
          </p:cNvSpPr>
          <p:nvPr>
            <p:ph sz="quarter" idx="1"/>
          </p:nvPr>
        </p:nvSpPr>
        <p:spPr/>
        <p:txBody>
          <a:bodyPr>
            <a:normAutofit fontScale="85000" lnSpcReduction="10000"/>
          </a:bodyPr>
          <a:lstStyle/>
          <a:p>
            <a:pPr algn="just">
              <a:lnSpc>
                <a:spcPct val="150000"/>
              </a:lnSpc>
              <a:spcBef>
                <a:spcPts val="0"/>
              </a:spcBef>
            </a:pPr>
            <a:r>
              <a:rPr lang="en-US" dirty="0" smtClean="0"/>
              <a:t>Is the process by which patients or relatives at risk of an inherited disorder, are advised of the consequences and nature of the disorder, the probability of developing or transmitting it, and the options open to them in management and family planning. </a:t>
            </a:r>
          </a:p>
          <a:p>
            <a:pPr algn="just">
              <a:lnSpc>
                <a:spcPct val="150000"/>
              </a:lnSpc>
              <a:spcBef>
                <a:spcPts val="0"/>
              </a:spcBef>
            </a:pPr>
            <a:r>
              <a:rPr lang="en-US" dirty="0" smtClean="0"/>
              <a:t>This complex process can be separated into diagnostic (the actual estimation of risk) and supportive aspects.</a:t>
            </a:r>
          </a:p>
          <a:p>
            <a:pPr algn="just">
              <a:lnSpc>
                <a:spcPct val="150000"/>
              </a:lnSpc>
              <a:spcBef>
                <a:spcPts val="0"/>
              </a:spcBef>
            </a:pPr>
            <a:r>
              <a:rPr lang="en-US" dirty="0" smtClean="0"/>
              <a:t>Genetic counseling is the process by which individuals and families come to learn and understand relevant aspects of genetics; it is also the process for obtaining assistance in clarifying options available for their decision making and coping with the significance of personal and family genetic knowledge in their lives.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Considerations for Genetics Consultation</a:t>
            </a:r>
            <a:endParaRPr lang="en-US" dirty="0"/>
          </a:p>
        </p:txBody>
      </p:sp>
      <p:sp>
        <p:nvSpPr>
          <p:cNvPr id="3" name="Content Placeholder 2"/>
          <p:cNvSpPr>
            <a:spLocks noGrp="1"/>
          </p:cNvSpPr>
          <p:nvPr>
            <p:ph sz="quarter" idx="1"/>
          </p:nvPr>
        </p:nvSpPr>
        <p:spPr/>
        <p:txBody>
          <a:bodyPr>
            <a:normAutofit lnSpcReduction="10000"/>
          </a:bodyPr>
          <a:lstStyle/>
          <a:p>
            <a:pPr lvl="0"/>
            <a:r>
              <a:rPr lang="en-US" dirty="0" smtClean="0"/>
              <a:t>A personal or family history of a genetic condition, birth defect, chromosomal disorder, or hereditary cancer</a:t>
            </a:r>
          </a:p>
          <a:p>
            <a:pPr lvl="0"/>
            <a:r>
              <a:rPr lang="en-US" dirty="0" smtClean="0"/>
              <a:t>Two or more miscarriages</a:t>
            </a:r>
          </a:p>
          <a:p>
            <a:pPr lvl="0"/>
            <a:r>
              <a:rPr lang="en-US" dirty="0" smtClean="0"/>
              <a:t>A known inherited disorder, birth defect, mental retardation, or developmental delay in a child</a:t>
            </a:r>
          </a:p>
          <a:p>
            <a:pPr lvl="0"/>
            <a:r>
              <a:rPr lang="en-US" dirty="0" smtClean="0"/>
              <a:t>A woman who is pregnant or plans to become pregnancy at or after age 35</a:t>
            </a:r>
          </a:p>
          <a:p>
            <a:pPr lvl="0"/>
            <a:r>
              <a:rPr lang="en-US" dirty="0" smtClean="0"/>
              <a:t>Abnormal test results suggesting a potential genetic or chromosomal condition</a:t>
            </a:r>
          </a:p>
          <a:p>
            <a:pPr lvl="0"/>
            <a:r>
              <a:rPr lang="en-US" dirty="0" smtClean="0"/>
              <a:t>An increased risk of developing or passing on a particular genetic disorder on the basis of the individual's ethnic background</a:t>
            </a:r>
          </a:p>
          <a:p>
            <a:pPr lvl="0"/>
            <a:r>
              <a:rPr lang="en-US" dirty="0" smtClean="0"/>
              <a:t>A consanguineous couple planning to have a child together</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used for genetic testing:</a:t>
            </a:r>
            <a:endParaRPr lang="en-US" dirty="0"/>
          </a:p>
        </p:txBody>
      </p:sp>
      <p:sp>
        <p:nvSpPr>
          <p:cNvPr id="6" name="Content Placeholder 5"/>
          <p:cNvSpPr>
            <a:spLocks noGrp="1"/>
          </p:cNvSpPr>
          <p:nvPr>
            <p:ph sz="quarter" idx="1"/>
          </p:nvPr>
        </p:nvSpPr>
        <p:spPr/>
        <p:txBody>
          <a:bodyPr>
            <a:normAutofit fontScale="85000" lnSpcReduction="20000"/>
          </a:bodyPr>
          <a:lstStyle/>
          <a:p>
            <a:r>
              <a:rPr lang="en-US" sz="2900" b="1" dirty="0" smtClean="0"/>
              <a:t>Molecular genetic tests (or gene tests) </a:t>
            </a:r>
          </a:p>
          <a:p>
            <a:pPr lvl="1">
              <a:buFont typeface="Courier New" panose="02070309020205020404" pitchFamily="49" charset="0"/>
              <a:buChar char="o"/>
            </a:pPr>
            <a:r>
              <a:rPr lang="en-US" sz="2900" dirty="0" smtClean="0"/>
              <a:t>study single genes or short lengths of DNA to identify variations or mutations that lead to a genetic disorder.</a:t>
            </a:r>
          </a:p>
          <a:p>
            <a:pPr marL="0" indent="0">
              <a:buNone/>
            </a:pPr>
            <a:endParaRPr lang="en-US" sz="2900" dirty="0" smtClean="0"/>
          </a:p>
          <a:p>
            <a:r>
              <a:rPr lang="en-US" sz="2900" b="1" dirty="0" smtClean="0"/>
              <a:t>Chromosomal genetic tests </a:t>
            </a:r>
          </a:p>
          <a:p>
            <a:pPr lvl="1">
              <a:buFont typeface="Courier New" panose="02070309020205020404" pitchFamily="49" charset="0"/>
              <a:buChar char="o"/>
            </a:pPr>
            <a:r>
              <a:rPr lang="en-US" sz="2900" dirty="0" smtClean="0"/>
              <a:t>analyze whole chromosomes or long lengths of DNA to see if there are large genetic changes, such as an extra copy of a chromosome, that cause a genetic condition.</a:t>
            </a:r>
          </a:p>
          <a:p>
            <a:pPr marL="0" indent="0">
              <a:buNone/>
            </a:pPr>
            <a:endParaRPr lang="en-US" sz="2900" dirty="0" smtClean="0"/>
          </a:p>
          <a:p>
            <a:r>
              <a:rPr lang="en-US" sz="2900" b="1" dirty="0" smtClean="0"/>
              <a:t>Biochemical genetic tests </a:t>
            </a:r>
          </a:p>
          <a:p>
            <a:pPr lvl="1">
              <a:buFont typeface="Courier New" panose="02070309020205020404" pitchFamily="49" charset="0"/>
              <a:buChar char="o"/>
            </a:pPr>
            <a:r>
              <a:rPr lang="en-US" sz="2900" dirty="0" smtClean="0"/>
              <a:t>study the amount or activity level of proteins; abnormalities in either can indicate changes to the DNA that result in a genetic disorder. </a:t>
            </a:r>
          </a:p>
          <a:p>
            <a:endParaRPr lang="en-US" dirty="0"/>
          </a:p>
        </p:txBody>
      </p:sp>
    </p:spTree>
    <p:extLst>
      <p:ext uri="{BB962C8B-B14F-4D97-AF65-F5344CB8AC3E}">
        <p14:creationId xmlns:p14="http://schemas.microsoft.com/office/powerpoint/2010/main" val="4422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genetic counseling</a:t>
            </a:r>
            <a:endParaRPr lang="en-US" dirty="0"/>
          </a:p>
        </p:txBody>
      </p:sp>
      <p:sp>
        <p:nvSpPr>
          <p:cNvPr id="5" name="Content Placeholder 4"/>
          <p:cNvSpPr>
            <a:spLocks noGrp="1"/>
          </p:cNvSpPr>
          <p:nvPr>
            <p:ph sz="quarter" idx="1"/>
          </p:nvPr>
        </p:nvSpPr>
        <p:spPr/>
        <p:txBody>
          <a:bodyPr/>
          <a:lstStyle/>
          <a:p>
            <a:pPr marL="457200" indent="-457200">
              <a:buFont typeface="+mj-lt"/>
              <a:buAutoNum type="arabicPeriod"/>
            </a:pPr>
            <a:r>
              <a:rPr lang="en-US" dirty="0" smtClean="0"/>
              <a:t>Validation of diagnosis</a:t>
            </a:r>
          </a:p>
          <a:p>
            <a:pPr marL="457200" indent="-457200">
              <a:buFont typeface="+mj-lt"/>
              <a:buAutoNum type="arabicPeriod"/>
            </a:pPr>
            <a:r>
              <a:rPr lang="en-US" dirty="0" smtClean="0"/>
              <a:t>Obtaining the family risk</a:t>
            </a:r>
          </a:p>
          <a:p>
            <a:pPr marL="457200" indent="-457200">
              <a:buFont typeface="+mj-lt"/>
              <a:buAutoNum type="arabicPeriod"/>
            </a:pPr>
            <a:r>
              <a:rPr lang="en-US" dirty="0" smtClean="0"/>
              <a:t>Estimation of risk recurrence</a:t>
            </a:r>
          </a:p>
          <a:p>
            <a:pPr marL="457200" indent="-457200">
              <a:buFont typeface="+mj-lt"/>
              <a:buAutoNum type="arabicPeriod"/>
            </a:pPr>
            <a:r>
              <a:rPr lang="en-US" dirty="0" smtClean="0"/>
              <a:t>Helping the family to reach decisions and take appropriate actions</a:t>
            </a:r>
          </a:p>
          <a:p>
            <a:pPr marL="457200" indent="-457200">
              <a:buFont typeface="+mj-lt"/>
              <a:buAutoNum type="arabicPeriod"/>
            </a:pPr>
            <a:r>
              <a:rPr lang="en-US" dirty="0" smtClean="0"/>
              <a:t>Follow up</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cancernetwork.com/sites/default/files/cn_import/1797806.png"/>
          <p:cNvPicPr>
            <a:picLocks noGrp="1"/>
          </p:cNvPicPr>
          <p:nvPr>
            <p:ph sz="quarter" idx="1"/>
          </p:nvPr>
        </p:nvPicPr>
        <p:blipFill>
          <a:blip r:embed="rId2"/>
          <a:srcRect/>
          <a:stretch>
            <a:fillRect/>
          </a:stretch>
        </p:blipFill>
        <p:spPr bwMode="auto">
          <a:xfrm>
            <a:off x="850900" y="1193800"/>
            <a:ext cx="9766300" cy="5232400"/>
          </a:xfrm>
          <a:prstGeom prst="rect">
            <a:avLst/>
          </a:prstGeom>
          <a:noFill/>
          <a:ln w="9525">
            <a:noFill/>
            <a:miter lim="800000"/>
            <a:headEnd/>
            <a:tailEnd/>
          </a:ln>
        </p:spPr>
      </p:pic>
      <p:pic>
        <p:nvPicPr>
          <p:cNvPr id="5" name="Picture 4" descr="http://i.telegraph.co.uk/multimedia/archive/03038/Prostate_cancer_3038094b.jpg"/>
          <p:cNvPicPr/>
          <p:nvPr/>
        </p:nvPicPr>
        <p:blipFill>
          <a:blip r:embed="rId3"/>
          <a:srcRect/>
          <a:stretch>
            <a:fillRect/>
          </a:stretch>
        </p:blipFill>
        <p:spPr bwMode="auto">
          <a:xfrm>
            <a:off x="419100" y="152400"/>
            <a:ext cx="2072744" cy="163388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Callout 4"/>
          <p:cNvSpPr/>
          <p:nvPr/>
        </p:nvSpPr>
        <p:spPr>
          <a:xfrm>
            <a:off x="431800" y="1689100"/>
            <a:ext cx="4114800" cy="37973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74638"/>
            <a:ext cx="9956800" cy="906462"/>
          </a:xfrm>
        </p:spPr>
        <p:txBody>
          <a:bodyPr/>
          <a:lstStyle/>
          <a:p>
            <a:r>
              <a:rPr lang="en-US" b="1" dirty="0" smtClean="0">
                <a:solidFill>
                  <a:schemeClr val="tx1"/>
                </a:solidFill>
              </a:rPr>
              <a:t>Role  of the nurse</a:t>
            </a:r>
            <a:endParaRPr lang="en-US" b="1" dirty="0">
              <a:solidFill>
                <a:schemeClr val="tx1"/>
              </a:solidFill>
            </a:endParaRPr>
          </a:p>
        </p:txBody>
      </p:sp>
      <p:sp>
        <p:nvSpPr>
          <p:cNvPr id="3" name="Content Placeholder 2"/>
          <p:cNvSpPr>
            <a:spLocks noGrp="1"/>
          </p:cNvSpPr>
          <p:nvPr>
            <p:ph sz="quarter" idx="1"/>
          </p:nvPr>
        </p:nvSpPr>
        <p:spPr>
          <a:xfrm>
            <a:off x="609600" y="1600200"/>
            <a:ext cx="2743200" cy="4873752"/>
          </a:xfrm>
        </p:spPr>
        <p:txBody>
          <a:bodyPr>
            <a:normAutofit/>
          </a:bodyPr>
          <a:lstStyle/>
          <a:p>
            <a:r>
              <a:rPr lang="en-US" dirty="0" smtClean="0"/>
              <a:t>Nurses are forefront of patient care and will participate fully in genetic- based and genomic-based practice activities:</a:t>
            </a:r>
          </a:p>
          <a:p>
            <a:endParaRPr lang="en-US" dirty="0" smtClean="0"/>
          </a:p>
          <a:p>
            <a:pPr>
              <a:buNone/>
            </a:pPr>
            <a:endParaRPr lang="en-US" dirty="0"/>
          </a:p>
        </p:txBody>
      </p:sp>
      <p:graphicFrame>
        <p:nvGraphicFramePr>
          <p:cNvPr id="6" name="Diagram 5"/>
          <p:cNvGraphicFramePr/>
          <p:nvPr/>
        </p:nvGraphicFramePr>
        <p:xfrm>
          <a:off x="3340100" y="787400"/>
          <a:ext cx="8559800" cy="585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ttp://g03.a.alicdn.com/kf/HTB1cFG.HVXXXXbPXXXXq6xXFXXX5/Free-shipping-men-medical-scrub-sets-gorro-medical-nurse-font-b-cap-b-font-lab-coat.jpg"/>
          <p:cNvPicPr/>
          <p:nvPr/>
        </p:nvPicPr>
        <p:blipFill>
          <a:blip r:embed="rId7"/>
          <a:srcRect l="13554" t="15164"/>
          <a:stretch>
            <a:fillRect/>
          </a:stretch>
        </p:blipFill>
        <p:spPr bwMode="auto">
          <a:xfrm>
            <a:off x="6756400" y="2882900"/>
            <a:ext cx="1727200"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Ethical challenges for nurses on genetic information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Genetic information</a:t>
            </a:r>
            <a:endParaRPr lang="en-US" b="1" dirty="0">
              <a:solidFill>
                <a:srgbClr val="00B0F0"/>
              </a:solidFill>
            </a:endParaRPr>
          </a:p>
        </p:txBody>
      </p:sp>
      <p:sp>
        <p:nvSpPr>
          <p:cNvPr id="3" name="Content Placeholder 2"/>
          <p:cNvSpPr>
            <a:spLocks noGrp="1"/>
          </p:cNvSpPr>
          <p:nvPr>
            <p:ph sz="quarter" idx="1"/>
          </p:nvPr>
        </p:nvSpPr>
        <p:spPr/>
        <p:txBody>
          <a:bodyPr/>
          <a:lstStyle/>
          <a:p>
            <a:r>
              <a:rPr lang="en-US" dirty="0" smtClean="0"/>
              <a:t>Defined as heritable, biological information (National Human Genome Research Institute, 2007)</a:t>
            </a:r>
          </a:p>
          <a:p>
            <a:pPr>
              <a:buNone/>
            </a:pPr>
            <a:endParaRPr lang="en-US" dirty="0" smtClean="0"/>
          </a:p>
          <a:p>
            <a:r>
              <a:rPr lang="en-US" dirty="0" smtClean="0"/>
              <a:t>Can be identified at any point throughout a person’s lifespan from preconception until after death.</a:t>
            </a:r>
          </a:p>
          <a:p>
            <a:pPr>
              <a:buNone/>
            </a:pPr>
            <a:endParaRPr lang="en-US" dirty="0" smtClean="0"/>
          </a:p>
          <a:p>
            <a:r>
              <a:rPr lang="en-US" b="1" u="sng" dirty="0" smtClean="0">
                <a:solidFill>
                  <a:srgbClr val="00B0F0"/>
                </a:solidFill>
              </a:rPr>
              <a:t>Sources of information</a:t>
            </a:r>
            <a:r>
              <a:rPr lang="en-US" dirty="0" smtClean="0"/>
              <a:t>: (Jenkins &amp; Lea, 2005)</a:t>
            </a:r>
          </a:p>
          <a:p>
            <a:pPr lvl="1"/>
            <a:r>
              <a:rPr lang="en-US" dirty="0" smtClean="0"/>
              <a:t>Heritable and biological information</a:t>
            </a:r>
          </a:p>
          <a:p>
            <a:pPr lvl="1"/>
            <a:r>
              <a:rPr lang="en-US" dirty="0" smtClean="0"/>
              <a:t>Family history</a:t>
            </a:r>
          </a:p>
          <a:p>
            <a:pPr lvl="1"/>
            <a:r>
              <a:rPr lang="en-US" dirty="0" smtClean="0"/>
              <a:t>Genetic test results</a:t>
            </a:r>
          </a:p>
          <a:p>
            <a:pPr lvl="1"/>
            <a:r>
              <a:rPr lang="en-US" dirty="0" smtClean="0"/>
              <a:t>Medical records</a:t>
            </a:r>
            <a:endParaRPr lang="en-US" dirty="0"/>
          </a:p>
        </p:txBody>
      </p:sp>
      <p:pic>
        <p:nvPicPr>
          <p:cNvPr id="4" name="Picture 3" descr="http://www.geneticliteracyproject.org/wp-content/uploads/2014/11/ETHZSB8IID.jpg"/>
          <p:cNvPicPr/>
          <p:nvPr/>
        </p:nvPicPr>
        <p:blipFill>
          <a:blip r:embed="rId2"/>
          <a:srcRect/>
          <a:stretch>
            <a:fillRect/>
          </a:stretch>
        </p:blipFill>
        <p:spPr bwMode="auto">
          <a:xfrm>
            <a:off x="6420802" y="4530725"/>
            <a:ext cx="4303395" cy="21367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Privacy and confidentiality</a:t>
            </a:r>
            <a:endParaRPr lang="en-US" dirty="0"/>
          </a:p>
        </p:txBody>
      </p:sp>
      <p:sp>
        <p:nvSpPr>
          <p:cNvPr id="3" name="Content Placeholder 2"/>
          <p:cNvSpPr>
            <a:spLocks noGrp="1"/>
          </p:cNvSpPr>
          <p:nvPr>
            <p:ph sz="quarter" idx="1"/>
          </p:nvPr>
        </p:nvSpPr>
        <p:spPr/>
        <p:txBody>
          <a:bodyPr/>
          <a:lstStyle/>
          <a:p>
            <a:r>
              <a:rPr lang="en-US" dirty="0" smtClean="0"/>
              <a:t>Privacy – as defined by the ANA Code of Ethics (2001) involves the right of individual to control their own body, actions, and personal information.</a:t>
            </a:r>
          </a:p>
          <a:p>
            <a:pPr>
              <a:buNone/>
            </a:pPr>
            <a:endParaRPr lang="en-US" dirty="0" smtClean="0"/>
          </a:p>
          <a:p>
            <a:r>
              <a:rPr lang="en-US" dirty="0" smtClean="0"/>
              <a:t>Confidentiality- refers to the nurse’s obligation to protect, and not to disclose, personal information provided in confidence to another.</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Privacy and confidentiality</a:t>
            </a:r>
            <a:endParaRPr lang="en-US" b="1" dirty="0">
              <a:solidFill>
                <a:srgbClr val="00B050"/>
              </a:solidFill>
            </a:endParaRPr>
          </a:p>
        </p:txBody>
      </p:sp>
      <p:sp>
        <p:nvSpPr>
          <p:cNvPr id="3" name="Content Placeholder 2"/>
          <p:cNvSpPr>
            <a:spLocks noGrp="1"/>
          </p:cNvSpPr>
          <p:nvPr>
            <p:ph sz="quarter" idx="1"/>
          </p:nvPr>
        </p:nvSpPr>
        <p:spPr/>
        <p:txBody>
          <a:bodyPr/>
          <a:lstStyle/>
          <a:p>
            <a:r>
              <a:rPr lang="en-US" dirty="0" smtClean="0"/>
              <a:t>Who should have access to genetic information?</a:t>
            </a:r>
          </a:p>
          <a:p>
            <a:r>
              <a:rPr lang="en-US" dirty="0" smtClean="0"/>
              <a:t>Who owns and control it?</a:t>
            </a:r>
          </a:p>
          <a:p>
            <a:r>
              <a:rPr lang="en-US" dirty="0" smtClean="0"/>
              <a:t>How can families resolve conflicts when some members want to be tested for a genetic disorder and others do not?</a:t>
            </a:r>
          </a:p>
          <a:p>
            <a:endParaRPr lang="en-US" dirty="0" smtClean="0"/>
          </a:p>
          <a:p>
            <a:r>
              <a:rPr lang="en-US" b="1" dirty="0" smtClean="0"/>
              <a:t>What to do as a Nurse?</a:t>
            </a:r>
          </a:p>
          <a:p>
            <a:pPr lvl="1"/>
            <a:r>
              <a:rPr lang="en-US" dirty="0" smtClean="0"/>
              <a:t>Need to be familiar with the nature and sources of genetic information so that they can assure privacy and confidentiality.</a:t>
            </a:r>
          </a:p>
          <a:p>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Point Star 5"/>
          <p:cNvSpPr/>
          <p:nvPr/>
        </p:nvSpPr>
        <p:spPr>
          <a:xfrm>
            <a:off x="0" y="1181100"/>
            <a:ext cx="4368800" cy="47371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smtClean="0">
                <a:solidFill>
                  <a:srgbClr val="00B050"/>
                </a:solidFill>
              </a:rPr>
              <a:t>DISCRIMINATION</a:t>
            </a:r>
            <a:br>
              <a:rPr lang="en-US" sz="3600" b="1" dirty="0" smtClean="0">
                <a:solidFill>
                  <a:srgbClr val="00B050"/>
                </a:solidFill>
              </a:rPr>
            </a:br>
            <a:endParaRPr lang="en-US" dirty="0"/>
          </a:p>
        </p:txBody>
      </p:sp>
      <p:sp>
        <p:nvSpPr>
          <p:cNvPr id="3" name="Content Placeholder 2"/>
          <p:cNvSpPr>
            <a:spLocks noGrp="1"/>
          </p:cNvSpPr>
          <p:nvPr>
            <p:ph sz="quarter" idx="1"/>
          </p:nvPr>
        </p:nvSpPr>
        <p:spPr>
          <a:xfrm>
            <a:off x="723900" y="1943100"/>
            <a:ext cx="2806700" cy="3251200"/>
          </a:xfrm>
        </p:spPr>
        <p:txBody>
          <a:bodyPr>
            <a:normAutofit fontScale="92500" lnSpcReduction="10000"/>
          </a:bodyPr>
          <a:lstStyle/>
          <a:p>
            <a:r>
              <a:rPr lang="en-US" dirty="0" smtClean="0">
                <a:solidFill>
                  <a:srgbClr val="FFFF00"/>
                </a:solidFill>
              </a:rPr>
              <a:t>Employment</a:t>
            </a:r>
          </a:p>
          <a:p>
            <a:pPr lvl="1"/>
            <a:r>
              <a:rPr lang="en-US" dirty="0" smtClean="0"/>
              <a:t>- Qualification for acceptance or renewal of contract</a:t>
            </a:r>
          </a:p>
          <a:p>
            <a:pPr lvl="1">
              <a:buNone/>
            </a:pPr>
            <a:endParaRPr lang="en-US" dirty="0" smtClean="0"/>
          </a:p>
          <a:p>
            <a:r>
              <a:rPr lang="en-US" dirty="0" smtClean="0">
                <a:solidFill>
                  <a:srgbClr val="FFFF00"/>
                </a:solidFill>
              </a:rPr>
              <a:t>Insurance </a:t>
            </a:r>
          </a:p>
          <a:p>
            <a:pPr lvl="1"/>
            <a:r>
              <a:rPr lang="en-US" dirty="0" smtClean="0"/>
              <a:t>- Use to deny or limit insurance coverage</a:t>
            </a:r>
          </a:p>
          <a:p>
            <a:pPr lvl="1"/>
            <a:endParaRPr lang="en-US" dirty="0" smtClean="0"/>
          </a:p>
          <a:p>
            <a:pPr lvl="1"/>
            <a:endParaRPr lang="en-US" dirty="0"/>
          </a:p>
        </p:txBody>
      </p:sp>
      <p:sp>
        <p:nvSpPr>
          <p:cNvPr id="5" name="Left Arrow Callout 4"/>
          <p:cNvSpPr/>
          <p:nvPr/>
        </p:nvSpPr>
        <p:spPr>
          <a:xfrm>
            <a:off x="4699000" y="762000"/>
            <a:ext cx="5892800" cy="54229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Nurses should </a:t>
            </a:r>
            <a:r>
              <a:rPr lang="en-US" sz="2000" dirty="0" smtClean="0">
                <a:solidFill>
                  <a:srgbClr val="FFFF00"/>
                </a:solidFill>
              </a:rPr>
              <a:t>protect</a:t>
            </a:r>
            <a:r>
              <a:rPr lang="en-US" sz="2000" dirty="0" smtClean="0">
                <a:solidFill>
                  <a:schemeClr val="tx1"/>
                </a:solidFill>
              </a:rPr>
              <a:t> the clients and their families against the misuse of their genetic information.</a:t>
            </a:r>
          </a:p>
          <a:p>
            <a:pPr algn="ctr"/>
            <a:endParaRPr lang="en-US" sz="2000" dirty="0" smtClean="0">
              <a:solidFill>
                <a:schemeClr val="tx1"/>
              </a:solidFill>
            </a:endParaRPr>
          </a:p>
          <a:p>
            <a:pPr algn="ctr"/>
            <a:endParaRPr lang="en-US" sz="2000" dirty="0" smtClean="0">
              <a:solidFill>
                <a:schemeClr val="tx1"/>
              </a:solidFill>
            </a:endParaRPr>
          </a:p>
          <a:p>
            <a:pPr algn="ctr"/>
            <a:endParaRPr lang="en-US" sz="2000" dirty="0" smtClean="0">
              <a:solidFill>
                <a:schemeClr val="tx1"/>
              </a:solidFill>
            </a:endParaRPr>
          </a:p>
          <a:p>
            <a:pPr algn="ctr"/>
            <a:r>
              <a:rPr lang="en-US" sz="2000" dirty="0" smtClean="0">
                <a:solidFill>
                  <a:schemeClr val="tx1"/>
                </a:solidFill>
              </a:rPr>
              <a:t>Nurses must work with healthcare teams and institutions to create practice environments in which their clients can be </a:t>
            </a:r>
            <a:r>
              <a:rPr lang="en-US" sz="2000" dirty="0" smtClean="0">
                <a:solidFill>
                  <a:srgbClr val="FFFF00"/>
                </a:solidFill>
              </a:rPr>
              <a:t>assured</a:t>
            </a:r>
            <a:r>
              <a:rPr lang="en-US" sz="2000" dirty="0" smtClean="0">
                <a:solidFill>
                  <a:schemeClr val="tx1"/>
                </a:solidFill>
              </a:rPr>
              <a:t> that their genetic information is shared in a professional mann</a:t>
            </a:r>
            <a:r>
              <a:rPr lang="en-US" dirty="0" smtClean="0">
                <a:solidFill>
                  <a:schemeClr val="tx1"/>
                </a:solidFill>
              </a:rPr>
              <a:t>er.</a:t>
            </a:r>
            <a:endParaRPr lang="en-US"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competencies for ethical issues in genetics and genomic healthcare</a:t>
            </a:r>
            <a:endParaRPr lang="en-US" dirty="0"/>
          </a:p>
        </p:txBody>
      </p:sp>
      <p:graphicFrame>
        <p:nvGraphicFramePr>
          <p:cNvPr id="4" name="Content Placeholder 3"/>
          <p:cNvGraphicFramePr>
            <a:graphicFrameLocks noGrp="1"/>
          </p:cNvGraphicFramePr>
          <p:nvPr>
            <p:ph sz="quarter" idx="1"/>
          </p:nvPr>
        </p:nvGraphicFramePr>
        <p:xfrm>
          <a:off x="609600" y="1600200"/>
          <a:ext cx="9956800" cy="4683760"/>
        </p:xfrm>
        <a:graphic>
          <a:graphicData uri="http://schemas.openxmlformats.org/drawingml/2006/table">
            <a:tbl>
              <a:tblPr firstRow="1" bandRow="1">
                <a:tableStyleId>{5C22544A-7EE6-4342-B048-85BDC9FD1C3A}</a:tableStyleId>
              </a:tblPr>
              <a:tblGrid>
                <a:gridCol w="9956800"/>
              </a:tblGrid>
              <a:tr h="370840">
                <a:tc>
                  <a:txBody>
                    <a:bodyPr/>
                    <a:lstStyle/>
                    <a:p>
                      <a:r>
                        <a:rPr lang="en-US" dirty="0" smtClean="0">
                          <a:solidFill>
                            <a:srgbClr val="0070C0"/>
                          </a:solidFill>
                        </a:rPr>
                        <a:t>Professiona</a:t>
                      </a:r>
                      <a:r>
                        <a:rPr lang="en-US" baseline="0" dirty="0" smtClean="0">
                          <a:solidFill>
                            <a:srgbClr val="0070C0"/>
                          </a:solidFill>
                        </a:rPr>
                        <a:t>l Responsibilities</a:t>
                      </a:r>
                      <a:endParaRPr lang="en-US" dirty="0">
                        <a:solidFill>
                          <a:srgbClr val="0070C0"/>
                        </a:solidFill>
                      </a:endParaRPr>
                    </a:p>
                  </a:txBody>
                  <a:tcPr/>
                </a:tc>
              </a:tr>
              <a:tr h="370840">
                <a:tc>
                  <a:txBody>
                    <a:bodyPr/>
                    <a:lstStyle/>
                    <a:p>
                      <a:r>
                        <a:rPr lang="en-US" dirty="0" smtClean="0"/>
                        <a:t>1.</a:t>
                      </a:r>
                      <a:r>
                        <a:rPr lang="en-US" baseline="0" dirty="0" smtClean="0"/>
                        <a:t> Recognize when one’s own attitude and values related to genetic and genomic science may affect care provided to clients.</a:t>
                      </a:r>
                      <a:endParaRPr lang="en-US" dirty="0"/>
                    </a:p>
                  </a:txBody>
                  <a:tcPr/>
                </a:tc>
              </a:tr>
              <a:tr h="370840">
                <a:tc>
                  <a:txBody>
                    <a:bodyPr/>
                    <a:lstStyle/>
                    <a:p>
                      <a:r>
                        <a:rPr lang="en-US" dirty="0" smtClean="0"/>
                        <a:t>2. Advocate for the rights</a:t>
                      </a:r>
                      <a:r>
                        <a:rPr lang="en-US" baseline="0" dirty="0" smtClean="0"/>
                        <a:t> of all clients for autonomous, informed genetic-and-genomic related decision making and voluntary action</a:t>
                      </a:r>
                      <a:endParaRPr lang="en-US" dirty="0"/>
                    </a:p>
                  </a:txBody>
                  <a:tcPr/>
                </a:tc>
              </a:tr>
              <a:tr h="370840">
                <a:tc>
                  <a:txBody>
                    <a:bodyPr/>
                    <a:lstStyle/>
                    <a:p>
                      <a:endParaRPr lang="en-US" dirty="0"/>
                    </a:p>
                  </a:txBody>
                  <a:tcPr/>
                </a:tc>
              </a:tr>
              <a:tr h="370840">
                <a:tc>
                  <a:txBody>
                    <a:bodyPr/>
                    <a:lstStyle/>
                    <a:p>
                      <a:r>
                        <a:rPr lang="en-US" b="1" dirty="0" smtClean="0">
                          <a:solidFill>
                            <a:srgbClr val="0070C0"/>
                          </a:solidFill>
                        </a:rPr>
                        <a:t>Practice Domain</a:t>
                      </a:r>
                      <a:endParaRPr lang="en-US" b="1" dirty="0">
                        <a:solidFill>
                          <a:srgbClr val="0070C0"/>
                        </a:solidFill>
                      </a:endParaRPr>
                    </a:p>
                  </a:txBody>
                  <a:tcPr/>
                </a:tc>
              </a:tr>
              <a:tr h="370840">
                <a:tc>
                  <a:txBody>
                    <a:bodyPr/>
                    <a:lstStyle/>
                    <a:p>
                      <a:r>
                        <a:rPr lang="en-US" dirty="0" smtClean="0"/>
                        <a:t>1.</a:t>
                      </a:r>
                      <a:r>
                        <a:rPr lang="en-US" baseline="0" dirty="0" smtClean="0"/>
                        <a:t> Identify ethical, ethnic/ancestral, cultural, religious, legal, and societal issues related to genomic information and technologies.</a:t>
                      </a:r>
                      <a:endParaRPr lang="en-US" dirty="0"/>
                    </a:p>
                  </a:txBody>
                  <a:tcPr/>
                </a:tc>
              </a:tr>
              <a:tr h="370840">
                <a:tc>
                  <a:txBody>
                    <a:bodyPr/>
                    <a:lstStyle/>
                    <a:p>
                      <a:r>
                        <a:rPr lang="en-US" dirty="0" smtClean="0"/>
                        <a:t>2. Define issues that undermine the rights of all clients for autonomous,</a:t>
                      </a:r>
                      <a:r>
                        <a:rPr lang="en-US" baseline="0" dirty="0" smtClean="0"/>
                        <a:t> informed genetic-and-genomic related decision making and voluntary action</a:t>
                      </a:r>
                      <a:endParaRPr lang="en-US" dirty="0"/>
                    </a:p>
                  </a:txBody>
                  <a:tcPr/>
                </a:tc>
              </a:tr>
              <a:tr h="370840">
                <a:tc>
                  <a:txBody>
                    <a:bodyPr/>
                    <a:lstStyle/>
                    <a:p>
                      <a:r>
                        <a:rPr lang="en-US" dirty="0" smtClean="0"/>
                        <a:t>3. Provide clients with accurate, appropriate,</a:t>
                      </a:r>
                      <a:r>
                        <a:rPr lang="en-US" baseline="0" dirty="0" smtClean="0"/>
                        <a:t> and current genetic and genomic information, resources, services, and/or technologies that will support and facilitate decision making.</a:t>
                      </a:r>
                      <a:endParaRPr lang="en-US" dirty="0"/>
                    </a:p>
                  </a:txBody>
                  <a:tcPr/>
                </a:tc>
              </a:tr>
              <a:tr h="370840">
                <a:tc>
                  <a:txBody>
                    <a:bodyPr/>
                    <a:lstStyle/>
                    <a:p>
                      <a:endParaRPr lang="en-US" dirty="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Strengthening genetic and genomic care around the world</a:t>
            </a:r>
            <a:endParaRPr lang="en-US" b="1" dirty="0">
              <a:solidFill>
                <a:srgbClr val="0070C0"/>
              </a:solidFill>
            </a:endParaRPr>
          </a:p>
        </p:txBody>
      </p:sp>
      <p:pic>
        <p:nvPicPr>
          <p:cNvPr id="4" name="Picture 3" descr="http://nursing.duke.edu/sites/default/files/styles/carousel_image/public/slideshowItems/18132263_ml_nurse_genetics_genomics_web.jpg"/>
          <p:cNvPicPr/>
          <p:nvPr/>
        </p:nvPicPr>
        <p:blipFill>
          <a:blip r:embed="rId2"/>
          <a:srcRect/>
          <a:stretch>
            <a:fillRect/>
          </a:stretch>
        </p:blipFill>
        <p:spPr bwMode="auto">
          <a:xfrm>
            <a:off x="8635298" y="844826"/>
            <a:ext cx="2897003" cy="2196548"/>
          </a:xfrm>
          <a:prstGeom prst="rect">
            <a:avLst/>
          </a:prstGeom>
          <a:ln>
            <a:noFill/>
          </a:ln>
          <a:effectLst>
            <a:softEdge rad="112500"/>
          </a:effectLst>
        </p:spPr>
      </p:pic>
      <p:sp>
        <p:nvSpPr>
          <p:cNvPr id="3" name="Content Placeholder 2"/>
          <p:cNvSpPr>
            <a:spLocks noGrp="1"/>
          </p:cNvSpPr>
          <p:nvPr>
            <p:ph sz="quarter" idx="1"/>
          </p:nvPr>
        </p:nvSpPr>
        <p:spPr/>
        <p:txBody>
          <a:bodyPr/>
          <a:lstStyle/>
          <a:p>
            <a:r>
              <a:rPr lang="en-US" dirty="0" smtClean="0"/>
              <a:t>Nurses’ should;</a:t>
            </a:r>
          </a:p>
          <a:p>
            <a:pPr lvl="1"/>
            <a:r>
              <a:rPr lang="en-US" dirty="0" smtClean="0"/>
              <a:t>Assurance to meet the health and social needs of the public including technological discrimination in accessing healthcare worldwide.</a:t>
            </a:r>
          </a:p>
          <a:p>
            <a:pPr lvl="1"/>
            <a:endParaRPr lang="en-US" dirty="0" smtClean="0"/>
          </a:p>
          <a:p>
            <a:pPr lvl="1"/>
            <a:r>
              <a:rPr lang="en-US" dirty="0" smtClean="0"/>
              <a:t>Equal access to genomic health care around the world – CORE PUBLIC HEALTH.</a:t>
            </a:r>
          </a:p>
          <a:p>
            <a:pPr lvl="1"/>
            <a:endParaRPr lang="en-US" dirty="0" smtClean="0"/>
          </a:p>
          <a:p>
            <a:pPr lvl="1"/>
            <a:r>
              <a:rPr lang="en-US" dirty="0" smtClean="0"/>
              <a:t>Collaborate with the governmental agencies to assist them in promoting genetic and genomic healthcare around the world.</a:t>
            </a:r>
          </a:p>
          <a:p>
            <a:pPr lvl="1"/>
            <a:endParaRPr lang="en-US" dirty="0" smtClean="0"/>
          </a:p>
          <a:p>
            <a:pPr lvl="1"/>
            <a:r>
              <a:rPr lang="en-US" dirty="0" smtClean="0"/>
              <a:t>Take a lead role working with state, federal, and international agencies to provide guidance to health systems with regard to decisions about utilization of genetics and genomics services.</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Types of genetic testing</a:t>
            </a:r>
            <a:endParaRPr lang="en-US" dirty="0"/>
          </a:p>
        </p:txBody>
      </p:sp>
      <p:sp>
        <p:nvSpPr>
          <p:cNvPr id="5" name="Subtitle 4"/>
          <p:cNvSpPr>
            <a:spLocks noGrp="1"/>
          </p:cNvSpPr>
          <p:nvPr>
            <p:ph type="subTitle" idx="1"/>
          </p:nvPr>
        </p:nvSpPr>
        <p:spPr/>
        <p:txBody>
          <a:bodyPr/>
          <a:lstStyle/>
          <a:p>
            <a:endParaRPr lang="en-US"/>
          </a:p>
        </p:txBody>
      </p:sp>
      <p:pic>
        <p:nvPicPr>
          <p:cNvPr id="6" name="Picture 5" descr="https://awareofyourcare.com/blog/wp-content/uploads/2010/10/Genetic-Testing.jpg"/>
          <p:cNvPicPr/>
          <p:nvPr/>
        </p:nvPicPr>
        <p:blipFill>
          <a:blip r:embed="rId2"/>
          <a:srcRect/>
          <a:stretch>
            <a:fillRect/>
          </a:stretch>
        </p:blipFill>
        <p:spPr bwMode="auto">
          <a:xfrm>
            <a:off x="4196080" y="1049972"/>
            <a:ext cx="4572000" cy="30511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5" name="Content Placeholder 4"/>
          <p:cNvSpPr>
            <a:spLocks noGrp="1"/>
          </p:cNvSpPr>
          <p:nvPr>
            <p:ph sz="quarter" idx="2"/>
          </p:nvPr>
        </p:nvSpPr>
        <p:spPr>
          <a:xfrm>
            <a:off x="5693664" y="292100"/>
            <a:ext cx="4876800" cy="6388100"/>
          </a:xfrm>
        </p:spPr>
        <p:txBody>
          <a:bodyPr>
            <a:normAutofit fontScale="92500" lnSpcReduction="20000"/>
          </a:bodyPr>
          <a:lstStyle/>
          <a:p>
            <a:r>
              <a:rPr lang="en-US" dirty="0" smtClean="0"/>
              <a:t>Expand patient record representation</a:t>
            </a:r>
          </a:p>
          <a:p>
            <a:endParaRPr lang="en-US" dirty="0" smtClean="0"/>
          </a:p>
          <a:p>
            <a:r>
              <a:rPr lang="en-US" dirty="0" smtClean="0"/>
              <a:t>Develop the representation of genetic variation and </a:t>
            </a:r>
            <a:r>
              <a:rPr lang="en-US" dirty="0" err="1" smtClean="0"/>
              <a:t>pharmacogenetics</a:t>
            </a:r>
            <a:endParaRPr lang="en-US" dirty="0" smtClean="0"/>
          </a:p>
          <a:p>
            <a:endParaRPr lang="en-US" dirty="0" smtClean="0"/>
          </a:p>
          <a:p>
            <a:r>
              <a:rPr lang="en-US" dirty="0" smtClean="0"/>
              <a:t>Investigate animal models for disease and capture treatment outcomes</a:t>
            </a:r>
          </a:p>
          <a:p>
            <a:endParaRPr lang="en-US" dirty="0" smtClean="0"/>
          </a:p>
          <a:p>
            <a:r>
              <a:rPr lang="en-US" dirty="0" smtClean="0"/>
              <a:t>Find ways with emerging resistance (MRSA)</a:t>
            </a:r>
          </a:p>
          <a:p>
            <a:endParaRPr lang="en-US" dirty="0" smtClean="0"/>
          </a:p>
          <a:p>
            <a:r>
              <a:rPr lang="en-US" dirty="0" smtClean="0"/>
              <a:t>Genetics and DNA technology improves daily in the scientific community.</a:t>
            </a:r>
          </a:p>
          <a:p>
            <a:endParaRPr lang="en-US" dirty="0" smtClean="0"/>
          </a:p>
          <a:p>
            <a:r>
              <a:rPr lang="en-US" dirty="0" smtClean="0"/>
              <a:t>Explore integration with i2b2/ </a:t>
            </a:r>
            <a:r>
              <a:rPr lang="en-US" dirty="0" err="1" smtClean="0"/>
              <a:t>transSMART</a:t>
            </a:r>
            <a:r>
              <a:rPr lang="en-US" dirty="0" smtClean="0"/>
              <a:t>.</a:t>
            </a:r>
            <a:endParaRPr lang="en-US" dirty="0"/>
          </a:p>
        </p:txBody>
      </p:sp>
      <p:pic>
        <p:nvPicPr>
          <p:cNvPr id="7" name="Content Placeholder 6" descr="http://scienceroll.files.wordpress.com/2007/09/dnaman.jpg?w=460"/>
          <p:cNvPicPr>
            <a:picLocks noGrp="1"/>
          </p:cNvPicPr>
          <p:nvPr>
            <p:ph sz="quarter" idx="1"/>
          </p:nvPr>
        </p:nvPicPr>
        <p:blipFill>
          <a:blip r:embed="rId2"/>
          <a:srcRect/>
          <a:stretch>
            <a:fillRect/>
          </a:stretch>
        </p:blipFill>
        <p:spPr bwMode="auto">
          <a:xfrm>
            <a:off x="980432" y="2514308"/>
            <a:ext cx="4135135" cy="274378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0" y="4381500"/>
            <a:ext cx="8229600" cy="1016000"/>
          </a:xfrm>
        </p:spPr>
        <p:txBody>
          <a:bodyPr>
            <a:normAutofit/>
          </a:bodyPr>
          <a:lstStyle/>
          <a:p>
            <a:pPr algn="ctr"/>
            <a:r>
              <a:rPr lang="en-US" dirty="0" smtClean="0">
                <a:solidFill>
                  <a:schemeClr val="accent2">
                    <a:lumMod val="75000"/>
                  </a:schemeClr>
                </a:solidFill>
              </a:rPr>
              <a:t>Hope you enjoy your journey in human genetics!</a:t>
            </a:r>
            <a:endParaRPr lang="en-US" dirty="0">
              <a:solidFill>
                <a:schemeClr val="accent2">
                  <a:lumMod val="75000"/>
                </a:schemeClr>
              </a:solidFill>
            </a:endParaRPr>
          </a:p>
        </p:txBody>
      </p:sp>
      <p:sp>
        <p:nvSpPr>
          <p:cNvPr id="6" name="Subtitle 5"/>
          <p:cNvSpPr>
            <a:spLocks noGrp="1"/>
          </p:cNvSpPr>
          <p:nvPr>
            <p:ph type="subTitle" idx="1"/>
          </p:nvPr>
        </p:nvSpPr>
        <p:spPr>
          <a:xfrm>
            <a:off x="3048000" y="5537200"/>
            <a:ext cx="8229600" cy="837722"/>
          </a:xfrm>
        </p:spPr>
        <p:txBody>
          <a:bodyPr/>
          <a:lstStyle/>
          <a:p>
            <a:pPr algn="ctr"/>
            <a:endParaRPr lang="en-US" dirty="0">
              <a:solidFill>
                <a:schemeClr val="accent2">
                  <a:lumMod val="60000"/>
                  <a:lumOff val="40000"/>
                </a:schemeClr>
              </a:solidFill>
            </a:endParaRPr>
          </a:p>
        </p:txBody>
      </p:sp>
      <p:pic>
        <p:nvPicPr>
          <p:cNvPr id="7" name="Picture 6" descr="http://quotes.lifehack.org/media/quotes/quote-Mehmet-Oz-your-genetics-load-the-gun-your-lifestyle-56151.png"/>
          <p:cNvPicPr/>
          <p:nvPr/>
        </p:nvPicPr>
        <p:blipFill>
          <a:blip r:embed="rId2"/>
          <a:srcRect/>
          <a:stretch>
            <a:fillRect/>
          </a:stretch>
        </p:blipFill>
        <p:spPr bwMode="auto">
          <a:xfrm>
            <a:off x="3048000" y="712140"/>
            <a:ext cx="7835900" cy="34153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sz="quarter" idx="1"/>
          </p:nvPr>
        </p:nvSpPr>
        <p:spPr/>
        <p:txBody>
          <a:bodyPr/>
          <a:lstStyle/>
          <a:p>
            <a:pPr marL="457200" indent="-457200">
              <a:buFont typeface="+mj-lt"/>
              <a:buAutoNum type="arabicPeriod"/>
            </a:pPr>
            <a:r>
              <a:rPr lang="en-US" dirty="0" smtClean="0"/>
              <a:t>Detection of genetic carriers/ Carrier testing</a:t>
            </a:r>
          </a:p>
          <a:p>
            <a:pPr marL="457200" indent="-457200">
              <a:buFont typeface="+mj-lt"/>
              <a:buAutoNum type="arabicPeriod"/>
            </a:pPr>
            <a:r>
              <a:rPr lang="en-US" dirty="0" smtClean="0"/>
              <a:t>Prenatal Diagnosis</a:t>
            </a:r>
          </a:p>
          <a:p>
            <a:pPr marL="457200" indent="-457200">
              <a:buFont typeface="+mj-lt"/>
              <a:buAutoNum type="arabicPeriod"/>
            </a:pPr>
            <a:r>
              <a:rPr lang="en-US" dirty="0" smtClean="0"/>
              <a:t>Screening of Newborn Infant</a:t>
            </a:r>
          </a:p>
          <a:p>
            <a:pPr marL="457200" indent="-457200">
              <a:buFont typeface="+mj-lt"/>
              <a:buAutoNum type="arabicPeriod"/>
            </a:pPr>
            <a:r>
              <a:rPr lang="en-US" dirty="0" smtClean="0"/>
              <a:t>Predictive testing</a:t>
            </a:r>
          </a:p>
          <a:p>
            <a:pPr marL="457200" indent="-457200">
              <a:buFont typeface="+mj-lt"/>
              <a:buAutoNum type="arabicPeriod"/>
            </a:pPr>
            <a:r>
              <a:rPr lang="en-US" dirty="0" smtClean="0"/>
              <a:t>Diagnostic testing</a:t>
            </a:r>
          </a:p>
          <a:p>
            <a:pPr marL="457200" indent="-457200">
              <a:buFont typeface="+mj-lt"/>
              <a:buAutoNum type="arabicPeriod"/>
            </a:pPr>
            <a:r>
              <a:rPr lang="en-US" dirty="0" err="1" smtClean="0"/>
              <a:t>Preimplantation</a:t>
            </a:r>
            <a:r>
              <a:rPr lang="en-US" dirty="0" smtClean="0"/>
              <a:t> testing</a:t>
            </a:r>
          </a:p>
          <a:p>
            <a:pPr marL="457200" indent="-457200">
              <a:buFont typeface="+mj-lt"/>
              <a:buAutoNum type="arabicPeriod"/>
            </a:pPr>
            <a:r>
              <a:rPr lang="en-US" dirty="0" smtClean="0"/>
              <a:t>Forensic testing (legal purpose)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60000"/>
                    <a:lumOff val="40000"/>
                  </a:schemeClr>
                </a:solidFill>
              </a:rPr>
              <a:t>Detection of genetic carriers/ Carrier testing</a:t>
            </a:r>
            <a:endParaRPr lang="en-US" b="1" dirty="0">
              <a:solidFill>
                <a:schemeClr val="accent6">
                  <a:lumMod val="60000"/>
                  <a:lumOff val="40000"/>
                </a:schemeClr>
              </a:solidFill>
            </a:endParaRPr>
          </a:p>
        </p:txBody>
      </p:sp>
      <p:sp>
        <p:nvSpPr>
          <p:cNvPr id="3" name="Content Placeholder 2"/>
          <p:cNvSpPr>
            <a:spLocks noGrp="1"/>
          </p:cNvSpPr>
          <p:nvPr>
            <p:ph sz="quarter" idx="1"/>
          </p:nvPr>
        </p:nvSpPr>
        <p:spPr>
          <a:xfrm>
            <a:off x="609600" y="1600200"/>
            <a:ext cx="9956800" cy="2857500"/>
          </a:xfrm>
        </p:spPr>
        <p:txBody>
          <a:bodyPr>
            <a:normAutofit fontScale="92500" lnSpcReduction="10000"/>
          </a:bodyPr>
          <a:lstStyle/>
          <a:p>
            <a:r>
              <a:rPr lang="en-US" dirty="0" smtClean="0"/>
              <a:t>Testing to identify an asymptomatic adult who is a carrier for </a:t>
            </a:r>
            <a:r>
              <a:rPr lang="en-US" dirty="0" err="1" smtClean="0"/>
              <a:t>autosomal</a:t>
            </a:r>
            <a:r>
              <a:rPr lang="en-US" dirty="0" smtClean="0"/>
              <a:t>- recessive or X-linked recessive conditions.</a:t>
            </a:r>
          </a:p>
          <a:p>
            <a:endParaRPr lang="en-US" dirty="0" smtClean="0"/>
          </a:p>
          <a:p>
            <a:r>
              <a:rPr lang="en-US" dirty="0" smtClean="0"/>
              <a:t>Testing is usually initiated on the basis of family history or because the genetic condition is common among individuals of the patient’s ethnicity.</a:t>
            </a:r>
          </a:p>
          <a:p>
            <a:endParaRPr lang="en-US" dirty="0" smtClean="0"/>
          </a:p>
          <a:p>
            <a:r>
              <a:rPr lang="en-US" dirty="0" smtClean="0"/>
              <a:t>If both parents are tested, the test can provide information about a couple’s risk of having a child with a genetic condition.</a:t>
            </a:r>
          </a:p>
          <a:p>
            <a:endParaRPr lang="en-US" dirty="0"/>
          </a:p>
        </p:txBody>
      </p:sp>
      <p:pic>
        <p:nvPicPr>
          <p:cNvPr id="4" name="Picture 3" descr="http://www.dnacenter.com/images/carrier/carrier-screening-chart.gif"/>
          <p:cNvPicPr/>
          <p:nvPr/>
        </p:nvPicPr>
        <p:blipFill>
          <a:blip r:embed="rId2"/>
          <a:srcRect/>
          <a:stretch>
            <a:fillRect/>
          </a:stretch>
        </p:blipFill>
        <p:spPr bwMode="auto">
          <a:xfrm>
            <a:off x="2717800" y="4521200"/>
            <a:ext cx="5715000" cy="2057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868362"/>
          </a:xfrm>
        </p:spPr>
        <p:txBody>
          <a:bodyPr/>
          <a:lstStyle/>
          <a:p>
            <a:r>
              <a:rPr lang="en-US" b="1" dirty="0" smtClean="0">
                <a:solidFill>
                  <a:schemeClr val="accent2">
                    <a:lumMod val="60000"/>
                    <a:lumOff val="40000"/>
                  </a:schemeClr>
                </a:solidFill>
              </a:rPr>
              <a:t>Prenatal Diagnosis</a:t>
            </a:r>
            <a:endParaRPr lang="en-US" b="1" dirty="0">
              <a:solidFill>
                <a:schemeClr val="accent2">
                  <a:lumMod val="60000"/>
                  <a:lumOff val="40000"/>
                </a:schemeClr>
              </a:solidFill>
            </a:endParaRPr>
          </a:p>
        </p:txBody>
      </p:sp>
      <p:sp>
        <p:nvSpPr>
          <p:cNvPr id="3" name="Content Placeholder 2"/>
          <p:cNvSpPr>
            <a:spLocks noGrp="1"/>
          </p:cNvSpPr>
          <p:nvPr>
            <p:ph sz="quarter" idx="1"/>
          </p:nvPr>
        </p:nvSpPr>
        <p:spPr>
          <a:xfrm>
            <a:off x="609600" y="1536700"/>
            <a:ext cx="5422900" cy="4937252"/>
          </a:xfrm>
        </p:spPr>
        <p:txBody>
          <a:bodyPr>
            <a:normAutofit fontScale="92500" lnSpcReduction="20000"/>
          </a:bodyPr>
          <a:lstStyle/>
          <a:p>
            <a:pPr algn="just"/>
            <a:r>
              <a:rPr lang="en-US" dirty="0" smtClean="0"/>
              <a:t>is used to detect changes in a fetus’s genes or chromosomes before birth. </a:t>
            </a:r>
          </a:p>
          <a:p>
            <a:pPr algn="just"/>
            <a:endParaRPr lang="en-US" dirty="0" smtClean="0"/>
          </a:p>
          <a:p>
            <a:pPr algn="just"/>
            <a:r>
              <a:rPr lang="en-US" dirty="0" smtClean="0"/>
              <a:t>This type of testing is offered during pregnancy if there is an increased risk that the baby will have a genetic or chromosomal disorder. </a:t>
            </a:r>
          </a:p>
          <a:p>
            <a:pPr algn="just"/>
            <a:endParaRPr lang="en-US" dirty="0" smtClean="0"/>
          </a:p>
          <a:p>
            <a:pPr algn="just"/>
            <a:r>
              <a:rPr lang="en-US" dirty="0" smtClean="0"/>
              <a:t>In some cases, prenatal testing can lessen a couple’s uncertainty or help them make decisions about a pregnancy. </a:t>
            </a:r>
          </a:p>
          <a:p>
            <a:pPr algn="just"/>
            <a:endParaRPr lang="en-US" dirty="0" smtClean="0"/>
          </a:p>
          <a:p>
            <a:pPr algn="just"/>
            <a:r>
              <a:rPr lang="en-US" dirty="0" smtClean="0"/>
              <a:t>It cannot identify all possible inherited disorders and birth defects.</a:t>
            </a:r>
          </a:p>
          <a:p>
            <a:endParaRPr lang="en-US" dirty="0"/>
          </a:p>
        </p:txBody>
      </p:sp>
      <p:pic>
        <p:nvPicPr>
          <p:cNvPr id="1026" name="Picture 2" descr="http://www.dnalabcenter.com/Amniocentesis-Prenatal_files/amniocentesis.jpg"/>
          <p:cNvPicPr>
            <a:picLocks noChangeAspect="1" noChangeArrowheads="1"/>
          </p:cNvPicPr>
          <p:nvPr/>
        </p:nvPicPr>
        <p:blipFill>
          <a:blip r:embed="rId2"/>
          <a:srcRect/>
          <a:stretch>
            <a:fillRect/>
          </a:stretch>
        </p:blipFill>
        <p:spPr bwMode="auto">
          <a:xfrm>
            <a:off x="6899275" y="520700"/>
            <a:ext cx="3781425" cy="2879726"/>
          </a:xfrm>
          <a:prstGeom prst="rect">
            <a:avLst/>
          </a:prstGeom>
          <a:noFill/>
        </p:spPr>
      </p:pic>
      <p:pic>
        <p:nvPicPr>
          <p:cNvPr id="1028" name="Picture 4" descr="http://www.dnalabcenter.com/Chorionic-Villus-Prenatal_files/chorionic.jpg"/>
          <p:cNvPicPr>
            <a:picLocks noChangeAspect="1" noChangeArrowheads="1"/>
          </p:cNvPicPr>
          <p:nvPr/>
        </p:nvPicPr>
        <p:blipFill>
          <a:blip r:embed="rId3"/>
          <a:srcRect/>
          <a:stretch>
            <a:fillRect/>
          </a:stretch>
        </p:blipFill>
        <p:spPr bwMode="auto">
          <a:xfrm>
            <a:off x="7140574" y="3384550"/>
            <a:ext cx="3540125" cy="29908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Screening of Newborn Infant (Newborn screening)</a:t>
            </a:r>
            <a:br>
              <a:rPr lang="en-US" b="1" dirty="0" smtClean="0">
                <a:solidFill>
                  <a:srgbClr val="00B050"/>
                </a:solidFill>
              </a:rPr>
            </a:br>
            <a:endParaRPr lang="en-US" b="1" dirty="0">
              <a:solidFill>
                <a:srgbClr val="00B050"/>
              </a:solidFill>
            </a:endParaRPr>
          </a:p>
        </p:txBody>
      </p:sp>
      <p:sp>
        <p:nvSpPr>
          <p:cNvPr id="3" name="Content Placeholder 2"/>
          <p:cNvSpPr>
            <a:spLocks noGrp="1"/>
          </p:cNvSpPr>
          <p:nvPr>
            <p:ph sz="quarter" idx="1"/>
          </p:nvPr>
        </p:nvSpPr>
        <p:spPr>
          <a:xfrm>
            <a:off x="609600" y="1270000"/>
            <a:ext cx="5930900" cy="5203952"/>
          </a:xfrm>
        </p:spPr>
        <p:txBody>
          <a:bodyPr>
            <a:normAutofit fontScale="92500" lnSpcReduction="10000"/>
          </a:bodyPr>
          <a:lstStyle/>
          <a:p>
            <a:pPr algn="just"/>
            <a:r>
              <a:rPr lang="en-US" dirty="0" smtClean="0"/>
              <a:t>Is used just after birth to identify genetic disorders that can be treated early in life. </a:t>
            </a:r>
          </a:p>
          <a:p>
            <a:pPr algn="just"/>
            <a:endParaRPr lang="en-US" dirty="0" smtClean="0"/>
          </a:p>
          <a:p>
            <a:pPr algn="just"/>
            <a:r>
              <a:rPr lang="en-US" dirty="0" smtClean="0"/>
              <a:t>Millions of babies are tested each year in the United States. </a:t>
            </a:r>
          </a:p>
          <a:p>
            <a:pPr algn="just"/>
            <a:endParaRPr lang="en-US" dirty="0" smtClean="0"/>
          </a:p>
          <a:p>
            <a:pPr algn="just"/>
            <a:r>
              <a:rPr lang="en-US" dirty="0" smtClean="0"/>
              <a:t>All states currently test infants for </a:t>
            </a:r>
          </a:p>
          <a:p>
            <a:pPr lvl="1" algn="just"/>
            <a:r>
              <a:rPr lang="en-US" dirty="0" err="1" smtClean="0"/>
              <a:t>phenylketonuria</a:t>
            </a:r>
            <a:r>
              <a:rPr lang="en-US" dirty="0" smtClean="0"/>
              <a:t> </a:t>
            </a:r>
          </a:p>
          <a:p>
            <a:pPr lvl="2" algn="just"/>
            <a:r>
              <a:rPr lang="en-US" dirty="0" smtClean="0"/>
              <a:t>a genetic disorder that causes mental retardation if left untreated</a:t>
            </a:r>
          </a:p>
          <a:p>
            <a:pPr lvl="1" algn="just"/>
            <a:r>
              <a:rPr lang="en-US" dirty="0" smtClean="0"/>
              <a:t>congenital hypothyroidism </a:t>
            </a:r>
          </a:p>
          <a:p>
            <a:pPr lvl="2" algn="just"/>
            <a:r>
              <a:rPr lang="en-US" dirty="0" smtClean="0"/>
              <a:t>a disorder of the thyroid gland. </a:t>
            </a:r>
          </a:p>
          <a:p>
            <a:pPr algn="just"/>
            <a:endParaRPr lang="en-US" dirty="0" smtClean="0"/>
          </a:p>
          <a:p>
            <a:pPr algn="just"/>
            <a:r>
              <a:rPr lang="en-US" dirty="0" smtClean="0"/>
              <a:t>Most states also test for other genetic disorders.</a:t>
            </a:r>
            <a:endParaRPr lang="en-US" dirty="0"/>
          </a:p>
        </p:txBody>
      </p:sp>
      <p:pic>
        <p:nvPicPr>
          <p:cNvPr id="4" name="Picture 3" descr="http://www.perkinelmer.com/CMSResources/Images/44-135998-methods-babyfoot-large.jpg"/>
          <p:cNvPicPr/>
          <p:nvPr/>
        </p:nvPicPr>
        <p:blipFill>
          <a:blip r:embed="rId2"/>
          <a:srcRect/>
          <a:stretch>
            <a:fillRect/>
          </a:stretch>
        </p:blipFill>
        <p:spPr bwMode="auto">
          <a:xfrm>
            <a:off x="7066597" y="1943100"/>
            <a:ext cx="4383405" cy="36449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
            <a:ext cx="9956800" cy="622300"/>
          </a:xfrm>
        </p:spPr>
        <p:txBody>
          <a:bodyPr>
            <a:normAutofit/>
          </a:bodyPr>
          <a:lstStyle/>
          <a:p>
            <a:pPr marL="0" indent="0"/>
            <a:r>
              <a:rPr lang="en-US" b="1" dirty="0" smtClean="0">
                <a:solidFill>
                  <a:srgbClr val="FF0000"/>
                </a:solidFill>
              </a:rPr>
              <a:t>Predictive testing </a:t>
            </a:r>
            <a:endParaRPr lang="en-US" sz="2200" b="1" dirty="0">
              <a:solidFill>
                <a:srgbClr val="FF0000"/>
              </a:solidFill>
            </a:endParaRPr>
          </a:p>
        </p:txBody>
      </p:sp>
      <p:sp>
        <p:nvSpPr>
          <p:cNvPr id="3" name="Content Placeholder 2"/>
          <p:cNvSpPr>
            <a:spLocks noGrp="1"/>
          </p:cNvSpPr>
          <p:nvPr>
            <p:ph sz="quarter" idx="1"/>
          </p:nvPr>
        </p:nvSpPr>
        <p:spPr>
          <a:xfrm>
            <a:off x="609600" y="1625600"/>
            <a:ext cx="10185400" cy="4848352"/>
          </a:xfrm>
        </p:spPr>
        <p:txBody>
          <a:bodyPr>
            <a:normAutofit/>
          </a:bodyPr>
          <a:lstStyle/>
          <a:p>
            <a:pPr>
              <a:buNone/>
            </a:pPr>
            <a:r>
              <a:rPr lang="en-US" b="1" dirty="0" smtClean="0"/>
              <a:t>Definition</a:t>
            </a:r>
            <a:r>
              <a:rPr lang="en-US" dirty="0" smtClean="0"/>
              <a:t>: </a:t>
            </a:r>
            <a:br>
              <a:rPr lang="en-US" dirty="0" smtClean="0"/>
            </a:br>
            <a:r>
              <a:rPr lang="en-US" dirty="0" smtClean="0"/>
              <a:t>	Refers to a genetic test performed on a person who has a family history but no symptoms of a specific disorder at the time of testing.</a:t>
            </a:r>
          </a:p>
          <a:p>
            <a:pPr>
              <a:buNone/>
            </a:pPr>
            <a:endParaRPr lang="en-US" dirty="0" smtClean="0"/>
          </a:p>
          <a:p>
            <a:pPr>
              <a:buNone/>
            </a:pPr>
            <a:r>
              <a:rPr lang="en-US" b="1" dirty="0" smtClean="0"/>
              <a:t>Purpose</a:t>
            </a:r>
            <a:r>
              <a:rPr lang="en-US" dirty="0" smtClean="0"/>
              <a:t>: to determine whether or not the mutation for that disorder (known to be present in the family) has been inherited.</a:t>
            </a:r>
          </a:p>
          <a:p>
            <a:pPr>
              <a:buNone/>
            </a:pPr>
            <a:r>
              <a:rPr lang="en-US" b="1" dirty="0" smtClean="0">
                <a:solidFill>
                  <a:srgbClr val="FF0000"/>
                </a:solidFill>
              </a:rPr>
              <a:t> 2 types:</a:t>
            </a:r>
          </a:p>
          <a:p>
            <a:r>
              <a:rPr lang="en-US" b="1" dirty="0" err="1" smtClean="0">
                <a:solidFill>
                  <a:srgbClr val="FF0000"/>
                </a:solidFill>
              </a:rPr>
              <a:t>Presymptomatic</a:t>
            </a:r>
            <a:endParaRPr lang="en-US" b="1" dirty="0" smtClean="0">
              <a:solidFill>
                <a:srgbClr val="FF0000"/>
              </a:solidFill>
            </a:endParaRPr>
          </a:p>
          <a:p>
            <a:r>
              <a:rPr lang="en-US" b="1" dirty="0" err="1" smtClean="0">
                <a:solidFill>
                  <a:srgbClr val="FF0000"/>
                </a:solidFill>
              </a:rPr>
              <a:t>Predispositional</a:t>
            </a:r>
            <a:endParaRPr lang="en-US" b="1" dirty="0" smtClean="0">
              <a:solidFill>
                <a:srgbClr val="FF0000"/>
              </a:solidFill>
            </a:endParaRPr>
          </a:p>
          <a:p>
            <a:endParaRPr lang="en-US" b="1" dirty="0" smtClean="0">
              <a:solidFill>
                <a:srgbClr val="FF0000"/>
              </a:solidFill>
            </a:endParaRPr>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312</TotalTime>
  <Words>2078</Words>
  <Application>Microsoft Office PowerPoint</Application>
  <PresentationFormat>Widescreen</PresentationFormat>
  <Paragraphs>233</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Century Schoolbook</vt:lpstr>
      <vt:lpstr>Courier New</vt:lpstr>
      <vt:lpstr>Wingdings</vt:lpstr>
      <vt:lpstr>Wingdings 2</vt:lpstr>
      <vt:lpstr>Oriel</vt:lpstr>
      <vt:lpstr>PowerPoint Presentation</vt:lpstr>
      <vt:lpstr>Definition</vt:lpstr>
      <vt:lpstr>Methods used for genetic testing:</vt:lpstr>
      <vt:lpstr>Types of genetic testing</vt:lpstr>
      <vt:lpstr>Outline</vt:lpstr>
      <vt:lpstr>Detection of genetic carriers/ Carrier testing</vt:lpstr>
      <vt:lpstr>Prenatal Diagnosis</vt:lpstr>
      <vt:lpstr>Screening of Newborn Infant (Newborn screening) </vt:lpstr>
      <vt:lpstr>Predictive testing </vt:lpstr>
      <vt:lpstr>PowerPoint Presentation</vt:lpstr>
      <vt:lpstr>PowerPoint Presentation</vt:lpstr>
      <vt:lpstr>PowerPoint Presentation</vt:lpstr>
      <vt:lpstr>Diagnostic testing</vt:lpstr>
      <vt:lpstr>Preimplantation testing</vt:lpstr>
      <vt:lpstr>Forensic testing (legal purpose)</vt:lpstr>
      <vt:lpstr>Key considerations for GT</vt:lpstr>
      <vt:lpstr>Overview on the process of genetic testing</vt:lpstr>
      <vt:lpstr>Informed consent</vt:lpstr>
      <vt:lpstr>General rule</vt:lpstr>
      <vt:lpstr>When to obtain an informed consent?</vt:lpstr>
      <vt:lpstr>factors commonly included on an informed consent form:</vt:lpstr>
      <vt:lpstr>factors commonly included on an informed consent form:</vt:lpstr>
      <vt:lpstr>Risks, limitations and benefits of genetic testing?</vt:lpstr>
      <vt:lpstr>risks</vt:lpstr>
      <vt:lpstr>limitations</vt:lpstr>
      <vt:lpstr>Benefits of genetic testing</vt:lpstr>
      <vt:lpstr>Genetic counseling and role of the nurse in genetic reporting</vt:lpstr>
      <vt:lpstr>Genetic Counseling </vt:lpstr>
      <vt:lpstr>Considerations for Genetics Consultation</vt:lpstr>
      <vt:lpstr>Components of genetic counseling</vt:lpstr>
      <vt:lpstr>PowerPoint Presentation</vt:lpstr>
      <vt:lpstr>Role  of the nurse</vt:lpstr>
      <vt:lpstr>Ethical challenges for nurses on genetic information</vt:lpstr>
      <vt:lpstr>Genetic information</vt:lpstr>
      <vt:lpstr>Privacy and confidentiality</vt:lpstr>
      <vt:lpstr>Privacy and confidentiality</vt:lpstr>
      <vt:lpstr>DISCRIMINATION </vt:lpstr>
      <vt:lpstr>Nursing competencies for ethical issues in genetics and genomic healthcare</vt:lpstr>
      <vt:lpstr>Strengthening genetic and genomic care around the world</vt:lpstr>
      <vt:lpstr>Future directions</vt:lpstr>
      <vt:lpstr>Hope you enjoy your journey in human genetics!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Abdualrahman Alshehry</cp:lastModifiedBy>
  <cp:revision>46</cp:revision>
  <dcterms:created xsi:type="dcterms:W3CDTF">2015-11-16T09:53:47Z</dcterms:created>
  <dcterms:modified xsi:type="dcterms:W3CDTF">2016-11-19T02:17:16Z</dcterms:modified>
</cp:coreProperties>
</file>